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309" r:id="rId4"/>
    <p:sldId id="273" r:id="rId5"/>
    <p:sldId id="263" r:id="rId6"/>
    <p:sldId id="260" r:id="rId7"/>
    <p:sldId id="299" r:id="rId8"/>
    <p:sldId id="310" r:id="rId9"/>
    <p:sldId id="311" r:id="rId10"/>
    <p:sldId id="312" r:id="rId11"/>
    <p:sldId id="278" r:id="rId12"/>
    <p:sldId id="306" r:id="rId13"/>
    <p:sldId id="300" r:id="rId14"/>
    <p:sldId id="307" r:id="rId15"/>
    <p:sldId id="313" r:id="rId16"/>
    <p:sldId id="297" r:id="rId17"/>
    <p:sldId id="265" r:id="rId18"/>
    <p:sldId id="308" r:id="rId19"/>
    <p:sldId id="289" r:id="rId20"/>
    <p:sldId id="271" r:id="rId21"/>
    <p:sldId id="272" r:id="rId22"/>
    <p:sldId id="290" r:id="rId23"/>
    <p:sldId id="282" r:id="rId24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8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 ITALY-SOUTH</a:t>
            </a:r>
            <a:r>
              <a:rPr lang="en-US" sz="11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AFRICA </a:t>
            </a: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2010-2020</a:t>
            </a:r>
          </a:p>
          <a:p>
            <a:pPr>
              <a:defRPr/>
            </a:pPr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BILLION</a:t>
            </a:r>
            <a:r>
              <a:rPr lang="en-US" sz="11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OF EURO</a:t>
            </a:r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 ITALIA-SUDAFRICA 2010-2020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2,0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27B-45DB-BDFD-AE49F3A765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1.34</c:v>
                </c:pt>
                <c:pt idx="1">
                  <c:v>1.73</c:v>
                </c:pt>
                <c:pt idx="2">
                  <c:v>1.78</c:v>
                </c:pt>
                <c:pt idx="3">
                  <c:v>1.9</c:v>
                </c:pt>
                <c:pt idx="4">
                  <c:v>1.88</c:v>
                </c:pt>
                <c:pt idx="5">
                  <c:v>1.9</c:v>
                </c:pt>
                <c:pt idx="6">
                  <c:v>1.59</c:v>
                </c:pt>
                <c:pt idx="7">
                  <c:v>1.85</c:v>
                </c:pt>
                <c:pt idx="8">
                  <c:v>2</c:v>
                </c:pt>
                <c:pt idx="9">
                  <c:v>1.86</c:v>
                </c:pt>
                <c:pt idx="1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7B-45DB-BDFD-AE49F3A7656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27729616"/>
        <c:axId val="327727648"/>
      </c:barChart>
      <c:catAx>
        <c:axId val="32772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727648"/>
        <c:crosses val="autoZero"/>
        <c:auto val="1"/>
        <c:lblAlgn val="ctr"/>
        <c:lblOffset val="100"/>
        <c:noMultiLvlLbl val="0"/>
      </c:catAx>
      <c:valAx>
        <c:axId val="327727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772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5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5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FF708725-30CF-4CCD-AB0E-D0D29FD9BE6E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6651" tIns="48325" rIns="96651" bIns="48325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1D5ECE7B-0B44-4CC3-BA56-42DDBB774AA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23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84C95-AC36-47D7-BA46-D13F2CF6C50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23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98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02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541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22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10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754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54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8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945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09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03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46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21ED6-5A4A-45E0-889D-175F2FDCA8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87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e.it/it/servizi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e.it/it/servizi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johannesburg@ice.it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e.i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attern-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183" y="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24000" y="0"/>
            <a:ext cx="968943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ru-RU" sz="1200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4118252" y="3667772"/>
            <a:ext cx="3955498" cy="375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800"/>
              </a:lnSpc>
              <a:spcBef>
                <a:spcPts val="1200"/>
              </a:spcBef>
              <a:buNone/>
            </a:pPr>
            <a:r>
              <a:rPr lang="en-US" sz="1133" dirty="0">
                <a:solidFill>
                  <a:schemeClr val="bg1"/>
                </a:solidFill>
                <a:latin typeface="Poppins SemiBold" panose="02000000000000000000" pitchFamily="2" charset="0"/>
                <a:ea typeface="Karla" pitchFamily="2" charset="0"/>
                <a:cs typeface="Poppins SemiBold" panose="02000000000000000000" pitchFamily="2" charset="0"/>
              </a:rPr>
              <a:t>THE POWERPOINT PRESENTATION</a:t>
            </a:r>
            <a:endParaRPr lang="ru-RU" sz="1133" dirty="0">
              <a:solidFill>
                <a:schemeClr val="bg1"/>
              </a:solidFill>
              <a:latin typeface="Lora" panose="02000503000000020004" pitchFamily="2" charset="-52"/>
              <a:ea typeface="Karla" pitchFamily="2" charset="0"/>
              <a:cs typeface="Poppins SemiBold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2522" y="409273"/>
            <a:ext cx="2751203" cy="1414905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3652980" y="2288432"/>
            <a:ext cx="4690154" cy="125435"/>
            <a:chOff x="5479470" y="5656304"/>
            <a:chExt cx="7035231" cy="188152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5859004" y="5750380"/>
              <a:ext cx="6282196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5479470" y="5656304"/>
              <a:ext cx="188152" cy="188152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7" name="Oval 26"/>
            <p:cNvSpPr/>
            <p:nvPr/>
          </p:nvSpPr>
          <p:spPr>
            <a:xfrm>
              <a:off x="12326549" y="5656304"/>
              <a:ext cx="188152" cy="188152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13" name="Заголовок 1"/>
          <p:cNvSpPr txBox="1">
            <a:spLocks/>
          </p:cNvSpPr>
          <p:nvPr/>
        </p:nvSpPr>
        <p:spPr>
          <a:xfrm>
            <a:off x="-193182" y="2524259"/>
            <a:ext cx="12385182" cy="3591399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70000"/>
              </a:lnSpc>
            </a:pPr>
            <a:endParaRPr lang="en-ZA" sz="2533" b="1" spc="100" dirty="0">
              <a:solidFill>
                <a:srgbClr val="0070C0"/>
              </a:solidFill>
              <a:latin typeface="Arial"/>
              <a:ea typeface="Lato" panose="020F0502020204030203" pitchFamily="34" charset="0"/>
              <a:cs typeface="Arial"/>
            </a:endParaRPr>
          </a:p>
          <a:p>
            <a:pPr algn="ctr">
              <a:lnSpc>
                <a:spcPct val="170000"/>
              </a:lnSpc>
            </a:pPr>
            <a:r>
              <a:rPr lang="en-ZA" sz="2533" b="1" spc="100" dirty="0">
                <a:solidFill>
                  <a:srgbClr val="0070C0"/>
                </a:solidFill>
                <a:latin typeface="Arial"/>
                <a:ea typeface="Lato" panose="020F0502020204030203" pitchFamily="34" charset="0"/>
                <a:cs typeface="Arial"/>
              </a:rPr>
              <a:t>BUSINESS OPPORTUNITIES IN SOUTH AFRICA</a:t>
            </a:r>
          </a:p>
          <a:p>
            <a:pPr algn="ctr">
              <a:lnSpc>
                <a:spcPct val="170000"/>
              </a:lnSpc>
            </a:pPr>
            <a:endParaRPr lang="en-ZA" sz="2533" b="1" spc="100" dirty="0">
              <a:solidFill>
                <a:srgbClr val="0070C0"/>
              </a:solidFill>
              <a:latin typeface="Arial"/>
              <a:ea typeface="Lato" panose="020F0502020204030203" pitchFamily="34" charset="0"/>
              <a:cs typeface="Arial"/>
            </a:endParaRPr>
          </a:p>
          <a:p>
            <a:pPr algn="ctr">
              <a:lnSpc>
                <a:spcPct val="170000"/>
              </a:lnSpc>
            </a:pPr>
            <a:r>
              <a:rPr lang="en-ZA" sz="2533" b="1" spc="100" dirty="0">
                <a:solidFill>
                  <a:srgbClr val="0070C0"/>
                </a:solidFill>
                <a:latin typeface="Arial"/>
                <a:ea typeface="Lato" panose="020F0502020204030203" pitchFamily="34" charset="0"/>
                <a:cs typeface="Arial"/>
              </a:rPr>
              <a:t>INSTRUMENTS AVAILABLE TO ITALIAN FIRMS</a:t>
            </a:r>
            <a:endParaRPr lang="en-US" sz="2533" b="1" spc="100" dirty="0">
              <a:solidFill>
                <a:srgbClr val="0070C0"/>
              </a:solidFill>
              <a:latin typeface="Arial"/>
              <a:ea typeface="Lato" panose="020F0502020204030203" pitchFamily="34" charset="0"/>
              <a:cs typeface="Arial"/>
            </a:endParaRP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FD19594C-9CDC-4AF0-941A-29E4A9C63903}"/>
              </a:ext>
            </a:extLst>
          </p:cNvPr>
          <p:cNvSpPr txBox="1">
            <a:spLocks/>
          </p:cNvSpPr>
          <p:nvPr/>
        </p:nvSpPr>
        <p:spPr>
          <a:xfrm>
            <a:off x="2745595" y="6178374"/>
            <a:ext cx="6542074" cy="513374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endParaRPr lang="ru-RU" sz="2533" b="1" spc="100" dirty="0">
              <a:solidFill>
                <a:srgbClr val="75787B"/>
              </a:solidFill>
              <a:latin typeface="Arial"/>
              <a:ea typeface="Lato" panose="020F050202020403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6557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98" y="255008"/>
            <a:ext cx="935285" cy="481004"/>
          </a:xfrm>
          <a:prstGeom prst="rect">
            <a:avLst/>
          </a:prstGeom>
        </p:spPr>
      </p:pic>
      <p:grpSp>
        <p:nvGrpSpPr>
          <p:cNvPr id="10" name="Group 26"/>
          <p:cNvGrpSpPr/>
          <p:nvPr/>
        </p:nvGrpSpPr>
        <p:grpSpPr>
          <a:xfrm>
            <a:off x="431396" y="1251446"/>
            <a:ext cx="11151415" cy="115108"/>
            <a:chOff x="5594142" y="5684880"/>
            <a:chExt cx="5898327" cy="221476"/>
          </a:xfrm>
        </p:grpSpPr>
        <p:cxnSp>
          <p:nvCxnSpPr>
            <p:cNvPr id="11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E27853-3913-457D-B9C8-6084B7DB1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10</a:t>
            </a:fld>
            <a:endParaRPr lang="it-IT"/>
          </a:p>
        </p:txBody>
      </p:sp>
      <p:sp>
        <p:nvSpPr>
          <p:cNvPr id="15" name="角丸四角形 7">
            <a:extLst>
              <a:ext uri="{FF2B5EF4-FFF2-40B4-BE49-F238E27FC236}">
                <a16:creationId xmlns:a16="http://schemas.microsoft.com/office/drawing/2014/main" id="{1670848F-48AB-4A00-BCA3-445F07295213}"/>
              </a:ext>
            </a:extLst>
          </p:cNvPr>
          <p:cNvSpPr/>
          <p:nvPr/>
        </p:nvSpPr>
        <p:spPr>
          <a:xfrm>
            <a:off x="365447" y="1547104"/>
            <a:ext cx="11283315" cy="38362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consider: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tariff issue</a:t>
            </a: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=&gt; if many Countries have to reduce their tariffs, there is a high risk of destroying some sectors of their national economies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issue =&gt;</a:t>
            </a: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free exchange of goods is hampered by the poor and underdeveloped intra-African infrastructure network</a:t>
            </a:r>
            <a:endParaRPr lang="en-ZA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10">
            <a:extLst>
              <a:ext uri="{FF2B5EF4-FFF2-40B4-BE49-F238E27FC236}">
                <a16:creationId xmlns:a16="http://schemas.microsoft.com/office/drawing/2014/main" id="{78AD142F-358D-4AEC-A6B8-CF87289C4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7211" y="365125"/>
            <a:ext cx="10515600" cy="632502"/>
          </a:xfrm>
        </p:spPr>
        <p:txBody>
          <a:bodyPr>
            <a:noAutofit/>
          </a:bodyPr>
          <a:lstStyle/>
          <a:p>
            <a:pPr algn="ctr"/>
            <a:r>
              <a:rPr lang="en-Z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African Continental Free Trade Area - </a:t>
            </a:r>
            <a:r>
              <a:rPr lang="en-ZA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AfCFTA</a:t>
            </a:r>
            <a:endParaRPr lang="it-IT" sz="32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841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90510" indent="-190510"/>
            <a:b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781837"/>
            <a:ext cx="9144000" cy="3657599"/>
          </a:xfrm>
        </p:spPr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54" y="337066"/>
            <a:ext cx="935285" cy="481004"/>
          </a:xfrm>
          <a:prstGeom prst="rect">
            <a:avLst/>
          </a:prstGeom>
        </p:spPr>
      </p:pic>
      <p:grpSp>
        <p:nvGrpSpPr>
          <p:cNvPr id="5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6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9" name="Title 10"/>
          <p:cNvSpPr txBox="1">
            <a:spLocks/>
          </p:cNvSpPr>
          <p:nvPr/>
        </p:nvSpPr>
        <p:spPr>
          <a:xfrm>
            <a:off x="566123" y="390771"/>
            <a:ext cx="10908964" cy="423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SOUTH AFRICA: OPPORTUNITIES FOR ITALIAN COMPANIES</a:t>
            </a:r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1ED5FDE-25CD-414F-BBF0-EA9F6A99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11</a:t>
            </a:fld>
            <a:endParaRPr lang="it-IT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A888B15-4C06-4126-AB45-B3926AC534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128772"/>
              </p:ext>
            </p:extLst>
          </p:nvPr>
        </p:nvGraphicFramePr>
        <p:xfrm>
          <a:off x="950875" y="1127124"/>
          <a:ext cx="10265914" cy="5304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2691">
                  <a:extLst>
                    <a:ext uri="{9D8B030D-6E8A-4147-A177-3AD203B41FA5}">
                      <a16:colId xmlns:a16="http://schemas.microsoft.com/office/drawing/2014/main" val="3925121983"/>
                    </a:ext>
                  </a:extLst>
                </a:gridCol>
                <a:gridCol w="1576251">
                  <a:extLst>
                    <a:ext uri="{9D8B030D-6E8A-4147-A177-3AD203B41FA5}">
                      <a16:colId xmlns:a16="http://schemas.microsoft.com/office/drawing/2014/main" val="985635743"/>
                    </a:ext>
                  </a:extLst>
                </a:gridCol>
                <a:gridCol w="813913">
                  <a:extLst>
                    <a:ext uri="{9D8B030D-6E8A-4147-A177-3AD203B41FA5}">
                      <a16:colId xmlns:a16="http://schemas.microsoft.com/office/drawing/2014/main" val="212774382"/>
                    </a:ext>
                  </a:extLst>
                </a:gridCol>
                <a:gridCol w="753630">
                  <a:extLst>
                    <a:ext uri="{9D8B030D-6E8A-4147-A177-3AD203B41FA5}">
                      <a16:colId xmlns:a16="http://schemas.microsoft.com/office/drawing/2014/main" val="3700722736"/>
                    </a:ext>
                  </a:extLst>
                </a:gridCol>
                <a:gridCol w="454124">
                  <a:extLst>
                    <a:ext uri="{9D8B030D-6E8A-4147-A177-3AD203B41FA5}">
                      <a16:colId xmlns:a16="http://schemas.microsoft.com/office/drawing/2014/main" val="3796948582"/>
                    </a:ext>
                  </a:extLst>
                </a:gridCol>
                <a:gridCol w="1035042">
                  <a:extLst>
                    <a:ext uri="{9D8B030D-6E8A-4147-A177-3AD203B41FA5}">
                      <a16:colId xmlns:a16="http://schemas.microsoft.com/office/drawing/2014/main" val="352286247"/>
                    </a:ext>
                  </a:extLst>
                </a:gridCol>
                <a:gridCol w="570722">
                  <a:extLst>
                    <a:ext uri="{9D8B030D-6E8A-4147-A177-3AD203B41FA5}">
                      <a16:colId xmlns:a16="http://schemas.microsoft.com/office/drawing/2014/main" val="2721161173"/>
                    </a:ext>
                  </a:extLst>
                </a:gridCol>
                <a:gridCol w="398010">
                  <a:extLst>
                    <a:ext uri="{9D8B030D-6E8A-4147-A177-3AD203B41FA5}">
                      <a16:colId xmlns:a16="http://schemas.microsoft.com/office/drawing/2014/main" val="3551604845"/>
                    </a:ext>
                  </a:extLst>
                </a:gridCol>
                <a:gridCol w="189508">
                  <a:extLst>
                    <a:ext uri="{9D8B030D-6E8A-4147-A177-3AD203B41FA5}">
                      <a16:colId xmlns:a16="http://schemas.microsoft.com/office/drawing/2014/main" val="1636280672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277775956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369976310"/>
                    </a:ext>
                  </a:extLst>
                </a:gridCol>
                <a:gridCol w="184781">
                  <a:extLst>
                    <a:ext uri="{9D8B030D-6E8A-4147-A177-3AD203B41FA5}">
                      <a16:colId xmlns:a16="http://schemas.microsoft.com/office/drawing/2014/main" val="845090021"/>
                    </a:ext>
                  </a:extLst>
                </a:gridCol>
                <a:gridCol w="686225">
                  <a:extLst>
                    <a:ext uri="{9D8B030D-6E8A-4147-A177-3AD203B41FA5}">
                      <a16:colId xmlns:a16="http://schemas.microsoft.com/office/drawing/2014/main" val="494761143"/>
                    </a:ext>
                  </a:extLst>
                </a:gridCol>
              </a:tblGrid>
              <a:tr h="635886">
                <a:tc gridSpan="13"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South Africa Imports from the World</a:t>
                      </a:r>
                      <a:endParaRPr lang="en-ZA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en-ZA" sz="140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Commodities</a:t>
                      </a:r>
                      <a:endParaRPr lang="en-ZA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en-ZA" sz="140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Calendar Year: 2018 – 2020</a:t>
                      </a:r>
                    </a:p>
                    <a:p>
                      <a:pPr algn="l" fontAlgn="b"/>
                      <a:r>
                        <a:rPr lang="en-ZA" sz="140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Source: SARS </a:t>
                      </a:r>
                      <a:endParaRPr lang="en-ZA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01" marR="7701" marT="7701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extLst>
                  <a:ext uri="{0D108BD9-81ED-4DB2-BD59-A6C34878D82A}">
                    <a16:rowId xmlns:a16="http://schemas.microsoft.com/office/drawing/2014/main" val="1538801898"/>
                  </a:ext>
                </a:extLst>
              </a:tr>
              <a:tr h="211962">
                <a:tc>
                  <a:txBody>
                    <a:bodyPr/>
                    <a:lstStyle/>
                    <a:p>
                      <a:pPr algn="l" fontAlgn="b"/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Z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Z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Z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466156"/>
                  </a:ext>
                </a:extLst>
              </a:tr>
              <a:tr h="1766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400" u="none" strike="noStrike" dirty="0">
                          <a:effectLst/>
                        </a:rPr>
                        <a:t>Partner Country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January - December (Value: EUR)</a:t>
                      </a:r>
                      <a:endParaRPr lang="en-ZA" sz="14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ZA" sz="1400" u="none" strike="noStrike" dirty="0">
                          <a:effectLst/>
                        </a:rPr>
                        <a:t>Market Share(%)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ZA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ZA" sz="1400" u="none" strike="noStrike" dirty="0">
                          <a:effectLst/>
                        </a:rPr>
                        <a:t>Change 2020/2019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652150"/>
                  </a:ext>
                </a:extLst>
              </a:tr>
              <a:tr h="17663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2018</a:t>
                      </a:r>
                      <a:endParaRPr lang="en-ZA" sz="14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ZA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2019</a:t>
                      </a:r>
                      <a:endParaRPr lang="en-ZA" sz="14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ZA" sz="800" u="none" strike="noStrike">
                          <a:effectLst/>
                        </a:rPr>
                        <a:t>2019</a:t>
                      </a:r>
                      <a:endParaRPr lang="en-ZA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ZA" sz="14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2020</a:t>
                      </a:r>
                      <a:endParaRPr lang="en-ZA" sz="14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ZA" sz="800" u="none" strike="noStrike" dirty="0">
                          <a:effectLst/>
                        </a:rPr>
                        <a:t>2020</a:t>
                      </a:r>
                      <a:endParaRPr lang="en-ZA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u="none" strike="noStrike">
                          <a:effectLst/>
                        </a:rPr>
                        <a:t>2018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ZA" sz="1400" u="none" strike="noStrike">
                          <a:effectLst/>
                        </a:rPr>
                        <a:t>2019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ZA" sz="1400" u="none" strike="noStrike">
                          <a:effectLst/>
                        </a:rPr>
                        <a:t>2020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u="none" strike="noStrike">
                          <a:effectLst/>
                        </a:rPr>
                        <a:t>2020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u="none" strike="noStrike">
                          <a:effectLst/>
                        </a:rPr>
                        <a:t>Amount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ZA" sz="1400" u="none" strike="noStrike">
                          <a:effectLst/>
                        </a:rPr>
                        <a:t>Percent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ZA" sz="1400" u="none" strike="noStrike">
                          <a:effectLst/>
                        </a:rPr>
                        <a:t>Percent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47534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_World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79 070 664 936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78 689 791 427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78 689 791 427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60 287 102 633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60 287 102 633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100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100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100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100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-18 402 688 793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-23.39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-23.39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7744038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China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14 500 176 832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14 556 570 611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14 556 570 611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12 482 162 557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12 482 162 557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18.34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18.5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20.71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20.71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-2 074 408 054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-14.25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-14.25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78636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Germany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7 817 661 408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7 844 378 619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7 844 378 619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5 524 145 341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5 524 145 341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9.89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9.97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9.16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9.16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-2 320 233 278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-29.58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-29.58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097202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United States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4 667 141 012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5 164 678 698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5 164 678 698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3 868 694 063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3 868 694 063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5.9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6.56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6.42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6.42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-1 295 984 634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-25.09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-25.09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286292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India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3 257 306 814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3 864 573 693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3 864 573 693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3 142 124 032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3 142 124 032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4.12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4.91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5.21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5.21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   -722 449 661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-18.69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-18.69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281233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Saudi Arabia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4 539 411 110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3 268 858 848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3 268 858 848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2 358 901 257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2 358 901 257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5.74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4.15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3.91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3.91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   -909 957 592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-27.84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-27.84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322537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Nigeria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3 228 044 661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3 139 428 477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3 139 428 477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1 942 528 913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1 942 528 913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4.08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3.99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3.22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3.22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-1 196 899 563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-38.12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-38.12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673092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Thailand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2 471 002 582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2 382 469 707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2 382 469 707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1 874 322 874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1 874 322 874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3.13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3.03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3.11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3.11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   -508 146 832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-21.33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-21.33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6333861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Japan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2 424 736 717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2 506 701 854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2 506 701 854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1 679 363 954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1 679 363 954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3.07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3.19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2.79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2.79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   -827 337 900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-33.01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-33.01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798282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effectLst/>
                        </a:rPr>
                        <a:t>Italy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effectLst/>
                        </a:rPr>
                        <a:t>          2 177 887 985 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effectLst/>
                        </a:rPr>
                        <a:t>          1 993 836 044 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1 993 836 044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effectLst/>
                        </a:rPr>
                        <a:t>          1 541 909 169 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1 541 909 169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effectLst/>
                        </a:rPr>
                        <a:t>2.75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effectLst/>
                        </a:rPr>
                        <a:t>2.53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effectLst/>
                        </a:rPr>
                        <a:t>2.56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>
                          <a:effectLst/>
                        </a:rPr>
                        <a:t>2.56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effectLst/>
                        </a:rPr>
                        <a:t>             -451 926 874 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>
                          <a:effectLst/>
                        </a:rPr>
                        <a:t>-22.67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b="1" u="none" strike="noStrike" dirty="0">
                          <a:effectLst/>
                        </a:rPr>
                        <a:t>-22.67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92242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United Kingdom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2 787 133 028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2 554 352 830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2 554 352 830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1 493 025 170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1 493 025 170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3.53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3.25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2.48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2.48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-1 061 327 660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-41.55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-41.55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199979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France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1 751 666 313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1 778 612 400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1 778 612 400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1 367 641 947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1 367 641 947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2.22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2.26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2.27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2.27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   -410 970 453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-23.11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-23.11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815926"/>
                  </a:ext>
                </a:extLst>
              </a:tr>
              <a:tr h="29144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Spain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          1 179 653 937 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1 443 581 826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1 443 581 826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1 297 410 414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800" u="none" strike="noStrike">
                          <a:effectLst/>
                        </a:rPr>
                        <a:t>          1 297 410 414 </a:t>
                      </a:r>
                      <a:endParaRPr lang="en-ZA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1.49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1.84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2.15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2.15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             -146 171 413 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-10.13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-10.13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1" marR="7701" marT="770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07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673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90510" indent="-190510"/>
            <a:b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781837"/>
            <a:ext cx="9144000" cy="3657599"/>
          </a:xfrm>
        </p:spPr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54" y="337066"/>
            <a:ext cx="935285" cy="481004"/>
          </a:xfrm>
          <a:prstGeom prst="rect">
            <a:avLst/>
          </a:prstGeom>
        </p:spPr>
      </p:pic>
      <p:grpSp>
        <p:nvGrpSpPr>
          <p:cNvPr id="5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6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9" name="Title 10"/>
          <p:cNvSpPr txBox="1">
            <a:spLocks/>
          </p:cNvSpPr>
          <p:nvPr/>
        </p:nvSpPr>
        <p:spPr>
          <a:xfrm>
            <a:off x="566123" y="390771"/>
            <a:ext cx="10908964" cy="423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SOUTH AFRICA: OPPORTUNITIES FOR ITALIAN COMPANIES</a:t>
            </a:r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1ED5FDE-25CD-414F-BBF0-EA9F6A99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12</a:t>
            </a:fld>
            <a:endParaRPr lang="it-IT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0903F5-741D-401D-B74D-38F6E7923201}"/>
              </a:ext>
            </a:extLst>
          </p:cNvPr>
          <p:cNvSpPr/>
          <p:nvPr/>
        </p:nvSpPr>
        <p:spPr>
          <a:xfrm>
            <a:off x="950874" y="1178428"/>
            <a:ext cx="5931821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ZA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Africa Imports from the World</a:t>
            </a:r>
          </a:p>
          <a:p>
            <a:pPr fontAlgn="b"/>
            <a:r>
              <a:rPr lang="en-ZA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Commodities</a:t>
            </a:r>
          </a:p>
          <a:p>
            <a:pPr fontAlgn="b"/>
            <a:r>
              <a:rPr lang="en-ZA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 Year: 2017 – 2019</a:t>
            </a:r>
          </a:p>
          <a:p>
            <a:pPr fontAlgn="b"/>
            <a:r>
              <a:rPr lang="en-ZA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SARS </a:t>
            </a:r>
          </a:p>
          <a:p>
            <a:pPr fontAlgn="b"/>
            <a:r>
              <a:rPr lang="en-ZA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967BD03-FD0F-42BD-8832-3D474491B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54031"/>
              </p:ext>
            </p:extLst>
          </p:nvPr>
        </p:nvGraphicFramePr>
        <p:xfrm>
          <a:off x="566123" y="2290504"/>
          <a:ext cx="11076023" cy="3758400"/>
        </p:xfrm>
        <a:graphic>
          <a:graphicData uri="http://schemas.openxmlformats.org/drawingml/2006/table">
            <a:tbl>
              <a:tblPr/>
              <a:tblGrid>
                <a:gridCol w="1920059">
                  <a:extLst>
                    <a:ext uri="{9D8B030D-6E8A-4147-A177-3AD203B41FA5}">
                      <a16:colId xmlns:a16="http://schemas.microsoft.com/office/drawing/2014/main" val="3868137499"/>
                    </a:ext>
                  </a:extLst>
                </a:gridCol>
                <a:gridCol w="1726476">
                  <a:extLst>
                    <a:ext uri="{9D8B030D-6E8A-4147-A177-3AD203B41FA5}">
                      <a16:colId xmlns:a16="http://schemas.microsoft.com/office/drawing/2014/main" val="1747092365"/>
                    </a:ext>
                  </a:extLst>
                </a:gridCol>
                <a:gridCol w="1616859">
                  <a:extLst>
                    <a:ext uri="{9D8B030D-6E8A-4147-A177-3AD203B41FA5}">
                      <a16:colId xmlns:a16="http://schemas.microsoft.com/office/drawing/2014/main" val="4263987206"/>
                    </a:ext>
                  </a:extLst>
                </a:gridCol>
                <a:gridCol w="1657965">
                  <a:extLst>
                    <a:ext uri="{9D8B030D-6E8A-4147-A177-3AD203B41FA5}">
                      <a16:colId xmlns:a16="http://schemas.microsoft.com/office/drawing/2014/main" val="1588786259"/>
                    </a:ext>
                  </a:extLst>
                </a:gridCol>
                <a:gridCol w="434849">
                  <a:extLst>
                    <a:ext uri="{9D8B030D-6E8A-4147-A177-3AD203B41FA5}">
                      <a16:colId xmlns:a16="http://schemas.microsoft.com/office/drawing/2014/main" val="4059389866"/>
                    </a:ext>
                  </a:extLst>
                </a:gridCol>
                <a:gridCol w="836916">
                  <a:extLst>
                    <a:ext uri="{9D8B030D-6E8A-4147-A177-3AD203B41FA5}">
                      <a16:colId xmlns:a16="http://schemas.microsoft.com/office/drawing/2014/main" val="1753378313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427603415"/>
                    </a:ext>
                  </a:extLst>
                </a:gridCol>
                <a:gridCol w="1500540">
                  <a:extLst>
                    <a:ext uri="{9D8B030D-6E8A-4147-A177-3AD203B41FA5}">
                      <a16:colId xmlns:a16="http://schemas.microsoft.com/office/drawing/2014/main" val="2985971412"/>
                    </a:ext>
                  </a:extLst>
                </a:gridCol>
                <a:gridCol w="671159">
                  <a:extLst>
                    <a:ext uri="{9D8B030D-6E8A-4147-A177-3AD203B41FA5}">
                      <a16:colId xmlns:a16="http://schemas.microsoft.com/office/drawing/2014/main" val="2579262705"/>
                    </a:ext>
                  </a:extLst>
                </a:gridCol>
              </a:tblGrid>
              <a:tr h="2505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Partner Country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January - December (Value: EUR)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Share(%)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 2019/2018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388956"/>
                  </a:ext>
                </a:extLst>
              </a:tr>
              <a:tr h="25056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845219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_World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73 679 852 159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79 070 664 936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78 689 791 427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-380 873 509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696423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13 484 745 824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14 500 176 832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14 556 570 611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56 393 779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279796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Germany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8 536 838 713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7 817 661 408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7 844 378 619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26 717 211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517117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4 870 245 059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4 667 141 012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5 164 678 698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497 537 686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0500146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3 474 312 916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3 257 306 814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3 864 573 693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607 266 879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919470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Saudi Arabia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3 410 975 115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4 539 411 110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3 268 858 848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-1 270 552 261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517410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Nigeria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1 542 955 957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3 228 044 661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3 139 428 477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-88 616 184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868963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Kingdom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2 203 226 518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2 787 133 028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2 554 352 830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-232 780 198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904843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Japan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2 508 341 510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2 424 736 717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2 506 701 854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81 965 137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572173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Thailand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2 211 704 815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2 471 002 582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2 382 469 707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-88 532 875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056464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1 966 491 090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2 177 887 985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1 993 836 044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-184 051 941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75957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Arab Emirates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979 464 610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1 232 772 592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1 959 267 957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726 495 365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201235"/>
                  </a:ext>
                </a:extLst>
              </a:tr>
              <a:tr h="250560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1 873 250 490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1 751 666 313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1 778 612 400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26 946 087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1754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90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90510" indent="-190510"/>
            <a:b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781837"/>
            <a:ext cx="9144000" cy="3657599"/>
          </a:xfrm>
        </p:spPr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54" y="337066"/>
            <a:ext cx="935285" cy="481004"/>
          </a:xfrm>
          <a:prstGeom prst="rect">
            <a:avLst/>
          </a:prstGeom>
        </p:spPr>
      </p:pic>
      <p:grpSp>
        <p:nvGrpSpPr>
          <p:cNvPr id="5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6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1ED5FDE-25CD-414F-BBF0-EA9F6A99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13</a:t>
            </a:fld>
            <a:endParaRPr lang="it-IT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CA0CA50-C83C-4836-AC07-7C3310B56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825905"/>
              </p:ext>
            </p:extLst>
          </p:nvPr>
        </p:nvGraphicFramePr>
        <p:xfrm>
          <a:off x="950875" y="969147"/>
          <a:ext cx="9907625" cy="57708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426">
                  <a:extLst>
                    <a:ext uri="{9D8B030D-6E8A-4147-A177-3AD203B41FA5}">
                      <a16:colId xmlns:a16="http://schemas.microsoft.com/office/drawing/2014/main" val="1728842661"/>
                    </a:ext>
                  </a:extLst>
                </a:gridCol>
                <a:gridCol w="2486499">
                  <a:extLst>
                    <a:ext uri="{9D8B030D-6E8A-4147-A177-3AD203B41FA5}">
                      <a16:colId xmlns:a16="http://schemas.microsoft.com/office/drawing/2014/main" val="2502503839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1640681152"/>
                    </a:ext>
                  </a:extLst>
                </a:gridCol>
                <a:gridCol w="179377">
                  <a:extLst>
                    <a:ext uri="{9D8B030D-6E8A-4147-A177-3AD203B41FA5}">
                      <a16:colId xmlns:a16="http://schemas.microsoft.com/office/drawing/2014/main" val="1909399532"/>
                    </a:ext>
                  </a:extLst>
                </a:gridCol>
                <a:gridCol w="1043769">
                  <a:extLst>
                    <a:ext uri="{9D8B030D-6E8A-4147-A177-3AD203B41FA5}">
                      <a16:colId xmlns:a16="http://schemas.microsoft.com/office/drawing/2014/main" val="3987655020"/>
                    </a:ext>
                  </a:extLst>
                </a:gridCol>
                <a:gridCol w="1316854">
                  <a:extLst>
                    <a:ext uri="{9D8B030D-6E8A-4147-A177-3AD203B41FA5}">
                      <a16:colId xmlns:a16="http://schemas.microsoft.com/office/drawing/2014/main" val="3637011623"/>
                    </a:ext>
                  </a:extLst>
                </a:gridCol>
                <a:gridCol w="70885">
                  <a:extLst>
                    <a:ext uri="{9D8B030D-6E8A-4147-A177-3AD203B41FA5}">
                      <a16:colId xmlns:a16="http://schemas.microsoft.com/office/drawing/2014/main" val="291966885"/>
                    </a:ext>
                  </a:extLst>
                </a:gridCol>
                <a:gridCol w="343970">
                  <a:extLst>
                    <a:ext uri="{9D8B030D-6E8A-4147-A177-3AD203B41FA5}">
                      <a16:colId xmlns:a16="http://schemas.microsoft.com/office/drawing/2014/main" val="2315123815"/>
                    </a:ext>
                  </a:extLst>
                </a:gridCol>
                <a:gridCol w="105845">
                  <a:extLst>
                    <a:ext uri="{9D8B030D-6E8A-4147-A177-3AD203B41FA5}">
                      <a16:colId xmlns:a16="http://schemas.microsoft.com/office/drawing/2014/main" val="473821034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4000515885"/>
                    </a:ext>
                  </a:extLst>
                </a:gridCol>
                <a:gridCol w="411709">
                  <a:extLst>
                    <a:ext uri="{9D8B030D-6E8A-4147-A177-3AD203B41FA5}">
                      <a16:colId xmlns:a16="http://schemas.microsoft.com/office/drawing/2014/main" val="3495836032"/>
                    </a:ext>
                  </a:extLst>
                </a:gridCol>
                <a:gridCol w="1220373">
                  <a:extLst>
                    <a:ext uri="{9D8B030D-6E8A-4147-A177-3AD203B41FA5}">
                      <a16:colId xmlns:a16="http://schemas.microsoft.com/office/drawing/2014/main" val="670144856"/>
                    </a:ext>
                  </a:extLst>
                </a:gridCol>
                <a:gridCol w="450718">
                  <a:extLst>
                    <a:ext uri="{9D8B030D-6E8A-4147-A177-3AD203B41FA5}">
                      <a16:colId xmlns:a16="http://schemas.microsoft.com/office/drawing/2014/main" val="878003681"/>
                    </a:ext>
                  </a:extLst>
                </a:gridCol>
              </a:tblGrid>
              <a:tr h="75308">
                <a:tc rowSpan="3" gridSpan="12"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South Africa Imports from the World by commodity</a:t>
                      </a:r>
                      <a:endParaRPr lang="en-ZA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en-ZA" sz="140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Calendar Year: 2018 - 2020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Source: SARS </a:t>
                      </a:r>
                      <a:endParaRPr lang="en-ZA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397" marR="3397" marT="3397" marB="0" anchor="b"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rowSpan="3"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rowSpan="3" h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rowSpan="3" h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rowSpan="3" h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rowSpan="3" h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rowSpan="3"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760494"/>
                  </a:ext>
                </a:extLst>
              </a:tr>
              <a:tr h="75308">
                <a:tc gridSpan="12" vMerge="1">
                  <a:txBody>
                    <a:bodyPr/>
                    <a:lstStyle/>
                    <a:p>
                      <a:pPr algn="l" fontAlgn="b"/>
                      <a:endParaRPr lang="en-ZA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6582057"/>
                  </a:ext>
                </a:extLst>
              </a:tr>
              <a:tr h="443798">
                <a:tc gridSpan="12" vMerge="1">
                  <a:txBody>
                    <a:bodyPr/>
                    <a:lstStyle/>
                    <a:p>
                      <a:pPr algn="l" fontAlgn="b"/>
                      <a:endParaRPr lang="en-ZA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 hMerge="1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2495509"/>
                  </a:ext>
                </a:extLst>
              </a:tr>
              <a:tr h="78595">
                <a:tc>
                  <a:txBody>
                    <a:bodyPr/>
                    <a:lstStyle/>
                    <a:p>
                      <a:pPr algn="l" fontAlgn="b"/>
                      <a:endParaRPr lang="en-ZA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826586"/>
                  </a:ext>
                </a:extLst>
              </a:tr>
              <a:tr h="1688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 dirty="0">
                          <a:effectLst/>
                        </a:rPr>
                        <a:t>HS Subheading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 dirty="0">
                          <a:effectLst/>
                        </a:rPr>
                        <a:t>Description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January - December (Value: EUR)</a:t>
                      </a:r>
                      <a:endParaRPr lang="en-ZA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>
                          <a:effectLst/>
                        </a:rPr>
                        <a:t>Market Share(%)</a:t>
                      </a:r>
                      <a:endParaRPr lang="en-Z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Z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>
                          <a:effectLst/>
                        </a:rPr>
                        <a:t>Change 2020/2019</a:t>
                      </a:r>
                      <a:endParaRPr lang="en-Z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8029323"/>
                  </a:ext>
                </a:extLst>
              </a:tr>
              <a:tr h="88652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 dirty="0">
                          <a:solidFill>
                            <a:srgbClr val="0000FF"/>
                          </a:solidFill>
                          <a:effectLst/>
                        </a:rPr>
                        <a:t>2018</a:t>
                      </a:r>
                      <a:endParaRPr lang="en-ZA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>
                          <a:solidFill>
                            <a:srgbClr val="0000FF"/>
                          </a:solidFill>
                          <a:effectLst/>
                        </a:rPr>
                        <a:t>2019</a:t>
                      </a:r>
                      <a:endParaRPr lang="en-ZA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>
                          <a:solidFill>
                            <a:srgbClr val="0000FF"/>
                          </a:solidFill>
                          <a:effectLst/>
                        </a:rPr>
                        <a:t>2019</a:t>
                      </a:r>
                      <a:endParaRPr lang="en-Z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>
                          <a:solidFill>
                            <a:srgbClr val="0000FF"/>
                          </a:solidFill>
                          <a:effectLst/>
                        </a:rPr>
                        <a:t>2020</a:t>
                      </a:r>
                      <a:endParaRPr lang="en-Z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 algn="r" fontAlgn="ctr"/>
                      <a:r>
                        <a:rPr lang="en-ZA" sz="1100" u="none" strike="noStrike" dirty="0">
                          <a:effectLst/>
                        </a:rPr>
                        <a:t>2018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>
                          <a:effectLst/>
                        </a:rPr>
                        <a:t>2019</a:t>
                      </a:r>
                      <a:endParaRPr lang="en-Z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>
                          <a:effectLst/>
                        </a:rPr>
                        <a:t>2019</a:t>
                      </a:r>
                      <a:endParaRPr lang="en-Z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 dirty="0">
                          <a:effectLst/>
                        </a:rPr>
                        <a:t>2019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100" u="none" strike="noStrike">
                          <a:effectLst/>
                        </a:rPr>
                        <a:t>2020</a:t>
                      </a:r>
                      <a:endParaRPr lang="en-Z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u="none" strike="noStrike">
                          <a:effectLst/>
                        </a:rPr>
                        <a:t>Amount</a:t>
                      </a:r>
                      <a:endParaRPr lang="en-Z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100" u="none" strike="noStrike" dirty="0">
                          <a:effectLst/>
                        </a:rPr>
                        <a:t>Percent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139547"/>
                  </a:ext>
                </a:extLst>
              </a:tr>
              <a:tr h="334414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_All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All Commodities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79 070 664 936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78 689 791 427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78 689 791 427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60 287 102 633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100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100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100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100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100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-18 402 688 793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-23.39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8220701"/>
                  </a:ext>
                </a:extLst>
              </a:tr>
              <a:tr h="49994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100" u="none" strike="noStrike" dirty="0">
                          <a:effectLst/>
                        </a:rPr>
                        <a:t>27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Mineral Fuels, Mineral Oils And Products Of Their Distillation; Bituminous Substances; Mineral Waxes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14 438 620 362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13 190 599 439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13 190 599 439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8 467 954 826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18.26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16.76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16.76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16.76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14.05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-4 722 644 612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-35.8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978604"/>
                  </a:ext>
                </a:extLst>
              </a:tr>
              <a:tr h="33441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100" u="none" strike="noStrike" dirty="0">
                          <a:effectLst/>
                        </a:rPr>
                        <a:t>84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Nuclear Reactors, Boilers, Machinery And Mechanical Appliances; Parts Thereof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9 751 128 366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10 005 666 145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10 005 666 145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7 912 533 061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12.33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12.72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12.72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12.72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13.13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-2 093 133 084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-20.92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565101"/>
                  </a:ext>
                </a:extLst>
              </a:tr>
              <a:tr h="66547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100" u="none" strike="noStrike" dirty="0">
                          <a:effectLst/>
                        </a:rPr>
                        <a:t>85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Electrical Machinery And Equipment And Parts Thereof; Sound Recorders And Reproducers, Television Recorders And Reproducers, Parts And Accessories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7 310 978 231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7 648 472 591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7 648 472 591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6 173 799 753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9.25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9.72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9.72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9.72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10.24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-1 474 672 838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-19.28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805333"/>
                  </a:ext>
                </a:extLst>
              </a:tr>
              <a:tr h="33441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100" u="none" strike="noStrike" dirty="0">
                          <a:effectLst/>
                        </a:rPr>
                        <a:t>98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Original Equipment Components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6 299 463 265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6 639 801 681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6 639 801 681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4 486 482 968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7.97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8.44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8.44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8.44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7.44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-2 153 318 713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-32.43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9648480"/>
                  </a:ext>
                </a:extLst>
              </a:tr>
              <a:tr h="49994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100" u="none" strike="noStrike" dirty="0">
                          <a:effectLst/>
                        </a:rPr>
                        <a:t>87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Vehicles, Other Than Railway Or Tramway Rolling Stock, And Parts And Accessories Thereof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6 004 450 515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6 275 783 649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6 275 783 649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3 867 877 674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7.59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7.98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7.98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7.98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6.42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-2 407 905 975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-38.37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511263"/>
                  </a:ext>
                </a:extLst>
              </a:tr>
              <a:tr h="33441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100" u="none" strike="noStrike" dirty="0">
                          <a:effectLst/>
                        </a:rPr>
                        <a:t>30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Pharmaceutical Products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2 112 743 374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2 160 617 454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2 160 617 454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2 098 255 514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2.67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2.75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2.75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2.75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3.48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      -62 361 940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-2.89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8507162"/>
                  </a:ext>
                </a:extLst>
              </a:tr>
              <a:tr h="33441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100" u="none" strike="noStrike" dirty="0">
                          <a:effectLst/>
                        </a:rPr>
                        <a:t>39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Plastics And Articles Thereof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2 396 657 155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2 226 929 285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2 226 929 285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1 781 651 878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3.03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2.83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2.83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2.83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2.96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   -445 277 407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-20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021889"/>
                  </a:ext>
                </a:extLst>
              </a:tr>
              <a:tr h="66547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100" u="none" strike="noStrike" dirty="0">
                          <a:effectLst/>
                        </a:rPr>
                        <a:t>90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Optical, Photographic, Cinematographic, Measuring, Checking, Precision, Medical Or Surgical Instruments And Apparatus; Parts And Accessories Thereof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1 917 043 635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2 000 767 345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2 000 767 345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1 673 569 073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2.42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2.54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2.54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2.54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2.78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   -327 198 272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-16.35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14631"/>
                  </a:ext>
                </a:extLst>
              </a:tr>
              <a:tr h="33441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100" u="none" strike="noStrike" dirty="0">
                          <a:effectLst/>
                        </a:rPr>
                        <a:t>38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Miscellaneous Chemical Products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1 423 482 434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1 415 634 924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1 415 634 924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          1 448 894 179 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1.8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1.8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1.8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>
                          <a:effectLst/>
                        </a:rPr>
                        <a:t>1.8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2.4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       33 259 255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2.35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117728"/>
                  </a:ext>
                </a:extLst>
              </a:tr>
              <a:tr h="33441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100" u="none" strike="noStrike" dirty="0">
                          <a:effectLst/>
                        </a:rPr>
                        <a:t>29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Organic Chemicals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1 328 710 237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1 272 491 803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1 272 491 803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1 109 963 471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1.68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>
                          <a:effectLst/>
                        </a:rPr>
                        <a:t>1.62</a:t>
                      </a:r>
                      <a:endParaRPr lang="en-Z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1.62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1.62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1.84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u="none" strike="noStrike" dirty="0">
                          <a:effectLst/>
                        </a:rPr>
                        <a:t>             -162 528 332 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u="none" strike="noStrike" dirty="0">
                          <a:effectLst/>
                        </a:rPr>
                        <a:t>-12.77</a:t>
                      </a:r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7" marR="3397" marT="33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454939"/>
                  </a:ext>
                </a:extLst>
              </a:tr>
            </a:tbl>
          </a:graphicData>
        </a:graphic>
      </p:graphicFrame>
      <p:sp>
        <p:nvSpPr>
          <p:cNvPr id="13" name="Title 10">
            <a:extLst>
              <a:ext uri="{FF2B5EF4-FFF2-40B4-BE49-F238E27FC236}">
                <a16:creationId xmlns:a16="http://schemas.microsoft.com/office/drawing/2014/main" id="{62A6A63A-506E-44EA-BB9A-EF80DCFA5C93}"/>
              </a:ext>
            </a:extLst>
          </p:cNvPr>
          <p:cNvSpPr txBox="1">
            <a:spLocks/>
          </p:cNvSpPr>
          <p:nvPr/>
        </p:nvSpPr>
        <p:spPr>
          <a:xfrm>
            <a:off x="718523" y="543171"/>
            <a:ext cx="10908964" cy="423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SOUTH AFRICA: OPPORTUNITIES FOR ITALIAN COMPANIES</a:t>
            </a:r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975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90510" indent="-190510"/>
            <a:b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Z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781837"/>
            <a:ext cx="9144000" cy="3657599"/>
          </a:xfrm>
        </p:spPr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54" y="337066"/>
            <a:ext cx="935285" cy="481004"/>
          </a:xfrm>
          <a:prstGeom prst="rect">
            <a:avLst/>
          </a:prstGeom>
        </p:spPr>
      </p:pic>
      <p:grpSp>
        <p:nvGrpSpPr>
          <p:cNvPr id="5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6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1ED5FDE-25CD-414F-BBF0-EA9F6A99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14</a:t>
            </a:fld>
            <a:endParaRPr lang="it-IT"/>
          </a:p>
        </p:txBody>
      </p:sp>
      <p:sp>
        <p:nvSpPr>
          <p:cNvPr id="13" name="Title 10">
            <a:extLst>
              <a:ext uri="{FF2B5EF4-FFF2-40B4-BE49-F238E27FC236}">
                <a16:creationId xmlns:a16="http://schemas.microsoft.com/office/drawing/2014/main" id="{62A6A63A-506E-44EA-BB9A-EF80DCFA5C93}"/>
              </a:ext>
            </a:extLst>
          </p:cNvPr>
          <p:cNvSpPr txBox="1">
            <a:spLocks/>
          </p:cNvSpPr>
          <p:nvPr/>
        </p:nvSpPr>
        <p:spPr>
          <a:xfrm>
            <a:off x="718523" y="543171"/>
            <a:ext cx="10908964" cy="423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SOUTH AFRICA: OPPORTUNITIES FOR ITALIAN COMPANIES</a:t>
            </a:r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723912-ED0E-45D8-AA40-49A798538D2B}"/>
              </a:ext>
            </a:extLst>
          </p:cNvPr>
          <p:cNvSpPr/>
          <p:nvPr/>
        </p:nvSpPr>
        <p:spPr>
          <a:xfrm>
            <a:off x="837496" y="986113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/>
            <a:r>
              <a:rPr lang="en-ZA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Africa Imports from Italy by commodity</a:t>
            </a:r>
          </a:p>
          <a:p>
            <a:pPr fontAlgn="b"/>
            <a:r>
              <a:rPr lang="en-ZA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 Year: 2018 - 2020 </a:t>
            </a:r>
          </a:p>
          <a:p>
            <a:pPr fontAlgn="b"/>
            <a:r>
              <a:rPr lang="en-ZA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SARS 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544A4A3-9458-473F-A3D5-4D363FA7BF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480571"/>
              </p:ext>
            </p:extLst>
          </p:nvPr>
        </p:nvGraphicFramePr>
        <p:xfrm>
          <a:off x="950875" y="1724777"/>
          <a:ext cx="10676613" cy="5024855"/>
        </p:xfrm>
        <a:graphic>
          <a:graphicData uri="http://schemas.openxmlformats.org/drawingml/2006/table">
            <a:tbl>
              <a:tblPr/>
              <a:tblGrid>
                <a:gridCol w="827125">
                  <a:extLst>
                    <a:ext uri="{9D8B030D-6E8A-4147-A177-3AD203B41FA5}">
                      <a16:colId xmlns:a16="http://schemas.microsoft.com/office/drawing/2014/main" val="1861908145"/>
                    </a:ext>
                  </a:extLst>
                </a:gridCol>
                <a:gridCol w="2956471">
                  <a:extLst>
                    <a:ext uri="{9D8B030D-6E8A-4147-A177-3AD203B41FA5}">
                      <a16:colId xmlns:a16="http://schemas.microsoft.com/office/drawing/2014/main" val="4076289710"/>
                    </a:ext>
                  </a:extLst>
                </a:gridCol>
                <a:gridCol w="1141956">
                  <a:extLst>
                    <a:ext uri="{9D8B030D-6E8A-4147-A177-3AD203B41FA5}">
                      <a16:colId xmlns:a16="http://schemas.microsoft.com/office/drawing/2014/main" val="621327444"/>
                    </a:ext>
                  </a:extLst>
                </a:gridCol>
                <a:gridCol w="1141956">
                  <a:extLst>
                    <a:ext uri="{9D8B030D-6E8A-4147-A177-3AD203B41FA5}">
                      <a16:colId xmlns:a16="http://schemas.microsoft.com/office/drawing/2014/main" val="2075300030"/>
                    </a:ext>
                  </a:extLst>
                </a:gridCol>
                <a:gridCol w="1141956">
                  <a:extLst>
                    <a:ext uri="{9D8B030D-6E8A-4147-A177-3AD203B41FA5}">
                      <a16:colId xmlns:a16="http://schemas.microsoft.com/office/drawing/2014/main" val="2860637957"/>
                    </a:ext>
                  </a:extLst>
                </a:gridCol>
                <a:gridCol w="564561">
                  <a:extLst>
                    <a:ext uri="{9D8B030D-6E8A-4147-A177-3AD203B41FA5}">
                      <a16:colId xmlns:a16="http://schemas.microsoft.com/office/drawing/2014/main" val="29003301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22779636"/>
                    </a:ext>
                  </a:extLst>
                </a:gridCol>
                <a:gridCol w="697001">
                  <a:extLst>
                    <a:ext uri="{9D8B030D-6E8A-4147-A177-3AD203B41FA5}">
                      <a16:colId xmlns:a16="http://schemas.microsoft.com/office/drawing/2014/main" val="2912146895"/>
                    </a:ext>
                  </a:extLst>
                </a:gridCol>
                <a:gridCol w="1073164">
                  <a:extLst>
                    <a:ext uri="{9D8B030D-6E8A-4147-A177-3AD203B41FA5}">
                      <a16:colId xmlns:a16="http://schemas.microsoft.com/office/drawing/2014/main" val="3013253398"/>
                    </a:ext>
                  </a:extLst>
                </a:gridCol>
                <a:gridCol w="522823">
                  <a:extLst>
                    <a:ext uri="{9D8B030D-6E8A-4147-A177-3AD203B41FA5}">
                      <a16:colId xmlns:a16="http://schemas.microsoft.com/office/drawing/2014/main" val="3316582807"/>
                    </a:ext>
                  </a:extLst>
                </a:gridCol>
              </a:tblGrid>
              <a:tr h="177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 Subheading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- December (Value: EUR)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Share(%)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 2020/2019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230261"/>
                  </a:ext>
                </a:extLst>
              </a:tr>
              <a:tr h="253439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3974" marR="3974" marT="3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04644"/>
                  </a:ext>
                </a:extLst>
              </a:tr>
              <a:tr h="177682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_All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Commodities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2 177 887 985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1 993 836 044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1 541 909 169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-451 926 874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-22.67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103810"/>
                  </a:ext>
                </a:extLst>
              </a:tr>
              <a:tr h="351250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Nuclear Reactors, Boilers, Machinery And Mechanical Appliances; Parts Thereof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497 520 558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538 806 536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394 024 662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-144 781 874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-26.87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001061"/>
                  </a:ext>
                </a:extLst>
              </a:tr>
              <a:tr h="698386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Electrical Machinery And Equipment And Parts Thereof; Sound Recorders And Reproducers, Television Recorders And Reproducers, Parts And Accessories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134 661 981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143 056 071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130 487 655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-12 568 416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-8.79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31529"/>
                  </a:ext>
                </a:extLst>
              </a:tr>
              <a:tr h="331478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Pharmaceutical Products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101 590 828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119 283 754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116 527 033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-2 756 721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-2.31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275714"/>
                  </a:ext>
                </a:extLst>
              </a:tr>
              <a:tr h="495434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Vehicles, Other Than Railway Or Tramway Rolling Stock, And Parts And Accessories Thereof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135 702 778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116 788 059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100 243 846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-16 544 214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-14.17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104939"/>
                  </a:ext>
                </a:extLst>
              </a:tr>
              <a:tr h="495434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Mineral Fuels, Mineral Oils And Products Of Their Distillation; Bituminous Substances; Mineral Waxes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443 844 430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202 858 155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84 480 243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-118 377 913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-58.36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63394"/>
                  </a:ext>
                </a:extLst>
              </a:tr>
              <a:tr h="331478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Plastics And Articles Thereof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84 446 674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82 468 958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70 934 544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-11 534 414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-13.99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404755"/>
                  </a:ext>
                </a:extLst>
              </a:tr>
              <a:tr h="698386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Optical, Photographic, Cinematographic, Measuring, Checking, Precision, Medical Or Surgical Instruments And Apparatus; Parts And Accessories Thereof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61 290 335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61 196 382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44 998 323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-16 198 059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-26.47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40109"/>
                  </a:ext>
                </a:extLst>
              </a:tr>
              <a:tr h="331478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Miscellaneous Chemical Products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39 115 605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40 893 997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37 595 584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-3 298 412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-8.07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497153"/>
                  </a:ext>
                </a:extLst>
              </a:tr>
              <a:tr h="331478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Articles Of Iron Or Steel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52 216 657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48 539 919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37 387 415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-11 152 503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-22.98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660011"/>
                  </a:ext>
                </a:extLst>
              </a:tr>
              <a:tr h="351250"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Footwear, Gaiters And The Like; Parts Of Such Articles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36 369 523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40 135 505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32 935 689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-7 199 816 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-17.94</a:t>
                      </a:r>
                    </a:p>
                  </a:txBody>
                  <a:tcPr marL="3974" marR="3974" marT="39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339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608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0"/>
          <p:cNvSpPr>
            <a:spLocks noGrp="1"/>
          </p:cNvSpPr>
          <p:nvPr>
            <p:ph type="title"/>
          </p:nvPr>
        </p:nvSpPr>
        <p:spPr>
          <a:xfrm>
            <a:off x="775787" y="398691"/>
            <a:ext cx="10880926" cy="423819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MAIN ITALIAN EXPORTS TO SOUTH AFRICA</a:t>
            </a:r>
          </a:p>
        </p:txBody>
      </p:sp>
      <p:pic>
        <p:nvPicPr>
          <p:cNvPr id="1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98" y="255008"/>
            <a:ext cx="935285" cy="481004"/>
          </a:xfrm>
          <a:prstGeom prst="rect">
            <a:avLst/>
          </a:prstGeom>
        </p:spPr>
      </p:pic>
      <p:grpSp>
        <p:nvGrpSpPr>
          <p:cNvPr id="11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2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8D802B-D401-4849-8C3B-A13395C11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15</a:t>
            </a:fld>
            <a:endParaRPr lang="it-IT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9FCD0D1-50A9-4C05-B87A-82D7D3BEBF76}"/>
              </a:ext>
            </a:extLst>
          </p:cNvPr>
          <p:cNvGraphicFramePr>
            <a:graphicFrameLocks noGrp="1"/>
          </p:cNvGraphicFramePr>
          <p:nvPr/>
        </p:nvGraphicFramePr>
        <p:xfrm>
          <a:off x="664915" y="1344172"/>
          <a:ext cx="10355510" cy="5248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21460">
                  <a:extLst>
                    <a:ext uri="{9D8B030D-6E8A-4147-A177-3AD203B41FA5}">
                      <a16:colId xmlns:a16="http://schemas.microsoft.com/office/drawing/2014/main" val="1096104809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220003442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99429682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1027431318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1994779673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602442751"/>
                    </a:ext>
                  </a:extLst>
                </a:gridCol>
              </a:tblGrid>
              <a:tr h="1623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PRODUCT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2019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2019 (Jan-Oct)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2020 (Jan-Oct)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038598"/>
                  </a:ext>
                </a:extLst>
              </a:tr>
              <a:tr h="3246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Other general-purpose machines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Altre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macchine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di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impiego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generale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ZA" sz="11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142.981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184.918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146.988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96.075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5894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017824"/>
                  </a:ext>
                </a:extLst>
              </a:tr>
              <a:tr h="3246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Other special purpose machines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Altre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macchine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per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impieghi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speciali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ZA" sz="11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145.168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162.148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131.698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78.314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8169820"/>
                  </a:ext>
                </a:extLst>
              </a:tr>
              <a:tr h="1653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002382"/>
                  </a:ext>
                </a:extLst>
              </a:tr>
              <a:tr h="3246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Products deriving from petroleum refining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Prodotti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derivanti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dalla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raffinazione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del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petrolio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ZA" sz="11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368.798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138.026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128.322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45.636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16875"/>
                  </a:ext>
                </a:extLst>
              </a:tr>
              <a:tr h="1623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342762"/>
                  </a:ext>
                </a:extLst>
              </a:tr>
              <a:tr h="3619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 err="1">
                          <a:solidFill>
                            <a:srgbClr val="0000FF"/>
                          </a:solidFill>
                          <a:effectLst/>
                        </a:rPr>
                        <a:t>Jewelery</a:t>
                      </a: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, costume </a:t>
                      </a:r>
                      <a:r>
                        <a:rPr lang="en-ZA" sz="1100" dirty="0" err="1">
                          <a:solidFill>
                            <a:srgbClr val="0000FF"/>
                          </a:solidFill>
                          <a:effectLst/>
                        </a:rPr>
                        <a:t>jewelery</a:t>
                      </a: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 and related articles; precious stones worked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Gioielleria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bigiotteria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e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articoli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connessi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pietre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preziose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lavorate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101.215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101.954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88.793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123.952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858637"/>
                  </a:ext>
                </a:extLst>
              </a:tr>
              <a:tr h="1623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b="1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088304"/>
                  </a:ext>
                </a:extLst>
              </a:tr>
              <a:tr h="3246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General purpose machines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Macchine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di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impiego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generale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ZA" sz="11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91.484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98.582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80.759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80.731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0484717"/>
                  </a:ext>
                </a:extLst>
              </a:tr>
              <a:tr h="1623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840626"/>
                  </a:ext>
                </a:extLst>
              </a:tr>
              <a:tr h="3246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Medicines and pharmaceutical preparations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Medicinali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e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preparati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farmaceutici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ZA" sz="11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59.418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64.942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53.821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48.661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614868"/>
                  </a:ext>
                </a:extLst>
              </a:tr>
              <a:tr h="1623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81751"/>
                  </a:ext>
                </a:extLst>
              </a:tr>
              <a:tr h="4869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Basic chemicals, fertilizers and nitrogen compounds, plastics and rubber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Prodotti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chimici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di base,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fertilizzanti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e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composti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azotati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materie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plastiche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e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gomma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ZA" sz="11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64.601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58.711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49.142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47.917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856385"/>
                  </a:ext>
                </a:extLst>
              </a:tr>
              <a:tr h="1623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648444"/>
                  </a:ext>
                </a:extLst>
              </a:tr>
              <a:tr h="3246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Motor vehicles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Autoveicoli</a:t>
                      </a:r>
                      <a:endParaRPr lang="en-ZA" sz="11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51.184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56.243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47.646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39.495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545171"/>
                  </a:ext>
                </a:extLst>
              </a:tr>
              <a:tr h="1623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212578"/>
                  </a:ext>
                </a:extLst>
              </a:tr>
              <a:tr h="3246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Articles in plastic materials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Articoli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in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materie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plastiche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endParaRPr lang="en-ZA" sz="11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53.302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51.836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42.804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36.769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677726"/>
                  </a:ext>
                </a:extLst>
              </a:tr>
              <a:tr h="1623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79272"/>
                  </a:ext>
                </a:extLst>
              </a:tr>
              <a:tr h="3602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Agricultural and forestry machinery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Macchine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per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l'agricoltura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e la </a:t>
                      </a:r>
                      <a:r>
                        <a:rPr lang="en-ZA" sz="1100" b="0" i="1" dirty="0" err="1">
                          <a:solidFill>
                            <a:schemeClr val="tx1"/>
                          </a:solidFill>
                          <a:effectLst/>
                        </a:rPr>
                        <a:t>silvicoltura</a:t>
                      </a:r>
                      <a:r>
                        <a:rPr lang="en-ZA" sz="1100" b="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ZA" sz="11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56.842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rgbClr val="0000FF"/>
                          </a:solidFill>
                          <a:effectLst/>
                        </a:rPr>
                        <a:t>41.798</a:t>
                      </a:r>
                      <a:endParaRPr lang="en-ZA" sz="1100" b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effectLst/>
                        </a:rPr>
                        <a:t>36.384</a:t>
                      </a:r>
                      <a:endParaRPr lang="en-ZA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FF"/>
                          </a:solidFill>
                          <a:effectLst/>
                        </a:rPr>
                        <a:t>36.278</a:t>
                      </a:r>
                      <a:endParaRPr lang="en-ZA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78188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F02DDFE0-0324-444E-8137-EA8CCD53A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502" y="6614601"/>
            <a:ext cx="130751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Source: ISTAT</a:t>
            </a:r>
            <a:endParaRPr kumimoji="0" lang="en-Z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5B572E-0A0A-49EC-979F-29E97B3D0FB2}"/>
              </a:ext>
            </a:extLst>
          </p:cNvPr>
          <p:cNvSpPr/>
          <p:nvPr/>
        </p:nvSpPr>
        <p:spPr>
          <a:xfrm>
            <a:off x="878123" y="966948"/>
            <a:ext cx="102659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Values in thousands of euros</a:t>
            </a:r>
            <a:endParaRPr lang="it-IT" sz="1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622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0"/>
          <p:cNvSpPr>
            <a:spLocks noGrp="1"/>
          </p:cNvSpPr>
          <p:nvPr>
            <p:ph type="title"/>
          </p:nvPr>
        </p:nvSpPr>
        <p:spPr>
          <a:xfrm>
            <a:off x="775787" y="398691"/>
            <a:ext cx="10880926" cy="423819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TRENDS IN ITALIAN EXPORTS TO SOUTH AFRICA</a:t>
            </a:r>
          </a:p>
        </p:txBody>
      </p:sp>
      <p:sp>
        <p:nvSpPr>
          <p:cNvPr id="6" name="Content Placeholder 11"/>
          <p:cNvSpPr>
            <a:spLocks noGrp="1"/>
          </p:cNvSpPr>
          <p:nvPr>
            <p:ph idx="1"/>
          </p:nvPr>
        </p:nvSpPr>
        <p:spPr>
          <a:xfrm>
            <a:off x="2044700" y="5979641"/>
            <a:ext cx="8661400" cy="2306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SOURCE: ISTAT &amp; SARS</a:t>
            </a:r>
            <a:endParaRPr lang="en-US" sz="800" dirty="0"/>
          </a:p>
        </p:txBody>
      </p:sp>
      <p:pic>
        <p:nvPicPr>
          <p:cNvPr id="1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98" y="255008"/>
            <a:ext cx="935285" cy="481004"/>
          </a:xfrm>
          <a:prstGeom prst="rect">
            <a:avLst/>
          </a:prstGeom>
        </p:spPr>
      </p:pic>
      <p:grpSp>
        <p:nvGrpSpPr>
          <p:cNvPr id="11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2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B0231FFE-EF6E-43D4-BE8F-96489E22EC53}"/>
              </a:ext>
            </a:extLst>
          </p:cNvPr>
          <p:cNvSpPr/>
          <p:nvPr/>
        </p:nvSpPr>
        <p:spPr>
          <a:xfrm>
            <a:off x="950875" y="1063696"/>
            <a:ext cx="104029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Africa is the 47° outlet market for Italy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EBCC3D-4896-48E7-8E41-7FA7373DB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16</a:t>
            </a:fld>
            <a:endParaRPr lang="it-IT"/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FB9CFD7D-BF5A-4B2F-A45A-7C18B9C6AE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7926536"/>
              </p:ext>
            </p:extLst>
          </p:nvPr>
        </p:nvGraphicFramePr>
        <p:xfrm>
          <a:off x="2044700" y="1443542"/>
          <a:ext cx="8661400" cy="451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1966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66123" y="390771"/>
            <a:ext cx="11035417" cy="423819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 Agenzia Services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372411" y="2185771"/>
            <a:ext cx="5102676" cy="38160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20 FREE SERVICES</a:t>
            </a: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070C0"/>
                </a:solidFill>
              </a:rPr>
              <a:t>Available immediately online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rgbClr val="0070C0"/>
                </a:solidFill>
              </a:rPr>
              <a:t>provided by the offices of the foreign network of ICE-Agency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400" b="1" dirty="0">
              <a:solidFill>
                <a:srgbClr val="0070C0"/>
              </a:solidFill>
            </a:endParaRPr>
          </a:p>
          <a:p>
            <a:pPr algn="ctr"/>
            <a:r>
              <a:rPr lang="en-ZA" sz="2400" b="1" dirty="0">
                <a:solidFill>
                  <a:srgbClr val="0070C0"/>
                </a:solidFill>
              </a:rPr>
              <a:t>to gain knowledge of foreign markets and then deepen it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54" y="337066"/>
            <a:ext cx="935285" cy="481004"/>
          </a:xfrm>
          <a:prstGeom prst="rect">
            <a:avLst/>
          </a:prstGeom>
        </p:spPr>
      </p:pic>
      <p:grpSp>
        <p:nvGrpSpPr>
          <p:cNvPr id="12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6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19" name="角丸四角形 12"/>
          <p:cNvSpPr/>
          <p:nvPr/>
        </p:nvSpPr>
        <p:spPr>
          <a:xfrm>
            <a:off x="837496" y="3429000"/>
            <a:ext cx="4208006" cy="684471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Services to Know</a:t>
            </a: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439799" y="1186458"/>
            <a:ext cx="5312401" cy="999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0070C0"/>
                </a:solidFill>
                <a:hlinkClick r:id="rId3"/>
              </a:rPr>
              <a:t>https://www.ice.it/it/servizi</a:t>
            </a:r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A9277B-F06D-444D-AA73-57A7A5BAF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654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66123" y="390771"/>
            <a:ext cx="11035417" cy="423819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 Agenzia Services</a:t>
            </a: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54" y="337066"/>
            <a:ext cx="935285" cy="481004"/>
          </a:xfrm>
          <a:prstGeom prst="rect">
            <a:avLst/>
          </a:prstGeom>
        </p:spPr>
      </p:pic>
      <p:grpSp>
        <p:nvGrpSpPr>
          <p:cNvPr id="12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6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0" name="角丸四角形 12"/>
          <p:cNvSpPr/>
          <p:nvPr/>
        </p:nvSpPr>
        <p:spPr>
          <a:xfrm>
            <a:off x="590460" y="3450245"/>
            <a:ext cx="4208006" cy="684471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Services to grow</a:t>
            </a:r>
            <a:endParaRPr lang="it-IT" sz="2800" b="1" dirty="0">
              <a:solidFill>
                <a:schemeClr val="tx1"/>
              </a:solidFill>
            </a:endParaRPr>
          </a:p>
        </p:txBody>
      </p:sp>
      <p:sp>
        <p:nvSpPr>
          <p:cNvPr id="21" name="角丸四角形 3"/>
          <p:cNvSpPr/>
          <p:nvPr/>
        </p:nvSpPr>
        <p:spPr>
          <a:xfrm>
            <a:off x="6498864" y="2332019"/>
            <a:ext cx="5102676" cy="37558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8 SERVICES AT A FEE</a:t>
            </a: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rgbClr val="0070C0"/>
                </a:solidFill>
              </a:rPr>
              <a:t>provided by the offices of the foreign network of ICE-Agency and customized for each individual company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400" b="1" dirty="0">
              <a:solidFill>
                <a:srgbClr val="0070C0"/>
              </a:solidFill>
            </a:endParaRPr>
          </a:p>
          <a:p>
            <a:pPr algn="ctr"/>
            <a:r>
              <a:rPr lang="en-ZA" sz="2400" b="1" dirty="0">
                <a:solidFill>
                  <a:srgbClr val="0070C0"/>
                </a:solidFill>
              </a:rPr>
              <a:t>to help companies develop on foreign markets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582100" y="1222931"/>
            <a:ext cx="5028500" cy="748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0070C0"/>
                </a:solidFill>
                <a:hlinkClick r:id="rId3"/>
              </a:rPr>
              <a:t>https://www.ice.it/it/servizi</a:t>
            </a:r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A9277B-F06D-444D-AA73-57A7A5BAF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829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648496" y="390771"/>
            <a:ext cx="8791864" cy="423819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participation at international fairs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42959" y="1540069"/>
            <a:ext cx="10906081" cy="409664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ZA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Throughout the year 2021, Italian companies can participate free of charge in international fairs where the ITA organizes national pavilions.</a:t>
            </a:r>
          </a:p>
          <a:p>
            <a:pPr algn="just"/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ZA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the problems related to the Covid-19 pandemic, ITA has tested a new tool:</a:t>
            </a:r>
            <a:r>
              <a:rPr lang="it-IT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Smart 365</a:t>
            </a:r>
            <a:r>
              <a:rPr lang="it-IT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54" y="337066"/>
            <a:ext cx="935285" cy="481004"/>
          </a:xfrm>
          <a:prstGeom prst="rect">
            <a:avLst/>
          </a:prstGeom>
        </p:spPr>
      </p:pic>
      <p:grpSp>
        <p:nvGrpSpPr>
          <p:cNvPr id="12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6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75FF98-39DC-4706-B14B-3EC60A8D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7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2FC810-2BCC-4964-B66D-916C4B1185F3}"/>
              </a:ext>
            </a:extLst>
          </p:cNvPr>
          <p:cNvSpPr txBox="1"/>
          <p:nvPr/>
        </p:nvSpPr>
        <p:spPr>
          <a:xfrm>
            <a:off x="450126" y="447421"/>
            <a:ext cx="11151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ITA-Agency</a:t>
            </a:r>
            <a:endParaRPr kumimoji="1" lang="ja-JP" alt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458513A-1C0F-4F8B-87FF-E770CF405B7F}"/>
              </a:ext>
            </a:extLst>
          </p:cNvPr>
          <p:cNvSpPr/>
          <p:nvPr/>
        </p:nvSpPr>
        <p:spPr>
          <a:xfrm>
            <a:off x="950875" y="1124484"/>
            <a:ext cx="10265914" cy="13374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ZA" sz="2400" dirty="0">
                <a:solidFill>
                  <a:srgbClr val="0070C0"/>
                </a:solidFill>
              </a:rPr>
              <a:t>ITA - the Italian Trade Agency is the Governmental agency that supports the business development of Italian companies abroad and promotes the attraction of foreign investment in Italy</a:t>
            </a:r>
            <a:endParaRPr lang="it-IT" altLang="ja-JP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2AB4B363-FE2E-48B7-885B-66A4C95D5DA5}"/>
              </a:ext>
            </a:extLst>
          </p:cNvPr>
          <p:cNvSpPr/>
          <p:nvPr/>
        </p:nvSpPr>
        <p:spPr>
          <a:xfrm>
            <a:off x="4910133" y="5592993"/>
            <a:ext cx="2231399" cy="943137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ja-JP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endParaRPr lang="ja-JP" alt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86684D4-6DDB-4D1F-85C0-ED168EDA4559}"/>
              </a:ext>
            </a:extLst>
          </p:cNvPr>
          <p:cNvSpPr/>
          <p:nvPr/>
        </p:nvSpPr>
        <p:spPr>
          <a:xfrm>
            <a:off x="1777644" y="2964166"/>
            <a:ext cx="2231399" cy="943136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kumimoji="1" lang="ja-JP" alt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A38B045-6776-4E4B-9A7D-FFBCC18C44C1}"/>
              </a:ext>
            </a:extLst>
          </p:cNvPr>
          <p:cNvSpPr/>
          <p:nvPr/>
        </p:nvSpPr>
        <p:spPr>
          <a:xfrm>
            <a:off x="8075343" y="2953162"/>
            <a:ext cx="2213937" cy="943136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ja-JP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Assistance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A0047D86-FF25-47C8-84B0-33413C652DC5}"/>
              </a:ext>
            </a:extLst>
          </p:cNvPr>
          <p:cNvSpPr/>
          <p:nvPr/>
        </p:nvSpPr>
        <p:spPr>
          <a:xfrm>
            <a:off x="8084218" y="4387510"/>
            <a:ext cx="2205062" cy="943137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</a:t>
            </a:r>
            <a:endParaRPr lang="ja-JP" alt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E7424C14-A67E-41CF-8E52-09F4ADCDFE7A}"/>
              </a:ext>
            </a:extLst>
          </p:cNvPr>
          <p:cNvSpPr/>
          <p:nvPr/>
        </p:nvSpPr>
        <p:spPr>
          <a:xfrm>
            <a:off x="1786518" y="4387510"/>
            <a:ext cx="2231399" cy="943136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</a:t>
            </a:r>
            <a:endParaRPr lang="ja-JP" alt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1CED2171-FBF1-4E90-99EF-24329731AB1B}"/>
              </a:ext>
            </a:extLst>
          </p:cNvPr>
          <p:cNvSpPr/>
          <p:nvPr/>
        </p:nvSpPr>
        <p:spPr>
          <a:xfrm>
            <a:off x="4224270" y="2827220"/>
            <a:ext cx="3644721" cy="25034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Head Offices in Italy </a:t>
            </a:r>
          </a:p>
          <a:p>
            <a:pPr algn="ctr"/>
            <a:r>
              <a:rPr kumimoji="1" lang="en-US" altLang="ja-JP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(Rome &amp; Milan) </a:t>
            </a:r>
          </a:p>
          <a:p>
            <a:pPr algn="ctr"/>
            <a:r>
              <a:rPr kumimoji="1" lang="en-US" altLang="ja-JP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+ 77 Foreign offices</a:t>
            </a:r>
          </a:p>
          <a:p>
            <a:pPr algn="ctr"/>
            <a:r>
              <a:rPr kumimoji="1" lang="en-US" altLang="ja-JP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Correspondence points</a:t>
            </a:r>
            <a:endParaRPr kumimoji="1" lang="ja-JP" alt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25" y="190496"/>
            <a:ext cx="935285" cy="481004"/>
          </a:xfrm>
          <a:prstGeom prst="rect">
            <a:avLst/>
          </a:prstGeom>
        </p:spPr>
      </p:pic>
      <p:grpSp>
        <p:nvGrpSpPr>
          <p:cNvPr id="14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5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9C78E2-ED6E-47C7-9201-BE36CF29A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805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0125" y="390771"/>
            <a:ext cx="11179498" cy="423819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SMART 365 Project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950875" y="1377702"/>
            <a:ext cx="10265913" cy="41598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ZA" sz="2400" b="1" dirty="0">
                <a:solidFill>
                  <a:srgbClr val="0070C0"/>
                </a:solidFill>
              </a:rPr>
              <a:t>Digital platform for the creation and management of virtual or hybrid events:</a:t>
            </a: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ZA" sz="2400" b="1" dirty="0">
                <a:solidFill>
                  <a:srgbClr val="0070C0"/>
                </a:solidFill>
              </a:rPr>
              <a:t>Digital fairs that can also include a physical display of samples on site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it-IT" sz="2400" b="1" dirty="0">
              <a:solidFill>
                <a:srgbClr val="0070C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</a:rPr>
              <a:t>Entrepreneurial missions with online B2B sessions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it-IT" sz="2400" b="1" dirty="0">
              <a:solidFill>
                <a:srgbClr val="0070C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</a:rPr>
              <a:t>Seminars, round tables, pitching sessions, etc.</a:t>
            </a:r>
            <a:endParaRPr lang="it-IT" sz="2400" b="1" dirty="0">
              <a:solidFill>
                <a:schemeClr val="tx1"/>
              </a:solidFill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54" y="337066"/>
            <a:ext cx="935285" cy="481004"/>
          </a:xfrm>
          <a:prstGeom prst="rect">
            <a:avLst/>
          </a:prstGeom>
        </p:spPr>
      </p:pic>
      <p:grpSp>
        <p:nvGrpSpPr>
          <p:cNvPr id="12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6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ACFE4F-80F5-426F-9E29-068439BF0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408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0125" y="390771"/>
            <a:ext cx="11179498" cy="423819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FIERA SMART 365 Project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888253" y="1404574"/>
            <a:ext cx="10265913" cy="4618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rgbClr val="0070C0"/>
                </a:solidFill>
              </a:rPr>
              <a:t>Each participant (exhibitor and visitor) must register on the platform.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it-IT" sz="2400" b="1" dirty="0">
              <a:solidFill>
                <a:srgbClr val="0070C0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rgbClr val="0070C0"/>
                </a:solidFill>
              </a:rPr>
              <a:t>Exhibitors upload their company </a:t>
            </a:r>
            <a:r>
              <a:rPr lang="en-ZA" sz="2400" b="1" dirty="0" err="1">
                <a:solidFill>
                  <a:srgbClr val="0070C0"/>
                </a:solidFill>
              </a:rPr>
              <a:t>catalog</a:t>
            </a:r>
            <a:r>
              <a:rPr lang="en-ZA" sz="2400" b="1" dirty="0">
                <a:solidFill>
                  <a:srgbClr val="0070C0"/>
                </a:solidFill>
              </a:rPr>
              <a:t> in electronic format, information / explanatory material of company production as well as videos and photos to the platform.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it-IT" sz="2400" b="1" dirty="0">
              <a:solidFill>
                <a:srgbClr val="0070C0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rgbClr val="0070C0"/>
                </a:solidFill>
              </a:rPr>
              <a:t>Each participant have a virtual stand (in the case of a fair) or a virtual room (in the case of B2B), reachable through a specific web address, where they can present their offer.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54" y="337066"/>
            <a:ext cx="935285" cy="481004"/>
          </a:xfrm>
          <a:prstGeom prst="rect">
            <a:avLst/>
          </a:prstGeom>
        </p:spPr>
      </p:pic>
      <p:grpSp>
        <p:nvGrpSpPr>
          <p:cNvPr id="12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6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45C440-A049-40D9-9640-480AD85AF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2540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0125" y="390771"/>
            <a:ext cx="11179498" cy="423819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FIERA SMART 365 Project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950875" y="1440069"/>
            <a:ext cx="10265913" cy="44658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rgbClr val="0070C0"/>
                </a:solidFill>
              </a:rPr>
              <a:t>Exhibitors and economic operators can meet freely (in the case of events with free visits) or plan a line-up of meetings (predetermined B2B).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it-IT" sz="2400" b="1" dirty="0">
              <a:solidFill>
                <a:srgbClr val="0070C0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rgbClr val="0070C0"/>
                </a:solidFill>
              </a:rPr>
              <a:t>The schedule of the meetings is monitored.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it-IT" sz="2400" b="1" dirty="0">
              <a:solidFill>
                <a:srgbClr val="0070C0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rgbClr val="0070C0"/>
                </a:solidFill>
              </a:rPr>
              <a:t>Follow-up actions are activated.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it-IT" sz="2400" b="1" dirty="0">
              <a:solidFill>
                <a:srgbClr val="0070C0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rgbClr val="0070C0"/>
                </a:solidFill>
              </a:rPr>
              <a:t>If possible, virtual meetings can be made with a part in presence (hybrid events).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54" y="337066"/>
            <a:ext cx="935285" cy="481004"/>
          </a:xfrm>
          <a:prstGeom prst="rect">
            <a:avLst/>
          </a:prstGeom>
        </p:spPr>
      </p:pic>
      <p:grpSp>
        <p:nvGrpSpPr>
          <p:cNvPr id="12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6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9AE695-CEA5-45A8-A905-489260CC7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669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6589E8-DF85-4C01-8869-D08521EB0610}"/>
              </a:ext>
            </a:extLst>
          </p:cNvPr>
          <p:cNvSpPr txBox="1"/>
          <p:nvPr/>
        </p:nvSpPr>
        <p:spPr>
          <a:xfrm>
            <a:off x="2052203" y="2527644"/>
            <a:ext cx="6832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kumimoji="1" lang="ja-JP" alt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6DAB0159-A348-48D1-B8C4-35DC7F6D1A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93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06200ADA-DB3D-47D2-890A-250F3E6E9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803" y="2985471"/>
            <a:ext cx="503339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ja-JP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ja-JP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ja-JP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7">
            <a:extLst>
              <a:ext uri="{FF2B5EF4-FFF2-40B4-BE49-F238E27FC236}">
                <a16:creationId xmlns:a16="http://schemas.microsoft.com/office/drawing/2014/main" id="{C7180E7A-F8F3-4845-9264-A9ACB3069C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16052" y="45616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F55A796-73D7-43EC-90D1-9AC722C79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39" y="314038"/>
            <a:ext cx="1112372" cy="572077"/>
          </a:xfrm>
          <a:prstGeom prst="rect">
            <a:avLst/>
          </a:prstGeom>
        </p:spPr>
      </p:pic>
      <p:sp>
        <p:nvSpPr>
          <p:cNvPr id="8" name="角丸四角形 3"/>
          <p:cNvSpPr/>
          <p:nvPr/>
        </p:nvSpPr>
        <p:spPr>
          <a:xfrm>
            <a:off x="7328079" y="4378816"/>
            <a:ext cx="4147008" cy="151970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Johannesburg Office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</a:t>
            </a:r>
            <a:b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johannesburg@ice.it</a:t>
            </a:r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www.ice.it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grpSp>
        <p:nvGrpSpPr>
          <p:cNvPr id="10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3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A6C864-50EF-4A4E-B58C-2786C10D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74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0"/>
          <p:cNvSpPr>
            <a:spLocks noGrp="1"/>
          </p:cNvSpPr>
          <p:nvPr>
            <p:ph type="title"/>
          </p:nvPr>
        </p:nvSpPr>
        <p:spPr>
          <a:xfrm>
            <a:off x="775787" y="398691"/>
            <a:ext cx="10880926" cy="423819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SOUTH AFRICA</a:t>
            </a:r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pic>
        <p:nvPicPr>
          <p:cNvPr id="1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98" y="255008"/>
            <a:ext cx="935285" cy="481004"/>
          </a:xfrm>
          <a:prstGeom prst="rect">
            <a:avLst/>
          </a:prstGeom>
        </p:spPr>
      </p:pic>
      <p:grpSp>
        <p:nvGrpSpPr>
          <p:cNvPr id="11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2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EF7909-E582-4237-AD28-A5EF5F011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3</a:t>
            </a:fld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444" y="1496670"/>
            <a:ext cx="7381756" cy="522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15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0"/>
          <p:cNvSpPr>
            <a:spLocks noGrp="1"/>
          </p:cNvSpPr>
          <p:nvPr>
            <p:ph type="title"/>
          </p:nvPr>
        </p:nvSpPr>
        <p:spPr>
          <a:xfrm>
            <a:off x="775787" y="398691"/>
            <a:ext cx="10880926" cy="423819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SOUTH AFRICA: OPPORTUNITIES FOR ITALIAN COMPANIES</a:t>
            </a:r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50125" y="1799650"/>
            <a:ext cx="11151415" cy="48649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developed African country with an economic structure typical of an advanced country:</a:t>
            </a:r>
          </a:p>
          <a:p>
            <a:pPr marL="625475" indent="-271463" algn="just" defTabSz="6254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ZA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 services</a:t>
            </a:r>
          </a:p>
          <a:p>
            <a:pPr marL="625475" indent="-271463" algn="just" defTabSz="6254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ZA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industry</a:t>
            </a:r>
          </a:p>
          <a:p>
            <a:pPr marL="625475" indent="-271463" algn="just" defTabSz="6254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ZA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primary sector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advanced financial sector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Autonomous and well-structured private sector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infrastructure and logistics system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38th economy in the world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22.4% of the GDP of all sub-Saharan Africa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African importer: share of 16.9% - in sub-Saharan Africa of 26.2%</a:t>
            </a:r>
            <a:endParaRPr lang="it-IT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950875" y="1133153"/>
            <a:ext cx="3992681" cy="51014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</a:p>
        </p:txBody>
      </p:sp>
      <p:pic>
        <p:nvPicPr>
          <p:cNvPr id="1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98" y="255008"/>
            <a:ext cx="935285" cy="481004"/>
          </a:xfrm>
          <a:prstGeom prst="rect">
            <a:avLst/>
          </a:prstGeom>
        </p:spPr>
      </p:pic>
      <p:grpSp>
        <p:nvGrpSpPr>
          <p:cNvPr id="11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2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EF7909-E582-4237-AD28-A5EF5F011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747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0"/>
          <p:cNvSpPr>
            <a:spLocks noGrp="1"/>
          </p:cNvSpPr>
          <p:nvPr>
            <p:ph type="title"/>
          </p:nvPr>
        </p:nvSpPr>
        <p:spPr>
          <a:xfrm>
            <a:off x="775787" y="398691"/>
            <a:ext cx="10880926" cy="423819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SOUTH AFRICA: OPPORTUNITIES FOR ITALIAN COMPANIES</a:t>
            </a:r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874148" y="996160"/>
            <a:ext cx="3992681" cy="60747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Strengths - 2</a:t>
            </a:r>
          </a:p>
        </p:txBody>
      </p:sp>
      <p:pic>
        <p:nvPicPr>
          <p:cNvPr id="1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98" y="255008"/>
            <a:ext cx="935285" cy="481004"/>
          </a:xfrm>
          <a:prstGeom prst="rect">
            <a:avLst/>
          </a:prstGeom>
        </p:spPr>
      </p:pic>
      <p:grpSp>
        <p:nvGrpSpPr>
          <p:cNvPr id="10" name="Group 26"/>
          <p:cNvGrpSpPr/>
          <p:nvPr/>
        </p:nvGrpSpPr>
        <p:grpSpPr>
          <a:xfrm>
            <a:off x="373398" y="851085"/>
            <a:ext cx="11151415" cy="115108"/>
            <a:chOff x="5594142" y="5684880"/>
            <a:chExt cx="5898327" cy="221476"/>
          </a:xfrm>
        </p:grpSpPr>
        <p:cxnSp>
          <p:nvCxnSpPr>
            <p:cNvPr id="11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E27853-3913-457D-B9C8-6084B7DB1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5</a:t>
            </a:fld>
            <a:endParaRPr lang="it-IT"/>
          </a:p>
        </p:txBody>
      </p:sp>
      <p:sp>
        <p:nvSpPr>
          <p:cNvPr id="15" name="角丸四角形 7">
            <a:extLst>
              <a:ext uri="{FF2B5EF4-FFF2-40B4-BE49-F238E27FC236}">
                <a16:creationId xmlns:a16="http://schemas.microsoft.com/office/drawing/2014/main" id="{1670848F-48AB-4A00-BCA3-445F07295213}"/>
              </a:ext>
            </a:extLst>
          </p:cNvPr>
          <p:cNvSpPr/>
          <p:nvPr/>
        </p:nvSpPr>
        <p:spPr>
          <a:xfrm>
            <a:off x="508124" y="1777285"/>
            <a:ext cx="11283315" cy="46601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Substantial mineral resources (manganese, copper, nickel, platinum, uranium, chromium, asbestos, titanium, tin, iron, gold, diamonds, etc.)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commercial agreement with the European Union-EPA has been active since 2016: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86% of Italian products, mainly consumer goods and investments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Protection of 50 denominations of origin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Huge resources and incentives for strategic sectors for industrialization and diversification of the economy (automotive, railways, energy, etc.)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represents a redistributive hub for all of Sub-Saharan Africa both in the SADC, the Southern African Development Community which promotes cooperation, socio-economic integration, political cooperation and security between 15 African countries and in the African Continental Free Trade Area, - </a:t>
            </a:r>
            <a:r>
              <a:rPr lang="en-ZA" sz="20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AfCFTA</a:t>
            </a: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immense free market area of  Africa.</a:t>
            </a:r>
          </a:p>
        </p:txBody>
      </p:sp>
    </p:spTree>
    <p:extLst>
      <p:ext uri="{BB962C8B-B14F-4D97-AF65-F5344CB8AC3E}">
        <p14:creationId xmlns:p14="http://schemas.microsoft.com/office/powerpoint/2010/main" val="3505546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0"/>
          <p:cNvSpPr>
            <a:spLocks noGrp="1"/>
          </p:cNvSpPr>
          <p:nvPr>
            <p:ph type="title"/>
          </p:nvPr>
        </p:nvSpPr>
        <p:spPr>
          <a:xfrm>
            <a:off x="775787" y="398691"/>
            <a:ext cx="10880926" cy="423819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SOUTH AFRICA: OPPORTUNITIES FOR ITALIAN COMPANIES</a:t>
            </a:r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Content Placeholder 11"/>
          <p:cNvSpPr>
            <a:spLocks noGrp="1"/>
          </p:cNvSpPr>
          <p:nvPr>
            <p:ph idx="1"/>
          </p:nvPr>
        </p:nvSpPr>
        <p:spPr>
          <a:xfrm flipV="1">
            <a:off x="775787" y="6053070"/>
            <a:ext cx="8123514" cy="35041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373397" y="1814474"/>
            <a:ext cx="11283315" cy="47561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growth (average + 0.7% in the last 4 years).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GDP 2020 -8%  (GDP 2019 +0.2%)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national currency (rand), has depreciated by 20% since the beginning of the 2019 and has remained extremely volatile during 2020 until now, which means that imports are becoming more expensive and are inevitably set to decline.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unemployment and inequality in income distribution:  32.5% in 2020 (28.18% in 2919)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Government management in the economic-industrial field: the BBBEE (Broad Based Black Economy Empowerment) legislation provides, among other things, with minimum requirements for local content in sectors such as automotive and railways.</a:t>
            </a:r>
            <a:endParaRPr lang="it-IT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950875" y="1045394"/>
            <a:ext cx="4208006" cy="6576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Weaknesses</a:t>
            </a:r>
          </a:p>
        </p:txBody>
      </p:sp>
      <p:pic>
        <p:nvPicPr>
          <p:cNvPr id="1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98" y="255008"/>
            <a:ext cx="935285" cy="481004"/>
          </a:xfrm>
          <a:prstGeom prst="rect">
            <a:avLst/>
          </a:prstGeom>
        </p:spPr>
      </p:pic>
      <p:grpSp>
        <p:nvGrpSpPr>
          <p:cNvPr id="11" name="Group 26"/>
          <p:cNvGrpSpPr/>
          <p:nvPr/>
        </p:nvGrpSpPr>
        <p:grpSpPr>
          <a:xfrm>
            <a:off x="373397" y="870940"/>
            <a:ext cx="11151415" cy="115108"/>
            <a:chOff x="5594142" y="5684880"/>
            <a:chExt cx="5898327" cy="221476"/>
          </a:xfrm>
        </p:grpSpPr>
        <p:cxnSp>
          <p:nvCxnSpPr>
            <p:cNvPr id="12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00DD0A-93C1-488F-B06A-A8F842635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481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0"/>
          <p:cNvSpPr>
            <a:spLocks noGrp="1"/>
          </p:cNvSpPr>
          <p:nvPr>
            <p:ph type="title"/>
          </p:nvPr>
        </p:nvSpPr>
        <p:spPr>
          <a:xfrm>
            <a:off x="775787" y="398691"/>
            <a:ext cx="10880926" cy="423819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SOUTH AFRICA: OPPORTUNITIES FOR ITALIAN COMPANIES</a:t>
            </a:r>
            <a:endParaRPr lang="it-IT" sz="24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Content Placeholder 11"/>
          <p:cNvSpPr>
            <a:spLocks noGrp="1"/>
          </p:cNvSpPr>
          <p:nvPr>
            <p:ph idx="1"/>
          </p:nvPr>
        </p:nvSpPr>
        <p:spPr>
          <a:xfrm flipV="1">
            <a:off x="775787" y="6053070"/>
            <a:ext cx="8123514" cy="35041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373397" y="2149208"/>
            <a:ext cx="11283315" cy="42542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it-IT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issues: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long lockdown, high infection rates and strict containment rules.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second wave is currently underway and the situation, although improving, is still critical due to the new South African variant.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400" dirty="0">
                <a:solidFill>
                  <a:srgbClr val="0070C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Delays and issues in acquiring vaccines</a:t>
            </a:r>
            <a:endParaRPr lang="it-IT" sz="2400" dirty="0">
              <a:solidFill>
                <a:srgbClr val="0070C0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950875" y="1156854"/>
            <a:ext cx="4208006" cy="6576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Weaknesses - 2</a:t>
            </a:r>
          </a:p>
        </p:txBody>
      </p:sp>
      <p:pic>
        <p:nvPicPr>
          <p:cNvPr id="1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98" y="255008"/>
            <a:ext cx="935285" cy="481004"/>
          </a:xfrm>
          <a:prstGeom prst="rect">
            <a:avLst/>
          </a:prstGeom>
        </p:spPr>
      </p:pic>
      <p:grpSp>
        <p:nvGrpSpPr>
          <p:cNvPr id="11" name="Group 26"/>
          <p:cNvGrpSpPr/>
          <p:nvPr/>
        </p:nvGrpSpPr>
        <p:grpSpPr>
          <a:xfrm>
            <a:off x="450125" y="955639"/>
            <a:ext cx="11151415" cy="115108"/>
            <a:chOff x="5594142" y="5684880"/>
            <a:chExt cx="5898327" cy="221476"/>
          </a:xfrm>
        </p:grpSpPr>
        <p:cxnSp>
          <p:nvCxnSpPr>
            <p:cNvPr id="12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00DD0A-93C1-488F-B06A-A8F842635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3457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0"/>
          <p:cNvSpPr>
            <a:spLocks noGrp="1"/>
          </p:cNvSpPr>
          <p:nvPr>
            <p:ph type="title"/>
          </p:nvPr>
        </p:nvSpPr>
        <p:spPr>
          <a:xfrm>
            <a:off x="1352388" y="359326"/>
            <a:ext cx="9779723" cy="735065"/>
          </a:xfrm>
        </p:spPr>
        <p:txBody>
          <a:bodyPr>
            <a:noAutofit/>
          </a:bodyPr>
          <a:lstStyle/>
          <a:p>
            <a:pPr algn="ctr"/>
            <a:r>
              <a:rPr lang="en-Z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African Continental Free Trade Area - </a:t>
            </a:r>
            <a:r>
              <a:rPr lang="en-ZA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AfCFTA</a:t>
            </a:r>
            <a:endParaRPr lang="it-IT" sz="32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pic>
        <p:nvPicPr>
          <p:cNvPr id="1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98" y="255008"/>
            <a:ext cx="935285" cy="481004"/>
          </a:xfrm>
          <a:prstGeom prst="rect">
            <a:avLst/>
          </a:prstGeom>
        </p:spPr>
      </p:pic>
      <p:grpSp>
        <p:nvGrpSpPr>
          <p:cNvPr id="10" name="Group 26"/>
          <p:cNvGrpSpPr/>
          <p:nvPr/>
        </p:nvGrpSpPr>
        <p:grpSpPr>
          <a:xfrm>
            <a:off x="365447" y="1094391"/>
            <a:ext cx="11151415" cy="115108"/>
            <a:chOff x="5594142" y="5684880"/>
            <a:chExt cx="5898327" cy="221476"/>
          </a:xfrm>
        </p:grpSpPr>
        <p:cxnSp>
          <p:nvCxnSpPr>
            <p:cNvPr id="11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E27853-3913-457D-B9C8-6084B7DB1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8</a:t>
            </a:fld>
            <a:endParaRPr lang="it-IT"/>
          </a:p>
        </p:txBody>
      </p:sp>
      <p:sp>
        <p:nvSpPr>
          <p:cNvPr id="15" name="角丸四角形 7">
            <a:extLst>
              <a:ext uri="{FF2B5EF4-FFF2-40B4-BE49-F238E27FC236}">
                <a16:creationId xmlns:a16="http://schemas.microsoft.com/office/drawing/2014/main" id="{1670848F-48AB-4A00-BCA3-445F07295213}"/>
              </a:ext>
            </a:extLst>
          </p:cNvPr>
          <p:cNvSpPr/>
          <p:nvPr/>
        </p:nvSpPr>
        <p:spPr>
          <a:xfrm>
            <a:off x="365447" y="1371739"/>
            <a:ext cx="11283315" cy="46601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African Continental Free Trade Area, - </a:t>
            </a:r>
            <a:r>
              <a:rPr lang="en-ZA" sz="20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AfCFTA</a:t>
            </a: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includes 54 of the 55 African countries (Eritrea has not signed) and started last 1</a:t>
            </a:r>
            <a:r>
              <a:rPr lang="en-ZA" sz="2000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ZA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Z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2021.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ZA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international treaty regulates the opening of borders and the creation of a free trade area between African member countries.</a:t>
            </a:r>
          </a:p>
        </p:txBody>
      </p:sp>
    </p:spTree>
    <p:extLst>
      <p:ext uri="{BB962C8B-B14F-4D97-AF65-F5344CB8AC3E}">
        <p14:creationId xmlns:p14="http://schemas.microsoft.com/office/powerpoint/2010/main" val="405210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>
            <a:extLst>
              <a:ext uri="{FF2B5EF4-FFF2-40B4-BE49-F238E27FC236}">
                <a16:creationId xmlns:a16="http://schemas.microsoft.com/office/drawing/2014/main" id="{1B7CA06C-29AF-4EB2-8152-5385E80DD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98" y="255008"/>
            <a:ext cx="935285" cy="481004"/>
          </a:xfrm>
          <a:prstGeom prst="rect">
            <a:avLst/>
          </a:prstGeom>
        </p:spPr>
      </p:pic>
      <p:grpSp>
        <p:nvGrpSpPr>
          <p:cNvPr id="10" name="Group 26"/>
          <p:cNvGrpSpPr/>
          <p:nvPr/>
        </p:nvGrpSpPr>
        <p:grpSpPr>
          <a:xfrm>
            <a:off x="378991" y="1357438"/>
            <a:ext cx="11151415" cy="115108"/>
            <a:chOff x="5594142" y="5684880"/>
            <a:chExt cx="5898327" cy="221476"/>
          </a:xfrm>
        </p:grpSpPr>
        <p:cxnSp>
          <p:nvCxnSpPr>
            <p:cNvPr id="11" name="Straight Connector 27"/>
            <p:cNvCxnSpPr/>
            <p:nvPr/>
          </p:nvCxnSpPr>
          <p:spPr>
            <a:xfrm>
              <a:off x="5859004" y="5750380"/>
              <a:ext cx="5429958" cy="0"/>
            </a:xfrm>
            <a:prstGeom prst="line">
              <a:avLst/>
            </a:prstGeom>
            <a:ln>
              <a:solidFill>
                <a:srgbClr val="999A98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Oval 28"/>
            <p:cNvSpPr/>
            <p:nvPr/>
          </p:nvSpPr>
          <p:spPr>
            <a:xfrm>
              <a:off x="5594142" y="5684880"/>
              <a:ext cx="61355" cy="221476"/>
            </a:xfrm>
            <a:prstGeom prst="ellipse">
              <a:avLst/>
            </a:prstGeom>
            <a:solidFill>
              <a:srgbClr val="0E6C4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" name="Oval 33"/>
            <p:cNvSpPr/>
            <p:nvPr/>
          </p:nvSpPr>
          <p:spPr>
            <a:xfrm>
              <a:off x="11425584" y="5684880"/>
              <a:ext cx="66885" cy="221476"/>
            </a:xfrm>
            <a:prstGeom prst="ellipse">
              <a:avLst/>
            </a:prstGeom>
            <a:solidFill>
              <a:srgbClr val="C9161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E27853-3913-457D-B9C8-6084B7DB1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1ED6-5A4A-45E0-889D-175F2FDCA8A8}" type="slidenum">
              <a:rPr lang="it-IT" smtClean="0"/>
              <a:t>9</a:t>
            </a:fld>
            <a:endParaRPr lang="it-IT"/>
          </a:p>
        </p:txBody>
      </p:sp>
      <p:sp>
        <p:nvSpPr>
          <p:cNvPr id="15" name="角丸四角形 7">
            <a:extLst>
              <a:ext uri="{FF2B5EF4-FFF2-40B4-BE49-F238E27FC236}">
                <a16:creationId xmlns:a16="http://schemas.microsoft.com/office/drawing/2014/main" id="{1670848F-48AB-4A00-BCA3-445F07295213}"/>
              </a:ext>
            </a:extLst>
          </p:cNvPr>
          <p:cNvSpPr/>
          <p:nvPr/>
        </p:nvSpPr>
        <p:spPr>
          <a:xfrm>
            <a:off x="365447" y="1547104"/>
            <a:ext cx="11283315" cy="46601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items: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protocols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dispute resolution procedures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customs cooperation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facilitation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rules of origin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liberalization of goods and services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tariffs on 90% of all goods. Each nation is authorized to exclude 3% of its products from this agreement.</a:t>
            </a:r>
            <a:endParaRPr lang="en-ZA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0">
            <a:extLst>
              <a:ext uri="{FF2B5EF4-FFF2-40B4-BE49-F238E27FC236}">
                <a16:creationId xmlns:a16="http://schemas.microsoft.com/office/drawing/2014/main" id="{8E7AB5B4-FA27-4795-B790-7D4FE8533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238"/>
          </a:xfrm>
        </p:spPr>
        <p:txBody>
          <a:bodyPr>
            <a:noAutofit/>
          </a:bodyPr>
          <a:lstStyle/>
          <a:p>
            <a:pPr algn="ctr"/>
            <a:r>
              <a:rPr lang="en-Z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African Continental Free Trade Area - </a:t>
            </a:r>
            <a:r>
              <a:rPr lang="en-ZA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AfCFTA</a:t>
            </a:r>
            <a:endParaRPr lang="it-IT" sz="3200" b="1" dirty="0">
              <a:solidFill>
                <a:srgbClr val="0070C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066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6713</TotalTime>
  <Words>2945</Words>
  <Application>Microsoft Office PowerPoint</Application>
  <PresentationFormat>Widescreen</PresentationFormat>
  <Paragraphs>827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Lora</vt:lpstr>
      <vt:lpstr>Poppins SemiBold</vt:lpstr>
      <vt:lpstr>Wingdings</vt:lpstr>
      <vt:lpstr>Tema di Office</vt:lpstr>
      <vt:lpstr>PowerPoint Presentation</vt:lpstr>
      <vt:lpstr>PowerPoint Presentation</vt:lpstr>
      <vt:lpstr>SOUTH AFRICA</vt:lpstr>
      <vt:lpstr>SOUTH AFRICA: OPPORTUNITIES FOR ITALIAN COMPANIES</vt:lpstr>
      <vt:lpstr>SOUTH AFRICA: OPPORTUNITIES FOR ITALIAN COMPANIES</vt:lpstr>
      <vt:lpstr>SOUTH AFRICA: OPPORTUNITIES FOR ITALIAN COMPANIES</vt:lpstr>
      <vt:lpstr>SOUTH AFRICA: OPPORTUNITIES FOR ITALIAN COMPANIES</vt:lpstr>
      <vt:lpstr>The African Continental Free Trade Area - AfCFTA</vt:lpstr>
      <vt:lpstr>The African Continental Free Trade Area - AfCFTA</vt:lpstr>
      <vt:lpstr>The African Continental Free Trade Area - AfCFTA</vt:lpstr>
      <vt:lpstr>   </vt:lpstr>
      <vt:lpstr>   </vt:lpstr>
      <vt:lpstr>   </vt:lpstr>
      <vt:lpstr>   </vt:lpstr>
      <vt:lpstr>MAIN ITALIAN EXPORTS TO SOUTH AFRICA</vt:lpstr>
      <vt:lpstr>TRENDS IN ITALIAN EXPORTS TO SOUTH AFRICA</vt:lpstr>
      <vt:lpstr>ICE Agenzia Services</vt:lpstr>
      <vt:lpstr>ICE Agenzia Services</vt:lpstr>
      <vt:lpstr>Free participation at international fairs</vt:lpstr>
      <vt:lpstr>The new SMART 365 Project</vt:lpstr>
      <vt:lpstr>The new FIERA SMART 365 Project</vt:lpstr>
      <vt:lpstr>The new FIERA SMART 365 Project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Marco Pintus</cp:lastModifiedBy>
  <cp:revision>155</cp:revision>
  <cp:lastPrinted>2021-02-03T07:05:25Z</cp:lastPrinted>
  <dcterms:created xsi:type="dcterms:W3CDTF">2020-10-23T14:00:34Z</dcterms:created>
  <dcterms:modified xsi:type="dcterms:W3CDTF">2021-03-11T07:28:47Z</dcterms:modified>
</cp:coreProperties>
</file>