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47.jpg" ContentType="image/jpeg"/>
  <Override PartName="/ppt/notesSlides/notesSlide13.xml" ContentType="application/vnd.openxmlformats-officedocument.presentationml.notesSlide+xml"/>
  <Override PartName="/ppt/media/image55.jpg" ContentType="image/jpeg"/>
  <Override PartName="/ppt/media/image63.jpg" ContentType="image/jpeg"/>
  <Override PartName="/ppt/media/image75.jpg" ContentType="image/jpeg"/>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79" r:id="rId2"/>
    <p:sldMasterId id="2147483682" r:id="rId3"/>
    <p:sldMasterId id="2147483694" r:id="rId4"/>
    <p:sldMasterId id="2147483707" r:id="rId5"/>
    <p:sldMasterId id="2147483719" r:id="rId6"/>
  </p:sldMasterIdLst>
  <p:notesMasterIdLst>
    <p:notesMasterId r:id="rId95"/>
  </p:notesMasterIdLst>
  <p:handoutMasterIdLst>
    <p:handoutMasterId r:id="rId96"/>
  </p:handoutMasterIdLst>
  <p:sldIdLst>
    <p:sldId id="786" r:id="rId7"/>
    <p:sldId id="787" r:id="rId8"/>
    <p:sldId id="785" r:id="rId9"/>
    <p:sldId id="788" r:id="rId10"/>
    <p:sldId id="571" r:id="rId11"/>
    <p:sldId id="734" r:id="rId12"/>
    <p:sldId id="789" r:id="rId13"/>
    <p:sldId id="790" r:id="rId14"/>
    <p:sldId id="791" r:id="rId15"/>
    <p:sldId id="792" r:id="rId16"/>
    <p:sldId id="794" r:id="rId17"/>
    <p:sldId id="735" r:id="rId18"/>
    <p:sldId id="573" r:id="rId19"/>
    <p:sldId id="582" r:id="rId20"/>
    <p:sldId id="583" r:id="rId21"/>
    <p:sldId id="584" r:id="rId22"/>
    <p:sldId id="798" r:id="rId23"/>
    <p:sldId id="585" r:id="rId24"/>
    <p:sldId id="586" r:id="rId25"/>
    <p:sldId id="587" r:id="rId26"/>
    <p:sldId id="588" r:id="rId27"/>
    <p:sldId id="611" r:id="rId28"/>
    <p:sldId id="589" r:id="rId29"/>
    <p:sldId id="612" r:id="rId30"/>
    <p:sldId id="590" r:id="rId31"/>
    <p:sldId id="613" r:id="rId32"/>
    <p:sldId id="797" r:id="rId33"/>
    <p:sldId id="799" r:id="rId34"/>
    <p:sldId id="800" r:id="rId35"/>
    <p:sldId id="801" r:id="rId36"/>
    <p:sldId id="802" r:id="rId37"/>
    <p:sldId id="803" r:id="rId38"/>
    <p:sldId id="804" r:id="rId39"/>
    <p:sldId id="805" r:id="rId40"/>
    <p:sldId id="806" r:id="rId41"/>
    <p:sldId id="807" r:id="rId42"/>
    <p:sldId id="808" r:id="rId43"/>
    <p:sldId id="809" r:id="rId44"/>
    <p:sldId id="591" r:id="rId45"/>
    <p:sldId id="598" r:id="rId46"/>
    <p:sldId id="810" r:id="rId47"/>
    <p:sldId id="811" r:id="rId48"/>
    <p:sldId id="599" r:id="rId49"/>
    <p:sldId id="600" r:id="rId50"/>
    <p:sldId id="601" r:id="rId51"/>
    <p:sldId id="602" r:id="rId52"/>
    <p:sldId id="603" r:id="rId53"/>
    <p:sldId id="604" r:id="rId54"/>
    <p:sldId id="429" r:id="rId55"/>
    <p:sldId id="439" r:id="rId56"/>
    <p:sldId id="430" r:id="rId57"/>
    <p:sldId id="432" r:id="rId58"/>
    <p:sldId id="431" r:id="rId59"/>
    <p:sldId id="433" r:id="rId60"/>
    <p:sldId id="434" r:id="rId61"/>
    <p:sldId id="436" r:id="rId62"/>
    <p:sldId id="438" r:id="rId63"/>
    <p:sldId id="442" r:id="rId64"/>
    <p:sldId id="444" r:id="rId65"/>
    <p:sldId id="465" r:id="rId66"/>
    <p:sldId id="445" r:id="rId67"/>
    <p:sldId id="450" r:id="rId68"/>
    <p:sldId id="452" r:id="rId69"/>
    <p:sldId id="605" r:id="rId70"/>
    <p:sldId id="466" r:id="rId71"/>
    <p:sldId id="467" r:id="rId72"/>
    <p:sldId id="468" r:id="rId73"/>
    <p:sldId id="469" r:id="rId74"/>
    <p:sldId id="470" r:id="rId75"/>
    <p:sldId id="471" r:id="rId76"/>
    <p:sldId id="472" r:id="rId77"/>
    <p:sldId id="473" r:id="rId78"/>
    <p:sldId id="474" r:id="rId79"/>
    <p:sldId id="475" r:id="rId80"/>
    <p:sldId id="485" r:id="rId81"/>
    <p:sldId id="476" r:id="rId82"/>
    <p:sldId id="477" r:id="rId83"/>
    <p:sldId id="478" r:id="rId84"/>
    <p:sldId id="486" r:id="rId85"/>
    <p:sldId id="479" r:id="rId86"/>
    <p:sldId id="487" r:id="rId87"/>
    <p:sldId id="480" r:id="rId88"/>
    <p:sldId id="481" r:id="rId89"/>
    <p:sldId id="482" r:id="rId90"/>
    <p:sldId id="483" r:id="rId91"/>
    <p:sldId id="484" r:id="rId92"/>
    <p:sldId id="488" r:id="rId93"/>
    <p:sldId id="796" r:id="rId9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R" initials="A" lastIdx="5" clrIdx="0"/>
  <p:cmAuthor id="2" name="Truyen Bao" initials="TB" lastIdx="11" clrIdx="1"/>
  <p:cmAuthor id="3" name="Raquel Scarpari" initials="RS" lastIdx="3" clrIdx="2">
    <p:extLst>
      <p:ext uri="{19B8F6BF-5375-455C-9EA6-DF929625EA0E}">
        <p15:presenceInfo xmlns:p15="http://schemas.microsoft.com/office/powerpoint/2012/main" userId="f7123d9fbcb851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B9F15"/>
    <a:srgbClr val="FF6600"/>
    <a:srgbClr val="C49500"/>
    <a:srgbClr val="A47D00"/>
    <a:srgbClr val="862A39"/>
    <a:srgbClr val="B45608"/>
    <a:srgbClr val="49171F"/>
    <a:srgbClr val="551B2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966" autoAdjust="0"/>
  </p:normalViewPr>
  <p:slideViewPr>
    <p:cSldViewPr>
      <p:cViewPr varScale="1">
        <p:scale>
          <a:sx n="57" d="100"/>
          <a:sy n="57" d="100"/>
        </p:scale>
        <p:origin x="198" y="78"/>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42072"/>
    </p:cViewPr>
  </p:sorterViewPr>
  <p:notesViewPr>
    <p:cSldViewPr>
      <p:cViewPr varScale="1">
        <p:scale>
          <a:sx n="71" d="100"/>
          <a:sy n="71" d="100"/>
        </p:scale>
        <p:origin x="-197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3F8CAE8D-E524-491D-9351-17DB2F0589AC}" type="slidenum">
              <a:rPr lang="en-US" smtClean="0"/>
              <a:t>‹#›</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6324600"/>
            <a:ext cx="1591235" cy="433973"/>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7059" y="6096000"/>
            <a:ext cx="1295400" cy="777240"/>
          </a:xfrm>
          <a:prstGeom prst="rect">
            <a:avLst/>
          </a:prstGeom>
        </p:spPr>
      </p:pic>
    </p:spTree>
    <p:extLst>
      <p:ext uri="{BB962C8B-B14F-4D97-AF65-F5344CB8AC3E}">
        <p14:creationId xmlns:p14="http://schemas.microsoft.com/office/powerpoint/2010/main" val="4095683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F554824-3931-4B8D-8D57-7D8B46E5E131}" type="datetimeFigureOut">
              <a:rPr lang="vi-VN" smtClean="0"/>
              <a:t>18/05/2021</a:t>
            </a:fld>
            <a:endParaRPr lang="vi-VN"/>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5B739E2-AFDF-45B4-A877-19B8DB78B4B5}" type="slidenum">
              <a:rPr lang="vi-VN" smtClean="0"/>
              <a:t>‹#›</a:t>
            </a:fld>
            <a:endParaRPr lang="vi-VN"/>
          </a:p>
        </p:txBody>
      </p:sp>
    </p:spTree>
    <p:extLst>
      <p:ext uri="{BB962C8B-B14F-4D97-AF65-F5344CB8AC3E}">
        <p14:creationId xmlns:p14="http://schemas.microsoft.com/office/powerpoint/2010/main" val="299183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IN" dirty="0"/>
              <a:t>Edited</a:t>
            </a:r>
          </a:p>
        </p:txBody>
      </p:sp>
      <p:sp>
        <p:nvSpPr>
          <p:cNvPr id="4" name="Slide Number Placeholder 3"/>
          <p:cNvSpPr>
            <a:spLocks noGrp="1"/>
          </p:cNvSpPr>
          <p:nvPr>
            <p:ph type="sldNum" sz="quarter" idx="10"/>
          </p:nvPr>
        </p:nvSpPr>
        <p:spPr/>
        <p:txBody>
          <a:bodyPr/>
          <a:lstStyle/>
          <a:p>
            <a:fld id="{95B739E2-AFDF-45B4-A877-19B8DB78B4B5}" type="slidenum">
              <a:rPr lang="vi-VN" smtClean="0"/>
              <a:t>6</a:t>
            </a:fld>
            <a:endParaRPr lang="vi-VN"/>
          </a:p>
        </p:txBody>
      </p:sp>
    </p:spTree>
    <p:extLst>
      <p:ext uri="{BB962C8B-B14F-4D97-AF65-F5344CB8AC3E}">
        <p14:creationId xmlns:p14="http://schemas.microsoft.com/office/powerpoint/2010/main" val="2216129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10"/>
          </p:nvPr>
        </p:nvSpPr>
        <p:spPr/>
        <p:txBody>
          <a:bodyPr/>
          <a:lstStyle/>
          <a:p>
            <a:fld id="{95B739E2-AFDF-45B4-A877-19B8DB78B4B5}" type="slidenum">
              <a:rPr lang="vi-VN" smtClean="0">
                <a:solidFill>
                  <a:prstClr val="black"/>
                </a:solidFill>
              </a:rPr>
              <a:pPr/>
              <a:t>28</a:t>
            </a:fld>
            <a:endParaRPr lang="vi-VN">
              <a:solidFill>
                <a:prstClr val="black"/>
              </a:solidFill>
            </a:endParaRPr>
          </a:p>
        </p:txBody>
      </p:sp>
    </p:spTree>
    <p:extLst>
      <p:ext uri="{BB962C8B-B14F-4D97-AF65-F5344CB8AC3E}">
        <p14:creationId xmlns:p14="http://schemas.microsoft.com/office/powerpoint/2010/main" val="360807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10"/>
          </p:nvPr>
        </p:nvSpPr>
        <p:spPr/>
        <p:txBody>
          <a:bodyPr/>
          <a:lstStyle/>
          <a:p>
            <a:fld id="{95B739E2-AFDF-45B4-A877-19B8DB78B4B5}" type="slidenum">
              <a:rPr lang="vi-VN" smtClean="0">
                <a:solidFill>
                  <a:prstClr val="black"/>
                </a:solidFill>
              </a:rPr>
              <a:pPr/>
              <a:t>35</a:t>
            </a:fld>
            <a:endParaRPr lang="vi-VN">
              <a:solidFill>
                <a:prstClr val="black"/>
              </a:solidFill>
            </a:endParaRPr>
          </a:p>
        </p:txBody>
      </p:sp>
    </p:spTree>
    <p:extLst>
      <p:ext uri="{BB962C8B-B14F-4D97-AF65-F5344CB8AC3E}">
        <p14:creationId xmlns:p14="http://schemas.microsoft.com/office/powerpoint/2010/main" val="1349433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B739E2-AFDF-45B4-A877-19B8DB78B4B5}" type="slidenum">
              <a:rPr lang="vi-VN" smtClean="0"/>
              <a:t>49</a:t>
            </a:fld>
            <a:endParaRPr lang="vi-VN"/>
          </a:p>
        </p:txBody>
      </p:sp>
    </p:spTree>
    <p:extLst>
      <p:ext uri="{BB962C8B-B14F-4D97-AF65-F5344CB8AC3E}">
        <p14:creationId xmlns:p14="http://schemas.microsoft.com/office/powerpoint/2010/main" val="419526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739E2-AFDF-45B4-A877-19B8DB78B4B5}" type="slidenum">
              <a:rPr lang="vi-VN" smtClean="0"/>
              <a:t>57</a:t>
            </a:fld>
            <a:endParaRPr lang="vi-VN"/>
          </a:p>
        </p:txBody>
      </p:sp>
    </p:spTree>
    <p:extLst>
      <p:ext uri="{BB962C8B-B14F-4D97-AF65-F5344CB8AC3E}">
        <p14:creationId xmlns:p14="http://schemas.microsoft.com/office/powerpoint/2010/main" val="299077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739E2-AFDF-45B4-A877-19B8DB78B4B5}" type="slidenum">
              <a:rPr lang="vi-VN" smtClean="0"/>
              <a:t>87</a:t>
            </a:fld>
            <a:endParaRPr lang="vi-VN"/>
          </a:p>
        </p:txBody>
      </p:sp>
    </p:spTree>
    <p:extLst>
      <p:ext uri="{BB962C8B-B14F-4D97-AF65-F5344CB8AC3E}">
        <p14:creationId xmlns:p14="http://schemas.microsoft.com/office/powerpoint/2010/main" val="16947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IN" dirty="0"/>
              <a:t>Edited</a:t>
            </a:r>
          </a:p>
        </p:txBody>
      </p:sp>
      <p:sp>
        <p:nvSpPr>
          <p:cNvPr id="4" name="Slide Number Placeholder 3"/>
          <p:cNvSpPr>
            <a:spLocks noGrp="1"/>
          </p:cNvSpPr>
          <p:nvPr>
            <p:ph type="sldNum" sz="quarter" idx="10"/>
          </p:nvPr>
        </p:nvSpPr>
        <p:spPr/>
        <p:txBody>
          <a:bodyPr/>
          <a:lstStyle/>
          <a:p>
            <a:fld id="{95B739E2-AFDF-45B4-A877-19B8DB78B4B5}" type="slidenum">
              <a:rPr lang="vi-VN" smtClean="0"/>
              <a:t>12</a:t>
            </a:fld>
            <a:endParaRPr lang="vi-VN"/>
          </a:p>
        </p:txBody>
      </p:sp>
    </p:spTree>
    <p:extLst>
      <p:ext uri="{BB962C8B-B14F-4D97-AF65-F5344CB8AC3E}">
        <p14:creationId xmlns:p14="http://schemas.microsoft.com/office/powerpoint/2010/main" val="237634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10"/>
          </p:nvPr>
        </p:nvSpPr>
        <p:spPr/>
        <p:txBody>
          <a:bodyPr/>
          <a:lstStyle/>
          <a:p>
            <a:fld id="{95B739E2-AFDF-45B4-A877-19B8DB78B4B5}" type="slidenum">
              <a:rPr lang="vi-VN" smtClean="0">
                <a:solidFill>
                  <a:prstClr val="black"/>
                </a:solidFill>
              </a:rPr>
              <a:pPr/>
              <a:t>20</a:t>
            </a:fld>
            <a:endParaRPr lang="vi-VN">
              <a:solidFill>
                <a:prstClr val="black"/>
              </a:solidFill>
            </a:endParaRPr>
          </a:p>
        </p:txBody>
      </p:sp>
    </p:spTree>
    <p:extLst>
      <p:ext uri="{BB962C8B-B14F-4D97-AF65-F5344CB8AC3E}">
        <p14:creationId xmlns:p14="http://schemas.microsoft.com/office/powerpoint/2010/main" val="101532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10"/>
          </p:nvPr>
        </p:nvSpPr>
        <p:spPr/>
        <p:txBody>
          <a:bodyPr/>
          <a:lstStyle/>
          <a:p>
            <a:fld id="{95B739E2-AFDF-45B4-A877-19B8DB78B4B5}" type="slidenum">
              <a:rPr lang="vi-VN" smtClean="0">
                <a:solidFill>
                  <a:prstClr val="black"/>
                </a:solidFill>
              </a:rPr>
              <a:pPr/>
              <a:t>21</a:t>
            </a:fld>
            <a:endParaRPr lang="vi-VN">
              <a:solidFill>
                <a:prstClr val="black"/>
              </a:solidFill>
            </a:endParaRPr>
          </a:p>
        </p:txBody>
      </p:sp>
    </p:spTree>
    <p:extLst>
      <p:ext uri="{BB962C8B-B14F-4D97-AF65-F5344CB8AC3E}">
        <p14:creationId xmlns:p14="http://schemas.microsoft.com/office/powerpoint/2010/main" val="427769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10"/>
          </p:nvPr>
        </p:nvSpPr>
        <p:spPr/>
        <p:txBody>
          <a:bodyPr/>
          <a:lstStyle/>
          <a:p>
            <a:fld id="{95B739E2-AFDF-45B4-A877-19B8DB78B4B5}" type="slidenum">
              <a:rPr lang="vi-VN" smtClean="0">
                <a:solidFill>
                  <a:prstClr val="black"/>
                </a:solidFill>
              </a:rPr>
              <a:pPr/>
              <a:t>22</a:t>
            </a:fld>
            <a:endParaRPr lang="vi-VN">
              <a:solidFill>
                <a:prstClr val="black"/>
              </a:solidFill>
            </a:endParaRPr>
          </a:p>
        </p:txBody>
      </p:sp>
    </p:spTree>
    <p:extLst>
      <p:ext uri="{BB962C8B-B14F-4D97-AF65-F5344CB8AC3E}">
        <p14:creationId xmlns:p14="http://schemas.microsoft.com/office/powerpoint/2010/main" val="427769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10"/>
          </p:nvPr>
        </p:nvSpPr>
        <p:spPr/>
        <p:txBody>
          <a:bodyPr/>
          <a:lstStyle/>
          <a:p>
            <a:fld id="{95B739E2-AFDF-45B4-A877-19B8DB78B4B5}" type="slidenum">
              <a:rPr lang="vi-VN" smtClean="0">
                <a:solidFill>
                  <a:prstClr val="black"/>
                </a:solidFill>
              </a:rPr>
              <a:pPr/>
              <a:t>23</a:t>
            </a:fld>
            <a:endParaRPr lang="vi-VN">
              <a:solidFill>
                <a:prstClr val="black"/>
              </a:solidFill>
            </a:endParaRPr>
          </a:p>
        </p:txBody>
      </p:sp>
    </p:spTree>
    <p:extLst>
      <p:ext uri="{BB962C8B-B14F-4D97-AF65-F5344CB8AC3E}">
        <p14:creationId xmlns:p14="http://schemas.microsoft.com/office/powerpoint/2010/main" val="4160182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10"/>
          </p:nvPr>
        </p:nvSpPr>
        <p:spPr/>
        <p:txBody>
          <a:bodyPr/>
          <a:lstStyle/>
          <a:p>
            <a:fld id="{95B739E2-AFDF-45B4-A877-19B8DB78B4B5}" type="slidenum">
              <a:rPr lang="vi-VN" smtClean="0">
                <a:solidFill>
                  <a:prstClr val="black"/>
                </a:solidFill>
              </a:rPr>
              <a:pPr/>
              <a:t>24</a:t>
            </a:fld>
            <a:endParaRPr lang="vi-VN">
              <a:solidFill>
                <a:prstClr val="black"/>
              </a:solidFill>
            </a:endParaRPr>
          </a:p>
        </p:txBody>
      </p:sp>
    </p:spTree>
    <p:extLst>
      <p:ext uri="{BB962C8B-B14F-4D97-AF65-F5344CB8AC3E}">
        <p14:creationId xmlns:p14="http://schemas.microsoft.com/office/powerpoint/2010/main" val="4160182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10"/>
          </p:nvPr>
        </p:nvSpPr>
        <p:spPr/>
        <p:txBody>
          <a:bodyPr/>
          <a:lstStyle/>
          <a:p>
            <a:fld id="{95B739E2-AFDF-45B4-A877-19B8DB78B4B5}" type="slidenum">
              <a:rPr lang="vi-VN" smtClean="0">
                <a:solidFill>
                  <a:prstClr val="black"/>
                </a:solidFill>
              </a:rPr>
              <a:pPr/>
              <a:t>25</a:t>
            </a:fld>
            <a:endParaRPr lang="vi-VN">
              <a:solidFill>
                <a:prstClr val="black"/>
              </a:solidFill>
            </a:endParaRPr>
          </a:p>
        </p:txBody>
      </p:sp>
    </p:spTree>
    <p:extLst>
      <p:ext uri="{BB962C8B-B14F-4D97-AF65-F5344CB8AC3E}">
        <p14:creationId xmlns:p14="http://schemas.microsoft.com/office/powerpoint/2010/main" val="99995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10"/>
          </p:nvPr>
        </p:nvSpPr>
        <p:spPr/>
        <p:txBody>
          <a:bodyPr/>
          <a:lstStyle/>
          <a:p>
            <a:fld id="{95B739E2-AFDF-45B4-A877-19B8DB78B4B5}" type="slidenum">
              <a:rPr lang="vi-VN" smtClean="0">
                <a:solidFill>
                  <a:prstClr val="black"/>
                </a:solidFill>
              </a:rPr>
              <a:pPr/>
              <a:t>26</a:t>
            </a:fld>
            <a:endParaRPr lang="vi-VN">
              <a:solidFill>
                <a:prstClr val="black"/>
              </a:solidFill>
            </a:endParaRPr>
          </a:p>
        </p:txBody>
      </p:sp>
    </p:spTree>
    <p:extLst>
      <p:ext uri="{BB962C8B-B14F-4D97-AF65-F5344CB8AC3E}">
        <p14:creationId xmlns:p14="http://schemas.microsoft.com/office/powerpoint/2010/main" val="999951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1" y="61913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096000"/>
            <a:ext cx="1143000" cy="685800"/>
          </a:xfrm>
          <a:prstGeom prst="rect">
            <a:avLst/>
          </a:prstGeom>
        </p:spPr>
      </p:pic>
      <p:sp>
        <p:nvSpPr>
          <p:cNvPr id="3" name="Rectangle 2"/>
          <p:cNvSpPr/>
          <p:nvPr userDrawn="1"/>
        </p:nvSpPr>
        <p:spPr>
          <a:xfrm>
            <a:off x="0" y="6035046"/>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bject 15"/>
          <p:cNvSpPr/>
          <p:nvPr userDrawn="1"/>
        </p:nvSpPr>
        <p:spPr>
          <a:xfrm>
            <a:off x="6754496" y="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sz="1800"/>
          </a:p>
        </p:txBody>
      </p:sp>
      <p:sp>
        <p:nvSpPr>
          <p:cNvPr id="10" name="object 15"/>
          <p:cNvSpPr/>
          <p:nvPr userDrawn="1"/>
        </p:nvSpPr>
        <p:spPr>
          <a:xfrm>
            <a:off x="6750014" y="8965"/>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sz="1800"/>
          </a:p>
        </p:txBody>
      </p:sp>
      <p:sp>
        <p:nvSpPr>
          <p:cNvPr id="11" name="Footer Placeholder 10"/>
          <p:cNvSpPr>
            <a:spLocks noGrp="1"/>
          </p:cNvSpPr>
          <p:nvPr>
            <p:ph type="ftr" sz="quarter" idx="10"/>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600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189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233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466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586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92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443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779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507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42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63522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583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206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062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962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304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715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689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898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CE1A10-7910-4C42-87AE-24383D182BFA}"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2023374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E1A10-7910-4C42-87AE-24383D182BFA}"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244602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16773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CE1A10-7910-4C42-87AE-24383D182BFA}"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716905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CE1A10-7910-4C42-87AE-24383D182BFA}" type="datetimeFigureOut">
              <a:rPr lang="en-US" smtClean="0"/>
              <a:t>18/05/2021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1149764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CE1A10-7910-4C42-87AE-24383D182BFA}" type="datetimeFigureOut">
              <a:rPr lang="en-US" smtClean="0"/>
              <a:t>18/05/2021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938539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CE1A10-7910-4C42-87AE-24383D182BFA}" type="datetimeFigureOut">
              <a:rPr lang="en-US" smtClean="0"/>
              <a:t>18/05/2021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1596482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E1A10-7910-4C42-87AE-24383D182BFA}" type="datetimeFigureOut">
              <a:rPr lang="en-US" smtClean="0"/>
              <a:t>18/05/2021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225893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CE1A10-7910-4C42-87AE-24383D182BFA}" type="datetimeFigureOut">
              <a:rPr lang="en-US" smtClean="0"/>
              <a:t>18/05/2021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4226278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CE1A10-7910-4C42-87AE-24383D182BFA}" type="datetimeFigureOut">
              <a:rPr lang="en-US" smtClean="0"/>
              <a:t>18/05/2021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1240014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E1A10-7910-4C42-87AE-24383D182BFA}"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3054484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E1A10-7910-4C42-87AE-24383D182BFA}"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2944951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A5C709-AAEC-49DC-A2F1-BE8CE668E937}"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414508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5C709-AAEC-49DC-A2F1-BE8CE668E937}"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3214747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A5C709-AAEC-49DC-A2F1-BE8CE668E937}"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2718370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A5C709-AAEC-49DC-A2F1-BE8CE668E937}" type="datetimeFigureOut">
              <a:rPr lang="en-US" smtClean="0"/>
              <a:t>18/05/2021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1889148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A5C709-AAEC-49DC-A2F1-BE8CE668E937}" type="datetimeFigureOut">
              <a:rPr lang="en-US" smtClean="0"/>
              <a:t>18/05/2021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362260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5C709-AAEC-49DC-A2F1-BE8CE668E937}" type="datetimeFigureOut">
              <a:rPr lang="en-US" smtClean="0"/>
              <a:t>18/05/2021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41262530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5C709-AAEC-49DC-A2F1-BE8CE668E937}" type="datetimeFigureOut">
              <a:rPr lang="en-US" smtClean="0"/>
              <a:t>18/05/2021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40982643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A5C709-AAEC-49DC-A2F1-BE8CE668E937}" type="datetimeFigureOut">
              <a:rPr lang="en-US" smtClean="0"/>
              <a:t>18/05/2021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29141296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A5C709-AAEC-49DC-A2F1-BE8CE668E937}" type="datetimeFigureOut">
              <a:rPr lang="en-US" smtClean="0"/>
              <a:t>18/05/2021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1327356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5C709-AAEC-49DC-A2F1-BE8CE668E937}"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1909256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5C709-AAEC-49DC-A2F1-BE8CE668E937}"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97029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1" y="6267590"/>
            <a:ext cx="2110154" cy="575496"/>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5" name="Rectangle 4"/>
          <p:cNvSpPr/>
          <p:nvPr/>
        </p:nvSpPr>
        <p:spPr>
          <a:xfrm>
            <a:off x="0" y="6175793"/>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473698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CE1A10-7910-4C42-87AE-24383D182BFA}"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2023374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E1A10-7910-4C42-87AE-24383D182BFA}"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2446026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CE1A10-7910-4C42-87AE-24383D182BFA}"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7169053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CE1A10-7910-4C42-87AE-24383D182BFA}" type="datetimeFigureOut">
              <a:rPr lang="en-US" smtClean="0"/>
              <a:t>18/05/2021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1149764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CE1A10-7910-4C42-87AE-24383D182BFA}" type="datetimeFigureOut">
              <a:rPr lang="en-US" smtClean="0"/>
              <a:t>18/05/2021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9385394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CE1A10-7910-4C42-87AE-24383D182BFA}" type="datetimeFigureOut">
              <a:rPr lang="en-US" smtClean="0"/>
              <a:t>18/05/2021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1596482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E1A10-7910-4C42-87AE-24383D182BFA}" type="datetimeFigureOut">
              <a:rPr lang="en-US" smtClean="0"/>
              <a:t>18/05/2021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22589341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CE1A10-7910-4C42-87AE-24383D182BFA}" type="datetimeFigureOut">
              <a:rPr lang="en-US" smtClean="0"/>
              <a:t>18/05/2021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4226278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CE1A10-7910-4C42-87AE-24383D182BFA}" type="datetimeFigureOut">
              <a:rPr lang="en-US" smtClean="0"/>
              <a:t>18/05/2021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12400141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E1A10-7910-4C42-87AE-24383D182BFA}"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3054484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400806"/>
            <a:ext cx="2133600" cy="320675"/>
          </a:xfrm>
          <a:prstGeom prst="rect">
            <a:avLst/>
          </a:prstGeom>
        </p:spPr>
        <p:txBody>
          <a:bodyPr/>
          <a:lstStyle>
            <a:lvl1pPr>
              <a:defRPr/>
            </a:lvl1pPr>
          </a:lstStyle>
          <a:p>
            <a:fld id="{A8AF628A-A867-4937-BBE5-207DB6F9C51A}" type="datetime1">
              <a:rPr lang="en-US" smtClean="0"/>
              <a:t>18/05/2021</a:t>
            </a:fld>
            <a:endParaRPr lang="en-US"/>
          </a:p>
        </p:txBody>
      </p:sp>
      <p:sp>
        <p:nvSpPr>
          <p:cNvPr id="3" name="Footer Placeholder 2"/>
          <p:cNvSpPr>
            <a:spLocks noGrp="1"/>
          </p:cNvSpPr>
          <p:nvPr>
            <p:ph type="ftr" sz="quarter" idx="11"/>
          </p:nvPr>
        </p:nvSpPr>
        <p:spPr>
          <a:xfrm>
            <a:off x="3124200" y="6400806"/>
            <a:ext cx="2895600" cy="320675"/>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400806"/>
            <a:ext cx="2133600" cy="320675"/>
          </a:xfrm>
          <a:prstGeom prst="rect">
            <a:avLst/>
          </a:prstGeom>
        </p:spPr>
        <p:txBody>
          <a:bodyPr/>
          <a:lstStyle>
            <a:lvl1pPr>
              <a:defRPr/>
            </a:lvl1pPr>
          </a:lstStyle>
          <a:p>
            <a:fld id="{BA9B540C-44DA-4F69-89C9-7C84606640D3}" type="slidenum">
              <a:rPr lang="en-US" smtClean="0"/>
              <a:pPr/>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1" y="6191390"/>
            <a:ext cx="2110154" cy="575496"/>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096000"/>
            <a:ext cx="1143000" cy="685800"/>
          </a:xfrm>
          <a:prstGeom prst="rect">
            <a:avLst/>
          </a:prstGeom>
        </p:spPr>
      </p:pic>
      <p:sp>
        <p:nvSpPr>
          <p:cNvPr id="7" name="Rectangle 6"/>
          <p:cNvSpPr/>
          <p:nvPr userDrawn="1"/>
        </p:nvSpPr>
        <p:spPr>
          <a:xfrm>
            <a:off x="0" y="6096006"/>
            <a:ext cx="9144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bject 15"/>
          <p:cNvSpPr/>
          <p:nvPr userDrawn="1"/>
        </p:nvSpPr>
        <p:spPr>
          <a:xfrm>
            <a:off x="6754496" y="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sz="1800"/>
          </a:p>
        </p:txBody>
      </p:sp>
      <p:sp>
        <p:nvSpPr>
          <p:cNvPr id="9" name="object 15"/>
          <p:cNvSpPr/>
          <p:nvPr userDrawn="1"/>
        </p:nvSpPr>
        <p:spPr>
          <a:xfrm>
            <a:off x="6750014" y="8965"/>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sz="1800"/>
          </a:p>
        </p:txBody>
      </p:sp>
    </p:spTree>
    <p:extLst>
      <p:ext uri="{BB962C8B-B14F-4D97-AF65-F5344CB8AC3E}">
        <p14:creationId xmlns:p14="http://schemas.microsoft.com/office/powerpoint/2010/main" val="32060184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E1A10-7910-4C42-87AE-24383D182BFA}"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A55D7-814C-4497-BC07-B7FEDD620AC3}" type="slidenum">
              <a:rPr lang="en-US" smtClean="0"/>
              <a:t>‹#›</a:t>
            </a:fld>
            <a:endParaRPr lang="en-US"/>
          </a:p>
        </p:txBody>
      </p:sp>
    </p:spTree>
    <p:extLst>
      <p:ext uri="{BB962C8B-B14F-4D97-AF65-F5344CB8AC3E}">
        <p14:creationId xmlns:p14="http://schemas.microsoft.com/office/powerpoint/2010/main" val="29449518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A5C709-AAEC-49DC-A2F1-BE8CE668E937}"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41450831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5C709-AAEC-49DC-A2F1-BE8CE668E937}"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32147471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A5C709-AAEC-49DC-A2F1-BE8CE668E937}"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27183705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A5C709-AAEC-49DC-A2F1-BE8CE668E937}" type="datetimeFigureOut">
              <a:rPr lang="en-US" smtClean="0"/>
              <a:t>18/05/2021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18891484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A5C709-AAEC-49DC-A2F1-BE8CE668E937}" type="datetimeFigureOut">
              <a:rPr lang="en-US" smtClean="0"/>
              <a:t>18/05/2021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362260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5C709-AAEC-49DC-A2F1-BE8CE668E937}" type="datetimeFigureOut">
              <a:rPr lang="en-US" smtClean="0"/>
              <a:t>18/05/2021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41262530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5C709-AAEC-49DC-A2F1-BE8CE668E937}" type="datetimeFigureOut">
              <a:rPr lang="en-US" smtClean="0"/>
              <a:t>18/05/2021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40982643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A5C709-AAEC-49DC-A2F1-BE8CE668E937}" type="datetimeFigureOut">
              <a:rPr lang="en-US" smtClean="0"/>
              <a:t>18/05/2021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29141296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A5C709-AAEC-49DC-A2F1-BE8CE668E937}" type="datetimeFigureOut">
              <a:rPr lang="en-US" smtClean="0"/>
              <a:t>18/05/2021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132735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a:xfrm>
            <a:off x="3124200" y="6400806"/>
            <a:ext cx="2895600" cy="320675"/>
          </a:xfrm>
          <a:prstGeom prst="rect">
            <a:avLst/>
          </a:prstGeom>
        </p:spPr>
        <p:txBody>
          <a:bodyPr/>
          <a:lstStyle/>
          <a:p>
            <a:endParaRPr lang="en-US"/>
          </a:p>
        </p:txBody>
      </p:sp>
    </p:spTree>
    <p:extLst>
      <p:ext uri="{BB962C8B-B14F-4D97-AF65-F5344CB8AC3E}">
        <p14:creationId xmlns:p14="http://schemas.microsoft.com/office/powerpoint/2010/main" val="16635224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5C709-AAEC-49DC-A2F1-BE8CE668E937}"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1909256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5C709-AAEC-49DC-A2F1-BE8CE668E937}" type="datetimeFigureOut">
              <a:rPr lang="en-US" smtClean="0"/>
              <a:t>18/05/2021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57795-6D29-4373-B736-7F4EA7CF0168}" type="slidenum">
              <a:rPr lang="en-US" smtClean="0"/>
              <a:t>‹#›</a:t>
            </a:fld>
            <a:endParaRPr lang="en-US"/>
          </a:p>
        </p:txBody>
      </p:sp>
    </p:spTree>
    <p:extLst>
      <p:ext uri="{BB962C8B-B14F-4D97-AF65-F5344CB8AC3E}">
        <p14:creationId xmlns:p14="http://schemas.microsoft.com/office/powerpoint/2010/main" val="97029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055569A5-2628-4AB0-A24F-83A73D7AEB2E}" type="datetimeFigureOut">
              <a:rPr lang="en-PH" smtClean="0"/>
              <a:t>18/05/2021</a:t>
            </a:fld>
            <a:endParaRPr lang="en-PH"/>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PH"/>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EA9BFBA8-1939-4389-A5ED-03F3F97FDE33}" type="slidenum">
              <a:rPr lang="en-PH" smtClean="0"/>
              <a:t>‹#›</a:t>
            </a:fld>
            <a:endParaRPr lang="en-PH"/>
          </a:p>
        </p:txBody>
      </p:sp>
    </p:spTree>
    <p:extLst>
      <p:ext uri="{BB962C8B-B14F-4D97-AF65-F5344CB8AC3E}">
        <p14:creationId xmlns:p14="http://schemas.microsoft.com/office/powerpoint/2010/main" val="144596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3B0712-0A82-4F6C-9879-1A4A8EADAA17}" type="datetimeFigureOut">
              <a:rPr lang="en-US" smtClean="0"/>
              <a:t>18/05/2021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B5D9C1-905C-4ED2-A7BB-83B748F3AF0F}" type="slidenum">
              <a:rPr lang="en-US" smtClean="0"/>
              <a:t>‹#›</a:t>
            </a:fld>
            <a:endParaRPr lang="en-US"/>
          </a:p>
        </p:txBody>
      </p:sp>
    </p:spTree>
    <p:extLst>
      <p:ext uri="{BB962C8B-B14F-4D97-AF65-F5344CB8AC3E}">
        <p14:creationId xmlns:p14="http://schemas.microsoft.com/office/powerpoint/2010/main" val="3845994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0" r:id="rId1"/>
    <p:sldLayoutId id="2147483681" r:id="rId2"/>
    <p:sldLayoutId id="2147483706" r:id="rId3"/>
    <p:sldLayoutId id="2147483678" r:id="rId4"/>
    <p:sldLayoutId id="2147483731" r:id="rId5"/>
    <p:sldLayoutId id="2147483732" r:id="rId6"/>
    <p:sldLayoutId id="2147483733" r:id="rId7"/>
    <p:sldLayoutId id="2147483734" r:id="rId8"/>
    <p:sldLayoutId id="2147483735" r:id="rId9"/>
    <p:sldLayoutId id="2147483736" r:id="rId10"/>
    <p:sldLayoutId id="2147483737"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E1A10-7910-4C42-87AE-24383D182BFA}" type="datetimeFigureOut">
              <a:rPr lang="en-US" smtClean="0"/>
              <a:t>18/05/2021</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A55D7-814C-4497-BC07-B7FEDD620AC3}" type="slidenum">
              <a:rPr lang="en-US" smtClean="0"/>
              <a:t>‹#›</a:t>
            </a:fld>
            <a:endParaRPr lang="en-US"/>
          </a:p>
        </p:txBody>
      </p:sp>
    </p:spTree>
    <p:extLst>
      <p:ext uri="{BB962C8B-B14F-4D97-AF65-F5344CB8AC3E}">
        <p14:creationId xmlns:p14="http://schemas.microsoft.com/office/powerpoint/2010/main" val="131184578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5C709-AAEC-49DC-A2F1-BE8CE668E937}" type="datetimeFigureOut">
              <a:rPr lang="en-US" smtClean="0"/>
              <a:t>18/05/2021</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57795-6D29-4373-B736-7F4EA7CF0168}" type="slidenum">
              <a:rPr lang="en-US" smtClean="0"/>
              <a:t>‹#›</a:t>
            </a:fld>
            <a:endParaRPr lang="en-US"/>
          </a:p>
        </p:txBody>
      </p:sp>
    </p:spTree>
    <p:extLst>
      <p:ext uri="{BB962C8B-B14F-4D97-AF65-F5344CB8AC3E}">
        <p14:creationId xmlns:p14="http://schemas.microsoft.com/office/powerpoint/2010/main" val="150116274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E1A10-7910-4C42-87AE-24383D182BFA}" type="datetimeFigureOut">
              <a:rPr lang="en-US" smtClean="0"/>
              <a:t>18/05/2021</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A55D7-814C-4497-BC07-B7FEDD620AC3}" type="slidenum">
              <a:rPr lang="en-US" smtClean="0"/>
              <a:t>‹#›</a:t>
            </a:fld>
            <a:endParaRPr lang="en-US"/>
          </a:p>
        </p:txBody>
      </p:sp>
    </p:spTree>
    <p:extLst>
      <p:ext uri="{BB962C8B-B14F-4D97-AF65-F5344CB8AC3E}">
        <p14:creationId xmlns:p14="http://schemas.microsoft.com/office/powerpoint/2010/main" val="131184578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5C709-AAEC-49DC-A2F1-BE8CE668E937}" type="datetimeFigureOut">
              <a:rPr lang="en-US" smtClean="0"/>
              <a:t>18/05/2021</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57795-6D29-4373-B736-7F4EA7CF0168}" type="slidenum">
              <a:rPr lang="en-US" smtClean="0"/>
              <a:t>‹#›</a:t>
            </a:fld>
            <a:endParaRPr lang="en-US"/>
          </a:p>
        </p:txBody>
      </p:sp>
    </p:spTree>
    <p:extLst>
      <p:ext uri="{BB962C8B-B14F-4D97-AF65-F5344CB8AC3E}">
        <p14:creationId xmlns:p14="http://schemas.microsoft.com/office/powerpoint/2010/main" val="150116274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40.png"/><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5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6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6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eg"/><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 Id="rId5" Type="http://schemas.openxmlformats.org/officeDocument/2006/relationships/image" Target="../media/image73.jpeg"/><Relationship Id="rId4" Type="http://schemas.openxmlformats.org/officeDocument/2006/relationships/image" Target="../media/image72.jpeg"/></Relationships>
</file>

<file path=ppt/slides/_rels/slide7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8.jp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p:nvPr/>
        </p:nvSpPr>
        <p:spPr>
          <a:xfrm>
            <a:off x="0" y="-1113"/>
            <a:ext cx="5562600" cy="49056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sp>
        <p:nvSpPr>
          <p:cNvPr id="108" name="object 11"/>
          <p:cNvSpPr/>
          <p:nvPr/>
        </p:nvSpPr>
        <p:spPr>
          <a:xfrm>
            <a:off x="81459" y="6096036"/>
            <a:ext cx="582504" cy="0"/>
          </a:xfrm>
          <a:custGeom>
            <a:avLst/>
            <a:gdLst/>
            <a:ahLst/>
            <a:cxnLst/>
            <a:rect l="l" t="t" r="r" b="b"/>
            <a:pathLst>
              <a:path w="582504">
                <a:moveTo>
                  <a:pt x="0" y="0"/>
                </a:moveTo>
                <a:lnTo>
                  <a:pt x="582504" y="0"/>
                </a:lnTo>
              </a:path>
            </a:pathLst>
          </a:custGeom>
          <a:ln w="7582">
            <a:solidFill>
              <a:srgbClr val="FDFDFD"/>
            </a:solidFill>
          </a:ln>
        </p:spPr>
        <p:txBody>
          <a:bodyPr wrap="square" lIns="0" tIns="0" rIns="0" bIns="0" rtlCol="0">
            <a:noAutofit/>
          </a:bodyPr>
          <a:lstStyle/>
          <a:p>
            <a:endParaRPr dirty="0"/>
          </a:p>
        </p:txBody>
      </p:sp>
      <p:sp>
        <p:nvSpPr>
          <p:cNvPr id="109" name="object 12"/>
          <p:cNvSpPr/>
          <p:nvPr/>
        </p:nvSpPr>
        <p:spPr>
          <a:xfrm>
            <a:off x="93067" y="6147605"/>
            <a:ext cx="0" cy="77872"/>
          </a:xfrm>
          <a:custGeom>
            <a:avLst/>
            <a:gdLst/>
            <a:ahLst/>
            <a:cxnLst/>
            <a:rect l="l" t="t" r="r" b="b"/>
            <a:pathLst>
              <a:path h="77872">
                <a:moveTo>
                  <a:pt x="0" y="0"/>
                </a:moveTo>
                <a:lnTo>
                  <a:pt x="0" y="77872"/>
                </a:lnTo>
              </a:path>
            </a:pathLst>
          </a:custGeom>
          <a:ln w="7601">
            <a:solidFill>
              <a:srgbClr val="FDFDFD"/>
            </a:solidFill>
          </a:ln>
        </p:spPr>
        <p:txBody>
          <a:bodyPr wrap="square" lIns="0" tIns="0" rIns="0" bIns="0" rtlCol="0">
            <a:noAutofit/>
          </a:bodyPr>
          <a:lstStyle/>
          <a:p>
            <a:endParaRPr dirty="0"/>
          </a:p>
        </p:txBody>
      </p:sp>
      <p:sp>
        <p:nvSpPr>
          <p:cNvPr id="110" name="object 13"/>
          <p:cNvSpPr/>
          <p:nvPr/>
        </p:nvSpPr>
        <p:spPr>
          <a:xfrm>
            <a:off x="116283" y="6168648"/>
            <a:ext cx="42210" cy="56830"/>
          </a:xfrm>
          <a:custGeom>
            <a:avLst/>
            <a:gdLst/>
            <a:ahLst/>
            <a:cxnLst/>
            <a:rect l="l" t="t" r="r" b="b"/>
            <a:pathLst>
              <a:path w="42210" h="56830">
                <a:moveTo>
                  <a:pt x="42210" y="6326"/>
                </a:moveTo>
                <a:lnTo>
                  <a:pt x="36933" y="0"/>
                </a:lnTo>
                <a:lnTo>
                  <a:pt x="16884" y="0"/>
                </a:lnTo>
                <a:lnTo>
                  <a:pt x="11607" y="4222"/>
                </a:lnTo>
                <a:lnTo>
                  <a:pt x="6332" y="9483"/>
                </a:lnTo>
                <a:lnTo>
                  <a:pt x="6332" y="1052"/>
                </a:lnTo>
                <a:lnTo>
                  <a:pt x="0" y="1052"/>
                </a:lnTo>
                <a:lnTo>
                  <a:pt x="0" y="56830"/>
                </a:lnTo>
                <a:lnTo>
                  <a:pt x="6332" y="56830"/>
                </a:lnTo>
                <a:lnTo>
                  <a:pt x="6332" y="15796"/>
                </a:lnTo>
                <a:lnTo>
                  <a:pt x="12662" y="9483"/>
                </a:lnTo>
                <a:lnTo>
                  <a:pt x="16884" y="5274"/>
                </a:lnTo>
                <a:lnTo>
                  <a:pt x="32712" y="5274"/>
                </a:lnTo>
                <a:lnTo>
                  <a:pt x="34822" y="10535"/>
                </a:lnTo>
                <a:lnTo>
                  <a:pt x="34822" y="56830"/>
                </a:lnTo>
                <a:lnTo>
                  <a:pt x="42210" y="56830"/>
                </a:lnTo>
                <a:lnTo>
                  <a:pt x="42210" y="6326"/>
                </a:lnTo>
                <a:close/>
              </a:path>
            </a:pathLst>
          </a:custGeom>
          <a:solidFill>
            <a:srgbClr val="FDFDFD"/>
          </a:solidFill>
        </p:spPr>
        <p:txBody>
          <a:bodyPr wrap="square" lIns="0" tIns="0" rIns="0" bIns="0" rtlCol="0">
            <a:noAutofit/>
          </a:bodyPr>
          <a:lstStyle/>
          <a:p>
            <a:endParaRPr dirty="0"/>
          </a:p>
        </p:txBody>
      </p:sp>
      <p:sp>
        <p:nvSpPr>
          <p:cNvPr id="111" name="object 14"/>
          <p:cNvSpPr/>
          <p:nvPr/>
        </p:nvSpPr>
        <p:spPr>
          <a:xfrm>
            <a:off x="166935" y="6151814"/>
            <a:ext cx="27435" cy="74716"/>
          </a:xfrm>
          <a:custGeom>
            <a:avLst/>
            <a:gdLst/>
            <a:ahLst/>
            <a:cxnLst/>
            <a:rect l="l" t="t" r="r" b="b"/>
            <a:pathLst>
              <a:path w="27435" h="74716">
                <a:moveTo>
                  <a:pt x="14772" y="68403"/>
                </a:moveTo>
                <a:lnTo>
                  <a:pt x="14772" y="23161"/>
                </a:lnTo>
                <a:lnTo>
                  <a:pt x="27435" y="23161"/>
                </a:lnTo>
                <a:lnTo>
                  <a:pt x="27435" y="17886"/>
                </a:lnTo>
                <a:lnTo>
                  <a:pt x="14772" y="17886"/>
                </a:lnTo>
                <a:lnTo>
                  <a:pt x="14772" y="0"/>
                </a:lnTo>
                <a:lnTo>
                  <a:pt x="8442" y="0"/>
                </a:lnTo>
                <a:lnTo>
                  <a:pt x="8442" y="17886"/>
                </a:lnTo>
                <a:lnTo>
                  <a:pt x="0" y="17886"/>
                </a:lnTo>
                <a:lnTo>
                  <a:pt x="0" y="23161"/>
                </a:lnTo>
                <a:lnTo>
                  <a:pt x="8442" y="23161"/>
                </a:lnTo>
                <a:lnTo>
                  <a:pt x="8442" y="71560"/>
                </a:lnTo>
                <a:lnTo>
                  <a:pt x="11607" y="74716"/>
                </a:lnTo>
                <a:lnTo>
                  <a:pt x="25325" y="74716"/>
                </a:lnTo>
                <a:lnTo>
                  <a:pt x="27435" y="73664"/>
                </a:lnTo>
                <a:lnTo>
                  <a:pt x="27435" y="68403"/>
                </a:lnTo>
                <a:lnTo>
                  <a:pt x="25325" y="69455"/>
                </a:lnTo>
                <a:lnTo>
                  <a:pt x="16883" y="69455"/>
                </a:lnTo>
                <a:lnTo>
                  <a:pt x="14772" y="68403"/>
                </a:lnTo>
                <a:close/>
              </a:path>
            </a:pathLst>
          </a:custGeom>
          <a:solidFill>
            <a:srgbClr val="FDFDFD"/>
          </a:solidFill>
        </p:spPr>
        <p:txBody>
          <a:bodyPr wrap="square" lIns="0" tIns="0" rIns="0" bIns="0" rtlCol="0">
            <a:noAutofit/>
          </a:bodyPr>
          <a:lstStyle/>
          <a:p>
            <a:endParaRPr dirty="0"/>
          </a:p>
        </p:txBody>
      </p:sp>
      <p:sp>
        <p:nvSpPr>
          <p:cNvPr id="112" name="object 15"/>
          <p:cNvSpPr/>
          <p:nvPr/>
        </p:nvSpPr>
        <p:spPr>
          <a:xfrm>
            <a:off x="198593" y="6168648"/>
            <a:ext cx="46436" cy="57882"/>
          </a:xfrm>
          <a:custGeom>
            <a:avLst/>
            <a:gdLst/>
            <a:ahLst/>
            <a:cxnLst/>
            <a:rect l="l" t="t" r="r" b="b"/>
            <a:pathLst>
              <a:path w="46436" h="57882">
                <a:moveTo>
                  <a:pt x="23209" y="5274"/>
                </a:moveTo>
                <a:lnTo>
                  <a:pt x="23209" y="0"/>
                </a:lnTo>
                <a:lnTo>
                  <a:pt x="10952" y="3447"/>
                </a:lnTo>
                <a:lnTo>
                  <a:pt x="2820" y="13679"/>
                </a:lnTo>
                <a:lnTo>
                  <a:pt x="0" y="29474"/>
                </a:lnTo>
                <a:lnTo>
                  <a:pt x="2781" y="44751"/>
                </a:lnTo>
                <a:lnTo>
                  <a:pt x="11197" y="54599"/>
                </a:lnTo>
                <a:lnTo>
                  <a:pt x="24264" y="57882"/>
                </a:lnTo>
                <a:lnTo>
                  <a:pt x="25047" y="57876"/>
                </a:lnTo>
                <a:lnTo>
                  <a:pt x="37194" y="54828"/>
                </a:lnTo>
                <a:lnTo>
                  <a:pt x="46436" y="44204"/>
                </a:lnTo>
                <a:lnTo>
                  <a:pt x="41160" y="42099"/>
                </a:lnTo>
                <a:lnTo>
                  <a:pt x="34829" y="50517"/>
                </a:lnTo>
                <a:lnTo>
                  <a:pt x="31650" y="52621"/>
                </a:lnTo>
                <a:lnTo>
                  <a:pt x="24264" y="52621"/>
                </a:lnTo>
                <a:lnTo>
                  <a:pt x="19616" y="52086"/>
                </a:lnTo>
                <a:lnTo>
                  <a:pt x="9481" y="44028"/>
                </a:lnTo>
                <a:lnTo>
                  <a:pt x="6332" y="29474"/>
                </a:lnTo>
                <a:lnTo>
                  <a:pt x="6332" y="16848"/>
                </a:lnTo>
                <a:lnTo>
                  <a:pt x="11607" y="5274"/>
                </a:lnTo>
                <a:lnTo>
                  <a:pt x="23209" y="5274"/>
                </a:lnTo>
                <a:close/>
              </a:path>
              <a:path w="46436" h="57882">
                <a:moveTo>
                  <a:pt x="6332" y="16848"/>
                </a:moveTo>
                <a:lnTo>
                  <a:pt x="6332" y="29474"/>
                </a:lnTo>
                <a:lnTo>
                  <a:pt x="45381" y="29474"/>
                </a:lnTo>
                <a:lnTo>
                  <a:pt x="43233" y="14759"/>
                </a:lnTo>
                <a:lnTo>
                  <a:pt x="35851" y="3905"/>
                </a:lnTo>
                <a:lnTo>
                  <a:pt x="23209" y="0"/>
                </a:lnTo>
                <a:lnTo>
                  <a:pt x="23209" y="5274"/>
                </a:lnTo>
                <a:lnTo>
                  <a:pt x="32719" y="5274"/>
                </a:lnTo>
                <a:lnTo>
                  <a:pt x="37995" y="12639"/>
                </a:lnTo>
                <a:lnTo>
                  <a:pt x="39050" y="24213"/>
                </a:lnTo>
                <a:lnTo>
                  <a:pt x="6332" y="24213"/>
                </a:lnTo>
                <a:lnTo>
                  <a:pt x="6332" y="16848"/>
                </a:lnTo>
                <a:close/>
              </a:path>
            </a:pathLst>
          </a:custGeom>
          <a:solidFill>
            <a:srgbClr val="FDFDFD"/>
          </a:solidFill>
        </p:spPr>
        <p:txBody>
          <a:bodyPr wrap="square" lIns="0" tIns="0" rIns="0" bIns="0" rtlCol="0">
            <a:noAutofit/>
          </a:bodyPr>
          <a:lstStyle/>
          <a:p>
            <a:endParaRPr dirty="0"/>
          </a:p>
        </p:txBody>
      </p:sp>
      <p:sp>
        <p:nvSpPr>
          <p:cNvPr id="113" name="object 16"/>
          <p:cNvSpPr/>
          <p:nvPr/>
        </p:nvSpPr>
        <p:spPr>
          <a:xfrm>
            <a:off x="255580" y="6168648"/>
            <a:ext cx="26377" cy="56830"/>
          </a:xfrm>
          <a:custGeom>
            <a:avLst/>
            <a:gdLst/>
            <a:ahLst/>
            <a:cxnLst/>
            <a:rect l="l" t="t" r="r" b="b"/>
            <a:pathLst>
              <a:path w="26377" h="56830">
                <a:moveTo>
                  <a:pt x="23212" y="0"/>
                </a:moveTo>
                <a:lnTo>
                  <a:pt x="15826" y="0"/>
                </a:lnTo>
                <a:lnTo>
                  <a:pt x="9495" y="5274"/>
                </a:lnTo>
                <a:lnTo>
                  <a:pt x="6330" y="11587"/>
                </a:lnTo>
                <a:lnTo>
                  <a:pt x="6330" y="1052"/>
                </a:lnTo>
                <a:lnTo>
                  <a:pt x="0" y="1052"/>
                </a:lnTo>
                <a:lnTo>
                  <a:pt x="0" y="56830"/>
                </a:lnTo>
                <a:lnTo>
                  <a:pt x="6330" y="56830"/>
                </a:lnTo>
                <a:lnTo>
                  <a:pt x="6330" y="14744"/>
                </a:lnTo>
                <a:lnTo>
                  <a:pt x="15826" y="6326"/>
                </a:lnTo>
                <a:lnTo>
                  <a:pt x="26377" y="6326"/>
                </a:lnTo>
                <a:lnTo>
                  <a:pt x="26377" y="0"/>
                </a:lnTo>
                <a:lnTo>
                  <a:pt x="23212" y="0"/>
                </a:lnTo>
                <a:close/>
              </a:path>
            </a:pathLst>
          </a:custGeom>
          <a:solidFill>
            <a:srgbClr val="FDFDFD"/>
          </a:solidFill>
        </p:spPr>
        <p:txBody>
          <a:bodyPr wrap="square" lIns="0" tIns="0" rIns="0" bIns="0" rtlCol="0">
            <a:noAutofit/>
          </a:bodyPr>
          <a:lstStyle/>
          <a:p>
            <a:endParaRPr dirty="0"/>
          </a:p>
        </p:txBody>
      </p:sp>
      <p:sp>
        <p:nvSpPr>
          <p:cNvPr id="114" name="object 17"/>
          <p:cNvSpPr/>
          <p:nvPr/>
        </p:nvSpPr>
        <p:spPr>
          <a:xfrm>
            <a:off x="290399" y="6168648"/>
            <a:ext cx="42204" cy="56830"/>
          </a:xfrm>
          <a:custGeom>
            <a:avLst/>
            <a:gdLst/>
            <a:ahLst/>
            <a:cxnLst/>
            <a:rect l="l" t="t" r="r" b="b"/>
            <a:pathLst>
              <a:path w="42204" h="56830">
                <a:moveTo>
                  <a:pt x="42204" y="6326"/>
                </a:moveTo>
                <a:lnTo>
                  <a:pt x="37983" y="0"/>
                </a:lnTo>
                <a:lnTo>
                  <a:pt x="17936" y="0"/>
                </a:lnTo>
                <a:lnTo>
                  <a:pt x="12661" y="4222"/>
                </a:lnTo>
                <a:lnTo>
                  <a:pt x="7385" y="9483"/>
                </a:lnTo>
                <a:lnTo>
                  <a:pt x="7385" y="1052"/>
                </a:lnTo>
                <a:lnTo>
                  <a:pt x="0" y="1052"/>
                </a:lnTo>
                <a:lnTo>
                  <a:pt x="0" y="56830"/>
                </a:lnTo>
                <a:lnTo>
                  <a:pt x="7385" y="56830"/>
                </a:lnTo>
                <a:lnTo>
                  <a:pt x="7385" y="15796"/>
                </a:lnTo>
                <a:lnTo>
                  <a:pt x="13716" y="9483"/>
                </a:lnTo>
                <a:lnTo>
                  <a:pt x="17936" y="5274"/>
                </a:lnTo>
                <a:lnTo>
                  <a:pt x="33763" y="5274"/>
                </a:lnTo>
                <a:lnTo>
                  <a:pt x="35873" y="10535"/>
                </a:lnTo>
                <a:lnTo>
                  <a:pt x="35873" y="56830"/>
                </a:lnTo>
                <a:lnTo>
                  <a:pt x="42204" y="56830"/>
                </a:lnTo>
                <a:lnTo>
                  <a:pt x="42204" y="6326"/>
                </a:lnTo>
                <a:close/>
              </a:path>
            </a:pathLst>
          </a:custGeom>
          <a:solidFill>
            <a:srgbClr val="FDFDFD"/>
          </a:solidFill>
        </p:spPr>
        <p:txBody>
          <a:bodyPr wrap="square" lIns="0" tIns="0" rIns="0" bIns="0" rtlCol="0">
            <a:noAutofit/>
          </a:bodyPr>
          <a:lstStyle/>
          <a:p>
            <a:endParaRPr dirty="0"/>
          </a:p>
        </p:txBody>
      </p:sp>
      <p:sp>
        <p:nvSpPr>
          <p:cNvPr id="115" name="object 18"/>
          <p:cNvSpPr/>
          <p:nvPr/>
        </p:nvSpPr>
        <p:spPr>
          <a:xfrm>
            <a:off x="343168" y="6168648"/>
            <a:ext cx="43259" cy="57882"/>
          </a:xfrm>
          <a:custGeom>
            <a:avLst/>
            <a:gdLst/>
            <a:ahLst/>
            <a:cxnLst/>
            <a:rect l="l" t="t" r="r" b="b"/>
            <a:pathLst>
              <a:path w="43259" h="57882">
                <a:moveTo>
                  <a:pt x="42204" y="53673"/>
                </a:moveTo>
                <a:lnTo>
                  <a:pt x="42193" y="16902"/>
                </a:lnTo>
                <a:lnTo>
                  <a:pt x="37604" y="3986"/>
                </a:lnTo>
                <a:lnTo>
                  <a:pt x="23212" y="0"/>
                </a:lnTo>
                <a:lnTo>
                  <a:pt x="14771" y="0"/>
                </a:lnTo>
                <a:lnTo>
                  <a:pt x="7385" y="4222"/>
                </a:lnTo>
                <a:lnTo>
                  <a:pt x="3165" y="12639"/>
                </a:lnTo>
                <a:lnTo>
                  <a:pt x="7385" y="15796"/>
                </a:lnTo>
                <a:lnTo>
                  <a:pt x="11606" y="8431"/>
                </a:lnTo>
                <a:lnTo>
                  <a:pt x="16881" y="5274"/>
                </a:lnTo>
                <a:lnTo>
                  <a:pt x="32708" y="5274"/>
                </a:lnTo>
                <a:lnTo>
                  <a:pt x="35873" y="9483"/>
                </a:lnTo>
                <a:lnTo>
                  <a:pt x="35873" y="20004"/>
                </a:lnTo>
                <a:lnTo>
                  <a:pt x="28750" y="21646"/>
                </a:lnTo>
                <a:lnTo>
                  <a:pt x="13000" y="26270"/>
                </a:lnTo>
                <a:lnTo>
                  <a:pt x="3305" y="32719"/>
                </a:lnTo>
                <a:lnTo>
                  <a:pt x="0" y="43152"/>
                </a:lnTo>
                <a:lnTo>
                  <a:pt x="0" y="52621"/>
                </a:lnTo>
                <a:lnTo>
                  <a:pt x="7385" y="57882"/>
                </a:lnTo>
                <a:lnTo>
                  <a:pt x="24267" y="57882"/>
                </a:lnTo>
                <a:lnTo>
                  <a:pt x="30598" y="49464"/>
                </a:lnTo>
                <a:lnTo>
                  <a:pt x="23212" y="52621"/>
                </a:lnTo>
                <a:lnTo>
                  <a:pt x="11606" y="52621"/>
                </a:lnTo>
                <a:lnTo>
                  <a:pt x="7385" y="49464"/>
                </a:lnTo>
                <a:lnTo>
                  <a:pt x="7385" y="43152"/>
                </a:lnTo>
                <a:lnTo>
                  <a:pt x="8234" y="38672"/>
                </a:lnTo>
                <a:lnTo>
                  <a:pt x="15645" y="32079"/>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30598" y="49464"/>
                </a:lnTo>
                <a:lnTo>
                  <a:pt x="24267" y="57882"/>
                </a:lnTo>
                <a:close/>
              </a:path>
            </a:pathLst>
          </a:custGeom>
          <a:solidFill>
            <a:srgbClr val="FDFDFD"/>
          </a:solidFill>
        </p:spPr>
        <p:txBody>
          <a:bodyPr wrap="square" lIns="0" tIns="0" rIns="0" bIns="0" rtlCol="0">
            <a:noAutofit/>
          </a:bodyPr>
          <a:lstStyle/>
          <a:p>
            <a:endParaRPr dirty="0"/>
          </a:p>
        </p:txBody>
      </p:sp>
      <p:sp>
        <p:nvSpPr>
          <p:cNvPr id="116" name="object 19"/>
          <p:cNvSpPr/>
          <p:nvPr/>
        </p:nvSpPr>
        <p:spPr>
          <a:xfrm>
            <a:off x="394869" y="6151814"/>
            <a:ext cx="27432" cy="74716"/>
          </a:xfrm>
          <a:custGeom>
            <a:avLst/>
            <a:gdLst/>
            <a:ahLst/>
            <a:cxnLst/>
            <a:rect l="l" t="t" r="r" b="b"/>
            <a:pathLst>
              <a:path w="27432" h="74716">
                <a:moveTo>
                  <a:pt x="14771" y="68403"/>
                </a:moveTo>
                <a:lnTo>
                  <a:pt x="14771" y="23161"/>
                </a:lnTo>
                <a:lnTo>
                  <a:pt x="27432" y="23161"/>
                </a:lnTo>
                <a:lnTo>
                  <a:pt x="27432" y="17886"/>
                </a:lnTo>
                <a:lnTo>
                  <a:pt x="14771" y="17886"/>
                </a:lnTo>
                <a:lnTo>
                  <a:pt x="14771" y="0"/>
                </a:lnTo>
                <a:lnTo>
                  <a:pt x="8440" y="0"/>
                </a:lnTo>
                <a:lnTo>
                  <a:pt x="8440" y="17886"/>
                </a:lnTo>
                <a:lnTo>
                  <a:pt x="0" y="17886"/>
                </a:lnTo>
                <a:lnTo>
                  <a:pt x="0" y="23161"/>
                </a:lnTo>
                <a:lnTo>
                  <a:pt x="8440" y="23161"/>
                </a:lnTo>
                <a:lnTo>
                  <a:pt x="8440" y="71560"/>
                </a:lnTo>
                <a:lnTo>
                  <a:pt x="11606" y="74716"/>
                </a:lnTo>
                <a:lnTo>
                  <a:pt x="24267" y="74716"/>
                </a:lnTo>
                <a:lnTo>
                  <a:pt x="27432" y="73664"/>
                </a:lnTo>
                <a:lnTo>
                  <a:pt x="27432" y="68403"/>
                </a:lnTo>
                <a:lnTo>
                  <a:pt x="25322" y="69455"/>
                </a:lnTo>
                <a:lnTo>
                  <a:pt x="15826" y="69455"/>
                </a:lnTo>
                <a:lnTo>
                  <a:pt x="14771" y="68403"/>
                </a:lnTo>
                <a:close/>
              </a:path>
            </a:pathLst>
          </a:custGeom>
          <a:solidFill>
            <a:srgbClr val="FDFDFD"/>
          </a:solidFill>
        </p:spPr>
        <p:txBody>
          <a:bodyPr wrap="square" lIns="0" tIns="0" rIns="0" bIns="0" rtlCol="0">
            <a:noAutofit/>
          </a:bodyPr>
          <a:lstStyle/>
          <a:p>
            <a:endParaRPr dirty="0"/>
          </a:p>
        </p:txBody>
      </p:sp>
      <p:sp>
        <p:nvSpPr>
          <p:cNvPr id="117" name="object 20"/>
          <p:cNvSpPr/>
          <p:nvPr/>
        </p:nvSpPr>
        <p:spPr>
          <a:xfrm>
            <a:off x="430742" y="6147605"/>
            <a:ext cx="6344" cy="77872"/>
          </a:xfrm>
          <a:custGeom>
            <a:avLst/>
            <a:gdLst/>
            <a:ahLst/>
            <a:cxnLst/>
            <a:rect l="l" t="t" r="r" b="b"/>
            <a:pathLst>
              <a:path w="6344" h="77872">
                <a:moveTo>
                  <a:pt x="0" y="22095"/>
                </a:moveTo>
                <a:lnTo>
                  <a:pt x="0" y="77872"/>
                </a:lnTo>
                <a:lnTo>
                  <a:pt x="6344" y="77872"/>
                </a:lnTo>
                <a:lnTo>
                  <a:pt x="6344" y="22095"/>
                </a:lnTo>
                <a:lnTo>
                  <a:pt x="0" y="22095"/>
                </a:lnTo>
                <a:close/>
              </a:path>
              <a:path w="6344" h="77872">
                <a:moveTo>
                  <a:pt x="0" y="0"/>
                </a:moveTo>
                <a:lnTo>
                  <a:pt x="0" y="9469"/>
                </a:lnTo>
                <a:lnTo>
                  <a:pt x="6344" y="9469"/>
                </a:lnTo>
                <a:lnTo>
                  <a:pt x="6344" y="0"/>
                </a:lnTo>
                <a:lnTo>
                  <a:pt x="0" y="0"/>
                </a:lnTo>
                <a:close/>
              </a:path>
            </a:pathLst>
          </a:custGeom>
          <a:solidFill>
            <a:srgbClr val="FDFDFD"/>
          </a:solidFill>
        </p:spPr>
        <p:txBody>
          <a:bodyPr wrap="square" lIns="0" tIns="0" rIns="0" bIns="0" rtlCol="0">
            <a:noAutofit/>
          </a:bodyPr>
          <a:lstStyle/>
          <a:p>
            <a:endParaRPr dirty="0"/>
          </a:p>
        </p:txBody>
      </p:sp>
      <p:sp>
        <p:nvSpPr>
          <p:cNvPr id="118" name="object 21"/>
          <p:cNvSpPr/>
          <p:nvPr/>
        </p:nvSpPr>
        <p:spPr>
          <a:xfrm>
            <a:off x="433915" y="6149167"/>
            <a:ext cx="0" cy="76310"/>
          </a:xfrm>
          <a:custGeom>
            <a:avLst/>
            <a:gdLst/>
            <a:ahLst/>
            <a:cxnLst/>
            <a:rect l="l" t="t" r="r" b="b"/>
            <a:pathLst>
              <a:path h="76310">
                <a:moveTo>
                  <a:pt x="0" y="0"/>
                </a:moveTo>
                <a:lnTo>
                  <a:pt x="0" y="76310"/>
                </a:lnTo>
              </a:path>
            </a:pathLst>
          </a:custGeom>
          <a:ln w="7614">
            <a:solidFill>
              <a:srgbClr val="FDFDFD"/>
            </a:solidFill>
          </a:ln>
        </p:spPr>
        <p:txBody>
          <a:bodyPr wrap="square" lIns="0" tIns="0" rIns="0" bIns="0" rtlCol="0">
            <a:noAutofit/>
          </a:bodyPr>
          <a:lstStyle/>
          <a:p>
            <a:endParaRPr dirty="0"/>
          </a:p>
        </p:txBody>
      </p:sp>
      <p:sp>
        <p:nvSpPr>
          <p:cNvPr id="119" name="object 22"/>
          <p:cNvSpPr/>
          <p:nvPr/>
        </p:nvSpPr>
        <p:spPr>
          <a:xfrm>
            <a:off x="448693" y="6168648"/>
            <a:ext cx="36386" cy="57882"/>
          </a:xfrm>
          <a:custGeom>
            <a:avLst/>
            <a:gdLst/>
            <a:ahLst/>
            <a:cxnLst/>
            <a:rect l="l" t="t" r="r" b="b"/>
            <a:pathLst>
              <a:path w="36386" h="57882">
                <a:moveTo>
                  <a:pt x="23212" y="52621"/>
                </a:moveTo>
                <a:lnTo>
                  <a:pt x="23212" y="57882"/>
                </a:lnTo>
                <a:lnTo>
                  <a:pt x="36386" y="54366"/>
                </a:lnTo>
                <a:lnTo>
                  <a:pt x="35007" y="47842"/>
                </a:lnTo>
                <a:lnTo>
                  <a:pt x="23212" y="52621"/>
                </a:lnTo>
                <a:close/>
              </a:path>
              <a:path w="36386" h="57882">
                <a:moveTo>
                  <a:pt x="23212" y="52621"/>
                </a:moveTo>
                <a:lnTo>
                  <a:pt x="19506" y="52299"/>
                </a:lnTo>
                <a:lnTo>
                  <a:pt x="9532" y="45158"/>
                </a:lnTo>
                <a:lnTo>
                  <a:pt x="6330" y="29474"/>
                </a:lnTo>
                <a:lnTo>
                  <a:pt x="6639" y="23316"/>
                </a:lnTo>
                <a:lnTo>
                  <a:pt x="11660" y="9869"/>
                </a:lnTo>
                <a:lnTo>
                  <a:pt x="23212" y="5274"/>
                </a:lnTo>
                <a:lnTo>
                  <a:pt x="27692" y="5760"/>
                </a:lnTo>
                <a:lnTo>
                  <a:pt x="37077" y="13272"/>
                </a:lnTo>
                <a:lnTo>
                  <a:pt x="40094" y="29474"/>
                </a:lnTo>
                <a:lnTo>
                  <a:pt x="39889" y="34239"/>
                </a:lnTo>
                <a:lnTo>
                  <a:pt x="35007" y="47842"/>
                </a:lnTo>
                <a:lnTo>
                  <a:pt x="36386" y="54366"/>
                </a:lnTo>
                <a:lnTo>
                  <a:pt x="44221" y="43870"/>
                </a:lnTo>
                <a:lnTo>
                  <a:pt x="46424" y="29474"/>
                </a:lnTo>
                <a:lnTo>
                  <a:pt x="44525" y="15227"/>
                </a:lnTo>
                <a:lnTo>
                  <a:pt x="37361" y="4256"/>
                </a:lnTo>
                <a:lnTo>
                  <a:pt x="23212" y="0"/>
                </a:lnTo>
                <a:lnTo>
                  <a:pt x="10014" y="3893"/>
                </a:lnTo>
                <a:lnTo>
                  <a:pt x="2339" y="14615"/>
                </a:lnTo>
                <a:lnTo>
                  <a:pt x="0" y="29474"/>
                </a:lnTo>
                <a:lnTo>
                  <a:pt x="1920" y="42402"/>
                </a:lnTo>
                <a:lnTo>
                  <a:pt x="9298" y="53488"/>
                </a:lnTo>
                <a:lnTo>
                  <a:pt x="23212" y="57882"/>
                </a:lnTo>
                <a:lnTo>
                  <a:pt x="23212" y="52621"/>
                </a:lnTo>
                <a:close/>
              </a:path>
            </a:pathLst>
          </a:custGeom>
          <a:solidFill>
            <a:srgbClr val="FDFDFD"/>
          </a:solidFill>
        </p:spPr>
        <p:txBody>
          <a:bodyPr wrap="square" lIns="0" tIns="0" rIns="0" bIns="0" rtlCol="0">
            <a:noAutofit/>
          </a:bodyPr>
          <a:lstStyle/>
          <a:p>
            <a:endParaRPr dirty="0"/>
          </a:p>
        </p:txBody>
      </p:sp>
      <p:sp>
        <p:nvSpPr>
          <p:cNvPr id="120" name="object 23"/>
          <p:cNvSpPr/>
          <p:nvPr/>
        </p:nvSpPr>
        <p:spPr>
          <a:xfrm>
            <a:off x="506724" y="6168648"/>
            <a:ext cx="42218" cy="56830"/>
          </a:xfrm>
          <a:custGeom>
            <a:avLst/>
            <a:gdLst/>
            <a:ahLst/>
            <a:cxnLst/>
            <a:rect l="l" t="t" r="r" b="b"/>
            <a:pathLst>
              <a:path w="42218" h="56830">
                <a:moveTo>
                  <a:pt x="42218" y="6326"/>
                </a:moveTo>
                <a:lnTo>
                  <a:pt x="36942" y="0"/>
                </a:lnTo>
                <a:lnTo>
                  <a:pt x="17936" y="0"/>
                </a:lnTo>
                <a:lnTo>
                  <a:pt x="12661" y="4222"/>
                </a:lnTo>
                <a:lnTo>
                  <a:pt x="6330" y="9483"/>
                </a:lnTo>
                <a:lnTo>
                  <a:pt x="6330" y="1052"/>
                </a:lnTo>
                <a:lnTo>
                  <a:pt x="0" y="1052"/>
                </a:lnTo>
                <a:lnTo>
                  <a:pt x="0" y="56830"/>
                </a:lnTo>
                <a:lnTo>
                  <a:pt x="6330" y="56830"/>
                </a:lnTo>
                <a:lnTo>
                  <a:pt x="6330" y="15796"/>
                </a:lnTo>
                <a:lnTo>
                  <a:pt x="13716" y="9483"/>
                </a:lnTo>
                <a:lnTo>
                  <a:pt x="17936" y="5274"/>
                </a:lnTo>
                <a:lnTo>
                  <a:pt x="32722" y="5274"/>
                </a:lnTo>
                <a:lnTo>
                  <a:pt x="35887" y="10535"/>
                </a:lnTo>
                <a:lnTo>
                  <a:pt x="35887" y="56830"/>
                </a:lnTo>
                <a:lnTo>
                  <a:pt x="42218" y="56830"/>
                </a:lnTo>
                <a:lnTo>
                  <a:pt x="42218" y="6326"/>
                </a:lnTo>
                <a:close/>
              </a:path>
            </a:pathLst>
          </a:custGeom>
          <a:solidFill>
            <a:srgbClr val="FDFDFD"/>
          </a:solidFill>
        </p:spPr>
        <p:txBody>
          <a:bodyPr wrap="square" lIns="0" tIns="0" rIns="0" bIns="0" rtlCol="0">
            <a:noAutofit/>
          </a:bodyPr>
          <a:lstStyle/>
          <a:p>
            <a:endParaRPr dirty="0"/>
          </a:p>
        </p:txBody>
      </p:sp>
      <p:sp>
        <p:nvSpPr>
          <p:cNvPr id="121" name="object 24"/>
          <p:cNvSpPr/>
          <p:nvPr/>
        </p:nvSpPr>
        <p:spPr>
          <a:xfrm>
            <a:off x="559494" y="6168648"/>
            <a:ext cx="43259" cy="57882"/>
          </a:xfrm>
          <a:custGeom>
            <a:avLst/>
            <a:gdLst/>
            <a:ahLst/>
            <a:cxnLst/>
            <a:rect l="l" t="t" r="r" b="b"/>
            <a:pathLst>
              <a:path w="43259" h="57882">
                <a:moveTo>
                  <a:pt x="42204" y="53673"/>
                </a:moveTo>
                <a:lnTo>
                  <a:pt x="42190" y="16902"/>
                </a:lnTo>
                <a:lnTo>
                  <a:pt x="37198" y="3986"/>
                </a:lnTo>
                <a:lnTo>
                  <a:pt x="23212" y="0"/>
                </a:lnTo>
                <a:lnTo>
                  <a:pt x="13716" y="0"/>
                </a:lnTo>
                <a:lnTo>
                  <a:pt x="7385" y="4222"/>
                </a:lnTo>
                <a:lnTo>
                  <a:pt x="2110" y="12639"/>
                </a:lnTo>
                <a:lnTo>
                  <a:pt x="6330" y="15796"/>
                </a:lnTo>
                <a:lnTo>
                  <a:pt x="10551" y="8431"/>
                </a:lnTo>
                <a:lnTo>
                  <a:pt x="15826" y="5274"/>
                </a:lnTo>
                <a:lnTo>
                  <a:pt x="32708" y="5274"/>
                </a:lnTo>
                <a:lnTo>
                  <a:pt x="35873" y="9483"/>
                </a:lnTo>
                <a:lnTo>
                  <a:pt x="35873" y="20004"/>
                </a:lnTo>
                <a:lnTo>
                  <a:pt x="28750" y="21646"/>
                </a:lnTo>
                <a:lnTo>
                  <a:pt x="13000" y="26270"/>
                </a:lnTo>
                <a:lnTo>
                  <a:pt x="3305" y="32719"/>
                </a:lnTo>
                <a:lnTo>
                  <a:pt x="0" y="43152"/>
                </a:lnTo>
                <a:lnTo>
                  <a:pt x="0" y="52621"/>
                </a:lnTo>
                <a:lnTo>
                  <a:pt x="6330" y="57882"/>
                </a:lnTo>
                <a:lnTo>
                  <a:pt x="24267" y="57882"/>
                </a:lnTo>
                <a:lnTo>
                  <a:pt x="29543" y="49464"/>
                </a:lnTo>
                <a:lnTo>
                  <a:pt x="22157" y="52621"/>
                </a:lnTo>
                <a:lnTo>
                  <a:pt x="10551" y="52621"/>
                </a:lnTo>
                <a:lnTo>
                  <a:pt x="6330" y="49464"/>
                </a:lnTo>
                <a:lnTo>
                  <a:pt x="6330" y="43152"/>
                </a:lnTo>
                <a:lnTo>
                  <a:pt x="7366" y="38324"/>
                </a:lnTo>
                <a:lnTo>
                  <a:pt x="15193" y="31907"/>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29543" y="49464"/>
                </a:lnTo>
                <a:lnTo>
                  <a:pt x="24267" y="57882"/>
                </a:lnTo>
                <a:close/>
              </a:path>
            </a:pathLst>
          </a:custGeom>
          <a:solidFill>
            <a:srgbClr val="FDFDFD"/>
          </a:solidFill>
        </p:spPr>
        <p:txBody>
          <a:bodyPr wrap="square" lIns="0" tIns="0" rIns="0" bIns="0" rtlCol="0">
            <a:noAutofit/>
          </a:bodyPr>
          <a:lstStyle/>
          <a:p>
            <a:endParaRPr dirty="0"/>
          </a:p>
        </p:txBody>
      </p:sp>
      <p:sp>
        <p:nvSpPr>
          <p:cNvPr id="122" name="object 25"/>
          <p:cNvSpPr/>
          <p:nvPr/>
        </p:nvSpPr>
        <p:spPr>
          <a:xfrm>
            <a:off x="621746" y="6147605"/>
            <a:ext cx="0" cy="77872"/>
          </a:xfrm>
          <a:custGeom>
            <a:avLst/>
            <a:gdLst/>
            <a:ahLst/>
            <a:cxnLst/>
            <a:rect l="l" t="t" r="r" b="b"/>
            <a:pathLst>
              <a:path h="77872">
                <a:moveTo>
                  <a:pt x="0" y="0"/>
                </a:moveTo>
                <a:lnTo>
                  <a:pt x="0" y="77872"/>
                </a:lnTo>
              </a:path>
            </a:pathLst>
          </a:custGeom>
          <a:ln w="7600">
            <a:solidFill>
              <a:srgbClr val="FDFDFD"/>
            </a:solidFill>
          </a:ln>
        </p:spPr>
        <p:txBody>
          <a:bodyPr wrap="square" lIns="0" tIns="0" rIns="0" bIns="0" rtlCol="0">
            <a:noAutofit/>
          </a:bodyPr>
          <a:lstStyle/>
          <a:p>
            <a:endParaRPr dirty="0"/>
          </a:p>
        </p:txBody>
      </p:sp>
      <p:sp>
        <p:nvSpPr>
          <p:cNvPr id="123" name="object 26"/>
          <p:cNvSpPr/>
          <p:nvPr/>
        </p:nvSpPr>
        <p:spPr>
          <a:xfrm>
            <a:off x="88846" y="6262317"/>
            <a:ext cx="42209" cy="76822"/>
          </a:xfrm>
          <a:custGeom>
            <a:avLst/>
            <a:gdLst/>
            <a:ahLst/>
            <a:cxnLst/>
            <a:rect l="l" t="t" r="r" b="b"/>
            <a:pathLst>
              <a:path w="42209" h="76822">
                <a:moveTo>
                  <a:pt x="7386" y="71560"/>
                </a:moveTo>
                <a:lnTo>
                  <a:pt x="7386" y="0"/>
                </a:lnTo>
                <a:lnTo>
                  <a:pt x="0" y="0"/>
                </a:lnTo>
                <a:lnTo>
                  <a:pt x="0" y="76822"/>
                </a:lnTo>
                <a:lnTo>
                  <a:pt x="42209" y="76822"/>
                </a:lnTo>
                <a:lnTo>
                  <a:pt x="42209" y="71560"/>
                </a:lnTo>
                <a:lnTo>
                  <a:pt x="7386" y="71560"/>
                </a:lnTo>
                <a:close/>
              </a:path>
            </a:pathLst>
          </a:custGeom>
          <a:solidFill>
            <a:srgbClr val="FDFDFD"/>
          </a:solidFill>
        </p:spPr>
        <p:txBody>
          <a:bodyPr wrap="square" lIns="0" tIns="0" rIns="0" bIns="0" rtlCol="0">
            <a:noAutofit/>
          </a:bodyPr>
          <a:lstStyle/>
          <a:p>
            <a:endParaRPr dirty="0"/>
          </a:p>
        </p:txBody>
      </p:sp>
      <p:sp>
        <p:nvSpPr>
          <p:cNvPr id="124" name="object 27"/>
          <p:cNvSpPr/>
          <p:nvPr/>
        </p:nvSpPr>
        <p:spPr>
          <a:xfrm>
            <a:off x="134223" y="6282308"/>
            <a:ext cx="29547" cy="57883"/>
          </a:xfrm>
          <a:custGeom>
            <a:avLst/>
            <a:gdLst/>
            <a:ahLst/>
            <a:cxnLst/>
            <a:rect l="l" t="t" r="r" b="b"/>
            <a:pathLst>
              <a:path w="29547" h="57883">
                <a:moveTo>
                  <a:pt x="23215" y="57883"/>
                </a:moveTo>
                <a:lnTo>
                  <a:pt x="29547" y="49464"/>
                </a:lnTo>
                <a:lnTo>
                  <a:pt x="22160" y="53673"/>
                </a:lnTo>
                <a:lnTo>
                  <a:pt x="15828" y="53673"/>
                </a:lnTo>
                <a:lnTo>
                  <a:pt x="14772" y="57883"/>
                </a:lnTo>
                <a:lnTo>
                  <a:pt x="23215" y="57883"/>
                </a:lnTo>
                <a:close/>
              </a:path>
              <a:path w="29547" h="57883">
                <a:moveTo>
                  <a:pt x="0" y="44204"/>
                </a:moveTo>
                <a:lnTo>
                  <a:pt x="0" y="52621"/>
                </a:lnTo>
                <a:lnTo>
                  <a:pt x="6330" y="57883"/>
                </a:lnTo>
                <a:lnTo>
                  <a:pt x="14772" y="57883"/>
                </a:lnTo>
                <a:lnTo>
                  <a:pt x="15828" y="53673"/>
                </a:lnTo>
                <a:lnTo>
                  <a:pt x="10552" y="53673"/>
                </a:lnTo>
                <a:lnTo>
                  <a:pt x="6330" y="49464"/>
                </a:lnTo>
                <a:lnTo>
                  <a:pt x="6330" y="43152"/>
                </a:lnTo>
                <a:lnTo>
                  <a:pt x="7180" y="38671"/>
                </a:lnTo>
                <a:lnTo>
                  <a:pt x="14592" y="32078"/>
                </a:lnTo>
                <a:lnTo>
                  <a:pt x="34822" y="25265"/>
                </a:lnTo>
                <a:lnTo>
                  <a:pt x="34822" y="44204"/>
                </a:lnTo>
                <a:lnTo>
                  <a:pt x="29547" y="49464"/>
                </a:lnTo>
                <a:lnTo>
                  <a:pt x="23215" y="57883"/>
                </a:lnTo>
                <a:lnTo>
                  <a:pt x="28490" y="55779"/>
                </a:lnTo>
                <a:lnTo>
                  <a:pt x="34822" y="50517"/>
                </a:lnTo>
                <a:lnTo>
                  <a:pt x="35877" y="56831"/>
                </a:lnTo>
                <a:lnTo>
                  <a:pt x="42210" y="56831"/>
                </a:lnTo>
                <a:lnTo>
                  <a:pt x="42210" y="53673"/>
                </a:lnTo>
                <a:lnTo>
                  <a:pt x="41154" y="49464"/>
                </a:lnTo>
                <a:lnTo>
                  <a:pt x="41154" y="5260"/>
                </a:lnTo>
                <a:lnTo>
                  <a:pt x="35877" y="0"/>
                </a:lnTo>
                <a:lnTo>
                  <a:pt x="13717" y="0"/>
                </a:lnTo>
                <a:lnTo>
                  <a:pt x="6330" y="4208"/>
                </a:lnTo>
                <a:lnTo>
                  <a:pt x="2110" y="12625"/>
                </a:lnTo>
                <a:lnTo>
                  <a:pt x="6330" y="15782"/>
                </a:lnTo>
                <a:lnTo>
                  <a:pt x="10552" y="9469"/>
                </a:lnTo>
                <a:lnTo>
                  <a:pt x="15828" y="5260"/>
                </a:lnTo>
                <a:lnTo>
                  <a:pt x="31657" y="5260"/>
                </a:lnTo>
                <a:lnTo>
                  <a:pt x="35877" y="9469"/>
                </a:lnTo>
                <a:lnTo>
                  <a:pt x="35877" y="21056"/>
                </a:lnTo>
                <a:lnTo>
                  <a:pt x="28477" y="22396"/>
                </a:lnTo>
                <a:lnTo>
                  <a:pt x="12545" y="26563"/>
                </a:lnTo>
                <a:lnTo>
                  <a:pt x="3108" y="33112"/>
                </a:lnTo>
                <a:lnTo>
                  <a:pt x="0" y="44204"/>
                </a:lnTo>
                <a:close/>
              </a:path>
            </a:pathLst>
          </a:custGeom>
          <a:solidFill>
            <a:srgbClr val="FDFDFD"/>
          </a:solidFill>
        </p:spPr>
        <p:txBody>
          <a:bodyPr wrap="square" lIns="0" tIns="0" rIns="0" bIns="0" rtlCol="0">
            <a:noAutofit/>
          </a:bodyPr>
          <a:lstStyle/>
          <a:p>
            <a:endParaRPr dirty="0"/>
          </a:p>
        </p:txBody>
      </p:sp>
      <p:sp>
        <p:nvSpPr>
          <p:cNvPr id="125" name="object 28"/>
          <p:cNvSpPr/>
          <p:nvPr/>
        </p:nvSpPr>
        <p:spPr>
          <a:xfrm>
            <a:off x="193316" y="6262317"/>
            <a:ext cx="46437" cy="77874"/>
          </a:xfrm>
          <a:custGeom>
            <a:avLst/>
            <a:gdLst/>
            <a:ahLst/>
            <a:cxnLst/>
            <a:rect l="l" t="t" r="r" b="b"/>
            <a:pathLst>
              <a:path w="46437" h="77874">
                <a:moveTo>
                  <a:pt x="6332" y="70507"/>
                </a:moveTo>
                <a:lnTo>
                  <a:pt x="9497" y="75770"/>
                </a:lnTo>
                <a:lnTo>
                  <a:pt x="6332" y="63142"/>
                </a:lnTo>
                <a:lnTo>
                  <a:pt x="6332" y="35773"/>
                </a:lnTo>
                <a:lnTo>
                  <a:pt x="8442" y="31564"/>
                </a:lnTo>
                <a:lnTo>
                  <a:pt x="15829" y="25251"/>
                </a:lnTo>
                <a:lnTo>
                  <a:pt x="22161" y="25251"/>
                </a:lnTo>
                <a:lnTo>
                  <a:pt x="27919" y="26241"/>
                </a:lnTo>
                <a:lnTo>
                  <a:pt x="36985" y="34951"/>
                </a:lnTo>
                <a:lnTo>
                  <a:pt x="40106" y="50517"/>
                </a:lnTo>
                <a:lnTo>
                  <a:pt x="39900" y="54725"/>
                </a:lnTo>
                <a:lnTo>
                  <a:pt x="35011" y="68196"/>
                </a:lnTo>
                <a:lnTo>
                  <a:pt x="23216" y="73664"/>
                </a:lnTo>
                <a:lnTo>
                  <a:pt x="24266" y="77874"/>
                </a:lnTo>
                <a:lnTo>
                  <a:pt x="34960" y="75399"/>
                </a:lnTo>
                <a:lnTo>
                  <a:pt x="43430" y="65960"/>
                </a:lnTo>
                <a:lnTo>
                  <a:pt x="46437" y="49464"/>
                </a:lnTo>
                <a:lnTo>
                  <a:pt x="43864" y="35210"/>
                </a:lnTo>
                <a:lnTo>
                  <a:pt x="35964" y="24138"/>
                </a:lnTo>
                <a:lnTo>
                  <a:pt x="24266" y="19990"/>
                </a:lnTo>
                <a:lnTo>
                  <a:pt x="16884" y="19990"/>
                </a:lnTo>
                <a:lnTo>
                  <a:pt x="12664" y="23147"/>
                </a:lnTo>
                <a:lnTo>
                  <a:pt x="6332" y="28407"/>
                </a:lnTo>
                <a:lnTo>
                  <a:pt x="6332" y="0"/>
                </a:lnTo>
                <a:lnTo>
                  <a:pt x="0" y="0"/>
                </a:lnTo>
                <a:lnTo>
                  <a:pt x="0" y="76822"/>
                </a:lnTo>
                <a:lnTo>
                  <a:pt x="5276" y="76822"/>
                </a:lnTo>
                <a:lnTo>
                  <a:pt x="6332" y="70507"/>
                </a:lnTo>
                <a:close/>
              </a:path>
              <a:path w="46437" h="77874">
                <a:moveTo>
                  <a:pt x="6332" y="63142"/>
                </a:moveTo>
                <a:lnTo>
                  <a:pt x="9497" y="75770"/>
                </a:lnTo>
                <a:lnTo>
                  <a:pt x="15829" y="77874"/>
                </a:lnTo>
                <a:lnTo>
                  <a:pt x="24266" y="77874"/>
                </a:lnTo>
                <a:lnTo>
                  <a:pt x="23216" y="73664"/>
                </a:lnTo>
                <a:lnTo>
                  <a:pt x="15829" y="73664"/>
                </a:lnTo>
                <a:lnTo>
                  <a:pt x="10552" y="68403"/>
                </a:lnTo>
                <a:lnTo>
                  <a:pt x="6332" y="63142"/>
                </a:lnTo>
                <a:close/>
              </a:path>
            </a:pathLst>
          </a:custGeom>
          <a:solidFill>
            <a:srgbClr val="FDFDFD"/>
          </a:solidFill>
        </p:spPr>
        <p:txBody>
          <a:bodyPr wrap="square" lIns="0" tIns="0" rIns="0" bIns="0" rtlCol="0">
            <a:noAutofit/>
          </a:bodyPr>
          <a:lstStyle/>
          <a:p>
            <a:endParaRPr dirty="0"/>
          </a:p>
        </p:txBody>
      </p:sp>
      <p:sp>
        <p:nvSpPr>
          <p:cNvPr id="126" name="object 29"/>
          <p:cNvSpPr/>
          <p:nvPr/>
        </p:nvSpPr>
        <p:spPr>
          <a:xfrm>
            <a:off x="246084" y="6282308"/>
            <a:ext cx="36387" cy="57883"/>
          </a:xfrm>
          <a:custGeom>
            <a:avLst/>
            <a:gdLst/>
            <a:ahLst/>
            <a:cxnLst/>
            <a:rect l="l" t="t" r="r" b="b"/>
            <a:pathLst>
              <a:path w="36387" h="57883">
                <a:moveTo>
                  <a:pt x="23212" y="53673"/>
                </a:moveTo>
                <a:lnTo>
                  <a:pt x="23212" y="57883"/>
                </a:lnTo>
                <a:lnTo>
                  <a:pt x="36387" y="54367"/>
                </a:lnTo>
                <a:lnTo>
                  <a:pt x="34764" y="48746"/>
                </a:lnTo>
                <a:lnTo>
                  <a:pt x="23212" y="53673"/>
                </a:lnTo>
                <a:close/>
              </a:path>
              <a:path w="36387" h="57883">
                <a:moveTo>
                  <a:pt x="23212" y="53673"/>
                </a:moveTo>
                <a:lnTo>
                  <a:pt x="18732" y="53134"/>
                </a:lnTo>
                <a:lnTo>
                  <a:pt x="9346" y="45235"/>
                </a:lnTo>
                <a:lnTo>
                  <a:pt x="6330" y="29474"/>
                </a:lnTo>
                <a:lnTo>
                  <a:pt x="6641" y="23297"/>
                </a:lnTo>
                <a:lnTo>
                  <a:pt x="11663" y="9852"/>
                </a:lnTo>
                <a:lnTo>
                  <a:pt x="23212" y="5260"/>
                </a:lnTo>
                <a:lnTo>
                  <a:pt x="27702" y="5749"/>
                </a:lnTo>
                <a:lnTo>
                  <a:pt x="37080" y="13265"/>
                </a:lnTo>
                <a:lnTo>
                  <a:pt x="40094" y="29474"/>
                </a:lnTo>
                <a:lnTo>
                  <a:pt x="39784" y="35306"/>
                </a:lnTo>
                <a:lnTo>
                  <a:pt x="34764" y="48746"/>
                </a:lnTo>
                <a:lnTo>
                  <a:pt x="36387" y="54367"/>
                </a:lnTo>
                <a:lnTo>
                  <a:pt x="44221" y="43870"/>
                </a:lnTo>
                <a:lnTo>
                  <a:pt x="46424" y="29474"/>
                </a:lnTo>
                <a:lnTo>
                  <a:pt x="44525" y="15221"/>
                </a:lnTo>
                <a:lnTo>
                  <a:pt x="37361" y="4253"/>
                </a:lnTo>
                <a:lnTo>
                  <a:pt x="23212" y="0"/>
                </a:lnTo>
                <a:lnTo>
                  <a:pt x="10014" y="3890"/>
                </a:lnTo>
                <a:lnTo>
                  <a:pt x="2339" y="14609"/>
                </a:lnTo>
                <a:lnTo>
                  <a:pt x="0" y="29474"/>
                </a:lnTo>
                <a:lnTo>
                  <a:pt x="1920" y="42403"/>
                </a:lnTo>
                <a:lnTo>
                  <a:pt x="9298" y="53489"/>
                </a:lnTo>
                <a:lnTo>
                  <a:pt x="23212" y="57883"/>
                </a:lnTo>
                <a:lnTo>
                  <a:pt x="23212" y="53673"/>
                </a:lnTo>
                <a:close/>
              </a:path>
            </a:pathLst>
          </a:custGeom>
          <a:solidFill>
            <a:srgbClr val="FDFDFD"/>
          </a:solidFill>
        </p:spPr>
        <p:txBody>
          <a:bodyPr wrap="square" lIns="0" tIns="0" rIns="0" bIns="0" rtlCol="0">
            <a:noAutofit/>
          </a:bodyPr>
          <a:lstStyle/>
          <a:p>
            <a:endParaRPr dirty="0"/>
          </a:p>
        </p:txBody>
      </p:sp>
      <p:sp>
        <p:nvSpPr>
          <p:cNvPr id="127" name="object 30"/>
          <p:cNvSpPr/>
          <p:nvPr/>
        </p:nvSpPr>
        <p:spPr>
          <a:xfrm>
            <a:off x="304115" y="6283360"/>
            <a:ext cx="42218" cy="56831"/>
          </a:xfrm>
          <a:custGeom>
            <a:avLst/>
            <a:gdLst/>
            <a:ahLst/>
            <a:cxnLst/>
            <a:rect l="l" t="t" r="r" b="b"/>
            <a:pathLst>
              <a:path w="42218" h="56831">
                <a:moveTo>
                  <a:pt x="42218" y="55779"/>
                </a:moveTo>
                <a:lnTo>
                  <a:pt x="42218" y="0"/>
                </a:lnTo>
                <a:lnTo>
                  <a:pt x="35887" y="0"/>
                </a:lnTo>
                <a:lnTo>
                  <a:pt x="35887" y="41047"/>
                </a:lnTo>
                <a:lnTo>
                  <a:pt x="28487" y="48412"/>
                </a:lnTo>
                <a:lnTo>
                  <a:pt x="24267" y="52621"/>
                </a:lnTo>
                <a:lnTo>
                  <a:pt x="9495" y="52621"/>
                </a:lnTo>
                <a:lnTo>
                  <a:pt x="6330" y="47360"/>
                </a:lnTo>
                <a:lnTo>
                  <a:pt x="6330" y="0"/>
                </a:lnTo>
                <a:lnTo>
                  <a:pt x="0" y="0"/>
                </a:lnTo>
                <a:lnTo>
                  <a:pt x="0" y="50517"/>
                </a:lnTo>
                <a:lnTo>
                  <a:pt x="5275" y="56831"/>
                </a:lnTo>
                <a:lnTo>
                  <a:pt x="24267" y="56831"/>
                </a:lnTo>
                <a:lnTo>
                  <a:pt x="29557" y="53674"/>
                </a:lnTo>
                <a:lnTo>
                  <a:pt x="35887" y="47360"/>
                </a:lnTo>
                <a:lnTo>
                  <a:pt x="35887" y="55779"/>
                </a:lnTo>
                <a:lnTo>
                  <a:pt x="42218" y="55779"/>
                </a:lnTo>
                <a:close/>
              </a:path>
            </a:pathLst>
          </a:custGeom>
          <a:solidFill>
            <a:srgbClr val="FDFDFD"/>
          </a:solidFill>
        </p:spPr>
        <p:txBody>
          <a:bodyPr wrap="square" lIns="0" tIns="0" rIns="0" bIns="0" rtlCol="0">
            <a:noAutofit/>
          </a:bodyPr>
          <a:lstStyle/>
          <a:p>
            <a:endParaRPr dirty="0"/>
          </a:p>
        </p:txBody>
      </p:sp>
      <p:sp>
        <p:nvSpPr>
          <p:cNvPr id="128" name="object 31"/>
          <p:cNvSpPr/>
          <p:nvPr/>
        </p:nvSpPr>
        <p:spPr>
          <a:xfrm>
            <a:off x="362160" y="6282308"/>
            <a:ext cx="26377" cy="56831"/>
          </a:xfrm>
          <a:custGeom>
            <a:avLst/>
            <a:gdLst/>
            <a:ahLst/>
            <a:cxnLst/>
            <a:rect l="l" t="t" r="r" b="b"/>
            <a:pathLst>
              <a:path w="26377" h="56831">
                <a:moveTo>
                  <a:pt x="6330" y="56831"/>
                </a:moveTo>
                <a:lnTo>
                  <a:pt x="6330" y="14730"/>
                </a:lnTo>
                <a:lnTo>
                  <a:pt x="15826" y="6312"/>
                </a:lnTo>
                <a:lnTo>
                  <a:pt x="26377" y="6312"/>
                </a:lnTo>
                <a:lnTo>
                  <a:pt x="26377" y="0"/>
                </a:lnTo>
                <a:lnTo>
                  <a:pt x="15826" y="0"/>
                </a:lnTo>
                <a:lnTo>
                  <a:pt x="9495" y="5260"/>
                </a:lnTo>
                <a:lnTo>
                  <a:pt x="7385" y="11573"/>
                </a:lnTo>
                <a:lnTo>
                  <a:pt x="6330" y="11573"/>
                </a:lnTo>
                <a:lnTo>
                  <a:pt x="6330" y="1052"/>
                </a:lnTo>
                <a:lnTo>
                  <a:pt x="0" y="1052"/>
                </a:lnTo>
                <a:lnTo>
                  <a:pt x="0" y="56831"/>
                </a:lnTo>
                <a:lnTo>
                  <a:pt x="6330" y="56831"/>
                </a:lnTo>
                <a:close/>
              </a:path>
            </a:pathLst>
          </a:custGeom>
          <a:solidFill>
            <a:srgbClr val="FDFDFD"/>
          </a:solidFill>
        </p:spPr>
        <p:txBody>
          <a:bodyPr wrap="square" lIns="0" tIns="0" rIns="0" bIns="0" rtlCol="0">
            <a:noAutofit/>
          </a:bodyPr>
          <a:lstStyle/>
          <a:p>
            <a:endParaRPr dirty="0"/>
          </a:p>
        </p:txBody>
      </p:sp>
      <p:sp>
        <p:nvSpPr>
          <p:cNvPr id="129" name="object 32"/>
          <p:cNvSpPr/>
          <p:nvPr/>
        </p:nvSpPr>
        <p:spPr>
          <a:xfrm>
            <a:off x="83570" y="6378078"/>
            <a:ext cx="43098" cy="79980"/>
          </a:xfrm>
          <a:custGeom>
            <a:avLst/>
            <a:gdLst/>
            <a:ahLst/>
            <a:cxnLst/>
            <a:rect l="l" t="t" r="r" b="b"/>
            <a:pathLst>
              <a:path w="43098" h="79980">
                <a:moveTo>
                  <a:pt x="30602" y="73665"/>
                </a:moveTo>
                <a:lnTo>
                  <a:pt x="27655" y="73503"/>
                </a:lnTo>
                <a:lnTo>
                  <a:pt x="17262" y="76935"/>
                </a:lnTo>
                <a:lnTo>
                  <a:pt x="30602" y="79980"/>
                </a:lnTo>
                <a:lnTo>
                  <a:pt x="43098" y="77139"/>
                </a:lnTo>
                <a:lnTo>
                  <a:pt x="42469" y="70349"/>
                </a:lnTo>
                <a:lnTo>
                  <a:pt x="30602" y="73665"/>
                </a:lnTo>
                <a:close/>
              </a:path>
              <a:path w="43098" h="79980">
                <a:moveTo>
                  <a:pt x="1996" y="23846"/>
                </a:moveTo>
                <a:lnTo>
                  <a:pt x="0" y="39990"/>
                </a:lnTo>
                <a:lnTo>
                  <a:pt x="1860" y="55620"/>
                </a:lnTo>
                <a:lnTo>
                  <a:pt x="7647" y="68478"/>
                </a:lnTo>
                <a:lnTo>
                  <a:pt x="17262" y="76935"/>
                </a:lnTo>
                <a:lnTo>
                  <a:pt x="27655" y="73503"/>
                </a:lnTo>
                <a:lnTo>
                  <a:pt x="16647" y="68734"/>
                </a:lnTo>
                <a:lnTo>
                  <a:pt x="9764" y="57499"/>
                </a:lnTo>
                <a:lnTo>
                  <a:pt x="7386" y="39990"/>
                </a:lnTo>
                <a:lnTo>
                  <a:pt x="7580" y="34381"/>
                </a:lnTo>
                <a:lnTo>
                  <a:pt x="11150" y="18558"/>
                </a:lnTo>
                <a:lnTo>
                  <a:pt x="18942" y="8674"/>
                </a:lnTo>
                <a:lnTo>
                  <a:pt x="30602" y="5262"/>
                </a:lnTo>
                <a:lnTo>
                  <a:pt x="34351" y="5552"/>
                </a:lnTo>
                <a:lnTo>
                  <a:pt x="44928" y="10891"/>
                </a:lnTo>
                <a:lnTo>
                  <a:pt x="51536" y="22548"/>
                </a:lnTo>
                <a:lnTo>
                  <a:pt x="53818" y="39990"/>
                </a:lnTo>
                <a:lnTo>
                  <a:pt x="53699" y="44383"/>
                </a:lnTo>
                <a:lnTo>
                  <a:pt x="50294" y="60525"/>
                </a:lnTo>
                <a:lnTo>
                  <a:pt x="42469" y="70349"/>
                </a:lnTo>
                <a:lnTo>
                  <a:pt x="43098" y="77139"/>
                </a:lnTo>
                <a:lnTo>
                  <a:pt x="52886" y="68854"/>
                </a:lnTo>
                <a:lnTo>
                  <a:pt x="59057" y="56133"/>
                </a:lnTo>
                <a:lnTo>
                  <a:pt x="61205" y="39990"/>
                </a:lnTo>
                <a:lnTo>
                  <a:pt x="59203" y="24358"/>
                </a:lnTo>
                <a:lnTo>
                  <a:pt x="53166" y="11501"/>
                </a:lnTo>
                <a:lnTo>
                  <a:pt x="43497" y="3044"/>
                </a:lnTo>
                <a:lnTo>
                  <a:pt x="30602" y="0"/>
                </a:lnTo>
                <a:lnTo>
                  <a:pt x="17666" y="2840"/>
                </a:lnTo>
                <a:lnTo>
                  <a:pt x="7919" y="11125"/>
                </a:lnTo>
                <a:lnTo>
                  <a:pt x="1996" y="23846"/>
                </a:lnTo>
                <a:close/>
              </a:path>
            </a:pathLst>
          </a:custGeom>
          <a:solidFill>
            <a:srgbClr val="FDFDFD"/>
          </a:solidFill>
        </p:spPr>
        <p:txBody>
          <a:bodyPr wrap="square" lIns="0" tIns="0" rIns="0" bIns="0" rtlCol="0">
            <a:noAutofit/>
          </a:bodyPr>
          <a:lstStyle/>
          <a:p>
            <a:endParaRPr dirty="0"/>
          </a:p>
        </p:txBody>
      </p:sp>
      <p:sp>
        <p:nvSpPr>
          <p:cNvPr id="130" name="object 33"/>
          <p:cNvSpPr/>
          <p:nvPr/>
        </p:nvSpPr>
        <p:spPr>
          <a:xfrm>
            <a:off x="156383" y="6400177"/>
            <a:ext cx="26380" cy="56828"/>
          </a:xfrm>
          <a:custGeom>
            <a:avLst/>
            <a:gdLst/>
            <a:ahLst/>
            <a:cxnLst/>
            <a:rect l="l" t="t" r="r" b="b"/>
            <a:pathLst>
              <a:path w="26380" h="56828">
                <a:moveTo>
                  <a:pt x="23215" y="0"/>
                </a:moveTo>
                <a:lnTo>
                  <a:pt x="15828" y="0"/>
                </a:lnTo>
                <a:lnTo>
                  <a:pt x="10552" y="4209"/>
                </a:lnTo>
                <a:lnTo>
                  <a:pt x="7387" y="11576"/>
                </a:lnTo>
                <a:lnTo>
                  <a:pt x="7387" y="1052"/>
                </a:lnTo>
                <a:lnTo>
                  <a:pt x="0" y="1052"/>
                </a:lnTo>
                <a:lnTo>
                  <a:pt x="0" y="56828"/>
                </a:lnTo>
                <a:lnTo>
                  <a:pt x="7387" y="56828"/>
                </a:lnTo>
                <a:lnTo>
                  <a:pt x="7387" y="25257"/>
                </a:lnTo>
                <a:lnTo>
                  <a:pt x="12567" y="10876"/>
                </a:lnTo>
                <a:lnTo>
                  <a:pt x="23215" y="5262"/>
                </a:lnTo>
                <a:lnTo>
                  <a:pt x="26380" y="5262"/>
                </a:lnTo>
                <a:lnTo>
                  <a:pt x="26380" y="0"/>
                </a:lnTo>
                <a:lnTo>
                  <a:pt x="23215" y="0"/>
                </a:lnTo>
                <a:close/>
              </a:path>
            </a:pathLst>
          </a:custGeom>
          <a:solidFill>
            <a:srgbClr val="FDFDFD"/>
          </a:solidFill>
        </p:spPr>
        <p:txBody>
          <a:bodyPr wrap="square" lIns="0" tIns="0" rIns="0" bIns="0" rtlCol="0">
            <a:noAutofit/>
          </a:bodyPr>
          <a:lstStyle/>
          <a:p>
            <a:endParaRPr dirty="0"/>
          </a:p>
        </p:txBody>
      </p:sp>
      <p:sp>
        <p:nvSpPr>
          <p:cNvPr id="131" name="object 34"/>
          <p:cNvSpPr/>
          <p:nvPr/>
        </p:nvSpPr>
        <p:spPr>
          <a:xfrm>
            <a:off x="184875" y="6399125"/>
            <a:ext cx="49602" cy="77875"/>
          </a:xfrm>
          <a:custGeom>
            <a:avLst/>
            <a:gdLst/>
            <a:ahLst/>
            <a:cxnLst/>
            <a:rect l="l" t="t" r="r" b="b"/>
            <a:pathLst>
              <a:path w="49602" h="77875">
                <a:moveTo>
                  <a:pt x="6330" y="63142"/>
                </a:moveTo>
                <a:lnTo>
                  <a:pt x="6330" y="57880"/>
                </a:lnTo>
                <a:lnTo>
                  <a:pt x="6046" y="74081"/>
                </a:lnTo>
                <a:lnTo>
                  <a:pt x="24270" y="77875"/>
                </a:lnTo>
                <a:lnTo>
                  <a:pt x="36927" y="72613"/>
                </a:lnTo>
                <a:lnTo>
                  <a:pt x="11607" y="72613"/>
                </a:lnTo>
                <a:lnTo>
                  <a:pt x="6330" y="68404"/>
                </a:lnTo>
                <a:lnTo>
                  <a:pt x="6330" y="63142"/>
                </a:lnTo>
                <a:close/>
              </a:path>
              <a:path w="49602" h="77875">
                <a:moveTo>
                  <a:pt x="0" y="58932"/>
                </a:moveTo>
                <a:lnTo>
                  <a:pt x="0" y="64194"/>
                </a:lnTo>
                <a:lnTo>
                  <a:pt x="129" y="65886"/>
                </a:lnTo>
                <a:lnTo>
                  <a:pt x="6046" y="74081"/>
                </a:lnTo>
                <a:lnTo>
                  <a:pt x="6330" y="57880"/>
                </a:lnTo>
                <a:lnTo>
                  <a:pt x="10552" y="53670"/>
                </a:lnTo>
                <a:lnTo>
                  <a:pt x="40092" y="53670"/>
                </a:lnTo>
                <a:lnTo>
                  <a:pt x="43258" y="57880"/>
                </a:lnTo>
                <a:lnTo>
                  <a:pt x="43258" y="68404"/>
                </a:lnTo>
                <a:lnTo>
                  <a:pt x="36927" y="72613"/>
                </a:lnTo>
                <a:lnTo>
                  <a:pt x="24270" y="77875"/>
                </a:lnTo>
                <a:lnTo>
                  <a:pt x="31938" y="77405"/>
                </a:lnTo>
                <a:lnTo>
                  <a:pt x="45671" y="71778"/>
                </a:lnTo>
                <a:lnTo>
                  <a:pt x="49602" y="62089"/>
                </a:lnTo>
                <a:lnTo>
                  <a:pt x="49489" y="59992"/>
                </a:lnTo>
                <a:lnTo>
                  <a:pt x="43436" y="50619"/>
                </a:lnTo>
                <a:lnTo>
                  <a:pt x="26380" y="47356"/>
                </a:lnTo>
                <a:lnTo>
                  <a:pt x="10552" y="47356"/>
                </a:lnTo>
                <a:lnTo>
                  <a:pt x="8440" y="46304"/>
                </a:lnTo>
                <a:lnTo>
                  <a:pt x="8440" y="43147"/>
                </a:lnTo>
                <a:lnTo>
                  <a:pt x="10552" y="38937"/>
                </a:lnTo>
                <a:lnTo>
                  <a:pt x="13717" y="37885"/>
                </a:lnTo>
                <a:lnTo>
                  <a:pt x="16883" y="38937"/>
                </a:lnTo>
                <a:lnTo>
                  <a:pt x="23215" y="38937"/>
                </a:lnTo>
                <a:lnTo>
                  <a:pt x="26764" y="38762"/>
                </a:lnTo>
                <a:lnTo>
                  <a:pt x="32707" y="33675"/>
                </a:lnTo>
                <a:lnTo>
                  <a:pt x="15828" y="33675"/>
                </a:lnTo>
                <a:lnTo>
                  <a:pt x="9495" y="29467"/>
                </a:lnTo>
                <a:lnTo>
                  <a:pt x="6780" y="7947"/>
                </a:lnTo>
                <a:lnTo>
                  <a:pt x="2110" y="21047"/>
                </a:lnTo>
                <a:lnTo>
                  <a:pt x="2110" y="26309"/>
                </a:lnTo>
                <a:lnTo>
                  <a:pt x="5275" y="31571"/>
                </a:lnTo>
                <a:lnTo>
                  <a:pt x="10552" y="35780"/>
                </a:lnTo>
                <a:lnTo>
                  <a:pt x="6330" y="35780"/>
                </a:lnTo>
                <a:lnTo>
                  <a:pt x="2110" y="39990"/>
                </a:lnTo>
                <a:lnTo>
                  <a:pt x="2110" y="49462"/>
                </a:lnTo>
                <a:lnTo>
                  <a:pt x="5275" y="51566"/>
                </a:lnTo>
                <a:lnTo>
                  <a:pt x="9495" y="51566"/>
                </a:lnTo>
                <a:lnTo>
                  <a:pt x="9495" y="52618"/>
                </a:lnTo>
                <a:lnTo>
                  <a:pt x="2110" y="54722"/>
                </a:lnTo>
                <a:lnTo>
                  <a:pt x="0" y="58932"/>
                </a:lnTo>
                <a:close/>
              </a:path>
              <a:path w="49602" h="77875">
                <a:moveTo>
                  <a:pt x="44313" y="14732"/>
                </a:moveTo>
                <a:lnTo>
                  <a:pt x="43258" y="10524"/>
                </a:lnTo>
                <a:lnTo>
                  <a:pt x="40092" y="7366"/>
                </a:lnTo>
                <a:lnTo>
                  <a:pt x="43258" y="5262"/>
                </a:lnTo>
                <a:lnTo>
                  <a:pt x="49602" y="5262"/>
                </a:lnTo>
                <a:lnTo>
                  <a:pt x="49602" y="0"/>
                </a:lnTo>
                <a:lnTo>
                  <a:pt x="45368" y="0"/>
                </a:lnTo>
                <a:lnTo>
                  <a:pt x="41147" y="1052"/>
                </a:lnTo>
                <a:lnTo>
                  <a:pt x="37982" y="4209"/>
                </a:lnTo>
                <a:lnTo>
                  <a:pt x="33762" y="2104"/>
                </a:lnTo>
                <a:lnTo>
                  <a:pt x="30602" y="1052"/>
                </a:lnTo>
                <a:lnTo>
                  <a:pt x="24270" y="1052"/>
                </a:lnTo>
                <a:lnTo>
                  <a:pt x="18841" y="1535"/>
                </a:lnTo>
                <a:lnTo>
                  <a:pt x="6780" y="7947"/>
                </a:lnTo>
                <a:lnTo>
                  <a:pt x="9495" y="29467"/>
                </a:lnTo>
                <a:lnTo>
                  <a:pt x="9495" y="11576"/>
                </a:lnTo>
                <a:lnTo>
                  <a:pt x="14772" y="5262"/>
                </a:lnTo>
                <a:lnTo>
                  <a:pt x="32707" y="5262"/>
                </a:lnTo>
                <a:lnTo>
                  <a:pt x="37982" y="10524"/>
                </a:lnTo>
                <a:lnTo>
                  <a:pt x="37982" y="29467"/>
                </a:lnTo>
                <a:lnTo>
                  <a:pt x="32707" y="33675"/>
                </a:lnTo>
                <a:lnTo>
                  <a:pt x="26764" y="38762"/>
                </a:lnTo>
                <a:lnTo>
                  <a:pt x="39262" y="33594"/>
                </a:lnTo>
                <a:lnTo>
                  <a:pt x="44313" y="19995"/>
                </a:lnTo>
                <a:lnTo>
                  <a:pt x="44313" y="14732"/>
                </a:lnTo>
                <a:close/>
              </a:path>
            </a:pathLst>
          </a:custGeom>
          <a:solidFill>
            <a:srgbClr val="FDFDFD"/>
          </a:solidFill>
        </p:spPr>
        <p:txBody>
          <a:bodyPr wrap="square" lIns="0" tIns="0" rIns="0" bIns="0" rtlCol="0">
            <a:noAutofit/>
          </a:bodyPr>
          <a:lstStyle/>
          <a:p>
            <a:endParaRPr dirty="0"/>
          </a:p>
        </p:txBody>
      </p:sp>
      <p:sp>
        <p:nvSpPr>
          <p:cNvPr id="132" name="object 35"/>
          <p:cNvSpPr/>
          <p:nvPr/>
        </p:nvSpPr>
        <p:spPr>
          <a:xfrm>
            <a:off x="237643" y="6400177"/>
            <a:ext cx="36928" cy="57880"/>
          </a:xfrm>
          <a:custGeom>
            <a:avLst/>
            <a:gdLst/>
            <a:ahLst/>
            <a:cxnLst/>
            <a:rect l="l" t="t" r="r" b="b"/>
            <a:pathLst>
              <a:path w="36928" h="57880">
                <a:moveTo>
                  <a:pt x="24267" y="57880"/>
                </a:moveTo>
                <a:lnTo>
                  <a:pt x="29543" y="54724"/>
                </a:lnTo>
                <a:lnTo>
                  <a:pt x="35873" y="49462"/>
                </a:lnTo>
                <a:lnTo>
                  <a:pt x="36928" y="56828"/>
                </a:lnTo>
                <a:lnTo>
                  <a:pt x="35873" y="25257"/>
                </a:lnTo>
                <a:lnTo>
                  <a:pt x="35873" y="43147"/>
                </a:lnTo>
                <a:lnTo>
                  <a:pt x="29543" y="48410"/>
                </a:lnTo>
                <a:lnTo>
                  <a:pt x="24267" y="57880"/>
                </a:lnTo>
                <a:close/>
              </a:path>
              <a:path w="36928" h="57880">
                <a:moveTo>
                  <a:pt x="43259" y="56828"/>
                </a:moveTo>
                <a:lnTo>
                  <a:pt x="42204" y="52618"/>
                </a:lnTo>
                <a:lnTo>
                  <a:pt x="42204" y="4209"/>
                </a:lnTo>
                <a:lnTo>
                  <a:pt x="35873" y="0"/>
                </a:lnTo>
                <a:lnTo>
                  <a:pt x="13716" y="0"/>
                </a:lnTo>
                <a:lnTo>
                  <a:pt x="7385" y="3157"/>
                </a:lnTo>
                <a:lnTo>
                  <a:pt x="2110" y="12628"/>
                </a:lnTo>
                <a:lnTo>
                  <a:pt x="6330" y="14732"/>
                </a:lnTo>
                <a:lnTo>
                  <a:pt x="10551" y="8418"/>
                </a:lnTo>
                <a:lnTo>
                  <a:pt x="15826" y="4209"/>
                </a:lnTo>
                <a:lnTo>
                  <a:pt x="32708" y="4209"/>
                </a:lnTo>
                <a:lnTo>
                  <a:pt x="35873" y="8418"/>
                </a:lnTo>
                <a:lnTo>
                  <a:pt x="35873" y="19995"/>
                </a:lnTo>
                <a:lnTo>
                  <a:pt x="28746" y="21605"/>
                </a:lnTo>
                <a:lnTo>
                  <a:pt x="12998" y="25954"/>
                </a:lnTo>
                <a:lnTo>
                  <a:pt x="3305" y="32249"/>
                </a:lnTo>
                <a:lnTo>
                  <a:pt x="0" y="43147"/>
                </a:lnTo>
                <a:lnTo>
                  <a:pt x="0" y="52618"/>
                </a:lnTo>
                <a:lnTo>
                  <a:pt x="6330" y="57880"/>
                </a:lnTo>
                <a:lnTo>
                  <a:pt x="24267" y="57880"/>
                </a:lnTo>
                <a:lnTo>
                  <a:pt x="29543" y="48410"/>
                </a:lnTo>
                <a:lnTo>
                  <a:pt x="22157" y="52618"/>
                </a:lnTo>
                <a:lnTo>
                  <a:pt x="10551" y="52618"/>
                </a:lnTo>
                <a:lnTo>
                  <a:pt x="6330" y="49462"/>
                </a:lnTo>
                <a:lnTo>
                  <a:pt x="6330" y="43147"/>
                </a:lnTo>
                <a:lnTo>
                  <a:pt x="7366" y="37703"/>
                </a:lnTo>
                <a:lnTo>
                  <a:pt x="15194" y="31166"/>
                </a:lnTo>
                <a:lnTo>
                  <a:pt x="35873" y="25257"/>
                </a:lnTo>
                <a:lnTo>
                  <a:pt x="36928" y="56828"/>
                </a:lnTo>
                <a:lnTo>
                  <a:pt x="43259" y="56828"/>
                </a:lnTo>
                <a:close/>
              </a:path>
            </a:pathLst>
          </a:custGeom>
          <a:solidFill>
            <a:srgbClr val="FDFDFD"/>
          </a:solidFill>
        </p:spPr>
        <p:txBody>
          <a:bodyPr wrap="square" lIns="0" tIns="0" rIns="0" bIns="0" rtlCol="0">
            <a:noAutofit/>
          </a:bodyPr>
          <a:lstStyle/>
          <a:p>
            <a:endParaRPr dirty="0"/>
          </a:p>
        </p:txBody>
      </p:sp>
      <p:sp>
        <p:nvSpPr>
          <p:cNvPr id="133" name="object 36"/>
          <p:cNvSpPr/>
          <p:nvPr/>
        </p:nvSpPr>
        <p:spPr>
          <a:xfrm>
            <a:off x="295674" y="6400177"/>
            <a:ext cx="42218" cy="56828"/>
          </a:xfrm>
          <a:custGeom>
            <a:avLst/>
            <a:gdLst/>
            <a:ahLst/>
            <a:cxnLst/>
            <a:rect l="l" t="t" r="r" b="b"/>
            <a:pathLst>
              <a:path w="42218" h="56828">
                <a:moveTo>
                  <a:pt x="42218" y="6314"/>
                </a:moveTo>
                <a:lnTo>
                  <a:pt x="36928" y="0"/>
                </a:lnTo>
                <a:lnTo>
                  <a:pt x="17936" y="0"/>
                </a:lnTo>
                <a:lnTo>
                  <a:pt x="12661" y="3157"/>
                </a:lnTo>
                <a:lnTo>
                  <a:pt x="6330" y="9472"/>
                </a:lnTo>
                <a:lnTo>
                  <a:pt x="6330" y="1052"/>
                </a:lnTo>
                <a:lnTo>
                  <a:pt x="0" y="1052"/>
                </a:lnTo>
                <a:lnTo>
                  <a:pt x="0" y="56828"/>
                </a:lnTo>
                <a:lnTo>
                  <a:pt x="6330" y="56828"/>
                </a:lnTo>
                <a:lnTo>
                  <a:pt x="6330" y="15786"/>
                </a:lnTo>
                <a:lnTo>
                  <a:pt x="13716" y="8418"/>
                </a:lnTo>
                <a:lnTo>
                  <a:pt x="17936" y="4209"/>
                </a:lnTo>
                <a:lnTo>
                  <a:pt x="32708" y="4209"/>
                </a:lnTo>
                <a:lnTo>
                  <a:pt x="35873" y="9472"/>
                </a:lnTo>
                <a:lnTo>
                  <a:pt x="35873" y="56828"/>
                </a:lnTo>
                <a:lnTo>
                  <a:pt x="42218" y="56828"/>
                </a:lnTo>
                <a:lnTo>
                  <a:pt x="42218" y="6314"/>
                </a:lnTo>
                <a:close/>
              </a:path>
            </a:pathLst>
          </a:custGeom>
          <a:solidFill>
            <a:srgbClr val="FDFDFD"/>
          </a:solidFill>
        </p:spPr>
        <p:txBody>
          <a:bodyPr wrap="square" lIns="0" tIns="0" rIns="0" bIns="0" rtlCol="0">
            <a:noAutofit/>
          </a:bodyPr>
          <a:lstStyle/>
          <a:p>
            <a:endParaRPr dirty="0"/>
          </a:p>
        </p:txBody>
      </p:sp>
      <p:sp>
        <p:nvSpPr>
          <p:cNvPr id="134" name="object 37"/>
          <p:cNvSpPr/>
          <p:nvPr/>
        </p:nvSpPr>
        <p:spPr>
          <a:xfrm>
            <a:off x="353719"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dirty="0"/>
          </a:p>
        </p:txBody>
      </p:sp>
      <p:sp>
        <p:nvSpPr>
          <p:cNvPr id="135" name="object 38"/>
          <p:cNvSpPr/>
          <p:nvPr/>
        </p:nvSpPr>
        <p:spPr>
          <a:xfrm>
            <a:off x="356885"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dirty="0"/>
          </a:p>
        </p:txBody>
      </p:sp>
      <p:sp>
        <p:nvSpPr>
          <p:cNvPr id="136" name="object 39"/>
          <p:cNvSpPr/>
          <p:nvPr/>
        </p:nvSpPr>
        <p:spPr>
          <a:xfrm>
            <a:off x="370601" y="6401229"/>
            <a:ext cx="41149" cy="55776"/>
          </a:xfrm>
          <a:custGeom>
            <a:avLst/>
            <a:gdLst/>
            <a:ahLst/>
            <a:cxnLst/>
            <a:rect l="l" t="t" r="r" b="b"/>
            <a:pathLst>
              <a:path w="41149" h="55776">
                <a:moveTo>
                  <a:pt x="8440" y="50514"/>
                </a:moveTo>
                <a:lnTo>
                  <a:pt x="40094" y="3157"/>
                </a:lnTo>
                <a:lnTo>
                  <a:pt x="40094" y="0"/>
                </a:lnTo>
                <a:lnTo>
                  <a:pt x="2110" y="0"/>
                </a:lnTo>
                <a:lnTo>
                  <a:pt x="2110" y="4209"/>
                </a:lnTo>
                <a:lnTo>
                  <a:pt x="31653" y="4209"/>
                </a:lnTo>
                <a:lnTo>
                  <a:pt x="0" y="51566"/>
                </a:lnTo>
                <a:lnTo>
                  <a:pt x="0" y="55776"/>
                </a:lnTo>
                <a:lnTo>
                  <a:pt x="41149" y="55776"/>
                </a:lnTo>
                <a:lnTo>
                  <a:pt x="41149" y="50514"/>
                </a:lnTo>
                <a:lnTo>
                  <a:pt x="8440" y="50514"/>
                </a:lnTo>
                <a:close/>
              </a:path>
            </a:pathLst>
          </a:custGeom>
          <a:solidFill>
            <a:srgbClr val="FDFDFD"/>
          </a:solidFill>
        </p:spPr>
        <p:txBody>
          <a:bodyPr wrap="square" lIns="0" tIns="0" rIns="0" bIns="0" rtlCol="0">
            <a:noAutofit/>
          </a:bodyPr>
          <a:lstStyle/>
          <a:p>
            <a:endParaRPr dirty="0"/>
          </a:p>
        </p:txBody>
      </p:sp>
      <p:sp>
        <p:nvSpPr>
          <p:cNvPr id="137" name="object 40"/>
          <p:cNvSpPr/>
          <p:nvPr/>
        </p:nvSpPr>
        <p:spPr>
          <a:xfrm>
            <a:off x="415971" y="6400177"/>
            <a:ext cx="43273" cy="57880"/>
          </a:xfrm>
          <a:custGeom>
            <a:avLst/>
            <a:gdLst/>
            <a:ahLst/>
            <a:cxnLst/>
            <a:rect l="l" t="t" r="r" b="b"/>
            <a:pathLst>
              <a:path w="43273" h="57880">
                <a:moveTo>
                  <a:pt x="3165" y="12628"/>
                </a:moveTo>
                <a:lnTo>
                  <a:pt x="7385" y="14732"/>
                </a:lnTo>
                <a:lnTo>
                  <a:pt x="11606" y="8418"/>
                </a:lnTo>
                <a:lnTo>
                  <a:pt x="16881" y="4209"/>
                </a:lnTo>
                <a:lnTo>
                  <a:pt x="32722" y="4209"/>
                </a:lnTo>
                <a:lnTo>
                  <a:pt x="35887" y="8418"/>
                </a:lnTo>
                <a:lnTo>
                  <a:pt x="35887" y="19995"/>
                </a:lnTo>
                <a:lnTo>
                  <a:pt x="28741" y="21609"/>
                </a:lnTo>
                <a:lnTo>
                  <a:pt x="12994" y="25957"/>
                </a:lnTo>
                <a:lnTo>
                  <a:pt x="3303" y="32251"/>
                </a:lnTo>
                <a:lnTo>
                  <a:pt x="0" y="43147"/>
                </a:lnTo>
                <a:lnTo>
                  <a:pt x="0" y="52618"/>
                </a:lnTo>
                <a:lnTo>
                  <a:pt x="7385" y="57880"/>
                </a:lnTo>
                <a:lnTo>
                  <a:pt x="24281" y="57880"/>
                </a:lnTo>
                <a:lnTo>
                  <a:pt x="30612" y="48410"/>
                </a:lnTo>
                <a:lnTo>
                  <a:pt x="23226" y="52618"/>
                </a:lnTo>
                <a:lnTo>
                  <a:pt x="11606" y="52618"/>
                </a:lnTo>
                <a:lnTo>
                  <a:pt x="7385" y="49462"/>
                </a:lnTo>
                <a:lnTo>
                  <a:pt x="7385" y="43147"/>
                </a:lnTo>
                <a:lnTo>
                  <a:pt x="8236" y="38077"/>
                </a:lnTo>
                <a:lnTo>
                  <a:pt x="15653" y="31327"/>
                </a:lnTo>
                <a:lnTo>
                  <a:pt x="35887" y="25257"/>
                </a:lnTo>
                <a:lnTo>
                  <a:pt x="36942" y="56828"/>
                </a:lnTo>
                <a:lnTo>
                  <a:pt x="43273" y="56828"/>
                </a:lnTo>
                <a:lnTo>
                  <a:pt x="42218" y="52618"/>
                </a:lnTo>
                <a:lnTo>
                  <a:pt x="42218" y="4209"/>
                </a:lnTo>
                <a:lnTo>
                  <a:pt x="36942" y="0"/>
                </a:lnTo>
                <a:lnTo>
                  <a:pt x="14771" y="0"/>
                </a:lnTo>
                <a:lnTo>
                  <a:pt x="7385" y="3157"/>
                </a:lnTo>
                <a:lnTo>
                  <a:pt x="3165" y="12628"/>
                </a:lnTo>
                <a:close/>
              </a:path>
              <a:path w="43273" h="57880">
                <a:moveTo>
                  <a:pt x="24281" y="57880"/>
                </a:moveTo>
                <a:lnTo>
                  <a:pt x="29557" y="54724"/>
                </a:lnTo>
                <a:lnTo>
                  <a:pt x="35887" y="49462"/>
                </a:lnTo>
                <a:lnTo>
                  <a:pt x="36942" y="56828"/>
                </a:lnTo>
                <a:lnTo>
                  <a:pt x="35887" y="25257"/>
                </a:lnTo>
                <a:lnTo>
                  <a:pt x="35887" y="43147"/>
                </a:lnTo>
                <a:lnTo>
                  <a:pt x="30612" y="48410"/>
                </a:lnTo>
                <a:lnTo>
                  <a:pt x="24281" y="57880"/>
                </a:lnTo>
                <a:close/>
              </a:path>
            </a:pathLst>
          </a:custGeom>
          <a:solidFill>
            <a:srgbClr val="FDFDFD"/>
          </a:solidFill>
        </p:spPr>
        <p:txBody>
          <a:bodyPr wrap="square" lIns="0" tIns="0" rIns="0" bIns="0" rtlCol="0">
            <a:noAutofit/>
          </a:bodyPr>
          <a:lstStyle/>
          <a:p>
            <a:endParaRPr dirty="0"/>
          </a:p>
        </p:txBody>
      </p:sp>
      <p:sp>
        <p:nvSpPr>
          <p:cNvPr id="138" name="object 41"/>
          <p:cNvSpPr/>
          <p:nvPr/>
        </p:nvSpPr>
        <p:spPr>
          <a:xfrm>
            <a:off x="466630" y="6382286"/>
            <a:ext cx="27432" cy="75771"/>
          </a:xfrm>
          <a:custGeom>
            <a:avLst/>
            <a:gdLst/>
            <a:ahLst/>
            <a:cxnLst/>
            <a:rect l="l" t="t" r="r" b="b"/>
            <a:pathLst>
              <a:path w="27432" h="75771">
                <a:moveTo>
                  <a:pt x="14771" y="68405"/>
                </a:moveTo>
                <a:lnTo>
                  <a:pt x="14771" y="23152"/>
                </a:lnTo>
                <a:lnTo>
                  <a:pt x="27432" y="23152"/>
                </a:lnTo>
                <a:lnTo>
                  <a:pt x="27432" y="18942"/>
                </a:lnTo>
                <a:lnTo>
                  <a:pt x="14771" y="18942"/>
                </a:lnTo>
                <a:lnTo>
                  <a:pt x="14771" y="0"/>
                </a:lnTo>
                <a:lnTo>
                  <a:pt x="8440" y="0"/>
                </a:lnTo>
                <a:lnTo>
                  <a:pt x="8440" y="18942"/>
                </a:lnTo>
                <a:lnTo>
                  <a:pt x="0" y="18942"/>
                </a:lnTo>
                <a:lnTo>
                  <a:pt x="0" y="23152"/>
                </a:lnTo>
                <a:lnTo>
                  <a:pt x="8440" y="23152"/>
                </a:lnTo>
                <a:lnTo>
                  <a:pt x="8440" y="72615"/>
                </a:lnTo>
                <a:lnTo>
                  <a:pt x="11606" y="75771"/>
                </a:lnTo>
                <a:lnTo>
                  <a:pt x="23212" y="75771"/>
                </a:lnTo>
                <a:lnTo>
                  <a:pt x="27432" y="74719"/>
                </a:lnTo>
                <a:lnTo>
                  <a:pt x="27432" y="69457"/>
                </a:lnTo>
                <a:lnTo>
                  <a:pt x="25322" y="69457"/>
                </a:lnTo>
                <a:lnTo>
                  <a:pt x="21102" y="70509"/>
                </a:lnTo>
                <a:lnTo>
                  <a:pt x="16881" y="70509"/>
                </a:lnTo>
                <a:lnTo>
                  <a:pt x="14771" y="68405"/>
                </a:lnTo>
                <a:close/>
              </a:path>
            </a:pathLst>
          </a:custGeom>
          <a:solidFill>
            <a:srgbClr val="FDFDFD"/>
          </a:solidFill>
        </p:spPr>
        <p:txBody>
          <a:bodyPr wrap="square" lIns="0" tIns="0" rIns="0" bIns="0" rtlCol="0">
            <a:noAutofit/>
          </a:bodyPr>
          <a:lstStyle/>
          <a:p>
            <a:endParaRPr dirty="0"/>
          </a:p>
        </p:txBody>
      </p:sp>
      <p:sp>
        <p:nvSpPr>
          <p:cNvPr id="139" name="object 42"/>
          <p:cNvSpPr/>
          <p:nvPr/>
        </p:nvSpPr>
        <p:spPr>
          <a:xfrm>
            <a:off x="502504"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dirty="0"/>
          </a:p>
        </p:txBody>
      </p:sp>
      <p:sp>
        <p:nvSpPr>
          <p:cNvPr id="140" name="object 43"/>
          <p:cNvSpPr/>
          <p:nvPr/>
        </p:nvSpPr>
        <p:spPr>
          <a:xfrm>
            <a:off x="505669"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dirty="0"/>
          </a:p>
        </p:txBody>
      </p:sp>
      <p:sp>
        <p:nvSpPr>
          <p:cNvPr id="141" name="object 44"/>
          <p:cNvSpPr/>
          <p:nvPr/>
        </p:nvSpPr>
        <p:spPr>
          <a:xfrm>
            <a:off x="520441" y="6400177"/>
            <a:ext cx="35801" cy="57880"/>
          </a:xfrm>
          <a:custGeom>
            <a:avLst/>
            <a:gdLst/>
            <a:ahLst/>
            <a:cxnLst/>
            <a:rect l="l" t="t" r="r" b="b"/>
            <a:pathLst>
              <a:path w="35801" h="57880">
                <a:moveTo>
                  <a:pt x="23226" y="52618"/>
                </a:moveTo>
                <a:lnTo>
                  <a:pt x="23226" y="57880"/>
                </a:lnTo>
                <a:lnTo>
                  <a:pt x="35801" y="54258"/>
                </a:lnTo>
                <a:lnTo>
                  <a:pt x="34512" y="47836"/>
                </a:lnTo>
                <a:lnTo>
                  <a:pt x="23226" y="52618"/>
                </a:lnTo>
                <a:close/>
              </a:path>
              <a:path w="35801" h="57880">
                <a:moveTo>
                  <a:pt x="23226" y="52618"/>
                </a:moveTo>
                <a:lnTo>
                  <a:pt x="18731" y="52130"/>
                </a:lnTo>
                <a:lnTo>
                  <a:pt x="9345" y="44614"/>
                </a:lnTo>
                <a:lnTo>
                  <a:pt x="6330" y="28415"/>
                </a:lnTo>
                <a:lnTo>
                  <a:pt x="6641" y="22566"/>
                </a:lnTo>
                <a:lnTo>
                  <a:pt x="11666" y="9134"/>
                </a:lnTo>
                <a:lnTo>
                  <a:pt x="23226" y="4209"/>
                </a:lnTo>
                <a:lnTo>
                  <a:pt x="27141" y="4623"/>
                </a:lnTo>
                <a:lnTo>
                  <a:pt x="36343" y="12405"/>
                </a:lnTo>
                <a:lnTo>
                  <a:pt x="39053" y="28415"/>
                </a:lnTo>
                <a:lnTo>
                  <a:pt x="38859" y="33848"/>
                </a:lnTo>
                <a:lnTo>
                  <a:pt x="34512" y="47836"/>
                </a:lnTo>
                <a:lnTo>
                  <a:pt x="35801" y="54258"/>
                </a:lnTo>
                <a:lnTo>
                  <a:pt x="43246" y="43505"/>
                </a:lnTo>
                <a:lnTo>
                  <a:pt x="45383" y="28415"/>
                </a:lnTo>
                <a:lnTo>
                  <a:pt x="43843" y="15971"/>
                </a:lnTo>
                <a:lnTo>
                  <a:pt x="37028" y="4545"/>
                </a:lnTo>
                <a:lnTo>
                  <a:pt x="23226" y="0"/>
                </a:lnTo>
                <a:lnTo>
                  <a:pt x="10034" y="3522"/>
                </a:lnTo>
                <a:lnTo>
                  <a:pt x="2201" y="14020"/>
                </a:lnTo>
                <a:lnTo>
                  <a:pt x="0" y="28415"/>
                </a:lnTo>
                <a:lnTo>
                  <a:pt x="1900" y="42662"/>
                </a:lnTo>
                <a:lnTo>
                  <a:pt x="9067" y="53627"/>
                </a:lnTo>
                <a:lnTo>
                  <a:pt x="23226" y="57880"/>
                </a:lnTo>
                <a:lnTo>
                  <a:pt x="23226" y="52618"/>
                </a:lnTo>
                <a:close/>
              </a:path>
            </a:pathLst>
          </a:custGeom>
          <a:solidFill>
            <a:srgbClr val="FDFDFD"/>
          </a:solidFill>
        </p:spPr>
        <p:txBody>
          <a:bodyPr wrap="square" lIns="0" tIns="0" rIns="0" bIns="0" rtlCol="0">
            <a:noAutofit/>
          </a:bodyPr>
          <a:lstStyle/>
          <a:p>
            <a:endParaRPr dirty="0"/>
          </a:p>
        </p:txBody>
      </p:sp>
      <p:sp>
        <p:nvSpPr>
          <p:cNvPr id="142" name="object 45"/>
          <p:cNvSpPr/>
          <p:nvPr/>
        </p:nvSpPr>
        <p:spPr>
          <a:xfrm>
            <a:off x="577431" y="6400177"/>
            <a:ext cx="42204" cy="56828"/>
          </a:xfrm>
          <a:custGeom>
            <a:avLst/>
            <a:gdLst/>
            <a:ahLst/>
            <a:cxnLst/>
            <a:rect l="l" t="t" r="r" b="b"/>
            <a:pathLst>
              <a:path w="42204" h="56828">
                <a:moveTo>
                  <a:pt x="42204" y="6314"/>
                </a:moveTo>
                <a:lnTo>
                  <a:pt x="36928" y="0"/>
                </a:lnTo>
                <a:lnTo>
                  <a:pt x="16881" y="0"/>
                </a:lnTo>
                <a:lnTo>
                  <a:pt x="12661" y="3157"/>
                </a:lnTo>
                <a:lnTo>
                  <a:pt x="6330" y="9472"/>
                </a:lnTo>
                <a:lnTo>
                  <a:pt x="6330" y="1052"/>
                </a:lnTo>
                <a:lnTo>
                  <a:pt x="0" y="1052"/>
                </a:lnTo>
                <a:lnTo>
                  <a:pt x="0" y="56828"/>
                </a:lnTo>
                <a:lnTo>
                  <a:pt x="6330" y="56828"/>
                </a:lnTo>
                <a:lnTo>
                  <a:pt x="6330" y="15786"/>
                </a:lnTo>
                <a:lnTo>
                  <a:pt x="13716" y="8418"/>
                </a:lnTo>
                <a:lnTo>
                  <a:pt x="16881" y="4209"/>
                </a:lnTo>
                <a:lnTo>
                  <a:pt x="32708" y="4209"/>
                </a:lnTo>
                <a:lnTo>
                  <a:pt x="35873" y="9472"/>
                </a:lnTo>
                <a:lnTo>
                  <a:pt x="35873" y="56828"/>
                </a:lnTo>
                <a:lnTo>
                  <a:pt x="42204" y="56828"/>
                </a:lnTo>
                <a:lnTo>
                  <a:pt x="42204" y="6314"/>
                </a:lnTo>
                <a:close/>
              </a:path>
            </a:pathLst>
          </a:custGeom>
          <a:solidFill>
            <a:srgbClr val="FDFDFD"/>
          </a:solidFill>
        </p:spPr>
        <p:txBody>
          <a:bodyPr wrap="square" lIns="0" tIns="0" rIns="0" bIns="0" rtlCol="0">
            <a:noAutofit/>
          </a:bodyPr>
          <a:lstStyle/>
          <a:p>
            <a:endParaRPr dirty="0"/>
          </a:p>
        </p:txBody>
      </p:sp>
      <p:sp>
        <p:nvSpPr>
          <p:cNvPr id="143" name="object 46"/>
          <p:cNvSpPr/>
          <p:nvPr/>
        </p:nvSpPr>
        <p:spPr>
          <a:xfrm>
            <a:off x="302005" y="5603532"/>
            <a:ext cx="153019" cy="216784"/>
          </a:xfrm>
          <a:custGeom>
            <a:avLst/>
            <a:gdLst/>
            <a:ahLst/>
            <a:cxnLst/>
            <a:rect l="l" t="t" r="r" b="b"/>
            <a:pathLst>
              <a:path w="153019" h="216784">
                <a:moveTo>
                  <a:pt x="153019" y="183115"/>
                </a:moveTo>
                <a:lnTo>
                  <a:pt x="147743" y="181011"/>
                </a:lnTo>
                <a:lnTo>
                  <a:pt x="143523" y="192585"/>
                </a:lnTo>
                <a:lnTo>
                  <a:pt x="136137" y="198898"/>
                </a:lnTo>
                <a:lnTo>
                  <a:pt x="131902" y="202054"/>
                </a:lnTo>
                <a:lnTo>
                  <a:pt x="125572" y="203106"/>
                </a:lnTo>
                <a:lnTo>
                  <a:pt x="120296" y="204158"/>
                </a:lnTo>
                <a:lnTo>
                  <a:pt x="71761" y="204158"/>
                </a:lnTo>
                <a:lnTo>
                  <a:pt x="55464" y="203369"/>
                </a:lnTo>
                <a:lnTo>
                  <a:pt x="48700" y="194926"/>
                </a:lnTo>
                <a:lnTo>
                  <a:pt x="48549" y="193637"/>
                </a:lnTo>
                <a:lnTo>
                  <a:pt x="48549" y="23147"/>
                </a:lnTo>
                <a:lnTo>
                  <a:pt x="59576" y="12321"/>
                </a:lnTo>
                <a:lnTo>
                  <a:pt x="71551" y="9491"/>
                </a:lnTo>
                <a:lnTo>
                  <a:pt x="71761" y="9469"/>
                </a:lnTo>
                <a:lnTo>
                  <a:pt x="71761" y="0"/>
                </a:lnTo>
                <a:lnTo>
                  <a:pt x="0" y="0"/>
                </a:lnTo>
                <a:lnTo>
                  <a:pt x="0" y="9469"/>
                </a:lnTo>
                <a:lnTo>
                  <a:pt x="20047" y="11573"/>
                </a:lnTo>
                <a:lnTo>
                  <a:pt x="21102" y="23147"/>
                </a:lnTo>
                <a:lnTo>
                  <a:pt x="21102" y="193637"/>
                </a:lnTo>
                <a:lnTo>
                  <a:pt x="20047" y="205210"/>
                </a:lnTo>
                <a:lnTo>
                  <a:pt x="0" y="207315"/>
                </a:lnTo>
                <a:lnTo>
                  <a:pt x="0" y="216784"/>
                </a:lnTo>
                <a:lnTo>
                  <a:pt x="143523" y="216784"/>
                </a:lnTo>
                <a:lnTo>
                  <a:pt x="153019" y="184168"/>
                </a:lnTo>
                <a:lnTo>
                  <a:pt x="153019" y="183115"/>
                </a:lnTo>
                <a:close/>
              </a:path>
            </a:pathLst>
          </a:custGeom>
          <a:solidFill>
            <a:srgbClr val="FDFDFD"/>
          </a:solidFill>
        </p:spPr>
        <p:txBody>
          <a:bodyPr wrap="square" lIns="0" tIns="0" rIns="0" bIns="0" rtlCol="0">
            <a:noAutofit/>
          </a:bodyPr>
          <a:lstStyle/>
          <a:p>
            <a:endParaRPr dirty="0"/>
          </a:p>
        </p:txBody>
      </p:sp>
      <p:sp>
        <p:nvSpPr>
          <p:cNvPr id="144" name="object 47"/>
          <p:cNvSpPr/>
          <p:nvPr/>
        </p:nvSpPr>
        <p:spPr>
          <a:xfrm>
            <a:off x="462410" y="5497237"/>
            <a:ext cx="70692" cy="39995"/>
          </a:xfrm>
          <a:custGeom>
            <a:avLst/>
            <a:gdLst/>
            <a:ahLst/>
            <a:cxnLst/>
            <a:rect l="l" t="t" r="r" b="b"/>
            <a:pathLst>
              <a:path w="70692" h="39995">
                <a:moveTo>
                  <a:pt x="0" y="0"/>
                </a:moveTo>
                <a:lnTo>
                  <a:pt x="3605" y="3764"/>
                </a:lnTo>
                <a:lnTo>
                  <a:pt x="13399" y="12131"/>
                </a:lnTo>
                <a:lnTo>
                  <a:pt x="24005" y="19116"/>
                </a:lnTo>
                <a:lnTo>
                  <a:pt x="35231" y="25056"/>
                </a:lnTo>
                <a:lnTo>
                  <a:pt x="46884" y="30291"/>
                </a:lnTo>
                <a:lnTo>
                  <a:pt x="58768" y="35158"/>
                </a:lnTo>
                <a:lnTo>
                  <a:pt x="70692" y="39995"/>
                </a:lnTo>
                <a:lnTo>
                  <a:pt x="64721" y="31790"/>
                </a:lnTo>
                <a:lnTo>
                  <a:pt x="58369" y="21310"/>
                </a:lnTo>
                <a:lnTo>
                  <a:pt x="49590" y="11573"/>
                </a:lnTo>
                <a:lnTo>
                  <a:pt x="46404" y="9140"/>
                </a:lnTo>
                <a:lnTo>
                  <a:pt x="35604" y="5062"/>
                </a:lnTo>
                <a:lnTo>
                  <a:pt x="23446" y="3667"/>
                </a:lnTo>
                <a:lnTo>
                  <a:pt x="11167" y="2724"/>
                </a:lnTo>
                <a:lnTo>
                  <a:pt x="0" y="0"/>
                </a:lnTo>
                <a:close/>
              </a:path>
            </a:pathLst>
          </a:custGeom>
          <a:solidFill>
            <a:srgbClr val="FDFDFD"/>
          </a:solidFill>
        </p:spPr>
        <p:txBody>
          <a:bodyPr wrap="square" lIns="0" tIns="0" rIns="0" bIns="0" rtlCol="0">
            <a:noAutofit/>
          </a:bodyPr>
          <a:lstStyle/>
          <a:p>
            <a:endParaRPr dirty="0"/>
          </a:p>
        </p:txBody>
      </p:sp>
      <p:sp>
        <p:nvSpPr>
          <p:cNvPr id="145" name="object 48"/>
          <p:cNvSpPr/>
          <p:nvPr/>
        </p:nvSpPr>
        <p:spPr>
          <a:xfrm>
            <a:off x="197538" y="5497237"/>
            <a:ext cx="69648" cy="41047"/>
          </a:xfrm>
          <a:custGeom>
            <a:avLst/>
            <a:gdLst/>
            <a:ahLst/>
            <a:cxnLst/>
            <a:rect l="l" t="t" r="r" b="b"/>
            <a:pathLst>
              <a:path w="69648" h="41047">
                <a:moveTo>
                  <a:pt x="69648" y="0"/>
                </a:moveTo>
                <a:lnTo>
                  <a:pt x="66577" y="1986"/>
                </a:lnTo>
                <a:lnTo>
                  <a:pt x="55313" y="4701"/>
                </a:lnTo>
                <a:lnTo>
                  <a:pt x="43440" y="5040"/>
                </a:lnTo>
                <a:lnTo>
                  <a:pt x="32705" y="7365"/>
                </a:lnTo>
                <a:lnTo>
                  <a:pt x="24103" y="10678"/>
                </a:lnTo>
                <a:lnTo>
                  <a:pt x="14444" y="19453"/>
                </a:lnTo>
                <a:lnTo>
                  <a:pt x="6827" y="30494"/>
                </a:lnTo>
                <a:lnTo>
                  <a:pt x="0" y="41047"/>
                </a:lnTo>
                <a:lnTo>
                  <a:pt x="2110" y="41047"/>
                </a:lnTo>
                <a:lnTo>
                  <a:pt x="5275" y="37891"/>
                </a:lnTo>
                <a:lnTo>
                  <a:pt x="16038" y="34968"/>
                </a:lnTo>
                <a:lnTo>
                  <a:pt x="27850" y="30357"/>
                </a:lnTo>
                <a:lnTo>
                  <a:pt x="39181" y="24462"/>
                </a:lnTo>
                <a:lnTo>
                  <a:pt x="49966" y="17374"/>
                </a:lnTo>
                <a:lnTo>
                  <a:pt x="60142" y="9189"/>
                </a:lnTo>
                <a:lnTo>
                  <a:pt x="69648" y="0"/>
                </a:lnTo>
                <a:close/>
              </a:path>
            </a:pathLst>
          </a:custGeom>
          <a:solidFill>
            <a:srgbClr val="FDFDFD"/>
          </a:solidFill>
        </p:spPr>
        <p:txBody>
          <a:bodyPr wrap="square" lIns="0" tIns="0" rIns="0" bIns="0" rtlCol="0">
            <a:noAutofit/>
          </a:bodyPr>
          <a:lstStyle/>
          <a:p>
            <a:endParaRPr dirty="0"/>
          </a:p>
        </p:txBody>
      </p:sp>
      <p:sp>
        <p:nvSpPr>
          <p:cNvPr id="146" name="object 49"/>
          <p:cNvSpPr/>
          <p:nvPr/>
        </p:nvSpPr>
        <p:spPr>
          <a:xfrm>
            <a:off x="498284" y="5505655"/>
            <a:ext cx="81257" cy="84199"/>
          </a:xfrm>
          <a:custGeom>
            <a:avLst/>
            <a:gdLst/>
            <a:ahLst/>
            <a:cxnLst/>
            <a:rect l="l" t="t" r="r" b="b"/>
            <a:pathLst>
              <a:path w="81257" h="84199">
                <a:moveTo>
                  <a:pt x="12153" y="31274"/>
                </a:moveTo>
                <a:lnTo>
                  <a:pt x="0" y="27369"/>
                </a:lnTo>
                <a:lnTo>
                  <a:pt x="18991" y="46308"/>
                </a:lnTo>
                <a:lnTo>
                  <a:pt x="26761" y="54435"/>
                </a:lnTo>
                <a:lnTo>
                  <a:pt x="37369" y="61530"/>
                </a:lnTo>
                <a:lnTo>
                  <a:pt x="48731" y="66810"/>
                </a:lnTo>
                <a:lnTo>
                  <a:pt x="60239" y="71518"/>
                </a:lnTo>
                <a:lnTo>
                  <a:pt x="71284" y="76899"/>
                </a:lnTo>
                <a:lnTo>
                  <a:pt x="81257" y="84199"/>
                </a:lnTo>
                <a:lnTo>
                  <a:pt x="79147" y="82095"/>
                </a:lnTo>
                <a:lnTo>
                  <a:pt x="78092" y="78939"/>
                </a:lnTo>
                <a:lnTo>
                  <a:pt x="77037" y="76834"/>
                </a:lnTo>
                <a:lnTo>
                  <a:pt x="77151" y="70971"/>
                </a:lnTo>
                <a:lnTo>
                  <a:pt x="75566" y="57889"/>
                </a:lnTo>
                <a:lnTo>
                  <a:pt x="71629" y="45507"/>
                </a:lnTo>
                <a:lnTo>
                  <a:pt x="65619" y="33994"/>
                </a:lnTo>
                <a:lnTo>
                  <a:pt x="57811" y="23518"/>
                </a:lnTo>
                <a:lnTo>
                  <a:pt x="48484" y="14248"/>
                </a:lnTo>
                <a:lnTo>
                  <a:pt x="37913" y="6352"/>
                </a:lnTo>
                <a:lnTo>
                  <a:pt x="26377" y="0"/>
                </a:lnTo>
                <a:lnTo>
                  <a:pt x="27560" y="1958"/>
                </a:lnTo>
                <a:lnTo>
                  <a:pt x="33794" y="13047"/>
                </a:lnTo>
                <a:lnTo>
                  <a:pt x="39730" y="24154"/>
                </a:lnTo>
                <a:lnTo>
                  <a:pt x="45914" y="35100"/>
                </a:lnTo>
                <a:lnTo>
                  <a:pt x="52892" y="45701"/>
                </a:lnTo>
                <a:lnTo>
                  <a:pt x="61210" y="55777"/>
                </a:lnTo>
                <a:lnTo>
                  <a:pt x="59100" y="57882"/>
                </a:lnTo>
                <a:lnTo>
                  <a:pt x="56911" y="55267"/>
                </a:lnTo>
                <a:lnTo>
                  <a:pt x="46919" y="46255"/>
                </a:lnTo>
                <a:lnTo>
                  <a:pt x="35922" y="39838"/>
                </a:lnTo>
                <a:lnTo>
                  <a:pt x="24230" y="35138"/>
                </a:lnTo>
                <a:lnTo>
                  <a:pt x="12153" y="31274"/>
                </a:lnTo>
                <a:close/>
              </a:path>
            </a:pathLst>
          </a:custGeom>
          <a:solidFill>
            <a:srgbClr val="FDFDFD"/>
          </a:solidFill>
        </p:spPr>
        <p:txBody>
          <a:bodyPr wrap="square" lIns="0" tIns="0" rIns="0" bIns="0" rtlCol="0">
            <a:noAutofit/>
          </a:bodyPr>
          <a:lstStyle/>
          <a:p>
            <a:endParaRPr dirty="0"/>
          </a:p>
        </p:txBody>
      </p:sp>
      <p:sp>
        <p:nvSpPr>
          <p:cNvPr id="147" name="object 50"/>
          <p:cNvSpPr/>
          <p:nvPr/>
        </p:nvSpPr>
        <p:spPr>
          <a:xfrm>
            <a:off x="151106" y="5506707"/>
            <a:ext cx="80206" cy="84199"/>
          </a:xfrm>
          <a:custGeom>
            <a:avLst/>
            <a:gdLst/>
            <a:ahLst/>
            <a:cxnLst/>
            <a:rect l="l" t="t" r="r" b="b"/>
            <a:pathLst>
              <a:path w="80206" h="84199">
                <a:moveTo>
                  <a:pt x="6444" y="61660"/>
                </a:moveTo>
                <a:lnTo>
                  <a:pt x="4135" y="73492"/>
                </a:lnTo>
                <a:lnTo>
                  <a:pt x="0" y="84199"/>
                </a:lnTo>
                <a:lnTo>
                  <a:pt x="5276" y="79991"/>
                </a:lnTo>
                <a:lnTo>
                  <a:pt x="7074" y="79133"/>
                </a:lnTo>
                <a:lnTo>
                  <a:pt x="18311" y="73850"/>
                </a:lnTo>
                <a:lnTo>
                  <a:pt x="29658" y="68371"/>
                </a:lnTo>
                <a:lnTo>
                  <a:pt x="40891" y="62422"/>
                </a:lnTo>
                <a:lnTo>
                  <a:pt x="51786" y="55728"/>
                </a:lnTo>
                <a:lnTo>
                  <a:pt x="62120" y="48013"/>
                </a:lnTo>
                <a:lnTo>
                  <a:pt x="71668" y="39003"/>
                </a:lnTo>
                <a:lnTo>
                  <a:pt x="80206" y="28422"/>
                </a:lnTo>
                <a:lnTo>
                  <a:pt x="77881" y="29244"/>
                </a:lnTo>
                <a:lnTo>
                  <a:pt x="65948" y="32835"/>
                </a:lnTo>
                <a:lnTo>
                  <a:pt x="53853" y="36371"/>
                </a:lnTo>
                <a:lnTo>
                  <a:pt x="42048" y="40976"/>
                </a:lnTo>
                <a:lnTo>
                  <a:pt x="30982" y="47772"/>
                </a:lnTo>
                <a:lnTo>
                  <a:pt x="21105" y="57882"/>
                </a:lnTo>
                <a:lnTo>
                  <a:pt x="20049" y="55777"/>
                </a:lnTo>
                <a:lnTo>
                  <a:pt x="21273" y="54451"/>
                </a:lnTo>
                <a:lnTo>
                  <a:pt x="29429" y="44204"/>
                </a:lnTo>
                <a:lnTo>
                  <a:pt x="36246" y="33449"/>
                </a:lnTo>
                <a:lnTo>
                  <a:pt x="42241" y="22373"/>
                </a:lnTo>
                <a:lnTo>
                  <a:pt x="47926" y="11161"/>
                </a:lnTo>
                <a:lnTo>
                  <a:pt x="53819" y="0"/>
                </a:lnTo>
                <a:lnTo>
                  <a:pt x="49652" y="3430"/>
                </a:lnTo>
                <a:lnTo>
                  <a:pt x="39384" y="10444"/>
                </a:lnTo>
                <a:lnTo>
                  <a:pt x="28853" y="17556"/>
                </a:lnTo>
                <a:lnTo>
                  <a:pt x="18994" y="26317"/>
                </a:lnTo>
                <a:lnTo>
                  <a:pt x="18011" y="27415"/>
                </a:lnTo>
                <a:lnTo>
                  <a:pt x="11823" y="37821"/>
                </a:lnTo>
                <a:lnTo>
                  <a:pt x="8488" y="49503"/>
                </a:lnTo>
                <a:lnTo>
                  <a:pt x="6444" y="61660"/>
                </a:lnTo>
                <a:close/>
              </a:path>
            </a:pathLst>
          </a:custGeom>
          <a:solidFill>
            <a:srgbClr val="FDFDFD"/>
          </a:solidFill>
        </p:spPr>
        <p:txBody>
          <a:bodyPr wrap="square" lIns="0" tIns="0" rIns="0" bIns="0" rtlCol="0">
            <a:noAutofit/>
          </a:bodyPr>
          <a:lstStyle/>
          <a:p>
            <a:endParaRPr dirty="0"/>
          </a:p>
        </p:txBody>
      </p:sp>
      <p:sp>
        <p:nvSpPr>
          <p:cNvPr id="148" name="object 51"/>
          <p:cNvSpPr/>
          <p:nvPr/>
        </p:nvSpPr>
        <p:spPr>
          <a:xfrm>
            <a:off x="544722" y="5543546"/>
            <a:ext cx="69072" cy="109451"/>
          </a:xfrm>
          <a:custGeom>
            <a:avLst/>
            <a:gdLst/>
            <a:ahLst/>
            <a:cxnLst/>
            <a:rect l="l" t="t" r="r" b="b"/>
            <a:pathLst>
              <a:path w="69072" h="109451">
                <a:moveTo>
                  <a:pt x="36021" y="6048"/>
                </a:moveTo>
                <a:lnTo>
                  <a:pt x="39610" y="17717"/>
                </a:lnTo>
                <a:lnTo>
                  <a:pt x="41430" y="30074"/>
                </a:lnTo>
                <a:lnTo>
                  <a:pt x="42883" y="42587"/>
                </a:lnTo>
                <a:lnTo>
                  <a:pt x="45369" y="54725"/>
                </a:lnTo>
                <a:lnTo>
                  <a:pt x="47479" y="63142"/>
                </a:lnTo>
                <a:lnTo>
                  <a:pt x="51700" y="70507"/>
                </a:lnTo>
                <a:lnTo>
                  <a:pt x="52755" y="77872"/>
                </a:lnTo>
                <a:lnTo>
                  <a:pt x="51396" y="75125"/>
                </a:lnTo>
                <a:lnTo>
                  <a:pt x="43416" y="64316"/>
                </a:lnTo>
                <a:lnTo>
                  <a:pt x="33437" y="56212"/>
                </a:lnTo>
                <a:lnTo>
                  <a:pt x="22309" y="49788"/>
                </a:lnTo>
                <a:lnTo>
                  <a:pt x="10880" y="44018"/>
                </a:lnTo>
                <a:lnTo>
                  <a:pt x="0" y="37877"/>
                </a:lnTo>
                <a:lnTo>
                  <a:pt x="15826" y="63142"/>
                </a:lnTo>
                <a:lnTo>
                  <a:pt x="18459" y="68010"/>
                </a:lnTo>
                <a:lnTo>
                  <a:pt x="26910" y="77779"/>
                </a:lnTo>
                <a:lnTo>
                  <a:pt x="37141" y="85407"/>
                </a:lnTo>
                <a:lnTo>
                  <a:pt x="47947" y="92294"/>
                </a:lnTo>
                <a:lnTo>
                  <a:pt x="58125" y="99842"/>
                </a:lnTo>
                <a:lnTo>
                  <a:pt x="66471" y="109451"/>
                </a:lnTo>
                <a:lnTo>
                  <a:pt x="65245" y="104637"/>
                </a:lnTo>
                <a:lnTo>
                  <a:pt x="64818" y="91802"/>
                </a:lnTo>
                <a:lnTo>
                  <a:pt x="67527" y="79977"/>
                </a:lnTo>
                <a:lnTo>
                  <a:pt x="68801" y="73396"/>
                </a:lnTo>
                <a:lnTo>
                  <a:pt x="69072" y="60965"/>
                </a:lnTo>
                <a:lnTo>
                  <a:pt x="66709" y="49432"/>
                </a:lnTo>
                <a:lnTo>
                  <a:pt x="62206" y="38647"/>
                </a:lnTo>
                <a:lnTo>
                  <a:pt x="56059" y="28460"/>
                </a:lnTo>
                <a:lnTo>
                  <a:pt x="48763" y="18723"/>
                </a:lnTo>
                <a:lnTo>
                  <a:pt x="40815" y="9286"/>
                </a:lnTo>
                <a:lnTo>
                  <a:pt x="32708" y="0"/>
                </a:lnTo>
                <a:lnTo>
                  <a:pt x="36021" y="6048"/>
                </a:lnTo>
                <a:close/>
              </a:path>
            </a:pathLst>
          </a:custGeom>
          <a:solidFill>
            <a:srgbClr val="FDFDFD"/>
          </a:solidFill>
        </p:spPr>
        <p:txBody>
          <a:bodyPr wrap="square" lIns="0" tIns="0" rIns="0" bIns="0" rtlCol="0">
            <a:noAutofit/>
          </a:bodyPr>
          <a:lstStyle/>
          <a:p>
            <a:endParaRPr dirty="0"/>
          </a:p>
        </p:txBody>
      </p:sp>
      <p:sp>
        <p:nvSpPr>
          <p:cNvPr id="149" name="object 52"/>
          <p:cNvSpPr/>
          <p:nvPr/>
        </p:nvSpPr>
        <p:spPr>
          <a:xfrm>
            <a:off x="116580" y="5544598"/>
            <a:ext cx="68295" cy="110503"/>
          </a:xfrm>
          <a:custGeom>
            <a:avLst/>
            <a:gdLst/>
            <a:ahLst/>
            <a:cxnLst/>
            <a:rect l="l" t="t" r="r" b="b"/>
            <a:pathLst>
              <a:path w="68295" h="110503">
                <a:moveTo>
                  <a:pt x="12365" y="28407"/>
                </a:moveTo>
                <a:lnTo>
                  <a:pt x="9953" y="30905"/>
                </a:lnTo>
                <a:lnTo>
                  <a:pt x="3560" y="40940"/>
                </a:lnTo>
                <a:lnTo>
                  <a:pt x="550" y="51913"/>
                </a:lnTo>
                <a:lnTo>
                  <a:pt x="0" y="63528"/>
                </a:lnTo>
                <a:lnTo>
                  <a:pt x="985" y="75490"/>
                </a:lnTo>
                <a:lnTo>
                  <a:pt x="2583" y="87503"/>
                </a:lnTo>
                <a:lnTo>
                  <a:pt x="3870" y="99273"/>
                </a:lnTo>
                <a:lnTo>
                  <a:pt x="3923" y="110503"/>
                </a:lnTo>
                <a:lnTo>
                  <a:pt x="10255" y="101020"/>
                </a:lnTo>
                <a:lnTo>
                  <a:pt x="18799" y="96555"/>
                </a:lnTo>
                <a:lnTo>
                  <a:pt x="29320" y="88994"/>
                </a:lnTo>
                <a:lnTo>
                  <a:pt x="38904" y="79973"/>
                </a:lnTo>
                <a:lnTo>
                  <a:pt x="47574" y="69921"/>
                </a:lnTo>
                <a:lnTo>
                  <a:pt x="55348" y="59270"/>
                </a:lnTo>
                <a:lnTo>
                  <a:pt x="62248" y="48449"/>
                </a:lnTo>
                <a:lnTo>
                  <a:pt x="68295" y="37891"/>
                </a:lnTo>
                <a:lnTo>
                  <a:pt x="64073" y="42099"/>
                </a:lnTo>
                <a:lnTo>
                  <a:pt x="55583" y="45349"/>
                </a:lnTo>
                <a:lnTo>
                  <a:pt x="43881" y="50979"/>
                </a:lnTo>
                <a:lnTo>
                  <a:pt x="32883" y="58253"/>
                </a:lnTo>
                <a:lnTo>
                  <a:pt x="23487" y="67469"/>
                </a:lnTo>
                <a:lnTo>
                  <a:pt x="16587" y="78925"/>
                </a:lnTo>
                <a:lnTo>
                  <a:pt x="14476" y="76820"/>
                </a:lnTo>
                <a:lnTo>
                  <a:pt x="18909" y="69112"/>
                </a:lnTo>
                <a:lnTo>
                  <a:pt x="22698" y="57894"/>
                </a:lnTo>
                <a:lnTo>
                  <a:pt x="24875" y="46008"/>
                </a:lnTo>
                <a:lnTo>
                  <a:pt x="26345" y="33863"/>
                </a:lnTo>
                <a:lnTo>
                  <a:pt x="28014" y="21873"/>
                </a:lnTo>
                <a:lnTo>
                  <a:pt x="30791" y="10448"/>
                </a:lnTo>
                <a:lnTo>
                  <a:pt x="35581" y="0"/>
                </a:lnTo>
                <a:lnTo>
                  <a:pt x="12365" y="28407"/>
                </a:lnTo>
                <a:close/>
              </a:path>
            </a:pathLst>
          </a:custGeom>
          <a:solidFill>
            <a:srgbClr val="FDFDFD"/>
          </a:solidFill>
        </p:spPr>
        <p:txBody>
          <a:bodyPr wrap="square" lIns="0" tIns="0" rIns="0" bIns="0" rtlCol="0">
            <a:noAutofit/>
          </a:bodyPr>
          <a:lstStyle/>
          <a:p>
            <a:endParaRPr dirty="0"/>
          </a:p>
        </p:txBody>
      </p:sp>
      <p:sp>
        <p:nvSpPr>
          <p:cNvPr id="150" name="object 53"/>
          <p:cNvSpPr/>
          <p:nvPr/>
        </p:nvSpPr>
        <p:spPr>
          <a:xfrm>
            <a:off x="572155" y="5607741"/>
            <a:ext cx="70126" cy="129442"/>
          </a:xfrm>
          <a:custGeom>
            <a:avLst/>
            <a:gdLst/>
            <a:ahLst/>
            <a:cxnLst/>
            <a:rect l="l" t="t" r="r" b="b"/>
            <a:pathLst>
              <a:path w="70126" h="129442">
                <a:moveTo>
                  <a:pt x="55608" y="10476"/>
                </a:moveTo>
                <a:lnTo>
                  <a:pt x="50645" y="0"/>
                </a:lnTo>
                <a:lnTo>
                  <a:pt x="50843" y="786"/>
                </a:lnTo>
                <a:lnTo>
                  <a:pt x="52436" y="12721"/>
                </a:lnTo>
                <a:lnTo>
                  <a:pt x="51922" y="24480"/>
                </a:lnTo>
                <a:lnTo>
                  <a:pt x="50181" y="36135"/>
                </a:lnTo>
                <a:lnTo>
                  <a:pt x="48092" y="47756"/>
                </a:lnTo>
                <a:lnTo>
                  <a:pt x="46535" y="59416"/>
                </a:lnTo>
                <a:lnTo>
                  <a:pt x="46389" y="71185"/>
                </a:lnTo>
                <a:lnTo>
                  <a:pt x="48535" y="83133"/>
                </a:lnTo>
                <a:lnTo>
                  <a:pt x="47479" y="83133"/>
                </a:lnTo>
                <a:lnTo>
                  <a:pt x="43424" y="71765"/>
                </a:lnTo>
                <a:lnTo>
                  <a:pt x="36559" y="61345"/>
                </a:lnTo>
                <a:lnTo>
                  <a:pt x="27886" y="51885"/>
                </a:lnTo>
                <a:lnTo>
                  <a:pt x="18304" y="42880"/>
                </a:lnTo>
                <a:lnTo>
                  <a:pt x="8709" y="33820"/>
                </a:lnTo>
                <a:lnTo>
                  <a:pt x="0" y="24199"/>
                </a:lnTo>
                <a:lnTo>
                  <a:pt x="6330" y="44204"/>
                </a:lnTo>
                <a:lnTo>
                  <a:pt x="7034" y="51676"/>
                </a:lnTo>
                <a:lnTo>
                  <a:pt x="11233" y="63652"/>
                </a:lnTo>
                <a:lnTo>
                  <a:pt x="18156" y="74463"/>
                </a:lnTo>
                <a:lnTo>
                  <a:pt x="26576" y="84636"/>
                </a:lnTo>
                <a:lnTo>
                  <a:pt x="35263" y="94695"/>
                </a:lnTo>
                <a:lnTo>
                  <a:pt x="42990" y="105165"/>
                </a:lnTo>
                <a:lnTo>
                  <a:pt x="48526" y="116572"/>
                </a:lnTo>
                <a:lnTo>
                  <a:pt x="50645" y="129442"/>
                </a:lnTo>
                <a:lnTo>
                  <a:pt x="51188" y="124809"/>
                </a:lnTo>
                <a:lnTo>
                  <a:pt x="54540" y="112465"/>
                </a:lnTo>
                <a:lnTo>
                  <a:pt x="59674" y="100787"/>
                </a:lnTo>
                <a:lnTo>
                  <a:pt x="65416" y="89446"/>
                </a:lnTo>
                <a:lnTo>
                  <a:pt x="68268" y="80628"/>
                </a:lnTo>
                <a:lnTo>
                  <a:pt x="70126" y="68413"/>
                </a:lnTo>
                <a:lnTo>
                  <a:pt x="69882" y="56315"/>
                </a:lnTo>
                <a:lnTo>
                  <a:pt x="67922" y="44404"/>
                </a:lnTo>
                <a:lnTo>
                  <a:pt x="64633" y="32748"/>
                </a:lnTo>
                <a:lnTo>
                  <a:pt x="60400" y="21415"/>
                </a:lnTo>
                <a:lnTo>
                  <a:pt x="55608" y="10476"/>
                </a:lnTo>
                <a:close/>
              </a:path>
            </a:pathLst>
          </a:custGeom>
          <a:solidFill>
            <a:srgbClr val="FDFDFD"/>
          </a:solidFill>
        </p:spPr>
        <p:txBody>
          <a:bodyPr wrap="square" lIns="0" tIns="0" rIns="0" bIns="0" rtlCol="0">
            <a:noAutofit/>
          </a:bodyPr>
          <a:lstStyle/>
          <a:p>
            <a:endParaRPr dirty="0"/>
          </a:p>
        </p:txBody>
      </p:sp>
      <p:sp>
        <p:nvSpPr>
          <p:cNvPr id="151" name="object 54"/>
          <p:cNvSpPr/>
          <p:nvPr/>
        </p:nvSpPr>
        <p:spPr>
          <a:xfrm>
            <a:off x="87703" y="5609845"/>
            <a:ext cx="70789" cy="128390"/>
          </a:xfrm>
          <a:custGeom>
            <a:avLst/>
            <a:gdLst/>
            <a:ahLst/>
            <a:cxnLst/>
            <a:rect l="l" t="t" r="r" b="b"/>
            <a:pathLst>
              <a:path w="70789" h="128390">
                <a:moveTo>
                  <a:pt x="1503" y="72055"/>
                </a:moveTo>
                <a:lnTo>
                  <a:pt x="4585" y="83544"/>
                </a:lnTo>
                <a:lnTo>
                  <a:pt x="8619" y="94816"/>
                </a:lnTo>
                <a:lnTo>
                  <a:pt x="12974" y="105976"/>
                </a:lnTo>
                <a:lnTo>
                  <a:pt x="17023" y="117132"/>
                </a:lnTo>
                <a:lnTo>
                  <a:pt x="20137" y="128390"/>
                </a:lnTo>
                <a:lnTo>
                  <a:pt x="21192" y="122077"/>
                </a:lnTo>
                <a:lnTo>
                  <a:pt x="21192" y="115764"/>
                </a:lnTo>
                <a:lnTo>
                  <a:pt x="24357" y="110503"/>
                </a:lnTo>
                <a:lnTo>
                  <a:pt x="31420" y="102691"/>
                </a:lnTo>
                <a:lnTo>
                  <a:pt x="39480" y="92437"/>
                </a:lnTo>
                <a:lnTo>
                  <a:pt x="46616" y="81791"/>
                </a:lnTo>
                <a:lnTo>
                  <a:pt x="52896" y="70767"/>
                </a:lnTo>
                <a:lnTo>
                  <a:pt x="58386" y="59378"/>
                </a:lnTo>
                <a:lnTo>
                  <a:pt x="63154" y="47636"/>
                </a:lnTo>
                <a:lnTo>
                  <a:pt x="67266" y="35555"/>
                </a:lnTo>
                <a:lnTo>
                  <a:pt x="70789" y="23147"/>
                </a:lnTo>
                <a:lnTo>
                  <a:pt x="65672" y="29076"/>
                </a:lnTo>
                <a:lnTo>
                  <a:pt x="56724" y="37956"/>
                </a:lnTo>
                <a:lnTo>
                  <a:pt x="47360" y="46781"/>
                </a:lnTo>
                <a:lnTo>
                  <a:pt x="38407" y="56060"/>
                </a:lnTo>
                <a:lnTo>
                  <a:pt x="30689" y="66299"/>
                </a:lnTo>
                <a:lnTo>
                  <a:pt x="27524" y="71560"/>
                </a:lnTo>
                <a:lnTo>
                  <a:pt x="25414" y="77872"/>
                </a:lnTo>
                <a:lnTo>
                  <a:pt x="23302" y="83133"/>
                </a:lnTo>
                <a:lnTo>
                  <a:pt x="24342" y="71248"/>
                </a:lnTo>
                <a:lnTo>
                  <a:pt x="23539" y="59010"/>
                </a:lnTo>
                <a:lnTo>
                  <a:pt x="21598" y="47017"/>
                </a:lnTo>
                <a:lnTo>
                  <a:pt x="19351" y="35195"/>
                </a:lnTo>
                <a:lnTo>
                  <a:pt x="17629" y="23467"/>
                </a:lnTo>
                <a:lnTo>
                  <a:pt x="17262" y="11761"/>
                </a:lnTo>
                <a:lnTo>
                  <a:pt x="19082" y="0"/>
                </a:lnTo>
                <a:lnTo>
                  <a:pt x="3252" y="37891"/>
                </a:lnTo>
                <a:lnTo>
                  <a:pt x="704" y="47994"/>
                </a:lnTo>
                <a:lnTo>
                  <a:pt x="0" y="60240"/>
                </a:lnTo>
                <a:lnTo>
                  <a:pt x="1503" y="72055"/>
                </a:lnTo>
                <a:close/>
              </a:path>
            </a:pathLst>
          </a:custGeom>
          <a:solidFill>
            <a:srgbClr val="FDFDFD"/>
          </a:solidFill>
        </p:spPr>
        <p:txBody>
          <a:bodyPr wrap="square" lIns="0" tIns="0" rIns="0" bIns="0" rtlCol="0">
            <a:noAutofit/>
          </a:bodyPr>
          <a:lstStyle/>
          <a:p>
            <a:endParaRPr dirty="0"/>
          </a:p>
        </p:txBody>
      </p:sp>
      <p:sp>
        <p:nvSpPr>
          <p:cNvPr id="152" name="object 55"/>
          <p:cNvSpPr/>
          <p:nvPr/>
        </p:nvSpPr>
        <p:spPr>
          <a:xfrm>
            <a:off x="584817" y="5690875"/>
            <a:ext cx="70135" cy="124181"/>
          </a:xfrm>
          <a:custGeom>
            <a:avLst/>
            <a:gdLst/>
            <a:ahLst/>
            <a:cxnLst/>
            <a:rect l="l" t="t" r="r" b="b"/>
            <a:pathLst>
              <a:path w="70135" h="124181">
                <a:moveTo>
                  <a:pt x="36928" y="66299"/>
                </a:moveTo>
                <a:lnTo>
                  <a:pt x="36928" y="73664"/>
                </a:lnTo>
                <a:lnTo>
                  <a:pt x="33763" y="77872"/>
                </a:lnTo>
                <a:lnTo>
                  <a:pt x="33970" y="64893"/>
                </a:lnTo>
                <a:lnTo>
                  <a:pt x="31384" y="52802"/>
                </a:lnTo>
                <a:lnTo>
                  <a:pt x="26647" y="41643"/>
                </a:lnTo>
                <a:lnTo>
                  <a:pt x="20449" y="31100"/>
                </a:lnTo>
                <a:lnTo>
                  <a:pt x="13482" y="20856"/>
                </a:lnTo>
                <a:lnTo>
                  <a:pt x="6435" y="10595"/>
                </a:lnTo>
                <a:lnTo>
                  <a:pt x="0" y="0"/>
                </a:lnTo>
                <a:lnTo>
                  <a:pt x="2110" y="22109"/>
                </a:lnTo>
                <a:lnTo>
                  <a:pt x="1883" y="32878"/>
                </a:lnTo>
                <a:lnTo>
                  <a:pt x="3731" y="44686"/>
                </a:lnTo>
                <a:lnTo>
                  <a:pt x="7175" y="55981"/>
                </a:lnTo>
                <a:lnTo>
                  <a:pt x="11515" y="66965"/>
                </a:lnTo>
                <a:lnTo>
                  <a:pt x="16051" y="77836"/>
                </a:lnTo>
                <a:lnTo>
                  <a:pt x="20083" y="88793"/>
                </a:lnTo>
                <a:lnTo>
                  <a:pt x="22911" y="100037"/>
                </a:lnTo>
                <a:lnTo>
                  <a:pt x="23836" y="111766"/>
                </a:lnTo>
                <a:lnTo>
                  <a:pt x="22157" y="124181"/>
                </a:lnTo>
                <a:lnTo>
                  <a:pt x="23572" y="121359"/>
                </a:lnTo>
                <a:lnTo>
                  <a:pt x="31506" y="111463"/>
                </a:lnTo>
                <a:lnTo>
                  <a:pt x="41149" y="103138"/>
                </a:lnTo>
                <a:lnTo>
                  <a:pt x="48267" y="96677"/>
                </a:lnTo>
                <a:lnTo>
                  <a:pt x="56233" y="86721"/>
                </a:lnTo>
                <a:lnTo>
                  <a:pt x="62270" y="75701"/>
                </a:lnTo>
                <a:lnTo>
                  <a:pt x="66510" y="63864"/>
                </a:lnTo>
                <a:lnTo>
                  <a:pt x="69087" y="51457"/>
                </a:lnTo>
                <a:lnTo>
                  <a:pt x="70135" y="38726"/>
                </a:lnTo>
                <a:lnTo>
                  <a:pt x="69785" y="25917"/>
                </a:lnTo>
                <a:lnTo>
                  <a:pt x="68173" y="13277"/>
                </a:lnTo>
                <a:lnTo>
                  <a:pt x="65430" y="1052"/>
                </a:lnTo>
                <a:lnTo>
                  <a:pt x="65400" y="2766"/>
                </a:lnTo>
                <a:lnTo>
                  <a:pt x="63249" y="15513"/>
                </a:lnTo>
                <a:lnTo>
                  <a:pt x="58515" y="27291"/>
                </a:lnTo>
                <a:lnTo>
                  <a:pt x="52326" y="38523"/>
                </a:lnTo>
                <a:lnTo>
                  <a:pt x="45809" y="49631"/>
                </a:lnTo>
                <a:lnTo>
                  <a:pt x="40094" y="61038"/>
                </a:lnTo>
                <a:lnTo>
                  <a:pt x="36928" y="66299"/>
                </a:lnTo>
                <a:close/>
              </a:path>
            </a:pathLst>
          </a:custGeom>
          <a:solidFill>
            <a:srgbClr val="FDFDFD"/>
          </a:solidFill>
        </p:spPr>
        <p:txBody>
          <a:bodyPr wrap="square" lIns="0" tIns="0" rIns="0" bIns="0" rtlCol="0">
            <a:noAutofit/>
          </a:bodyPr>
          <a:lstStyle/>
          <a:p>
            <a:endParaRPr dirty="0"/>
          </a:p>
        </p:txBody>
      </p:sp>
      <p:sp>
        <p:nvSpPr>
          <p:cNvPr id="153" name="object 56"/>
          <p:cNvSpPr/>
          <p:nvPr/>
        </p:nvSpPr>
        <p:spPr>
          <a:xfrm>
            <a:off x="76200" y="5691927"/>
            <a:ext cx="69056" cy="124181"/>
          </a:xfrm>
          <a:custGeom>
            <a:avLst/>
            <a:gdLst/>
            <a:ahLst/>
            <a:cxnLst/>
            <a:rect l="l" t="t" r="r" b="b"/>
            <a:pathLst>
              <a:path w="69056" h="124181">
                <a:moveTo>
                  <a:pt x="1038" y="17981"/>
                </a:moveTo>
                <a:lnTo>
                  <a:pt x="118" y="30989"/>
                </a:lnTo>
                <a:lnTo>
                  <a:pt x="0" y="44027"/>
                </a:lnTo>
                <a:lnTo>
                  <a:pt x="928" y="56648"/>
                </a:lnTo>
                <a:lnTo>
                  <a:pt x="3148" y="68403"/>
                </a:lnTo>
                <a:lnTo>
                  <a:pt x="5847" y="76197"/>
                </a:lnTo>
                <a:lnTo>
                  <a:pt x="12587" y="86911"/>
                </a:lnTo>
                <a:lnTo>
                  <a:pt x="21446" y="96683"/>
                </a:lnTo>
                <a:lnTo>
                  <a:pt x="31202" y="105897"/>
                </a:lnTo>
                <a:lnTo>
                  <a:pt x="40635" y="114935"/>
                </a:lnTo>
                <a:lnTo>
                  <a:pt x="48525" y="124181"/>
                </a:lnTo>
                <a:lnTo>
                  <a:pt x="46414" y="116816"/>
                </a:lnTo>
                <a:lnTo>
                  <a:pt x="44303" y="108399"/>
                </a:lnTo>
                <a:lnTo>
                  <a:pt x="46414" y="101034"/>
                </a:lnTo>
                <a:lnTo>
                  <a:pt x="47635" y="97982"/>
                </a:lnTo>
                <a:lnTo>
                  <a:pt x="52175" y="86380"/>
                </a:lnTo>
                <a:lnTo>
                  <a:pt x="56501" y="74594"/>
                </a:lnTo>
                <a:lnTo>
                  <a:pt x="60447" y="62624"/>
                </a:lnTo>
                <a:lnTo>
                  <a:pt x="63844" y="50469"/>
                </a:lnTo>
                <a:lnTo>
                  <a:pt x="66523" y="38130"/>
                </a:lnTo>
                <a:lnTo>
                  <a:pt x="68316" y="25605"/>
                </a:lnTo>
                <a:lnTo>
                  <a:pt x="69056" y="12895"/>
                </a:lnTo>
                <a:lnTo>
                  <a:pt x="68575" y="0"/>
                </a:lnTo>
                <a:lnTo>
                  <a:pt x="62916" y="10028"/>
                </a:lnTo>
                <a:lnTo>
                  <a:pt x="56132" y="20485"/>
                </a:lnTo>
                <a:lnTo>
                  <a:pt x="49297" y="30929"/>
                </a:lnTo>
                <a:lnTo>
                  <a:pt x="43131" y="41624"/>
                </a:lnTo>
                <a:lnTo>
                  <a:pt x="38356" y="52836"/>
                </a:lnTo>
                <a:lnTo>
                  <a:pt x="35692" y="64831"/>
                </a:lnTo>
                <a:lnTo>
                  <a:pt x="35860" y="77872"/>
                </a:lnTo>
                <a:lnTo>
                  <a:pt x="34047" y="70859"/>
                </a:lnTo>
                <a:lnTo>
                  <a:pt x="29215" y="59255"/>
                </a:lnTo>
                <a:lnTo>
                  <a:pt x="23037" y="48112"/>
                </a:lnTo>
                <a:lnTo>
                  <a:pt x="16428" y="37077"/>
                </a:lnTo>
                <a:lnTo>
                  <a:pt x="10302" y="25792"/>
                </a:lnTo>
                <a:lnTo>
                  <a:pt x="5570" y="13902"/>
                </a:lnTo>
                <a:lnTo>
                  <a:pt x="3148" y="1052"/>
                </a:lnTo>
                <a:lnTo>
                  <a:pt x="2514" y="5452"/>
                </a:lnTo>
                <a:lnTo>
                  <a:pt x="1038" y="17981"/>
                </a:lnTo>
                <a:close/>
              </a:path>
            </a:pathLst>
          </a:custGeom>
          <a:solidFill>
            <a:srgbClr val="FDFDFD"/>
          </a:solidFill>
        </p:spPr>
        <p:txBody>
          <a:bodyPr wrap="square" lIns="0" tIns="0" rIns="0" bIns="0" rtlCol="0">
            <a:noAutofit/>
          </a:bodyPr>
          <a:lstStyle/>
          <a:p>
            <a:endParaRPr dirty="0"/>
          </a:p>
        </p:txBody>
      </p:sp>
      <p:sp>
        <p:nvSpPr>
          <p:cNvPr id="154" name="object 57"/>
          <p:cNvSpPr/>
          <p:nvPr/>
        </p:nvSpPr>
        <p:spPr>
          <a:xfrm>
            <a:off x="82515" y="5764539"/>
            <a:ext cx="82310" cy="123129"/>
          </a:xfrm>
          <a:custGeom>
            <a:avLst/>
            <a:gdLst/>
            <a:ahLst/>
            <a:cxnLst/>
            <a:rect l="l" t="t" r="r" b="b"/>
            <a:pathLst>
              <a:path w="82310" h="123129">
                <a:moveTo>
                  <a:pt x="70003" y="89412"/>
                </a:moveTo>
                <a:lnTo>
                  <a:pt x="70701" y="76820"/>
                </a:lnTo>
                <a:lnTo>
                  <a:pt x="71982" y="72085"/>
                </a:lnTo>
                <a:lnTo>
                  <a:pt x="73743" y="59460"/>
                </a:lnTo>
                <a:lnTo>
                  <a:pt x="73432" y="47112"/>
                </a:lnTo>
                <a:lnTo>
                  <a:pt x="71590" y="35017"/>
                </a:lnTo>
                <a:lnTo>
                  <a:pt x="68754" y="23150"/>
                </a:lnTo>
                <a:lnTo>
                  <a:pt x="65464" y="11485"/>
                </a:lnTo>
                <a:lnTo>
                  <a:pt x="62260" y="0"/>
                </a:lnTo>
                <a:lnTo>
                  <a:pt x="60469" y="10531"/>
                </a:lnTo>
                <a:lnTo>
                  <a:pt x="57188" y="22178"/>
                </a:lnTo>
                <a:lnTo>
                  <a:pt x="53592" y="33876"/>
                </a:lnTo>
                <a:lnTo>
                  <a:pt x="50760" y="45748"/>
                </a:lnTo>
                <a:lnTo>
                  <a:pt x="49772" y="57917"/>
                </a:lnTo>
                <a:lnTo>
                  <a:pt x="51708" y="70507"/>
                </a:lnTo>
                <a:lnTo>
                  <a:pt x="52763" y="76820"/>
                </a:lnTo>
                <a:lnTo>
                  <a:pt x="59093" y="81043"/>
                </a:lnTo>
                <a:lnTo>
                  <a:pt x="58038" y="87356"/>
                </a:lnTo>
                <a:lnTo>
                  <a:pt x="51819" y="78041"/>
                </a:lnTo>
                <a:lnTo>
                  <a:pt x="42868" y="68829"/>
                </a:lnTo>
                <a:lnTo>
                  <a:pt x="32823" y="60479"/>
                </a:lnTo>
                <a:lnTo>
                  <a:pt x="22598" y="52312"/>
                </a:lnTo>
                <a:lnTo>
                  <a:pt x="13109" y="43648"/>
                </a:lnTo>
                <a:lnTo>
                  <a:pt x="5271" y="33807"/>
                </a:lnTo>
                <a:lnTo>
                  <a:pt x="0" y="22109"/>
                </a:lnTo>
                <a:lnTo>
                  <a:pt x="1712" y="31852"/>
                </a:lnTo>
                <a:lnTo>
                  <a:pt x="4401" y="44696"/>
                </a:lnTo>
                <a:lnTo>
                  <a:pt x="7806" y="57117"/>
                </a:lnTo>
                <a:lnTo>
                  <a:pt x="12228" y="68981"/>
                </a:lnTo>
                <a:lnTo>
                  <a:pt x="17967" y="80158"/>
                </a:lnTo>
                <a:lnTo>
                  <a:pt x="25326" y="90512"/>
                </a:lnTo>
                <a:lnTo>
                  <a:pt x="30741" y="96639"/>
                </a:lnTo>
                <a:lnTo>
                  <a:pt x="40898" y="103341"/>
                </a:lnTo>
                <a:lnTo>
                  <a:pt x="52092" y="107711"/>
                </a:lnTo>
                <a:lnTo>
                  <a:pt x="63365" y="111380"/>
                </a:lnTo>
                <a:lnTo>
                  <a:pt x="73757" y="115976"/>
                </a:lnTo>
                <a:lnTo>
                  <a:pt x="82310" y="123129"/>
                </a:lnTo>
                <a:lnTo>
                  <a:pt x="75937" y="114045"/>
                </a:lnTo>
                <a:lnTo>
                  <a:pt x="71564" y="102077"/>
                </a:lnTo>
                <a:lnTo>
                  <a:pt x="70003" y="89412"/>
                </a:lnTo>
                <a:close/>
              </a:path>
            </a:pathLst>
          </a:custGeom>
          <a:solidFill>
            <a:srgbClr val="FDFDFD"/>
          </a:solidFill>
        </p:spPr>
        <p:txBody>
          <a:bodyPr wrap="square" lIns="0" tIns="0" rIns="0" bIns="0" rtlCol="0">
            <a:noAutofit/>
          </a:bodyPr>
          <a:lstStyle/>
          <a:p>
            <a:endParaRPr dirty="0"/>
          </a:p>
        </p:txBody>
      </p:sp>
      <p:sp>
        <p:nvSpPr>
          <p:cNvPr id="155" name="object 58"/>
          <p:cNvSpPr/>
          <p:nvPr/>
        </p:nvSpPr>
        <p:spPr>
          <a:xfrm>
            <a:off x="470851" y="5826630"/>
            <a:ext cx="142454" cy="115847"/>
          </a:xfrm>
          <a:custGeom>
            <a:avLst/>
            <a:gdLst/>
            <a:ahLst/>
            <a:cxnLst/>
            <a:rect l="l" t="t" r="r" b="b"/>
            <a:pathLst>
              <a:path w="142454" h="115847">
                <a:moveTo>
                  <a:pt x="74354" y="31535"/>
                </a:moveTo>
                <a:lnTo>
                  <a:pt x="67527" y="42099"/>
                </a:lnTo>
                <a:lnTo>
                  <a:pt x="64914" y="49081"/>
                </a:lnTo>
                <a:lnTo>
                  <a:pt x="61182" y="61220"/>
                </a:lnTo>
                <a:lnTo>
                  <a:pt x="57600" y="73441"/>
                </a:lnTo>
                <a:lnTo>
                  <a:pt x="53316" y="85418"/>
                </a:lnTo>
                <a:lnTo>
                  <a:pt x="47479" y="96825"/>
                </a:lnTo>
                <a:lnTo>
                  <a:pt x="37026" y="104494"/>
                </a:lnTo>
                <a:lnTo>
                  <a:pt x="24767" y="108428"/>
                </a:lnTo>
                <a:lnTo>
                  <a:pt x="11939" y="109250"/>
                </a:lnTo>
                <a:lnTo>
                  <a:pt x="0" y="107347"/>
                </a:lnTo>
                <a:lnTo>
                  <a:pt x="11827" y="110565"/>
                </a:lnTo>
                <a:lnTo>
                  <a:pt x="23952" y="113517"/>
                </a:lnTo>
                <a:lnTo>
                  <a:pt x="36473" y="115482"/>
                </a:lnTo>
                <a:lnTo>
                  <a:pt x="49590" y="115764"/>
                </a:lnTo>
                <a:lnTo>
                  <a:pt x="52669" y="115847"/>
                </a:lnTo>
                <a:lnTo>
                  <a:pt x="65646" y="114581"/>
                </a:lnTo>
                <a:lnTo>
                  <a:pt x="78022" y="110934"/>
                </a:lnTo>
                <a:lnTo>
                  <a:pt x="89734" y="105259"/>
                </a:lnTo>
                <a:lnTo>
                  <a:pt x="100717" y="97910"/>
                </a:lnTo>
                <a:lnTo>
                  <a:pt x="110908" y="89239"/>
                </a:lnTo>
                <a:lnTo>
                  <a:pt x="120241" y="79601"/>
                </a:lnTo>
                <a:lnTo>
                  <a:pt x="128652" y="69348"/>
                </a:lnTo>
                <a:lnTo>
                  <a:pt x="136078" y="58834"/>
                </a:lnTo>
                <a:lnTo>
                  <a:pt x="142454" y="48412"/>
                </a:lnTo>
                <a:lnTo>
                  <a:pt x="137914" y="52074"/>
                </a:lnTo>
                <a:lnTo>
                  <a:pt x="127152" y="58364"/>
                </a:lnTo>
                <a:lnTo>
                  <a:pt x="115789" y="62969"/>
                </a:lnTo>
                <a:lnTo>
                  <a:pt x="104250" y="66926"/>
                </a:lnTo>
                <a:lnTo>
                  <a:pt x="92958" y="71268"/>
                </a:lnTo>
                <a:lnTo>
                  <a:pt x="82339" y="77032"/>
                </a:lnTo>
                <a:lnTo>
                  <a:pt x="72816" y="85252"/>
                </a:lnTo>
                <a:lnTo>
                  <a:pt x="69651" y="85252"/>
                </a:lnTo>
                <a:lnTo>
                  <a:pt x="78932" y="74984"/>
                </a:lnTo>
                <a:lnTo>
                  <a:pt x="85601" y="63987"/>
                </a:lnTo>
                <a:lnTo>
                  <a:pt x="90279" y="52173"/>
                </a:lnTo>
                <a:lnTo>
                  <a:pt x="93315" y="39703"/>
                </a:lnTo>
                <a:lnTo>
                  <a:pt x="95054" y="26743"/>
                </a:lnTo>
                <a:lnTo>
                  <a:pt x="95843" y="13454"/>
                </a:lnTo>
                <a:lnTo>
                  <a:pt x="96029" y="0"/>
                </a:lnTo>
                <a:lnTo>
                  <a:pt x="90373" y="11190"/>
                </a:lnTo>
                <a:lnTo>
                  <a:pt x="82561" y="21460"/>
                </a:lnTo>
                <a:lnTo>
                  <a:pt x="74354" y="31535"/>
                </a:lnTo>
                <a:close/>
              </a:path>
            </a:pathLst>
          </a:custGeom>
          <a:solidFill>
            <a:srgbClr val="FDFDFD"/>
          </a:solidFill>
        </p:spPr>
        <p:txBody>
          <a:bodyPr wrap="square" lIns="0" tIns="0" rIns="0" bIns="0" rtlCol="0">
            <a:noAutofit/>
          </a:bodyPr>
          <a:lstStyle/>
          <a:p>
            <a:endParaRPr dirty="0"/>
          </a:p>
        </p:txBody>
      </p:sp>
      <p:sp>
        <p:nvSpPr>
          <p:cNvPr id="156" name="object 59"/>
          <p:cNvSpPr/>
          <p:nvPr/>
        </p:nvSpPr>
        <p:spPr>
          <a:xfrm>
            <a:off x="118393" y="5827682"/>
            <a:ext cx="143517" cy="115574"/>
          </a:xfrm>
          <a:custGeom>
            <a:avLst/>
            <a:gdLst/>
            <a:ahLst/>
            <a:cxnLst/>
            <a:rect l="l" t="t" r="r" b="b"/>
            <a:pathLst>
              <a:path w="143517" h="115574">
                <a:moveTo>
                  <a:pt x="143517" y="107347"/>
                </a:moveTo>
                <a:lnTo>
                  <a:pt x="136131" y="108399"/>
                </a:lnTo>
                <a:lnTo>
                  <a:pt x="127690" y="110503"/>
                </a:lnTo>
                <a:lnTo>
                  <a:pt x="119250" y="109451"/>
                </a:lnTo>
                <a:lnTo>
                  <a:pt x="114001" y="108650"/>
                </a:lnTo>
                <a:lnTo>
                  <a:pt x="101788" y="103165"/>
                </a:lnTo>
                <a:lnTo>
                  <a:pt x="93622" y="93994"/>
                </a:lnTo>
                <a:lnTo>
                  <a:pt x="88283" y="82377"/>
                </a:lnTo>
                <a:lnTo>
                  <a:pt x="84551" y="69554"/>
                </a:lnTo>
                <a:lnTo>
                  <a:pt x="81208" y="56767"/>
                </a:lnTo>
                <a:lnTo>
                  <a:pt x="77034" y="45256"/>
                </a:lnTo>
                <a:lnTo>
                  <a:pt x="75154" y="41979"/>
                </a:lnTo>
                <a:lnTo>
                  <a:pt x="67808" y="31591"/>
                </a:lnTo>
                <a:lnTo>
                  <a:pt x="59724" y="21503"/>
                </a:lnTo>
                <a:lnTo>
                  <a:pt x="52174" y="11158"/>
                </a:lnTo>
                <a:lnTo>
                  <a:pt x="46431" y="0"/>
                </a:lnTo>
                <a:lnTo>
                  <a:pt x="46840" y="12830"/>
                </a:lnTo>
                <a:lnTo>
                  <a:pt x="47508" y="25891"/>
                </a:lnTo>
                <a:lnTo>
                  <a:pt x="48950" y="38877"/>
                </a:lnTo>
                <a:lnTo>
                  <a:pt x="51685" y="51495"/>
                </a:lnTo>
                <a:lnTo>
                  <a:pt x="56229" y="63451"/>
                </a:lnTo>
                <a:lnTo>
                  <a:pt x="63099" y="74451"/>
                </a:lnTo>
                <a:lnTo>
                  <a:pt x="72812" y="84199"/>
                </a:lnTo>
                <a:lnTo>
                  <a:pt x="72812" y="86304"/>
                </a:lnTo>
                <a:lnTo>
                  <a:pt x="67747" y="81805"/>
                </a:lnTo>
                <a:lnTo>
                  <a:pt x="56771" y="74758"/>
                </a:lnTo>
                <a:lnTo>
                  <a:pt x="45025" y="69538"/>
                </a:lnTo>
                <a:lnTo>
                  <a:pt x="32990" y="65272"/>
                </a:lnTo>
                <a:lnTo>
                  <a:pt x="21152" y="61086"/>
                </a:lnTo>
                <a:lnTo>
                  <a:pt x="9994" y="56108"/>
                </a:lnTo>
                <a:lnTo>
                  <a:pt x="0" y="49464"/>
                </a:lnTo>
                <a:lnTo>
                  <a:pt x="4138" y="55633"/>
                </a:lnTo>
                <a:lnTo>
                  <a:pt x="11231" y="65846"/>
                </a:lnTo>
                <a:lnTo>
                  <a:pt x="18844" y="75852"/>
                </a:lnTo>
                <a:lnTo>
                  <a:pt x="27304" y="85521"/>
                </a:lnTo>
                <a:lnTo>
                  <a:pt x="36934" y="94721"/>
                </a:lnTo>
                <a:lnTo>
                  <a:pt x="45838" y="101660"/>
                </a:lnTo>
                <a:lnTo>
                  <a:pt x="56729" y="107590"/>
                </a:lnTo>
                <a:lnTo>
                  <a:pt x="68498" y="111814"/>
                </a:lnTo>
                <a:lnTo>
                  <a:pt x="80894" y="114440"/>
                </a:lnTo>
                <a:lnTo>
                  <a:pt x="93668" y="115574"/>
                </a:lnTo>
                <a:lnTo>
                  <a:pt x="106568" y="115325"/>
                </a:lnTo>
                <a:lnTo>
                  <a:pt x="119343" y="113799"/>
                </a:lnTo>
                <a:lnTo>
                  <a:pt x="131743" y="111104"/>
                </a:lnTo>
                <a:lnTo>
                  <a:pt x="143517" y="107347"/>
                </a:lnTo>
                <a:close/>
              </a:path>
            </a:pathLst>
          </a:custGeom>
          <a:solidFill>
            <a:srgbClr val="FDFDFD"/>
          </a:solidFill>
        </p:spPr>
        <p:txBody>
          <a:bodyPr wrap="square" lIns="0" tIns="0" rIns="0" bIns="0" rtlCol="0">
            <a:noAutofit/>
          </a:bodyPr>
          <a:lstStyle/>
          <a:p>
            <a:endParaRPr dirty="0"/>
          </a:p>
        </p:txBody>
      </p:sp>
      <p:sp>
        <p:nvSpPr>
          <p:cNvPr id="157" name="object 60"/>
          <p:cNvSpPr/>
          <p:nvPr/>
        </p:nvSpPr>
        <p:spPr>
          <a:xfrm>
            <a:off x="180653" y="5935164"/>
            <a:ext cx="370400" cy="50996"/>
          </a:xfrm>
          <a:custGeom>
            <a:avLst/>
            <a:gdLst/>
            <a:ahLst/>
            <a:cxnLst/>
            <a:rect l="l" t="t" r="r" b="b"/>
            <a:pathLst>
              <a:path w="370400" h="50996">
                <a:moveTo>
                  <a:pt x="216983" y="6486"/>
                </a:moveTo>
                <a:lnTo>
                  <a:pt x="227241" y="10440"/>
                </a:lnTo>
                <a:lnTo>
                  <a:pt x="236956" y="16302"/>
                </a:lnTo>
                <a:lnTo>
                  <a:pt x="246433" y="23122"/>
                </a:lnTo>
                <a:lnTo>
                  <a:pt x="255976" y="29954"/>
                </a:lnTo>
                <a:lnTo>
                  <a:pt x="265890" y="35849"/>
                </a:lnTo>
                <a:lnTo>
                  <a:pt x="276481" y="39861"/>
                </a:lnTo>
                <a:lnTo>
                  <a:pt x="281562" y="41179"/>
                </a:lnTo>
                <a:lnTo>
                  <a:pt x="294250" y="43009"/>
                </a:lnTo>
                <a:lnTo>
                  <a:pt x="306700" y="42854"/>
                </a:lnTo>
                <a:lnTo>
                  <a:pt x="318804" y="40895"/>
                </a:lnTo>
                <a:lnTo>
                  <a:pt x="330455" y="37312"/>
                </a:lnTo>
                <a:lnTo>
                  <a:pt x="341547" y="32289"/>
                </a:lnTo>
                <a:lnTo>
                  <a:pt x="351973" y="26006"/>
                </a:lnTo>
                <a:lnTo>
                  <a:pt x="361626" y="18644"/>
                </a:lnTo>
                <a:lnTo>
                  <a:pt x="370400" y="10387"/>
                </a:lnTo>
                <a:lnTo>
                  <a:pt x="366167" y="12365"/>
                </a:lnTo>
                <a:lnTo>
                  <a:pt x="355130" y="16317"/>
                </a:lnTo>
                <a:lnTo>
                  <a:pt x="344266" y="18609"/>
                </a:lnTo>
                <a:lnTo>
                  <a:pt x="333546" y="19470"/>
                </a:lnTo>
                <a:lnTo>
                  <a:pt x="322942" y="19131"/>
                </a:lnTo>
                <a:lnTo>
                  <a:pt x="312423" y="17821"/>
                </a:lnTo>
                <a:lnTo>
                  <a:pt x="301962" y="15771"/>
                </a:lnTo>
                <a:lnTo>
                  <a:pt x="291530" y="13210"/>
                </a:lnTo>
                <a:lnTo>
                  <a:pt x="281098" y="10369"/>
                </a:lnTo>
                <a:lnTo>
                  <a:pt x="270636" y="7477"/>
                </a:lnTo>
                <a:lnTo>
                  <a:pt x="260117" y="4764"/>
                </a:lnTo>
                <a:lnTo>
                  <a:pt x="249511" y="2460"/>
                </a:lnTo>
                <a:lnTo>
                  <a:pt x="238789" y="795"/>
                </a:lnTo>
                <a:lnTo>
                  <a:pt x="227922" y="0"/>
                </a:lnTo>
                <a:lnTo>
                  <a:pt x="216883" y="303"/>
                </a:lnTo>
                <a:lnTo>
                  <a:pt x="205641" y="1935"/>
                </a:lnTo>
                <a:lnTo>
                  <a:pt x="194168" y="5126"/>
                </a:lnTo>
                <a:lnTo>
                  <a:pt x="184672" y="6178"/>
                </a:lnTo>
                <a:lnTo>
                  <a:pt x="173336" y="2765"/>
                </a:lnTo>
                <a:lnTo>
                  <a:pt x="162024" y="824"/>
                </a:lnTo>
                <a:lnTo>
                  <a:pt x="150854" y="197"/>
                </a:lnTo>
                <a:lnTo>
                  <a:pt x="139809" y="674"/>
                </a:lnTo>
                <a:lnTo>
                  <a:pt x="128873" y="2048"/>
                </a:lnTo>
                <a:lnTo>
                  <a:pt x="118029" y="4109"/>
                </a:lnTo>
                <a:lnTo>
                  <a:pt x="107261" y="6649"/>
                </a:lnTo>
                <a:lnTo>
                  <a:pt x="96550" y="9460"/>
                </a:lnTo>
                <a:lnTo>
                  <a:pt x="85881" y="12332"/>
                </a:lnTo>
                <a:lnTo>
                  <a:pt x="75236" y="15057"/>
                </a:lnTo>
                <a:lnTo>
                  <a:pt x="64599" y="17426"/>
                </a:lnTo>
                <a:lnTo>
                  <a:pt x="53953" y="19232"/>
                </a:lnTo>
                <a:lnTo>
                  <a:pt x="43282" y="20264"/>
                </a:lnTo>
                <a:lnTo>
                  <a:pt x="32567" y="20315"/>
                </a:lnTo>
                <a:lnTo>
                  <a:pt x="21793" y="19175"/>
                </a:lnTo>
                <a:lnTo>
                  <a:pt x="10943" y="16637"/>
                </a:lnTo>
                <a:lnTo>
                  <a:pt x="0" y="12491"/>
                </a:lnTo>
                <a:lnTo>
                  <a:pt x="8705" y="19992"/>
                </a:lnTo>
                <a:lnTo>
                  <a:pt x="19183" y="27549"/>
                </a:lnTo>
                <a:lnTo>
                  <a:pt x="30195" y="33941"/>
                </a:lnTo>
                <a:lnTo>
                  <a:pt x="41742" y="39115"/>
                </a:lnTo>
                <a:lnTo>
                  <a:pt x="53824" y="43017"/>
                </a:lnTo>
                <a:lnTo>
                  <a:pt x="69351" y="44497"/>
                </a:lnTo>
                <a:lnTo>
                  <a:pt x="81699" y="43380"/>
                </a:lnTo>
                <a:lnTo>
                  <a:pt x="93559" y="40426"/>
                </a:lnTo>
                <a:lnTo>
                  <a:pt x="104932" y="35905"/>
                </a:lnTo>
                <a:lnTo>
                  <a:pt x="115817" y="30088"/>
                </a:lnTo>
                <a:lnTo>
                  <a:pt x="126214" y="23246"/>
                </a:lnTo>
                <a:lnTo>
                  <a:pt x="136123" y="15647"/>
                </a:lnTo>
                <a:lnTo>
                  <a:pt x="144112" y="11180"/>
                </a:lnTo>
                <a:lnTo>
                  <a:pt x="155595" y="6873"/>
                </a:lnTo>
                <a:lnTo>
                  <a:pt x="167432" y="5678"/>
                </a:lnTo>
                <a:lnTo>
                  <a:pt x="178341" y="9334"/>
                </a:lnTo>
                <a:lnTo>
                  <a:pt x="169482" y="14520"/>
                </a:lnTo>
                <a:lnTo>
                  <a:pt x="159140" y="21262"/>
                </a:lnTo>
                <a:lnTo>
                  <a:pt x="149003" y="28849"/>
                </a:lnTo>
                <a:lnTo>
                  <a:pt x="139183" y="37448"/>
                </a:lnTo>
                <a:lnTo>
                  <a:pt x="129792" y="47226"/>
                </a:lnTo>
                <a:lnTo>
                  <a:pt x="129792" y="49330"/>
                </a:lnTo>
                <a:lnTo>
                  <a:pt x="132958" y="50382"/>
                </a:lnTo>
                <a:lnTo>
                  <a:pt x="140343" y="50382"/>
                </a:lnTo>
                <a:lnTo>
                  <a:pt x="145814" y="42260"/>
                </a:lnTo>
                <a:lnTo>
                  <a:pt x="154126" y="31938"/>
                </a:lnTo>
                <a:lnTo>
                  <a:pt x="163629" y="22680"/>
                </a:lnTo>
                <a:lnTo>
                  <a:pt x="174202" y="15243"/>
                </a:lnTo>
                <a:lnTo>
                  <a:pt x="185727" y="10387"/>
                </a:lnTo>
                <a:lnTo>
                  <a:pt x="195820" y="14390"/>
                </a:lnTo>
                <a:lnTo>
                  <a:pt x="206338" y="21357"/>
                </a:lnTo>
                <a:lnTo>
                  <a:pt x="216325" y="30377"/>
                </a:lnTo>
                <a:lnTo>
                  <a:pt x="217055" y="30711"/>
                </a:lnTo>
                <a:lnTo>
                  <a:pt x="223222" y="37318"/>
                </a:lnTo>
                <a:lnTo>
                  <a:pt x="228316" y="45886"/>
                </a:lnTo>
                <a:lnTo>
                  <a:pt x="234455" y="50996"/>
                </a:lnTo>
                <a:lnTo>
                  <a:pt x="243758" y="47226"/>
                </a:lnTo>
                <a:lnTo>
                  <a:pt x="234691" y="37963"/>
                </a:lnTo>
                <a:lnTo>
                  <a:pt x="224834" y="29730"/>
                </a:lnTo>
                <a:lnTo>
                  <a:pt x="214517" y="22420"/>
                </a:lnTo>
                <a:lnTo>
                  <a:pt x="203892" y="15723"/>
                </a:lnTo>
                <a:lnTo>
                  <a:pt x="193113" y="9334"/>
                </a:lnTo>
                <a:lnTo>
                  <a:pt x="193618" y="8087"/>
                </a:lnTo>
                <a:lnTo>
                  <a:pt x="205877" y="5385"/>
                </a:lnTo>
                <a:lnTo>
                  <a:pt x="216983" y="6486"/>
                </a:lnTo>
                <a:close/>
              </a:path>
            </a:pathLst>
          </a:custGeom>
          <a:solidFill>
            <a:srgbClr val="FDFDFD"/>
          </a:solidFill>
        </p:spPr>
        <p:txBody>
          <a:bodyPr wrap="square" lIns="0" tIns="0" rIns="0" bIns="0" rtlCol="0">
            <a:noAutofit/>
          </a:bodyPr>
          <a:lstStyle/>
          <a:p>
            <a:endParaRPr dirty="0"/>
          </a:p>
        </p:txBody>
      </p:sp>
      <p:sp>
        <p:nvSpPr>
          <p:cNvPr id="158" name="object 61"/>
          <p:cNvSpPr/>
          <p:nvPr/>
        </p:nvSpPr>
        <p:spPr>
          <a:xfrm>
            <a:off x="209145" y="5812952"/>
            <a:ext cx="314460" cy="103138"/>
          </a:xfrm>
          <a:custGeom>
            <a:avLst/>
            <a:gdLst/>
            <a:ahLst/>
            <a:cxnLst/>
            <a:rect l="l" t="t" r="r" b="b"/>
            <a:pathLst>
              <a:path w="314460" h="103138">
                <a:moveTo>
                  <a:pt x="273311" y="39995"/>
                </a:moveTo>
                <a:lnTo>
                  <a:pt x="276476" y="36839"/>
                </a:lnTo>
                <a:lnTo>
                  <a:pt x="279642" y="39995"/>
                </a:lnTo>
                <a:lnTo>
                  <a:pt x="283862" y="43152"/>
                </a:lnTo>
                <a:lnTo>
                  <a:pt x="290193" y="47360"/>
                </a:lnTo>
                <a:lnTo>
                  <a:pt x="294413" y="49464"/>
                </a:lnTo>
                <a:lnTo>
                  <a:pt x="297579" y="46308"/>
                </a:lnTo>
                <a:lnTo>
                  <a:pt x="299689" y="44204"/>
                </a:lnTo>
                <a:lnTo>
                  <a:pt x="311295" y="31578"/>
                </a:lnTo>
                <a:lnTo>
                  <a:pt x="314460" y="30526"/>
                </a:lnTo>
                <a:lnTo>
                  <a:pt x="311295" y="27355"/>
                </a:lnTo>
                <a:lnTo>
                  <a:pt x="305224" y="20840"/>
                </a:lnTo>
                <a:lnTo>
                  <a:pt x="292770" y="8626"/>
                </a:lnTo>
                <a:lnTo>
                  <a:pt x="285972" y="2104"/>
                </a:lnTo>
                <a:lnTo>
                  <a:pt x="285972" y="0"/>
                </a:lnTo>
                <a:lnTo>
                  <a:pt x="277656" y="10687"/>
                </a:lnTo>
                <a:lnTo>
                  <a:pt x="269420" y="18723"/>
                </a:lnTo>
                <a:lnTo>
                  <a:pt x="259962" y="26595"/>
                </a:lnTo>
                <a:lnTo>
                  <a:pt x="249440" y="34150"/>
                </a:lnTo>
                <a:lnTo>
                  <a:pt x="238013" y="41234"/>
                </a:lnTo>
                <a:lnTo>
                  <a:pt x="225840" y="47693"/>
                </a:lnTo>
                <a:lnTo>
                  <a:pt x="213079" y="53375"/>
                </a:lnTo>
                <a:lnTo>
                  <a:pt x="199891" y="58124"/>
                </a:lnTo>
                <a:lnTo>
                  <a:pt x="186433" y="61789"/>
                </a:lnTo>
                <a:lnTo>
                  <a:pt x="172865" y="64214"/>
                </a:lnTo>
                <a:lnTo>
                  <a:pt x="159345" y="65247"/>
                </a:lnTo>
                <a:lnTo>
                  <a:pt x="149213" y="64974"/>
                </a:lnTo>
                <a:lnTo>
                  <a:pt x="127768" y="62498"/>
                </a:lnTo>
                <a:lnTo>
                  <a:pt x="108506" y="57855"/>
                </a:lnTo>
                <a:lnTo>
                  <a:pt x="91398" y="51553"/>
                </a:lnTo>
                <a:lnTo>
                  <a:pt x="76413" y="44096"/>
                </a:lnTo>
                <a:lnTo>
                  <a:pt x="63523" y="35992"/>
                </a:lnTo>
                <a:lnTo>
                  <a:pt x="52697" y="27746"/>
                </a:lnTo>
                <a:lnTo>
                  <a:pt x="43906" y="19864"/>
                </a:lnTo>
                <a:lnTo>
                  <a:pt x="37120" y="12853"/>
                </a:lnTo>
                <a:lnTo>
                  <a:pt x="29446" y="3467"/>
                </a:lnTo>
                <a:lnTo>
                  <a:pt x="27442" y="2104"/>
                </a:lnTo>
                <a:lnTo>
                  <a:pt x="0" y="30526"/>
                </a:lnTo>
                <a:lnTo>
                  <a:pt x="15822" y="48412"/>
                </a:lnTo>
                <a:lnTo>
                  <a:pt x="20042" y="51569"/>
                </a:lnTo>
                <a:lnTo>
                  <a:pt x="24277" y="47360"/>
                </a:lnTo>
                <a:lnTo>
                  <a:pt x="31663" y="42099"/>
                </a:lnTo>
                <a:lnTo>
                  <a:pt x="35883" y="39995"/>
                </a:lnTo>
                <a:lnTo>
                  <a:pt x="39048" y="42099"/>
                </a:lnTo>
                <a:lnTo>
                  <a:pt x="42214" y="44204"/>
                </a:lnTo>
                <a:lnTo>
                  <a:pt x="53820" y="53673"/>
                </a:lnTo>
                <a:lnTo>
                  <a:pt x="55930" y="55777"/>
                </a:lnTo>
                <a:lnTo>
                  <a:pt x="53820" y="58934"/>
                </a:lnTo>
                <a:lnTo>
                  <a:pt x="52765" y="62090"/>
                </a:lnTo>
                <a:lnTo>
                  <a:pt x="50655" y="69455"/>
                </a:lnTo>
                <a:lnTo>
                  <a:pt x="48544" y="73664"/>
                </a:lnTo>
                <a:lnTo>
                  <a:pt x="50655" y="75768"/>
                </a:lnTo>
                <a:lnTo>
                  <a:pt x="53820" y="76820"/>
                </a:lnTo>
                <a:lnTo>
                  <a:pt x="67536" y="85238"/>
                </a:lnTo>
                <a:lnTo>
                  <a:pt x="73867" y="86290"/>
                </a:lnTo>
                <a:lnTo>
                  <a:pt x="75977" y="84185"/>
                </a:lnTo>
                <a:lnTo>
                  <a:pt x="83363" y="74716"/>
                </a:lnTo>
                <a:lnTo>
                  <a:pt x="85473" y="70507"/>
                </a:lnTo>
                <a:lnTo>
                  <a:pt x="90749" y="72612"/>
                </a:lnTo>
                <a:lnTo>
                  <a:pt x="96024" y="73664"/>
                </a:lnTo>
                <a:lnTo>
                  <a:pt x="105520" y="76820"/>
                </a:lnTo>
                <a:lnTo>
                  <a:pt x="108686" y="77872"/>
                </a:lnTo>
                <a:lnTo>
                  <a:pt x="108686" y="79977"/>
                </a:lnTo>
                <a:lnTo>
                  <a:pt x="109741" y="83133"/>
                </a:lnTo>
                <a:lnTo>
                  <a:pt x="108686" y="95773"/>
                </a:lnTo>
                <a:lnTo>
                  <a:pt x="108686" y="99982"/>
                </a:lnTo>
                <a:lnTo>
                  <a:pt x="113961" y="101034"/>
                </a:lnTo>
                <a:lnTo>
                  <a:pt x="119237" y="103138"/>
                </a:lnTo>
                <a:lnTo>
                  <a:pt x="135078" y="103138"/>
                </a:lnTo>
                <a:lnTo>
                  <a:pt x="138243" y="101034"/>
                </a:lnTo>
                <a:lnTo>
                  <a:pt x="138243" y="98929"/>
                </a:lnTo>
                <a:lnTo>
                  <a:pt x="141408" y="87342"/>
                </a:lnTo>
                <a:lnTo>
                  <a:pt x="144574" y="84185"/>
                </a:lnTo>
                <a:lnTo>
                  <a:pt x="166731" y="84185"/>
                </a:lnTo>
                <a:lnTo>
                  <a:pt x="169896" y="87342"/>
                </a:lnTo>
                <a:lnTo>
                  <a:pt x="170951" y="90498"/>
                </a:lnTo>
                <a:lnTo>
                  <a:pt x="173062" y="99982"/>
                </a:lnTo>
                <a:lnTo>
                  <a:pt x="175172" y="103138"/>
                </a:lnTo>
                <a:lnTo>
                  <a:pt x="182558" y="103138"/>
                </a:lnTo>
                <a:lnTo>
                  <a:pt x="198384" y="98929"/>
                </a:lnTo>
                <a:lnTo>
                  <a:pt x="202605" y="98929"/>
                </a:lnTo>
                <a:lnTo>
                  <a:pt x="201550" y="93655"/>
                </a:lnTo>
                <a:lnTo>
                  <a:pt x="201550" y="81029"/>
                </a:lnTo>
                <a:lnTo>
                  <a:pt x="203660" y="76820"/>
                </a:lnTo>
                <a:lnTo>
                  <a:pt x="206825" y="75768"/>
                </a:lnTo>
                <a:lnTo>
                  <a:pt x="222652" y="70507"/>
                </a:lnTo>
                <a:lnTo>
                  <a:pt x="225817" y="69455"/>
                </a:lnTo>
                <a:lnTo>
                  <a:pt x="226886" y="72612"/>
                </a:lnTo>
                <a:lnTo>
                  <a:pt x="228996" y="74716"/>
                </a:lnTo>
                <a:lnTo>
                  <a:pt x="235327" y="83133"/>
                </a:lnTo>
                <a:lnTo>
                  <a:pt x="238492" y="85238"/>
                </a:lnTo>
                <a:lnTo>
                  <a:pt x="241658" y="84185"/>
                </a:lnTo>
                <a:lnTo>
                  <a:pt x="244823" y="83133"/>
                </a:lnTo>
                <a:lnTo>
                  <a:pt x="259595" y="74716"/>
                </a:lnTo>
                <a:lnTo>
                  <a:pt x="262760" y="71560"/>
                </a:lnTo>
                <a:lnTo>
                  <a:pt x="261705" y="67351"/>
                </a:lnTo>
                <a:lnTo>
                  <a:pt x="259595" y="62090"/>
                </a:lnTo>
                <a:lnTo>
                  <a:pt x="257484" y="57882"/>
                </a:lnTo>
                <a:lnTo>
                  <a:pt x="256429" y="53673"/>
                </a:lnTo>
                <a:lnTo>
                  <a:pt x="259595" y="50517"/>
                </a:lnTo>
                <a:lnTo>
                  <a:pt x="273311" y="39995"/>
                </a:lnTo>
                <a:close/>
              </a:path>
            </a:pathLst>
          </a:custGeom>
          <a:solidFill>
            <a:srgbClr val="FDFDFD"/>
          </a:solidFill>
        </p:spPr>
        <p:txBody>
          <a:bodyPr wrap="square" lIns="0" tIns="0" rIns="0" bIns="0" rtlCol="0">
            <a:noAutofit/>
          </a:bodyPr>
          <a:lstStyle/>
          <a:p>
            <a:endParaRPr dirty="0"/>
          </a:p>
        </p:txBody>
      </p:sp>
      <p:sp>
        <p:nvSpPr>
          <p:cNvPr id="159" name="object 62"/>
          <p:cNvSpPr/>
          <p:nvPr/>
        </p:nvSpPr>
        <p:spPr>
          <a:xfrm>
            <a:off x="165880" y="5517242"/>
            <a:ext cx="179398" cy="274666"/>
          </a:xfrm>
          <a:custGeom>
            <a:avLst/>
            <a:gdLst/>
            <a:ahLst/>
            <a:cxnLst/>
            <a:rect l="l" t="t" r="r" b="b"/>
            <a:pathLst>
              <a:path w="179398" h="274666">
                <a:moveTo>
                  <a:pt x="142455" y="26303"/>
                </a:moveTo>
                <a:lnTo>
                  <a:pt x="138234" y="28407"/>
                </a:lnTo>
                <a:lnTo>
                  <a:pt x="135069" y="30512"/>
                </a:lnTo>
                <a:lnTo>
                  <a:pt x="121353" y="35773"/>
                </a:lnTo>
                <a:lnTo>
                  <a:pt x="118187" y="35773"/>
                </a:lnTo>
                <a:lnTo>
                  <a:pt x="116077" y="33668"/>
                </a:lnTo>
                <a:lnTo>
                  <a:pt x="113967" y="30512"/>
                </a:lnTo>
                <a:lnTo>
                  <a:pt x="109746" y="25251"/>
                </a:lnTo>
                <a:lnTo>
                  <a:pt x="105526" y="21042"/>
                </a:lnTo>
                <a:lnTo>
                  <a:pt x="103416" y="23147"/>
                </a:lnTo>
                <a:lnTo>
                  <a:pt x="100250" y="24199"/>
                </a:lnTo>
                <a:lnTo>
                  <a:pt x="86534" y="32616"/>
                </a:lnTo>
                <a:lnTo>
                  <a:pt x="82314" y="37877"/>
                </a:lnTo>
                <a:lnTo>
                  <a:pt x="83369" y="39981"/>
                </a:lnTo>
                <a:lnTo>
                  <a:pt x="88644" y="51555"/>
                </a:lnTo>
                <a:lnTo>
                  <a:pt x="90754" y="55763"/>
                </a:lnTo>
                <a:lnTo>
                  <a:pt x="86534" y="58920"/>
                </a:lnTo>
                <a:lnTo>
                  <a:pt x="82314" y="63128"/>
                </a:lnTo>
                <a:lnTo>
                  <a:pt x="74928" y="69455"/>
                </a:lnTo>
                <a:lnTo>
                  <a:pt x="70707" y="70507"/>
                </a:lnTo>
                <a:lnTo>
                  <a:pt x="67542" y="69455"/>
                </a:lnTo>
                <a:lnTo>
                  <a:pt x="56977" y="63128"/>
                </a:lnTo>
                <a:lnTo>
                  <a:pt x="52756" y="61024"/>
                </a:lnTo>
                <a:lnTo>
                  <a:pt x="49597" y="65247"/>
                </a:lnTo>
                <a:lnTo>
                  <a:pt x="45375" y="69455"/>
                </a:lnTo>
                <a:lnTo>
                  <a:pt x="37988" y="82081"/>
                </a:lnTo>
                <a:lnTo>
                  <a:pt x="37988" y="86290"/>
                </a:lnTo>
                <a:lnTo>
                  <a:pt x="39044" y="88394"/>
                </a:lnTo>
                <a:lnTo>
                  <a:pt x="47485" y="95759"/>
                </a:lnTo>
                <a:lnTo>
                  <a:pt x="49597" y="99968"/>
                </a:lnTo>
                <a:lnTo>
                  <a:pt x="48540" y="102072"/>
                </a:lnTo>
                <a:lnTo>
                  <a:pt x="37988" y="119958"/>
                </a:lnTo>
                <a:lnTo>
                  <a:pt x="36933" y="121011"/>
                </a:lnTo>
                <a:lnTo>
                  <a:pt x="33767" y="119958"/>
                </a:lnTo>
                <a:lnTo>
                  <a:pt x="30602" y="119958"/>
                </a:lnTo>
                <a:lnTo>
                  <a:pt x="22160" y="117854"/>
                </a:lnTo>
                <a:lnTo>
                  <a:pt x="17938" y="116802"/>
                </a:lnTo>
                <a:lnTo>
                  <a:pt x="15828" y="121011"/>
                </a:lnTo>
                <a:lnTo>
                  <a:pt x="14772" y="124167"/>
                </a:lnTo>
                <a:lnTo>
                  <a:pt x="9497" y="139963"/>
                </a:lnTo>
                <a:lnTo>
                  <a:pt x="8442" y="143120"/>
                </a:lnTo>
                <a:lnTo>
                  <a:pt x="12662" y="146276"/>
                </a:lnTo>
                <a:lnTo>
                  <a:pt x="23215" y="151537"/>
                </a:lnTo>
                <a:lnTo>
                  <a:pt x="26380" y="152589"/>
                </a:lnTo>
                <a:lnTo>
                  <a:pt x="26380" y="158902"/>
                </a:lnTo>
                <a:lnTo>
                  <a:pt x="22160" y="174684"/>
                </a:lnTo>
                <a:lnTo>
                  <a:pt x="22160" y="178893"/>
                </a:lnTo>
                <a:lnTo>
                  <a:pt x="15828" y="178893"/>
                </a:lnTo>
                <a:lnTo>
                  <a:pt x="5275" y="179945"/>
                </a:lnTo>
                <a:lnTo>
                  <a:pt x="2110" y="180997"/>
                </a:lnTo>
                <a:lnTo>
                  <a:pt x="1055" y="185206"/>
                </a:lnTo>
                <a:lnTo>
                  <a:pt x="0" y="188362"/>
                </a:lnTo>
                <a:lnTo>
                  <a:pt x="1055" y="206263"/>
                </a:lnTo>
                <a:lnTo>
                  <a:pt x="1055" y="209419"/>
                </a:lnTo>
                <a:lnTo>
                  <a:pt x="6330" y="210471"/>
                </a:lnTo>
                <a:lnTo>
                  <a:pt x="11607" y="211523"/>
                </a:lnTo>
                <a:lnTo>
                  <a:pt x="15828" y="211523"/>
                </a:lnTo>
                <a:lnTo>
                  <a:pt x="21105" y="212576"/>
                </a:lnTo>
                <a:lnTo>
                  <a:pt x="22160" y="216784"/>
                </a:lnTo>
                <a:lnTo>
                  <a:pt x="24270" y="234671"/>
                </a:lnTo>
                <a:lnTo>
                  <a:pt x="25325" y="238879"/>
                </a:lnTo>
                <a:lnTo>
                  <a:pt x="21105" y="239931"/>
                </a:lnTo>
                <a:lnTo>
                  <a:pt x="16883" y="242036"/>
                </a:lnTo>
                <a:lnTo>
                  <a:pt x="9497" y="245192"/>
                </a:lnTo>
                <a:lnTo>
                  <a:pt x="6330" y="248349"/>
                </a:lnTo>
                <a:lnTo>
                  <a:pt x="6330" y="252557"/>
                </a:lnTo>
                <a:lnTo>
                  <a:pt x="7385" y="255714"/>
                </a:lnTo>
                <a:lnTo>
                  <a:pt x="12662" y="272562"/>
                </a:lnTo>
                <a:lnTo>
                  <a:pt x="12662" y="274666"/>
                </a:lnTo>
                <a:lnTo>
                  <a:pt x="16883" y="273614"/>
                </a:lnTo>
                <a:lnTo>
                  <a:pt x="25399" y="271891"/>
                </a:lnTo>
                <a:lnTo>
                  <a:pt x="42446" y="267621"/>
                </a:lnTo>
                <a:lnTo>
                  <a:pt x="51701" y="265197"/>
                </a:lnTo>
                <a:lnTo>
                  <a:pt x="51701" y="263093"/>
                </a:lnTo>
                <a:lnTo>
                  <a:pt x="49620" y="257927"/>
                </a:lnTo>
                <a:lnTo>
                  <a:pt x="46429" y="247896"/>
                </a:lnTo>
                <a:lnTo>
                  <a:pt x="43888" y="236838"/>
                </a:lnTo>
                <a:lnTo>
                  <a:pt x="42051" y="224941"/>
                </a:lnTo>
                <a:lnTo>
                  <a:pt x="40972" y="212392"/>
                </a:lnTo>
                <a:lnTo>
                  <a:pt x="40703" y="199379"/>
                </a:lnTo>
                <a:lnTo>
                  <a:pt x="41298" y="186090"/>
                </a:lnTo>
                <a:lnTo>
                  <a:pt x="42809" y="172712"/>
                </a:lnTo>
                <a:lnTo>
                  <a:pt x="45291" y="159432"/>
                </a:lnTo>
                <a:lnTo>
                  <a:pt x="48796" y="146439"/>
                </a:lnTo>
                <a:lnTo>
                  <a:pt x="53377" y="133920"/>
                </a:lnTo>
                <a:lnTo>
                  <a:pt x="59087" y="122063"/>
                </a:lnTo>
                <a:lnTo>
                  <a:pt x="64296" y="113161"/>
                </a:lnTo>
                <a:lnTo>
                  <a:pt x="76842" y="95577"/>
                </a:lnTo>
                <a:lnTo>
                  <a:pt x="90257" y="81006"/>
                </a:lnTo>
                <a:lnTo>
                  <a:pt x="104106" y="69166"/>
                </a:lnTo>
                <a:lnTo>
                  <a:pt x="117954" y="59776"/>
                </a:lnTo>
                <a:lnTo>
                  <a:pt x="131367" y="52552"/>
                </a:lnTo>
                <a:lnTo>
                  <a:pt x="143909" y="47214"/>
                </a:lnTo>
                <a:lnTo>
                  <a:pt x="155146" y="43479"/>
                </a:lnTo>
                <a:lnTo>
                  <a:pt x="164642" y="41066"/>
                </a:lnTo>
                <a:lnTo>
                  <a:pt x="171964" y="39691"/>
                </a:lnTo>
                <a:lnTo>
                  <a:pt x="176676" y="39072"/>
                </a:lnTo>
                <a:lnTo>
                  <a:pt x="179398" y="37877"/>
                </a:lnTo>
                <a:lnTo>
                  <a:pt x="167792" y="0"/>
                </a:lnTo>
                <a:lnTo>
                  <a:pt x="144565" y="5260"/>
                </a:lnTo>
                <a:lnTo>
                  <a:pt x="139290" y="7365"/>
                </a:lnTo>
                <a:lnTo>
                  <a:pt x="140345" y="12625"/>
                </a:lnTo>
                <a:lnTo>
                  <a:pt x="141400" y="22095"/>
                </a:lnTo>
                <a:lnTo>
                  <a:pt x="142455" y="26303"/>
                </a:lnTo>
                <a:close/>
              </a:path>
            </a:pathLst>
          </a:custGeom>
          <a:solidFill>
            <a:srgbClr val="FDFDFD"/>
          </a:solidFill>
        </p:spPr>
        <p:txBody>
          <a:bodyPr wrap="square" lIns="0" tIns="0" rIns="0" bIns="0" rtlCol="0">
            <a:noAutofit/>
          </a:bodyPr>
          <a:lstStyle/>
          <a:p>
            <a:endParaRPr dirty="0"/>
          </a:p>
        </p:txBody>
      </p:sp>
      <p:sp>
        <p:nvSpPr>
          <p:cNvPr id="160" name="object 63"/>
          <p:cNvSpPr/>
          <p:nvPr/>
        </p:nvSpPr>
        <p:spPr>
          <a:xfrm>
            <a:off x="384318" y="5517242"/>
            <a:ext cx="179396" cy="274666"/>
          </a:xfrm>
          <a:custGeom>
            <a:avLst/>
            <a:gdLst/>
            <a:ahLst/>
            <a:cxnLst/>
            <a:rect l="l" t="t" r="r" b="b"/>
            <a:pathLst>
              <a:path w="179396" h="274666">
                <a:moveTo>
                  <a:pt x="2722" y="39072"/>
                </a:moveTo>
                <a:lnTo>
                  <a:pt x="14757" y="41066"/>
                </a:lnTo>
                <a:lnTo>
                  <a:pt x="24255" y="43480"/>
                </a:lnTo>
                <a:lnTo>
                  <a:pt x="35492" y="47216"/>
                </a:lnTo>
                <a:lnTo>
                  <a:pt x="48035" y="52555"/>
                </a:lnTo>
                <a:lnTo>
                  <a:pt x="61447" y="59780"/>
                </a:lnTo>
                <a:lnTo>
                  <a:pt x="75295" y="69173"/>
                </a:lnTo>
                <a:lnTo>
                  <a:pt x="89143" y="81015"/>
                </a:lnTo>
                <a:lnTo>
                  <a:pt x="102556" y="95589"/>
                </a:lnTo>
                <a:lnTo>
                  <a:pt x="115100" y="113178"/>
                </a:lnTo>
                <a:lnTo>
                  <a:pt x="120296" y="122063"/>
                </a:lnTo>
                <a:lnTo>
                  <a:pt x="126007" y="133920"/>
                </a:lnTo>
                <a:lnTo>
                  <a:pt x="130589" y="146439"/>
                </a:lnTo>
                <a:lnTo>
                  <a:pt x="134094" y="159432"/>
                </a:lnTo>
                <a:lnTo>
                  <a:pt x="136576" y="172711"/>
                </a:lnTo>
                <a:lnTo>
                  <a:pt x="138087" y="186089"/>
                </a:lnTo>
                <a:lnTo>
                  <a:pt x="138682" y="199378"/>
                </a:lnTo>
                <a:lnTo>
                  <a:pt x="138413" y="212391"/>
                </a:lnTo>
                <a:lnTo>
                  <a:pt x="137334" y="224940"/>
                </a:lnTo>
                <a:lnTo>
                  <a:pt x="135497" y="236837"/>
                </a:lnTo>
                <a:lnTo>
                  <a:pt x="132956" y="247895"/>
                </a:lnTo>
                <a:lnTo>
                  <a:pt x="129764" y="257926"/>
                </a:lnTo>
                <a:lnTo>
                  <a:pt x="127682" y="263093"/>
                </a:lnTo>
                <a:lnTo>
                  <a:pt x="127682" y="265197"/>
                </a:lnTo>
                <a:lnTo>
                  <a:pt x="136936" y="267619"/>
                </a:lnTo>
                <a:lnTo>
                  <a:pt x="153984" y="271889"/>
                </a:lnTo>
                <a:lnTo>
                  <a:pt x="162515" y="273614"/>
                </a:lnTo>
                <a:lnTo>
                  <a:pt x="166735" y="274666"/>
                </a:lnTo>
                <a:lnTo>
                  <a:pt x="166735" y="272562"/>
                </a:lnTo>
                <a:lnTo>
                  <a:pt x="172011" y="255714"/>
                </a:lnTo>
                <a:lnTo>
                  <a:pt x="173066" y="252557"/>
                </a:lnTo>
                <a:lnTo>
                  <a:pt x="174121" y="248349"/>
                </a:lnTo>
                <a:lnTo>
                  <a:pt x="169900" y="245192"/>
                </a:lnTo>
                <a:lnTo>
                  <a:pt x="163570" y="242036"/>
                </a:lnTo>
                <a:lnTo>
                  <a:pt x="158294" y="239931"/>
                </a:lnTo>
                <a:lnTo>
                  <a:pt x="154060" y="238879"/>
                </a:lnTo>
                <a:lnTo>
                  <a:pt x="155129" y="234671"/>
                </a:lnTo>
                <a:lnTo>
                  <a:pt x="158294" y="216784"/>
                </a:lnTo>
                <a:lnTo>
                  <a:pt x="158294" y="212576"/>
                </a:lnTo>
                <a:lnTo>
                  <a:pt x="163570" y="211523"/>
                </a:lnTo>
                <a:lnTo>
                  <a:pt x="167790" y="211523"/>
                </a:lnTo>
                <a:lnTo>
                  <a:pt x="173066" y="210471"/>
                </a:lnTo>
                <a:lnTo>
                  <a:pt x="178341" y="209419"/>
                </a:lnTo>
                <a:lnTo>
                  <a:pt x="179396" y="206263"/>
                </a:lnTo>
                <a:lnTo>
                  <a:pt x="179396" y="188362"/>
                </a:lnTo>
                <a:lnTo>
                  <a:pt x="178341" y="185206"/>
                </a:lnTo>
                <a:lnTo>
                  <a:pt x="177286" y="180997"/>
                </a:lnTo>
                <a:lnTo>
                  <a:pt x="174121" y="179945"/>
                </a:lnTo>
                <a:lnTo>
                  <a:pt x="163570" y="178893"/>
                </a:lnTo>
                <a:lnTo>
                  <a:pt x="157239" y="178893"/>
                </a:lnTo>
                <a:lnTo>
                  <a:pt x="157239" y="174684"/>
                </a:lnTo>
                <a:lnTo>
                  <a:pt x="153005" y="158902"/>
                </a:lnTo>
                <a:lnTo>
                  <a:pt x="153005" y="152589"/>
                </a:lnTo>
                <a:lnTo>
                  <a:pt x="156184" y="151537"/>
                </a:lnTo>
                <a:lnTo>
                  <a:pt x="166735" y="146276"/>
                </a:lnTo>
                <a:lnTo>
                  <a:pt x="170956" y="143120"/>
                </a:lnTo>
                <a:lnTo>
                  <a:pt x="169900" y="139963"/>
                </a:lnTo>
                <a:lnTo>
                  <a:pt x="165680" y="124167"/>
                </a:lnTo>
                <a:lnTo>
                  <a:pt x="163570" y="121011"/>
                </a:lnTo>
                <a:lnTo>
                  <a:pt x="161460" y="116802"/>
                </a:lnTo>
                <a:lnTo>
                  <a:pt x="157239" y="117854"/>
                </a:lnTo>
                <a:lnTo>
                  <a:pt x="148784" y="119958"/>
                </a:lnTo>
                <a:lnTo>
                  <a:pt x="145619" y="119958"/>
                </a:lnTo>
                <a:lnTo>
                  <a:pt x="142454" y="121011"/>
                </a:lnTo>
                <a:lnTo>
                  <a:pt x="141398" y="119958"/>
                </a:lnTo>
                <a:lnTo>
                  <a:pt x="130847" y="102072"/>
                </a:lnTo>
                <a:lnTo>
                  <a:pt x="129792" y="99968"/>
                </a:lnTo>
                <a:lnTo>
                  <a:pt x="131902" y="95759"/>
                </a:lnTo>
                <a:lnTo>
                  <a:pt x="140343" y="88394"/>
                </a:lnTo>
                <a:lnTo>
                  <a:pt x="141398" y="86290"/>
                </a:lnTo>
                <a:lnTo>
                  <a:pt x="142454" y="82081"/>
                </a:lnTo>
                <a:lnTo>
                  <a:pt x="134013" y="69455"/>
                </a:lnTo>
                <a:lnTo>
                  <a:pt x="130847" y="65247"/>
                </a:lnTo>
                <a:lnTo>
                  <a:pt x="126627" y="61024"/>
                </a:lnTo>
                <a:lnTo>
                  <a:pt x="122406" y="63128"/>
                </a:lnTo>
                <a:lnTo>
                  <a:pt x="111855" y="69455"/>
                </a:lnTo>
                <a:lnTo>
                  <a:pt x="109745" y="70507"/>
                </a:lnTo>
                <a:lnTo>
                  <a:pt x="106580" y="71560"/>
                </a:lnTo>
                <a:lnTo>
                  <a:pt x="104470" y="69455"/>
                </a:lnTo>
                <a:lnTo>
                  <a:pt x="98139" y="63128"/>
                </a:lnTo>
                <a:lnTo>
                  <a:pt x="92863" y="58920"/>
                </a:lnTo>
                <a:lnTo>
                  <a:pt x="88643" y="55763"/>
                </a:lnTo>
                <a:lnTo>
                  <a:pt x="90753" y="51555"/>
                </a:lnTo>
                <a:lnTo>
                  <a:pt x="96029" y="39981"/>
                </a:lnTo>
                <a:lnTo>
                  <a:pt x="97084" y="37877"/>
                </a:lnTo>
                <a:lnTo>
                  <a:pt x="92863" y="32616"/>
                </a:lnTo>
                <a:lnTo>
                  <a:pt x="79147" y="24199"/>
                </a:lnTo>
                <a:lnTo>
                  <a:pt x="75982" y="23147"/>
                </a:lnTo>
                <a:lnTo>
                  <a:pt x="73871" y="21042"/>
                </a:lnTo>
                <a:lnTo>
                  <a:pt x="70706" y="25251"/>
                </a:lnTo>
                <a:lnTo>
                  <a:pt x="65430" y="30512"/>
                </a:lnTo>
                <a:lnTo>
                  <a:pt x="63320" y="33668"/>
                </a:lnTo>
                <a:lnTo>
                  <a:pt x="62265" y="35773"/>
                </a:lnTo>
                <a:lnTo>
                  <a:pt x="58045" y="35773"/>
                </a:lnTo>
                <a:lnTo>
                  <a:pt x="44314" y="30512"/>
                </a:lnTo>
                <a:lnTo>
                  <a:pt x="41149" y="28407"/>
                </a:lnTo>
                <a:lnTo>
                  <a:pt x="37983" y="26303"/>
                </a:lnTo>
                <a:lnTo>
                  <a:pt x="37983" y="22095"/>
                </a:lnTo>
                <a:lnTo>
                  <a:pt x="39039" y="12625"/>
                </a:lnTo>
                <a:lnTo>
                  <a:pt x="40094" y="7365"/>
                </a:lnTo>
                <a:lnTo>
                  <a:pt x="34818" y="5260"/>
                </a:lnTo>
                <a:lnTo>
                  <a:pt x="11606" y="0"/>
                </a:lnTo>
                <a:lnTo>
                  <a:pt x="0" y="37877"/>
                </a:lnTo>
                <a:lnTo>
                  <a:pt x="2722" y="39072"/>
                </a:lnTo>
                <a:close/>
              </a:path>
            </a:pathLst>
          </a:custGeom>
          <a:solidFill>
            <a:srgbClr val="FDFDFD"/>
          </a:solidFill>
        </p:spPr>
        <p:txBody>
          <a:bodyPr wrap="square" lIns="0" tIns="0" rIns="0" bIns="0" rtlCol="0">
            <a:noAutofit/>
          </a:bodyPr>
          <a:lstStyle/>
          <a:p>
            <a:endParaRPr dirty="0"/>
          </a:p>
        </p:txBody>
      </p:sp>
      <p:sp>
        <p:nvSpPr>
          <p:cNvPr id="161" name="object 64"/>
          <p:cNvSpPr/>
          <p:nvPr/>
        </p:nvSpPr>
        <p:spPr>
          <a:xfrm>
            <a:off x="375877" y="5624575"/>
            <a:ext cx="115021" cy="153655"/>
          </a:xfrm>
          <a:custGeom>
            <a:avLst/>
            <a:gdLst/>
            <a:ahLst/>
            <a:cxnLst/>
            <a:rect l="l" t="t" r="r" b="b"/>
            <a:pathLst>
              <a:path w="115021" h="153655">
                <a:moveTo>
                  <a:pt x="109577" y="37860"/>
                </a:moveTo>
                <a:lnTo>
                  <a:pt x="101611" y="23311"/>
                </a:lnTo>
                <a:lnTo>
                  <a:pt x="92367" y="13227"/>
                </a:lnTo>
                <a:lnTo>
                  <a:pt x="81445" y="5804"/>
                </a:lnTo>
                <a:lnTo>
                  <a:pt x="69334" y="1312"/>
                </a:lnTo>
                <a:lnTo>
                  <a:pt x="58031" y="0"/>
                </a:lnTo>
                <a:lnTo>
                  <a:pt x="56975" y="0"/>
                </a:lnTo>
                <a:lnTo>
                  <a:pt x="44225" y="1675"/>
                </a:lnTo>
                <a:lnTo>
                  <a:pt x="32229" y="6523"/>
                </a:lnTo>
                <a:lnTo>
                  <a:pt x="21478" y="14272"/>
                </a:lnTo>
                <a:lnTo>
                  <a:pt x="28677" y="38428"/>
                </a:lnTo>
                <a:lnTo>
                  <a:pt x="31639" y="26224"/>
                </a:lnTo>
                <a:lnTo>
                  <a:pt x="33763" y="22095"/>
                </a:lnTo>
                <a:lnTo>
                  <a:pt x="43709" y="12875"/>
                </a:lnTo>
                <a:lnTo>
                  <a:pt x="55990" y="9488"/>
                </a:lnTo>
                <a:lnTo>
                  <a:pt x="59086" y="9469"/>
                </a:lnTo>
                <a:lnTo>
                  <a:pt x="71896" y="12188"/>
                </a:lnTo>
                <a:lnTo>
                  <a:pt x="82165" y="20344"/>
                </a:lnTo>
                <a:lnTo>
                  <a:pt x="87699" y="33707"/>
                </a:lnTo>
                <a:lnTo>
                  <a:pt x="89253" y="46607"/>
                </a:lnTo>
                <a:lnTo>
                  <a:pt x="89698" y="51569"/>
                </a:lnTo>
                <a:lnTo>
                  <a:pt x="89698" y="102086"/>
                </a:lnTo>
                <a:lnTo>
                  <a:pt x="88452" y="115556"/>
                </a:lnTo>
                <a:lnTo>
                  <a:pt x="85487" y="127785"/>
                </a:lnTo>
                <a:lnTo>
                  <a:pt x="73717" y="140545"/>
                </a:lnTo>
                <a:lnTo>
                  <a:pt x="61135" y="144107"/>
                </a:lnTo>
                <a:lnTo>
                  <a:pt x="56975" y="144172"/>
                </a:lnTo>
                <a:lnTo>
                  <a:pt x="44659" y="141255"/>
                </a:lnTo>
                <a:lnTo>
                  <a:pt x="34395" y="132506"/>
                </a:lnTo>
                <a:lnTo>
                  <a:pt x="33763" y="131546"/>
                </a:lnTo>
                <a:lnTo>
                  <a:pt x="33239" y="147315"/>
                </a:lnTo>
                <a:lnTo>
                  <a:pt x="45197" y="152128"/>
                </a:lnTo>
                <a:lnTo>
                  <a:pt x="56975" y="153655"/>
                </a:lnTo>
                <a:lnTo>
                  <a:pt x="58031" y="153655"/>
                </a:lnTo>
                <a:lnTo>
                  <a:pt x="70664" y="151898"/>
                </a:lnTo>
                <a:lnTo>
                  <a:pt x="82559" y="146875"/>
                </a:lnTo>
                <a:lnTo>
                  <a:pt x="93242" y="138954"/>
                </a:lnTo>
                <a:lnTo>
                  <a:pt x="102240" y="128506"/>
                </a:lnTo>
                <a:lnTo>
                  <a:pt x="108690" y="116816"/>
                </a:lnTo>
                <a:lnTo>
                  <a:pt x="112436" y="105403"/>
                </a:lnTo>
                <a:lnTo>
                  <a:pt x="114358" y="92759"/>
                </a:lnTo>
                <a:lnTo>
                  <a:pt x="114997" y="79422"/>
                </a:lnTo>
                <a:lnTo>
                  <a:pt x="115021" y="75768"/>
                </a:lnTo>
                <a:lnTo>
                  <a:pt x="114611" y="62714"/>
                </a:lnTo>
                <a:lnTo>
                  <a:pt x="112992" y="49818"/>
                </a:lnTo>
                <a:lnTo>
                  <a:pt x="109577" y="37860"/>
                </a:lnTo>
                <a:close/>
              </a:path>
              <a:path w="115021" h="153655">
                <a:moveTo>
                  <a:pt x="6330" y="116816"/>
                </a:moveTo>
                <a:lnTo>
                  <a:pt x="13330" y="129289"/>
                </a:lnTo>
                <a:lnTo>
                  <a:pt x="22458" y="139579"/>
                </a:lnTo>
                <a:lnTo>
                  <a:pt x="33239" y="147315"/>
                </a:lnTo>
                <a:lnTo>
                  <a:pt x="33763" y="131546"/>
                </a:lnTo>
                <a:lnTo>
                  <a:pt x="29430" y="120385"/>
                </a:lnTo>
                <a:lnTo>
                  <a:pt x="27876" y="107101"/>
                </a:lnTo>
                <a:lnTo>
                  <a:pt x="27432" y="102086"/>
                </a:lnTo>
                <a:lnTo>
                  <a:pt x="26377" y="90512"/>
                </a:lnTo>
                <a:lnTo>
                  <a:pt x="26377" y="63142"/>
                </a:lnTo>
                <a:lnTo>
                  <a:pt x="27432" y="51569"/>
                </a:lnTo>
                <a:lnTo>
                  <a:pt x="28677" y="38428"/>
                </a:lnTo>
                <a:lnTo>
                  <a:pt x="21478" y="14272"/>
                </a:lnTo>
                <a:lnTo>
                  <a:pt x="12460" y="24651"/>
                </a:lnTo>
                <a:lnTo>
                  <a:pt x="6330" y="35787"/>
                </a:lnTo>
                <a:lnTo>
                  <a:pt x="2513" y="47482"/>
                </a:lnTo>
                <a:lnTo>
                  <a:pt x="602" y="60262"/>
                </a:lnTo>
                <a:lnTo>
                  <a:pt x="11" y="73346"/>
                </a:lnTo>
                <a:lnTo>
                  <a:pt x="0" y="75768"/>
                </a:lnTo>
                <a:lnTo>
                  <a:pt x="386" y="89200"/>
                </a:lnTo>
                <a:lnTo>
                  <a:pt x="1907" y="102084"/>
                </a:lnTo>
                <a:lnTo>
                  <a:pt x="5107" y="113883"/>
                </a:lnTo>
                <a:lnTo>
                  <a:pt x="6330" y="116816"/>
                </a:lnTo>
                <a:close/>
              </a:path>
            </a:pathLst>
          </a:custGeom>
          <a:solidFill>
            <a:srgbClr val="FDFDFD"/>
          </a:solidFill>
        </p:spPr>
        <p:txBody>
          <a:bodyPr wrap="square" lIns="0" tIns="0" rIns="0" bIns="0" rtlCol="0">
            <a:noAutofit/>
          </a:bodyPr>
          <a:lstStyle/>
          <a:p>
            <a:endParaRPr dirty="0"/>
          </a:p>
        </p:txBody>
      </p:sp>
      <p:sp>
        <p:nvSpPr>
          <p:cNvPr id="162" name="object 65"/>
          <p:cNvSpPr/>
          <p:nvPr/>
        </p:nvSpPr>
        <p:spPr>
          <a:xfrm>
            <a:off x="567935" y="5762435"/>
            <a:ext cx="79147" cy="124181"/>
          </a:xfrm>
          <a:custGeom>
            <a:avLst/>
            <a:gdLst/>
            <a:ahLst/>
            <a:cxnLst/>
            <a:rect l="l" t="t" r="r" b="b"/>
            <a:pathLst>
              <a:path w="79147" h="124181">
                <a:moveTo>
                  <a:pt x="76854" y="29235"/>
                </a:moveTo>
                <a:lnTo>
                  <a:pt x="70331" y="39902"/>
                </a:lnTo>
                <a:lnTo>
                  <a:pt x="61659" y="49544"/>
                </a:lnTo>
                <a:lnTo>
                  <a:pt x="51658" y="58298"/>
                </a:lnTo>
                <a:lnTo>
                  <a:pt x="41149" y="66299"/>
                </a:lnTo>
                <a:lnTo>
                  <a:pt x="39597" y="67906"/>
                </a:lnTo>
                <a:lnTo>
                  <a:pt x="31044" y="78155"/>
                </a:lnTo>
                <a:lnTo>
                  <a:pt x="23212" y="87356"/>
                </a:lnTo>
                <a:lnTo>
                  <a:pt x="26324" y="81460"/>
                </a:lnTo>
                <a:lnTo>
                  <a:pt x="29812" y="70073"/>
                </a:lnTo>
                <a:lnTo>
                  <a:pt x="30751" y="58357"/>
                </a:lnTo>
                <a:lnTo>
                  <a:pt x="29734" y="46460"/>
                </a:lnTo>
                <a:lnTo>
                  <a:pt x="27351" y="34528"/>
                </a:lnTo>
                <a:lnTo>
                  <a:pt x="24196" y="22709"/>
                </a:lnTo>
                <a:lnTo>
                  <a:pt x="20860" y="11151"/>
                </a:lnTo>
                <a:lnTo>
                  <a:pt x="17936" y="0"/>
                </a:lnTo>
                <a:lnTo>
                  <a:pt x="17936" y="7365"/>
                </a:lnTo>
                <a:lnTo>
                  <a:pt x="15826" y="14730"/>
                </a:lnTo>
                <a:lnTo>
                  <a:pt x="12661" y="21056"/>
                </a:lnTo>
                <a:lnTo>
                  <a:pt x="9623" y="29636"/>
                </a:lnTo>
                <a:lnTo>
                  <a:pt x="7818" y="40600"/>
                </a:lnTo>
                <a:lnTo>
                  <a:pt x="7658" y="51700"/>
                </a:lnTo>
                <a:lnTo>
                  <a:pt x="8517" y="62829"/>
                </a:lnTo>
                <a:lnTo>
                  <a:pt x="9767" y="73879"/>
                </a:lnTo>
                <a:lnTo>
                  <a:pt x="10785" y="84742"/>
                </a:lnTo>
                <a:lnTo>
                  <a:pt x="10942" y="95312"/>
                </a:lnTo>
                <a:lnTo>
                  <a:pt x="9615" y="105480"/>
                </a:lnTo>
                <a:lnTo>
                  <a:pt x="6176" y="115139"/>
                </a:lnTo>
                <a:lnTo>
                  <a:pt x="0" y="124181"/>
                </a:lnTo>
                <a:lnTo>
                  <a:pt x="688" y="123361"/>
                </a:lnTo>
                <a:lnTo>
                  <a:pt x="10821" y="116215"/>
                </a:lnTo>
                <a:lnTo>
                  <a:pt x="22846" y="111748"/>
                </a:lnTo>
                <a:lnTo>
                  <a:pt x="34818" y="106295"/>
                </a:lnTo>
                <a:lnTo>
                  <a:pt x="40265" y="103419"/>
                </a:lnTo>
                <a:lnTo>
                  <a:pt x="51261" y="95030"/>
                </a:lnTo>
                <a:lnTo>
                  <a:pt x="59747" y="84868"/>
                </a:lnTo>
                <a:lnTo>
                  <a:pt x="66139" y="73382"/>
                </a:lnTo>
                <a:lnTo>
                  <a:pt x="70857" y="61018"/>
                </a:lnTo>
                <a:lnTo>
                  <a:pt x="74319" y="48228"/>
                </a:lnTo>
                <a:lnTo>
                  <a:pt x="76943" y="35459"/>
                </a:lnTo>
                <a:lnTo>
                  <a:pt x="79147" y="23161"/>
                </a:lnTo>
                <a:lnTo>
                  <a:pt x="76854" y="29235"/>
                </a:lnTo>
                <a:close/>
              </a:path>
            </a:pathLst>
          </a:custGeom>
          <a:solidFill>
            <a:srgbClr val="FDFDFD"/>
          </a:solidFill>
        </p:spPr>
        <p:txBody>
          <a:bodyPr wrap="square" lIns="0" tIns="0" rIns="0" bIns="0" rtlCol="0">
            <a:noAutofit/>
          </a:bodyPr>
          <a:lstStyle/>
          <a:p>
            <a:endParaRPr dirty="0"/>
          </a:p>
        </p:txBody>
      </p:sp>
      <p:sp>
        <p:nvSpPr>
          <p:cNvPr id="163" name="object 66"/>
          <p:cNvSpPr/>
          <p:nvPr/>
        </p:nvSpPr>
        <p:spPr>
          <a:xfrm>
            <a:off x="248194" y="5631940"/>
            <a:ext cx="55920" cy="147342"/>
          </a:xfrm>
          <a:custGeom>
            <a:avLst/>
            <a:gdLst/>
            <a:ahLst/>
            <a:cxnLst/>
            <a:rect l="l" t="t" r="r" b="b"/>
            <a:pathLst>
              <a:path w="55920" h="147342">
                <a:moveTo>
                  <a:pt x="13716" y="137859"/>
                </a:moveTo>
                <a:lnTo>
                  <a:pt x="0" y="137859"/>
                </a:lnTo>
                <a:lnTo>
                  <a:pt x="0" y="147342"/>
                </a:lnTo>
                <a:lnTo>
                  <a:pt x="55920" y="147342"/>
                </a:lnTo>
                <a:lnTo>
                  <a:pt x="55920" y="137859"/>
                </a:lnTo>
                <a:lnTo>
                  <a:pt x="42204" y="137859"/>
                </a:lnTo>
                <a:lnTo>
                  <a:pt x="41149" y="126285"/>
                </a:lnTo>
                <a:lnTo>
                  <a:pt x="41149" y="21056"/>
                </a:lnTo>
                <a:lnTo>
                  <a:pt x="42204" y="9469"/>
                </a:lnTo>
                <a:lnTo>
                  <a:pt x="55920" y="10521"/>
                </a:lnTo>
                <a:lnTo>
                  <a:pt x="55920" y="0"/>
                </a:lnTo>
                <a:lnTo>
                  <a:pt x="0" y="0"/>
                </a:lnTo>
                <a:lnTo>
                  <a:pt x="0" y="10521"/>
                </a:lnTo>
                <a:lnTo>
                  <a:pt x="13716" y="9469"/>
                </a:lnTo>
                <a:lnTo>
                  <a:pt x="14771" y="21056"/>
                </a:lnTo>
                <a:lnTo>
                  <a:pt x="14771" y="126285"/>
                </a:lnTo>
                <a:lnTo>
                  <a:pt x="13716" y="137859"/>
                </a:lnTo>
                <a:close/>
              </a:path>
            </a:pathLst>
          </a:custGeom>
          <a:solidFill>
            <a:srgbClr val="FDFDFD"/>
          </a:solidFill>
        </p:spPr>
        <p:txBody>
          <a:bodyPr wrap="square" lIns="0" tIns="0" rIns="0" bIns="0" rtlCol="0">
            <a:noAutofit/>
          </a:bodyPr>
          <a:lstStyle/>
          <a:p>
            <a:endParaRPr dirty="0"/>
          </a:p>
        </p:txBody>
      </p:sp>
      <p:sp>
        <p:nvSpPr>
          <p:cNvPr id="164" name="object 67"/>
          <p:cNvSpPr/>
          <p:nvPr/>
        </p:nvSpPr>
        <p:spPr>
          <a:xfrm>
            <a:off x="1187369" y="5818213"/>
            <a:ext cx="70706" cy="225215"/>
          </a:xfrm>
          <a:custGeom>
            <a:avLst/>
            <a:gdLst/>
            <a:ahLst/>
            <a:cxnLst/>
            <a:rect l="l" t="t" r="r" b="b"/>
            <a:pathLst>
              <a:path w="70706" h="225215">
                <a:moveTo>
                  <a:pt x="0" y="0"/>
                </a:moveTo>
                <a:lnTo>
                  <a:pt x="0" y="225215"/>
                </a:lnTo>
                <a:lnTo>
                  <a:pt x="70706" y="225215"/>
                </a:lnTo>
                <a:lnTo>
                  <a:pt x="70706" y="0"/>
                </a:lnTo>
                <a:lnTo>
                  <a:pt x="0" y="0"/>
                </a:lnTo>
                <a:close/>
              </a:path>
            </a:pathLst>
          </a:custGeom>
          <a:solidFill>
            <a:srgbClr val="FDFDFD"/>
          </a:solidFill>
        </p:spPr>
        <p:txBody>
          <a:bodyPr wrap="square" lIns="0" tIns="0" rIns="0" bIns="0" rtlCol="0">
            <a:noAutofit/>
          </a:bodyPr>
          <a:lstStyle/>
          <a:p>
            <a:endParaRPr dirty="0"/>
          </a:p>
        </p:txBody>
      </p:sp>
      <p:sp>
        <p:nvSpPr>
          <p:cNvPr id="165" name="object 68"/>
          <p:cNvSpPr/>
          <p:nvPr/>
        </p:nvSpPr>
        <p:spPr>
          <a:xfrm>
            <a:off x="1282343" y="5818213"/>
            <a:ext cx="158280" cy="225215"/>
          </a:xfrm>
          <a:custGeom>
            <a:avLst/>
            <a:gdLst/>
            <a:ahLst/>
            <a:cxnLst/>
            <a:rect l="l" t="t" r="r" b="b"/>
            <a:pathLst>
              <a:path w="158280" h="225215">
                <a:moveTo>
                  <a:pt x="70692" y="54725"/>
                </a:moveTo>
                <a:lnTo>
                  <a:pt x="158280" y="54725"/>
                </a:lnTo>
                <a:lnTo>
                  <a:pt x="158280" y="0"/>
                </a:lnTo>
                <a:lnTo>
                  <a:pt x="0" y="0"/>
                </a:lnTo>
                <a:lnTo>
                  <a:pt x="0" y="225215"/>
                </a:lnTo>
                <a:lnTo>
                  <a:pt x="70692" y="225215"/>
                </a:lnTo>
                <a:lnTo>
                  <a:pt x="70692" y="145224"/>
                </a:lnTo>
                <a:lnTo>
                  <a:pt x="148784" y="145224"/>
                </a:lnTo>
                <a:lnTo>
                  <a:pt x="148784" y="90512"/>
                </a:lnTo>
                <a:lnTo>
                  <a:pt x="70692" y="90512"/>
                </a:lnTo>
                <a:lnTo>
                  <a:pt x="70692" y="54725"/>
                </a:lnTo>
                <a:close/>
              </a:path>
            </a:pathLst>
          </a:custGeom>
          <a:solidFill>
            <a:srgbClr val="FDFDFD"/>
          </a:solidFill>
        </p:spPr>
        <p:txBody>
          <a:bodyPr wrap="square" lIns="0" tIns="0" rIns="0" bIns="0" rtlCol="0">
            <a:noAutofit/>
          </a:bodyPr>
          <a:lstStyle/>
          <a:p>
            <a:endParaRPr dirty="0"/>
          </a:p>
        </p:txBody>
      </p:sp>
      <p:sp>
        <p:nvSpPr>
          <p:cNvPr id="166" name="object 69"/>
          <p:cNvSpPr/>
          <p:nvPr/>
        </p:nvSpPr>
        <p:spPr>
          <a:xfrm>
            <a:off x="1450120" y="5814004"/>
            <a:ext cx="161460" cy="232580"/>
          </a:xfrm>
          <a:custGeom>
            <a:avLst/>
            <a:gdLst/>
            <a:ahLst/>
            <a:cxnLst/>
            <a:rect l="l" t="t" r="r" b="b"/>
            <a:pathLst>
              <a:path w="161460" h="232580">
                <a:moveTo>
                  <a:pt x="79279" y="146782"/>
                </a:moveTo>
                <a:lnTo>
                  <a:pt x="74499" y="132367"/>
                </a:lnTo>
                <a:lnTo>
                  <a:pt x="72830" y="114712"/>
                </a:lnTo>
                <a:lnTo>
                  <a:pt x="72850" y="112814"/>
                </a:lnTo>
                <a:lnTo>
                  <a:pt x="74923" y="96374"/>
                </a:lnTo>
                <a:lnTo>
                  <a:pt x="80157" y="82738"/>
                </a:lnTo>
                <a:lnTo>
                  <a:pt x="88197" y="71987"/>
                </a:lnTo>
                <a:lnTo>
                  <a:pt x="98685" y="64206"/>
                </a:lnTo>
                <a:lnTo>
                  <a:pt x="111267" y="59477"/>
                </a:lnTo>
                <a:lnTo>
                  <a:pt x="125586" y="57882"/>
                </a:lnTo>
                <a:lnTo>
                  <a:pt x="135636" y="58838"/>
                </a:lnTo>
                <a:lnTo>
                  <a:pt x="148000" y="62003"/>
                </a:lnTo>
                <a:lnTo>
                  <a:pt x="160334" y="66299"/>
                </a:lnTo>
                <a:lnTo>
                  <a:pt x="160334" y="7365"/>
                </a:lnTo>
                <a:lnTo>
                  <a:pt x="147792" y="4556"/>
                </a:lnTo>
                <a:lnTo>
                  <a:pt x="135911" y="2162"/>
                </a:lnTo>
                <a:lnTo>
                  <a:pt x="124072" y="574"/>
                </a:lnTo>
                <a:lnTo>
                  <a:pt x="110814" y="0"/>
                </a:lnTo>
                <a:lnTo>
                  <a:pt x="103772" y="181"/>
                </a:lnTo>
                <a:lnTo>
                  <a:pt x="89947" y="1635"/>
                </a:lnTo>
                <a:lnTo>
                  <a:pt x="76608" y="4544"/>
                </a:lnTo>
                <a:lnTo>
                  <a:pt x="63893" y="8908"/>
                </a:lnTo>
                <a:lnTo>
                  <a:pt x="51938" y="14728"/>
                </a:lnTo>
                <a:lnTo>
                  <a:pt x="40878" y="22002"/>
                </a:lnTo>
                <a:lnTo>
                  <a:pt x="30851" y="30732"/>
                </a:lnTo>
                <a:lnTo>
                  <a:pt x="21992" y="40916"/>
                </a:lnTo>
                <a:lnTo>
                  <a:pt x="14438" y="52555"/>
                </a:lnTo>
                <a:lnTo>
                  <a:pt x="8326" y="65649"/>
                </a:lnTo>
                <a:lnTo>
                  <a:pt x="3791" y="80198"/>
                </a:lnTo>
                <a:lnTo>
                  <a:pt x="970" y="96201"/>
                </a:lnTo>
                <a:lnTo>
                  <a:pt x="0" y="113660"/>
                </a:lnTo>
                <a:lnTo>
                  <a:pt x="570" y="128160"/>
                </a:lnTo>
                <a:lnTo>
                  <a:pt x="2835" y="144959"/>
                </a:lnTo>
                <a:lnTo>
                  <a:pt x="6721" y="160266"/>
                </a:lnTo>
                <a:lnTo>
                  <a:pt x="12120" y="174086"/>
                </a:lnTo>
                <a:lnTo>
                  <a:pt x="18922" y="186427"/>
                </a:lnTo>
                <a:lnTo>
                  <a:pt x="27019" y="197293"/>
                </a:lnTo>
                <a:lnTo>
                  <a:pt x="36303" y="206691"/>
                </a:lnTo>
                <a:lnTo>
                  <a:pt x="46663" y="214626"/>
                </a:lnTo>
                <a:lnTo>
                  <a:pt x="57992" y="221106"/>
                </a:lnTo>
                <a:lnTo>
                  <a:pt x="70181" y="226135"/>
                </a:lnTo>
                <a:lnTo>
                  <a:pt x="83120" y="229720"/>
                </a:lnTo>
                <a:lnTo>
                  <a:pt x="96701" y="231866"/>
                </a:lnTo>
                <a:lnTo>
                  <a:pt x="110814" y="232580"/>
                </a:lnTo>
                <a:lnTo>
                  <a:pt x="111381" y="232579"/>
                </a:lnTo>
                <a:lnTo>
                  <a:pt x="124755" y="231812"/>
                </a:lnTo>
                <a:lnTo>
                  <a:pt x="137942" y="229898"/>
                </a:lnTo>
                <a:lnTo>
                  <a:pt x="150369" y="227217"/>
                </a:lnTo>
                <a:lnTo>
                  <a:pt x="161460" y="224149"/>
                </a:lnTo>
                <a:lnTo>
                  <a:pt x="161460" y="164177"/>
                </a:lnTo>
                <a:lnTo>
                  <a:pt x="160673" y="164501"/>
                </a:lnTo>
                <a:lnTo>
                  <a:pt x="148274" y="168851"/>
                </a:lnTo>
                <a:lnTo>
                  <a:pt x="135875" y="171621"/>
                </a:lnTo>
                <a:lnTo>
                  <a:pt x="123476" y="172594"/>
                </a:lnTo>
                <a:lnTo>
                  <a:pt x="122658" y="172589"/>
                </a:lnTo>
                <a:lnTo>
                  <a:pt x="108858" y="170860"/>
                </a:lnTo>
                <a:lnTo>
                  <a:pt x="96800" y="166000"/>
                </a:lnTo>
                <a:lnTo>
                  <a:pt x="86827" y="157984"/>
                </a:lnTo>
                <a:lnTo>
                  <a:pt x="79279" y="146782"/>
                </a:lnTo>
                <a:close/>
              </a:path>
            </a:pathLst>
          </a:custGeom>
          <a:solidFill>
            <a:srgbClr val="FDFDFD"/>
          </a:solidFill>
        </p:spPr>
        <p:txBody>
          <a:bodyPr wrap="square" lIns="0" tIns="0" rIns="0" bIns="0" rtlCol="0">
            <a:noAutofit/>
          </a:bodyPr>
          <a:lstStyle/>
          <a:p>
            <a:endParaRPr dirty="0"/>
          </a:p>
        </p:txBody>
      </p:sp>
      <p:sp>
        <p:nvSpPr>
          <p:cNvPr id="167" name="object 70"/>
          <p:cNvSpPr/>
          <p:nvPr/>
        </p:nvSpPr>
        <p:spPr>
          <a:xfrm>
            <a:off x="925132" y="6091827"/>
            <a:ext cx="0" cy="73664"/>
          </a:xfrm>
          <a:custGeom>
            <a:avLst/>
            <a:gdLst/>
            <a:ahLst/>
            <a:cxnLst/>
            <a:rect l="l" t="t" r="r" b="b"/>
            <a:pathLst>
              <a:path h="73664">
                <a:moveTo>
                  <a:pt x="0" y="0"/>
                </a:moveTo>
                <a:lnTo>
                  <a:pt x="0" y="73664"/>
                </a:lnTo>
              </a:path>
            </a:pathLst>
          </a:custGeom>
          <a:ln w="21317">
            <a:solidFill>
              <a:srgbClr val="FDFDFD"/>
            </a:solidFill>
          </a:ln>
        </p:spPr>
        <p:txBody>
          <a:bodyPr wrap="square" lIns="0" tIns="0" rIns="0" bIns="0" rtlCol="0">
            <a:noAutofit/>
          </a:bodyPr>
          <a:lstStyle/>
          <a:p>
            <a:endParaRPr dirty="0"/>
          </a:p>
        </p:txBody>
      </p:sp>
      <p:sp>
        <p:nvSpPr>
          <p:cNvPr id="168" name="object 71"/>
          <p:cNvSpPr/>
          <p:nvPr/>
        </p:nvSpPr>
        <p:spPr>
          <a:xfrm>
            <a:off x="947817" y="6108676"/>
            <a:ext cx="59100" cy="56815"/>
          </a:xfrm>
          <a:custGeom>
            <a:avLst/>
            <a:gdLst/>
            <a:ahLst/>
            <a:cxnLst/>
            <a:rect l="l" t="t" r="r" b="b"/>
            <a:pathLst>
              <a:path w="59100" h="56815">
                <a:moveTo>
                  <a:pt x="17950" y="11573"/>
                </a:moveTo>
                <a:lnTo>
                  <a:pt x="17950" y="2104"/>
                </a:lnTo>
                <a:lnTo>
                  <a:pt x="0" y="2104"/>
                </a:lnTo>
                <a:lnTo>
                  <a:pt x="0" y="56815"/>
                </a:lnTo>
                <a:lnTo>
                  <a:pt x="19006" y="56815"/>
                </a:lnTo>
                <a:lnTo>
                  <a:pt x="19006" y="22095"/>
                </a:lnTo>
                <a:lnTo>
                  <a:pt x="23226" y="15782"/>
                </a:lnTo>
                <a:lnTo>
                  <a:pt x="35887" y="15782"/>
                </a:lnTo>
                <a:lnTo>
                  <a:pt x="40108" y="19990"/>
                </a:lnTo>
                <a:lnTo>
                  <a:pt x="40108" y="56815"/>
                </a:lnTo>
                <a:lnTo>
                  <a:pt x="59100" y="56815"/>
                </a:lnTo>
                <a:lnTo>
                  <a:pt x="59100" y="22095"/>
                </a:lnTo>
                <a:lnTo>
                  <a:pt x="58549" y="16374"/>
                </a:lnTo>
                <a:lnTo>
                  <a:pt x="52194" y="4773"/>
                </a:lnTo>
                <a:lnTo>
                  <a:pt x="37998" y="0"/>
                </a:lnTo>
                <a:lnTo>
                  <a:pt x="29557" y="0"/>
                </a:lnTo>
                <a:lnTo>
                  <a:pt x="21116" y="4208"/>
                </a:lnTo>
                <a:lnTo>
                  <a:pt x="17950" y="11573"/>
                </a:lnTo>
                <a:close/>
              </a:path>
            </a:pathLst>
          </a:custGeom>
          <a:solidFill>
            <a:srgbClr val="FDFDFD"/>
          </a:solidFill>
        </p:spPr>
        <p:txBody>
          <a:bodyPr wrap="square" lIns="0" tIns="0" rIns="0" bIns="0" rtlCol="0">
            <a:noAutofit/>
          </a:bodyPr>
          <a:lstStyle/>
          <a:p>
            <a:endParaRPr dirty="0"/>
          </a:p>
        </p:txBody>
      </p:sp>
      <p:sp>
        <p:nvSpPr>
          <p:cNvPr id="169" name="object 72"/>
          <p:cNvSpPr/>
          <p:nvPr/>
        </p:nvSpPr>
        <p:spPr>
          <a:xfrm>
            <a:off x="1012193" y="6091827"/>
            <a:ext cx="44328" cy="74716"/>
          </a:xfrm>
          <a:custGeom>
            <a:avLst/>
            <a:gdLst/>
            <a:ahLst/>
            <a:cxnLst/>
            <a:rect l="l" t="t" r="r" b="b"/>
            <a:pathLst>
              <a:path w="44328" h="74716">
                <a:moveTo>
                  <a:pt x="30598" y="18952"/>
                </a:moveTo>
                <a:lnTo>
                  <a:pt x="30598" y="0"/>
                </a:lnTo>
                <a:lnTo>
                  <a:pt x="11606" y="6312"/>
                </a:lnTo>
                <a:lnTo>
                  <a:pt x="11606" y="18952"/>
                </a:lnTo>
                <a:lnTo>
                  <a:pt x="0" y="18952"/>
                </a:lnTo>
                <a:lnTo>
                  <a:pt x="0" y="31578"/>
                </a:lnTo>
                <a:lnTo>
                  <a:pt x="11606" y="31578"/>
                </a:lnTo>
                <a:lnTo>
                  <a:pt x="11606" y="54725"/>
                </a:lnTo>
                <a:lnTo>
                  <a:pt x="11824" y="59249"/>
                </a:lnTo>
                <a:lnTo>
                  <a:pt x="17127" y="70674"/>
                </a:lnTo>
                <a:lnTo>
                  <a:pt x="32708" y="74716"/>
                </a:lnTo>
                <a:lnTo>
                  <a:pt x="36928" y="74716"/>
                </a:lnTo>
                <a:lnTo>
                  <a:pt x="41163" y="73664"/>
                </a:lnTo>
                <a:lnTo>
                  <a:pt x="44328" y="73664"/>
                </a:lnTo>
                <a:lnTo>
                  <a:pt x="43273" y="61038"/>
                </a:lnTo>
                <a:lnTo>
                  <a:pt x="42218" y="62090"/>
                </a:lnTo>
                <a:lnTo>
                  <a:pt x="31653" y="62090"/>
                </a:lnTo>
                <a:lnTo>
                  <a:pt x="30598" y="58934"/>
                </a:lnTo>
                <a:lnTo>
                  <a:pt x="30598" y="31578"/>
                </a:lnTo>
                <a:lnTo>
                  <a:pt x="43273" y="31578"/>
                </a:lnTo>
                <a:lnTo>
                  <a:pt x="43273" y="18952"/>
                </a:lnTo>
                <a:lnTo>
                  <a:pt x="30598" y="18952"/>
                </a:lnTo>
                <a:close/>
              </a:path>
            </a:pathLst>
          </a:custGeom>
          <a:solidFill>
            <a:srgbClr val="FDFDFD"/>
          </a:solidFill>
        </p:spPr>
        <p:txBody>
          <a:bodyPr wrap="square" lIns="0" tIns="0" rIns="0" bIns="0" rtlCol="0">
            <a:noAutofit/>
          </a:bodyPr>
          <a:lstStyle/>
          <a:p>
            <a:endParaRPr dirty="0"/>
          </a:p>
        </p:txBody>
      </p:sp>
      <p:sp>
        <p:nvSpPr>
          <p:cNvPr id="170" name="object 73"/>
          <p:cNvSpPr/>
          <p:nvPr/>
        </p:nvSpPr>
        <p:spPr>
          <a:xfrm>
            <a:off x="1060742" y="6108676"/>
            <a:ext cx="56975" cy="57868"/>
          </a:xfrm>
          <a:custGeom>
            <a:avLst/>
            <a:gdLst/>
            <a:ahLst/>
            <a:cxnLst/>
            <a:rect l="l" t="t" r="r" b="b"/>
            <a:pathLst>
              <a:path w="56975" h="57868">
                <a:moveTo>
                  <a:pt x="26377" y="45242"/>
                </a:moveTo>
                <a:lnTo>
                  <a:pt x="20047" y="42085"/>
                </a:lnTo>
                <a:lnTo>
                  <a:pt x="18991" y="34720"/>
                </a:lnTo>
                <a:lnTo>
                  <a:pt x="56975" y="34720"/>
                </a:lnTo>
                <a:lnTo>
                  <a:pt x="18991" y="24199"/>
                </a:lnTo>
                <a:lnTo>
                  <a:pt x="18991" y="17886"/>
                </a:lnTo>
                <a:lnTo>
                  <a:pt x="12173" y="4704"/>
                </a:lnTo>
                <a:lnTo>
                  <a:pt x="3281" y="14564"/>
                </a:lnTo>
                <a:lnTo>
                  <a:pt x="0" y="29460"/>
                </a:lnTo>
                <a:lnTo>
                  <a:pt x="436" y="34807"/>
                </a:lnTo>
                <a:lnTo>
                  <a:pt x="6055" y="47282"/>
                </a:lnTo>
                <a:lnTo>
                  <a:pt x="16967" y="55137"/>
                </a:lnTo>
                <a:lnTo>
                  <a:pt x="31653" y="57868"/>
                </a:lnTo>
                <a:lnTo>
                  <a:pt x="39039" y="57868"/>
                </a:lnTo>
                <a:lnTo>
                  <a:pt x="46424" y="56815"/>
                </a:lnTo>
                <a:lnTo>
                  <a:pt x="52755" y="54711"/>
                </a:lnTo>
                <a:lnTo>
                  <a:pt x="52755" y="41033"/>
                </a:lnTo>
                <a:lnTo>
                  <a:pt x="46424" y="44190"/>
                </a:lnTo>
                <a:lnTo>
                  <a:pt x="40094" y="45242"/>
                </a:lnTo>
                <a:lnTo>
                  <a:pt x="26377" y="45242"/>
                </a:lnTo>
                <a:close/>
              </a:path>
              <a:path w="56975" h="57868">
                <a:moveTo>
                  <a:pt x="18991" y="17886"/>
                </a:moveTo>
                <a:lnTo>
                  <a:pt x="23212" y="12625"/>
                </a:lnTo>
                <a:lnTo>
                  <a:pt x="36928" y="12625"/>
                </a:lnTo>
                <a:lnTo>
                  <a:pt x="40094" y="17886"/>
                </a:lnTo>
                <a:lnTo>
                  <a:pt x="40094" y="24199"/>
                </a:lnTo>
                <a:lnTo>
                  <a:pt x="18991" y="24199"/>
                </a:lnTo>
                <a:lnTo>
                  <a:pt x="56975" y="34720"/>
                </a:lnTo>
                <a:lnTo>
                  <a:pt x="56975" y="31564"/>
                </a:lnTo>
                <a:lnTo>
                  <a:pt x="56796" y="27131"/>
                </a:lnTo>
                <a:lnTo>
                  <a:pt x="53240" y="13472"/>
                </a:lnTo>
                <a:lnTo>
                  <a:pt x="44451" y="3721"/>
                </a:lnTo>
                <a:lnTo>
                  <a:pt x="29543" y="0"/>
                </a:lnTo>
                <a:lnTo>
                  <a:pt x="25247" y="236"/>
                </a:lnTo>
                <a:lnTo>
                  <a:pt x="12173" y="4704"/>
                </a:lnTo>
                <a:lnTo>
                  <a:pt x="18991" y="17886"/>
                </a:lnTo>
                <a:close/>
              </a:path>
            </a:pathLst>
          </a:custGeom>
          <a:solidFill>
            <a:srgbClr val="FDFDFD"/>
          </a:solidFill>
        </p:spPr>
        <p:txBody>
          <a:bodyPr wrap="square" lIns="0" tIns="0" rIns="0" bIns="0" rtlCol="0">
            <a:noAutofit/>
          </a:bodyPr>
          <a:lstStyle/>
          <a:p>
            <a:endParaRPr dirty="0"/>
          </a:p>
        </p:txBody>
      </p:sp>
      <p:sp>
        <p:nvSpPr>
          <p:cNvPr id="171" name="object 74"/>
          <p:cNvSpPr/>
          <p:nvPr/>
        </p:nvSpPr>
        <p:spPr>
          <a:xfrm>
            <a:off x="1127214" y="6108676"/>
            <a:ext cx="40108" cy="56815"/>
          </a:xfrm>
          <a:custGeom>
            <a:avLst/>
            <a:gdLst/>
            <a:ahLst/>
            <a:cxnLst/>
            <a:rect l="l" t="t" r="r" b="b"/>
            <a:pathLst>
              <a:path w="40108" h="56815">
                <a:moveTo>
                  <a:pt x="21102" y="5260"/>
                </a:moveTo>
                <a:lnTo>
                  <a:pt x="16881" y="11573"/>
                </a:lnTo>
                <a:lnTo>
                  <a:pt x="16881" y="2104"/>
                </a:lnTo>
                <a:lnTo>
                  <a:pt x="0" y="2104"/>
                </a:lnTo>
                <a:lnTo>
                  <a:pt x="0" y="56815"/>
                </a:lnTo>
                <a:lnTo>
                  <a:pt x="18991" y="56815"/>
                </a:lnTo>
                <a:lnTo>
                  <a:pt x="18991" y="23147"/>
                </a:lnTo>
                <a:lnTo>
                  <a:pt x="24267" y="15782"/>
                </a:lnTo>
                <a:lnTo>
                  <a:pt x="34832" y="15782"/>
                </a:lnTo>
                <a:lnTo>
                  <a:pt x="39053" y="16834"/>
                </a:lnTo>
                <a:lnTo>
                  <a:pt x="40108" y="1052"/>
                </a:lnTo>
                <a:lnTo>
                  <a:pt x="37998" y="1052"/>
                </a:lnTo>
                <a:lnTo>
                  <a:pt x="33777" y="0"/>
                </a:lnTo>
                <a:lnTo>
                  <a:pt x="25322" y="0"/>
                </a:lnTo>
                <a:lnTo>
                  <a:pt x="21102" y="5260"/>
                </a:lnTo>
                <a:close/>
              </a:path>
            </a:pathLst>
          </a:custGeom>
          <a:solidFill>
            <a:srgbClr val="FDFDFD"/>
          </a:solidFill>
        </p:spPr>
        <p:txBody>
          <a:bodyPr wrap="square" lIns="0" tIns="0" rIns="0" bIns="0" rtlCol="0">
            <a:noAutofit/>
          </a:bodyPr>
          <a:lstStyle/>
          <a:p>
            <a:endParaRPr dirty="0"/>
          </a:p>
        </p:txBody>
      </p:sp>
      <p:sp>
        <p:nvSpPr>
          <p:cNvPr id="172" name="object 75"/>
          <p:cNvSpPr/>
          <p:nvPr/>
        </p:nvSpPr>
        <p:spPr>
          <a:xfrm>
            <a:off x="1174708" y="6108676"/>
            <a:ext cx="59086" cy="56815"/>
          </a:xfrm>
          <a:custGeom>
            <a:avLst/>
            <a:gdLst/>
            <a:ahLst/>
            <a:cxnLst/>
            <a:rect l="l" t="t" r="r" b="b"/>
            <a:pathLst>
              <a:path w="59086" h="56815">
                <a:moveTo>
                  <a:pt x="17936" y="11573"/>
                </a:moveTo>
                <a:lnTo>
                  <a:pt x="17936" y="2104"/>
                </a:lnTo>
                <a:lnTo>
                  <a:pt x="0" y="2104"/>
                </a:lnTo>
                <a:lnTo>
                  <a:pt x="0" y="56815"/>
                </a:lnTo>
                <a:lnTo>
                  <a:pt x="18991" y="56815"/>
                </a:lnTo>
                <a:lnTo>
                  <a:pt x="18991" y="22095"/>
                </a:lnTo>
                <a:lnTo>
                  <a:pt x="23212" y="15782"/>
                </a:lnTo>
                <a:lnTo>
                  <a:pt x="35873" y="15782"/>
                </a:lnTo>
                <a:lnTo>
                  <a:pt x="40094" y="19990"/>
                </a:lnTo>
                <a:lnTo>
                  <a:pt x="40094" y="56815"/>
                </a:lnTo>
                <a:lnTo>
                  <a:pt x="59086" y="56815"/>
                </a:lnTo>
                <a:lnTo>
                  <a:pt x="59086" y="22095"/>
                </a:lnTo>
                <a:lnTo>
                  <a:pt x="58535" y="16374"/>
                </a:lnTo>
                <a:lnTo>
                  <a:pt x="52180" y="4773"/>
                </a:lnTo>
                <a:lnTo>
                  <a:pt x="37983" y="0"/>
                </a:lnTo>
                <a:lnTo>
                  <a:pt x="29543" y="0"/>
                </a:lnTo>
                <a:lnTo>
                  <a:pt x="21102" y="4208"/>
                </a:lnTo>
                <a:lnTo>
                  <a:pt x="17936" y="11573"/>
                </a:lnTo>
                <a:close/>
              </a:path>
            </a:pathLst>
          </a:custGeom>
          <a:solidFill>
            <a:srgbClr val="FDFDFD"/>
          </a:solidFill>
        </p:spPr>
        <p:txBody>
          <a:bodyPr wrap="square" lIns="0" tIns="0" rIns="0" bIns="0" rtlCol="0">
            <a:noAutofit/>
          </a:bodyPr>
          <a:lstStyle/>
          <a:p>
            <a:endParaRPr dirty="0"/>
          </a:p>
        </p:txBody>
      </p:sp>
      <p:sp>
        <p:nvSpPr>
          <p:cNvPr id="173" name="object 76"/>
          <p:cNvSpPr/>
          <p:nvPr/>
        </p:nvSpPr>
        <p:spPr>
          <a:xfrm>
            <a:off x="1241180" y="6108676"/>
            <a:ext cx="56990" cy="57868"/>
          </a:xfrm>
          <a:custGeom>
            <a:avLst/>
            <a:gdLst/>
            <a:ahLst/>
            <a:cxnLst/>
            <a:rect l="l" t="t" r="r" b="b"/>
            <a:pathLst>
              <a:path w="56990" h="57868">
                <a:moveTo>
                  <a:pt x="33777" y="45242"/>
                </a:moveTo>
                <a:lnTo>
                  <a:pt x="21116" y="45242"/>
                </a:lnTo>
                <a:lnTo>
                  <a:pt x="17950" y="43138"/>
                </a:lnTo>
                <a:lnTo>
                  <a:pt x="17950" y="33668"/>
                </a:lnTo>
                <a:lnTo>
                  <a:pt x="23226" y="31564"/>
                </a:lnTo>
                <a:lnTo>
                  <a:pt x="32722" y="31564"/>
                </a:lnTo>
                <a:lnTo>
                  <a:pt x="35887" y="22095"/>
                </a:lnTo>
                <a:lnTo>
                  <a:pt x="28502" y="22095"/>
                </a:lnTo>
                <a:lnTo>
                  <a:pt x="19752" y="22730"/>
                </a:lnTo>
                <a:lnTo>
                  <a:pt x="6395" y="27731"/>
                </a:lnTo>
                <a:lnTo>
                  <a:pt x="0" y="41033"/>
                </a:lnTo>
                <a:lnTo>
                  <a:pt x="109" y="43031"/>
                </a:lnTo>
                <a:lnTo>
                  <a:pt x="7315" y="54268"/>
                </a:lnTo>
                <a:lnTo>
                  <a:pt x="21116" y="57868"/>
                </a:lnTo>
                <a:lnTo>
                  <a:pt x="28502" y="57868"/>
                </a:lnTo>
                <a:lnTo>
                  <a:pt x="33777" y="45242"/>
                </a:lnTo>
                <a:close/>
              </a:path>
              <a:path w="56990" h="57868">
                <a:moveTo>
                  <a:pt x="55934" y="23147"/>
                </a:moveTo>
                <a:lnTo>
                  <a:pt x="53281" y="11516"/>
                </a:lnTo>
                <a:lnTo>
                  <a:pt x="43483" y="2679"/>
                </a:lnTo>
                <a:lnTo>
                  <a:pt x="29557" y="0"/>
                </a:lnTo>
                <a:lnTo>
                  <a:pt x="21116" y="0"/>
                </a:lnTo>
                <a:lnTo>
                  <a:pt x="13716" y="2104"/>
                </a:lnTo>
                <a:lnTo>
                  <a:pt x="7385" y="4208"/>
                </a:lnTo>
                <a:lnTo>
                  <a:pt x="7385" y="16834"/>
                </a:lnTo>
                <a:lnTo>
                  <a:pt x="12661" y="14730"/>
                </a:lnTo>
                <a:lnTo>
                  <a:pt x="19006" y="12625"/>
                </a:lnTo>
                <a:lnTo>
                  <a:pt x="31667" y="12625"/>
                </a:lnTo>
                <a:lnTo>
                  <a:pt x="37998" y="14730"/>
                </a:lnTo>
                <a:lnTo>
                  <a:pt x="37998" y="22095"/>
                </a:lnTo>
                <a:lnTo>
                  <a:pt x="35887" y="22095"/>
                </a:lnTo>
                <a:lnTo>
                  <a:pt x="32722" y="31564"/>
                </a:lnTo>
                <a:lnTo>
                  <a:pt x="35887" y="32616"/>
                </a:lnTo>
                <a:lnTo>
                  <a:pt x="37998" y="32616"/>
                </a:lnTo>
                <a:lnTo>
                  <a:pt x="37998" y="38929"/>
                </a:lnTo>
                <a:lnTo>
                  <a:pt x="33777" y="45242"/>
                </a:lnTo>
                <a:lnTo>
                  <a:pt x="28502" y="57868"/>
                </a:lnTo>
                <a:lnTo>
                  <a:pt x="33777" y="54711"/>
                </a:lnTo>
                <a:lnTo>
                  <a:pt x="39053" y="48398"/>
                </a:lnTo>
                <a:lnTo>
                  <a:pt x="39053" y="56815"/>
                </a:lnTo>
                <a:lnTo>
                  <a:pt x="56990" y="56815"/>
                </a:lnTo>
                <a:lnTo>
                  <a:pt x="55934" y="52607"/>
                </a:lnTo>
                <a:lnTo>
                  <a:pt x="55934" y="23147"/>
                </a:lnTo>
                <a:close/>
              </a:path>
            </a:pathLst>
          </a:custGeom>
          <a:solidFill>
            <a:srgbClr val="FDFDFD"/>
          </a:solidFill>
        </p:spPr>
        <p:txBody>
          <a:bodyPr wrap="square" lIns="0" tIns="0" rIns="0" bIns="0" rtlCol="0">
            <a:noAutofit/>
          </a:bodyPr>
          <a:lstStyle/>
          <a:p>
            <a:endParaRPr dirty="0"/>
          </a:p>
        </p:txBody>
      </p:sp>
      <p:sp>
        <p:nvSpPr>
          <p:cNvPr id="174" name="object 77"/>
          <p:cNvSpPr/>
          <p:nvPr/>
        </p:nvSpPr>
        <p:spPr>
          <a:xfrm>
            <a:off x="1303445" y="6091827"/>
            <a:ext cx="43259" cy="74716"/>
          </a:xfrm>
          <a:custGeom>
            <a:avLst/>
            <a:gdLst/>
            <a:ahLst/>
            <a:cxnLst/>
            <a:rect l="l" t="t" r="r" b="b"/>
            <a:pathLst>
              <a:path w="43259" h="74716">
                <a:moveTo>
                  <a:pt x="29543" y="18952"/>
                </a:moveTo>
                <a:lnTo>
                  <a:pt x="29543" y="0"/>
                </a:lnTo>
                <a:lnTo>
                  <a:pt x="10551" y="6312"/>
                </a:lnTo>
                <a:lnTo>
                  <a:pt x="10551" y="18952"/>
                </a:lnTo>
                <a:lnTo>
                  <a:pt x="0" y="18952"/>
                </a:lnTo>
                <a:lnTo>
                  <a:pt x="0" y="31578"/>
                </a:lnTo>
                <a:lnTo>
                  <a:pt x="10551" y="31578"/>
                </a:lnTo>
                <a:lnTo>
                  <a:pt x="10551" y="54725"/>
                </a:lnTo>
                <a:lnTo>
                  <a:pt x="10769" y="59249"/>
                </a:lnTo>
                <a:lnTo>
                  <a:pt x="16072" y="70674"/>
                </a:lnTo>
                <a:lnTo>
                  <a:pt x="31653" y="74716"/>
                </a:lnTo>
                <a:lnTo>
                  <a:pt x="36928" y="74716"/>
                </a:lnTo>
                <a:lnTo>
                  <a:pt x="40094" y="73664"/>
                </a:lnTo>
                <a:lnTo>
                  <a:pt x="43259" y="73664"/>
                </a:lnTo>
                <a:lnTo>
                  <a:pt x="43259" y="61038"/>
                </a:lnTo>
                <a:lnTo>
                  <a:pt x="41149" y="62090"/>
                </a:lnTo>
                <a:lnTo>
                  <a:pt x="30598" y="62090"/>
                </a:lnTo>
                <a:lnTo>
                  <a:pt x="29543" y="58934"/>
                </a:lnTo>
                <a:lnTo>
                  <a:pt x="29543" y="31578"/>
                </a:lnTo>
                <a:lnTo>
                  <a:pt x="43259" y="31578"/>
                </a:lnTo>
                <a:lnTo>
                  <a:pt x="43259" y="18952"/>
                </a:lnTo>
                <a:lnTo>
                  <a:pt x="29543" y="18952"/>
                </a:lnTo>
                <a:close/>
              </a:path>
            </a:pathLst>
          </a:custGeom>
          <a:solidFill>
            <a:srgbClr val="FDFDFD"/>
          </a:solidFill>
        </p:spPr>
        <p:txBody>
          <a:bodyPr wrap="square" lIns="0" tIns="0" rIns="0" bIns="0" rtlCol="0">
            <a:noAutofit/>
          </a:bodyPr>
          <a:lstStyle/>
          <a:p>
            <a:endParaRPr dirty="0"/>
          </a:p>
        </p:txBody>
      </p:sp>
      <p:sp>
        <p:nvSpPr>
          <p:cNvPr id="175" name="object 78"/>
          <p:cNvSpPr/>
          <p:nvPr/>
        </p:nvSpPr>
        <p:spPr>
          <a:xfrm>
            <a:off x="1356201" y="6087619"/>
            <a:ext cx="19006" cy="77872"/>
          </a:xfrm>
          <a:custGeom>
            <a:avLst/>
            <a:gdLst/>
            <a:ahLst/>
            <a:cxnLst/>
            <a:rect l="l" t="t" r="r" b="b"/>
            <a:pathLst>
              <a:path w="19006" h="77872">
                <a:moveTo>
                  <a:pt x="0" y="23161"/>
                </a:moveTo>
                <a:lnTo>
                  <a:pt x="0" y="77872"/>
                </a:lnTo>
                <a:lnTo>
                  <a:pt x="19006" y="77872"/>
                </a:lnTo>
                <a:lnTo>
                  <a:pt x="19006" y="23161"/>
                </a:lnTo>
                <a:lnTo>
                  <a:pt x="0" y="23161"/>
                </a:lnTo>
                <a:close/>
              </a:path>
              <a:path w="19006" h="77872">
                <a:moveTo>
                  <a:pt x="0" y="0"/>
                </a:moveTo>
                <a:lnTo>
                  <a:pt x="0" y="13677"/>
                </a:lnTo>
                <a:lnTo>
                  <a:pt x="19006" y="13677"/>
                </a:lnTo>
                <a:lnTo>
                  <a:pt x="19006" y="0"/>
                </a:lnTo>
                <a:lnTo>
                  <a:pt x="0" y="0"/>
                </a:lnTo>
                <a:close/>
              </a:path>
            </a:pathLst>
          </a:custGeom>
          <a:solidFill>
            <a:srgbClr val="FDFDFD"/>
          </a:solidFill>
        </p:spPr>
        <p:txBody>
          <a:bodyPr wrap="square" lIns="0" tIns="0" rIns="0" bIns="0" rtlCol="0">
            <a:noAutofit/>
          </a:bodyPr>
          <a:lstStyle/>
          <a:p>
            <a:endParaRPr dirty="0"/>
          </a:p>
        </p:txBody>
      </p:sp>
      <p:sp>
        <p:nvSpPr>
          <p:cNvPr id="176" name="object 79"/>
          <p:cNvSpPr/>
          <p:nvPr/>
        </p:nvSpPr>
        <p:spPr>
          <a:xfrm>
            <a:off x="1365704" y="6084955"/>
            <a:ext cx="0" cy="80537"/>
          </a:xfrm>
          <a:custGeom>
            <a:avLst/>
            <a:gdLst/>
            <a:ahLst/>
            <a:cxnLst/>
            <a:rect l="l" t="t" r="r" b="b"/>
            <a:pathLst>
              <a:path h="80537">
                <a:moveTo>
                  <a:pt x="0" y="0"/>
                </a:moveTo>
                <a:lnTo>
                  <a:pt x="0" y="80537"/>
                </a:lnTo>
              </a:path>
            </a:pathLst>
          </a:custGeom>
          <a:ln w="20276">
            <a:solidFill>
              <a:srgbClr val="FDFDFD"/>
            </a:solidFill>
          </a:ln>
        </p:spPr>
        <p:txBody>
          <a:bodyPr wrap="square" lIns="0" tIns="0" rIns="0" bIns="0" rtlCol="0">
            <a:noAutofit/>
          </a:bodyPr>
          <a:lstStyle/>
          <a:p>
            <a:endParaRPr dirty="0"/>
          </a:p>
        </p:txBody>
      </p:sp>
      <p:sp>
        <p:nvSpPr>
          <p:cNvPr id="177" name="object 80"/>
          <p:cNvSpPr/>
          <p:nvPr/>
        </p:nvSpPr>
        <p:spPr>
          <a:xfrm>
            <a:off x="1385758" y="6108676"/>
            <a:ext cx="64361" cy="57868"/>
          </a:xfrm>
          <a:custGeom>
            <a:avLst/>
            <a:gdLst/>
            <a:ahLst/>
            <a:cxnLst/>
            <a:rect l="l" t="t" r="r" b="b"/>
            <a:pathLst>
              <a:path w="64361" h="57868">
                <a:moveTo>
                  <a:pt x="18991" y="21042"/>
                </a:moveTo>
                <a:lnTo>
                  <a:pt x="23212" y="13677"/>
                </a:lnTo>
                <a:lnTo>
                  <a:pt x="40094" y="13677"/>
                </a:lnTo>
                <a:lnTo>
                  <a:pt x="44314" y="21042"/>
                </a:lnTo>
                <a:lnTo>
                  <a:pt x="44314" y="37877"/>
                </a:lnTo>
                <a:lnTo>
                  <a:pt x="40094" y="44190"/>
                </a:lnTo>
                <a:lnTo>
                  <a:pt x="23212" y="44190"/>
                </a:lnTo>
                <a:lnTo>
                  <a:pt x="31653" y="57868"/>
                </a:lnTo>
                <a:lnTo>
                  <a:pt x="37982" y="57414"/>
                </a:lnTo>
                <a:lnTo>
                  <a:pt x="51467" y="52689"/>
                </a:lnTo>
                <a:lnTo>
                  <a:pt x="60845" y="43212"/>
                </a:lnTo>
                <a:lnTo>
                  <a:pt x="64361" y="29460"/>
                </a:lnTo>
                <a:lnTo>
                  <a:pt x="63588" y="22281"/>
                </a:lnTo>
                <a:lnTo>
                  <a:pt x="57311" y="10104"/>
                </a:lnTo>
                <a:lnTo>
                  <a:pt x="46108" y="2576"/>
                </a:lnTo>
                <a:lnTo>
                  <a:pt x="31653" y="0"/>
                </a:lnTo>
                <a:lnTo>
                  <a:pt x="25450" y="442"/>
                </a:lnTo>
                <a:lnTo>
                  <a:pt x="12273" y="5225"/>
                </a:lnTo>
                <a:lnTo>
                  <a:pt x="18991" y="21042"/>
                </a:lnTo>
                <a:close/>
              </a:path>
              <a:path w="64361" h="57868">
                <a:moveTo>
                  <a:pt x="0" y="29460"/>
                </a:moveTo>
                <a:lnTo>
                  <a:pt x="436" y="34807"/>
                </a:lnTo>
                <a:lnTo>
                  <a:pt x="6055" y="47282"/>
                </a:lnTo>
                <a:lnTo>
                  <a:pt x="16967" y="55137"/>
                </a:lnTo>
                <a:lnTo>
                  <a:pt x="31653" y="57868"/>
                </a:lnTo>
                <a:lnTo>
                  <a:pt x="23212" y="44190"/>
                </a:lnTo>
                <a:lnTo>
                  <a:pt x="18991" y="37877"/>
                </a:lnTo>
                <a:lnTo>
                  <a:pt x="18991" y="21042"/>
                </a:lnTo>
                <a:lnTo>
                  <a:pt x="12273" y="5225"/>
                </a:lnTo>
                <a:lnTo>
                  <a:pt x="3308" y="15004"/>
                </a:lnTo>
                <a:lnTo>
                  <a:pt x="0" y="29460"/>
                </a:lnTo>
                <a:close/>
              </a:path>
            </a:pathLst>
          </a:custGeom>
          <a:solidFill>
            <a:srgbClr val="FDFDFD"/>
          </a:solidFill>
        </p:spPr>
        <p:txBody>
          <a:bodyPr wrap="square" lIns="0" tIns="0" rIns="0" bIns="0" rtlCol="0">
            <a:noAutofit/>
          </a:bodyPr>
          <a:lstStyle/>
          <a:p>
            <a:endParaRPr dirty="0"/>
          </a:p>
        </p:txBody>
      </p:sp>
      <p:sp>
        <p:nvSpPr>
          <p:cNvPr id="178" name="object 81"/>
          <p:cNvSpPr/>
          <p:nvPr/>
        </p:nvSpPr>
        <p:spPr>
          <a:xfrm>
            <a:off x="1457506" y="6108676"/>
            <a:ext cx="59114" cy="56815"/>
          </a:xfrm>
          <a:custGeom>
            <a:avLst/>
            <a:gdLst/>
            <a:ahLst/>
            <a:cxnLst/>
            <a:rect l="l" t="t" r="r" b="b"/>
            <a:pathLst>
              <a:path w="59114" h="56815">
                <a:moveTo>
                  <a:pt x="17950" y="11573"/>
                </a:moveTo>
                <a:lnTo>
                  <a:pt x="17950" y="2104"/>
                </a:lnTo>
                <a:lnTo>
                  <a:pt x="0" y="2104"/>
                </a:lnTo>
                <a:lnTo>
                  <a:pt x="0" y="56815"/>
                </a:lnTo>
                <a:lnTo>
                  <a:pt x="19006" y="56815"/>
                </a:lnTo>
                <a:lnTo>
                  <a:pt x="19006" y="22095"/>
                </a:lnTo>
                <a:lnTo>
                  <a:pt x="23226" y="15782"/>
                </a:lnTo>
                <a:lnTo>
                  <a:pt x="35901" y="15782"/>
                </a:lnTo>
                <a:lnTo>
                  <a:pt x="40122" y="19990"/>
                </a:lnTo>
                <a:lnTo>
                  <a:pt x="40122" y="56815"/>
                </a:lnTo>
                <a:lnTo>
                  <a:pt x="59114" y="56815"/>
                </a:lnTo>
                <a:lnTo>
                  <a:pt x="59114" y="22095"/>
                </a:lnTo>
                <a:lnTo>
                  <a:pt x="58563" y="16374"/>
                </a:lnTo>
                <a:lnTo>
                  <a:pt x="52208" y="4773"/>
                </a:lnTo>
                <a:lnTo>
                  <a:pt x="38012" y="0"/>
                </a:lnTo>
                <a:lnTo>
                  <a:pt x="29571" y="0"/>
                </a:lnTo>
                <a:lnTo>
                  <a:pt x="21116" y="4208"/>
                </a:lnTo>
                <a:lnTo>
                  <a:pt x="17950" y="11573"/>
                </a:lnTo>
                <a:close/>
              </a:path>
            </a:pathLst>
          </a:custGeom>
          <a:solidFill>
            <a:srgbClr val="FDFDFD"/>
          </a:solidFill>
        </p:spPr>
        <p:txBody>
          <a:bodyPr wrap="square" lIns="0" tIns="0" rIns="0" bIns="0" rtlCol="0">
            <a:noAutofit/>
          </a:bodyPr>
          <a:lstStyle/>
          <a:p>
            <a:endParaRPr dirty="0"/>
          </a:p>
        </p:txBody>
      </p:sp>
      <p:sp>
        <p:nvSpPr>
          <p:cNvPr id="179" name="object 82"/>
          <p:cNvSpPr/>
          <p:nvPr/>
        </p:nvSpPr>
        <p:spPr>
          <a:xfrm>
            <a:off x="1525061" y="6108676"/>
            <a:ext cx="55850" cy="57868"/>
          </a:xfrm>
          <a:custGeom>
            <a:avLst/>
            <a:gdLst/>
            <a:ahLst/>
            <a:cxnLst/>
            <a:rect l="l" t="t" r="r" b="b"/>
            <a:pathLst>
              <a:path w="55850" h="57868">
                <a:moveTo>
                  <a:pt x="32638" y="45242"/>
                </a:moveTo>
                <a:lnTo>
                  <a:pt x="21102" y="45242"/>
                </a:lnTo>
                <a:lnTo>
                  <a:pt x="16881" y="43138"/>
                </a:lnTo>
                <a:lnTo>
                  <a:pt x="16881" y="33668"/>
                </a:lnTo>
                <a:lnTo>
                  <a:pt x="22086" y="31564"/>
                </a:lnTo>
                <a:lnTo>
                  <a:pt x="28417" y="22095"/>
                </a:lnTo>
                <a:lnTo>
                  <a:pt x="19290" y="22721"/>
                </a:lnTo>
                <a:lnTo>
                  <a:pt x="6117" y="27714"/>
                </a:lnTo>
                <a:lnTo>
                  <a:pt x="0" y="41033"/>
                </a:lnTo>
                <a:lnTo>
                  <a:pt x="21" y="41981"/>
                </a:lnTo>
                <a:lnTo>
                  <a:pt x="6340" y="54017"/>
                </a:lnTo>
                <a:lnTo>
                  <a:pt x="19976" y="57868"/>
                </a:lnTo>
                <a:lnTo>
                  <a:pt x="28417" y="57868"/>
                </a:lnTo>
                <a:lnTo>
                  <a:pt x="33763" y="54711"/>
                </a:lnTo>
                <a:lnTo>
                  <a:pt x="32638" y="45242"/>
                </a:lnTo>
                <a:close/>
              </a:path>
              <a:path w="55850" h="57868">
                <a:moveTo>
                  <a:pt x="54865" y="23147"/>
                </a:moveTo>
                <a:lnTo>
                  <a:pt x="52190" y="11479"/>
                </a:lnTo>
                <a:lnTo>
                  <a:pt x="42377" y="2671"/>
                </a:lnTo>
                <a:lnTo>
                  <a:pt x="28417" y="0"/>
                </a:lnTo>
                <a:lnTo>
                  <a:pt x="19976" y="0"/>
                </a:lnTo>
                <a:lnTo>
                  <a:pt x="13646" y="2104"/>
                </a:lnTo>
                <a:lnTo>
                  <a:pt x="6330" y="4208"/>
                </a:lnTo>
                <a:lnTo>
                  <a:pt x="6330" y="16834"/>
                </a:lnTo>
                <a:lnTo>
                  <a:pt x="11535" y="14730"/>
                </a:lnTo>
                <a:lnTo>
                  <a:pt x="17866" y="12625"/>
                </a:lnTo>
                <a:lnTo>
                  <a:pt x="31653" y="12625"/>
                </a:lnTo>
                <a:lnTo>
                  <a:pt x="36858" y="14730"/>
                </a:lnTo>
                <a:lnTo>
                  <a:pt x="36858" y="22095"/>
                </a:lnTo>
                <a:lnTo>
                  <a:pt x="28417" y="22095"/>
                </a:lnTo>
                <a:lnTo>
                  <a:pt x="22086" y="31564"/>
                </a:lnTo>
                <a:lnTo>
                  <a:pt x="31653" y="31564"/>
                </a:lnTo>
                <a:lnTo>
                  <a:pt x="34748" y="32616"/>
                </a:lnTo>
                <a:lnTo>
                  <a:pt x="36858" y="32616"/>
                </a:lnTo>
                <a:lnTo>
                  <a:pt x="36858" y="38929"/>
                </a:lnTo>
                <a:lnTo>
                  <a:pt x="32638" y="45242"/>
                </a:lnTo>
                <a:lnTo>
                  <a:pt x="33763" y="54711"/>
                </a:lnTo>
                <a:lnTo>
                  <a:pt x="37983" y="48398"/>
                </a:lnTo>
                <a:lnTo>
                  <a:pt x="37983" y="56815"/>
                </a:lnTo>
                <a:lnTo>
                  <a:pt x="55850" y="56815"/>
                </a:lnTo>
                <a:lnTo>
                  <a:pt x="54865" y="52607"/>
                </a:lnTo>
                <a:lnTo>
                  <a:pt x="54865" y="23147"/>
                </a:lnTo>
                <a:close/>
              </a:path>
            </a:pathLst>
          </a:custGeom>
          <a:solidFill>
            <a:srgbClr val="FDFDFD"/>
          </a:solidFill>
        </p:spPr>
        <p:txBody>
          <a:bodyPr wrap="square" lIns="0" tIns="0" rIns="0" bIns="0" rtlCol="0">
            <a:noAutofit/>
          </a:bodyPr>
          <a:lstStyle/>
          <a:p>
            <a:endParaRPr dirty="0"/>
          </a:p>
        </p:txBody>
      </p:sp>
      <p:sp>
        <p:nvSpPr>
          <p:cNvPr id="180" name="object 83"/>
          <p:cNvSpPr/>
          <p:nvPr/>
        </p:nvSpPr>
        <p:spPr>
          <a:xfrm>
            <a:off x="1602576" y="6086567"/>
            <a:ext cx="0" cy="78925"/>
          </a:xfrm>
          <a:custGeom>
            <a:avLst/>
            <a:gdLst/>
            <a:ahLst/>
            <a:cxnLst/>
            <a:rect l="l" t="t" r="r" b="b"/>
            <a:pathLst>
              <a:path h="78925">
                <a:moveTo>
                  <a:pt x="0" y="0"/>
                </a:moveTo>
                <a:lnTo>
                  <a:pt x="0" y="78925"/>
                </a:lnTo>
              </a:path>
            </a:pathLst>
          </a:custGeom>
          <a:ln w="21246">
            <a:solidFill>
              <a:srgbClr val="FDFDFD"/>
            </a:solidFill>
          </a:ln>
        </p:spPr>
        <p:txBody>
          <a:bodyPr wrap="square" lIns="0" tIns="0" rIns="0" bIns="0" rtlCol="0">
            <a:noAutofit/>
          </a:bodyPr>
          <a:lstStyle/>
          <a:p>
            <a:endParaRPr dirty="0"/>
          </a:p>
        </p:txBody>
      </p:sp>
      <p:sp>
        <p:nvSpPr>
          <p:cNvPr id="181" name="object 84"/>
          <p:cNvSpPr/>
          <p:nvPr/>
        </p:nvSpPr>
        <p:spPr>
          <a:xfrm>
            <a:off x="915108" y="6191809"/>
            <a:ext cx="49604" cy="73664"/>
          </a:xfrm>
          <a:custGeom>
            <a:avLst/>
            <a:gdLst/>
            <a:ahLst/>
            <a:cxnLst/>
            <a:rect l="l" t="t" r="r" b="b"/>
            <a:pathLst>
              <a:path w="49604" h="73664">
                <a:moveTo>
                  <a:pt x="20047" y="13677"/>
                </a:moveTo>
                <a:lnTo>
                  <a:pt x="49604" y="13677"/>
                </a:lnTo>
                <a:lnTo>
                  <a:pt x="49604" y="0"/>
                </a:lnTo>
                <a:lnTo>
                  <a:pt x="0" y="0"/>
                </a:lnTo>
                <a:lnTo>
                  <a:pt x="0" y="73664"/>
                </a:lnTo>
                <a:lnTo>
                  <a:pt x="20047" y="73664"/>
                </a:lnTo>
                <a:lnTo>
                  <a:pt x="20047" y="44204"/>
                </a:lnTo>
                <a:lnTo>
                  <a:pt x="48549" y="44204"/>
                </a:lnTo>
                <a:lnTo>
                  <a:pt x="48549" y="30512"/>
                </a:lnTo>
                <a:lnTo>
                  <a:pt x="20047" y="30512"/>
                </a:lnTo>
                <a:lnTo>
                  <a:pt x="20047" y="13677"/>
                </a:lnTo>
                <a:close/>
              </a:path>
            </a:pathLst>
          </a:custGeom>
          <a:solidFill>
            <a:srgbClr val="FDFDFD"/>
          </a:solidFill>
        </p:spPr>
        <p:txBody>
          <a:bodyPr wrap="square" lIns="0" tIns="0" rIns="0" bIns="0" rtlCol="0">
            <a:noAutofit/>
          </a:bodyPr>
          <a:lstStyle/>
          <a:p>
            <a:endParaRPr dirty="0"/>
          </a:p>
        </p:txBody>
      </p:sp>
      <p:sp>
        <p:nvSpPr>
          <p:cNvPr id="182" name="object 85"/>
          <p:cNvSpPr/>
          <p:nvPr/>
        </p:nvSpPr>
        <p:spPr>
          <a:xfrm>
            <a:off x="975264" y="6187601"/>
            <a:ext cx="18991" cy="77872"/>
          </a:xfrm>
          <a:custGeom>
            <a:avLst/>
            <a:gdLst/>
            <a:ahLst/>
            <a:cxnLst/>
            <a:rect l="l" t="t" r="r" b="b"/>
            <a:pathLst>
              <a:path w="18991" h="77872">
                <a:moveTo>
                  <a:pt x="0" y="23147"/>
                </a:moveTo>
                <a:lnTo>
                  <a:pt x="0" y="77872"/>
                </a:lnTo>
                <a:lnTo>
                  <a:pt x="18991" y="77872"/>
                </a:lnTo>
                <a:lnTo>
                  <a:pt x="18991" y="23147"/>
                </a:lnTo>
                <a:lnTo>
                  <a:pt x="0" y="23147"/>
                </a:lnTo>
                <a:close/>
              </a:path>
              <a:path w="18991" h="77872">
                <a:moveTo>
                  <a:pt x="0" y="0"/>
                </a:moveTo>
                <a:lnTo>
                  <a:pt x="0" y="13677"/>
                </a:lnTo>
                <a:lnTo>
                  <a:pt x="18991" y="13677"/>
                </a:lnTo>
                <a:lnTo>
                  <a:pt x="18991" y="0"/>
                </a:lnTo>
                <a:lnTo>
                  <a:pt x="0" y="0"/>
                </a:lnTo>
                <a:close/>
              </a:path>
            </a:pathLst>
          </a:custGeom>
          <a:solidFill>
            <a:srgbClr val="FDFDFD"/>
          </a:solidFill>
        </p:spPr>
        <p:txBody>
          <a:bodyPr wrap="square" lIns="0" tIns="0" rIns="0" bIns="0" rtlCol="0">
            <a:noAutofit/>
          </a:bodyPr>
          <a:lstStyle/>
          <a:p>
            <a:endParaRPr dirty="0"/>
          </a:p>
        </p:txBody>
      </p:sp>
      <p:sp>
        <p:nvSpPr>
          <p:cNvPr id="183" name="object 86"/>
          <p:cNvSpPr/>
          <p:nvPr/>
        </p:nvSpPr>
        <p:spPr>
          <a:xfrm>
            <a:off x="984760" y="6184944"/>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dirty="0"/>
          </a:p>
        </p:txBody>
      </p:sp>
      <p:sp>
        <p:nvSpPr>
          <p:cNvPr id="184" name="object 87"/>
          <p:cNvSpPr/>
          <p:nvPr/>
        </p:nvSpPr>
        <p:spPr>
          <a:xfrm>
            <a:off x="1006917" y="6209696"/>
            <a:ext cx="59100" cy="55777"/>
          </a:xfrm>
          <a:custGeom>
            <a:avLst/>
            <a:gdLst/>
            <a:ahLst/>
            <a:cxnLst/>
            <a:rect l="l" t="t" r="r" b="b"/>
            <a:pathLst>
              <a:path w="59100" h="55777">
                <a:moveTo>
                  <a:pt x="17936" y="10521"/>
                </a:moveTo>
                <a:lnTo>
                  <a:pt x="17936" y="1052"/>
                </a:lnTo>
                <a:lnTo>
                  <a:pt x="0" y="1052"/>
                </a:lnTo>
                <a:lnTo>
                  <a:pt x="0" y="55777"/>
                </a:lnTo>
                <a:lnTo>
                  <a:pt x="18991" y="55777"/>
                </a:lnTo>
                <a:lnTo>
                  <a:pt x="18991" y="21042"/>
                </a:lnTo>
                <a:lnTo>
                  <a:pt x="23212" y="15782"/>
                </a:lnTo>
                <a:lnTo>
                  <a:pt x="36928" y="15782"/>
                </a:lnTo>
                <a:lnTo>
                  <a:pt x="40094" y="18938"/>
                </a:lnTo>
                <a:lnTo>
                  <a:pt x="40094" y="55777"/>
                </a:lnTo>
                <a:lnTo>
                  <a:pt x="59100" y="55777"/>
                </a:lnTo>
                <a:lnTo>
                  <a:pt x="59100" y="21042"/>
                </a:lnTo>
                <a:lnTo>
                  <a:pt x="58677" y="16406"/>
                </a:lnTo>
                <a:lnTo>
                  <a:pt x="52441" y="4915"/>
                </a:lnTo>
                <a:lnTo>
                  <a:pt x="37983" y="0"/>
                </a:lnTo>
                <a:lnTo>
                  <a:pt x="29543" y="0"/>
                </a:lnTo>
                <a:lnTo>
                  <a:pt x="22157" y="3156"/>
                </a:lnTo>
                <a:lnTo>
                  <a:pt x="17936" y="10521"/>
                </a:lnTo>
                <a:close/>
              </a:path>
            </a:pathLst>
          </a:custGeom>
          <a:solidFill>
            <a:srgbClr val="FDFDFD"/>
          </a:solidFill>
        </p:spPr>
        <p:txBody>
          <a:bodyPr wrap="square" lIns="0" tIns="0" rIns="0" bIns="0" rtlCol="0">
            <a:noAutofit/>
          </a:bodyPr>
          <a:lstStyle/>
          <a:p>
            <a:endParaRPr dirty="0"/>
          </a:p>
        </p:txBody>
      </p:sp>
      <p:sp>
        <p:nvSpPr>
          <p:cNvPr id="185" name="object 88"/>
          <p:cNvSpPr/>
          <p:nvPr/>
        </p:nvSpPr>
        <p:spPr>
          <a:xfrm>
            <a:off x="1074458" y="6209696"/>
            <a:ext cx="37983" cy="56830"/>
          </a:xfrm>
          <a:custGeom>
            <a:avLst/>
            <a:gdLst/>
            <a:ahLst/>
            <a:cxnLst/>
            <a:rect l="l" t="t" r="r" b="b"/>
            <a:pathLst>
              <a:path w="37983" h="56830">
                <a:moveTo>
                  <a:pt x="36928" y="37891"/>
                </a:moveTo>
                <a:lnTo>
                  <a:pt x="32708" y="44204"/>
                </a:lnTo>
                <a:lnTo>
                  <a:pt x="28487" y="56830"/>
                </a:lnTo>
                <a:lnTo>
                  <a:pt x="33763" y="53673"/>
                </a:lnTo>
                <a:lnTo>
                  <a:pt x="37983" y="47360"/>
                </a:lnTo>
                <a:lnTo>
                  <a:pt x="36928" y="31578"/>
                </a:lnTo>
                <a:lnTo>
                  <a:pt x="36928" y="37891"/>
                </a:lnTo>
                <a:close/>
              </a:path>
              <a:path w="37983" h="56830">
                <a:moveTo>
                  <a:pt x="17936" y="32630"/>
                </a:moveTo>
                <a:lnTo>
                  <a:pt x="22157" y="31578"/>
                </a:lnTo>
                <a:lnTo>
                  <a:pt x="36928" y="31578"/>
                </a:lnTo>
                <a:lnTo>
                  <a:pt x="37983" y="47360"/>
                </a:lnTo>
                <a:lnTo>
                  <a:pt x="37983" y="55777"/>
                </a:lnTo>
                <a:lnTo>
                  <a:pt x="55920" y="55777"/>
                </a:lnTo>
                <a:lnTo>
                  <a:pt x="54865" y="51569"/>
                </a:lnTo>
                <a:lnTo>
                  <a:pt x="54865" y="22095"/>
                </a:lnTo>
                <a:lnTo>
                  <a:pt x="52470" y="11139"/>
                </a:lnTo>
                <a:lnTo>
                  <a:pt x="42660" y="2467"/>
                </a:lnTo>
                <a:lnTo>
                  <a:pt x="28487" y="0"/>
                </a:lnTo>
                <a:lnTo>
                  <a:pt x="20047" y="0"/>
                </a:lnTo>
                <a:lnTo>
                  <a:pt x="13716" y="1052"/>
                </a:lnTo>
                <a:lnTo>
                  <a:pt x="6330" y="3156"/>
                </a:lnTo>
                <a:lnTo>
                  <a:pt x="7385" y="15782"/>
                </a:lnTo>
                <a:lnTo>
                  <a:pt x="12661" y="13677"/>
                </a:lnTo>
                <a:lnTo>
                  <a:pt x="17936" y="12625"/>
                </a:lnTo>
                <a:lnTo>
                  <a:pt x="31653" y="12625"/>
                </a:lnTo>
                <a:lnTo>
                  <a:pt x="36928" y="13677"/>
                </a:lnTo>
                <a:lnTo>
                  <a:pt x="36928" y="22095"/>
                </a:lnTo>
                <a:lnTo>
                  <a:pt x="34818" y="21042"/>
                </a:lnTo>
                <a:lnTo>
                  <a:pt x="28487" y="21042"/>
                </a:lnTo>
                <a:lnTo>
                  <a:pt x="19294" y="21678"/>
                </a:lnTo>
                <a:lnTo>
                  <a:pt x="6118" y="26682"/>
                </a:lnTo>
                <a:lnTo>
                  <a:pt x="0" y="39995"/>
                </a:lnTo>
                <a:lnTo>
                  <a:pt x="24" y="41010"/>
                </a:lnTo>
                <a:lnTo>
                  <a:pt x="6399" y="52995"/>
                </a:lnTo>
                <a:lnTo>
                  <a:pt x="20047" y="56830"/>
                </a:lnTo>
                <a:lnTo>
                  <a:pt x="28487" y="56830"/>
                </a:lnTo>
                <a:lnTo>
                  <a:pt x="32708" y="44204"/>
                </a:lnTo>
                <a:lnTo>
                  <a:pt x="21102" y="44204"/>
                </a:lnTo>
                <a:lnTo>
                  <a:pt x="17936" y="42099"/>
                </a:lnTo>
                <a:lnTo>
                  <a:pt x="17936" y="32630"/>
                </a:lnTo>
                <a:close/>
              </a:path>
            </a:pathLst>
          </a:custGeom>
          <a:solidFill>
            <a:srgbClr val="FDFDFD"/>
          </a:solidFill>
        </p:spPr>
        <p:txBody>
          <a:bodyPr wrap="square" lIns="0" tIns="0" rIns="0" bIns="0" rtlCol="0">
            <a:noAutofit/>
          </a:bodyPr>
          <a:lstStyle/>
          <a:p>
            <a:endParaRPr dirty="0"/>
          </a:p>
        </p:txBody>
      </p:sp>
      <p:sp>
        <p:nvSpPr>
          <p:cNvPr id="186" name="object 89"/>
          <p:cNvSpPr/>
          <p:nvPr/>
        </p:nvSpPr>
        <p:spPr>
          <a:xfrm>
            <a:off x="1140930" y="6209696"/>
            <a:ext cx="58045" cy="55777"/>
          </a:xfrm>
          <a:custGeom>
            <a:avLst/>
            <a:gdLst/>
            <a:ahLst/>
            <a:cxnLst/>
            <a:rect l="l" t="t" r="r" b="b"/>
            <a:pathLst>
              <a:path w="58045" h="55777">
                <a:moveTo>
                  <a:pt x="16895" y="10521"/>
                </a:moveTo>
                <a:lnTo>
                  <a:pt x="16895" y="1052"/>
                </a:lnTo>
                <a:lnTo>
                  <a:pt x="0" y="1052"/>
                </a:lnTo>
                <a:lnTo>
                  <a:pt x="0" y="55777"/>
                </a:lnTo>
                <a:lnTo>
                  <a:pt x="19006" y="55777"/>
                </a:lnTo>
                <a:lnTo>
                  <a:pt x="19006" y="21042"/>
                </a:lnTo>
                <a:lnTo>
                  <a:pt x="22171" y="15782"/>
                </a:lnTo>
                <a:lnTo>
                  <a:pt x="35887" y="15782"/>
                </a:lnTo>
                <a:lnTo>
                  <a:pt x="39053" y="18938"/>
                </a:lnTo>
                <a:lnTo>
                  <a:pt x="39053" y="55777"/>
                </a:lnTo>
                <a:lnTo>
                  <a:pt x="58045" y="55777"/>
                </a:lnTo>
                <a:lnTo>
                  <a:pt x="58045" y="21042"/>
                </a:lnTo>
                <a:lnTo>
                  <a:pt x="57624" y="16415"/>
                </a:lnTo>
                <a:lnTo>
                  <a:pt x="51392" y="4918"/>
                </a:lnTo>
                <a:lnTo>
                  <a:pt x="36942" y="0"/>
                </a:lnTo>
                <a:lnTo>
                  <a:pt x="28502" y="0"/>
                </a:lnTo>
                <a:lnTo>
                  <a:pt x="21116" y="3156"/>
                </a:lnTo>
                <a:lnTo>
                  <a:pt x="16895" y="10521"/>
                </a:lnTo>
                <a:close/>
              </a:path>
            </a:pathLst>
          </a:custGeom>
          <a:solidFill>
            <a:srgbClr val="FDFDFD"/>
          </a:solidFill>
        </p:spPr>
        <p:txBody>
          <a:bodyPr wrap="square" lIns="0" tIns="0" rIns="0" bIns="0" rtlCol="0">
            <a:noAutofit/>
          </a:bodyPr>
          <a:lstStyle/>
          <a:p>
            <a:endParaRPr dirty="0"/>
          </a:p>
        </p:txBody>
      </p:sp>
      <p:sp>
        <p:nvSpPr>
          <p:cNvPr id="187" name="object 90"/>
          <p:cNvSpPr/>
          <p:nvPr/>
        </p:nvSpPr>
        <p:spPr>
          <a:xfrm>
            <a:off x="1207416" y="6209696"/>
            <a:ext cx="47479" cy="56830"/>
          </a:xfrm>
          <a:custGeom>
            <a:avLst/>
            <a:gdLst/>
            <a:ahLst/>
            <a:cxnLst/>
            <a:rect l="l" t="t" r="r" b="b"/>
            <a:pathLst>
              <a:path w="47479" h="56830">
                <a:moveTo>
                  <a:pt x="3414" y="14446"/>
                </a:moveTo>
                <a:lnTo>
                  <a:pt x="0" y="28422"/>
                </a:lnTo>
                <a:lnTo>
                  <a:pt x="436" y="33769"/>
                </a:lnTo>
                <a:lnTo>
                  <a:pt x="6055" y="46244"/>
                </a:lnTo>
                <a:lnTo>
                  <a:pt x="16967" y="54099"/>
                </a:lnTo>
                <a:lnTo>
                  <a:pt x="31653" y="56830"/>
                </a:lnTo>
                <a:lnTo>
                  <a:pt x="36928" y="56830"/>
                </a:lnTo>
                <a:lnTo>
                  <a:pt x="43259" y="55777"/>
                </a:lnTo>
                <a:lnTo>
                  <a:pt x="47479" y="54725"/>
                </a:lnTo>
                <a:lnTo>
                  <a:pt x="47479" y="39995"/>
                </a:lnTo>
                <a:lnTo>
                  <a:pt x="44314" y="42099"/>
                </a:lnTo>
                <a:lnTo>
                  <a:pt x="39039" y="43152"/>
                </a:lnTo>
                <a:lnTo>
                  <a:pt x="27432" y="43152"/>
                </a:lnTo>
                <a:lnTo>
                  <a:pt x="20047" y="37891"/>
                </a:lnTo>
                <a:lnTo>
                  <a:pt x="20047" y="18938"/>
                </a:lnTo>
                <a:lnTo>
                  <a:pt x="26377" y="13677"/>
                </a:lnTo>
                <a:lnTo>
                  <a:pt x="39039" y="13677"/>
                </a:lnTo>
                <a:lnTo>
                  <a:pt x="42204" y="14730"/>
                </a:lnTo>
                <a:lnTo>
                  <a:pt x="45369" y="16834"/>
                </a:lnTo>
                <a:lnTo>
                  <a:pt x="47479" y="2104"/>
                </a:lnTo>
                <a:lnTo>
                  <a:pt x="43259" y="0"/>
                </a:lnTo>
                <a:lnTo>
                  <a:pt x="31653" y="0"/>
                </a:lnTo>
                <a:lnTo>
                  <a:pt x="26184" y="340"/>
                </a:lnTo>
                <a:lnTo>
                  <a:pt x="12648" y="4919"/>
                </a:lnTo>
                <a:lnTo>
                  <a:pt x="3414" y="14446"/>
                </a:lnTo>
                <a:close/>
              </a:path>
            </a:pathLst>
          </a:custGeom>
          <a:solidFill>
            <a:srgbClr val="FDFDFD"/>
          </a:solidFill>
        </p:spPr>
        <p:txBody>
          <a:bodyPr wrap="square" lIns="0" tIns="0" rIns="0" bIns="0" rtlCol="0">
            <a:noAutofit/>
          </a:bodyPr>
          <a:lstStyle/>
          <a:p>
            <a:endParaRPr dirty="0"/>
          </a:p>
        </p:txBody>
      </p:sp>
      <p:sp>
        <p:nvSpPr>
          <p:cNvPr id="188" name="object 91"/>
          <p:cNvSpPr/>
          <p:nvPr/>
        </p:nvSpPr>
        <p:spPr>
          <a:xfrm>
            <a:off x="1259131" y="6209696"/>
            <a:ext cx="56975" cy="56830"/>
          </a:xfrm>
          <a:custGeom>
            <a:avLst/>
            <a:gdLst/>
            <a:ahLst/>
            <a:cxnLst/>
            <a:rect l="l" t="t" r="r" b="b"/>
            <a:pathLst>
              <a:path w="56975" h="56830">
                <a:moveTo>
                  <a:pt x="26377" y="44204"/>
                </a:moveTo>
                <a:lnTo>
                  <a:pt x="20047" y="41047"/>
                </a:lnTo>
                <a:lnTo>
                  <a:pt x="18991" y="33682"/>
                </a:lnTo>
                <a:lnTo>
                  <a:pt x="56975" y="33682"/>
                </a:lnTo>
                <a:lnTo>
                  <a:pt x="18991" y="23147"/>
                </a:lnTo>
                <a:lnTo>
                  <a:pt x="18991" y="16834"/>
                </a:lnTo>
                <a:lnTo>
                  <a:pt x="12573" y="4394"/>
                </a:lnTo>
                <a:lnTo>
                  <a:pt x="3394" y="14003"/>
                </a:lnTo>
                <a:lnTo>
                  <a:pt x="0" y="28422"/>
                </a:lnTo>
                <a:lnTo>
                  <a:pt x="436" y="33769"/>
                </a:lnTo>
                <a:lnTo>
                  <a:pt x="6055" y="46244"/>
                </a:lnTo>
                <a:lnTo>
                  <a:pt x="16967" y="54099"/>
                </a:lnTo>
                <a:lnTo>
                  <a:pt x="31653" y="56830"/>
                </a:lnTo>
                <a:lnTo>
                  <a:pt x="39039" y="56830"/>
                </a:lnTo>
                <a:lnTo>
                  <a:pt x="46424" y="55777"/>
                </a:lnTo>
                <a:lnTo>
                  <a:pt x="52755" y="53673"/>
                </a:lnTo>
                <a:lnTo>
                  <a:pt x="52755" y="39995"/>
                </a:lnTo>
                <a:lnTo>
                  <a:pt x="46424" y="43152"/>
                </a:lnTo>
                <a:lnTo>
                  <a:pt x="41149" y="44204"/>
                </a:lnTo>
                <a:lnTo>
                  <a:pt x="26377" y="44204"/>
                </a:lnTo>
                <a:close/>
              </a:path>
              <a:path w="56975" h="56830">
                <a:moveTo>
                  <a:pt x="18991" y="16834"/>
                </a:moveTo>
                <a:lnTo>
                  <a:pt x="23212" y="11573"/>
                </a:lnTo>
                <a:lnTo>
                  <a:pt x="36928" y="11573"/>
                </a:lnTo>
                <a:lnTo>
                  <a:pt x="40094" y="16834"/>
                </a:lnTo>
                <a:lnTo>
                  <a:pt x="40094" y="23147"/>
                </a:lnTo>
                <a:lnTo>
                  <a:pt x="18991" y="23147"/>
                </a:lnTo>
                <a:lnTo>
                  <a:pt x="56975" y="33682"/>
                </a:lnTo>
                <a:lnTo>
                  <a:pt x="56860" y="26956"/>
                </a:lnTo>
                <a:lnTo>
                  <a:pt x="53465" y="13225"/>
                </a:lnTo>
                <a:lnTo>
                  <a:pt x="44672" y="3617"/>
                </a:lnTo>
                <a:lnTo>
                  <a:pt x="29543" y="0"/>
                </a:lnTo>
                <a:lnTo>
                  <a:pt x="26032" y="156"/>
                </a:lnTo>
                <a:lnTo>
                  <a:pt x="12573" y="4394"/>
                </a:lnTo>
                <a:lnTo>
                  <a:pt x="18991" y="16834"/>
                </a:lnTo>
                <a:close/>
              </a:path>
            </a:pathLst>
          </a:custGeom>
          <a:solidFill>
            <a:srgbClr val="FDFDFD"/>
          </a:solidFill>
        </p:spPr>
        <p:txBody>
          <a:bodyPr wrap="square" lIns="0" tIns="0" rIns="0" bIns="0" rtlCol="0">
            <a:noAutofit/>
          </a:bodyPr>
          <a:lstStyle/>
          <a:p>
            <a:endParaRPr dirty="0"/>
          </a:p>
        </p:txBody>
      </p:sp>
      <p:sp>
        <p:nvSpPr>
          <p:cNvPr id="189" name="object 92"/>
          <p:cNvSpPr/>
          <p:nvPr/>
        </p:nvSpPr>
        <p:spPr>
          <a:xfrm>
            <a:off x="910888" y="6290725"/>
            <a:ext cx="64375" cy="75775"/>
          </a:xfrm>
          <a:custGeom>
            <a:avLst/>
            <a:gdLst/>
            <a:ahLst/>
            <a:cxnLst/>
            <a:rect l="l" t="t" r="r" b="b"/>
            <a:pathLst>
              <a:path w="64375" h="75775">
                <a:moveTo>
                  <a:pt x="20760" y="4088"/>
                </a:moveTo>
                <a:lnTo>
                  <a:pt x="9747" y="11560"/>
                </a:lnTo>
                <a:lnTo>
                  <a:pt x="2566" y="22828"/>
                </a:lnTo>
                <a:lnTo>
                  <a:pt x="0" y="37891"/>
                </a:lnTo>
                <a:lnTo>
                  <a:pt x="728" y="46184"/>
                </a:lnTo>
                <a:lnTo>
                  <a:pt x="6536" y="60087"/>
                </a:lnTo>
                <a:lnTo>
                  <a:pt x="16618" y="69228"/>
                </a:lnTo>
                <a:lnTo>
                  <a:pt x="29127" y="74245"/>
                </a:lnTo>
                <a:lnTo>
                  <a:pt x="42218" y="75775"/>
                </a:lnTo>
                <a:lnTo>
                  <a:pt x="52769" y="75775"/>
                </a:lnTo>
                <a:lnTo>
                  <a:pt x="59100" y="74723"/>
                </a:lnTo>
                <a:lnTo>
                  <a:pt x="64375" y="72619"/>
                </a:lnTo>
                <a:lnTo>
                  <a:pt x="63320" y="57884"/>
                </a:lnTo>
                <a:lnTo>
                  <a:pt x="58045" y="59990"/>
                </a:lnTo>
                <a:lnTo>
                  <a:pt x="51714" y="61042"/>
                </a:lnTo>
                <a:lnTo>
                  <a:pt x="45383" y="61042"/>
                </a:lnTo>
                <a:lnTo>
                  <a:pt x="34823" y="59373"/>
                </a:lnTo>
                <a:lnTo>
                  <a:pt x="24061" y="51545"/>
                </a:lnTo>
                <a:lnTo>
                  <a:pt x="20047" y="37891"/>
                </a:lnTo>
                <a:lnTo>
                  <a:pt x="21434" y="29343"/>
                </a:lnTo>
                <a:lnTo>
                  <a:pt x="29531" y="18699"/>
                </a:lnTo>
                <a:lnTo>
                  <a:pt x="43273" y="14744"/>
                </a:lnTo>
                <a:lnTo>
                  <a:pt x="49604" y="14744"/>
                </a:lnTo>
                <a:lnTo>
                  <a:pt x="55934" y="15796"/>
                </a:lnTo>
                <a:lnTo>
                  <a:pt x="62265" y="20004"/>
                </a:lnTo>
                <a:lnTo>
                  <a:pt x="64375" y="3156"/>
                </a:lnTo>
                <a:lnTo>
                  <a:pt x="56990" y="1052"/>
                </a:lnTo>
                <a:lnTo>
                  <a:pt x="49604" y="0"/>
                </a:lnTo>
                <a:lnTo>
                  <a:pt x="42218" y="0"/>
                </a:lnTo>
                <a:lnTo>
                  <a:pt x="34826" y="414"/>
                </a:lnTo>
                <a:lnTo>
                  <a:pt x="20760" y="4088"/>
                </a:lnTo>
                <a:close/>
              </a:path>
            </a:pathLst>
          </a:custGeom>
          <a:solidFill>
            <a:srgbClr val="FDFDFD"/>
          </a:solidFill>
        </p:spPr>
        <p:txBody>
          <a:bodyPr wrap="square" lIns="0" tIns="0" rIns="0" bIns="0" rtlCol="0">
            <a:noAutofit/>
          </a:bodyPr>
          <a:lstStyle/>
          <a:p>
            <a:endParaRPr dirty="0"/>
          </a:p>
        </p:txBody>
      </p:sp>
      <p:sp>
        <p:nvSpPr>
          <p:cNvPr id="190" name="object 93"/>
          <p:cNvSpPr/>
          <p:nvPr/>
        </p:nvSpPr>
        <p:spPr>
          <a:xfrm>
            <a:off x="979484" y="6309678"/>
            <a:ext cx="51919" cy="56823"/>
          </a:xfrm>
          <a:custGeom>
            <a:avLst/>
            <a:gdLst/>
            <a:ahLst/>
            <a:cxnLst/>
            <a:rect l="l" t="t" r="r" b="b"/>
            <a:pathLst>
              <a:path w="51919" h="56823">
                <a:moveTo>
                  <a:pt x="20047" y="28409"/>
                </a:moveTo>
                <a:lnTo>
                  <a:pt x="20047" y="19990"/>
                </a:lnTo>
                <a:lnTo>
                  <a:pt x="16968" y="54092"/>
                </a:lnTo>
                <a:lnTo>
                  <a:pt x="31653" y="56823"/>
                </a:lnTo>
                <a:lnTo>
                  <a:pt x="38281" y="56369"/>
                </a:lnTo>
                <a:lnTo>
                  <a:pt x="51919" y="51641"/>
                </a:lnTo>
                <a:lnTo>
                  <a:pt x="44314" y="36827"/>
                </a:lnTo>
                <a:lnTo>
                  <a:pt x="41149" y="44194"/>
                </a:lnTo>
                <a:lnTo>
                  <a:pt x="23212" y="44194"/>
                </a:lnTo>
                <a:lnTo>
                  <a:pt x="20047" y="36827"/>
                </a:lnTo>
                <a:lnTo>
                  <a:pt x="20047" y="28409"/>
                </a:lnTo>
                <a:close/>
              </a:path>
              <a:path w="51919" h="56823">
                <a:moveTo>
                  <a:pt x="3416" y="14440"/>
                </a:moveTo>
                <a:lnTo>
                  <a:pt x="0" y="28409"/>
                </a:lnTo>
                <a:lnTo>
                  <a:pt x="436" y="33761"/>
                </a:lnTo>
                <a:lnTo>
                  <a:pt x="6057" y="46237"/>
                </a:lnTo>
                <a:lnTo>
                  <a:pt x="16968" y="54092"/>
                </a:lnTo>
                <a:lnTo>
                  <a:pt x="20047" y="19990"/>
                </a:lnTo>
                <a:lnTo>
                  <a:pt x="23212" y="12625"/>
                </a:lnTo>
                <a:lnTo>
                  <a:pt x="41149" y="12625"/>
                </a:lnTo>
                <a:lnTo>
                  <a:pt x="44314" y="19990"/>
                </a:lnTo>
                <a:lnTo>
                  <a:pt x="44314" y="36827"/>
                </a:lnTo>
                <a:lnTo>
                  <a:pt x="51919" y="51641"/>
                </a:lnTo>
                <a:lnTo>
                  <a:pt x="61038" y="42162"/>
                </a:lnTo>
                <a:lnTo>
                  <a:pt x="64361" y="28409"/>
                </a:lnTo>
                <a:lnTo>
                  <a:pt x="63778" y="22265"/>
                </a:lnTo>
                <a:lnTo>
                  <a:pt x="57916" y="10213"/>
                </a:lnTo>
                <a:lnTo>
                  <a:pt x="46782" y="2632"/>
                </a:lnTo>
                <a:lnTo>
                  <a:pt x="31653" y="0"/>
                </a:lnTo>
                <a:lnTo>
                  <a:pt x="26193" y="339"/>
                </a:lnTo>
                <a:lnTo>
                  <a:pt x="12652" y="4915"/>
                </a:lnTo>
                <a:lnTo>
                  <a:pt x="3416" y="14440"/>
                </a:lnTo>
                <a:close/>
              </a:path>
            </a:pathLst>
          </a:custGeom>
          <a:solidFill>
            <a:srgbClr val="FDFDFD"/>
          </a:solidFill>
        </p:spPr>
        <p:txBody>
          <a:bodyPr wrap="square" lIns="0" tIns="0" rIns="0" bIns="0" rtlCol="0">
            <a:noAutofit/>
          </a:bodyPr>
          <a:lstStyle/>
          <a:p>
            <a:endParaRPr dirty="0"/>
          </a:p>
        </p:txBody>
      </p:sp>
      <p:sp>
        <p:nvSpPr>
          <p:cNvPr id="191" name="object 94"/>
          <p:cNvSpPr/>
          <p:nvPr/>
        </p:nvSpPr>
        <p:spPr>
          <a:xfrm>
            <a:off x="1052301" y="6309678"/>
            <a:ext cx="40094" cy="55770"/>
          </a:xfrm>
          <a:custGeom>
            <a:avLst/>
            <a:gdLst/>
            <a:ahLst/>
            <a:cxnLst/>
            <a:rect l="l" t="t" r="r" b="b"/>
            <a:pathLst>
              <a:path w="40094" h="55770">
                <a:moveTo>
                  <a:pt x="20047" y="4208"/>
                </a:moveTo>
                <a:lnTo>
                  <a:pt x="16881" y="10521"/>
                </a:lnTo>
                <a:lnTo>
                  <a:pt x="16881" y="1052"/>
                </a:lnTo>
                <a:lnTo>
                  <a:pt x="0" y="1052"/>
                </a:lnTo>
                <a:lnTo>
                  <a:pt x="0" y="55770"/>
                </a:lnTo>
                <a:lnTo>
                  <a:pt x="18991" y="55770"/>
                </a:lnTo>
                <a:lnTo>
                  <a:pt x="18991" y="22095"/>
                </a:lnTo>
                <a:lnTo>
                  <a:pt x="23212" y="15782"/>
                </a:lnTo>
                <a:lnTo>
                  <a:pt x="39039" y="15782"/>
                </a:lnTo>
                <a:lnTo>
                  <a:pt x="40094" y="0"/>
                </a:lnTo>
                <a:lnTo>
                  <a:pt x="25322" y="0"/>
                </a:lnTo>
                <a:lnTo>
                  <a:pt x="20047" y="4208"/>
                </a:lnTo>
                <a:close/>
              </a:path>
            </a:pathLst>
          </a:custGeom>
          <a:solidFill>
            <a:srgbClr val="FDFDFD"/>
          </a:solidFill>
        </p:spPr>
        <p:txBody>
          <a:bodyPr wrap="square" lIns="0" tIns="0" rIns="0" bIns="0" rtlCol="0">
            <a:noAutofit/>
          </a:bodyPr>
          <a:lstStyle/>
          <a:p>
            <a:endParaRPr dirty="0"/>
          </a:p>
        </p:txBody>
      </p:sp>
      <p:sp>
        <p:nvSpPr>
          <p:cNvPr id="192" name="object 95"/>
          <p:cNvSpPr/>
          <p:nvPr/>
        </p:nvSpPr>
        <p:spPr>
          <a:xfrm>
            <a:off x="1098726" y="6309678"/>
            <a:ext cx="61210" cy="77870"/>
          </a:xfrm>
          <a:custGeom>
            <a:avLst/>
            <a:gdLst/>
            <a:ahLst/>
            <a:cxnLst/>
            <a:rect l="l" t="t" r="r" b="b"/>
            <a:pathLst>
              <a:path w="61210" h="77870">
                <a:moveTo>
                  <a:pt x="61210" y="27357"/>
                </a:moveTo>
                <a:lnTo>
                  <a:pt x="59097" y="15706"/>
                </a:lnTo>
                <a:lnTo>
                  <a:pt x="51198" y="4532"/>
                </a:lnTo>
                <a:lnTo>
                  <a:pt x="37983" y="0"/>
                </a:lnTo>
                <a:lnTo>
                  <a:pt x="29543" y="0"/>
                </a:lnTo>
                <a:lnTo>
                  <a:pt x="30598" y="13677"/>
                </a:lnTo>
                <a:lnTo>
                  <a:pt x="37983" y="13677"/>
                </a:lnTo>
                <a:lnTo>
                  <a:pt x="42204" y="19990"/>
                </a:lnTo>
                <a:lnTo>
                  <a:pt x="42204" y="27357"/>
                </a:lnTo>
                <a:lnTo>
                  <a:pt x="50382" y="52379"/>
                </a:lnTo>
                <a:lnTo>
                  <a:pt x="58502" y="41754"/>
                </a:lnTo>
                <a:lnTo>
                  <a:pt x="61210" y="27357"/>
                </a:lnTo>
                <a:close/>
              </a:path>
              <a:path w="61210" h="77870">
                <a:moveTo>
                  <a:pt x="16881" y="1052"/>
                </a:moveTo>
                <a:lnTo>
                  <a:pt x="0" y="1052"/>
                </a:lnTo>
                <a:lnTo>
                  <a:pt x="0" y="77870"/>
                </a:lnTo>
                <a:lnTo>
                  <a:pt x="18991" y="77870"/>
                </a:lnTo>
                <a:lnTo>
                  <a:pt x="18991" y="48404"/>
                </a:lnTo>
                <a:lnTo>
                  <a:pt x="22157" y="54718"/>
                </a:lnTo>
                <a:lnTo>
                  <a:pt x="29543" y="56823"/>
                </a:lnTo>
                <a:lnTo>
                  <a:pt x="36855" y="56807"/>
                </a:lnTo>
                <a:lnTo>
                  <a:pt x="50382" y="52379"/>
                </a:lnTo>
                <a:lnTo>
                  <a:pt x="42204" y="27357"/>
                </a:lnTo>
                <a:lnTo>
                  <a:pt x="42204" y="36827"/>
                </a:lnTo>
                <a:lnTo>
                  <a:pt x="36928" y="42090"/>
                </a:lnTo>
                <a:lnTo>
                  <a:pt x="24267" y="42090"/>
                </a:lnTo>
                <a:lnTo>
                  <a:pt x="18991" y="36827"/>
                </a:lnTo>
                <a:lnTo>
                  <a:pt x="18991" y="19990"/>
                </a:lnTo>
                <a:lnTo>
                  <a:pt x="23212" y="13677"/>
                </a:lnTo>
                <a:lnTo>
                  <a:pt x="30598" y="13677"/>
                </a:lnTo>
                <a:lnTo>
                  <a:pt x="29543" y="0"/>
                </a:lnTo>
                <a:lnTo>
                  <a:pt x="21102" y="3156"/>
                </a:lnTo>
                <a:lnTo>
                  <a:pt x="16881" y="10521"/>
                </a:lnTo>
                <a:lnTo>
                  <a:pt x="16881" y="1052"/>
                </a:lnTo>
                <a:close/>
              </a:path>
            </a:pathLst>
          </a:custGeom>
          <a:solidFill>
            <a:srgbClr val="FDFDFD"/>
          </a:solidFill>
        </p:spPr>
        <p:txBody>
          <a:bodyPr wrap="square" lIns="0" tIns="0" rIns="0" bIns="0" rtlCol="0">
            <a:noAutofit/>
          </a:bodyPr>
          <a:lstStyle/>
          <a:p>
            <a:endParaRPr dirty="0"/>
          </a:p>
        </p:txBody>
      </p:sp>
      <p:sp>
        <p:nvSpPr>
          <p:cNvPr id="193" name="object 96"/>
          <p:cNvSpPr/>
          <p:nvPr/>
        </p:nvSpPr>
        <p:spPr>
          <a:xfrm>
            <a:off x="1165212" y="6309678"/>
            <a:ext cx="51710" cy="56823"/>
          </a:xfrm>
          <a:custGeom>
            <a:avLst/>
            <a:gdLst/>
            <a:ahLst/>
            <a:cxnLst/>
            <a:rect l="l" t="t" r="r" b="b"/>
            <a:pathLst>
              <a:path w="51710" h="56823">
                <a:moveTo>
                  <a:pt x="20047" y="28409"/>
                </a:moveTo>
                <a:lnTo>
                  <a:pt x="20047" y="19990"/>
                </a:lnTo>
                <a:lnTo>
                  <a:pt x="18043" y="54189"/>
                </a:lnTo>
                <a:lnTo>
                  <a:pt x="32708" y="56823"/>
                </a:lnTo>
                <a:lnTo>
                  <a:pt x="38171" y="56483"/>
                </a:lnTo>
                <a:lnTo>
                  <a:pt x="51710" y="51905"/>
                </a:lnTo>
                <a:lnTo>
                  <a:pt x="45369" y="36827"/>
                </a:lnTo>
                <a:lnTo>
                  <a:pt x="41149" y="44194"/>
                </a:lnTo>
                <a:lnTo>
                  <a:pt x="24267" y="44194"/>
                </a:lnTo>
                <a:lnTo>
                  <a:pt x="20047" y="36827"/>
                </a:lnTo>
                <a:lnTo>
                  <a:pt x="20047" y="28409"/>
                </a:lnTo>
                <a:close/>
              </a:path>
              <a:path w="51710" h="56823">
                <a:moveTo>
                  <a:pt x="3515" y="14656"/>
                </a:moveTo>
                <a:lnTo>
                  <a:pt x="0" y="28409"/>
                </a:lnTo>
                <a:lnTo>
                  <a:pt x="624" y="34556"/>
                </a:lnTo>
                <a:lnTo>
                  <a:pt x="6764" y="46608"/>
                </a:lnTo>
                <a:lnTo>
                  <a:pt x="18043" y="54189"/>
                </a:lnTo>
                <a:lnTo>
                  <a:pt x="20047" y="19990"/>
                </a:lnTo>
                <a:lnTo>
                  <a:pt x="24267" y="12625"/>
                </a:lnTo>
                <a:lnTo>
                  <a:pt x="41149" y="12625"/>
                </a:lnTo>
                <a:lnTo>
                  <a:pt x="45369" y="19990"/>
                </a:lnTo>
                <a:lnTo>
                  <a:pt x="45369" y="36827"/>
                </a:lnTo>
                <a:lnTo>
                  <a:pt x="51710" y="51905"/>
                </a:lnTo>
                <a:lnTo>
                  <a:pt x="60946" y="42379"/>
                </a:lnTo>
                <a:lnTo>
                  <a:pt x="64361" y="28409"/>
                </a:lnTo>
                <a:lnTo>
                  <a:pt x="63925" y="23060"/>
                </a:lnTo>
                <a:lnTo>
                  <a:pt x="58305" y="10584"/>
                </a:lnTo>
                <a:lnTo>
                  <a:pt x="47394" y="2730"/>
                </a:lnTo>
                <a:lnTo>
                  <a:pt x="32708" y="0"/>
                </a:lnTo>
                <a:lnTo>
                  <a:pt x="26378" y="453"/>
                </a:lnTo>
                <a:lnTo>
                  <a:pt x="12893" y="5179"/>
                </a:lnTo>
                <a:lnTo>
                  <a:pt x="3515" y="14656"/>
                </a:lnTo>
                <a:close/>
              </a:path>
            </a:pathLst>
          </a:custGeom>
          <a:solidFill>
            <a:srgbClr val="FDFDFD"/>
          </a:solidFill>
        </p:spPr>
        <p:txBody>
          <a:bodyPr wrap="square" lIns="0" tIns="0" rIns="0" bIns="0" rtlCol="0">
            <a:noAutofit/>
          </a:bodyPr>
          <a:lstStyle/>
          <a:p>
            <a:endParaRPr dirty="0"/>
          </a:p>
        </p:txBody>
      </p:sp>
      <p:sp>
        <p:nvSpPr>
          <p:cNvPr id="194" name="object 97"/>
          <p:cNvSpPr/>
          <p:nvPr/>
        </p:nvSpPr>
        <p:spPr>
          <a:xfrm>
            <a:off x="1238015" y="6309678"/>
            <a:ext cx="40108" cy="55770"/>
          </a:xfrm>
          <a:custGeom>
            <a:avLst/>
            <a:gdLst/>
            <a:ahLst/>
            <a:cxnLst/>
            <a:rect l="l" t="t" r="r" b="b"/>
            <a:pathLst>
              <a:path w="40108" h="55770">
                <a:moveTo>
                  <a:pt x="16881" y="1052"/>
                </a:moveTo>
                <a:lnTo>
                  <a:pt x="0" y="1052"/>
                </a:lnTo>
                <a:lnTo>
                  <a:pt x="0" y="55770"/>
                </a:lnTo>
                <a:lnTo>
                  <a:pt x="18991" y="55770"/>
                </a:lnTo>
                <a:lnTo>
                  <a:pt x="18991" y="22095"/>
                </a:lnTo>
                <a:lnTo>
                  <a:pt x="24281" y="15782"/>
                </a:lnTo>
                <a:lnTo>
                  <a:pt x="39053" y="15782"/>
                </a:lnTo>
                <a:lnTo>
                  <a:pt x="40108" y="0"/>
                </a:lnTo>
                <a:lnTo>
                  <a:pt x="25336" y="0"/>
                </a:lnTo>
                <a:lnTo>
                  <a:pt x="21116" y="4208"/>
                </a:lnTo>
                <a:lnTo>
                  <a:pt x="17936" y="10521"/>
                </a:lnTo>
                <a:lnTo>
                  <a:pt x="16881" y="10521"/>
                </a:lnTo>
                <a:lnTo>
                  <a:pt x="16881" y="1052"/>
                </a:lnTo>
                <a:close/>
              </a:path>
            </a:pathLst>
          </a:custGeom>
          <a:solidFill>
            <a:srgbClr val="FDFDFD"/>
          </a:solidFill>
        </p:spPr>
        <p:txBody>
          <a:bodyPr wrap="square" lIns="0" tIns="0" rIns="0" bIns="0" rtlCol="0">
            <a:noAutofit/>
          </a:bodyPr>
          <a:lstStyle/>
          <a:p>
            <a:endParaRPr dirty="0"/>
          </a:p>
        </p:txBody>
      </p:sp>
      <p:sp>
        <p:nvSpPr>
          <p:cNvPr id="195" name="object 98"/>
          <p:cNvSpPr/>
          <p:nvPr/>
        </p:nvSpPr>
        <p:spPr>
          <a:xfrm>
            <a:off x="1281288" y="6309678"/>
            <a:ext cx="55920" cy="56823"/>
          </a:xfrm>
          <a:custGeom>
            <a:avLst/>
            <a:gdLst/>
            <a:ahLst/>
            <a:cxnLst/>
            <a:rect l="l" t="t" r="r" b="b"/>
            <a:pathLst>
              <a:path w="55920" h="56823">
                <a:moveTo>
                  <a:pt x="17936" y="32617"/>
                </a:moveTo>
                <a:lnTo>
                  <a:pt x="23212" y="31565"/>
                </a:lnTo>
                <a:lnTo>
                  <a:pt x="36928" y="31565"/>
                </a:lnTo>
                <a:lnTo>
                  <a:pt x="37983" y="47352"/>
                </a:lnTo>
                <a:lnTo>
                  <a:pt x="37983" y="49456"/>
                </a:lnTo>
                <a:lnTo>
                  <a:pt x="39039" y="52613"/>
                </a:lnTo>
                <a:lnTo>
                  <a:pt x="39039" y="55770"/>
                </a:lnTo>
                <a:lnTo>
                  <a:pt x="55920" y="55770"/>
                </a:lnTo>
                <a:lnTo>
                  <a:pt x="54865" y="51560"/>
                </a:lnTo>
                <a:lnTo>
                  <a:pt x="54865" y="22095"/>
                </a:lnTo>
                <a:lnTo>
                  <a:pt x="52630" y="11139"/>
                </a:lnTo>
                <a:lnTo>
                  <a:pt x="43126" y="2467"/>
                </a:lnTo>
                <a:lnTo>
                  <a:pt x="28487" y="0"/>
                </a:lnTo>
                <a:lnTo>
                  <a:pt x="21102" y="0"/>
                </a:lnTo>
                <a:lnTo>
                  <a:pt x="13716" y="1052"/>
                </a:lnTo>
                <a:lnTo>
                  <a:pt x="6330" y="3156"/>
                </a:lnTo>
                <a:lnTo>
                  <a:pt x="7385" y="15782"/>
                </a:lnTo>
                <a:lnTo>
                  <a:pt x="12661" y="13677"/>
                </a:lnTo>
                <a:lnTo>
                  <a:pt x="18991" y="12625"/>
                </a:lnTo>
                <a:lnTo>
                  <a:pt x="31653" y="12625"/>
                </a:lnTo>
                <a:lnTo>
                  <a:pt x="36928" y="13677"/>
                </a:lnTo>
                <a:lnTo>
                  <a:pt x="36928" y="22095"/>
                </a:lnTo>
                <a:lnTo>
                  <a:pt x="34818" y="21042"/>
                </a:lnTo>
                <a:lnTo>
                  <a:pt x="28487" y="21042"/>
                </a:lnTo>
                <a:lnTo>
                  <a:pt x="19299" y="21677"/>
                </a:lnTo>
                <a:lnTo>
                  <a:pt x="6120" y="26677"/>
                </a:lnTo>
                <a:lnTo>
                  <a:pt x="0" y="39984"/>
                </a:lnTo>
                <a:lnTo>
                  <a:pt x="98" y="41972"/>
                </a:lnTo>
                <a:lnTo>
                  <a:pt x="6892" y="53219"/>
                </a:lnTo>
                <a:lnTo>
                  <a:pt x="21102" y="56823"/>
                </a:lnTo>
                <a:lnTo>
                  <a:pt x="28487" y="56823"/>
                </a:lnTo>
                <a:lnTo>
                  <a:pt x="32708" y="44194"/>
                </a:lnTo>
                <a:lnTo>
                  <a:pt x="21102" y="44194"/>
                </a:lnTo>
                <a:lnTo>
                  <a:pt x="17936" y="42090"/>
                </a:lnTo>
                <a:lnTo>
                  <a:pt x="17936" y="32617"/>
                </a:lnTo>
                <a:close/>
              </a:path>
              <a:path w="55920" h="56823">
                <a:moveTo>
                  <a:pt x="36928" y="37880"/>
                </a:moveTo>
                <a:lnTo>
                  <a:pt x="32708" y="44194"/>
                </a:lnTo>
                <a:lnTo>
                  <a:pt x="28487" y="56823"/>
                </a:lnTo>
                <a:lnTo>
                  <a:pt x="33763" y="53666"/>
                </a:lnTo>
                <a:lnTo>
                  <a:pt x="37983" y="47352"/>
                </a:lnTo>
                <a:lnTo>
                  <a:pt x="36928" y="31565"/>
                </a:lnTo>
                <a:lnTo>
                  <a:pt x="36928" y="37880"/>
                </a:lnTo>
                <a:close/>
              </a:path>
            </a:pathLst>
          </a:custGeom>
          <a:solidFill>
            <a:srgbClr val="FDFDFD"/>
          </a:solidFill>
        </p:spPr>
        <p:txBody>
          <a:bodyPr wrap="square" lIns="0" tIns="0" rIns="0" bIns="0" rtlCol="0">
            <a:noAutofit/>
          </a:bodyPr>
          <a:lstStyle/>
          <a:p>
            <a:endParaRPr dirty="0"/>
          </a:p>
        </p:txBody>
      </p:sp>
      <p:sp>
        <p:nvSpPr>
          <p:cNvPr id="196" name="object 99"/>
          <p:cNvSpPr/>
          <p:nvPr/>
        </p:nvSpPr>
        <p:spPr>
          <a:xfrm>
            <a:off x="1342485" y="6291778"/>
            <a:ext cx="44328" cy="74723"/>
          </a:xfrm>
          <a:custGeom>
            <a:avLst/>
            <a:gdLst/>
            <a:ahLst/>
            <a:cxnLst/>
            <a:rect l="l" t="t" r="r" b="b"/>
            <a:pathLst>
              <a:path w="44328" h="74723">
                <a:moveTo>
                  <a:pt x="10551" y="31578"/>
                </a:moveTo>
                <a:lnTo>
                  <a:pt x="10551" y="54728"/>
                </a:lnTo>
                <a:lnTo>
                  <a:pt x="10864" y="60024"/>
                </a:lnTo>
                <a:lnTo>
                  <a:pt x="16536" y="70886"/>
                </a:lnTo>
                <a:lnTo>
                  <a:pt x="32722" y="74723"/>
                </a:lnTo>
                <a:lnTo>
                  <a:pt x="40108" y="74723"/>
                </a:lnTo>
                <a:lnTo>
                  <a:pt x="44328" y="73671"/>
                </a:lnTo>
                <a:lnTo>
                  <a:pt x="43273" y="61042"/>
                </a:lnTo>
                <a:lnTo>
                  <a:pt x="41163" y="62094"/>
                </a:lnTo>
                <a:lnTo>
                  <a:pt x="31667" y="62094"/>
                </a:lnTo>
                <a:lnTo>
                  <a:pt x="30612" y="58938"/>
                </a:lnTo>
                <a:lnTo>
                  <a:pt x="30612" y="31578"/>
                </a:lnTo>
                <a:lnTo>
                  <a:pt x="43273" y="31578"/>
                </a:lnTo>
                <a:lnTo>
                  <a:pt x="43273" y="18952"/>
                </a:lnTo>
                <a:lnTo>
                  <a:pt x="30612" y="18952"/>
                </a:lnTo>
                <a:lnTo>
                  <a:pt x="30612" y="0"/>
                </a:lnTo>
                <a:lnTo>
                  <a:pt x="11606" y="6312"/>
                </a:lnTo>
                <a:lnTo>
                  <a:pt x="11606" y="18952"/>
                </a:lnTo>
                <a:lnTo>
                  <a:pt x="0" y="18952"/>
                </a:lnTo>
                <a:lnTo>
                  <a:pt x="0" y="31578"/>
                </a:lnTo>
                <a:lnTo>
                  <a:pt x="10551" y="31578"/>
                </a:lnTo>
                <a:close/>
              </a:path>
            </a:pathLst>
          </a:custGeom>
          <a:solidFill>
            <a:srgbClr val="FDFDFD"/>
          </a:solidFill>
        </p:spPr>
        <p:txBody>
          <a:bodyPr wrap="square" lIns="0" tIns="0" rIns="0" bIns="0" rtlCol="0">
            <a:noAutofit/>
          </a:bodyPr>
          <a:lstStyle/>
          <a:p>
            <a:endParaRPr dirty="0"/>
          </a:p>
        </p:txBody>
      </p:sp>
      <p:sp>
        <p:nvSpPr>
          <p:cNvPr id="197" name="object 100"/>
          <p:cNvSpPr/>
          <p:nvPr/>
        </p:nvSpPr>
        <p:spPr>
          <a:xfrm>
            <a:off x="1395254" y="6287569"/>
            <a:ext cx="18991" cy="77880"/>
          </a:xfrm>
          <a:custGeom>
            <a:avLst/>
            <a:gdLst/>
            <a:ahLst/>
            <a:cxnLst/>
            <a:rect l="l" t="t" r="r" b="b"/>
            <a:pathLst>
              <a:path w="18991" h="77880">
                <a:moveTo>
                  <a:pt x="0" y="23161"/>
                </a:moveTo>
                <a:lnTo>
                  <a:pt x="0" y="77880"/>
                </a:lnTo>
                <a:lnTo>
                  <a:pt x="18991" y="77880"/>
                </a:lnTo>
                <a:lnTo>
                  <a:pt x="18991" y="23161"/>
                </a:lnTo>
                <a:lnTo>
                  <a:pt x="0" y="23161"/>
                </a:lnTo>
                <a:close/>
              </a:path>
              <a:path w="18991" h="77880">
                <a:moveTo>
                  <a:pt x="0" y="0"/>
                </a:moveTo>
                <a:lnTo>
                  <a:pt x="0" y="13691"/>
                </a:lnTo>
                <a:lnTo>
                  <a:pt x="18991" y="13691"/>
                </a:lnTo>
                <a:lnTo>
                  <a:pt x="18991" y="0"/>
                </a:lnTo>
                <a:lnTo>
                  <a:pt x="0" y="0"/>
                </a:lnTo>
                <a:close/>
              </a:path>
            </a:pathLst>
          </a:custGeom>
          <a:solidFill>
            <a:srgbClr val="FDFDFD"/>
          </a:solidFill>
        </p:spPr>
        <p:txBody>
          <a:bodyPr wrap="square" lIns="0" tIns="0" rIns="0" bIns="0" rtlCol="0">
            <a:noAutofit/>
          </a:bodyPr>
          <a:lstStyle/>
          <a:p>
            <a:endParaRPr dirty="0"/>
          </a:p>
        </p:txBody>
      </p:sp>
      <p:sp>
        <p:nvSpPr>
          <p:cNvPr id="198" name="object 101"/>
          <p:cNvSpPr/>
          <p:nvPr/>
        </p:nvSpPr>
        <p:spPr>
          <a:xfrm>
            <a:off x="1404750" y="6284919"/>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dirty="0"/>
          </a:p>
        </p:txBody>
      </p:sp>
      <p:sp>
        <p:nvSpPr>
          <p:cNvPr id="199" name="object 102"/>
          <p:cNvSpPr/>
          <p:nvPr/>
        </p:nvSpPr>
        <p:spPr>
          <a:xfrm>
            <a:off x="1424797" y="6309678"/>
            <a:ext cx="51738" cy="56823"/>
          </a:xfrm>
          <a:custGeom>
            <a:avLst/>
            <a:gdLst/>
            <a:ahLst/>
            <a:cxnLst/>
            <a:rect l="l" t="t" r="r" b="b"/>
            <a:pathLst>
              <a:path w="51738" h="56823">
                <a:moveTo>
                  <a:pt x="20047" y="28409"/>
                </a:moveTo>
                <a:lnTo>
                  <a:pt x="20047" y="19990"/>
                </a:lnTo>
                <a:lnTo>
                  <a:pt x="17579" y="54189"/>
                </a:lnTo>
                <a:lnTo>
                  <a:pt x="32708" y="56823"/>
                </a:lnTo>
                <a:lnTo>
                  <a:pt x="38198" y="56480"/>
                </a:lnTo>
                <a:lnTo>
                  <a:pt x="51738" y="51898"/>
                </a:lnTo>
                <a:lnTo>
                  <a:pt x="44328" y="36827"/>
                </a:lnTo>
                <a:lnTo>
                  <a:pt x="41163" y="44194"/>
                </a:lnTo>
                <a:lnTo>
                  <a:pt x="23212" y="44194"/>
                </a:lnTo>
                <a:lnTo>
                  <a:pt x="20047" y="36827"/>
                </a:lnTo>
                <a:lnTo>
                  <a:pt x="20047" y="28409"/>
                </a:lnTo>
                <a:close/>
              </a:path>
              <a:path w="51738" h="56823">
                <a:moveTo>
                  <a:pt x="3323" y="14656"/>
                </a:moveTo>
                <a:lnTo>
                  <a:pt x="0" y="28409"/>
                </a:lnTo>
                <a:lnTo>
                  <a:pt x="583" y="34556"/>
                </a:lnTo>
                <a:lnTo>
                  <a:pt x="6446" y="46608"/>
                </a:lnTo>
                <a:lnTo>
                  <a:pt x="17579" y="54189"/>
                </a:lnTo>
                <a:lnTo>
                  <a:pt x="20047" y="19990"/>
                </a:lnTo>
                <a:lnTo>
                  <a:pt x="23212" y="12625"/>
                </a:lnTo>
                <a:lnTo>
                  <a:pt x="41163" y="12625"/>
                </a:lnTo>
                <a:lnTo>
                  <a:pt x="44328" y="19990"/>
                </a:lnTo>
                <a:lnTo>
                  <a:pt x="44328" y="36827"/>
                </a:lnTo>
                <a:lnTo>
                  <a:pt x="51738" y="51898"/>
                </a:lnTo>
                <a:lnTo>
                  <a:pt x="60974" y="42373"/>
                </a:lnTo>
                <a:lnTo>
                  <a:pt x="64389" y="28409"/>
                </a:lnTo>
                <a:lnTo>
                  <a:pt x="63949" y="23038"/>
                </a:lnTo>
                <a:lnTo>
                  <a:pt x="58319" y="10574"/>
                </a:lnTo>
                <a:lnTo>
                  <a:pt x="47400" y="2727"/>
                </a:lnTo>
                <a:lnTo>
                  <a:pt x="32708" y="0"/>
                </a:lnTo>
                <a:lnTo>
                  <a:pt x="26083" y="453"/>
                </a:lnTo>
                <a:lnTo>
                  <a:pt x="12443" y="5179"/>
                </a:lnTo>
                <a:lnTo>
                  <a:pt x="3323" y="14656"/>
                </a:lnTo>
                <a:close/>
              </a:path>
            </a:pathLst>
          </a:custGeom>
          <a:solidFill>
            <a:srgbClr val="FDFDFD"/>
          </a:solidFill>
        </p:spPr>
        <p:txBody>
          <a:bodyPr wrap="square" lIns="0" tIns="0" rIns="0" bIns="0" rtlCol="0">
            <a:noAutofit/>
          </a:bodyPr>
          <a:lstStyle/>
          <a:p>
            <a:endParaRPr dirty="0"/>
          </a:p>
        </p:txBody>
      </p:sp>
      <p:sp>
        <p:nvSpPr>
          <p:cNvPr id="200" name="object 103"/>
          <p:cNvSpPr/>
          <p:nvPr/>
        </p:nvSpPr>
        <p:spPr>
          <a:xfrm>
            <a:off x="1497628" y="6309678"/>
            <a:ext cx="57960" cy="55770"/>
          </a:xfrm>
          <a:custGeom>
            <a:avLst/>
            <a:gdLst/>
            <a:ahLst/>
            <a:cxnLst/>
            <a:rect l="l" t="t" r="r" b="b"/>
            <a:pathLst>
              <a:path w="57960" h="55770">
                <a:moveTo>
                  <a:pt x="16881" y="10521"/>
                </a:moveTo>
                <a:lnTo>
                  <a:pt x="16881" y="1052"/>
                </a:lnTo>
                <a:lnTo>
                  <a:pt x="0" y="1052"/>
                </a:lnTo>
                <a:lnTo>
                  <a:pt x="0" y="55770"/>
                </a:lnTo>
                <a:lnTo>
                  <a:pt x="18991" y="55770"/>
                </a:lnTo>
                <a:lnTo>
                  <a:pt x="18991" y="21042"/>
                </a:lnTo>
                <a:lnTo>
                  <a:pt x="23212" y="15782"/>
                </a:lnTo>
                <a:lnTo>
                  <a:pt x="35873" y="15782"/>
                </a:lnTo>
                <a:lnTo>
                  <a:pt x="38968" y="18938"/>
                </a:lnTo>
                <a:lnTo>
                  <a:pt x="38968" y="55770"/>
                </a:lnTo>
                <a:lnTo>
                  <a:pt x="57960" y="55770"/>
                </a:lnTo>
                <a:lnTo>
                  <a:pt x="57960" y="21042"/>
                </a:lnTo>
                <a:lnTo>
                  <a:pt x="57602" y="16415"/>
                </a:lnTo>
                <a:lnTo>
                  <a:pt x="51781" y="4918"/>
                </a:lnTo>
                <a:lnTo>
                  <a:pt x="36858" y="0"/>
                </a:lnTo>
                <a:lnTo>
                  <a:pt x="28417" y="0"/>
                </a:lnTo>
                <a:lnTo>
                  <a:pt x="21102" y="3156"/>
                </a:lnTo>
                <a:lnTo>
                  <a:pt x="16881" y="10521"/>
                </a:lnTo>
                <a:close/>
              </a:path>
            </a:pathLst>
          </a:custGeom>
          <a:solidFill>
            <a:srgbClr val="FDFDFD"/>
          </a:solidFill>
        </p:spPr>
        <p:txBody>
          <a:bodyPr wrap="square" lIns="0" tIns="0" rIns="0" bIns="0" rtlCol="0">
            <a:noAutofit/>
          </a:bodyPr>
          <a:lstStyle/>
          <a:p>
            <a:endParaRPr dirty="0"/>
          </a:p>
        </p:txBody>
      </p:sp>
      <p:sp>
        <p:nvSpPr>
          <p:cNvPr id="201" name="object 104"/>
          <p:cNvSpPr/>
          <p:nvPr/>
        </p:nvSpPr>
        <p:spPr>
          <a:xfrm>
            <a:off x="910888" y="6413858"/>
            <a:ext cx="582519" cy="43147"/>
          </a:xfrm>
          <a:custGeom>
            <a:avLst/>
            <a:gdLst/>
            <a:ahLst/>
            <a:cxnLst/>
            <a:rect l="l" t="t" r="r" b="b"/>
            <a:pathLst>
              <a:path w="582519" h="43147">
                <a:moveTo>
                  <a:pt x="429486" y="0"/>
                </a:moveTo>
                <a:lnTo>
                  <a:pt x="429486" y="43147"/>
                </a:lnTo>
                <a:lnTo>
                  <a:pt x="437927" y="43147"/>
                </a:lnTo>
                <a:lnTo>
                  <a:pt x="437927" y="27361"/>
                </a:lnTo>
                <a:lnTo>
                  <a:pt x="446368" y="27361"/>
                </a:lnTo>
                <a:lnTo>
                  <a:pt x="447423" y="30519"/>
                </a:lnTo>
                <a:lnTo>
                  <a:pt x="449547" y="33675"/>
                </a:lnTo>
                <a:lnTo>
                  <a:pt x="448478" y="19995"/>
                </a:lnTo>
                <a:lnTo>
                  <a:pt x="437927" y="19995"/>
                </a:lnTo>
                <a:lnTo>
                  <a:pt x="437927" y="7366"/>
                </a:lnTo>
                <a:lnTo>
                  <a:pt x="444257" y="0"/>
                </a:lnTo>
                <a:lnTo>
                  <a:pt x="429486" y="0"/>
                </a:lnTo>
                <a:close/>
              </a:path>
              <a:path w="582519" h="43147">
                <a:moveTo>
                  <a:pt x="459043" y="32623"/>
                </a:moveTo>
                <a:lnTo>
                  <a:pt x="456933" y="29467"/>
                </a:lnTo>
                <a:lnTo>
                  <a:pt x="455878" y="28415"/>
                </a:lnTo>
                <a:lnTo>
                  <a:pt x="453767" y="24205"/>
                </a:lnTo>
                <a:lnTo>
                  <a:pt x="456933" y="23152"/>
                </a:lnTo>
                <a:lnTo>
                  <a:pt x="460098" y="19995"/>
                </a:lnTo>
                <a:lnTo>
                  <a:pt x="460098" y="4209"/>
                </a:lnTo>
                <a:lnTo>
                  <a:pt x="455878" y="0"/>
                </a:lnTo>
                <a:lnTo>
                  <a:pt x="444257" y="0"/>
                </a:lnTo>
                <a:lnTo>
                  <a:pt x="437927" y="7366"/>
                </a:lnTo>
                <a:lnTo>
                  <a:pt x="448478" y="7366"/>
                </a:lnTo>
                <a:lnTo>
                  <a:pt x="451657" y="10524"/>
                </a:lnTo>
                <a:lnTo>
                  <a:pt x="451657" y="17890"/>
                </a:lnTo>
                <a:lnTo>
                  <a:pt x="448478" y="19995"/>
                </a:lnTo>
                <a:lnTo>
                  <a:pt x="449547" y="33675"/>
                </a:lnTo>
                <a:lnTo>
                  <a:pt x="450602" y="37885"/>
                </a:lnTo>
                <a:lnTo>
                  <a:pt x="452712" y="43147"/>
                </a:lnTo>
                <a:lnTo>
                  <a:pt x="465374" y="43147"/>
                </a:lnTo>
                <a:lnTo>
                  <a:pt x="465374" y="35781"/>
                </a:lnTo>
                <a:lnTo>
                  <a:pt x="460098" y="35781"/>
                </a:lnTo>
                <a:lnTo>
                  <a:pt x="459043" y="32623"/>
                </a:lnTo>
                <a:close/>
              </a:path>
              <a:path w="582519" h="43147">
                <a:moveTo>
                  <a:pt x="475925" y="12628"/>
                </a:moveTo>
                <a:lnTo>
                  <a:pt x="479090" y="8419"/>
                </a:lnTo>
                <a:lnTo>
                  <a:pt x="489641" y="8419"/>
                </a:lnTo>
                <a:lnTo>
                  <a:pt x="494917" y="9472"/>
                </a:lnTo>
                <a:lnTo>
                  <a:pt x="494917" y="33675"/>
                </a:lnTo>
                <a:lnTo>
                  <a:pt x="499549" y="37452"/>
                </a:lnTo>
                <a:lnTo>
                  <a:pt x="504413" y="22100"/>
                </a:lnTo>
                <a:lnTo>
                  <a:pt x="503964" y="16176"/>
                </a:lnTo>
                <a:lnTo>
                  <a:pt x="497050" y="3521"/>
                </a:lnTo>
                <a:lnTo>
                  <a:pt x="485421" y="0"/>
                </a:lnTo>
                <a:lnTo>
                  <a:pt x="481785" y="273"/>
                </a:lnTo>
                <a:lnTo>
                  <a:pt x="471054" y="6158"/>
                </a:lnTo>
                <a:lnTo>
                  <a:pt x="466429" y="22100"/>
                </a:lnTo>
                <a:lnTo>
                  <a:pt x="466726" y="26691"/>
                </a:lnTo>
                <a:lnTo>
                  <a:pt x="473512" y="39506"/>
                </a:lnTo>
                <a:lnTo>
                  <a:pt x="475925" y="12628"/>
                </a:lnTo>
                <a:close/>
              </a:path>
              <a:path w="582519" h="43147">
                <a:moveTo>
                  <a:pt x="475925" y="22100"/>
                </a:moveTo>
                <a:lnTo>
                  <a:pt x="475925" y="12628"/>
                </a:lnTo>
                <a:lnTo>
                  <a:pt x="473512" y="39506"/>
                </a:lnTo>
                <a:lnTo>
                  <a:pt x="485421" y="43147"/>
                </a:lnTo>
                <a:lnTo>
                  <a:pt x="488374" y="42971"/>
                </a:lnTo>
                <a:lnTo>
                  <a:pt x="499549" y="37452"/>
                </a:lnTo>
                <a:lnTo>
                  <a:pt x="494917" y="33675"/>
                </a:lnTo>
                <a:lnTo>
                  <a:pt x="489641" y="35781"/>
                </a:lnTo>
                <a:lnTo>
                  <a:pt x="479090" y="35781"/>
                </a:lnTo>
                <a:lnTo>
                  <a:pt x="475925" y="30519"/>
                </a:lnTo>
                <a:lnTo>
                  <a:pt x="475925" y="22100"/>
                </a:lnTo>
                <a:close/>
              </a:path>
              <a:path w="582519" h="43147">
                <a:moveTo>
                  <a:pt x="543452" y="39990"/>
                </a:moveTo>
                <a:lnTo>
                  <a:pt x="543452" y="0"/>
                </a:lnTo>
                <a:lnTo>
                  <a:pt x="533956" y="0"/>
                </a:lnTo>
                <a:lnTo>
                  <a:pt x="533956" y="31571"/>
                </a:lnTo>
                <a:lnTo>
                  <a:pt x="531846" y="34729"/>
                </a:lnTo>
                <a:lnTo>
                  <a:pt x="522350" y="34729"/>
                </a:lnTo>
                <a:lnTo>
                  <a:pt x="519184" y="31571"/>
                </a:lnTo>
                <a:lnTo>
                  <a:pt x="519184" y="0"/>
                </a:lnTo>
                <a:lnTo>
                  <a:pt x="510743" y="0"/>
                </a:lnTo>
                <a:lnTo>
                  <a:pt x="510743" y="31571"/>
                </a:lnTo>
                <a:lnTo>
                  <a:pt x="511798" y="35781"/>
                </a:lnTo>
                <a:lnTo>
                  <a:pt x="514964" y="38937"/>
                </a:lnTo>
                <a:lnTo>
                  <a:pt x="517074" y="42095"/>
                </a:lnTo>
                <a:lnTo>
                  <a:pt x="521294" y="43147"/>
                </a:lnTo>
                <a:lnTo>
                  <a:pt x="533956" y="43147"/>
                </a:lnTo>
                <a:lnTo>
                  <a:pt x="543452" y="39990"/>
                </a:lnTo>
                <a:close/>
              </a:path>
              <a:path w="582519" h="43147">
                <a:moveTo>
                  <a:pt x="582519" y="14734"/>
                </a:moveTo>
                <a:lnTo>
                  <a:pt x="582519" y="5262"/>
                </a:lnTo>
                <a:lnTo>
                  <a:pt x="576188" y="0"/>
                </a:lnTo>
                <a:lnTo>
                  <a:pt x="565623" y="0"/>
                </a:lnTo>
                <a:lnTo>
                  <a:pt x="560348" y="7366"/>
                </a:lnTo>
                <a:lnTo>
                  <a:pt x="569844" y="7366"/>
                </a:lnTo>
                <a:lnTo>
                  <a:pt x="572953" y="10524"/>
                </a:lnTo>
                <a:lnTo>
                  <a:pt x="572953" y="19995"/>
                </a:lnTo>
                <a:lnTo>
                  <a:pt x="570899" y="22100"/>
                </a:lnTo>
                <a:lnTo>
                  <a:pt x="566678" y="29467"/>
                </a:lnTo>
                <a:lnTo>
                  <a:pt x="576188" y="29467"/>
                </a:lnTo>
                <a:lnTo>
                  <a:pt x="582519" y="24205"/>
                </a:lnTo>
                <a:lnTo>
                  <a:pt x="582519" y="14734"/>
                </a:lnTo>
                <a:close/>
              </a:path>
              <a:path w="582519" h="43147">
                <a:moveTo>
                  <a:pt x="570899" y="22100"/>
                </a:moveTo>
                <a:lnTo>
                  <a:pt x="560348" y="22100"/>
                </a:lnTo>
                <a:lnTo>
                  <a:pt x="560348" y="7366"/>
                </a:lnTo>
                <a:lnTo>
                  <a:pt x="565623" y="0"/>
                </a:lnTo>
                <a:lnTo>
                  <a:pt x="550838" y="0"/>
                </a:lnTo>
                <a:lnTo>
                  <a:pt x="550838" y="43147"/>
                </a:lnTo>
                <a:lnTo>
                  <a:pt x="560348" y="43147"/>
                </a:lnTo>
                <a:lnTo>
                  <a:pt x="560348" y="29467"/>
                </a:lnTo>
                <a:lnTo>
                  <a:pt x="566678" y="29467"/>
                </a:lnTo>
                <a:lnTo>
                  <a:pt x="570899" y="22100"/>
                </a:lnTo>
                <a:close/>
              </a:path>
              <a:path w="582519" h="43147">
                <a:moveTo>
                  <a:pt x="275426" y="25257"/>
                </a:moveTo>
                <a:lnTo>
                  <a:pt x="287032" y="32623"/>
                </a:lnTo>
                <a:lnTo>
                  <a:pt x="284922" y="25257"/>
                </a:lnTo>
                <a:lnTo>
                  <a:pt x="275426" y="25257"/>
                </a:lnTo>
                <a:close/>
              </a:path>
              <a:path w="582519" h="43147">
                <a:moveTo>
                  <a:pt x="60155" y="0"/>
                </a:moveTo>
                <a:lnTo>
                  <a:pt x="49604" y="0"/>
                </a:lnTo>
                <a:lnTo>
                  <a:pt x="42218" y="31571"/>
                </a:lnTo>
                <a:lnTo>
                  <a:pt x="33763" y="0"/>
                </a:lnTo>
                <a:lnTo>
                  <a:pt x="26377" y="0"/>
                </a:lnTo>
                <a:lnTo>
                  <a:pt x="17936" y="31571"/>
                </a:lnTo>
                <a:lnTo>
                  <a:pt x="10551" y="0"/>
                </a:lnTo>
                <a:lnTo>
                  <a:pt x="0" y="0"/>
                </a:lnTo>
                <a:lnTo>
                  <a:pt x="12661" y="43147"/>
                </a:lnTo>
                <a:lnTo>
                  <a:pt x="22157" y="43147"/>
                </a:lnTo>
                <a:lnTo>
                  <a:pt x="29543" y="15786"/>
                </a:lnTo>
                <a:lnTo>
                  <a:pt x="36928" y="43147"/>
                </a:lnTo>
                <a:lnTo>
                  <a:pt x="47494" y="43147"/>
                </a:lnTo>
                <a:lnTo>
                  <a:pt x="60155" y="0"/>
                </a:lnTo>
                <a:close/>
              </a:path>
              <a:path w="582519" h="43147">
                <a:moveTo>
                  <a:pt x="70706" y="12628"/>
                </a:moveTo>
                <a:lnTo>
                  <a:pt x="73871" y="8419"/>
                </a:lnTo>
                <a:lnTo>
                  <a:pt x="83367" y="8419"/>
                </a:lnTo>
                <a:lnTo>
                  <a:pt x="89698" y="9472"/>
                </a:lnTo>
                <a:lnTo>
                  <a:pt x="89698" y="33675"/>
                </a:lnTo>
                <a:lnTo>
                  <a:pt x="94330" y="37452"/>
                </a:lnTo>
                <a:lnTo>
                  <a:pt x="99194" y="22100"/>
                </a:lnTo>
                <a:lnTo>
                  <a:pt x="98745" y="16176"/>
                </a:lnTo>
                <a:lnTo>
                  <a:pt x="91832" y="3521"/>
                </a:lnTo>
                <a:lnTo>
                  <a:pt x="80202" y="0"/>
                </a:lnTo>
                <a:lnTo>
                  <a:pt x="76566" y="273"/>
                </a:lnTo>
                <a:lnTo>
                  <a:pt x="65835" y="6158"/>
                </a:lnTo>
                <a:lnTo>
                  <a:pt x="61210" y="22100"/>
                </a:lnTo>
                <a:lnTo>
                  <a:pt x="61508" y="26691"/>
                </a:lnTo>
                <a:lnTo>
                  <a:pt x="68294" y="39506"/>
                </a:lnTo>
                <a:lnTo>
                  <a:pt x="70706" y="12628"/>
                </a:lnTo>
                <a:close/>
              </a:path>
              <a:path w="582519" h="43147">
                <a:moveTo>
                  <a:pt x="70706" y="22100"/>
                </a:moveTo>
                <a:lnTo>
                  <a:pt x="70706" y="12628"/>
                </a:lnTo>
                <a:lnTo>
                  <a:pt x="68294" y="39506"/>
                </a:lnTo>
                <a:lnTo>
                  <a:pt x="80202" y="43147"/>
                </a:lnTo>
                <a:lnTo>
                  <a:pt x="83155" y="42971"/>
                </a:lnTo>
                <a:lnTo>
                  <a:pt x="94330" y="37452"/>
                </a:lnTo>
                <a:lnTo>
                  <a:pt x="89698" y="33675"/>
                </a:lnTo>
                <a:lnTo>
                  <a:pt x="83367" y="35781"/>
                </a:lnTo>
                <a:lnTo>
                  <a:pt x="73871" y="35781"/>
                </a:lnTo>
                <a:lnTo>
                  <a:pt x="70706" y="30519"/>
                </a:lnTo>
                <a:lnTo>
                  <a:pt x="70706" y="22100"/>
                </a:lnTo>
                <a:close/>
              </a:path>
              <a:path w="582519" h="43147">
                <a:moveTo>
                  <a:pt x="104470" y="0"/>
                </a:moveTo>
                <a:lnTo>
                  <a:pt x="104470" y="43147"/>
                </a:lnTo>
                <a:lnTo>
                  <a:pt x="113966" y="43147"/>
                </a:lnTo>
                <a:lnTo>
                  <a:pt x="113966" y="27361"/>
                </a:lnTo>
                <a:lnTo>
                  <a:pt x="121351" y="27361"/>
                </a:lnTo>
                <a:lnTo>
                  <a:pt x="122406" y="30519"/>
                </a:lnTo>
                <a:lnTo>
                  <a:pt x="124517" y="33675"/>
                </a:lnTo>
                <a:lnTo>
                  <a:pt x="123462" y="19995"/>
                </a:lnTo>
                <a:lnTo>
                  <a:pt x="113966" y="19995"/>
                </a:lnTo>
                <a:lnTo>
                  <a:pt x="113966" y="7366"/>
                </a:lnTo>
                <a:lnTo>
                  <a:pt x="119241" y="0"/>
                </a:lnTo>
                <a:lnTo>
                  <a:pt x="104470" y="0"/>
                </a:lnTo>
                <a:close/>
              </a:path>
              <a:path w="582519" h="43147">
                <a:moveTo>
                  <a:pt x="134013" y="32623"/>
                </a:moveTo>
                <a:lnTo>
                  <a:pt x="131902" y="29467"/>
                </a:lnTo>
                <a:lnTo>
                  <a:pt x="130847" y="28415"/>
                </a:lnTo>
                <a:lnTo>
                  <a:pt x="128737" y="24205"/>
                </a:lnTo>
                <a:lnTo>
                  <a:pt x="131902" y="23152"/>
                </a:lnTo>
                <a:lnTo>
                  <a:pt x="136123" y="19995"/>
                </a:lnTo>
                <a:lnTo>
                  <a:pt x="136123" y="4209"/>
                </a:lnTo>
                <a:lnTo>
                  <a:pt x="130847" y="0"/>
                </a:lnTo>
                <a:lnTo>
                  <a:pt x="119241" y="0"/>
                </a:lnTo>
                <a:lnTo>
                  <a:pt x="113966" y="7366"/>
                </a:lnTo>
                <a:lnTo>
                  <a:pt x="123462" y="7366"/>
                </a:lnTo>
                <a:lnTo>
                  <a:pt x="126627" y="10524"/>
                </a:lnTo>
                <a:lnTo>
                  <a:pt x="126627" y="17890"/>
                </a:lnTo>
                <a:lnTo>
                  <a:pt x="123462" y="19995"/>
                </a:lnTo>
                <a:lnTo>
                  <a:pt x="124517" y="33675"/>
                </a:lnTo>
                <a:lnTo>
                  <a:pt x="126627" y="37885"/>
                </a:lnTo>
                <a:lnTo>
                  <a:pt x="128737" y="43147"/>
                </a:lnTo>
                <a:lnTo>
                  <a:pt x="140343" y="43147"/>
                </a:lnTo>
                <a:lnTo>
                  <a:pt x="140343" y="35781"/>
                </a:lnTo>
                <a:lnTo>
                  <a:pt x="135068" y="35781"/>
                </a:lnTo>
                <a:lnTo>
                  <a:pt x="134013" y="32623"/>
                </a:lnTo>
                <a:close/>
              </a:path>
              <a:path w="582519" h="43147">
                <a:moveTo>
                  <a:pt x="153019" y="35781"/>
                </a:moveTo>
                <a:lnTo>
                  <a:pt x="153019" y="0"/>
                </a:lnTo>
                <a:lnTo>
                  <a:pt x="144578" y="0"/>
                </a:lnTo>
                <a:lnTo>
                  <a:pt x="144578" y="43147"/>
                </a:lnTo>
                <a:lnTo>
                  <a:pt x="172011" y="43147"/>
                </a:lnTo>
                <a:lnTo>
                  <a:pt x="172011" y="35781"/>
                </a:lnTo>
                <a:lnTo>
                  <a:pt x="153019" y="35781"/>
                </a:lnTo>
                <a:close/>
              </a:path>
              <a:path w="582519" h="43147">
                <a:moveTo>
                  <a:pt x="185727" y="7366"/>
                </a:moveTo>
                <a:lnTo>
                  <a:pt x="197333" y="7366"/>
                </a:lnTo>
                <a:lnTo>
                  <a:pt x="200499" y="12628"/>
                </a:lnTo>
                <a:lnTo>
                  <a:pt x="200499" y="30519"/>
                </a:lnTo>
                <a:lnTo>
                  <a:pt x="197333" y="35781"/>
                </a:lnTo>
                <a:lnTo>
                  <a:pt x="191003" y="35781"/>
                </a:lnTo>
                <a:lnTo>
                  <a:pt x="194484" y="42909"/>
                </a:lnTo>
                <a:lnTo>
                  <a:pt x="205832" y="36590"/>
                </a:lnTo>
                <a:lnTo>
                  <a:pt x="209995" y="22100"/>
                </a:lnTo>
                <a:lnTo>
                  <a:pt x="209294" y="15638"/>
                </a:lnTo>
                <a:lnTo>
                  <a:pt x="202189" y="4136"/>
                </a:lnTo>
                <a:lnTo>
                  <a:pt x="188892" y="0"/>
                </a:lnTo>
                <a:lnTo>
                  <a:pt x="176231" y="0"/>
                </a:lnTo>
                <a:lnTo>
                  <a:pt x="185727" y="7366"/>
                </a:lnTo>
                <a:close/>
              </a:path>
              <a:path w="582519" h="43147">
                <a:moveTo>
                  <a:pt x="185727" y="35781"/>
                </a:moveTo>
                <a:lnTo>
                  <a:pt x="185727" y="7366"/>
                </a:lnTo>
                <a:lnTo>
                  <a:pt x="176231" y="0"/>
                </a:lnTo>
                <a:lnTo>
                  <a:pt x="176231" y="43147"/>
                </a:lnTo>
                <a:lnTo>
                  <a:pt x="191003" y="43147"/>
                </a:lnTo>
                <a:lnTo>
                  <a:pt x="194484" y="42909"/>
                </a:lnTo>
                <a:lnTo>
                  <a:pt x="191003" y="35781"/>
                </a:lnTo>
                <a:lnTo>
                  <a:pt x="185727" y="35781"/>
                </a:lnTo>
                <a:close/>
              </a:path>
              <a:path w="582519" h="43147">
                <a:moveTo>
                  <a:pt x="249048" y="29467"/>
                </a:moveTo>
                <a:lnTo>
                  <a:pt x="249048" y="33675"/>
                </a:lnTo>
                <a:lnTo>
                  <a:pt x="246938" y="35781"/>
                </a:lnTo>
                <a:lnTo>
                  <a:pt x="235317" y="35781"/>
                </a:lnTo>
                <a:lnTo>
                  <a:pt x="243758" y="43147"/>
                </a:lnTo>
                <a:lnTo>
                  <a:pt x="253268" y="43147"/>
                </a:lnTo>
                <a:lnTo>
                  <a:pt x="258544" y="38937"/>
                </a:lnTo>
                <a:lnTo>
                  <a:pt x="258544" y="24205"/>
                </a:lnTo>
                <a:lnTo>
                  <a:pt x="254323" y="21047"/>
                </a:lnTo>
                <a:lnTo>
                  <a:pt x="251158" y="19995"/>
                </a:lnTo>
                <a:lnTo>
                  <a:pt x="253268" y="19995"/>
                </a:lnTo>
                <a:lnTo>
                  <a:pt x="256434" y="17890"/>
                </a:lnTo>
                <a:lnTo>
                  <a:pt x="256434" y="4209"/>
                </a:lnTo>
                <a:lnTo>
                  <a:pt x="251158" y="0"/>
                </a:lnTo>
                <a:lnTo>
                  <a:pt x="242703" y="0"/>
                </a:lnTo>
                <a:lnTo>
                  <a:pt x="235317" y="7366"/>
                </a:lnTo>
                <a:lnTo>
                  <a:pt x="244827" y="7366"/>
                </a:lnTo>
                <a:lnTo>
                  <a:pt x="246938" y="9472"/>
                </a:lnTo>
                <a:lnTo>
                  <a:pt x="246938" y="15786"/>
                </a:lnTo>
                <a:lnTo>
                  <a:pt x="249048" y="25257"/>
                </a:lnTo>
                <a:lnTo>
                  <a:pt x="249048" y="29467"/>
                </a:lnTo>
                <a:close/>
              </a:path>
              <a:path w="582519" h="43147">
                <a:moveTo>
                  <a:pt x="225821" y="0"/>
                </a:moveTo>
                <a:lnTo>
                  <a:pt x="225821" y="43147"/>
                </a:lnTo>
                <a:lnTo>
                  <a:pt x="243758" y="43147"/>
                </a:lnTo>
                <a:lnTo>
                  <a:pt x="235317" y="35781"/>
                </a:lnTo>
                <a:lnTo>
                  <a:pt x="235317" y="24205"/>
                </a:lnTo>
                <a:lnTo>
                  <a:pt x="244827" y="24205"/>
                </a:lnTo>
                <a:lnTo>
                  <a:pt x="249048" y="25257"/>
                </a:lnTo>
                <a:lnTo>
                  <a:pt x="246938" y="15786"/>
                </a:lnTo>
                <a:lnTo>
                  <a:pt x="244827" y="17890"/>
                </a:lnTo>
                <a:lnTo>
                  <a:pt x="235317" y="17890"/>
                </a:lnTo>
                <a:lnTo>
                  <a:pt x="235317" y="7366"/>
                </a:lnTo>
                <a:lnTo>
                  <a:pt x="242703" y="0"/>
                </a:lnTo>
                <a:lnTo>
                  <a:pt x="225821" y="0"/>
                </a:lnTo>
                <a:close/>
              </a:path>
              <a:path w="582519" h="43147">
                <a:moveTo>
                  <a:pt x="291252" y="43147"/>
                </a:moveTo>
                <a:lnTo>
                  <a:pt x="299693" y="43147"/>
                </a:lnTo>
                <a:lnTo>
                  <a:pt x="284922" y="1052"/>
                </a:lnTo>
                <a:lnTo>
                  <a:pt x="284922" y="0"/>
                </a:lnTo>
                <a:lnTo>
                  <a:pt x="275426" y="0"/>
                </a:lnTo>
                <a:lnTo>
                  <a:pt x="259599" y="43147"/>
                </a:lnTo>
                <a:lnTo>
                  <a:pt x="269095" y="43147"/>
                </a:lnTo>
                <a:lnTo>
                  <a:pt x="273315" y="32623"/>
                </a:lnTo>
                <a:lnTo>
                  <a:pt x="287032" y="32623"/>
                </a:lnTo>
                <a:lnTo>
                  <a:pt x="275426" y="25257"/>
                </a:lnTo>
                <a:lnTo>
                  <a:pt x="279646" y="11576"/>
                </a:lnTo>
                <a:lnTo>
                  <a:pt x="284922" y="25257"/>
                </a:lnTo>
                <a:lnTo>
                  <a:pt x="287032" y="32623"/>
                </a:lnTo>
                <a:lnTo>
                  <a:pt x="291252" y="43147"/>
                </a:lnTo>
                <a:close/>
              </a:path>
              <a:path w="582519" h="43147">
                <a:moveTo>
                  <a:pt x="311299" y="43147"/>
                </a:moveTo>
                <a:lnTo>
                  <a:pt x="311299" y="17890"/>
                </a:lnTo>
                <a:lnTo>
                  <a:pt x="326071" y="43147"/>
                </a:lnTo>
                <a:lnTo>
                  <a:pt x="335567" y="43147"/>
                </a:lnTo>
                <a:lnTo>
                  <a:pt x="335567" y="0"/>
                </a:lnTo>
                <a:lnTo>
                  <a:pt x="327126" y="0"/>
                </a:lnTo>
                <a:lnTo>
                  <a:pt x="327126" y="26309"/>
                </a:lnTo>
                <a:lnTo>
                  <a:pt x="311299" y="0"/>
                </a:lnTo>
                <a:lnTo>
                  <a:pt x="302858" y="0"/>
                </a:lnTo>
                <a:lnTo>
                  <a:pt x="302858" y="43147"/>
                </a:lnTo>
                <a:lnTo>
                  <a:pt x="311299" y="43147"/>
                </a:lnTo>
                <a:close/>
              </a:path>
              <a:path w="582519" h="43147">
                <a:moveTo>
                  <a:pt x="361959" y="21047"/>
                </a:moveTo>
                <a:lnTo>
                  <a:pt x="377785" y="0"/>
                </a:lnTo>
                <a:lnTo>
                  <a:pt x="367234" y="0"/>
                </a:lnTo>
                <a:lnTo>
                  <a:pt x="353518" y="19995"/>
                </a:lnTo>
                <a:lnTo>
                  <a:pt x="353518" y="0"/>
                </a:lnTo>
                <a:lnTo>
                  <a:pt x="344008" y="0"/>
                </a:lnTo>
                <a:lnTo>
                  <a:pt x="344008" y="43147"/>
                </a:lnTo>
                <a:lnTo>
                  <a:pt x="353518" y="43147"/>
                </a:lnTo>
                <a:lnTo>
                  <a:pt x="353518" y="23152"/>
                </a:lnTo>
                <a:lnTo>
                  <a:pt x="367234" y="43147"/>
                </a:lnTo>
                <a:lnTo>
                  <a:pt x="378840" y="43147"/>
                </a:lnTo>
                <a:lnTo>
                  <a:pt x="361959" y="21047"/>
                </a:lnTo>
                <a:close/>
              </a:path>
              <a:path w="582519" h="43147">
                <a:moveTo>
                  <a:pt x="396777" y="30519"/>
                </a:moveTo>
                <a:lnTo>
                  <a:pt x="396777" y="12628"/>
                </a:lnTo>
                <a:lnTo>
                  <a:pt x="400998" y="8419"/>
                </a:lnTo>
                <a:lnTo>
                  <a:pt x="413659" y="8419"/>
                </a:lnTo>
                <a:lnTo>
                  <a:pt x="414714" y="15786"/>
                </a:lnTo>
                <a:lnTo>
                  <a:pt x="423155" y="14734"/>
                </a:lnTo>
                <a:lnTo>
                  <a:pt x="423155" y="11576"/>
                </a:lnTo>
                <a:lnTo>
                  <a:pt x="419990" y="0"/>
                </a:lnTo>
                <a:lnTo>
                  <a:pt x="406273" y="0"/>
                </a:lnTo>
                <a:lnTo>
                  <a:pt x="393765" y="4536"/>
                </a:lnTo>
                <a:lnTo>
                  <a:pt x="387640" y="17099"/>
                </a:lnTo>
                <a:lnTo>
                  <a:pt x="387281" y="22100"/>
                </a:lnTo>
                <a:lnTo>
                  <a:pt x="391444" y="36159"/>
                </a:lnTo>
                <a:lnTo>
                  <a:pt x="402792" y="42879"/>
                </a:lnTo>
                <a:lnTo>
                  <a:pt x="406273" y="43147"/>
                </a:lnTo>
                <a:lnTo>
                  <a:pt x="418935" y="43147"/>
                </a:lnTo>
                <a:lnTo>
                  <a:pt x="423155" y="34729"/>
                </a:lnTo>
                <a:lnTo>
                  <a:pt x="423155" y="19995"/>
                </a:lnTo>
                <a:lnTo>
                  <a:pt x="405218" y="19995"/>
                </a:lnTo>
                <a:lnTo>
                  <a:pt x="405218" y="27361"/>
                </a:lnTo>
                <a:lnTo>
                  <a:pt x="414714" y="27361"/>
                </a:lnTo>
                <a:lnTo>
                  <a:pt x="414714" y="30519"/>
                </a:lnTo>
                <a:lnTo>
                  <a:pt x="413659" y="34729"/>
                </a:lnTo>
                <a:lnTo>
                  <a:pt x="400998" y="34729"/>
                </a:lnTo>
                <a:lnTo>
                  <a:pt x="396777" y="30519"/>
                </a:lnTo>
                <a:close/>
              </a:path>
            </a:pathLst>
          </a:custGeom>
          <a:solidFill>
            <a:srgbClr val="FDFDFD"/>
          </a:solidFill>
        </p:spPr>
        <p:txBody>
          <a:bodyPr wrap="square" lIns="0" tIns="0" rIns="0" bIns="0" rtlCol="0">
            <a:noAutofit/>
          </a:bodyPr>
          <a:lstStyle/>
          <a:p>
            <a:endParaRPr dirty="0"/>
          </a:p>
        </p:txBody>
      </p:sp>
      <p:sp>
        <p:nvSpPr>
          <p:cNvPr id="202" name="object 105"/>
          <p:cNvSpPr/>
          <p:nvPr/>
        </p:nvSpPr>
        <p:spPr>
          <a:xfrm>
            <a:off x="910888" y="5814004"/>
            <a:ext cx="233207" cy="232580"/>
          </a:xfrm>
          <a:custGeom>
            <a:avLst/>
            <a:gdLst/>
            <a:ahLst/>
            <a:cxnLst/>
            <a:rect l="l" t="t" r="r" b="b"/>
            <a:pathLst>
              <a:path w="233207" h="232580">
                <a:moveTo>
                  <a:pt x="50659" y="51569"/>
                </a:moveTo>
                <a:lnTo>
                  <a:pt x="40272" y="59131"/>
                </a:lnTo>
                <a:lnTo>
                  <a:pt x="30943" y="67751"/>
                </a:lnTo>
                <a:lnTo>
                  <a:pt x="24931" y="92832"/>
                </a:lnTo>
                <a:lnTo>
                  <a:pt x="29543" y="86290"/>
                </a:lnTo>
                <a:lnTo>
                  <a:pt x="37812" y="76602"/>
                </a:lnTo>
                <a:lnTo>
                  <a:pt x="46883" y="67710"/>
                </a:lnTo>
                <a:lnTo>
                  <a:pt x="54879" y="61038"/>
                </a:lnTo>
                <a:lnTo>
                  <a:pt x="50659" y="35787"/>
                </a:lnTo>
                <a:lnTo>
                  <a:pt x="49604" y="41047"/>
                </a:lnTo>
                <a:lnTo>
                  <a:pt x="49604" y="46308"/>
                </a:lnTo>
                <a:lnTo>
                  <a:pt x="50659" y="51569"/>
                </a:lnTo>
                <a:close/>
              </a:path>
              <a:path w="233207" h="232580">
                <a:moveTo>
                  <a:pt x="4220" y="148380"/>
                </a:moveTo>
                <a:lnTo>
                  <a:pt x="5275" y="150485"/>
                </a:lnTo>
                <a:lnTo>
                  <a:pt x="10058" y="163394"/>
                </a:lnTo>
                <a:lnTo>
                  <a:pt x="16229" y="175475"/>
                </a:lnTo>
                <a:lnTo>
                  <a:pt x="14771" y="145224"/>
                </a:lnTo>
                <a:lnTo>
                  <a:pt x="13716" y="142068"/>
                </a:lnTo>
                <a:lnTo>
                  <a:pt x="13716" y="138911"/>
                </a:lnTo>
                <a:lnTo>
                  <a:pt x="12661" y="134703"/>
                </a:lnTo>
                <a:lnTo>
                  <a:pt x="16881" y="139963"/>
                </a:lnTo>
                <a:lnTo>
                  <a:pt x="21102" y="145224"/>
                </a:lnTo>
                <a:lnTo>
                  <a:pt x="26377" y="149433"/>
                </a:lnTo>
                <a:lnTo>
                  <a:pt x="35961" y="157589"/>
                </a:lnTo>
                <a:lnTo>
                  <a:pt x="33763" y="142068"/>
                </a:lnTo>
                <a:lnTo>
                  <a:pt x="24067" y="131825"/>
                </a:lnTo>
                <a:lnTo>
                  <a:pt x="17280" y="121373"/>
                </a:lnTo>
                <a:lnTo>
                  <a:pt x="14771" y="115764"/>
                </a:lnTo>
                <a:lnTo>
                  <a:pt x="19019" y="104012"/>
                </a:lnTo>
                <a:lnTo>
                  <a:pt x="24931" y="92832"/>
                </a:lnTo>
                <a:lnTo>
                  <a:pt x="30943" y="67751"/>
                </a:lnTo>
                <a:lnTo>
                  <a:pt x="22478" y="77230"/>
                </a:lnTo>
                <a:lnTo>
                  <a:pt x="21102" y="78925"/>
                </a:lnTo>
                <a:lnTo>
                  <a:pt x="18991" y="82081"/>
                </a:lnTo>
                <a:lnTo>
                  <a:pt x="16881" y="86290"/>
                </a:lnTo>
                <a:lnTo>
                  <a:pt x="14771" y="89446"/>
                </a:lnTo>
                <a:lnTo>
                  <a:pt x="18694" y="77013"/>
                </a:lnTo>
                <a:lnTo>
                  <a:pt x="24252" y="65220"/>
                </a:lnTo>
                <a:lnTo>
                  <a:pt x="31225" y="54245"/>
                </a:lnTo>
                <a:lnTo>
                  <a:pt x="39390" y="44265"/>
                </a:lnTo>
                <a:lnTo>
                  <a:pt x="48526" y="35457"/>
                </a:lnTo>
                <a:lnTo>
                  <a:pt x="50659" y="33682"/>
                </a:lnTo>
                <a:lnTo>
                  <a:pt x="50659" y="35787"/>
                </a:lnTo>
                <a:lnTo>
                  <a:pt x="54879" y="61038"/>
                </a:lnTo>
                <a:lnTo>
                  <a:pt x="58045" y="66299"/>
                </a:lnTo>
                <a:lnTo>
                  <a:pt x="62265" y="71560"/>
                </a:lnTo>
                <a:lnTo>
                  <a:pt x="64375" y="55777"/>
                </a:lnTo>
                <a:lnTo>
                  <a:pt x="71101" y="39712"/>
                </a:lnTo>
                <a:lnTo>
                  <a:pt x="61210" y="45256"/>
                </a:lnTo>
                <a:lnTo>
                  <a:pt x="61210" y="37891"/>
                </a:lnTo>
                <a:lnTo>
                  <a:pt x="62265" y="32630"/>
                </a:lnTo>
                <a:lnTo>
                  <a:pt x="65430" y="27355"/>
                </a:lnTo>
                <a:lnTo>
                  <a:pt x="75008" y="7872"/>
                </a:lnTo>
                <a:lnTo>
                  <a:pt x="62309" y="13698"/>
                </a:lnTo>
                <a:lnTo>
                  <a:pt x="50467" y="20939"/>
                </a:lnTo>
                <a:lnTo>
                  <a:pt x="39594" y="29483"/>
                </a:lnTo>
                <a:lnTo>
                  <a:pt x="29801" y="39220"/>
                </a:lnTo>
                <a:lnTo>
                  <a:pt x="21201" y="50037"/>
                </a:lnTo>
                <a:lnTo>
                  <a:pt x="13905" y="61824"/>
                </a:lnTo>
                <a:lnTo>
                  <a:pt x="8025" y="74469"/>
                </a:lnTo>
                <a:lnTo>
                  <a:pt x="3673" y="87860"/>
                </a:lnTo>
                <a:lnTo>
                  <a:pt x="961" y="101886"/>
                </a:lnTo>
                <a:lnTo>
                  <a:pt x="0" y="116436"/>
                </a:lnTo>
                <a:lnTo>
                  <a:pt x="0" y="116816"/>
                </a:lnTo>
                <a:lnTo>
                  <a:pt x="570" y="129706"/>
                </a:lnTo>
                <a:lnTo>
                  <a:pt x="2549" y="142398"/>
                </a:lnTo>
                <a:lnTo>
                  <a:pt x="4220" y="148380"/>
                </a:lnTo>
                <a:close/>
              </a:path>
              <a:path w="233207" h="232580">
                <a:moveTo>
                  <a:pt x="112910" y="11573"/>
                </a:moveTo>
                <a:lnTo>
                  <a:pt x="116076" y="11573"/>
                </a:lnTo>
                <a:lnTo>
                  <a:pt x="120296" y="13677"/>
                </a:lnTo>
                <a:lnTo>
                  <a:pt x="123462" y="17886"/>
                </a:lnTo>
                <a:lnTo>
                  <a:pt x="128297" y="41800"/>
                </a:lnTo>
                <a:lnTo>
                  <a:pt x="130847" y="38943"/>
                </a:lnTo>
                <a:lnTo>
                  <a:pt x="133047" y="49258"/>
                </a:lnTo>
                <a:lnTo>
                  <a:pt x="135083" y="60962"/>
                </a:lnTo>
                <a:lnTo>
                  <a:pt x="136792" y="74053"/>
                </a:lnTo>
                <a:lnTo>
                  <a:pt x="138012" y="88533"/>
                </a:lnTo>
                <a:lnTo>
                  <a:pt x="138233" y="92603"/>
                </a:lnTo>
                <a:lnTo>
                  <a:pt x="139288" y="17886"/>
                </a:lnTo>
                <a:lnTo>
                  <a:pt x="136123" y="19990"/>
                </a:lnTo>
                <a:lnTo>
                  <a:pt x="134013" y="16834"/>
                </a:lnTo>
                <a:lnTo>
                  <a:pt x="132958" y="14730"/>
                </a:lnTo>
                <a:lnTo>
                  <a:pt x="130847" y="11573"/>
                </a:lnTo>
                <a:lnTo>
                  <a:pt x="136063" y="1261"/>
                </a:lnTo>
                <a:lnTo>
                  <a:pt x="121456" y="63"/>
                </a:lnTo>
                <a:lnTo>
                  <a:pt x="117131" y="0"/>
                </a:lnTo>
                <a:lnTo>
                  <a:pt x="112910" y="11573"/>
                </a:lnTo>
                <a:close/>
              </a:path>
              <a:path w="233207" h="232580">
                <a:moveTo>
                  <a:pt x="174240" y="13560"/>
                </a:moveTo>
                <a:lnTo>
                  <a:pt x="162569" y="8058"/>
                </a:lnTo>
                <a:lnTo>
                  <a:pt x="149805" y="3943"/>
                </a:lnTo>
                <a:lnTo>
                  <a:pt x="149853" y="23147"/>
                </a:lnTo>
                <a:lnTo>
                  <a:pt x="153019" y="21042"/>
                </a:lnTo>
                <a:lnTo>
                  <a:pt x="156184" y="19990"/>
                </a:lnTo>
                <a:lnTo>
                  <a:pt x="159349" y="18938"/>
                </a:lnTo>
                <a:lnTo>
                  <a:pt x="164625" y="21042"/>
                </a:lnTo>
                <a:lnTo>
                  <a:pt x="169900" y="24199"/>
                </a:lnTo>
                <a:lnTo>
                  <a:pt x="175176" y="27355"/>
                </a:lnTo>
                <a:lnTo>
                  <a:pt x="184704" y="20398"/>
                </a:lnTo>
                <a:lnTo>
                  <a:pt x="174240" y="13560"/>
                </a:lnTo>
                <a:close/>
              </a:path>
              <a:path w="233207" h="232580">
                <a:moveTo>
                  <a:pt x="211050" y="155745"/>
                </a:moveTo>
                <a:lnTo>
                  <a:pt x="211050" y="150485"/>
                </a:lnTo>
                <a:lnTo>
                  <a:pt x="210447" y="138168"/>
                </a:lnTo>
                <a:lnTo>
                  <a:pt x="208640" y="125852"/>
                </a:lnTo>
                <a:lnTo>
                  <a:pt x="205628" y="113533"/>
                </a:lnTo>
                <a:lnTo>
                  <a:pt x="201411" y="101213"/>
                </a:lnTo>
                <a:lnTo>
                  <a:pt x="195990" y="88891"/>
                </a:lnTo>
                <a:lnTo>
                  <a:pt x="195223" y="87342"/>
                </a:lnTo>
                <a:lnTo>
                  <a:pt x="203819" y="77479"/>
                </a:lnTo>
                <a:lnTo>
                  <a:pt x="208570" y="65586"/>
                </a:lnTo>
                <a:lnTo>
                  <a:pt x="208940" y="63142"/>
                </a:lnTo>
                <a:lnTo>
                  <a:pt x="209995" y="59986"/>
                </a:lnTo>
                <a:lnTo>
                  <a:pt x="207884" y="56830"/>
                </a:lnTo>
                <a:lnTo>
                  <a:pt x="204719" y="56830"/>
                </a:lnTo>
                <a:lnTo>
                  <a:pt x="201554" y="55777"/>
                </a:lnTo>
                <a:lnTo>
                  <a:pt x="199444" y="57882"/>
                </a:lnTo>
                <a:lnTo>
                  <a:pt x="198388" y="61038"/>
                </a:lnTo>
                <a:lnTo>
                  <a:pt x="197333" y="67351"/>
                </a:lnTo>
                <a:lnTo>
                  <a:pt x="194168" y="72612"/>
                </a:lnTo>
                <a:lnTo>
                  <a:pt x="188892" y="77872"/>
                </a:lnTo>
                <a:lnTo>
                  <a:pt x="187837" y="74716"/>
                </a:lnTo>
                <a:lnTo>
                  <a:pt x="185727" y="93655"/>
                </a:lnTo>
                <a:lnTo>
                  <a:pt x="191286" y="105951"/>
                </a:lnTo>
                <a:lnTo>
                  <a:pt x="195596" y="118243"/>
                </a:lnTo>
                <a:lnTo>
                  <a:pt x="198593" y="130534"/>
                </a:lnTo>
                <a:lnTo>
                  <a:pt x="200213" y="142823"/>
                </a:lnTo>
                <a:lnTo>
                  <a:pt x="200499" y="150485"/>
                </a:lnTo>
                <a:lnTo>
                  <a:pt x="200499" y="155745"/>
                </a:lnTo>
                <a:lnTo>
                  <a:pt x="199444" y="161020"/>
                </a:lnTo>
                <a:lnTo>
                  <a:pt x="199444" y="166281"/>
                </a:lnTo>
                <a:lnTo>
                  <a:pt x="194168" y="169437"/>
                </a:lnTo>
                <a:lnTo>
                  <a:pt x="188892" y="171542"/>
                </a:lnTo>
                <a:lnTo>
                  <a:pt x="182562" y="173646"/>
                </a:lnTo>
                <a:lnTo>
                  <a:pt x="170733" y="177124"/>
                </a:lnTo>
                <a:lnTo>
                  <a:pt x="158216" y="179228"/>
                </a:lnTo>
                <a:lnTo>
                  <a:pt x="145010" y="179958"/>
                </a:lnTo>
                <a:lnTo>
                  <a:pt x="144578" y="179959"/>
                </a:lnTo>
                <a:lnTo>
                  <a:pt x="142468" y="41047"/>
                </a:lnTo>
                <a:lnTo>
                  <a:pt x="152152" y="49058"/>
                </a:lnTo>
                <a:lnTo>
                  <a:pt x="161058" y="57964"/>
                </a:lnTo>
                <a:lnTo>
                  <a:pt x="169305" y="67765"/>
                </a:lnTo>
                <a:lnTo>
                  <a:pt x="176913" y="59711"/>
                </a:lnTo>
                <a:lnTo>
                  <a:pt x="168419" y="50069"/>
                </a:lnTo>
                <a:lnTo>
                  <a:pt x="159299" y="41472"/>
                </a:lnTo>
                <a:lnTo>
                  <a:pt x="150908" y="34734"/>
                </a:lnTo>
                <a:lnTo>
                  <a:pt x="164465" y="36140"/>
                </a:lnTo>
                <a:lnTo>
                  <a:pt x="177048" y="38785"/>
                </a:lnTo>
                <a:lnTo>
                  <a:pt x="188657" y="42940"/>
                </a:lnTo>
                <a:lnTo>
                  <a:pt x="195223" y="46308"/>
                </a:lnTo>
                <a:lnTo>
                  <a:pt x="196278" y="47360"/>
                </a:lnTo>
                <a:lnTo>
                  <a:pt x="199444" y="47360"/>
                </a:lnTo>
                <a:lnTo>
                  <a:pt x="203664" y="44204"/>
                </a:lnTo>
                <a:lnTo>
                  <a:pt x="203664" y="39995"/>
                </a:lnTo>
                <a:lnTo>
                  <a:pt x="201554" y="37891"/>
                </a:lnTo>
                <a:lnTo>
                  <a:pt x="193847" y="28525"/>
                </a:lnTo>
                <a:lnTo>
                  <a:pt x="184704" y="20398"/>
                </a:lnTo>
                <a:lnTo>
                  <a:pt x="175176" y="27355"/>
                </a:lnTo>
                <a:lnTo>
                  <a:pt x="162648" y="24877"/>
                </a:lnTo>
                <a:lnTo>
                  <a:pt x="150120" y="23180"/>
                </a:lnTo>
                <a:lnTo>
                  <a:pt x="149853" y="23147"/>
                </a:lnTo>
                <a:lnTo>
                  <a:pt x="149805" y="3943"/>
                </a:lnTo>
                <a:lnTo>
                  <a:pt x="136063" y="1261"/>
                </a:lnTo>
                <a:lnTo>
                  <a:pt x="130847" y="11573"/>
                </a:lnTo>
                <a:lnTo>
                  <a:pt x="135068" y="12625"/>
                </a:lnTo>
                <a:lnTo>
                  <a:pt x="140343" y="13677"/>
                </a:lnTo>
                <a:lnTo>
                  <a:pt x="144578" y="14730"/>
                </a:lnTo>
                <a:lnTo>
                  <a:pt x="142468" y="15782"/>
                </a:lnTo>
                <a:lnTo>
                  <a:pt x="139288" y="17886"/>
                </a:lnTo>
                <a:lnTo>
                  <a:pt x="138233" y="92603"/>
                </a:lnTo>
                <a:lnTo>
                  <a:pt x="126627" y="92603"/>
                </a:lnTo>
                <a:lnTo>
                  <a:pt x="121351" y="90498"/>
                </a:lnTo>
                <a:lnTo>
                  <a:pt x="112910" y="89446"/>
                </a:lnTo>
                <a:lnTo>
                  <a:pt x="105525" y="87342"/>
                </a:lnTo>
                <a:lnTo>
                  <a:pt x="99194" y="84185"/>
                </a:lnTo>
                <a:lnTo>
                  <a:pt x="96833" y="65320"/>
                </a:lnTo>
                <a:lnTo>
                  <a:pt x="89772" y="76941"/>
                </a:lnTo>
                <a:lnTo>
                  <a:pt x="88643" y="78925"/>
                </a:lnTo>
                <a:lnTo>
                  <a:pt x="83367" y="75768"/>
                </a:lnTo>
                <a:lnTo>
                  <a:pt x="79147" y="72612"/>
                </a:lnTo>
                <a:lnTo>
                  <a:pt x="74926" y="68403"/>
                </a:lnTo>
                <a:lnTo>
                  <a:pt x="69651" y="64195"/>
                </a:lnTo>
                <a:lnTo>
                  <a:pt x="66486" y="59986"/>
                </a:lnTo>
                <a:lnTo>
                  <a:pt x="64375" y="55777"/>
                </a:lnTo>
                <a:lnTo>
                  <a:pt x="62265" y="71560"/>
                </a:lnTo>
                <a:lnTo>
                  <a:pt x="67541" y="75768"/>
                </a:lnTo>
                <a:lnTo>
                  <a:pt x="71761" y="81029"/>
                </a:lnTo>
                <a:lnTo>
                  <a:pt x="77037" y="85238"/>
                </a:lnTo>
                <a:lnTo>
                  <a:pt x="83367" y="88394"/>
                </a:lnTo>
                <a:lnTo>
                  <a:pt x="82312" y="91550"/>
                </a:lnTo>
                <a:lnTo>
                  <a:pt x="80202" y="94721"/>
                </a:lnTo>
                <a:lnTo>
                  <a:pt x="79147" y="97877"/>
                </a:lnTo>
                <a:lnTo>
                  <a:pt x="73234" y="109890"/>
                </a:lnTo>
                <a:lnTo>
                  <a:pt x="69275" y="152714"/>
                </a:lnTo>
                <a:lnTo>
                  <a:pt x="72712" y="141560"/>
                </a:lnTo>
                <a:lnTo>
                  <a:pt x="76946" y="129660"/>
                </a:lnTo>
                <a:lnTo>
                  <a:pt x="82126" y="117015"/>
                </a:lnTo>
                <a:lnTo>
                  <a:pt x="88400" y="103624"/>
                </a:lnTo>
                <a:lnTo>
                  <a:pt x="88643" y="103138"/>
                </a:lnTo>
                <a:lnTo>
                  <a:pt x="89698" y="99982"/>
                </a:lnTo>
                <a:lnTo>
                  <a:pt x="91808" y="96825"/>
                </a:lnTo>
                <a:lnTo>
                  <a:pt x="93918" y="93655"/>
                </a:lnTo>
                <a:lnTo>
                  <a:pt x="101304" y="96825"/>
                </a:lnTo>
                <a:lnTo>
                  <a:pt x="109745" y="99982"/>
                </a:lnTo>
                <a:lnTo>
                  <a:pt x="118186" y="101034"/>
                </a:lnTo>
                <a:lnTo>
                  <a:pt x="125572" y="103138"/>
                </a:lnTo>
                <a:lnTo>
                  <a:pt x="131902" y="104190"/>
                </a:lnTo>
                <a:lnTo>
                  <a:pt x="138233" y="104190"/>
                </a:lnTo>
                <a:lnTo>
                  <a:pt x="139288" y="108399"/>
                </a:lnTo>
                <a:lnTo>
                  <a:pt x="139288" y="116816"/>
                </a:lnTo>
                <a:lnTo>
                  <a:pt x="139042" y="131494"/>
                </a:lnTo>
                <a:lnTo>
                  <a:pt x="138339" y="145159"/>
                </a:lnTo>
                <a:lnTo>
                  <a:pt x="137229" y="157811"/>
                </a:lnTo>
                <a:lnTo>
                  <a:pt x="135763" y="169448"/>
                </a:lnTo>
                <a:lnTo>
                  <a:pt x="134013" y="179959"/>
                </a:lnTo>
                <a:lnTo>
                  <a:pt x="121478" y="178534"/>
                </a:lnTo>
                <a:lnTo>
                  <a:pt x="108773" y="176623"/>
                </a:lnTo>
                <a:lnTo>
                  <a:pt x="104470" y="175750"/>
                </a:lnTo>
                <a:lnTo>
                  <a:pt x="91732" y="172428"/>
                </a:lnTo>
                <a:lnTo>
                  <a:pt x="79632" y="168470"/>
                </a:lnTo>
                <a:lnTo>
                  <a:pt x="68169" y="163877"/>
                </a:lnTo>
                <a:lnTo>
                  <a:pt x="75835" y="179169"/>
                </a:lnTo>
                <a:lnTo>
                  <a:pt x="87943" y="182761"/>
                </a:lnTo>
                <a:lnTo>
                  <a:pt x="100698" y="185888"/>
                </a:lnTo>
                <a:lnTo>
                  <a:pt x="114894" y="188468"/>
                </a:lnTo>
                <a:lnTo>
                  <a:pt x="127599" y="190007"/>
                </a:lnTo>
                <a:lnTo>
                  <a:pt x="131902" y="190480"/>
                </a:lnTo>
                <a:lnTo>
                  <a:pt x="125919" y="209294"/>
                </a:lnTo>
                <a:lnTo>
                  <a:pt x="120320" y="219724"/>
                </a:lnTo>
                <a:lnTo>
                  <a:pt x="117131" y="222045"/>
                </a:lnTo>
                <a:lnTo>
                  <a:pt x="116076" y="222045"/>
                </a:lnTo>
                <a:lnTo>
                  <a:pt x="103171" y="221319"/>
                </a:lnTo>
                <a:lnTo>
                  <a:pt x="90524" y="219058"/>
                </a:lnTo>
                <a:lnTo>
                  <a:pt x="78390" y="215132"/>
                </a:lnTo>
                <a:lnTo>
                  <a:pt x="70706" y="211523"/>
                </a:lnTo>
                <a:lnTo>
                  <a:pt x="69651" y="211523"/>
                </a:lnTo>
                <a:lnTo>
                  <a:pt x="64811" y="205143"/>
                </a:lnTo>
                <a:lnTo>
                  <a:pt x="62937" y="192832"/>
                </a:lnTo>
                <a:lnTo>
                  <a:pt x="63656" y="134069"/>
                </a:lnTo>
                <a:lnTo>
                  <a:pt x="59991" y="145938"/>
                </a:lnTo>
                <a:lnTo>
                  <a:pt x="57076" y="157463"/>
                </a:lnTo>
                <a:lnTo>
                  <a:pt x="56990" y="157850"/>
                </a:lnTo>
                <a:lnTo>
                  <a:pt x="45731" y="151494"/>
                </a:lnTo>
                <a:lnTo>
                  <a:pt x="35636" y="143847"/>
                </a:lnTo>
                <a:lnTo>
                  <a:pt x="33763" y="142068"/>
                </a:lnTo>
                <a:lnTo>
                  <a:pt x="35961" y="157589"/>
                </a:lnTo>
                <a:lnTo>
                  <a:pt x="46210" y="165088"/>
                </a:lnTo>
                <a:lnTo>
                  <a:pt x="53824" y="169437"/>
                </a:lnTo>
                <a:lnTo>
                  <a:pt x="52237" y="183135"/>
                </a:lnTo>
                <a:lnTo>
                  <a:pt x="52272" y="195618"/>
                </a:lnTo>
                <a:lnTo>
                  <a:pt x="52769" y="201002"/>
                </a:lnTo>
                <a:lnTo>
                  <a:pt x="43106" y="192728"/>
                </a:lnTo>
                <a:lnTo>
                  <a:pt x="34469" y="183379"/>
                </a:lnTo>
                <a:lnTo>
                  <a:pt x="26983" y="172995"/>
                </a:lnTo>
                <a:lnTo>
                  <a:pt x="20775" y="161617"/>
                </a:lnTo>
                <a:lnTo>
                  <a:pt x="15971" y="149288"/>
                </a:lnTo>
                <a:lnTo>
                  <a:pt x="14771" y="145224"/>
                </a:lnTo>
                <a:lnTo>
                  <a:pt x="16229" y="175475"/>
                </a:lnTo>
                <a:lnTo>
                  <a:pt x="23692" y="186642"/>
                </a:lnTo>
                <a:lnTo>
                  <a:pt x="32349" y="196807"/>
                </a:lnTo>
                <a:lnTo>
                  <a:pt x="42103" y="205882"/>
                </a:lnTo>
                <a:lnTo>
                  <a:pt x="52857" y="213781"/>
                </a:lnTo>
                <a:lnTo>
                  <a:pt x="64512" y="220416"/>
                </a:lnTo>
                <a:lnTo>
                  <a:pt x="76974" y="225700"/>
                </a:lnTo>
                <a:lnTo>
                  <a:pt x="90143" y="229546"/>
                </a:lnTo>
                <a:lnTo>
                  <a:pt x="103923" y="231867"/>
                </a:lnTo>
                <a:lnTo>
                  <a:pt x="117131" y="232580"/>
                </a:lnTo>
                <a:lnTo>
                  <a:pt x="130031" y="231831"/>
                </a:lnTo>
                <a:lnTo>
                  <a:pt x="142771" y="229639"/>
                </a:lnTo>
                <a:lnTo>
                  <a:pt x="132251" y="220951"/>
                </a:lnTo>
                <a:lnTo>
                  <a:pt x="131902" y="220993"/>
                </a:lnTo>
                <a:lnTo>
                  <a:pt x="137213" y="210902"/>
                </a:lnTo>
                <a:lnTo>
                  <a:pt x="140955" y="198265"/>
                </a:lnTo>
                <a:lnTo>
                  <a:pt x="142468" y="190480"/>
                </a:lnTo>
                <a:lnTo>
                  <a:pt x="155968" y="189948"/>
                </a:lnTo>
                <a:lnTo>
                  <a:pt x="168778" y="188349"/>
                </a:lnTo>
                <a:lnTo>
                  <a:pt x="180744" y="185686"/>
                </a:lnTo>
                <a:lnTo>
                  <a:pt x="185727" y="184168"/>
                </a:lnTo>
                <a:lnTo>
                  <a:pt x="188892" y="183115"/>
                </a:lnTo>
                <a:lnTo>
                  <a:pt x="192058" y="182063"/>
                </a:lnTo>
                <a:lnTo>
                  <a:pt x="195223" y="179959"/>
                </a:lnTo>
                <a:lnTo>
                  <a:pt x="188616" y="191855"/>
                </a:lnTo>
                <a:lnTo>
                  <a:pt x="180626" y="200994"/>
                </a:lnTo>
                <a:lnTo>
                  <a:pt x="182562" y="212576"/>
                </a:lnTo>
                <a:lnTo>
                  <a:pt x="185727" y="210471"/>
                </a:lnTo>
                <a:lnTo>
                  <a:pt x="195497" y="202292"/>
                </a:lnTo>
                <a:lnTo>
                  <a:pt x="204367" y="193073"/>
                </a:lnTo>
                <a:lnTo>
                  <a:pt x="212258" y="182917"/>
                </a:lnTo>
                <a:lnTo>
                  <a:pt x="219090" y="171932"/>
                </a:lnTo>
                <a:lnTo>
                  <a:pt x="224784" y="160220"/>
                </a:lnTo>
                <a:lnTo>
                  <a:pt x="229262" y="147889"/>
                </a:lnTo>
                <a:lnTo>
                  <a:pt x="230042" y="145224"/>
                </a:lnTo>
                <a:lnTo>
                  <a:pt x="230042" y="142068"/>
                </a:lnTo>
                <a:lnTo>
                  <a:pt x="231097" y="139963"/>
                </a:lnTo>
                <a:lnTo>
                  <a:pt x="232152" y="132598"/>
                </a:lnTo>
                <a:lnTo>
                  <a:pt x="233207" y="125233"/>
                </a:lnTo>
                <a:lnTo>
                  <a:pt x="233207" y="116816"/>
                </a:lnTo>
                <a:lnTo>
                  <a:pt x="232491" y="103854"/>
                </a:lnTo>
                <a:lnTo>
                  <a:pt x="230342" y="91150"/>
                </a:lnTo>
                <a:lnTo>
                  <a:pt x="226761" y="78970"/>
                </a:lnTo>
                <a:lnTo>
                  <a:pt x="223711" y="71560"/>
                </a:lnTo>
                <a:lnTo>
                  <a:pt x="222656" y="68403"/>
                </a:lnTo>
                <a:lnTo>
                  <a:pt x="219491" y="67351"/>
                </a:lnTo>
                <a:lnTo>
                  <a:pt x="217380" y="68403"/>
                </a:lnTo>
                <a:lnTo>
                  <a:pt x="214215" y="69455"/>
                </a:lnTo>
                <a:lnTo>
                  <a:pt x="213160" y="72612"/>
                </a:lnTo>
                <a:lnTo>
                  <a:pt x="214215" y="75768"/>
                </a:lnTo>
                <a:lnTo>
                  <a:pt x="218401" y="87540"/>
                </a:lnTo>
                <a:lnTo>
                  <a:pt x="221247" y="99895"/>
                </a:lnTo>
                <a:lnTo>
                  <a:pt x="222578" y="112828"/>
                </a:lnTo>
                <a:lnTo>
                  <a:pt x="222656" y="116816"/>
                </a:lnTo>
                <a:lnTo>
                  <a:pt x="221868" y="129417"/>
                </a:lnTo>
                <a:lnTo>
                  <a:pt x="219491" y="142068"/>
                </a:lnTo>
                <a:lnTo>
                  <a:pt x="217380" y="147328"/>
                </a:lnTo>
                <a:lnTo>
                  <a:pt x="215270" y="151537"/>
                </a:lnTo>
                <a:lnTo>
                  <a:pt x="211050" y="155745"/>
                </a:lnTo>
                <a:close/>
              </a:path>
              <a:path w="233207" h="232580">
                <a:moveTo>
                  <a:pt x="187837" y="74716"/>
                </a:moveTo>
                <a:lnTo>
                  <a:pt x="184672" y="70507"/>
                </a:lnTo>
                <a:lnTo>
                  <a:pt x="176913" y="59711"/>
                </a:lnTo>
                <a:lnTo>
                  <a:pt x="169305" y="67765"/>
                </a:lnTo>
                <a:lnTo>
                  <a:pt x="175176" y="75768"/>
                </a:lnTo>
                <a:lnTo>
                  <a:pt x="177286" y="78925"/>
                </a:lnTo>
                <a:lnTo>
                  <a:pt x="179396" y="81029"/>
                </a:lnTo>
                <a:lnTo>
                  <a:pt x="180452" y="84185"/>
                </a:lnTo>
                <a:lnTo>
                  <a:pt x="169681" y="89004"/>
                </a:lnTo>
                <a:lnTo>
                  <a:pt x="157007" y="91711"/>
                </a:lnTo>
                <a:lnTo>
                  <a:pt x="148798" y="92603"/>
                </a:lnTo>
                <a:lnTo>
                  <a:pt x="147835" y="79371"/>
                </a:lnTo>
                <a:lnTo>
                  <a:pt x="146493" y="66223"/>
                </a:lnTo>
                <a:lnTo>
                  <a:pt x="144773" y="53621"/>
                </a:lnTo>
                <a:lnTo>
                  <a:pt x="142675" y="42025"/>
                </a:lnTo>
                <a:lnTo>
                  <a:pt x="142468" y="41047"/>
                </a:lnTo>
                <a:lnTo>
                  <a:pt x="144578" y="179959"/>
                </a:lnTo>
                <a:lnTo>
                  <a:pt x="146345" y="168113"/>
                </a:lnTo>
                <a:lnTo>
                  <a:pt x="147808" y="155556"/>
                </a:lnTo>
                <a:lnTo>
                  <a:pt x="148914" y="142594"/>
                </a:lnTo>
                <a:lnTo>
                  <a:pt x="149613" y="129533"/>
                </a:lnTo>
                <a:lnTo>
                  <a:pt x="149853" y="116816"/>
                </a:lnTo>
                <a:lnTo>
                  <a:pt x="149853" y="104190"/>
                </a:lnTo>
                <a:lnTo>
                  <a:pt x="163142" y="102107"/>
                </a:lnTo>
                <a:lnTo>
                  <a:pt x="175217" y="98331"/>
                </a:lnTo>
                <a:lnTo>
                  <a:pt x="185727" y="93655"/>
                </a:lnTo>
                <a:lnTo>
                  <a:pt x="187837" y="74716"/>
                </a:lnTo>
                <a:close/>
              </a:path>
              <a:path w="233207" h="232580">
                <a:moveTo>
                  <a:pt x="132251" y="220951"/>
                </a:moveTo>
                <a:lnTo>
                  <a:pt x="142771" y="229639"/>
                </a:lnTo>
                <a:lnTo>
                  <a:pt x="155188" y="226084"/>
                </a:lnTo>
                <a:lnTo>
                  <a:pt x="167118" y="221250"/>
                </a:lnTo>
                <a:lnTo>
                  <a:pt x="178400" y="215217"/>
                </a:lnTo>
                <a:lnTo>
                  <a:pt x="182562" y="212576"/>
                </a:lnTo>
                <a:lnTo>
                  <a:pt x="180626" y="200994"/>
                </a:lnTo>
                <a:lnTo>
                  <a:pt x="179396" y="202054"/>
                </a:lnTo>
                <a:lnTo>
                  <a:pt x="168785" y="208672"/>
                </a:lnTo>
                <a:lnTo>
                  <a:pt x="157391" y="214221"/>
                </a:lnTo>
                <a:lnTo>
                  <a:pt x="145213" y="218411"/>
                </a:lnTo>
                <a:lnTo>
                  <a:pt x="132251" y="220951"/>
                </a:lnTo>
                <a:close/>
              </a:path>
              <a:path w="233207" h="232580">
                <a:moveTo>
                  <a:pt x="123462" y="17886"/>
                </a:moveTo>
                <a:lnTo>
                  <a:pt x="120296" y="16834"/>
                </a:lnTo>
                <a:lnTo>
                  <a:pt x="119241" y="15782"/>
                </a:lnTo>
                <a:lnTo>
                  <a:pt x="113966" y="14730"/>
                </a:lnTo>
                <a:lnTo>
                  <a:pt x="109745" y="12625"/>
                </a:lnTo>
                <a:lnTo>
                  <a:pt x="104470" y="11573"/>
                </a:lnTo>
                <a:lnTo>
                  <a:pt x="112910" y="11573"/>
                </a:lnTo>
                <a:lnTo>
                  <a:pt x="117131" y="0"/>
                </a:lnTo>
                <a:lnTo>
                  <a:pt x="102531" y="911"/>
                </a:lnTo>
                <a:lnTo>
                  <a:pt x="88453" y="3573"/>
                </a:lnTo>
                <a:lnTo>
                  <a:pt x="75008" y="7872"/>
                </a:lnTo>
                <a:lnTo>
                  <a:pt x="65430" y="27355"/>
                </a:lnTo>
                <a:lnTo>
                  <a:pt x="70706" y="23147"/>
                </a:lnTo>
                <a:lnTo>
                  <a:pt x="81963" y="20835"/>
                </a:lnTo>
                <a:lnTo>
                  <a:pt x="94095" y="21063"/>
                </a:lnTo>
                <a:lnTo>
                  <a:pt x="106956" y="23829"/>
                </a:lnTo>
                <a:lnTo>
                  <a:pt x="113966" y="26303"/>
                </a:lnTo>
                <a:lnTo>
                  <a:pt x="107635" y="27355"/>
                </a:lnTo>
                <a:lnTo>
                  <a:pt x="101304" y="28407"/>
                </a:lnTo>
                <a:lnTo>
                  <a:pt x="94974" y="30526"/>
                </a:lnTo>
                <a:lnTo>
                  <a:pt x="82544" y="34498"/>
                </a:lnTo>
                <a:lnTo>
                  <a:pt x="71101" y="39712"/>
                </a:lnTo>
                <a:lnTo>
                  <a:pt x="64375" y="55777"/>
                </a:lnTo>
                <a:lnTo>
                  <a:pt x="75375" y="49666"/>
                </a:lnTo>
                <a:lnTo>
                  <a:pt x="86893" y="44564"/>
                </a:lnTo>
                <a:lnTo>
                  <a:pt x="98139" y="41047"/>
                </a:lnTo>
                <a:lnTo>
                  <a:pt x="104470" y="38943"/>
                </a:lnTo>
                <a:lnTo>
                  <a:pt x="111855" y="36839"/>
                </a:lnTo>
                <a:lnTo>
                  <a:pt x="119241" y="35787"/>
                </a:lnTo>
                <a:lnTo>
                  <a:pt x="111655" y="44656"/>
                </a:lnTo>
                <a:lnTo>
                  <a:pt x="104156" y="54529"/>
                </a:lnTo>
                <a:lnTo>
                  <a:pt x="96833" y="65320"/>
                </a:lnTo>
                <a:lnTo>
                  <a:pt x="99194" y="84185"/>
                </a:lnTo>
                <a:lnTo>
                  <a:pt x="106043" y="72203"/>
                </a:lnTo>
                <a:lnTo>
                  <a:pt x="113330" y="61042"/>
                </a:lnTo>
                <a:lnTo>
                  <a:pt x="120825" y="50856"/>
                </a:lnTo>
                <a:lnTo>
                  <a:pt x="128297" y="41800"/>
                </a:lnTo>
                <a:lnTo>
                  <a:pt x="123462" y="17886"/>
                </a:lnTo>
                <a:close/>
              </a:path>
              <a:path w="233207" h="232580">
                <a:moveTo>
                  <a:pt x="63656" y="134069"/>
                </a:moveTo>
                <a:lnTo>
                  <a:pt x="62937" y="192832"/>
                </a:lnTo>
                <a:lnTo>
                  <a:pt x="64252" y="175488"/>
                </a:lnTo>
                <a:lnTo>
                  <a:pt x="64375" y="174698"/>
                </a:lnTo>
                <a:lnTo>
                  <a:pt x="75835" y="179169"/>
                </a:lnTo>
                <a:lnTo>
                  <a:pt x="68169" y="163877"/>
                </a:lnTo>
                <a:lnTo>
                  <a:pt x="66486" y="163125"/>
                </a:lnTo>
                <a:lnTo>
                  <a:pt x="69275" y="152714"/>
                </a:lnTo>
                <a:lnTo>
                  <a:pt x="73234" y="109890"/>
                </a:lnTo>
                <a:lnTo>
                  <a:pt x="68070" y="122003"/>
                </a:lnTo>
                <a:lnTo>
                  <a:pt x="63656" y="134069"/>
                </a:lnTo>
                <a:close/>
              </a:path>
            </a:pathLst>
          </a:custGeom>
          <a:solidFill>
            <a:srgbClr val="FDFDFD"/>
          </a:solidFill>
        </p:spPr>
        <p:txBody>
          <a:bodyPr wrap="square" lIns="0" tIns="0" rIns="0" bIns="0" rtlCol="0">
            <a:noAutofit/>
          </a:bodyPr>
          <a:lstStyle/>
          <a:p>
            <a:endParaRPr dirty="0"/>
          </a:p>
        </p:txBody>
      </p:sp>
      <p:sp>
        <p:nvSpPr>
          <p:cNvPr id="203" name="object 106"/>
          <p:cNvSpPr/>
          <p:nvPr/>
        </p:nvSpPr>
        <p:spPr>
          <a:xfrm>
            <a:off x="910888" y="5814004"/>
            <a:ext cx="233207" cy="232580"/>
          </a:xfrm>
          <a:custGeom>
            <a:avLst/>
            <a:gdLst/>
            <a:ahLst/>
            <a:cxnLst/>
            <a:rect l="l" t="t" r="r" b="b"/>
            <a:pathLst>
              <a:path w="233207" h="232580">
                <a:moveTo>
                  <a:pt x="117131" y="0"/>
                </a:moveTo>
                <a:lnTo>
                  <a:pt x="116750" y="0"/>
                </a:lnTo>
                <a:lnTo>
                  <a:pt x="103479" y="872"/>
                </a:lnTo>
                <a:lnTo>
                  <a:pt x="102162" y="958"/>
                </a:lnTo>
                <a:lnTo>
                  <a:pt x="88099" y="3663"/>
                </a:lnTo>
                <a:lnTo>
                  <a:pt x="86043" y="4328"/>
                </a:lnTo>
                <a:lnTo>
                  <a:pt x="74672" y="8003"/>
                </a:lnTo>
                <a:lnTo>
                  <a:pt x="66952" y="11573"/>
                </a:lnTo>
                <a:lnTo>
                  <a:pt x="153736" y="11573"/>
                </a:lnTo>
                <a:lnTo>
                  <a:pt x="148562" y="8003"/>
                </a:lnTo>
                <a:lnTo>
                  <a:pt x="143235" y="4328"/>
                </a:lnTo>
                <a:lnTo>
                  <a:pt x="140844" y="3663"/>
                </a:lnTo>
                <a:lnTo>
                  <a:pt x="131113" y="958"/>
                </a:lnTo>
                <a:lnTo>
                  <a:pt x="130802" y="872"/>
                </a:lnTo>
                <a:lnTo>
                  <a:pt x="117140" y="0"/>
                </a:lnTo>
                <a:close/>
              </a:path>
              <a:path w="233207" h="232580">
                <a:moveTo>
                  <a:pt x="66952" y="11573"/>
                </a:moveTo>
                <a:lnTo>
                  <a:pt x="64677" y="12625"/>
                </a:lnTo>
                <a:lnTo>
                  <a:pt x="61994" y="13866"/>
                </a:lnTo>
                <a:lnTo>
                  <a:pt x="60592" y="14730"/>
                </a:lnTo>
                <a:lnTo>
                  <a:pt x="58882" y="15782"/>
                </a:lnTo>
                <a:lnTo>
                  <a:pt x="55464" y="17886"/>
                </a:lnTo>
                <a:lnTo>
                  <a:pt x="123462" y="17886"/>
                </a:lnTo>
                <a:lnTo>
                  <a:pt x="119241" y="15782"/>
                </a:lnTo>
                <a:lnTo>
                  <a:pt x="113966" y="14730"/>
                </a:lnTo>
                <a:lnTo>
                  <a:pt x="112234" y="13866"/>
                </a:lnTo>
                <a:lnTo>
                  <a:pt x="109745" y="12625"/>
                </a:lnTo>
                <a:lnTo>
                  <a:pt x="104470" y="11573"/>
                </a:lnTo>
              </a:path>
              <a:path w="233207" h="232580">
                <a:moveTo>
                  <a:pt x="116076" y="11573"/>
                </a:moveTo>
                <a:lnTo>
                  <a:pt x="120296" y="13677"/>
                </a:lnTo>
                <a:lnTo>
                  <a:pt x="121088" y="14730"/>
                </a:lnTo>
                <a:lnTo>
                  <a:pt x="122670" y="16834"/>
                </a:lnTo>
                <a:lnTo>
                  <a:pt x="123462" y="17886"/>
                </a:lnTo>
                <a:lnTo>
                  <a:pt x="134716" y="17886"/>
                </a:lnTo>
                <a:lnTo>
                  <a:pt x="134013" y="16834"/>
                </a:lnTo>
                <a:lnTo>
                  <a:pt x="132958" y="14730"/>
                </a:lnTo>
                <a:lnTo>
                  <a:pt x="132254" y="13677"/>
                </a:lnTo>
                <a:lnTo>
                  <a:pt x="130847" y="11573"/>
                </a:lnTo>
              </a:path>
              <a:path w="233207" h="232580">
                <a:moveTo>
                  <a:pt x="130847" y="11573"/>
                </a:moveTo>
                <a:lnTo>
                  <a:pt x="131056" y="11625"/>
                </a:lnTo>
                <a:lnTo>
                  <a:pt x="135068" y="12625"/>
                </a:lnTo>
                <a:lnTo>
                  <a:pt x="140343" y="13677"/>
                </a:lnTo>
                <a:lnTo>
                  <a:pt x="144578" y="14730"/>
                </a:lnTo>
                <a:lnTo>
                  <a:pt x="142454" y="15782"/>
                </a:lnTo>
                <a:lnTo>
                  <a:pt x="139288" y="17886"/>
                </a:lnTo>
                <a:lnTo>
                  <a:pt x="137706" y="18938"/>
                </a:lnTo>
                <a:lnTo>
                  <a:pt x="136123" y="19990"/>
                </a:lnTo>
                <a:lnTo>
                  <a:pt x="156975" y="19990"/>
                </a:lnTo>
                <a:lnTo>
                  <a:pt x="159349" y="18938"/>
                </a:lnTo>
                <a:lnTo>
                  <a:pt x="158553" y="17886"/>
                </a:lnTo>
                <a:lnTo>
                  <a:pt x="156959" y="15782"/>
                </a:lnTo>
                <a:lnTo>
                  <a:pt x="156162" y="14730"/>
                </a:lnTo>
                <a:lnTo>
                  <a:pt x="155366" y="13677"/>
                </a:lnTo>
                <a:lnTo>
                  <a:pt x="154569" y="12625"/>
                </a:lnTo>
                <a:lnTo>
                  <a:pt x="153812" y="11625"/>
                </a:lnTo>
              </a:path>
              <a:path w="233207" h="232580">
                <a:moveTo>
                  <a:pt x="55464" y="17886"/>
                </a:moveTo>
                <a:lnTo>
                  <a:pt x="52046" y="19990"/>
                </a:lnTo>
                <a:lnTo>
                  <a:pt x="136123" y="19990"/>
                </a:lnTo>
                <a:lnTo>
                  <a:pt x="134716" y="17886"/>
                </a:lnTo>
              </a:path>
              <a:path w="233207" h="232580">
                <a:moveTo>
                  <a:pt x="159349" y="18938"/>
                </a:moveTo>
                <a:lnTo>
                  <a:pt x="164035" y="21042"/>
                </a:lnTo>
                <a:lnTo>
                  <a:pt x="166399" y="22104"/>
                </a:lnTo>
                <a:lnTo>
                  <a:pt x="164625" y="21042"/>
                </a:lnTo>
              </a:path>
              <a:path w="233207" h="232580">
                <a:moveTo>
                  <a:pt x="52046" y="19990"/>
                </a:moveTo>
                <a:lnTo>
                  <a:pt x="50993" y="20639"/>
                </a:lnTo>
                <a:lnTo>
                  <a:pt x="155513" y="20639"/>
                </a:lnTo>
                <a:lnTo>
                  <a:pt x="156975" y="19990"/>
                </a:lnTo>
              </a:path>
              <a:path w="233207" h="232580">
                <a:moveTo>
                  <a:pt x="50993" y="20639"/>
                </a:moveTo>
                <a:lnTo>
                  <a:pt x="50175" y="21142"/>
                </a:lnTo>
                <a:lnTo>
                  <a:pt x="49578" y="21614"/>
                </a:lnTo>
                <a:lnTo>
                  <a:pt x="47640" y="23147"/>
                </a:lnTo>
                <a:lnTo>
                  <a:pt x="42317" y="27355"/>
                </a:lnTo>
                <a:lnTo>
                  <a:pt x="39328" y="29719"/>
                </a:lnTo>
                <a:lnTo>
                  <a:pt x="36417" y="32630"/>
                </a:lnTo>
                <a:lnTo>
                  <a:pt x="35366" y="33682"/>
                </a:lnTo>
                <a:lnTo>
                  <a:pt x="62054" y="33682"/>
                </a:lnTo>
                <a:lnTo>
                  <a:pt x="62265" y="32630"/>
                </a:lnTo>
                <a:lnTo>
                  <a:pt x="64012" y="29719"/>
                </a:lnTo>
                <a:lnTo>
                  <a:pt x="65430" y="27355"/>
                </a:lnTo>
                <a:lnTo>
                  <a:pt x="70706" y="23147"/>
                </a:lnTo>
                <a:lnTo>
                  <a:pt x="76510" y="21614"/>
                </a:lnTo>
                <a:lnTo>
                  <a:pt x="82189" y="21142"/>
                </a:lnTo>
                <a:lnTo>
                  <a:pt x="88246" y="20639"/>
                </a:lnTo>
              </a:path>
              <a:path w="233207" h="232580">
                <a:moveTo>
                  <a:pt x="88246" y="20639"/>
                </a:moveTo>
                <a:lnTo>
                  <a:pt x="100779" y="22202"/>
                </a:lnTo>
                <a:lnTo>
                  <a:pt x="103818" y="23147"/>
                </a:lnTo>
                <a:lnTo>
                  <a:pt x="109248" y="24836"/>
                </a:lnTo>
                <a:lnTo>
                  <a:pt x="113966" y="26303"/>
                </a:lnTo>
                <a:lnTo>
                  <a:pt x="108032" y="27289"/>
                </a:lnTo>
                <a:lnTo>
                  <a:pt x="107635" y="27355"/>
                </a:lnTo>
                <a:lnTo>
                  <a:pt x="175176" y="27355"/>
                </a:lnTo>
                <a:lnTo>
                  <a:pt x="174910" y="27289"/>
                </a:lnTo>
                <a:lnTo>
                  <a:pt x="169874" y="26303"/>
                </a:lnTo>
                <a:lnTo>
                  <a:pt x="162381" y="24836"/>
                </a:lnTo>
                <a:lnTo>
                  <a:pt x="149853" y="23147"/>
                </a:lnTo>
                <a:lnTo>
                  <a:pt x="151986" y="22202"/>
                </a:lnTo>
                <a:lnTo>
                  <a:pt x="155513" y="20639"/>
                </a:lnTo>
              </a:path>
              <a:path w="233207" h="232580">
                <a:moveTo>
                  <a:pt x="166399" y="22104"/>
                </a:moveTo>
                <a:lnTo>
                  <a:pt x="169900" y="24199"/>
                </a:lnTo>
                <a:lnTo>
                  <a:pt x="175176" y="27355"/>
                </a:lnTo>
                <a:lnTo>
                  <a:pt x="178093" y="27355"/>
                </a:lnTo>
                <a:lnTo>
                  <a:pt x="171064" y="24199"/>
                </a:lnTo>
              </a:path>
              <a:path w="233207" h="232580">
                <a:moveTo>
                  <a:pt x="107635" y="27355"/>
                </a:moveTo>
                <a:lnTo>
                  <a:pt x="101304" y="28407"/>
                </a:lnTo>
                <a:lnTo>
                  <a:pt x="94974" y="30526"/>
                </a:lnTo>
                <a:lnTo>
                  <a:pt x="83728" y="34043"/>
                </a:lnTo>
                <a:lnTo>
                  <a:pt x="82166" y="34734"/>
                </a:lnTo>
                <a:lnTo>
                  <a:pt x="194525" y="34734"/>
                </a:lnTo>
                <a:lnTo>
                  <a:pt x="192985" y="34043"/>
                </a:lnTo>
                <a:lnTo>
                  <a:pt x="185153" y="30526"/>
                </a:lnTo>
                <a:lnTo>
                  <a:pt x="180436" y="28407"/>
                </a:lnTo>
                <a:lnTo>
                  <a:pt x="178093" y="27355"/>
                </a:lnTo>
              </a:path>
              <a:path w="233207" h="232580">
                <a:moveTo>
                  <a:pt x="35366" y="33682"/>
                </a:moveTo>
                <a:lnTo>
                  <a:pt x="29565" y="39485"/>
                </a:lnTo>
                <a:lnTo>
                  <a:pt x="27322" y="42323"/>
                </a:lnTo>
                <a:lnTo>
                  <a:pt x="20997" y="50328"/>
                </a:lnTo>
                <a:lnTo>
                  <a:pt x="19778" y="52311"/>
                </a:lnTo>
                <a:lnTo>
                  <a:pt x="13736" y="62139"/>
                </a:lnTo>
                <a:lnTo>
                  <a:pt x="13073" y="63577"/>
                </a:lnTo>
                <a:lnTo>
                  <a:pt x="7894" y="74804"/>
                </a:lnTo>
                <a:lnTo>
                  <a:pt x="7493" y="76050"/>
                </a:lnTo>
                <a:lnTo>
                  <a:pt x="6889" y="77929"/>
                </a:lnTo>
                <a:lnTo>
                  <a:pt x="22185" y="77929"/>
                </a:lnTo>
                <a:lnTo>
                  <a:pt x="22568" y="76050"/>
                </a:lnTo>
                <a:lnTo>
                  <a:pt x="22984" y="74804"/>
                </a:lnTo>
                <a:lnTo>
                  <a:pt x="26735" y="63577"/>
                </a:lnTo>
                <a:lnTo>
                  <a:pt x="27553" y="62139"/>
                </a:lnTo>
                <a:lnTo>
                  <a:pt x="33146" y="52311"/>
                </a:lnTo>
                <a:lnTo>
                  <a:pt x="34762" y="50328"/>
                </a:lnTo>
                <a:lnTo>
                  <a:pt x="41291" y="42323"/>
                </a:lnTo>
                <a:lnTo>
                  <a:pt x="44368" y="39485"/>
                </a:lnTo>
                <a:lnTo>
                  <a:pt x="50659" y="33682"/>
                </a:lnTo>
              </a:path>
              <a:path w="233207" h="232580">
                <a:moveTo>
                  <a:pt x="50659" y="33682"/>
                </a:moveTo>
                <a:lnTo>
                  <a:pt x="50659" y="35787"/>
                </a:lnTo>
                <a:lnTo>
                  <a:pt x="50237" y="37891"/>
                </a:lnTo>
                <a:lnTo>
                  <a:pt x="49604" y="41047"/>
                </a:lnTo>
                <a:lnTo>
                  <a:pt x="49604" y="45256"/>
                </a:lnTo>
                <a:lnTo>
                  <a:pt x="61210" y="45256"/>
                </a:lnTo>
                <a:lnTo>
                  <a:pt x="61210" y="41047"/>
                </a:lnTo>
                <a:lnTo>
                  <a:pt x="61210" y="37891"/>
                </a:lnTo>
                <a:lnTo>
                  <a:pt x="61632" y="35787"/>
                </a:lnTo>
                <a:lnTo>
                  <a:pt x="62054" y="33682"/>
                </a:lnTo>
              </a:path>
              <a:path w="233207" h="232580">
                <a:moveTo>
                  <a:pt x="82166" y="34734"/>
                </a:moveTo>
                <a:lnTo>
                  <a:pt x="79791" y="35787"/>
                </a:lnTo>
                <a:lnTo>
                  <a:pt x="152205" y="35787"/>
                </a:lnTo>
                <a:lnTo>
                  <a:pt x="150908" y="34734"/>
                </a:lnTo>
              </a:path>
              <a:path w="233207" h="232580">
                <a:moveTo>
                  <a:pt x="150908" y="34734"/>
                </a:moveTo>
                <a:lnTo>
                  <a:pt x="159245" y="35454"/>
                </a:lnTo>
                <a:lnTo>
                  <a:pt x="172211" y="37579"/>
                </a:lnTo>
                <a:lnTo>
                  <a:pt x="173272" y="37891"/>
                </a:lnTo>
                <a:lnTo>
                  <a:pt x="180424" y="39995"/>
                </a:lnTo>
                <a:lnTo>
                  <a:pt x="184204" y="41107"/>
                </a:lnTo>
                <a:lnTo>
                  <a:pt x="190765" y="44204"/>
                </a:lnTo>
                <a:lnTo>
                  <a:pt x="195223" y="46308"/>
                </a:lnTo>
                <a:lnTo>
                  <a:pt x="196278" y="47360"/>
                </a:lnTo>
                <a:lnTo>
                  <a:pt x="199444" y="47360"/>
                </a:lnTo>
                <a:lnTo>
                  <a:pt x="200850" y="46308"/>
                </a:lnTo>
                <a:lnTo>
                  <a:pt x="203664" y="44204"/>
                </a:lnTo>
                <a:lnTo>
                  <a:pt x="203664" y="41107"/>
                </a:lnTo>
                <a:lnTo>
                  <a:pt x="203664" y="39995"/>
                </a:lnTo>
                <a:lnTo>
                  <a:pt x="201554" y="37891"/>
                </a:lnTo>
                <a:lnTo>
                  <a:pt x="200859" y="37579"/>
                </a:lnTo>
                <a:lnTo>
                  <a:pt x="196126" y="35454"/>
                </a:lnTo>
                <a:lnTo>
                  <a:pt x="194525" y="34734"/>
                </a:lnTo>
              </a:path>
              <a:path w="233207" h="232580">
                <a:moveTo>
                  <a:pt x="79791" y="35787"/>
                </a:moveTo>
                <a:lnTo>
                  <a:pt x="77416" y="36839"/>
                </a:lnTo>
                <a:lnTo>
                  <a:pt x="72665" y="38943"/>
                </a:lnTo>
                <a:lnTo>
                  <a:pt x="72209" y="39145"/>
                </a:lnTo>
                <a:lnTo>
                  <a:pt x="68785" y="41047"/>
                </a:lnTo>
                <a:lnTo>
                  <a:pt x="61636" y="45019"/>
                </a:lnTo>
                <a:lnTo>
                  <a:pt x="61210" y="45256"/>
                </a:lnTo>
                <a:lnTo>
                  <a:pt x="85190" y="45256"/>
                </a:lnTo>
                <a:lnTo>
                  <a:pt x="85709" y="45019"/>
                </a:lnTo>
                <a:lnTo>
                  <a:pt x="98139" y="41047"/>
                </a:lnTo>
                <a:lnTo>
                  <a:pt x="103862" y="39145"/>
                </a:lnTo>
                <a:lnTo>
                  <a:pt x="104470" y="38943"/>
                </a:lnTo>
                <a:lnTo>
                  <a:pt x="111855" y="36839"/>
                </a:lnTo>
                <a:lnTo>
                  <a:pt x="119241" y="35787"/>
                </a:lnTo>
              </a:path>
              <a:path w="233207" h="232580">
                <a:moveTo>
                  <a:pt x="119241" y="35787"/>
                </a:moveTo>
                <a:lnTo>
                  <a:pt x="117991" y="37172"/>
                </a:lnTo>
                <a:lnTo>
                  <a:pt x="116507" y="38943"/>
                </a:lnTo>
                <a:lnTo>
                  <a:pt x="156094" y="38943"/>
                </a:lnTo>
                <a:lnTo>
                  <a:pt x="153912" y="37172"/>
                </a:lnTo>
                <a:lnTo>
                  <a:pt x="152205" y="35787"/>
                </a:lnTo>
              </a:path>
              <a:path w="233207" h="232580">
                <a:moveTo>
                  <a:pt x="116507" y="38943"/>
                </a:moveTo>
                <a:lnTo>
                  <a:pt x="110414" y="46212"/>
                </a:lnTo>
                <a:lnTo>
                  <a:pt x="109401" y="47571"/>
                </a:lnTo>
                <a:lnTo>
                  <a:pt x="102938" y="56243"/>
                </a:lnTo>
                <a:lnTo>
                  <a:pt x="102178" y="57382"/>
                </a:lnTo>
                <a:lnTo>
                  <a:pt x="95652" y="67176"/>
                </a:lnTo>
                <a:lnTo>
                  <a:pt x="95028" y="68221"/>
                </a:lnTo>
                <a:lnTo>
                  <a:pt x="88643" y="78925"/>
                </a:lnTo>
                <a:lnTo>
                  <a:pt x="102118" y="78925"/>
                </a:lnTo>
                <a:lnTo>
                  <a:pt x="108539" y="68221"/>
                </a:lnTo>
                <a:lnTo>
                  <a:pt x="109251" y="67176"/>
                </a:lnTo>
                <a:lnTo>
                  <a:pt x="115925" y="57382"/>
                </a:lnTo>
                <a:lnTo>
                  <a:pt x="116797" y="56243"/>
                </a:lnTo>
                <a:lnTo>
                  <a:pt x="123438" y="47571"/>
                </a:lnTo>
                <a:lnTo>
                  <a:pt x="124605" y="46212"/>
                </a:lnTo>
                <a:lnTo>
                  <a:pt x="130847" y="38943"/>
                </a:lnTo>
              </a:path>
              <a:path w="233207" h="232580">
                <a:moveTo>
                  <a:pt x="130847" y="38943"/>
                </a:moveTo>
                <a:lnTo>
                  <a:pt x="131325" y="41047"/>
                </a:lnTo>
                <a:lnTo>
                  <a:pt x="158687" y="41047"/>
                </a:lnTo>
                <a:lnTo>
                  <a:pt x="156094" y="38943"/>
                </a:lnTo>
              </a:path>
              <a:path w="233207" h="232580">
                <a:moveTo>
                  <a:pt x="131325" y="41047"/>
                </a:moveTo>
                <a:lnTo>
                  <a:pt x="133609" y="52224"/>
                </a:lnTo>
                <a:lnTo>
                  <a:pt x="135574" y="64296"/>
                </a:lnTo>
                <a:lnTo>
                  <a:pt x="137170" y="77755"/>
                </a:lnTo>
                <a:lnTo>
                  <a:pt x="137200" y="78177"/>
                </a:lnTo>
                <a:lnTo>
                  <a:pt x="138148" y="91419"/>
                </a:lnTo>
                <a:lnTo>
                  <a:pt x="138233" y="92603"/>
                </a:lnTo>
                <a:lnTo>
                  <a:pt x="148798" y="92603"/>
                </a:lnTo>
                <a:lnTo>
                  <a:pt x="148727" y="91419"/>
                </a:lnTo>
                <a:lnTo>
                  <a:pt x="147729" y="78177"/>
                </a:lnTo>
                <a:lnTo>
                  <a:pt x="147685" y="77755"/>
                </a:lnTo>
                <a:lnTo>
                  <a:pt x="146352" y="65060"/>
                </a:lnTo>
                <a:lnTo>
                  <a:pt x="146245" y="64296"/>
                </a:lnTo>
                <a:lnTo>
                  <a:pt x="144594" y="52529"/>
                </a:lnTo>
                <a:lnTo>
                  <a:pt x="144537" y="52224"/>
                </a:lnTo>
                <a:lnTo>
                  <a:pt x="142546" y="41541"/>
                </a:lnTo>
                <a:lnTo>
                  <a:pt x="142454" y="41047"/>
                </a:lnTo>
              </a:path>
              <a:path w="233207" h="232580">
                <a:moveTo>
                  <a:pt x="142454" y="41047"/>
                </a:moveTo>
                <a:lnTo>
                  <a:pt x="144264" y="42508"/>
                </a:lnTo>
                <a:lnTo>
                  <a:pt x="149863" y="47026"/>
                </a:lnTo>
                <a:lnTo>
                  <a:pt x="154263" y="51231"/>
                </a:lnTo>
                <a:lnTo>
                  <a:pt x="158951" y="55712"/>
                </a:lnTo>
                <a:lnTo>
                  <a:pt x="163598" y="61014"/>
                </a:lnTo>
                <a:lnTo>
                  <a:pt x="167348" y="65293"/>
                </a:lnTo>
                <a:lnTo>
                  <a:pt x="171245" y="70507"/>
                </a:lnTo>
                <a:lnTo>
                  <a:pt x="174390" y="74716"/>
                </a:lnTo>
                <a:lnTo>
                  <a:pt x="175176" y="75768"/>
                </a:lnTo>
                <a:lnTo>
                  <a:pt x="176583" y="77872"/>
                </a:lnTo>
                <a:lnTo>
                  <a:pt x="188892" y="77872"/>
                </a:lnTo>
                <a:lnTo>
                  <a:pt x="188189" y="75768"/>
                </a:lnTo>
                <a:lnTo>
                  <a:pt x="187837" y="74716"/>
                </a:lnTo>
                <a:lnTo>
                  <a:pt x="184672" y="70507"/>
                </a:lnTo>
                <a:lnTo>
                  <a:pt x="180974" y="65293"/>
                </a:lnTo>
                <a:lnTo>
                  <a:pt x="177939" y="61014"/>
                </a:lnTo>
                <a:lnTo>
                  <a:pt x="173383" y="55712"/>
                </a:lnTo>
                <a:lnTo>
                  <a:pt x="169533" y="51231"/>
                </a:lnTo>
                <a:lnTo>
                  <a:pt x="165171" y="47026"/>
                </a:lnTo>
                <a:lnTo>
                  <a:pt x="160486" y="42508"/>
                </a:lnTo>
                <a:lnTo>
                  <a:pt x="158687" y="41047"/>
                </a:lnTo>
              </a:path>
              <a:path w="233207" h="232580">
                <a:moveTo>
                  <a:pt x="49604" y="45256"/>
                </a:moveTo>
                <a:lnTo>
                  <a:pt x="49604" y="46308"/>
                </a:lnTo>
                <a:lnTo>
                  <a:pt x="50391" y="50233"/>
                </a:lnTo>
                <a:lnTo>
                  <a:pt x="50659" y="51569"/>
                </a:lnTo>
                <a:lnTo>
                  <a:pt x="46113" y="55777"/>
                </a:lnTo>
                <a:lnTo>
                  <a:pt x="41567" y="59986"/>
                </a:lnTo>
                <a:lnTo>
                  <a:pt x="40430" y="61038"/>
                </a:lnTo>
                <a:lnTo>
                  <a:pt x="67277" y="61038"/>
                </a:lnTo>
                <a:lnTo>
                  <a:pt x="66486" y="59986"/>
                </a:lnTo>
                <a:lnTo>
                  <a:pt x="64375" y="55777"/>
                </a:lnTo>
                <a:lnTo>
                  <a:pt x="71883" y="51569"/>
                </a:lnTo>
                <a:lnTo>
                  <a:pt x="74266" y="50233"/>
                </a:lnTo>
                <a:lnTo>
                  <a:pt x="82881" y="46308"/>
                </a:lnTo>
                <a:lnTo>
                  <a:pt x="85190" y="45256"/>
                </a:lnTo>
              </a:path>
              <a:path w="233207" h="232580">
                <a:moveTo>
                  <a:pt x="201554" y="55777"/>
                </a:moveTo>
                <a:lnTo>
                  <a:pt x="200499" y="56830"/>
                </a:lnTo>
                <a:lnTo>
                  <a:pt x="204719" y="56830"/>
                </a:lnTo>
              </a:path>
              <a:path w="233207" h="232580">
                <a:moveTo>
                  <a:pt x="200499" y="56830"/>
                </a:moveTo>
                <a:lnTo>
                  <a:pt x="199444" y="57882"/>
                </a:lnTo>
                <a:lnTo>
                  <a:pt x="198740" y="59986"/>
                </a:lnTo>
                <a:lnTo>
                  <a:pt x="198388" y="61038"/>
                </a:lnTo>
                <a:lnTo>
                  <a:pt x="198037" y="63142"/>
                </a:lnTo>
                <a:lnTo>
                  <a:pt x="197333" y="67351"/>
                </a:lnTo>
                <a:lnTo>
                  <a:pt x="194168" y="72612"/>
                </a:lnTo>
                <a:lnTo>
                  <a:pt x="191418" y="75354"/>
                </a:lnTo>
                <a:lnTo>
                  <a:pt x="188892" y="77872"/>
                </a:lnTo>
                <a:lnTo>
                  <a:pt x="203110" y="77872"/>
                </a:lnTo>
                <a:lnTo>
                  <a:pt x="205056" y="75354"/>
                </a:lnTo>
                <a:lnTo>
                  <a:pt x="205928" y="72612"/>
                </a:lnTo>
                <a:lnTo>
                  <a:pt x="207601" y="67351"/>
                </a:lnTo>
                <a:lnTo>
                  <a:pt x="208940" y="63142"/>
                </a:lnTo>
                <a:lnTo>
                  <a:pt x="209643" y="61038"/>
                </a:lnTo>
                <a:lnTo>
                  <a:pt x="209995" y="59986"/>
                </a:lnTo>
                <a:lnTo>
                  <a:pt x="208588" y="57882"/>
                </a:lnTo>
                <a:lnTo>
                  <a:pt x="207884" y="56830"/>
                </a:lnTo>
              </a:path>
              <a:path w="233207" h="232580">
                <a:moveTo>
                  <a:pt x="40430" y="61038"/>
                </a:moveTo>
                <a:lnTo>
                  <a:pt x="31527" y="69280"/>
                </a:lnTo>
                <a:lnTo>
                  <a:pt x="22185" y="77929"/>
                </a:lnTo>
                <a:lnTo>
                  <a:pt x="36621" y="77929"/>
                </a:lnTo>
                <a:lnTo>
                  <a:pt x="45160" y="69280"/>
                </a:lnTo>
                <a:lnTo>
                  <a:pt x="54879" y="61038"/>
                </a:lnTo>
              </a:path>
              <a:path w="233207" h="232580">
                <a:moveTo>
                  <a:pt x="54879" y="61038"/>
                </a:moveTo>
                <a:lnTo>
                  <a:pt x="56779" y="64195"/>
                </a:lnTo>
                <a:lnTo>
                  <a:pt x="58045" y="66299"/>
                </a:lnTo>
                <a:lnTo>
                  <a:pt x="59733" y="68403"/>
                </a:lnTo>
                <a:lnTo>
                  <a:pt x="62265" y="71560"/>
                </a:lnTo>
                <a:lnTo>
                  <a:pt x="63584" y="72612"/>
                </a:lnTo>
                <a:lnTo>
                  <a:pt x="67541" y="75768"/>
                </a:lnTo>
                <a:lnTo>
                  <a:pt x="70073" y="78925"/>
                </a:lnTo>
                <a:lnTo>
                  <a:pt x="88643" y="78925"/>
                </a:lnTo>
                <a:lnTo>
                  <a:pt x="83367" y="75768"/>
                </a:lnTo>
                <a:lnTo>
                  <a:pt x="79147" y="72612"/>
                </a:lnTo>
                <a:lnTo>
                  <a:pt x="78092" y="71560"/>
                </a:lnTo>
                <a:lnTo>
                  <a:pt x="74926" y="68403"/>
                </a:lnTo>
                <a:lnTo>
                  <a:pt x="72289" y="66299"/>
                </a:lnTo>
                <a:lnTo>
                  <a:pt x="69651" y="64195"/>
                </a:lnTo>
                <a:lnTo>
                  <a:pt x="67277" y="61038"/>
                </a:lnTo>
              </a:path>
              <a:path w="233207" h="232580">
                <a:moveTo>
                  <a:pt x="219491" y="67351"/>
                </a:moveTo>
                <a:lnTo>
                  <a:pt x="217380" y="68403"/>
                </a:lnTo>
                <a:lnTo>
                  <a:pt x="214215" y="69455"/>
                </a:lnTo>
                <a:lnTo>
                  <a:pt x="213512" y="71560"/>
                </a:lnTo>
                <a:lnTo>
                  <a:pt x="213160" y="72612"/>
                </a:lnTo>
                <a:lnTo>
                  <a:pt x="214215" y="75768"/>
                </a:lnTo>
                <a:lnTo>
                  <a:pt x="215600" y="79235"/>
                </a:lnTo>
                <a:lnTo>
                  <a:pt x="216882" y="83264"/>
                </a:lnTo>
                <a:lnTo>
                  <a:pt x="219402" y="91182"/>
                </a:lnTo>
                <a:lnTo>
                  <a:pt x="220265" y="95663"/>
                </a:lnTo>
                <a:lnTo>
                  <a:pt x="221813" y="103711"/>
                </a:lnTo>
                <a:lnTo>
                  <a:pt x="222121" y="108490"/>
                </a:lnTo>
                <a:lnTo>
                  <a:pt x="222656" y="116816"/>
                </a:lnTo>
                <a:lnTo>
                  <a:pt x="222127" y="125233"/>
                </a:lnTo>
                <a:lnTo>
                  <a:pt x="221862" y="129466"/>
                </a:lnTo>
                <a:lnTo>
                  <a:pt x="221272" y="132598"/>
                </a:lnTo>
                <a:lnTo>
                  <a:pt x="219887" y="139963"/>
                </a:lnTo>
                <a:lnTo>
                  <a:pt x="219491" y="142068"/>
                </a:lnTo>
                <a:lnTo>
                  <a:pt x="218647" y="144172"/>
                </a:lnTo>
                <a:lnTo>
                  <a:pt x="218225" y="145224"/>
                </a:lnTo>
                <a:lnTo>
                  <a:pt x="217380" y="147328"/>
                </a:lnTo>
                <a:lnTo>
                  <a:pt x="215270" y="151537"/>
                </a:lnTo>
                <a:lnTo>
                  <a:pt x="211050" y="155745"/>
                </a:lnTo>
                <a:lnTo>
                  <a:pt x="226483" y="155745"/>
                </a:lnTo>
                <a:lnTo>
                  <a:pt x="227906" y="151537"/>
                </a:lnTo>
                <a:lnTo>
                  <a:pt x="229330" y="147328"/>
                </a:lnTo>
                <a:lnTo>
                  <a:pt x="230042" y="145224"/>
                </a:lnTo>
                <a:lnTo>
                  <a:pt x="230042" y="144172"/>
                </a:lnTo>
                <a:lnTo>
                  <a:pt x="230569" y="142068"/>
                </a:lnTo>
                <a:lnTo>
                  <a:pt x="231097" y="139963"/>
                </a:lnTo>
                <a:lnTo>
                  <a:pt x="232152" y="132598"/>
                </a:lnTo>
                <a:lnTo>
                  <a:pt x="232601" y="129466"/>
                </a:lnTo>
                <a:lnTo>
                  <a:pt x="233207" y="125233"/>
                </a:lnTo>
                <a:lnTo>
                  <a:pt x="233207" y="116816"/>
                </a:lnTo>
                <a:lnTo>
                  <a:pt x="232913" y="108490"/>
                </a:lnTo>
                <a:lnTo>
                  <a:pt x="232304" y="103711"/>
                </a:lnTo>
                <a:lnTo>
                  <a:pt x="231278" y="95663"/>
                </a:lnTo>
                <a:lnTo>
                  <a:pt x="230170" y="91182"/>
                </a:lnTo>
                <a:lnTo>
                  <a:pt x="228211" y="83264"/>
                </a:lnTo>
                <a:lnTo>
                  <a:pt x="226662" y="79235"/>
                </a:lnTo>
                <a:lnTo>
                  <a:pt x="225329" y="75768"/>
                </a:lnTo>
                <a:lnTo>
                  <a:pt x="224116" y="72612"/>
                </a:lnTo>
                <a:lnTo>
                  <a:pt x="223711" y="71560"/>
                </a:lnTo>
                <a:lnTo>
                  <a:pt x="223008" y="69455"/>
                </a:lnTo>
                <a:lnTo>
                  <a:pt x="222656" y="68403"/>
                </a:lnTo>
              </a:path>
              <a:path w="233207" h="232580">
                <a:moveTo>
                  <a:pt x="176583" y="77872"/>
                </a:moveTo>
                <a:lnTo>
                  <a:pt x="177286" y="78925"/>
                </a:lnTo>
                <a:lnTo>
                  <a:pt x="179396" y="81029"/>
                </a:lnTo>
                <a:lnTo>
                  <a:pt x="180452" y="84185"/>
                </a:lnTo>
                <a:lnTo>
                  <a:pt x="177606" y="85650"/>
                </a:lnTo>
                <a:lnTo>
                  <a:pt x="174447" y="87275"/>
                </a:lnTo>
                <a:lnTo>
                  <a:pt x="174221" y="87342"/>
                </a:lnTo>
                <a:lnTo>
                  <a:pt x="162575" y="90781"/>
                </a:lnTo>
                <a:lnTo>
                  <a:pt x="148798" y="92603"/>
                </a:lnTo>
                <a:lnTo>
                  <a:pt x="197602" y="92603"/>
                </a:lnTo>
                <a:lnTo>
                  <a:pt x="196779" y="90781"/>
                </a:lnTo>
                <a:lnTo>
                  <a:pt x="195223" y="87342"/>
                </a:lnTo>
                <a:lnTo>
                  <a:pt x="197099" y="85650"/>
                </a:lnTo>
                <a:lnTo>
                  <a:pt x="198230" y="84185"/>
                </a:lnTo>
                <a:lnTo>
                  <a:pt x="200670" y="81029"/>
                </a:lnTo>
                <a:lnTo>
                  <a:pt x="202297" y="78925"/>
                </a:lnTo>
                <a:lnTo>
                  <a:pt x="203110" y="77872"/>
                </a:lnTo>
              </a:path>
              <a:path w="233207" h="232580">
                <a:moveTo>
                  <a:pt x="6889" y="77929"/>
                </a:moveTo>
                <a:lnTo>
                  <a:pt x="6764" y="78319"/>
                </a:lnTo>
                <a:lnTo>
                  <a:pt x="4201" y="86290"/>
                </a:lnTo>
                <a:lnTo>
                  <a:pt x="3583" y="88213"/>
                </a:lnTo>
                <a:lnTo>
                  <a:pt x="1855" y="97304"/>
                </a:lnTo>
                <a:lnTo>
                  <a:pt x="914" y="102254"/>
                </a:lnTo>
                <a:lnTo>
                  <a:pt x="511" y="108671"/>
                </a:lnTo>
                <a:lnTo>
                  <a:pt x="66" y="115764"/>
                </a:lnTo>
                <a:lnTo>
                  <a:pt x="0" y="116816"/>
                </a:lnTo>
                <a:lnTo>
                  <a:pt x="138" y="123308"/>
                </a:lnTo>
                <a:lnTo>
                  <a:pt x="395" y="126006"/>
                </a:lnTo>
                <a:lnTo>
                  <a:pt x="1225" y="134703"/>
                </a:lnTo>
                <a:lnTo>
                  <a:pt x="26668" y="134703"/>
                </a:lnTo>
                <a:lnTo>
                  <a:pt x="19943" y="126006"/>
                </a:lnTo>
                <a:lnTo>
                  <a:pt x="18581" y="123308"/>
                </a:lnTo>
                <a:lnTo>
                  <a:pt x="15302" y="116816"/>
                </a:lnTo>
                <a:lnTo>
                  <a:pt x="14771" y="115764"/>
                </a:lnTo>
                <a:lnTo>
                  <a:pt x="17143" y="108671"/>
                </a:lnTo>
                <a:lnTo>
                  <a:pt x="20052" y="102254"/>
                </a:lnTo>
                <a:lnTo>
                  <a:pt x="22296" y="97304"/>
                </a:lnTo>
                <a:lnTo>
                  <a:pt x="28277" y="88213"/>
                </a:lnTo>
                <a:lnTo>
                  <a:pt x="29543" y="86290"/>
                </a:lnTo>
                <a:lnTo>
                  <a:pt x="36236" y="78319"/>
                </a:lnTo>
                <a:lnTo>
                  <a:pt x="36621" y="77929"/>
                </a:lnTo>
              </a:path>
              <a:path w="233207" h="232580">
                <a:moveTo>
                  <a:pt x="70073" y="78925"/>
                </a:moveTo>
                <a:lnTo>
                  <a:pt x="70884" y="79935"/>
                </a:lnTo>
                <a:lnTo>
                  <a:pt x="71761" y="81029"/>
                </a:lnTo>
                <a:lnTo>
                  <a:pt x="75718" y="84185"/>
                </a:lnTo>
                <a:lnTo>
                  <a:pt x="77037" y="85238"/>
                </a:lnTo>
                <a:lnTo>
                  <a:pt x="81257" y="87342"/>
                </a:lnTo>
                <a:lnTo>
                  <a:pt x="83367" y="88394"/>
                </a:lnTo>
                <a:lnTo>
                  <a:pt x="83016" y="89446"/>
                </a:lnTo>
                <a:lnTo>
                  <a:pt x="82664" y="90498"/>
                </a:lnTo>
                <a:lnTo>
                  <a:pt x="82312" y="91550"/>
                </a:lnTo>
                <a:lnTo>
                  <a:pt x="81609" y="92603"/>
                </a:lnTo>
                <a:lnTo>
                  <a:pt x="126627" y="92603"/>
                </a:lnTo>
                <a:lnTo>
                  <a:pt x="123989" y="91550"/>
                </a:lnTo>
                <a:lnTo>
                  <a:pt x="121351" y="90498"/>
                </a:lnTo>
                <a:lnTo>
                  <a:pt x="112910" y="89446"/>
                </a:lnTo>
                <a:lnTo>
                  <a:pt x="109218" y="88394"/>
                </a:lnTo>
                <a:lnTo>
                  <a:pt x="105525" y="87342"/>
                </a:lnTo>
                <a:lnTo>
                  <a:pt x="101304" y="85238"/>
                </a:lnTo>
                <a:lnTo>
                  <a:pt x="99194" y="84185"/>
                </a:lnTo>
                <a:lnTo>
                  <a:pt x="100915" y="81029"/>
                </a:lnTo>
                <a:lnTo>
                  <a:pt x="101511" y="79935"/>
                </a:lnTo>
                <a:lnTo>
                  <a:pt x="102118" y="78925"/>
                </a:lnTo>
              </a:path>
              <a:path w="233207" h="232580">
                <a:moveTo>
                  <a:pt x="81609" y="92603"/>
                </a:moveTo>
                <a:lnTo>
                  <a:pt x="80905" y="93655"/>
                </a:lnTo>
                <a:lnTo>
                  <a:pt x="198078" y="93655"/>
                </a:lnTo>
                <a:lnTo>
                  <a:pt x="197602" y="92603"/>
                </a:lnTo>
              </a:path>
              <a:path w="233207" h="232580">
                <a:moveTo>
                  <a:pt x="80905" y="93655"/>
                </a:moveTo>
                <a:lnTo>
                  <a:pt x="80202" y="94707"/>
                </a:lnTo>
                <a:lnTo>
                  <a:pt x="79497" y="96825"/>
                </a:lnTo>
                <a:lnTo>
                  <a:pt x="79147" y="97877"/>
                </a:lnTo>
                <a:lnTo>
                  <a:pt x="78932" y="98285"/>
                </a:lnTo>
                <a:lnTo>
                  <a:pt x="78101" y="99982"/>
                </a:lnTo>
                <a:lnTo>
                  <a:pt x="76555" y="103138"/>
                </a:lnTo>
                <a:lnTo>
                  <a:pt x="73045" y="110304"/>
                </a:lnTo>
                <a:lnTo>
                  <a:pt x="70393" y="116556"/>
                </a:lnTo>
                <a:lnTo>
                  <a:pt x="67907" y="122418"/>
                </a:lnTo>
                <a:lnTo>
                  <a:pt x="65429" y="129227"/>
                </a:lnTo>
                <a:lnTo>
                  <a:pt x="63518" y="134479"/>
                </a:lnTo>
                <a:lnTo>
                  <a:pt x="61471" y="141153"/>
                </a:lnTo>
                <a:lnTo>
                  <a:pt x="59879" y="146339"/>
                </a:lnTo>
                <a:lnTo>
                  <a:pt x="58374" y="152334"/>
                </a:lnTo>
                <a:lnTo>
                  <a:pt x="56990" y="157850"/>
                </a:lnTo>
                <a:lnTo>
                  <a:pt x="67899" y="157850"/>
                </a:lnTo>
                <a:lnTo>
                  <a:pt x="69384" y="152334"/>
                </a:lnTo>
                <a:lnTo>
                  <a:pt x="71240" y="146339"/>
                </a:lnTo>
                <a:lnTo>
                  <a:pt x="72847" y="141153"/>
                </a:lnTo>
                <a:lnTo>
                  <a:pt x="75233" y="134479"/>
                </a:lnTo>
                <a:lnTo>
                  <a:pt x="77112" y="129227"/>
                </a:lnTo>
                <a:lnTo>
                  <a:pt x="79914" y="122418"/>
                </a:lnTo>
                <a:lnTo>
                  <a:pt x="82327" y="116556"/>
                </a:lnTo>
                <a:lnTo>
                  <a:pt x="85270" y="110304"/>
                </a:lnTo>
                <a:lnTo>
                  <a:pt x="88643" y="103138"/>
                </a:lnTo>
                <a:lnTo>
                  <a:pt x="89698" y="99982"/>
                </a:lnTo>
                <a:lnTo>
                  <a:pt x="90832" y="98285"/>
                </a:lnTo>
                <a:lnTo>
                  <a:pt x="91105" y="97877"/>
                </a:lnTo>
                <a:lnTo>
                  <a:pt x="91808" y="96825"/>
                </a:lnTo>
                <a:lnTo>
                  <a:pt x="93218" y="94707"/>
                </a:lnTo>
                <a:lnTo>
                  <a:pt x="93918" y="93655"/>
                </a:lnTo>
              </a:path>
              <a:path w="233207" h="232580">
                <a:moveTo>
                  <a:pt x="93918" y="93655"/>
                </a:moveTo>
                <a:lnTo>
                  <a:pt x="101304" y="96825"/>
                </a:lnTo>
                <a:lnTo>
                  <a:pt x="105994" y="98579"/>
                </a:lnTo>
                <a:lnTo>
                  <a:pt x="109745" y="99982"/>
                </a:lnTo>
                <a:lnTo>
                  <a:pt x="118186" y="101034"/>
                </a:lnTo>
                <a:lnTo>
                  <a:pt x="122537" y="102273"/>
                </a:lnTo>
                <a:lnTo>
                  <a:pt x="125572" y="103138"/>
                </a:lnTo>
                <a:lnTo>
                  <a:pt x="131902" y="104190"/>
                </a:lnTo>
                <a:lnTo>
                  <a:pt x="149853" y="104190"/>
                </a:lnTo>
                <a:lnTo>
                  <a:pt x="156758" y="103138"/>
                </a:lnTo>
                <a:lnTo>
                  <a:pt x="162432" y="102273"/>
                </a:lnTo>
                <a:lnTo>
                  <a:pt x="166504" y="101034"/>
                </a:lnTo>
                <a:lnTo>
                  <a:pt x="169961" y="99982"/>
                </a:lnTo>
                <a:lnTo>
                  <a:pt x="174569" y="98579"/>
                </a:lnTo>
                <a:lnTo>
                  <a:pt x="178543" y="96825"/>
                </a:lnTo>
                <a:lnTo>
                  <a:pt x="185727" y="93655"/>
                </a:lnTo>
              </a:path>
              <a:path w="233207" h="232580">
                <a:moveTo>
                  <a:pt x="185727" y="93655"/>
                </a:moveTo>
                <a:lnTo>
                  <a:pt x="188556" y="99665"/>
                </a:lnTo>
                <a:lnTo>
                  <a:pt x="189336" y="101322"/>
                </a:lnTo>
                <a:lnTo>
                  <a:pt x="193489" y="111985"/>
                </a:lnTo>
                <a:lnTo>
                  <a:pt x="194124" y="113615"/>
                </a:lnTo>
                <a:lnTo>
                  <a:pt x="197166" y="124303"/>
                </a:lnTo>
                <a:lnTo>
                  <a:pt x="197623" y="125907"/>
                </a:lnTo>
                <a:lnTo>
                  <a:pt x="199494" y="136620"/>
                </a:lnTo>
                <a:lnTo>
                  <a:pt x="199769" y="138196"/>
                </a:lnTo>
                <a:lnTo>
                  <a:pt x="200407" y="148937"/>
                </a:lnTo>
                <a:lnTo>
                  <a:pt x="200499" y="150485"/>
                </a:lnTo>
                <a:lnTo>
                  <a:pt x="200499" y="155745"/>
                </a:lnTo>
                <a:lnTo>
                  <a:pt x="211050" y="155745"/>
                </a:lnTo>
                <a:lnTo>
                  <a:pt x="211042" y="150485"/>
                </a:lnTo>
                <a:lnTo>
                  <a:pt x="211040" y="148937"/>
                </a:lnTo>
                <a:lnTo>
                  <a:pt x="210383" y="138196"/>
                </a:lnTo>
                <a:lnTo>
                  <a:pt x="210286" y="136620"/>
                </a:lnTo>
                <a:lnTo>
                  <a:pt x="208583" y="125907"/>
                </a:lnTo>
                <a:lnTo>
                  <a:pt x="208328" y="124303"/>
                </a:lnTo>
                <a:lnTo>
                  <a:pt x="205583" y="113615"/>
                </a:lnTo>
                <a:lnTo>
                  <a:pt x="205164" y="111985"/>
                </a:lnTo>
                <a:lnTo>
                  <a:pt x="201384" y="101322"/>
                </a:lnTo>
                <a:lnTo>
                  <a:pt x="200796" y="99665"/>
                </a:lnTo>
                <a:lnTo>
                  <a:pt x="198078" y="93655"/>
                </a:lnTo>
              </a:path>
              <a:path w="233207" h="232580">
                <a:moveTo>
                  <a:pt x="138233" y="104190"/>
                </a:moveTo>
                <a:lnTo>
                  <a:pt x="139288" y="108399"/>
                </a:lnTo>
                <a:lnTo>
                  <a:pt x="139288" y="112607"/>
                </a:lnTo>
                <a:lnTo>
                  <a:pt x="139288" y="116816"/>
                </a:lnTo>
                <a:lnTo>
                  <a:pt x="139075" y="129673"/>
                </a:lnTo>
                <a:lnTo>
                  <a:pt x="139048" y="131341"/>
                </a:lnTo>
                <a:lnTo>
                  <a:pt x="138465" y="142735"/>
                </a:lnTo>
                <a:lnTo>
                  <a:pt x="138349" y="145017"/>
                </a:lnTo>
                <a:lnTo>
                  <a:pt x="137416" y="155694"/>
                </a:lnTo>
                <a:lnTo>
                  <a:pt x="137243" y="157680"/>
                </a:lnTo>
                <a:lnTo>
                  <a:pt x="135916" y="168245"/>
                </a:lnTo>
                <a:lnTo>
                  <a:pt x="135780" y="169328"/>
                </a:lnTo>
                <a:lnTo>
                  <a:pt x="134013" y="179959"/>
                </a:lnTo>
                <a:lnTo>
                  <a:pt x="144578" y="179959"/>
                </a:lnTo>
                <a:lnTo>
                  <a:pt x="146166" y="169328"/>
                </a:lnTo>
                <a:lnTo>
                  <a:pt x="146328" y="168245"/>
                </a:lnTo>
                <a:lnTo>
                  <a:pt x="147562" y="157680"/>
                </a:lnTo>
                <a:lnTo>
                  <a:pt x="147794" y="155694"/>
                </a:lnTo>
                <a:lnTo>
                  <a:pt x="148708" y="145017"/>
                </a:lnTo>
                <a:lnTo>
                  <a:pt x="148904" y="142735"/>
                </a:lnTo>
                <a:lnTo>
                  <a:pt x="149518" y="131341"/>
                </a:lnTo>
                <a:lnTo>
                  <a:pt x="149608" y="129673"/>
                </a:lnTo>
                <a:lnTo>
                  <a:pt x="149853" y="116816"/>
                </a:lnTo>
                <a:lnTo>
                  <a:pt x="149853" y="112607"/>
                </a:lnTo>
                <a:lnTo>
                  <a:pt x="149853" y="108399"/>
                </a:lnTo>
                <a:lnTo>
                  <a:pt x="149853" y="104190"/>
                </a:lnTo>
              </a:path>
              <a:path w="233207" h="232580">
                <a:moveTo>
                  <a:pt x="1225" y="134703"/>
                </a:moveTo>
                <a:lnTo>
                  <a:pt x="1373" y="136247"/>
                </a:lnTo>
                <a:lnTo>
                  <a:pt x="1998" y="138911"/>
                </a:lnTo>
                <a:lnTo>
                  <a:pt x="2739" y="142068"/>
                </a:lnTo>
                <a:lnTo>
                  <a:pt x="3479" y="145224"/>
                </a:lnTo>
                <a:lnTo>
                  <a:pt x="4220" y="148380"/>
                </a:lnTo>
                <a:lnTo>
                  <a:pt x="5275" y="150485"/>
                </a:lnTo>
                <a:lnTo>
                  <a:pt x="7965" y="157844"/>
                </a:lnTo>
                <a:lnTo>
                  <a:pt x="9651" y="162455"/>
                </a:lnTo>
                <a:lnTo>
                  <a:pt x="13184" y="169524"/>
                </a:lnTo>
                <a:lnTo>
                  <a:pt x="15722" y="174602"/>
                </a:lnTo>
                <a:lnTo>
                  <a:pt x="19409" y="180225"/>
                </a:lnTo>
                <a:lnTo>
                  <a:pt x="23091" y="185840"/>
                </a:lnTo>
                <a:lnTo>
                  <a:pt x="26492" y="189904"/>
                </a:lnTo>
                <a:lnTo>
                  <a:pt x="31662" y="196083"/>
                </a:lnTo>
                <a:lnTo>
                  <a:pt x="34237" y="198520"/>
                </a:lnTo>
                <a:lnTo>
                  <a:pt x="36858" y="201002"/>
                </a:lnTo>
                <a:lnTo>
                  <a:pt x="52769" y="201002"/>
                </a:lnTo>
                <a:lnTo>
                  <a:pt x="49630" y="198520"/>
                </a:lnTo>
                <a:lnTo>
                  <a:pt x="46983" y="196083"/>
                </a:lnTo>
                <a:lnTo>
                  <a:pt x="40276" y="189904"/>
                </a:lnTo>
                <a:lnTo>
                  <a:pt x="36795" y="185840"/>
                </a:lnTo>
                <a:lnTo>
                  <a:pt x="31987" y="180225"/>
                </a:lnTo>
                <a:lnTo>
                  <a:pt x="28257" y="174602"/>
                </a:lnTo>
                <a:lnTo>
                  <a:pt x="24889" y="169524"/>
                </a:lnTo>
                <a:lnTo>
                  <a:pt x="21391" y="162455"/>
                </a:lnTo>
                <a:lnTo>
                  <a:pt x="19108" y="157844"/>
                </a:lnTo>
                <a:lnTo>
                  <a:pt x="16579" y="150485"/>
                </a:lnTo>
                <a:lnTo>
                  <a:pt x="15856" y="148380"/>
                </a:lnTo>
                <a:lnTo>
                  <a:pt x="14771" y="145224"/>
                </a:lnTo>
                <a:lnTo>
                  <a:pt x="13716" y="142068"/>
                </a:lnTo>
                <a:lnTo>
                  <a:pt x="13716" y="138911"/>
                </a:lnTo>
                <a:lnTo>
                  <a:pt x="13048" y="136247"/>
                </a:lnTo>
                <a:lnTo>
                  <a:pt x="12661" y="134703"/>
                </a:lnTo>
              </a:path>
              <a:path w="233207" h="232580">
                <a:moveTo>
                  <a:pt x="12661" y="134703"/>
                </a:moveTo>
                <a:lnTo>
                  <a:pt x="14069" y="136458"/>
                </a:lnTo>
                <a:lnTo>
                  <a:pt x="16881" y="139963"/>
                </a:lnTo>
                <a:lnTo>
                  <a:pt x="18569" y="142068"/>
                </a:lnTo>
                <a:lnTo>
                  <a:pt x="21102" y="145224"/>
                </a:lnTo>
                <a:lnTo>
                  <a:pt x="26377" y="149433"/>
                </a:lnTo>
                <a:lnTo>
                  <a:pt x="27020" y="149987"/>
                </a:lnTo>
                <a:lnTo>
                  <a:pt x="32798" y="154972"/>
                </a:lnTo>
                <a:lnTo>
                  <a:pt x="34900" y="156616"/>
                </a:lnTo>
                <a:lnTo>
                  <a:pt x="36479" y="157850"/>
                </a:lnTo>
                <a:lnTo>
                  <a:pt x="56990" y="157850"/>
                </a:lnTo>
                <a:lnTo>
                  <a:pt x="54574" y="156616"/>
                </a:lnTo>
                <a:lnTo>
                  <a:pt x="51819" y="154972"/>
                </a:lnTo>
                <a:lnTo>
                  <a:pt x="43464" y="149987"/>
                </a:lnTo>
                <a:lnTo>
                  <a:pt x="42785" y="149433"/>
                </a:lnTo>
                <a:lnTo>
                  <a:pt x="37629" y="145224"/>
                </a:lnTo>
                <a:lnTo>
                  <a:pt x="33763" y="142068"/>
                </a:lnTo>
                <a:lnTo>
                  <a:pt x="31611" y="139963"/>
                </a:lnTo>
                <a:lnTo>
                  <a:pt x="28026" y="136458"/>
                </a:lnTo>
                <a:lnTo>
                  <a:pt x="26668" y="134703"/>
                </a:lnTo>
              </a:path>
              <a:path w="233207" h="232580">
                <a:moveTo>
                  <a:pt x="200499" y="155745"/>
                </a:moveTo>
                <a:lnTo>
                  <a:pt x="200113" y="157673"/>
                </a:lnTo>
                <a:lnTo>
                  <a:pt x="199444" y="161020"/>
                </a:lnTo>
                <a:lnTo>
                  <a:pt x="199444" y="166281"/>
                </a:lnTo>
                <a:lnTo>
                  <a:pt x="194168" y="169437"/>
                </a:lnTo>
                <a:lnTo>
                  <a:pt x="193953" y="169523"/>
                </a:lnTo>
                <a:lnTo>
                  <a:pt x="188892" y="171542"/>
                </a:lnTo>
                <a:lnTo>
                  <a:pt x="182562" y="173646"/>
                </a:lnTo>
                <a:lnTo>
                  <a:pt x="182195" y="173778"/>
                </a:lnTo>
                <a:lnTo>
                  <a:pt x="170345" y="177212"/>
                </a:lnTo>
                <a:lnTo>
                  <a:pt x="157806" y="179272"/>
                </a:lnTo>
                <a:lnTo>
                  <a:pt x="144578" y="179959"/>
                </a:lnTo>
                <a:lnTo>
                  <a:pt x="214208" y="179959"/>
                </a:lnTo>
                <a:lnTo>
                  <a:pt x="214614" y="179272"/>
                </a:lnTo>
                <a:lnTo>
                  <a:pt x="215834" y="177212"/>
                </a:lnTo>
                <a:lnTo>
                  <a:pt x="217867" y="173778"/>
                </a:lnTo>
                <a:lnTo>
                  <a:pt x="217945" y="173646"/>
                </a:lnTo>
                <a:lnTo>
                  <a:pt x="219191" y="171542"/>
                </a:lnTo>
                <a:lnTo>
                  <a:pt x="220386" y="169523"/>
                </a:lnTo>
                <a:lnTo>
                  <a:pt x="221876" y="166281"/>
                </a:lnTo>
                <a:lnTo>
                  <a:pt x="224293" y="161020"/>
                </a:lnTo>
                <a:lnTo>
                  <a:pt x="225831" y="157673"/>
                </a:lnTo>
                <a:lnTo>
                  <a:pt x="226483" y="155745"/>
                </a:lnTo>
              </a:path>
              <a:path w="233207" h="232580">
                <a:moveTo>
                  <a:pt x="36479" y="157850"/>
                </a:moveTo>
                <a:lnTo>
                  <a:pt x="42759" y="162759"/>
                </a:lnTo>
                <a:lnTo>
                  <a:pt x="43364" y="163125"/>
                </a:lnTo>
                <a:lnTo>
                  <a:pt x="51135" y="167814"/>
                </a:lnTo>
                <a:lnTo>
                  <a:pt x="53824" y="169437"/>
                </a:lnTo>
                <a:lnTo>
                  <a:pt x="53465" y="171868"/>
                </a:lnTo>
                <a:lnTo>
                  <a:pt x="53047" y="174698"/>
                </a:lnTo>
                <a:lnTo>
                  <a:pt x="100318" y="174698"/>
                </a:lnTo>
                <a:lnTo>
                  <a:pt x="89855" y="171868"/>
                </a:lnTo>
                <a:lnTo>
                  <a:pt x="82657" y="169437"/>
                </a:lnTo>
                <a:lnTo>
                  <a:pt x="77852" y="167814"/>
                </a:lnTo>
                <a:lnTo>
                  <a:pt x="66486" y="163125"/>
                </a:lnTo>
                <a:lnTo>
                  <a:pt x="66575" y="162770"/>
                </a:lnTo>
                <a:lnTo>
                  <a:pt x="67899" y="157850"/>
                </a:lnTo>
              </a:path>
              <a:path w="233207" h="232580">
                <a:moveTo>
                  <a:pt x="53047" y="174698"/>
                </a:moveTo>
                <a:lnTo>
                  <a:pt x="52806" y="176333"/>
                </a:lnTo>
                <a:lnTo>
                  <a:pt x="52077" y="189577"/>
                </a:lnTo>
                <a:lnTo>
                  <a:pt x="52237" y="192226"/>
                </a:lnTo>
                <a:lnTo>
                  <a:pt x="52769" y="201002"/>
                </a:lnTo>
                <a:lnTo>
                  <a:pt x="64153" y="201002"/>
                </a:lnTo>
                <a:lnTo>
                  <a:pt x="62927" y="192226"/>
                </a:lnTo>
                <a:lnTo>
                  <a:pt x="63146" y="189577"/>
                </a:lnTo>
                <a:lnTo>
                  <a:pt x="64240" y="176333"/>
                </a:lnTo>
                <a:lnTo>
                  <a:pt x="64375" y="174698"/>
                </a:lnTo>
              </a:path>
              <a:path w="233207" h="232580">
                <a:moveTo>
                  <a:pt x="64375" y="174698"/>
                </a:moveTo>
                <a:lnTo>
                  <a:pt x="65700" y="175287"/>
                </a:lnTo>
                <a:lnTo>
                  <a:pt x="66917" y="175750"/>
                </a:lnTo>
                <a:lnTo>
                  <a:pt x="72762" y="177946"/>
                </a:lnTo>
                <a:lnTo>
                  <a:pt x="76858" y="179486"/>
                </a:lnTo>
                <a:lnTo>
                  <a:pt x="77333" y="179664"/>
                </a:lnTo>
                <a:lnTo>
                  <a:pt x="78357" y="179959"/>
                </a:lnTo>
                <a:lnTo>
                  <a:pt x="134013" y="179959"/>
                </a:lnTo>
                <a:lnTo>
                  <a:pt x="131329" y="179664"/>
                </a:lnTo>
                <a:lnTo>
                  <a:pt x="129710" y="179486"/>
                </a:lnTo>
                <a:lnTo>
                  <a:pt x="117004" y="177946"/>
                </a:lnTo>
                <a:lnTo>
                  <a:pt x="104470" y="175750"/>
                </a:lnTo>
                <a:lnTo>
                  <a:pt x="102666" y="175327"/>
                </a:lnTo>
                <a:lnTo>
                  <a:pt x="102495" y="175287"/>
                </a:lnTo>
                <a:lnTo>
                  <a:pt x="100318" y="174698"/>
                </a:lnTo>
              </a:path>
              <a:path w="233207" h="232580">
                <a:moveTo>
                  <a:pt x="78357" y="179959"/>
                </a:moveTo>
                <a:lnTo>
                  <a:pt x="85664" y="182063"/>
                </a:lnTo>
                <a:lnTo>
                  <a:pt x="89317" y="183115"/>
                </a:lnTo>
                <a:lnTo>
                  <a:pt x="89522" y="183174"/>
                </a:lnTo>
                <a:lnTo>
                  <a:pt x="93638" y="184168"/>
                </a:lnTo>
                <a:lnTo>
                  <a:pt x="102359" y="186272"/>
                </a:lnTo>
                <a:lnTo>
                  <a:pt x="106662" y="187145"/>
                </a:lnTo>
                <a:lnTo>
                  <a:pt x="119368" y="189056"/>
                </a:lnTo>
                <a:lnTo>
                  <a:pt x="122141" y="189371"/>
                </a:lnTo>
                <a:lnTo>
                  <a:pt x="130981" y="190376"/>
                </a:lnTo>
                <a:lnTo>
                  <a:pt x="131902" y="190480"/>
                </a:lnTo>
                <a:lnTo>
                  <a:pt x="124953" y="204339"/>
                </a:lnTo>
                <a:lnTo>
                  <a:pt x="119177" y="215860"/>
                </a:lnTo>
                <a:lnTo>
                  <a:pt x="116603" y="220993"/>
                </a:lnTo>
                <a:lnTo>
                  <a:pt x="131902" y="220993"/>
                </a:lnTo>
                <a:lnTo>
                  <a:pt x="135000" y="215860"/>
                </a:lnTo>
                <a:lnTo>
                  <a:pt x="139409" y="204339"/>
                </a:lnTo>
                <a:lnTo>
                  <a:pt x="142454" y="190480"/>
                </a:lnTo>
                <a:lnTo>
                  <a:pt x="148518" y="190376"/>
                </a:lnTo>
                <a:lnTo>
                  <a:pt x="161734" y="189371"/>
                </a:lnTo>
                <a:lnTo>
                  <a:pt x="163630" y="189056"/>
                </a:lnTo>
                <a:lnTo>
                  <a:pt x="174188" y="187302"/>
                </a:lnTo>
                <a:lnTo>
                  <a:pt x="177980" y="186272"/>
                </a:lnTo>
                <a:lnTo>
                  <a:pt x="185727" y="184168"/>
                </a:lnTo>
                <a:lnTo>
                  <a:pt x="188715" y="183174"/>
                </a:lnTo>
                <a:lnTo>
                  <a:pt x="188892" y="183115"/>
                </a:lnTo>
                <a:lnTo>
                  <a:pt x="192058" y="182063"/>
                </a:lnTo>
                <a:lnTo>
                  <a:pt x="195223" y="179959"/>
                </a:lnTo>
              </a:path>
              <a:path w="233207" h="232580">
                <a:moveTo>
                  <a:pt x="195223" y="179959"/>
                </a:moveTo>
                <a:lnTo>
                  <a:pt x="194896" y="180670"/>
                </a:lnTo>
                <a:lnTo>
                  <a:pt x="194381" y="181791"/>
                </a:lnTo>
                <a:lnTo>
                  <a:pt x="188934" y="191009"/>
                </a:lnTo>
                <a:lnTo>
                  <a:pt x="187580" y="193301"/>
                </a:lnTo>
                <a:lnTo>
                  <a:pt x="180911" y="200435"/>
                </a:lnTo>
                <a:lnTo>
                  <a:pt x="179396" y="202054"/>
                </a:lnTo>
                <a:lnTo>
                  <a:pt x="179130" y="202238"/>
                </a:lnTo>
                <a:lnTo>
                  <a:pt x="168498" y="208832"/>
                </a:lnTo>
                <a:lnTo>
                  <a:pt x="162929" y="211523"/>
                </a:lnTo>
                <a:lnTo>
                  <a:pt x="160753" y="212576"/>
                </a:lnTo>
                <a:lnTo>
                  <a:pt x="157084" y="214349"/>
                </a:lnTo>
                <a:lnTo>
                  <a:pt x="144886" y="218499"/>
                </a:lnTo>
                <a:lnTo>
                  <a:pt x="142017" y="219050"/>
                </a:lnTo>
                <a:lnTo>
                  <a:pt x="131902" y="220993"/>
                </a:lnTo>
                <a:lnTo>
                  <a:pt x="167295" y="220993"/>
                </a:lnTo>
                <a:lnTo>
                  <a:pt x="171576" y="219050"/>
                </a:lnTo>
                <a:lnTo>
                  <a:pt x="172510" y="218499"/>
                </a:lnTo>
                <a:lnTo>
                  <a:pt x="179553" y="214349"/>
                </a:lnTo>
                <a:lnTo>
                  <a:pt x="182562" y="212576"/>
                </a:lnTo>
                <a:lnTo>
                  <a:pt x="184672" y="211523"/>
                </a:lnTo>
                <a:lnTo>
                  <a:pt x="187854" y="208841"/>
                </a:lnTo>
                <a:lnTo>
                  <a:pt x="195385" y="202238"/>
                </a:lnTo>
                <a:lnTo>
                  <a:pt x="195595" y="202054"/>
                </a:lnTo>
                <a:lnTo>
                  <a:pt x="197442" y="200435"/>
                </a:lnTo>
                <a:lnTo>
                  <a:pt x="204004" y="193301"/>
                </a:lnTo>
                <a:lnTo>
                  <a:pt x="206112" y="191009"/>
                </a:lnTo>
                <a:lnTo>
                  <a:pt x="212955" y="181791"/>
                </a:lnTo>
                <a:lnTo>
                  <a:pt x="213787" y="180670"/>
                </a:lnTo>
                <a:lnTo>
                  <a:pt x="214208" y="179959"/>
                </a:lnTo>
              </a:path>
              <a:path w="233207" h="232580">
                <a:moveTo>
                  <a:pt x="36858" y="201002"/>
                </a:moveTo>
                <a:lnTo>
                  <a:pt x="40824" y="204757"/>
                </a:lnTo>
                <a:lnTo>
                  <a:pt x="41337" y="205242"/>
                </a:lnTo>
                <a:lnTo>
                  <a:pt x="49560" y="211393"/>
                </a:lnTo>
                <a:lnTo>
                  <a:pt x="49734" y="211523"/>
                </a:lnTo>
                <a:lnTo>
                  <a:pt x="52019" y="213232"/>
                </a:lnTo>
                <a:lnTo>
                  <a:pt x="57713" y="216539"/>
                </a:lnTo>
                <a:lnTo>
                  <a:pt x="63461" y="219878"/>
                </a:lnTo>
                <a:lnTo>
                  <a:pt x="63611" y="219965"/>
                </a:lnTo>
                <a:lnTo>
                  <a:pt x="67511" y="221659"/>
                </a:lnTo>
                <a:lnTo>
                  <a:pt x="68399" y="222045"/>
                </a:lnTo>
                <a:lnTo>
                  <a:pt x="116076" y="222045"/>
                </a:lnTo>
                <a:lnTo>
                  <a:pt x="106606" y="221659"/>
                </a:lnTo>
                <a:lnTo>
                  <a:pt x="94651" y="219965"/>
                </a:lnTo>
                <a:lnTo>
                  <a:pt x="94038" y="219878"/>
                </a:lnTo>
                <a:lnTo>
                  <a:pt x="81679" y="216539"/>
                </a:lnTo>
                <a:lnTo>
                  <a:pt x="73749" y="213232"/>
                </a:lnTo>
                <a:lnTo>
                  <a:pt x="69651" y="211523"/>
                </a:lnTo>
                <a:lnTo>
                  <a:pt x="69402" y="211393"/>
                </a:lnTo>
                <a:lnTo>
                  <a:pt x="65023" y="205242"/>
                </a:lnTo>
                <a:lnTo>
                  <a:pt x="64677" y="204757"/>
                </a:lnTo>
                <a:lnTo>
                  <a:pt x="64153" y="201002"/>
                </a:lnTo>
              </a:path>
              <a:path w="233207" h="232580">
                <a:moveTo>
                  <a:pt x="116603" y="220993"/>
                </a:moveTo>
                <a:lnTo>
                  <a:pt x="116076" y="222045"/>
                </a:lnTo>
                <a:lnTo>
                  <a:pt x="164976" y="222045"/>
                </a:lnTo>
                <a:lnTo>
                  <a:pt x="167295" y="220993"/>
                </a:lnTo>
              </a:path>
              <a:path w="233207" h="232580">
                <a:moveTo>
                  <a:pt x="68399" y="222045"/>
                </a:moveTo>
                <a:lnTo>
                  <a:pt x="73725" y="224358"/>
                </a:lnTo>
                <a:lnTo>
                  <a:pt x="76015" y="225353"/>
                </a:lnTo>
                <a:lnTo>
                  <a:pt x="86178" y="228419"/>
                </a:lnTo>
                <a:lnTo>
                  <a:pt x="89135" y="229310"/>
                </a:lnTo>
                <a:lnTo>
                  <a:pt x="99493" y="231149"/>
                </a:lnTo>
                <a:lnTo>
                  <a:pt x="102872" y="231748"/>
                </a:lnTo>
                <a:lnTo>
                  <a:pt x="115182" y="232467"/>
                </a:lnTo>
                <a:lnTo>
                  <a:pt x="117131" y="232580"/>
                </a:lnTo>
                <a:lnTo>
                  <a:pt x="122138" y="232467"/>
                </a:lnTo>
                <a:lnTo>
                  <a:pt x="129145" y="231748"/>
                </a:lnTo>
                <a:lnTo>
                  <a:pt x="134995" y="231149"/>
                </a:lnTo>
                <a:lnTo>
                  <a:pt x="143503" y="229310"/>
                </a:lnTo>
                <a:lnTo>
                  <a:pt x="147629" y="228419"/>
                </a:lnTo>
                <a:lnTo>
                  <a:pt x="156876" y="225353"/>
                </a:lnTo>
                <a:lnTo>
                  <a:pt x="159877" y="224358"/>
                </a:lnTo>
                <a:lnTo>
                  <a:pt x="164976" y="222045"/>
                </a:lnTo>
              </a:path>
            </a:pathLst>
          </a:custGeom>
          <a:solidFill>
            <a:srgbClr val="FDFDFD"/>
          </a:solidFill>
        </p:spPr>
        <p:txBody>
          <a:bodyPr wrap="square" lIns="0" tIns="0" rIns="0" bIns="0" rtlCol="0">
            <a:noAutofit/>
          </a:bodyPr>
          <a:lstStyle/>
          <a:p>
            <a:endParaRPr dirty="0"/>
          </a:p>
        </p:txBody>
      </p:sp>
      <p:sp>
        <p:nvSpPr>
          <p:cNvPr id="204" name="object 5"/>
          <p:cNvSpPr txBox="1"/>
          <p:nvPr/>
        </p:nvSpPr>
        <p:spPr>
          <a:xfrm>
            <a:off x="1187369" y="5818213"/>
            <a:ext cx="70706" cy="225215"/>
          </a:xfrm>
          <a:prstGeom prst="rect">
            <a:avLst/>
          </a:prstGeom>
        </p:spPr>
        <p:txBody>
          <a:bodyPr wrap="square" lIns="0" tIns="0" rIns="0" bIns="0" rtlCol="0">
            <a:noAutofit/>
          </a:bodyPr>
          <a:lstStyle/>
          <a:p>
            <a:pPr marL="25400">
              <a:lnSpc>
                <a:spcPts val="1000"/>
              </a:lnSpc>
            </a:pPr>
            <a:endParaRPr sz="1000" dirty="0"/>
          </a:p>
        </p:txBody>
      </p:sp>
      <p:sp>
        <p:nvSpPr>
          <p:cNvPr id="205" name="object 4"/>
          <p:cNvSpPr txBox="1"/>
          <p:nvPr/>
        </p:nvSpPr>
        <p:spPr>
          <a:xfrm>
            <a:off x="910888" y="5814004"/>
            <a:ext cx="233207" cy="232580"/>
          </a:xfrm>
          <a:prstGeom prst="rect">
            <a:avLst/>
          </a:prstGeom>
        </p:spPr>
        <p:txBody>
          <a:bodyPr wrap="square" lIns="0" tIns="0" rIns="0" bIns="0" rtlCol="0">
            <a:noAutofit/>
          </a:bodyPr>
          <a:lstStyle/>
          <a:p>
            <a:pPr marL="25400">
              <a:lnSpc>
                <a:spcPts val="1000"/>
              </a:lnSpc>
            </a:pPr>
            <a:endParaRPr sz="1000" dirty="0"/>
          </a:p>
        </p:txBody>
      </p:sp>
      <p:sp>
        <p:nvSpPr>
          <p:cNvPr id="206" name="object 3"/>
          <p:cNvSpPr txBox="1"/>
          <p:nvPr/>
        </p:nvSpPr>
        <p:spPr>
          <a:xfrm>
            <a:off x="910888" y="6046585"/>
            <a:ext cx="233207" cy="118906"/>
          </a:xfrm>
          <a:prstGeom prst="rect">
            <a:avLst/>
          </a:prstGeom>
        </p:spPr>
        <p:txBody>
          <a:bodyPr wrap="square" lIns="0" tIns="0" rIns="0" bIns="0" rtlCol="0">
            <a:noAutofit/>
          </a:bodyPr>
          <a:lstStyle/>
          <a:p>
            <a:pPr marL="25400">
              <a:lnSpc>
                <a:spcPts val="900"/>
              </a:lnSpc>
              <a:spcBef>
                <a:spcPts val="36"/>
              </a:spcBef>
            </a:pPr>
            <a:endParaRPr sz="900" dirty="0"/>
          </a:p>
        </p:txBody>
      </p:sp>
      <p:sp>
        <p:nvSpPr>
          <p:cNvPr id="207" name="object 2"/>
          <p:cNvSpPr txBox="1"/>
          <p:nvPr/>
        </p:nvSpPr>
        <p:spPr>
          <a:xfrm>
            <a:off x="81459" y="5956336"/>
            <a:ext cx="582504" cy="152400"/>
          </a:xfrm>
          <a:prstGeom prst="rect">
            <a:avLst/>
          </a:prstGeom>
        </p:spPr>
        <p:txBody>
          <a:bodyPr wrap="square" lIns="0" tIns="0" rIns="0" bIns="0" rtlCol="0">
            <a:noAutofit/>
          </a:bodyPr>
          <a:lstStyle/>
          <a:p>
            <a:pPr marL="25400">
              <a:lnSpc>
                <a:spcPts val="1000"/>
              </a:lnSpc>
            </a:pPr>
            <a:endParaRPr sz="1000" dirty="0"/>
          </a:p>
        </p:txBody>
      </p:sp>
      <p:sp>
        <p:nvSpPr>
          <p:cNvPr id="209" name="object 8"/>
          <p:cNvSpPr txBox="1"/>
          <p:nvPr/>
        </p:nvSpPr>
        <p:spPr>
          <a:xfrm>
            <a:off x="1858802" y="2756730"/>
            <a:ext cx="7376463" cy="1170296"/>
          </a:xfrm>
          <a:prstGeom prst="rect">
            <a:avLst/>
          </a:prstGeom>
        </p:spPr>
        <p:txBody>
          <a:bodyPr wrap="square" lIns="0" tIns="0" rIns="0" bIns="0" rtlCol="0">
            <a:noAutofit/>
          </a:bodyPr>
          <a:lstStyle/>
          <a:p>
            <a:pPr marL="12700" algn="ctr">
              <a:lnSpc>
                <a:spcPts val="4600"/>
              </a:lnSpc>
              <a:spcBef>
                <a:spcPts val="231"/>
              </a:spcBef>
            </a:pPr>
            <a:r>
              <a:rPr lang="en-US" sz="3600" b="1" dirty="0">
                <a:solidFill>
                  <a:srgbClr val="C64623"/>
                </a:solidFill>
                <a:latin typeface="Arial"/>
                <a:cs typeface="Arial"/>
              </a:rPr>
              <a:t>Training on Environmental Regulations for the Vietnam’s Garment Industry</a:t>
            </a:r>
            <a:endParaRPr lang="en-US" sz="3600" dirty="0">
              <a:latin typeface="Arial"/>
              <a:cs typeface="Arial"/>
            </a:endParaRPr>
          </a:p>
        </p:txBody>
      </p:sp>
      <p:sp>
        <p:nvSpPr>
          <p:cNvPr id="210" name="object 107"/>
          <p:cNvSpPr>
            <a:spLocks noChangeAspect="1"/>
          </p:cNvSpPr>
          <p:nvPr/>
        </p:nvSpPr>
        <p:spPr>
          <a:xfrm>
            <a:off x="6504615" y="1"/>
            <a:ext cx="2650275" cy="159162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dirty="0"/>
          </a:p>
        </p:txBody>
      </p:sp>
      <p:pic>
        <p:nvPicPr>
          <p:cNvPr id="21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46411" y="5428315"/>
            <a:ext cx="1432121" cy="121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 name="Rectangle 219">
            <a:extLst>
              <a:ext uri="{FF2B5EF4-FFF2-40B4-BE49-F238E27FC236}">
                <a16:creationId xmlns:a16="http://schemas.microsoft.com/office/drawing/2014/main" id="{AEF3FE6A-4AB9-2943-B3E8-388EFAE2FF86}"/>
              </a:ext>
            </a:extLst>
          </p:cNvPr>
          <p:cNvSpPr/>
          <p:nvPr/>
        </p:nvSpPr>
        <p:spPr>
          <a:xfrm>
            <a:off x="7425758" y="5234930"/>
            <a:ext cx="1643179" cy="307777"/>
          </a:xfrm>
          <a:prstGeom prst="rect">
            <a:avLst/>
          </a:prstGeom>
        </p:spPr>
        <p:txBody>
          <a:bodyPr wrap="square">
            <a:spAutoFit/>
          </a:bodyPr>
          <a:lstStyle/>
          <a:p>
            <a:pPr fontAlgn="b"/>
            <a:r>
              <a:rPr lang="vi-VN" sz="1400" i="1" dirty="0" smtClean="0">
                <a:solidFill>
                  <a:srgbClr val="000000"/>
                </a:solidFill>
                <a:latin typeface="Calibri" panose="020F0502020204030204" pitchFamily="34" charset="0"/>
              </a:rPr>
              <a:t>Đượ</a:t>
            </a:r>
            <a:r>
              <a:rPr lang="en-US" sz="1400" i="1" dirty="0" smtClean="0">
                <a:solidFill>
                  <a:srgbClr val="000000"/>
                </a:solidFill>
                <a:latin typeface="Calibri" panose="020F0502020204030204" pitchFamily="34" charset="0"/>
              </a:rPr>
              <a:t>c </a:t>
            </a:r>
            <a:r>
              <a:rPr lang="en-US" sz="1400" i="1" dirty="0" err="1" smtClean="0">
                <a:solidFill>
                  <a:srgbClr val="000000"/>
                </a:solidFill>
                <a:latin typeface="Calibri" panose="020F0502020204030204" pitchFamily="34" charset="0"/>
              </a:rPr>
              <a:t>hỗ</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trợ</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bởi</a:t>
            </a:r>
            <a:r>
              <a:rPr lang="en-US" sz="1400" i="1" dirty="0" smtClean="0">
                <a:solidFill>
                  <a:srgbClr val="000000"/>
                </a:solidFill>
                <a:latin typeface="Calibri" panose="020F0502020204030204" pitchFamily="34" charset="0"/>
              </a:rPr>
              <a:t>:</a:t>
            </a:r>
            <a:endParaRPr lang="en-US" sz="1400" i="1" dirty="0">
              <a:solidFill>
                <a:srgbClr val="000000"/>
              </a:solidFill>
              <a:latin typeface="Calibri" panose="020F0502020204030204" pitchFamily="34" charset="0"/>
            </a:endParaRPr>
          </a:p>
        </p:txBody>
      </p:sp>
      <p:sp>
        <p:nvSpPr>
          <p:cNvPr id="221" name="Rectangle 220">
            <a:extLst>
              <a:ext uri="{FF2B5EF4-FFF2-40B4-BE49-F238E27FC236}">
                <a16:creationId xmlns:a16="http://schemas.microsoft.com/office/drawing/2014/main" id="{723B9F51-09C0-3744-9AEA-C59FF6964C5A}"/>
              </a:ext>
            </a:extLst>
          </p:cNvPr>
          <p:cNvSpPr/>
          <p:nvPr/>
        </p:nvSpPr>
        <p:spPr>
          <a:xfrm>
            <a:off x="5547034" y="5234930"/>
            <a:ext cx="2214232" cy="307777"/>
          </a:xfrm>
          <a:prstGeom prst="rect">
            <a:avLst/>
          </a:prstGeom>
        </p:spPr>
        <p:txBody>
          <a:bodyPr wrap="square">
            <a:spAutoFit/>
          </a:bodyPr>
          <a:lstStyle/>
          <a:p>
            <a:pPr fontAlgn="b"/>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Hợp</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tác</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với</a:t>
            </a:r>
            <a:r>
              <a:rPr lang="en-US" sz="1400" i="1" dirty="0" smtClean="0">
                <a:solidFill>
                  <a:srgbClr val="000000"/>
                </a:solidFill>
                <a:latin typeface="Calibri" panose="020F0502020204030204" pitchFamily="34" charset="0"/>
              </a:rPr>
              <a:t>:</a:t>
            </a:r>
            <a:endParaRPr lang="en-US" sz="1400" i="1" dirty="0">
              <a:solidFill>
                <a:srgbClr val="000000"/>
              </a:solidFill>
              <a:latin typeface="Calibri" panose="020F0502020204030204" pitchFamily="34" charset="0"/>
            </a:endParaRPr>
          </a:p>
        </p:txBody>
      </p:sp>
      <p:pic>
        <p:nvPicPr>
          <p:cNvPr id="222" name="Picture 221">
            <a:extLst>
              <a:ext uri="{FF2B5EF4-FFF2-40B4-BE49-F238E27FC236}">
                <a16:creationId xmlns:a16="http://schemas.microsoft.com/office/drawing/2014/main" id="{0D86598D-789A-4BE8-AE4B-6B9C9DE0D78D}"/>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7331385" y="5584990"/>
            <a:ext cx="1766094" cy="978408"/>
          </a:xfrm>
          <a:prstGeom prst="rect">
            <a:avLst/>
          </a:prstGeom>
          <a:noFill/>
          <a:ln>
            <a:noFill/>
          </a:ln>
        </p:spPr>
      </p:pic>
      <p:sp>
        <p:nvSpPr>
          <p:cNvPr id="208" name="object 10"/>
          <p:cNvSpPr/>
          <p:nvPr/>
        </p:nvSpPr>
        <p:spPr>
          <a:xfrm>
            <a:off x="0" y="2819400"/>
            <a:ext cx="4419600" cy="4039751"/>
          </a:xfrm>
          <a:custGeom>
            <a:avLst/>
            <a:gdLst/>
            <a:ahLst/>
            <a:cxnLst/>
            <a:rect l="l" t="t" r="r" b="b"/>
            <a:pathLst>
              <a:path w="3516122" h="3516122">
                <a:moveTo>
                  <a:pt x="0" y="0"/>
                </a:moveTo>
                <a:lnTo>
                  <a:pt x="0" y="3516118"/>
                </a:lnTo>
                <a:lnTo>
                  <a:pt x="3516118" y="3516118"/>
                </a:lnTo>
                <a:lnTo>
                  <a:pt x="0" y="0"/>
                </a:lnTo>
                <a:close/>
              </a:path>
            </a:pathLst>
          </a:custGeom>
          <a:solidFill>
            <a:srgbClr val="EAAA0E"/>
          </a:solidFill>
        </p:spPr>
        <p:txBody>
          <a:bodyPr wrap="square" lIns="0" tIns="0" rIns="0" bIns="0" rtlCol="0">
            <a:noAutofit/>
          </a:bodyPr>
          <a:lstStyle/>
          <a:p>
            <a:endParaRPr/>
          </a:p>
        </p:txBody>
      </p:sp>
      <p:pic>
        <p:nvPicPr>
          <p:cNvPr id="211" name="Picture 210">
            <a:extLst>
              <a:ext uri="{FF2B5EF4-FFF2-40B4-BE49-F238E27FC236}">
                <a16:creationId xmlns:a16="http://schemas.microsoft.com/office/drawing/2014/main" id="{DDB4900C-1561-8341-91A5-6CC5AFFDA40F}"/>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1197673" y="5986160"/>
            <a:ext cx="1918915" cy="5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
            <a:extLst>
              <a:ext uri="{FF2B5EF4-FFF2-40B4-BE49-F238E27FC236}">
                <a16:creationId xmlns:a16="http://schemas.microsoft.com/office/drawing/2014/main" id="{5CCEC614-5DAE-0F47-A9A6-6FFD531ED47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6667" y="5765331"/>
            <a:ext cx="654304"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555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342900" y="381000"/>
            <a:ext cx="8458200" cy="418896"/>
          </a:xfrm>
          <a:prstGeom prst="rect">
            <a:avLst/>
          </a:prstGeom>
        </p:spPr>
        <p:txBody>
          <a:bodyPr wrap="square" lIns="0" tIns="0" rIns="0" bIns="0" rtlCol="0">
            <a:noAutofit/>
          </a:bodyPr>
          <a:lstStyle/>
          <a:p>
            <a:pPr marL="12700" algn="ctr">
              <a:lnSpc>
                <a:spcPts val="3270"/>
              </a:lnSpc>
              <a:spcBef>
                <a:spcPts val="163"/>
              </a:spcBef>
            </a:pPr>
            <a:r>
              <a:rPr lang="en-IN" sz="3000" b="1" dirty="0">
                <a:latin typeface="Arial"/>
                <a:cs typeface="Arial"/>
              </a:rPr>
              <a:t>AGENDA – LESSON </a:t>
            </a:r>
            <a:r>
              <a:rPr lang="en-IN" sz="3000" b="1" dirty="0" smtClean="0">
                <a:latin typeface="Arial"/>
                <a:cs typeface="Arial"/>
              </a:rPr>
              <a:t>4</a:t>
            </a:r>
            <a:endParaRPr lang="en-IN" sz="3000" b="1" dirty="0">
              <a:latin typeface="Aria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933769723"/>
              </p:ext>
            </p:extLst>
          </p:nvPr>
        </p:nvGraphicFramePr>
        <p:xfrm>
          <a:off x="-19640" y="990600"/>
          <a:ext cx="9163639" cy="5181601"/>
        </p:xfrm>
        <a:graphic>
          <a:graphicData uri="http://schemas.openxmlformats.org/drawingml/2006/table">
            <a:tbl>
              <a:tblPr>
                <a:tableStyleId>{5C22544A-7EE6-4342-B048-85BDC9FD1C3A}</a:tableStyleId>
              </a:tblPr>
              <a:tblGrid>
                <a:gridCol w="1924640">
                  <a:extLst>
                    <a:ext uri="{9D8B030D-6E8A-4147-A177-3AD203B41FA5}">
                      <a16:colId xmlns:a16="http://schemas.microsoft.com/office/drawing/2014/main" val="20000"/>
                    </a:ext>
                  </a:extLst>
                </a:gridCol>
                <a:gridCol w="7238999">
                  <a:extLst>
                    <a:ext uri="{9D8B030D-6E8A-4147-A177-3AD203B41FA5}">
                      <a16:colId xmlns:a16="http://schemas.microsoft.com/office/drawing/2014/main" val="20001"/>
                    </a:ext>
                  </a:extLst>
                </a:gridCol>
              </a:tblGrid>
              <a:tr h="682188">
                <a:tc>
                  <a:txBody>
                    <a:bodyPr/>
                    <a:lstStyle/>
                    <a:p>
                      <a:pPr algn="ctr" fontAlgn="ctr"/>
                      <a:r>
                        <a:rPr lang="en-US" sz="2000" u="none" strike="noStrike" dirty="0">
                          <a:effectLst/>
                          <a:latin typeface="Arial" panose="020B0604020202020204" pitchFamily="34" charset="0"/>
                          <a:cs typeface="Arial" panose="020B0604020202020204" pitchFamily="34" charset="0"/>
                        </a:rPr>
                        <a:t>8:00 - 8:15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Recap the previous section</a:t>
                      </a:r>
                      <a:endParaRPr lang="en-US" sz="2000" b="1"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0"/>
                  </a:ext>
                </a:extLst>
              </a:tr>
              <a:tr h="751923">
                <a:tc>
                  <a:txBody>
                    <a:bodyPr/>
                    <a:lstStyle/>
                    <a:p>
                      <a:pPr algn="ctr" fontAlgn="ctr"/>
                      <a:r>
                        <a:rPr lang="en-US" sz="2000" u="none" strike="noStrike" dirty="0">
                          <a:effectLst/>
                          <a:latin typeface="Arial" panose="020B0604020202020204" pitchFamily="34" charset="0"/>
                          <a:cs typeface="Arial" panose="020B0604020202020204" pitchFamily="34" charset="0"/>
                        </a:rPr>
                        <a:t>8:15 - 9:15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smtClean="0">
                          <a:effectLst/>
                          <a:latin typeface="Arial" pitchFamily="34" charset="0"/>
                          <a:cs typeface="Arial" pitchFamily="34" charset="0"/>
                        </a:rPr>
                        <a:t>Discuss challenges when filling SAT and results</a:t>
                      </a:r>
                      <a:endParaRPr lang="en-US" sz="2000" b="0"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a16="http://schemas.microsoft.com/office/drawing/2014/main" val="10001"/>
                  </a:ext>
                </a:extLst>
              </a:tr>
              <a:tr h="485112">
                <a:tc>
                  <a:txBody>
                    <a:bodyPr/>
                    <a:lstStyle/>
                    <a:p>
                      <a:pPr algn="ctr" fontAlgn="ctr"/>
                      <a:r>
                        <a:rPr lang="en-US" sz="2000" b="1" i="1" u="none" strike="noStrike" dirty="0">
                          <a:effectLst/>
                          <a:latin typeface="Arial" panose="020B0604020202020204" pitchFamily="34" charset="0"/>
                          <a:cs typeface="Arial" panose="020B0604020202020204" pitchFamily="34" charset="0"/>
                        </a:rPr>
                        <a:t>9:15 - 9:25</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557879">
                <a:tc>
                  <a:txBody>
                    <a:bodyPr/>
                    <a:lstStyle/>
                    <a:p>
                      <a:pPr algn="ctr" fontAlgn="ctr"/>
                      <a:r>
                        <a:rPr lang="en-US" sz="2000" u="none" strike="noStrike">
                          <a:effectLst/>
                          <a:latin typeface="Arial" panose="020B0604020202020204" pitchFamily="34" charset="0"/>
                          <a:cs typeface="Arial" panose="020B0604020202020204" pitchFamily="34" charset="0"/>
                        </a:rPr>
                        <a:t>9:25 - 10:25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smtClean="0">
                          <a:effectLst/>
                          <a:latin typeface="Arial" pitchFamily="34" charset="0"/>
                          <a:cs typeface="Arial" pitchFamily="34" charset="0"/>
                        </a:rPr>
                        <a:t>How to develop an improvement plan </a:t>
                      </a:r>
                      <a:endParaRPr lang="en-US" sz="2000" b="0"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a16="http://schemas.microsoft.com/office/drawing/2014/main" val="10003"/>
                  </a:ext>
                </a:extLst>
              </a:tr>
              <a:tr h="485112">
                <a:tc>
                  <a:txBody>
                    <a:bodyPr/>
                    <a:lstStyle/>
                    <a:p>
                      <a:pPr algn="ctr" fontAlgn="ctr"/>
                      <a:r>
                        <a:rPr lang="en-US" sz="2000" b="1" i="1" u="none" strike="noStrike" dirty="0">
                          <a:effectLst/>
                          <a:latin typeface="Arial" panose="020B0604020202020204" pitchFamily="34" charset="0"/>
                          <a:cs typeface="Arial" panose="020B0604020202020204" pitchFamily="34" charset="0"/>
                        </a:rPr>
                        <a:t>10:25 - 10:35</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970224">
                <a:tc>
                  <a:txBody>
                    <a:bodyPr/>
                    <a:lstStyle/>
                    <a:p>
                      <a:pPr algn="ctr" fontAlgn="ctr"/>
                      <a:r>
                        <a:rPr lang="en-US" sz="2000" u="none" strike="noStrike">
                          <a:effectLst/>
                          <a:latin typeface="Arial" panose="020B0604020202020204" pitchFamily="34" charset="0"/>
                          <a:cs typeface="Arial" panose="020B0604020202020204" pitchFamily="34" charset="0"/>
                        </a:rPr>
                        <a:t>10:35 - 11:45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smtClean="0">
                          <a:effectLst/>
                          <a:latin typeface="Arial" pitchFamily="34" charset="0"/>
                          <a:cs typeface="Arial" pitchFamily="34" charset="0"/>
                        </a:rPr>
                        <a:t>Discuss solutions to improve SAT results and raise the HIGG FEM score.</a:t>
                      </a:r>
                      <a:endParaRPr lang="en-US" sz="2000" b="0"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a16="http://schemas.microsoft.com/office/drawing/2014/main" val="10005"/>
                  </a:ext>
                </a:extLst>
              </a:tr>
              <a:tr h="1249163">
                <a:tc>
                  <a:txBody>
                    <a:bodyPr/>
                    <a:lstStyle/>
                    <a:p>
                      <a:pPr algn="ctr" fontAlgn="ctr"/>
                      <a:r>
                        <a:rPr lang="en-US" sz="2000" u="none" strike="noStrike">
                          <a:effectLst/>
                          <a:latin typeface="Arial" panose="020B0604020202020204" pitchFamily="34" charset="0"/>
                          <a:cs typeface="Arial" panose="020B0604020202020204" pitchFamily="34" charset="0"/>
                        </a:rPr>
                        <a:t>11:45 - 12:00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smtClean="0">
                          <a:effectLst/>
                          <a:latin typeface="Arial" pitchFamily="34" charset="0"/>
                          <a:cs typeface="Arial" pitchFamily="34" charset="0"/>
                        </a:rPr>
                        <a:t>Better Work/ IFC Closing</a:t>
                      </a:r>
                      <a:endParaRPr lang="en-US" sz="2000" b="1"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31857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smtClean="0">
                <a:latin typeface="Arial" panose="020B0604020202020204" pitchFamily="34" charset="0"/>
                <a:cs typeface="Arial" panose="020B0604020202020204" pitchFamily="34" charset="0"/>
              </a:rPr>
              <a:t>Note</a:t>
            </a:r>
            <a:endParaRPr lang="en-IN" sz="3000" b="1" spc="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85800" y="1524000"/>
            <a:ext cx="1087666" cy="838200"/>
          </a:xfrm>
          <a:prstGeom prst="rect">
            <a:avLst/>
          </a:prstGeom>
        </p:spPr>
      </p:pic>
      <p:sp>
        <p:nvSpPr>
          <p:cNvPr id="4" name="TextBox 3"/>
          <p:cNvSpPr txBox="1"/>
          <p:nvPr/>
        </p:nvSpPr>
        <p:spPr>
          <a:xfrm>
            <a:off x="1981200" y="1676400"/>
            <a:ext cx="5867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Valid, with addition/revision</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1981200" y="2667000"/>
            <a:ext cx="5867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Expired</a:t>
            </a:r>
            <a:endParaRPr lang="en-US" sz="2400" dirty="0">
              <a:latin typeface="Arial" panose="020B0604020202020204" pitchFamily="34" charset="0"/>
              <a:cs typeface="Arial" panose="020B0604020202020204" pitchFamily="34" charset="0"/>
            </a:endParaRPr>
          </a:p>
        </p:txBody>
      </p:sp>
      <p:sp>
        <p:nvSpPr>
          <p:cNvPr id="10" name="TextBox 9"/>
          <p:cNvSpPr txBox="1"/>
          <p:nvPr/>
        </p:nvSpPr>
        <p:spPr>
          <a:xfrm>
            <a:off x="1981200" y="3581400"/>
            <a:ext cx="5867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New updated</a:t>
            </a:r>
            <a:endParaRPr lang="en-US" sz="24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838200" y="2667000"/>
            <a:ext cx="935266" cy="660189"/>
          </a:xfrm>
          <a:prstGeom prst="rect">
            <a:avLst/>
          </a:prstGeom>
        </p:spPr>
      </p:pic>
      <p:sp>
        <p:nvSpPr>
          <p:cNvPr id="12" name="Rectangle 11"/>
          <p:cNvSpPr>
            <a:spLocks noChangeArrowheads="1"/>
          </p:cNvSpPr>
          <p:nvPr/>
        </p:nvSpPr>
        <p:spPr bwMode="gray">
          <a:xfrm>
            <a:off x="575159" y="3757539"/>
            <a:ext cx="1198307" cy="276999"/>
          </a:xfrm>
          <a:prstGeom prst="rect">
            <a:avLst/>
          </a:prstGeom>
          <a:solidFill>
            <a:srgbClr val="CCCC00"/>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ts val="1200"/>
              </a:spcBef>
              <a:spcAft>
                <a:spcPts val="1200"/>
              </a:spcAft>
            </a:pPr>
            <a:endParaRPr lang="en-US" sz="1200" dirty="0">
              <a:solidFill>
                <a:srgbClr val="C00000"/>
              </a:solidFill>
              <a:cs typeface="Arial" charset="0"/>
            </a:endParaRPr>
          </a:p>
        </p:txBody>
      </p:sp>
    </p:spTree>
    <p:extLst>
      <p:ext uri="{BB962C8B-B14F-4D97-AF65-F5344CB8AC3E}">
        <p14:creationId xmlns:p14="http://schemas.microsoft.com/office/powerpoint/2010/main" val="1023520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4" name="object 14"/>
          <p:cNvSpPr/>
          <p:nvPr/>
        </p:nvSpPr>
        <p:spPr>
          <a:xfrm>
            <a:off x="-1" y="685800"/>
            <a:ext cx="9144000" cy="47244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600"/>
              </a:spcBef>
              <a:spcAft>
                <a:spcPts val="600"/>
              </a:spcAft>
            </a:pPr>
            <a:endParaRPr lang="en-US" sz="2800" b="1" dirty="0">
              <a:latin typeface="Arial" panose="020B0604020202020204" pitchFamily="34" charset="0"/>
              <a:cs typeface="Arial" panose="020B0604020202020204" pitchFamily="34" charset="0"/>
            </a:endParaRPr>
          </a:p>
          <a:p>
            <a:pPr algn="ctr">
              <a:spcBef>
                <a:spcPts val="600"/>
              </a:spcBef>
              <a:spcAft>
                <a:spcPts val="600"/>
              </a:spcAft>
            </a:pPr>
            <a:r>
              <a:rPr lang="en-US" sz="3200" b="1" dirty="0">
                <a:solidFill>
                  <a:srgbClr val="862A39"/>
                </a:solidFill>
                <a:latin typeface="Arial" panose="020B0604020202020204" pitchFamily="34" charset="0"/>
                <a:cs typeface="Arial" panose="020B0604020202020204" pitchFamily="34" charset="0"/>
              </a:rPr>
              <a:t>Introduction of project tools</a:t>
            </a:r>
          </a:p>
          <a:p>
            <a:pPr algn="ctr">
              <a:spcBef>
                <a:spcPts val="600"/>
              </a:spcBef>
              <a:spcAft>
                <a:spcPts val="600"/>
              </a:spcAft>
            </a:pPr>
            <a:r>
              <a:rPr lang="en-US" sz="2400" b="1" dirty="0">
                <a:solidFill>
                  <a:srgbClr val="862A39"/>
                </a:solidFill>
                <a:latin typeface="Arial" panose="020B0604020202020204" pitchFamily="34" charset="0"/>
                <a:cs typeface="Arial" panose="020B0604020202020204" pitchFamily="34" charset="0"/>
              </a:rPr>
              <a:t>Country Guide  to Vietnamese Environmental Law </a:t>
            </a:r>
            <a:br>
              <a:rPr lang="en-US" sz="2400" b="1" dirty="0">
                <a:solidFill>
                  <a:srgbClr val="862A39"/>
                </a:solidFill>
                <a:latin typeface="Arial" panose="020B0604020202020204" pitchFamily="34" charset="0"/>
                <a:cs typeface="Arial" panose="020B0604020202020204" pitchFamily="34" charset="0"/>
              </a:rPr>
            </a:br>
            <a:r>
              <a:rPr lang="en-US" sz="2400" b="1" dirty="0">
                <a:solidFill>
                  <a:srgbClr val="862A39"/>
                </a:solidFill>
                <a:latin typeface="Arial" panose="020B0604020202020204" pitchFamily="34" charset="0"/>
                <a:cs typeface="Arial" panose="020B0604020202020204" pitchFamily="34" charset="0"/>
              </a:rPr>
              <a:t>for Garment Industry (Country Guide) </a:t>
            </a:r>
          </a:p>
          <a:p>
            <a:pPr algn="ctr">
              <a:spcBef>
                <a:spcPts val="600"/>
              </a:spcBef>
              <a:spcAft>
                <a:spcPts val="600"/>
              </a:spcAft>
            </a:pPr>
            <a:r>
              <a:rPr lang="en-US" sz="2400" b="1" dirty="0">
                <a:solidFill>
                  <a:srgbClr val="862A39"/>
                </a:solidFill>
                <a:latin typeface="Arial" panose="020B0604020202020204" pitchFamily="34" charset="0"/>
                <a:cs typeface="Arial" panose="020B0604020202020204" pitchFamily="34" charset="0"/>
              </a:rPr>
              <a:t>And </a:t>
            </a:r>
          </a:p>
          <a:p>
            <a:pPr algn="ctr">
              <a:spcBef>
                <a:spcPts val="600"/>
              </a:spcBef>
              <a:spcAft>
                <a:spcPts val="600"/>
              </a:spcAft>
            </a:pPr>
            <a:r>
              <a:rPr lang="en-US" sz="2400" b="1" dirty="0" smtClean="0">
                <a:solidFill>
                  <a:srgbClr val="862A39"/>
                </a:solidFill>
                <a:latin typeface="Arial" panose="020B0604020202020204" pitchFamily="34" charset="0"/>
                <a:cs typeface="Arial" panose="020B0604020202020204" pitchFamily="34" charset="0"/>
              </a:rPr>
              <a:t>Self-Assessment Tool </a:t>
            </a:r>
            <a:r>
              <a:rPr lang="en-US" sz="2400" b="1" dirty="0">
                <a:solidFill>
                  <a:srgbClr val="862A39"/>
                </a:solidFill>
                <a:latin typeface="Arial" panose="020B0604020202020204" pitchFamily="34" charset="0"/>
                <a:cs typeface="Arial" panose="020B0604020202020204" pitchFamily="34" charset="0"/>
              </a:rPr>
              <a:t>(SAT)</a:t>
            </a:r>
          </a:p>
          <a:p>
            <a:pPr algn="ctr">
              <a:spcBef>
                <a:spcPts val="600"/>
              </a:spcBef>
              <a:spcAft>
                <a:spcPts val="600"/>
              </a:spcAft>
            </a:pPr>
            <a:endParaRPr lang="en-US" sz="2800" b="1" dirty="0">
              <a:solidFill>
                <a:srgbClr val="862A39"/>
              </a:solidFill>
              <a:latin typeface="Arial" panose="020B0604020202020204" pitchFamily="34" charset="0"/>
              <a:cs typeface="Arial" panose="020B0604020202020204" pitchFamily="34" charset="0"/>
            </a:endParaRPr>
          </a:p>
          <a:p>
            <a:pPr algn="ctr">
              <a:spcBef>
                <a:spcPts val="600"/>
              </a:spcBef>
              <a:spcAft>
                <a:spcPts val="600"/>
              </a:spcAft>
            </a:pPr>
            <a:r>
              <a:rPr lang="en-US" sz="3200" b="1" dirty="0">
                <a:solidFill>
                  <a:srgbClr val="862A39"/>
                </a:solidFill>
                <a:latin typeface="Arial" panose="020B0604020202020204" pitchFamily="34" charset="0"/>
                <a:cs typeface="Arial" panose="020B0604020202020204" pitchFamily="34" charset="0"/>
              </a:rPr>
              <a:t>The </a:t>
            </a:r>
            <a:r>
              <a:rPr lang="en-US" sz="3200" b="1" dirty="0" smtClean="0">
                <a:solidFill>
                  <a:srgbClr val="862A39"/>
                </a:solidFill>
                <a:latin typeface="Arial" panose="020B0604020202020204" pitchFamily="34" charset="0"/>
                <a:cs typeface="Arial" panose="020B0604020202020204" pitchFamily="34" charset="0"/>
              </a:rPr>
              <a:t>uses </a:t>
            </a:r>
            <a:r>
              <a:rPr lang="en-US" sz="3200" b="1" dirty="0">
                <a:solidFill>
                  <a:srgbClr val="862A39"/>
                </a:solidFill>
                <a:latin typeface="Arial" panose="020B0604020202020204" pitchFamily="34" charset="0"/>
                <a:cs typeface="Arial" panose="020B0604020202020204" pitchFamily="34" charset="0"/>
              </a:rPr>
              <a:t>of the project tools </a:t>
            </a:r>
          </a:p>
          <a:p>
            <a:pPr algn="ctr">
              <a:spcBef>
                <a:spcPts val="600"/>
              </a:spcBef>
              <a:spcAft>
                <a:spcPts val="600"/>
              </a:spcAft>
            </a:pPr>
            <a:endParaRPr lang="en-US" sz="2800" b="1" dirty="0">
              <a:latin typeface="Arial" panose="020B0604020202020204" pitchFamily="34" charset="0"/>
              <a:cs typeface="Arial" panose="020B0604020202020204" pitchFamily="34" charset="0"/>
            </a:endParaRP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Tree>
    <p:extLst>
      <p:ext uri="{BB962C8B-B14F-4D97-AF65-F5344CB8AC3E}">
        <p14:creationId xmlns:p14="http://schemas.microsoft.com/office/powerpoint/2010/main" val="2866979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6754501" y="4"/>
            <a:ext cx="2388615" cy="2388743"/>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grpSp>
        <p:nvGrpSpPr>
          <p:cNvPr id="10" name="Group 9"/>
          <p:cNvGrpSpPr/>
          <p:nvPr/>
        </p:nvGrpSpPr>
        <p:grpSpPr>
          <a:xfrm>
            <a:off x="2514605" y="1538789"/>
            <a:ext cx="6411111" cy="1005383"/>
            <a:chOff x="609600" y="3698848"/>
            <a:chExt cx="2093520" cy="2486030"/>
          </a:xfrm>
          <a:noFill/>
        </p:grpSpPr>
        <p:sp>
          <p:nvSpPr>
            <p:cNvPr id="40" name="object 27"/>
            <p:cNvSpPr/>
            <p:nvPr/>
          </p:nvSpPr>
          <p:spPr>
            <a:xfrm>
              <a:off x="609600" y="3873499"/>
              <a:ext cx="2093520" cy="2311379"/>
            </a:xfrm>
            <a:custGeom>
              <a:avLst/>
              <a:gdLst/>
              <a:ahLst/>
              <a:cxnLst/>
              <a:rect l="l" t="t" r="r" b="b"/>
              <a:pathLst>
                <a:path w="1968500" h="2222500">
                  <a:moveTo>
                    <a:pt x="0" y="2222500"/>
                  </a:moveTo>
                  <a:lnTo>
                    <a:pt x="1968500" y="2222500"/>
                  </a:lnTo>
                  <a:lnTo>
                    <a:pt x="1968500" y="0"/>
                  </a:lnTo>
                  <a:lnTo>
                    <a:pt x="0" y="0"/>
                  </a:lnTo>
                  <a:lnTo>
                    <a:pt x="0" y="2222500"/>
                  </a:lnTo>
                  <a:close/>
                </a:path>
              </a:pathLst>
            </a:custGeom>
            <a:grpFill/>
          </p:spPr>
          <p:txBody>
            <a:bodyPr wrap="square" lIns="0" tIns="0" rIns="0" bIns="0" rtlCol="0">
              <a:noAutofit/>
            </a:bodyPr>
            <a:lstStyle/>
            <a:p>
              <a:endParaRPr/>
            </a:p>
          </p:txBody>
        </p:sp>
        <p:sp>
          <p:nvSpPr>
            <p:cNvPr id="41" name="object 6"/>
            <p:cNvSpPr txBox="1"/>
            <p:nvPr/>
          </p:nvSpPr>
          <p:spPr>
            <a:xfrm>
              <a:off x="609600" y="3698848"/>
              <a:ext cx="2093520" cy="2486030"/>
            </a:xfrm>
            <a:prstGeom prst="rect">
              <a:avLst/>
            </a:prstGeom>
            <a:solidFill>
              <a:schemeClr val="accent3">
                <a:lumMod val="20000"/>
                <a:lumOff val="80000"/>
              </a:schemeClr>
            </a:solidFill>
          </p:spPr>
          <p:txBody>
            <a:bodyPr wrap="square" lIns="0" tIns="0" rIns="0" bIns="0" rtlCol="0">
              <a:noAutofit/>
            </a:bodyPr>
            <a:lstStyle>
              <a:defPPr>
                <a:defRPr lang="en-US"/>
              </a:defPPr>
            </a:lstStyle>
            <a:p>
              <a:r>
                <a:rPr lang="en-US" sz="2200" b="1" u="sng" dirty="0">
                  <a:solidFill>
                    <a:srgbClr val="862A39"/>
                  </a:solidFill>
                  <a:latin typeface="Arial" panose="020B0604020202020204" pitchFamily="34" charset="0"/>
                  <a:cs typeface="Arial" panose="020B0604020202020204" pitchFamily="34" charset="0"/>
                </a:rPr>
                <a:t>Country Guide</a:t>
              </a:r>
              <a:r>
                <a:rPr lang="en-US" sz="2200" b="1" dirty="0">
                  <a:solidFill>
                    <a:srgbClr val="862A39"/>
                  </a:solidFill>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focused on </a:t>
              </a:r>
              <a:r>
                <a:rPr lang="en-US" sz="2200" dirty="0" smtClean="0">
                  <a:latin typeface="Arial" panose="020B0604020202020204" pitchFamily="34" charset="0"/>
                  <a:cs typeface="Arial" panose="020B0604020202020204" pitchFamily="34" charset="0"/>
                </a:rPr>
                <a:t>aspects of Environmental legislation applicable </a:t>
              </a:r>
              <a:r>
                <a:rPr lang="en-US" sz="2200" dirty="0">
                  <a:latin typeface="Arial" panose="020B0604020202020204" pitchFamily="34" charset="0"/>
                  <a:cs typeface="Arial" panose="020B0604020202020204" pitchFamily="34" charset="0"/>
                </a:rPr>
                <a:t>to the </a:t>
              </a:r>
              <a:r>
                <a:rPr lang="en-US" sz="2200" dirty="0" smtClean="0">
                  <a:latin typeface="Arial" panose="020B0604020202020204" pitchFamily="34" charset="0"/>
                  <a:cs typeface="Arial" panose="020B0604020202020204" pitchFamily="34" charset="0"/>
                </a:rPr>
                <a:t>Garment Industry.</a:t>
              </a:r>
              <a:endParaRPr sz="2200" dirty="0">
                <a:latin typeface="Arial" panose="020B0604020202020204" pitchFamily="34" charset="0"/>
                <a:cs typeface="Arial" panose="020B0604020202020204" pitchFamily="34" charset="0"/>
              </a:endParaRPr>
            </a:p>
          </p:txBody>
        </p:sp>
      </p:grpSp>
      <p:sp>
        <p:nvSpPr>
          <p:cNvPr id="46" name="object 6"/>
          <p:cNvSpPr txBox="1"/>
          <p:nvPr/>
        </p:nvSpPr>
        <p:spPr>
          <a:xfrm>
            <a:off x="535945" y="4004467"/>
            <a:ext cx="4520781" cy="1828800"/>
          </a:xfrm>
          <a:prstGeom prst="rect">
            <a:avLst/>
          </a:prstGeom>
          <a:solidFill>
            <a:schemeClr val="accent3">
              <a:lumMod val="20000"/>
              <a:lumOff val="80000"/>
            </a:schemeClr>
          </a:solidFill>
        </p:spPr>
        <p:txBody>
          <a:bodyPr wrap="square" lIns="0" tIns="0" rIns="0" bIns="0" rtlCol="0">
            <a:noAutofit/>
          </a:bodyPr>
          <a:lstStyle>
            <a:defPPr>
              <a:defRPr lang="en-US"/>
            </a:defPPr>
          </a:lstStyle>
          <a:p>
            <a:endParaRPr sz="2400" dirty="0"/>
          </a:p>
          <a:p>
            <a:r>
              <a:rPr lang="en-US" sz="2200" b="1" u="sng" dirty="0">
                <a:solidFill>
                  <a:srgbClr val="862A39"/>
                </a:solidFill>
                <a:latin typeface="Arial" panose="020B0604020202020204" pitchFamily="34" charset="0"/>
                <a:cs typeface="Arial" panose="020B0604020202020204" pitchFamily="34" charset="0"/>
              </a:rPr>
              <a:t>Self-Assessment Tool (SAT)</a:t>
            </a:r>
            <a:r>
              <a:rPr lang="en-US" sz="2200" b="1" dirty="0">
                <a:solidFill>
                  <a:srgbClr val="862A39"/>
                </a:solidFill>
                <a:latin typeface="Arial" panose="020B0604020202020204" pitchFamily="34" charset="0"/>
                <a:cs typeface="Arial" panose="020B0604020202020204" pitchFamily="34" charset="0"/>
              </a:rPr>
              <a:t> </a:t>
            </a:r>
          </a:p>
          <a:p>
            <a:r>
              <a:rPr lang="en-US" sz="22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developed to support factories to self-assess if they meet legal requirements</a:t>
            </a:r>
          </a:p>
          <a:p>
            <a:endParaRPr sz="2400" dirty="0"/>
          </a:p>
        </p:txBody>
      </p:sp>
      <p:pic>
        <p:nvPicPr>
          <p:cNvPr id="1026" name="Picture 2" descr="C:\Users\DELL\Pictures\Capture_C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5941" y="1371600"/>
            <a:ext cx="1832140" cy="260558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265219" y="3048600"/>
            <a:ext cx="3399917" cy="2831281"/>
            <a:chOff x="-669099" y="-276683"/>
            <a:chExt cx="12313791" cy="8870891"/>
          </a:xfrm>
        </p:grpSpPr>
        <p:pic>
          <p:nvPicPr>
            <p:cNvPr id="1027" name="Picture 3" descr="C:\Users\DELL\Pictures\Capture-SAT1.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1336" y="-276683"/>
              <a:ext cx="7992219" cy="5989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ELL\Pictures\Capture-SAT3.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20454483">
              <a:off x="-669099" y="2592748"/>
              <a:ext cx="8447532" cy="52232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ELL\Pictures\Capture_SAT2.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192760">
              <a:off x="4348060" y="3125168"/>
              <a:ext cx="7296632" cy="546904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4" name="object 17"/>
          <p:cNvSpPr txBox="1"/>
          <p:nvPr/>
        </p:nvSpPr>
        <p:spPr>
          <a:xfrm>
            <a:off x="495739" y="338735"/>
            <a:ext cx="4340860" cy="418896"/>
          </a:xfrm>
          <a:prstGeom prst="rect">
            <a:avLst/>
          </a:prstGeom>
        </p:spPr>
        <p:txBody>
          <a:bodyPr wrap="square" lIns="0" tIns="0" rIns="0" bIns="0" rtlCol="0">
            <a:noAutofit/>
          </a:bodyPr>
          <a:lstStyle/>
          <a:p>
            <a:pPr marL="12700">
              <a:lnSpc>
                <a:spcPts val="3271"/>
              </a:lnSpc>
              <a:spcBef>
                <a:spcPts val="163"/>
              </a:spcBef>
            </a:pPr>
            <a:r>
              <a:rPr lang="en-IN" sz="3000" b="1" dirty="0" smtClean="0">
                <a:latin typeface="Arial" panose="020B0604020202020204" pitchFamily="34" charset="0"/>
                <a:cs typeface="Arial" panose="020B0604020202020204" pitchFamily="34" charset="0"/>
              </a:rPr>
              <a:t>1. PROJECT </a:t>
            </a:r>
            <a:r>
              <a:rPr lang="en-IN" sz="3000" b="1" dirty="0">
                <a:latin typeface="Arial" panose="020B0604020202020204" pitchFamily="34" charset="0"/>
                <a:cs typeface="Arial" panose="020B0604020202020204" pitchFamily="34" charset="0"/>
              </a:rPr>
              <a:t>TOOLS</a:t>
            </a:r>
          </a:p>
        </p:txBody>
      </p:sp>
    </p:spTree>
    <p:extLst>
      <p:ext uri="{BB962C8B-B14F-4D97-AF65-F5344CB8AC3E}">
        <p14:creationId xmlns:p14="http://schemas.microsoft.com/office/powerpoint/2010/main" val="53896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6754501" y="4"/>
            <a:ext cx="2388615" cy="2388743"/>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sp>
        <p:nvSpPr>
          <p:cNvPr id="40" name="object 27"/>
          <p:cNvSpPr/>
          <p:nvPr/>
        </p:nvSpPr>
        <p:spPr>
          <a:xfrm>
            <a:off x="3048004" y="2108015"/>
            <a:ext cx="5877711" cy="934752"/>
          </a:xfrm>
          <a:custGeom>
            <a:avLst/>
            <a:gdLst/>
            <a:ahLst/>
            <a:cxnLst/>
            <a:rect l="l" t="t" r="r" b="b"/>
            <a:pathLst>
              <a:path w="1968500" h="2222500">
                <a:moveTo>
                  <a:pt x="0" y="2222500"/>
                </a:moveTo>
                <a:lnTo>
                  <a:pt x="1968500" y="2222500"/>
                </a:lnTo>
                <a:lnTo>
                  <a:pt x="1968500" y="0"/>
                </a:lnTo>
                <a:lnTo>
                  <a:pt x="0" y="0"/>
                </a:lnTo>
                <a:lnTo>
                  <a:pt x="0" y="2222500"/>
                </a:lnTo>
                <a:close/>
              </a:path>
            </a:pathLst>
          </a:custGeom>
          <a:noFill/>
        </p:spPr>
        <p:txBody>
          <a:bodyPr wrap="square" lIns="0" tIns="0" rIns="0" bIns="0" rtlCol="0">
            <a:noAutofit/>
          </a:bodyPr>
          <a:lstStyle/>
          <a:p>
            <a:endParaRPr/>
          </a:p>
        </p:txBody>
      </p:sp>
      <p:pic>
        <p:nvPicPr>
          <p:cNvPr id="1026" name="Picture 2" descr="C:\Users\DELL\Pictures\Capture_C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941" y="1499149"/>
            <a:ext cx="2399863" cy="3412972"/>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8" name="object 17"/>
          <p:cNvSpPr txBox="1"/>
          <p:nvPr/>
        </p:nvSpPr>
        <p:spPr>
          <a:xfrm>
            <a:off x="495739" y="338735"/>
            <a:ext cx="4340860" cy="418896"/>
          </a:xfrm>
          <a:prstGeom prst="rect">
            <a:avLst/>
          </a:prstGeom>
        </p:spPr>
        <p:txBody>
          <a:bodyPr wrap="square" lIns="0" tIns="0" rIns="0" bIns="0" rtlCol="0">
            <a:noAutofit/>
          </a:bodyPr>
          <a:lstStyle/>
          <a:p>
            <a:pPr marL="12700">
              <a:lnSpc>
                <a:spcPts val="3271"/>
              </a:lnSpc>
              <a:spcBef>
                <a:spcPts val="163"/>
              </a:spcBef>
            </a:pPr>
            <a:r>
              <a:rPr lang="en-IN" sz="3000" b="1" dirty="0" smtClean="0">
                <a:latin typeface="Arial" panose="020B0604020202020204" pitchFamily="34" charset="0"/>
                <a:cs typeface="Arial" panose="020B0604020202020204" pitchFamily="34" charset="0"/>
              </a:rPr>
              <a:t>1. PROJECT </a:t>
            </a:r>
            <a:r>
              <a:rPr lang="en-IN" sz="3000" b="1" dirty="0">
                <a:latin typeface="Arial" panose="020B0604020202020204" pitchFamily="34" charset="0"/>
                <a:cs typeface="Arial" panose="020B0604020202020204" pitchFamily="34" charset="0"/>
              </a:rPr>
              <a:t>TOOLS</a:t>
            </a:r>
          </a:p>
        </p:txBody>
      </p:sp>
      <p:sp>
        <p:nvSpPr>
          <p:cNvPr id="2" name="Rectangle 1"/>
          <p:cNvSpPr/>
          <p:nvPr/>
        </p:nvSpPr>
        <p:spPr>
          <a:xfrm>
            <a:off x="3225172" y="1497475"/>
            <a:ext cx="5801511" cy="3416320"/>
          </a:xfrm>
          <a:prstGeom prst="rect">
            <a:avLst/>
          </a:prstGeom>
          <a:solidFill>
            <a:schemeClr val="accent3">
              <a:lumMod val="20000"/>
              <a:lumOff val="80000"/>
            </a:schemeClr>
          </a:solidFill>
        </p:spPr>
        <p:txBody>
          <a:bodyPr wrap="square">
            <a:spAutoFit/>
          </a:bodyPr>
          <a:lstStyle/>
          <a:p>
            <a:pPr marL="342891" indent="-342891">
              <a:buFont typeface="+mj-lt"/>
              <a:buAutoNum type="arabicPeriod"/>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dirty="0">
                <a:latin typeface="Arial" panose="020B0604020202020204" pitchFamily="34" charset="0"/>
                <a:ea typeface="Calibri" panose="020F0502020204030204" pitchFamily="34" charset="0"/>
                <a:cs typeface="Times New Roman" panose="02020603050405020304" pitchFamily="18" charset="0"/>
              </a:rPr>
              <a:t>GENERAL ENVIRONMENTAL REGULATIONS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891" indent="-342891">
              <a:buFont typeface="+mj-lt"/>
              <a:buAutoNum type="arabicPeriod"/>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dirty="0">
                <a:latin typeface="Arial" panose="020B0604020202020204" pitchFamily="34" charset="0"/>
                <a:ea typeface="Calibri" panose="020F0502020204030204" pitchFamily="34" charset="0"/>
                <a:cs typeface="Times New Roman" panose="02020603050405020304" pitchFamily="18" charset="0"/>
              </a:rPr>
              <a:t>PRE-OPERATION PERMITS AND ASSESSMENTS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891" indent="-342891">
              <a:buFont typeface="+mj-lt"/>
              <a:buAutoNum type="arabicPeriod"/>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dirty="0">
                <a:latin typeface="Arial" panose="020B0604020202020204" pitchFamily="34" charset="0"/>
                <a:ea typeface="Calibri" panose="020F0502020204030204" pitchFamily="34" charset="0"/>
                <a:cs typeface="Times New Roman" panose="02020603050405020304" pitchFamily="18" charset="0"/>
              </a:rPr>
              <a:t>ENVIRONMENTAL DOSSIER AND PERMITS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891" indent="-342891">
              <a:buFont typeface="+mj-lt"/>
              <a:buAutoNum type="arabicPeriod"/>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dirty="0">
                <a:latin typeface="Arial" panose="020B0604020202020204" pitchFamily="34" charset="0"/>
                <a:ea typeface="Calibri" panose="020F0502020204030204" pitchFamily="34" charset="0"/>
                <a:cs typeface="Times New Roman" panose="02020603050405020304" pitchFamily="18" charset="0"/>
              </a:rPr>
              <a:t>WATER EXTRACTION AND CONSUMPTION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891" indent="-342891">
              <a:buFont typeface="+mj-lt"/>
              <a:buAutoNum type="arabicPeriod"/>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dirty="0">
                <a:latin typeface="Arial" panose="020B0604020202020204" pitchFamily="34" charset="0"/>
                <a:ea typeface="Calibri" panose="020F0502020204030204" pitchFamily="34" charset="0"/>
                <a:cs typeface="Times New Roman" panose="02020603050405020304" pitchFamily="18" charset="0"/>
              </a:rPr>
              <a:t>WASTEWATER MANAGEMENT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891" indent="-342891">
              <a:buFont typeface="+mj-lt"/>
              <a:buAutoNum type="arabicPeriod"/>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dirty="0">
                <a:latin typeface="Arial" panose="020B0604020202020204" pitchFamily="34" charset="0"/>
                <a:ea typeface="Calibri" panose="020F0502020204030204" pitchFamily="34" charset="0"/>
                <a:cs typeface="Times New Roman" panose="02020603050405020304" pitchFamily="18" charset="0"/>
              </a:rPr>
              <a:t>SOLID WASTE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891" indent="-342891">
              <a:buFont typeface="+mj-lt"/>
              <a:buAutoNum type="arabicPeriod"/>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dirty="0">
                <a:latin typeface="Arial" panose="020B0604020202020204" pitchFamily="34" charset="0"/>
                <a:ea typeface="Calibri" panose="020F0502020204030204" pitchFamily="34" charset="0"/>
                <a:cs typeface="Times New Roman" panose="02020603050405020304" pitchFamily="18" charset="0"/>
              </a:rPr>
              <a:t>HAZARDOUS WASTE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891" indent="-342891">
              <a:buFont typeface="+mj-lt"/>
              <a:buAutoNum type="arabicPeriod"/>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dirty="0">
                <a:latin typeface="Arial" panose="020B0604020202020204" pitchFamily="34" charset="0"/>
                <a:ea typeface="Calibri" panose="020F0502020204030204" pitchFamily="34" charset="0"/>
                <a:cs typeface="Times New Roman" panose="02020603050405020304" pitchFamily="18" charset="0"/>
              </a:rPr>
              <a:t>AIR EMISSIONS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891" indent="-342891">
              <a:buFont typeface="+mj-lt"/>
              <a:buAutoNum type="arabicPeriod"/>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dirty="0">
                <a:latin typeface="Arial" panose="020B0604020202020204" pitchFamily="34" charset="0"/>
                <a:ea typeface="Calibri" panose="020F0502020204030204" pitchFamily="34" charset="0"/>
                <a:cs typeface="Times New Roman" panose="02020603050405020304" pitchFamily="18" charset="0"/>
              </a:rPr>
              <a:t>NOISE AND VIBRATION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891" indent="-342891">
              <a:buFont typeface="+mj-lt"/>
              <a:buAutoNum type="arabicPeriod"/>
              <a:tabLst>
                <a:tab pos="581645" algn="l"/>
                <a:tab pos="628635"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dirty="0">
                <a:latin typeface="Arial" panose="020B0604020202020204" pitchFamily="34" charset="0"/>
                <a:ea typeface="Calibri" panose="020F0502020204030204" pitchFamily="34" charset="0"/>
                <a:cs typeface="Times New Roman" panose="02020603050405020304" pitchFamily="18" charset="0"/>
              </a:rPr>
              <a:t>ENERGY MANAGEMENT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891" indent="-342891">
              <a:buFont typeface="+mj-lt"/>
              <a:buAutoNum type="arabicPeriod"/>
              <a:tabLst>
                <a:tab pos="581645" algn="l"/>
                <a:tab pos="628635"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dirty="0">
                <a:latin typeface="Arial" panose="020B0604020202020204" pitchFamily="34" charset="0"/>
                <a:ea typeface="Calibri" panose="020F0502020204030204" pitchFamily="34" charset="0"/>
                <a:cs typeface="Times New Roman" panose="02020603050405020304" pitchFamily="18" charset="0"/>
              </a:rPr>
              <a:t>RESPONSES TO CLIMATE CHANGE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891" indent="-342891">
              <a:buFont typeface="+mj-lt"/>
              <a:buAutoNum type="arabicPeriod"/>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dirty="0">
                <a:latin typeface="Arial" panose="020B0604020202020204" pitchFamily="34" charset="0"/>
                <a:ea typeface="Calibri" panose="020F0502020204030204" pitchFamily="34" charset="0"/>
                <a:cs typeface="Times New Roman" panose="02020603050405020304" pitchFamily="18" charset="0"/>
              </a:rPr>
              <a:t>CHEMICAL HANDLING AND MANAGEMENT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4" y="5013876"/>
            <a:ext cx="9026679" cy="1015663"/>
          </a:xfrm>
          <a:prstGeom prst="rect">
            <a:avLst/>
          </a:prstGeom>
          <a:solidFill>
            <a:schemeClr val="accent2">
              <a:lumMod val="20000"/>
              <a:lumOff val="80000"/>
            </a:schemeClr>
          </a:solidFill>
        </p:spPr>
        <p:txBody>
          <a:bodyPr wrap="square" rtlCol="0">
            <a:spAutoFit/>
          </a:bodyPr>
          <a:lstStyle/>
          <a:p>
            <a:pPr marL="342891" indent="-342891">
              <a:buFont typeface="Wingdings" panose="05000000000000000000" pitchFamily="2" charset="2"/>
              <a:buChar char="ü"/>
            </a:pPr>
            <a:r>
              <a:rPr lang="en-US" sz="2000" dirty="0">
                <a:latin typeface="Arial" panose="020B0604020202020204" pitchFamily="34" charset="0"/>
                <a:cs typeface="Arial" panose="020B0604020202020204" pitchFamily="34" charset="0"/>
              </a:rPr>
              <a:t>Written as </a:t>
            </a:r>
            <a:r>
              <a:rPr lang="en-US" sz="2000" dirty="0" smtClean="0">
                <a:latin typeface="Arial" panose="020B0604020202020204" pitchFamily="34" charset="0"/>
                <a:cs typeface="Arial" panose="020B0604020202020204" pitchFamily="34" charset="0"/>
              </a:rPr>
              <a:t>a manual.</a:t>
            </a:r>
            <a:endParaRPr lang="en-US" sz="2000" dirty="0">
              <a:latin typeface="Arial" panose="020B0604020202020204" pitchFamily="34" charset="0"/>
              <a:cs typeface="Arial" panose="020B0604020202020204" pitchFamily="34" charset="0"/>
            </a:endParaRPr>
          </a:p>
          <a:p>
            <a:pPr marL="342891" indent="-342891">
              <a:buFont typeface="Wingdings" panose="05000000000000000000" pitchFamily="2" charset="2"/>
              <a:buChar char="ü"/>
            </a:pPr>
            <a:r>
              <a:rPr lang="en-US" sz="2000" dirty="0">
                <a:latin typeface="Arial" panose="020B0604020202020204" pitchFamily="34" charset="0"/>
                <a:cs typeface="Arial" panose="020B0604020202020204" pitchFamily="34" charset="0"/>
              </a:rPr>
              <a:t>The contents of the Country Guide are quoted from the provisions of the law / decree / circular and clearly cited.</a:t>
            </a:r>
          </a:p>
        </p:txBody>
      </p:sp>
      <p:sp>
        <p:nvSpPr>
          <p:cNvPr id="5" name="Rectangle 4"/>
          <p:cNvSpPr/>
          <p:nvPr/>
        </p:nvSpPr>
        <p:spPr>
          <a:xfrm>
            <a:off x="506938" y="1043176"/>
            <a:ext cx="2226892" cy="430887"/>
          </a:xfrm>
          <a:prstGeom prst="rect">
            <a:avLst/>
          </a:prstGeom>
        </p:spPr>
        <p:txBody>
          <a:bodyPr wrap="none">
            <a:spAutoFit/>
          </a:bodyPr>
          <a:lstStyle/>
          <a:p>
            <a:r>
              <a:rPr lang="en-US" sz="2200" b="1" dirty="0">
                <a:solidFill>
                  <a:srgbClr val="862A39"/>
                </a:solidFill>
                <a:latin typeface="Arial" panose="020B0604020202020204" pitchFamily="34" charset="0"/>
                <a:cs typeface="Arial" panose="020B0604020202020204" pitchFamily="34" charset="0"/>
              </a:rPr>
              <a:t>Country Guide </a:t>
            </a:r>
            <a:endParaRPr lang="en-US" sz="2200" dirty="0">
              <a:solidFill>
                <a:srgbClr val="862A39"/>
              </a:solidFill>
              <a:latin typeface="Arial" panose="020B0604020202020204" pitchFamily="34" charset="0"/>
              <a:cs typeface="Arial" panose="020B0604020202020204" pitchFamily="34" charset="0"/>
            </a:endParaRPr>
          </a:p>
        </p:txBody>
      </p:sp>
      <p:sp>
        <p:nvSpPr>
          <p:cNvPr id="6" name="Rectangle 5"/>
          <p:cNvSpPr/>
          <p:nvPr/>
        </p:nvSpPr>
        <p:spPr>
          <a:xfrm>
            <a:off x="3225173" y="1061012"/>
            <a:ext cx="1410964" cy="430887"/>
          </a:xfrm>
          <a:prstGeom prst="rect">
            <a:avLst/>
          </a:prstGeom>
        </p:spPr>
        <p:txBody>
          <a:bodyPr wrap="none">
            <a:spAutoFit/>
          </a:bodyPr>
          <a:lstStyle/>
          <a:p>
            <a:r>
              <a:rPr lang="en-US" sz="2200" b="1" dirty="0">
                <a:solidFill>
                  <a:srgbClr val="862A39"/>
                </a:solidFill>
                <a:latin typeface="Arial" panose="020B0604020202020204" pitchFamily="34" charset="0"/>
                <a:cs typeface="Arial" panose="020B0604020202020204" pitchFamily="34" charset="0"/>
              </a:rPr>
              <a:t>12 </a:t>
            </a:r>
            <a:r>
              <a:rPr lang="en-US" sz="2200" b="1" dirty="0" smtClean="0">
                <a:solidFill>
                  <a:srgbClr val="862A39"/>
                </a:solidFill>
                <a:latin typeface="Arial" panose="020B0604020202020204" pitchFamily="34" charset="0"/>
                <a:cs typeface="Arial" panose="020B0604020202020204" pitchFamily="34" charset="0"/>
              </a:rPr>
              <a:t>topics</a:t>
            </a:r>
            <a:endParaRPr lang="en-US" sz="2200" b="1" dirty="0">
              <a:solidFill>
                <a:srgbClr val="862A3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95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6754501" y="4"/>
            <a:ext cx="2388615" cy="2388743"/>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sp>
        <p:nvSpPr>
          <p:cNvPr id="40" name="object 27"/>
          <p:cNvSpPr/>
          <p:nvPr/>
        </p:nvSpPr>
        <p:spPr>
          <a:xfrm>
            <a:off x="3048004" y="2108015"/>
            <a:ext cx="5877711" cy="934752"/>
          </a:xfrm>
          <a:custGeom>
            <a:avLst/>
            <a:gdLst/>
            <a:ahLst/>
            <a:cxnLst/>
            <a:rect l="l" t="t" r="r" b="b"/>
            <a:pathLst>
              <a:path w="1968500" h="2222500">
                <a:moveTo>
                  <a:pt x="0" y="2222500"/>
                </a:moveTo>
                <a:lnTo>
                  <a:pt x="1968500" y="2222500"/>
                </a:lnTo>
                <a:lnTo>
                  <a:pt x="1968500" y="0"/>
                </a:lnTo>
                <a:lnTo>
                  <a:pt x="0" y="0"/>
                </a:lnTo>
                <a:lnTo>
                  <a:pt x="0" y="2222500"/>
                </a:lnTo>
                <a:close/>
              </a:path>
            </a:pathLst>
          </a:custGeom>
          <a:noFill/>
        </p:spPr>
        <p:txBody>
          <a:bodyPr wrap="square" lIns="0" tIns="0" rIns="0" bIns="0" rtlCol="0">
            <a:noAutofit/>
          </a:bodyPr>
          <a:lstStyle/>
          <a:p>
            <a:endParaRPr/>
          </a:p>
        </p:txBody>
      </p:sp>
      <p:sp>
        <p:nvSpPr>
          <p:cNvPr id="1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8" name="object 17"/>
          <p:cNvSpPr txBox="1"/>
          <p:nvPr/>
        </p:nvSpPr>
        <p:spPr>
          <a:xfrm>
            <a:off x="495739" y="338735"/>
            <a:ext cx="4340860" cy="418896"/>
          </a:xfrm>
          <a:prstGeom prst="rect">
            <a:avLst/>
          </a:prstGeom>
        </p:spPr>
        <p:txBody>
          <a:bodyPr wrap="square" lIns="0" tIns="0" rIns="0" bIns="0" rtlCol="0">
            <a:noAutofit/>
          </a:bodyPr>
          <a:lstStyle/>
          <a:p>
            <a:pPr marL="12700">
              <a:lnSpc>
                <a:spcPts val="3271"/>
              </a:lnSpc>
              <a:spcBef>
                <a:spcPts val="163"/>
              </a:spcBef>
            </a:pPr>
            <a:r>
              <a:rPr lang="en-IN" sz="3000" b="1" dirty="0" smtClean="0">
                <a:latin typeface="Arial" panose="020B0604020202020204" pitchFamily="34" charset="0"/>
                <a:cs typeface="Arial" panose="020B0604020202020204" pitchFamily="34" charset="0"/>
              </a:rPr>
              <a:t>1. PROJECT </a:t>
            </a:r>
            <a:r>
              <a:rPr lang="en-IN" sz="3000" b="1" dirty="0">
                <a:latin typeface="Arial" panose="020B0604020202020204" pitchFamily="34" charset="0"/>
                <a:cs typeface="Arial" panose="020B0604020202020204" pitchFamily="34" charset="0"/>
              </a:rPr>
              <a:t>TOOLS</a:t>
            </a:r>
          </a:p>
        </p:txBody>
      </p:sp>
      <p:sp>
        <p:nvSpPr>
          <p:cNvPr id="2" name="Rectangle 1"/>
          <p:cNvSpPr/>
          <p:nvPr/>
        </p:nvSpPr>
        <p:spPr>
          <a:xfrm>
            <a:off x="3744752" y="1447277"/>
            <a:ext cx="5398364" cy="3477875"/>
          </a:xfrm>
          <a:prstGeom prst="rect">
            <a:avLst/>
          </a:prstGeom>
          <a:solidFill>
            <a:schemeClr val="accent3">
              <a:lumMod val="20000"/>
              <a:lumOff val="80000"/>
            </a:schemeClr>
          </a:solidFill>
        </p:spPr>
        <p:txBody>
          <a:bodyPr wrap="square">
            <a:spAutoFit/>
          </a:bodyPr>
          <a:lstStyle/>
          <a:p>
            <a:r>
              <a:rPr lang="en-US" sz="2000" u="sng" dirty="0">
                <a:latin typeface="Arial" panose="020B0604020202020204" pitchFamily="34" charset="0"/>
                <a:cs typeface="Arial" panose="020B0604020202020204" pitchFamily="34" charset="0"/>
              </a:rPr>
              <a:t>Sheet 1:</a:t>
            </a:r>
            <a:r>
              <a:rPr lang="en-US" sz="2000" dirty="0">
                <a:latin typeface="Arial" panose="020B0604020202020204" pitchFamily="34" charset="0"/>
                <a:cs typeface="Arial" panose="020B0604020202020204" pitchFamily="34" charset="0"/>
              </a:rPr>
              <a:t> Introduction SAT</a:t>
            </a:r>
          </a:p>
          <a:p>
            <a:r>
              <a:rPr lang="en-US" sz="2000" u="sng" dirty="0">
                <a:latin typeface="Arial" panose="020B0604020202020204" pitchFamily="34" charset="0"/>
                <a:cs typeface="Arial" panose="020B0604020202020204" pitchFamily="34" charset="0"/>
              </a:rPr>
              <a:t>Sheet 2:</a:t>
            </a:r>
            <a:r>
              <a:rPr lang="en-US" sz="2000" dirty="0">
                <a:latin typeface="Arial" panose="020B0604020202020204" pitchFamily="34" charset="0"/>
                <a:cs typeface="Arial" panose="020B0604020202020204" pitchFamily="34" charset="0"/>
              </a:rPr>
              <a:t> Facility info</a:t>
            </a:r>
          </a:p>
          <a:p>
            <a:r>
              <a:rPr lang="en-US" sz="2000" u="sng" dirty="0">
                <a:latin typeface="Arial" panose="020B0604020202020204" pitchFamily="34" charset="0"/>
                <a:cs typeface="Arial" panose="020B0604020202020204" pitchFamily="34" charset="0"/>
              </a:rPr>
              <a:t>Sheet 3:</a:t>
            </a:r>
            <a:r>
              <a:rPr lang="en-US" sz="2000" dirty="0">
                <a:latin typeface="Arial" panose="020B0604020202020204" pitchFamily="34" charset="0"/>
                <a:cs typeface="Arial" panose="020B0604020202020204" pitchFamily="34" charset="0"/>
              </a:rPr>
              <a:t> Permits</a:t>
            </a:r>
          </a:p>
          <a:p>
            <a:r>
              <a:rPr lang="en-US" sz="2000" u="sng" dirty="0">
                <a:latin typeface="Arial" panose="020B0604020202020204" pitchFamily="34" charset="0"/>
                <a:cs typeface="Arial" panose="020B0604020202020204" pitchFamily="34" charset="0"/>
              </a:rPr>
              <a:t>Sheet 4:</a:t>
            </a:r>
            <a:r>
              <a:rPr lang="en-US" sz="2000" dirty="0">
                <a:latin typeface="Arial" panose="020B0604020202020204" pitchFamily="34" charset="0"/>
                <a:cs typeface="Arial" panose="020B0604020202020204" pitchFamily="34" charset="0"/>
              </a:rPr>
              <a:t> Water Extraction and </a:t>
            </a:r>
            <a:r>
              <a:rPr lang="en-US" sz="2000" dirty="0" smtClean="0">
                <a:latin typeface="Arial" panose="020B0604020202020204" pitchFamily="34" charset="0"/>
                <a:cs typeface="Arial" panose="020B0604020202020204" pitchFamily="34" charset="0"/>
              </a:rPr>
              <a:t>Consumption</a:t>
            </a:r>
            <a:endParaRPr lang="en-US" sz="2000" dirty="0">
              <a:latin typeface="Arial" panose="020B0604020202020204" pitchFamily="34" charset="0"/>
              <a:cs typeface="Arial" panose="020B0604020202020204" pitchFamily="34" charset="0"/>
            </a:endParaRPr>
          </a:p>
          <a:p>
            <a:r>
              <a:rPr lang="en-US" sz="2000" u="sng" dirty="0">
                <a:latin typeface="Arial" panose="020B0604020202020204" pitchFamily="34" charset="0"/>
                <a:cs typeface="Arial" panose="020B0604020202020204" pitchFamily="34" charset="0"/>
              </a:rPr>
              <a:t>Sheet 5:</a:t>
            </a:r>
            <a:r>
              <a:rPr lang="en-US" sz="2000" dirty="0">
                <a:latin typeface="Arial" panose="020B0604020202020204" pitchFamily="34" charset="0"/>
                <a:cs typeface="Arial" panose="020B0604020202020204" pitchFamily="34" charset="0"/>
              </a:rPr>
              <a:t> Wastewater </a:t>
            </a:r>
            <a:r>
              <a:rPr lang="en-US" sz="2000" dirty="0" smtClean="0">
                <a:latin typeface="Arial" panose="020B0604020202020204" pitchFamily="34" charset="0"/>
                <a:cs typeface="Arial" panose="020B0604020202020204" pitchFamily="34" charset="0"/>
              </a:rPr>
              <a:t>Management</a:t>
            </a:r>
            <a:endParaRPr lang="en-US" sz="2000" dirty="0">
              <a:latin typeface="Arial" panose="020B0604020202020204" pitchFamily="34" charset="0"/>
              <a:cs typeface="Arial" panose="020B0604020202020204" pitchFamily="34" charset="0"/>
            </a:endParaRPr>
          </a:p>
          <a:p>
            <a:r>
              <a:rPr lang="en-US" sz="2000" u="sng" dirty="0">
                <a:latin typeface="Arial" panose="020B0604020202020204" pitchFamily="34" charset="0"/>
                <a:cs typeface="Arial" panose="020B0604020202020204" pitchFamily="34" charset="0"/>
              </a:rPr>
              <a:t>Sheet 6:</a:t>
            </a:r>
            <a:r>
              <a:rPr lang="en-US" sz="2000" dirty="0">
                <a:latin typeface="Arial" panose="020B0604020202020204" pitchFamily="34" charset="0"/>
                <a:cs typeface="Arial" panose="020B0604020202020204" pitchFamily="34" charset="0"/>
              </a:rPr>
              <a:t> Solid W</a:t>
            </a:r>
            <a:r>
              <a:rPr lang="en-US" sz="2000" dirty="0" smtClean="0">
                <a:latin typeface="Arial" panose="020B0604020202020204" pitchFamily="34" charset="0"/>
                <a:cs typeface="Arial" panose="020B0604020202020204" pitchFamily="34" charset="0"/>
              </a:rPr>
              <a:t>aste</a:t>
            </a:r>
            <a:endParaRPr lang="en-US" sz="2000" dirty="0">
              <a:latin typeface="Arial" panose="020B0604020202020204" pitchFamily="34" charset="0"/>
              <a:cs typeface="Arial" panose="020B0604020202020204" pitchFamily="34" charset="0"/>
            </a:endParaRPr>
          </a:p>
          <a:p>
            <a:r>
              <a:rPr lang="en-US" sz="2000" u="sng" dirty="0">
                <a:latin typeface="Arial" panose="020B0604020202020204" pitchFamily="34" charset="0"/>
                <a:cs typeface="Arial" panose="020B0604020202020204" pitchFamily="34" charset="0"/>
              </a:rPr>
              <a:t>Sheet 7:</a:t>
            </a:r>
            <a:r>
              <a:rPr lang="en-US" sz="2000" dirty="0">
                <a:latin typeface="Arial" panose="020B0604020202020204" pitchFamily="34" charset="0"/>
                <a:cs typeface="Arial" panose="020B0604020202020204" pitchFamily="34" charset="0"/>
              </a:rPr>
              <a:t> Hazardous W</a:t>
            </a:r>
            <a:r>
              <a:rPr lang="en-US" sz="2000" dirty="0" smtClean="0">
                <a:latin typeface="Arial" panose="020B0604020202020204" pitchFamily="34" charset="0"/>
                <a:cs typeface="Arial" panose="020B0604020202020204" pitchFamily="34" charset="0"/>
              </a:rPr>
              <a:t>aste</a:t>
            </a:r>
            <a:endParaRPr lang="en-US" sz="2000" dirty="0">
              <a:latin typeface="Arial" panose="020B0604020202020204" pitchFamily="34" charset="0"/>
              <a:cs typeface="Arial" panose="020B0604020202020204" pitchFamily="34" charset="0"/>
            </a:endParaRPr>
          </a:p>
          <a:p>
            <a:r>
              <a:rPr lang="en-US" sz="2000" u="sng" dirty="0">
                <a:latin typeface="Arial" panose="020B0604020202020204" pitchFamily="34" charset="0"/>
                <a:cs typeface="Arial" panose="020B0604020202020204" pitchFamily="34" charset="0"/>
              </a:rPr>
              <a:t>Sheet 8:</a:t>
            </a:r>
            <a:r>
              <a:rPr lang="en-US" sz="2000" dirty="0">
                <a:latin typeface="Arial" panose="020B0604020202020204" pitchFamily="34" charset="0"/>
                <a:cs typeface="Arial" panose="020B0604020202020204" pitchFamily="34" charset="0"/>
              </a:rPr>
              <a:t> Air Emissions</a:t>
            </a:r>
          </a:p>
          <a:p>
            <a:r>
              <a:rPr lang="en-US" sz="2000" u="sng" dirty="0">
                <a:latin typeface="Arial" panose="020B0604020202020204" pitchFamily="34" charset="0"/>
                <a:cs typeface="Arial" panose="020B0604020202020204" pitchFamily="34" charset="0"/>
              </a:rPr>
              <a:t>Sheet 9:</a:t>
            </a:r>
            <a:r>
              <a:rPr lang="en-US" sz="2000" dirty="0">
                <a:latin typeface="Arial" panose="020B0604020202020204" pitchFamily="34" charset="0"/>
                <a:cs typeface="Arial" panose="020B0604020202020204" pitchFamily="34" charset="0"/>
              </a:rPr>
              <a:t> Noise and </a:t>
            </a:r>
            <a:r>
              <a:rPr lang="en-US" sz="2000" dirty="0" smtClean="0">
                <a:latin typeface="Arial" panose="020B0604020202020204" pitchFamily="34" charset="0"/>
                <a:cs typeface="Arial" panose="020B0604020202020204" pitchFamily="34" charset="0"/>
              </a:rPr>
              <a:t>Vibration</a:t>
            </a:r>
            <a:endParaRPr lang="en-US" sz="2000" dirty="0">
              <a:latin typeface="Arial" panose="020B0604020202020204" pitchFamily="34" charset="0"/>
              <a:cs typeface="Arial" panose="020B0604020202020204" pitchFamily="34" charset="0"/>
            </a:endParaRPr>
          </a:p>
          <a:p>
            <a:r>
              <a:rPr lang="en-US" sz="2000" u="sng" dirty="0">
                <a:latin typeface="Arial" panose="020B0604020202020204" pitchFamily="34" charset="0"/>
                <a:cs typeface="Arial" panose="020B0604020202020204" pitchFamily="34" charset="0"/>
              </a:rPr>
              <a:t>Sheet 10:</a:t>
            </a:r>
            <a:r>
              <a:rPr lang="en-US" sz="2000" dirty="0">
                <a:latin typeface="Arial" panose="020B0604020202020204" pitchFamily="34" charset="0"/>
                <a:cs typeface="Arial" panose="020B0604020202020204" pitchFamily="34" charset="0"/>
              </a:rPr>
              <a:t> Energy Management</a:t>
            </a:r>
          </a:p>
          <a:p>
            <a:r>
              <a:rPr lang="en-US" sz="2000" u="sng" dirty="0">
                <a:latin typeface="Arial" panose="020B0604020202020204" pitchFamily="34" charset="0"/>
                <a:cs typeface="Arial" panose="020B0604020202020204" pitchFamily="34" charset="0"/>
              </a:rPr>
              <a:t>Sheet 11:</a:t>
            </a:r>
            <a:r>
              <a:rPr lang="en-US" sz="2000" dirty="0">
                <a:latin typeface="Arial" panose="020B0604020202020204" pitchFamily="34" charset="0"/>
                <a:cs typeface="Arial" panose="020B0604020202020204" pitchFamily="34" charset="0"/>
              </a:rPr>
              <a:t> Chemical Handling &amp; Management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3" y="2057405"/>
            <a:ext cx="3205675" cy="2554937"/>
          </a:xfrm>
          <a:prstGeom prst="rect">
            <a:avLst/>
          </a:prstGeom>
        </p:spPr>
      </p:pic>
      <p:sp>
        <p:nvSpPr>
          <p:cNvPr id="5" name="Rectangle 4"/>
          <p:cNvSpPr/>
          <p:nvPr/>
        </p:nvSpPr>
        <p:spPr>
          <a:xfrm>
            <a:off x="186745" y="1050628"/>
            <a:ext cx="3721275" cy="400110"/>
          </a:xfrm>
          <a:prstGeom prst="rect">
            <a:avLst/>
          </a:prstGeom>
        </p:spPr>
        <p:txBody>
          <a:bodyPr wrap="none">
            <a:spAutoFit/>
          </a:bodyPr>
          <a:lstStyle/>
          <a:p>
            <a:r>
              <a:rPr lang="en-US" sz="2000" b="1" dirty="0">
                <a:solidFill>
                  <a:srgbClr val="862A39"/>
                </a:solidFill>
                <a:latin typeface="Arial" panose="020B0604020202020204" pitchFamily="34" charset="0"/>
                <a:cs typeface="Arial" panose="020B0604020202020204" pitchFamily="34" charset="0"/>
              </a:rPr>
              <a:t>Self-Assessment Tool (SAT)  </a:t>
            </a:r>
          </a:p>
        </p:txBody>
      </p:sp>
      <p:sp>
        <p:nvSpPr>
          <p:cNvPr id="12" name="Rectangle 11"/>
          <p:cNvSpPr/>
          <p:nvPr/>
        </p:nvSpPr>
        <p:spPr>
          <a:xfrm>
            <a:off x="3906369" y="1003498"/>
            <a:ext cx="1488356" cy="430887"/>
          </a:xfrm>
          <a:prstGeom prst="rect">
            <a:avLst/>
          </a:prstGeom>
        </p:spPr>
        <p:txBody>
          <a:bodyPr wrap="none">
            <a:spAutoFit/>
          </a:bodyPr>
          <a:lstStyle/>
          <a:p>
            <a:r>
              <a:rPr lang="en-US" sz="2200" b="1" dirty="0">
                <a:solidFill>
                  <a:srgbClr val="862A39"/>
                </a:solidFill>
                <a:latin typeface="Arial" panose="020B0604020202020204" pitchFamily="34" charset="0"/>
                <a:cs typeface="Arial" panose="020B0604020202020204" pitchFamily="34" charset="0"/>
              </a:rPr>
              <a:t>11 </a:t>
            </a:r>
            <a:r>
              <a:rPr lang="en-US" sz="2200" b="1" dirty="0" smtClean="0">
                <a:solidFill>
                  <a:srgbClr val="862A39"/>
                </a:solidFill>
                <a:latin typeface="Arial" panose="020B0604020202020204" pitchFamily="34" charset="0"/>
                <a:cs typeface="Arial" panose="020B0604020202020204" pitchFamily="34" charset="0"/>
              </a:rPr>
              <a:t>Sheets</a:t>
            </a:r>
            <a:endParaRPr lang="en-US" sz="2200" b="1" dirty="0">
              <a:solidFill>
                <a:srgbClr val="862A39"/>
              </a:solidFill>
              <a:latin typeface="Arial" panose="020B0604020202020204" pitchFamily="34" charset="0"/>
              <a:cs typeface="Arial" panose="020B0604020202020204" pitchFamily="34" charset="0"/>
            </a:endParaRPr>
          </a:p>
        </p:txBody>
      </p:sp>
      <p:sp>
        <p:nvSpPr>
          <p:cNvPr id="6" name="TextBox 5"/>
          <p:cNvSpPr txBox="1"/>
          <p:nvPr/>
        </p:nvSpPr>
        <p:spPr>
          <a:xfrm>
            <a:off x="456270" y="4876804"/>
            <a:ext cx="8512893" cy="1323439"/>
          </a:xfrm>
          <a:prstGeom prst="rect">
            <a:avLst/>
          </a:prstGeom>
          <a:solidFill>
            <a:schemeClr val="accent2">
              <a:lumMod val="20000"/>
              <a:lumOff val="80000"/>
            </a:schemeClr>
          </a:solidFill>
        </p:spPr>
        <p:txBody>
          <a:bodyPr wrap="square" rtlCol="0">
            <a:spAutoFit/>
          </a:bodyPr>
          <a:lstStyle/>
          <a:p>
            <a:pPr marL="342891" indent="-342891">
              <a:buFont typeface="Wingdings" panose="05000000000000000000" pitchFamily="2" charset="2"/>
              <a:buChar char="ü"/>
            </a:pPr>
            <a:r>
              <a:rPr lang="en-US" sz="2000" dirty="0">
                <a:latin typeface="Arial" panose="020B0604020202020204" pitchFamily="34" charset="0"/>
                <a:cs typeface="Arial" panose="020B0604020202020204" pitchFamily="34" charset="0"/>
              </a:rPr>
              <a:t>Written on Excel file</a:t>
            </a:r>
          </a:p>
          <a:p>
            <a:pPr marL="342891" indent="-342891">
              <a:buFont typeface="Wingdings" panose="05000000000000000000" pitchFamily="2" charset="2"/>
              <a:buChar char="ü"/>
            </a:pPr>
            <a:r>
              <a:rPr lang="en-US" sz="2000" dirty="0">
                <a:latin typeface="Arial" panose="020B0604020202020204" pitchFamily="34" charset="0"/>
                <a:cs typeface="Arial" panose="020B0604020202020204" pitchFamily="34" charset="0"/>
              </a:rPr>
              <a:t>The contents are reviewed in the form of a questionnaire</a:t>
            </a:r>
          </a:p>
          <a:p>
            <a:pPr marL="342891" indent="-342891">
              <a:buFont typeface="Wingdings" panose="05000000000000000000" pitchFamily="2" charset="2"/>
              <a:buChar char="ü"/>
            </a:pPr>
            <a:r>
              <a:rPr lang="en-US" sz="2000" dirty="0">
                <a:latin typeface="Arial" panose="020B0604020202020204" pitchFamily="34" charset="0"/>
                <a:cs typeface="Arial" panose="020B0604020202020204" pitchFamily="34" charset="0"/>
              </a:rPr>
              <a:t>The regulations are referenced in the Country Guide and FEM of the </a:t>
            </a:r>
            <a:r>
              <a:rPr lang="en-US" sz="2000" dirty="0" err="1">
                <a:latin typeface="Arial" panose="020B0604020202020204" pitchFamily="34" charset="0"/>
                <a:cs typeface="Arial" panose="020B0604020202020204" pitchFamily="34" charset="0"/>
              </a:rPr>
              <a:t>Higg</a:t>
            </a:r>
            <a:r>
              <a:rPr lang="en-US" sz="2000" dirty="0">
                <a:latin typeface="Arial" panose="020B0604020202020204" pitchFamily="34" charset="0"/>
                <a:cs typeface="Arial" panose="020B0604020202020204" pitchFamily="34" charset="0"/>
              </a:rPr>
              <a:t> Index</a:t>
            </a:r>
          </a:p>
        </p:txBody>
      </p:sp>
    </p:spTree>
    <p:extLst>
      <p:ext uri="{BB962C8B-B14F-4D97-AF65-F5344CB8AC3E}">
        <p14:creationId xmlns:p14="http://schemas.microsoft.com/office/powerpoint/2010/main" val="390933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1828800"/>
            <a:ext cx="9144000" cy="2895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600"/>
              </a:spcBef>
              <a:spcAft>
                <a:spcPts val="600"/>
              </a:spcAft>
            </a:pPr>
            <a:endParaRPr lang="en-US" sz="2800" dirty="0">
              <a:latin typeface="Arial" panose="020B0604020202020204" pitchFamily="34" charset="0"/>
              <a:cs typeface="Arial" panose="020B0604020202020204" pitchFamily="34" charset="0"/>
            </a:endParaRPr>
          </a:p>
          <a:p>
            <a:pPr algn="ctr">
              <a:spcBef>
                <a:spcPts val="600"/>
              </a:spcBef>
              <a:spcAft>
                <a:spcPts val="600"/>
              </a:spcAft>
            </a:pPr>
            <a:r>
              <a:rPr lang="en-US" sz="2800" b="1" dirty="0">
                <a:solidFill>
                  <a:srgbClr val="862A39"/>
                </a:solidFill>
                <a:latin typeface="Arial" panose="020B0604020202020204" pitchFamily="34" charset="0"/>
                <a:cs typeface="Arial" panose="020B0604020202020204" pitchFamily="34" charset="0"/>
              </a:rPr>
              <a:t>Overview of </a:t>
            </a:r>
            <a:r>
              <a:rPr lang="en-US" sz="2800" b="1" dirty="0" smtClean="0">
                <a:solidFill>
                  <a:srgbClr val="862A39"/>
                </a:solidFill>
                <a:latin typeface="Arial" panose="020B0604020202020204" pitchFamily="34" charset="0"/>
                <a:cs typeface="Arial" panose="020B0604020202020204" pitchFamily="34" charset="0"/>
              </a:rPr>
              <a:t>Vietnamese </a:t>
            </a:r>
            <a:r>
              <a:rPr lang="en-US" sz="2800" b="1" dirty="0">
                <a:solidFill>
                  <a:srgbClr val="862A39"/>
                </a:solidFill>
                <a:latin typeface="Arial" panose="020B0604020202020204" pitchFamily="34" charset="0"/>
                <a:cs typeface="Arial" panose="020B0604020202020204" pitchFamily="34" charset="0"/>
              </a:rPr>
              <a:t>environmental regulations for the garment sector</a:t>
            </a:r>
          </a:p>
          <a:p>
            <a:pPr algn="ctr">
              <a:spcBef>
                <a:spcPts val="600"/>
              </a:spcBef>
              <a:spcAft>
                <a:spcPts val="600"/>
              </a:spcAft>
            </a:pPr>
            <a:r>
              <a:rPr lang="en-US" sz="2800" b="1" dirty="0">
                <a:solidFill>
                  <a:srgbClr val="862A39"/>
                </a:solidFill>
                <a:latin typeface="Arial" panose="020B0604020202020204" pitchFamily="34" charset="0"/>
                <a:cs typeface="Arial" panose="020B0604020202020204" pitchFamily="34" charset="0"/>
              </a:rPr>
              <a:t>Gap Analysis between </a:t>
            </a:r>
            <a:r>
              <a:rPr lang="en-US" sz="2800" b="1" dirty="0" smtClean="0">
                <a:solidFill>
                  <a:srgbClr val="862A39"/>
                </a:solidFill>
                <a:latin typeface="Arial" panose="020B0604020202020204" pitchFamily="34" charset="0"/>
                <a:cs typeface="Arial" panose="020B0604020202020204" pitchFamily="34" charset="0"/>
              </a:rPr>
              <a:t>FEM </a:t>
            </a:r>
            <a:r>
              <a:rPr lang="en-US" sz="2800" b="1" dirty="0">
                <a:solidFill>
                  <a:srgbClr val="862A39"/>
                </a:solidFill>
                <a:latin typeface="Arial" panose="020B0604020202020204" pitchFamily="34" charset="0"/>
                <a:cs typeface="Arial" panose="020B0604020202020204" pitchFamily="34" charset="0"/>
              </a:rPr>
              <a:t>and </a:t>
            </a:r>
            <a:r>
              <a:rPr lang="en-US" sz="2800" b="1" dirty="0" smtClean="0">
                <a:solidFill>
                  <a:srgbClr val="862A39"/>
                </a:solidFill>
                <a:latin typeface="Arial" panose="020B0604020202020204" pitchFamily="34" charset="0"/>
                <a:cs typeface="Arial" panose="020B0604020202020204" pitchFamily="34" charset="0"/>
              </a:rPr>
              <a:t>Vietnamese </a:t>
            </a:r>
            <a:r>
              <a:rPr lang="en-US" sz="2800" b="1" dirty="0">
                <a:solidFill>
                  <a:srgbClr val="862A39"/>
                </a:solidFill>
                <a:latin typeface="Arial" panose="020B0604020202020204" pitchFamily="34" charset="0"/>
                <a:cs typeface="Arial" panose="020B0604020202020204" pitchFamily="34" charset="0"/>
              </a:rPr>
              <a:t>environmental regulations </a:t>
            </a:r>
          </a:p>
          <a:p>
            <a:pPr algn="ctr">
              <a:spcBef>
                <a:spcPts val="600"/>
              </a:spcBef>
              <a:spcAft>
                <a:spcPts val="600"/>
              </a:spcAft>
            </a:pPr>
            <a:endParaRPr lang="en-US" sz="2800" b="1" dirty="0">
              <a:latin typeface="Arial" panose="020B0604020202020204" pitchFamily="34" charset="0"/>
              <a:cs typeface="Arial" panose="020B0604020202020204" pitchFamily="34" charset="0"/>
            </a:endParaRP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Tree>
    <p:extLst>
      <p:ext uri="{BB962C8B-B14F-4D97-AF65-F5344CB8AC3E}">
        <p14:creationId xmlns:p14="http://schemas.microsoft.com/office/powerpoint/2010/main" val="906087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object 233"/>
          <p:cNvSpPr/>
          <p:nvPr/>
        </p:nvSpPr>
        <p:spPr>
          <a:xfrm>
            <a:off x="6754501" y="4"/>
            <a:ext cx="2388615" cy="2388743"/>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solidFill>
                <a:prstClr val="black"/>
              </a:solidFill>
            </a:endParaRPr>
          </a:p>
        </p:txBody>
      </p:sp>
      <p:grpSp>
        <p:nvGrpSpPr>
          <p:cNvPr id="54" name="Group 53"/>
          <p:cNvGrpSpPr/>
          <p:nvPr/>
        </p:nvGrpSpPr>
        <p:grpSpPr>
          <a:xfrm>
            <a:off x="0" y="1095286"/>
            <a:ext cx="9056699" cy="5031390"/>
            <a:chOff x="20893" y="1641944"/>
            <a:chExt cx="9056699" cy="5031390"/>
          </a:xfrm>
        </p:grpSpPr>
        <p:grpSp>
          <p:nvGrpSpPr>
            <p:cNvPr id="8" name="Group 7"/>
            <p:cNvGrpSpPr/>
            <p:nvPr/>
          </p:nvGrpSpPr>
          <p:grpSpPr>
            <a:xfrm>
              <a:off x="842855" y="1641944"/>
              <a:ext cx="3805345" cy="706867"/>
              <a:chOff x="709034" y="278270"/>
              <a:chExt cx="4121741" cy="815060"/>
            </a:xfrm>
          </p:grpSpPr>
          <p:grpSp>
            <p:nvGrpSpPr>
              <p:cNvPr id="46" name="Group 45"/>
              <p:cNvGrpSpPr>
                <a:grpSpLocks/>
              </p:cNvGrpSpPr>
              <p:nvPr/>
            </p:nvGrpSpPr>
            <p:grpSpPr bwMode="auto">
              <a:xfrm>
                <a:off x="762000" y="278270"/>
                <a:ext cx="4068775" cy="815060"/>
                <a:chOff x="2155" y="986"/>
                <a:chExt cx="1332" cy="607"/>
              </a:xfrm>
            </p:grpSpPr>
            <p:sp>
              <p:nvSpPr>
                <p:cNvPr id="48" name="AutoShape 161"/>
                <p:cNvSpPr>
                  <a:spLocks noChangeArrowheads="1"/>
                </p:cNvSpPr>
                <p:nvPr/>
              </p:nvSpPr>
              <p:spPr bwMode="gray">
                <a:xfrm>
                  <a:off x="2155" y="986"/>
                  <a:ext cx="1332" cy="607"/>
                </a:xfrm>
                <a:prstGeom prst="roundRect">
                  <a:avLst>
                    <a:gd name="adj" fmla="val 13181"/>
                  </a:avLst>
                </a:prstGeom>
                <a:gradFill rotWithShape="1">
                  <a:gsLst>
                    <a:gs pos="0">
                      <a:srgbClr val="5AC2C2"/>
                    </a:gs>
                    <a:gs pos="100000">
                      <a:srgbClr val="5AC2C2">
                        <a:gamma/>
                        <a:shade val="57255"/>
                        <a:invGamma/>
                      </a:srgbClr>
                    </a:gs>
                  </a:gsLst>
                  <a:lin ang="5400000" scaled="1"/>
                </a:gradFill>
                <a:ln w="9525">
                  <a:solidFill>
                    <a:schemeClr val="tx1"/>
                  </a:solidFill>
                  <a:round/>
                  <a:headEnd/>
                  <a:tailEnd/>
                </a:ln>
                <a:effectLst>
                  <a:outerShdw dist="35921" dir="2700000" algn="ctr" rotWithShape="0">
                    <a:srgbClr val="1C1C1C"/>
                  </a:outerShdw>
                </a:effectLst>
              </p:spPr>
              <p:txBody>
                <a:bodyPr wrap="none" anchor="ct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defRPr/>
                  </a:pPr>
                  <a:endParaRPr lang="en-US" sz="1400" dirty="0">
                    <a:solidFill>
                      <a:srgbClr val="FFFFFF"/>
                    </a:solidFill>
                  </a:endParaRPr>
                </a:p>
              </p:txBody>
            </p:sp>
            <p:pic>
              <p:nvPicPr>
                <p:cNvPr id="49" name="Picture 48" descr="high_line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rot="16200000">
                  <a:off x="2721" y="460"/>
                  <a:ext cx="218" cy="1293"/>
                </a:xfrm>
                <a:prstGeom prst="rect">
                  <a:avLst/>
                </a:prstGeom>
                <a:noFill/>
                <a:ln>
                  <a:noFill/>
                </a:ln>
              </p:spPr>
            </p:pic>
          </p:grpSp>
          <p:sp>
            <p:nvSpPr>
              <p:cNvPr id="47" name="Rectangle 46"/>
              <p:cNvSpPr>
                <a:spLocks noChangeArrowheads="1"/>
              </p:cNvSpPr>
              <p:nvPr/>
            </p:nvSpPr>
            <p:spPr bwMode="gray">
              <a:xfrm>
                <a:off x="709034" y="362636"/>
                <a:ext cx="4089668" cy="603304"/>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lgn="ctr"/>
                <a:r>
                  <a:rPr lang="en-US" sz="1400" b="1" i="0" dirty="0">
                    <a:solidFill>
                      <a:srgbClr val="FEFFFF"/>
                    </a:solidFill>
                    <a:cs typeface="Arial" charset="0"/>
                  </a:rPr>
                  <a:t>Law on environmental protection</a:t>
                </a:r>
              </a:p>
              <a:p>
                <a:pPr algn="ctr"/>
                <a:r>
                  <a:rPr lang="en-US" sz="1400" b="1" i="0" dirty="0">
                    <a:solidFill>
                      <a:srgbClr val="FEFFFF"/>
                    </a:solidFill>
                    <a:cs typeface="Arial" charset="0"/>
                  </a:rPr>
                  <a:t>No.55/2014/QH13</a:t>
                </a:r>
              </a:p>
            </p:txBody>
          </p:sp>
        </p:grpSp>
        <p:sp>
          <p:nvSpPr>
            <p:cNvPr id="9" name="Rectangle 8"/>
            <p:cNvSpPr>
              <a:spLocks noChangeArrowheads="1"/>
            </p:cNvSpPr>
            <p:nvPr/>
          </p:nvSpPr>
          <p:spPr bwMode="gray">
            <a:xfrm>
              <a:off x="20893" y="2784477"/>
              <a:ext cx="1198307" cy="646331"/>
            </a:xfrm>
            <a:prstGeom prst="rect">
              <a:avLst/>
            </a:prstGeom>
            <a:solidFill>
              <a:schemeClr val="accent5">
                <a:lumMod val="20000"/>
                <a:lumOff val="8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itchFamily="34" charset="0"/>
                  <a:cs typeface="Arial" pitchFamily="34" charset="0"/>
                </a:rPr>
                <a:t>Dec 18/2015/NĐ-CP – EIA</a:t>
              </a:r>
              <a:r>
                <a:rPr lang="vi-VN" sz="900" dirty="0">
                  <a:solidFill>
                    <a:schemeClr val="tx1"/>
                  </a:solidFill>
                  <a:latin typeface="Arial" pitchFamily="34" charset="0"/>
                  <a:cs typeface="Arial" pitchFamily="34" charset="0"/>
                </a:rPr>
                <a:t>, </a:t>
              </a:r>
              <a:r>
                <a:rPr lang="en-US" sz="900" dirty="0">
                  <a:solidFill>
                    <a:schemeClr val="tx1"/>
                  </a:solidFill>
                  <a:latin typeface="Arial" pitchFamily="34" charset="0"/>
                  <a:cs typeface="Arial" pitchFamily="34" charset="0"/>
                </a:rPr>
                <a:t>EP plan</a:t>
              </a:r>
              <a:r>
                <a:rPr lang="vi-VN" sz="900" dirty="0">
                  <a:solidFill>
                    <a:schemeClr val="tx1"/>
                  </a:solidFill>
                  <a:latin typeface="Arial" pitchFamily="34" charset="0"/>
                  <a:cs typeface="Arial" pitchFamily="34" charset="0"/>
                </a:rPr>
                <a:t>, environmental protection scheme</a:t>
              </a:r>
              <a:endParaRPr lang="en-US" sz="900" dirty="0">
                <a:solidFill>
                  <a:schemeClr val="tx1"/>
                </a:solidFill>
                <a:latin typeface="Arial" pitchFamily="34" charset="0"/>
                <a:cs typeface="Arial" pitchFamily="34" charset="0"/>
              </a:endParaRPr>
            </a:p>
          </p:txBody>
        </p:sp>
        <p:sp>
          <p:nvSpPr>
            <p:cNvPr id="10" name="Rectangle 9"/>
            <p:cNvSpPr>
              <a:spLocks noChangeArrowheads="1"/>
            </p:cNvSpPr>
            <p:nvPr/>
          </p:nvSpPr>
          <p:spPr bwMode="gray">
            <a:xfrm>
              <a:off x="1350706" y="2784477"/>
              <a:ext cx="1087693" cy="1200329"/>
            </a:xfrm>
            <a:prstGeom prst="rect">
              <a:avLst/>
            </a:prstGeom>
            <a:solidFill>
              <a:schemeClr val="accent5">
                <a:lumMod val="20000"/>
                <a:lumOff val="8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itchFamily="34" charset="0"/>
                  <a:cs typeface="Arial" panose="020B0604020202020204" pitchFamily="34" charset="0"/>
                </a:rPr>
                <a:t>Dec</a:t>
              </a:r>
            </a:p>
            <a:p>
              <a:pPr fontAlgn="base">
                <a:spcBef>
                  <a:spcPct val="0"/>
                </a:spcBef>
                <a:spcAft>
                  <a:spcPct val="0"/>
                </a:spcAft>
              </a:pPr>
              <a:r>
                <a:rPr lang="en-US" sz="900" dirty="0">
                  <a:solidFill>
                    <a:schemeClr val="tx1"/>
                  </a:solidFill>
                  <a:latin typeface="Arial" pitchFamily="34" charset="0"/>
                  <a:cs typeface="Arial" panose="020B0604020202020204" pitchFamily="34" charset="0"/>
                </a:rPr>
                <a:t>19/2015/NĐ-CP Detailing the implementation of a number of articles of the law on environmental protection</a:t>
              </a:r>
            </a:p>
          </p:txBody>
        </p:sp>
        <p:sp>
          <p:nvSpPr>
            <p:cNvPr id="11" name="Rectangle 10"/>
            <p:cNvSpPr>
              <a:spLocks noChangeArrowheads="1"/>
            </p:cNvSpPr>
            <p:nvPr/>
          </p:nvSpPr>
          <p:spPr bwMode="gray">
            <a:xfrm>
              <a:off x="2514600" y="2774869"/>
              <a:ext cx="1019959" cy="1061829"/>
            </a:xfrm>
            <a:prstGeom prst="rect">
              <a:avLst/>
            </a:prstGeom>
            <a:solidFill>
              <a:schemeClr val="accent5">
                <a:lumMod val="20000"/>
                <a:lumOff val="8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sz="900" i="0" dirty="0">
                  <a:latin typeface="Arial" pitchFamily="34" charset="0"/>
                  <a:cs typeface="Arial" pitchFamily="34" charset="0"/>
                </a:rPr>
                <a:t>Dec 38/2015/NĐ-CP – On management of waste and discarded materials</a:t>
              </a:r>
            </a:p>
          </p:txBody>
        </p:sp>
        <p:sp>
          <p:nvSpPr>
            <p:cNvPr id="13" name="Rectangle 12"/>
            <p:cNvSpPr>
              <a:spLocks noChangeArrowheads="1"/>
            </p:cNvSpPr>
            <p:nvPr/>
          </p:nvSpPr>
          <p:spPr bwMode="gray">
            <a:xfrm>
              <a:off x="4572000" y="2800849"/>
              <a:ext cx="1066800" cy="1200329"/>
            </a:xfrm>
            <a:prstGeom prst="rect">
              <a:avLst/>
            </a:prstGeom>
            <a:solidFill>
              <a:schemeClr val="accent5">
                <a:lumMod val="20000"/>
                <a:lumOff val="8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sz="900" i="0" dirty="0">
                  <a:latin typeface="Arial" panose="020B0604020202020204" pitchFamily="34" charset="0"/>
                  <a:cs typeface="Arial" panose="020B0604020202020204" pitchFamily="34" charset="0"/>
                </a:rPr>
                <a:t>Dec 155/2016/NĐ-CP </a:t>
              </a:r>
              <a:r>
                <a:rPr lang="vi-VN" sz="900" i="0" dirty="0">
                  <a:latin typeface="Arial" panose="020B0604020202020204" pitchFamily="34" charset="0"/>
                  <a:cs typeface="Arial" panose="020B0604020202020204" pitchFamily="34" charset="0"/>
                </a:rPr>
                <a:t>Penalties for administrative violations against regulations on environmental protection</a:t>
              </a:r>
              <a:endParaRPr lang="en-US" sz="900" i="0"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gray">
            <a:xfrm>
              <a:off x="2676792" y="4879847"/>
              <a:ext cx="1133208" cy="646331"/>
            </a:xfrm>
            <a:prstGeom prst="rect">
              <a:avLst/>
            </a:prstGeom>
            <a:solidFill>
              <a:schemeClr val="accent5">
                <a:lumMod val="20000"/>
                <a:lumOff val="80000"/>
              </a:schemeClr>
            </a:solidFill>
            <a:ln>
              <a:solidFill>
                <a:schemeClr val="tx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anose="020B0604020202020204" pitchFamily="34" charset="0"/>
                  <a:cs typeface="Arial" panose="020B0604020202020204" pitchFamily="34" charset="0"/>
                </a:rPr>
                <a:t>Cir 36/2015/TT-BTNMT  M</a:t>
              </a:r>
              <a:r>
                <a:rPr lang="vi-VN" sz="900" dirty="0">
                  <a:solidFill>
                    <a:schemeClr val="tx1"/>
                  </a:solidFill>
                  <a:latin typeface="Arial" panose="020B0604020202020204" pitchFamily="34" charset="0"/>
                  <a:cs typeface="Arial" panose="020B0604020202020204" pitchFamily="34" charset="0"/>
                </a:rPr>
                <a:t>anagement of hazardous wastes</a:t>
              </a:r>
              <a:endParaRPr lang="en-US" sz="900" dirty="0">
                <a:solidFill>
                  <a:schemeClr val="tx1"/>
                </a:solidFill>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gray">
            <a:xfrm>
              <a:off x="76201" y="4852483"/>
              <a:ext cx="1088219" cy="507831"/>
            </a:xfrm>
            <a:prstGeom prst="rect">
              <a:avLst/>
            </a:prstGeom>
            <a:solidFill>
              <a:schemeClr val="accent5">
                <a:lumMod val="20000"/>
                <a:lumOff val="80000"/>
              </a:schemeClr>
            </a:solidFill>
            <a:ln>
              <a:solidFill>
                <a:schemeClr val="tx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anose="020B0604020202020204" pitchFamily="34" charset="0"/>
                  <a:cs typeface="Arial" panose="020B0604020202020204" pitchFamily="34" charset="0"/>
                </a:rPr>
                <a:t>Cir 27/2015/TT-BTNMT On SEA, EIA and EP plans</a:t>
              </a:r>
            </a:p>
          </p:txBody>
        </p:sp>
        <p:sp>
          <p:nvSpPr>
            <p:cNvPr id="16" name="Rectangle 15"/>
            <p:cNvSpPr>
              <a:spLocks noChangeArrowheads="1"/>
            </p:cNvSpPr>
            <p:nvPr/>
          </p:nvSpPr>
          <p:spPr bwMode="gray">
            <a:xfrm>
              <a:off x="4042256" y="4932023"/>
              <a:ext cx="1825143" cy="1061829"/>
            </a:xfrm>
            <a:prstGeom prst="rect">
              <a:avLst/>
            </a:prstGeom>
            <a:solidFill>
              <a:schemeClr val="accent5">
                <a:lumMod val="20000"/>
                <a:lumOff val="80000"/>
              </a:schemeClr>
            </a:solidFill>
            <a:ln>
              <a:solidFill>
                <a:schemeClr val="tx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itchFamily="34" charset="0"/>
                  <a:cs typeface="Arial" pitchFamily="34" charset="0"/>
                </a:rPr>
                <a:t>Cir 31/2016/TT-BTNMT  Providing for environmental protection for industrial clusters, concentrations of businesses, service providers, trade villages, production, commercial and service </a:t>
              </a:r>
              <a:r>
                <a:rPr lang="en-US" sz="900" dirty="0" smtClean="0">
                  <a:solidFill>
                    <a:schemeClr val="tx1"/>
                  </a:solidFill>
                  <a:latin typeface="Arial" pitchFamily="34" charset="0"/>
                  <a:cs typeface="Arial" pitchFamily="34" charset="0"/>
                </a:rPr>
                <a:t>establishments</a:t>
              </a:r>
              <a:endParaRPr lang="en-US" sz="900" dirty="0">
                <a:solidFill>
                  <a:schemeClr val="tx1"/>
                </a:solidFill>
                <a:latin typeface="Arial" pitchFamily="34" charset="0"/>
                <a:cs typeface="Arial" pitchFamily="34" charset="0"/>
              </a:endParaRPr>
            </a:p>
          </p:txBody>
        </p:sp>
        <p:sp>
          <p:nvSpPr>
            <p:cNvPr id="17" name="Rectangle 16"/>
            <p:cNvSpPr>
              <a:spLocks noChangeArrowheads="1"/>
            </p:cNvSpPr>
            <p:nvPr/>
          </p:nvSpPr>
          <p:spPr bwMode="gray">
            <a:xfrm>
              <a:off x="76200" y="5750004"/>
              <a:ext cx="1088219" cy="923330"/>
            </a:xfrm>
            <a:prstGeom prst="rect">
              <a:avLst/>
            </a:prstGeom>
            <a:solidFill>
              <a:schemeClr val="accent5">
                <a:lumMod val="20000"/>
                <a:lumOff val="80000"/>
              </a:schemeClr>
            </a:solidFill>
            <a:ln>
              <a:solidFill>
                <a:schemeClr val="tx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anose="020B0604020202020204" pitchFamily="34" charset="0"/>
                  <a:cs typeface="Arial" panose="020B0604020202020204" pitchFamily="34" charset="0"/>
                </a:rPr>
                <a:t>Cir 26/2015/TT-BTNMT -R</a:t>
              </a:r>
              <a:r>
                <a:rPr lang="vi-VN" sz="900" dirty="0">
                  <a:solidFill>
                    <a:schemeClr val="tx1"/>
                  </a:solidFill>
                  <a:latin typeface="Arial" panose="020B0604020202020204" pitchFamily="34" charset="0"/>
                  <a:cs typeface="Arial" panose="020B0604020202020204" pitchFamily="34" charset="0"/>
                </a:rPr>
                <a:t>egulating detailed </a:t>
              </a:r>
              <a:r>
                <a:rPr lang="en-US" sz="900" dirty="0">
                  <a:solidFill>
                    <a:schemeClr val="tx1"/>
                  </a:solidFill>
                  <a:latin typeface="Arial" panose="020B0604020202020204" pitchFamily="34" charset="0"/>
                  <a:cs typeface="Arial" panose="020B0604020202020204" pitchFamily="34" charset="0"/>
                </a:rPr>
                <a:t>EP </a:t>
              </a:r>
              <a:r>
                <a:rPr lang="vi-VN" sz="900" dirty="0">
                  <a:solidFill>
                    <a:schemeClr val="tx1"/>
                  </a:solidFill>
                  <a:latin typeface="Arial" panose="020B0604020202020204" pitchFamily="34" charset="0"/>
                  <a:cs typeface="Arial" panose="020B0604020202020204" pitchFamily="34" charset="0"/>
                </a:rPr>
                <a:t>project, simple </a:t>
              </a:r>
              <a:r>
                <a:rPr lang="en-US" sz="900" dirty="0">
                  <a:solidFill>
                    <a:schemeClr val="tx1"/>
                  </a:solidFill>
                  <a:latin typeface="Arial" panose="020B0604020202020204" pitchFamily="34" charset="0"/>
                  <a:cs typeface="Arial" panose="020B0604020202020204" pitchFamily="34" charset="0"/>
                </a:rPr>
                <a:t>EP </a:t>
              </a:r>
              <a:r>
                <a:rPr lang="vi-VN" sz="900" dirty="0">
                  <a:solidFill>
                    <a:schemeClr val="tx1"/>
                  </a:solidFill>
                  <a:latin typeface="Arial" panose="020B0604020202020204" pitchFamily="34" charset="0"/>
                  <a:cs typeface="Arial" panose="020B0604020202020204" pitchFamily="34" charset="0"/>
                </a:rPr>
                <a:t>project</a:t>
              </a:r>
              <a:endParaRPr lang="en-US" sz="900" dirty="0">
                <a:solidFill>
                  <a:schemeClr val="tx1"/>
                </a:solidFill>
                <a:latin typeface="Arial" panose="020B0604020202020204" pitchFamily="34" charset="0"/>
                <a:cs typeface="Arial" panose="020B0604020202020204" pitchFamily="34" charset="0"/>
              </a:endParaRPr>
            </a:p>
          </p:txBody>
        </p:sp>
        <p:sp>
          <p:nvSpPr>
            <p:cNvPr id="18" name="Rectangle 17"/>
            <p:cNvSpPr>
              <a:spLocks noChangeArrowheads="1"/>
            </p:cNvSpPr>
            <p:nvPr/>
          </p:nvSpPr>
          <p:spPr bwMode="gray">
            <a:xfrm>
              <a:off x="5957219" y="4943748"/>
              <a:ext cx="1595212" cy="923330"/>
            </a:xfrm>
            <a:prstGeom prst="rect">
              <a:avLst/>
            </a:prstGeom>
            <a:solidFill>
              <a:schemeClr val="accent5">
                <a:lumMod val="20000"/>
                <a:lumOff val="80000"/>
              </a:schemeClr>
            </a:solidFill>
            <a:ln>
              <a:solidFill>
                <a:schemeClr val="tx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itchFamily="34" charset="0"/>
                  <a:cs typeface="Arial" pitchFamily="34" charset="0"/>
                </a:rPr>
                <a:t>Cir 35/2015/TT-BTNMT  Providing for the environmental protection of economic zones, industrial parks, export processing zones and </a:t>
              </a:r>
              <a:r>
                <a:rPr lang="en-US" sz="900" dirty="0" smtClean="0">
                  <a:solidFill>
                    <a:schemeClr val="tx1"/>
                  </a:solidFill>
                  <a:latin typeface="Arial" pitchFamily="34" charset="0"/>
                  <a:cs typeface="Arial" pitchFamily="34" charset="0"/>
                </a:rPr>
                <a:t>hi-tech parks</a:t>
              </a:r>
              <a:endParaRPr lang="en-US" sz="900" dirty="0">
                <a:solidFill>
                  <a:schemeClr val="tx1"/>
                </a:solidFill>
                <a:latin typeface="Arial" pitchFamily="34" charset="0"/>
                <a:cs typeface="Arial" pitchFamily="34" charset="0"/>
              </a:endParaRPr>
            </a:p>
          </p:txBody>
        </p:sp>
        <p:sp>
          <p:nvSpPr>
            <p:cNvPr id="19" name="Rectangle 18"/>
            <p:cNvSpPr>
              <a:spLocks noChangeArrowheads="1"/>
            </p:cNvSpPr>
            <p:nvPr/>
          </p:nvSpPr>
          <p:spPr bwMode="gray">
            <a:xfrm>
              <a:off x="1219200" y="4876800"/>
              <a:ext cx="1371600" cy="1200329"/>
            </a:xfrm>
            <a:prstGeom prst="rect">
              <a:avLst/>
            </a:prstGeom>
            <a:solidFill>
              <a:schemeClr val="accent5">
                <a:lumMod val="20000"/>
                <a:lumOff val="80000"/>
              </a:schemeClr>
            </a:solidFill>
            <a:ln>
              <a:solidFill>
                <a:schemeClr val="tx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fontAlgn="base">
                <a:spcBef>
                  <a:spcPct val="0"/>
                </a:spcBef>
                <a:spcAft>
                  <a:spcPct val="0"/>
                </a:spcAft>
              </a:pPr>
              <a:r>
                <a:rPr lang="en-US" sz="900" dirty="0" smtClean="0">
                  <a:solidFill>
                    <a:schemeClr val="tx1"/>
                  </a:solidFill>
                  <a:latin typeface="Arial" pitchFamily="34" charset="0"/>
                  <a:cs typeface="Arial" pitchFamily="34" charset="0"/>
                </a:rPr>
                <a:t>Cir 24/2017/TT-BTNMT </a:t>
              </a:r>
              <a:r>
                <a:rPr lang="en-US" sz="900" dirty="0">
                  <a:solidFill>
                    <a:schemeClr val="tx1"/>
                  </a:solidFill>
                  <a:latin typeface="Arial" pitchFamily="34" charset="0"/>
                  <a:cs typeface="Arial" pitchFamily="34" charset="0"/>
                </a:rPr>
                <a:t>-  On state of the environment report, set of environmental indicators and management of environmental monitoring data</a:t>
              </a:r>
            </a:p>
          </p:txBody>
        </p:sp>
        <p:sp>
          <p:nvSpPr>
            <p:cNvPr id="20" name="Rectangle 19"/>
            <p:cNvSpPr>
              <a:spLocks noChangeArrowheads="1"/>
            </p:cNvSpPr>
            <p:nvPr/>
          </p:nvSpPr>
          <p:spPr bwMode="gray">
            <a:xfrm>
              <a:off x="3657600" y="2774871"/>
              <a:ext cx="838200" cy="1061829"/>
            </a:xfrm>
            <a:prstGeom prst="rect">
              <a:avLst/>
            </a:prstGeom>
            <a:solidFill>
              <a:schemeClr val="accent5">
                <a:lumMod val="20000"/>
                <a:lumOff val="8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sz="900" i="0" dirty="0">
                  <a:latin typeface="Arial" pitchFamily="34" charset="0"/>
                  <a:cs typeface="Arial" pitchFamily="34" charset="0"/>
                </a:rPr>
                <a:t>Dec 154/2016/NĐ-CP - On environmental protection fee on wastewater</a:t>
              </a:r>
            </a:p>
          </p:txBody>
        </p:sp>
        <p:grpSp>
          <p:nvGrpSpPr>
            <p:cNvPr id="21" name="Group 20"/>
            <p:cNvGrpSpPr/>
            <p:nvPr/>
          </p:nvGrpSpPr>
          <p:grpSpPr>
            <a:xfrm>
              <a:off x="5929850" y="1686000"/>
              <a:ext cx="3137950" cy="640512"/>
              <a:chOff x="5791200" y="304800"/>
              <a:chExt cx="3137950" cy="762000"/>
            </a:xfrm>
          </p:grpSpPr>
          <p:grpSp>
            <p:nvGrpSpPr>
              <p:cNvPr id="42" name="Group 41"/>
              <p:cNvGrpSpPr>
                <a:grpSpLocks/>
              </p:cNvGrpSpPr>
              <p:nvPr/>
            </p:nvGrpSpPr>
            <p:grpSpPr bwMode="auto">
              <a:xfrm>
                <a:off x="5791200" y="304800"/>
                <a:ext cx="3094273" cy="762000"/>
                <a:chOff x="2155" y="986"/>
                <a:chExt cx="1332" cy="607"/>
              </a:xfrm>
              <a:solidFill>
                <a:srgbClr val="00B0F0"/>
              </a:solidFill>
            </p:grpSpPr>
            <p:sp>
              <p:nvSpPr>
                <p:cNvPr id="44" name="AutoShape 161"/>
                <p:cNvSpPr>
                  <a:spLocks noChangeArrowheads="1"/>
                </p:cNvSpPr>
                <p:nvPr/>
              </p:nvSpPr>
              <p:spPr bwMode="gray">
                <a:xfrm>
                  <a:off x="2155" y="986"/>
                  <a:ext cx="1332" cy="607"/>
                </a:xfrm>
                <a:prstGeom prst="roundRect">
                  <a:avLst>
                    <a:gd name="adj" fmla="val 13181"/>
                  </a:avLst>
                </a:prstGeom>
                <a:grpFill/>
                <a:ln w="9525">
                  <a:solidFill>
                    <a:schemeClr val="tx1"/>
                  </a:solidFill>
                  <a:round/>
                  <a:headEnd/>
                  <a:tailEnd/>
                </a:ln>
                <a:effectLst>
                  <a:outerShdw dist="35921" dir="2700000" algn="ctr" rotWithShape="0">
                    <a:srgbClr val="1C1C1C"/>
                  </a:outerShdw>
                </a:effectLst>
              </p:spPr>
              <p:txBody>
                <a:bodyPr wrap="none" anchor="ct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defRPr/>
                  </a:pPr>
                  <a:endParaRPr lang="en-US" sz="1100">
                    <a:solidFill>
                      <a:srgbClr val="FFFFFF"/>
                    </a:solidFill>
                  </a:endParaRPr>
                </a:p>
              </p:txBody>
            </p:sp>
            <p:pic>
              <p:nvPicPr>
                <p:cNvPr id="45" name="Picture 44" descr="high_line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rot="16200000">
                  <a:off x="2721" y="460"/>
                  <a:ext cx="218" cy="1293"/>
                </a:xfrm>
                <a:prstGeom prst="rect">
                  <a:avLst/>
                </a:prstGeom>
                <a:grpFill/>
                <a:ln>
                  <a:noFill/>
                </a:ln>
              </p:spPr>
            </p:pic>
          </p:grpSp>
          <p:sp>
            <p:nvSpPr>
              <p:cNvPr id="43" name="Rectangle 42"/>
              <p:cNvSpPr>
                <a:spLocks noChangeArrowheads="1"/>
              </p:cNvSpPr>
              <p:nvPr/>
            </p:nvSpPr>
            <p:spPr bwMode="gray">
              <a:xfrm>
                <a:off x="5881149" y="327083"/>
                <a:ext cx="3048001" cy="622461"/>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lgn="ctr"/>
                <a:r>
                  <a:rPr lang="en-US" sz="1400" b="1" i="0" dirty="0">
                    <a:solidFill>
                      <a:srgbClr val="FEFFFF"/>
                    </a:solidFill>
                    <a:cs typeface="Arial" charset="0"/>
                  </a:rPr>
                  <a:t>Law on Water Resources</a:t>
                </a:r>
              </a:p>
              <a:p>
                <a:pPr algn="ctr"/>
                <a:r>
                  <a:rPr lang="en-US" sz="1400" b="1" i="0" dirty="0">
                    <a:solidFill>
                      <a:srgbClr val="FEFFFF"/>
                    </a:solidFill>
                    <a:cs typeface="Arial" charset="0"/>
                  </a:rPr>
                  <a:t>No.17/2012/QH13</a:t>
                </a:r>
              </a:p>
            </p:txBody>
          </p:sp>
        </p:grpSp>
        <p:sp>
          <p:nvSpPr>
            <p:cNvPr id="22" name="Rectangle 21"/>
            <p:cNvSpPr>
              <a:spLocks noChangeArrowheads="1"/>
            </p:cNvSpPr>
            <p:nvPr/>
          </p:nvSpPr>
          <p:spPr bwMode="gray">
            <a:xfrm>
              <a:off x="5791200" y="2812945"/>
              <a:ext cx="1089936" cy="784830"/>
            </a:xfrm>
            <a:prstGeom prst="rect">
              <a:avLst/>
            </a:prstGeom>
            <a:solidFill>
              <a:schemeClr val="accent4">
                <a:lumMod val="40000"/>
                <a:lumOff val="6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itchFamily="34" charset="0"/>
                  <a:cs typeface="Arial" pitchFamily="34" charset="0"/>
                </a:rPr>
                <a:t>Dec 80/2014/NĐ-CP -</a:t>
              </a:r>
              <a:r>
                <a:rPr lang="vi-VN" sz="900" dirty="0">
                  <a:solidFill>
                    <a:schemeClr val="tx1"/>
                  </a:solidFill>
                  <a:latin typeface="Arial" pitchFamily="34" charset="0"/>
                  <a:cs typeface="Arial" pitchFamily="34" charset="0"/>
                </a:rPr>
                <a:t> </a:t>
              </a:r>
              <a:r>
                <a:rPr lang="en-US" sz="900" dirty="0">
                  <a:solidFill>
                    <a:schemeClr val="tx1"/>
                  </a:solidFill>
                  <a:latin typeface="Arial" pitchFamily="34" charset="0"/>
                  <a:cs typeface="Arial" pitchFamily="34" charset="0"/>
                </a:rPr>
                <a:t>On the drainage and treatment of wastewater</a:t>
              </a:r>
            </a:p>
          </p:txBody>
        </p:sp>
        <p:sp>
          <p:nvSpPr>
            <p:cNvPr id="23" name="Rectangle 22"/>
            <p:cNvSpPr>
              <a:spLocks noChangeArrowheads="1"/>
            </p:cNvSpPr>
            <p:nvPr/>
          </p:nvSpPr>
          <p:spPr bwMode="gray">
            <a:xfrm>
              <a:off x="6956081" y="2800541"/>
              <a:ext cx="1044919" cy="1338828"/>
            </a:xfrm>
            <a:prstGeom prst="rect">
              <a:avLst/>
            </a:prstGeom>
            <a:solidFill>
              <a:schemeClr val="accent6">
                <a:lumMod val="20000"/>
                <a:lumOff val="8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anose="020B0604020202020204" pitchFamily="34" charset="0"/>
                  <a:cs typeface="Arial" panose="020B0604020202020204" pitchFamily="34" charset="0"/>
                </a:rPr>
                <a:t>Dec 201/2013/NĐ-CP</a:t>
              </a:r>
            </a:p>
            <a:p>
              <a:pPr fontAlgn="base">
                <a:spcBef>
                  <a:spcPct val="0"/>
                </a:spcBef>
                <a:spcAft>
                  <a:spcPct val="0"/>
                </a:spcAft>
              </a:pPr>
              <a:r>
                <a:rPr lang="en-US" sz="900" dirty="0">
                  <a:solidFill>
                    <a:schemeClr val="tx1"/>
                  </a:solidFill>
                  <a:latin typeface="Arial" panose="020B0604020202020204" pitchFamily="34" charset="0"/>
                  <a:cs typeface="Arial" panose="020B0604020202020204" pitchFamily="34" charset="0"/>
                </a:rPr>
                <a:t>Detailing the implementation a number of articles of the law on water resources</a:t>
              </a:r>
            </a:p>
          </p:txBody>
        </p:sp>
        <p:sp>
          <p:nvSpPr>
            <p:cNvPr id="24" name="Rectangle 23"/>
            <p:cNvSpPr>
              <a:spLocks noChangeArrowheads="1"/>
            </p:cNvSpPr>
            <p:nvPr/>
          </p:nvSpPr>
          <p:spPr bwMode="gray">
            <a:xfrm>
              <a:off x="8077200" y="2827663"/>
              <a:ext cx="990600" cy="1477328"/>
            </a:xfrm>
            <a:prstGeom prst="rect">
              <a:avLst/>
            </a:prstGeom>
            <a:solidFill>
              <a:schemeClr val="accent6">
                <a:lumMod val="20000"/>
                <a:lumOff val="8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sz="900" i="0" dirty="0">
                  <a:latin typeface="Arial" panose="020B0604020202020204" pitchFamily="34" charset="0"/>
                  <a:cs typeface="Arial" panose="020B0604020202020204" pitchFamily="34" charset="0"/>
                </a:rPr>
                <a:t>Dec 33/2017/NĐ-CP Penalties for administrative violations </a:t>
              </a:r>
              <a:r>
                <a:rPr lang="en-US" sz="900" i="0" dirty="0" smtClean="0">
                  <a:latin typeface="Arial" panose="020B0604020202020204" pitchFamily="34" charset="0"/>
                  <a:cs typeface="Arial" panose="020B0604020202020204" pitchFamily="34" charset="0"/>
                </a:rPr>
                <a:t>against </a:t>
              </a:r>
              <a:r>
                <a:rPr lang="en-US" sz="900" i="0" dirty="0">
                  <a:latin typeface="Arial" panose="020B0604020202020204" pitchFamily="34" charset="0"/>
                  <a:cs typeface="Arial" panose="020B0604020202020204" pitchFamily="34" charset="0"/>
                </a:rPr>
                <a:t>regulations on water and mineral resources</a:t>
              </a:r>
            </a:p>
          </p:txBody>
        </p:sp>
        <p:sp>
          <p:nvSpPr>
            <p:cNvPr id="25" name="Rectangle 24"/>
            <p:cNvSpPr>
              <a:spLocks noChangeArrowheads="1"/>
            </p:cNvSpPr>
            <p:nvPr/>
          </p:nvSpPr>
          <p:spPr bwMode="gray">
            <a:xfrm>
              <a:off x="7696200" y="4953000"/>
              <a:ext cx="1381392" cy="1338828"/>
            </a:xfrm>
            <a:prstGeom prst="rect">
              <a:avLst/>
            </a:prstGeom>
            <a:solidFill>
              <a:schemeClr val="accent6">
                <a:lumMod val="20000"/>
                <a:lumOff val="80000"/>
              </a:schemeClr>
            </a:solidFill>
            <a:ln>
              <a:solidFill>
                <a:schemeClr val="tx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itchFamily="34" charset="0"/>
                  <a:cs typeface="Arial" pitchFamily="34" charset="0"/>
                </a:rPr>
                <a:t>Cir 27/2014/TT-BTNMT- Regulating the registration for groundwater extraction, form of dossier for issue, extension, modification, re-issue of water resource permit</a:t>
              </a:r>
            </a:p>
          </p:txBody>
        </p:sp>
        <p:cxnSp>
          <p:nvCxnSpPr>
            <p:cNvPr id="26" name="Elbow Connector 25"/>
            <p:cNvCxnSpPr>
              <a:stCxn id="44" idx="2"/>
              <a:endCxn id="24" idx="0"/>
            </p:cNvCxnSpPr>
            <p:nvPr/>
          </p:nvCxnSpPr>
          <p:spPr>
            <a:xfrm rot="16200000" flipH="1">
              <a:off x="7774168" y="2029330"/>
              <a:ext cx="501151" cy="1095513"/>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44" idx="2"/>
              <a:endCxn id="22" idx="0"/>
            </p:cNvCxnSpPr>
            <p:nvPr/>
          </p:nvCxnSpPr>
          <p:spPr>
            <a:xfrm rot="5400000">
              <a:off x="6663362" y="1999319"/>
              <a:ext cx="486433" cy="1140819"/>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4" idx="2"/>
              <a:endCxn id="23" idx="0"/>
            </p:cNvCxnSpPr>
            <p:nvPr/>
          </p:nvCxnSpPr>
          <p:spPr>
            <a:xfrm>
              <a:off x="7476987" y="2326512"/>
              <a:ext cx="1554" cy="4740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48" idx="2"/>
              <a:endCxn id="13" idx="0"/>
            </p:cNvCxnSpPr>
            <p:nvPr/>
          </p:nvCxnSpPr>
          <p:spPr>
            <a:xfrm rot="16200000" flipH="1">
              <a:off x="3711670" y="1407119"/>
              <a:ext cx="452038" cy="2335422"/>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5400000">
              <a:off x="1490385" y="1491863"/>
              <a:ext cx="435666" cy="2176341"/>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0" idx="0"/>
            </p:cNvCxnSpPr>
            <p:nvPr/>
          </p:nvCxnSpPr>
          <p:spPr>
            <a:xfrm>
              <a:off x="1894553" y="2577085"/>
              <a:ext cx="0" cy="2073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1" idx="0"/>
            </p:cNvCxnSpPr>
            <p:nvPr/>
          </p:nvCxnSpPr>
          <p:spPr>
            <a:xfrm>
              <a:off x="3024580" y="2563527"/>
              <a:ext cx="0" cy="2113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0" idx="0"/>
            </p:cNvCxnSpPr>
            <p:nvPr/>
          </p:nvCxnSpPr>
          <p:spPr>
            <a:xfrm>
              <a:off x="4076700" y="2577087"/>
              <a:ext cx="0" cy="1977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a:endCxn id="15" idx="0"/>
            </p:cNvCxnSpPr>
            <p:nvPr/>
          </p:nvCxnSpPr>
          <p:spPr>
            <a:xfrm>
              <a:off x="620047" y="3430808"/>
              <a:ext cx="264" cy="1421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16200000" flipH="1">
              <a:off x="4359262" y="2628216"/>
              <a:ext cx="1060882" cy="3730245"/>
            </a:xfrm>
            <a:prstGeom prst="bentConnector3">
              <a:avLst>
                <a:gd name="adj1" fmla="val 50798"/>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endCxn id="22" idx="2"/>
            </p:cNvCxnSpPr>
            <p:nvPr/>
          </p:nvCxnSpPr>
          <p:spPr>
            <a:xfrm rot="16200000" flipV="1">
              <a:off x="5891951" y="4041993"/>
              <a:ext cx="888447" cy="1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024580" y="4245020"/>
              <a:ext cx="0" cy="6317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9" idx="2"/>
              <a:endCxn id="19" idx="0"/>
            </p:cNvCxnSpPr>
            <p:nvPr/>
          </p:nvCxnSpPr>
          <p:spPr>
            <a:xfrm rot="16200000" flipH="1">
              <a:off x="539527" y="3511327"/>
              <a:ext cx="1445992" cy="1284953"/>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23" idx="2"/>
              <a:endCxn id="25" idx="0"/>
            </p:cNvCxnSpPr>
            <p:nvPr/>
          </p:nvCxnSpPr>
          <p:spPr>
            <a:xfrm rot="16200000" flipH="1">
              <a:off x="7525903" y="4092006"/>
              <a:ext cx="813631" cy="908355"/>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48" idx="2"/>
              <a:endCxn id="22" idx="0"/>
            </p:cNvCxnSpPr>
            <p:nvPr/>
          </p:nvCxnSpPr>
          <p:spPr>
            <a:xfrm rot="16200000" flipH="1">
              <a:off x="4321006" y="797783"/>
              <a:ext cx="464134" cy="356619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16200000" flipH="1">
              <a:off x="2999822" y="2872503"/>
              <a:ext cx="1039549" cy="3060274"/>
            </a:xfrm>
            <a:prstGeom prst="bentConnector3">
              <a:avLst>
                <a:gd name="adj1" fmla="val 5895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0"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52" name="object 17"/>
          <p:cNvSpPr txBox="1"/>
          <p:nvPr/>
        </p:nvSpPr>
        <p:spPr>
          <a:xfrm>
            <a:off x="228604" y="381000"/>
            <a:ext cx="8914511" cy="418896"/>
          </a:xfrm>
          <a:prstGeom prst="rect">
            <a:avLst/>
          </a:prstGeom>
        </p:spPr>
        <p:txBody>
          <a:bodyPr wrap="square" lIns="0" tIns="0" rIns="0" bIns="0" rtlCol="0">
            <a:noAutofit/>
          </a:bodyPr>
          <a:lstStyle/>
          <a:p>
            <a:pPr marL="12700">
              <a:lnSpc>
                <a:spcPts val="3271"/>
              </a:lnSpc>
              <a:spcBef>
                <a:spcPts val="163"/>
              </a:spcBef>
            </a:pPr>
            <a:r>
              <a:rPr lang="en-IN" sz="5400" b="1" dirty="0">
                <a:latin typeface="Arial"/>
                <a:cs typeface="Arial"/>
              </a:rPr>
              <a:t>2</a:t>
            </a:r>
            <a:r>
              <a:rPr lang="en-IN" sz="2600" b="1" dirty="0" smtClean="0">
                <a:latin typeface="Arial"/>
                <a:cs typeface="Arial"/>
              </a:rPr>
              <a:t>. </a:t>
            </a:r>
            <a:r>
              <a:rPr lang="en-IN" sz="3000" b="1" dirty="0">
                <a:latin typeface="Arial"/>
                <a:cs typeface="Arial"/>
              </a:rPr>
              <a:t>LAW ON ENVIRONMENTAL PROTECTION</a:t>
            </a:r>
            <a:endParaRPr lang="en-IN" sz="3000" i="1" dirty="0">
              <a:latin typeface="Arial"/>
              <a:cs typeface="Arial"/>
            </a:endParaRPr>
          </a:p>
        </p:txBody>
      </p:sp>
    </p:spTree>
    <p:extLst>
      <p:ext uri="{BB962C8B-B14F-4D97-AF65-F5344CB8AC3E}">
        <p14:creationId xmlns:p14="http://schemas.microsoft.com/office/powerpoint/2010/main" val="586773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object 233"/>
          <p:cNvSpPr/>
          <p:nvPr/>
        </p:nvSpPr>
        <p:spPr>
          <a:xfrm>
            <a:off x="6754501" y="4"/>
            <a:ext cx="2388615" cy="2388743"/>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solidFill>
                <a:prstClr val="black"/>
              </a:solidFill>
            </a:endParaRPr>
          </a:p>
        </p:txBody>
      </p:sp>
      <p:grpSp>
        <p:nvGrpSpPr>
          <p:cNvPr id="54" name="Group 53"/>
          <p:cNvGrpSpPr/>
          <p:nvPr/>
        </p:nvGrpSpPr>
        <p:grpSpPr>
          <a:xfrm>
            <a:off x="0" y="1095286"/>
            <a:ext cx="9056699" cy="5031390"/>
            <a:chOff x="20893" y="1641944"/>
            <a:chExt cx="9056699" cy="5031390"/>
          </a:xfrm>
        </p:grpSpPr>
        <p:grpSp>
          <p:nvGrpSpPr>
            <p:cNvPr id="8" name="Group 7"/>
            <p:cNvGrpSpPr/>
            <p:nvPr/>
          </p:nvGrpSpPr>
          <p:grpSpPr>
            <a:xfrm>
              <a:off x="842855" y="1641944"/>
              <a:ext cx="3805345" cy="706867"/>
              <a:chOff x="709034" y="278270"/>
              <a:chExt cx="4121741" cy="815060"/>
            </a:xfrm>
          </p:grpSpPr>
          <p:grpSp>
            <p:nvGrpSpPr>
              <p:cNvPr id="46" name="Group 45"/>
              <p:cNvGrpSpPr>
                <a:grpSpLocks/>
              </p:cNvGrpSpPr>
              <p:nvPr/>
            </p:nvGrpSpPr>
            <p:grpSpPr bwMode="auto">
              <a:xfrm>
                <a:off x="762000" y="278270"/>
                <a:ext cx="4068775" cy="815060"/>
                <a:chOff x="2155" y="986"/>
                <a:chExt cx="1332" cy="607"/>
              </a:xfrm>
            </p:grpSpPr>
            <p:sp>
              <p:nvSpPr>
                <p:cNvPr id="48" name="AutoShape 161"/>
                <p:cNvSpPr>
                  <a:spLocks noChangeArrowheads="1"/>
                </p:cNvSpPr>
                <p:nvPr/>
              </p:nvSpPr>
              <p:spPr bwMode="gray">
                <a:xfrm>
                  <a:off x="2155" y="986"/>
                  <a:ext cx="1332" cy="607"/>
                </a:xfrm>
                <a:prstGeom prst="roundRect">
                  <a:avLst>
                    <a:gd name="adj" fmla="val 13181"/>
                  </a:avLst>
                </a:prstGeom>
                <a:gradFill rotWithShape="1">
                  <a:gsLst>
                    <a:gs pos="0">
                      <a:srgbClr val="5AC2C2"/>
                    </a:gs>
                    <a:gs pos="100000">
                      <a:srgbClr val="5AC2C2">
                        <a:gamma/>
                        <a:shade val="57255"/>
                        <a:invGamma/>
                      </a:srgbClr>
                    </a:gs>
                  </a:gsLst>
                  <a:lin ang="5400000" scaled="1"/>
                </a:gradFill>
                <a:ln w="9525">
                  <a:solidFill>
                    <a:schemeClr val="tx1"/>
                  </a:solidFill>
                  <a:round/>
                  <a:headEnd/>
                  <a:tailEnd/>
                </a:ln>
                <a:effectLst>
                  <a:outerShdw dist="35921" dir="2700000" algn="ctr" rotWithShape="0">
                    <a:srgbClr val="1C1C1C"/>
                  </a:outerShdw>
                </a:effectLst>
              </p:spPr>
              <p:txBody>
                <a:bodyPr wrap="none" anchor="ct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defRPr/>
                  </a:pPr>
                  <a:endParaRPr lang="en-US" sz="1400" dirty="0">
                    <a:solidFill>
                      <a:srgbClr val="FFFFFF"/>
                    </a:solidFill>
                  </a:endParaRPr>
                </a:p>
              </p:txBody>
            </p:sp>
            <p:pic>
              <p:nvPicPr>
                <p:cNvPr id="49" name="Picture 48" descr="high_line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rot="16200000">
                  <a:off x="2721" y="460"/>
                  <a:ext cx="218" cy="1293"/>
                </a:xfrm>
                <a:prstGeom prst="rect">
                  <a:avLst/>
                </a:prstGeom>
                <a:noFill/>
                <a:ln>
                  <a:noFill/>
                </a:ln>
              </p:spPr>
            </p:pic>
          </p:grpSp>
          <p:sp>
            <p:nvSpPr>
              <p:cNvPr id="47" name="Rectangle 46"/>
              <p:cNvSpPr>
                <a:spLocks noChangeArrowheads="1"/>
              </p:cNvSpPr>
              <p:nvPr/>
            </p:nvSpPr>
            <p:spPr bwMode="gray">
              <a:xfrm>
                <a:off x="709034" y="362636"/>
                <a:ext cx="4089668" cy="603304"/>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lgn="ctr"/>
                <a:r>
                  <a:rPr lang="en-US" sz="1400" b="1" i="0" dirty="0">
                    <a:solidFill>
                      <a:srgbClr val="FEFFFF"/>
                    </a:solidFill>
                    <a:cs typeface="Arial" charset="0"/>
                  </a:rPr>
                  <a:t>Law on environmental protection</a:t>
                </a:r>
              </a:p>
              <a:p>
                <a:pPr algn="ctr"/>
                <a:r>
                  <a:rPr lang="en-US" sz="1400" b="1" i="0" dirty="0">
                    <a:solidFill>
                      <a:srgbClr val="FEFFFF"/>
                    </a:solidFill>
                    <a:cs typeface="Arial" charset="0"/>
                  </a:rPr>
                  <a:t>No.55/2014/QH13</a:t>
                </a:r>
              </a:p>
            </p:txBody>
          </p:sp>
        </p:grpSp>
        <p:sp>
          <p:nvSpPr>
            <p:cNvPr id="9" name="Rectangle 8"/>
            <p:cNvSpPr>
              <a:spLocks noChangeArrowheads="1"/>
            </p:cNvSpPr>
            <p:nvPr/>
          </p:nvSpPr>
          <p:spPr bwMode="gray">
            <a:xfrm>
              <a:off x="20893" y="2784477"/>
              <a:ext cx="1198307" cy="646331"/>
            </a:xfrm>
            <a:prstGeom prst="rect">
              <a:avLst/>
            </a:prstGeom>
            <a:solidFill>
              <a:schemeClr val="accent5">
                <a:lumMod val="20000"/>
                <a:lumOff val="8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itchFamily="34" charset="0"/>
                  <a:cs typeface="Arial" pitchFamily="34" charset="0"/>
                </a:rPr>
                <a:t>Dec 18/2015/NĐ-CP – EIA</a:t>
              </a:r>
              <a:r>
                <a:rPr lang="vi-VN" sz="900" dirty="0">
                  <a:solidFill>
                    <a:schemeClr val="tx1"/>
                  </a:solidFill>
                  <a:latin typeface="Arial" pitchFamily="34" charset="0"/>
                  <a:cs typeface="Arial" pitchFamily="34" charset="0"/>
                </a:rPr>
                <a:t>, </a:t>
              </a:r>
              <a:r>
                <a:rPr lang="en-US" sz="900" dirty="0">
                  <a:solidFill>
                    <a:schemeClr val="tx1"/>
                  </a:solidFill>
                  <a:latin typeface="Arial" pitchFamily="34" charset="0"/>
                  <a:cs typeface="Arial" pitchFamily="34" charset="0"/>
                </a:rPr>
                <a:t>EP plan</a:t>
              </a:r>
              <a:r>
                <a:rPr lang="vi-VN" sz="900" dirty="0">
                  <a:solidFill>
                    <a:schemeClr val="tx1"/>
                  </a:solidFill>
                  <a:latin typeface="Arial" pitchFamily="34" charset="0"/>
                  <a:cs typeface="Arial" pitchFamily="34" charset="0"/>
                </a:rPr>
                <a:t>, environmental protection scheme</a:t>
              </a:r>
              <a:endParaRPr lang="en-US" sz="900" dirty="0">
                <a:solidFill>
                  <a:schemeClr val="tx1"/>
                </a:solidFill>
                <a:latin typeface="Arial" pitchFamily="34" charset="0"/>
                <a:cs typeface="Arial" pitchFamily="34" charset="0"/>
              </a:endParaRPr>
            </a:p>
          </p:txBody>
        </p:sp>
        <p:sp>
          <p:nvSpPr>
            <p:cNvPr id="10" name="Rectangle 9"/>
            <p:cNvSpPr>
              <a:spLocks noChangeArrowheads="1"/>
            </p:cNvSpPr>
            <p:nvPr/>
          </p:nvSpPr>
          <p:spPr bwMode="gray">
            <a:xfrm>
              <a:off x="1350706" y="2784477"/>
              <a:ext cx="1087693" cy="1200329"/>
            </a:xfrm>
            <a:prstGeom prst="rect">
              <a:avLst/>
            </a:prstGeom>
            <a:solidFill>
              <a:schemeClr val="accent5">
                <a:lumMod val="20000"/>
                <a:lumOff val="8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itchFamily="34" charset="0"/>
                  <a:cs typeface="Arial" panose="020B0604020202020204" pitchFamily="34" charset="0"/>
                </a:rPr>
                <a:t>Dec</a:t>
              </a:r>
            </a:p>
            <a:p>
              <a:pPr fontAlgn="base">
                <a:spcBef>
                  <a:spcPct val="0"/>
                </a:spcBef>
                <a:spcAft>
                  <a:spcPct val="0"/>
                </a:spcAft>
              </a:pPr>
              <a:r>
                <a:rPr lang="en-US" sz="900" dirty="0">
                  <a:solidFill>
                    <a:schemeClr val="tx1"/>
                  </a:solidFill>
                  <a:latin typeface="Arial" pitchFamily="34" charset="0"/>
                  <a:cs typeface="Arial" panose="020B0604020202020204" pitchFamily="34" charset="0"/>
                </a:rPr>
                <a:t>19/2015/NĐ-CP Detailing the implementation of a number of articles of the law on environmental protection</a:t>
              </a:r>
            </a:p>
          </p:txBody>
        </p:sp>
        <p:sp>
          <p:nvSpPr>
            <p:cNvPr id="11" name="Rectangle 10"/>
            <p:cNvSpPr>
              <a:spLocks noChangeArrowheads="1"/>
            </p:cNvSpPr>
            <p:nvPr/>
          </p:nvSpPr>
          <p:spPr bwMode="gray">
            <a:xfrm>
              <a:off x="2514600" y="2774869"/>
              <a:ext cx="1019959" cy="1061829"/>
            </a:xfrm>
            <a:prstGeom prst="rect">
              <a:avLst/>
            </a:prstGeom>
            <a:solidFill>
              <a:schemeClr val="accent5">
                <a:lumMod val="20000"/>
                <a:lumOff val="8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sz="900" i="0" dirty="0">
                  <a:latin typeface="Arial" pitchFamily="34" charset="0"/>
                  <a:cs typeface="Arial" pitchFamily="34" charset="0"/>
                </a:rPr>
                <a:t>Dec 38/2015/NĐ-CP – On management of waste and discarded materials</a:t>
              </a:r>
            </a:p>
          </p:txBody>
        </p:sp>
        <p:sp>
          <p:nvSpPr>
            <p:cNvPr id="13" name="Rectangle 12"/>
            <p:cNvSpPr>
              <a:spLocks noChangeArrowheads="1"/>
            </p:cNvSpPr>
            <p:nvPr/>
          </p:nvSpPr>
          <p:spPr bwMode="gray">
            <a:xfrm>
              <a:off x="4572000" y="2800849"/>
              <a:ext cx="1066800" cy="1200329"/>
            </a:xfrm>
            <a:prstGeom prst="rect">
              <a:avLst/>
            </a:prstGeom>
            <a:solidFill>
              <a:schemeClr val="accent5">
                <a:lumMod val="20000"/>
                <a:lumOff val="8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sz="900" i="0" dirty="0">
                  <a:latin typeface="Arial" panose="020B0604020202020204" pitchFamily="34" charset="0"/>
                  <a:cs typeface="Arial" panose="020B0604020202020204" pitchFamily="34" charset="0"/>
                </a:rPr>
                <a:t>Dec 155/2016/NĐ-CP </a:t>
              </a:r>
              <a:r>
                <a:rPr lang="vi-VN" sz="900" i="0" dirty="0">
                  <a:latin typeface="Arial" panose="020B0604020202020204" pitchFamily="34" charset="0"/>
                  <a:cs typeface="Arial" panose="020B0604020202020204" pitchFamily="34" charset="0"/>
                </a:rPr>
                <a:t>Penalties for administrative violations against regulations on environmental protection</a:t>
              </a:r>
              <a:endParaRPr lang="en-US" sz="900" i="0"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gray">
            <a:xfrm>
              <a:off x="2676792" y="4879847"/>
              <a:ext cx="1133208" cy="646331"/>
            </a:xfrm>
            <a:prstGeom prst="rect">
              <a:avLst/>
            </a:prstGeom>
            <a:solidFill>
              <a:schemeClr val="accent5">
                <a:lumMod val="20000"/>
                <a:lumOff val="80000"/>
              </a:schemeClr>
            </a:solidFill>
            <a:ln>
              <a:solidFill>
                <a:schemeClr val="tx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anose="020B0604020202020204" pitchFamily="34" charset="0"/>
                  <a:cs typeface="Arial" panose="020B0604020202020204" pitchFamily="34" charset="0"/>
                </a:rPr>
                <a:t>Cir 36/2015/TT-BTNMT  M</a:t>
              </a:r>
              <a:r>
                <a:rPr lang="vi-VN" sz="900" dirty="0">
                  <a:solidFill>
                    <a:schemeClr val="tx1"/>
                  </a:solidFill>
                  <a:latin typeface="Arial" panose="020B0604020202020204" pitchFamily="34" charset="0"/>
                  <a:cs typeface="Arial" panose="020B0604020202020204" pitchFamily="34" charset="0"/>
                </a:rPr>
                <a:t>anagement of hazardous wastes</a:t>
              </a:r>
              <a:endParaRPr lang="en-US" sz="900" dirty="0">
                <a:solidFill>
                  <a:schemeClr val="tx1"/>
                </a:solidFill>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gray">
            <a:xfrm>
              <a:off x="76201" y="4852483"/>
              <a:ext cx="1088219" cy="507831"/>
            </a:xfrm>
            <a:prstGeom prst="rect">
              <a:avLst/>
            </a:prstGeom>
            <a:solidFill>
              <a:schemeClr val="accent5">
                <a:lumMod val="20000"/>
                <a:lumOff val="80000"/>
              </a:schemeClr>
            </a:solidFill>
            <a:ln>
              <a:solidFill>
                <a:schemeClr val="tx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anose="020B0604020202020204" pitchFamily="34" charset="0"/>
                  <a:cs typeface="Arial" panose="020B0604020202020204" pitchFamily="34" charset="0"/>
                </a:rPr>
                <a:t>Cir 27/2015/TT-BTNMT On SEA, EIA and EP plans</a:t>
              </a:r>
            </a:p>
          </p:txBody>
        </p:sp>
        <p:sp>
          <p:nvSpPr>
            <p:cNvPr id="16" name="Rectangle 15"/>
            <p:cNvSpPr>
              <a:spLocks noChangeArrowheads="1"/>
            </p:cNvSpPr>
            <p:nvPr/>
          </p:nvSpPr>
          <p:spPr bwMode="gray">
            <a:xfrm>
              <a:off x="4042256" y="4932023"/>
              <a:ext cx="1825143" cy="1061829"/>
            </a:xfrm>
            <a:prstGeom prst="rect">
              <a:avLst/>
            </a:prstGeom>
            <a:solidFill>
              <a:schemeClr val="accent5">
                <a:lumMod val="20000"/>
                <a:lumOff val="80000"/>
              </a:schemeClr>
            </a:solidFill>
            <a:ln>
              <a:solidFill>
                <a:schemeClr val="tx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itchFamily="34" charset="0"/>
                  <a:cs typeface="Arial" pitchFamily="34" charset="0"/>
                </a:rPr>
                <a:t>Cir 31/2016/TT-BTNMT  Providing for environmental protection for industrial clusters, concentrations of businesses, service providers, trade villages, production, commercial and service </a:t>
              </a:r>
              <a:r>
                <a:rPr lang="en-US" sz="900" dirty="0" smtClean="0">
                  <a:solidFill>
                    <a:schemeClr val="tx1"/>
                  </a:solidFill>
                  <a:latin typeface="Arial" pitchFamily="34" charset="0"/>
                  <a:cs typeface="Arial" pitchFamily="34" charset="0"/>
                </a:rPr>
                <a:t>establishments</a:t>
              </a:r>
              <a:endParaRPr lang="en-US" sz="900" dirty="0">
                <a:solidFill>
                  <a:schemeClr val="tx1"/>
                </a:solidFill>
                <a:latin typeface="Arial" pitchFamily="34" charset="0"/>
                <a:cs typeface="Arial" pitchFamily="34" charset="0"/>
              </a:endParaRPr>
            </a:p>
          </p:txBody>
        </p:sp>
        <p:sp>
          <p:nvSpPr>
            <p:cNvPr id="17" name="Rectangle 16"/>
            <p:cNvSpPr>
              <a:spLocks noChangeArrowheads="1"/>
            </p:cNvSpPr>
            <p:nvPr/>
          </p:nvSpPr>
          <p:spPr bwMode="gray">
            <a:xfrm>
              <a:off x="76200" y="5750004"/>
              <a:ext cx="1088219" cy="923330"/>
            </a:xfrm>
            <a:prstGeom prst="rect">
              <a:avLst/>
            </a:prstGeom>
            <a:solidFill>
              <a:schemeClr val="accent5">
                <a:lumMod val="20000"/>
                <a:lumOff val="80000"/>
              </a:schemeClr>
            </a:solidFill>
            <a:ln>
              <a:solidFill>
                <a:schemeClr val="tx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anose="020B0604020202020204" pitchFamily="34" charset="0"/>
                  <a:cs typeface="Arial" panose="020B0604020202020204" pitchFamily="34" charset="0"/>
                </a:rPr>
                <a:t>Cir 26/2015/TT-BTNMT -R</a:t>
              </a:r>
              <a:r>
                <a:rPr lang="vi-VN" sz="900" dirty="0">
                  <a:solidFill>
                    <a:schemeClr val="tx1"/>
                  </a:solidFill>
                  <a:latin typeface="Arial" panose="020B0604020202020204" pitchFamily="34" charset="0"/>
                  <a:cs typeface="Arial" panose="020B0604020202020204" pitchFamily="34" charset="0"/>
                </a:rPr>
                <a:t>egulating detailed </a:t>
              </a:r>
              <a:r>
                <a:rPr lang="en-US" sz="900" dirty="0">
                  <a:solidFill>
                    <a:schemeClr val="tx1"/>
                  </a:solidFill>
                  <a:latin typeface="Arial" panose="020B0604020202020204" pitchFamily="34" charset="0"/>
                  <a:cs typeface="Arial" panose="020B0604020202020204" pitchFamily="34" charset="0"/>
                </a:rPr>
                <a:t>EP </a:t>
              </a:r>
              <a:r>
                <a:rPr lang="vi-VN" sz="900" dirty="0">
                  <a:solidFill>
                    <a:schemeClr val="tx1"/>
                  </a:solidFill>
                  <a:latin typeface="Arial" panose="020B0604020202020204" pitchFamily="34" charset="0"/>
                  <a:cs typeface="Arial" panose="020B0604020202020204" pitchFamily="34" charset="0"/>
                </a:rPr>
                <a:t>project, simple </a:t>
              </a:r>
              <a:r>
                <a:rPr lang="en-US" sz="900" dirty="0">
                  <a:solidFill>
                    <a:schemeClr val="tx1"/>
                  </a:solidFill>
                  <a:latin typeface="Arial" panose="020B0604020202020204" pitchFamily="34" charset="0"/>
                  <a:cs typeface="Arial" panose="020B0604020202020204" pitchFamily="34" charset="0"/>
                </a:rPr>
                <a:t>EP </a:t>
              </a:r>
              <a:r>
                <a:rPr lang="vi-VN" sz="900" dirty="0">
                  <a:solidFill>
                    <a:schemeClr val="tx1"/>
                  </a:solidFill>
                  <a:latin typeface="Arial" panose="020B0604020202020204" pitchFamily="34" charset="0"/>
                  <a:cs typeface="Arial" panose="020B0604020202020204" pitchFamily="34" charset="0"/>
                </a:rPr>
                <a:t>project</a:t>
              </a:r>
              <a:endParaRPr lang="en-US" sz="900" dirty="0">
                <a:solidFill>
                  <a:schemeClr val="tx1"/>
                </a:solidFill>
                <a:latin typeface="Arial" panose="020B0604020202020204" pitchFamily="34" charset="0"/>
                <a:cs typeface="Arial" panose="020B0604020202020204" pitchFamily="34" charset="0"/>
              </a:endParaRPr>
            </a:p>
          </p:txBody>
        </p:sp>
        <p:sp>
          <p:nvSpPr>
            <p:cNvPr id="18" name="Rectangle 17"/>
            <p:cNvSpPr>
              <a:spLocks noChangeArrowheads="1"/>
            </p:cNvSpPr>
            <p:nvPr/>
          </p:nvSpPr>
          <p:spPr bwMode="gray">
            <a:xfrm>
              <a:off x="5957219" y="4943748"/>
              <a:ext cx="1595212" cy="923330"/>
            </a:xfrm>
            <a:prstGeom prst="rect">
              <a:avLst/>
            </a:prstGeom>
            <a:solidFill>
              <a:schemeClr val="accent5">
                <a:lumMod val="20000"/>
                <a:lumOff val="80000"/>
              </a:schemeClr>
            </a:solidFill>
            <a:ln>
              <a:solidFill>
                <a:schemeClr val="tx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itchFamily="34" charset="0"/>
                  <a:cs typeface="Arial" pitchFamily="34" charset="0"/>
                </a:rPr>
                <a:t>Cir 35/2015/TT-BTNMT  Providing for the environmental protection of economic zones, industrial parks, export processing zones and </a:t>
              </a:r>
              <a:r>
                <a:rPr lang="en-US" sz="900" dirty="0" smtClean="0">
                  <a:solidFill>
                    <a:schemeClr val="tx1"/>
                  </a:solidFill>
                  <a:latin typeface="Arial" pitchFamily="34" charset="0"/>
                  <a:cs typeface="Arial" pitchFamily="34" charset="0"/>
                </a:rPr>
                <a:t>hi-tech parks</a:t>
              </a:r>
              <a:endParaRPr lang="en-US" sz="900" dirty="0">
                <a:solidFill>
                  <a:schemeClr val="tx1"/>
                </a:solidFill>
                <a:latin typeface="Arial" pitchFamily="34" charset="0"/>
                <a:cs typeface="Arial" pitchFamily="34" charset="0"/>
              </a:endParaRPr>
            </a:p>
          </p:txBody>
        </p:sp>
        <p:sp>
          <p:nvSpPr>
            <p:cNvPr id="19" name="Rectangle 18"/>
            <p:cNvSpPr>
              <a:spLocks noChangeArrowheads="1"/>
            </p:cNvSpPr>
            <p:nvPr/>
          </p:nvSpPr>
          <p:spPr bwMode="gray">
            <a:xfrm>
              <a:off x="1219200" y="4876800"/>
              <a:ext cx="1371600" cy="1200329"/>
            </a:xfrm>
            <a:prstGeom prst="rect">
              <a:avLst/>
            </a:prstGeom>
            <a:solidFill>
              <a:schemeClr val="accent5">
                <a:lumMod val="20000"/>
                <a:lumOff val="80000"/>
              </a:schemeClr>
            </a:solidFill>
            <a:ln>
              <a:solidFill>
                <a:schemeClr val="tx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fontAlgn="base">
                <a:spcBef>
                  <a:spcPct val="0"/>
                </a:spcBef>
                <a:spcAft>
                  <a:spcPct val="0"/>
                </a:spcAft>
              </a:pPr>
              <a:r>
                <a:rPr lang="en-US" sz="900" dirty="0" smtClean="0">
                  <a:solidFill>
                    <a:schemeClr val="tx1"/>
                  </a:solidFill>
                  <a:latin typeface="Arial" pitchFamily="34" charset="0"/>
                  <a:cs typeface="Arial" pitchFamily="34" charset="0"/>
                </a:rPr>
                <a:t>Cir 24/2017/TT-BTNMT </a:t>
              </a:r>
              <a:r>
                <a:rPr lang="en-US" sz="900" dirty="0">
                  <a:solidFill>
                    <a:schemeClr val="tx1"/>
                  </a:solidFill>
                  <a:latin typeface="Arial" pitchFamily="34" charset="0"/>
                  <a:cs typeface="Arial" pitchFamily="34" charset="0"/>
                </a:rPr>
                <a:t>-  On state of the environment report, set of environmental indicators and management of environmental monitoring data</a:t>
              </a:r>
            </a:p>
          </p:txBody>
        </p:sp>
        <p:sp>
          <p:nvSpPr>
            <p:cNvPr id="20" name="Rectangle 19"/>
            <p:cNvSpPr>
              <a:spLocks noChangeArrowheads="1"/>
            </p:cNvSpPr>
            <p:nvPr/>
          </p:nvSpPr>
          <p:spPr bwMode="gray">
            <a:xfrm>
              <a:off x="3657600" y="2774871"/>
              <a:ext cx="838200" cy="1061829"/>
            </a:xfrm>
            <a:prstGeom prst="rect">
              <a:avLst/>
            </a:prstGeom>
            <a:solidFill>
              <a:schemeClr val="accent5">
                <a:lumMod val="20000"/>
                <a:lumOff val="8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sz="900" i="0" dirty="0">
                  <a:latin typeface="Arial" pitchFamily="34" charset="0"/>
                  <a:cs typeface="Arial" pitchFamily="34" charset="0"/>
                </a:rPr>
                <a:t>Dec 154/2016/NĐ-CP - On environmental protection fee on wastewater</a:t>
              </a:r>
            </a:p>
          </p:txBody>
        </p:sp>
        <p:grpSp>
          <p:nvGrpSpPr>
            <p:cNvPr id="21" name="Group 20"/>
            <p:cNvGrpSpPr/>
            <p:nvPr/>
          </p:nvGrpSpPr>
          <p:grpSpPr>
            <a:xfrm>
              <a:off x="5929850" y="1686000"/>
              <a:ext cx="3137950" cy="640512"/>
              <a:chOff x="5791200" y="304800"/>
              <a:chExt cx="3137950" cy="762000"/>
            </a:xfrm>
          </p:grpSpPr>
          <p:grpSp>
            <p:nvGrpSpPr>
              <p:cNvPr id="42" name="Group 41"/>
              <p:cNvGrpSpPr>
                <a:grpSpLocks/>
              </p:cNvGrpSpPr>
              <p:nvPr/>
            </p:nvGrpSpPr>
            <p:grpSpPr bwMode="auto">
              <a:xfrm>
                <a:off x="5791200" y="304800"/>
                <a:ext cx="3094273" cy="762000"/>
                <a:chOff x="2155" y="986"/>
                <a:chExt cx="1332" cy="607"/>
              </a:xfrm>
              <a:solidFill>
                <a:srgbClr val="00B0F0"/>
              </a:solidFill>
            </p:grpSpPr>
            <p:sp>
              <p:nvSpPr>
                <p:cNvPr id="44" name="AutoShape 161"/>
                <p:cNvSpPr>
                  <a:spLocks noChangeArrowheads="1"/>
                </p:cNvSpPr>
                <p:nvPr/>
              </p:nvSpPr>
              <p:spPr bwMode="gray">
                <a:xfrm>
                  <a:off x="2155" y="986"/>
                  <a:ext cx="1332" cy="607"/>
                </a:xfrm>
                <a:prstGeom prst="roundRect">
                  <a:avLst>
                    <a:gd name="adj" fmla="val 13181"/>
                  </a:avLst>
                </a:prstGeom>
                <a:grpFill/>
                <a:ln w="9525">
                  <a:solidFill>
                    <a:schemeClr val="tx1"/>
                  </a:solidFill>
                  <a:round/>
                  <a:headEnd/>
                  <a:tailEnd/>
                </a:ln>
                <a:effectLst>
                  <a:outerShdw dist="35921" dir="2700000" algn="ctr" rotWithShape="0">
                    <a:srgbClr val="1C1C1C"/>
                  </a:outerShdw>
                </a:effectLst>
              </p:spPr>
              <p:txBody>
                <a:bodyPr wrap="none" anchor="ct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defRPr/>
                  </a:pPr>
                  <a:endParaRPr lang="en-US" sz="1100">
                    <a:solidFill>
                      <a:srgbClr val="FFFFFF"/>
                    </a:solidFill>
                  </a:endParaRPr>
                </a:p>
              </p:txBody>
            </p:sp>
            <p:pic>
              <p:nvPicPr>
                <p:cNvPr id="45" name="Picture 44" descr="high_line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rot="16200000">
                  <a:off x="2721" y="460"/>
                  <a:ext cx="218" cy="1293"/>
                </a:xfrm>
                <a:prstGeom prst="rect">
                  <a:avLst/>
                </a:prstGeom>
                <a:grpFill/>
                <a:ln>
                  <a:noFill/>
                </a:ln>
              </p:spPr>
            </p:pic>
          </p:grpSp>
          <p:sp>
            <p:nvSpPr>
              <p:cNvPr id="43" name="Rectangle 42"/>
              <p:cNvSpPr>
                <a:spLocks noChangeArrowheads="1"/>
              </p:cNvSpPr>
              <p:nvPr/>
            </p:nvSpPr>
            <p:spPr bwMode="gray">
              <a:xfrm>
                <a:off x="5881149" y="327083"/>
                <a:ext cx="3048001" cy="622461"/>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lgn="ctr"/>
                <a:r>
                  <a:rPr lang="en-US" sz="1400" b="1" i="0" dirty="0">
                    <a:solidFill>
                      <a:srgbClr val="FEFFFF"/>
                    </a:solidFill>
                    <a:cs typeface="Arial" charset="0"/>
                  </a:rPr>
                  <a:t>Law on Water Resources</a:t>
                </a:r>
              </a:p>
              <a:p>
                <a:pPr algn="ctr"/>
                <a:r>
                  <a:rPr lang="en-US" sz="1400" b="1" i="0" dirty="0">
                    <a:solidFill>
                      <a:srgbClr val="FEFFFF"/>
                    </a:solidFill>
                    <a:cs typeface="Arial" charset="0"/>
                  </a:rPr>
                  <a:t>No.17/2012/QH13</a:t>
                </a:r>
              </a:p>
            </p:txBody>
          </p:sp>
        </p:grpSp>
        <p:sp>
          <p:nvSpPr>
            <p:cNvPr id="22" name="Rectangle 21"/>
            <p:cNvSpPr>
              <a:spLocks noChangeArrowheads="1"/>
            </p:cNvSpPr>
            <p:nvPr/>
          </p:nvSpPr>
          <p:spPr bwMode="gray">
            <a:xfrm>
              <a:off x="5791200" y="2812945"/>
              <a:ext cx="1089936" cy="784830"/>
            </a:xfrm>
            <a:prstGeom prst="rect">
              <a:avLst/>
            </a:prstGeom>
            <a:solidFill>
              <a:schemeClr val="accent4">
                <a:lumMod val="40000"/>
                <a:lumOff val="6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itchFamily="34" charset="0"/>
                  <a:cs typeface="Arial" pitchFamily="34" charset="0"/>
                </a:rPr>
                <a:t>Dec 80/2014/NĐ-CP -</a:t>
              </a:r>
              <a:r>
                <a:rPr lang="vi-VN" sz="900" dirty="0">
                  <a:solidFill>
                    <a:schemeClr val="tx1"/>
                  </a:solidFill>
                  <a:latin typeface="Arial" pitchFamily="34" charset="0"/>
                  <a:cs typeface="Arial" pitchFamily="34" charset="0"/>
                </a:rPr>
                <a:t> </a:t>
              </a:r>
              <a:r>
                <a:rPr lang="en-US" sz="900" dirty="0">
                  <a:solidFill>
                    <a:schemeClr val="tx1"/>
                  </a:solidFill>
                  <a:latin typeface="Arial" pitchFamily="34" charset="0"/>
                  <a:cs typeface="Arial" pitchFamily="34" charset="0"/>
                </a:rPr>
                <a:t>On the drainage and treatment of wastewater</a:t>
              </a:r>
            </a:p>
          </p:txBody>
        </p:sp>
        <p:sp>
          <p:nvSpPr>
            <p:cNvPr id="23" name="Rectangle 22"/>
            <p:cNvSpPr>
              <a:spLocks noChangeArrowheads="1"/>
            </p:cNvSpPr>
            <p:nvPr/>
          </p:nvSpPr>
          <p:spPr bwMode="gray">
            <a:xfrm>
              <a:off x="6956081" y="2800541"/>
              <a:ext cx="1044919" cy="1338828"/>
            </a:xfrm>
            <a:prstGeom prst="rect">
              <a:avLst/>
            </a:prstGeom>
            <a:solidFill>
              <a:schemeClr val="accent6">
                <a:lumMod val="20000"/>
                <a:lumOff val="8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anose="020B0604020202020204" pitchFamily="34" charset="0"/>
                  <a:cs typeface="Arial" panose="020B0604020202020204" pitchFamily="34" charset="0"/>
                </a:rPr>
                <a:t>Dec 201/2013/NĐ-CP</a:t>
              </a:r>
            </a:p>
            <a:p>
              <a:pPr fontAlgn="base">
                <a:spcBef>
                  <a:spcPct val="0"/>
                </a:spcBef>
                <a:spcAft>
                  <a:spcPct val="0"/>
                </a:spcAft>
              </a:pPr>
              <a:r>
                <a:rPr lang="en-US" sz="900" dirty="0">
                  <a:solidFill>
                    <a:schemeClr val="tx1"/>
                  </a:solidFill>
                  <a:latin typeface="Arial" panose="020B0604020202020204" pitchFamily="34" charset="0"/>
                  <a:cs typeface="Arial" panose="020B0604020202020204" pitchFamily="34" charset="0"/>
                </a:rPr>
                <a:t>Detailing the implementation a number of articles of the law on water resources</a:t>
              </a:r>
            </a:p>
          </p:txBody>
        </p:sp>
        <p:sp>
          <p:nvSpPr>
            <p:cNvPr id="24" name="Rectangle 23"/>
            <p:cNvSpPr>
              <a:spLocks noChangeArrowheads="1"/>
            </p:cNvSpPr>
            <p:nvPr/>
          </p:nvSpPr>
          <p:spPr bwMode="gray">
            <a:xfrm>
              <a:off x="8077200" y="2827663"/>
              <a:ext cx="990600" cy="1477328"/>
            </a:xfrm>
            <a:prstGeom prst="rect">
              <a:avLst/>
            </a:prstGeom>
            <a:solidFill>
              <a:schemeClr val="accent6">
                <a:lumMod val="20000"/>
                <a:lumOff val="80000"/>
              </a:schemeClr>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sz="900" i="0" dirty="0">
                  <a:latin typeface="Arial" panose="020B0604020202020204" pitchFamily="34" charset="0"/>
                  <a:cs typeface="Arial" panose="020B0604020202020204" pitchFamily="34" charset="0"/>
                </a:rPr>
                <a:t>Dec 33/2017/NĐ-CP Penalties for administrative violations </a:t>
              </a:r>
              <a:r>
                <a:rPr lang="en-US" sz="900" i="0" dirty="0" smtClean="0">
                  <a:latin typeface="Arial" panose="020B0604020202020204" pitchFamily="34" charset="0"/>
                  <a:cs typeface="Arial" panose="020B0604020202020204" pitchFamily="34" charset="0"/>
                </a:rPr>
                <a:t>against </a:t>
              </a:r>
              <a:r>
                <a:rPr lang="en-US" sz="900" i="0" dirty="0">
                  <a:latin typeface="Arial" panose="020B0604020202020204" pitchFamily="34" charset="0"/>
                  <a:cs typeface="Arial" panose="020B0604020202020204" pitchFamily="34" charset="0"/>
                </a:rPr>
                <a:t>regulations on water and mineral resources</a:t>
              </a:r>
            </a:p>
          </p:txBody>
        </p:sp>
        <p:sp>
          <p:nvSpPr>
            <p:cNvPr id="25" name="Rectangle 24"/>
            <p:cNvSpPr>
              <a:spLocks noChangeArrowheads="1"/>
            </p:cNvSpPr>
            <p:nvPr/>
          </p:nvSpPr>
          <p:spPr bwMode="gray">
            <a:xfrm>
              <a:off x="7696200" y="4953000"/>
              <a:ext cx="1381392" cy="1338828"/>
            </a:xfrm>
            <a:prstGeom prst="rect">
              <a:avLst/>
            </a:prstGeom>
            <a:solidFill>
              <a:schemeClr val="accent6">
                <a:lumMod val="20000"/>
                <a:lumOff val="80000"/>
              </a:schemeClr>
            </a:solidFill>
            <a:ln>
              <a:solidFill>
                <a:schemeClr val="tx1"/>
              </a:solid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fontAlgn="base">
                <a:spcBef>
                  <a:spcPct val="0"/>
                </a:spcBef>
                <a:spcAft>
                  <a:spcPct val="0"/>
                </a:spcAft>
              </a:pPr>
              <a:r>
                <a:rPr lang="en-US" sz="900" dirty="0">
                  <a:solidFill>
                    <a:schemeClr val="tx1"/>
                  </a:solidFill>
                  <a:latin typeface="Arial" pitchFamily="34" charset="0"/>
                  <a:cs typeface="Arial" pitchFamily="34" charset="0"/>
                </a:rPr>
                <a:t>Cir 27/2014/TT-BTNMT- Regulating the registration for groundwater extraction, form of dossier for issue, extension, modification, re-issue of water resource permit</a:t>
              </a:r>
            </a:p>
          </p:txBody>
        </p:sp>
        <p:cxnSp>
          <p:nvCxnSpPr>
            <p:cNvPr id="26" name="Elbow Connector 25"/>
            <p:cNvCxnSpPr>
              <a:stCxn id="44" idx="2"/>
              <a:endCxn id="24" idx="0"/>
            </p:cNvCxnSpPr>
            <p:nvPr/>
          </p:nvCxnSpPr>
          <p:spPr>
            <a:xfrm rot="16200000" flipH="1">
              <a:off x="7774168" y="2029330"/>
              <a:ext cx="501151" cy="1095513"/>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44" idx="2"/>
              <a:endCxn id="22" idx="0"/>
            </p:cNvCxnSpPr>
            <p:nvPr/>
          </p:nvCxnSpPr>
          <p:spPr>
            <a:xfrm rot="5400000">
              <a:off x="6663362" y="1999319"/>
              <a:ext cx="486433" cy="1140819"/>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4" idx="2"/>
              <a:endCxn id="23" idx="0"/>
            </p:cNvCxnSpPr>
            <p:nvPr/>
          </p:nvCxnSpPr>
          <p:spPr>
            <a:xfrm>
              <a:off x="7476987" y="2326512"/>
              <a:ext cx="1554" cy="4740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48" idx="2"/>
              <a:endCxn id="13" idx="0"/>
            </p:cNvCxnSpPr>
            <p:nvPr/>
          </p:nvCxnSpPr>
          <p:spPr>
            <a:xfrm rot="16200000" flipH="1">
              <a:off x="3711670" y="1407119"/>
              <a:ext cx="452038" cy="2335422"/>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5400000">
              <a:off x="1490385" y="1491863"/>
              <a:ext cx="435666" cy="2176341"/>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0" idx="0"/>
            </p:cNvCxnSpPr>
            <p:nvPr/>
          </p:nvCxnSpPr>
          <p:spPr>
            <a:xfrm>
              <a:off x="1894553" y="2577085"/>
              <a:ext cx="0" cy="2073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1" idx="0"/>
            </p:cNvCxnSpPr>
            <p:nvPr/>
          </p:nvCxnSpPr>
          <p:spPr>
            <a:xfrm>
              <a:off x="3024580" y="2563527"/>
              <a:ext cx="0" cy="2113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0" idx="0"/>
            </p:cNvCxnSpPr>
            <p:nvPr/>
          </p:nvCxnSpPr>
          <p:spPr>
            <a:xfrm>
              <a:off x="4076700" y="2577087"/>
              <a:ext cx="0" cy="1977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a:endCxn id="15" idx="0"/>
            </p:cNvCxnSpPr>
            <p:nvPr/>
          </p:nvCxnSpPr>
          <p:spPr>
            <a:xfrm>
              <a:off x="620047" y="3430808"/>
              <a:ext cx="264" cy="1421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16200000" flipH="1">
              <a:off x="4359262" y="2628216"/>
              <a:ext cx="1060882" cy="3730245"/>
            </a:xfrm>
            <a:prstGeom prst="bentConnector3">
              <a:avLst>
                <a:gd name="adj1" fmla="val 50798"/>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endCxn id="22" idx="2"/>
            </p:cNvCxnSpPr>
            <p:nvPr/>
          </p:nvCxnSpPr>
          <p:spPr>
            <a:xfrm rot="16200000" flipV="1">
              <a:off x="5891951" y="4041993"/>
              <a:ext cx="888447" cy="1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024580" y="4245020"/>
              <a:ext cx="0" cy="6317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9" idx="2"/>
              <a:endCxn id="19" idx="0"/>
            </p:cNvCxnSpPr>
            <p:nvPr/>
          </p:nvCxnSpPr>
          <p:spPr>
            <a:xfrm rot="16200000" flipH="1">
              <a:off x="539527" y="3511327"/>
              <a:ext cx="1445992" cy="1284953"/>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23" idx="2"/>
              <a:endCxn id="25" idx="0"/>
            </p:cNvCxnSpPr>
            <p:nvPr/>
          </p:nvCxnSpPr>
          <p:spPr>
            <a:xfrm rot="16200000" flipH="1">
              <a:off x="7525903" y="4092006"/>
              <a:ext cx="813631" cy="908355"/>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48" idx="2"/>
              <a:endCxn id="22" idx="0"/>
            </p:cNvCxnSpPr>
            <p:nvPr/>
          </p:nvCxnSpPr>
          <p:spPr>
            <a:xfrm rot="16200000" flipH="1">
              <a:off x="4321006" y="797783"/>
              <a:ext cx="464134" cy="356619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16200000" flipH="1">
              <a:off x="2999822" y="2872503"/>
              <a:ext cx="1039549" cy="3060274"/>
            </a:xfrm>
            <a:prstGeom prst="bentConnector3">
              <a:avLst>
                <a:gd name="adj1" fmla="val 5895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0"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52" name="object 17"/>
          <p:cNvSpPr txBox="1"/>
          <p:nvPr/>
        </p:nvSpPr>
        <p:spPr>
          <a:xfrm>
            <a:off x="228604" y="381000"/>
            <a:ext cx="8914511" cy="418896"/>
          </a:xfrm>
          <a:prstGeom prst="rect">
            <a:avLst/>
          </a:prstGeom>
        </p:spPr>
        <p:txBody>
          <a:bodyPr wrap="square" lIns="0" tIns="0" rIns="0" bIns="0" rtlCol="0">
            <a:noAutofit/>
          </a:bodyPr>
          <a:lstStyle/>
          <a:p>
            <a:pPr marL="12700">
              <a:lnSpc>
                <a:spcPts val="3271"/>
              </a:lnSpc>
              <a:spcBef>
                <a:spcPts val="163"/>
              </a:spcBef>
            </a:pPr>
            <a:r>
              <a:rPr lang="en-IN" sz="5400" b="1" dirty="0">
                <a:latin typeface="Arial"/>
                <a:cs typeface="Arial"/>
              </a:rPr>
              <a:t>2</a:t>
            </a:r>
            <a:r>
              <a:rPr lang="en-IN" sz="2600" b="1" dirty="0" smtClean="0">
                <a:latin typeface="Arial"/>
                <a:cs typeface="Arial"/>
              </a:rPr>
              <a:t>. </a:t>
            </a:r>
            <a:r>
              <a:rPr lang="en-IN" sz="3000" b="1" dirty="0">
                <a:latin typeface="Arial"/>
                <a:cs typeface="Arial"/>
              </a:rPr>
              <a:t>LAW ON ENVIRONMENTAL PROTECTION</a:t>
            </a:r>
            <a:endParaRPr lang="en-IN" sz="3000" i="1" dirty="0">
              <a:latin typeface="Arial"/>
              <a:cs typeface="Arial"/>
            </a:endParaRPr>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6827" y="1766007"/>
            <a:ext cx="668459" cy="513651"/>
          </a:xfrm>
          <a:prstGeom prst="rect">
            <a:avLst/>
          </a:prstGeom>
        </p:spPr>
      </p:pic>
      <p:pic>
        <p:nvPicPr>
          <p:cNvPr id="58" name="Picture 5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2495" y="1770018"/>
            <a:ext cx="670618" cy="518205"/>
          </a:xfrm>
          <a:prstGeom prst="rect">
            <a:avLst/>
          </a:prstGeom>
        </p:spPr>
      </p:pic>
      <p:pic>
        <p:nvPicPr>
          <p:cNvPr id="59" name="Picture 5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3648" y="3875449"/>
            <a:ext cx="670618" cy="518205"/>
          </a:xfrm>
          <a:prstGeom prst="rect">
            <a:avLst/>
          </a:prstGeom>
        </p:spPr>
      </p:pic>
      <p:pic>
        <p:nvPicPr>
          <p:cNvPr id="60" name="Picture 5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6493" y="1770018"/>
            <a:ext cx="670618" cy="518205"/>
          </a:xfrm>
          <a:prstGeom prst="rect">
            <a:avLst/>
          </a:prstGeom>
        </p:spPr>
      </p:pic>
      <p:pic>
        <p:nvPicPr>
          <p:cNvPr id="61" name="Picture 6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180" y="5896505"/>
            <a:ext cx="423736" cy="299911"/>
          </a:xfrm>
          <a:prstGeom prst="rect">
            <a:avLst/>
          </a:prstGeom>
        </p:spPr>
      </p:pic>
      <p:pic>
        <p:nvPicPr>
          <p:cNvPr id="62" name="Picture 6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800" y="4789181"/>
            <a:ext cx="462466" cy="326447"/>
          </a:xfrm>
          <a:prstGeom prst="rect">
            <a:avLst/>
          </a:prstGeom>
        </p:spPr>
      </p:pic>
      <p:sp>
        <p:nvSpPr>
          <p:cNvPr id="63" name="Rectangle 62"/>
          <p:cNvSpPr>
            <a:spLocks noChangeArrowheads="1"/>
          </p:cNvSpPr>
          <p:nvPr/>
        </p:nvSpPr>
        <p:spPr bwMode="gray">
          <a:xfrm>
            <a:off x="95472" y="3117653"/>
            <a:ext cx="1180655" cy="461665"/>
          </a:xfrm>
          <a:prstGeom prst="rect">
            <a:avLst/>
          </a:prstGeom>
          <a:solidFill>
            <a:srgbClr val="CCCC00"/>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ct val="0"/>
              </a:spcBef>
              <a:spcAft>
                <a:spcPct val="0"/>
              </a:spcAft>
            </a:pPr>
            <a:r>
              <a:rPr lang="en-US" sz="1200" dirty="0" smtClean="0">
                <a:solidFill>
                  <a:srgbClr val="C00000"/>
                </a:solidFill>
                <a:cs typeface="Arial" charset="0"/>
              </a:rPr>
              <a:t>Cir </a:t>
            </a:r>
            <a:r>
              <a:rPr lang="en-US" sz="1200" dirty="0" smtClean="0">
                <a:solidFill>
                  <a:srgbClr val="C00000"/>
                </a:solidFill>
              </a:rPr>
              <a:t>40/2019/NĐ-CP</a:t>
            </a:r>
            <a:endParaRPr lang="en-US" sz="1200" dirty="0">
              <a:solidFill>
                <a:srgbClr val="C00000"/>
              </a:solidFill>
              <a:cs typeface="Arial" charset="0"/>
            </a:endParaRPr>
          </a:p>
        </p:txBody>
      </p:sp>
      <p:sp>
        <p:nvSpPr>
          <p:cNvPr id="64" name="Rectangle 63"/>
          <p:cNvSpPr>
            <a:spLocks noChangeArrowheads="1"/>
          </p:cNvSpPr>
          <p:nvPr/>
        </p:nvSpPr>
        <p:spPr bwMode="gray">
          <a:xfrm>
            <a:off x="1267301" y="5615263"/>
            <a:ext cx="1967098" cy="276999"/>
          </a:xfrm>
          <a:prstGeom prst="rect">
            <a:avLst/>
          </a:prstGeom>
          <a:solidFill>
            <a:srgbClr val="CCCC00"/>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ct val="0"/>
              </a:spcBef>
              <a:spcAft>
                <a:spcPct val="0"/>
              </a:spcAft>
            </a:pPr>
            <a:r>
              <a:rPr lang="en-US" sz="1200" dirty="0">
                <a:solidFill>
                  <a:srgbClr val="C00000"/>
                </a:solidFill>
                <a:latin typeface="Arial" panose="020B0604020202020204" pitchFamily="34" charset="0"/>
                <a:cs typeface="Arial" panose="020B0604020202020204" pitchFamily="34" charset="0"/>
              </a:rPr>
              <a:t>TT </a:t>
            </a:r>
            <a:r>
              <a:rPr lang="vi-VN" sz="1200" dirty="0">
                <a:solidFill>
                  <a:srgbClr val="C00000"/>
                </a:solidFill>
                <a:latin typeface="Arial" panose="020B0604020202020204" pitchFamily="34" charset="0"/>
                <a:cs typeface="Arial" panose="020B0604020202020204" pitchFamily="34" charset="0"/>
              </a:rPr>
              <a:t>25</a:t>
            </a:r>
            <a:r>
              <a:rPr lang="en-US" sz="1200" dirty="0">
                <a:solidFill>
                  <a:srgbClr val="C00000"/>
                </a:solidFill>
                <a:latin typeface="Arial" panose="020B0604020202020204" pitchFamily="34" charset="0"/>
                <a:cs typeface="Arial" panose="020B0604020202020204" pitchFamily="34" charset="0"/>
              </a:rPr>
              <a:t>/2019</a:t>
            </a:r>
            <a:r>
              <a:rPr lang="vi-VN" sz="1200" dirty="0">
                <a:solidFill>
                  <a:srgbClr val="C00000"/>
                </a:solidFill>
                <a:latin typeface="Arial" panose="020B0604020202020204" pitchFamily="34" charset="0"/>
                <a:cs typeface="Arial" panose="020B0604020202020204" pitchFamily="34" charset="0"/>
              </a:rPr>
              <a:t>/</a:t>
            </a:r>
            <a:r>
              <a:rPr lang="en-US" sz="1200" dirty="0">
                <a:solidFill>
                  <a:srgbClr val="C00000"/>
                </a:solidFill>
                <a:latin typeface="Arial" panose="020B0604020202020204" pitchFamily="34" charset="0"/>
                <a:cs typeface="Arial" panose="020B0604020202020204" pitchFamily="34" charset="0"/>
              </a:rPr>
              <a:t>TT</a:t>
            </a:r>
            <a:r>
              <a:rPr lang="vi-VN" sz="1200" dirty="0" smtClean="0">
                <a:solidFill>
                  <a:srgbClr val="C00000"/>
                </a:solidFill>
                <a:latin typeface="Arial" panose="020B0604020202020204" pitchFamily="34" charset="0"/>
                <a:cs typeface="Arial" panose="020B0604020202020204" pitchFamily="34" charset="0"/>
              </a:rPr>
              <a:t>-</a:t>
            </a:r>
            <a:r>
              <a:rPr lang="en-US" sz="1200" dirty="0" smtClean="0">
                <a:solidFill>
                  <a:srgbClr val="C00000"/>
                </a:solidFill>
                <a:latin typeface="Arial" panose="020B0604020202020204" pitchFamily="34" charset="0"/>
                <a:cs typeface="Arial" panose="020B0604020202020204" pitchFamily="34" charset="0"/>
              </a:rPr>
              <a:t>Law </a:t>
            </a:r>
            <a:r>
              <a:rPr lang="en-US" sz="1200" dirty="0" err="1" smtClean="0">
                <a:solidFill>
                  <a:srgbClr val="C00000"/>
                </a:solidFill>
                <a:latin typeface="Arial" panose="020B0604020202020204" pitchFamily="34" charset="0"/>
                <a:cs typeface="Arial" panose="020B0604020202020204" pitchFamily="34" charset="0"/>
              </a:rPr>
              <a:t>Env</a:t>
            </a:r>
            <a:r>
              <a:rPr lang="en-US" sz="1200" dirty="0" smtClean="0">
                <a:solidFill>
                  <a:srgbClr val="C00000"/>
                </a:solidFill>
                <a:latin typeface="Arial" panose="020B0604020202020204" pitchFamily="34" charset="0"/>
                <a:cs typeface="Arial" panose="020B0604020202020204" pitchFamily="34" charset="0"/>
              </a:rPr>
              <a:t>.</a:t>
            </a:r>
            <a:endParaRPr lang="en-US" sz="1200" dirty="0">
              <a:solidFill>
                <a:srgbClr val="C00000"/>
              </a:solidFill>
              <a:latin typeface="Arial" panose="020B0604020202020204" pitchFamily="34" charset="0"/>
              <a:cs typeface="Arial" panose="020B0604020202020204" pitchFamily="34" charset="0"/>
            </a:endParaRPr>
          </a:p>
        </p:txBody>
      </p:sp>
      <p:sp>
        <p:nvSpPr>
          <p:cNvPr id="65" name="Rectangle 64"/>
          <p:cNvSpPr>
            <a:spLocks noChangeArrowheads="1"/>
          </p:cNvSpPr>
          <p:nvPr/>
        </p:nvSpPr>
        <p:spPr bwMode="gray">
          <a:xfrm>
            <a:off x="3003686" y="3438148"/>
            <a:ext cx="1198307" cy="461665"/>
          </a:xfrm>
          <a:prstGeom prst="rect">
            <a:avLst/>
          </a:prstGeom>
          <a:solidFill>
            <a:srgbClr val="CCCC00"/>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ct val="0"/>
              </a:spcBef>
              <a:spcAft>
                <a:spcPct val="0"/>
              </a:spcAft>
            </a:pPr>
            <a:r>
              <a:rPr lang="en-US" sz="1200" dirty="0" smtClean="0">
                <a:solidFill>
                  <a:srgbClr val="C00000"/>
                </a:solidFill>
                <a:cs typeface="Arial" charset="0"/>
              </a:rPr>
              <a:t>Cir </a:t>
            </a:r>
            <a:r>
              <a:rPr lang="en-US" sz="1200" dirty="0">
                <a:solidFill>
                  <a:srgbClr val="C00000"/>
                </a:solidFill>
                <a:cs typeface="Arial" charset="0"/>
              </a:rPr>
              <a:t>53</a:t>
            </a:r>
            <a:r>
              <a:rPr lang="en-US" sz="1200" dirty="0">
                <a:solidFill>
                  <a:srgbClr val="C00000"/>
                </a:solidFill>
              </a:rPr>
              <a:t>/2020/NĐ-CP</a:t>
            </a:r>
            <a:endParaRPr lang="en-US" sz="1200" dirty="0">
              <a:solidFill>
                <a:srgbClr val="C00000"/>
              </a:solidFill>
              <a:cs typeface="Arial" charset="0"/>
            </a:endParaRPr>
          </a:p>
        </p:txBody>
      </p:sp>
      <p:sp>
        <p:nvSpPr>
          <p:cNvPr id="66" name="Down Arrow 65"/>
          <p:cNvSpPr/>
          <p:nvPr/>
        </p:nvSpPr>
        <p:spPr>
          <a:xfrm>
            <a:off x="1227079" y="2329235"/>
            <a:ext cx="45719" cy="753778"/>
          </a:xfrm>
          <a:prstGeom prst="down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eft Arrow 66"/>
          <p:cNvSpPr/>
          <p:nvPr/>
        </p:nvSpPr>
        <p:spPr>
          <a:xfrm rot="16200000" flipV="1">
            <a:off x="3791633" y="3329357"/>
            <a:ext cx="204606" cy="45719"/>
          </a:xfrm>
          <a:prstGeom prst="leftArrow">
            <a:avLst/>
          </a:prstGeom>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32323" y="3222151"/>
            <a:ext cx="457240" cy="323116"/>
          </a:xfrm>
          <a:prstGeom prst="rect">
            <a:avLst/>
          </a:prstGeom>
        </p:spPr>
      </p:pic>
      <p:sp>
        <p:nvSpPr>
          <p:cNvPr id="69" name="Rectangle 68"/>
          <p:cNvSpPr>
            <a:spLocks noChangeArrowheads="1"/>
          </p:cNvSpPr>
          <p:nvPr/>
        </p:nvSpPr>
        <p:spPr bwMode="gray">
          <a:xfrm>
            <a:off x="8442744" y="3845548"/>
            <a:ext cx="836397" cy="461665"/>
          </a:xfrm>
          <a:prstGeom prst="rect">
            <a:avLst/>
          </a:prstGeom>
          <a:solidFill>
            <a:srgbClr val="CCCC00"/>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ct val="0"/>
              </a:spcBef>
              <a:spcAft>
                <a:spcPct val="0"/>
              </a:spcAft>
            </a:pPr>
            <a:r>
              <a:rPr lang="en-US" sz="1200" dirty="0" smtClean="0">
                <a:solidFill>
                  <a:srgbClr val="C00000"/>
                </a:solidFill>
                <a:cs typeface="Arial" charset="0"/>
              </a:rPr>
              <a:t>Cir 36</a:t>
            </a:r>
            <a:r>
              <a:rPr lang="en-US" sz="1200" dirty="0" smtClean="0">
                <a:solidFill>
                  <a:srgbClr val="C00000"/>
                </a:solidFill>
              </a:rPr>
              <a:t>/2020</a:t>
            </a:r>
            <a:endParaRPr lang="en-US" sz="1200" dirty="0">
              <a:solidFill>
                <a:srgbClr val="C00000"/>
              </a:solidFill>
              <a:cs typeface="Arial" charset="0"/>
            </a:endParaRPr>
          </a:p>
        </p:txBody>
      </p:sp>
    </p:spTree>
    <p:extLst>
      <p:ext uri="{BB962C8B-B14F-4D97-AF65-F5344CB8AC3E}">
        <p14:creationId xmlns:p14="http://schemas.microsoft.com/office/powerpoint/2010/main" val="143119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8" name="object 17"/>
          <p:cNvSpPr txBox="1"/>
          <p:nvPr/>
        </p:nvSpPr>
        <p:spPr>
          <a:xfrm>
            <a:off x="384309" y="285852"/>
            <a:ext cx="8150095"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anose="020B0604020202020204" pitchFamily="34" charset="0"/>
                <a:cs typeface="Arial" panose="020B0604020202020204" pitchFamily="34" charset="0"/>
              </a:rPr>
              <a:t>3</a:t>
            </a:r>
            <a:r>
              <a:rPr lang="en-US" sz="5400" b="1" dirty="0" smtClean="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PRE-OPERATION ASSESSMENTS</a:t>
            </a:r>
          </a:p>
          <a:p>
            <a:pPr marL="12700">
              <a:lnSpc>
                <a:spcPts val="3271"/>
              </a:lnSpc>
              <a:spcBef>
                <a:spcPts val="163"/>
              </a:spcBef>
            </a:pPr>
            <a:endParaRPr lang="en-IN" sz="2600" b="1" i="1" dirty="0">
              <a:latin typeface="Arial" panose="020B0604020202020204" pitchFamily="34" charset="0"/>
              <a:cs typeface="Arial" panose="020B0604020202020204" pitchFamily="34" charset="0"/>
            </a:endParaRPr>
          </a:p>
        </p:txBody>
      </p:sp>
      <p:sp>
        <p:nvSpPr>
          <p:cNvPr id="9" name="Rectangle 8"/>
          <p:cNvSpPr/>
          <p:nvPr/>
        </p:nvSpPr>
        <p:spPr>
          <a:xfrm>
            <a:off x="337749" y="3711257"/>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5" name="TextBox 4"/>
          <p:cNvSpPr txBox="1"/>
          <p:nvPr/>
        </p:nvSpPr>
        <p:spPr>
          <a:xfrm>
            <a:off x="3048004" y="2357040"/>
            <a:ext cx="5758255" cy="2708434"/>
          </a:xfrm>
          <a:prstGeom prst="rect">
            <a:avLst/>
          </a:prstGeom>
          <a:solidFill>
            <a:schemeClr val="accent3">
              <a:lumMod val="20000"/>
              <a:lumOff val="80000"/>
            </a:schemeClr>
          </a:solidFill>
        </p:spPr>
        <p:txBody>
          <a:bodyPr wrap="square" rtlCol="0">
            <a:spAutoFit/>
          </a:bodyPr>
          <a:lstStyle/>
          <a:p>
            <a:pPr marL="457189" indent="-457189">
              <a:spcBef>
                <a:spcPts val="600"/>
              </a:spcBef>
              <a:spcAft>
                <a:spcPts val="600"/>
              </a:spcAft>
              <a:buFont typeface="+mj-lt"/>
              <a:buAutoNum type="arabicPeriod"/>
            </a:pPr>
            <a:r>
              <a:rPr lang="vi-VN" sz="2000" dirty="0">
                <a:latin typeface="Arial" pitchFamily="34" charset="0"/>
                <a:cs typeface="Arial" pitchFamily="34" charset="0"/>
              </a:rPr>
              <a:t>ENVIRONMENTAL IMPACT ASSESSMENT REPORT</a:t>
            </a:r>
            <a:r>
              <a:rPr lang="en-US" sz="2000" dirty="0">
                <a:latin typeface="Arial" pitchFamily="34" charset="0"/>
                <a:cs typeface="Arial" pitchFamily="34" charset="0"/>
              </a:rPr>
              <a:t> (EIA)</a:t>
            </a:r>
          </a:p>
          <a:p>
            <a:pPr marL="457189" indent="-457189">
              <a:spcBef>
                <a:spcPts val="600"/>
              </a:spcBef>
              <a:spcAft>
                <a:spcPts val="600"/>
              </a:spcAft>
              <a:buFont typeface="+mj-lt"/>
              <a:buAutoNum type="arabicPeriod"/>
            </a:pPr>
            <a:r>
              <a:rPr lang="en-US" sz="2000" dirty="0">
                <a:latin typeface="Arial" pitchFamily="34" charset="0"/>
                <a:cs typeface="Arial" pitchFamily="34" charset="0"/>
              </a:rPr>
              <a:t>ENVIRONMENTAL PROTECTION PLANS </a:t>
            </a:r>
          </a:p>
          <a:p>
            <a:pPr marL="457189" indent="-457189">
              <a:spcBef>
                <a:spcPts val="600"/>
              </a:spcBef>
              <a:spcAft>
                <a:spcPts val="600"/>
              </a:spcAft>
              <a:buFont typeface="+mj-lt"/>
              <a:buAutoNum type="arabicPeriod"/>
            </a:pPr>
            <a:r>
              <a:rPr lang="en-US" sz="2000" dirty="0">
                <a:latin typeface="Arial" pitchFamily="34" charset="0"/>
                <a:cs typeface="Arial" pitchFamily="34" charset="0"/>
              </a:rPr>
              <a:t>DETAILED ENVIRONMENT PROTECTION PROJECT</a:t>
            </a:r>
          </a:p>
          <a:p>
            <a:pPr marL="457189" indent="-457189">
              <a:spcBef>
                <a:spcPts val="600"/>
              </a:spcBef>
              <a:spcAft>
                <a:spcPts val="600"/>
              </a:spcAft>
              <a:buFont typeface="+mj-lt"/>
              <a:buAutoNum type="arabicPeriod"/>
            </a:pPr>
            <a:r>
              <a:rPr lang="en-US" sz="2000" dirty="0">
                <a:latin typeface="Arial" pitchFamily="34" charset="0"/>
                <a:cs typeface="Arial" pitchFamily="34" charset="0"/>
              </a:rPr>
              <a:t>SIMPLE ENVIRONMENT PROTECTION PROJECT</a:t>
            </a:r>
            <a:endParaRPr lang="en-US" dirty="0">
              <a:latin typeface="Arial" pitchFamily="34" charset="0"/>
              <a:cs typeface="Arial"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749" y="1997367"/>
            <a:ext cx="2383579" cy="2906999"/>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026994"/>
            <a:ext cx="1524000" cy="1171058"/>
          </a:xfrm>
          <a:prstGeom prst="rect">
            <a:avLst/>
          </a:prstGeom>
        </p:spPr>
      </p:pic>
      <p:sp>
        <p:nvSpPr>
          <p:cNvPr id="3" name="TextBox 2"/>
          <p:cNvSpPr txBox="1"/>
          <p:nvPr/>
        </p:nvSpPr>
        <p:spPr>
          <a:xfrm rot="21367323">
            <a:off x="705657" y="3735381"/>
            <a:ext cx="1985309" cy="1415772"/>
          </a:xfrm>
          <a:prstGeom prst="rect">
            <a:avLst/>
          </a:prstGeom>
          <a:noFill/>
        </p:spPr>
        <p:txBody>
          <a:bodyPr wrap="square" rtlCol="0">
            <a:spAutoFit/>
          </a:bodyPr>
          <a:lstStyle/>
          <a:p>
            <a:pPr algn="ctr"/>
            <a:r>
              <a:rPr lang="en-US" sz="1400" b="1" dirty="0" smtClean="0">
                <a:solidFill>
                  <a:schemeClr val="bg1"/>
                </a:solidFill>
              </a:rPr>
              <a:t>REPORT</a:t>
            </a:r>
          </a:p>
          <a:p>
            <a:pPr algn="ctr"/>
            <a:r>
              <a:rPr lang="vi-VN" sz="1200" b="1" dirty="0">
                <a:solidFill>
                  <a:schemeClr val="bg1"/>
                </a:solidFill>
                <a:latin typeface="Arial" pitchFamily="34" charset="0"/>
                <a:cs typeface="Arial" pitchFamily="34" charset="0"/>
              </a:rPr>
              <a:t>ENVIRONMENTAL IMPACT ASSESSMENT REPORT</a:t>
            </a:r>
            <a:r>
              <a:rPr lang="en-US" sz="1200" b="1" dirty="0">
                <a:solidFill>
                  <a:schemeClr val="bg1"/>
                </a:solidFill>
                <a:latin typeface="Arial" pitchFamily="34" charset="0"/>
                <a:cs typeface="Arial" pitchFamily="34" charset="0"/>
              </a:rPr>
              <a:t> (EIA)</a:t>
            </a:r>
          </a:p>
          <a:p>
            <a:endParaRPr lang="en-US" dirty="0" smtClean="0"/>
          </a:p>
          <a:p>
            <a:endParaRPr lang="en-US" dirty="0"/>
          </a:p>
        </p:txBody>
      </p:sp>
    </p:spTree>
    <p:extLst>
      <p:ext uri="{BB962C8B-B14F-4D97-AF65-F5344CB8AC3E}">
        <p14:creationId xmlns:p14="http://schemas.microsoft.com/office/powerpoint/2010/main" val="178937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p:nvPr/>
        </p:nvSpPr>
        <p:spPr>
          <a:xfrm>
            <a:off x="0" y="-1113"/>
            <a:ext cx="5562600" cy="49056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08" name="object 11"/>
          <p:cNvSpPr/>
          <p:nvPr/>
        </p:nvSpPr>
        <p:spPr>
          <a:xfrm>
            <a:off x="81459" y="6096036"/>
            <a:ext cx="582504" cy="0"/>
          </a:xfrm>
          <a:custGeom>
            <a:avLst/>
            <a:gdLst/>
            <a:ahLst/>
            <a:cxnLst/>
            <a:rect l="l" t="t" r="r" b="b"/>
            <a:pathLst>
              <a:path w="582504">
                <a:moveTo>
                  <a:pt x="0" y="0"/>
                </a:moveTo>
                <a:lnTo>
                  <a:pt x="582504" y="0"/>
                </a:lnTo>
              </a:path>
            </a:pathLst>
          </a:custGeom>
          <a:ln w="7582">
            <a:solidFill>
              <a:srgbClr val="FDFDFD"/>
            </a:solidFill>
          </a:ln>
        </p:spPr>
        <p:txBody>
          <a:bodyPr wrap="square" lIns="0" tIns="0" rIns="0" bIns="0" rtlCol="0">
            <a:noAutofit/>
          </a:bodyPr>
          <a:lstStyle/>
          <a:p>
            <a:endParaRPr/>
          </a:p>
        </p:txBody>
      </p:sp>
      <p:sp>
        <p:nvSpPr>
          <p:cNvPr id="109" name="object 12"/>
          <p:cNvSpPr/>
          <p:nvPr/>
        </p:nvSpPr>
        <p:spPr>
          <a:xfrm>
            <a:off x="93067" y="6147605"/>
            <a:ext cx="0" cy="77872"/>
          </a:xfrm>
          <a:custGeom>
            <a:avLst/>
            <a:gdLst/>
            <a:ahLst/>
            <a:cxnLst/>
            <a:rect l="l" t="t" r="r" b="b"/>
            <a:pathLst>
              <a:path h="77872">
                <a:moveTo>
                  <a:pt x="0" y="0"/>
                </a:moveTo>
                <a:lnTo>
                  <a:pt x="0" y="77872"/>
                </a:lnTo>
              </a:path>
            </a:pathLst>
          </a:custGeom>
          <a:ln w="7601">
            <a:solidFill>
              <a:srgbClr val="FDFDFD"/>
            </a:solidFill>
          </a:ln>
        </p:spPr>
        <p:txBody>
          <a:bodyPr wrap="square" lIns="0" tIns="0" rIns="0" bIns="0" rtlCol="0">
            <a:noAutofit/>
          </a:bodyPr>
          <a:lstStyle/>
          <a:p>
            <a:endParaRPr/>
          </a:p>
        </p:txBody>
      </p:sp>
      <p:sp>
        <p:nvSpPr>
          <p:cNvPr id="110" name="object 13"/>
          <p:cNvSpPr/>
          <p:nvPr/>
        </p:nvSpPr>
        <p:spPr>
          <a:xfrm>
            <a:off x="116283" y="6168648"/>
            <a:ext cx="42210" cy="56830"/>
          </a:xfrm>
          <a:custGeom>
            <a:avLst/>
            <a:gdLst/>
            <a:ahLst/>
            <a:cxnLst/>
            <a:rect l="l" t="t" r="r" b="b"/>
            <a:pathLst>
              <a:path w="42210" h="56830">
                <a:moveTo>
                  <a:pt x="42210" y="6326"/>
                </a:moveTo>
                <a:lnTo>
                  <a:pt x="36933" y="0"/>
                </a:lnTo>
                <a:lnTo>
                  <a:pt x="16884" y="0"/>
                </a:lnTo>
                <a:lnTo>
                  <a:pt x="11607" y="4222"/>
                </a:lnTo>
                <a:lnTo>
                  <a:pt x="6332" y="9483"/>
                </a:lnTo>
                <a:lnTo>
                  <a:pt x="6332" y="1052"/>
                </a:lnTo>
                <a:lnTo>
                  <a:pt x="0" y="1052"/>
                </a:lnTo>
                <a:lnTo>
                  <a:pt x="0" y="56830"/>
                </a:lnTo>
                <a:lnTo>
                  <a:pt x="6332" y="56830"/>
                </a:lnTo>
                <a:lnTo>
                  <a:pt x="6332" y="15796"/>
                </a:lnTo>
                <a:lnTo>
                  <a:pt x="12662" y="9483"/>
                </a:lnTo>
                <a:lnTo>
                  <a:pt x="16884" y="5274"/>
                </a:lnTo>
                <a:lnTo>
                  <a:pt x="32712" y="5274"/>
                </a:lnTo>
                <a:lnTo>
                  <a:pt x="34822" y="10535"/>
                </a:lnTo>
                <a:lnTo>
                  <a:pt x="34822" y="56830"/>
                </a:lnTo>
                <a:lnTo>
                  <a:pt x="42210" y="56830"/>
                </a:lnTo>
                <a:lnTo>
                  <a:pt x="42210" y="6326"/>
                </a:lnTo>
                <a:close/>
              </a:path>
            </a:pathLst>
          </a:custGeom>
          <a:solidFill>
            <a:srgbClr val="FDFDFD"/>
          </a:solidFill>
        </p:spPr>
        <p:txBody>
          <a:bodyPr wrap="square" lIns="0" tIns="0" rIns="0" bIns="0" rtlCol="0">
            <a:noAutofit/>
          </a:bodyPr>
          <a:lstStyle/>
          <a:p>
            <a:endParaRPr/>
          </a:p>
        </p:txBody>
      </p:sp>
      <p:sp>
        <p:nvSpPr>
          <p:cNvPr id="111" name="object 14"/>
          <p:cNvSpPr/>
          <p:nvPr/>
        </p:nvSpPr>
        <p:spPr>
          <a:xfrm>
            <a:off x="166935" y="6151814"/>
            <a:ext cx="27435" cy="74716"/>
          </a:xfrm>
          <a:custGeom>
            <a:avLst/>
            <a:gdLst/>
            <a:ahLst/>
            <a:cxnLst/>
            <a:rect l="l" t="t" r="r" b="b"/>
            <a:pathLst>
              <a:path w="27435" h="74716">
                <a:moveTo>
                  <a:pt x="14772" y="68403"/>
                </a:moveTo>
                <a:lnTo>
                  <a:pt x="14772" y="23161"/>
                </a:lnTo>
                <a:lnTo>
                  <a:pt x="27435" y="23161"/>
                </a:lnTo>
                <a:lnTo>
                  <a:pt x="27435" y="17886"/>
                </a:lnTo>
                <a:lnTo>
                  <a:pt x="14772" y="17886"/>
                </a:lnTo>
                <a:lnTo>
                  <a:pt x="14772" y="0"/>
                </a:lnTo>
                <a:lnTo>
                  <a:pt x="8442" y="0"/>
                </a:lnTo>
                <a:lnTo>
                  <a:pt x="8442" y="17886"/>
                </a:lnTo>
                <a:lnTo>
                  <a:pt x="0" y="17886"/>
                </a:lnTo>
                <a:lnTo>
                  <a:pt x="0" y="23161"/>
                </a:lnTo>
                <a:lnTo>
                  <a:pt x="8442" y="23161"/>
                </a:lnTo>
                <a:lnTo>
                  <a:pt x="8442" y="71560"/>
                </a:lnTo>
                <a:lnTo>
                  <a:pt x="11607" y="74716"/>
                </a:lnTo>
                <a:lnTo>
                  <a:pt x="25325" y="74716"/>
                </a:lnTo>
                <a:lnTo>
                  <a:pt x="27435" y="73664"/>
                </a:lnTo>
                <a:lnTo>
                  <a:pt x="27435" y="68403"/>
                </a:lnTo>
                <a:lnTo>
                  <a:pt x="25325" y="69455"/>
                </a:lnTo>
                <a:lnTo>
                  <a:pt x="16883" y="69455"/>
                </a:lnTo>
                <a:lnTo>
                  <a:pt x="14772" y="68403"/>
                </a:lnTo>
                <a:close/>
              </a:path>
            </a:pathLst>
          </a:custGeom>
          <a:solidFill>
            <a:srgbClr val="FDFDFD"/>
          </a:solidFill>
        </p:spPr>
        <p:txBody>
          <a:bodyPr wrap="square" lIns="0" tIns="0" rIns="0" bIns="0" rtlCol="0">
            <a:noAutofit/>
          </a:bodyPr>
          <a:lstStyle/>
          <a:p>
            <a:endParaRPr/>
          </a:p>
        </p:txBody>
      </p:sp>
      <p:sp>
        <p:nvSpPr>
          <p:cNvPr id="112" name="object 15"/>
          <p:cNvSpPr/>
          <p:nvPr/>
        </p:nvSpPr>
        <p:spPr>
          <a:xfrm>
            <a:off x="198593" y="6168648"/>
            <a:ext cx="46436" cy="57882"/>
          </a:xfrm>
          <a:custGeom>
            <a:avLst/>
            <a:gdLst/>
            <a:ahLst/>
            <a:cxnLst/>
            <a:rect l="l" t="t" r="r" b="b"/>
            <a:pathLst>
              <a:path w="46436" h="57882">
                <a:moveTo>
                  <a:pt x="23209" y="5274"/>
                </a:moveTo>
                <a:lnTo>
                  <a:pt x="23209" y="0"/>
                </a:lnTo>
                <a:lnTo>
                  <a:pt x="10952" y="3447"/>
                </a:lnTo>
                <a:lnTo>
                  <a:pt x="2820" y="13679"/>
                </a:lnTo>
                <a:lnTo>
                  <a:pt x="0" y="29474"/>
                </a:lnTo>
                <a:lnTo>
                  <a:pt x="2781" y="44751"/>
                </a:lnTo>
                <a:lnTo>
                  <a:pt x="11197" y="54599"/>
                </a:lnTo>
                <a:lnTo>
                  <a:pt x="24264" y="57882"/>
                </a:lnTo>
                <a:lnTo>
                  <a:pt x="25047" y="57876"/>
                </a:lnTo>
                <a:lnTo>
                  <a:pt x="37194" y="54828"/>
                </a:lnTo>
                <a:lnTo>
                  <a:pt x="46436" y="44204"/>
                </a:lnTo>
                <a:lnTo>
                  <a:pt x="41160" y="42099"/>
                </a:lnTo>
                <a:lnTo>
                  <a:pt x="34829" y="50517"/>
                </a:lnTo>
                <a:lnTo>
                  <a:pt x="31650" y="52621"/>
                </a:lnTo>
                <a:lnTo>
                  <a:pt x="24264" y="52621"/>
                </a:lnTo>
                <a:lnTo>
                  <a:pt x="19616" y="52086"/>
                </a:lnTo>
                <a:lnTo>
                  <a:pt x="9481" y="44028"/>
                </a:lnTo>
                <a:lnTo>
                  <a:pt x="6332" y="29474"/>
                </a:lnTo>
                <a:lnTo>
                  <a:pt x="6332" y="16848"/>
                </a:lnTo>
                <a:lnTo>
                  <a:pt x="11607" y="5274"/>
                </a:lnTo>
                <a:lnTo>
                  <a:pt x="23209" y="5274"/>
                </a:lnTo>
                <a:close/>
              </a:path>
              <a:path w="46436" h="57882">
                <a:moveTo>
                  <a:pt x="6332" y="16848"/>
                </a:moveTo>
                <a:lnTo>
                  <a:pt x="6332" y="29474"/>
                </a:lnTo>
                <a:lnTo>
                  <a:pt x="45381" y="29474"/>
                </a:lnTo>
                <a:lnTo>
                  <a:pt x="43233" y="14759"/>
                </a:lnTo>
                <a:lnTo>
                  <a:pt x="35851" y="3905"/>
                </a:lnTo>
                <a:lnTo>
                  <a:pt x="23209" y="0"/>
                </a:lnTo>
                <a:lnTo>
                  <a:pt x="23209" y="5274"/>
                </a:lnTo>
                <a:lnTo>
                  <a:pt x="32719" y="5274"/>
                </a:lnTo>
                <a:lnTo>
                  <a:pt x="37995" y="12639"/>
                </a:lnTo>
                <a:lnTo>
                  <a:pt x="39050" y="24213"/>
                </a:lnTo>
                <a:lnTo>
                  <a:pt x="6332" y="24213"/>
                </a:lnTo>
                <a:lnTo>
                  <a:pt x="6332" y="16848"/>
                </a:lnTo>
                <a:close/>
              </a:path>
            </a:pathLst>
          </a:custGeom>
          <a:solidFill>
            <a:srgbClr val="FDFDFD"/>
          </a:solidFill>
        </p:spPr>
        <p:txBody>
          <a:bodyPr wrap="square" lIns="0" tIns="0" rIns="0" bIns="0" rtlCol="0">
            <a:noAutofit/>
          </a:bodyPr>
          <a:lstStyle/>
          <a:p>
            <a:endParaRPr/>
          </a:p>
        </p:txBody>
      </p:sp>
      <p:sp>
        <p:nvSpPr>
          <p:cNvPr id="113" name="object 16"/>
          <p:cNvSpPr/>
          <p:nvPr/>
        </p:nvSpPr>
        <p:spPr>
          <a:xfrm>
            <a:off x="255580" y="6168648"/>
            <a:ext cx="26377" cy="56830"/>
          </a:xfrm>
          <a:custGeom>
            <a:avLst/>
            <a:gdLst/>
            <a:ahLst/>
            <a:cxnLst/>
            <a:rect l="l" t="t" r="r" b="b"/>
            <a:pathLst>
              <a:path w="26377" h="56830">
                <a:moveTo>
                  <a:pt x="23212" y="0"/>
                </a:moveTo>
                <a:lnTo>
                  <a:pt x="15826" y="0"/>
                </a:lnTo>
                <a:lnTo>
                  <a:pt x="9495" y="5274"/>
                </a:lnTo>
                <a:lnTo>
                  <a:pt x="6330" y="11587"/>
                </a:lnTo>
                <a:lnTo>
                  <a:pt x="6330" y="1052"/>
                </a:lnTo>
                <a:lnTo>
                  <a:pt x="0" y="1052"/>
                </a:lnTo>
                <a:lnTo>
                  <a:pt x="0" y="56830"/>
                </a:lnTo>
                <a:lnTo>
                  <a:pt x="6330" y="56830"/>
                </a:lnTo>
                <a:lnTo>
                  <a:pt x="6330" y="14744"/>
                </a:lnTo>
                <a:lnTo>
                  <a:pt x="15826" y="6326"/>
                </a:lnTo>
                <a:lnTo>
                  <a:pt x="26377" y="6326"/>
                </a:lnTo>
                <a:lnTo>
                  <a:pt x="26377" y="0"/>
                </a:lnTo>
                <a:lnTo>
                  <a:pt x="23212" y="0"/>
                </a:lnTo>
                <a:close/>
              </a:path>
            </a:pathLst>
          </a:custGeom>
          <a:solidFill>
            <a:srgbClr val="FDFDFD"/>
          </a:solidFill>
        </p:spPr>
        <p:txBody>
          <a:bodyPr wrap="square" lIns="0" tIns="0" rIns="0" bIns="0" rtlCol="0">
            <a:noAutofit/>
          </a:bodyPr>
          <a:lstStyle/>
          <a:p>
            <a:endParaRPr/>
          </a:p>
        </p:txBody>
      </p:sp>
      <p:sp>
        <p:nvSpPr>
          <p:cNvPr id="114" name="object 17"/>
          <p:cNvSpPr/>
          <p:nvPr/>
        </p:nvSpPr>
        <p:spPr>
          <a:xfrm>
            <a:off x="290399" y="6168648"/>
            <a:ext cx="42204" cy="56830"/>
          </a:xfrm>
          <a:custGeom>
            <a:avLst/>
            <a:gdLst/>
            <a:ahLst/>
            <a:cxnLst/>
            <a:rect l="l" t="t" r="r" b="b"/>
            <a:pathLst>
              <a:path w="42204" h="56830">
                <a:moveTo>
                  <a:pt x="42204" y="6326"/>
                </a:moveTo>
                <a:lnTo>
                  <a:pt x="37983" y="0"/>
                </a:lnTo>
                <a:lnTo>
                  <a:pt x="17936" y="0"/>
                </a:lnTo>
                <a:lnTo>
                  <a:pt x="12661" y="4222"/>
                </a:lnTo>
                <a:lnTo>
                  <a:pt x="7385" y="9483"/>
                </a:lnTo>
                <a:lnTo>
                  <a:pt x="7385" y="1052"/>
                </a:lnTo>
                <a:lnTo>
                  <a:pt x="0" y="1052"/>
                </a:lnTo>
                <a:lnTo>
                  <a:pt x="0" y="56830"/>
                </a:lnTo>
                <a:lnTo>
                  <a:pt x="7385" y="56830"/>
                </a:lnTo>
                <a:lnTo>
                  <a:pt x="7385" y="15796"/>
                </a:lnTo>
                <a:lnTo>
                  <a:pt x="13716" y="9483"/>
                </a:lnTo>
                <a:lnTo>
                  <a:pt x="17936" y="5274"/>
                </a:lnTo>
                <a:lnTo>
                  <a:pt x="33763" y="5274"/>
                </a:lnTo>
                <a:lnTo>
                  <a:pt x="35873" y="10535"/>
                </a:lnTo>
                <a:lnTo>
                  <a:pt x="35873" y="56830"/>
                </a:lnTo>
                <a:lnTo>
                  <a:pt x="42204" y="56830"/>
                </a:lnTo>
                <a:lnTo>
                  <a:pt x="42204" y="6326"/>
                </a:lnTo>
                <a:close/>
              </a:path>
            </a:pathLst>
          </a:custGeom>
          <a:solidFill>
            <a:srgbClr val="FDFDFD"/>
          </a:solidFill>
        </p:spPr>
        <p:txBody>
          <a:bodyPr wrap="square" lIns="0" tIns="0" rIns="0" bIns="0" rtlCol="0">
            <a:noAutofit/>
          </a:bodyPr>
          <a:lstStyle/>
          <a:p>
            <a:endParaRPr/>
          </a:p>
        </p:txBody>
      </p:sp>
      <p:sp>
        <p:nvSpPr>
          <p:cNvPr id="115" name="object 18"/>
          <p:cNvSpPr/>
          <p:nvPr/>
        </p:nvSpPr>
        <p:spPr>
          <a:xfrm>
            <a:off x="343168" y="6168648"/>
            <a:ext cx="43259" cy="57882"/>
          </a:xfrm>
          <a:custGeom>
            <a:avLst/>
            <a:gdLst/>
            <a:ahLst/>
            <a:cxnLst/>
            <a:rect l="l" t="t" r="r" b="b"/>
            <a:pathLst>
              <a:path w="43259" h="57882">
                <a:moveTo>
                  <a:pt x="42204" y="53673"/>
                </a:moveTo>
                <a:lnTo>
                  <a:pt x="42193" y="16902"/>
                </a:lnTo>
                <a:lnTo>
                  <a:pt x="37604" y="3986"/>
                </a:lnTo>
                <a:lnTo>
                  <a:pt x="23212" y="0"/>
                </a:lnTo>
                <a:lnTo>
                  <a:pt x="14771" y="0"/>
                </a:lnTo>
                <a:lnTo>
                  <a:pt x="7385" y="4222"/>
                </a:lnTo>
                <a:lnTo>
                  <a:pt x="3165" y="12639"/>
                </a:lnTo>
                <a:lnTo>
                  <a:pt x="7385" y="15796"/>
                </a:lnTo>
                <a:lnTo>
                  <a:pt x="11606" y="8431"/>
                </a:lnTo>
                <a:lnTo>
                  <a:pt x="16881" y="5274"/>
                </a:lnTo>
                <a:lnTo>
                  <a:pt x="32708" y="5274"/>
                </a:lnTo>
                <a:lnTo>
                  <a:pt x="35873" y="9483"/>
                </a:lnTo>
                <a:lnTo>
                  <a:pt x="35873" y="20004"/>
                </a:lnTo>
                <a:lnTo>
                  <a:pt x="28750" y="21646"/>
                </a:lnTo>
                <a:lnTo>
                  <a:pt x="13000" y="26270"/>
                </a:lnTo>
                <a:lnTo>
                  <a:pt x="3305" y="32719"/>
                </a:lnTo>
                <a:lnTo>
                  <a:pt x="0" y="43152"/>
                </a:lnTo>
                <a:lnTo>
                  <a:pt x="0" y="52621"/>
                </a:lnTo>
                <a:lnTo>
                  <a:pt x="7385" y="57882"/>
                </a:lnTo>
                <a:lnTo>
                  <a:pt x="24267" y="57882"/>
                </a:lnTo>
                <a:lnTo>
                  <a:pt x="30598" y="49464"/>
                </a:lnTo>
                <a:lnTo>
                  <a:pt x="23212" y="52621"/>
                </a:lnTo>
                <a:lnTo>
                  <a:pt x="11606" y="52621"/>
                </a:lnTo>
                <a:lnTo>
                  <a:pt x="7385" y="49464"/>
                </a:lnTo>
                <a:lnTo>
                  <a:pt x="7385" y="43152"/>
                </a:lnTo>
                <a:lnTo>
                  <a:pt x="8234" y="38672"/>
                </a:lnTo>
                <a:lnTo>
                  <a:pt x="15645" y="32079"/>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30598" y="49464"/>
                </a:lnTo>
                <a:lnTo>
                  <a:pt x="24267" y="57882"/>
                </a:lnTo>
                <a:close/>
              </a:path>
            </a:pathLst>
          </a:custGeom>
          <a:solidFill>
            <a:srgbClr val="FDFDFD"/>
          </a:solidFill>
        </p:spPr>
        <p:txBody>
          <a:bodyPr wrap="square" lIns="0" tIns="0" rIns="0" bIns="0" rtlCol="0">
            <a:noAutofit/>
          </a:bodyPr>
          <a:lstStyle/>
          <a:p>
            <a:endParaRPr/>
          </a:p>
        </p:txBody>
      </p:sp>
      <p:sp>
        <p:nvSpPr>
          <p:cNvPr id="116" name="object 19"/>
          <p:cNvSpPr/>
          <p:nvPr/>
        </p:nvSpPr>
        <p:spPr>
          <a:xfrm>
            <a:off x="394869" y="6151814"/>
            <a:ext cx="27432" cy="74716"/>
          </a:xfrm>
          <a:custGeom>
            <a:avLst/>
            <a:gdLst/>
            <a:ahLst/>
            <a:cxnLst/>
            <a:rect l="l" t="t" r="r" b="b"/>
            <a:pathLst>
              <a:path w="27432" h="74716">
                <a:moveTo>
                  <a:pt x="14771" y="68403"/>
                </a:moveTo>
                <a:lnTo>
                  <a:pt x="14771" y="23161"/>
                </a:lnTo>
                <a:lnTo>
                  <a:pt x="27432" y="23161"/>
                </a:lnTo>
                <a:lnTo>
                  <a:pt x="27432" y="17886"/>
                </a:lnTo>
                <a:lnTo>
                  <a:pt x="14771" y="17886"/>
                </a:lnTo>
                <a:lnTo>
                  <a:pt x="14771" y="0"/>
                </a:lnTo>
                <a:lnTo>
                  <a:pt x="8440" y="0"/>
                </a:lnTo>
                <a:lnTo>
                  <a:pt x="8440" y="17886"/>
                </a:lnTo>
                <a:lnTo>
                  <a:pt x="0" y="17886"/>
                </a:lnTo>
                <a:lnTo>
                  <a:pt x="0" y="23161"/>
                </a:lnTo>
                <a:lnTo>
                  <a:pt x="8440" y="23161"/>
                </a:lnTo>
                <a:lnTo>
                  <a:pt x="8440" y="71560"/>
                </a:lnTo>
                <a:lnTo>
                  <a:pt x="11606" y="74716"/>
                </a:lnTo>
                <a:lnTo>
                  <a:pt x="24267" y="74716"/>
                </a:lnTo>
                <a:lnTo>
                  <a:pt x="27432" y="73664"/>
                </a:lnTo>
                <a:lnTo>
                  <a:pt x="27432" y="68403"/>
                </a:lnTo>
                <a:lnTo>
                  <a:pt x="25322" y="69455"/>
                </a:lnTo>
                <a:lnTo>
                  <a:pt x="15826" y="69455"/>
                </a:lnTo>
                <a:lnTo>
                  <a:pt x="14771" y="68403"/>
                </a:lnTo>
                <a:close/>
              </a:path>
            </a:pathLst>
          </a:custGeom>
          <a:solidFill>
            <a:srgbClr val="FDFDFD"/>
          </a:solidFill>
        </p:spPr>
        <p:txBody>
          <a:bodyPr wrap="square" lIns="0" tIns="0" rIns="0" bIns="0" rtlCol="0">
            <a:noAutofit/>
          </a:bodyPr>
          <a:lstStyle/>
          <a:p>
            <a:endParaRPr/>
          </a:p>
        </p:txBody>
      </p:sp>
      <p:sp>
        <p:nvSpPr>
          <p:cNvPr id="117" name="object 20"/>
          <p:cNvSpPr/>
          <p:nvPr/>
        </p:nvSpPr>
        <p:spPr>
          <a:xfrm>
            <a:off x="430742" y="6147605"/>
            <a:ext cx="6344" cy="77872"/>
          </a:xfrm>
          <a:custGeom>
            <a:avLst/>
            <a:gdLst/>
            <a:ahLst/>
            <a:cxnLst/>
            <a:rect l="l" t="t" r="r" b="b"/>
            <a:pathLst>
              <a:path w="6344" h="77872">
                <a:moveTo>
                  <a:pt x="0" y="22095"/>
                </a:moveTo>
                <a:lnTo>
                  <a:pt x="0" y="77872"/>
                </a:lnTo>
                <a:lnTo>
                  <a:pt x="6344" y="77872"/>
                </a:lnTo>
                <a:lnTo>
                  <a:pt x="6344" y="22095"/>
                </a:lnTo>
                <a:lnTo>
                  <a:pt x="0" y="22095"/>
                </a:lnTo>
                <a:close/>
              </a:path>
              <a:path w="6344" h="77872">
                <a:moveTo>
                  <a:pt x="0" y="0"/>
                </a:moveTo>
                <a:lnTo>
                  <a:pt x="0" y="9469"/>
                </a:lnTo>
                <a:lnTo>
                  <a:pt x="6344" y="9469"/>
                </a:lnTo>
                <a:lnTo>
                  <a:pt x="6344" y="0"/>
                </a:lnTo>
                <a:lnTo>
                  <a:pt x="0" y="0"/>
                </a:lnTo>
                <a:close/>
              </a:path>
            </a:pathLst>
          </a:custGeom>
          <a:solidFill>
            <a:srgbClr val="FDFDFD"/>
          </a:solidFill>
        </p:spPr>
        <p:txBody>
          <a:bodyPr wrap="square" lIns="0" tIns="0" rIns="0" bIns="0" rtlCol="0">
            <a:noAutofit/>
          </a:bodyPr>
          <a:lstStyle/>
          <a:p>
            <a:endParaRPr/>
          </a:p>
        </p:txBody>
      </p:sp>
      <p:sp>
        <p:nvSpPr>
          <p:cNvPr id="118" name="object 21"/>
          <p:cNvSpPr/>
          <p:nvPr/>
        </p:nvSpPr>
        <p:spPr>
          <a:xfrm>
            <a:off x="433915" y="6149167"/>
            <a:ext cx="0" cy="76310"/>
          </a:xfrm>
          <a:custGeom>
            <a:avLst/>
            <a:gdLst/>
            <a:ahLst/>
            <a:cxnLst/>
            <a:rect l="l" t="t" r="r" b="b"/>
            <a:pathLst>
              <a:path h="76310">
                <a:moveTo>
                  <a:pt x="0" y="0"/>
                </a:moveTo>
                <a:lnTo>
                  <a:pt x="0" y="76310"/>
                </a:lnTo>
              </a:path>
            </a:pathLst>
          </a:custGeom>
          <a:ln w="7614">
            <a:solidFill>
              <a:srgbClr val="FDFDFD"/>
            </a:solidFill>
          </a:ln>
        </p:spPr>
        <p:txBody>
          <a:bodyPr wrap="square" lIns="0" tIns="0" rIns="0" bIns="0" rtlCol="0">
            <a:noAutofit/>
          </a:bodyPr>
          <a:lstStyle/>
          <a:p>
            <a:endParaRPr/>
          </a:p>
        </p:txBody>
      </p:sp>
      <p:sp>
        <p:nvSpPr>
          <p:cNvPr id="119" name="object 22"/>
          <p:cNvSpPr/>
          <p:nvPr/>
        </p:nvSpPr>
        <p:spPr>
          <a:xfrm>
            <a:off x="448693" y="6168648"/>
            <a:ext cx="36386" cy="57882"/>
          </a:xfrm>
          <a:custGeom>
            <a:avLst/>
            <a:gdLst/>
            <a:ahLst/>
            <a:cxnLst/>
            <a:rect l="l" t="t" r="r" b="b"/>
            <a:pathLst>
              <a:path w="36386" h="57882">
                <a:moveTo>
                  <a:pt x="23212" y="52621"/>
                </a:moveTo>
                <a:lnTo>
                  <a:pt x="23212" y="57882"/>
                </a:lnTo>
                <a:lnTo>
                  <a:pt x="36386" y="54366"/>
                </a:lnTo>
                <a:lnTo>
                  <a:pt x="35007" y="47842"/>
                </a:lnTo>
                <a:lnTo>
                  <a:pt x="23212" y="52621"/>
                </a:lnTo>
                <a:close/>
              </a:path>
              <a:path w="36386" h="57882">
                <a:moveTo>
                  <a:pt x="23212" y="52621"/>
                </a:moveTo>
                <a:lnTo>
                  <a:pt x="19506" y="52299"/>
                </a:lnTo>
                <a:lnTo>
                  <a:pt x="9532" y="45158"/>
                </a:lnTo>
                <a:lnTo>
                  <a:pt x="6330" y="29474"/>
                </a:lnTo>
                <a:lnTo>
                  <a:pt x="6639" y="23316"/>
                </a:lnTo>
                <a:lnTo>
                  <a:pt x="11660" y="9869"/>
                </a:lnTo>
                <a:lnTo>
                  <a:pt x="23212" y="5274"/>
                </a:lnTo>
                <a:lnTo>
                  <a:pt x="27692" y="5760"/>
                </a:lnTo>
                <a:lnTo>
                  <a:pt x="37077" y="13272"/>
                </a:lnTo>
                <a:lnTo>
                  <a:pt x="40094" y="29474"/>
                </a:lnTo>
                <a:lnTo>
                  <a:pt x="39889" y="34239"/>
                </a:lnTo>
                <a:lnTo>
                  <a:pt x="35007" y="47842"/>
                </a:lnTo>
                <a:lnTo>
                  <a:pt x="36386" y="54366"/>
                </a:lnTo>
                <a:lnTo>
                  <a:pt x="44221" y="43870"/>
                </a:lnTo>
                <a:lnTo>
                  <a:pt x="46424" y="29474"/>
                </a:lnTo>
                <a:lnTo>
                  <a:pt x="44525" y="15227"/>
                </a:lnTo>
                <a:lnTo>
                  <a:pt x="37361" y="4256"/>
                </a:lnTo>
                <a:lnTo>
                  <a:pt x="23212" y="0"/>
                </a:lnTo>
                <a:lnTo>
                  <a:pt x="10014" y="3893"/>
                </a:lnTo>
                <a:lnTo>
                  <a:pt x="2339" y="14615"/>
                </a:lnTo>
                <a:lnTo>
                  <a:pt x="0" y="29474"/>
                </a:lnTo>
                <a:lnTo>
                  <a:pt x="1920" y="42402"/>
                </a:lnTo>
                <a:lnTo>
                  <a:pt x="9298" y="53488"/>
                </a:lnTo>
                <a:lnTo>
                  <a:pt x="23212" y="57882"/>
                </a:lnTo>
                <a:lnTo>
                  <a:pt x="23212" y="52621"/>
                </a:lnTo>
                <a:close/>
              </a:path>
            </a:pathLst>
          </a:custGeom>
          <a:solidFill>
            <a:srgbClr val="FDFDFD"/>
          </a:solidFill>
        </p:spPr>
        <p:txBody>
          <a:bodyPr wrap="square" lIns="0" tIns="0" rIns="0" bIns="0" rtlCol="0">
            <a:noAutofit/>
          </a:bodyPr>
          <a:lstStyle/>
          <a:p>
            <a:endParaRPr/>
          </a:p>
        </p:txBody>
      </p:sp>
      <p:sp>
        <p:nvSpPr>
          <p:cNvPr id="120" name="object 23"/>
          <p:cNvSpPr/>
          <p:nvPr/>
        </p:nvSpPr>
        <p:spPr>
          <a:xfrm>
            <a:off x="506724" y="6168648"/>
            <a:ext cx="42218" cy="56830"/>
          </a:xfrm>
          <a:custGeom>
            <a:avLst/>
            <a:gdLst/>
            <a:ahLst/>
            <a:cxnLst/>
            <a:rect l="l" t="t" r="r" b="b"/>
            <a:pathLst>
              <a:path w="42218" h="56830">
                <a:moveTo>
                  <a:pt x="42218" y="6326"/>
                </a:moveTo>
                <a:lnTo>
                  <a:pt x="36942" y="0"/>
                </a:lnTo>
                <a:lnTo>
                  <a:pt x="17936" y="0"/>
                </a:lnTo>
                <a:lnTo>
                  <a:pt x="12661" y="4222"/>
                </a:lnTo>
                <a:lnTo>
                  <a:pt x="6330" y="9483"/>
                </a:lnTo>
                <a:lnTo>
                  <a:pt x="6330" y="1052"/>
                </a:lnTo>
                <a:lnTo>
                  <a:pt x="0" y="1052"/>
                </a:lnTo>
                <a:lnTo>
                  <a:pt x="0" y="56830"/>
                </a:lnTo>
                <a:lnTo>
                  <a:pt x="6330" y="56830"/>
                </a:lnTo>
                <a:lnTo>
                  <a:pt x="6330" y="15796"/>
                </a:lnTo>
                <a:lnTo>
                  <a:pt x="13716" y="9483"/>
                </a:lnTo>
                <a:lnTo>
                  <a:pt x="17936" y="5274"/>
                </a:lnTo>
                <a:lnTo>
                  <a:pt x="32722" y="5274"/>
                </a:lnTo>
                <a:lnTo>
                  <a:pt x="35887" y="10535"/>
                </a:lnTo>
                <a:lnTo>
                  <a:pt x="35887" y="56830"/>
                </a:lnTo>
                <a:lnTo>
                  <a:pt x="42218" y="56830"/>
                </a:lnTo>
                <a:lnTo>
                  <a:pt x="42218" y="6326"/>
                </a:lnTo>
                <a:close/>
              </a:path>
            </a:pathLst>
          </a:custGeom>
          <a:solidFill>
            <a:srgbClr val="FDFDFD"/>
          </a:solidFill>
        </p:spPr>
        <p:txBody>
          <a:bodyPr wrap="square" lIns="0" tIns="0" rIns="0" bIns="0" rtlCol="0">
            <a:noAutofit/>
          </a:bodyPr>
          <a:lstStyle/>
          <a:p>
            <a:endParaRPr/>
          </a:p>
        </p:txBody>
      </p:sp>
      <p:sp>
        <p:nvSpPr>
          <p:cNvPr id="121" name="object 24"/>
          <p:cNvSpPr/>
          <p:nvPr/>
        </p:nvSpPr>
        <p:spPr>
          <a:xfrm>
            <a:off x="559494" y="6168648"/>
            <a:ext cx="43259" cy="57882"/>
          </a:xfrm>
          <a:custGeom>
            <a:avLst/>
            <a:gdLst/>
            <a:ahLst/>
            <a:cxnLst/>
            <a:rect l="l" t="t" r="r" b="b"/>
            <a:pathLst>
              <a:path w="43259" h="57882">
                <a:moveTo>
                  <a:pt x="42204" y="53673"/>
                </a:moveTo>
                <a:lnTo>
                  <a:pt x="42190" y="16902"/>
                </a:lnTo>
                <a:lnTo>
                  <a:pt x="37198" y="3986"/>
                </a:lnTo>
                <a:lnTo>
                  <a:pt x="23212" y="0"/>
                </a:lnTo>
                <a:lnTo>
                  <a:pt x="13716" y="0"/>
                </a:lnTo>
                <a:lnTo>
                  <a:pt x="7385" y="4222"/>
                </a:lnTo>
                <a:lnTo>
                  <a:pt x="2110" y="12639"/>
                </a:lnTo>
                <a:lnTo>
                  <a:pt x="6330" y="15796"/>
                </a:lnTo>
                <a:lnTo>
                  <a:pt x="10551" y="8431"/>
                </a:lnTo>
                <a:lnTo>
                  <a:pt x="15826" y="5274"/>
                </a:lnTo>
                <a:lnTo>
                  <a:pt x="32708" y="5274"/>
                </a:lnTo>
                <a:lnTo>
                  <a:pt x="35873" y="9483"/>
                </a:lnTo>
                <a:lnTo>
                  <a:pt x="35873" y="20004"/>
                </a:lnTo>
                <a:lnTo>
                  <a:pt x="28750" y="21646"/>
                </a:lnTo>
                <a:lnTo>
                  <a:pt x="13000" y="26270"/>
                </a:lnTo>
                <a:lnTo>
                  <a:pt x="3305" y="32719"/>
                </a:lnTo>
                <a:lnTo>
                  <a:pt x="0" y="43152"/>
                </a:lnTo>
                <a:lnTo>
                  <a:pt x="0" y="52621"/>
                </a:lnTo>
                <a:lnTo>
                  <a:pt x="6330" y="57882"/>
                </a:lnTo>
                <a:lnTo>
                  <a:pt x="24267" y="57882"/>
                </a:lnTo>
                <a:lnTo>
                  <a:pt x="29543" y="49464"/>
                </a:lnTo>
                <a:lnTo>
                  <a:pt x="22157" y="52621"/>
                </a:lnTo>
                <a:lnTo>
                  <a:pt x="10551" y="52621"/>
                </a:lnTo>
                <a:lnTo>
                  <a:pt x="6330" y="49464"/>
                </a:lnTo>
                <a:lnTo>
                  <a:pt x="6330" y="43152"/>
                </a:lnTo>
                <a:lnTo>
                  <a:pt x="7366" y="38324"/>
                </a:lnTo>
                <a:lnTo>
                  <a:pt x="15193" y="31907"/>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29543" y="49464"/>
                </a:lnTo>
                <a:lnTo>
                  <a:pt x="24267" y="57882"/>
                </a:lnTo>
                <a:close/>
              </a:path>
            </a:pathLst>
          </a:custGeom>
          <a:solidFill>
            <a:srgbClr val="FDFDFD"/>
          </a:solidFill>
        </p:spPr>
        <p:txBody>
          <a:bodyPr wrap="square" lIns="0" tIns="0" rIns="0" bIns="0" rtlCol="0">
            <a:noAutofit/>
          </a:bodyPr>
          <a:lstStyle/>
          <a:p>
            <a:endParaRPr/>
          </a:p>
        </p:txBody>
      </p:sp>
      <p:sp>
        <p:nvSpPr>
          <p:cNvPr id="122" name="object 25"/>
          <p:cNvSpPr/>
          <p:nvPr/>
        </p:nvSpPr>
        <p:spPr>
          <a:xfrm>
            <a:off x="621746" y="6147605"/>
            <a:ext cx="0" cy="77872"/>
          </a:xfrm>
          <a:custGeom>
            <a:avLst/>
            <a:gdLst/>
            <a:ahLst/>
            <a:cxnLst/>
            <a:rect l="l" t="t" r="r" b="b"/>
            <a:pathLst>
              <a:path h="77872">
                <a:moveTo>
                  <a:pt x="0" y="0"/>
                </a:moveTo>
                <a:lnTo>
                  <a:pt x="0" y="77872"/>
                </a:lnTo>
              </a:path>
            </a:pathLst>
          </a:custGeom>
          <a:ln w="7600">
            <a:solidFill>
              <a:srgbClr val="FDFDFD"/>
            </a:solidFill>
          </a:ln>
        </p:spPr>
        <p:txBody>
          <a:bodyPr wrap="square" lIns="0" tIns="0" rIns="0" bIns="0" rtlCol="0">
            <a:noAutofit/>
          </a:bodyPr>
          <a:lstStyle/>
          <a:p>
            <a:endParaRPr/>
          </a:p>
        </p:txBody>
      </p:sp>
      <p:sp>
        <p:nvSpPr>
          <p:cNvPr id="123" name="object 26"/>
          <p:cNvSpPr/>
          <p:nvPr/>
        </p:nvSpPr>
        <p:spPr>
          <a:xfrm>
            <a:off x="88846" y="6262317"/>
            <a:ext cx="42209" cy="76822"/>
          </a:xfrm>
          <a:custGeom>
            <a:avLst/>
            <a:gdLst/>
            <a:ahLst/>
            <a:cxnLst/>
            <a:rect l="l" t="t" r="r" b="b"/>
            <a:pathLst>
              <a:path w="42209" h="76822">
                <a:moveTo>
                  <a:pt x="7386" y="71560"/>
                </a:moveTo>
                <a:lnTo>
                  <a:pt x="7386" y="0"/>
                </a:lnTo>
                <a:lnTo>
                  <a:pt x="0" y="0"/>
                </a:lnTo>
                <a:lnTo>
                  <a:pt x="0" y="76822"/>
                </a:lnTo>
                <a:lnTo>
                  <a:pt x="42209" y="76822"/>
                </a:lnTo>
                <a:lnTo>
                  <a:pt x="42209" y="71560"/>
                </a:lnTo>
                <a:lnTo>
                  <a:pt x="7386" y="71560"/>
                </a:lnTo>
                <a:close/>
              </a:path>
            </a:pathLst>
          </a:custGeom>
          <a:solidFill>
            <a:srgbClr val="FDFDFD"/>
          </a:solidFill>
        </p:spPr>
        <p:txBody>
          <a:bodyPr wrap="square" lIns="0" tIns="0" rIns="0" bIns="0" rtlCol="0">
            <a:noAutofit/>
          </a:bodyPr>
          <a:lstStyle/>
          <a:p>
            <a:endParaRPr/>
          </a:p>
        </p:txBody>
      </p:sp>
      <p:sp>
        <p:nvSpPr>
          <p:cNvPr id="124" name="object 27"/>
          <p:cNvSpPr/>
          <p:nvPr/>
        </p:nvSpPr>
        <p:spPr>
          <a:xfrm>
            <a:off x="134223" y="6282308"/>
            <a:ext cx="29547" cy="57883"/>
          </a:xfrm>
          <a:custGeom>
            <a:avLst/>
            <a:gdLst/>
            <a:ahLst/>
            <a:cxnLst/>
            <a:rect l="l" t="t" r="r" b="b"/>
            <a:pathLst>
              <a:path w="29547" h="57883">
                <a:moveTo>
                  <a:pt x="23215" y="57883"/>
                </a:moveTo>
                <a:lnTo>
                  <a:pt x="29547" y="49464"/>
                </a:lnTo>
                <a:lnTo>
                  <a:pt x="22160" y="53673"/>
                </a:lnTo>
                <a:lnTo>
                  <a:pt x="15828" y="53673"/>
                </a:lnTo>
                <a:lnTo>
                  <a:pt x="14772" y="57883"/>
                </a:lnTo>
                <a:lnTo>
                  <a:pt x="23215" y="57883"/>
                </a:lnTo>
                <a:close/>
              </a:path>
              <a:path w="29547" h="57883">
                <a:moveTo>
                  <a:pt x="0" y="44204"/>
                </a:moveTo>
                <a:lnTo>
                  <a:pt x="0" y="52621"/>
                </a:lnTo>
                <a:lnTo>
                  <a:pt x="6330" y="57883"/>
                </a:lnTo>
                <a:lnTo>
                  <a:pt x="14772" y="57883"/>
                </a:lnTo>
                <a:lnTo>
                  <a:pt x="15828" y="53673"/>
                </a:lnTo>
                <a:lnTo>
                  <a:pt x="10552" y="53673"/>
                </a:lnTo>
                <a:lnTo>
                  <a:pt x="6330" y="49464"/>
                </a:lnTo>
                <a:lnTo>
                  <a:pt x="6330" y="43152"/>
                </a:lnTo>
                <a:lnTo>
                  <a:pt x="7180" y="38671"/>
                </a:lnTo>
                <a:lnTo>
                  <a:pt x="14592" y="32078"/>
                </a:lnTo>
                <a:lnTo>
                  <a:pt x="34822" y="25265"/>
                </a:lnTo>
                <a:lnTo>
                  <a:pt x="34822" y="44204"/>
                </a:lnTo>
                <a:lnTo>
                  <a:pt x="29547" y="49464"/>
                </a:lnTo>
                <a:lnTo>
                  <a:pt x="23215" y="57883"/>
                </a:lnTo>
                <a:lnTo>
                  <a:pt x="28490" y="55779"/>
                </a:lnTo>
                <a:lnTo>
                  <a:pt x="34822" y="50517"/>
                </a:lnTo>
                <a:lnTo>
                  <a:pt x="35877" y="56831"/>
                </a:lnTo>
                <a:lnTo>
                  <a:pt x="42210" y="56831"/>
                </a:lnTo>
                <a:lnTo>
                  <a:pt x="42210" y="53673"/>
                </a:lnTo>
                <a:lnTo>
                  <a:pt x="41154" y="49464"/>
                </a:lnTo>
                <a:lnTo>
                  <a:pt x="41154" y="5260"/>
                </a:lnTo>
                <a:lnTo>
                  <a:pt x="35877" y="0"/>
                </a:lnTo>
                <a:lnTo>
                  <a:pt x="13717" y="0"/>
                </a:lnTo>
                <a:lnTo>
                  <a:pt x="6330" y="4208"/>
                </a:lnTo>
                <a:lnTo>
                  <a:pt x="2110" y="12625"/>
                </a:lnTo>
                <a:lnTo>
                  <a:pt x="6330" y="15782"/>
                </a:lnTo>
                <a:lnTo>
                  <a:pt x="10552" y="9469"/>
                </a:lnTo>
                <a:lnTo>
                  <a:pt x="15828" y="5260"/>
                </a:lnTo>
                <a:lnTo>
                  <a:pt x="31657" y="5260"/>
                </a:lnTo>
                <a:lnTo>
                  <a:pt x="35877" y="9469"/>
                </a:lnTo>
                <a:lnTo>
                  <a:pt x="35877" y="21056"/>
                </a:lnTo>
                <a:lnTo>
                  <a:pt x="28477" y="22396"/>
                </a:lnTo>
                <a:lnTo>
                  <a:pt x="12545" y="26563"/>
                </a:lnTo>
                <a:lnTo>
                  <a:pt x="3108" y="33112"/>
                </a:lnTo>
                <a:lnTo>
                  <a:pt x="0" y="44204"/>
                </a:lnTo>
                <a:close/>
              </a:path>
            </a:pathLst>
          </a:custGeom>
          <a:solidFill>
            <a:srgbClr val="FDFDFD"/>
          </a:solidFill>
        </p:spPr>
        <p:txBody>
          <a:bodyPr wrap="square" lIns="0" tIns="0" rIns="0" bIns="0" rtlCol="0">
            <a:noAutofit/>
          </a:bodyPr>
          <a:lstStyle/>
          <a:p>
            <a:endParaRPr/>
          </a:p>
        </p:txBody>
      </p:sp>
      <p:sp>
        <p:nvSpPr>
          <p:cNvPr id="125" name="object 28"/>
          <p:cNvSpPr/>
          <p:nvPr/>
        </p:nvSpPr>
        <p:spPr>
          <a:xfrm>
            <a:off x="193316" y="6262317"/>
            <a:ext cx="46437" cy="77874"/>
          </a:xfrm>
          <a:custGeom>
            <a:avLst/>
            <a:gdLst/>
            <a:ahLst/>
            <a:cxnLst/>
            <a:rect l="l" t="t" r="r" b="b"/>
            <a:pathLst>
              <a:path w="46437" h="77874">
                <a:moveTo>
                  <a:pt x="6332" y="70507"/>
                </a:moveTo>
                <a:lnTo>
                  <a:pt x="9497" y="75770"/>
                </a:lnTo>
                <a:lnTo>
                  <a:pt x="6332" y="63142"/>
                </a:lnTo>
                <a:lnTo>
                  <a:pt x="6332" y="35773"/>
                </a:lnTo>
                <a:lnTo>
                  <a:pt x="8442" y="31564"/>
                </a:lnTo>
                <a:lnTo>
                  <a:pt x="15829" y="25251"/>
                </a:lnTo>
                <a:lnTo>
                  <a:pt x="22161" y="25251"/>
                </a:lnTo>
                <a:lnTo>
                  <a:pt x="27919" y="26241"/>
                </a:lnTo>
                <a:lnTo>
                  <a:pt x="36985" y="34951"/>
                </a:lnTo>
                <a:lnTo>
                  <a:pt x="40106" y="50517"/>
                </a:lnTo>
                <a:lnTo>
                  <a:pt x="39900" y="54725"/>
                </a:lnTo>
                <a:lnTo>
                  <a:pt x="35011" y="68196"/>
                </a:lnTo>
                <a:lnTo>
                  <a:pt x="23216" y="73664"/>
                </a:lnTo>
                <a:lnTo>
                  <a:pt x="24266" y="77874"/>
                </a:lnTo>
                <a:lnTo>
                  <a:pt x="34960" y="75399"/>
                </a:lnTo>
                <a:lnTo>
                  <a:pt x="43430" y="65960"/>
                </a:lnTo>
                <a:lnTo>
                  <a:pt x="46437" y="49464"/>
                </a:lnTo>
                <a:lnTo>
                  <a:pt x="43864" y="35210"/>
                </a:lnTo>
                <a:lnTo>
                  <a:pt x="35964" y="24138"/>
                </a:lnTo>
                <a:lnTo>
                  <a:pt x="24266" y="19990"/>
                </a:lnTo>
                <a:lnTo>
                  <a:pt x="16884" y="19990"/>
                </a:lnTo>
                <a:lnTo>
                  <a:pt x="12664" y="23147"/>
                </a:lnTo>
                <a:lnTo>
                  <a:pt x="6332" y="28407"/>
                </a:lnTo>
                <a:lnTo>
                  <a:pt x="6332" y="0"/>
                </a:lnTo>
                <a:lnTo>
                  <a:pt x="0" y="0"/>
                </a:lnTo>
                <a:lnTo>
                  <a:pt x="0" y="76822"/>
                </a:lnTo>
                <a:lnTo>
                  <a:pt x="5276" y="76822"/>
                </a:lnTo>
                <a:lnTo>
                  <a:pt x="6332" y="70507"/>
                </a:lnTo>
                <a:close/>
              </a:path>
              <a:path w="46437" h="77874">
                <a:moveTo>
                  <a:pt x="6332" y="63142"/>
                </a:moveTo>
                <a:lnTo>
                  <a:pt x="9497" y="75770"/>
                </a:lnTo>
                <a:lnTo>
                  <a:pt x="15829" y="77874"/>
                </a:lnTo>
                <a:lnTo>
                  <a:pt x="24266" y="77874"/>
                </a:lnTo>
                <a:lnTo>
                  <a:pt x="23216" y="73664"/>
                </a:lnTo>
                <a:lnTo>
                  <a:pt x="15829" y="73664"/>
                </a:lnTo>
                <a:lnTo>
                  <a:pt x="10552" y="68403"/>
                </a:lnTo>
                <a:lnTo>
                  <a:pt x="6332" y="63142"/>
                </a:lnTo>
                <a:close/>
              </a:path>
            </a:pathLst>
          </a:custGeom>
          <a:solidFill>
            <a:srgbClr val="FDFDFD"/>
          </a:solidFill>
        </p:spPr>
        <p:txBody>
          <a:bodyPr wrap="square" lIns="0" tIns="0" rIns="0" bIns="0" rtlCol="0">
            <a:noAutofit/>
          </a:bodyPr>
          <a:lstStyle/>
          <a:p>
            <a:endParaRPr/>
          </a:p>
        </p:txBody>
      </p:sp>
      <p:sp>
        <p:nvSpPr>
          <p:cNvPr id="126" name="object 29"/>
          <p:cNvSpPr/>
          <p:nvPr/>
        </p:nvSpPr>
        <p:spPr>
          <a:xfrm>
            <a:off x="246084" y="6282308"/>
            <a:ext cx="36387" cy="57883"/>
          </a:xfrm>
          <a:custGeom>
            <a:avLst/>
            <a:gdLst/>
            <a:ahLst/>
            <a:cxnLst/>
            <a:rect l="l" t="t" r="r" b="b"/>
            <a:pathLst>
              <a:path w="36387" h="57883">
                <a:moveTo>
                  <a:pt x="23212" y="53673"/>
                </a:moveTo>
                <a:lnTo>
                  <a:pt x="23212" y="57883"/>
                </a:lnTo>
                <a:lnTo>
                  <a:pt x="36387" y="54367"/>
                </a:lnTo>
                <a:lnTo>
                  <a:pt x="34764" y="48746"/>
                </a:lnTo>
                <a:lnTo>
                  <a:pt x="23212" y="53673"/>
                </a:lnTo>
                <a:close/>
              </a:path>
              <a:path w="36387" h="57883">
                <a:moveTo>
                  <a:pt x="23212" y="53673"/>
                </a:moveTo>
                <a:lnTo>
                  <a:pt x="18732" y="53134"/>
                </a:lnTo>
                <a:lnTo>
                  <a:pt x="9346" y="45235"/>
                </a:lnTo>
                <a:lnTo>
                  <a:pt x="6330" y="29474"/>
                </a:lnTo>
                <a:lnTo>
                  <a:pt x="6641" y="23297"/>
                </a:lnTo>
                <a:lnTo>
                  <a:pt x="11663" y="9852"/>
                </a:lnTo>
                <a:lnTo>
                  <a:pt x="23212" y="5260"/>
                </a:lnTo>
                <a:lnTo>
                  <a:pt x="27702" y="5749"/>
                </a:lnTo>
                <a:lnTo>
                  <a:pt x="37080" y="13265"/>
                </a:lnTo>
                <a:lnTo>
                  <a:pt x="40094" y="29474"/>
                </a:lnTo>
                <a:lnTo>
                  <a:pt x="39784" y="35306"/>
                </a:lnTo>
                <a:lnTo>
                  <a:pt x="34764" y="48746"/>
                </a:lnTo>
                <a:lnTo>
                  <a:pt x="36387" y="54367"/>
                </a:lnTo>
                <a:lnTo>
                  <a:pt x="44221" y="43870"/>
                </a:lnTo>
                <a:lnTo>
                  <a:pt x="46424" y="29474"/>
                </a:lnTo>
                <a:lnTo>
                  <a:pt x="44525" y="15221"/>
                </a:lnTo>
                <a:lnTo>
                  <a:pt x="37361" y="4253"/>
                </a:lnTo>
                <a:lnTo>
                  <a:pt x="23212" y="0"/>
                </a:lnTo>
                <a:lnTo>
                  <a:pt x="10014" y="3890"/>
                </a:lnTo>
                <a:lnTo>
                  <a:pt x="2339" y="14609"/>
                </a:lnTo>
                <a:lnTo>
                  <a:pt x="0" y="29474"/>
                </a:lnTo>
                <a:lnTo>
                  <a:pt x="1920" y="42403"/>
                </a:lnTo>
                <a:lnTo>
                  <a:pt x="9298" y="53489"/>
                </a:lnTo>
                <a:lnTo>
                  <a:pt x="23212" y="57883"/>
                </a:lnTo>
                <a:lnTo>
                  <a:pt x="23212" y="53673"/>
                </a:lnTo>
                <a:close/>
              </a:path>
            </a:pathLst>
          </a:custGeom>
          <a:solidFill>
            <a:srgbClr val="FDFDFD"/>
          </a:solidFill>
        </p:spPr>
        <p:txBody>
          <a:bodyPr wrap="square" lIns="0" tIns="0" rIns="0" bIns="0" rtlCol="0">
            <a:noAutofit/>
          </a:bodyPr>
          <a:lstStyle/>
          <a:p>
            <a:endParaRPr/>
          </a:p>
        </p:txBody>
      </p:sp>
      <p:sp>
        <p:nvSpPr>
          <p:cNvPr id="127" name="object 30"/>
          <p:cNvSpPr/>
          <p:nvPr/>
        </p:nvSpPr>
        <p:spPr>
          <a:xfrm>
            <a:off x="304115" y="6283360"/>
            <a:ext cx="42218" cy="56831"/>
          </a:xfrm>
          <a:custGeom>
            <a:avLst/>
            <a:gdLst/>
            <a:ahLst/>
            <a:cxnLst/>
            <a:rect l="l" t="t" r="r" b="b"/>
            <a:pathLst>
              <a:path w="42218" h="56831">
                <a:moveTo>
                  <a:pt x="42218" y="55779"/>
                </a:moveTo>
                <a:lnTo>
                  <a:pt x="42218" y="0"/>
                </a:lnTo>
                <a:lnTo>
                  <a:pt x="35887" y="0"/>
                </a:lnTo>
                <a:lnTo>
                  <a:pt x="35887" y="41047"/>
                </a:lnTo>
                <a:lnTo>
                  <a:pt x="28487" y="48412"/>
                </a:lnTo>
                <a:lnTo>
                  <a:pt x="24267" y="52621"/>
                </a:lnTo>
                <a:lnTo>
                  <a:pt x="9495" y="52621"/>
                </a:lnTo>
                <a:lnTo>
                  <a:pt x="6330" y="47360"/>
                </a:lnTo>
                <a:lnTo>
                  <a:pt x="6330" y="0"/>
                </a:lnTo>
                <a:lnTo>
                  <a:pt x="0" y="0"/>
                </a:lnTo>
                <a:lnTo>
                  <a:pt x="0" y="50517"/>
                </a:lnTo>
                <a:lnTo>
                  <a:pt x="5275" y="56831"/>
                </a:lnTo>
                <a:lnTo>
                  <a:pt x="24267" y="56831"/>
                </a:lnTo>
                <a:lnTo>
                  <a:pt x="29557" y="53674"/>
                </a:lnTo>
                <a:lnTo>
                  <a:pt x="35887" y="47360"/>
                </a:lnTo>
                <a:lnTo>
                  <a:pt x="35887" y="55779"/>
                </a:lnTo>
                <a:lnTo>
                  <a:pt x="42218" y="55779"/>
                </a:lnTo>
                <a:close/>
              </a:path>
            </a:pathLst>
          </a:custGeom>
          <a:solidFill>
            <a:srgbClr val="FDFDFD"/>
          </a:solidFill>
        </p:spPr>
        <p:txBody>
          <a:bodyPr wrap="square" lIns="0" tIns="0" rIns="0" bIns="0" rtlCol="0">
            <a:noAutofit/>
          </a:bodyPr>
          <a:lstStyle/>
          <a:p>
            <a:endParaRPr/>
          </a:p>
        </p:txBody>
      </p:sp>
      <p:sp>
        <p:nvSpPr>
          <p:cNvPr id="128" name="object 31"/>
          <p:cNvSpPr/>
          <p:nvPr/>
        </p:nvSpPr>
        <p:spPr>
          <a:xfrm>
            <a:off x="362160" y="6282308"/>
            <a:ext cx="26377" cy="56831"/>
          </a:xfrm>
          <a:custGeom>
            <a:avLst/>
            <a:gdLst/>
            <a:ahLst/>
            <a:cxnLst/>
            <a:rect l="l" t="t" r="r" b="b"/>
            <a:pathLst>
              <a:path w="26377" h="56831">
                <a:moveTo>
                  <a:pt x="6330" y="56831"/>
                </a:moveTo>
                <a:lnTo>
                  <a:pt x="6330" y="14730"/>
                </a:lnTo>
                <a:lnTo>
                  <a:pt x="15826" y="6312"/>
                </a:lnTo>
                <a:lnTo>
                  <a:pt x="26377" y="6312"/>
                </a:lnTo>
                <a:lnTo>
                  <a:pt x="26377" y="0"/>
                </a:lnTo>
                <a:lnTo>
                  <a:pt x="15826" y="0"/>
                </a:lnTo>
                <a:lnTo>
                  <a:pt x="9495" y="5260"/>
                </a:lnTo>
                <a:lnTo>
                  <a:pt x="7385" y="11573"/>
                </a:lnTo>
                <a:lnTo>
                  <a:pt x="6330" y="11573"/>
                </a:lnTo>
                <a:lnTo>
                  <a:pt x="6330" y="1052"/>
                </a:lnTo>
                <a:lnTo>
                  <a:pt x="0" y="1052"/>
                </a:lnTo>
                <a:lnTo>
                  <a:pt x="0" y="56831"/>
                </a:lnTo>
                <a:lnTo>
                  <a:pt x="6330" y="56831"/>
                </a:lnTo>
                <a:close/>
              </a:path>
            </a:pathLst>
          </a:custGeom>
          <a:solidFill>
            <a:srgbClr val="FDFDFD"/>
          </a:solidFill>
        </p:spPr>
        <p:txBody>
          <a:bodyPr wrap="square" lIns="0" tIns="0" rIns="0" bIns="0" rtlCol="0">
            <a:noAutofit/>
          </a:bodyPr>
          <a:lstStyle/>
          <a:p>
            <a:endParaRPr/>
          </a:p>
        </p:txBody>
      </p:sp>
      <p:sp>
        <p:nvSpPr>
          <p:cNvPr id="129" name="object 32"/>
          <p:cNvSpPr/>
          <p:nvPr/>
        </p:nvSpPr>
        <p:spPr>
          <a:xfrm>
            <a:off x="83570" y="6378078"/>
            <a:ext cx="43098" cy="79980"/>
          </a:xfrm>
          <a:custGeom>
            <a:avLst/>
            <a:gdLst/>
            <a:ahLst/>
            <a:cxnLst/>
            <a:rect l="l" t="t" r="r" b="b"/>
            <a:pathLst>
              <a:path w="43098" h="79980">
                <a:moveTo>
                  <a:pt x="30602" y="73665"/>
                </a:moveTo>
                <a:lnTo>
                  <a:pt x="27655" y="73503"/>
                </a:lnTo>
                <a:lnTo>
                  <a:pt x="17262" y="76935"/>
                </a:lnTo>
                <a:lnTo>
                  <a:pt x="30602" y="79980"/>
                </a:lnTo>
                <a:lnTo>
                  <a:pt x="43098" y="77139"/>
                </a:lnTo>
                <a:lnTo>
                  <a:pt x="42469" y="70349"/>
                </a:lnTo>
                <a:lnTo>
                  <a:pt x="30602" y="73665"/>
                </a:lnTo>
                <a:close/>
              </a:path>
              <a:path w="43098" h="79980">
                <a:moveTo>
                  <a:pt x="1996" y="23846"/>
                </a:moveTo>
                <a:lnTo>
                  <a:pt x="0" y="39990"/>
                </a:lnTo>
                <a:lnTo>
                  <a:pt x="1860" y="55620"/>
                </a:lnTo>
                <a:lnTo>
                  <a:pt x="7647" y="68478"/>
                </a:lnTo>
                <a:lnTo>
                  <a:pt x="17262" y="76935"/>
                </a:lnTo>
                <a:lnTo>
                  <a:pt x="27655" y="73503"/>
                </a:lnTo>
                <a:lnTo>
                  <a:pt x="16647" y="68734"/>
                </a:lnTo>
                <a:lnTo>
                  <a:pt x="9764" y="57499"/>
                </a:lnTo>
                <a:lnTo>
                  <a:pt x="7386" y="39990"/>
                </a:lnTo>
                <a:lnTo>
                  <a:pt x="7580" y="34381"/>
                </a:lnTo>
                <a:lnTo>
                  <a:pt x="11150" y="18558"/>
                </a:lnTo>
                <a:lnTo>
                  <a:pt x="18942" y="8674"/>
                </a:lnTo>
                <a:lnTo>
                  <a:pt x="30602" y="5262"/>
                </a:lnTo>
                <a:lnTo>
                  <a:pt x="34351" y="5552"/>
                </a:lnTo>
                <a:lnTo>
                  <a:pt x="44928" y="10891"/>
                </a:lnTo>
                <a:lnTo>
                  <a:pt x="51536" y="22548"/>
                </a:lnTo>
                <a:lnTo>
                  <a:pt x="53818" y="39990"/>
                </a:lnTo>
                <a:lnTo>
                  <a:pt x="53699" y="44383"/>
                </a:lnTo>
                <a:lnTo>
                  <a:pt x="50294" y="60525"/>
                </a:lnTo>
                <a:lnTo>
                  <a:pt x="42469" y="70349"/>
                </a:lnTo>
                <a:lnTo>
                  <a:pt x="43098" y="77139"/>
                </a:lnTo>
                <a:lnTo>
                  <a:pt x="52886" y="68854"/>
                </a:lnTo>
                <a:lnTo>
                  <a:pt x="59057" y="56133"/>
                </a:lnTo>
                <a:lnTo>
                  <a:pt x="61205" y="39990"/>
                </a:lnTo>
                <a:lnTo>
                  <a:pt x="59203" y="24358"/>
                </a:lnTo>
                <a:lnTo>
                  <a:pt x="53166" y="11501"/>
                </a:lnTo>
                <a:lnTo>
                  <a:pt x="43497" y="3044"/>
                </a:lnTo>
                <a:lnTo>
                  <a:pt x="30602" y="0"/>
                </a:lnTo>
                <a:lnTo>
                  <a:pt x="17666" y="2840"/>
                </a:lnTo>
                <a:lnTo>
                  <a:pt x="7919" y="11125"/>
                </a:lnTo>
                <a:lnTo>
                  <a:pt x="1996" y="23846"/>
                </a:lnTo>
                <a:close/>
              </a:path>
            </a:pathLst>
          </a:custGeom>
          <a:solidFill>
            <a:srgbClr val="FDFDFD"/>
          </a:solidFill>
        </p:spPr>
        <p:txBody>
          <a:bodyPr wrap="square" lIns="0" tIns="0" rIns="0" bIns="0" rtlCol="0">
            <a:noAutofit/>
          </a:bodyPr>
          <a:lstStyle/>
          <a:p>
            <a:endParaRPr/>
          </a:p>
        </p:txBody>
      </p:sp>
      <p:sp>
        <p:nvSpPr>
          <p:cNvPr id="130" name="object 33"/>
          <p:cNvSpPr/>
          <p:nvPr/>
        </p:nvSpPr>
        <p:spPr>
          <a:xfrm>
            <a:off x="156383" y="6400177"/>
            <a:ext cx="26380" cy="56828"/>
          </a:xfrm>
          <a:custGeom>
            <a:avLst/>
            <a:gdLst/>
            <a:ahLst/>
            <a:cxnLst/>
            <a:rect l="l" t="t" r="r" b="b"/>
            <a:pathLst>
              <a:path w="26380" h="56828">
                <a:moveTo>
                  <a:pt x="23215" y="0"/>
                </a:moveTo>
                <a:lnTo>
                  <a:pt x="15828" y="0"/>
                </a:lnTo>
                <a:lnTo>
                  <a:pt x="10552" y="4209"/>
                </a:lnTo>
                <a:lnTo>
                  <a:pt x="7387" y="11576"/>
                </a:lnTo>
                <a:lnTo>
                  <a:pt x="7387" y="1052"/>
                </a:lnTo>
                <a:lnTo>
                  <a:pt x="0" y="1052"/>
                </a:lnTo>
                <a:lnTo>
                  <a:pt x="0" y="56828"/>
                </a:lnTo>
                <a:lnTo>
                  <a:pt x="7387" y="56828"/>
                </a:lnTo>
                <a:lnTo>
                  <a:pt x="7387" y="25257"/>
                </a:lnTo>
                <a:lnTo>
                  <a:pt x="12567" y="10876"/>
                </a:lnTo>
                <a:lnTo>
                  <a:pt x="23215" y="5262"/>
                </a:lnTo>
                <a:lnTo>
                  <a:pt x="26380" y="5262"/>
                </a:lnTo>
                <a:lnTo>
                  <a:pt x="26380" y="0"/>
                </a:lnTo>
                <a:lnTo>
                  <a:pt x="23215" y="0"/>
                </a:lnTo>
                <a:close/>
              </a:path>
            </a:pathLst>
          </a:custGeom>
          <a:solidFill>
            <a:srgbClr val="FDFDFD"/>
          </a:solidFill>
        </p:spPr>
        <p:txBody>
          <a:bodyPr wrap="square" lIns="0" tIns="0" rIns="0" bIns="0" rtlCol="0">
            <a:noAutofit/>
          </a:bodyPr>
          <a:lstStyle/>
          <a:p>
            <a:endParaRPr/>
          </a:p>
        </p:txBody>
      </p:sp>
      <p:sp>
        <p:nvSpPr>
          <p:cNvPr id="131" name="object 34"/>
          <p:cNvSpPr/>
          <p:nvPr/>
        </p:nvSpPr>
        <p:spPr>
          <a:xfrm>
            <a:off x="184875" y="6399125"/>
            <a:ext cx="49602" cy="77875"/>
          </a:xfrm>
          <a:custGeom>
            <a:avLst/>
            <a:gdLst/>
            <a:ahLst/>
            <a:cxnLst/>
            <a:rect l="l" t="t" r="r" b="b"/>
            <a:pathLst>
              <a:path w="49602" h="77875">
                <a:moveTo>
                  <a:pt x="6330" y="63142"/>
                </a:moveTo>
                <a:lnTo>
                  <a:pt x="6330" y="57880"/>
                </a:lnTo>
                <a:lnTo>
                  <a:pt x="6046" y="74081"/>
                </a:lnTo>
                <a:lnTo>
                  <a:pt x="24270" y="77875"/>
                </a:lnTo>
                <a:lnTo>
                  <a:pt x="36927" y="72613"/>
                </a:lnTo>
                <a:lnTo>
                  <a:pt x="11607" y="72613"/>
                </a:lnTo>
                <a:lnTo>
                  <a:pt x="6330" y="68404"/>
                </a:lnTo>
                <a:lnTo>
                  <a:pt x="6330" y="63142"/>
                </a:lnTo>
                <a:close/>
              </a:path>
              <a:path w="49602" h="77875">
                <a:moveTo>
                  <a:pt x="0" y="58932"/>
                </a:moveTo>
                <a:lnTo>
                  <a:pt x="0" y="64194"/>
                </a:lnTo>
                <a:lnTo>
                  <a:pt x="129" y="65886"/>
                </a:lnTo>
                <a:lnTo>
                  <a:pt x="6046" y="74081"/>
                </a:lnTo>
                <a:lnTo>
                  <a:pt x="6330" y="57880"/>
                </a:lnTo>
                <a:lnTo>
                  <a:pt x="10552" y="53670"/>
                </a:lnTo>
                <a:lnTo>
                  <a:pt x="40092" y="53670"/>
                </a:lnTo>
                <a:lnTo>
                  <a:pt x="43258" y="57880"/>
                </a:lnTo>
                <a:lnTo>
                  <a:pt x="43258" y="68404"/>
                </a:lnTo>
                <a:lnTo>
                  <a:pt x="36927" y="72613"/>
                </a:lnTo>
                <a:lnTo>
                  <a:pt x="24270" y="77875"/>
                </a:lnTo>
                <a:lnTo>
                  <a:pt x="31938" y="77405"/>
                </a:lnTo>
                <a:lnTo>
                  <a:pt x="45671" y="71778"/>
                </a:lnTo>
                <a:lnTo>
                  <a:pt x="49602" y="62089"/>
                </a:lnTo>
                <a:lnTo>
                  <a:pt x="49489" y="59992"/>
                </a:lnTo>
                <a:lnTo>
                  <a:pt x="43436" y="50619"/>
                </a:lnTo>
                <a:lnTo>
                  <a:pt x="26380" y="47356"/>
                </a:lnTo>
                <a:lnTo>
                  <a:pt x="10552" y="47356"/>
                </a:lnTo>
                <a:lnTo>
                  <a:pt x="8440" y="46304"/>
                </a:lnTo>
                <a:lnTo>
                  <a:pt x="8440" y="43147"/>
                </a:lnTo>
                <a:lnTo>
                  <a:pt x="10552" y="38937"/>
                </a:lnTo>
                <a:lnTo>
                  <a:pt x="13717" y="37885"/>
                </a:lnTo>
                <a:lnTo>
                  <a:pt x="16883" y="38937"/>
                </a:lnTo>
                <a:lnTo>
                  <a:pt x="23215" y="38937"/>
                </a:lnTo>
                <a:lnTo>
                  <a:pt x="26764" y="38762"/>
                </a:lnTo>
                <a:lnTo>
                  <a:pt x="32707" y="33675"/>
                </a:lnTo>
                <a:lnTo>
                  <a:pt x="15828" y="33675"/>
                </a:lnTo>
                <a:lnTo>
                  <a:pt x="9495" y="29467"/>
                </a:lnTo>
                <a:lnTo>
                  <a:pt x="6780" y="7947"/>
                </a:lnTo>
                <a:lnTo>
                  <a:pt x="2110" y="21047"/>
                </a:lnTo>
                <a:lnTo>
                  <a:pt x="2110" y="26309"/>
                </a:lnTo>
                <a:lnTo>
                  <a:pt x="5275" y="31571"/>
                </a:lnTo>
                <a:lnTo>
                  <a:pt x="10552" y="35780"/>
                </a:lnTo>
                <a:lnTo>
                  <a:pt x="6330" y="35780"/>
                </a:lnTo>
                <a:lnTo>
                  <a:pt x="2110" y="39990"/>
                </a:lnTo>
                <a:lnTo>
                  <a:pt x="2110" y="49462"/>
                </a:lnTo>
                <a:lnTo>
                  <a:pt x="5275" y="51566"/>
                </a:lnTo>
                <a:lnTo>
                  <a:pt x="9495" y="51566"/>
                </a:lnTo>
                <a:lnTo>
                  <a:pt x="9495" y="52618"/>
                </a:lnTo>
                <a:lnTo>
                  <a:pt x="2110" y="54722"/>
                </a:lnTo>
                <a:lnTo>
                  <a:pt x="0" y="58932"/>
                </a:lnTo>
                <a:close/>
              </a:path>
              <a:path w="49602" h="77875">
                <a:moveTo>
                  <a:pt x="44313" y="14732"/>
                </a:moveTo>
                <a:lnTo>
                  <a:pt x="43258" y="10524"/>
                </a:lnTo>
                <a:lnTo>
                  <a:pt x="40092" y="7366"/>
                </a:lnTo>
                <a:lnTo>
                  <a:pt x="43258" y="5262"/>
                </a:lnTo>
                <a:lnTo>
                  <a:pt x="49602" y="5262"/>
                </a:lnTo>
                <a:lnTo>
                  <a:pt x="49602" y="0"/>
                </a:lnTo>
                <a:lnTo>
                  <a:pt x="45368" y="0"/>
                </a:lnTo>
                <a:lnTo>
                  <a:pt x="41147" y="1052"/>
                </a:lnTo>
                <a:lnTo>
                  <a:pt x="37982" y="4209"/>
                </a:lnTo>
                <a:lnTo>
                  <a:pt x="33762" y="2104"/>
                </a:lnTo>
                <a:lnTo>
                  <a:pt x="30602" y="1052"/>
                </a:lnTo>
                <a:lnTo>
                  <a:pt x="24270" y="1052"/>
                </a:lnTo>
                <a:lnTo>
                  <a:pt x="18841" y="1535"/>
                </a:lnTo>
                <a:lnTo>
                  <a:pt x="6780" y="7947"/>
                </a:lnTo>
                <a:lnTo>
                  <a:pt x="9495" y="29467"/>
                </a:lnTo>
                <a:lnTo>
                  <a:pt x="9495" y="11576"/>
                </a:lnTo>
                <a:lnTo>
                  <a:pt x="14772" y="5262"/>
                </a:lnTo>
                <a:lnTo>
                  <a:pt x="32707" y="5262"/>
                </a:lnTo>
                <a:lnTo>
                  <a:pt x="37982" y="10524"/>
                </a:lnTo>
                <a:lnTo>
                  <a:pt x="37982" y="29467"/>
                </a:lnTo>
                <a:lnTo>
                  <a:pt x="32707" y="33675"/>
                </a:lnTo>
                <a:lnTo>
                  <a:pt x="26764" y="38762"/>
                </a:lnTo>
                <a:lnTo>
                  <a:pt x="39262" y="33594"/>
                </a:lnTo>
                <a:lnTo>
                  <a:pt x="44313" y="19995"/>
                </a:lnTo>
                <a:lnTo>
                  <a:pt x="44313" y="14732"/>
                </a:lnTo>
                <a:close/>
              </a:path>
            </a:pathLst>
          </a:custGeom>
          <a:solidFill>
            <a:srgbClr val="FDFDFD"/>
          </a:solidFill>
        </p:spPr>
        <p:txBody>
          <a:bodyPr wrap="square" lIns="0" tIns="0" rIns="0" bIns="0" rtlCol="0">
            <a:noAutofit/>
          </a:bodyPr>
          <a:lstStyle/>
          <a:p>
            <a:endParaRPr/>
          </a:p>
        </p:txBody>
      </p:sp>
      <p:sp>
        <p:nvSpPr>
          <p:cNvPr id="132" name="object 35"/>
          <p:cNvSpPr/>
          <p:nvPr/>
        </p:nvSpPr>
        <p:spPr>
          <a:xfrm>
            <a:off x="237643" y="6400177"/>
            <a:ext cx="36928" cy="57880"/>
          </a:xfrm>
          <a:custGeom>
            <a:avLst/>
            <a:gdLst/>
            <a:ahLst/>
            <a:cxnLst/>
            <a:rect l="l" t="t" r="r" b="b"/>
            <a:pathLst>
              <a:path w="36928" h="57880">
                <a:moveTo>
                  <a:pt x="24267" y="57880"/>
                </a:moveTo>
                <a:lnTo>
                  <a:pt x="29543" y="54724"/>
                </a:lnTo>
                <a:lnTo>
                  <a:pt x="35873" y="49462"/>
                </a:lnTo>
                <a:lnTo>
                  <a:pt x="36928" y="56828"/>
                </a:lnTo>
                <a:lnTo>
                  <a:pt x="35873" y="25257"/>
                </a:lnTo>
                <a:lnTo>
                  <a:pt x="35873" y="43147"/>
                </a:lnTo>
                <a:lnTo>
                  <a:pt x="29543" y="48410"/>
                </a:lnTo>
                <a:lnTo>
                  <a:pt x="24267" y="57880"/>
                </a:lnTo>
                <a:close/>
              </a:path>
              <a:path w="36928" h="57880">
                <a:moveTo>
                  <a:pt x="43259" y="56828"/>
                </a:moveTo>
                <a:lnTo>
                  <a:pt x="42204" y="52618"/>
                </a:lnTo>
                <a:lnTo>
                  <a:pt x="42204" y="4209"/>
                </a:lnTo>
                <a:lnTo>
                  <a:pt x="35873" y="0"/>
                </a:lnTo>
                <a:lnTo>
                  <a:pt x="13716" y="0"/>
                </a:lnTo>
                <a:lnTo>
                  <a:pt x="7385" y="3157"/>
                </a:lnTo>
                <a:lnTo>
                  <a:pt x="2110" y="12628"/>
                </a:lnTo>
                <a:lnTo>
                  <a:pt x="6330" y="14732"/>
                </a:lnTo>
                <a:lnTo>
                  <a:pt x="10551" y="8418"/>
                </a:lnTo>
                <a:lnTo>
                  <a:pt x="15826" y="4209"/>
                </a:lnTo>
                <a:lnTo>
                  <a:pt x="32708" y="4209"/>
                </a:lnTo>
                <a:lnTo>
                  <a:pt x="35873" y="8418"/>
                </a:lnTo>
                <a:lnTo>
                  <a:pt x="35873" y="19995"/>
                </a:lnTo>
                <a:lnTo>
                  <a:pt x="28746" y="21605"/>
                </a:lnTo>
                <a:lnTo>
                  <a:pt x="12998" y="25954"/>
                </a:lnTo>
                <a:lnTo>
                  <a:pt x="3305" y="32249"/>
                </a:lnTo>
                <a:lnTo>
                  <a:pt x="0" y="43147"/>
                </a:lnTo>
                <a:lnTo>
                  <a:pt x="0" y="52618"/>
                </a:lnTo>
                <a:lnTo>
                  <a:pt x="6330" y="57880"/>
                </a:lnTo>
                <a:lnTo>
                  <a:pt x="24267" y="57880"/>
                </a:lnTo>
                <a:lnTo>
                  <a:pt x="29543" y="48410"/>
                </a:lnTo>
                <a:lnTo>
                  <a:pt x="22157" y="52618"/>
                </a:lnTo>
                <a:lnTo>
                  <a:pt x="10551" y="52618"/>
                </a:lnTo>
                <a:lnTo>
                  <a:pt x="6330" y="49462"/>
                </a:lnTo>
                <a:lnTo>
                  <a:pt x="6330" y="43147"/>
                </a:lnTo>
                <a:lnTo>
                  <a:pt x="7366" y="37703"/>
                </a:lnTo>
                <a:lnTo>
                  <a:pt x="15194" y="31166"/>
                </a:lnTo>
                <a:lnTo>
                  <a:pt x="35873" y="25257"/>
                </a:lnTo>
                <a:lnTo>
                  <a:pt x="36928" y="56828"/>
                </a:lnTo>
                <a:lnTo>
                  <a:pt x="43259" y="56828"/>
                </a:lnTo>
                <a:close/>
              </a:path>
            </a:pathLst>
          </a:custGeom>
          <a:solidFill>
            <a:srgbClr val="FDFDFD"/>
          </a:solidFill>
        </p:spPr>
        <p:txBody>
          <a:bodyPr wrap="square" lIns="0" tIns="0" rIns="0" bIns="0" rtlCol="0">
            <a:noAutofit/>
          </a:bodyPr>
          <a:lstStyle/>
          <a:p>
            <a:endParaRPr/>
          </a:p>
        </p:txBody>
      </p:sp>
      <p:sp>
        <p:nvSpPr>
          <p:cNvPr id="133" name="object 36"/>
          <p:cNvSpPr/>
          <p:nvPr/>
        </p:nvSpPr>
        <p:spPr>
          <a:xfrm>
            <a:off x="295674" y="6400177"/>
            <a:ext cx="42218" cy="56828"/>
          </a:xfrm>
          <a:custGeom>
            <a:avLst/>
            <a:gdLst/>
            <a:ahLst/>
            <a:cxnLst/>
            <a:rect l="l" t="t" r="r" b="b"/>
            <a:pathLst>
              <a:path w="42218" h="56828">
                <a:moveTo>
                  <a:pt x="42218" y="6314"/>
                </a:moveTo>
                <a:lnTo>
                  <a:pt x="36928" y="0"/>
                </a:lnTo>
                <a:lnTo>
                  <a:pt x="17936" y="0"/>
                </a:lnTo>
                <a:lnTo>
                  <a:pt x="12661" y="3157"/>
                </a:lnTo>
                <a:lnTo>
                  <a:pt x="6330" y="9472"/>
                </a:lnTo>
                <a:lnTo>
                  <a:pt x="6330" y="1052"/>
                </a:lnTo>
                <a:lnTo>
                  <a:pt x="0" y="1052"/>
                </a:lnTo>
                <a:lnTo>
                  <a:pt x="0" y="56828"/>
                </a:lnTo>
                <a:lnTo>
                  <a:pt x="6330" y="56828"/>
                </a:lnTo>
                <a:lnTo>
                  <a:pt x="6330" y="15786"/>
                </a:lnTo>
                <a:lnTo>
                  <a:pt x="13716" y="8418"/>
                </a:lnTo>
                <a:lnTo>
                  <a:pt x="17936" y="4209"/>
                </a:lnTo>
                <a:lnTo>
                  <a:pt x="32708" y="4209"/>
                </a:lnTo>
                <a:lnTo>
                  <a:pt x="35873" y="9472"/>
                </a:lnTo>
                <a:lnTo>
                  <a:pt x="35873" y="56828"/>
                </a:lnTo>
                <a:lnTo>
                  <a:pt x="42218" y="56828"/>
                </a:lnTo>
                <a:lnTo>
                  <a:pt x="42218" y="6314"/>
                </a:lnTo>
                <a:close/>
              </a:path>
            </a:pathLst>
          </a:custGeom>
          <a:solidFill>
            <a:srgbClr val="FDFDFD"/>
          </a:solidFill>
        </p:spPr>
        <p:txBody>
          <a:bodyPr wrap="square" lIns="0" tIns="0" rIns="0" bIns="0" rtlCol="0">
            <a:noAutofit/>
          </a:bodyPr>
          <a:lstStyle/>
          <a:p>
            <a:endParaRPr/>
          </a:p>
        </p:txBody>
      </p:sp>
      <p:sp>
        <p:nvSpPr>
          <p:cNvPr id="134" name="object 37"/>
          <p:cNvSpPr/>
          <p:nvPr/>
        </p:nvSpPr>
        <p:spPr>
          <a:xfrm>
            <a:off x="353719"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135" name="object 38"/>
          <p:cNvSpPr/>
          <p:nvPr/>
        </p:nvSpPr>
        <p:spPr>
          <a:xfrm>
            <a:off x="356885"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136" name="object 39"/>
          <p:cNvSpPr/>
          <p:nvPr/>
        </p:nvSpPr>
        <p:spPr>
          <a:xfrm>
            <a:off x="370601" y="6401229"/>
            <a:ext cx="41149" cy="55776"/>
          </a:xfrm>
          <a:custGeom>
            <a:avLst/>
            <a:gdLst/>
            <a:ahLst/>
            <a:cxnLst/>
            <a:rect l="l" t="t" r="r" b="b"/>
            <a:pathLst>
              <a:path w="41149" h="55776">
                <a:moveTo>
                  <a:pt x="8440" y="50514"/>
                </a:moveTo>
                <a:lnTo>
                  <a:pt x="40094" y="3157"/>
                </a:lnTo>
                <a:lnTo>
                  <a:pt x="40094" y="0"/>
                </a:lnTo>
                <a:lnTo>
                  <a:pt x="2110" y="0"/>
                </a:lnTo>
                <a:lnTo>
                  <a:pt x="2110" y="4209"/>
                </a:lnTo>
                <a:lnTo>
                  <a:pt x="31653" y="4209"/>
                </a:lnTo>
                <a:lnTo>
                  <a:pt x="0" y="51566"/>
                </a:lnTo>
                <a:lnTo>
                  <a:pt x="0" y="55776"/>
                </a:lnTo>
                <a:lnTo>
                  <a:pt x="41149" y="55776"/>
                </a:lnTo>
                <a:lnTo>
                  <a:pt x="41149" y="50514"/>
                </a:lnTo>
                <a:lnTo>
                  <a:pt x="8440" y="50514"/>
                </a:lnTo>
                <a:close/>
              </a:path>
            </a:pathLst>
          </a:custGeom>
          <a:solidFill>
            <a:srgbClr val="FDFDFD"/>
          </a:solidFill>
        </p:spPr>
        <p:txBody>
          <a:bodyPr wrap="square" lIns="0" tIns="0" rIns="0" bIns="0" rtlCol="0">
            <a:noAutofit/>
          </a:bodyPr>
          <a:lstStyle/>
          <a:p>
            <a:endParaRPr/>
          </a:p>
        </p:txBody>
      </p:sp>
      <p:sp>
        <p:nvSpPr>
          <p:cNvPr id="137" name="object 40"/>
          <p:cNvSpPr/>
          <p:nvPr/>
        </p:nvSpPr>
        <p:spPr>
          <a:xfrm>
            <a:off x="415971" y="6400177"/>
            <a:ext cx="43273" cy="57880"/>
          </a:xfrm>
          <a:custGeom>
            <a:avLst/>
            <a:gdLst/>
            <a:ahLst/>
            <a:cxnLst/>
            <a:rect l="l" t="t" r="r" b="b"/>
            <a:pathLst>
              <a:path w="43273" h="57880">
                <a:moveTo>
                  <a:pt x="3165" y="12628"/>
                </a:moveTo>
                <a:lnTo>
                  <a:pt x="7385" y="14732"/>
                </a:lnTo>
                <a:lnTo>
                  <a:pt x="11606" y="8418"/>
                </a:lnTo>
                <a:lnTo>
                  <a:pt x="16881" y="4209"/>
                </a:lnTo>
                <a:lnTo>
                  <a:pt x="32722" y="4209"/>
                </a:lnTo>
                <a:lnTo>
                  <a:pt x="35887" y="8418"/>
                </a:lnTo>
                <a:lnTo>
                  <a:pt x="35887" y="19995"/>
                </a:lnTo>
                <a:lnTo>
                  <a:pt x="28741" y="21609"/>
                </a:lnTo>
                <a:lnTo>
                  <a:pt x="12994" y="25957"/>
                </a:lnTo>
                <a:lnTo>
                  <a:pt x="3303" y="32251"/>
                </a:lnTo>
                <a:lnTo>
                  <a:pt x="0" y="43147"/>
                </a:lnTo>
                <a:lnTo>
                  <a:pt x="0" y="52618"/>
                </a:lnTo>
                <a:lnTo>
                  <a:pt x="7385" y="57880"/>
                </a:lnTo>
                <a:lnTo>
                  <a:pt x="24281" y="57880"/>
                </a:lnTo>
                <a:lnTo>
                  <a:pt x="30612" y="48410"/>
                </a:lnTo>
                <a:lnTo>
                  <a:pt x="23226" y="52618"/>
                </a:lnTo>
                <a:lnTo>
                  <a:pt x="11606" y="52618"/>
                </a:lnTo>
                <a:lnTo>
                  <a:pt x="7385" y="49462"/>
                </a:lnTo>
                <a:lnTo>
                  <a:pt x="7385" y="43147"/>
                </a:lnTo>
                <a:lnTo>
                  <a:pt x="8236" y="38077"/>
                </a:lnTo>
                <a:lnTo>
                  <a:pt x="15653" y="31327"/>
                </a:lnTo>
                <a:lnTo>
                  <a:pt x="35887" y="25257"/>
                </a:lnTo>
                <a:lnTo>
                  <a:pt x="36942" y="56828"/>
                </a:lnTo>
                <a:lnTo>
                  <a:pt x="43273" y="56828"/>
                </a:lnTo>
                <a:lnTo>
                  <a:pt x="42218" y="52618"/>
                </a:lnTo>
                <a:lnTo>
                  <a:pt x="42218" y="4209"/>
                </a:lnTo>
                <a:lnTo>
                  <a:pt x="36942" y="0"/>
                </a:lnTo>
                <a:lnTo>
                  <a:pt x="14771" y="0"/>
                </a:lnTo>
                <a:lnTo>
                  <a:pt x="7385" y="3157"/>
                </a:lnTo>
                <a:lnTo>
                  <a:pt x="3165" y="12628"/>
                </a:lnTo>
                <a:close/>
              </a:path>
              <a:path w="43273" h="57880">
                <a:moveTo>
                  <a:pt x="24281" y="57880"/>
                </a:moveTo>
                <a:lnTo>
                  <a:pt x="29557" y="54724"/>
                </a:lnTo>
                <a:lnTo>
                  <a:pt x="35887" y="49462"/>
                </a:lnTo>
                <a:lnTo>
                  <a:pt x="36942" y="56828"/>
                </a:lnTo>
                <a:lnTo>
                  <a:pt x="35887" y="25257"/>
                </a:lnTo>
                <a:lnTo>
                  <a:pt x="35887" y="43147"/>
                </a:lnTo>
                <a:lnTo>
                  <a:pt x="30612" y="48410"/>
                </a:lnTo>
                <a:lnTo>
                  <a:pt x="24281" y="57880"/>
                </a:lnTo>
                <a:close/>
              </a:path>
            </a:pathLst>
          </a:custGeom>
          <a:solidFill>
            <a:srgbClr val="FDFDFD"/>
          </a:solidFill>
        </p:spPr>
        <p:txBody>
          <a:bodyPr wrap="square" lIns="0" tIns="0" rIns="0" bIns="0" rtlCol="0">
            <a:noAutofit/>
          </a:bodyPr>
          <a:lstStyle/>
          <a:p>
            <a:endParaRPr/>
          </a:p>
        </p:txBody>
      </p:sp>
      <p:sp>
        <p:nvSpPr>
          <p:cNvPr id="138" name="object 41"/>
          <p:cNvSpPr/>
          <p:nvPr/>
        </p:nvSpPr>
        <p:spPr>
          <a:xfrm>
            <a:off x="466630" y="6382286"/>
            <a:ext cx="27432" cy="75771"/>
          </a:xfrm>
          <a:custGeom>
            <a:avLst/>
            <a:gdLst/>
            <a:ahLst/>
            <a:cxnLst/>
            <a:rect l="l" t="t" r="r" b="b"/>
            <a:pathLst>
              <a:path w="27432" h="75771">
                <a:moveTo>
                  <a:pt x="14771" y="68405"/>
                </a:moveTo>
                <a:lnTo>
                  <a:pt x="14771" y="23152"/>
                </a:lnTo>
                <a:lnTo>
                  <a:pt x="27432" y="23152"/>
                </a:lnTo>
                <a:lnTo>
                  <a:pt x="27432" y="18942"/>
                </a:lnTo>
                <a:lnTo>
                  <a:pt x="14771" y="18942"/>
                </a:lnTo>
                <a:lnTo>
                  <a:pt x="14771" y="0"/>
                </a:lnTo>
                <a:lnTo>
                  <a:pt x="8440" y="0"/>
                </a:lnTo>
                <a:lnTo>
                  <a:pt x="8440" y="18942"/>
                </a:lnTo>
                <a:lnTo>
                  <a:pt x="0" y="18942"/>
                </a:lnTo>
                <a:lnTo>
                  <a:pt x="0" y="23152"/>
                </a:lnTo>
                <a:lnTo>
                  <a:pt x="8440" y="23152"/>
                </a:lnTo>
                <a:lnTo>
                  <a:pt x="8440" y="72615"/>
                </a:lnTo>
                <a:lnTo>
                  <a:pt x="11606" y="75771"/>
                </a:lnTo>
                <a:lnTo>
                  <a:pt x="23212" y="75771"/>
                </a:lnTo>
                <a:lnTo>
                  <a:pt x="27432" y="74719"/>
                </a:lnTo>
                <a:lnTo>
                  <a:pt x="27432" y="69457"/>
                </a:lnTo>
                <a:lnTo>
                  <a:pt x="25322" y="69457"/>
                </a:lnTo>
                <a:lnTo>
                  <a:pt x="21102" y="70509"/>
                </a:lnTo>
                <a:lnTo>
                  <a:pt x="16881" y="70509"/>
                </a:lnTo>
                <a:lnTo>
                  <a:pt x="14771" y="68405"/>
                </a:lnTo>
                <a:close/>
              </a:path>
            </a:pathLst>
          </a:custGeom>
          <a:solidFill>
            <a:srgbClr val="FDFDFD"/>
          </a:solidFill>
        </p:spPr>
        <p:txBody>
          <a:bodyPr wrap="square" lIns="0" tIns="0" rIns="0" bIns="0" rtlCol="0">
            <a:noAutofit/>
          </a:bodyPr>
          <a:lstStyle/>
          <a:p>
            <a:endParaRPr/>
          </a:p>
        </p:txBody>
      </p:sp>
      <p:sp>
        <p:nvSpPr>
          <p:cNvPr id="139" name="object 42"/>
          <p:cNvSpPr/>
          <p:nvPr/>
        </p:nvSpPr>
        <p:spPr>
          <a:xfrm>
            <a:off x="502504"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140" name="object 43"/>
          <p:cNvSpPr/>
          <p:nvPr/>
        </p:nvSpPr>
        <p:spPr>
          <a:xfrm>
            <a:off x="505669"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141" name="object 44"/>
          <p:cNvSpPr/>
          <p:nvPr/>
        </p:nvSpPr>
        <p:spPr>
          <a:xfrm>
            <a:off x="520441" y="6400177"/>
            <a:ext cx="35801" cy="57880"/>
          </a:xfrm>
          <a:custGeom>
            <a:avLst/>
            <a:gdLst/>
            <a:ahLst/>
            <a:cxnLst/>
            <a:rect l="l" t="t" r="r" b="b"/>
            <a:pathLst>
              <a:path w="35801" h="57880">
                <a:moveTo>
                  <a:pt x="23226" y="52618"/>
                </a:moveTo>
                <a:lnTo>
                  <a:pt x="23226" y="57880"/>
                </a:lnTo>
                <a:lnTo>
                  <a:pt x="35801" y="54258"/>
                </a:lnTo>
                <a:lnTo>
                  <a:pt x="34512" y="47836"/>
                </a:lnTo>
                <a:lnTo>
                  <a:pt x="23226" y="52618"/>
                </a:lnTo>
                <a:close/>
              </a:path>
              <a:path w="35801" h="57880">
                <a:moveTo>
                  <a:pt x="23226" y="52618"/>
                </a:moveTo>
                <a:lnTo>
                  <a:pt x="18731" y="52130"/>
                </a:lnTo>
                <a:lnTo>
                  <a:pt x="9345" y="44614"/>
                </a:lnTo>
                <a:lnTo>
                  <a:pt x="6330" y="28415"/>
                </a:lnTo>
                <a:lnTo>
                  <a:pt x="6641" y="22566"/>
                </a:lnTo>
                <a:lnTo>
                  <a:pt x="11666" y="9134"/>
                </a:lnTo>
                <a:lnTo>
                  <a:pt x="23226" y="4209"/>
                </a:lnTo>
                <a:lnTo>
                  <a:pt x="27141" y="4623"/>
                </a:lnTo>
                <a:lnTo>
                  <a:pt x="36343" y="12405"/>
                </a:lnTo>
                <a:lnTo>
                  <a:pt x="39053" y="28415"/>
                </a:lnTo>
                <a:lnTo>
                  <a:pt x="38859" y="33848"/>
                </a:lnTo>
                <a:lnTo>
                  <a:pt x="34512" y="47836"/>
                </a:lnTo>
                <a:lnTo>
                  <a:pt x="35801" y="54258"/>
                </a:lnTo>
                <a:lnTo>
                  <a:pt x="43246" y="43505"/>
                </a:lnTo>
                <a:lnTo>
                  <a:pt x="45383" y="28415"/>
                </a:lnTo>
                <a:lnTo>
                  <a:pt x="43843" y="15971"/>
                </a:lnTo>
                <a:lnTo>
                  <a:pt x="37028" y="4545"/>
                </a:lnTo>
                <a:lnTo>
                  <a:pt x="23226" y="0"/>
                </a:lnTo>
                <a:lnTo>
                  <a:pt x="10034" y="3522"/>
                </a:lnTo>
                <a:lnTo>
                  <a:pt x="2201" y="14020"/>
                </a:lnTo>
                <a:lnTo>
                  <a:pt x="0" y="28415"/>
                </a:lnTo>
                <a:lnTo>
                  <a:pt x="1900" y="42662"/>
                </a:lnTo>
                <a:lnTo>
                  <a:pt x="9067" y="53627"/>
                </a:lnTo>
                <a:lnTo>
                  <a:pt x="23226" y="57880"/>
                </a:lnTo>
                <a:lnTo>
                  <a:pt x="23226" y="52618"/>
                </a:lnTo>
                <a:close/>
              </a:path>
            </a:pathLst>
          </a:custGeom>
          <a:solidFill>
            <a:srgbClr val="FDFDFD"/>
          </a:solidFill>
        </p:spPr>
        <p:txBody>
          <a:bodyPr wrap="square" lIns="0" tIns="0" rIns="0" bIns="0" rtlCol="0">
            <a:noAutofit/>
          </a:bodyPr>
          <a:lstStyle/>
          <a:p>
            <a:endParaRPr/>
          </a:p>
        </p:txBody>
      </p:sp>
      <p:sp>
        <p:nvSpPr>
          <p:cNvPr id="142" name="object 45"/>
          <p:cNvSpPr/>
          <p:nvPr/>
        </p:nvSpPr>
        <p:spPr>
          <a:xfrm>
            <a:off x="577431" y="6400177"/>
            <a:ext cx="42204" cy="56828"/>
          </a:xfrm>
          <a:custGeom>
            <a:avLst/>
            <a:gdLst/>
            <a:ahLst/>
            <a:cxnLst/>
            <a:rect l="l" t="t" r="r" b="b"/>
            <a:pathLst>
              <a:path w="42204" h="56828">
                <a:moveTo>
                  <a:pt x="42204" y="6314"/>
                </a:moveTo>
                <a:lnTo>
                  <a:pt x="36928" y="0"/>
                </a:lnTo>
                <a:lnTo>
                  <a:pt x="16881" y="0"/>
                </a:lnTo>
                <a:lnTo>
                  <a:pt x="12661" y="3157"/>
                </a:lnTo>
                <a:lnTo>
                  <a:pt x="6330" y="9472"/>
                </a:lnTo>
                <a:lnTo>
                  <a:pt x="6330" y="1052"/>
                </a:lnTo>
                <a:lnTo>
                  <a:pt x="0" y="1052"/>
                </a:lnTo>
                <a:lnTo>
                  <a:pt x="0" y="56828"/>
                </a:lnTo>
                <a:lnTo>
                  <a:pt x="6330" y="56828"/>
                </a:lnTo>
                <a:lnTo>
                  <a:pt x="6330" y="15786"/>
                </a:lnTo>
                <a:lnTo>
                  <a:pt x="13716" y="8418"/>
                </a:lnTo>
                <a:lnTo>
                  <a:pt x="16881" y="4209"/>
                </a:lnTo>
                <a:lnTo>
                  <a:pt x="32708" y="4209"/>
                </a:lnTo>
                <a:lnTo>
                  <a:pt x="35873" y="9472"/>
                </a:lnTo>
                <a:lnTo>
                  <a:pt x="35873" y="56828"/>
                </a:lnTo>
                <a:lnTo>
                  <a:pt x="42204" y="56828"/>
                </a:lnTo>
                <a:lnTo>
                  <a:pt x="42204" y="6314"/>
                </a:lnTo>
                <a:close/>
              </a:path>
            </a:pathLst>
          </a:custGeom>
          <a:solidFill>
            <a:srgbClr val="FDFDFD"/>
          </a:solidFill>
        </p:spPr>
        <p:txBody>
          <a:bodyPr wrap="square" lIns="0" tIns="0" rIns="0" bIns="0" rtlCol="0">
            <a:noAutofit/>
          </a:bodyPr>
          <a:lstStyle/>
          <a:p>
            <a:endParaRPr/>
          </a:p>
        </p:txBody>
      </p:sp>
      <p:sp>
        <p:nvSpPr>
          <p:cNvPr id="143" name="object 46"/>
          <p:cNvSpPr/>
          <p:nvPr/>
        </p:nvSpPr>
        <p:spPr>
          <a:xfrm>
            <a:off x="302005" y="5603532"/>
            <a:ext cx="153019" cy="216784"/>
          </a:xfrm>
          <a:custGeom>
            <a:avLst/>
            <a:gdLst/>
            <a:ahLst/>
            <a:cxnLst/>
            <a:rect l="l" t="t" r="r" b="b"/>
            <a:pathLst>
              <a:path w="153019" h="216784">
                <a:moveTo>
                  <a:pt x="153019" y="183115"/>
                </a:moveTo>
                <a:lnTo>
                  <a:pt x="147743" y="181011"/>
                </a:lnTo>
                <a:lnTo>
                  <a:pt x="143523" y="192585"/>
                </a:lnTo>
                <a:lnTo>
                  <a:pt x="136137" y="198898"/>
                </a:lnTo>
                <a:lnTo>
                  <a:pt x="131902" y="202054"/>
                </a:lnTo>
                <a:lnTo>
                  <a:pt x="125572" y="203106"/>
                </a:lnTo>
                <a:lnTo>
                  <a:pt x="120296" y="204158"/>
                </a:lnTo>
                <a:lnTo>
                  <a:pt x="71761" y="204158"/>
                </a:lnTo>
                <a:lnTo>
                  <a:pt x="55464" y="203369"/>
                </a:lnTo>
                <a:lnTo>
                  <a:pt x="48700" y="194926"/>
                </a:lnTo>
                <a:lnTo>
                  <a:pt x="48549" y="193637"/>
                </a:lnTo>
                <a:lnTo>
                  <a:pt x="48549" y="23147"/>
                </a:lnTo>
                <a:lnTo>
                  <a:pt x="59576" y="12321"/>
                </a:lnTo>
                <a:lnTo>
                  <a:pt x="71551" y="9491"/>
                </a:lnTo>
                <a:lnTo>
                  <a:pt x="71761" y="9469"/>
                </a:lnTo>
                <a:lnTo>
                  <a:pt x="71761" y="0"/>
                </a:lnTo>
                <a:lnTo>
                  <a:pt x="0" y="0"/>
                </a:lnTo>
                <a:lnTo>
                  <a:pt x="0" y="9469"/>
                </a:lnTo>
                <a:lnTo>
                  <a:pt x="20047" y="11573"/>
                </a:lnTo>
                <a:lnTo>
                  <a:pt x="21102" y="23147"/>
                </a:lnTo>
                <a:lnTo>
                  <a:pt x="21102" y="193637"/>
                </a:lnTo>
                <a:lnTo>
                  <a:pt x="20047" y="205210"/>
                </a:lnTo>
                <a:lnTo>
                  <a:pt x="0" y="207315"/>
                </a:lnTo>
                <a:lnTo>
                  <a:pt x="0" y="216784"/>
                </a:lnTo>
                <a:lnTo>
                  <a:pt x="143523" y="216784"/>
                </a:lnTo>
                <a:lnTo>
                  <a:pt x="153019" y="184168"/>
                </a:lnTo>
                <a:lnTo>
                  <a:pt x="153019" y="183115"/>
                </a:lnTo>
                <a:close/>
              </a:path>
            </a:pathLst>
          </a:custGeom>
          <a:solidFill>
            <a:srgbClr val="FDFDFD"/>
          </a:solidFill>
        </p:spPr>
        <p:txBody>
          <a:bodyPr wrap="square" lIns="0" tIns="0" rIns="0" bIns="0" rtlCol="0">
            <a:noAutofit/>
          </a:bodyPr>
          <a:lstStyle/>
          <a:p>
            <a:endParaRPr/>
          </a:p>
        </p:txBody>
      </p:sp>
      <p:sp>
        <p:nvSpPr>
          <p:cNvPr id="144" name="object 47"/>
          <p:cNvSpPr/>
          <p:nvPr/>
        </p:nvSpPr>
        <p:spPr>
          <a:xfrm>
            <a:off x="462410" y="5497237"/>
            <a:ext cx="70692" cy="39995"/>
          </a:xfrm>
          <a:custGeom>
            <a:avLst/>
            <a:gdLst/>
            <a:ahLst/>
            <a:cxnLst/>
            <a:rect l="l" t="t" r="r" b="b"/>
            <a:pathLst>
              <a:path w="70692" h="39995">
                <a:moveTo>
                  <a:pt x="0" y="0"/>
                </a:moveTo>
                <a:lnTo>
                  <a:pt x="3605" y="3764"/>
                </a:lnTo>
                <a:lnTo>
                  <a:pt x="13399" y="12131"/>
                </a:lnTo>
                <a:lnTo>
                  <a:pt x="24005" y="19116"/>
                </a:lnTo>
                <a:lnTo>
                  <a:pt x="35231" y="25056"/>
                </a:lnTo>
                <a:lnTo>
                  <a:pt x="46884" y="30291"/>
                </a:lnTo>
                <a:lnTo>
                  <a:pt x="58768" y="35158"/>
                </a:lnTo>
                <a:lnTo>
                  <a:pt x="70692" y="39995"/>
                </a:lnTo>
                <a:lnTo>
                  <a:pt x="64721" y="31790"/>
                </a:lnTo>
                <a:lnTo>
                  <a:pt x="58369" y="21310"/>
                </a:lnTo>
                <a:lnTo>
                  <a:pt x="49590" y="11573"/>
                </a:lnTo>
                <a:lnTo>
                  <a:pt x="46404" y="9140"/>
                </a:lnTo>
                <a:lnTo>
                  <a:pt x="35604" y="5062"/>
                </a:lnTo>
                <a:lnTo>
                  <a:pt x="23446" y="3667"/>
                </a:lnTo>
                <a:lnTo>
                  <a:pt x="11167" y="2724"/>
                </a:lnTo>
                <a:lnTo>
                  <a:pt x="0" y="0"/>
                </a:lnTo>
                <a:close/>
              </a:path>
            </a:pathLst>
          </a:custGeom>
          <a:solidFill>
            <a:srgbClr val="FDFDFD"/>
          </a:solidFill>
        </p:spPr>
        <p:txBody>
          <a:bodyPr wrap="square" lIns="0" tIns="0" rIns="0" bIns="0" rtlCol="0">
            <a:noAutofit/>
          </a:bodyPr>
          <a:lstStyle/>
          <a:p>
            <a:endParaRPr/>
          </a:p>
        </p:txBody>
      </p:sp>
      <p:sp>
        <p:nvSpPr>
          <p:cNvPr id="145" name="object 48"/>
          <p:cNvSpPr/>
          <p:nvPr/>
        </p:nvSpPr>
        <p:spPr>
          <a:xfrm>
            <a:off x="197538" y="5497237"/>
            <a:ext cx="69648" cy="41047"/>
          </a:xfrm>
          <a:custGeom>
            <a:avLst/>
            <a:gdLst/>
            <a:ahLst/>
            <a:cxnLst/>
            <a:rect l="l" t="t" r="r" b="b"/>
            <a:pathLst>
              <a:path w="69648" h="41047">
                <a:moveTo>
                  <a:pt x="69648" y="0"/>
                </a:moveTo>
                <a:lnTo>
                  <a:pt x="66577" y="1986"/>
                </a:lnTo>
                <a:lnTo>
                  <a:pt x="55313" y="4701"/>
                </a:lnTo>
                <a:lnTo>
                  <a:pt x="43440" y="5040"/>
                </a:lnTo>
                <a:lnTo>
                  <a:pt x="32705" y="7365"/>
                </a:lnTo>
                <a:lnTo>
                  <a:pt x="24103" y="10678"/>
                </a:lnTo>
                <a:lnTo>
                  <a:pt x="14444" y="19453"/>
                </a:lnTo>
                <a:lnTo>
                  <a:pt x="6827" y="30494"/>
                </a:lnTo>
                <a:lnTo>
                  <a:pt x="0" y="41047"/>
                </a:lnTo>
                <a:lnTo>
                  <a:pt x="2110" y="41047"/>
                </a:lnTo>
                <a:lnTo>
                  <a:pt x="5275" y="37891"/>
                </a:lnTo>
                <a:lnTo>
                  <a:pt x="16038" y="34968"/>
                </a:lnTo>
                <a:lnTo>
                  <a:pt x="27850" y="30357"/>
                </a:lnTo>
                <a:lnTo>
                  <a:pt x="39181" y="24462"/>
                </a:lnTo>
                <a:lnTo>
                  <a:pt x="49966" y="17374"/>
                </a:lnTo>
                <a:lnTo>
                  <a:pt x="60142" y="9189"/>
                </a:lnTo>
                <a:lnTo>
                  <a:pt x="69648" y="0"/>
                </a:lnTo>
                <a:close/>
              </a:path>
            </a:pathLst>
          </a:custGeom>
          <a:solidFill>
            <a:srgbClr val="FDFDFD"/>
          </a:solidFill>
        </p:spPr>
        <p:txBody>
          <a:bodyPr wrap="square" lIns="0" tIns="0" rIns="0" bIns="0" rtlCol="0">
            <a:noAutofit/>
          </a:bodyPr>
          <a:lstStyle/>
          <a:p>
            <a:endParaRPr/>
          </a:p>
        </p:txBody>
      </p:sp>
      <p:sp>
        <p:nvSpPr>
          <p:cNvPr id="146" name="object 49"/>
          <p:cNvSpPr/>
          <p:nvPr/>
        </p:nvSpPr>
        <p:spPr>
          <a:xfrm>
            <a:off x="498284" y="5505655"/>
            <a:ext cx="81257" cy="84199"/>
          </a:xfrm>
          <a:custGeom>
            <a:avLst/>
            <a:gdLst/>
            <a:ahLst/>
            <a:cxnLst/>
            <a:rect l="l" t="t" r="r" b="b"/>
            <a:pathLst>
              <a:path w="81257" h="84199">
                <a:moveTo>
                  <a:pt x="12153" y="31274"/>
                </a:moveTo>
                <a:lnTo>
                  <a:pt x="0" y="27369"/>
                </a:lnTo>
                <a:lnTo>
                  <a:pt x="18991" y="46308"/>
                </a:lnTo>
                <a:lnTo>
                  <a:pt x="26761" y="54435"/>
                </a:lnTo>
                <a:lnTo>
                  <a:pt x="37369" y="61530"/>
                </a:lnTo>
                <a:lnTo>
                  <a:pt x="48731" y="66810"/>
                </a:lnTo>
                <a:lnTo>
                  <a:pt x="60239" y="71518"/>
                </a:lnTo>
                <a:lnTo>
                  <a:pt x="71284" y="76899"/>
                </a:lnTo>
                <a:lnTo>
                  <a:pt x="81257" y="84199"/>
                </a:lnTo>
                <a:lnTo>
                  <a:pt x="79147" y="82095"/>
                </a:lnTo>
                <a:lnTo>
                  <a:pt x="78092" y="78939"/>
                </a:lnTo>
                <a:lnTo>
                  <a:pt x="77037" y="76834"/>
                </a:lnTo>
                <a:lnTo>
                  <a:pt x="77151" y="70971"/>
                </a:lnTo>
                <a:lnTo>
                  <a:pt x="75566" y="57889"/>
                </a:lnTo>
                <a:lnTo>
                  <a:pt x="71629" y="45507"/>
                </a:lnTo>
                <a:lnTo>
                  <a:pt x="65619" y="33994"/>
                </a:lnTo>
                <a:lnTo>
                  <a:pt x="57811" y="23518"/>
                </a:lnTo>
                <a:lnTo>
                  <a:pt x="48484" y="14248"/>
                </a:lnTo>
                <a:lnTo>
                  <a:pt x="37913" y="6352"/>
                </a:lnTo>
                <a:lnTo>
                  <a:pt x="26377" y="0"/>
                </a:lnTo>
                <a:lnTo>
                  <a:pt x="27560" y="1958"/>
                </a:lnTo>
                <a:lnTo>
                  <a:pt x="33794" y="13047"/>
                </a:lnTo>
                <a:lnTo>
                  <a:pt x="39730" y="24154"/>
                </a:lnTo>
                <a:lnTo>
                  <a:pt x="45914" y="35100"/>
                </a:lnTo>
                <a:lnTo>
                  <a:pt x="52892" y="45701"/>
                </a:lnTo>
                <a:lnTo>
                  <a:pt x="61210" y="55777"/>
                </a:lnTo>
                <a:lnTo>
                  <a:pt x="59100" y="57882"/>
                </a:lnTo>
                <a:lnTo>
                  <a:pt x="56911" y="55267"/>
                </a:lnTo>
                <a:lnTo>
                  <a:pt x="46919" y="46255"/>
                </a:lnTo>
                <a:lnTo>
                  <a:pt x="35922" y="39838"/>
                </a:lnTo>
                <a:lnTo>
                  <a:pt x="24230" y="35138"/>
                </a:lnTo>
                <a:lnTo>
                  <a:pt x="12153" y="31274"/>
                </a:lnTo>
                <a:close/>
              </a:path>
            </a:pathLst>
          </a:custGeom>
          <a:solidFill>
            <a:srgbClr val="FDFDFD"/>
          </a:solidFill>
        </p:spPr>
        <p:txBody>
          <a:bodyPr wrap="square" lIns="0" tIns="0" rIns="0" bIns="0" rtlCol="0">
            <a:noAutofit/>
          </a:bodyPr>
          <a:lstStyle/>
          <a:p>
            <a:endParaRPr/>
          </a:p>
        </p:txBody>
      </p:sp>
      <p:sp>
        <p:nvSpPr>
          <p:cNvPr id="147" name="object 50"/>
          <p:cNvSpPr/>
          <p:nvPr/>
        </p:nvSpPr>
        <p:spPr>
          <a:xfrm>
            <a:off x="151106" y="5506707"/>
            <a:ext cx="80206" cy="84199"/>
          </a:xfrm>
          <a:custGeom>
            <a:avLst/>
            <a:gdLst/>
            <a:ahLst/>
            <a:cxnLst/>
            <a:rect l="l" t="t" r="r" b="b"/>
            <a:pathLst>
              <a:path w="80206" h="84199">
                <a:moveTo>
                  <a:pt x="6444" y="61660"/>
                </a:moveTo>
                <a:lnTo>
                  <a:pt x="4135" y="73492"/>
                </a:lnTo>
                <a:lnTo>
                  <a:pt x="0" y="84199"/>
                </a:lnTo>
                <a:lnTo>
                  <a:pt x="5276" y="79991"/>
                </a:lnTo>
                <a:lnTo>
                  <a:pt x="7074" y="79133"/>
                </a:lnTo>
                <a:lnTo>
                  <a:pt x="18311" y="73850"/>
                </a:lnTo>
                <a:lnTo>
                  <a:pt x="29658" y="68371"/>
                </a:lnTo>
                <a:lnTo>
                  <a:pt x="40891" y="62422"/>
                </a:lnTo>
                <a:lnTo>
                  <a:pt x="51786" y="55728"/>
                </a:lnTo>
                <a:lnTo>
                  <a:pt x="62120" y="48013"/>
                </a:lnTo>
                <a:lnTo>
                  <a:pt x="71668" y="39003"/>
                </a:lnTo>
                <a:lnTo>
                  <a:pt x="80206" y="28422"/>
                </a:lnTo>
                <a:lnTo>
                  <a:pt x="77881" y="29244"/>
                </a:lnTo>
                <a:lnTo>
                  <a:pt x="65948" y="32835"/>
                </a:lnTo>
                <a:lnTo>
                  <a:pt x="53853" y="36371"/>
                </a:lnTo>
                <a:lnTo>
                  <a:pt x="42048" y="40976"/>
                </a:lnTo>
                <a:lnTo>
                  <a:pt x="30982" y="47772"/>
                </a:lnTo>
                <a:lnTo>
                  <a:pt x="21105" y="57882"/>
                </a:lnTo>
                <a:lnTo>
                  <a:pt x="20049" y="55777"/>
                </a:lnTo>
                <a:lnTo>
                  <a:pt x="21273" y="54451"/>
                </a:lnTo>
                <a:lnTo>
                  <a:pt x="29429" y="44204"/>
                </a:lnTo>
                <a:lnTo>
                  <a:pt x="36246" y="33449"/>
                </a:lnTo>
                <a:lnTo>
                  <a:pt x="42241" y="22373"/>
                </a:lnTo>
                <a:lnTo>
                  <a:pt x="47926" y="11161"/>
                </a:lnTo>
                <a:lnTo>
                  <a:pt x="53819" y="0"/>
                </a:lnTo>
                <a:lnTo>
                  <a:pt x="49652" y="3430"/>
                </a:lnTo>
                <a:lnTo>
                  <a:pt x="39384" y="10444"/>
                </a:lnTo>
                <a:lnTo>
                  <a:pt x="28853" y="17556"/>
                </a:lnTo>
                <a:lnTo>
                  <a:pt x="18994" y="26317"/>
                </a:lnTo>
                <a:lnTo>
                  <a:pt x="18011" y="27415"/>
                </a:lnTo>
                <a:lnTo>
                  <a:pt x="11823" y="37821"/>
                </a:lnTo>
                <a:lnTo>
                  <a:pt x="8488" y="49503"/>
                </a:lnTo>
                <a:lnTo>
                  <a:pt x="6444" y="61660"/>
                </a:lnTo>
                <a:close/>
              </a:path>
            </a:pathLst>
          </a:custGeom>
          <a:solidFill>
            <a:srgbClr val="FDFDFD"/>
          </a:solidFill>
        </p:spPr>
        <p:txBody>
          <a:bodyPr wrap="square" lIns="0" tIns="0" rIns="0" bIns="0" rtlCol="0">
            <a:noAutofit/>
          </a:bodyPr>
          <a:lstStyle/>
          <a:p>
            <a:endParaRPr/>
          </a:p>
        </p:txBody>
      </p:sp>
      <p:sp>
        <p:nvSpPr>
          <p:cNvPr id="148" name="object 51"/>
          <p:cNvSpPr/>
          <p:nvPr/>
        </p:nvSpPr>
        <p:spPr>
          <a:xfrm>
            <a:off x="544722" y="5543546"/>
            <a:ext cx="69072" cy="109451"/>
          </a:xfrm>
          <a:custGeom>
            <a:avLst/>
            <a:gdLst/>
            <a:ahLst/>
            <a:cxnLst/>
            <a:rect l="l" t="t" r="r" b="b"/>
            <a:pathLst>
              <a:path w="69072" h="109451">
                <a:moveTo>
                  <a:pt x="36021" y="6048"/>
                </a:moveTo>
                <a:lnTo>
                  <a:pt x="39610" y="17717"/>
                </a:lnTo>
                <a:lnTo>
                  <a:pt x="41430" y="30074"/>
                </a:lnTo>
                <a:lnTo>
                  <a:pt x="42883" y="42587"/>
                </a:lnTo>
                <a:lnTo>
                  <a:pt x="45369" y="54725"/>
                </a:lnTo>
                <a:lnTo>
                  <a:pt x="47479" y="63142"/>
                </a:lnTo>
                <a:lnTo>
                  <a:pt x="51700" y="70507"/>
                </a:lnTo>
                <a:lnTo>
                  <a:pt x="52755" y="77872"/>
                </a:lnTo>
                <a:lnTo>
                  <a:pt x="51396" y="75125"/>
                </a:lnTo>
                <a:lnTo>
                  <a:pt x="43416" y="64316"/>
                </a:lnTo>
                <a:lnTo>
                  <a:pt x="33437" y="56212"/>
                </a:lnTo>
                <a:lnTo>
                  <a:pt x="22309" y="49788"/>
                </a:lnTo>
                <a:lnTo>
                  <a:pt x="10880" y="44018"/>
                </a:lnTo>
                <a:lnTo>
                  <a:pt x="0" y="37877"/>
                </a:lnTo>
                <a:lnTo>
                  <a:pt x="15826" y="63142"/>
                </a:lnTo>
                <a:lnTo>
                  <a:pt x="18459" y="68010"/>
                </a:lnTo>
                <a:lnTo>
                  <a:pt x="26910" y="77779"/>
                </a:lnTo>
                <a:lnTo>
                  <a:pt x="37141" y="85407"/>
                </a:lnTo>
                <a:lnTo>
                  <a:pt x="47947" y="92294"/>
                </a:lnTo>
                <a:lnTo>
                  <a:pt x="58125" y="99842"/>
                </a:lnTo>
                <a:lnTo>
                  <a:pt x="66471" y="109451"/>
                </a:lnTo>
                <a:lnTo>
                  <a:pt x="65245" y="104637"/>
                </a:lnTo>
                <a:lnTo>
                  <a:pt x="64818" y="91802"/>
                </a:lnTo>
                <a:lnTo>
                  <a:pt x="67527" y="79977"/>
                </a:lnTo>
                <a:lnTo>
                  <a:pt x="68801" y="73396"/>
                </a:lnTo>
                <a:lnTo>
                  <a:pt x="69072" y="60965"/>
                </a:lnTo>
                <a:lnTo>
                  <a:pt x="66709" y="49432"/>
                </a:lnTo>
                <a:lnTo>
                  <a:pt x="62206" y="38647"/>
                </a:lnTo>
                <a:lnTo>
                  <a:pt x="56059" y="28460"/>
                </a:lnTo>
                <a:lnTo>
                  <a:pt x="48763" y="18723"/>
                </a:lnTo>
                <a:lnTo>
                  <a:pt x="40815" y="9286"/>
                </a:lnTo>
                <a:lnTo>
                  <a:pt x="32708" y="0"/>
                </a:lnTo>
                <a:lnTo>
                  <a:pt x="36021" y="6048"/>
                </a:lnTo>
                <a:close/>
              </a:path>
            </a:pathLst>
          </a:custGeom>
          <a:solidFill>
            <a:srgbClr val="FDFDFD"/>
          </a:solidFill>
        </p:spPr>
        <p:txBody>
          <a:bodyPr wrap="square" lIns="0" tIns="0" rIns="0" bIns="0" rtlCol="0">
            <a:noAutofit/>
          </a:bodyPr>
          <a:lstStyle/>
          <a:p>
            <a:endParaRPr/>
          </a:p>
        </p:txBody>
      </p:sp>
      <p:sp>
        <p:nvSpPr>
          <p:cNvPr id="149" name="object 52"/>
          <p:cNvSpPr/>
          <p:nvPr/>
        </p:nvSpPr>
        <p:spPr>
          <a:xfrm>
            <a:off x="116580" y="5544598"/>
            <a:ext cx="68295" cy="110503"/>
          </a:xfrm>
          <a:custGeom>
            <a:avLst/>
            <a:gdLst/>
            <a:ahLst/>
            <a:cxnLst/>
            <a:rect l="l" t="t" r="r" b="b"/>
            <a:pathLst>
              <a:path w="68295" h="110503">
                <a:moveTo>
                  <a:pt x="12365" y="28407"/>
                </a:moveTo>
                <a:lnTo>
                  <a:pt x="9953" y="30905"/>
                </a:lnTo>
                <a:lnTo>
                  <a:pt x="3560" y="40940"/>
                </a:lnTo>
                <a:lnTo>
                  <a:pt x="550" y="51913"/>
                </a:lnTo>
                <a:lnTo>
                  <a:pt x="0" y="63528"/>
                </a:lnTo>
                <a:lnTo>
                  <a:pt x="985" y="75490"/>
                </a:lnTo>
                <a:lnTo>
                  <a:pt x="2583" y="87503"/>
                </a:lnTo>
                <a:lnTo>
                  <a:pt x="3870" y="99273"/>
                </a:lnTo>
                <a:lnTo>
                  <a:pt x="3923" y="110503"/>
                </a:lnTo>
                <a:lnTo>
                  <a:pt x="10255" y="101020"/>
                </a:lnTo>
                <a:lnTo>
                  <a:pt x="18799" y="96555"/>
                </a:lnTo>
                <a:lnTo>
                  <a:pt x="29320" y="88994"/>
                </a:lnTo>
                <a:lnTo>
                  <a:pt x="38904" y="79973"/>
                </a:lnTo>
                <a:lnTo>
                  <a:pt x="47574" y="69921"/>
                </a:lnTo>
                <a:lnTo>
                  <a:pt x="55348" y="59270"/>
                </a:lnTo>
                <a:lnTo>
                  <a:pt x="62248" y="48449"/>
                </a:lnTo>
                <a:lnTo>
                  <a:pt x="68295" y="37891"/>
                </a:lnTo>
                <a:lnTo>
                  <a:pt x="64073" y="42099"/>
                </a:lnTo>
                <a:lnTo>
                  <a:pt x="55583" y="45349"/>
                </a:lnTo>
                <a:lnTo>
                  <a:pt x="43881" y="50979"/>
                </a:lnTo>
                <a:lnTo>
                  <a:pt x="32883" y="58253"/>
                </a:lnTo>
                <a:lnTo>
                  <a:pt x="23487" y="67469"/>
                </a:lnTo>
                <a:lnTo>
                  <a:pt x="16587" y="78925"/>
                </a:lnTo>
                <a:lnTo>
                  <a:pt x="14476" y="76820"/>
                </a:lnTo>
                <a:lnTo>
                  <a:pt x="18909" y="69112"/>
                </a:lnTo>
                <a:lnTo>
                  <a:pt x="22698" y="57894"/>
                </a:lnTo>
                <a:lnTo>
                  <a:pt x="24875" y="46008"/>
                </a:lnTo>
                <a:lnTo>
                  <a:pt x="26345" y="33863"/>
                </a:lnTo>
                <a:lnTo>
                  <a:pt x="28014" y="21873"/>
                </a:lnTo>
                <a:lnTo>
                  <a:pt x="30791" y="10448"/>
                </a:lnTo>
                <a:lnTo>
                  <a:pt x="35581" y="0"/>
                </a:lnTo>
                <a:lnTo>
                  <a:pt x="12365" y="28407"/>
                </a:lnTo>
                <a:close/>
              </a:path>
            </a:pathLst>
          </a:custGeom>
          <a:solidFill>
            <a:srgbClr val="FDFDFD"/>
          </a:solidFill>
        </p:spPr>
        <p:txBody>
          <a:bodyPr wrap="square" lIns="0" tIns="0" rIns="0" bIns="0" rtlCol="0">
            <a:noAutofit/>
          </a:bodyPr>
          <a:lstStyle/>
          <a:p>
            <a:endParaRPr/>
          </a:p>
        </p:txBody>
      </p:sp>
      <p:sp>
        <p:nvSpPr>
          <p:cNvPr id="150" name="object 53"/>
          <p:cNvSpPr/>
          <p:nvPr/>
        </p:nvSpPr>
        <p:spPr>
          <a:xfrm>
            <a:off x="572155" y="5607741"/>
            <a:ext cx="70126" cy="129442"/>
          </a:xfrm>
          <a:custGeom>
            <a:avLst/>
            <a:gdLst/>
            <a:ahLst/>
            <a:cxnLst/>
            <a:rect l="l" t="t" r="r" b="b"/>
            <a:pathLst>
              <a:path w="70126" h="129442">
                <a:moveTo>
                  <a:pt x="55608" y="10476"/>
                </a:moveTo>
                <a:lnTo>
                  <a:pt x="50645" y="0"/>
                </a:lnTo>
                <a:lnTo>
                  <a:pt x="50843" y="786"/>
                </a:lnTo>
                <a:lnTo>
                  <a:pt x="52436" y="12721"/>
                </a:lnTo>
                <a:lnTo>
                  <a:pt x="51922" y="24480"/>
                </a:lnTo>
                <a:lnTo>
                  <a:pt x="50181" y="36135"/>
                </a:lnTo>
                <a:lnTo>
                  <a:pt x="48092" y="47756"/>
                </a:lnTo>
                <a:lnTo>
                  <a:pt x="46535" y="59416"/>
                </a:lnTo>
                <a:lnTo>
                  <a:pt x="46389" y="71185"/>
                </a:lnTo>
                <a:lnTo>
                  <a:pt x="48535" y="83133"/>
                </a:lnTo>
                <a:lnTo>
                  <a:pt x="47479" y="83133"/>
                </a:lnTo>
                <a:lnTo>
                  <a:pt x="43424" y="71765"/>
                </a:lnTo>
                <a:lnTo>
                  <a:pt x="36559" y="61345"/>
                </a:lnTo>
                <a:lnTo>
                  <a:pt x="27886" y="51885"/>
                </a:lnTo>
                <a:lnTo>
                  <a:pt x="18304" y="42880"/>
                </a:lnTo>
                <a:lnTo>
                  <a:pt x="8709" y="33820"/>
                </a:lnTo>
                <a:lnTo>
                  <a:pt x="0" y="24199"/>
                </a:lnTo>
                <a:lnTo>
                  <a:pt x="6330" y="44204"/>
                </a:lnTo>
                <a:lnTo>
                  <a:pt x="7034" y="51676"/>
                </a:lnTo>
                <a:lnTo>
                  <a:pt x="11233" y="63652"/>
                </a:lnTo>
                <a:lnTo>
                  <a:pt x="18156" y="74463"/>
                </a:lnTo>
                <a:lnTo>
                  <a:pt x="26576" y="84636"/>
                </a:lnTo>
                <a:lnTo>
                  <a:pt x="35263" y="94695"/>
                </a:lnTo>
                <a:lnTo>
                  <a:pt x="42990" y="105165"/>
                </a:lnTo>
                <a:lnTo>
                  <a:pt x="48526" y="116572"/>
                </a:lnTo>
                <a:lnTo>
                  <a:pt x="50645" y="129442"/>
                </a:lnTo>
                <a:lnTo>
                  <a:pt x="51188" y="124809"/>
                </a:lnTo>
                <a:lnTo>
                  <a:pt x="54540" y="112465"/>
                </a:lnTo>
                <a:lnTo>
                  <a:pt x="59674" y="100787"/>
                </a:lnTo>
                <a:lnTo>
                  <a:pt x="65416" y="89446"/>
                </a:lnTo>
                <a:lnTo>
                  <a:pt x="68268" y="80628"/>
                </a:lnTo>
                <a:lnTo>
                  <a:pt x="70126" y="68413"/>
                </a:lnTo>
                <a:lnTo>
                  <a:pt x="69882" y="56315"/>
                </a:lnTo>
                <a:lnTo>
                  <a:pt x="67922" y="44404"/>
                </a:lnTo>
                <a:lnTo>
                  <a:pt x="64633" y="32748"/>
                </a:lnTo>
                <a:lnTo>
                  <a:pt x="60400" y="21415"/>
                </a:lnTo>
                <a:lnTo>
                  <a:pt x="55608" y="10476"/>
                </a:lnTo>
                <a:close/>
              </a:path>
            </a:pathLst>
          </a:custGeom>
          <a:solidFill>
            <a:srgbClr val="FDFDFD"/>
          </a:solidFill>
        </p:spPr>
        <p:txBody>
          <a:bodyPr wrap="square" lIns="0" tIns="0" rIns="0" bIns="0" rtlCol="0">
            <a:noAutofit/>
          </a:bodyPr>
          <a:lstStyle/>
          <a:p>
            <a:endParaRPr/>
          </a:p>
        </p:txBody>
      </p:sp>
      <p:sp>
        <p:nvSpPr>
          <p:cNvPr id="151" name="object 54"/>
          <p:cNvSpPr/>
          <p:nvPr/>
        </p:nvSpPr>
        <p:spPr>
          <a:xfrm>
            <a:off x="87703" y="5609845"/>
            <a:ext cx="70789" cy="128390"/>
          </a:xfrm>
          <a:custGeom>
            <a:avLst/>
            <a:gdLst/>
            <a:ahLst/>
            <a:cxnLst/>
            <a:rect l="l" t="t" r="r" b="b"/>
            <a:pathLst>
              <a:path w="70789" h="128390">
                <a:moveTo>
                  <a:pt x="1503" y="72055"/>
                </a:moveTo>
                <a:lnTo>
                  <a:pt x="4585" y="83544"/>
                </a:lnTo>
                <a:lnTo>
                  <a:pt x="8619" y="94816"/>
                </a:lnTo>
                <a:lnTo>
                  <a:pt x="12974" y="105976"/>
                </a:lnTo>
                <a:lnTo>
                  <a:pt x="17023" y="117132"/>
                </a:lnTo>
                <a:lnTo>
                  <a:pt x="20137" y="128390"/>
                </a:lnTo>
                <a:lnTo>
                  <a:pt x="21192" y="122077"/>
                </a:lnTo>
                <a:lnTo>
                  <a:pt x="21192" y="115764"/>
                </a:lnTo>
                <a:lnTo>
                  <a:pt x="24357" y="110503"/>
                </a:lnTo>
                <a:lnTo>
                  <a:pt x="31420" y="102691"/>
                </a:lnTo>
                <a:lnTo>
                  <a:pt x="39480" y="92437"/>
                </a:lnTo>
                <a:lnTo>
                  <a:pt x="46616" y="81791"/>
                </a:lnTo>
                <a:lnTo>
                  <a:pt x="52896" y="70767"/>
                </a:lnTo>
                <a:lnTo>
                  <a:pt x="58386" y="59378"/>
                </a:lnTo>
                <a:lnTo>
                  <a:pt x="63154" y="47636"/>
                </a:lnTo>
                <a:lnTo>
                  <a:pt x="67266" y="35555"/>
                </a:lnTo>
                <a:lnTo>
                  <a:pt x="70789" y="23147"/>
                </a:lnTo>
                <a:lnTo>
                  <a:pt x="65672" y="29076"/>
                </a:lnTo>
                <a:lnTo>
                  <a:pt x="56724" y="37956"/>
                </a:lnTo>
                <a:lnTo>
                  <a:pt x="47360" y="46781"/>
                </a:lnTo>
                <a:lnTo>
                  <a:pt x="38407" y="56060"/>
                </a:lnTo>
                <a:lnTo>
                  <a:pt x="30689" y="66299"/>
                </a:lnTo>
                <a:lnTo>
                  <a:pt x="27524" y="71560"/>
                </a:lnTo>
                <a:lnTo>
                  <a:pt x="25414" y="77872"/>
                </a:lnTo>
                <a:lnTo>
                  <a:pt x="23302" y="83133"/>
                </a:lnTo>
                <a:lnTo>
                  <a:pt x="24342" y="71248"/>
                </a:lnTo>
                <a:lnTo>
                  <a:pt x="23539" y="59010"/>
                </a:lnTo>
                <a:lnTo>
                  <a:pt x="21598" y="47017"/>
                </a:lnTo>
                <a:lnTo>
                  <a:pt x="19351" y="35195"/>
                </a:lnTo>
                <a:lnTo>
                  <a:pt x="17629" y="23467"/>
                </a:lnTo>
                <a:lnTo>
                  <a:pt x="17262" y="11761"/>
                </a:lnTo>
                <a:lnTo>
                  <a:pt x="19082" y="0"/>
                </a:lnTo>
                <a:lnTo>
                  <a:pt x="3252" y="37891"/>
                </a:lnTo>
                <a:lnTo>
                  <a:pt x="704" y="47994"/>
                </a:lnTo>
                <a:lnTo>
                  <a:pt x="0" y="60240"/>
                </a:lnTo>
                <a:lnTo>
                  <a:pt x="1503" y="72055"/>
                </a:lnTo>
                <a:close/>
              </a:path>
            </a:pathLst>
          </a:custGeom>
          <a:solidFill>
            <a:srgbClr val="FDFDFD"/>
          </a:solidFill>
        </p:spPr>
        <p:txBody>
          <a:bodyPr wrap="square" lIns="0" tIns="0" rIns="0" bIns="0" rtlCol="0">
            <a:noAutofit/>
          </a:bodyPr>
          <a:lstStyle/>
          <a:p>
            <a:endParaRPr/>
          </a:p>
        </p:txBody>
      </p:sp>
      <p:sp>
        <p:nvSpPr>
          <p:cNvPr id="152" name="object 55"/>
          <p:cNvSpPr/>
          <p:nvPr/>
        </p:nvSpPr>
        <p:spPr>
          <a:xfrm>
            <a:off x="584817" y="5690875"/>
            <a:ext cx="70135" cy="124181"/>
          </a:xfrm>
          <a:custGeom>
            <a:avLst/>
            <a:gdLst/>
            <a:ahLst/>
            <a:cxnLst/>
            <a:rect l="l" t="t" r="r" b="b"/>
            <a:pathLst>
              <a:path w="70135" h="124181">
                <a:moveTo>
                  <a:pt x="36928" y="66299"/>
                </a:moveTo>
                <a:lnTo>
                  <a:pt x="36928" y="73664"/>
                </a:lnTo>
                <a:lnTo>
                  <a:pt x="33763" y="77872"/>
                </a:lnTo>
                <a:lnTo>
                  <a:pt x="33970" y="64893"/>
                </a:lnTo>
                <a:lnTo>
                  <a:pt x="31384" y="52802"/>
                </a:lnTo>
                <a:lnTo>
                  <a:pt x="26647" y="41643"/>
                </a:lnTo>
                <a:lnTo>
                  <a:pt x="20449" y="31100"/>
                </a:lnTo>
                <a:lnTo>
                  <a:pt x="13482" y="20856"/>
                </a:lnTo>
                <a:lnTo>
                  <a:pt x="6435" y="10595"/>
                </a:lnTo>
                <a:lnTo>
                  <a:pt x="0" y="0"/>
                </a:lnTo>
                <a:lnTo>
                  <a:pt x="2110" y="22109"/>
                </a:lnTo>
                <a:lnTo>
                  <a:pt x="1883" y="32878"/>
                </a:lnTo>
                <a:lnTo>
                  <a:pt x="3731" y="44686"/>
                </a:lnTo>
                <a:lnTo>
                  <a:pt x="7175" y="55981"/>
                </a:lnTo>
                <a:lnTo>
                  <a:pt x="11515" y="66965"/>
                </a:lnTo>
                <a:lnTo>
                  <a:pt x="16051" y="77836"/>
                </a:lnTo>
                <a:lnTo>
                  <a:pt x="20083" y="88793"/>
                </a:lnTo>
                <a:lnTo>
                  <a:pt x="22911" y="100037"/>
                </a:lnTo>
                <a:lnTo>
                  <a:pt x="23836" y="111766"/>
                </a:lnTo>
                <a:lnTo>
                  <a:pt x="22157" y="124181"/>
                </a:lnTo>
                <a:lnTo>
                  <a:pt x="23572" y="121359"/>
                </a:lnTo>
                <a:lnTo>
                  <a:pt x="31506" y="111463"/>
                </a:lnTo>
                <a:lnTo>
                  <a:pt x="41149" y="103138"/>
                </a:lnTo>
                <a:lnTo>
                  <a:pt x="48267" y="96677"/>
                </a:lnTo>
                <a:lnTo>
                  <a:pt x="56233" y="86721"/>
                </a:lnTo>
                <a:lnTo>
                  <a:pt x="62270" y="75701"/>
                </a:lnTo>
                <a:lnTo>
                  <a:pt x="66510" y="63864"/>
                </a:lnTo>
                <a:lnTo>
                  <a:pt x="69087" y="51457"/>
                </a:lnTo>
                <a:lnTo>
                  <a:pt x="70135" y="38726"/>
                </a:lnTo>
                <a:lnTo>
                  <a:pt x="69785" y="25917"/>
                </a:lnTo>
                <a:lnTo>
                  <a:pt x="68173" y="13277"/>
                </a:lnTo>
                <a:lnTo>
                  <a:pt x="65430" y="1052"/>
                </a:lnTo>
                <a:lnTo>
                  <a:pt x="65400" y="2766"/>
                </a:lnTo>
                <a:lnTo>
                  <a:pt x="63249" y="15513"/>
                </a:lnTo>
                <a:lnTo>
                  <a:pt x="58515" y="27291"/>
                </a:lnTo>
                <a:lnTo>
                  <a:pt x="52326" y="38523"/>
                </a:lnTo>
                <a:lnTo>
                  <a:pt x="45809" y="49631"/>
                </a:lnTo>
                <a:lnTo>
                  <a:pt x="40094" y="61038"/>
                </a:lnTo>
                <a:lnTo>
                  <a:pt x="36928" y="66299"/>
                </a:lnTo>
                <a:close/>
              </a:path>
            </a:pathLst>
          </a:custGeom>
          <a:solidFill>
            <a:srgbClr val="FDFDFD"/>
          </a:solidFill>
        </p:spPr>
        <p:txBody>
          <a:bodyPr wrap="square" lIns="0" tIns="0" rIns="0" bIns="0" rtlCol="0">
            <a:noAutofit/>
          </a:bodyPr>
          <a:lstStyle/>
          <a:p>
            <a:endParaRPr/>
          </a:p>
        </p:txBody>
      </p:sp>
      <p:sp>
        <p:nvSpPr>
          <p:cNvPr id="153" name="object 56"/>
          <p:cNvSpPr/>
          <p:nvPr/>
        </p:nvSpPr>
        <p:spPr>
          <a:xfrm>
            <a:off x="76200" y="5691927"/>
            <a:ext cx="69056" cy="124181"/>
          </a:xfrm>
          <a:custGeom>
            <a:avLst/>
            <a:gdLst/>
            <a:ahLst/>
            <a:cxnLst/>
            <a:rect l="l" t="t" r="r" b="b"/>
            <a:pathLst>
              <a:path w="69056" h="124181">
                <a:moveTo>
                  <a:pt x="1038" y="17981"/>
                </a:moveTo>
                <a:lnTo>
                  <a:pt x="118" y="30989"/>
                </a:lnTo>
                <a:lnTo>
                  <a:pt x="0" y="44027"/>
                </a:lnTo>
                <a:lnTo>
                  <a:pt x="928" y="56648"/>
                </a:lnTo>
                <a:lnTo>
                  <a:pt x="3148" y="68403"/>
                </a:lnTo>
                <a:lnTo>
                  <a:pt x="5847" y="76197"/>
                </a:lnTo>
                <a:lnTo>
                  <a:pt x="12587" y="86911"/>
                </a:lnTo>
                <a:lnTo>
                  <a:pt x="21446" y="96683"/>
                </a:lnTo>
                <a:lnTo>
                  <a:pt x="31202" y="105897"/>
                </a:lnTo>
                <a:lnTo>
                  <a:pt x="40635" y="114935"/>
                </a:lnTo>
                <a:lnTo>
                  <a:pt x="48525" y="124181"/>
                </a:lnTo>
                <a:lnTo>
                  <a:pt x="46414" y="116816"/>
                </a:lnTo>
                <a:lnTo>
                  <a:pt x="44303" y="108399"/>
                </a:lnTo>
                <a:lnTo>
                  <a:pt x="46414" y="101034"/>
                </a:lnTo>
                <a:lnTo>
                  <a:pt x="47635" y="97982"/>
                </a:lnTo>
                <a:lnTo>
                  <a:pt x="52175" y="86380"/>
                </a:lnTo>
                <a:lnTo>
                  <a:pt x="56501" y="74594"/>
                </a:lnTo>
                <a:lnTo>
                  <a:pt x="60447" y="62624"/>
                </a:lnTo>
                <a:lnTo>
                  <a:pt x="63844" y="50469"/>
                </a:lnTo>
                <a:lnTo>
                  <a:pt x="66523" y="38130"/>
                </a:lnTo>
                <a:lnTo>
                  <a:pt x="68316" y="25605"/>
                </a:lnTo>
                <a:lnTo>
                  <a:pt x="69056" y="12895"/>
                </a:lnTo>
                <a:lnTo>
                  <a:pt x="68575" y="0"/>
                </a:lnTo>
                <a:lnTo>
                  <a:pt x="62916" y="10028"/>
                </a:lnTo>
                <a:lnTo>
                  <a:pt x="56132" y="20485"/>
                </a:lnTo>
                <a:lnTo>
                  <a:pt x="49297" y="30929"/>
                </a:lnTo>
                <a:lnTo>
                  <a:pt x="43131" y="41624"/>
                </a:lnTo>
                <a:lnTo>
                  <a:pt x="38356" y="52836"/>
                </a:lnTo>
                <a:lnTo>
                  <a:pt x="35692" y="64831"/>
                </a:lnTo>
                <a:lnTo>
                  <a:pt x="35860" y="77872"/>
                </a:lnTo>
                <a:lnTo>
                  <a:pt x="34047" y="70859"/>
                </a:lnTo>
                <a:lnTo>
                  <a:pt x="29215" y="59255"/>
                </a:lnTo>
                <a:lnTo>
                  <a:pt x="23037" y="48112"/>
                </a:lnTo>
                <a:lnTo>
                  <a:pt x="16428" y="37077"/>
                </a:lnTo>
                <a:lnTo>
                  <a:pt x="10302" y="25792"/>
                </a:lnTo>
                <a:lnTo>
                  <a:pt x="5570" y="13902"/>
                </a:lnTo>
                <a:lnTo>
                  <a:pt x="3148" y="1052"/>
                </a:lnTo>
                <a:lnTo>
                  <a:pt x="2514" y="5452"/>
                </a:lnTo>
                <a:lnTo>
                  <a:pt x="1038" y="17981"/>
                </a:lnTo>
                <a:close/>
              </a:path>
            </a:pathLst>
          </a:custGeom>
          <a:solidFill>
            <a:srgbClr val="FDFDFD"/>
          </a:solidFill>
        </p:spPr>
        <p:txBody>
          <a:bodyPr wrap="square" lIns="0" tIns="0" rIns="0" bIns="0" rtlCol="0">
            <a:noAutofit/>
          </a:bodyPr>
          <a:lstStyle/>
          <a:p>
            <a:endParaRPr/>
          </a:p>
        </p:txBody>
      </p:sp>
      <p:sp>
        <p:nvSpPr>
          <p:cNvPr id="154" name="object 57"/>
          <p:cNvSpPr/>
          <p:nvPr/>
        </p:nvSpPr>
        <p:spPr>
          <a:xfrm>
            <a:off x="82515" y="5764539"/>
            <a:ext cx="82310" cy="123129"/>
          </a:xfrm>
          <a:custGeom>
            <a:avLst/>
            <a:gdLst/>
            <a:ahLst/>
            <a:cxnLst/>
            <a:rect l="l" t="t" r="r" b="b"/>
            <a:pathLst>
              <a:path w="82310" h="123129">
                <a:moveTo>
                  <a:pt x="70003" y="89412"/>
                </a:moveTo>
                <a:lnTo>
                  <a:pt x="70701" y="76820"/>
                </a:lnTo>
                <a:lnTo>
                  <a:pt x="71982" y="72085"/>
                </a:lnTo>
                <a:lnTo>
                  <a:pt x="73743" y="59460"/>
                </a:lnTo>
                <a:lnTo>
                  <a:pt x="73432" y="47112"/>
                </a:lnTo>
                <a:lnTo>
                  <a:pt x="71590" y="35017"/>
                </a:lnTo>
                <a:lnTo>
                  <a:pt x="68754" y="23150"/>
                </a:lnTo>
                <a:lnTo>
                  <a:pt x="65464" y="11485"/>
                </a:lnTo>
                <a:lnTo>
                  <a:pt x="62260" y="0"/>
                </a:lnTo>
                <a:lnTo>
                  <a:pt x="60469" y="10531"/>
                </a:lnTo>
                <a:lnTo>
                  <a:pt x="57188" y="22178"/>
                </a:lnTo>
                <a:lnTo>
                  <a:pt x="53592" y="33876"/>
                </a:lnTo>
                <a:lnTo>
                  <a:pt x="50760" y="45748"/>
                </a:lnTo>
                <a:lnTo>
                  <a:pt x="49772" y="57917"/>
                </a:lnTo>
                <a:lnTo>
                  <a:pt x="51708" y="70507"/>
                </a:lnTo>
                <a:lnTo>
                  <a:pt x="52763" y="76820"/>
                </a:lnTo>
                <a:lnTo>
                  <a:pt x="59093" y="81043"/>
                </a:lnTo>
                <a:lnTo>
                  <a:pt x="58038" y="87356"/>
                </a:lnTo>
                <a:lnTo>
                  <a:pt x="51819" y="78041"/>
                </a:lnTo>
                <a:lnTo>
                  <a:pt x="42868" y="68829"/>
                </a:lnTo>
                <a:lnTo>
                  <a:pt x="32823" y="60479"/>
                </a:lnTo>
                <a:lnTo>
                  <a:pt x="22598" y="52312"/>
                </a:lnTo>
                <a:lnTo>
                  <a:pt x="13109" y="43648"/>
                </a:lnTo>
                <a:lnTo>
                  <a:pt x="5271" y="33807"/>
                </a:lnTo>
                <a:lnTo>
                  <a:pt x="0" y="22109"/>
                </a:lnTo>
                <a:lnTo>
                  <a:pt x="1712" y="31852"/>
                </a:lnTo>
                <a:lnTo>
                  <a:pt x="4401" y="44696"/>
                </a:lnTo>
                <a:lnTo>
                  <a:pt x="7806" y="57117"/>
                </a:lnTo>
                <a:lnTo>
                  <a:pt x="12228" y="68981"/>
                </a:lnTo>
                <a:lnTo>
                  <a:pt x="17967" y="80158"/>
                </a:lnTo>
                <a:lnTo>
                  <a:pt x="25326" y="90512"/>
                </a:lnTo>
                <a:lnTo>
                  <a:pt x="30741" y="96639"/>
                </a:lnTo>
                <a:lnTo>
                  <a:pt x="40898" y="103341"/>
                </a:lnTo>
                <a:lnTo>
                  <a:pt x="52092" y="107711"/>
                </a:lnTo>
                <a:lnTo>
                  <a:pt x="63365" y="111380"/>
                </a:lnTo>
                <a:lnTo>
                  <a:pt x="73757" y="115976"/>
                </a:lnTo>
                <a:lnTo>
                  <a:pt x="82310" y="123129"/>
                </a:lnTo>
                <a:lnTo>
                  <a:pt x="75937" y="114045"/>
                </a:lnTo>
                <a:lnTo>
                  <a:pt x="71564" y="102077"/>
                </a:lnTo>
                <a:lnTo>
                  <a:pt x="70003" y="89412"/>
                </a:lnTo>
                <a:close/>
              </a:path>
            </a:pathLst>
          </a:custGeom>
          <a:solidFill>
            <a:srgbClr val="FDFDFD"/>
          </a:solidFill>
        </p:spPr>
        <p:txBody>
          <a:bodyPr wrap="square" lIns="0" tIns="0" rIns="0" bIns="0" rtlCol="0">
            <a:noAutofit/>
          </a:bodyPr>
          <a:lstStyle/>
          <a:p>
            <a:endParaRPr/>
          </a:p>
        </p:txBody>
      </p:sp>
      <p:sp>
        <p:nvSpPr>
          <p:cNvPr id="155" name="object 58"/>
          <p:cNvSpPr/>
          <p:nvPr/>
        </p:nvSpPr>
        <p:spPr>
          <a:xfrm>
            <a:off x="470851" y="5826630"/>
            <a:ext cx="142454" cy="115847"/>
          </a:xfrm>
          <a:custGeom>
            <a:avLst/>
            <a:gdLst/>
            <a:ahLst/>
            <a:cxnLst/>
            <a:rect l="l" t="t" r="r" b="b"/>
            <a:pathLst>
              <a:path w="142454" h="115847">
                <a:moveTo>
                  <a:pt x="74354" y="31535"/>
                </a:moveTo>
                <a:lnTo>
                  <a:pt x="67527" y="42099"/>
                </a:lnTo>
                <a:lnTo>
                  <a:pt x="64914" y="49081"/>
                </a:lnTo>
                <a:lnTo>
                  <a:pt x="61182" y="61220"/>
                </a:lnTo>
                <a:lnTo>
                  <a:pt x="57600" y="73441"/>
                </a:lnTo>
                <a:lnTo>
                  <a:pt x="53316" y="85418"/>
                </a:lnTo>
                <a:lnTo>
                  <a:pt x="47479" y="96825"/>
                </a:lnTo>
                <a:lnTo>
                  <a:pt x="37026" y="104494"/>
                </a:lnTo>
                <a:lnTo>
                  <a:pt x="24767" y="108428"/>
                </a:lnTo>
                <a:lnTo>
                  <a:pt x="11939" y="109250"/>
                </a:lnTo>
                <a:lnTo>
                  <a:pt x="0" y="107347"/>
                </a:lnTo>
                <a:lnTo>
                  <a:pt x="11827" y="110565"/>
                </a:lnTo>
                <a:lnTo>
                  <a:pt x="23952" y="113517"/>
                </a:lnTo>
                <a:lnTo>
                  <a:pt x="36473" y="115482"/>
                </a:lnTo>
                <a:lnTo>
                  <a:pt x="49590" y="115764"/>
                </a:lnTo>
                <a:lnTo>
                  <a:pt x="52669" y="115847"/>
                </a:lnTo>
                <a:lnTo>
                  <a:pt x="65646" y="114581"/>
                </a:lnTo>
                <a:lnTo>
                  <a:pt x="78022" y="110934"/>
                </a:lnTo>
                <a:lnTo>
                  <a:pt x="89734" y="105259"/>
                </a:lnTo>
                <a:lnTo>
                  <a:pt x="100717" y="97910"/>
                </a:lnTo>
                <a:lnTo>
                  <a:pt x="110908" y="89239"/>
                </a:lnTo>
                <a:lnTo>
                  <a:pt x="120241" y="79601"/>
                </a:lnTo>
                <a:lnTo>
                  <a:pt x="128652" y="69348"/>
                </a:lnTo>
                <a:lnTo>
                  <a:pt x="136078" y="58834"/>
                </a:lnTo>
                <a:lnTo>
                  <a:pt x="142454" y="48412"/>
                </a:lnTo>
                <a:lnTo>
                  <a:pt x="137914" y="52074"/>
                </a:lnTo>
                <a:lnTo>
                  <a:pt x="127152" y="58364"/>
                </a:lnTo>
                <a:lnTo>
                  <a:pt x="115789" y="62969"/>
                </a:lnTo>
                <a:lnTo>
                  <a:pt x="104250" y="66926"/>
                </a:lnTo>
                <a:lnTo>
                  <a:pt x="92958" y="71268"/>
                </a:lnTo>
                <a:lnTo>
                  <a:pt x="82339" y="77032"/>
                </a:lnTo>
                <a:lnTo>
                  <a:pt x="72816" y="85252"/>
                </a:lnTo>
                <a:lnTo>
                  <a:pt x="69651" y="85252"/>
                </a:lnTo>
                <a:lnTo>
                  <a:pt x="78932" y="74984"/>
                </a:lnTo>
                <a:lnTo>
                  <a:pt x="85601" y="63987"/>
                </a:lnTo>
                <a:lnTo>
                  <a:pt x="90279" y="52173"/>
                </a:lnTo>
                <a:lnTo>
                  <a:pt x="93315" y="39703"/>
                </a:lnTo>
                <a:lnTo>
                  <a:pt x="95054" y="26743"/>
                </a:lnTo>
                <a:lnTo>
                  <a:pt x="95843" y="13454"/>
                </a:lnTo>
                <a:lnTo>
                  <a:pt x="96029" y="0"/>
                </a:lnTo>
                <a:lnTo>
                  <a:pt x="90373" y="11190"/>
                </a:lnTo>
                <a:lnTo>
                  <a:pt x="82561" y="21460"/>
                </a:lnTo>
                <a:lnTo>
                  <a:pt x="74354" y="31535"/>
                </a:lnTo>
                <a:close/>
              </a:path>
            </a:pathLst>
          </a:custGeom>
          <a:solidFill>
            <a:srgbClr val="FDFDFD"/>
          </a:solidFill>
        </p:spPr>
        <p:txBody>
          <a:bodyPr wrap="square" lIns="0" tIns="0" rIns="0" bIns="0" rtlCol="0">
            <a:noAutofit/>
          </a:bodyPr>
          <a:lstStyle/>
          <a:p>
            <a:endParaRPr/>
          </a:p>
        </p:txBody>
      </p:sp>
      <p:sp>
        <p:nvSpPr>
          <p:cNvPr id="156" name="object 59"/>
          <p:cNvSpPr/>
          <p:nvPr/>
        </p:nvSpPr>
        <p:spPr>
          <a:xfrm>
            <a:off x="118393" y="5827682"/>
            <a:ext cx="143517" cy="115574"/>
          </a:xfrm>
          <a:custGeom>
            <a:avLst/>
            <a:gdLst/>
            <a:ahLst/>
            <a:cxnLst/>
            <a:rect l="l" t="t" r="r" b="b"/>
            <a:pathLst>
              <a:path w="143517" h="115574">
                <a:moveTo>
                  <a:pt x="143517" y="107347"/>
                </a:moveTo>
                <a:lnTo>
                  <a:pt x="136131" y="108399"/>
                </a:lnTo>
                <a:lnTo>
                  <a:pt x="127690" y="110503"/>
                </a:lnTo>
                <a:lnTo>
                  <a:pt x="119250" y="109451"/>
                </a:lnTo>
                <a:lnTo>
                  <a:pt x="114001" y="108650"/>
                </a:lnTo>
                <a:lnTo>
                  <a:pt x="101788" y="103165"/>
                </a:lnTo>
                <a:lnTo>
                  <a:pt x="93622" y="93994"/>
                </a:lnTo>
                <a:lnTo>
                  <a:pt x="88283" y="82377"/>
                </a:lnTo>
                <a:lnTo>
                  <a:pt x="84551" y="69554"/>
                </a:lnTo>
                <a:lnTo>
                  <a:pt x="81208" y="56767"/>
                </a:lnTo>
                <a:lnTo>
                  <a:pt x="77034" y="45256"/>
                </a:lnTo>
                <a:lnTo>
                  <a:pt x="75154" y="41979"/>
                </a:lnTo>
                <a:lnTo>
                  <a:pt x="67808" y="31591"/>
                </a:lnTo>
                <a:lnTo>
                  <a:pt x="59724" y="21503"/>
                </a:lnTo>
                <a:lnTo>
                  <a:pt x="52174" y="11158"/>
                </a:lnTo>
                <a:lnTo>
                  <a:pt x="46431" y="0"/>
                </a:lnTo>
                <a:lnTo>
                  <a:pt x="46840" y="12830"/>
                </a:lnTo>
                <a:lnTo>
                  <a:pt x="47508" y="25891"/>
                </a:lnTo>
                <a:lnTo>
                  <a:pt x="48950" y="38877"/>
                </a:lnTo>
                <a:lnTo>
                  <a:pt x="51685" y="51495"/>
                </a:lnTo>
                <a:lnTo>
                  <a:pt x="56229" y="63451"/>
                </a:lnTo>
                <a:lnTo>
                  <a:pt x="63099" y="74451"/>
                </a:lnTo>
                <a:lnTo>
                  <a:pt x="72812" y="84199"/>
                </a:lnTo>
                <a:lnTo>
                  <a:pt x="72812" y="86304"/>
                </a:lnTo>
                <a:lnTo>
                  <a:pt x="67747" y="81805"/>
                </a:lnTo>
                <a:lnTo>
                  <a:pt x="56771" y="74758"/>
                </a:lnTo>
                <a:lnTo>
                  <a:pt x="45025" y="69538"/>
                </a:lnTo>
                <a:lnTo>
                  <a:pt x="32990" y="65272"/>
                </a:lnTo>
                <a:lnTo>
                  <a:pt x="21152" y="61086"/>
                </a:lnTo>
                <a:lnTo>
                  <a:pt x="9994" y="56108"/>
                </a:lnTo>
                <a:lnTo>
                  <a:pt x="0" y="49464"/>
                </a:lnTo>
                <a:lnTo>
                  <a:pt x="4138" y="55633"/>
                </a:lnTo>
                <a:lnTo>
                  <a:pt x="11231" y="65846"/>
                </a:lnTo>
                <a:lnTo>
                  <a:pt x="18844" y="75852"/>
                </a:lnTo>
                <a:lnTo>
                  <a:pt x="27304" y="85521"/>
                </a:lnTo>
                <a:lnTo>
                  <a:pt x="36934" y="94721"/>
                </a:lnTo>
                <a:lnTo>
                  <a:pt x="45838" y="101660"/>
                </a:lnTo>
                <a:lnTo>
                  <a:pt x="56729" y="107590"/>
                </a:lnTo>
                <a:lnTo>
                  <a:pt x="68498" y="111814"/>
                </a:lnTo>
                <a:lnTo>
                  <a:pt x="80894" y="114440"/>
                </a:lnTo>
                <a:lnTo>
                  <a:pt x="93668" y="115574"/>
                </a:lnTo>
                <a:lnTo>
                  <a:pt x="106568" y="115325"/>
                </a:lnTo>
                <a:lnTo>
                  <a:pt x="119343" y="113799"/>
                </a:lnTo>
                <a:lnTo>
                  <a:pt x="131743" y="111104"/>
                </a:lnTo>
                <a:lnTo>
                  <a:pt x="143517" y="107347"/>
                </a:lnTo>
                <a:close/>
              </a:path>
            </a:pathLst>
          </a:custGeom>
          <a:solidFill>
            <a:srgbClr val="FDFDFD"/>
          </a:solidFill>
        </p:spPr>
        <p:txBody>
          <a:bodyPr wrap="square" lIns="0" tIns="0" rIns="0" bIns="0" rtlCol="0">
            <a:noAutofit/>
          </a:bodyPr>
          <a:lstStyle/>
          <a:p>
            <a:endParaRPr/>
          </a:p>
        </p:txBody>
      </p:sp>
      <p:sp>
        <p:nvSpPr>
          <p:cNvPr id="157" name="object 60"/>
          <p:cNvSpPr/>
          <p:nvPr/>
        </p:nvSpPr>
        <p:spPr>
          <a:xfrm>
            <a:off x="180653" y="5935164"/>
            <a:ext cx="370400" cy="50996"/>
          </a:xfrm>
          <a:custGeom>
            <a:avLst/>
            <a:gdLst/>
            <a:ahLst/>
            <a:cxnLst/>
            <a:rect l="l" t="t" r="r" b="b"/>
            <a:pathLst>
              <a:path w="370400" h="50996">
                <a:moveTo>
                  <a:pt x="216983" y="6486"/>
                </a:moveTo>
                <a:lnTo>
                  <a:pt x="227241" y="10440"/>
                </a:lnTo>
                <a:lnTo>
                  <a:pt x="236956" y="16302"/>
                </a:lnTo>
                <a:lnTo>
                  <a:pt x="246433" y="23122"/>
                </a:lnTo>
                <a:lnTo>
                  <a:pt x="255976" y="29954"/>
                </a:lnTo>
                <a:lnTo>
                  <a:pt x="265890" y="35849"/>
                </a:lnTo>
                <a:lnTo>
                  <a:pt x="276481" y="39861"/>
                </a:lnTo>
                <a:lnTo>
                  <a:pt x="281562" y="41179"/>
                </a:lnTo>
                <a:lnTo>
                  <a:pt x="294250" y="43009"/>
                </a:lnTo>
                <a:lnTo>
                  <a:pt x="306700" y="42854"/>
                </a:lnTo>
                <a:lnTo>
                  <a:pt x="318804" y="40895"/>
                </a:lnTo>
                <a:lnTo>
                  <a:pt x="330455" y="37312"/>
                </a:lnTo>
                <a:lnTo>
                  <a:pt x="341547" y="32289"/>
                </a:lnTo>
                <a:lnTo>
                  <a:pt x="351973" y="26006"/>
                </a:lnTo>
                <a:lnTo>
                  <a:pt x="361626" y="18644"/>
                </a:lnTo>
                <a:lnTo>
                  <a:pt x="370400" y="10387"/>
                </a:lnTo>
                <a:lnTo>
                  <a:pt x="366167" y="12365"/>
                </a:lnTo>
                <a:lnTo>
                  <a:pt x="355130" y="16317"/>
                </a:lnTo>
                <a:lnTo>
                  <a:pt x="344266" y="18609"/>
                </a:lnTo>
                <a:lnTo>
                  <a:pt x="333546" y="19470"/>
                </a:lnTo>
                <a:lnTo>
                  <a:pt x="322942" y="19131"/>
                </a:lnTo>
                <a:lnTo>
                  <a:pt x="312423" y="17821"/>
                </a:lnTo>
                <a:lnTo>
                  <a:pt x="301962" y="15771"/>
                </a:lnTo>
                <a:lnTo>
                  <a:pt x="291530" y="13210"/>
                </a:lnTo>
                <a:lnTo>
                  <a:pt x="281098" y="10369"/>
                </a:lnTo>
                <a:lnTo>
                  <a:pt x="270636" y="7477"/>
                </a:lnTo>
                <a:lnTo>
                  <a:pt x="260117" y="4764"/>
                </a:lnTo>
                <a:lnTo>
                  <a:pt x="249511" y="2460"/>
                </a:lnTo>
                <a:lnTo>
                  <a:pt x="238789" y="795"/>
                </a:lnTo>
                <a:lnTo>
                  <a:pt x="227922" y="0"/>
                </a:lnTo>
                <a:lnTo>
                  <a:pt x="216883" y="303"/>
                </a:lnTo>
                <a:lnTo>
                  <a:pt x="205641" y="1935"/>
                </a:lnTo>
                <a:lnTo>
                  <a:pt x="194168" y="5126"/>
                </a:lnTo>
                <a:lnTo>
                  <a:pt x="184672" y="6178"/>
                </a:lnTo>
                <a:lnTo>
                  <a:pt x="173336" y="2765"/>
                </a:lnTo>
                <a:lnTo>
                  <a:pt x="162024" y="824"/>
                </a:lnTo>
                <a:lnTo>
                  <a:pt x="150854" y="197"/>
                </a:lnTo>
                <a:lnTo>
                  <a:pt x="139809" y="674"/>
                </a:lnTo>
                <a:lnTo>
                  <a:pt x="128873" y="2048"/>
                </a:lnTo>
                <a:lnTo>
                  <a:pt x="118029" y="4109"/>
                </a:lnTo>
                <a:lnTo>
                  <a:pt x="107261" y="6649"/>
                </a:lnTo>
                <a:lnTo>
                  <a:pt x="96550" y="9460"/>
                </a:lnTo>
                <a:lnTo>
                  <a:pt x="85881" y="12332"/>
                </a:lnTo>
                <a:lnTo>
                  <a:pt x="75236" y="15057"/>
                </a:lnTo>
                <a:lnTo>
                  <a:pt x="64599" y="17426"/>
                </a:lnTo>
                <a:lnTo>
                  <a:pt x="53953" y="19232"/>
                </a:lnTo>
                <a:lnTo>
                  <a:pt x="43282" y="20264"/>
                </a:lnTo>
                <a:lnTo>
                  <a:pt x="32567" y="20315"/>
                </a:lnTo>
                <a:lnTo>
                  <a:pt x="21793" y="19175"/>
                </a:lnTo>
                <a:lnTo>
                  <a:pt x="10943" y="16637"/>
                </a:lnTo>
                <a:lnTo>
                  <a:pt x="0" y="12491"/>
                </a:lnTo>
                <a:lnTo>
                  <a:pt x="8705" y="19992"/>
                </a:lnTo>
                <a:lnTo>
                  <a:pt x="19183" y="27549"/>
                </a:lnTo>
                <a:lnTo>
                  <a:pt x="30195" y="33941"/>
                </a:lnTo>
                <a:lnTo>
                  <a:pt x="41742" y="39115"/>
                </a:lnTo>
                <a:lnTo>
                  <a:pt x="53824" y="43017"/>
                </a:lnTo>
                <a:lnTo>
                  <a:pt x="69351" y="44497"/>
                </a:lnTo>
                <a:lnTo>
                  <a:pt x="81699" y="43380"/>
                </a:lnTo>
                <a:lnTo>
                  <a:pt x="93559" y="40426"/>
                </a:lnTo>
                <a:lnTo>
                  <a:pt x="104932" y="35905"/>
                </a:lnTo>
                <a:lnTo>
                  <a:pt x="115817" y="30088"/>
                </a:lnTo>
                <a:lnTo>
                  <a:pt x="126214" y="23246"/>
                </a:lnTo>
                <a:lnTo>
                  <a:pt x="136123" y="15647"/>
                </a:lnTo>
                <a:lnTo>
                  <a:pt x="144112" y="11180"/>
                </a:lnTo>
                <a:lnTo>
                  <a:pt x="155595" y="6873"/>
                </a:lnTo>
                <a:lnTo>
                  <a:pt x="167432" y="5678"/>
                </a:lnTo>
                <a:lnTo>
                  <a:pt x="178341" y="9334"/>
                </a:lnTo>
                <a:lnTo>
                  <a:pt x="169482" y="14520"/>
                </a:lnTo>
                <a:lnTo>
                  <a:pt x="159140" y="21262"/>
                </a:lnTo>
                <a:lnTo>
                  <a:pt x="149003" y="28849"/>
                </a:lnTo>
                <a:lnTo>
                  <a:pt x="139183" y="37448"/>
                </a:lnTo>
                <a:lnTo>
                  <a:pt x="129792" y="47226"/>
                </a:lnTo>
                <a:lnTo>
                  <a:pt x="129792" y="49330"/>
                </a:lnTo>
                <a:lnTo>
                  <a:pt x="132958" y="50382"/>
                </a:lnTo>
                <a:lnTo>
                  <a:pt x="140343" y="50382"/>
                </a:lnTo>
                <a:lnTo>
                  <a:pt x="145814" y="42260"/>
                </a:lnTo>
                <a:lnTo>
                  <a:pt x="154126" y="31938"/>
                </a:lnTo>
                <a:lnTo>
                  <a:pt x="163629" y="22680"/>
                </a:lnTo>
                <a:lnTo>
                  <a:pt x="174202" y="15243"/>
                </a:lnTo>
                <a:lnTo>
                  <a:pt x="185727" y="10387"/>
                </a:lnTo>
                <a:lnTo>
                  <a:pt x="195820" y="14390"/>
                </a:lnTo>
                <a:lnTo>
                  <a:pt x="206338" y="21357"/>
                </a:lnTo>
                <a:lnTo>
                  <a:pt x="216325" y="30377"/>
                </a:lnTo>
                <a:lnTo>
                  <a:pt x="217055" y="30711"/>
                </a:lnTo>
                <a:lnTo>
                  <a:pt x="223222" y="37318"/>
                </a:lnTo>
                <a:lnTo>
                  <a:pt x="228316" y="45886"/>
                </a:lnTo>
                <a:lnTo>
                  <a:pt x="234455" y="50996"/>
                </a:lnTo>
                <a:lnTo>
                  <a:pt x="243758" y="47226"/>
                </a:lnTo>
                <a:lnTo>
                  <a:pt x="234691" y="37963"/>
                </a:lnTo>
                <a:lnTo>
                  <a:pt x="224834" y="29730"/>
                </a:lnTo>
                <a:lnTo>
                  <a:pt x="214517" y="22420"/>
                </a:lnTo>
                <a:lnTo>
                  <a:pt x="203892" y="15723"/>
                </a:lnTo>
                <a:lnTo>
                  <a:pt x="193113" y="9334"/>
                </a:lnTo>
                <a:lnTo>
                  <a:pt x="193618" y="8087"/>
                </a:lnTo>
                <a:lnTo>
                  <a:pt x="205877" y="5385"/>
                </a:lnTo>
                <a:lnTo>
                  <a:pt x="216983" y="6486"/>
                </a:lnTo>
                <a:close/>
              </a:path>
            </a:pathLst>
          </a:custGeom>
          <a:solidFill>
            <a:srgbClr val="FDFDFD"/>
          </a:solidFill>
        </p:spPr>
        <p:txBody>
          <a:bodyPr wrap="square" lIns="0" tIns="0" rIns="0" bIns="0" rtlCol="0">
            <a:noAutofit/>
          </a:bodyPr>
          <a:lstStyle/>
          <a:p>
            <a:endParaRPr/>
          </a:p>
        </p:txBody>
      </p:sp>
      <p:sp>
        <p:nvSpPr>
          <p:cNvPr id="158" name="object 61"/>
          <p:cNvSpPr/>
          <p:nvPr/>
        </p:nvSpPr>
        <p:spPr>
          <a:xfrm>
            <a:off x="209145" y="5812952"/>
            <a:ext cx="314460" cy="103138"/>
          </a:xfrm>
          <a:custGeom>
            <a:avLst/>
            <a:gdLst/>
            <a:ahLst/>
            <a:cxnLst/>
            <a:rect l="l" t="t" r="r" b="b"/>
            <a:pathLst>
              <a:path w="314460" h="103138">
                <a:moveTo>
                  <a:pt x="273311" y="39995"/>
                </a:moveTo>
                <a:lnTo>
                  <a:pt x="276476" y="36839"/>
                </a:lnTo>
                <a:lnTo>
                  <a:pt x="279642" y="39995"/>
                </a:lnTo>
                <a:lnTo>
                  <a:pt x="283862" y="43152"/>
                </a:lnTo>
                <a:lnTo>
                  <a:pt x="290193" y="47360"/>
                </a:lnTo>
                <a:lnTo>
                  <a:pt x="294413" y="49464"/>
                </a:lnTo>
                <a:lnTo>
                  <a:pt x="297579" y="46308"/>
                </a:lnTo>
                <a:lnTo>
                  <a:pt x="299689" y="44204"/>
                </a:lnTo>
                <a:lnTo>
                  <a:pt x="311295" y="31578"/>
                </a:lnTo>
                <a:lnTo>
                  <a:pt x="314460" y="30526"/>
                </a:lnTo>
                <a:lnTo>
                  <a:pt x="311295" y="27355"/>
                </a:lnTo>
                <a:lnTo>
                  <a:pt x="305224" y="20840"/>
                </a:lnTo>
                <a:lnTo>
                  <a:pt x="292770" y="8626"/>
                </a:lnTo>
                <a:lnTo>
                  <a:pt x="285972" y="2104"/>
                </a:lnTo>
                <a:lnTo>
                  <a:pt x="285972" y="0"/>
                </a:lnTo>
                <a:lnTo>
                  <a:pt x="277656" y="10687"/>
                </a:lnTo>
                <a:lnTo>
                  <a:pt x="269420" y="18723"/>
                </a:lnTo>
                <a:lnTo>
                  <a:pt x="259962" y="26595"/>
                </a:lnTo>
                <a:lnTo>
                  <a:pt x="249440" y="34150"/>
                </a:lnTo>
                <a:lnTo>
                  <a:pt x="238013" y="41234"/>
                </a:lnTo>
                <a:lnTo>
                  <a:pt x="225840" y="47693"/>
                </a:lnTo>
                <a:lnTo>
                  <a:pt x="213079" y="53375"/>
                </a:lnTo>
                <a:lnTo>
                  <a:pt x="199891" y="58124"/>
                </a:lnTo>
                <a:lnTo>
                  <a:pt x="186433" y="61789"/>
                </a:lnTo>
                <a:lnTo>
                  <a:pt x="172865" y="64214"/>
                </a:lnTo>
                <a:lnTo>
                  <a:pt x="159345" y="65247"/>
                </a:lnTo>
                <a:lnTo>
                  <a:pt x="149213" y="64974"/>
                </a:lnTo>
                <a:lnTo>
                  <a:pt x="127768" y="62498"/>
                </a:lnTo>
                <a:lnTo>
                  <a:pt x="108506" y="57855"/>
                </a:lnTo>
                <a:lnTo>
                  <a:pt x="91398" y="51553"/>
                </a:lnTo>
                <a:lnTo>
                  <a:pt x="76413" y="44096"/>
                </a:lnTo>
                <a:lnTo>
                  <a:pt x="63523" y="35992"/>
                </a:lnTo>
                <a:lnTo>
                  <a:pt x="52697" y="27746"/>
                </a:lnTo>
                <a:lnTo>
                  <a:pt x="43906" y="19864"/>
                </a:lnTo>
                <a:lnTo>
                  <a:pt x="37120" y="12853"/>
                </a:lnTo>
                <a:lnTo>
                  <a:pt x="29446" y="3467"/>
                </a:lnTo>
                <a:lnTo>
                  <a:pt x="27442" y="2104"/>
                </a:lnTo>
                <a:lnTo>
                  <a:pt x="0" y="30526"/>
                </a:lnTo>
                <a:lnTo>
                  <a:pt x="15822" y="48412"/>
                </a:lnTo>
                <a:lnTo>
                  <a:pt x="20042" y="51569"/>
                </a:lnTo>
                <a:lnTo>
                  <a:pt x="24277" y="47360"/>
                </a:lnTo>
                <a:lnTo>
                  <a:pt x="31663" y="42099"/>
                </a:lnTo>
                <a:lnTo>
                  <a:pt x="35883" y="39995"/>
                </a:lnTo>
                <a:lnTo>
                  <a:pt x="39048" y="42099"/>
                </a:lnTo>
                <a:lnTo>
                  <a:pt x="42214" y="44204"/>
                </a:lnTo>
                <a:lnTo>
                  <a:pt x="53820" y="53673"/>
                </a:lnTo>
                <a:lnTo>
                  <a:pt x="55930" y="55777"/>
                </a:lnTo>
                <a:lnTo>
                  <a:pt x="53820" y="58934"/>
                </a:lnTo>
                <a:lnTo>
                  <a:pt x="52765" y="62090"/>
                </a:lnTo>
                <a:lnTo>
                  <a:pt x="50655" y="69455"/>
                </a:lnTo>
                <a:lnTo>
                  <a:pt x="48544" y="73664"/>
                </a:lnTo>
                <a:lnTo>
                  <a:pt x="50655" y="75768"/>
                </a:lnTo>
                <a:lnTo>
                  <a:pt x="53820" y="76820"/>
                </a:lnTo>
                <a:lnTo>
                  <a:pt x="67536" y="85238"/>
                </a:lnTo>
                <a:lnTo>
                  <a:pt x="73867" y="86290"/>
                </a:lnTo>
                <a:lnTo>
                  <a:pt x="75977" y="84185"/>
                </a:lnTo>
                <a:lnTo>
                  <a:pt x="83363" y="74716"/>
                </a:lnTo>
                <a:lnTo>
                  <a:pt x="85473" y="70507"/>
                </a:lnTo>
                <a:lnTo>
                  <a:pt x="90749" y="72612"/>
                </a:lnTo>
                <a:lnTo>
                  <a:pt x="96024" y="73664"/>
                </a:lnTo>
                <a:lnTo>
                  <a:pt x="105520" y="76820"/>
                </a:lnTo>
                <a:lnTo>
                  <a:pt x="108686" y="77872"/>
                </a:lnTo>
                <a:lnTo>
                  <a:pt x="108686" y="79977"/>
                </a:lnTo>
                <a:lnTo>
                  <a:pt x="109741" y="83133"/>
                </a:lnTo>
                <a:lnTo>
                  <a:pt x="108686" y="95773"/>
                </a:lnTo>
                <a:lnTo>
                  <a:pt x="108686" y="99982"/>
                </a:lnTo>
                <a:lnTo>
                  <a:pt x="113961" y="101034"/>
                </a:lnTo>
                <a:lnTo>
                  <a:pt x="119237" y="103138"/>
                </a:lnTo>
                <a:lnTo>
                  <a:pt x="135078" y="103138"/>
                </a:lnTo>
                <a:lnTo>
                  <a:pt x="138243" y="101034"/>
                </a:lnTo>
                <a:lnTo>
                  <a:pt x="138243" y="98929"/>
                </a:lnTo>
                <a:lnTo>
                  <a:pt x="141408" y="87342"/>
                </a:lnTo>
                <a:lnTo>
                  <a:pt x="144574" y="84185"/>
                </a:lnTo>
                <a:lnTo>
                  <a:pt x="166731" y="84185"/>
                </a:lnTo>
                <a:lnTo>
                  <a:pt x="169896" y="87342"/>
                </a:lnTo>
                <a:lnTo>
                  <a:pt x="170951" y="90498"/>
                </a:lnTo>
                <a:lnTo>
                  <a:pt x="173062" y="99982"/>
                </a:lnTo>
                <a:lnTo>
                  <a:pt x="175172" y="103138"/>
                </a:lnTo>
                <a:lnTo>
                  <a:pt x="182558" y="103138"/>
                </a:lnTo>
                <a:lnTo>
                  <a:pt x="198384" y="98929"/>
                </a:lnTo>
                <a:lnTo>
                  <a:pt x="202605" y="98929"/>
                </a:lnTo>
                <a:lnTo>
                  <a:pt x="201550" y="93655"/>
                </a:lnTo>
                <a:lnTo>
                  <a:pt x="201550" y="81029"/>
                </a:lnTo>
                <a:lnTo>
                  <a:pt x="203660" y="76820"/>
                </a:lnTo>
                <a:lnTo>
                  <a:pt x="206825" y="75768"/>
                </a:lnTo>
                <a:lnTo>
                  <a:pt x="222652" y="70507"/>
                </a:lnTo>
                <a:lnTo>
                  <a:pt x="225817" y="69455"/>
                </a:lnTo>
                <a:lnTo>
                  <a:pt x="226886" y="72612"/>
                </a:lnTo>
                <a:lnTo>
                  <a:pt x="228996" y="74716"/>
                </a:lnTo>
                <a:lnTo>
                  <a:pt x="235327" y="83133"/>
                </a:lnTo>
                <a:lnTo>
                  <a:pt x="238492" y="85238"/>
                </a:lnTo>
                <a:lnTo>
                  <a:pt x="241658" y="84185"/>
                </a:lnTo>
                <a:lnTo>
                  <a:pt x="244823" y="83133"/>
                </a:lnTo>
                <a:lnTo>
                  <a:pt x="259595" y="74716"/>
                </a:lnTo>
                <a:lnTo>
                  <a:pt x="262760" y="71560"/>
                </a:lnTo>
                <a:lnTo>
                  <a:pt x="261705" y="67351"/>
                </a:lnTo>
                <a:lnTo>
                  <a:pt x="259595" y="62090"/>
                </a:lnTo>
                <a:lnTo>
                  <a:pt x="257484" y="57882"/>
                </a:lnTo>
                <a:lnTo>
                  <a:pt x="256429" y="53673"/>
                </a:lnTo>
                <a:lnTo>
                  <a:pt x="259595" y="50517"/>
                </a:lnTo>
                <a:lnTo>
                  <a:pt x="273311" y="39995"/>
                </a:lnTo>
                <a:close/>
              </a:path>
            </a:pathLst>
          </a:custGeom>
          <a:solidFill>
            <a:srgbClr val="FDFDFD"/>
          </a:solidFill>
        </p:spPr>
        <p:txBody>
          <a:bodyPr wrap="square" lIns="0" tIns="0" rIns="0" bIns="0" rtlCol="0">
            <a:noAutofit/>
          </a:bodyPr>
          <a:lstStyle/>
          <a:p>
            <a:endParaRPr/>
          </a:p>
        </p:txBody>
      </p:sp>
      <p:sp>
        <p:nvSpPr>
          <p:cNvPr id="159" name="object 62"/>
          <p:cNvSpPr/>
          <p:nvPr/>
        </p:nvSpPr>
        <p:spPr>
          <a:xfrm>
            <a:off x="165880" y="5517242"/>
            <a:ext cx="179398" cy="274666"/>
          </a:xfrm>
          <a:custGeom>
            <a:avLst/>
            <a:gdLst/>
            <a:ahLst/>
            <a:cxnLst/>
            <a:rect l="l" t="t" r="r" b="b"/>
            <a:pathLst>
              <a:path w="179398" h="274666">
                <a:moveTo>
                  <a:pt x="142455" y="26303"/>
                </a:moveTo>
                <a:lnTo>
                  <a:pt x="138234" y="28407"/>
                </a:lnTo>
                <a:lnTo>
                  <a:pt x="135069" y="30512"/>
                </a:lnTo>
                <a:lnTo>
                  <a:pt x="121353" y="35773"/>
                </a:lnTo>
                <a:lnTo>
                  <a:pt x="118187" y="35773"/>
                </a:lnTo>
                <a:lnTo>
                  <a:pt x="116077" y="33668"/>
                </a:lnTo>
                <a:lnTo>
                  <a:pt x="113967" y="30512"/>
                </a:lnTo>
                <a:lnTo>
                  <a:pt x="109746" y="25251"/>
                </a:lnTo>
                <a:lnTo>
                  <a:pt x="105526" y="21042"/>
                </a:lnTo>
                <a:lnTo>
                  <a:pt x="103416" y="23147"/>
                </a:lnTo>
                <a:lnTo>
                  <a:pt x="100250" y="24199"/>
                </a:lnTo>
                <a:lnTo>
                  <a:pt x="86534" y="32616"/>
                </a:lnTo>
                <a:lnTo>
                  <a:pt x="82314" y="37877"/>
                </a:lnTo>
                <a:lnTo>
                  <a:pt x="83369" y="39981"/>
                </a:lnTo>
                <a:lnTo>
                  <a:pt x="88644" y="51555"/>
                </a:lnTo>
                <a:lnTo>
                  <a:pt x="90754" y="55763"/>
                </a:lnTo>
                <a:lnTo>
                  <a:pt x="86534" y="58920"/>
                </a:lnTo>
                <a:lnTo>
                  <a:pt x="82314" y="63128"/>
                </a:lnTo>
                <a:lnTo>
                  <a:pt x="74928" y="69455"/>
                </a:lnTo>
                <a:lnTo>
                  <a:pt x="70707" y="70507"/>
                </a:lnTo>
                <a:lnTo>
                  <a:pt x="67542" y="69455"/>
                </a:lnTo>
                <a:lnTo>
                  <a:pt x="56977" y="63128"/>
                </a:lnTo>
                <a:lnTo>
                  <a:pt x="52756" y="61024"/>
                </a:lnTo>
                <a:lnTo>
                  <a:pt x="49597" y="65247"/>
                </a:lnTo>
                <a:lnTo>
                  <a:pt x="45375" y="69455"/>
                </a:lnTo>
                <a:lnTo>
                  <a:pt x="37988" y="82081"/>
                </a:lnTo>
                <a:lnTo>
                  <a:pt x="37988" y="86290"/>
                </a:lnTo>
                <a:lnTo>
                  <a:pt x="39044" y="88394"/>
                </a:lnTo>
                <a:lnTo>
                  <a:pt x="47485" y="95759"/>
                </a:lnTo>
                <a:lnTo>
                  <a:pt x="49597" y="99968"/>
                </a:lnTo>
                <a:lnTo>
                  <a:pt x="48540" y="102072"/>
                </a:lnTo>
                <a:lnTo>
                  <a:pt x="37988" y="119958"/>
                </a:lnTo>
                <a:lnTo>
                  <a:pt x="36933" y="121011"/>
                </a:lnTo>
                <a:lnTo>
                  <a:pt x="33767" y="119958"/>
                </a:lnTo>
                <a:lnTo>
                  <a:pt x="30602" y="119958"/>
                </a:lnTo>
                <a:lnTo>
                  <a:pt x="22160" y="117854"/>
                </a:lnTo>
                <a:lnTo>
                  <a:pt x="17938" y="116802"/>
                </a:lnTo>
                <a:lnTo>
                  <a:pt x="15828" y="121011"/>
                </a:lnTo>
                <a:lnTo>
                  <a:pt x="14772" y="124167"/>
                </a:lnTo>
                <a:lnTo>
                  <a:pt x="9497" y="139963"/>
                </a:lnTo>
                <a:lnTo>
                  <a:pt x="8442" y="143120"/>
                </a:lnTo>
                <a:lnTo>
                  <a:pt x="12662" y="146276"/>
                </a:lnTo>
                <a:lnTo>
                  <a:pt x="23215" y="151537"/>
                </a:lnTo>
                <a:lnTo>
                  <a:pt x="26380" y="152589"/>
                </a:lnTo>
                <a:lnTo>
                  <a:pt x="26380" y="158902"/>
                </a:lnTo>
                <a:lnTo>
                  <a:pt x="22160" y="174684"/>
                </a:lnTo>
                <a:lnTo>
                  <a:pt x="22160" y="178893"/>
                </a:lnTo>
                <a:lnTo>
                  <a:pt x="15828" y="178893"/>
                </a:lnTo>
                <a:lnTo>
                  <a:pt x="5275" y="179945"/>
                </a:lnTo>
                <a:lnTo>
                  <a:pt x="2110" y="180997"/>
                </a:lnTo>
                <a:lnTo>
                  <a:pt x="1055" y="185206"/>
                </a:lnTo>
                <a:lnTo>
                  <a:pt x="0" y="188362"/>
                </a:lnTo>
                <a:lnTo>
                  <a:pt x="1055" y="206263"/>
                </a:lnTo>
                <a:lnTo>
                  <a:pt x="1055" y="209419"/>
                </a:lnTo>
                <a:lnTo>
                  <a:pt x="6330" y="210471"/>
                </a:lnTo>
                <a:lnTo>
                  <a:pt x="11607" y="211523"/>
                </a:lnTo>
                <a:lnTo>
                  <a:pt x="15828" y="211523"/>
                </a:lnTo>
                <a:lnTo>
                  <a:pt x="21105" y="212576"/>
                </a:lnTo>
                <a:lnTo>
                  <a:pt x="22160" y="216784"/>
                </a:lnTo>
                <a:lnTo>
                  <a:pt x="24270" y="234671"/>
                </a:lnTo>
                <a:lnTo>
                  <a:pt x="25325" y="238879"/>
                </a:lnTo>
                <a:lnTo>
                  <a:pt x="21105" y="239931"/>
                </a:lnTo>
                <a:lnTo>
                  <a:pt x="16883" y="242036"/>
                </a:lnTo>
                <a:lnTo>
                  <a:pt x="9497" y="245192"/>
                </a:lnTo>
                <a:lnTo>
                  <a:pt x="6330" y="248349"/>
                </a:lnTo>
                <a:lnTo>
                  <a:pt x="6330" y="252557"/>
                </a:lnTo>
                <a:lnTo>
                  <a:pt x="7385" y="255714"/>
                </a:lnTo>
                <a:lnTo>
                  <a:pt x="12662" y="272562"/>
                </a:lnTo>
                <a:lnTo>
                  <a:pt x="12662" y="274666"/>
                </a:lnTo>
                <a:lnTo>
                  <a:pt x="16883" y="273614"/>
                </a:lnTo>
                <a:lnTo>
                  <a:pt x="25399" y="271891"/>
                </a:lnTo>
                <a:lnTo>
                  <a:pt x="42446" y="267621"/>
                </a:lnTo>
                <a:lnTo>
                  <a:pt x="51701" y="265197"/>
                </a:lnTo>
                <a:lnTo>
                  <a:pt x="51701" y="263093"/>
                </a:lnTo>
                <a:lnTo>
                  <a:pt x="49620" y="257927"/>
                </a:lnTo>
                <a:lnTo>
                  <a:pt x="46429" y="247896"/>
                </a:lnTo>
                <a:lnTo>
                  <a:pt x="43888" y="236838"/>
                </a:lnTo>
                <a:lnTo>
                  <a:pt x="42051" y="224941"/>
                </a:lnTo>
                <a:lnTo>
                  <a:pt x="40972" y="212392"/>
                </a:lnTo>
                <a:lnTo>
                  <a:pt x="40703" y="199379"/>
                </a:lnTo>
                <a:lnTo>
                  <a:pt x="41298" y="186090"/>
                </a:lnTo>
                <a:lnTo>
                  <a:pt x="42809" y="172712"/>
                </a:lnTo>
                <a:lnTo>
                  <a:pt x="45291" y="159432"/>
                </a:lnTo>
                <a:lnTo>
                  <a:pt x="48796" y="146439"/>
                </a:lnTo>
                <a:lnTo>
                  <a:pt x="53377" y="133920"/>
                </a:lnTo>
                <a:lnTo>
                  <a:pt x="59087" y="122063"/>
                </a:lnTo>
                <a:lnTo>
                  <a:pt x="64296" y="113161"/>
                </a:lnTo>
                <a:lnTo>
                  <a:pt x="76842" y="95577"/>
                </a:lnTo>
                <a:lnTo>
                  <a:pt x="90257" y="81006"/>
                </a:lnTo>
                <a:lnTo>
                  <a:pt x="104106" y="69166"/>
                </a:lnTo>
                <a:lnTo>
                  <a:pt x="117954" y="59776"/>
                </a:lnTo>
                <a:lnTo>
                  <a:pt x="131367" y="52552"/>
                </a:lnTo>
                <a:lnTo>
                  <a:pt x="143909" y="47214"/>
                </a:lnTo>
                <a:lnTo>
                  <a:pt x="155146" y="43479"/>
                </a:lnTo>
                <a:lnTo>
                  <a:pt x="164642" y="41066"/>
                </a:lnTo>
                <a:lnTo>
                  <a:pt x="171964" y="39691"/>
                </a:lnTo>
                <a:lnTo>
                  <a:pt x="176676" y="39072"/>
                </a:lnTo>
                <a:lnTo>
                  <a:pt x="179398" y="37877"/>
                </a:lnTo>
                <a:lnTo>
                  <a:pt x="167792" y="0"/>
                </a:lnTo>
                <a:lnTo>
                  <a:pt x="144565" y="5260"/>
                </a:lnTo>
                <a:lnTo>
                  <a:pt x="139290" y="7365"/>
                </a:lnTo>
                <a:lnTo>
                  <a:pt x="140345" y="12625"/>
                </a:lnTo>
                <a:lnTo>
                  <a:pt x="141400" y="22095"/>
                </a:lnTo>
                <a:lnTo>
                  <a:pt x="142455" y="26303"/>
                </a:lnTo>
                <a:close/>
              </a:path>
            </a:pathLst>
          </a:custGeom>
          <a:solidFill>
            <a:srgbClr val="FDFDFD"/>
          </a:solidFill>
        </p:spPr>
        <p:txBody>
          <a:bodyPr wrap="square" lIns="0" tIns="0" rIns="0" bIns="0" rtlCol="0">
            <a:noAutofit/>
          </a:bodyPr>
          <a:lstStyle/>
          <a:p>
            <a:endParaRPr/>
          </a:p>
        </p:txBody>
      </p:sp>
      <p:sp>
        <p:nvSpPr>
          <p:cNvPr id="160" name="object 63"/>
          <p:cNvSpPr/>
          <p:nvPr/>
        </p:nvSpPr>
        <p:spPr>
          <a:xfrm>
            <a:off x="384318" y="5517242"/>
            <a:ext cx="179396" cy="274666"/>
          </a:xfrm>
          <a:custGeom>
            <a:avLst/>
            <a:gdLst/>
            <a:ahLst/>
            <a:cxnLst/>
            <a:rect l="l" t="t" r="r" b="b"/>
            <a:pathLst>
              <a:path w="179396" h="274666">
                <a:moveTo>
                  <a:pt x="2722" y="39072"/>
                </a:moveTo>
                <a:lnTo>
                  <a:pt x="14757" y="41066"/>
                </a:lnTo>
                <a:lnTo>
                  <a:pt x="24255" y="43480"/>
                </a:lnTo>
                <a:lnTo>
                  <a:pt x="35492" y="47216"/>
                </a:lnTo>
                <a:lnTo>
                  <a:pt x="48035" y="52555"/>
                </a:lnTo>
                <a:lnTo>
                  <a:pt x="61447" y="59780"/>
                </a:lnTo>
                <a:lnTo>
                  <a:pt x="75295" y="69173"/>
                </a:lnTo>
                <a:lnTo>
                  <a:pt x="89143" y="81015"/>
                </a:lnTo>
                <a:lnTo>
                  <a:pt x="102556" y="95589"/>
                </a:lnTo>
                <a:lnTo>
                  <a:pt x="115100" y="113178"/>
                </a:lnTo>
                <a:lnTo>
                  <a:pt x="120296" y="122063"/>
                </a:lnTo>
                <a:lnTo>
                  <a:pt x="126007" y="133920"/>
                </a:lnTo>
                <a:lnTo>
                  <a:pt x="130589" y="146439"/>
                </a:lnTo>
                <a:lnTo>
                  <a:pt x="134094" y="159432"/>
                </a:lnTo>
                <a:lnTo>
                  <a:pt x="136576" y="172711"/>
                </a:lnTo>
                <a:lnTo>
                  <a:pt x="138087" y="186089"/>
                </a:lnTo>
                <a:lnTo>
                  <a:pt x="138682" y="199378"/>
                </a:lnTo>
                <a:lnTo>
                  <a:pt x="138413" y="212391"/>
                </a:lnTo>
                <a:lnTo>
                  <a:pt x="137334" y="224940"/>
                </a:lnTo>
                <a:lnTo>
                  <a:pt x="135497" y="236837"/>
                </a:lnTo>
                <a:lnTo>
                  <a:pt x="132956" y="247895"/>
                </a:lnTo>
                <a:lnTo>
                  <a:pt x="129764" y="257926"/>
                </a:lnTo>
                <a:lnTo>
                  <a:pt x="127682" y="263093"/>
                </a:lnTo>
                <a:lnTo>
                  <a:pt x="127682" y="265197"/>
                </a:lnTo>
                <a:lnTo>
                  <a:pt x="136936" y="267619"/>
                </a:lnTo>
                <a:lnTo>
                  <a:pt x="153984" y="271889"/>
                </a:lnTo>
                <a:lnTo>
                  <a:pt x="162515" y="273614"/>
                </a:lnTo>
                <a:lnTo>
                  <a:pt x="166735" y="274666"/>
                </a:lnTo>
                <a:lnTo>
                  <a:pt x="166735" y="272562"/>
                </a:lnTo>
                <a:lnTo>
                  <a:pt x="172011" y="255714"/>
                </a:lnTo>
                <a:lnTo>
                  <a:pt x="173066" y="252557"/>
                </a:lnTo>
                <a:lnTo>
                  <a:pt x="174121" y="248349"/>
                </a:lnTo>
                <a:lnTo>
                  <a:pt x="169900" y="245192"/>
                </a:lnTo>
                <a:lnTo>
                  <a:pt x="163570" y="242036"/>
                </a:lnTo>
                <a:lnTo>
                  <a:pt x="158294" y="239931"/>
                </a:lnTo>
                <a:lnTo>
                  <a:pt x="154060" y="238879"/>
                </a:lnTo>
                <a:lnTo>
                  <a:pt x="155129" y="234671"/>
                </a:lnTo>
                <a:lnTo>
                  <a:pt x="158294" y="216784"/>
                </a:lnTo>
                <a:lnTo>
                  <a:pt x="158294" y="212576"/>
                </a:lnTo>
                <a:lnTo>
                  <a:pt x="163570" y="211523"/>
                </a:lnTo>
                <a:lnTo>
                  <a:pt x="167790" y="211523"/>
                </a:lnTo>
                <a:lnTo>
                  <a:pt x="173066" y="210471"/>
                </a:lnTo>
                <a:lnTo>
                  <a:pt x="178341" y="209419"/>
                </a:lnTo>
                <a:lnTo>
                  <a:pt x="179396" y="206263"/>
                </a:lnTo>
                <a:lnTo>
                  <a:pt x="179396" y="188362"/>
                </a:lnTo>
                <a:lnTo>
                  <a:pt x="178341" y="185206"/>
                </a:lnTo>
                <a:lnTo>
                  <a:pt x="177286" y="180997"/>
                </a:lnTo>
                <a:lnTo>
                  <a:pt x="174121" y="179945"/>
                </a:lnTo>
                <a:lnTo>
                  <a:pt x="163570" y="178893"/>
                </a:lnTo>
                <a:lnTo>
                  <a:pt x="157239" y="178893"/>
                </a:lnTo>
                <a:lnTo>
                  <a:pt x="157239" y="174684"/>
                </a:lnTo>
                <a:lnTo>
                  <a:pt x="153005" y="158902"/>
                </a:lnTo>
                <a:lnTo>
                  <a:pt x="153005" y="152589"/>
                </a:lnTo>
                <a:lnTo>
                  <a:pt x="156184" y="151537"/>
                </a:lnTo>
                <a:lnTo>
                  <a:pt x="166735" y="146276"/>
                </a:lnTo>
                <a:lnTo>
                  <a:pt x="170956" y="143120"/>
                </a:lnTo>
                <a:lnTo>
                  <a:pt x="169900" y="139963"/>
                </a:lnTo>
                <a:lnTo>
                  <a:pt x="165680" y="124167"/>
                </a:lnTo>
                <a:lnTo>
                  <a:pt x="163570" y="121011"/>
                </a:lnTo>
                <a:lnTo>
                  <a:pt x="161460" y="116802"/>
                </a:lnTo>
                <a:lnTo>
                  <a:pt x="157239" y="117854"/>
                </a:lnTo>
                <a:lnTo>
                  <a:pt x="148784" y="119958"/>
                </a:lnTo>
                <a:lnTo>
                  <a:pt x="145619" y="119958"/>
                </a:lnTo>
                <a:lnTo>
                  <a:pt x="142454" y="121011"/>
                </a:lnTo>
                <a:lnTo>
                  <a:pt x="141398" y="119958"/>
                </a:lnTo>
                <a:lnTo>
                  <a:pt x="130847" y="102072"/>
                </a:lnTo>
                <a:lnTo>
                  <a:pt x="129792" y="99968"/>
                </a:lnTo>
                <a:lnTo>
                  <a:pt x="131902" y="95759"/>
                </a:lnTo>
                <a:lnTo>
                  <a:pt x="140343" y="88394"/>
                </a:lnTo>
                <a:lnTo>
                  <a:pt x="141398" y="86290"/>
                </a:lnTo>
                <a:lnTo>
                  <a:pt x="142454" y="82081"/>
                </a:lnTo>
                <a:lnTo>
                  <a:pt x="134013" y="69455"/>
                </a:lnTo>
                <a:lnTo>
                  <a:pt x="130847" y="65247"/>
                </a:lnTo>
                <a:lnTo>
                  <a:pt x="126627" y="61024"/>
                </a:lnTo>
                <a:lnTo>
                  <a:pt x="122406" y="63128"/>
                </a:lnTo>
                <a:lnTo>
                  <a:pt x="111855" y="69455"/>
                </a:lnTo>
                <a:lnTo>
                  <a:pt x="109745" y="70507"/>
                </a:lnTo>
                <a:lnTo>
                  <a:pt x="106580" y="71560"/>
                </a:lnTo>
                <a:lnTo>
                  <a:pt x="104470" y="69455"/>
                </a:lnTo>
                <a:lnTo>
                  <a:pt x="98139" y="63128"/>
                </a:lnTo>
                <a:lnTo>
                  <a:pt x="92863" y="58920"/>
                </a:lnTo>
                <a:lnTo>
                  <a:pt x="88643" y="55763"/>
                </a:lnTo>
                <a:lnTo>
                  <a:pt x="90753" y="51555"/>
                </a:lnTo>
                <a:lnTo>
                  <a:pt x="96029" y="39981"/>
                </a:lnTo>
                <a:lnTo>
                  <a:pt x="97084" y="37877"/>
                </a:lnTo>
                <a:lnTo>
                  <a:pt x="92863" y="32616"/>
                </a:lnTo>
                <a:lnTo>
                  <a:pt x="79147" y="24199"/>
                </a:lnTo>
                <a:lnTo>
                  <a:pt x="75982" y="23147"/>
                </a:lnTo>
                <a:lnTo>
                  <a:pt x="73871" y="21042"/>
                </a:lnTo>
                <a:lnTo>
                  <a:pt x="70706" y="25251"/>
                </a:lnTo>
                <a:lnTo>
                  <a:pt x="65430" y="30512"/>
                </a:lnTo>
                <a:lnTo>
                  <a:pt x="63320" y="33668"/>
                </a:lnTo>
                <a:lnTo>
                  <a:pt x="62265" y="35773"/>
                </a:lnTo>
                <a:lnTo>
                  <a:pt x="58045" y="35773"/>
                </a:lnTo>
                <a:lnTo>
                  <a:pt x="44314" y="30512"/>
                </a:lnTo>
                <a:lnTo>
                  <a:pt x="41149" y="28407"/>
                </a:lnTo>
                <a:lnTo>
                  <a:pt x="37983" y="26303"/>
                </a:lnTo>
                <a:lnTo>
                  <a:pt x="37983" y="22095"/>
                </a:lnTo>
                <a:lnTo>
                  <a:pt x="39039" y="12625"/>
                </a:lnTo>
                <a:lnTo>
                  <a:pt x="40094" y="7365"/>
                </a:lnTo>
                <a:lnTo>
                  <a:pt x="34818" y="5260"/>
                </a:lnTo>
                <a:lnTo>
                  <a:pt x="11606" y="0"/>
                </a:lnTo>
                <a:lnTo>
                  <a:pt x="0" y="37877"/>
                </a:lnTo>
                <a:lnTo>
                  <a:pt x="2722" y="39072"/>
                </a:lnTo>
                <a:close/>
              </a:path>
            </a:pathLst>
          </a:custGeom>
          <a:solidFill>
            <a:srgbClr val="FDFDFD"/>
          </a:solidFill>
        </p:spPr>
        <p:txBody>
          <a:bodyPr wrap="square" lIns="0" tIns="0" rIns="0" bIns="0" rtlCol="0">
            <a:noAutofit/>
          </a:bodyPr>
          <a:lstStyle/>
          <a:p>
            <a:endParaRPr/>
          </a:p>
        </p:txBody>
      </p:sp>
      <p:sp>
        <p:nvSpPr>
          <p:cNvPr id="161" name="object 64"/>
          <p:cNvSpPr/>
          <p:nvPr/>
        </p:nvSpPr>
        <p:spPr>
          <a:xfrm>
            <a:off x="375877" y="5624575"/>
            <a:ext cx="115021" cy="153655"/>
          </a:xfrm>
          <a:custGeom>
            <a:avLst/>
            <a:gdLst/>
            <a:ahLst/>
            <a:cxnLst/>
            <a:rect l="l" t="t" r="r" b="b"/>
            <a:pathLst>
              <a:path w="115021" h="153655">
                <a:moveTo>
                  <a:pt x="109577" y="37860"/>
                </a:moveTo>
                <a:lnTo>
                  <a:pt x="101611" y="23311"/>
                </a:lnTo>
                <a:lnTo>
                  <a:pt x="92367" y="13227"/>
                </a:lnTo>
                <a:lnTo>
                  <a:pt x="81445" y="5804"/>
                </a:lnTo>
                <a:lnTo>
                  <a:pt x="69334" y="1312"/>
                </a:lnTo>
                <a:lnTo>
                  <a:pt x="58031" y="0"/>
                </a:lnTo>
                <a:lnTo>
                  <a:pt x="56975" y="0"/>
                </a:lnTo>
                <a:lnTo>
                  <a:pt x="44225" y="1675"/>
                </a:lnTo>
                <a:lnTo>
                  <a:pt x="32229" y="6523"/>
                </a:lnTo>
                <a:lnTo>
                  <a:pt x="21478" y="14272"/>
                </a:lnTo>
                <a:lnTo>
                  <a:pt x="28677" y="38428"/>
                </a:lnTo>
                <a:lnTo>
                  <a:pt x="31639" y="26224"/>
                </a:lnTo>
                <a:lnTo>
                  <a:pt x="33763" y="22095"/>
                </a:lnTo>
                <a:lnTo>
                  <a:pt x="43709" y="12875"/>
                </a:lnTo>
                <a:lnTo>
                  <a:pt x="55990" y="9488"/>
                </a:lnTo>
                <a:lnTo>
                  <a:pt x="59086" y="9469"/>
                </a:lnTo>
                <a:lnTo>
                  <a:pt x="71896" y="12188"/>
                </a:lnTo>
                <a:lnTo>
                  <a:pt x="82165" y="20344"/>
                </a:lnTo>
                <a:lnTo>
                  <a:pt x="87699" y="33707"/>
                </a:lnTo>
                <a:lnTo>
                  <a:pt x="89253" y="46607"/>
                </a:lnTo>
                <a:lnTo>
                  <a:pt x="89698" y="51569"/>
                </a:lnTo>
                <a:lnTo>
                  <a:pt x="89698" y="102086"/>
                </a:lnTo>
                <a:lnTo>
                  <a:pt x="88452" y="115556"/>
                </a:lnTo>
                <a:lnTo>
                  <a:pt x="85487" y="127785"/>
                </a:lnTo>
                <a:lnTo>
                  <a:pt x="73717" y="140545"/>
                </a:lnTo>
                <a:lnTo>
                  <a:pt x="61135" y="144107"/>
                </a:lnTo>
                <a:lnTo>
                  <a:pt x="56975" y="144172"/>
                </a:lnTo>
                <a:lnTo>
                  <a:pt x="44659" y="141255"/>
                </a:lnTo>
                <a:lnTo>
                  <a:pt x="34395" y="132506"/>
                </a:lnTo>
                <a:lnTo>
                  <a:pt x="33763" y="131546"/>
                </a:lnTo>
                <a:lnTo>
                  <a:pt x="33239" y="147315"/>
                </a:lnTo>
                <a:lnTo>
                  <a:pt x="45197" y="152128"/>
                </a:lnTo>
                <a:lnTo>
                  <a:pt x="56975" y="153655"/>
                </a:lnTo>
                <a:lnTo>
                  <a:pt x="58031" y="153655"/>
                </a:lnTo>
                <a:lnTo>
                  <a:pt x="70664" y="151898"/>
                </a:lnTo>
                <a:lnTo>
                  <a:pt x="82559" y="146875"/>
                </a:lnTo>
                <a:lnTo>
                  <a:pt x="93242" y="138954"/>
                </a:lnTo>
                <a:lnTo>
                  <a:pt x="102240" y="128506"/>
                </a:lnTo>
                <a:lnTo>
                  <a:pt x="108690" y="116816"/>
                </a:lnTo>
                <a:lnTo>
                  <a:pt x="112436" y="105403"/>
                </a:lnTo>
                <a:lnTo>
                  <a:pt x="114358" y="92759"/>
                </a:lnTo>
                <a:lnTo>
                  <a:pt x="114997" y="79422"/>
                </a:lnTo>
                <a:lnTo>
                  <a:pt x="115021" y="75768"/>
                </a:lnTo>
                <a:lnTo>
                  <a:pt x="114611" y="62714"/>
                </a:lnTo>
                <a:lnTo>
                  <a:pt x="112992" y="49818"/>
                </a:lnTo>
                <a:lnTo>
                  <a:pt x="109577" y="37860"/>
                </a:lnTo>
                <a:close/>
              </a:path>
              <a:path w="115021" h="153655">
                <a:moveTo>
                  <a:pt x="6330" y="116816"/>
                </a:moveTo>
                <a:lnTo>
                  <a:pt x="13330" y="129289"/>
                </a:lnTo>
                <a:lnTo>
                  <a:pt x="22458" y="139579"/>
                </a:lnTo>
                <a:lnTo>
                  <a:pt x="33239" y="147315"/>
                </a:lnTo>
                <a:lnTo>
                  <a:pt x="33763" y="131546"/>
                </a:lnTo>
                <a:lnTo>
                  <a:pt x="29430" y="120385"/>
                </a:lnTo>
                <a:lnTo>
                  <a:pt x="27876" y="107101"/>
                </a:lnTo>
                <a:lnTo>
                  <a:pt x="27432" y="102086"/>
                </a:lnTo>
                <a:lnTo>
                  <a:pt x="26377" y="90512"/>
                </a:lnTo>
                <a:lnTo>
                  <a:pt x="26377" y="63142"/>
                </a:lnTo>
                <a:lnTo>
                  <a:pt x="27432" y="51569"/>
                </a:lnTo>
                <a:lnTo>
                  <a:pt x="28677" y="38428"/>
                </a:lnTo>
                <a:lnTo>
                  <a:pt x="21478" y="14272"/>
                </a:lnTo>
                <a:lnTo>
                  <a:pt x="12460" y="24651"/>
                </a:lnTo>
                <a:lnTo>
                  <a:pt x="6330" y="35787"/>
                </a:lnTo>
                <a:lnTo>
                  <a:pt x="2513" y="47482"/>
                </a:lnTo>
                <a:lnTo>
                  <a:pt x="602" y="60262"/>
                </a:lnTo>
                <a:lnTo>
                  <a:pt x="11" y="73346"/>
                </a:lnTo>
                <a:lnTo>
                  <a:pt x="0" y="75768"/>
                </a:lnTo>
                <a:lnTo>
                  <a:pt x="386" y="89200"/>
                </a:lnTo>
                <a:lnTo>
                  <a:pt x="1907" y="102084"/>
                </a:lnTo>
                <a:lnTo>
                  <a:pt x="5107" y="113883"/>
                </a:lnTo>
                <a:lnTo>
                  <a:pt x="6330" y="116816"/>
                </a:lnTo>
                <a:close/>
              </a:path>
            </a:pathLst>
          </a:custGeom>
          <a:solidFill>
            <a:srgbClr val="FDFDFD"/>
          </a:solidFill>
        </p:spPr>
        <p:txBody>
          <a:bodyPr wrap="square" lIns="0" tIns="0" rIns="0" bIns="0" rtlCol="0">
            <a:noAutofit/>
          </a:bodyPr>
          <a:lstStyle/>
          <a:p>
            <a:endParaRPr/>
          </a:p>
        </p:txBody>
      </p:sp>
      <p:sp>
        <p:nvSpPr>
          <p:cNvPr id="162" name="object 65"/>
          <p:cNvSpPr/>
          <p:nvPr/>
        </p:nvSpPr>
        <p:spPr>
          <a:xfrm>
            <a:off x="567935" y="5762435"/>
            <a:ext cx="79147" cy="124181"/>
          </a:xfrm>
          <a:custGeom>
            <a:avLst/>
            <a:gdLst/>
            <a:ahLst/>
            <a:cxnLst/>
            <a:rect l="l" t="t" r="r" b="b"/>
            <a:pathLst>
              <a:path w="79147" h="124181">
                <a:moveTo>
                  <a:pt x="76854" y="29235"/>
                </a:moveTo>
                <a:lnTo>
                  <a:pt x="70331" y="39902"/>
                </a:lnTo>
                <a:lnTo>
                  <a:pt x="61659" y="49544"/>
                </a:lnTo>
                <a:lnTo>
                  <a:pt x="51658" y="58298"/>
                </a:lnTo>
                <a:lnTo>
                  <a:pt x="41149" y="66299"/>
                </a:lnTo>
                <a:lnTo>
                  <a:pt x="39597" y="67906"/>
                </a:lnTo>
                <a:lnTo>
                  <a:pt x="31044" y="78155"/>
                </a:lnTo>
                <a:lnTo>
                  <a:pt x="23212" y="87356"/>
                </a:lnTo>
                <a:lnTo>
                  <a:pt x="26324" y="81460"/>
                </a:lnTo>
                <a:lnTo>
                  <a:pt x="29812" y="70073"/>
                </a:lnTo>
                <a:lnTo>
                  <a:pt x="30751" y="58357"/>
                </a:lnTo>
                <a:lnTo>
                  <a:pt x="29734" y="46460"/>
                </a:lnTo>
                <a:lnTo>
                  <a:pt x="27351" y="34528"/>
                </a:lnTo>
                <a:lnTo>
                  <a:pt x="24196" y="22709"/>
                </a:lnTo>
                <a:lnTo>
                  <a:pt x="20860" y="11151"/>
                </a:lnTo>
                <a:lnTo>
                  <a:pt x="17936" y="0"/>
                </a:lnTo>
                <a:lnTo>
                  <a:pt x="17936" y="7365"/>
                </a:lnTo>
                <a:lnTo>
                  <a:pt x="15826" y="14730"/>
                </a:lnTo>
                <a:lnTo>
                  <a:pt x="12661" y="21056"/>
                </a:lnTo>
                <a:lnTo>
                  <a:pt x="9623" y="29636"/>
                </a:lnTo>
                <a:lnTo>
                  <a:pt x="7818" y="40600"/>
                </a:lnTo>
                <a:lnTo>
                  <a:pt x="7658" y="51700"/>
                </a:lnTo>
                <a:lnTo>
                  <a:pt x="8517" y="62829"/>
                </a:lnTo>
                <a:lnTo>
                  <a:pt x="9767" y="73879"/>
                </a:lnTo>
                <a:lnTo>
                  <a:pt x="10785" y="84742"/>
                </a:lnTo>
                <a:lnTo>
                  <a:pt x="10942" y="95312"/>
                </a:lnTo>
                <a:lnTo>
                  <a:pt x="9615" y="105480"/>
                </a:lnTo>
                <a:lnTo>
                  <a:pt x="6176" y="115139"/>
                </a:lnTo>
                <a:lnTo>
                  <a:pt x="0" y="124181"/>
                </a:lnTo>
                <a:lnTo>
                  <a:pt x="688" y="123361"/>
                </a:lnTo>
                <a:lnTo>
                  <a:pt x="10821" y="116215"/>
                </a:lnTo>
                <a:lnTo>
                  <a:pt x="22846" y="111748"/>
                </a:lnTo>
                <a:lnTo>
                  <a:pt x="34818" y="106295"/>
                </a:lnTo>
                <a:lnTo>
                  <a:pt x="40265" y="103419"/>
                </a:lnTo>
                <a:lnTo>
                  <a:pt x="51261" y="95030"/>
                </a:lnTo>
                <a:lnTo>
                  <a:pt x="59747" y="84868"/>
                </a:lnTo>
                <a:lnTo>
                  <a:pt x="66139" y="73382"/>
                </a:lnTo>
                <a:lnTo>
                  <a:pt x="70857" y="61018"/>
                </a:lnTo>
                <a:lnTo>
                  <a:pt x="74319" y="48228"/>
                </a:lnTo>
                <a:lnTo>
                  <a:pt x="76943" y="35459"/>
                </a:lnTo>
                <a:lnTo>
                  <a:pt x="79147" y="23161"/>
                </a:lnTo>
                <a:lnTo>
                  <a:pt x="76854" y="29235"/>
                </a:lnTo>
                <a:close/>
              </a:path>
            </a:pathLst>
          </a:custGeom>
          <a:solidFill>
            <a:srgbClr val="FDFDFD"/>
          </a:solidFill>
        </p:spPr>
        <p:txBody>
          <a:bodyPr wrap="square" lIns="0" tIns="0" rIns="0" bIns="0" rtlCol="0">
            <a:noAutofit/>
          </a:bodyPr>
          <a:lstStyle/>
          <a:p>
            <a:endParaRPr/>
          </a:p>
        </p:txBody>
      </p:sp>
      <p:sp>
        <p:nvSpPr>
          <p:cNvPr id="163" name="object 66"/>
          <p:cNvSpPr/>
          <p:nvPr/>
        </p:nvSpPr>
        <p:spPr>
          <a:xfrm>
            <a:off x="248194" y="5631940"/>
            <a:ext cx="55920" cy="147342"/>
          </a:xfrm>
          <a:custGeom>
            <a:avLst/>
            <a:gdLst/>
            <a:ahLst/>
            <a:cxnLst/>
            <a:rect l="l" t="t" r="r" b="b"/>
            <a:pathLst>
              <a:path w="55920" h="147342">
                <a:moveTo>
                  <a:pt x="13716" y="137859"/>
                </a:moveTo>
                <a:lnTo>
                  <a:pt x="0" y="137859"/>
                </a:lnTo>
                <a:lnTo>
                  <a:pt x="0" y="147342"/>
                </a:lnTo>
                <a:lnTo>
                  <a:pt x="55920" y="147342"/>
                </a:lnTo>
                <a:lnTo>
                  <a:pt x="55920" y="137859"/>
                </a:lnTo>
                <a:lnTo>
                  <a:pt x="42204" y="137859"/>
                </a:lnTo>
                <a:lnTo>
                  <a:pt x="41149" y="126285"/>
                </a:lnTo>
                <a:lnTo>
                  <a:pt x="41149" y="21056"/>
                </a:lnTo>
                <a:lnTo>
                  <a:pt x="42204" y="9469"/>
                </a:lnTo>
                <a:lnTo>
                  <a:pt x="55920" y="10521"/>
                </a:lnTo>
                <a:lnTo>
                  <a:pt x="55920" y="0"/>
                </a:lnTo>
                <a:lnTo>
                  <a:pt x="0" y="0"/>
                </a:lnTo>
                <a:lnTo>
                  <a:pt x="0" y="10521"/>
                </a:lnTo>
                <a:lnTo>
                  <a:pt x="13716" y="9469"/>
                </a:lnTo>
                <a:lnTo>
                  <a:pt x="14771" y="21056"/>
                </a:lnTo>
                <a:lnTo>
                  <a:pt x="14771" y="126285"/>
                </a:lnTo>
                <a:lnTo>
                  <a:pt x="13716" y="137859"/>
                </a:lnTo>
                <a:close/>
              </a:path>
            </a:pathLst>
          </a:custGeom>
          <a:solidFill>
            <a:srgbClr val="FDFDFD"/>
          </a:solidFill>
        </p:spPr>
        <p:txBody>
          <a:bodyPr wrap="square" lIns="0" tIns="0" rIns="0" bIns="0" rtlCol="0">
            <a:noAutofit/>
          </a:bodyPr>
          <a:lstStyle/>
          <a:p>
            <a:endParaRPr/>
          </a:p>
        </p:txBody>
      </p:sp>
      <p:sp>
        <p:nvSpPr>
          <p:cNvPr id="164" name="object 67"/>
          <p:cNvSpPr/>
          <p:nvPr/>
        </p:nvSpPr>
        <p:spPr>
          <a:xfrm>
            <a:off x="1187369" y="5818213"/>
            <a:ext cx="70706" cy="225215"/>
          </a:xfrm>
          <a:custGeom>
            <a:avLst/>
            <a:gdLst/>
            <a:ahLst/>
            <a:cxnLst/>
            <a:rect l="l" t="t" r="r" b="b"/>
            <a:pathLst>
              <a:path w="70706" h="225215">
                <a:moveTo>
                  <a:pt x="0" y="0"/>
                </a:moveTo>
                <a:lnTo>
                  <a:pt x="0" y="225215"/>
                </a:lnTo>
                <a:lnTo>
                  <a:pt x="70706" y="225215"/>
                </a:lnTo>
                <a:lnTo>
                  <a:pt x="70706" y="0"/>
                </a:lnTo>
                <a:lnTo>
                  <a:pt x="0" y="0"/>
                </a:lnTo>
                <a:close/>
              </a:path>
            </a:pathLst>
          </a:custGeom>
          <a:solidFill>
            <a:srgbClr val="FDFDFD"/>
          </a:solidFill>
        </p:spPr>
        <p:txBody>
          <a:bodyPr wrap="square" lIns="0" tIns="0" rIns="0" bIns="0" rtlCol="0">
            <a:noAutofit/>
          </a:bodyPr>
          <a:lstStyle/>
          <a:p>
            <a:endParaRPr/>
          </a:p>
        </p:txBody>
      </p:sp>
      <p:sp>
        <p:nvSpPr>
          <p:cNvPr id="165" name="object 68"/>
          <p:cNvSpPr/>
          <p:nvPr/>
        </p:nvSpPr>
        <p:spPr>
          <a:xfrm>
            <a:off x="1282343" y="5818213"/>
            <a:ext cx="158280" cy="225215"/>
          </a:xfrm>
          <a:custGeom>
            <a:avLst/>
            <a:gdLst/>
            <a:ahLst/>
            <a:cxnLst/>
            <a:rect l="l" t="t" r="r" b="b"/>
            <a:pathLst>
              <a:path w="158280" h="225215">
                <a:moveTo>
                  <a:pt x="70692" y="54725"/>
                </a:moveTo>
                <a:lnTo>
                  <a:pt x="158280" y="54725"/>
                </a:lnTo>
                <a:lnTo>
                  <a:pt x="158280" y="0"/>
                </a:lnTo>
                <a:lnTo>
                  <a:pt x="0" y="0"/>
                </a:lnTo>
                <a:lnTo>
                  <a:pt x="0" y="225215"/>
                </a:lnTo>
                <a:lnTo>
                  <a:pt x="70692" y="225215"/>
                </a:lnTo>
                <a:lnTo>
                  <a:pt x="70692" y="145224"/>
                </a:lnTo>
                <a:lnTo>
                  <a:pt x="148784" y="145224"/>
                </a:lnTo>
                <a:lnTo>
                  <a:pt x="148784" y="90512"/>
                </a:lnTo>
                <a:lnTo>
                  <a:pt x="70692" y="90512"/>
                </a:lnTo>
                <a:lnTo>
                  <a:pt x="70692" y="54725"/>
                </a:lnTo>
                <a:close/>
              </a:path>
            </a:pathLst>
          </a:custGeom>
          <a:solidFill>
            <a:srgbClr val="FDFDFD"/>
          </a:solidFill>
        </p:spPr>
        <p:txBody>
          <a:bodyPr wrap="square" lIns="0" tIns="0" rIns="0" bIns="0" rtlCol="0">
            <a:noAutofit/>
          </a:bodyPr>
          <a:lstStyle/>
          <a:p>
            <a:endParaRPr/>
          </a:p>
        </p:txBody>
      </p:sp>
      <p:sp>
        <p:nvSpPr>
          <p:cNvPr id="166" name="object 69"/>
          <p:cNvSpPr/>
          <p:nvPr/>
        </p:nvSpPr>
        <p:spPr>
          <a:xfrm>
            <a:off x="1450120" y="5814004"/>
            <a:ext cx="161460" cy="232580"/>
          </a:xfrm>
          <a:custGeom>
            <a:avLst/>
            <a:gdLst/>
            <a:ahLst/>
            <a:cxnLst/>
            <a:rect l="l" t="t" r="r" b="b"/>
            <a:pathLst>
              <a:path w="161460" h="232580">
                <a:moveTo>
                  <a:pt x="79279" y="146782"/>
                </a:moveTo>
                <a:lnTo>
                  <a:pt x="74499" y="132367"/>
                </a:lnTo>
                <a:lnTo>
                  <a:pt x="72830" y="114712"/>
                </a:lnTo>
                <a:lnTo>
                  <a:pt x="72850" y="112814"/>
                </a:lnTo>
                <a:lnTo>
                  <a:pt x="74923" y="96374"/>
                </a:lnTo>
                <a:lnTo>
                  <a:pt x="80157" y="82738"/>
                </a:lnTo>
                <a:lnTo>
                  <a:pt x="88197" y="71987"/>
                </a:lnTo>
                <a:lnTo>
                  <a:pt x="98685" y="64206"/>
                </a:lnTo>
                <a:lnTo>
                  <a:pt x="111267" y="59477"/>
                </a:lnTo>
                <a:lnTo>
                  <a:pt x="125586" y="57882"/>
                </a:lnTo>
                <a:lnTo>
                  <a:pt x="135636" y="58838"/>
                </a:lnTo>
                <a:lnTo>
                  <a:pt x="148000" y="62003"/>
                </a:lnTo>
                <a:lnTo>
                  <a:pt x="160334" y="66299"/>
                </a:lnTo>
                <a:lnTo>
                  <a:pt x="160334" y="7365"/>
                </a:lnTo>
                <a:lnTo>
                  <a:pt x="147792" y="4556"/>
                </a:lnTo>
                <a:lnTo>
                  <a:pt x="135911" y="2162"/>
                </a:lnTo>
                <a:lnTo>
                  <a:pt x="124072" y="574"/>
                </a:lnTo>
                <a:lnTo>
                  <a:pt x="110814" y="0"/>
                </a:lnTo>
                <a:lnTo>
                  <a:pt x="103772" y="181"/>
                </a:lnTo>
                <a:lnTo>
                  <a:pt x="89947" y="1635"/>
                </a:lnTo>
                <a:lnTo>
                  <a:pt x="76608" y="4544"/>
                </a:lnTo>
                <a:lnTo>
                  <a:pt x="63893" y="8908"/>
                </a:lnTo>
                <a:lnTo>
                  <a:pt x="51938" y="14728"/>
                </a:lnTo>
                <a:lnTo>
                  <a:pt x="40878" y="22002"/>
                </a:lnTo>
                <a:lnTo>
                  <a:pt x="30851" y="30732"/>
                </a:lnTo>
                <a:lnTo>
                  <a:pt x="21992" y="40916"/>
                </a:lnTo>
                <a:lnTo>
                  <a:pt x="14438" y="52555"/>
                </a:lnTo>
                <a:lnTo>
                  <a:pt x="8326" y="65649"/>
                </a:lnTo>
                <a:lnTo>
                  <a:pt x="3791" y="80198"/>
                </a:lnTo>
                <a:lnTo>
                  <a:pt x="970" y="96201"/>
                </a:lnTo>
                <a:lnTo>
                  <a:pt x="0" y="113660"/>
                </a:lnTo>
                <a:lnTo>
                  <a:pt x="570" y="128160"/>
                </a:lnTo>
                <a:lnTo>
                  <a:pt x="2835" y="144959"/>
                </a:lnTo>
                <a:lnTo>
                  <a:pt x="6721" y="160266"/>
                </a:lnTo>
                <a:lnTo>
                  <a:pt x="12120" y="174086"/>
                </a:lnTo>
                <a:lnTo>
                  <a:pt x="18922" y="186427"/>
                </a:lnTo>
                <a:lnTo>
                  <a:pt x="27019" y="197293"/>
                </a:lnTo>
                <a:lnTo>
                  <a:pt x="36303" y="206691"/>
                </a:lnTo>
                <a:lnTo>
                  <a:pt x="46663" y="214626"/>
                </a:lnTo>
                <a:lnTo>
                  <a:pt x="57992" y="221106"/>
                </a:lnTo>
                <a:lnTo>
                  <a:pt x="70181" y="226135"/>
                </a:lnTo>
                <a:lnTo>
                  <a:pt x="83120" y="229720"/>
                </a:lnTo>
                <a:lnTo>
                  <a:pt x="96701" y="231866"/>
                </a:lnTo>
                <a:lnTo>
                  <a:pt x="110814" y="232580"/>
                </a:lnTo>
                <a:lnTo>
                  <a:pt x="111381" y="232579"/>
                </a:lnTo>
                <a:lnTo>
                  <a:pt x="124755" y="231812"/>
                </a:lnTo>
                <a:lnTo>
                  <a:pt x="137942" y="229898"/>
                </a:lnTo>
                <a:lnTo>
                  <a:pt x="150369" y="227217"/>
                </a:lnTo>
                <a:lnTo>
                  <a:pt x="161460" y="224149"/>
                </a:lnTo>
                <a:lnTo>
                  <a:pt x="161460" y="164177"/>
                </a:lnTo>
                <a:lnTo>
                  <a:pt x="160673" y="164501"/>
                </a:lnTo>
                <a:lnTo>
                  <a:pt x="148274" y="168851"/>
                </a:lnTo>
                <a:lnTo>
                  <a:pt x="135875" y="171621"/>
                </a:lnTo>
                <a:lnTo>
                  <a:pt x="123476" y="172594"/>
                </a:lnTo>
                <a:lnTo>
                  <a:pt x="122658" y="172589"/>
                </a:lnTo>
                <a:lnTo>
                  <a:pt x="108858" y="170860"/>
                </a:lnTo>
                <a:lnTo>
                  <a:pt x="96800" y="166000"/>
                </a:lnTo>
                <a:lnTo>
                  <a:pt x="86827" y="157984"/>
                </a:lnTo>
                <a:lnTo>
                  <a:pt x="79279" y="146782"/>
                </a:lnTo>
                <a:close/>
              </a:path>
            </a:pathLst>
          </a:custGeom>
          <a:solidFill>
            <a:srgbClr val="FDFDFD"/>
          </a:solidFill>
        </p:spPr>
        <p:txBody>
          <a:bodyPr wrap="square" lIns="0" tIns="0" rIns="0" bIns="0" rtlCol="0">
            <a:noAutofit/>
          </a:bodyPr>
          <a:lstStyle/>
          <a:p>
            <a:endParaRPr/>
          </a:p>
        </p:txBody>
      </p:sp>
      <p:sp>
        <p:nvSpPr>
          <p:cNvPr id="167" name="object 70"/>
          <p:cNvSpPr/>
          <p:nvPr/>
        </p:nvSpPr>
        <p:spPr>
          <a:xfrm>
            <a:off x="925132" y="6091827"/>
            <a:ext cx="0" cy="73664"/>
          </a:xfrm>
          <a:custGeom>
            <a:avLst/>
            <a:gdLst/>
            <a:ahLst/>
            <a:cxnLst/>
            <a:rect l="l" t="t" r="r" b="b"/>
            <a:pathLst>
              <a:path h="73664">
                <a:moveTo>
                  <a:pt x="0" y="0"/>
                </a:moveTo>
                <a:lnTo>
                  <a:pt x="0" y="73664"/>
                </a:lnTo>
              </a:path>
            </a:pathLst>
          </a:custGeom>
          <a:ln w="21317">
            <a:solidFill>
              <a:srgbClr val="FDFDFD"/>
            </a:solidFill>
          </a:ln>
        </p:spPr>
        <p:txBody>
          <a:bodyPr wrap="square" lIns="0" tIns="0" rIns="0" bIns="0" rtlCol="0">
            <a:noAutofit/>
          </a:bodyPr>
          <a:lstStyle/>
          <a:p>
            <a:endParaRPr/>
          </a:p>
        </p:txBody>
      </p:sp>
      <p:sp>
        <p:nvSpPr>
          <p:cNvPr id="168" name="object 71"/>
          <p:cNvSpPr/>
          <p:nvPr/>
        </p:nvSpPr>
        <p:spPr>
          <a:xfrm>
            <a:off x="947817" y="6108676"/>
            <a:ext cx="59100" cy="56815"/>
          </a:xfrm>
          <a:custGeom>
            <a:avLst/>
            <a:gdLst/>
            <a:ahLst/>
            <a:cxnLst/>
            <a:rect l="l" t="t" r="r" b="b"/>
            <a:pathLst>
              <a:path w="59100" h="56815">
                <a:moveTo>
                  <a:pt x="17950" y="11573"/>
                </a:moveTo>
                <a:lnTo>
                  <a:pt x="17950" y="2104"/>
                </a:lnTo>
                <a:lnTo>
                  <a:pt x="0" y="2104"/>
                </a:lnTo>
                <a:lnTo>
                  <a:pt x="0" y="56815"/>
                </a:lnTo>
                <a:lnTo>
                  <a:pt x="19006" y="56815"/>
                </a:lnTo>
                <a:lnTo>
                  <a:pt x="19006" y="22095"/>
                </a:lnTo>
                <a:lnTo>
                  <a:pt x="23226" y="15782"/>
                </a:lnTo>
                <a:lnTo>
                  <a:pt x="35887" y="15782"/>
                </a:lnTo>
                <a:lnTo>
                  <a:pt x="40108" y="19990"/>
                </a:lnTo>
                <a:lnTo>
                  <a:pt x="40108" y="56815"/>
                </a:lnTo>
                <a:lnTo>
                  <a:pt x="59100" y="56815"/>
                </a:lnTo>
                <a:lnTo>
                  <a:pt x="59100" y="22095"/>
                </a:lnTo>
                <a:lnTo>
                  <a:pt x="58549" y="16374"/>
                </a:lnTo>
                <a:lnTo>
                  <a:pt x="52194" y="4773"/>
                </a:lnTo>
                <a:lnTo>
                  <a:pt x="37998" y="0"/>
                </a:lnTo>
                <a:lnTo>
                  <a:pt x="29557"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169" name="object 72"/>
          <p:cNvSpPr/>
          <p:nvPr/>
        </p:nvSpPr>
        <p:spPr>
          <a:xfrm>
            <a:off x="1012193" y="6091827"/>
            <a:ext cx="44328" cy="74716"/>
          </a:xfrm>
          <a:custGeom>
            <a:avLst/>
            <a:gdLst/>
            <a:ahLst/>
            <a:cxnLst/>
            <a:rect l="l" t="t" r="r" b="b"/>
            <a:pathLst>
              <a:path w="44328" h="74716">
                <a:moveTo>
                  <a:pt x="30598" y="18952"/>
                </a:moveTo>
                <a:lnTo>
                  <a:pt x="30598" y="0"/>
                </a:lnTo>
                <a:lnTo>
                  <a:pt x="11606" y="6312"/>
                </a:lnTo>
                <a:lnTo>
                  <a:pt x="11606" y="18952"/>
                </a:lnTo>
                <a:lnTo>
                  <a:pt x="0" y="18952"/>
                </a:lnTo>
                <a:lnTo>
                  <a:pt x="0" y="31578"/>
                </a:lnTo>
                <a:lnTo>
                  <a:pt x="11606" y="31578"/>
                </a:lnTo>
                <a:lnTo>
                  <a:pt x="11606" y="54725"/>
                </a:lnTo>
                <a:lnTo>
                  <a:pt x="11824" y="59249"/>
                </a:lnTo>
                <a:lnTo>
                  <a:pt x="17127" y="70674"/>
                </a:lnTo>
                <a:lnTo>
                  <a:pt x="32708" y="74716"/>
                </a:lnTo>
                <a:lnTo>
                  <a:pt x="36928" y="74716"/>
                </a:lnTo>
                <a:lnTo>
                  <a:pt x="41163" y="73664"/>
                </a:lnTo>
                <a:lnTo>
                  <a:pt x="44328" y="73664"/>
                </a:lnTo>
                <a:lnTo>
                  <a:pt x="43273" y="61038"/>
                </a:lnTo>
                <a:lnTo>
                  <a:pt x="42218" y="62090"/>
                </a:lnTo>
                <a:lnTo>
                  <a:pt x="31653" y="62090"/>
                </a:lnTo>
                <a:lnTo>
                  <a:pt x="30598" y="58934"/>
                </a:lnTo>
                <a:lnTo>
                  <a:pt x="30598" y="31578"/>
                </a:lnTo>
                <a:lnTo>
                  <a:pt x="43273" y="31578"/>
                </a:lnTo>
                <a:lnTo>
                  <a:pt x="43273" y="18952"/>
                </a:lnTo>
                <a:lnTo>
                  <a:pt x="30598" y="18952"/>
                </a:lnTo>
                <a:close/>
              </a:path>
            </a:pathLst>
          </a:custGeom>
          <a:solidFill>
            <a:srgbClr val="FDFDFD"/>
          </a:solidFill>
        </p:spPr>
        <p:txBody>
          <a:bodyPr wrap="square" lIns="0" tIns="0" rIns="0" bIns="0" rtlCol="0">
            <a:noAutofit/>
          </a:bodyPr>
          <a:lstStyle/>
          <a:p>
            <a:endParaRPr/>
          </a:p>
        </p:txBody>
      </p:sp>
      <p:sp>
        <p:nvSpPr>
          <p:cNvPr id="170" name="object 73"/>
          <p:cNvSpPr/>
          <p:nvPr/>
        </p:nvSpPr>
        <p:spPr>
          <a:xfrm>
            <a:off x="1060742" y="6108676"/>
            <a:ext cx="56975" cy="57868"/>
          </a:xfrm>
          <a:custGeom>
            <a:avLst/>
            <a:gdLst/>
            <a:ahLst/>
            <a:cxnLst/>
            <a:rect l="l" t="t" r="r" b="b"/>
            <a:pathLst>
              <a:path w="56975" h="57868">
                <a:moveTo>
                  <a:pt x="26377" y="45242"/>
                </a:moveTo>
                <a:lnTo>
                  <a:pt x="20047" y="42085"/>
                </a:lnTo>
                <a:lnTo>
                  <a:pt x="18991" y="34720"/>
                </a:lnTo>
                <a:lnTo>
                  <a:pt x="56975" y="34720"/>
                </a:lnTo>
                <a:lnTo>
                  <a:pt x="18991" y="24199"/>
                </a:lnTo>
                <a:lnTo>
                  <a:pt x="18991" y="17886"/>
                </a:lnTo>
                <a:lnTo>
                  <a:pt x="12173" y="4704"/>
                </a:lnTo>
                <a:lnTo>
                  <a:pt x="3281" y="14564"/>
                </a:lnTo>
                <a:lnTo>
                  <a:pt x="0" y="29460"/>
                </a:lnTo>
                <a:lnTo>
                  <a:pt x="436" y="34807"/>
                </a:lnTo>
                <a:lnTo>
                  <a:pt x="6055" y="47282"/>
                </a:lnTo>
                <a:lnTo>
                  <a:pt x="16967" y="55137"/>
                </a:lnTo>
                <a:lnTo>
                  <a:pt x="31653" y="57868"/>
                </a:lnTo>
                <a:lnTo>
                  <a:pt x="39039" y="57868"/>
                </a:lnTo>
                <a:lnTo>
                  <a:pt x="46424" y="56815"/>
                </a:lnTo>
                <a:lnTo>
                  <a:pt x="52755" y="54711"/>
                </a:lnTo>
                <a:lnTo>
                  <a:pt x="52755" y="41033"/>
                </a:lnTo>
                <a:lnTo>
                  <a:pt x="46424" y="44190"/>
                </a:lnTo>
                <a:lnTo>
                  <a:pt x="40094" y="45242"/>
                </a:lnTo>
                <a:lnTo>
                  <a:pt x="26377" y="45242"/>
                </a:lnTo>
                <a:close/>
              </a:path>
              <a:path w="56975" h="57868">
                <a:moveTo>
                  <a:pt x="18991" y="17886"/>
                </a:moveTo>
                <a:lnTo>
                  <a:pt x="23212" y="12625"/>
                </a:lnTo>
                <a:lnTo>
                  <a:pt x="36928" y="12625"/>
                </a:lnTo>
                <a:lnTo>
                  <a:pt x="40094" y="17886"/>
                </a:lnTo>
                <a:lnTo>
                  <a:pt x="40094" y="24199"/>
                </a:lnTo>
                <a:lnTo>
                  <a:pt x="18991" y="24199"/>
                </a:lnTo>
                <a:lnTo>
                  <a:pt x="56975" y="34720"/>
                </a:lnTo>
                <a:lnTo>
                  <a:pt x="56975" y="31564"/>
                </a:lnTo>
                <a:lnTo>
                  <a:pt x="56796" y="27131"/>
                </a:lnTo>
                <a:lnTo>
                  <a:pt x="53240" y="13472"/>
                </a:lnTo>
                <a:lnTo>
                  <a:pt x="44451" y="3721"/>
                </a:lnTo>
                <a:lnTo>
                  <a:pt x="29543" y="0"/>
                </a:lnTo>
                <a:lnTo>
                  <a:pt x="25247" y="236"/>
                </a:lnTo>
                <a:lnTo>
                  <a:pt x="12173" y="4704"/>
                </a:lnTo>
                <a:lnTo>
                  <a:pt x="18991" y="17886"/>
                </a:lnTo>
                <a:close/>
              </a:path>
            </a:pathLst>
          </a:custGeom>
          <a:solidFill>
            <a:srgbClr val="FDFDFD"/>
          </a:solidFill>
        </p:spPr>
        <p:txBody>
          <a:bodyPr wrap="square" lIns="0" tIns="0" rIns="0" bIns="0" rtlCol="0">
            <a:noAutofit/>
          </a:bodyPr>
          <a:lstStyle/>
          <a:p>
            <a:endParaRPr/>
          </a:p>
        </p:txBody>
      </p:sp>
      <p:sp>
        <p:nvSpPr>
          <p:cNvPr id="171" name="object 74"/>
          <p:cNvSpPr/>
          <p:nvPr/>
        </p:nvSpPr>
        <p:spPr>
          <a:xfrm>
            <a:off x="1127214" y="6108676"/>
            <a:ext cx="40108" cy="56815"/>
          </a:xfrm>
          <a:custGeom>
            <a:avLst/>
            <a:gdLst/>
            <a:ahLst/>
            <a:cxnLst/>
            <a:rect l="l" t="t" r="r" b="b"/>
            <a:pathLst>
              <a:path w="40108" h="56815">
                <a:moveTo>
                  <a:pt x="21102" y="5260"/>
                </a:moveTo>
                <a:lnTo>
                  <a:pt x="16881" y="11573"/>
                </a:lnTo>
                <a:lnTo>
                  <a:pt x="16881" y="2104"/>
                </a:lnTo>
                <a:lnTo>
                  <a:pt x="0" y="2104"/>
                </a:lnTo>
                <a:lnTo>
                  <a:pt x="0" y="56815"/>
                </a:lnTo>
                <a:lnTo>
                  <a:pt x="18991" y="56815"/>
                </a:lnTo>
                <a:lnTo>
                  <a:pt x="18991" y="23147"/>
                </a:lnTo>
                <a:lnTo>
                  <a:pt x="24267" y="15782"/>
                </a:lnTo>
                <a:lnTo>
                  <a:pt x="34832" y="15782"/>
                </a:lnTo>
                <a:lnTo>
                  <a:pt x="39053" y="16834"/>
                </a:lnTo>
                <a:lnTo>
                  <a:pt x="40108" y="1052"/>
                </a:lnTo>
                <a:lnTo>
                  <a:pt x="37998" y="1052"/>
                </a:lnTo>
                <a:lnTo>
                  <a:pt x="33777" y="0"/>
                </a:lnTo>
                <a:lnTo>
                  <a:pt x="25322" y="0"/>
                </a:lnTo>
                <a:lnTo>
                  <a:pt x="21102" y="5260"/>
                </a:lnTo>
                <a:close/>
              </a:path>
            </a:pathLst>
          </a:custGeom>
          <a:solidFill>
            <a:srgbClr val="FDFDFD"/>
          </a:solidFill>
        </p:spPr>
        <p:txBody>
          <a:bodyPr wrap="square" lIns="0" tIns="0" rIns="0" bIns="0" rtlCol="0">
            <a:noAutofit/>
          </a:bodyPr>
          <a:lstStyle/>
          <a:p>
            <a:endParaRPr/>
          </a:p>
        </p:txBody>
      </p:sp>
      <p:sp>
        <p:nvSpPr>
          <p:cNvPr id="172" name="object 75"/>
          <p:cNvSpPr/>
          <p:nvPr/>
        </p:nvSpPr>
        <p:spPr>
          <a:xfrm>
            <a:off x="1174708" y="6108676"/>
            <a:ext cx="59086" cy="56815"/>
          </a:xfrm>
          <a:custGeom>
            <a:avLst/>
            <a:gdLst/>
            <a:ahLst/>
            <a:cxnLst/>
            <a:rect l="l" t="t" r="r" b="b"/>
            <a:pathLst>
              <a:path w="59086" h="56815">
                <a:moveTo>
                  <a:pt x="17936" y="11573"/>
                </a:moveTo>
                <a:lnTo>
                  <a:pt x="17936" y="2104"/>
                </a:lnTo>
                <a:lnTo>
                  <a:pt x="0" y="2104"/>
                </a:lnTo>
                <a:lnTo>
                  <a:pt x="0" y="56815"/>
                </a:lnTo>
                <a:lnTo>
                  <a:pt x="18991" y="56815"/>
                </a:lnTo>
                <a:lnTo>
                  <a:pt x="18991" y="22095"/>
                </a:lnTo>
                <a:lnTo>
                  <a:pt x="23212" y="15782"/>
                </a:lnTo>
                <a:lnTo>
                  <a:pt x="35873" y="15782"/>
                </a:lnTo>
                <a:lnTo>
                  <a:pt x="40094" y="19990"/>
                </a:lnTo>
                <a:lnTo>
                  <a:pt x="40094" y="56815"/>
                </a:lnTo>
                <a:lnTo>
                  <a:pt x="59086" y="56815"/>
                </a:lnTo>
                <a:lnTo>
                  <a:pt x="59086" y="22095"/>
                </a:lnTo>
                <a:lnTo>
                  <a:pt x="58535" y="16374"/>
                </a:lnTo>
                <a:lnTo>
                  <a:pt x="52180" y="4773"/>
                </a:lnTo>
                <a:lnTo>
                  <a:pt x="37983" y="0"/>
                </a:lnTo>
                <a:lnTo>
                  <a:pt x="29543" y="0"/>
                </a:lnTo>
                <a:lnTo>
                  <a:pt x="21102" y="4208"/>
                </a:lnTo>
                <a:lnTo>
                  <a:pt x="17936" y="11573"/>
                </a:lnTo>
                <a:close/>
              </a:path>
            </a:pathLst>
          </a:custGeom>
          <a:solidFill>
            <a:srgbClr val="FDFDFD"/>
          </a:solidFill>
        </p:spPr>
        <p:txBody>
          <a:bodyPr wrap="square" lIns="0" tIns="0" rIns="0" bIns="0" rtlCol="0">
            <a:noAutofit/>
          </a:bodyPr>
          <a:lstStyle/>
          <a:p>
            <a:endParaRPr/>
          </a:p>
        </p:txBody>
      </p:sp>
      <p:sp>
        <p:nvSpPr>
          <p:cNvPr id="173" name="object 76"/>
          <p:cNvSpPr/>
          <p:nvPr/>
        </p:nvSpPr>
        <p:spPr>
          <a:xfrm>
            <a:off x="1241180" y="6108676"/>
            <a:ext cx="56990" cy="57868"/>
          </a:xfrm>
          <a:custGeom>
            <a:avLst/>
            <a:gdLst/>
            <a:ahLst/>
            <a:cxnLst/>
            <a:rect l="l" t="t" r="r" b="b"/>
            <a:pathLst>
              <a:path w="56990" h="57868">
                <a:moveTo>
                  <a:pt x="33777" y="45242"/>
                </a:moveTo>
                <a:lnTo>
                  <a:pt x="21116" y="45242"/>
                </a:lnTo>
                <a:lnTo>
                  <a:pt x="17950" y="43138"/>
                </a:lnTo>
                <a:lnTo>
                  <a:pt x="17950" y="33668"/>
                </a:lnTo>
                <a:lnTo>
                  <a:pt x="23226" y="31564"/>
                </a:lnTo>
                <a:lnTo>
                  <a:pt x="32722" y="31564"/>
                </a:lnTo>
                <a:lnTo>
                  <a:pt x="35887" y="22095"/>
                </a:lnTo>
                <a:lnTo>
                  <a:pt x="28502" y="22095"/>
                </a:lnTo>
                <a:lnTo>
                  <a:pt x="19752" y="22730"/>
                </a:lnTo>
                <a:lnTo>
                  <a:pt x="6395" y="27731"/>
                </a:lnTo>
                <a:lnTo>
                  <a:pt x="0" y="41033"/>
                </a:lnTo>
                <a:lnTo>
                  <a:pt x="109" y="43031"/>
                </a:lnTo>
                <a:lnTo>
                  <a:pt x="7315" y="54268"/>
                </a:lnTo>
                <a:lnTo>
                  <a:pt x="21116" y="57868"/>
                </a:lnTo>
                <a:lnTo>
                  <a:pt x="28502" y="57868"/>
                </a:lnTo>
                <a:lnTo>
                  <a:pt x="33777" y="45242"/>
                </a:lnTo>
                <a:close/>
              </a:path>
              <a:path w="56990" h="57868">
                <a:moveTo>
                  <a:pt x="55934" y="23147"/>
                </a:moveTo>
                <a:lnTo>
                  <a:pt x="53281" y="11516"/>
                </a:lnTo>
                <a:lnTo>
                  <a:pt x="43483" y="2679"/>
                </a:lnTo>
                <a:lnTo>
                  <a:pt x="29557" y="0"/>
                </a:lnTo>
                <a:lnTo>
                  <a:pt x="21116" y="0"/>
                </a:lnTo>
                <a:lnTo>
                  <a:pt x="13716" y="2104"/>
                </a:lnTo>
                <a:lnTo>
                  <a:pt x="7385" y="4208"/>
                </a:lnTo>
                <a:lnTo>
                  <a:pt x="7385" y="16834"/>
                </a:lnTo>
                <a:lnTo>
                  <a:pt x="12661" y="14730"/>
                </a:lnTo>
                <a:lnTo>
                  <a:pt x="19006" y="12625"/>
                </a:lnTo>
                <a:lnTo>
                  <a:pt x="31667" y="12625"/>
                </a:lnTo>
                <a:lnTo>
                  <a:pt x="37998" y="14730"/>
                </a:lnTo>
                <a:lnTo>
                  <a:pt x="37998" y="22095"/>
                </a:lnTo>
                <a:lnTo>
                  <a:pt x="35887" y="22095"/>
                </a:lnTo>
                <a:lnTo>
                  <a:pt x="32722" y="31564"/>
                </a:lnTo>
                <a:lnTo>
                  <a:pt x="35887" y="32616"/>
                </a:lnTo>
                <a:lnTo>
                  <a:pt x="37998" y="32616"/>
                </a:lnTo>
                <a:lnTo>
                  <a:pt x="37998" y="38929"/>
                </a:lnTo>
                <a:lnTo>
                  <a:pt x="33777" y="45242"/>
                </a:lnTo>
                <a:lnTo>
                  <a:pt x="28502" y="57868"/>
                </a:lnTo>
                <a:lnTo>
                  <a:pt x="33777" y="54711"/>
                </a:lnTo>
                <a:lnTo>
                  <a:pt x="39053" y="48398"/>
                </a:lnTo>
                <a:lnTo>
                  <a:pt x="39053" y="56815"/>
                </a:lnTo>
                <a:lnTo>
                  <a:pt x="56990" y="56815"/>
                </a:lnTo>
                <a:lnTo>
                  <a:pt x="55934" y="52607"/>
                </a:lnTo>
                <a:lnTo>
                  <a:pt x="55934" y="23147"/>
                </a:lnTo>
                <a:close/>
              </a:path>
            </a:pathLst>
          </a:custGeom>
          <a:solidFill>
            <a:srgbClr val="FDFDFD"/>
          </a:solidFill>
        </p:spPr>
        <p:txBody>
          <a:bodyPr wrap="square" lIns="0" tIns="0" rIns="0" bIns="0" rtlCol="0">
            <a:noAutofit/>
          </a:bodyPr>
          <a:lstStyle/>
          <a:p>
            <a:endParaRPr/>
          </a:p>
        </p:txBody>
      </p:sp>
      <p:sp>
        <p:nvSpPr>
          <p:cNvPr id="174" name="object 77"/>
          <p:cNvSpPr/>
          <p:nvPr/>
        </p:nvSpPr>
        <p:spPr>
          <a:xfrm>
            <a:off x="1303445" y="6091827"/>
            <a:ext cx="43259" cy="74716"/>
          </a:xfrm>
          <a:custGeom>
            <a:avLst/>
            <a:gdLst/>
            <a:ahLst/>
            <a:cxnLst/>
            <a:rect l="l" t="t" r="r" b="b"/>
            <a:pathLst>
              <a:path w="43259" h="74716">
                <a:moveTo>
                  <a:pt x="29543" y="18952"/>
                </a:moveTo>
                <a:lnTo>
                  <a:pt x="29543" y="0"/>
                </a:lnTo>
                <a:lnTo>
                  <a:pt x="10551" y="6312"/>
                </a:lnTo>
                <a:lnTo>
                  <a:pt x="10551" y="18952"/>
                </a:lnTo>
                <a:lnTo>
                  <a:pt x="0" y="18952"/>
                </a:lnTo>
                <a:lnTo>
                  <a:pt x="0" y="31578"/>
                </a:lnTo>
                <a:lnTo>
                  <a:pt x="10551" y="31578"/>
                </a:lnTo>
                <a:lnTo>
                  <a:pt x="10551" y="54725"/>
                </a:lnTo>
                <a:lnTo>
                  <a:pt x="10769" y="59249"/>
                </a:lnTo>
                <a:lnTo>
                  <a:pt x="16072" y="70674"/>
                </a:lnTo>
                <a:lnTo>
                  <a:pt x="31653" y="74716"/>
                </a:lnTo>
                <a:lnTo>
                  <a:pt x="36928" y="74716"/>
                </a:lnTo>
                <a:lnTo>
                  <a:pt x="40094" y="73664"/>
                </a:lnTo>
                <a:lnTo>
                  <a:pt x="43259" y="73664"/>
                </a:lnTo>
                <a:lnTo>
                  <a:pt x="43259" y="61038"/>
                </a:lnTo>
                <a:lnTo>
                  <a:pt x="41149" y="62090"/>
                </a:lnTo>
                <a:lnTo>
                  <a:pt x="30598" y="62090"/>
                </a:lnTo>
                <a:lnTo>
                  <a:pt x="29543" y="58934"/>
                </a:lnTo>
                <a:lnTo>
                  <a:pt x="29543" y="31578"/>
                </a:lnTo>
                <a:lnTo>
                  <a:pt x="43259" y="31578"/>
                </a:lnTo>
                <a:lnTo>
                  <a:pt x="43259" y="18952"/>
                </a:lnTo>
                <a:lnTo>
                  <a:pt x="29543" y="18952"/>
                </a:lnTo>
                <a:close/>
              </a:path>
            </a:pathLst>
          </a:custGeom>
          <a:solidFill>
            <a:srgbClr val="FDFDFD"/>
          </a:solidFill>
        </p:spPr>
        <p:txBody>
          <a:bodyPr wrap="square" lIns="0" tIns="0" rIns="0" bIns="0" rtlCol="0">
            <a:noAutofit/>
          </a:bodyPr>
          <a:lstStyle/>
          <a:p>
            <a:endParaRPr/>
          </a:p>
        </p:txBody>
      </p:sp>
      <p:sp>
        <p:nvSpPr>
          <p:cNvPr id="175" name="object 78"/>
          <p:cNvSpPr/>
          <p:nvPr/>
        </p:nvSpPr>
        <p:spPr>
          <a:xfrm>
            <a:off x="1356201" y="6087619"/>
            <a:ext cx="19006" cy="77872"/>
          </a:xfrm>
          <a:custGeom>
            <a:avLst/>
            <a:gdLst/>
            <a:ahLst/>
            <a:cxnLst/>
            <a:rect l="l" t="t" r="r" b="b"/>
            <a:pathLst>
              <a:path w="19006" h="77872">
                <a:moveTo>
                  <a:pt x="0" y="23161"/>
                </a:moveTo>
                <a:lnTo>
                  <a:pt x="0" y="77872"/>
                </a:lnTo>
                <a:lnTo>
                  <a:pt x="19006" y="77872"/>
                </a:lnTo>
                <a:lnTo>
                  <a:pt x="19006" y="23161"/>
                </a:lnTo>
                <a:lnTo>
                  <a:pt x="0" y="23161"/>
                </a:lnTo>
                <a:close/>
              </a:path>
              <a:path w="19006" h="77872">
                <a:moveTo>
                  <a:pt x="0" y="0"/>
                </a:moveTo>
                <a:lnTo>
                  <a:pt x="0" y="13677"/>
                </a:lnTo>
                <a:lnTo>
                  <a:pt x="19006" y="13677"/>
                </a:lnTo>
                <a:lnTo>
                  <a:pt x="19006" y="0"/>
                </a:lnTo>
                <a:lnTo>
                  <a:pt x="0" y="0"/>
                </a:lnTo>
                <a:close/>
              </a:path>
            </a:pathLst>
          </a:custGeom>
          <a:solidFill>
            <a:srgbClr val="FDFDFD"/>
          </a:solidFill>
        </p:spPr>
        <p:txBody>
          <a:bodyPr wrap="square" lIns="0" tIns="0" rIns="0" bIns="0" rtlCol="0">
            <a:noAutofit/>
          </a:bodyPr>
          <a:lstStyle/>
          <a:p>
            <a:endParaRPr/>
          </a:p>
        </p:txBody>
      </p:sp>
      <p:sp>
        <p:nvSpPr>
          <p:cNvPr id="176" name="object 79"/>
          <p:cNvSpPr/>
          <p:nvPr/>
        </p:nvSpPr>
        <p:spPr>
          <a:xfrm>
            <a:off x="1365704" y="6084955"/>
            <a:ext cx="0" cy="80537"/>
          </a:xfrm>
          <a:custGeom>
            <a:avLst/>
            <a:gdLst/>
            <a:ahLst/>
            <a:cxnLst/>
            <a:rect l="l" t="t" r="r" b="b"/>
            <a:pathLst>
              <a:path h="80537">
                <a:moveTo>
                  <a:pt x="0" y="0"/>
                </a:moveTo>
                <a:lnTo>
                  <a:pt x="0" y="80537"/>
                </a:lnTo>
              </a:path>
            </a:pathLst>
          </a:custGeom>
          <a:ln w="20276">
            <a:solidFill>
              <a:srgbClr val="FDFDFD"/>
            </a:solidFill>
          </a:ln>
        </p:spPr>
        <p:txBody>
          <a:bodyPr wrap="square" lIns="0" tIns="0" rIns="0" bIns="0" rtlCol="0">
            <a:noAutofit/>
          </a:bodyPr>
          <a:lstStyle/>
          <a:p>
            <a:endParaRPr/>
          </a:p>
        </p:txBody>
      </p:sp>
      <p:sp>
        <p:nvSpPr>
          <p:cNvPr id="177" name="object 80"/>
          <p:cNvSpPr/>
          <p:nvPr/>
        </p:nvSpPr>
        <p:spPr>
          <a:xfrm>
            <a:off x="1385758" y="6108676"/>
            <a:ext cx="64361" cy="57868"/>
          </a:xfrm>
          <a:custGeom>
            <a:avLst/>
            <a:gdLst/>
            <a:ahLst/>
            <a:cxnLst/>
            <a:rect l="l" t="t" r="r" b="b"/>
            <a:pathLst>
              <a:path w="64361" h="57868">
                <a:moveTo>
                  <a:pt x="18991" y="21042"/>
                </a:moveTo>
                <a:lnTo>
                  <a:pt x="23212" y="13677"/>
                </a:lnTo>
                <a:lnTo>
                  <a:pt x="40094" y="13677"/>
                </a:lnTo>
                <a:lnTo>
                  <a:pt x="44314" y="21042"/>
                </a:lnTo>
                <a:lnTo>
                  <a:pt x="44314" y="37877"/>
                </a:lnTo>
                <a:lnTo>
                  <a:pt x="40094" y="44190"/>
                </a:lnTo>
                <a:lnTo>
                  <a:pt x="23212" y="44190"/>
                </a:lnTo>
                <a:lnTo>
                  <a:pt x="31653" y="57868"/>
                </a:lnTo>
                <a:lnTo>
                  <a:pt x="37982" y="57414"/>
                </a:lnTo>
                <a:lnTo>
                  <a:pt x="51467" y="52689"/>
                </a:lnTo>
                <a:lnTo>
                  <a:pt x="60845" y="43212"/>
                </a:lnTo>
                <a:lnTo>
                  <a:pt x="64361" y="29460"/>
                </a:lnTo>
                <a:lnTo>
                  <a:pt x="63588" y="22281"/>
                </a:lnTo>
                <a:lnTo>
                  <a:pt x="57311" y="10104"/>
                </a:lnTo>
                <a:lnTo>
                  <a:pt x="46108" y="2576"/>
                </a:lnTo>
                <a:lnTo>
                  <a:pt x="31653" y="0"/>
                </a:lnTo>
                <a:lnTo>
                  <a:pt x="25450" y="442"/>
                </a:lnTo>
                <a:lnTo>
                  <a:pt x="12273" y="5225"/>
                </a:lnTo>
                <a:lnTo>
                  <a:pt x="18991" y="21042"/>
                </a:lnTo>
                <a:close/>
              </a:path>
              <a:path w="64361" h="57868">
                <a:moveTo>
                  <a:pt x="0" y="29460"/>
                </a:moveTo>
                <a:lnTo>
                  <a:pt x="436" y="34807"/>
                </a:lnTo>
                <a:lnTo>
                  <a:pt x="6055" y="47282"/>
                </a:lnTo>
                <a:lnTo>
                  <a:pt x="16967" y="55137"/>
                </a:lnTo>
                <a:lnTo>
                  <a:pt x="31653" y="57868"/>
                </a:lnTo>
                <a:lnTo>
                  <a:pt x="23212" y="44190"/>
                </a:lnTo>
                <a:lnTo>
                  <a:pt x="18991" y="37877"/>
                </a:lnTo>
                <a:lnTo>
                  <a:pt x="18991" y="21042"/>
                </a:lnTo>
                <a:lnTo>
                  <a:pt x="12273" y="5225"/>
                </a:lnTo>
                <a:lnTo>
                  <a:pt x="3308" y="15004"/>
                </a:lnTo>
                <a:lnTo>
                  <a:pt x="0" y="29460"/>
                </a:lnTo>
                <a:close/>
              </a:path>
            </a:pathLst>
          </a:custGeom>
          <a:solidFill>
            <a:srgbClr val="FDFDFD"/>
          </a:solidFill>
        </p:spPr>
        <p:txBody>
          <a:bodyPr wrap="square" lIns="0" tIns="0" rIns="0" bIns="0" rtlCol="0">
            <a:noAutofit/>
          </a:bodyPr>
          <a:lstStyle/>
          <a:p>
            <a:endParaRPr/>
          </a:p>
        </p:txBody>
      </p:sp>
      <p:sp>
        <p:nvSpPr>
          <p:cNvPr id="178" name="object 81"/>
          <p:cNvSpPr/>
          <p:nvPr/>
        </p:nvSpPr>
        <p:spPr>
          <a:xfrm>
            <a:off x="1457506" y="6108676"/>
            <a:ext cx="59114" cy="56815"/>
          </a:xfrm>
          <a:custGeom>
            <a:avLst/>
            <a:gdLst/>
            <a:ahLst/>
            <a:cxnLst/>
            <a:rect l="l" t="t" r="r" b="b"/>
            <a:pathLst>
              <a:path w="59114" h="56815">
                <a:moveTo>
                  <a:pt x="17950" y="11573"/>
                </a:moveTo>
                <a:lnTo>
                  <a:pt x="17950" y="2104"/>
                </a:lnTo>
                <a:lnTo>
                  <a:pt x="0" y="2104"/>
                </a:lnTo>
                <a:lnTo>
                  <a:pt x="0" y="56815"/>
                </a:lnTo>
                <a:lnTo>
                  <a:pt x="19006" y="56815"/>
                </a:lnTo>
                <a:lnTo>
                  <a:pt x="19006" y="22095"/>
                </a:lnTo>
                <a:lnTo>
                  <a:pt x="23226" y="15782"/>
                </a:lnTo>
                <a:lnTo>
                  <a:pt x="35901" y="15782"/>
                </a:lnTo>
                <a:lnTo>
                  <a:pt x="40122" y="19990"/>
                </a:lnTo>
                <a:lnTo>
                  <a:pt x="40122" y="56815"/>
                </a:lnTo>
                <a:lnTo>
                  <a:pt x="59114" y="56815"/>
                </a:lnTo>
                <a:lnTo>
                  <a:pt x="59114" y="22095"/>
                </a:lnTo>
                <a:lnTo>
                  <a:pt x="58563" y="16374"/>
                </a:lnTo>
                <a:lnTo>
                  <a:pt x="52208" y="4773"/>
                </a:lnTo>
                <a:lnTo>
                  <a:pt x="38012" y="0"/>
                </a:lnTo>
                <a:lnTo>
                  <a:pt x="29571"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179" name="object 82"/>
          <p:cNvSpPr/>
          <p:nvPr/>
        </p:nvSpPr>
        <p:spPr>
          <a:xfrm>
            <a:off x="1525061" y="6108676"/>
            <a:ext cx="55850" cy="57868"/>
          </a:xfrm>
          <a:custGeom>
            <a:avLst/>
            <a:gdLst/>
            <a:ahLst/>
            <a:cxnLst/>
            <a:rect l="l" t="t" r="r" b="b"/>
            <a:pathLst>
              <a:path w="55850" h="57868">
                <a:moveTo>
                  <a:pt x="32638" y="45242"/>
                </a:moveTo>
                <a:lnTo>
                  <a:pt x="21102" y="45242"/>
                </a:lnTo>
                <a:lnTo>
                  <a:pt x="16881" y="43138"/>
                </a:lnTo>
                <a:lnTo>
                  <a:pt x="16881" y="33668"/>
                </a:lnTo>
                <a:lnTo>
                  <a:pt x="22086" y="31564"/>
                </a:lnTo>
                <a:lnTo>
                  <a:pt x="28417" y="22095"/>
                </a:lnTo>
                <a:lnTo>
                  <a:pt x="19290" y="22721"/>
                </a:lnTo>
                <a:lnTo>
                  <a:pt x="6117" y="27714"/>
                </a:lnTo>
                <a:lnTo>
                  <a:pt x="0" y="41033"/>
                </a:lnTo>
                <a:lnTo>
                  <a:pt x="21" y="41981"/>
                </a:lnTo>
                <a:lnTo>
                  <a:pt x="6340" y="54017"/>
                </a:lnTo>
                <a:lnTo>
                  <a:pt x="19976" y="57868"/>
                </a:lnTo>
                <a:lnTo>
                  <a:pt x="28417" y="57868"/>
                </a:lnTo>
                <a:lnTo>
                  <a:pt x="33763" y="54711"/>
                </a:lnTo>
                <a:lnTo>
                  <a:pt x="32638" y="45242"/>
                </a:lnTo>
                <a:close/>
              </a:path>
              <a:path w="55850" h="57868">
                <a:moveTo>
                  <a:pt x="54865" y="23147"/>
                </a:moveTo>
                <a:lnTo>
                  <a:pt x="52190" y="11479"/>
                </a:lnTo>
                <a:lnTo>
                  <a:pt x="42377" y="2671"/>
                </a:lnTo>
                <a:lnTo>
                  <a:pt x="28417" y="0"/>
                </a:lnTo>
                <a:lnTo>
                  <a:pt x="19976" y="0"/>
                </a:lnTo>
                <a:lnTo>
                  <a:pt x="13646" y="2104"/>
                </a:lnTo>
                <a:lnTo>
                  <a:pt x="6330" y="4208"/>
                </a:lnTo>
                <a:lnTo>
                  <a:pt x="6330" y="16834"/>
                </a:lnTo>
                <a:lnTo>
                  <a:pt x="11535" y="14730"/>
                </a:lnTo>
                <a:lnTo>
                  <a:pt x="17866" y="12625"/>
                </a:lnTo>
                <a:lnTo>
                  <a:pt x="31653" y="12625"/>
                </a:lnTo>
                <a:lnTo>
                  <a:pt x="36858" y="14730"/>
                </a:lnTo>
                <a:lnTo>
                  <a:pt x="36858" y="22095"/>
                </a:lnTo>
                <a:lnTo>
                  <a:pt x="28417" y="22095"/>
                </a:lnTo>
                <a:lnTo>
                  <a:pt x="22086" y="31564"/>
                </a:lnTo>
                <a:lnTo>
                  <a:pt x="31653" y="31564"/>
                </a:lnTo>
                <a:lnTo>
                  <a:pt x="34748" y="32616"/>
                </a:lnTo>
                <a:lnTo>
                  <a:pt x="36858" y="32616"/>
                </a:lnTo>
                <a:lnTo>
                  <a:pt x="36858" y="38929"/>
                </a:lnTo>
                <a:lnTo>
                  <a:pt x="32638" y="45242"/>
                </a:lnTo>
                <a:lnTo>
                  <a:pt x="33763" y="54711"/>
                </a:lnTo>
                <a:lnTo>
                  <a:pt x="37983" y="48398"/>
                </a:lnTo>
                <a:lnTo>
                  <a:pt x="37983" y="56815"/>
                </a:lnTo>
                <a:lnTo>
                  <a:pt x="55850" y="56815"/>
                </a:lnTo>
                <a:lnTo>
                  <a:pt x="54865" y="52607"/>
                </a:lnTo>
                <a:lnTo>
                  <a:pt x="54865" y="23147"/>
                </a:lnTo>
                <a:close/>
              </a:path>
            </a:pathLst>
          </a:custGeom>
          <a:solidFill>
            <a:srgbClr val="FDFDFD"/>
          </a:solidFill>
        </p:spPr>
        <p:txBody>
          <a:bodyPr wrap="square" lIns="0" tIns="0" rIns="0" bIns="0" rtlCol="0">
            <a:noAutofit/>
          </a:bodyPr>
          <a:lstStyle/>
          <a:p>
            <a:endParaRPr/>
          </a:p>
        </p:txBody>
      </p:sp>
      <p:sp>
        <p:nvSpPr>
          <p:cNvPr id="180" name="object 83"/>
          <p:cNvSpPr/>
          <p:nvPr/>
        </p:nvSpPr>
        <p:spPr>
          <a:xfrm>
            <a:off x="1602576" y="6086567"/>
            <a:ext cx="0" cy="78925"/>
          </a:xfrm>
          <a:custGeom>
            <a:avLst/>
            <a:gdLst/>
            <a:ahLst/>
            <a:cxnLst/>
            <a:rect l="l" t="t" r="r" b="b"/>
            <a:pathLst>
              <a:path h="78925">
                <a:moveTo>
                  <a:pt x="0" y="0"/>
                </a:moveTo>
                <a:lnTo>
                  <a:pt x="0" y="78925"/>
                </a:lnTo>
              </a:path>
            </a:pathLst>
          </a:custGeom>
          <a:ln w="21246">
            <a:solidFill>
              <a:srgbClr val="FDFDFD"/>
            </a:solidFill>
          </a:ln>
        </p:spPr>
        <p:txBody>
          <a:bodyPr wrap="square" lIns="0" tIns="0" rIns="0" bIns="0" rtlCol="0">
            <a:noAutofit/>
          </a:bodyPr>
          <a:lstStyle/>
          <a:p>
            <a:endParaRPr/>
          </a:p>
        </p:txBody>
      </p:sp>
      <p:sp>
        <p:nvSpPr>
          <p:cNvPr id="181" name="object 84"/>
          <p:cNvSpPr/>
          <p:nvPr/>
        </p:nvSpPr>
        <p:spPr>
          <a:xfrm>
            <a:off x="915108" y="6191809"/>
            <a:ext cx="49604" cy="73664"/>
          </a:xfrm>
          <a:custGeom>
            <a:avLst/>
            <a:gdLst/>
            <a:ahLst/>
            <a:cxnLst/>
            <a:rect l="l" t="t" r="r" b="b"/>
            <a:pathLst>
              <a:path w="49604" h="73664">
                <a:moveTo>
                  <a:pt x="20047" y="13677"/>
                </a:moveTo>
                <a:lnTo>
                  <a:pt x="49604" y="13677"/>
                </a:lnTo>
                <a:lnTo>
                  <a:pt x="49604" y="0"/>
                </a:lnTo>
                <a:lnTo>
                  <a:pt x="0" y="0"/>
                </a:lnTo>
                <a:lnTo>
                  <a:pt x="0" y="73664"/>
                </a:lnTo>
                <a:lnTo>
                  <a:pt x="20047" y="73664"/>
                </a:lnTo>
                <a:lnTo>
                  <a:pt x="20047" y="44204"/>
                </a:lnTo>
                <a:lnTo>
                  <a:pt x="48549" y="44204"/>
                </a:lnTo>
                <a:lnTo>
                  <a:pt x="48549" y="30512"/>
                </a:lnTo>
                <a:lnTo>
                  <a:pt x="20047" y="30512"/>
                </a:lnTo>
                <a:lnTo>
                  <a:pt x="20047" y="13677"/>
                </a:lnTo>
                <a:close/>
              </a:path>
            </a:pathLst>
          </a:custGeom>
          <a:solidFill>
            <a:srgbClr val="FDFDFD"/>
          </a:solidFill>
        </p:spPr>
        <p:txBody>
          <a:bodyPr wrap="square" lIns="0" tIns="0" rIns="0" bIns="0" rtlCol="0">
            <a:noAutofit/>
          </a:bodyPr>
          <a:lstStyle/>
          <a:p>
            <a:endParaRPr/>
          </a:p>
        </p:txBody>
      </p:sp>
      <p:sp>
        <p:nvSpPr>
          <p:cNvPr id="182" name="object 85"/>
          <p:cNvSpPr/>
          <p:nvPr/>
        </p:nvSpPr>
        <p:spPr>
          <a:xfrm>
            <a:off x="975264" y="6187601"/>
            <a:ext cx="18991" cy="77872"/>
          </a:xfrm>
          <a:custGeom>
            <a:avLst/>
            <a:gdLst/>
            <a:ahLst/>
            <a:cxnLst/>
            <a:rect l="l" t="t" r="r" b="b"/>
            <a:pathLst>
              <a:path w="18991" h="77872">
                <a:moveTo>
                  <a:pt x="0" y="23147"/>
                </a:moveTo>
                <a:lnTo>
                  <a:pt x="0" y="77872"/>
                </a:lnTo>
                <a:lnTo>
                  <a:pt x="18991" y="77872"/>
                </a:lnTo>
                <a:lnTo>
                  <a:pt x="18991" y="23147"/>
                </a:lnTo>
                <a:lnTo>
                  <a:pt x="0" y="23147"/>
                </a:lnTo>
                <a:close/>
              </a:path>
              <a:path w="18991" h="77872">
                <a:moveTo>
                  <a:pt x="0" y="0"/>
                </a:moveTo>
                <a:lnTo>
                  <a:pt x="0" y="13677"/>
                </a:lnTo>
                <a:lnTo>
                  <a:pt x="18991" y="13677"/>
                </a:lnTo>
                <a:lnTo>
                  <a:pt x="18991" y="0"/>
                </a:lnTo>
                <a:lnTo>
                  <a:pt x="0" y="0"/>
                </a:lnTo>
                <a:close/>
              </a:path>
            </a:pathLst>
          </a:custGeom>
          <a:solidFill>
            <a:srgbClr val="FDFDFD"/>
          </a:solidFill>
        </p:spPr>
        <p:txBody>
          <a:bodyPr wrap="square" lIns="0" tIns="0" rIns="0" bIns="0" rtlCol="0">
            <a:noAutofit/>
          </a:bodyPr>
          <a:lstStyle/>
          <a:p>
            <a:endParaRPr/>
          </a:p>
        </p:txBody>
      </p:sp>
      <p:sp>
        <p:nvSpPr>
          <p:cNvPr id="183" name="object 86"/>
          <p:cNvSpPr/>
          <p:nvPr/>
        </p:nvSpPr>
        <p:spPr>
          <a:xfrm>
            <a:off x="984760" y="6184944"/>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184" name="object 87"/>
          <p:cNvSpPr/>
          <p:nvPr/>
        </p:nvSpPr>
        <p:spPr>
          <a:xfrm>
            <a:off x="1006917" y="6209696"/>
            <a:ext cx="59100" cy="55777"/>
          </a:xfrm>
          <a:custGeom>
            <a:avLst/>
            <a:gdLst/>
            <a:ahLst/>
            <a:cxnLst/>
            <a:rect l="l" t="t" r="r" b="b"/>
            <a:pathLst>
              <a:path w="59100" h="55777">
                <a:moveTo>
                  <a:pt x="17936" y="10521"/>
                </a:moveTo>
                <a:lnTo>
                  <a:pt x="17936" y="1052"/>
                </a:lnTo>
                <a:lnTo>
                  <a:pt x="0" y="1052"/>
                </a:lnTo>
                <a:lnTo>
                  <a:pt x="0" y="55777"/>
                </a:lnTo>
                <a:lnTo>
                  <a:pt x="18991" y="55777"/>
                </a:lnTo>
                <a:lnTo>
                  <a:pt x="18991" y="21042"/>
                </a:lnTo>
                <a:lnTo>
                  <a:pt x="23212" y="15782"/>
                </a:lnTo>
                <a:lnTo>
                  <a:pt x="36928" y="15782"/>
                </a:lnTo>
                <a:lnTo>
                  <a:pt x="40094" y="18938"/>
                </a:lnTo>
                <a:lnTo>
                  <a:pt x="40094" y="55777"/>
                </a:lnTo>
                <a:lnTo>
                  <a:pt x="59100" y="55777"/>
                </a:lnTo>
                <a:lnTo>
                  <a:pt x="59100" y="21042"/>
                </a:lnTo>
                <a:lnTo>
                  <a:pt x="58677" y="16406"/>
                </a:lnTo>
                <a:lnTo>
                  <a:pt x="52441" y="4915"/>
                </a:lnTo>
                <a:lnTo>
                  <a:pt x="37983" y="0"/>
                </a:lnTo>
                <a:lnTo>
                  <a:pt x="29543" y="0"/>
                </a:lnTo>
                <a:lnTo>
                  <a:pt x="22157" y="3156"/>
                </a:lnTo>
                <a:lnTo>
                  <a:pt x="17936" y="10521"/>
                </a:lnTo>
                <a:close/>
              </a:path>
            </a:pathLst>
          </a:custGeom>
          <a:solidFill>
            <a:srgbClr val="FDFDFD"/>
          </a:solidFill>
        </p:spPr>
        <p:txBody>
          <a:bodyPr wrap="square" lIns="0" tIns="0" rIns="0" bIns="0" rtlCol="0">
            <a:noAutofit/>
          </a:bodyPr>
          <a:lstStyle/>
          <a:p>
            <a:endParaRPr/>
          </a:p>
        </p:txBody>
      </p:sp>
      <p:sp>
        <p:nvSpPr>
          <p:cNvPr id="185" name="object 88"/>
          <p:cNvSpPr/>
          <p:nvPr/>
        </p:nvSpPr>
        <p:spPr>
          <a:xfrm>
            <a:off x="1074458" y="6209696"/>
            <a:ext cx="37983" cy="56830"/>
          </a:xfrm>
          <a:custGeom>
            <a:avLst/>
            <a:gdLst/>
            <a:ahLst/>
            <a:cxnLst/>
            <a:rect l="l" t="t" r="r" b="b"/>
            <a:pathLst>
              <a:path w="37983" h="56830">
                <a:moveTo>
                  <a:pt x="36928" y="37891"/>
                </a:moveTo>
                <a:lnTo>
                  <a:pt x="32708" y="44204"/>
                </a:lnTo>
                <a:lnTo>
                  <a:pt x="28487" y="56830"/>
                </a:lnTo>
                <a:lnTo>
                  <a:pt x="33763" y="53673"/>
                </a:lnTo>
                <a:lnTo>
                  <a:pt x="37983" y="47360"/>
                </a:lnTo>
                <a:lnTo>
                  <a:pt x="36928" y="31578"/>
                </a:lnTo>
                <a:lnTo>
                  <a:pt x="36928" y="37891"/>
                </a:lnTo>
                <a:close/>
              </a:path>
              <a:path w="37983" h="56830">
                <a:moveTo>
                  <a:pt x="17936" y="32630"/>
                </a:moveTo>
                <a:lnTo>
                  <a:pt x="22157" y="31578"/>
                </a:lnTo>
                <a:lnTo>
                  <a:pt x="36928" y="31578"/>
                </a:lnTo>
                <a:lnTo>
                  <a:pt x="37983" y="47360"/>
                </a:lnTo>
                <a:lnTo>
                  <a:pt x="37983" y="55777"/>
                </a:lnTo>
                <a:lnTo>
                  <a:pt x="55920" y="55777"/>
                </a:lnTo>
                <a:lnTo>
                  <a:pt x="54865" y="51569"/>
                </a:lnTo>
                <a:lnTo>
                  <a:pt x="54865" y="22095"/>
                </a:lnTo>
                <a:lnTo>
                  <a:pt x="52470" y="11139"/>
                </a:lnTo>
                <a:lnTo>
                  <a:pt x="42660" y="2467"/>
                </a:lnTo>
                <a:lnTo>
                  <a:pt x="28487" y="0"/>
                </a:lnTo>
                <a:lnTo>
                  <a:pt x="20047" y="0"/>
                </a:lnTo>
                <a:lnTo>
                  <a:pt x="13716" y="1052"/>
                </a:lnTo>
                <a:lnTo>
                  <a:pt x="6330" y="3156"/>
                </a:lnTo>
                <a:lnTo>
                  <a:pt x="7385" y="15782"/>
                </a:lnTo>
                <a:lnTo>
                  <a:pt x="12661" y="13677"/>
                </a:lnTo>
                <a:lnTo>
                  <a:pt x="17936" y="12625"/>
                </a:lnTo>
                <a:lnTo>
                  <a:pt x="31653" y="12625"/>
                </a:lnTo>
                <a:lnTo>
                  <a:pt x="36928" y="13677"/>
                </a:lnTo>
                <a:lnTo>
                  <a:pt x="36928" y="22095"/>
                </a:lnTo>
                <a:lnTo>
                  <a:pt x="34818" y="21042"/>
                </a:lnTo>
                <a:lnTo>
                  <a:pt x="28487" y="21042"/>
                </a:lnTo>
                <a:lnTo>
                  <a:pt x="19294" y="21678"/>
                </a:lnTo>
                <a:lnTo>
                  <a:pt x="6118" y="26682"/>
                </a:lnTo>
                <a:lnTo>
                  <a:pt x="0" y="39995"/>
                </a:lnTo>
                <a:lnTo>
                  <a:pt x="24" y="41010"/>
                </a:lnTo>
                <a:lnTo>
                  <a:pt x="6399" y="52995"/>
                </a:lnTo>
                <a:lnTo>
                  <a:pt x="20047" y="56830"/>
                </a:lnTo>
                <a:lnTo>
                  <a:pt x="28487" y="56830"/>
                </a:lnTo>
                <a:lnTo>
                  <a:pt x="32708" y="44204"/>
                </a:lnTo>
                <a:lnTo>
                  <a:pt x="21102" y="44204"/>
                </a:lnTo>
                <a:lnTo>
                  <a:pt x="17936" y="42099"/>
                </a:lnTo>
                <a:lnTo>
                  <a:pt x="17936" y="32630"/>
                </a:lnTo>
                <a:close/>
              </a:path>
            </a:pathLst>
          </a:custGeom>
          <a:solidFill>
            <a:srgbClr val="FDFDFD"/>
          </a:solidFill>
        </p:spPr>
        <p:txBody>
          <a:bodyPr wrap="square" lIns="0" tIns="0" rIns="0" bIns="0" rtlCol="0">
            <a:noAutofit/>
          </a:bodyPr>
          <a:lstStyle/>
          <a:p>
            <a:endParaRPr/>
          </a:p>
        </p:txBody>
      </p:sp>
      <p:sp>
        <p:nvSpPr>
          <p:cNvPr id="186" name="object 89"/>
          <p:cNvSpPr/>
          <p:nvPr/>
        </p:nvSpPr>
        <p:spPr>
          <a:xfrm>
            <a:off x="1140930" y="6209696"/>
            <a:ext cx="58045" cy="55777"/>
          </a:xfrm>
          <a:custGeom>
            <a:avLst/>
            <a:gdLst/>
            <a:ahLst/>
            <a:cxnLst/>
            <a:rect l="l" t="t" r="r" b="b"/>
            <a:pathLst>
              <a:path w="58045" h="55777">
                <a:moveTo>
                  <a:pt x="16895" y="10521"/>
                </a:moveTo>
                <a:lnTo>
                  <a:pt x="16895" y="1052"/>
                </a:lnTo>
                <a:lnTo>
                  <a:pt x="0" y="1052"/>
                </a:lnTo>
                <a:lnTo>
                  <a:pt x="0" y="55777"/>
                </a:lnTo>
                <a:lnTo>
                  <a:pt x="19006" y="55777"/>
                </a:lnTo>
                <a:lnTo>
                  <a:pt x="19006" y="21042"/>
                </a:lnTo>
                <a:lnTo>
                  <a:pt x="22171" y="15782"/>
                </a:lnTo>
                <a:lnTo>
                  <a:pt x="35887" y="15782"/>
                </a:lnTo>
                <a:lnTo>
                  <a:pt x="39053" y="18938"/>
                </a:lnTo>
                <a:lnTo>
                  <a:pt x="39053" y="55777"/>
                </a:lnTo>
                <a:lnTo>
                  <a:pt x="58045" y="55777"/>
                </a:lnTo>
                <a:lnTo>
                  <a:pt x="58045" y="21042"/>
                </a:lnTo>
                <a:lnTo>
                  <a:pt x="57624" y="16415"/>
                </a:lnTo>
                <a:lnTo>
                  <a:pt x="51392" y="4918"/>
                </a:lnTo>
                <a:lnTo>
                  <a:pt x="36942" y="0"/>
                </a:lnTo>
                <a:lnTo>
                  <a:pt x="28502" y="0"/>
                </a:lnTo>
                <a:lnTo>
                  <a:pt x="21116" y="3156"/>
                </a:lnTo>
                <a:lnTo>
                  <a:pt x="16895" y="10521"/>
                </a:lnTo>
                <a:close/>
              </a:path>
            </a:pathLst>
          </a:custGeom>
          <a:solidFill>
            <a:srgbClr val="FDFDFD"/>
          </a:solidFill>
        </p:spPr>
        <p:txBody>
          <a:bodyPr wrap="square" lIns="0" tIns="0" rIns="0" bIns="0" rtlCol="0">
            <a:noAutofit/>
          </a:bodyPr>
          <a:lstStyle/>
          <a:p>
            <a:endParaRPr/>
          </a:p>
        </p:txBody>
      </p:sp>
      <p:sp>
        <p:nvSpPr>
          <p:cNvPr id="187" name="object 90"/>
          <p:cNvSpPr/>
          <p:nvPr/>
        </p:nvSpPr>
        <p:spPr>
          <a:xfrm>
            <a:off x="1207416" y="6209696"/>
            <a:ext cx="47479" cy="56830"/>
          </a:xfrm>
          <a:custGeom>
            <a:avLst/>
            <a:gdLst/>
            <a:ahLst/>
            <a:cxnLst/>
            <a:rect l="l" t="t" r="r" b="b"/>
            <a:pathLst>
              <a:path w="47479" h="56830">
                <a:moveTo>
                  <a:pt x="3414" y="14446"/>
                </a:moveTo>
                <a:lnTo>
                  <a:pt x="0" y="28422"/>
                </a:lnTo>
                <a:lnTo>
                  <a:pt x="436" y="33769"/>
                </a:lnTo>
                <a:lnTo>
                  <a:pt x="6055" y="46244"/>
                </a:lnTo>
                <a:lnTo>
                  <a:pt x="16967" y="54099"/>
                </a:lnTo>
                <a:lnTo>
                  <a:pt x="31653" y="56830"/>
                </a:lnTo>
                <a:lnTo>
                  <a:pt x="36928" y="56830"/>
                </a:lnTo>
                <a:lnTo>
                  <a:pt x="43259" y="55777"/>
                </a:lnTo>
                <a:lnTo>
                  <a:pt x="47479" y="54725"/>
                </a:lnTo>
                <a:lnTo>
                  <a:pt x="47479" y="39995"/>
                </a:lnTo>
                <a:lnTo>
                  <a:pt x="44314" y="42099"/>
                </a:lnTo>
                <a:lnTo>
                  <a:pt x="39039" y="43152"/>
                </a:lnTo>
                <a:lnTo>
                  <a:pt x="27432" y="43152"/>
                </a:lnTo>
                <a:lnTo>
                  <a:pt x="20047" y="37891"/>
                </a:lnTo>
                <a:lnTo>
                  <a:pt x="20047" y="18938"/>
                </a:lnTo>
                <a:lnTo>
                  <a:pt x="26377" y="13677"/>
                </a:lnTo>
                <a:lnTo>
                  <a:pt x="39039" y="13677"/>
                </a:lnTo>
                <a:lnTo>
                  <a:pt x="42204" y="14730"/>
                </a:lnTo>
                <a:lnTo>
                  <a:pt x="45369" y="16834"/>
                </a:lnTo>
                <a:lnTo>
                  <a:pt x="47479" y="2104"/>
                </a:lnTo>
                <a:lnTo>
                  <a:pt x="43259" y="0"/>
                </a:lnTo>
                <a:lnTo>
                  <a:pt x="31653" y="0"/>
                </a:lnTo>
                <a:lnTo>
                  <a:pt x="26184" y="340"/>
                </a:lnTo>
                <a:lnTo>
                  <a:pt x="12648" y="4919"/>
                </a:lnTo>
                <a:lnTo>
                  <a:pt x="3414" y="14446"/>
                </a:lnTo>
                <a:close/>
              </a:path>
            </a:pathLst>
          </a:custGeom>
          <a:solidFill>
            <a:srgbClr val="FDFDFD"/>
          </a:solidFill>
        </p:spPr>
        <p:txBody>
          <a:bodyPr wrap="square" lIns="0" tIns="0" rIns="0" bIns="0" rtlCol="0">
            <a:noAutofit/>
          </a:bodyPr>
          <a:lstStyle/>
          <a:p>
            <a:endParaRPr/>
          </a:p>
        </p:txBody>
      </p:sp>
      <p:sp>
        <p:nvSpPr>
          <p:cNvPr id="188" name="object 91"/>
          <p:cNvSpPr/>
          <p:nvPr/>
        </p:nvSpPr>
        <p:spPr>
          <a:xfrm>
            <a:off x="1259131" y="6209696"/>
            <a:ext cx="56975" cy="56830"/>
          </a:xfrm>
          <a:custGeom>
            <a:avLst/>
            <a:gdLst/>
            <a:ahLst/>
            <a:cxnLst/>
            <a:rect l="l" t="t" r="r" b="b"/>
            <a:pathLst>
              <a:path w="56975" h="56830">
                <a:moveTo>
                  <a:pt x="26377" y="44204"/>
                </a:moveTo>
                <a:lnTo>
                  <a:pt x="20047" y="41047"/>
                </a:lnTo>
                <a:lnTo>
                  <a:pt x="18991" y="33682"/>
                </a:lnTo>
                <a:lnTo>
                  <a:pt x="56975" y="33682"/>
                </a:lnTo>
                <a:lnTo>
                  <a:pt x="18991" y="23147"/>
                </a:lnTo>
                <a:lnTo>
                  <a:pt x="18991" y="16834"/>
                </a:lnTo>
                <a:lnTo>
                  <a:pt x="12573" y="4394"/>
                </a:lnTo>
                <a:lnTo>
                  <a:pt x="3394" y="14003"/>
                </a:lnTo>
                <a:lnTo>
                  <a:pt x="0" y="28422"/>
                </a:lnTo>
                <a:lnTo>
                  <a:pt x="436" y="33769"/>
                </a:lnTo>
                <a:lnTo>
                  <a:pt x="6055" y="46244"/>
                </a:lnTo>
                <a:lnTo>
                  <a:pt x="16967" y="54099"/>
                </a:lnTo>
                <a:lnTo>
                  <a:pt x="31653" y="56830"/>
                </a:lnTo>
                <a:lnTo>
                  <a:pt x="39039" y="56830"/>
                </a:lnTo>
                <a:lnTo>
                  <a:pt x="46424" y="55777"/>
                </a:lnTo>
                <a:lnTo>
                  <a:pt x="52755" y="53673"/>
                </a:lnTo>
                <a:lnTo>
                  <a:pt x="52755" y="39995"/>
                </a:lnTo>
                <a:lnTo>
                  <a:pt x="46424" y="43152"/>
                </a:lnTo>
                <a:lnTo>
                  <a:pt x="41149" y="44204"/>
                </a:lnTo>
                <a:lnTo>
                  <a:pt x="26377" y="44204"/>
                </a:lnTo>
                <a:close/>
              </a:path>
              <a:path w="56975" h="56830">
                <a:moveTo>
                  <a:pt x="18991" y="16834"/>
                </a:moveTo>
                <a:lnTo>
                  <a:pt x="23212" y="11573"/>
                </a:lnTo>
                <a:lnTo>
                  <a:pt x="36928" y="11573"/>
                </a:lnTo>
                <a:lnTo>
                  <a:pt x="40094" y="16834"/>
                </a:lnTo>
                <a:lnTo>
                  <a:pt x="40094" y="23147"/>
                </a:lnTo>
                <a:lnTo>
                  <a:pt x="18991" y="23147"/>
                </a:lnTo>
                <a:lnTo>
                  <a:pt x="56975" y="33682"/>
                </a:lnTo>
                <a:lnTo>
                  <a:pt x="56860" y="26956"/>
                </a:lnTo>
                <a:lnTo>
                  <a:pt x="53465" y="13225"/>
                </a:lnTo>
                <a:lnTo>
                  <a:pt x="44672" y="3617"/>
                </a:lnTo>
                <a:lnTo>
                  <a:pt x="29543" y="0"/>
                </a:lnTo>
                <a:lnTo>
                  <a:pt x="26032" y="156"/>
                </a:lnTo>
                <a:lnTo>
                  <a:pt x="12573" y="4394"/>
                </a:lnTo>
                <a:lnTo>
                  <a:pt x="18991" y="16834"/>
                </a:lnTo>
                <a:close/>
              </a:path>
            </a:pathLst>
          </a:custGeom>
          <a:solidFill>
            <a:srgbClr val="FDFDFD"/>
          </a:solidFill>
        </p:spPr>
        <p:txBody>
          <a:bodyPr wrap="square" lIns="0" tIns="0" rIns="0" bIns="0" rtlCol="0">
            <a:noAutofit/>
          </a:bodyPr>
          <a:lstStyle/>
          <a:p>
            <a:endParaRPr/>
          </a:p>
        </p:txBody>
      </p:sp>
      <p:sp>
        <p:nvSpPr>
          <p:cNvPr id="189" name="object 92"/>
          <p:cNvSpPr/>
          <p:nvPr/>
        </p:nvSpPr>
        <p:spPr>
          <a:xfrm>
            <a:off x="910888" y="6290725"/>
            <a:ext cx="64375" cy="75775"/>
          </a:xfrm>
          <a:custGeom>
            <a:avLst/>
            <a:gdLst/>
            <a:ahLst/>
            <a:cxnLst/>
            <a:rect l="l" t="t" r="r" b="b"/>
            <a:pathLst>
              <a:path w="64375" h="75775">
                <a:moveTo>
                  <a:pt x="20760" y="4088"/>
                </a:moveTo>
                <a:lnTo>
                  <a:pt x="9747" y="11560"/>
                </a:lnTo>
                <a:lnTo>
                  <a:pt x="2566" y="22828"/>
                </a:lnTo>
                <a:lnTo>
                  <a:pt x="0" y="37891"/>
                </a:lnTo>
                <a:lnTo>
                  <a:pt x="728" y="46184"/>
                </a:lnTo>
                <a:lnTo>
                  <a:pt x="6536" y="60087"/>
                </a:lnTo>
                <a:lnTo>
                  <a:pt x="16618" y="69228"/>
                </a:lnTo>
                <a:lnTo>
                  <a:pt x="29127" y="74245"/>
                </a:lnTo>
                <a:lnTo>
                  <a:pt x="42218" y="75775"/>
                </a:lnTo>
                <a:lnTo>
                  <a:pt x="52769" y="75775"/>
                </a:lnTo>
                <a:lnTo>
                  <a:pt x="59100" y="74723"/>
                </a:lnTo>
                <a:lnTo>
                  <a:pt x="64375" y="72619"/>
                </a:lnTo>
                <a:lnTo>
                  <a:pt x="63320" y="57884"/>
                </a:lnTo>
                <a:lnTo>
                  <a:pt x="58045" y="59990"/>
                </a:lnTo>
                <a:lnTo>
                  <a:pt x="51714" y="61042"/>
                </a:lnTo>
                <a:lnTo>
                  <a:pt x="45383" y="61042"/>
                </a:lnTo>
                <a:lnTo>
                  <a:pt x="34823" y="59373"/>
                </a:lnTo>
                <a:lnTo>
                  <a:pt x="24061" y="51545"/>
                </a:lnTo>
                <a:lnTo>
                  <a:pt x="20047" y="37891"/>
                </a:lnTo>
                <a:lnTo>
                  <a:pt x="21434" y="29343"/>
                </a:lnTo>
                <a:lnTo>
                  <a:pt x="29531" y="18699"/>
                </a:lnTo>
                <a:lnTo>
                  <a:pt x="43273" y="14744"/>
                </a:lnTo>
                <a:lnTo>
                  <a:pt x="49604" y="14744"/>
                </a:lnTo>
                <a:lnTo>
                  <a:pt x="55934" y="15796"/>
                </a:lnTo>
                <a:lnTo>
                  <a:pt x="62265" y="20004"/>
                </a:lnTo>
                <a:lnTo>
                  <a:pt x="64375" y="3156"/>
                </a:lnTo>
                <a:lnTo>
                  <a:pt x="56990" y="1052"/>
                </a:lnTo>
                <a:lnTo>
                  <a:pt x="49604" y="0"/>
                </a:lnTo>
                <a:lnTo>
                  <a:pt x="42218" y="0"/>
                </a:lnTo>
                <a:lnTo>
                  <a:pt x="34826" y="414"/>
                </a:lnTo>
                <a:lnTo>
                  <a:pt x="20760" y="4088"/>
                </a:lnTo>
                <a:close/>
              </a:path>
            </a:pathLst>
          </a:custGeom>
          <a:solidFill>
            <a:srgbClr val="FDFDFD"/>
          </a:solidFill>
        </p:spPr>
        <p:txBody>
          <a:bodyPr wrap="square" lIns="0" tIns="0" rIns="0" bIns="0" rtlCol="0">
            <a:noAutofit/>
          </a:bodyPr>
          <a:lstStyle/>
          <a:p>
            <a:endParaRPr/>
          </a:p>
        </p:txBody>
      </p:sp>
      <p:sp>
        <p:nvSpPr>
          <p:cNvPr id="190" name="object 93"/>
          <p:cNvSpPr/>
          <p:nvPr/>
        </p:nvSpPr>
        <p:spPr>
          <a:xfrm>
            <a:off x="979484" y="6309678"/>
            <a:ext cx="51919" cy="56823"/>
          </a:xfrm>
          <a:custGeom>
            <a:avLst/>
            <a:gdLst/>
            <a:ahLst/>
            <a:cxnLst/>
            <a:rect l="l" t="t" r="r" b="b"/>
            <a:pathLst>
              <a:path w="51919" h="56823">
                <a:moveTo>
                  <a:pt x="20047" y="28409"/>
                </a:moveTo>
                <a:lnTo>
                  <a:pt x="20047" y="19990"/>
                </a:lnTo>
                <a:lnTo>
                  <a:pt x="16968" y="54092"/>
                </a:lnTo>
                <a:lnTo>
                  <a:pt x="31653" y="56823"/>
                </a:lnTo>
                <a:lnTo>
                  <a:pt x="38281" y="56369"/>
                </a:lnTo>
                <a:lnTo>
                  <a:pt x="51919" y="51641"/>
                </a:lnTo>
                <a:lnTo>
                  <a:pt x="44314" y="36827"/>
                </a:lnTo>
                <a:lnTo>
                  <a:pt x="41149" y="44194"/>
                </a:lnTo>
                <a:lnTo>
                  <a:pt x="23212" y="44194"/>
                </a:lnTo>
                <a:lnTo>
                  <a:pt x="20047" y="36827"/>
                </a:lnTo>
                <a:lnTo>
                  <a:pt x="20047" y="28409"/>
                </a:lnTo>
                <a:close/>
              </a:path>
              <a:path w="51919" h="56823">
                <a:moveTo>
                  <a:pt x="3416" y="14440"/>
                </a:moveTo>
                <a:lnTo>
                  <a:pt x="0" y="28409"/>
                </a:lnTo>
                <a:lnTo>
                  <a:pt x="436" y="33761"/>
                </a:lnTo>
                <a:lnTo>
                  <a:pt x="6057" y="46237"/>
                </a:lnTo>
                <a:lnTo>
                  <a:pt x="16968" y="54092"/>
                </a:lnTo>
                <a:lnTo>
                  <a:pt x="20047" y="19990"/>
                </a:lnTo>
                <a:lnTo>
                  <a:pt x="23212" y="12625"/>
                </a:lnTo>
                <a:lnTo>
                  <a:pt x="41149" y="12625"/>
                </a:lnTo>
                <a:lnTo>
                  <a:pt x="44314" y="19990"/>
                </a:lnTo>
                <a:lnTo>
                  <a:pt x="44314" y="36827"/>
                </a:lnTo>
                <a:lnTo>
                  <a:pt x="51919" y="51641"/>
                </a:lnTo>
                <a:lnTo>
                  <a:pt x="61038" y="42162"/>
                </a:lnTo>
                <a:lnTo>
                  <a:pt x="64361" y="28409"/>
                </a:lnTo>
                <a:lnTo>
                  <a:pt x="63778" y="22265"/>
                </a:lnTo>
                <a:lnTo>
                  <a:pt x="57916" y="10213"/>
                </a:lnTo>
                <a:lnTo>
                  <a:pt x="46782" y="2632"/>
                </a:lnTo>
                <a:lnTo>
                  <a:pt x="31653" y="0"/>
                </a:lnTo>
                <a:lnTo>
                  <a:pt x="26193" y="339"/>
                </a:lnTo>
                <a:lnTo>
                  <a:pt x="12652" y="4915"/>
                </a:lnTo>
                <a:lnTo>
                  <a:pt x="3416" y="14440"/>
                </a:lnTo>
                <a:close/>
              </a:path>
            </a:pathLst>
          </a:custGeom>
          <a:solidFill>
            <a:srgbClr val="FDFDFD"/>
          </a:solidFill>
        </p:spPr>
        <p:txBody>
          <a:bodyPr wrap="square" lIns="0" tIns="0" rIns="0" bIns="0" rtlCol="0">
            <a:noAutofit/>
          </a:bodyPr>
          <a:lstStyle/>
          <a:p>
            <a:endParaRPr/>
          </a:p>
        </p:txBody>
      </p:sp>
      <p:sp>
        <p:nvSpPr>
          <p:cNvPr id="191" name="object 94"/>
          <p:cNvSpPr/>
          <p:nvPr/>
        </p:nvSpPr>
        <p:spPr>
          <a:xfrm>
            <a:off x="1052301" y="6309678"/>
            <a:ext cx="40094" cy="55770"/>
          </a:xfrm>
          <a:custGeom>
            <a:avLst/>
            <a:gdLst/>
            <a:ahLst/>
            <a:cxnLst/>
            <a:rect l="l" t="t" r="r" b="b"/>
            <a:pathLst>
              <a:path w="40094" h="55770">
                <a:moveTo>
                  <a:pt x="20047" y="4208"/>
                </a:moveTo>
                <a:lnTo>
                  <a:pt x="16881" y="10521"/>
                </a:lnTo>
                <a:lnTo>
                  <a:pt x="16881" y="1052"/>
                </a:lnTo>
                <a:lnTo>
                  <a:pt x="0" y="1052"/>
                </a:lnTo>
                <a:lnTo>
                  <a:pt x="0" y="55770"/>
                </a:lnTo>
                <a:lnTo>
                  <a:pt x="18991" y="55770"/>
                </a:lnTo>
                <a:lnTo>
                  <a:pt x="18991" y="22095"/>
                </a:lnTo>
                <a:lnTo>
                  <a:pt x="23212" y="15782"/>
                </a:lnTo>
                <a:lnTo>
                  <a:pt x="39039" y="15782"/>
                </a:lnTo>
                <a:lnTo>
                  <a:pt x="40094" y="0"/>
                </a:lnTo>
                <a:lnTo>
                  <a:pt x="25322" y="0"/>
                </a:lnTo>
                <a:lnTo>
                  <a:pt x="20047" y="4208"/>
                </a:lnTo>
                <a:close/>
              </a:path>
            </a:pathLst>
          </a:custGeom>
          <a:solidFill>
            <a:srgbClr val="FDFDFD"/>
          </a:solidFill>
        </p:spPr>
        <p:txBody>
          <a:bodyPr wrap="square" lIns="0" tIns="0" rIns="0" bIns="0" rtlCol="0">
            <a:noAutofit/>
          </a:bodyPr>
          <a:lstStyle/>
          <a:p>
            <a:endParaRPr/>
          </a:p>
        </p:txBody>
      </p:sp>
      <p:sp>
        <p:nvSpPr>
          <p:cNvPr id="192" name="object 95"/>
          <p:cNvSpPr/>
          <p:nvPr/>
        </p:nvSpPr>
        <p:spPr>
          <a:xfrm>
            <a:off x="1098726" y="6309678"/>
            <a:ext cx="61210" cy="77870"/>
          </a:xfrm>
          <a:custGeom>
            <a:avLst/>
            <a:gdLst/>
            <a:ahLst/>
            <a:cxnLst/>
            <a:rect l="l" t="t" r="r" b="b"/>
            <a:pathLst>
              <a:path w="61210" h="77870">
                <a:moveTo>
                  <a:pt x="61210" y="27357"/>
                </a:moveTo>
                <a:lnTo>
                  <a:pt x="59097" y="15706"/>
                </a:lnTo>
                <a:lnTo>
                  <a:pt x="51198" y="4532"/>
                </a:lnTo>
                <a:lnTo>
                  <a:pt x="37983" y="0"/>
                </a:lnTo>
                <a:lnTo>
                  <a:pt x="29543" y="0"/>
                </a:lnTo>
                <a:lnTo>
                  <a:pt x="30598" y="13677"/>
                </a:lnTo>
                <a:lnTo>
                  <a:pt x="37983" y="13677"/>
                </a:lnTo>
                <a:lnTo>
                  <a:pt x="42204" y="19990"/>
                </a:lnTo>
                <a:lnTo>
                  <a:pt x="42204" y="27357"/>
                </a:lnTo>
                <a:lnTo>
                  <a:pt x="50382" y="52379"/>
                </a:lnTo>
                <a:lnTo>
                  <a:pt x="58502" y="41754"/>
                </a:lnTo>
                <a:lnTo>
                  <a:pt x="61210" y="27357"/>
                </a:lnTo>
                <a:close/>
              </a:path>
              <a:path w="61210" h="77870">
                <a:moveTo>
                  <a:pt x="16881" y="1052"/>
                </a:moveTo>
                <a:lnTo>
                  <a:pt x="0" y="1052"/>
                </a:lnTo>
                <a:lnTo>
                  <a:pt x="0" y="77870"/>
                </a:lnTo>
                <a:lnTo>
                  <a:pt x="18991" y="77870"/>
                </a:lnTo>
                <a:lnTo>
                  <a:pt x="18991" y="48404"/>
                </a:lnTo>
                <a:lnTo>
                  <a:pt x="22157" y="54718"/>
                </a:lnTo>
                <a:lnTo>
                  <a:pt x="29543" y="56823"/>
                </a:lnTo>
                <a:lnTo>
                  <a:pt x="36855" y="56807"/>
                </a:lnTo>
                <a:lnTo>
                  <a:pt x="50382" y="52379"/>
                </a:lnTo>
                <a:lnTo>
                  <a:pt x="42204" y="27357"/>
                </a:lnTo>
                <a:lnTo>
                  <a:pt x="42204" y="36827"/>
                </a:lnTo>
                <a:lnTo>
                  <a:pt x="36928" y="42090"/>
                </a:lnTo>
                <a:lnTo>
                  <a:pt x="24267" y="42090"/>
                </a:lnTo>
                <a:lnTo>
                  <a:pt x="18991" y="36827"/>
                </a:lnTo>
                <a:lnTo>
                  <a:pt x="18991" y="19990"/>
                </a:lnTo>
                <a:lnTo>
                  <a:pt x="23212" y="13677"/>
                </a:lnTo>
                <a:lnTo>
                  <a:pt x="30598" y="13677"/>
                </a:lnTo>
                <a:lnTo>
                  <a:pt x="29543" y="0"/>
                </a:lnTo>
                <a:lnTo>
                  <a:pt x="21102" y="3156"/>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193" name="object 96"/>
          <p:cNvSpPr/>
          <p:nvPr/>
        </p:nvSpPr>
        <p:spPr>
          <a:xfrm>
            <a:off x="1165212" y="6309678"/>
            <a:ext cx="51710" cy="56823"/>
          </a:xfrm>
          <a:custGeom>
            <a:avLst/>
            <a:gdLst/>
            <a:ahLst/>
            <a:cxnLst/>
            <a:rect l="l" t="t" r="r" b="b"/>
            <a:pathLst>
              <a:path w="51710" h="56823">
                <a:moveTo>
                  <a:pt x="20047" y="28409"/>
                </a:moveTo>
                <a:lnTo>
                  <a:pt x="20047" y="19990"/>
                </a:lnTo>
                <a:lnTo>
                  <a:pt x="18043" y="54189"/>
                </a:lnTo>
                <a:lnTo>
                  <a:pt x="32708" y="56823"/>
                </a:lnTo>
                <a:lnTo>
                  <a:pt x="38171" y="56483"/>
                </a:lnTo>
                <a:lnTo>
                  <a:pt x="51710" y="51905"/>
                </a:lnTo>
                <a:lnTo>
                  <a:pt x="45369" y="36827"/>
                </a:lnTo>
                <a:lnTo>
                  <a:pt x="41149" y="44194"/>
                </a:lnTo>
                <a:lnTo>
                  <a:pt x="24267" y="44194"/>
                </a:lnTo>
                <a:lnTo>
                  <a:pt x="20047" y="36827"/>
                </a:lnTo>
                <a:lnTo>
                  <a:pt x="20047" y="28409"/>
                </a:lnTo>
                <a:close/>
              </a:path>
              <a:path w="51710" h="56823">
                <a:moveTo>
                  <a:pt x="3515" y="14656"/>
                </a:moveTo>
                <a:lnTo>
                  <a:pt x="0" y="28409"/>
                </a:lnTo>
                <a:lnTo>
                  <a:pt x="624" y="34556"/>
                </a:lnTo>
                <a:lnTo>
                  <a:pt x="6764" y="46608"/>
                </a:lnTo>
                <a:lnTo>
                  <a:pt x="18043" y="54189"/>
                </a:lnTo>
                <a:lnTo>
                  <a:pt x="20047" y="19990"/>
                </a:lnTo>
                <a:lnTo>
                  <a:pt x="24267" y="12625"/>
                </a:lnTo>
                <a:lnTo>
                  <a:pt x="41149" y="12625"/>
                </a:lnTo>
                <a:lnTo>
                  <a:pt x="45369" y="19990"/>
                </a:lnTo>
                <a:lnTo>
                  <a:pt x="45369" y="36827"/>
                </a:lnTo>
                <a:lnTo>
                  <a:pt x="51710" y="51905"/>
                </a:lnTo>
                <a:lnTo>
                  <a:pt x="60946" y="42379"/>
                </a:lnTo>
                <a:lnTo>
                  <a:pt x="64361" y="28409"/>
                </a:lnTo>
                <a:lnTo>
                  <a:pt x="63925" y="23060"/>
                </a:lnTo>
                <a:lnTo>
                  <a:pt x="58305" y="10584"/>
                </a:lnTo>
                <a:lnTo>
                  <a:pt x="47394" y="2730"/>
                </a:lnTo>
                <a:lnTo>
                  <a:pt x="32708" y="0"/>
                </a:lnTo>
                <a:lnTo>
                  <a:pt x="26378" y="453"/>
                </a:lnTo>
                <a:lnTo>
                  <a:pt x="12893" y="5179"/>
                </a:lnTo>
                <a:lnTo>
                  <a:pt x="3515" y="14656"/>
                </a:lnTo>
                <a:close/>
              </a:path>
            </a:pathLst>
          </a:custGeom>
          <a:solidFill>
            <a:srgbClr val="FDFDFD"/>
          </a:solidFill>
        </p:spPr>
        <p:txBody>
          <a:bodyPr wrap="square" lIns="0" tIns="0" rIns="0" bIns="0" rtlCol="0">
            <a:noAutofit/>
          </a:bodyPr>
          <a:lstStyle/>
          <a:p>
            <a:endParaRPr/>
          </a:p>
        </p:txBody>
      </p:sp>
      <p:sp>
        <p:nvSpPr>
          <p:cNvPr id="194" name="object 97"/>
          <p:cNvSpPr/>
          <p:nvPr/>
        </p:nvSpPr>
        <p:spPr>
          <a:xfrm>
            <a:off x="1238015" y="6309678"/>
            <a:ext cx="40108" cy="55770"/>
          </a:xfrm>
          <a:custGeom>
            <a:avLst/>
            <a:gdLst/>
            <a:ahLst/>
            <a:cxnLst/>
            <a:rect l="l" t="t" r="r" b="b"/>
            <a:pathLst>
              <a:path w="40108" h="55770">
                <a:moveTo>
                  <a:pt x="16881" y="1052"/>
                </a:moveTo>
                <a:lnTo>
                  <a:pt x="0" y="1052"/>
                </a:lnTo>
                <a:lnTo>
                  <a:pt x="0" y="55770"/>
                </a:lnTo>
                <a:lnTo>
                  <a:pt x="18991" y="55770"/>
                </a:lnTo>
                <a:lnTo>
                  <a:pt x="18991" y="22095"/>
                </a:lnTo>
                <a:lnTo>
                  <a:pt x="24281" y="15782"/>
                </a:lnTo>
                <a:lnTo>
                  <a:pt x="39053" y="15782"/>
                </a:lnTo>
                <a:lnTo>
                  <a:pt x="40108" y="0"/>
                </a:lnTo>
                <a:lnTo>
                  <a:pt x="25336" y="0"/>
                </a:lnTo>
                <a:lnTo>
                  <a:pt x="21116" y="4208"/>
                </a:lnTo>
                <a:lnTo>
                  <a:pt x="17936" y="10521"/>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195" name="object 98"/>
          <p:cNvSpPr/>
          <p:nvPr/>
        </p:nvSpPr>
        <p:spPr>
          <a:xfrm>
            <a:off x="1281288" y="6309678"/>
            <a:ext cx="55920" cy="56823"/>
          </a:xfrm>
          <a:custGeom>
            <a:avLst/>
            <a:gdLst/>
            <a:ahLst/>
            <a:cxnLst/>
            <a:rect l="l" t="t" r="r" b="b"/>
            <a:pathLst>
              <a:path w="55920" h="56823">
                <a:moveTo>
                  <a:pt x="17936" y="32617"/>
                </a:moveTo>
                <a:lnTo>
                  <a:pt x="23212" y="31565"/>
                </a:lnTo>
                <a:lnTo>
                  <a:pt x="36928" y="31565"/>
                </a:lnTo>
                <a:lnTo>
                  <a:pt x="37983" y="47352"/>
                </a:lnTo>
                <a:lnTo>
                  <a:pt x="37983" y="49456"/>
                </a:lnTo>
                <a:lnTo>
                  <a:pt x="39039" y="52613"/>
                </a:lnTo>
                <a:lnTo>
                  <a:pt x="39039" y="55770"/>
                </a:lnTo>
                <a:lnTo>
                  <a:pt x="55920" y="55770"/>
                </a:lnTo>
                <a:lnTo>
                  <a:pt x="54865" y="51560"/>
                </a:lnTo>
                <a:lnTo>
                  <a:pt x="54865" y="22095"/>
                </a:lnTo>
                <a:lnTo>
                  <a:pt x="52630" y="11139"/>
                </a:lnTo>
                <a:lnTo>
                  <a:pt x="43126" y="2467"/>
                </a:lnTo>
                <a:lnTo>
                  <a:pt x="28487" y="0"/>
                </a:lnTo>
                <a:lnTo>
                  <a:pt x="21102" y="0"/>
                </a:lnTo>
                <a:lnTo>
                  <a:pt x="13716" y="1052"/>
                </a:lnTo>
                <a:lnTo>
                  <a:pt x="6330" y="3156"/>
                </a:lnTo>
                <a:lnTo>
                  <a:pt x="7385" y="15782"/>
                </a:lnTo>
                <a:lnTo>
                  <a:pt x="12661" y="13677"/>
                </a:lnTo>
                <a:lnTo>
                  <a:pt x="18991" y="12625"/>
                </a:lnTo>
                <a:lnTo>
                  <a:pt x="31653" y="12625"/>
                </a:lnTo>
                <a:lnTo>
                  <a:pt x="36928" y="13677"/>
                </a:lnTo>
                <a:lnTo>
                  <a:pt x="36928" y="22095"/>
                </a:lnTo>
                <a:lnTo>
                  <a:pt x="34818" y="21042"/>
                </a:lnTo>
                <a:lnTo>
                  <a:pt x="28487" y="21042"/>
                </a:lnTo>
                <a:lnTo>
                  <a:pt x="19299" y="21677"/>
                </a:lnTo>
                <a:lnTo>
                  <a:pt x="6120" y="26677"/>
                </a:lnTo>
                <a:lnTo>
                  <a:pt x="0" y="39984"/>
                </a:lnTo>
                <a:lnTo>
                  <a:pt x="98" y="41972"/>
                </a:lnTo>
                <a:lnTo>
                  <a:pt x="6892" y="53219"/>
                </a:lnTo>
                <a:lnTo>
                  <a:pt x="21102" y="56823"/>
                </a:lnTo>
                <a:lnTo>
                  <a:pt x="28487" y="56823"/>
                </a:lnTo>
                <a:lnTo>
                  <a:pt x="32708" y="44194"/>
                </a:lnTo>
                <a:lnTo>
                  <a:pt x="21102" y="44194"/>
                </a:lnTo>
                <a:lnTo>
                  <a:pt x="17936" y="42090"/>
                </a:lnTo>
                <a:lnTo>
                  <a:pt x="17936" y="32617"/>
                </a:lnTo>
                <a:close/>
              </a:path>
              <a:path w="55920" h="56823">
                <a:moveTo>
                  <a:pt x="36928" y="37880"/>
                </a:moveTo>
                <a:lnTo>
                  <a:pt x="32708" y="44194"/>
                </a:lnTo>
                <a:lnTo>
                  <a:pt x="28487" y="56823"/>
                </a:lnTo>
                <a:lnTo>
                  <a:pt x="33763" y="53666"/>
                </a:lnTo>
                <a:lnTo>
                  <a:pt x="37983" y="47352"/>
                </a:lnTo>
                <a:lnTo>
                  <a:pt x="36928" y="31565"/>
                </a:lnTo>
                <a:lnTo>
                  <a:pt x="36928" y="37880"/>
                </a:lnTo>
                <a:close/>
              </a:path>
            </a:pathLst>
          </a:custGeom>
          <a:solidFill>
            <a:srgbClr val="FDFDFD"/>
          </a:solidFill>
        </p:spPr>
        <p:txBody>
          <a:bodyPr wrap="square" lIns="0" tIns="0" rIns="0" bIns="0" rtlCol="0">
            <a:noAutofit/>
          </a:bodyPr>
          <a:lstStyle/>
          <a:p>
            <a:endParaRPr/>
          </a:p>
        </p:txBody>
      </p:sp>
      <p:sp>
        <p:nvSpPr>
          <p:cNvPr id="196" name="object 99"/>
          <p:cNvSpPr/>
          <p:nvPr/>
        </p:nvSpPr>
        <p:spPr>
          <a:xfrm>
            <a:off x="1342485" y="6291778"/>
            <a:ext cx="44328" cy="74723"/>
          </a:xfrm>
          <a:custGeom>
            <a:avLst/>
            <a:gdLst/>
            <a:ahLst/>
            <a:cxnLst/>
            <a:rect l="l" t="t" r="r" b="b"/>
            <a:pathLst>
              <a:path w="44328" h="74723">
                <a:moveTo>
                  <a:pt x="10551" y="31578"/>
                </a:moveTo>
                <a:lnTo>
                  <a:pt x="10551" y="54728"/>
                </a:lnTo>
                <a:lnTo>
                  <a:pt x="10864" y="60024"/>
                </a:lnTo>
                <a:lnTo>
                  <a:pt x="16536" y="70886"/>
                </a:lnTo>
                <a:lnTo>
                  <a:pt x="32722" y="74723"/>
                </a:lnTo>
                <a:lnTo>
                  <a:pt x="40108" y="74723"/>
                </a:lnTo>
                <a:lnTo>
                  <a:pt x="44328" y="73671"/>
                </a:lnTo>
                <a:lnTo>
                  <a:pt x="43273" y="61042"/>
                </a:lnTo>
                <a:lnTo>
                  <a:pt x="41163" y="62094"/>
                </a:lnTo>
                <a:lnTo>
                  <a:pt x="31667" y="62094"/>
                </a:lnTo>
                <a:lnTo>
                  <a:pt x="30612" y="58938"/>
                </a:lnTo>
                <a:lnTo>
                  <a:pt x="30612" y="31578"/>
                </a:lnTo>
                <a:lnTo>
                  <a:pt x="43273" y="31578"/>
                </a:lnTo>
                <a:lnTo>
                  <a:pt x="43273" y="18952"/>
                </a:lnTo>
                <a:lnTo>
                  <a:pt x="30612" y="18952"/>
                </a:lnTo>
                <a:lnTo>
                  <a:pt x="30612" y="0"/>
                </a:lnTo>
                <a:lnTo>
                  <a:pt x="11606" y="6312"/>
                </a:lnTo>
                <a:lnTo>
                  <a:pt x="11606" y="18952"/>
                </a:lnTo>
                <a:lnTo>
                  <a:pt x="0" y="18952"/>
                </a:lnTo>
                <a:lnTo>
                  <a:pt x="0" y="31578"/>
                </a:lnTo>
                <a:lnTo>
                  <a:pt x="10551" y="31578"/>
                </a:lnTo>
                <a:close/>
              </a:path>
            </a:pathLst>
          </a:custGeom>
          <a:solidFill>
            <a:srgbClr val="FDFDFD"/>
          </a:solidFill>
        </p:spPr>
        <p:txBody>
          <a:bodyPr wrap="square" lIns="0" tIns="0" rIns="0" bIns="0" rtlCol="0">
            <a:noAutofit/>
          </a:bodyPr>
          <a:lstStyle/>
          <a:p>
            <a:endParaRPr/>
          </a:p>
        </p:txBody>
      </p:sp>
      <p:sp>
        <p:nvSpPr>
          <p:cNvPr id="197" name="object 100"/>
          <p:cNvSpPr/>
          <p:nvPr/>
        </p:nvSpPr>
        <p:spPr>
          <a:xfrm>
            <a:off x="1395254" y="6287569"/>
            <a:ext cx="18991" cy="77880"/>
          </a:xfrm>
          <a:custGeom>
            <a:avLst/>
            <a:gdLst/>
            <a:ahLst/>
            <a:cxnLst/>
            <a:rect l="l" t="t" r="r" b="b"/>
            <a:pathLst>
              <a:path w="18991" h="77880">
                <a:moveTo>
                  <a:pt x="0" y="23161"/>
                </a:moveTo>
                <a:lnTo>
                  <a:pt x="0" y="77880"/>
                </a:lnTo>
                <a:lnTo>
                  <a:pt x="18991" y="77880"/>
                </a:lnTo>
                <a:lnTo>
                  <a:pt x="18991" y="23161"/>
                </a:lnTo>
                <a:lnTo>
                  <a:pt x="0" y="23161"/>
                </a:lnTo>
                <a:close/>
              </a:path>
              <a:path w="18991" h="77880">
                <a:moveTo>
                  <a:pt x="0" y="0"/>
                </a:moveTo>
                <a:lnTo>
                  <a:pt x="0" y="13691"/>
                </a:lnTo>
                <a:lnTo>
                  <a:pt x="18991" y="13691"/>
                </a:lnTo>
                <a:lnTo>
                  <a:pt x="18991" y="0"/>
                </a:lnTo>
                <a:lnTo>
                  <a:pt x="0" y="0"/>
                </a:lnTo>
                <a:close/>
              </a:path>
            </a:pathLst>
          </a:custGeom>
          <a:solidFill>
            <a:srgbClr val="FDFDFD"/>
          </a:solidFill>
        </p:spPr>
        <p:txBody>
          <a:bodyPr wrap="square" lIns="0" tIns="0" rIns="0" bIns="0" rtlCol="0">
            <a:noAutofit/>
          </a:bodyPr>
          <a:lstStyle/>
          <a:p>
            <a:endParaRPr/>
          </a:p>
        </p:txBody>
      </p:sp>
      <p:sp>
        <p:nvSpPr>
          <p:cNvPr id="198" name="object 101"/>
          <p:cNvSpPr/>
          <p:nvPr/>
        </p:nvSpPr>
        <p:spPr>
          <a:xfrm>
            <a:off x="1404750" y="6284919"/>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199" name="object 102"/>
          <p:cNvSpPr/>
          <p:nvPr/>
        </p:nvSpPr>
        <p:spPr>
          <a:xfrm>
            <a:off x="1424797" y="6309678"/>
            <a:ext cx="51738" cy="56823"/>
          </a:xfrm>
          <a:custGeom>
            <a:avLst/>
            <a:gdLst/>
            <a:ahLst/>
            <a:cxnLst/>
            <a:rect l="l" t="t" r="r" b="b"/>
            <a:pathLst>
              <a:path w="51738" h="56823">
                <a:moveTo>
                  <a:pt x="20047" y="28409"/>
                </a:moveTo>
                <a:lnTo>
                  <a:pt x="20047" y="19990"/>
                </a:lnTo>
                <a:lnTo>
                  <a:pt x="17579" y="54189"/>
                </a:lnTo>
                <a:lnTo>
                  <a:pt x="32708" y="56823"/>
                </a:lnTo>
                <a:lnTo>
                  <a:pt x="38198" y="56480"/>
                </a:lnTo>
                <a:lnTo>
                  <a:pt x="51738" y="51898"/>
                </a:lnTo>
                <a:lnTo>
                  <a:pt x="44328" y="36827"/>
                </a:lnTo>
                <a:lnTo>
                  <a:pt x="41163" y="44194"/>
                </a:lnTo>
                <a:lnTo>
                  <a:pt x="23212" y="44194"/>
                </a:lnTo>
                <a:lnTo>
                  <a:pt x="20047" y="36827"/>
                </a:lnTo>
                <a:lnTo>
                  <a:pt x="20047" y="28409"/>
                </a:lnTo>
                <a:close/>
              </a:path>
              <a:path w="51738" h="56823">
                <a:moveTo>
                  <a:pt x="3323" y="14656"/>
                </a:moveTo>
                <a:lnTo>
                  <a:pt x="0" y="28409"/>
                </a:lnTo>
                <a:lnTo>
                  <a:pt x="583" y="34556"/>
                </a:lnTo>
                <a:lnTo>
                  <a:pt x="6446" y="46608"/>
                </a:lnTo>
                <a:lnTo>
                  <a:pt x="17579" y="54189"/>
                </a:lnTo>
                <a:lnTo>
                  <a:pt x="20047" y="19990"/>
                </a:lnTo>
                <a:lnTo>
                  <a:pt x="23212" y="12625"/>
                </a:lnTo>
                <a:lnTo>
                  <a:pt x="41163" y="12625"/>
                </a:lnTo>
                <a:lnTo>
                  <a:pt x="44328" y="19990"/>
                </a:lnTo>
                <a:lnTo>
                  <a:pt x="44328" y="36827"/>
                </a:lnTo>
                <a:lnTo>
                  <a:pt x="51738" y="51898"/>
                </a:lnTo>
                <a:lnTo>
                  <a:pt x="60974" y="42373"/>
                </a:lnTo>
                <a:lnTo>
                  <a:pt x="64389" y="28409"/>
                </a:lnTo>
                <a:lnTo>
                  <a:pt x="63949" y="23038"/>
                </a:lnTo>
                <a:lnTo>
                  <a:pt x="58319" y="10574"/>
                </a:lnTo>
                <a:lnTo>
                  <a:pt x="47400" y="2727"/>
                </a:lnTo>
                <a:lnTo>
                  <a:pt x="32708" y="0"/>
                </a:lnTo>
                <a:lnTo>
                  <a:pt x="26083" y="453"/>
                </a:lnTo>
                <a:lnTo>
                  <a:pt x="12443" y="5179"/>
                </a:lnTo>
                <a:lnTo>
                  <a:pt x="3323" y="14656"/>
                </a:lnTo>
                <a:close/>
              </a:path>
            </a:pathLst>
          </a:custGeom>
          <a:solidFill>
            <a:srgbClr val="FDFDFD"/>
          </a:solidFill>
        </p:spPr>
        <p:txBody>
          <a:bodyPr wrap="square" lIns="0" tIns="0" rIns="0" bIns="0" rtlCol="0">
            <a:noAutofit/>
          </a:bodyPr>
          <a:lstStyle/>
          <a:p>
            <a:endParaRPr/>
          </a:p>
        </p:txBody>
      </p:sp>
      <p:sp>
        <p:nvSpPr>
          <p:cNvPr id="200" name="object 103"/>
          <p:cNvSpPr/>
          <p:nvPr/>
        </p:nvSpPr>
        <p:spPr>
          <a:xfrm>
            <a:off x="1497628" y="6309678"/>
            <a:ext cx="57960" cy="55770"/>
          </a:xfrm>
          <a:custGeom>
            <a:avLst/>
            <a:gdLst/>
            <a:ahLst/>
            <a:cxnLst/>
            <a:rect l="l" t="t" r="r" b="b"/>
            <a:pathLst>
              <a:path w="57960" h="55770">
                <a:moveTo>
                  <a:pt x="16881" y="10521"/>
                </a:moveTo>
                <a:lnTo>
                  <a:pt x="16881" y="1052"/>
                </a:lnTo>
                <a:lnTo>
                  <a:pt x="0" y="1052"/>
                </a:lnTo>
                <a:lnTo>
                  <a:pt x="0" y="55770"/>
                </a:lnTo>
                <a:lnTo>
                  <a:pt x="18991" y="55770"/>
                </a:lnTo>
                <a:lnTo>
                  <a:pt x="18991" y="21042"/>
                </a:lnTo>
                <a:lnTo>
                  <a:pt x="23212" y="15782"/>
                </a:lnTo>
                <a:lnTo>
                  <a:pt x="35873" y="15782"/>
                </a:lnTo>
                <a:lnTo>
                  <a:pt x="38968" y="18938"/>
                </a:lnTo>
                <a:lnTo>
                  <a:pt x="38968" y="55770"/>
                </a:lnTo>
                <a:lnTo>
                  <a:pt x="57960" y="55770"/>
                </a:lnTo>
                <a:lnTo>
                  <a:pt x="57960" y="21042"/>
                </a:lnTo>
                <a:lnTo>
                  <a:pt x="57602" y="16415"/>
                </a:lnTo>
                <a:lnTo>
                  <a:pt x="51781" y="4918"/>
                </a:lnTo>
                <a:lnTo>
                  <a:pt x="36858" y="0"/>
                </a:lnTo>
                <a:lnTo>
                  <a:pt x="28417" y="0"/>
                </a:lnTo>
                <a:lnTo>
                  <a:pt x="21102" y="3156"/>
                </a:lnTo>
                <a:lnTo>
                  <a:pt x="16881" y="10521"/>
                </a:lnTo>
                <a:close/>
              </a:path>
            </a:pathLst>
          </a:custGeom>
          <a:solidFill>
            <a:srgbClr val="FDFDFD"/>
          </a:solidFill>
        </p:spPr>
        <p:txBody>
          <a:bodyPr wrap="square" lIns="0" tIns="0" rIns="0" bIns="0" rtlCol="0">
            <a:noAutofit/>
          </a:bodyPr>
          <a:lstStyle/>
          <a:p>
            <a:endParaRPr/>
          </a:p>
        </p:txBody>
      </p:sp>
      <p:sp>
        <p:nvSpPr>
          <p:cNvPr id="201" name="object 104"/>
          <p:cNvSpPr/>
          <p:nvPr/>
        </p:nvSpPr>
        <p:spPr>
          <a:xfrm>
            <a:off x="910888" y="6413858"/>
            <a:ext cx="582519" cy="43147"/>
          </a:xfrm>
          <a:custGeom>
            <a:avLst/>
            <a:gdLst/>
            <a:ahLst/>
            <a:cxnLst/>
            <a:rect l="l" t="t" r="r" b="b"/>
            <a:pathLst>
              <a:path w="582519" h="43147">
                <a:moveTo>
                  <a:pt x="429486" y="0"/>
                </a:moveTo>
                <a:lnTo>
                  <a:pt x="429486" y="43147"/>
                </a:lnTo>
                <a:lnTo>
                  <a:pt x="437927" y="43147"/>
                </a:lnTo>
                <a:lnTo>
                  <a:pt x="437927" y="27361"/>
                </a:lnTo>
                <a:lnTo>
                  <a:pt x="446368" y="27361"/>
                </a:lnTo>
                <a:lnTo>
                  <a:pt x="447423" y="30519"/>
                </a:lnTo>
                <a:lnTo>
                  <a:pt x="449547" y="33675"/>
                </a:lnTo>
                <a:lnTo>
                  <a:pt x="448478" y="19995"/>
                </a:lnTo>
                <a:lnTo>
                  <a:pt x="437927" y="19995"/>
                </a:lnTo>
                <a:lnTo>
                  <a:pt x="437927" y="7366"/>
                </a:lnTo>
                <a:lnTo>
                  <a:pt x="444257" y="0"/>
                </a:lnTo>
                <a:lnTo>
                  <a:pt x="429486" y="0"/>
                </a:lnTo>
                <a:close/>
              </a:path>
              <a:path w="582519" h="43147">
                <a:moveTo>
                  <a:pt x="459043" y="32623"/>
                </a:moveTo>
                <a:lnTo>
                  <a:pt x="456933" y="29467"/>
                </a:lnTo>
                <a:lnTo>
                  <a:pt x="455878" y="28415"/>
                </a:lnTo>
                <a:lnTo>
                  <a:pt x="453767" y="24205"/>
                </a:lnTo>
                <a:lnTo>
                  <a:pt x="456933" y="23152"/>
                </a:lnTo>
                <a:lnTo>
                  <a:pt x="460098" y="19995"/>
                </a:lnTo>
                <a:lnTo>
                  <a:pt x="460098" y="4209"/>
                </a:lnTo>
                <a:lnTo>
                  <a:pt x="455878" y="0"/>
                </a:lnTo>
                <a:lnTo>
                  <a:pt x="444257" y="0"/>
                </a:lnTo>
                <a:lnTo>
                  <a:pt x="437927" y="7366"/>
                </a:lnTo>
                <a:lnTo>
                  <a:pt x="448478" y="7366"/>
                </a:lnTo>
                <a:lnTo>
                  <a:pt x="451657" y="10524"/>
                </a:lnTo>
                <a:lnTo>
                  <a:pt x="451657" y="17890"/>
                </a:lnTo>
                <a:lnTo>
                  <a:pt x="448478" y="19995"/>
                </a:lnTo>
                <a:lnTo>
                  <a:pt x="449547" y="33675"/>
                </a:lnTo>
                <a:lnTo>
                  <a:pt x="450602" y="37885"/>
                </a:lnTo>
                <a:lnTo>
                  <a:pt x="452712" y="43147"/>
                </a:lnTo>
                <a:lnTo>
                  <a:pt x="465374" y="43147"/>
                </a:lnTo>
                <a:lnTo>
                  <a:pt x="465374" y="35781"/>
                </a:lnTo>
                <a:lnTo>
                  <a:pt x="460098" y="35781"/>
                </a:lnTo>
                <a:lnTo>
                  <a:pt x="459043" y="32623"/>
                </a:lnTo>
                <a:close/>
              </a:path>
              <a:path w="582519" h="43147">
                <a:moveTo>
                  <a:pt x="475925" y="12628"/>
                </a:moveTo>
                <a:lnTo>
                  <a:pt x="479090" y="8419"/>
                </a:lnTo>
                <a:lnTo>
                  <a:pt x="489641" y="8419"/>
                </a:lnTo>
                <a:lnTo>
                  <a:pt x="494917" y="9472"/>
                </a:lnTo>
                <a:lnTo>
                  <a:pt x="494917" y="33675"/>
                </a:lnTo>
                <a:lnTo>
                  <a:pt x="499549" y="37452"/>
                </a:lnTo>
                <a:lnTo>
                  <a:pt x="504413" y="22100"/>
                </a:lnTo>
                <a:lnTo>
                  <a:pt x="503964" y="16176"/>
                </a:lnTo>
                <a:lnTo>
                  <a:pt x="497050" y="3521"/>
                </a:lnTo>
                <a:lnTo>
                  <a:pt x="485421" y="0"/>
                </a:lnTo>
                <a:lnTo>
                  <a:pt x="481785" y="273"/>
                </a:lnTo>
                <a:lnTo>
                  <a:pt x="471054" y="6158"/>
                </a:lnTo>
                <a:lnTo>
                  <a:pt x="466429" y="22100"/>
                </a:lnTo>
                <a:lnTo>
                  <a:pt x="466726" y="26691"/>
                </a:lnTo>
                <a:lnTo>
                  <a:pt x="473512" y="39506"/>
                </a:lnTo>
                <a:lnTo>
                  <a:pt x="475925" y="12628"/>
                </a:lnTo>
                <a:close/>
              </a:path>
              <a:path w="582519" h="43147">
                <a:moveTo>
                  <a:pt x="475925" y="22100"/>
                </a:moveTo>
                <a:lnTo>
                  <a:pt x="475925" y="12628"/>
                </a:lnTo>
                <a:lnTo>
                  <a:pt x="473512" y="39506"/>
                </a:lnTo>
                <a:lnTo>
                  <a:pt x="485421" y="43147"/>
                </a:lnTo>
                <a:lnTo>
                  <a:pt x="488374" y="42971"/>
                </a:lnTo>
                <a:lnTo>
                  <a:pt x="499549" y="37452"/>
                </a:lnTo>
                <a:lnTo>
                  <a:pt x="494917" y="33675"/>
                </a:lnTo>
                <a:lnTo>
                  <a:pt x="489641" y="35781"/>
                </a:lnTo>
                <a:lnTo>
                  <a:pt x="479090" y="35781"/>
                </a:lnTo>
                <a:lnTo>
                  <a:pt x="475925" y="30519"/>
                </a:lnTo>
                <a:lnTo>
                  <a:pt x="475925" y="22100"/>
                </a:lnTo>
                <a:close/>
              </a:path>
              <a:path w="582519" h="43147">
                <a:moveTo>
                  <a:pt x="543452" y="39990"/>
                </a:moveTo>
                <a:lnTo>
                  <a:pt x="543452" y="0"/>
                </a:lnTo>
                <a:lnTo>
                  <a:pt x="533956" y="0"/>
                </a:lnTo>
                <a:lnTo>
                  <a:pt x="533956" y="31571"/>
                </a:lnTo>
                <a:lnTo>
                  <a:pt x="531846" y="34729"/>
                </a:lnTo>
                <a:lnTo>
                  <a:pt x="522350" y="34729"/>
                </a:lnTo>
                <a:lnTo>
                  <a:pt x="519184" y="31571"/>
                </a:lnTo>
                <a:lnTo>
                  <a:pt x="519184" y="0"/>
                </a:lnTo>
                <a:lnTo>
                  <a:pt x="510743" y="0"/>
                </a:lnTo>
                <a:lnTo>
                  <a:pt x="510743" y="31571"/>
                </a:lnTo>
                <a:lnTo>
                  <a:pt x="511798" y="35781"/>
                </a:lnTo>
                <a:lnTo>
                  <a:pt x="514964" y="38937"/>
                </a:lnTo>
                <a:lnTo>
                  <a:pt x="517074" y="42095"/>
                </a:lnTo>
                <a:lnTo>
                  <a:pt x="521294" y="43147"/>
                </a:lnTo>
                <a:lnTo>
                  <a:pt x="533956" y="43147"/>
                </a:lnTo>
                <a:lnTo>
                  <a:pt x="543452" y="39990"/>
                </a:lnTo>
                <a:close/>
              </a:path>
              <a:path w="582519" h="43147">
                <a:moveTo>
                  <a:pt x="582519" y="14734"/>
                </a:moveTo>
                <a:lnTo>
                  <a:pt x="582519" y="5262"/>
                </a:lnTo>
                <a:lnTo>
                  <a:pt x="576188" y="0"/>
                </a:lnTo>
                <a:lnTo>
                  <a:pt x="565623" y="0"/>
                </a:lnTo>
                <a:lnTo>
                  <a:pt x="560348" y="7366"/>
                </a:lnTo>
                <a:lnTo>
                  <a:pt x="569844" y="7366"/>
                </a:lnTo>
                <a:lnTo>
                  <a:pt x="572953" y="10524"/>
                </a:lnTo>
                <a:lnTo>
                  <a:pt x="572953" y="19995"/>
                </a:lnTo>
                <a:lnTo>
                  <a:pt x="570899" y="22100"/>
                </a:lnTo>
                <a:lnTo>
                  <a:pt x="566678" y="29467"/>
                </a:lnTo>
                <a:lnTo>
                  <a:pt x="576188" y="29467"/>
                </a:lnTo>
                <a:lnTo>
                  <a:pt x="582519" y="24205"/>
                </a:lnTo>
                <a:lnTo>
                  <a:pt x="582519" y="14734"/>
                </a:lnTo>
                <a:close/>
              </a:path>
              <a:path w="582519" h="43147">
                <a:moveTo>
                  <a:pt x="570899" y="22100"/>
                </a:moveTo>
                <a:lnTo>
                  <a:pt x="560348" y="22100"/>
                </a:lnTo>
                <a:lnTo>
                  <a:pt x="560348" y="7366"/>
                </a:lnTo>
                <a:lnTo>
                  <a:pt x="565623" y="0"/>
                </a:lnTo>
                <a:lnTo>
                  <a:pt x="550838" y="0"/>
                </a:lnTo>
                <a:lnTo>
                  <a:pt x="550838" y="43147"/>
                </a:lnTo>
                <a:lnTo>
                  <a:pt x="560348" y="43147"/>
                </a:lnTo>
                <a:lnTo>
                  <a:pt x="560348" y="29467"/>
                </a:lnTo>
                <a:lnTo>
                  <a:pt x="566678" y="29467"/>
                </a:lnTo>
                <a:lnTo>
                  <a:pt x="570899" y="22100"/>
                </a:lnTo>
                <a:close/>
              </a:path>
              <a:path w="582519" h="43147">
                <a:moveTo>
                  <a:pt x="275426" y="25257"/>
                </a:moveTo>
                <a:lnTo>
                  <a:pt x="287032" y="32623"/>
                </a:lnTo>
                <a:lnTo>
                  <a:pt x="284922" y="25257"/>
                </a:lnTo>
                <a:lnTo>
                  <a:pt x="275426" y="25257"/>
                </a:lnTo>
                <a:close/>
              </a:path>
              <a:path w="582519" h="43147">
                <a:moveTo>
                  <a:pt x="60155" y="0"/>
                </a:moveTo>
                <a:lnTo>
                  <a:pt x="49604" y="0"/>
                </a:lnTo>
                <a:lnTo>
                  <a:pt x="42218" y="31571"/>
                </a:lnTo>
                <a:lnTo>
                  <a:pt x="33763" y="0"/>
                </a:lnTo>
                <a:lnTo>
                  <a:pt x="26377" y="0"/>
                </a:lnTo>
                <a:lnTo>
                  <a:pt x="17936" y="31571"/>
                </a:lnTo>
                <a:lnTo>
                  <a:pt x="10551" y="0"/>
                </a:lnTo>
                <a:lnTo>
                  <a:pt x="0" y="0"/>
                </a:lnTo>
                <a:lnTo>
                  <a:pt x="12661" y="43147"/>
                </a:lnTo>
                <a:lnTo>
                  <a:pt x="22157" y="43147"/>
                </a:lnTo>
                <a:lnTo>
                  <a:pt x="29543" y="15786"/>
                </a:lnTo>
                <a:lnTo>
                  <a:pt x="36928" y="43147"/>
                </a:lnTo>
                <a:lnTo>
                  <a:pt x="47494" y="43147"/>
                </a:lnTo>
                <a:lnTo>
                  <a:pt x="60155" y="0"/>
                </a:lnTo>
                <a:close/>
              </a:path>
              <a:path w="582519" h="43147">
                <a:moveTo>
                  <a:pt x="70706" y="12628"/>
                </a:moveTo>
                <a:lnTo>
                  <a:pt x="73871" y="8419"/>
                </a:lnTo>
                <a:lnTo>
                  <a:pt x="83367" y="8419"/>
                </a:lnTo>
                <a:lnTo>
                  <a:pt x="89698" y="9472"/>
                </a:lnTo>
                <a:lnTo>
                  <a:pt x="89698" y="33675"/>
                </a:lnTo>
                <a:lnTo>
                  <a:pt x="94330" y="37452"/>
                </a:lnTo>
                <a:lnTo>
                  <a:pt x="99194" y="22100"/>
                </a:lnTo>
                <a:lnTo>
                  <a:pt x="98745" y="16176"/>
                </a:lnTo>
                <a:lnTo>
                  <a:pt x="91832" y="3521"/>
                </a:lnTo>
                <a:lnTo>
                  <a:pt x="80202" y="0"/>
                </a:lnTo>
                <a:lnTo>
                  <a:pt x="76566" y="273"/>
                </a:lnTo>
                <a:lnTo>
                  <a:pt x="65835" y="6158"/>
                </a:lnTo>
                <a:lnTo>
                  <a:pt x="61210" y="22100"/>
                </a:lnTo>
                <a:lnTo>
                  <a:pt x="61508" y="26691"/>
                </a:lnTo>
                <a:lnTo>
                  <a:pt x="68294" y="39506"/>
                </a:lnTo>
                <a:lnTo>
                  <a:pt x="70706" y="12628"/>
                </a:lnTo>
                <a:close/>
              </a:path>
              <a:path w="582519" h="43147">
                <a:moveTo>
                  <a:pt x="70706" y="22100"/>
                </a:moveTo>
                <a:lnTo>
                  <a:pt x="70706" y="12628"/>
                </a:lnTo>
                <a:lnTo>
                  <a:pt x="68294" y="39506"/>
                </a:lnTo>
                <a:lnTo>
                  <a:pt x="80202" y="43147"/>
                </a:lnTo>
                <a:lnTo>
                  <a:pt x="83155" y="42971"/>
                </a:lnTo>
                <a:lnTo>
                  <a:pt x="94330" y="37452"/>
                </a:lnTo>
                <a:lnTo>
                  <a:pt x="89698" y="33675"/>
                </a:lnTo>
                <a:lnTo>
                  <a:pt x="83367" y="35781"/>
                </a:lnTo>
                <a:lnTo>
                  <a:pt x="73871" y="35781"/>
                </a:lnTo>
                <a:lnTo>
                  <a:pt x="70706" y="30519"/>
                </a:lnTo>
                <a:lnTo>
                  <a:pt x="70706" y="22100"/>
                </a:lnTo>
                <a:close/>
              </a:path>
              <a:path w="582519" h="43147">
                <a:moveTo>
                  <a:pt x="104470" y="0"/>
                </a:moveTo>
                <a:lnTo>
                  <a:pt x="104470" y="43147"/>
                </a:lnTo>
                <a:lnTo>
                  <a:pt x="113966" y="43147"/>
                </a:lnTo>
                <a:lnTo>
                  <a:pt x="113966" y="27361"/>
                </a:lnTo>
                <a:lnTo>
                  <a:pt x="121351" y="27361"/>
                </a:lnTo>
                <a:lnTo>
                  <a:pt x="122406" y="30519"/>
                </a:lnTo>
                <a:lnTo>
                  <a:pt x="124517" y="33675"/>
                </a:lnTo>
                <a:lnTo>
                  <a:pt x="123462" y="19995"/>
                </a:lnTo>
                <a:lnTo>
                  <a:pt x="113966" y="19995"/>
                </a:lnTo>
                <a:lnTo>
                  <a:pt x="113966" y="7366"/>
                </a:lnTo>
                <a:lnTo>
                  <a:pt x="119241" y="0"/>
                </a:lnTo>
                <a:lnTo>
                  <a:pt x="104470" y="0"/>
                </a:lnTo>
                <a:close/>
              </a:path>
              <a:path w="582519" h="43147">
                <a:moveTo>
                  <a:pt x="134013" y="32623"/>
                </a:moveTo>
                <a:lnTo>
                  <a:pt x="131902" y="29467"/>
                </a:lnTo>
                <a:lnTo>
                  <a:pt x="130847" y="28415"/>
                </a:lnTo>
                <a:lnTo>
                  <a:pt x="128737" y="24205"/>
                </a:lnTo>
                <a:lnTo>
                  <a:pt x="131902" y="23152"/>
                </a:lnTo>
                <a:lnTo>
                  <a:pt x="136123" y="19995"/>
                </a:lnTo>
                <a:lnTo>
                  <a:pt x="136123" y="4209"/>
                </a:lnTo>
                <a:lnTo>
                  <a:pt x="130847" y="0"/>
                </a:lnTo>
                <a:lnTo>
                  <a:pt x="119241" y="0"/>
                </a:lnTo>
                <a:lnTo>
                  <a:pt x="113966" y="7366"/>
                </a:lnTo>
                <a:lnTo>
                  <a:pt x="123462" y="7366"/>
                </a:lnTo>
                <a:lnTo>
                  <a:pt x="126627" y="10524"/>
                </a:lnTo>
                <a:lnTo>
                  <a:pt x="126627" y="17890"/>
                </a:lnTo>
                <a:lnTo>
                  <a:pt x="123462" y="19995"/>
                </a:lnTo>
                <a:lnTo>
                  <a:pt x="124517" y="33675"/>
                </a:lnTo>
                <a:lnTo>
                  <a:pt x="126627" y="37885"/>
                </a:lnTo>
                <a:lnTo>
                  <a:pt x="128737" y="43147"/>
                </a:lnTo>
                <a:lnTo>
                  <a:pt x="140343" y="43147"/>
                </a:lnTo>
                <a:lnTo>
                  <a:pt x="140343" y="35781"/>
                </a:lnTo>
                <a:lnTo>
                  <a:pt x="135068" y="35781"/>
                </a:lnTo>
                <a:lnTo>
                  <a:pt x="134013" y="32623"/>
                </a:lnTo>
                <a:close/>
              </a:path>
              <a:path w="582519" h="43147">
                <a:moveTo>
                  <a:pt x="153019" y="35781"/>
                </a:moveTo>
                <a:lnTo>
                  <a:pt x="153019" y="0"/>
                </a:lnTo>
                <a:lnTo>
                  <a:pt x="144578" y="0"/>
                </a:lnTo>
                <a:lnTo>
                  <a:pt x="144578" y="43147"/>
                </a:lnTo>
                <a:lnTo>
                  <a:pt x="172011" y="43147"/>
                </a:lnTo>
                <a:lnTo>
                  <a:pt x="172011" y="35781"/>
                </a:lnTo>
                <a:lnTo>
                  <a:pt x="153019" y="35781"/>
                </a:lnTo>
                <a:close/>
              </a:path>
              <a:path w="582519" h="43147">
                <a:moveTo>
                  <a:pt x="185727" y="7366"/>
                </a:moveTo>
                <a:lnTo>
                  <a:pt x="197333" y="7366"/>
                </a:lnTo>
                <a:lnTo>
                  <a:pt x="200499" y="12628"/>
                </a:lnTo>
                <a:lnTo>
                  <a:pt x="200499" y="30519"/>
                </a:lnTo>
                <a:lnTo>
                  <a:pt x="197333" y="35781"/>
                </a:lnTo>
                <a:lnTo>
                  <a:pt x="191003" y="35781"/>
                </a:lnTo>
                <a:lnTo>
                  <a:pt x="194484" y="42909"/>
                </a:lnTo>
                <a:lnTo>
                  <a:pt x="205832" y="36590"/>
                </a:lnTo>
                <a:lnTo>
                  <a:pt x="209995" y="22100"/>
                </a:lnTo>
                <a:lnTo>
                  <a:pt x="209294" y="15638"/>
                </a:lnTo>
                <a:lnTo>
                  <a:pt x="202189" y="4136"/>
                </a:lnTo>
                <a:lnTo>
                  <a:pt x="188892" y="0"/>
                </a:lnTo>
                <a:lnTo>
                  <a:pt x="176231" y="0"/>
                </a:lnTo>
                <a:lnTo>
                  <a:pt x="185727" y="7366"/>
                </a:lnTo>
                <a:close/>
              </a:path>
              <a:path w="582519" h="43147">
                <a:moveTo>
                  <a:pt x="185727" y="35781"/>
                </a:moveTo>
                <a:lnTo>
                  <a:pt x="185727" y="7366"/>
                </a:lnTo>
                <a:lnTo>
                  <a:pt x="176231" y="0"/>
                </a:lnTo>
                <a:lnTo>
                  <a:pt x="176231" y="43147"/>
                </a:lnTo>
                <a:lnTo>
                  <a:pt x="191003" y="43147"/>
                </a:lnTo>
                <a:lnTo>
                  <a:pt x="194484" y="42909"/>
                </a:lnTo>
                <a:lnTo>
                  <a:pt x="191003" y="35781"/>
                </a:lnTo>
                <a:lnTo>
                  <a:pt x="185727" y="35781"/>
                </a:lnTo>
                <a:close/>
              </a:path>
              <a:path w="582519" h="43147">
                <a:moveTo>
                  <a:pt x="249048" y="29467"/>
                </a:moveTo>
                <a:lnTo>
                  <a:pt x="249048" y="33675"/>
                </a:lnTo>
                <a:lnTo>
                  <a:pt x="246938" y="35781"/>
                </a:lnTo>
                <a:lnTo>
                  <a:pt x="235317" y="35781"/>
                </a:lnTo>
                <a:lnTo>
                  <a:pt x="243758" y="43147"/>
                </a:lnTo>
                <a:lnTo>
                  <a:pt x="253268" y="43147"/>
                </a:lnTo>
                <a:lnTo>
                  <a:pt x="258544" y="38937"/>
                </a:lnTo>
                <a:lnTo>
                  <a:pt x="258544" y="24205"/>
                </a:lnTo>
                <a:lnTo>
                  <a:pt x="254323" y="21047"/>
                </a:lnTo>
                <a:lnTo>
                  <a:pt x="251158" y="19995"/>
                </a:lnTo>
                <a:lnTo>
                  <a:pt x="253268" y="19995"/>
                </a:lnTo>
                <a:lnTo>
                  <a:pt x="256434" y="17890"/>
                </a:lnTo>
                <a:lnTo>
                  <a:pt x="256434" y="4209"/>
                </a:lnTo>
                <a:lnTo>
                  <a:pt x="251158" y="0"/>
                </a:lnTo>
                <a:lnTo>
                  <a:pt x="242703" y="0"/>
                </a:lnTo>
                <a:lnTo>
                  <a:pt x="235317" y="7366"/>
                </a:lnTo>
                <a:lnTo>
                  <a:pt x="244827" y="7366"/>
                </a:lnTo>
                <a:lnTo>
                  <a:pt x="246938" y="9472"/>
                </a:lnTo>
                <a:lnTo>
                  <a:pt x="246938" y="15786"/>
                </a:lnTo>
                <a:lnTo>
                  <a:pt x="249048" y="25257"/>
                </a:lnTo>
                <a:lnTo>
                  <a:pt x="249048" y="29467"/>
                </a:lnTo>
                <a:close/>
              </a:path>
              <a:path w="582519" h="43147">
                <a:moveTo>
                  <a:pt x="225821" y="0"/>
                </a:moveTo>
                <a:lnTo>
                  <a:pt x="225821" y="43147"/>
                </a:lnTo>
                <a:lnTo>
                  <a:pt x="243758" y="43147"/>
                </a:lnTo>
                <a:lnTo>
                  <a:pt x="235317" y="35781"/>
                </a:lnTo>
                <a:lnTo>
                  <a:pt x="235317" y="24205"/>
                </a:lnTo>
                <a:lnTo>
                  <a:pt x="244827" y="24205"/>
                </a:lnTo>
                <a:lnTo>
                  <a:pt x="249048" y="25257"/>
                </a:lnTo>
                <a:lnTo>
                  <a:pt x="246938" y="15786"/>
                </a:lnTo>
                <a:lnTo>
                  <a:pt x="244827" y="17890"/>
                </a:lnTo>
                <a:lnTo>
                  <a:pt x="235317" y="17890"/>
                </a:lnTo>
                <a:lnTo>
                  <a:pt x="235317" y="7366"/>
                </a:lnTo>
                <a:lnTo>
                  <a:pt x="242703" y="0"/>
                </a:lnTo>
                <a:lnTo>
                  <a:pt x="225821" y="0"/>
                </a:lnTo>
                <a:close/>
              </a:path>
              <a:path w="582519" h="43147">
                <a:moveTo>
                  <a:pt x="291252" y="43147"/>
                </a:moveTo>
                <a:lnTo>
                  <a:pt x="299693" y="43147"/>
                </a:lnTo>
                <a:lnTo>
                  <a:pt x="284922" y="1052"/>
                </a:lnTo>
                <a:lnTo>
                  <a:pt x="284922" y="0"/>
                </a:lnTo>
                <a:lnTo>
                  <a:pt x="275426" y="0"/>
                </a:lnTo>
                <a:lnTo>
                  <a:pt x="259599" y="43147"/>
                </a:lnTo>
                <a:lnTo>
                  <a:pt x="269095" y="43147"/>
                </a:lnTo>
                <a:lnTo>
                  <a:pt x="273315" y="32623"/>
                </a:lnTo>
                <a:lnTo>
                  <a:pt x="287032" y="32623"/>
                </a:lnTo>
                <a:lnTo>
                  <a:pt x="275426" y="25257"/>
                </a:lnTo>
                <a:lnTo>
                  <a:pt x="279646" y="11576"/>
                </a:lnTo>
                <a:lnTo>
                  <a:pt x="284922" y="25257"/>
                </a:lnTo>
                <a:lnTo>
                  <a:pt x="287032" y="32623"/>
                </a:lnTo>
                <a:lnTo>
                  <a:pt x="291252" y="43147"/>
                </a:lnTo>
                <a:close/>
              </a:path>
              <a:path w="582519" h="43147">
                <a:moveTo>
                  <a:pt x="311299" y="43147"/>
                </a:moveTo>
                <a:lnTo>
                  <a:pt x="311299" y="17890"/>
                </a:lnTo>
                <a:lnTo>
                  <a:pt x="326071" y="43147"/>
                </a:lnTo>
                <a:lnTo>
                  <a:pt x="335567" y="43147"/>
                </a:lnTo>
                <a:lnTo>
                  <a:pt x="335567" y="0"/>
                </a:lnTo>
                <a:lnTo>
                  <a:pt x="327126" y="0"/>
                </a:lnTo>
                <a:lnTo>
                  <a:pt x="327126" y="26309"/>
                </a:lnTo>
                <a:lnTo>
                  <a:pt x="311299" y="0"/>
                </a:lnTo>
                <a:lnTo>
                  <a:pt x="302858" y="0"/>
                </a:lnTo>
                <a:lnTo>
                  <a:pt x="302858" y="43147"/>
                </a:lnTo>
                <a:lnTo>
                  <a:pt x="311299" y="43147"/>
                </a:lnTo>
                <a:close/>
              </a:path>
              <a:path w="582519" h="43147">
                <a:moveTo>
                  <a:pt x="361959" y="21047"/>
                </a:moveTo>
                <a:lnTo>
                  <a:pt x="377785" y="0"/>
                </a:lnTo>
                <a:lnTo>
                  <a:pt x="367234" y="0"/>
                </a:lnTo>
                <a:lnTo>
                  <a:pt x="353518" y="19995"/>
                </a:lnTo>
                <a:lnTo>
                  <a:pt x="353518" y="0"/>
                </a:lnTo>
                <a:lnTo>
                  <a:pt x="344008" y="0"/>
                </a:lnTo>
                <a:lnTo>
                  <a:pt x="344008" y="43147"/>
                </a:lnTo>
                <a:lnTo>
                  <a:pt x="353518" y="43147"/>
                </a:lnTo>
                <a:lnTo>
                  <a:pt x="353518" y="23152"/>
                </a:lnTo>
                <a:lnTo>
                  <a:pt x="367234" y="43147"/>
                </a:lnTo>
                <a:lnTo>
                  <a:pt x="378840" y="43147"/>
                </a:lnTo>
                <a:lnTo>
                  <a:pt x="361959" y="21047"/>
                </a:lnTo>
                <a:close/>
              </a:path>
              <a:path w="582519" h="43147">
                <a:moveTo>
                  <a:pt x="396777" y="30519"/>
                </a:moveTo>
                <a:lnTo>
                  <a:pt x="396777" y="12628"/>
                </a:lnTo>
                <a:lnTo>
                  <a:pt x="400998" y="8419"/>
                </a:lnTo>
                <a:lnTo>
                  <a:pt x="413659" y="8419"/>
                </a:lnTo>
                <a:lnTo>
                  <a:pt x="414714" y="15786"/>
                </a:lnTo>
                <a:lnTo>
                  <a:pt x="423155" y="14734"/>
                </a:lnTo>
                <a:lnTo>
                  <a:pt x="423155" y="11576"/>
                </a:lnTo>
                <a:lnTo>
                  <a:pt x="419990" y="0"/>
                </a:lnTo>
                <a:lnTo>
                  <a:pt x="406273" y="0"/>
                </a:lnTo>
                <a:lnTo>
                  <a:pt x="393765" y="4536"/>
                </a:lnTo>
                <a:lnTo>
                  <a:pt x="387640" y="17099"/>
                </a:lnTo>
                <a:lnTo>
                  <a:pt x="387281" y="22100"/>
                </a:lnTo>
                <a:lnTo>
                  <a:pt x="391444" y="36159"/>
                </a:lnTo>
                <a:lnTo>
                  <a:pt x="402792" y="42879"/>
                </a:lnTo>
                <a:lnTo>
                  <a:pt x="406273" y="43147"/>
                </a:lnTo>
                <a:lnTo>
                  <a:pt x="418935" y="43147"/>
                </a:lnTo>
                <a:lnTo>
                  <a:pt x="423155" y="34729"/>
                </a:lnTo>
                <a:lnTo>
                  <a:pt x="423155" y="19995"/>
                </a:lnTo>
                <a:lnTo>
                  <a:pt x="405218" y="19995"/>
                </a:lnTo>
                <a:lnTo>
                  <a:pt x="405218" y="27361"/>
                </a:lnTo>
                <a:lnTo>
                  <a:pt x="414714" y="27361"/>
                </a:lnTo>
                <a:lnTo>
                  <a:pt x="414714" y="30519"/>
                </a:lnTo>
                <a:lnTo>
                  <a:pt x="413659" y="34729"/>
                </a:lnTo>
                <a:lnTo>
                  <a:pt x="400998" y="34729"/>
                </a:lnTo>
                <a:lnTo>
                  <a:pt x="396777" y="30519"/>
                </a:lnTo>
                <a:close/>
              </a:path>
            </a:pathLst>
          </a:custGeom>
          <a:solidFill>
            <a:srgbClr val="FDFDFD"/>
          </a:solidFill>
        </p:spPr>
        <p:txBody>
          <a:bodyPr wrap="square" lIns="0" tIns="0" rIns="0" bIns="0" rtlCol="0">
            <a:noAutofit/>
          </a:bodyPr>
          <a:lstStyle/>
          <a:p>
            <a:endParaRPr/>
          </a:p>
        </p:txBody>
      </p:sp>
      <p:sp>
        <p:nvSpPr>
          <p:cNvPr id="202" name="object 105"/>
          <p:cNvSpPr/>
          <p:nvPr/>
        </p:nvSpPr>
        <p:spPr>
          <a:xfrm>
            <a:off x="910888" y="5814004"/>
            <a:ext cx="233207" cy="232580"/>
          </a:xfrm>
          <a:custGeom>
            <a:avLst/>
            <a:gdLst/>
            <a:ahLst/>
            <a:cxnLst/>
            <a:rect l="l" t="t" r="r" b="b"/>
            <a:pathLst>
              <a:path w="233207" h="232580">
                <a:moveTo>
                  <a:pt x="50659" y="51569"/>
                </a:moveTo>
                <a:lnTo>
                  <a:pt x="40272" y="59131"/>
                </a:lnTo>
                <a:lnTo>
                  <a:pt x="30943" y="67751"/>
                </a:lnTo>
                <a:lnTo>
                  <a:pt x="24931" y="92832"/>
                </a:lnTo>
                <a:lnTo>
                  <a:pt x="29543" y="86290"/>
                </a:lnTo>
                <a:lnTo>
                  <a:pt x="37812" y="76602"/>
                </a:lnTo>
                <a:lnTo>
                  <a:pt x="46883" y="67710"/>
                </a:lnTo>
                <a:lnTo>
                  <a:pt x="54879" y="61038"/>
                </a:lnTo>
                <a:lnTo>
                  <a:pt x="50659" y="35787"/>
                </a:lnTo>
                <a:lnTo>
                  <a:pt x="49604" y="41047"/>
                </a:lnTo>
                <a:lnTo>
                  <a:pt x="49604" y="46308"/>
                </a:lnTo>
                <a:lnTo>
                  <a:pt x="50659" y="51569"/>
                </a:lnTo>
                <a:close/>
              </a:path>
              <a:path w="233207" h="232580">
                <a:moveTo>
                  <a:pt x="4220" y="148380"/>
                </a:moveTo>
                <a:lnTo>
                  <a:pt x="5275" y="150485"/>
                </a:lnTo>
                <a:lnTo>
                  <a:pt x="10058" y="163394"/>
                </a:lnTo>
                <a:lnTo>
                  <a:pt x="16229" y="175475"/>
                </a:lnTo>
                <a:lnTo>
                  <a:pt x="14771" y="145224"/>
                </a:lnTo>
                <a:lnTo>
                  <a:pt x="13716" y="142068"/>
                </a:lnTo>
                <a:lnTo>
                  <a:pt x="13716" y="138911"/>
                </a:lnTo>
                <a:lnTo>
                  <a:pt x="12661" y="134703"/>
                </a:lnTo>
                <a:lnTo>
                  <a:pt x="16881" y="139963"/>
                </a:lnTo>
                <a:lnTo>
                  <a:pt x="21102" y="145224"/>
                </a:lnTo>
                <a:lnTo>
                  <a:pt x="26377" y="149433"/>
                </a:lnTo>
                <a:lnTo>
                  <a:pt x="35961" y="157589"/>
                </a:lnTo>
                <a:lnTo>
                  <a:pt x="33763" y="142068"/>
                </a:lnTo>
                <a:lnTo>
                  <a:pt x="24067" y="131825"/>
                </a:lnTo>
                <a:lnTo>
                  <a:pt x="17280" y="121373"/>
                </a:lnTo>
                <a:lnTo>
                  <a:pt x="14771" y="115764"/>
                </a:lnTo>
                <a:lnTo>
                  <a:pt x="19019" y="104012"/>
                </a:lnTo>
                <a:lnTo>
                  <a:pt x="24931" y="92832"/>
                </a:lnTo>
                <a:lnTo>
                  <a:pt x="30943" y="67751"/>
                </a:lnTo>
                <a:lnTo>
                  <a:pt x="22478" y="77230"/>
                </a:lnTo>
                <a:lnTo>
                  <a:pt x="21102" y="78925"/>
                </a:lnTo>
                <a:lnTo>
                  <a:pt x="18991" y="82081"/>
                </a:lnTo>
                <a:lnTo>
                  <a:pt x="16881" y="86290"/>
                </a:lnTo>
                <a:lnTo>
                  <a:pt x="14771" y="89446"/>
                </a:lnTo>
                <a:lnTo>
                  <a:pt x="18694" y="77013"/>
                </a:lnTo>
                <a:lnTo>
                  <a:pt x="24252" y="65220"/>
                </a:lnTo>
                <a:lnTo>
                  <a:pt x="31225" y="54245"/>
                </a:lnTo>
                <a:lnTo>
                  <a:pt x="39390" y="44265"/>
                </a:lnTo>
                <a:lnTo>
                  <a:pt x="48526" y="35457"/>
                </a:lnTo>
                <a:lnTo>
                  <a:pt x="50659" y="33682"/>
                </a:lnTo>
                <a:lnTo>
                  <a:pt x="50659" y="35787"/>
                </a:lnTo>
                <a:lnTo>
                  <a:pt x="54879" y="61038"/>
                </a:lnTo>
                <a:lnTo>
                  <a:pt x="58045" y="66299"/>
                </a:lnTo>
                <a:lnTo>
                  <a:pt x="62265" y="71560"/>
                </a:lnTo>
                <a:lnTo>
                  <a:pt x="64375" y="55777"/>
                </a:lnTo>
                <a:lnTo>
                  <a:pt x="71101" y="39712"/>
                </a:lnTo>
                <a:lnTo>
                  <a:pt x="61210" y="45256"/>
                </a:lnTo>
                <a:lnTo>
                  <a:pt x="61210" y="37891"/>
                </a:lnTo>
                <a:lnTo>
                  <a:pt x="62265" y="32630"/>
                </a:lnTo>
                <a:lnTo>
                  <a:pt x="65430" y="27355"/>
                </a:lnTo>
                <a:lnTo>
                  <a:pt x="75008" y="7872"/>
                </a:lnTo>
                <a:lnTo>
                  <a:pt x="62309" y="13698"/>
                </a:lnTo>
                <a:lnTo>
                  <a:pt x="50467" y="20939"/>
                </a:lnTo>
                <a:lnTo>
                  <a:pt x="39594" y="29483"/>
                </a:lnTo>
                <a:lnTo>
                  <a:pt x="29801" y="39220"/>
                </a:lnTo>
                <a:lnTo>
                  <a:pt x="21201" y="50037"/>
                </a:lnTo>
                <a:lnTo>
                  <a:pt x="13905" y="61824"/>
                </a:lnTo>
                <a:lnTo>
                  <a:pt x="8025" y="74469"/>
                </a:lnTo>
                <a:lnTo>
                  <a:pt x="3673" y="87860"/>
                </a:lnTo>
                <a:lnTo>
                  <a:pt x="961" y="101886"/>
                </a:lnTo>
                <a:lnTo>
                  <a:pt x="0" y="116436"/>
                </a:lnTo>
                <a:lnTo>
                  <a:pt x="0" y="116816"/>
                </a:lnTo>
                <a:lnTo>
                  <a:pt x="570" y="129706"/>
                </a:lnTo>
                <a:lnTo>
                  <a:pt x="2549" y="142398"/>
                </a:lnTo>
                <a:lnTo>
                  <a:pt x="4220" y="148380"/>
                </a:lnTo>
                <a:close/>
              </a:path>
              <a:path w="233207" h="232580">
                <a:moveTo>
                  <a:pt x="112910" y="11573"/>
                </a:moveTo>
                <a:lnTo>
                  <a:pt x="116076" y="11573"/>
                </a:lnTo>
                <a:lnTo>
                  <a:pt x="120296" y="13677"/>
                </a:lnTo>
                <a:lnTo>
                  <a:pt x="123462" y="17886"/>
                </a:lnTo>
                <a:lnTo>
                  <a:pt x="128297" y="41800"/>
                </a:lnTo>
                <a:lnTo>
                  <a:pt x="130847" y="38943"/>
                </a:lnTo>
                <a:lnTo>
                  <a:pt x="133047" y="49258"/>
                </a:lnTo>
                <a:lnTo>
                  <a:pt x="135083" y="60962"/>
                </a:lnTo>
                <a:lnTo>
                  <a:pt x="136792" y="74053"/>
                </a:lnTo>
                <a:lnTo>
                  <a:pt x="138012" y="88533"/>
                </a:lnTo>
                <a:lnTo>
                  <a:pt x="138233" y="92603"/>
                </a:lnTo>
                <a:lnTo>
                  <a:pt x="139288" y="17886"/>
                </a:lnTo>
                <a:lnTo>
                  <a:pt x="136123" y="19990"/>
                </a:lnTo>
                <a:lnTo>
                  <a:pt x="134013" y="16834"/>
                </a:lnTo>
                <a:lnTo>
                  <a:pt x="132958" y="14730"/>
                </a:lnTo>
                <a:lnTo>
                  <a:pt x="130847" y="11573"/>
                </a:lnTo>
                <a:lnTo>
                  <a:pt x="136063" y="1261"/>
                </a:lnTo>
                <a:lnTo>
                  <a:pt x="121456" y="63"/>
                </a:lnTo>
                <a:lnTo>
                  <a:pt x="117131" y="0"/>
                </a:lnTo>
                <a:lnTo>
                  <a:pt x="112910" y="11573"/>
                </a:lnTo>
                <a:close/>
              </a:path>
              <a:path w="233207" h="232580">
                <a:moveTo>
                  <a:pt x="174240" y="13560"/>
                </a:moveTo>
                <a:lnTo>
                  <a:pt x="162569" y="8058"/>
                </a:lnTo>
                <a:lnTo>
                  <a:pt x="149805" y="3943"/>
                </a:lnTo>
                <a:lnTo>
                  <a:pt x="149853" y="23147"/>
                </a:lnTo>
                <a:lnTo>
                  <a:pt x="153019" y="21042"/>
                </a:lnTo>
                <a:lnTo>
                  <a:pt x="156184" y="19990"/>
                </a:lnTo>
                <a:lnTo>
                  <a:pt x="159349" y="18938"/>
                </a:lnTo>
                <a:lnTo>
                  <a:pt x="164625" y="21042"/>
                </a:lnTo>
                <a:lnTo>
                  <a:pt x="169900" y="24199"/>
                </a:lnTo>
                <a:lnTo>
                  <a:pt x="175176" y="27355"/>
                </a:lnTo>
                <a:lnTo>
                  <a:pt x="184704" y="20398"/>
                </a:lnTo>
                <a:lnTo>
                  <a:pt x="174240" y="13560"/>
                </a:lnTo>
                <a:close/>
              </a:path>
              <a:path w="233207" h="232580">
                <a:moveTo>
                  <a:pt x="211050" y="155745"/>
                </a:moveTo>
                <a:lnTo>
                  <a:pt x="211050" y="150485"/>
                </a:lnTo>
                <a:lnTo>
                  <a:pt x="210447" y="138168"/>
                </a:lnTo>
                <a:lnTo>
                  <a:pt x="208640" y="125852"/>
                </a:lnTo>
                <a:lnTo>
                  <a:pt x="205628" y="113533"/>
                </a:lnTo>
                <a:lnTo>
                  <a:pt x="201411" y="101213"/>
                </a:lnTo>
                <a:lnTo>
                  <a:pt x="195990" y="88891"/>
                </a:lnTo>
                <a:lnTo>
                  <a:pt x="195223" y="87342"/>
                </a:lnTo>
                <a:lnTo>
                  <a:pt x="203819" y="77479"/>
                </a:lnTo>
                <a:lnTo>
                  <a:pt x="208570" y="65586"/>
                </a:lnTo>
                <a:lnTo>
                  <a:pt x="208940" y="63142"/>
                </a:lnTo>
                <a:lnTo>
                  <a:pt x="209995" y="59986"/>
                </a:lnTo>
                <a:lnTo>
                  <a:pt x="207884" y="56830"/>
                </a:lnTo>
                <a:lnTo>
                  <a:pt x="204719" y="56830"/>
                </a:lnTo>
                <a:lnTo>
                  <a:pt x="201554" y="55777"/>
                </a:lnTo>
                <a:lnTo>
                  <a:pt x="199444" y="57882"/>
                </a:lnTo>
                <a:lnTo>
                  <a:pt x="198388" y="61038"/>
                </a:lnTo>
                <a:lnTo>
                  <a:pt x="197333" y="67351"/>
                </a:lnTo>
                <a:lnTo>
                  <a:pt x="194168" y="72612"/>
                </a:lnTo>
                <a:lnTo>
                  <a:pt x="188892" y="77872"/>
                </a:lnTo>
                <a:lnTo>
                  <a:pt x="187837" y="74716"/>
                </a:lnTo>
                <a:lnTo>
                  <a:pt x="185727" y="93655"/>
                </a:lnTo>
                <a:lnTo>
                  <a:pt x="191286" y="105951"/>
                </a:lnTo>
                <a:lnTo>
                  <a:pt x="195596" y="118243"/>
                </a:lnTo>
                <a:lnTo>
                  <a:pt x="198593" y="130534"/>
                </a:lnTo>
                <a:lnTo>
                  <a:pt x="200213" y="142823"/>
                </a:lnTo>
                <a:lnTo>
                  <a:pt x="200499" y="150485"/>
                </a:lnTo>
                <a:lnTo>
                  <a:pt x="200499" y="155745"/>
                </a:lnTo>
                <a:lnTo>
                  <a:pt x="199444" y="161020"/>
                </a:lnTo>
                <a:lnTo>
                  <a:pt x="199444" y="166281"/>
                </a:lnTo>
                <a:lnTo>
                  <a:pt x="194168" y="169437"/>
                </a:lnTo>
                <a:lnTo>
                  <a:pt x="188892" y="171542"/>
                </a:lnTo>
                <a:lnTo>
                  <a:pt x="182562" y="173646"/>
                </a:lnTo>
                <a:lnTo>
                  <a:pt x="170733" y="177124"/>
                </a:lnTo>
                <a:lnTo>
                  <a:pt x="158216" y="179228"/>
                </a:lnTo>
                <a:lnTo>
                  <a:pt x="145010" y="179958"/>
                </a:lnTo>
                <a:lnTo>
                  <a:pt x="144578" y="179959"/>
                </a:lnTo>
                <a:lnTo>
                  <a:pt x="142468" y="41047"/>
                </a:lnTo>
                <a:lnTo>
                  <a:pt x="152152" y="49058"/>
                </a:lnTo>
                <a:lnTo>
                  <a:pt x="161058" y="57964"/>
                </a:lnTo>
                <a:lnTo>
                  <a:pt x="169305" y="67765"/>
                </a:lnTo>
                <a:lnTo>
                  <a:pt x="176913" y="59711"/>
                </a:lnTo>
                <a:lnTo>
                  <a:pt x="168419" y="50069"/>
                </a:lnTo>
                <a:lnTo>
                  <a:pt x="159299" y="41472"/>
                </a:lnTo>
                <a:lnTo>
                  <a:pt x="150908" y="34734"/>
                </a:lnTo>
                <a:lnTo>
                  <a:pt x="164465" y="36140"/>
                </a:lnTo>
                <a:lnTo>
                  <a:pt x="177048" y="38785"/>
                </a:lnTo>
                <a:lnTo>
                  <a:pt x="188657" y="42940"/>
                </a:lnTo>
                <a:lnTo>
                  <a:pt x="195223" y="46308"/>
                </a:lnTo>
                <a:lnTo>
                  <a:pt x="196278" y="47360"/>
                </a:lnTo>
                <a:lnTo>
                  <a:pt x="199444" y="47360"/>
                </a:lnTo>
                <a:lnTo>
                  <a:pt x="203664" y="44204"/>
                </a:lnTo>
                <a:lnTo>
                  <a:pt x="203664" y="39995"/>
                </a:lnTo>
                <a:lnTo>
                  <a:pt x="201554" y="37891"/>
                </a:lnTo>
                <a:lnTo>
                  <a:pt x="193847" y="28525"/>
                </a:lnTo>
                <a:lnTo>
                  <a:pt x="184704" y="20398"/>
                </a:lnTo>
                <a:lnTo>
                  <a:pt x="175176" y="27355"/>
                </a:lnTo>
                <a:lnTo>
                  <a:pt x="162648" y="24877"/>
                </a:lnTo>
                <a:lnTo>
                  <a:pt x="150120" y="23180"/>
                </a:lnTo>
                <a:lnTo>
                  <a:pt x="149853" y="23147"/>
                </a:lnTo>
                <a:lnTo>
                  <a:pt x="149805" y="3943"/>
                </a:lnTo>
                <a:lnTo>
                  <a:pt x="136063" y="1261"/>
                </a:lnTo>
                <a:lnTo>
                  <a:pt x="130847" y="11573"/>
                </a:lnTo>
                <a:lnTo>
                  <a:pt x="135068" y="12625"/>
                </a:lnTo>
                <a:lnTo>
                  <a:pt x="140343" y="13677"/>
                </a:lnTo>
                <a:lnTo>
                  <a:pt x="144578" y="14730"/>
                </a:lnTo>
                <a:lnTo>
                  <a:pt x="142468" y="15782"/>
                </a:lnTo>
                <a:lnTo>
                  <a:pt x="139288" y="17886"/>
                </a:lnTo>
                <a:lnTo>
                  <a:pt x="138233" y="92603"/>
                </a:lnTo>
                <a:lnTo>
                  <a:pt x="126627" y="92603"/>
                </a:lnTo>
                <a:lnTo>
                  <a:pt x="121351" y="90498"/>
                </a:lnTo>
                <a:lnTo>
                  <a:pt x="112910" y="89446"/>
                </a:lnTo>
                <a:lnTo>
                  <a:pt x="105525" y="87342"/>
                </a:lnTo>
                <a:lnTo>
                  <a:pt x="99194" y="84185"/>
                </a:lnTo>
                <a:lnTo>
                  <a:pt x="96833" y="65320"/>
                </a:lnTo>
                <a:lnTo>
                  <a:pt x="89772" y="76941"/>
                </a:lnTo>
                <a:lnTo>
                  <a:pt x="88643" y="78925"/>
                </a:lnTo>
                <a:lnTo>
                  <a:pt x="83367" y="75768"/>
                </a:lnTo>
                <a:lnTo>
                  <a:pt x="79147" y="72612"/>
                </a:lnTo>
                <a:lnTo>
                  <a:pt x="74926" y="68403"/>
                </a:lnTo>
                <a:lnTo>
                  <a:pt x="69651" y="64195"/>
                </a:lnTo>
                <a:lnTo>
                  <a:pt x="66486" y="59986"/>
                </a:lnTo>
                <a:lnTo>
                  <a:pt x="64375" y="55777"/>
                </a:lnTo>
                <a:lnTo>
                  <a:pt x="62265" y="71560"/>
                </a:lnTo>
                <a:lnTo>
                  <a:pt x="67541" y="75768"/>
                </a:lnTo>
                <a:lnTo>
                  <a:pt x="71761" y="81029"/>
                </a:lnTo>
                <a:lnTo>
                  <a:pt x="77037" y="85238"/>
                </a:lnTo>
                <a:lnTo>
                  <a:pt x="83367" y="88394"/>
                </a:lnTo>
                <a:lnTo>
                  <a:pt x="82312" y="91550"/>
                </a:lnTo>
                <a:lnTo>
                  <a:pt x="80202" y="94721"/>
                </a:lnTo>
                <a:lnTo>
                  <a:pt x="79147" y="97877"/>
                </a:lnTo>
                <a:lnTo>
                  <a:pt x="73234" y="109890"/>
                </a:lnTo>
                <a:lnTo>
                  <a:pt x="69275" y="152714"/>
                </a:lnTo>
                <a:lnTo>
                  <a:pt x="72712" y="141560"/>
                </a:lnTo>
                <a:lnTo>
                  <a:pt x="76946" y="129660"/>
                </a:lnTo>
                <a:lnTo>
                  <a:pt x="82126" y="117015"/>
                </a:lnTo>
                <a:lnTo>
                  <a:pt x="88400" y="103624"/>
                </a:lnTo>
                <a:lnTo>
                  <a:pt x="88643" y="103138"/>
                </a:lnTo>
                <a:lnTo>
                  <a:pt x="89698" y="99982"/>
                </a:lnTo>
                <a:lnTo>
                  <a:pt x="91808" y="96825"/>
                </a:lnTo>
                <a:lnTo>
                  <a:pt x="93918" y="93655"/>
                </a:lnTo>
                <a:lnTo>
                  <a:pt x="101304" y="96825"/>
                </a:lnTo>
                <a:lnTo>
                  <a:pt x="109745" y="99982"/>
                </a:lnTo>
                <a:lnTo>
                  <a:pt x="118186" y="101034"/>
                </a:lnTo>
                <a:lnTo>
                  <a:pt x="125572" y="103138"/>
                </a:lnTo>
                <a:lnTo>
                  <a:pt x="131902" y="104190"/>
                </a:lnTo>
                <a:lnTo>
                  <a:pt x="138233" y="104190"/>
                </a:lnTo>
                <a:lnTo>
                  <a:pt x="139288" y="108399"/>
                </a:lnTo>
                <a:lnTo>
                  <a:pt x="139288" y="116816"/>
                </a:lnTo>
                <a:lnTo>
                  <a:pt x="139042" y="131494"/>
                </a:lnTo>
                <a:lnTo>
                  <a:pt x="138339" y="145159"/>
                </a:lnTo>
                <a:lnTo>
                  <a:pt x="137229" y="157811"/>
                </a:lnTo>
                <a:lnTo>
                  <a:pt x="135763" y="169448"/>
                </a:lnTo>
                <a:lnTo>
                  <a:pt x="134013" y="179959"/>
                </a:lnTo>
                <a:lnTo>
                  <a:pt x="121478" y="178534"/>
                </a:lnTo>
                <a:lnTo>
                  <a:pt x="108773" y="176623"/>
                </a:lnTo>
                <a:lnTo>
                  <a:pt x="104470" y="175750"/>
                </a:lnTo>
                <a:lnTo>
                  <a:pt x="91732" y="172428"/>
                </a:lnTo>
                <a:lnTo>
                  <a:pt x="79632" y="168470"/>
                </a:lnTo>
                <a:lnTo>
                  <a:pt x="68169" y="163877"/>
                </a:lnTo>
                <a:lnTo>
                  <a:pt x="75835" y="179169"/>
                </a:lnTo>
                <a:lnTo>
                  <a:pt x="87943" y="182761"/>
                </a:lnTo>
                <a:lnTo>
                  <a:pt x="100698" y="185888"/>
                </a:lnTo>
                <a:lnTo>
                  <a:pt x="114894" y="188468"/>
                </a:lnTo>
                <a:lnTo>
                  <a:pt x="127599" y="190007"/>
                </a:lnTo>
                <a:lnTo>
                  <a:pt x="131902" y="190480"/>
                </a:lnTo>
                <a:lnTo>
                  <a:pt x="125919" y="209294"/>
                </a:lnTo>
                <a:lnTo>
                  <a:pt x="120320" y="219724"/>
                </a:lnTo>
                <a:lnTo>
                  <a:pt x="117131" y="222045"/>
                </a:lnTo>
                <a:lnTo>
                  <a:pt x="116076" y="222045"/>
                </a:lnTo>
                <a:lnTo>
                  <a:pt x="103171" y="221319"/>
                </a:lnTo>
                <a:lnTo>
                  <a:pt x="90524" y="219058"/>
                </a:lnTo>
                <a:lnTo>
                  <a:pt x="78390" y="215132"/>
                </a:lnTo>
                <a:lnTo>
                  <a:pt x="70706" y="211523"/>
                </a:lnTo>
                <a:lnTo>
                  <a:pt x="69651" y="211523"/>
                </a:lnTo>
                <a:lnTo>
                  <a:pt x="64811" y="205143"/>
                </a:lnTo>
                <a:lnTo>
                  <a:pt x="62937" y="192832"/>
                </a:lnTo>
                <a:lnTo>
                  <a:pt x="63656" y="134069"/>
                </a:lnTo>
                <a:lnTo>
                  <a:pt x="59991" y="145938"/>
                </a:lnTo>
                <a:lnTo>
                  <a:pt x="57076" y="157463"/>
                </a:lnTo>
                <a:lnTo>
                  <a:pt x="56990" y="157850"/>
                </a:lnTo>
                <a:lnTo>
                  <a:pt x="45731" y="151494"/>
                </a:lnTo>
                <a:lnTo>
                  <a:pt x="35636" y="143847"/>
                </a:lnTo>
                <a:lnTo>
                  <a:pt x="33763" y="142068"/>
                </a:lnTo>
                <a:lnTo>
                  <a:pt x="35961" y="157589"/>
                </a:lnTo>
                <a:lnTo>
                  <a:pt x="46210" y="165088"/>
                </a:lnTo>
                <a:lnTo>
                  <a:pt x="53824" y="169437"/>
                </a:lnTo>
                <a:lnTo>
                  <a:pt x="52237" y="183135"/>
                </a:lnTo>
                <a:lnTo>
                  <a:pt x="52272" y="195618"/>
                </a:lnTo>
                <a:lnTo>
                  <a:pt x="52769" y="201002"/>
                </a:lnTo>
                <a:lnTo>
                  <a:pt x="43106" y="192728"/>
                </a:lnTo>
                <a:lnTo>
                  <a:pt x="34469" y="183379"/>
                </a:lnTo>
                <a:lnTo>
                  <a:pt x="26983" y="172995"/>
                </a:lnTo>
                <a:lnTo>
                  <a:pt x="20775" y="161617"/>
                </a:lnTo>
                <a:lnTo>
                  <a:pt x="15971" y="149288"/>
                </a:lnTo>
                <a:lnTo>
                  <a:pt x="14771" y="145224"/>
                </a:lnTo>
                <a:lnTo>
                  <a:pt x="16229" y="175475"/>
                </a:lnTo>
                <a:lnTo>
                  <a:pt x="23692" y="186642"/>
                </a:lnTo>
                <a:lnTo>
                  <a:pt x="32349" y="196807"/>
                </a:lnTo>
                <a:lnTo>
                  <a:pt x="42103" y="205882"/>
                </a:lnTo>
                <a:lnTo>
                  <a:pt x="52857" y="213781"/>
                </a:lnTo>
                <a:lnTo>
                  <a:pt x="64512" y="220416"/>
                </a:lnTo>
                <a:lnTo>
                  <a:pt x="76974" y="225700"/>
                </a:lnTo>
                <a:lnTo>
                  <a:pt x="90143" y="229546"/>
                </a:lnTo>
                <a:lnTo>
                  <a:pt x="103923" y="231867"/>
                </a:lnTo>
                <a:lnTo>
                  <a:pt x="117131" y="232580"/>
                </a:lnTo>
                <a:lnTo>
                  <a:pt x="130031" y="231831"/>
                </a:lnTo>
                <a:lnTo>
                  <a:pt x="142771" y="229639"/>
                </a:lnTo>
                <a:lnTo>
                  <a:pt x="132251" y="220951"/>
                </a:lnTo>
                <a:lnTo>
                  <a:pt x="131902" y="220993"/>
                </a:lnTo>
                <a:lnTo>
                  <a:pt x="137213" y="210902"/>
                </a:lnTo>
                <a:lnTo>
                  <a:pt x="140955" y="198265"/>
                </a:lnTo>
                <a:lnTo>
                  <a:pt x="142468" y="190480"/>
                </a:lnTo>
                <a:lnTo>
                  <a:pt x="155968" y="189948"/>
                </a:lnTo>
                <a:lnTo>
                  <a:pt x="168778" y="188349"/>
                </a:lnTo>
                <a:lnTo>
                  <a:pt x="180744" y="185686"/>
                </a:lnTo>
                <a:lnTo>
                  <a:pt x="185727" y="184168"/>
                </a:lnTo>
                <a:lnTo>
                  <a:pt x="188892" y="183115"/>
                </a:lnTo>
                <a:lnTo>
                  <a:pt x="192058" y="182063"/>
                </a:lnTo>
                <a:lnTo>
                  <a:pt x="195223" y="179959"/>
                </a:lnTo>
                <a:lnTo>
                  <a:pt x="188616" y="191855"/>
                </a:lnTo>
                <a:lnTo>
                  <a:pt x="180626" y="200994"/>
                </a:lnTo>
                <a:lnTo>
                  <a:pt x="182562" y="212576"/>
                </a:lnTo>
                <a:lnTo>
                  <a:pt x="185727" y="210471"/>
                </a:lnTo>
                <a:lnTo>
                  <a:pt x="195497" y="202292"/>
                </a:lnTo>
                <a:lnTo>
                  <a:pt x="204367" y="193073"/>
                </a:lnTo>
                <a:lnTo>
                  <a:pt x="212258" y="182917"/>
                </a:lnTo>
                <a:lnTo>
                  <a:pt x="219090" y="171932"/>
                </a:lnTo>
                <a:lnTo>
                  <a:pt x="224784" y="160220"/>
                </a:lnTo>
                <a:lnTo>
                  <a:pt x="229262" y="147889"/>
                </a:lnTo>
                <a:lnTo>
                  <a:pt x="230042" y="145224"/>
                </a:lnTo>
                <a:lnTo>
                  <a:pt x="230042" y="142068"/>
                </a:lnTo>
                <a:lnTo>
                  <a:pt x="231097" y="139963"/>
                </a:lnTo>
                <a:lnTo>
                  <a:pt x="232152" y="132598"/>
                </a:lnTo>
                <a:lnTo>
                  <a:pt x="233207" y="125233"/>
                </a:lnTo>
                <a:lnTo>
                  <a:pt x="233207" y="116816"/>
                </a:lnTo>
                <a:lnTo>
                  <a:pt x="232491" y="103854"/>
                </a:lnTo>
                <a:lnTo>
                  <a:pt x="230342" y="91150"/>
                </a:lnTo>
                <a:lnTo>
                  <a:pt x="226761" y="78970"/>
                </a:lnTo>
                <a:lnTo>
                  <a:pt x="223711" y="71560"/>
                </a:lnTo>
                <a:lnTo>
                  <a:pt x="222656" y="68403"/>
                </a:lnTo>
                <a:lnTo>
                  <a:pt x="219491" y="67351"/>
                </a:lnTo>
                <a:lnTo>
                  <a:pt x="217380" y="68403"/>
                </a:lnTo>
                <a:lnTo>
                  <a:pt x="214215" y="69455"/>
                </a:lnTo>
                <a:lnTo>
                  <a:pt x="213160" y="72612"/>
                </a:lnTo>
                <a:lnTo>
                  <a:pt x="214215" y="75768"/>
                </a:lnTo>
                <a:lnTo>
                  <a:pt x="218401" y="87540"/>
                </a:lnTo>
                <a:lnTo>
                  <a:pt x="221247" y="99895"/>
                </a:lnTo>
                <a:lnTo>
                  <a:pt x="222578" y="112828"/>
                </a:lnTo>
                <a:lnTo>
                  <a:pt x="222656" y="116816"/>
                </a:lnTo>
                <a:lnTo>
                  <a:pt x="221868" y="129417"/>
                </a:lnTo>
                <a:lnTo>
                  <a:pt x="219491" y="142068"/>
                </a:lnTo>
                <a:lnTo>
                  <a:pt x="217380" y="147328"/>
                </a:lnTo>
                <a:lnTo>
                  <a:pt x="215270" y="151537"/>
                </a:lnTo>
                <a:lnTo>
                  <a:pt x="211050" y="155745"/>
                </a:lnTo>
                <a:close/>
              </a:path>
              <a:path w="233207" h="232580">
                <a:moveTo>
                  <a:pt x="187837" y="74716"/>
                </a:moveTo>
                <a:lnTo>
                  <a:pt x="184672" y="70507"/>
                </a:lnTo>
                <a:lnTo>
                  <a:pt x="176913" y="59711"/>
                </a:lnTo>
                <a:lnTo>
                  <a:pt x="169305" y="67765"/>
                </a:lnTo>
                <a:lnTo>
                  <a:pt x="175176" y="75768"/>
                </a:lnTo>
                <a:lnTo>
                  <a:pt x="177286" y="78925"/>
                </a:lnTo>
                <a:lnTo>
                  <a:pt x="179396" y="81029"/>
                </a:lnTo>
                <a:lnTo>
                  <a:pt x="180452" y="84185"/>
                </a:lnTo>
                <a:lnTo>
                  <a:pt x="169681" y="89004"/>
                </a:lnTo>
                <a:lnTo>
                  <a:pt x="157007" y="91711"/>
                </a:lnTo>
                <a:lnTo>
                  <a:pt x="148798" y="92603"/>
                </a:lnTo>
                <a:lnTo>
                  <a:pt x="147835" y="79371"/>
                </a:lnTo>
                <a:lnTo>
                  <a:pt x="146493" y="66223"/>
                </a:lnTo>
                <a:lnTo>
                  <a:pt x="144773" y="53621"/>
                </a:lnTo>
                <a:lnTo>
                  <a:pt x="142675" y="42025"/>
                </a:lnTo>
                <a:lnTo>
                  <a:pt x="142468" y="41047"/>
                </a:lnTo>
                <a:lnTo>
                  <a:pt x="144578" y="179959"/>
                </a:lnTo>
                <a:lnTo>
                  <a:pt x="146345" y="168113"/>
                </a:lnTo>
                <a:lnTo>
                  <a:pt x="147808" y="155556"/>
                </a:lnTo>
                <a:lnTo>
                  <a:pt x="148914" y="142594"/>
                </a:lnTo>
                <a:lnTo>
                  <a:pt x="149613" y="129533"/>
                </a:lnTo>
                <a:lnTo>
                  <a:pt x="149853" y="116816"/>
                </a:lnTo>
                <a:lnTo>
                  <a:pt x="149853" y="104190"/>
                </a:lnTo>
                <a:lnTo>
                  <a:pt x="163142" y="102107"/>
                </a:lnTo>
                <a:lnTo>
                  <a:pt x="175217" y="98331"/>
                </a:lnTo>
                <a:lnTo>
                  <a:pt x="185727" y="93655"/>
                </a:lnTo>
                <a:lnTo>
                  <a:pt x="187837" y="74716"/>
                </a:lnTo>
                <a:close/>
              </a:path>
              <a:path w="233207" h="232580">
                <a:moveTo>
                  <a:pt x="132251" y="220951"/>
                </a:moveTo>
                <a:lnTo>
                  <a:pt x="142771" y="229639"/>
                </a:lnTo>
                <a:lnTo>
                  <a:pt x="155188" y="226084"/>
                </a:lnTo>
                <a:lnTo>
                  <a:pt x="167118" y="221250"/>
                </a:lnTo>
                <a:lnTo>
                  <a:pt x="178400" y="215217"/>
                </a:lnTo>
                <a:lnTo>
                  <a:pt x="182562" y="212576"/>
                </a:lnTo>
                <a:lnTo>
                  <a:pt x="180626" y="200994"/>
                </a:lnTo>
                <a:lnTo>
                  <a:pt x="179396" y="202054"/>
                </a:lnTo>
                <a:lnTo>
                  <a:pt x="168785" y="208672"/>
                </a:lnTo>
                <a:lnTo>
                  <a:pt x="157391" y="214221"/>
                </a:lnTo>
                <a:lnTo>
                  <a:pt x="145213" y="218411"/>
                </a:lnTo>
                <a:lnTo>
                  <a:pt x="132251" y="220951"/>
                </a:lnTo>
                <a:close/>
              </a:path>
              <a:path w="233207" h="232580">
                <a:moveTo>
                  <a:pt x="123462" y="17886"/>
                </a:moveTo>
                <a:lnTo>
                  <a:pt x="120296" y="16834"/>
                </a:lnTo>
                <a:lnTo>
                  <a:pt x="119241" y="15782"/>
                </a:lnTo>
                <a:lnTo>
                  <a:pt x="113966" y="14730"/>
                </a:lnTo>
                <a:lnTo>
                  <a:pt x="109745" y="12625"/>
                </a:lnTo>
                <a:lnTo>
                  <a:pt x="104470" y="11573"/>
                </a:lnTo>
                <a:lnTo>
                  <a:pt x="112910" y="11573"/>
                </a:lnTo>
                <a:lnTo>
                  <a:pt x="117131" y="0"/>
                </a:lnTo>
                <a:lnTo>
                  <a:pt x="102531" y="911"/>
                </a:lnTo>
                <a:lnTo>
                  <a:pt x="88453" y="3573"/>
                </a:lnTo>
                <a:lnTo>
                  <a:pt x="75008" y="7872"/>
                </a:lnTo>
                <a:lnTo>
                  <a:pt x="65430" y="27355"/>
                </a:lnTo>
                <a:lnTo>
                  <a:pt x="70706" y="23147"/>
                </a:lnTo>
                <a:lnTo>
                  <a:pt x="81963" y="20835"/>
                </a:lnTo>
                <a:lnTo>
                  <a:pt x="94095" y="21063"/>
                </a:lnTo>
                <a:lnTo>
                  <a:pt x="106956" y="23829"/>
                </a:lnTo>
                <a:lnTo>
                  <a:pt x="113966" y="26303"/>
                </a:lnTo>
                <a:lnTo>
                  <a:pt x="107635" y="27355"/>
                </a:lnTo>
                <a:lnTo>
                  <a:pt x="101304" y="28407"/>
                </a:lnTo>
                <a:lnTo>
                  <a:pt x="94974" y="30526"/>
                </a:lnTo>
                <a:lnTo>
                  <a:pt x="82544" y="34498"/>
                </a:lnTo>
                <a:lnTo>
                  <a:pt x="71101" y="39712"/>
                </a:lnTo>
                <a:lnTo>
                  <a:pt x="64375" y="55777"/>
                </a:lnTo>
                <a:lnTo>
                  <a:pt x="75375" y="49666"/>
                </a:lnTo>
                <a:lnTo>
                  <a:pt x="86893" y="44564"/>
                </a:lnTo>
                <a:lnTo>
                  <a:pt x="98139" y="41047"/>
                </a:lnTo>
                <a:lnTo>
                  <a:pt x="104470" y="38943"/>
                </a:lnTo>
                <a:lnTo>
                  <a:pt x="111855" y="36839"/>
                </a:lnTo>
                <a:lnTo>
                  <a:pt x="119241" y="35787"/>
                </a:lnTo>
                <a:lnTo>
                  <a:pt x="111655" y="44656"/>
                </a:lnTo>
                <a:lnTo>
                  <a:pt x="104156" y="54529"/>
                </a:lnTo>
                <a:lnTo>
                  <a:pt x="96833" y="65320"/>
                </a:lnTo>
                <a:lnTo>
                  <a:pt x="99194" y="84185"/>
                </a:lnTo>
                <a:lnTo>
                  <a:pt x="106043" y="72203"/>
                </a:lnTo>
                <a:lnTo>
                  <a:pt x="113330" y="61042"/>
                </a:lnTo>
                <a:lnTo>
                  <a:pt x="120825" y="50856"/>
                </a:lnTo>
                <a:lnTo>
                  <a:pt x="128297" y="41800"/>
                </a:lnTo>
                <a:lnTo>
                  <a:pt x="123462" y="17886"/>
                </a:lnTo>
                <a:close/>
              </a:path>
              <a:path w="233207" h="232580">
                <a:moveTo>
                  <a:pt x="63656" y="134069"/>
                </a:moveTo>
                <a:lnTo>
                  <a:pt x="62937" y="192832"/>
                </a:lnTo>
                <a:lnTo>
                  <a:pt x="64252" y="175488"/>
                </a:lnTo>
                <a:lnTo>
                  <a:pt x="64375" y="174698"/>
                </a:lnTo>
                <a:lnTo>
                  <a:pt x="75835" y="179169"/>
                </a:lnTo>
                <a:lnTo>
                  <a:pt x="68169" y="163877"/>
                </a:lnTo>
                <a:lnTo>
                  <a:pt x="66486" y="163125"/>
                </a:lnTo>
                <a:lnTo>
                  <a:pt x="69275" y="152714"/>
                </a:lnTo>
                <a:lnTo>
                  <a:pt x="73234" y="109890"/>
                </a:lnTo>
                <a:lnTo>
                  <a:pt x="68070" y="122003"/>
                </a:lnTo>
                <a:lnTo>
                  <a:pt x="63656" y="134069"/>
                </a:lnTo>
                <a:close/>
              </a:path>
            </a:pathLst>
          </a:custGeom>
          <a:solidFill>
            <a:srgbClr val="FDFDFD"/>
          </a:solidFill>
        </p:spPr>
        <p:txBody>
          <a:bodyPr wrap="square" lIns="0" tIns="0" rIns="0" bIns="0" rtlCol="0">
            <a:noAutofit/>
          </a:bodyPr>
          <a:lstStyle/>
          <a:p>
            <a:endParaRPr/>
          </a:p>
        </p:txBody>
      </p:sp>
      <p:sp>
        <p:nvSpPr>
          <p:cNvPr id="203" name="object 106"/>
          <p:cNvSpPr/>
          <p:nvPr/>
        </p:nvSpPr>
        <p:spPr>
          <a:xfrm>
            <a:off x="910888" y="5814004"/>
            <a:ext cx="233207" cy="232580"/>
          </a:xfrm>
          <a:custGeom>
            <a:avLst/>
            <a:gdLst/>
            <a:ahLst/>
            <a:cxnLst/>
            <a:rect l="l" t="t" r="r" b="b"/>
            <a:pathLst>
              <a:path w="233207" h="232580">
                <a:moveTo>
                  <a:pt x="117131" y="0"/>
                </a:moveTo>
                <a:lnTo>
                  <a:pt x="116750" y="0"/>
                </a:lnTo>
                <a:lnTo>
                  <a:pt x="103479" y="872"/>
                </a:lnTo>
                <a:lnTo>
                  <a:pt x="102162" y="958"/>
                </a:lnTo>
                <a:lnTo>
                  <a:pt x="88099" y="3663"/>
                </a:lnTo>
                <a:lnTo>
                  <a:pt x="86043" y="4328"/>
                </a:lnTo>
                <a:lnTo>
                  <a:pt x="74672" y="8003"/>
                </a:lnTo>
                <a:lnTo>
                  <a:pt x="66952" y="11573"/>
                </a:lnTo>
                <a:lnTo>
                  <a:pt x="153736" y="11573"/>
                </a:lnTo>
                <a:lnTo>
                  <a:pt x="148562" y="8003"/>
                </a:lnTo>
                <a:lnTo>
                  <a:pt x="143235" y="4328"/>
                </a:lnTo>
                <a:lnTo>
                  <a:pt x="140844" y="3663"/>
                </a:lnTo>
                <a:lnTo>
                  <a:pt x="131113" y="958"/>
                </a:lnTo>
                <a:lnTo>
                  <a:pt x="130802" y="872"/>
                </a:lnTo>
                <a:lnTo>
                  <a:pt x="117140" y="0"/>
                </a:lnTo>
                <a:close/>
              </a:path>
              <a:path w="233207" h="232580">
                <a:moveTo>
                  <a:pt x="66952" y="11573"/>
                </a:moveTo>
                <a:lnTo>
                  <a:pt x="64677" y="12625"/>
                </a:lnTo>
                <a:lnTo>
                  <a:pt x="61994" y="13866"/>
                </a:lnTo>
                <a:lnTo>
                  <a:pt x="60592" y="14730"/>
                </a:lnTo>
                <a:lnTo>
                  <a:pt x="58882" y="15782"/>
                </a:lnTo>
                <a:lnTo>
                  <a:pt x="55464" y="17886"/>
                </a:lnTo>
                <a:lnTo>
                  <a:pt x="123462" y="17886"/>
                </a:lnTo>
                <a:lnTo>
                  <a:pt x="119241" y="15782"/>
                </a:lnTo>
                <a:lnTo>
                  <a:pt x="113966" y="14730"/>
                </a:lnTo>
                <a:lnTo>
                  <a:pt x="112234" y="13866"/>
                </a:lnTo>
                <a:lnTo>
                  <a:pt x="109745" y="12625"/>
                </a:lnTo>
                <a:lnTo>
                  <a:pt x="104470" y="11573"/>
                </a:lnTo>
              </a:path>
              <a:path w="233207" h="232580">
                <a:moveTo>
                  <a:pt x="116076" y="11573"/>
                </a:moveTo>
                <a:lnTo>
                  <a:pt x="120296" y="13677"/>
                </a:lnTo>
                <a:lnTo>
                  <a:pt x="121088" y="14730"/>
                </a:lnTo>
                <a:lnTo>
                  <a:pt x="122670" y="16834"/>
                </a:lnTo>
                <a:lnTo>
                  <a:pt x="123462" y="17886"/>
                </a:lnTo>
                <a:lnTo>
                  <a:pt x="134716" y="17886"/>
                </a:lnTo>
                <a:lnTo>
                  <a:pt x="134013" y="16834"/>
                </a:lnTo>
                <a:lnTo>
                  <a:pt x="132958" y="14730"/>
                </a:lnTo>
                <a:lnTo>
                  <a:pt x="132254" y="13677"/>
                </a:lnTo>
                <a:lnTo>
                  <a:pt x="130847" y="11573"/>
                </a:lnTo>
              </a:path>
              <a:path w="233207" h="232580">
                <a:moveTo>
                  <a:pt x="130847" y="11573"/>
                </a:moveTo>
                <a:lnTo>
                  <a:pt x="131056" y="11625"/>
                </a:lnTo>
                <a:lnTo>
                  <a:pt x="135068" y="12625"/>
                </a:lnTo>
                <a:lnTo>
                  <a:pt x="140343" y="13677"/>
                </a:lnTo>
                <a:lnTo>
                  <a:pt x="144578" y="14730"/>
                </a:lnTo>
                <a:lnTo>
                  <a:pt x="142454" y="15782"/>
                </a:lnTo>
                <a:lnTo>
                  <a:pt x="139288" y="17886"/>
                </a:lnTo>
                <a:lnTo>
                  <a:pt x="137706" y="18938"/>
                </a:lnTo>
                <a:lnTo>
                  <a:pt x="136123" y="19990"/>
                </a:lnTo>
                <a:lnTo>
                  <a:pt x="156975" y="19990"/>
                </a:lnTo>
                <a:lnTo>
                  <a:pt x="159349" y="18938"/>
                </a:lnTo>
                <a:lnTo>
                  <a:pt x="158553" y="17886"/>
                </a:lnTo>
                <a:lnTo>
                  <a:pt x="156959" y="15782"/>
                </a:lnTo>
                <a:lnTo>
                  <a:pt x="156162" y="14730"/>
                </a:lnTo>
                <a:lnTo>
                  <a:pt x="155366" y="13677"/>
                </a:lnTo>
                <a:lnTo>
                  <a:pt x="154569" y="12625"/>
                </a:lnTo>
                <a:lnTo>
                  <a:pt x="153812" y="11625"/>
                </a:lnTo>
              </a:path>
              <a:path w="233207" h="232580">
                <a:moveTo>
                  <a:pt x="55464" y="17886"/>
                </a:moveTo>
                <a:lnTo>
                  <a:pt x="52046" y="19990"/>
                </a:lnTo>
                <a:lnTo>
                  <a:pt x="136123" y="19990"/>
                </a:lnTo>
                <a:lnTo>
                  <a:pt x="134716" y="17886"/>
                </a:lnTo>
              </a:path>
              <a:path w="233207" h="232580">
                <a:moveTo>
                  <a:pt x="159349" y="18938"/>
                </a:moveTo>
                <a:lnTo>
                  <a:pt x="164035" y="21042"/>
                </a:lnTo>
                <a:lnTo>
                  <a:pt x="166399" y="22104"/>
                </a:lnTo>
                <a:lnTo>
                  <a:pt x="164625" y="21042"/>
                </a:lnTo>
              </a:path>
              <a:path w="233207" h="232580">
                <a:moveTo>
                  <a:pt x="52046" y="19990"/>
                </a:moveTo>
                <a:lnTo>
                  <a:pt x="50993" y="20639"/>
                </a:lnTo>
                <a:lnTo>
                  <a:pt x="155513" y="20639"/>
                </a:lnTo>
                <a:lnTo>
                  <a:pt x="156975" y="19990"/>
                </a:lnTo>
              </a:path>
              <a:path w="233207" h="232580">
                <a:moveTo>
                  <a:pt x="50993" y="20639"/>
                </a:moveTo>
                <a:lnTo>
                  <a:pt x="50175" y="21142"/>
                </a:lnTo>
                <a:lnTo>
                  <a:pt x="49578" y="21614"/>
                </a:lnTo>
                <a:lnTo>
                  <a:pt x="47640" y="23147"/>
                </a:lnTo>
                <a:lnTo>
                  <a:pt x="42317" y="27355"/>
                </a:lnTo>
                <a:lnTo>
                  <a:pt x="39328" y="29719"/>
                </a:lnTo>
                <a:lnTo>
                  <a:pt x="36417" y="32630"/>
                </a:lnTo>
                <a:lnTo>
                  <a:pt x="35366" y="33682"/>
                </a:lnTo>
                <a:lnTo>
                  <a:pt x="62054" y="33682"/>
                </a:lnTo>
                <a:lnTo>
                  <a:pt x="62265" y="32630"/>
                </a:lnTo>
                <a:lnTo>
                  <a:pt x="64012" y="29719"/>
                </a:lnTo>
                <a:lnTo>
                  <a:pt x="65430" y="27355"/>
                </a:lnTo>
                <a:lnTo>
                  <a:pt x="70706" y="23147"/>
                </a:lnTo>
                <a:lnTo>
                  <a:pt x="76510" y="21614"/>
                </a:lnTo>
                <a:lnTo>
                  <a:pt x="82189" y="21142"/>
                </a:lnTo>
                <a:lnTo>
                  <a:pt x="88246" y="20639"/>
                </a:lnTo>
              </a:path>
              <a:path w="233207" h="232580">
                <a:moveTo>
                  <a:pt x="88246" y="20639"/>
                </a:moveTo>
                <a:lnTo>
                  <a:pt x="100779" y="22202"/>
                </a:lnTo>
                <a:lnTo>
                  <a:pt x="103818" y="23147"/>
                </a:lnTo>
                <a:lnTo>
                  <a:pt x="109248" y="24836"/>
                </a:lnTo>
                <a:lnTo>
                  <a:pt x="113966" y="26303"/>
                </a:lnTo>
                <a:lnTo>
                  <a:pt x="108032" y="27289"/>
                </a:lnTo>
                <a:lnTo>
                  <a:pt x="107635" y="27355"/>
                </a:lnTo>
                <a:lnTo>
                  <a:pt x="175176" y="27355"/>
                </a:lnTo>
                <a:lnTo>
                  <a:pt x="174910" y="27289"/>
                </a:lnTo>
                <a:lnTo>
                  <a:pt x="169874" y="26303"/>
                </a:lnTo>
                <a:lnTo>
                  <a:pt x="162381" y="24836"/>
                </a:lnTo>
                <a:lnTo>
                  <a:pt x="149853" y="23147"/>
                </a:lnTo>
                <a:lnTo>
                  <a:pt x="151986" y="22202"/>
                </a:lnTo>
                <a:lnTo>
                  <a:pt x="155513" y="20639"/>
                </a:lnTo>
              </a:path>
              <a:path w="233207" h="232580">
                <a:moveTo>
                  <a:pt x="166399" y="22104"/>
                </a:moveTo>
                <a:lnTo>
                  <a:pt x="169900" y="24199"/>
                </a:lnTo>
                <a:lnTo>
                  <a:pt x="175176" y="27355"/>
                </a:lnTo>
                <a:lnTo>
                  <a:pt x="178093" y="27355"/>
                </a:lnTo>
                <a:lnTo>
                  <a:pt x="171064" y="24199"/>
                </a:lnTo>
              </a:path>
              <a:path w="233207" h="232580">
                <a:moveTo>
                  <a:pt x="107635" y="27355"/>
                </a:moveTo>
                <a:lnTo>
                  <a:pt x="101304" y="28407"/>
                </a:lnTo>
                <a:lnTo>
                  <a:pt x="94974" y="30526"/>
                </a:lnTo>
                <a:lnTo>
                  <a:pt x="83728" y="34043"/>
                </a:lnTo>
                <a:lnTo>
                  <a:pt x="82166" y="34734"/>
                </a:lnTo>
                <a:lnTo>
                  <a:pt x="194525" y="34734"/>
                </a:lnTo>
                <a:lnTo>
                  <a:pt x="192985" y="34043"/>
                </a:lnTo>
                <a:lnTo>
                  <a:pt x="185153" y="30526"/>
                </a:lnTo>
                <a:lnTo>
                  <a:pt x="180436" y="28407"/>
                </a:lnTo>
                <a:lnTo>
                  <a:pt x="178093" y="27355"/>
                </a:lnTo>
              </a:path>
              <a:path w="233207" h="232580">
                <a:moveTo>
                  <a:pt x="35366" y="33682"/>
                </a:moveTo>
                <a:lnTo>
                  <a:pt x="29565" y="39485"/>
                </a:lnTo>
                <a:lnTo>
                  <a:pt x="27322" y="42323"/>
                </a:lnTo>
                <a:lnTo>
                  <a:pt x="20997" y="50328"/>
                </a:lnTo>
                <a:lnTo>
                  <a:pt x="19778" y="52311"/>
                </a:lnTo>
                <a:lnTo>
                  <a:pt x="13736" y="62139"/>
                </a:lnTo>
                <a:lnTo>
                  <a:pt x="13073" y="63577"/>
                </a:lnTo>
                <a:lnTo>
                  <a:pt x="7894" y="74804"/>
                </a:lnTo>
                <a:lnTo>
                  <a:pt x="7493" y="76050"/>
                </a:lnTo>
                <a:lnTo>
                  <a:pt x="6889" y="77929"/>
                </a:lnTo>
                <a:lnTo>
                  <a:pt x="22185" y="77929"/>
                </a:lnTo>
                <a:lnTo>
                  <a:pt x="22568" y="76050"/>
                </a:lnTo>
                <a:lnTo>
                  <a:pt x="22984" y="74804"/>
                </a:lnTo>
                <a:lnTo>
                  <a:pt x="26735" y="63577"/>
                </a:lnTo>
                <a:lnTo>
                  <a:pt x="27553" y="62139"/>
                </a:lnTo>
                <a:lnTo>
                  <a:pt x="33146" y="52311"/>
                </a:lnTo>
                <a:lnTo>
                  <a:pt x="34762" y="50328"/>
                </a:lnTo>
                <a:lnTo>
                  <a:pt x="41291" y="42323"/>
                </a:lnTo>
                <a:lnTo>
                  <a:pt x="44368" y="39485"/>
                </a:lnTo>
                <a:lnTo>
                  <a:pt x="50659" y="33682"/>
                </a:lnTo>
              </a:path>
              <a:path w="233207" h="232580">
                <a:moveTo>
                  <a:pt x="50659" y="33682"/>
                </a:moveTo>
                <a:lnTo>
                  <a:pt x="50659" y="35787"/>
                </a:lnTo>
                <a:lnTo>
                  <a:pt x="50237" y="37891"/>
                </a:lnTo>
                <a:lnTo>
                  <a:pt x="49604" y="41047"/>
                </a:lnTo>
                <a:lnTo>
                  <a:pt x="49604" y="45256"/>
                </a:lnTo>
                <a:lnTo>
                  <a:pt x="61210" y="45256"/>
                </a:lnTo>
                <a:lnTo>
                  <a:pt x="61210" y="41047"/>
                </a:lnTo>
                <a:lnTo>
                  <a:pt x="61210" y="37891"/>
                </a:lnTo>
                <a:lnTo>
                  <a:pt x="61632" y="35787"/>
                </a:lnTo>
                <a:lnTo>
                  <a:pt x="62054" y="33682"/>
                </a:lnTo>
              </a:path>
              <a:path w="233207" h="232580">
                <a:moveTo>
                  <a:pt x="82166" y="34734"/>
                </a:moveTo>
                <a:lnTo>
                  <a:pt x="79791" y="35787"/>
                </a:lnTo>
                <a:lnTo>
                  <a:pt x="152205" y="35787"/>
                </a:lnTo>
                <a:lnTo>
                  <a:pt x="150908" y="34734"/>
                </a:lnTo>
              </a:path>
              <a:path w="233207" h="232580">
                <a:moveTo>
                  <a:pt x="150908" y="34734"/>
                </a:moveTo>
                <a:lnTo>
                  <a:pt x="159245" y="35454"/>
                </a:lnTo>
                <a:lnTo>
                  <a:pt x="172211" y="37579"/>
                </a:lnTo>
                <a:lnTo>
                  <a:pt x="173272" y="37891"/>
                </a:lnTo>
                <a:lnTo>
                  <a:pt x="180424" y="39995"/>
                </a:lnTo>
                <a:lnTo>
                  <a:pt x="184204" y="41107"/>
                </a:lnTo>
                <a:lnTo>
                  <a:pt x="190765" y="44204"/>
                </a:lnTo>
                <a:lnTo>
                  <a:pt x="195223" y="46308"/>
                </a:lnTo>
                <a:lnTo>
                  <a:pt x="196278" y="47360"/>
                </a:lnTo>
                <a:lnTo>
                  <a:pt x="199444" y="47360"/>
                </a:lnTo>
                <a:lnTo>
                  <a:pt x="200850" y="46308"/>
                </a:lnTo>
                <a:lnTo>
                  <a:pt x="203664" y="44204"/>
                </a:lnTo>
                <a:lnTo>
                  <a:pt x="203664" y="41107"/>
                </a:lnTo>
                <a:lnTo>
                  <a:pt x="203664" y="39995"/>
                </a:lnTo>
                <a:lnTo>
                  <a:pt x="201554" y="37891"/>
                </a:lnTo>
                <a:lnTo>
                  <a:pt x="200859" y="37579"/>
                </a:lnTo>
                <a:lnTo>
                  <a:pt x="196126" y="35454"/>
                </a:lnTo>
                <a:lnTo>
                  <a:pt x="194525" y="34734"/>
                </a:lnTo>
              </a:path>
              <a:path w="233207" h="232580">
                <a:moveTo>
                  <a:pt x="79791" y="35787"/>
                </a:moveTo>
                <a:lnTo>
                  <a:pt x="77416" y="36839"/>
                </a:lnTo>
                <a:lnTo>
                  <a:pt x="72665" y="38943"/>
                </a:lnTo>
                <a:lnTo>
                  <a:pt x="72209" y="39145"/>
                </a:lnTo>
                <a:lnTo>
                  <a:pt x="68785" y="41047"/>
                </a:lnTo>
                <a:lnTo>
                  <a:pt x="61636" y="45019"/>
                </a:lnTo>
                <a:lnTo>
                  <a:pt x="61210" y="45256"/>
                </a:lnTo>
                <a:lnTo>
                  <a:pt x="85190" y="45256"/>
                </a:lnTo>
                <a:lnTo>
                  <a:pt x="85709" y="45019"/>
                </a:lnTo>
                <a:lnTo>
                  <a:pt x="98139" y="41047"/>
                </a:lnTo>
                <a:lnTo>
                  <a:pt x="103862" y="39145"/>
                </a:lnTo>
                <a:lnTo>
                  <a:pt x="104470" y="38943"/>
                </a:lnTo>
                <a:lnTo>
                  <a:pt x="111855" y="36839"/>
                </a:lnTo>
                <a:lnTo>
                  <a:pt x="119241" y="35787"/>
                </a:lnTo>
              </a:path>
              <a:path w="233207" h="232580">
                <a:moveTo>
                  <a:pt x="119241" y="35787"/>
                </a:moveTo>
                <a:lnTo>
                  <a:pt x="117991" y="37172"/>
                </a:lnTo>
                <a:lnTo>
                  <a:pt x="116507" y="38943"/>
                </a:lnTo>
                <a:lnTo>
                  <a:pt x="156094" y="38943"/>
                </a:lnTo>
                <a:lnTo>
                  <a:pt x="153912" y="37172"/>
                </a:lnTo>
                <a:lnTo>
                  <a:pt x="152205" y="35787"/>
                </a:lnTo>
              </a:path>
              <a:path w="233207" h="232580">
                <a:moveTo>
                  <a:pt x="116507" y="38943"/>
                </a:moveTo>
                <a:lnTo>
                  <a:pt x="110414" y="46212"/>
                </a:lnTo>
                <a:lnTo>
                  <a:pt x="109401" y="47571"/>
                </a:lnTo>
                <a:lnTo>
                  <a:pt x="102938" y="56243"/>
                </a:lnTo>
                <a:lnTo>
                  <a:pt x="102178" y="57382"/>
                </a:lnTo>
                <a:lnTo>
                  <a:pt x="95652" y="67176"/>
                </a:lnTo>
                <a:lnTo>
                  <a:pt x="95028" y="68221"/>
                </a:lnTo>
                <a:lnTo>
                  <a:pt x="88643" y="78925"/>
                </a:lnTo>
                <a:lnTo>
                  <a:pt x="102118" y="78925"/>
                </a:lnTo>
                <a:lnTo>
                  <a:pt x="108539" y="68221"/>
                </a:lnTo>
                <a:lnTo>
                  <a:pt x="109251" y="67176"/>
                </a:lnTo>
                <a:lnTo>
                  <a:pt x="115925" y="57382"/>
                </a:lnTo>
                <a:lnTo>
                  <a:pt x="116797" y="56243"/>
                </a:lnTo>
                <a:lnTo>
                  <a:pt x="123438" y="47571"/>
                </a:lnTo>
                <a:lnTo>
                  <a:pt x="124605" y="46212"/>
                </a:lnTo>
                <a:lnTo>
                  <a:pt x="130847" y="38943"/>
                </a:lnTo>
              </a:path>
              <a:path w="233207" h="232580">
                <a:moveTo>
                  <a:pt x="130847" y="38943"/>
                </a:moveTo>
                <a:lnTo>
                  <a:pt x="131325" y="41047"/>
                </a:lnTo>
                <a:lnTo>
                  <a:pt x="158687" y="41047"/>
                </a:lnTo>
                <a:lnTo>
                  <a:pt x="156094" y="38943"/>
                </a:lnTo>
              </a:path>
              <a:path w="233207" h="232580">
                <a:moveTo>
                  <a:pt x="131325" y="41047"/>
                </a:moveTo>
                <a:lnTo>
                  <a:pt x="133609" y="52224"/>
                </a:lnTo>
                <a:lnTo>
                  <a:pt x="135574" y="64296"/>
                </a:lnTo>
                <a:lnTo>
                  <a:pt x="137170" y="77755"/>
                </a:lnTo>
                <a:lnTo>
                  <a:pt x="137200" y="78177"/>
                </a:lnTo>
                <a:lnTo>
                  <a:pt x="138148" y="91419"/>
                </a:lnTo>
                <a:lnTo>
                  <a:pt x="138233" y="92603"/>
                </a:lnTo>
                <a:lnTo>
                  <a:pt x="148798" y="92603"/>
                </a:lnTo>
                <a:lnTo>
                  <a:pt x="148727" y="91419"/>
                </a:lnTo>
                <a:lnTo>
                  <a:pt x="147729" y="78177"/>
                </a:lnTo>
                <a:lnTo>
                  <a:pt x="147685" y="77755"/>
                </a:lnTo>
                <a:lnTo>
                  <a:pt x="146352" y="65060"/>
                </a:lnTo>
                <a:lnTo>
                  <a:pt x="146245" y="64296"/>
                </a:lnTo>
                <a:lnTo>
                  <a:pt x="144594" y="52529"/>
                </a:lnTo>
                <a:lnTo>
                  <a:pt x="144537" y="52224"/>
                </a:lnTo>
                <a:lnTo>
                  <a:pt x="142546" y="41541"/>
                </a:lnTo>
                <a:lnTo>
                  <a:pt x="142454" y="41047"/>
                </a:lnTo>
              </a:path>
              <a:path w="233207" h="232580">
                <a:moveTo>
                  <a:pt x="142454" y="41047"/>
                </a:moveTo>
                <a:lnTo>
                  <a:pt x="144264" y="42508"/>
                </a:lnTo>
                <a:lnTo>
                  <a:pt x="149863" y="47026"/>
                </a:lnTo>
                <a:lnTo>
                  <a:pt x="154263" y="51231"/>
                </a:lnTo>
                <a:lnTo>
                  <a:pt x="158951" y="55712"/>
                </a:lnTo>
                <a:lnTo>
                  <a:pt x="163598" y="61014"/>
                </a:lnTo>
                <a:lnTo>
                  <a:pt x="167348" y="65293"/>
                </a:lnTo>
                <a:lnTo>
                  <a:pt x="171245" y="70507"/>
                </a:lnTo>
                <a:lnTo>
                  <a:pt x="174390" y="74716"/>
                </a:lnTo>
                <a:lnTo>
                  <a:pt x="175176" y="75768"/>
                </a:lnTo>
                <a:lnTo>
                  <a:pt x="176583" y="77872"/>
                </a:lnTo>
                <a:lnTo>
                  <a:pt x="188892" y="77872"/>
                </a:lnTo>
                <a:lnTo>
                  <a:pt x="188189" y="75768"/>
                </a:lnTo>
                <a:lnTo>
                  <a:pt x="187837" y="74716"/>
                </a:lnTo>
                <a:lnTo>
                  <a:pt x="184672" y="70507"/>
                </a:lnTo>
                <a:lnTo>
                  <a:pt x="180974" y="65293"/>
                </a:lnTo>
                <a:lnTo>
                  <a:pt x="177939" y="61014"/>
                </a:lnTo>
                <a:lnTo>
                  <a:pt x="173383" y="55712"/>
                </a:lnTo>
                <a:lnTo>
                  <a:pt x="169533" y="51231"/>
                </a:lnTo>
                <a:lnTo>
                  <a:pt x="165171" y="47026"/>
                </a:lnTo>
                <a:lnTo>
                  <a:pt x="160486" y="42508"/>
                </a:lnTo>
                <a:lnTo>
                  <a:pt x="158687" y="41047"/>
                </a:lnTo>
              </a:path>
              <a:path w="233207" h="232580">
                <a:moveTo>
                  <a:pt x="49604" y="45256"/>
                </a:moveTo>
                <a:lnTo>
                  <a:pt x="49604" y="46308"/>
                </a:lnTo>
                <a:lnTo>
                  <a:pt x="50391" y="50233"/>
                </a:lnTo>
                <a:lnTo>
                  <a:pt x="50659" y="51569"/>
                </a:lnTo>
                <a:lnTo>
                  <a:pt x="46113" y="55777"/>
                </a:lnTo>
                <a:lnTo>
                  <a:pt x="41567" y="59986"/>
                </a:lnTo>
                <a:lnTo>
                  <a:pt x="40430" y="61038"/>
                </a:lnTo>
                <a:lnTo>
                  <a:pt x="67277" y="61038"/>
                </a:lnTo>
                <a:lnTo>
                  <a:pt x="66486" y="59986"/>
                </a:lnTo>
                <a:lnTo>
                  <a:pt x="64375" y="55777"/>
                </a:lnTo>
                <a:lnTo>
                  <a:pt x="71883" y="51569"/>
                </a:lnTo>
                <a:lnTo>
                  <a:pt x="74266" y="50233"/>
                </a:lnTo>
                <a:lnTo>
                  <a:pt x="82881" y="46308"/>
                </a:lnTo>
                <a:lnTo>
                  <a:pt x="85190" y="45256"/>
                </a:lnTo>
              </a:path>
              <a:path w="233207" h="232580">
                <a:moveTo>
                  <a:pt x="201554" y="55777"/>
                </a:moveTo>
                <a:lnTo>
                  <a:pt x="200499" y="56830"/>
                </a:lnTo>
                <a:lnTo>
                  <a:pt x="204719" y="56830"/>
                </a:lnTo>
              </a:path>
              <a:path w="233207" h="232580">
                <a:moveTo>
                  <a:pt x="200499" y="56830"/>
                </a:moveTo>
                <a:lnTo>
                  <a:pt x="199444" y="57882"/>
                </a:lnTo>
                <a:lnTo>
                  <a:pt x="198740" y="59986"/>
                </a:lnTo>
                <a:lnTo>
                  <a:pt x="198388" y="61038"/>
                </a:lnTo>
                <a:lnTo>
                  <a:pt x="198037" y="63142"/>
                </a:lnTo>
                <a:lnTo>
                  <a:pt x="197333" y="67351"/>
                </a:lnTo>
                <a:lnTo>
                  <a:pt x="194168" y="72612"/>
                </a:lnTo>
                <a:lnTo>
                  <a:pt x="191418" y="75354"/>
                </a:lnTo>
                <a:lnTo>
                  <a:pt x="188892" y="77872"/>
                </a:lnTo>
                <a:lnTo>
                  <a:pt x="203110" y="77872"/>
                </a:lnTo>
                <a:lnTo>
                  <a:pt x="205056" y="75354"/>
                </a:lnTo>
                <a:lnTo>
                  <a:pt x="205928" y="72612"/>
                </a:lnTo>
                <a:lnTo>
                  <a:pt x="207601" y="67351"/>
                </a:lnTo>
                <a:lnTo>
                  <a:pt x="208940" y="63142"/>
                </a:lnTo>
                <a:lnTo>
                  <a:pt x="209643" y="61038"/>
                </a:lnTo>
                <a:lnTo>
                  <a:pt x="209995" y="59986"/>
                </a:lnTo>
                <a:lnTo>
                  <a:pt x="208588" y="57882"/>
                </a:lnTo>
                <a:lnTo>
                  <a:pt x="207884" y="56830"/>
                </a:lnTo>
              </a:path>
              <a:path w="233207" h="232580">
                <a:moveTo>
                  <a:pt x="40430" y="61038"/>
                </a:moveTo>
                <a:lnTo>
                  <a:pt x="31527" y="69280"/>
                </a:lnTo>
                <a:lnTo>
                  <a:pt x="22185" y="77929"/>
                </a:lnTo>
                <a:lnTo>
                  <a:pt x="36621" y="77929"/>
                </a:lnTo>
                <a:lnTo>
                  <a:pt x="45160" y="69280"/>
                </a:lnTo>
                <a:lnTo>
                  <a:pt x="54879" y="61038"/>
                </a:lnTo>
              </a:path>
              <a:path w="233207" h="232580">
                <a:moveTo>
                  <a:pt x="54879" y="61038"/>
                </a:moveTo>
                <a:lnTo>
                  <a:pt x="56779" y="64195"/>
                </a:lnTo>
                <a:lnTo>
                  <a:pt x="58045" y="66299"/>
                </a:lnTo>
                <a:lnTo>
                  <a:pt x="59733" y="68403"/>
                </a:lnTo>
                <a:lnTo>
                  <a:pt x="62265" y="71560"/>
                </a:lnTo>
                <a:lnTo>
                  <a:pt x="63584" y="72612"/>
                </a:lnTo>
                <a:lnTo>
                  <a:pt x="67541" y="75768"/>
                </a:lnTo>
                <a:lnTo>
                  <a:pt x="70073" y="78925"/>
                </a:lnTo>
                <a:lnTo>
                  <a:pt x="88643" y="78925"/>
                </a:lnTo>
                <a:lnTo>
                  <a:pt x="83367" y="75768"/>
                </a:lnTo>
                <a:lnTo>
                  <a:pt x="79147" y="72612"/>
                </a:lnTo>
                <a:lnTo>
                  <a:pt x="78092" y="71560"/>
                </a:lnTo>
                <a:lnTo>
                  <a:pt x="74926" y="68403"/>
                </a:lnTo>
                <a:lnTo>
                  <a:pt x="72289" y="66299"/>
                </a:lnTo>
                <a:lnTo>
                  <a:pt x="69651" y="64195"/>
                </a:lnTo>
                <a:lnTo>
                  <a:pt x="67277" y="61038"/>
                </a:lnTo>
              </a:path>
              <a:path w="233207" h="232580">
                <a:moveTo>
                  <a:pt x="219491" y="67351"/>
                </a:moveTo>
                <a:lnTo>
                  <a:pt x="217380" y="68403"/>
                </a:lnTo>
                <a:lnTo>
                  <a:pt x="214215" y="69455"/>
                </a:lnTo>
                <a:lnTo>
                  <a:pt x="213512" y="71560"/>
                </a:lnTo>
                <a:lnTo>
                  <a:pt x="213160" y="72612"/>
                </a:lnTo>
                <a:lnTo>
                  <a:pt x="214215" y="75768"/>
                </a:lnTo>
                <a:lnTo>
                  <a:pt x="215600" y="79235"/>
                </a:lnTo>
                <a:lnTo>
                  <a:pt x="216882" y="83264"/>
                </a:lnTo>
                <a:lnTo>
                  <a:pt x="219402" y="91182"/>
                </a:lnTo>
                <a:lnTo>
                  <a:pt x="220265" y="95663"/>
                </a:lnTo>
                <a:lnTo>
                  <a:pt x="221813" y="103711"/>
                </a:lnTo>
                <a:lnTo>
                  <a:pt x="222121" y="108490"/>
                </a:lnTo>
                <a:lnTo>
                  <a:pt x="222656" y="116816"/>
                </a:lnTo>
                <a:lnTo>
                  <a:pt x="222127" y="125233"/>
                </a:lnTo>
                <a:lnTo>
                  <a:pt x="221862" y="129466"/>
                </a:lnTo>
                <a:lnTo>
                  <a:pt x="221272" y="132598"/>
                </a:lnTo>
                <a:lnTo>
                  <a:pt x="219887" y="139963"/>
                </a:lnTo>
                <a:lnTo>
                  <a:pt x="219491" y="142068"/>
                </a:lnTo>
                <a:lnTo>
                  <a:pt x="218647" y="144172"/>
                </a:lnTo>
                <a:lnTo>
                  <a:pt x="218225" y="145224"/>
                </a:lnTo>
                <a:lnTo>
                  <a:pt x="217380" y="147328"/>
                </a:lnTo>
                <a:lnTo>
                  <a:pt x="215270" y="151537"/>
                </a:lnTo>
                <a:lnTo>
                  <a:pt x="211050" y="155745"/>
                </a:lnTo>
                <a:lnTo>
                  <a:pt x="226483" y="155745"/>
                </a:lnTo>
                <a:lnTo>
                  <a:pt x="227906" y="151537"/>
                </a:lnTo>
                <a:lnTo>
                  <a:pt x="229330" y="147328"/>
                </a:lnTo>
                <a:lnTo>
                  <a:pt x="230042" y="145224"/>
                </a:lnTo>
                <a:lnTo>
                  <a:pt x="230042" y="144172"/>
                </a:lnTo>
                <a:lnTo>
                  <a:pt x="230569" y="142068"/>
                </a:lnTo>
                <a:lnTo>
                  <a:pt x="231097" y="139963"/>
                </a:lnTo>
                <a:lnTo>
                  <a:pt x="232152" y="132598"/>
                </a:lnTo>
                <a:lnTo>
                  <a:pt x="232601" y="129466"/>
                </a:lnTo>
                <a:lnTo>
                  <a:pt x="233207" y="125233"/>
                </a:lnTo>
                <a:lnTo>
                  <a:pt x="233207" y="116816"/>
                </a:lnTo>
                <a:lnTo>
                  <a:pt x="232913" y="108490"/>
                </a:lnTo>
                <a:lnTo>
                  <a:pt x="232304" y="103711"/>
                </a:lnTo>
                <a:lnTo>
                  <a:pt x="231278" y="95663"/>
                </a:lnTo>
                <a:lnTo>
                  <a:pt x="230170" y="91182"/>
                </a:lnTo>
                <a:lnTo>
                  <a:pt x="228211" y="83264"/>
                </a:lnTo>
                <a:lnTo>
                  <a:pt x="226662" y="79235"/>
                </a:lnTo>
                <a:lnTo>
                  <a:pt x="225329" y="75768"/>
                </a:lnTo>
                <a:lnTo>
                  <a:pt x="224116" y="72612"/>
                </a:lnTo>
                <a:lnTo>
                  <a:pt x="223711" y="71560"/>
                </a:lnTo>
                <a:lnTo>
                  <a:pt x="223008" y="69455"/>
                </a:lnTo>
                <a:lnTo>
                  <a:pt x="222656" y="68403"/>
                </a:lnTo>
              </a:path>
              <a:path w="233207" h="232580">
                <a:moveTo>
                  <a:pt x="176583" y="77872"/>
                </a:moveTo>
                <a:lnTo>
                  <a:pt x="177286" y="78925"/>
                </a:lnTo>
                <a:lnTo>
                  <a:pt x="179396" y="81029"/>
                </a:lnTo>
                <a:lnTo>
                  <a:pt x="180452" y="84185"/>
                </a:lnTo>
                <a:lnTo>
                  <a:pt x="177606" y="85650"/>
                </a:lnTo>
                <a:lnTo>
                  <a:pt x="174447" y="87275"/>
                </a:lnTo>
                <a:lnTo>
                  <a:pt x="174221" y="87342"/>
                </a:lnTo>
                <a:lnTo>
                  <a:pt x="162575" y="90781"/>
                </a:lnTo>
                <a:lnTo>
                  <a:pt x="148798" y="92603"/>
                </a:lnTo>
                <a:lnTo>
                  <a:pt x="197602" y="92603"/>
                </a:lnTo>
                <a:lnTo>
                  <a:pt x="196779" y="90781"/>
                </a:lnTo>
                <a:lnTo>
                  <a:pt x="195223" y="87342"/>
                </a:lnTo>
                <a:lnTo>
                  <a:pt x="197099" y="85650"/>
                </a:lnTo>
                <a:lnTo>
                  <a:pt x="198230" y="84185"/>
                </a:lnTo>
                <a:lnTo>
                  <a:pt x="200670" y="81029"/>
                </a:lnTo>
                <a:lnTo>
                  <a:pt x="202297" y="78925"/>
                </a:lnTo>
                <a:lnTo>
                  <a:pt x="203110" y="77872"/>
                </a:lnTo>
              </a:path>
              <a:path w="233207" h="232580">
                <a:moveTo>
                  <a:pt x="6889" y="77929"/>
                </a:moveTo>
                <a:lnTo>
                  <a:pt x="6764" y="78319"/>
                </a:lnTo>
                <a:lnTo>
                  <a:pt x="4201" y="86290"/>
                </a:lnTo>
                <a:lnTo>
                  <a:pt x="3583" y="88213"/>
                </a:lnTo>
                <a:lnTo>
                  <a:pt x="1855" y="97304"/>
                </a:lnTo>
                <a:lnTo>
                  <a:pt x="914" y="102254"/>
                </a:lnTo>
                <a:lnTo>
                  <a:pt x="511" y="108671"/>
                </a:lnTo>
                <a:lnTo>
                  <a:pt x="66" y="115764"/>
                </a:lnTo>
                <a:lnTo>
                  <a:pt x="0" y="116816"/>
                </a:lnTo>
                <a:lnTo>
                  <a:pt x="138" y="123308"/>
                </a:lnTo>
                <a:lnTo>
                  <a:pt x="395" y="126006"/>
                </a:lnTo>
                <a:lnTo>
                  <a:pt x="1225" y="134703"/>
                </a:lnTo>
                <a:lnTo>
                  <a:pt x="26668" y="134703"/>
                </a:lnTo>
                <a:lnTo>
                  <a:pt x="19943" y="126006"/>
                </a:lnTo>
                <a:lnTo>
                  <a:pt x="18581" y="123308"/>
                </a:lnTo>
                <a:lnTo>
                  <a:pt x="15302" y="116816"/>
                </a:lnTo>
                <a:lnTo>
                  <a:pt x="14771" y="115764"/>
                </a:lnTo>
                <a:lnTo>
                  <a:pt x="17143" y="108671"/>
                </a:lnTo>
                <a:lnTo>
                  <a:pt x="20052" y="102254"/>
                </a:lnTo>
                <a:lnTo>
                  <a:pt x="22296" y="97304"/>
                </a:lnTo>
                <a:lnTo>
                  <a:pt x="28277" y="88213"/>
                </a:lnTo>
                <a:lnTo>
                  <a:pt x="29543" y="86290"/>
                </a:lnTo>
                <a:lnTo>
                  <a:pt x="36236" y="78319"/>
                </a:lnTo>
                <a:lnTo>
                  <a:pt x="36621" y="77929"/>
                </a:lnTo>
              </a:path>
              <a:path w="233207" h="232580">
                <a:moveTo>
                  <a:pt x="70073" y="78925"/>
                </a:moveTo>
                <a:lnTo>
                  <a:pt x="70884" y="79935"/>
                </a:lnTo>
                <a:lnTo>
                  <a:pt x="71761" y="81029"/>
                </a:lnTo>
                <a:lnTo>
                  <a:pt x="75718" y="84185"/>
                </a:lnTo>
                <a:lnTo>
                  <a:pt x="77037" y="85238"/>
                </a:lnTo>
                <a:lnTo>
                  <a:pt x="81257" y="87342"/>
                </a:lnTo>
                <a:lnTo>
                  <a:pt x="83367" y="88394"/>
                </a:lnTo>
                <a:lnTo>
                  <a:pt x="83016" y="89446"/>
                </a:lnTo>
                <a:lnTo>
                  <a:pt x="82664" y="90498"/>
                </a:lnTo>
                <a:lnTo>
                  <a:pt x="82312" y="91550"/>
                </a:lnTo>
                <a:lnTo>
                  <a:pt x="81609" y="92603"/>
                </a:lnTo>
                <a:lnTo>
                  <a:pt x="126627" y="92603"/>
                </a:lnTo>
                <a:lnTo>
                  <a:pt x="123989" y="91550"/>
                </a:lnTo>
                <a:lnTo>
                  <a:pt x="121351" y="90498"/>
                </a:lnTo>
                <a:lnTo>
                  <a:pt x="112910" y="89446"/>
                </a:lnTo>
                <a:lnTo>
                  <a:pt x="109218" y="88394"/>
                </a:lnTo>
                <a:lnTo>
                  <a:pt x="105525" y="87342"/>
                </a:lnTo>
                <a:lnTo>
                  <a:pt x="101304" y="85238"/>
                </a:lnTo>
                <a:lnTo>
                  <a:pt x="99194" y="84185"/>
                </a:lnTo>
                <a:lnTo>
                  <a:pt x="100915" y="81029"/>
                </a:lnTo>
                <a:lnTo>
                  <a:pt x="101511" y="79935"/>
                </a:lnTo>
                <a:lnTo>
                  <a:pt x="102118" y="78925"/>
                </a:lnTo>
              </a:path>
              <a:path w="233207" h="232580">
                <a:moveTo>
                  <a:pt x="81609" y="92603"/>
                </a:moveTo>
                <a:lnTo>
                  <a:pt x="80905" y="93655"/>
                </a:lnTo>
                <a:lnTo>
                  <a:pt x="198078" y="93655"/>
                </a:lnTo>
                <a:lnTo>
                  <a:pt x="197602" y="92603"/>
                </a:lnTo>
              </a:path>
              <a:path w="233207" h="232580">
                <a:moveTo>
                  <a:pt x="80905" y="93655"/>
                </a:moveTo>
                <a:lnTo>
                  <a:pt x="80202" y="94707"/>
                </a:lnTo>
                <a:lnTo>
                  <a:pt x="79497" y="96825"/>
                </a:lnTo>
                <a:lnTo>
                  <a:pt x="79147" y="97877"/>
                </a:lnTo>
                <a:lnTo>
                  <a:pt x="78932" y="98285"/>
                </a:lnTo>
                <a:lnTo>
                  <a:pt x="78101" y="99982"/>
                </a:lnTo>
                <a:lnTo>
                  <a:pt x="76555" y="103138"/>
                </a:lnTo>
                <a:lnTo>
                  <a:pt x="73045" y="110304"/>
                </a:lnTo>
                <a:lnTo>
                  <a:pt x="70393" y="116556"/>
                </a:lnTo>
                <a:lnTo>
                  <a:pt x="67907" y="122418"/>
                </a:lnTo>
                <a:lnTo>
                  <a:pt x="65429" y="129227"/>
                </a:lnTo>
                <a:lnTo>
                  <a:pt x="63518" y="134479"/>
                </a:lnTo>
                <a:lnTo>
                  <a:pt x="61471" y="141153"/>
                </a:lnTo>
                <a:lnTo>
                  <a:pt x="59879" y="146339"/>
                </a:lnTo>
                <a:lnTo>
                  <a:pt x="58374" y="152334"/>
                </a:lnTo>
                <a:lnTo>
                  <a:pt x="56990" y="157850"/>
                </a:lnTo>
                <a:lnTo>
                  <a:pt x="67899" y="157850"/>
                </a:lnTo>
                <a:lnTo>
                  <a:pt x="69384" y="152334"/>
                </a:lnTo>
                <a:lnTo>
                  <a:pt x="71240" y="146339"/>
                </a:lnTo>
                <a:lnTo>
                  <a:pt x="72847" y="141153"/>
                </a:lnTo>
                <a:lnTo>
                  <a:pt x="75233" y="134479"/>
                </a:lnTo>
                <a:lnTo>
                  <a:pt x="77112" y="129227"/>
                </a:lnTo>
                <a:lnTo>
                  <a:pt x="79914" y="122418"/>
                </a:lnTo>
                <a:lnTo>
                  <a:pt x="82327" y="116556"/>
                </a:lnTo>
                <a:lnTo>
                  <a:pt x="85270" y="110304"/>
                </a:lnTo>
                <a:lnTo>
                  <a:pt x="88643" y="103138"/>
                </a:lnTo>
                <a:lnTo>
                  <a:pt x="89698" y="99982"/>
                </a:lnTo>
                <a:lnTo>
                  <a:pt x="90832" y="98285"/>
                </a:lnTo>
                <a:lnTo>
                  <a:pt x="91105" y="97877"/>
                </a:lnTo>
                <a:lnTo>
                  <a:pt x="91808" y="96825"/>
                </a:lnTo>
                <a:lnTo>
                  <a:pt x="93218" y="94707"/>
                </a:lnTo>
                <a:lnTo>
                  <a:pt x="93918" y="93655"/>
                </a:lnTo>
              </a:path>
              <a:path w="233207" h="232580">
                <a:moveTo>
                  <a:pt x="93918" y="93655"/>
                </a:moveTo>
                <a:lnTo>
                  <a:pt x="101304" y="96825"/>
                </a:lnTo>
                <a:lnTo>
                  <a:pt x="105994" y="98579"/>
                </a:lnTo>
                <a:lnTo>
                  <a:pt x="109745" y="99982"/>
                </a:lnTo>
                <a:lnTo>
                  <a:pt x="118186" y="101034"/>
                </a:lnTo>
                <a:lnTo>
                  <a:pt x="122537" y="102273"/>
                </a:lnTo>
                <a:lnTo>
                  <a:pt x="125572" y="103138"/>
                </a:lnTo>
                <a:lnTo>
                  <a:pt x="131902" y="104190"/>
                </a:lnTo>
                <a:lnTo>
                  <a:pt x="149853" y="104190"/>
                </a:lnTo>
                <a:lnTo>
                  <a:pt x="156758" y="103138"/>
                </a:lnTo>
                <a:lnTo>
                  <a:pt x="162432" y="102273"/>
                </a:lnTo>
                <a:lnTo>
                  <a:pt x="166504" y="101034"/>
                </a:lnTo>
                <a:lnTo>
                  <a:pt x="169961" y="99982"/>
                </a:lnTo>
                <a:lnTo>
                  <a:pt x="174569" y="98579"/>
                </a:lnTo>
                <a:lnTo>
                  <a:pt x="178543" y="96825"/>
                </a:lnTo>
                <a:lnTo>
                  <a:pt x="185727" y="93655"/>
                </a:lnTo>
              </a:path>
              <a:path w="233207" h="232580">
                <a:moveTo>
                  <a:pt x="185727" y="93655"/>
                </a:moveTo>
                <a:lnTo>
                  <a:pt x="188556" y="99665"/>
                </a:lnTo>
                <a:lnTo>
                  <a:pt x="189336" y="101322"/>
                </a:lnTo>
                <a:lnTo>
                  <a:pt x="193489" y="111985"/>
                </a:lnTo>
                <a:lnTo>
                  <a:pt x="194124" y="113615"/>
                </a:lnTo>
                <a:lnTo>
                  <a:pt x="197166" y="124303"/>
                </a:lnTo>
                <a:lnTo>
                  <a:pt x="197623" y="125907"/>
                </a:lnTo>
                <a:lnTo>
                  <a:pt x="199494" y="136620"/>
                </a:lnTo>
                <a:lnTo>
                  <a:pt x="199769" y="138196"/>
                </a:lnTo>
                <a:lnTo>
                  <a:pt x="200407" y="148937"/>
                </a:lnTo>
                <a:lnTo>
                  <a:pt x="200499" y="150485"/>
                </a:lnTo>
                <a:lnTo>
                  <a:pt x="200499" y="155745"/>
                </a:lnTo>
                <a:lnTo>
                  <a:pt x="211050" y="155745"/>
                </a:lnTo>
                <a:lnTo>
                  <a:pt x="211042" y="150485"/>
                </a:lnTo>
                <a:lnTo>
                  <a:pt x="211040" y="148937"/>
                </a:lnTo>
                <a:lnTo>
                  <a:pt x="210383" y="138196"/>
                </a:lnTo>
                <a:lnTo>
                  <a:pt x="210286" y="136620"/>
                </a:lnTo>
                <a:lnTo>
                  <a:pt x="208583" y="125907"/>
                </a:lnTo>
                <a:lnTo>
                  <a:pt x="208328" y="124303"/>
                </a:lnTo>
                <a:lnTo>
                  <a:pt x="205583" y="113615"/>
                </a:lnTo>
                <a:lnTo>
                  <a:pt x="205164" y="111985"/>
                </a:lnTo>
                <a:lnTo>
                  <a:pt x="201384" y="101322"/>
                </a:lnTo>
                <a:lnTo>
                  <a:pt x="200796" y="99665"/>
                </a:lnTo>
                <a:lnTo>
                  <a:pt x="198078" y="93655"/>
                </a:lnTo>
              </a:path>
              <a:path w="233207" h="232580">
                <a:moveTo>
                  <a:pt x="138233" y="104190"/>
                </a:moveTo>
                <a:lnTo>
                  <a:pt x="139288" y="108399"/>
                </a:lnTo>
                <a:lnTo>
                  <a:pt x="139288" y="112607"/>
                </a:lnTo>
                <a:lnTo>
                  <a:pt x="139288" y="116816"/>
                </a:lnTo>
                <a:lnTo>
                  <a:pt x="139075" y="129673"/>
                </a:lnTo>
                <a:lnTo>
                  <a:pt x="139048" y="131341"/>
                </a:lnTo>
                <a:lnTo>
                  <a:pt x="138465" y="142735"/>
                </a:lnTo>
                <a:lnTo>
                  <a:pt x="138349" y="145017"/>
                </a:lnTo>
                <a:lnTo>
                  <a:pt x="137416" y="155694"/>
                </a:lnTo>
                <a:lnTo>
                  <a:pt x="137243" y="157680"/>
                </a:lnTo>
                <a:lnTo>
                  <a:pt x="135916" y="168245"/>
                </a:lnTo>
                <a:lnTo>
                  <a:pt x="135780" y="169328"/>
                </a:lnTo>
                <a:lnTo>
                  <a:pt x="134013" y="179959"/>
                </a:lnTo>
                <a:lnTo>
                  <a:pt x="144578" y="179959"/>
                </a:lnTo>
                <a:lnTo>
                  <a:pt x="146166" y="169328"/>
                </a:lnTo>
                <a:lnTo>
                  <a:pt x="146328" y="168245"/>
                </a:lnTo>
                <a:lnTo>
                  <a:pt x="147562" y="157680"/>
                </a:lnTo>
                <a:lnTo>
                  <a:pt x="147794" y="155694"/>
                </a:lnTo>
                <a:lnTo>
                  <a:pt x="148708" y="145017"/>
                </a:lnTo>
                <a:lnTo>
                  <a:pt x="148904" y="142735"/>
                </a:lnTo>
                <a:lnTo>
                  <a:pt x="149518" y="131341"/>
                </a:lnTo>
                <a:lnTo>
                  <a:pt x="149608" y="129673"/>
                </a:lnTo>
                <a:lnTo>
                  <a:pt x="149853" y="116816"/>
                </a:lnTo>
                <a:lnTo>
                  <a:pt x="149853" y="112607"/>
                </a:lnTo>
                <a:lnTo>
                  <a:pt x="149853" y="108399"/>
                </a:lnTo>
                <a:lnTo>
                  <a:pt x="149853" y="104190"/>
                </a:lnTo>
              </a:path>
              <a:path w="233207" h="232580">
                <a:moveTo>
                  <a:pt x="1225" y="134703"/>
                </a:moveTo>
                <a:lnTo>
                  <a:pt x="1373" y="136247"/>
                </a:lnTo>
                <a:lnTo>
                  <a:pt x="1998" y="138911"/>
                </a:lnTo>
                <a:lnTo>
                  <a:pt x="2739" y="142068"/>
                </a:lnTo>
                <a:lnTo>
                  <a:pt x="3479" y="145224"/>
                </a:lnTo>
                <a:lnTo>
                  <a:pt x="4220" y="148380"/>
                </a:lnTo>
                <a:lnTo>
                  <a:pt x="5275" y="150485"/>
                </a:lnTo>
                <a:lnTo>
                  <a:pt x="7965" y="157844"/>
                </a:lnTo>
                <a:lnTo>
                  <a:pt x="9651" y="162455"/>
                </a:lnTo>
                <a:lnTo>
                  <a:pt x="13184" y="169524"/>
                </a:lnTo>
                <a:lnTo>
                  <a:pt x="15722" y="174602"/>
                </a:lnTo>
                <a:lnTo>
                  <a:pt x="19409" y="180225"/>
                </a:lnTo>
                <a:lnTo>
                  <a:pt x="23091" y="185840"/>
                </a:lnTo>
                <a:lnTo>
                  <a:pt x="26492" y="189904"/>
                </a:lnTo>
                <a:lnTo>
                  <a:pt x="31662" y="196083"/>
                </a:lnTo>
                <a:lnTo>
                  <a:pt x="34237" y="198520"/>
                </a:lnTo>
                <a:lnTo>
                  <a:pt x="36858" y="201002"/>
                </a:lnTo>
                <a:lnTo>
                  <a:pt x="52769" y="201002"/>
                </a:lnTo>
                <a:lnTo>
                  <a:pt x="49630" y="198520"/>
                </a:lnTo>
                <a:lnTo>
                  <a:pt x="46983" y="196083"/>
                </a:lnTo>
                <a:lnTo>
                  <a:pt x="40276" y="189904"/>
                </a:lnTo>
                <a:lnTo>
                  <a:pt x="36795" y="185840"/>
                </a:lnTo>
                <a:lnTo>
                  <a:pt x="31987" y="180225"/>
                </a:lnTo>
                <a:lnTo>
                  <a:pt x="28257" y="174602"/>
                </a:lnTo>
                <a:lnTo>
                  <a:pt x="24889" y="169524"/>
                </a:lnTo>
                <a:lnTo>
                  <a:pt x="21391" y="162455"/>
                </a:lnTo>
                <a:lnTo>
                  <a:pt x="19108" y="157844"/>
                </a:lnTo>
                <a:lnTo>
                  <a:pt x="16579" y="150485"/>
                </a:lnTo>
                <a:lnTo>
                  <a:pt x="15856" y="148380"/>
                </a:lnTo>
                <a:lnTo>
                  <a:pt x="14771" y="145224"/>
                </a:lnTo>
                <a:lnTo>
                  <a:pt x="13716" y="142068"/>
                </a:lnTo>
                <a:lnTo>
                  <a:pt x="13716" y="138911"/>
                </a:lnTo>
                <a:lnTo>
                  <a:pt x="13048" y="136247"/>
                </a:lnTo>
                <a:lnTo>
                  <a:pt x="12661" y="134703"/>
                </a:lnTo>
              </a:path>
              <a:path w="233207" h="232580">
                <a:moveTo>
                  <a:pt x="12661" y="134703"/>
                </a:moveTo>
                <a:lnTo>
                  <a:pt x="14069" y="136458"/>
                </a:lnTo>
                <a:lnTo>
                  <a:pt x="16881" y="139963"/>
                </a:lnTo>
                <a:lnTo>
                  <a:pt x="18569" y="142068"/>
                </a:lnTo>
                <a:lnTo>
                  <a:pt x="21102" y="145224"/>
                </a:lnTo>
                <a:lnTo>
                  <a:pt x="26377" y="149433"/>
                </a:lnTo>
                <a:lnTo>
                  <a:pt x="27020" y="149987"/>
                </a:lnTo>
                <a:lnTo>
                  <a:pt x="32798" y="154972"/>
                </a:lnTo>
                <a:lnTo>
                  <a:pt x="34900" y="156616"/>
                </a:lnTo>
                <a:lnTo>
                  <a:pt x="36479" y="157850"/>
                </a:lnTo>
                <a:lnTo>
                  <a:pt x="56990" y="157850"/>
                </a:lnTo>
                <a:lnTo>
                  <a:pt x="54574" y="156616"/>
                </a:lnTo>
                <a:lnTo>
                  <a:pt x="51819" y="154972"/>
                </a:lnTo>
                <a:lnTo>
                  <a:pt x="43464" y="149987"/>
                </a:lnTo>
                <a:lnTo>
                  <a:pt x="42785" y="149433"/>
                </a:lnTo>
                <a:lnTo>
                  <a:pt x="37629" y="145224"/>
                </a:lnTo>
                <a:lnTo>
                  <a:pt x="33763" y="142068"/>
                </a:lnTo>
                <a:lnTo>
                  <a:pt x="31611" y="139963"/>
                </a:lnTo>
                <a:lnTo>
                  <a:pt x="28026" y="136458"/>
                </a:lnTo>
                <a:lnTo>
                  <a:pt x="26668" y="134703"/>
                </a:lnTo>
              </a:path>
              <a:path w="233207" h="232580">
                <a:moveTo>
                  <a:pt x="200499" y="155745"/>
                </a:moveTo>
                <a:lnTo>
                  <a:pt x="200113" y="157673"/>
                </a:lnTo>
                <a:lnTo>
                  <a:pt x="199444" y="161020"/>
                </a:lnTo>
                <a:lnTo>
                  <a:pt x="199444" y="166281"/>
                </a:lnTo>
                <a:lnTo>
                  <a:pt x="194168" y="169437"/>
                </a:lnTo>
                <a:lnTo>
                  <a:pt x="193953" y="169523"/>
                </a:lnTo>
                <a:lnTo>
                  <a:pt x="188892" y="171542"/>
                </a:lnTo>
                <a:lnTo>
                  <a:pt x="182562" y="173646"/>
                </a:lnTo>
                <a:lnTo>
                  <a:pt x="182195" y="173778"/>
                </a:lnTo>
                <a:lnTo>
                  <a:pt x="170345" y="177212"/>
                </a:lnTo>
                <a:lnTo>
                  <a:pt x="157806" y="179272"/>
                </a:lnTo>
                <a:lnTo>
                  <a:pt x="144578" y="179959"/>
                </a:lnTo>
                <a:lnTo>
                  <a:pt x="214208" y="179959"/>
                </a:lnTo>
                <a:lnTo>
                  <a:pt x="214614" y="179272"/>
                </a:lnTo>
                <a:lnTo>
                  <a:pt x="215834" y="177212"/>
                </a:lnTo>
                <a:lnTo>
                  <a:pt x="217867" y="173778"/>
                </a:lnTo>
                <a:lnTo>
                  <a:pt x="217945" y="173646"/>
                </a:lnTo>
                <a:lnTo>
                  <a:pt x="219191" y="171542"/>
                </a:lnTo>
                <a:lnTo>
                  <a:pt x="220386" y="169523"/>
                </a:lnTo>
                <a:lnTo>
                  <a:pt x="221876" y="166281"/>
                </a:lnTo>
                <a:lnTo>
                  <a:pt x="224293" y="161020"/>
                </a:lnTo>
                <a:lnTo>
                  <a:pt x="225831" y="157673"/>
                </a:lnTo>
                <a:lnTo>
                  <a:pt x="226483" y="155745"/>
                </a:lnTo>
              </a:path>
              <a:path w="233207" h="232580">
                <a:moveTo>
                  <a:pt x="36479" y="157850"/>
                </a:moveTo>
                <a:lnTo>
                  <a:pt x="42759" y="162759"/>
                </a:lnTo>
                <a:lnTo>
                  <a:pt x="43364" y="163125"/>
                </a:lnTo>
                <a:lnTo>
                  <a:pt x="51135" y="167814"/>
                </a:lnTo>
                <a:lnTo>
                  <a:pt x="53824" y="169437"/>
                </a:lnTo>
                <a:lnTo>
                  <a:pt x="53465" y="171868"/>
                </a:lnTo>
                <a:lnTo>
                  <a:pt x="53047" y="174698"/>
                </a:lnTo>
                <a:lnTo>
                  <a:pt x="100318" y="174698"/>
                </a:lnTo>
                <a:lnTo>
                  <a:pt x="89855" y="171868"/>
                </a:lnTo>
                <a:lnTo>
                  <a:pt x="82657" y="169437"/>
                </a:lnTo>
                <a:lnTo>
                  <a:pt x="77852" y="167814"/>
                </a:lnTo>
                <a:lnTo>
                  <a:pt x="66486" y="163125"/>
                </a:lnTo>
                <a:lnTo>
                  <a:pt x="66575" y="162770"/>
                </a:lnTo>
                <a:lnTo>
                  <a:pt x="67899" y="157850"/>
                </a:lnTo>
              </a:path>
              <a:path w="233207" h="232580">
                <a:moveTo>
                  <a:pt x="53047" y="174698"/>
                </a:moveTo>
                <a:lnTo>
                  <a:pt x="52806" y="176333"/>
                </a:lnTo>
                <a:lnTo>
                  <a:pt x="52077" y="189577"/>
                </a:lnTo>
                <a:lnTo>
                  <a:pt x="52237" y="192226"/>
                </a:lnTo>
                <a:lnTo>
                  <a:pt x="52769" y="201002"/>
                </a:lnTo>
                <a:lnTo>
                  <a:pt x="64153" y="201002"/>
                </a:lnTo>
                <a:lnTo>
                  <a:pt x="62927" y="192226"/>
                </a:lnTo>
                <a:lnTo>
                  <a:pt x="63146" y="189577"/>
                </a:lnTo>
                <a:lnTo>
                  <a:pt x="64240" y="176333"/>
                </a:lnTo>
                <a:lnTo>
                  <a:pt x="64375" y="174698"/>
                </a:lnTo>
              </a:path>
              <a:path w="233207" h="232580">
                <a:moveTo>
                  <a:pt x="64375" y="174698"/>
                </a:moveTo>
                <a:lnTo>
                  <a:pt x="65700" y="175287"/>
                </a:lnTo>
                <a:lnTo>
                  <a:pt x="66917" y="175750"/>
                </a:lnTo>
                <a:lnTo>
                  <a:pt x="72762" y="177946"/>
                </a:lnTo>
                <a:lnTo>
                  <a:pt x="76858" y="179486"/>
                </a:lnTo>
                <a:lnTo>
                  <a:pt x="77333" y="179664"/>
                </a:lnTo>
                <a:lnTo>
                  <a:pt x="78357" y="179959"/>
                </a:lnTo>
                <a:lnTo>
                  <a:pt x="134013" y="179959"/>
                </a:lnTo>
                <a:lnTo>
                  <a:pt x="131329" y="179664"/>
                </a:lnTo>
                <a:lnTo>
                  <a:pt x="129710" y="179486"/>
                </a:lnTo>
                <a:lnTo>
                  <a:pt x="117004" y="177946"/>
                </a:lnTo>
                <a:lnTo>
                  <a:pt x="104470" y="175750"/>
                </a:lnTo>
                <a:lnTo>
                  <a:pt x="102666" y="175327"/>
                </a:lnTo>
                <a:lnTo>
                  <a:pt x="102495" y="175287"/>
                </a:lnTo>
                <a:lnTo>
                  <a:pt x="100318" y="174698"/>
                </a:lnTo>
              </a:path>
              <a:path w="233207" h="232580">
                <a:moveTo>
                  <a:pt x="78357" y="179959"/>
                </a:moveTo>
                <a:lnTo>
                  <a:pt x="85664" y="182063"/>
                </a:lnTo>
                <a:lnTo>
                  <a:pt x="89317" y="183115"/>
                </a:lnTo>
                <a:lnTo>
                  <a:pt x="89522" y="183174"/>
                </a:lnTo>
                <a:lnTo>
                  <a:pt x="93638" y="184168"/>
                </a:lnTo>
                <a:lnTo>
                  <a:pt x="102359" y="186272"/>
                </a:lnTo>
                <a:lnTo>
                  <a:pt x="106662" y="187145"/>
                </a:lnTo>
                <a:lnTo>
                  <a:pt x="119368" y="189056"/>
                </a:lnTo>
                <a:lnTo>
                  <a:pt x="122141" y="189371"/>
                </a:lnTo>
                <a:lnTo>
                  <a:pt x="130981" y="190376"/>
                </a:lnTo>
                <a:lnTo>
                  <a:pt x="131902" y="190480"/>
                </a:lnTo>
                <a:lnTo>
                  <a:pt x="124953" y="204339"/>
                </a:lnTo>
                <a:lnTo>
                  <a:pt x="119177" y="215860"/>
                </a:lnTo>
                <a:lnTo>
                  <a:pt x="116603" y="220993"/>
                </a:lnTo>
                <a:lnTo>
                  <a:pt x="131902" y="220993"/>
                </a:lnTo>
                <a:lnTo>
                  <a:pt x="135000" y="215860"/>
                </a:lnTo>
                <a:lnTo>
                  <a:pt x="139409" y="204339"/>
                </a:lnTo>
                <a:lnTo>
                  <a:pt x="142454" y="190480"/>
                </a:lnTo>
                <a:lnTo>
                  <a:pt x="148518" y="190376"/>
                </a:lnTo>
                <a:lnTo>
                  <a:pt x="161734" y="189371"/>
                </a:lnTo>
                <a:lnTo>
                  <a:pt x="163630" y="189056"/>
                </a:lnTo>
                <a:lnTo>
                  <a:pt x="174188" y="187302"/>
                </a:lnTo>
                <a:lnTo>
                  <a:pt x="177980" y="186272"/>
                </a:lnTo>
                <a:lnTo>
                  <a:pt x="185727" y="184168"/>
                </a:lnTo>
                <a:lnTo>
                  <a:pt x="188715" y="183174"/>
                </a:lnTo>
                <a:lnTo>
                  <a:pt x="188892" y="183115"/>
                </a:lnTo>
                <a:lnTo>
                  <a:pt x="192058" y="182063"/>
                </a:lnTo>
                <a:lnTo>
                  <a:pt x="195223" y="179959"/>
                </a:lnTo>
              </a:path>
              <a:path w="233207" h="232580">
                <a:moveTo>
                  <a:pt x="195223" y="179959"/>
                </a:moveTo>
                <a:lnTo>
                  <a:pt x="194896" y="180670"/>
                </a:lnTo>
                <a:lnTo>
                  <a:pt x="194381" y="181791"/>
                </a:lnTo>
                <a:lnTo>
                  <a:pt x="188934" y="191009"/>
                </a:lnTo>
                <a:lnTo>
                  <a:pt x="187580" y="193301"/>
                </a:lnTo>
                <a:lnTo>
                  <a:pt x="180911" y="200435"/>
                </a:lnTo>
                <a:lnTo>
                  <a:pt x="179396" y="202054"/>
                </a:lnTo>
                <a:lnTo>
                  <a:pt x="179130" y="202238"/>
                </a:lnTo>
                <a:lnTo>
                  <a:pt x="168498" y="208832"/>
                </a:lnTo>
                <a:lnTo>
                  <a:pt x="162929" y="211523"/>
                </a:lnTo>
                <a:lnTo>
                  <a:pt x="160753" y="212576"/>
                </a:lnTo>
                <a:lnTo>
                  <a:pt x="157084" y="214349"/>
                </a:lnTo>
                <a:lnTo>
                  <a:pt x="144886" y="218499"/>
                </a:lnTo>
                <a:lnTo>
                  <a:pt x="142017" y="219050"/>
                </a:lnTo>
                <a:lnTo>
                  <a:pt x="131902" y="220993"/>
                </a:lnTo>
                <a:lnTo>
                  <a:pt x="167295" y="220993"/>
                </a:lnTo>
                <a:lnTo>
                  <a:pt x="171576" y="219050"/>
                </a:lnTo>
                <a:lnTo>
                  <a:pt x="172510" y="218499"/>
                </a:lnTo>
                <a:lnTo>
                  <a:pt x="179553" y="214349"/>
                </a:lnTo>
                <a:lnTo>
                  <a:pt x="182562" y="212576"/>
                </a:lnTo>
                <a:lnTo>
                  <a:pt x="184672" y="211523"/>
                </a:lnTo>
                <a:lnTo>
                  <a:pt x="187854" y="208841"/>
                </a:lnTo>
                <a:lnTo>
                  <a:pt x="195385" y="202238"/>
                </a:lnTo>
                <a:lnTo>
                  <a:pt x="195595" y="202054"/>
                </a:lnTo>
                <a:lnTo>
                  <a:pt x="197442" y="200435"/>
                </a:lnTo>
                <a:lnTo>
                  <a:pt x="204004" y="193301"/>
                </a:lnTo>
                <a:lnTo>
                  <a:pt x="206112" y="191009"/>
                </a:lnTo>
                <a:lnTo>
                  <a:pt x="212955" y="181791"/>
                </a:lnTo>
                <a:lnTo>
                  <a:pt x="213787" y="180670"/>
                </a:lnTo>
                <a:lnTo>
                  <a:pt x="214208" y="179959"/>
                </a:lnTo>
              </a:path>
              <a:path w="233207" h="232580">
                <a:moveTo>
                  <a:pt x="36858" y="201002"/>
                </a:moveTo>
                <a:lnTo>
                  <a:pt x="40824" y="204757"/>
                </a:lnTo>
                <a:lnTo>
                  <a:pt x="41337" y="205242"/>
                </a:lnTo>
                <a:lnTo>
                  <a:pt x="49560" y="211393"/>
                </a:lnTo>
                <a:lnTo>
                  <a:pt x="49734" y="211523"/>
                </a:lnTo>
                <a:lnTo>
                  <a:pt x="52019" y="213232"/>
                </a:lnTo>
                <a:lnTo>
                  <a:pt x="57713" y="216539"/>
                </a:lnTo>
                <a:lnTo>
                  <a:pt x="63461" y="219878"/>
                </a:lnTo>
                <a:lnTo>
                  <a:pt x="63611" y="219965"/>
                </a:lnTo>
                <a:lnTo>
                  <a:pt x="67511" y="221659"/>
                </a:lnTo>
                <a:lnTo>
                  <a:pt x="68399" y="222045"/>
                </a:lnTo>
                <a:lnTo>
                  <a:pt x="116076" y="222045"/>
                </a:lnTo>
                <a:lnTo>
                  <a:pt x="106606" y="221659"/>
                </a:lnTo>
                <a:lnTo>
                  <a:pt x="94651" y="219965"/>
                </a:lnTo>
                <a:lnTo>
                  <a:pt x="94038" y="219878"/>
                </a:lnTo>
                <a:lnTo>
                  <a:pt x="81679" y="216539"/>
                </a:lnTo>
                <a:lnTo>
                  <a:pt x="73749" y="213232"/>
                </a:lnTo>
                <a:lnTo>
                  <a:pt x="69651" y="211523"/>
                </a:lnTo>
                <a:lnTo>
                  <a:pt x="69402" y="211393"/>
                </a:lnTo>
                <a:lnTo>
                  <a:pt x="65023" y="205242"/>
                </a:lnTo>
                <a:lnTo>
                  <a:pt x="64677" y="204757"/>
                </a:lnTo>
                <a:lnTo>
                  <a:pt x="64153" y="201002"/>
                </a:lnTo>
              </a:path>
              <a:path w="233207" h="232580">
                <a:moveTo>
                  <a:pt x="116603" y="220993"/>
                </a:moveTo>
                <a:lnTo>
                  <a:pt x="116076" y="222045"/>
                </a:lnTo>
                <a:lnTo>
                  <a:pt x="164976" y="222045"/>
                </a:lnTo>
                <a:lnTo>
                  <a:pt x="167295" y="220993"/>
                </a:lnTo>
              </a:path>
              <a:path w="233207" h="232580">
                <a:moveTo>
                  <a:pt x="68399" y="222045"/>
                </a:moveTo>
                <a:lnTo>
                  <a:pt x="73725" y="224358"/>
                </a:lnTo>
                <a:lnTo>
                  <a:pt x="76015" y="225353"/>
                </a:lnTo>
                <a:lnTo>
                  <a:pt x="86178" y="228419"/>
                </a:lnTo>
                <a:lnTo>
                  <a:pt x="89135" y="229310"/>
                </a:lnTo>
                <a:lnTo>
                  <a:pt x="99493" y="231149"/>
                </a:lnTo>
                <a:lnTo>
                  <a:pt x="102872" y="231748"/>
                </a:lnTo>
                <a:lnTo>
                  <a:pt x="115182" y="232467"/>
                </a:lnTo>
                <a:lnTo>
                  <a:pt x="117131" y="232580"/>
                </a:lnTo>
                <a:lnTo>
                  <a:pt x="122138" y="232467"/>
                </a:lnTo>
                <a:lnTo>
                  <a:pt x="129145" y="231748"/>
                </a:lnTo>
                <a:lnTo>
                  <a:pt x="134995" y="231149"/>
                </a:lnTo>
                <a:lnTo>
                  <a:pt x="143503" y="229310"/>
                </a:lnTo>
                <a:lnTo>
                  <a:pt x="147629" y="228419"/>
                </a:lnTo>
                <a:lnTo>
                  <a:pt x="156876" y="225353"/>
                </a:lnTo>
                <a:lnTo>
                  <a:pt x="159877" y="224358"/>
                </a:lnTo>
                <a:lnTo>
                  <a:pt x="164976" y="222045"/>
                </a:lnTo>
              </a:path>
            </a:pathLst>
          </a:custGeom>
          <a:solidFill>
            <a:srgbClr val="FDFDFD"/>
          </a:solidFill>
        </p:spPr>
        <p:txBody>
          <a:bodyPr wrap="square" lIns="0" tIns="0" rIns="0" bIns="0" rtlCol="0">
            <a:noAutofit/>
          </a:bodyPr>
          <a:lstStyle/>
          <a:p>
            <a:endParaRPr/>
          </a:p>
        </p:txBody>
      </p:sp>
      <p:sp>
        <p:nvSpPr>
          <p:cNvPr id="204" name="object 5"/>
          <p:cNvSpPr txBox="1"/>
          <p:nvPr/>
        </p:nvSpPr>
        <p:spPr>
          <a:xfrm>
            <a:off x="1187369" y="5818213"/>
            <a:ext cx="70706" cy="225215"/>
          </a:xfrm>
          <a:prstGeom prst="rect">
            <a:avLst/>
          </a:prstGeom>
        </p:spPr>
        <p:txBody>
          <a:bodyPr wrap="square" lIns="0" tIns="0" rIns="0" bIns="0" rtlCol="0">
            <a:noAutofit/>
          </a:bodyPr>
          <a:lstStyle/>
          <a:p>
            <a:pPr marL="25400">
              <a:lnSpc>
                <a:spcPts val="1000"/>
              </a:lnSpc>
            </a:pPr>
            <a:endParaRPr sz="1000"/>
          </a:p>
        </p:txBody>
      </p:sp>
      <p:sp>
        <p:nvSpPr>
          <p:cNvPr id="205" name="object 4"/>
          <p:cNvSpPr txBox="1"/>
          <p:nvPr/>
        </p:nvSpPr>
        <p:spPr>
          <a:xfrm>
            <a:off x="910888" y="5814004"/>
            <a:ext cx="233207" cy="232580"/>
          </a:xfrm>
          <a:prstGeom prst="rect">
            <a:avLst/>
          </a:prstGeom>
        </p:spPr>
        <p:txBody>
          <a:bodyPr wrap="square" lIns="0" tIns="0" rIns="0" bIns="0" rtlCol="0">
            <a:noAutofit/>
          </a:bodyPr>
          <a:lstStyle/>
          <a:p>
            <a:pPr marL="25400">
              <a:lnSpc>
                <a:spcPts val="1000"/>
              </a:lnSpc>
            </a:pPr>
            <a:endParaRPr sz="1000"/>
          </a:p>
        </p:txBody>
      </p:sp>
      <p:sp>
        <p:nvSpPr>
          <p:cNvPr id="206" name="object 3"/>
          <p:cNvSpPr txBox="1"/>
          <p:nvPr/>
        </p:nvSpPr>
        <p:spPr>
          <a:xfrm>
            <a:off x="910888" y="6046585"/>
            <a:ext cx="233207" cy="118906"/>
          </a:xfrm>
          <a:prstGeom prst="rect">
            <a:avLst/>
          </a:prstGeom>
        </p:spPr>
        <p:txBody>
          <a:bodyPr wrap="square" lIns="0" tIns="0" rIns="0" bIns="0" rtlCol="0">
            <a:noAutofit/>
          </a:bodyPr>
          <a:lstStyle/>
          <a:p>
            <a:pPr marL="25400">
              <a:lnSpc>
                <a:spcPts val="900"/>
              </a:lnSpc>
              <a:spcBef>
                <a:spcPts val="36"/>
              </a:spcBef>
            </a:pPr>
            <a:endParaRPr sz="900"/>
          </a:p>
        </p:txBody>
      </p:sp>
      <p:sp>
        <p:nvSpPr>
          <p:cNvPr id="207" name="object 2"/>
          <p:cNvSpPr txBox="1"/>
          <p:nvPr/>
        </p:nvSpPr>
        <p:spPr>
          <a:xfrm>
            <a:off x="81459" y="5956336"/>
            <a:ext cx="582504" cy="152400"/>
          </a:xfrm>
          <a:prstGeom prst="rect">
            <a:avLst/>
          </a:prstGeom>
        </p:spPr>
        <p:txBody>
          <a:bodyPr wrap="square" lIns="0" tIns="0" rIns="0" bIns="0" rtlCol="0">
            <a:noAutofit/>
          </a:bodyPr>
          <a:lstStyle/>
          <a:p>
            <a:pPr marL="25400">
              <a:lnSpc>
                <a:spcPts val="1000"/>
              </a:lnSpc>
            </a:pPr>
            <a:endParaRPr sz="1000"/>
          </a:p>
        </p:txBody>
      </p:sp>
      <p:sp>
        <p:nvSpPr>
          <p:cNvPr id="209" name="object 8"/>
          <p:cNvSpPr txBox="1"/>
          <p:nvPr/>
        </p:nvSpPr>
        <p:spPr>
          <a:xfrm>
            <a:off x="2851587" y="2168726"/>
            <a:ext cx="5562601" cy="817289"/>
          </a:xfrm>
          <a:prstGeom prst="rect">
            <a:avLst/>
          </a:prstGeom>
        </p:spPr>
        <p:txBody>
          <a:bodyPr wrap="square" lIns="0" tIns="0" rIns="0" bIns="0" rtlCol="0">
            <a:noAutofit/>
          </a:bodyPr>
          <a:lstStyle/>
          <a:p>
            <a:pPr marL="12700" algn="ctr">
              <a:lnSpc>
                <a:spcPts val="4600"/>
              </a:lnSpc>
              <a:spcBef>
                <a:spcPts val="230"/>
              </a:spcBef>
            </a:pPr>
            <a:r>
              <a:rPr lang="en-US" sz="3600" b="1" dirty="0" smtClean="0">
                <a:solidFill>
                  <a:srgbClr val="C64623"/>
                </a:solidFill>
                <a:latin typeface="Arial"/>
                <a:cs typeface="Arial"/>
              </a:rPr>
              <a:t>INTRODUCTION</a:t>
            </a:r>
          </a:p>
          <a:p>
            <a:pPr marL="12700" algn="ctr">
              <a:lnSpc>
                <a:spcPts val="4600"/>
              </a:lnSpc>
              <a:spcBef>
                <a:spcPts val="230"/>
              </a:spcBef>
            </a:pPr>
            <a:r>
              <a:rPr lang="en-US" sz="3600" b="1" dirty="0" smtClean="0">
                <a:solidFill>
                  <a:srgbClr val="C64623"/>
                </a:solidFill>
                <a:latin typeface="Arial"/>
                <a:cs typeface="Arial"/>
              </a:rPr>
              <a:t>FROM IFC </a:t>
            </a:r>
            <a:r>
              <a:rPr lang="en-US" sz="3600" b="1" dirty="0">
                <a:solidFill>
                  <a:srgbClr val="C64623"/>
                </a:solidFill>
                <a:latin typeface="Arial"/>
                <a:cs typeface="Arial"/>
              </a:rPr>
              <a:t>&amp; BW</a:t>
            </a:r>
          </a:p>
        </p:txBody>
      </p:sp>
      <p:sp>
        <p:nvSpPr>
          <p:cNvPr id="210" name="object 107"/>
          <p:cNvSpPr>
            <a:spLocks noChangeAspect="1"/>
          </p:cNvSpPr>
          <p:nvPr/>
        </p:nvSpPr>
        <p:spPr>
          <a:xfrm>
            <a:off x="6504615" y="1"/>
            <a:ext cx="2650275" cy="159162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pic>
        <p:nvPicPr>
          <p:cNvPr id="21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97289" y="4022248"/>
            <a:ext cx="1605163" cy="13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 name="Rectangle 219">
            <a:extLst>
              <a:ext uri="{FF2B5EF4-FFF2-40B4-BE49-F238E27FC236}">
                <a16:creationId xmlns:a16="http://schemas.microsoft.com/office/drawing/2014/main" id="{AEF3FE6A-4AB9-2943-B3E8-388EFAE2FF86}"/>
              </a:ext>
            </a:extLst>
          </p:cNvPr>
          <p:cNvSpPr/>
          <p:nvPr/>
        </p:nvSpPr>
        <p:spPr>
          <a:xfrm>
            <a:off x="6190017" y="3849889"/>
            <a:ext cx="1643179" cy="307777"/>
          </a:xfrm>
          <a:prstGeom prst="rect">
            <a:avLst/>
          </a:prstGeom>
        </p:spPr>
        <p:txBody>
          <a:bodyPr wrap="square">
            <a:spAutoFit/>
          </a:bodyPr>
          <a:lstStyle/>
          <a:p>
            <a:pPr fontAlgn="b"/>
            <a:r>
              <a:rPr lang="en-US" sz="1400" i="1" dirty="0" err="1" smtClean="0">
                <a:solidFill>
                  <a:srgbClr val="000000"/>
                </a:solidFill>
                <a:latin typeface="Calibri" panose="020F0502020204030204" pitchFamily="34" charset="0"/>
              </a:rPr>
              <a:t>Được</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hỗ</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trợ</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bởi</a:t>
            </a:r>
            <a:endParaRPr lang="en-US" sz="1400" i="1" dirty="0">
              <a:solidFill>
                <a:srgbClr val="000000"/>
              </a:solidFill>
              <a:latin typeface="Calibri" panose="020F0502020204030204" pitchFamily="34" charset="0"/>
            </a:endParaRPr>
          </a:p>
        </p:txBody>
      </p:sp>
      <p:sp>
        <p:nvSpPr>
          <p:cNvPr id="221" name="Rectangle 220">
            <a:extLst>
              <a:ext uri="{FF2B5EF4-FFF2-40B4-BE49-F238E27FC236}">
                <a16:creationId xmlns:a16="http://schemas.microsoft.com/office/drawing/2014/main" id="{723B9F51-09C0-3744-9AEA-C59FF6964C5A}"/>
              </a:ext>
            </a:extLst>
          </p:cNvPr>
          <p:cNvSpPr/>
          <p:nvPr/>
        </p:nvSpPr>
        <p:spPr>
          <a:xfrm>
            <a:off x="3639211" y="3831015"/>
            <a:ext cx="2214232" cy="307777"/>
          </a:xfrm>
          <a:prstGeom prst="rect">
            <a:avLst/>
          </a:prstGeom>
        </p:spPr>
        <p:txBody>
          <a:bodyPr wrap="square">
            <a:spAutoFit/>
          </a:bodyPr>
          <a:lstStyle/>
          <a:p>
            <a:pPr fontAlgn="b"/>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Hợp</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tác</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với</a:t>
            </a:r>
            <a:r>
              <a:rPr lang="en-US" sz="1400" i="1" dirty="0" smtClean="0">
                <a:solidFill>
                  <a:srgbClr val="000000"/>
                </a:solidFill>
                <a:latin typeface="Calibri" panose="020F0502020204030204" pitchFamily="34" charset="0"/>
              </a:rPr>
              <a:t>:</a:t>
            </a:r>
            <a:endParaRPr lang="en-US" sz="1400" i="1" dirty="0">
              <a:solidFill>
                <a:srgbClr val="000000"/>
              </a:solidFill>
              <a:latin typeface="Calibri" panose="020F0502020204030204" pitchFamily="34" charset="0"/>
            </a:endParaRPr>
          </a:p>
        </p:txBody>
      </p:sp>
      <p:pic>
        <p:nvPicPr>
          <p:cNvPr id="222" name="Picture 221">
            <a:extLst>
              <a:ext uri="{FF2B5EF4-FFF2-40B4-BE49-F238E27FC236}">
                <a16:creationId xmlns:a16="http://schemas.microsoft.com/office/drawing/2014/main" id="{0D86598D-789A-4BE8-AE4B-6B9C9DE0D78D}"/>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5932599" y="4082314"/>
            <a:ext cx="2158014" cy="1275299"/>
          </a:xfrm>
          <a:prstGeom prst="rect">
            <a:avLst/>
          </a:prstGeom>
          <a:noFill/>
          <a:ln>
            <a:noFill/>
          </a:ln>
        </p:spPr>
      </p:pic>
      <p:sp>
        <p:nvSpPr>
          <p:cNvPr id="208" name="object 10"/>
          <p:cNvSpPr/>
          <p:nvPr/>
        </p:nvSpPr>
        <p:spPr>
          <a:xfrm>
            <a:off x="-16234" y="2884635"/>
            <a:ext cx="4419600" cy="4039751"/>
          </a:xfrm>
          <a:custGeom>
            <a:avLst/>
            <a:gdLst/>
            <a:ahLst/>
            <a:cxnLst/>
            <a:rect l="l" t="t" r="r" b="b"/>
            <a:pathLst>
              <a:path w="3516122" h="3516122">
                <a:moveTo>
                  <a:pt x="0" y="0"/>
                </a:moveTo>
                <a:lnTo>
                  <a:pt x="0" y="3516118"/>
                </a:lnTo>
                <a:lnTo>
                  <a:pt x="3516118" y="3516118"/>
                </a:lnTo>
                <a:lnTo>
                  <a:pt x="0" y="0"/>
                </a:lnTo>
                <a:close/>
              </a:path>
            </a:pathLst>
          </a:custGeom>
          <a:solidFill>
            <a:srgbClr val="EAAA0E"/>
          </a:solidFill>
        </p:spPr>
        <p:txBody>
          <a:bodyPr wrap="square" lIns="0" tIns="0" rIns="0" bIns="0" rtlCol="0">
            <a:noAutofit/>
          </a:bodyPr>
          <a:lstStyle/>
          <a:p>
            <a:endParaRPr/>
          </a:p>
        </p:txBody>
      </p:sp>
      <p:pic>
        <p:nvPicPr>
          <p:cNvPr id="211" name="Picture 210">
            <a:extLst>
              <a:ext uri="{FF2B5EF4-FFF2-40B4-BE49-F238E27FC236}">
                <a16:creationId xmlns:a16="http://schemas.microsoft.com/office/drawing/2014/main" id="{F55202DE-9098-4BC1-B934-4A85143E401E}"/>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1197673" y="5986160"/>
            <a:ext cx="1918915" cy="5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a:extLst>
              <a:ext uri="{FF2B5EF4-FFF2-40B4-BE49-F238E27FC236}">
                <a16:creationId xmlns:a16="http://schemas.microsoft.com/office/drawing/2014/main" id="{9E9A8398-3CCF-E145-A91A-C09786678AF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6667" y="5765331"/>
            <a:ext cx="654304"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793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754501" y="4"/>
            <a:ext cx="2388615" cy="2388743"/>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solidFill>
                <a:prstClr val="black"/>
              </a:solidFill>
              <a:latin typeface="Arial" panose="020B0604020202020204" pitchFamily="34" charset="0"/>
              <a:cs typeface="Arial" panose="020B0604020202020204" pitchFamily="34" charset="0"/>
            </a:endParaRPr>
          </a:p>
        </p:txBody>
      </p:sp>
      <p:sp>
        <p:nvSpPr>
          <p:cNvPr id="72" name="Rectangle 55"/>
          <p:cNvSpPr>
            <a:spLocks noChangeArrowheads="1"/>
          </p:cNvSpPr>
          <p:nvPr/>
        </p:nvSpPr>
        <p:spPr bwMode="auto">
          <a:xfrm>
            <a:off x="0" y="72476"/>
            <a:ext cx="1015436" cy="31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34915" rIns="91440" bIns="0" numCol="1" anchor="ctr" anchorCtr="0" compatLnSpc="1">
            <a:prstTxWarp prst="textNoShape">
              <a:avLst/>
            </a:prstTxWarp>
            <a:spAutoFit/>
          </a:bodyPr>
          <a:lstStyle/>
          <a:p>
            <a:endParaRPr lang="vi-VN">
              <a:solidFill>
                <a:prstClr val="black"/>
              </a:solidFill>
            </a:endParaRPr>
          </a:p>
        </p:txBody>
      </p:sp>
      <p:sp>
        <p:nvSpPr>
          <p:cNvPr id="74" name="Rectangle 91"/>
          <p:cNvSpPr>
            <a:spLocks noChangeArrowheads="1"/>
          </p:cNvSpPr>
          <p:nvPr/>
        </p:nvSpPr>
        <p:spPr bwMode="auto">
          <a:xfrm>
            <a:off x="457204"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vi-VN" altLang="vi-VN">
              <a:solidFill>
                <a:prstClr val="black"/>
              </a:solidFill>
              <a:cs typeface="Arial" pitchFamily="34" charset="0"/>
            </a:endParaRPr>
          </a:p>
        </p:txBody>
      </p:sp>
      <p:sp>
        <p:nvSpPr>
          <p:cNvPr id="25"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172725"/>
            <a:ext cx="6400800" cy="620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ject 12"/>
          <p:cNvSpPr txBox="1"/>
          <p:nvPr/>
        </p:nvSpPr>
        <p:spPr>
          <a:xfrm>
            <a:off x="0" y="1828800"/>
            <a:ext cx="3048000" cy="2362200"/>
          </a:xfrm>
          <a:prstGeom prst="rect">
            <a:avLst/>
          </a:prstGeom>
        </p:spPr>
        <p:txBody>
          <a:bodyPr wrap="square" lIns="0" tIns="0" rIns="0" bIns="0" rtlCol="0" anchor="ctr">
            <a:noAutofit/>
          </a:bodyPr>
          <a:lstStyle/>
          <a:p>
            <a:pPr marL="12700"/>
            <a:r>
              <a:rPr lang="vi-VN" sz="2400" b="1" dirty="0">
                <a:solidFill>
                  <a:srgbClr val="862A39"/>
                </a:solidFill>
                <a:latin typeface="Arial" panose="020B0604020202020204" pitchFamily="34" charset="0"/>
                <a:cs typeface="Arial" panose="020B0604020202020204" pitchFamily="34" charset="0"/>
              </a:rPr>
              <a:t>ENVIRONMENTAL IMPACT ASSESSMENT REPORT (EIA)</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3975248"/>
            <a:ext cx="1371600" cy="1053952"/>
          </a:xfrm>
          <a:prstGeom prst="rect">
            <a:avLst/>
          </a:prstGeom>
        </p:spPr>
      </p:pic>
    </p:spTree>
    <p:extLst>
      <p:ext uri="{BB962C8B-B14F-4D97-AF65-F5344CB8AC3E}">
        <p14:creationId xmlns:p14="http://schemas.microsoft.com/office/powerpoint/2010/main" val="3056058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754501" y="4"/>
            <a:ext cx="2388615" cy="2388743"/>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solidFill>
                <a:prstClr val="black"/>
              </a:solidFill>
              <a:latin typeface="Arial" panose="020B0604020202020204" pitchFamily="34" charset="0"/>
              <a:cs typeface="Arial" panose="020B0604020202020204" pitchFamily="34" charset="0"/>
            </a:endParaRPr>
          </a:p>
        </p:txBody>
      </p:sp>
      <p:sp>
        <p:nvSpPr>
          <p:cNvPr id="72" name="Rectangle 55"/>
          <p:cNvSpPr>
            <a:spLocks noChangeArrowheads="1"/>
          </p:cNvSpPr>
          <p:nvPr/>
        </p:nvSpPr>
        <p:spPr bwMode="auto">
          <a:xfrm>
            <a:off x="0" y="72476"/>
            <a:ext cx="1015436" cy="31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34915" rIns="91440" bIns="0" numCol="1" anchor="ctr" anchorCtr="0" compatLnSpc="1">
            <a:prstTxWarp prst="textNoShape">
              <a:avLst/>
            </a:prstTxWarp>
            <a:spAutoFit/>
          </a:bodyPr>
          <a:lstStyle/>
          <a:p>
            <a:endParaRPr lang="vi-VN">
              <a:solidFill>
                <a:prstClr val="black"/>
              </a:solidFill>
            </a:endParaRPr>
          </a:p>
        </p:txBody>
      </p:sp>
      <p:sp>
        <p:nvSpPr>
          <p:cNvPr id="74" name="Rectangle 91"/>
          <p:cNvSpPr>
            <a:spLocks noChangeArrowheads="1"/>
          </p:cNvSpPr>
          <p:nvPr/>
        </p:nvSpPr>
        <p:spPr bwMode="auto">
          <a:xfrm>
            <a:off x="457204"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vi-VN" altLang="vi-VN">
              <a:solidFill>
                <a:prstClr val="black"/>
              </a:solidFill>
              <a:cs typeface="Arial" pitchFamily="34" charset="0"/>
            </a:endParaRPr>
          </a:p>
        </p:txBody>
      </p:sp>
      <p:sp>
        <p:nvSpPr>
          <p:cNvPr id="25"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519"/>
          <a:stretch/>
        </p:blipFill>
        <p:spPr bwMode="auto">
          <a:xfrm>
            <a:off x="2438400" y="41729"/>
            <a:ext cx="6912429" cy="623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ject 12"/>
          <p:cNvSpPr txBox="1"/>
          <p:nvPr/>
        </p:nvSpPr>
        <p:spPr>
          <a:xfrm>
            <a:off x="157253" y="1981200"/>
            <a:ext cx="2895600" cy="1752600"/>
          </a:xfrm>
          <a:prstGeom prst="rect">
            <a:avLst/>
          </a:prstGeom>
        </p:spPr>
        <p:txBody>
          <a:bodyPr wrap="square" lIns="0" tIns="0" rIns="0" bIns="0" rtlCol="0" anchor="ctr">
            <a:noAutofit/>
          </a:bodyPr>
          <a:lstStyle/>
          <a:p>
            <a:pPr marL="12700"/>
            <a:r>
              <a:rPr lang="en-US" sz="2400" b="1" dirty="0">
                <a:solidFill>
                  <a:srgbClr val="862A39"/>
                </a:solidFill>
                <a:latin typeface="Arial" panose="020B0604020202020204" pitchFamily="34" charset="0"/>
                <a:cs typeface="Arial" panose="020B0604020202020204" pitchFamily="34" charset="0"/>
              </a:rPr>
              <a:t>ENVIRONMENTAL PROTECTION PLANS</a:t>
            </a:r>
            <a:endParaRPr lang="vi-VN" sz="2400" b="1" dirty="0">
              <a:solidFill>
                <a:srgbClr val="862A39"/>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026" y="3505200"/>
            <a:ext cx="1470039" cy="1129593"/>
          </a:xfrm>
          <a:prstGeom prst="rect">
            <a:avLst/>
          </a:prstGeom>
        </p:spPr>
      </p:pic>
    </p:spTree>
    <p:extLst>
      <p:ext uri="{BB962C8B-B14F-4D97-AF65-F5344CB8AC3E}">
        <p14:creationId xmlns:p14="http://schemas.microsoft.com/office/powerpoint/2010/main" val="590314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754501" y="4"/>
            <a:ext cx="2388615" cy="2388743"/>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solidFill>
                <a:prstClr val="black"/>
              </a:solidFill>
              <a:latin typeface="Arial" panose="020B0604020202020204" pitchFamily="34" charset="0"/>
              <a:cs typeface="Arial" panose="020B0604020202020204" pitchFamily="34" charset="0"/>
            </a:endParaRPr>
          </a:p>
        </p:txBody>
      </p:sp>
      <p:sp>
        <p:nvSpPr>
          <p:cNvPr id="72" name="Rectangle 55"/>
          <p:cNvSpPr>
            <a:spLocks noChangeArrowheads="1"/>
          </p:cNvSpPr>
          <p:nvPr/>
        </p:nvSpPr>
        <p:spPr bwMode="auto">
          <a:xfrm>
            <a:off x="0" y="72476"/>
            <a:ext cx="1015436" cy="31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34915" rIns="91440" bIns="0" numCol="1" anchor="ctr" anchorCtr="0" compatLnSpc="1">
            <a:prstTxWarp prst="textNoShape">
              <a:avLst/>
            </a:prstTxWarp>
            <a:spAutoFit/>
          </a:bodyPr>
          <a:lstStyle/>
          <a:p>
            <a:endParaRPr lang="vi-VN">
              <a:solidFill>
                <a:prstClr val="black"/>
              </a:solidFill>
            </a:endParaRPr>
          </a:p>
        </p:txBody>
      </p:sp>
      <p:sp>
        <p:nvSpPr>
          <p:cNvPr id="74" name="Rectangle 91"/>
          <p:cNvSpPr>
            <a:spLocks noChangeArrowheads="1"/>
          </p:cNvSpPr>
          <p:nvPr/>
        </p:nvSpPr>
        <p:spPr bwMode="auto">
          <a:xfrm>
            <a:off x="457204"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vi-VN" altLang="vi-VN">
              <a:solidFill>
                <a:prstClr val="black"/>
              </a:solidFill>
              <a:cs typeface="Arial" pitchFamily="34" charset="0"/>
            </a:endParaRPr>
          </a:p>
        </p:txBody>
      </p:sp>
      <p:sp>
        <p:nvSpPr>
          <p:cNvPr id="25"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8" name="object 12"/>
          <p:cNvSpPr txBox="1"/>
          <p:nvPr/>
        </p:nvSpPr>
        <p:spPr>
          <a:xfrm>
            <a:off x="152400" y="-381000"/>
            <a:ext cx="8610600" cy="1752600"/>
          </a:xfrm>
          <a:prstGeom prst="rect">
            <a:avLst/>
          </a:prstGeom>
        </p:spPr>
        <p:txBody>
          <a:bodyPr wrap="square" lIns="0" tIns="0" rIns="0" bIns="0" rtlCol="0" anchor="ctr">
            <a:noAutofit/>
          </a:bodyPr>
          <a:lstStyle/>
          <a:p>
            <a:pPr marL="12700"/>
            <a:r>
              <a:rPr lang="en-US" sz="2400" b="1" dirty="0">
                <a:solidFill>
                  <a:srgbClr val="862A39"/>
                </a:solidFill>
                <a:latin typeface="Arial" panose="020B0604020202020204" pitchFamily="34" charset="0"/>
                <a:cs typeface="Arial" panose="020B0604020202020204" pitchFamily="34" charset="0"/>
              </a:rPr>
              <a:t>ENVIRONMENTAL PROTECTION PLANS (</a:t>
            </a:r>
            <a:r>
              <a:rPr lang="en-US" sz="2400" b="1" dirty="0" err="1">
                <a:solidFill>
                  <a:srgbClr val="862A39"/>
                </a:solidFill>
                <a:latin typeface="Arial" panose="020B0604020202020204" pitchFamily="34" charset="0"/>
                <a:cs typeface="Arial" panose="020B0604020202020204" pitchFamily="34" charset="0"/>
              </a:rPr>
              <a:t>cont</a:t>
            </a:r>
            <a:r>
              <a:rPr lang="en-US" sz="2400" b="1" dirty="0">
                <a:solidFill>
                  <a:srgbClr val="862A39"/>
                </a:solidFill>
                <a:latin typeface="Arial" panose="020B0604020202020204" pitchFamily="34" charset="0"/>
                <a:cs typeface="Arial" panose="020B0604020202020204" pitchFamily="34" charset="0"/>
              </a:rPr>
              <a:t>)</a:t>
            </a:r>
            <a:endParaRPr lang="vi-VN" sz="2400" b="1" dirty="0">
              <a:solidFill>
                <a:srgbClr val="862A39"/>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841" y="1194375"/>
            <a:ext cx="8732327" cy="459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71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754501" y="4"/>
            <a:ext cx="2388615" cy="2388743"/>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solidFill>
                <a:prstClr val="black"/>
              </a:solidFill>
              <a:latin typeface="Arial" panose="020B0604020202020204" pitchFamily="34" charset="0"/>
              <a:cs typeface="Arial" panose="020B0604020202020204" pitchFamily="34" charset="0"/>
            </a:endParaRPr>
          </a:p>
        </p:txBody>
      </p:sp>
      <p:sp>
        <p:nvSpPr>
          <p:cNvPr id="72" name="Rectangle 55"/>
          <p:cNvSpPr>
            <a:spLocks noChangeArrowheads="1"/>
          </p:cNvSpPr>
          <p:nvPr/>
        </p:nvSpPr>
        <p:spPr bwMode="auto">
          <a:xfrm>
            <a:off x="0" y="72476"/>
            <a:ext cx="1015436" cy="31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34915" rIns="91440" bIns="0" numCol="1" anchor="ctr" anchorCtr="0" compatLnSpc="1">
            <a:prstTxWarp prst="textNoShape">
              <a:avLst/>
            </a:prstTxWarp>
            <a:spAutoFit/>
          </a:bodyPr>
          <a:lstStyle/>
          <a:p>
            <a:endParaRPr lang="vi-VN">
              <a:solidFill>
                <a:prstClr val="black"/>
              </a:solidFill>
            </a:endParaRPr>
          </a:p>
        </p:txBody>
      </p:sp>
      <p:sp>
        <p:nvSpPr>
          <p:cNvPr id="74" name="Rectangle 91"/>
          <p:cNvSpPr>
            <a:spLocks noChangeArrowheads="1"/>
          </p:cNvSpPr>
          <p:nvPr/>
        </p:nvSpPr>
        <p:spPr bwMode="auto">
          <a:xfrm>
            <a:off x="457204"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vi-VN" altLang="vi-VN">
              <a:solidFill>
                <a:prstClr val="black"/>
              </a:solidFill>
              <a:cs typeface="Arial" pitchFamily="34" charset="0"/>
            </a:endParaRPr>
          </a:p>
        </p:txBody>
      </p:sp>
      <p:sp>
        <p:nvSpPr>
          <p:cNvPr id="25"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7" name="object 12"/>
          <p:cNvSpPr txBox="1"/>
          <p:nvPr/>
        </p:nvSpPr>
        <p:spPr>
          <a:xfrm>
            <a:off x="386460" y="-76200"/>
            <a:ext cx="8756650" cy="914400"/>
          </a:xfrm>
          <a:prstGeom prst="rect">
            <a:avLst/>
          </a:prstGeom>
        </p:spPr>
        <p:txBody>
          <a:bodyPr wrap="square" lIns="0" tIns="0" rIns="0" bIns="0" rtlCol="0" anchor="ctr">
            <a:noAutofit/>
          </a:bodyPr>
          <a:lstStyle/>
          <a:p>
            <a:pPr marL="12700">
              <a:lnSpc>
                <a:spcPts val="3571"/>
              </a:lnSpc>
              <a:spcBef>
                <a:spcPts val="179"/>
              </a:spcBef>
            </a:pPr>
            <a:r>
              <a:rPr lang="en-US" sz="2400" b="1" dirty="0">
                <a:solidFill>
                  <a:srgbClr val="862A39"/>
                </a:solidFill>
                <a:latin typeface="Arial" panose="020B0604020202020204" pitchFamily="34" charset="0"/>
                <a:cs typeface="Arial" panose="020B0604020202020204" pitchFamily="34" charset="0"/>
              </a:rPr>
              <a:t>DETAILED EP PROJECT</a:t>
            </a:r>
            <a:endParaRPr lang="vi-VN" sz="2400" b="1" dirty="0">
              <a:solidFill>
                <a:srgbClr val="862A39"/>
              </a:solidFill>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4428" y="990600"/>
            <a:ext cx="720272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stretch>
            <a:fillRect/>
          </a:stretch>
        </p:blipFill>
        <p:spPr>
          <a:xfrm>
            <a:off x="228600" y="2667000"/>
            <a:ext cx="1355019" cy="957546"/>
          </a:xfrm>
          <a:prstGeom prst="rect">
            <a:avLst/>
          </a:prstGeom>
        </p:spPr>
      </p:pic>
    </p:spTree>
    <p:extLst>
      <p:ext uri="{BB962C8B-B14F-4D97-AF65-F5344CB8AC3E}">
        <p14:creationId xmlns:p14="http://schemas.microsoft.com/office/powerpoint/2010/main" val="122730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754501" y="4"/>
            <a:ext cx="2388615" cy="2388743"/>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solidFill>
                <a:prstClr val="black"/>
              </a:solidFill>
              <a:latin typeface="Arial" panose="020B0604020202020204" pitchFamily="34" charset="0"/>
              <a:cs typeface="Arial" panose="020B0604020202020204" pitchFamily="34" charset="0"/>
            </a:endParaRPr>
          </a:p>
        </p:txBody>
      </p:sp>
      <p:sp>
        <p:nvSpPr>
          <p:cNvPr id="72" name="Rectangle 55"/>
          <p:cNvSpPr>
            <a:spLocks noChangeArrowheads="1"/>
          </p:cNvSpPr>
          <p:nvPr/>
        </p:nvSpPr>
        <p:spPr bwMode="auto">
          <a:xfrm>
            <a:off x="0" y="72476"/>
            <a:ext cx="1015436" cy="31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34915" rIns="91440" bIns="0" numCol="1" anchor="ctr" anchorCtr="0" compatLnSpc="1">
            <a:prstTxWarp prst="textNoShape">
              <a:avLst/>
            </a:prstTxWarp>
            <a:spAutoFit/>
          </a:bodyPr>
          <a:lstStyle/>
          <a:p>
            <a:endParaRPr lang="vi-VN">
              <a:solidFill>
                <a:prstClr val="black"/>
              </a:solidFill>
            </a:endParaRPr>
          </a:p>
        </p:txBody>
      </p:sp>
      <p:sp>
        <p:nvSpPr>
          <p:cNvPr id="74" name="Rectangle 91"/>
          <p:cNvSpPr>
            <a:spLocks noChangeArrowheads="1"/>
          </p:cNvSpPr>
          <p:nvPr/>
        </p:nvSpPr>
        <p:spPr bwMode="auto">
          <a:xfrm>
            <a:off x="457204"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vi-VN" altLang="vi-VN">
              <a:solidFill>
                <a:prstClr val="black"/>
              </a:solidFill>
              <a:cs typeface="Arial" pitchFamily="34" charset="0"/>
            </a:endParaRPr>
          </a:p>
        </p:txBody>
      </p:sp>
      <p:sp>
        <p:nvSpPr>
          <p:cNvPr id="25"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7" name="object 12"/>
          <p:cNvSpPr txBox="1"/>
          <p:nvPr/>
        </p:nvSpPr>
        <p:spPr>
          <a:xfrm>
            <a:off x="386460" y="-76200"/>
            <a:ext cx="8756650" cy="914400"/>
          </a:xfrm>
          <a:prstGeom prst="rect">
            <a:avLst/>
          </a:prstGeom>
        </p:spPr>
        <p:txBody>
          <a:bodyPr wrap="square" lIns="0" tIns="0" rIns="0" bIns="0" rtlCol="0" anchor="ctr">
            <a:noAutofit/>
          </a:bodyPr>
          <a:lstStyle/>
          <a:p>
            <a:pPr marL="12700">
              <a:lnSpc>
                <a:spcPts val="3571"/>
              </a:lnSpc>
              <a:spcBef>
                <a:spcPts val="179"/>
              </a:spcBef>
            </a:pPr>
            <a:r>
              <a:rPr lang="en-US" sz="2400" b="1" dirty="0">
                <a:solidFill>
                  <a:srgbClr val="862A39"/>
                </a:solidFill>
                <a:latin typeface="Arial" panose="020B0604020202020204" pitchFamily="34" charset="0"/>
                <a:cs typeface="Arial" panose="020B0604020202020204" pitchFamily="34" charset="0"/>
              </a:rPr>
              <a:t>DETAILED EP PROJECT (</a:t>
            </a:r>
            <a:r>
              <a:rPr lang="en-US" sz="2400" b="1" dirty="0" err="1">
                <a:solidFill>
                  <a:srgbClr val="862A39"/>
                </a:solidFill>
                <a:latin typeface="Arial" panose="020B0604020202020204" pitchFamily="34" charset="0"/>
                <a:cs typeface="Arial" panose="020B0604020202020204" pitchFamily="34" charset="0"/>
              </a:rPr>
              <a:t>cont</a:t>
            </a:r>
            <a:r>
              <a:rPr lang="en-US" sz="2400" b="1" dirty="0">
                <a:solidFill>
                  <a:srgbClr val="862A39"/>
                </a:solidFill>
                <a:latin typeface="Arial" panose="020B0604020202020204" pitchFamily="34" charset="0"/>
                <a:cs typeface="Arial" panose="020B0604020202020204" pitchFamily="34" charset="0"/>
              </a:rPr>
              <a:t>)</a:t>
            </a:r>
            <a:endParaRPr lang="vi-VN" sz="2400" b="1" dirty="0">
              <a:solidFill>
                <a:srgbClr val="862A39"/>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4" y="1137570"/>
            <a:ext cx="8337943" cy="450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228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55"/>
          <p:cNvSpPr>
            <a:spLocks noChangeArrowheads="1"/>
          </p:cNvSpPr>
          <p:nvPr/>
        </p:nvSpPr>
        <p:spPr bwMode="auto">
          <a:xfrm>
            <a:off x="0" y="72476"/>
            <a:ext cx="1015436" cy="31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34915" rIns="91440" bIns="0" numCol="1" anchor="ctr" anchorCtr="0" compatLnSpc="1">
            <a:prstTxWarp prst="textNoShape">
              <a:avLst/>
            </a:prstTxWarp>
            <a:spAutoFit/>
          </a:bodyPr>
          <a:lstStyle/>
          <a:p>
            <a:endParaRPr lang="vi-VN">
              <a:solidFill>
                <a:prstClr val="black"/>
              </a:solidFill>
            </a:endParaRPr>
          </a:p>
        </p:txBody>
      </p:sp>
      <p:sp>
        <p:nvSpPr>
          <p:cNvPr id="74" name="Rectangle 91"/>
          <p:cNvSpPr>
            <a:spLocks noChangeArrowheads="1"/>
          </p:cNvSpPr>
          <p:nvPr/>
        </p:nvSpPr>
        <p:spPr bwMode="auto">
          <a:xfrm>
            <a:off x="457204"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vi-VN" altLang="vi-VN">
              <a:solidFill>
                <a:prstClr val="black"/>
              </a:solidFill>
              <a:cs typeface="Arial" pitchFamily="34" charset="0"/>
            </a:endParaRPr>
          </a:p>
        </p:txBody>
      </p:sp>
      <p:sp>
        <p:nvSpPr>
          <p:cNvPr id="25"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49" name="object 12"/>
          <p:cNvSpPr txBox="1"/>
          <p:nvPr/>
        </p:nvSpPr>
        <p:spPr>
          <a:xfrm>
            <a:off x="386463" y="0"/>
            <a:ext cx="8756651" cy="914400"/>
          </a:xfrm>
          <a:prstGeom prst="rect">
            <a:avLst/>
          </a:prstGeom>
        </p:spPr>
        <p:txBody>
          <a:bodyPr wrap="square" lIns="0" tIns="0" rIns="0" bIns="0" rtlCol="0" anchor="ctr">
            <a:noAutofit/>
          </a:bodyPr>
          <a:lstStyle/>
          <a:p>
            <a:pPr marL="12700">
              <a:lnSpc>
                <a:spcPts val="3571"/>
              </a:lnSpc>
              <a:spcBef>
                <a:spcPts val="179"/>
              </a:spcBef>
            </a:pPr>
            <a:r>
              <a:rPr lang="en-US" sz="2400" b="1" dirty="0">
                <a:solidFill>
                  <a:srgbClr val="862A39"/>
                </a:solidFill>
                <a:latin typeface="Arial" panose="020B0604020202020204" pitchFamily="34" charset="0"/>
                <a:cs typeface="Arial" panose="020B0604020202020204" pitchFamily="34" charset="0"/>
              </a:rPr>
              <a:t>SIMPLE EP PROJECT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21749" y="762000"/>
            <a:ext cx="652225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914400" y="2166654"/>
            <a:ext cx="1355019" cy="957546"/>
          </a:xfrm>
          <a:prstGeom prst="rect">
            <a:avLst/>
          </a:prstGeom>
        </p:spPr>
      </p:pic>
    </p:spTree>
    <p:extLst>
      <p:ext uri="{BB962C8B-B14F-4D97-AF65-F5344CB8AC3E}">
        <p14:creationId xmlns:p14="http://schemas.microsoft.com/office/powerpoint/2010/main" val="4056279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55"/>
          <p:cNvSpPr>
            <a:spLocks noChangeArrowheads="1"/>
          </p:cNvSpPr>
          <p:nvPr/>
        </p:nvSpPr>
        <p:spPr bwMode="auto">
          <a:xfrm>
            <a:off x="0" y="72476"/>
            <a:ext cx="1015436" cy="31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34915" rIns="91440" bIns="0" numCol="1" anchor="ctr" anchorCtr="0" compatLnSpc="1">
            <a:prstTxWarp prst="textNoShape">
              <a:avLst/>
            </a:prstTxWarp>
            <a:spAutoFit/>
          </a:bodyPr>
          <a:lstStyle/>
          <a:p>
            <a:endParaRPr lang="vi-VN">
              <a:solidFill>
                <a:prstClr val="black"/>
              </a:solidFill>
            </a:endParaRPr>
          </a:p>
        </p:txBody>
      </p:sp>
      <p:sp>
        <p:nvSpPr>
          <p:cNvPr id="74" name="Rectangle 91"/>
          <p:cNvSpPr>
            <a:spLocks noChangeArrowheads="1"/>
          </p:cNvSpPr>
          <p:nvPr/>
        </p:nvSpPr>
        <p:spPr bwMode="auto">
          <a:xfrm>
            <a:off x="457204"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vi-VN" altLang="vi-VN">
              <a:solidFill>
                <a:prstClr val="black"/>
              </a:solidFill>
              <a:cs typeface="Arial" pitchFamily="34" charset="0"/>
            </a:endParaRPr>
          </a:p>
        </p:txBody>
      </p:sp>
      <p:sp>
        <p:nvSpPr>
          <p:cNvPr id="25"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p>
        </p:txBody>
      </p:sp>
      <p:sp>
        <p:nvSpPr>
          <p:cNvPr id="49" name="object 12"/>
          <p:cNvSpPr txBox="1"/>
          <p:nvPr/>
        </p:nvSpPr>
        <p:spPr>
          <a:xfrm>
            <a:off x="386463" y="0"/>
            <a:ext cx="8756651" cy="914400"/>
          </a:xfrm>
          <a:prstGeom prst="rect">
            <a:avLst/>
          </a:prstGeom>
        </p:spPr>
        <p:txBody>
          <a:bodyPr wrap="square" lIns="0" tIns="0" rIns="0" bIns="0" rtlCol="0" anchor="ctr">
            <a:noAutofit/>
          </a:bodyPr>
          <a:lstStyle/>
          <a:p>
            <a:pPr marL="12700">
              <a:lnSpc>
                <a:spcPts val="3571"/>
              </a:lnSpc>
              <a:spcBef>
                <a:spcPts val="179"/>
              </a:spcBef>
            </a:pPr>
            <a:r>
              <a:rPr lang="en-US" sz="2400" b="1" dirty="0">
                <a:solidFill>
                  <a:srgbClr val="862A39"/>
                </a:solidFill>
                <a:latin typeface="Arial" panose="020B0604020202020204" pitchFamily="34" charset="0"/>
                <a:cs typeface="Arial" panose="020B0604020202020204" pitchFamily="34" charset="0"/>
              </a:rPr>
              <a:t>SIMPLE EP PROJECT (</a:t>
            </a:r>
            <a:r>
              <a:rPr lang="en-US" sz="2400" b="1" dirty="0" err="1">
                <a:solidFill>
                  <a:srgbClr val="862A39"/>
                </a:solidFill>
                <a:latin typeface="Arial" panose="020B0604020202020204" pitchFamily="34" charset="0"/>
                <a:cs typeface="Arial" panose="020B0604020202020204" pitchFamily="34" charset="0"/>
              </a:rPr>
              <a:t>cont</a:t>
            </a:r>
            <a:r>
              <a:rPr lang="en-US" sz="2400" b="1" dirty="0">
                <a:solidFill>
                  <a:srgbClr val="862A39"/>
                </a:solidFill>
                <a:latin typeface="Arial" panose="020B0604020202020204" pitchFamily="34" charset="0"/>
                <a:cs typeface="Arial" panose="020B0604020202020204" pitchFamily="34" charset="0"/>
              </a:rPr>
              <a: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3153" y="1143000"/>
            <a:ext cx="875770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163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solidFill>
                <a:prstClr val="black"/>
              </a:solidFill>
            </a:endParaRPr>
          </a:p>
        </p:txBody>
      </p:sp>
      <p:sp>
        <p:nvSpPr>
          <p:cNvPr id="14" name="object 14"/>
          <p:cNvSpPr/>
          <p:nvPr/>
        </p:nvSpPr>
        <p:spPr>
          <a:xfrm>
            <a:off x="-4482"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prstClr val="black"/>
              </a:solidFill>
            </a:endParaRPr>
          </a:p>
        </p:txBody>
      </p:sp>
      <p:sp>
        <p:nvSpPr>
          <p:cNvPr id="8" name="object 17"/>
          <p:cNvSpPr txBox="1"/>
          <p:nvPr/>
        </p:nvSpPr>
        <p:spPr>
          <a:xfrm>
            <a:off x="384306" y="174913"/>
            <a:ext cx="8150094" cy="418896"/>
          </a:xfrm>
          <a:prstGeom prst="rect">
            <a:avLst/>
          </a:prstGeom>
        </p:spPr>
        <p:txBody>
          <a:bodyPr wrap="square" lIns="0" tIns="0" rIns="0" bIns="0" rtlCol="0">
            <a:noAutofit/>
          </a:bodyPr>
          <a:lstStyle/>
          <a:p>
            <a:pPr marL="12700">
              <a:lnSpc>
                <a:spcPts val="3270"/>
              </a:lnSpc>
              <a:spcBef>
                <a:spcPts val="163"/>
              </a:spcBef>
            </a:pPr>
            <a:r>
              <a:rPr lang="en-US" sz="3200" b="1" dirty="0" smtClean="0">
                <a:solidFill>
                  <a:prstClr val="black"/>
                </a:solidFill>
                <a:latin typeface="Arial" panose="020B0604020202020204" pitchFamily="34" charset="0"/>
                <a:cs typeface="Arial" panose="020B0604020202020204" pitchFamily="34" charset="0"/>
              </a:rPr>
              <a:t>3. </a:t>
            </a:r>
            <a:r>
              <a:rPr lang="en-US" sz="3200" b="1" dirty="0" smtClean="0">
                <a:solidFill>
                  <a:srgbClr val="000000"/>
                </a:solidFill>
                <a:latin typeface="Arial"/>
              </a:rPr>
              <a:t>PRE-ACTIVITY ASSESSMENT</a:t>
            </a:r>
          </a:p>
          <a:p>
            <a:pPr marL="12700">
              <a:lnSpc>
                <a:spcPts val="3270"/>
              </a:lnSpc>
              <a:spcBef>
                <a:spcPts val="163"/>
              </a:spcBef>
            </a:pPr>
            <a:endParaRPr lang="en-IN" sz="3000" b="1" i="1"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337744" y="3711253"/>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Rectangle 2"/>
          <p:cNvSpPr/>
          <p:nvPr/>
        </p:nvSpPr>
        <p:spPr>
          <a:xfrm>
            <a:off x="48704" y="555993"/>
            <a:ext cx="8991600" cy="388696"/>
          </a:xfrm>
          <a:prstGeom prst="rect">
            <a:avLst/>
          </a:prstGeom>
        </p:spPr>
        <p:txBody>
          <a:bodyPr wrap="square">
            <a:spAutoFit/>
          </a:bodyPr>
          <a:lstStyle/>
          <a:p>
            <a:pPr algn="ctr">
              <a:lnSpc>
                <a:spcPct val="107000"/>
              </a:lnSpc>
              <a:spcAft>
                <a:spcPts val="800"/>
              </a:spcAft>
            </a:pPr>
            <a:r>
              <a:rPr lang="en-US" dirty="0">
                <a:solidFill>
                  <a:prstClr val="black"/>
                </a:solidFill>
                <a:ea typeface="Calibri" panose="020F0502020204030204" pitchFamily="34" charset="0"/>
                <a:cs typeface="Times New Roman" panose="02020603050405020304" pitchFamily="18" charset="0"/>
              </a:rPr>
              <a:t>LIST OF PROJECTS TO BE MAKING </a:t>
            </a:r>
            <a:r>
              <a:rPr lang="en-US" dirty="0" smtClean="0">
                <a:solidFill>
                  <a:prstClr val="black"/>
                </a:solidFill>
                <a:ea typeface="Calibri" panose="020F0502020204030204" pitchFamily="34" charset="0"/>
                <a:cs typeface="Times New Roman" panose="02020603050405020304" pitchFamily="18" charset="0"/>
              </a:rPr>
              <a:t>IA/ </a:t>
            </a:r>
            <a:r>
              <a:rPr lang="en-US" dirty="0">
                <a:solidFill>
                  <a:prstClr val="black"/>
                </a:solidFill>
                <a:ea typeface="Calibri" panose="020F0502020204030204" pitchFamily="34" charset="0"/>
                <a:cs typeface="Times New Roman" panose="02020603050405020304" pitchFamily="18" charset="0"/>
              </a:rPr>
              <a:t>ENVIRONMENTAL PROTECTION PLAN REGISTRATION</a:t>
            </a:r>
            <a:endParaRPr lang="en-US" sz="2400" dirty="0">
              <a:solidFill>
                <a:prstClr val="black"/>
              </a:solidFill>
              <a:ea typeface="Calibri" panose="020F0502020204030204" pitchFamily="34"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8553758"/>
              </p:ext>
            </p:extLst>
          </p:nvPr>
        </p:nvGraphicFramePr>
        <p:xfrm>
          <a:off x="337744" y="959224"/>
          <a:ext cx="8702560" cy="6203576"/>
        </p:xfrm>
        <a:graphic>
          <a:graphicData uri="http://schemas.openxmlformats.org/presentationml/2006/ole">
            <mc:AlternateContent xmlns:mc="http://schemas.openxmlformats.org/markup-compatibility/2006">
              <mc:Choice xmlns:v="urn:schemas-microsoft-com:vml" Requires="v">
                <p:oleObj spid="_x0000_s1101" name="Document" r:id="rId3" imgW="6822914" imgH="6040754" progId="Word.Document.12">
                  <p:embed/>
                </p:oleObj>
              </mc:Choice>
              <mc:Fallback>
                <p:oleObj name="Document" r:id="rId3" imgW="6822914" imgH="6040754" progId="Word.Document.12">
                  <p:embed/>
                  <p:pic>
                    <p:nvPicPr>
                      <p:cNvPr id="0" name=""/>
                      <p:cNvPicPr/>
                      <p:nvPr/>
                    </p:nvPicPr>
                    <p:blipFill>
                      <a:blip r:embed="rId4"/>
                      <a:stretch>
                        <a:fillRect/>
                      </a:stretch>
                    </p:blipFill>
                    <p:spPr>
                      <a:xfrm>
                        <a:off x="337744" y="959224"/>
                        <a:ext cx="8702560" cy="6203576"/>
                      </a:xfrm>
                      <a:prstGeom prst="rect">
                        <a:avLst/>
                      </a:prstGeom>
                    </p:spPr>
                  </p:pic>
                </p:oleObj>
              </mc:Fallback>
            </mc:AlternateContent>
          </a:graphicData>
        </a:graphic>
      </p:graphicFrame>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704" y="1462968"/>
            <a:ext cx="1066892" cy="823031"/>
          </a:xfrm>
          <a:prstGeom prst="rect">
            <a:avLst/>
          </a:prstGeom>
        </p:spPr>
      </p:pic>
    </p:spTree>
    <p:extLst>
      <p:ext uri="{BB962C8B-B14F-4D97-AF65-F5344CB8AC3E}">
        <p14:creationId xmlns:p14="http://schemas.microsoft.com/office/powerpoint/2010/main" val="3513164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754501" y="4"/>
            <a:ext cx="2388615" cy="2388743"/>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solidFill>
                <a:prstClr val="black"/>
              </a:solidFill>
              <a:latin typeface="Arial" panose="020B0604020202020204" pitchFamily="34" charset="0"/>
              <a:cs typeface="Arial" panose="020B0604020202020204" pitchFamily="34" charset="0"/>
            </a:endParaRPr>
          </a:p>
        </p:txBody>
      </p:sp>
      <p:sp>
        <p:nvSpPr>
          <p:cNvPr id="72" name="Rectangle 55"/>
          <p:cNvSpPr>
            <a:spLocks noChangeArrowheads="1"/>
          </p:cNvSpPr>
          <p:nvPr/>
        </p:nvSpPr>
        <p:spPr bwMode="auto">
          <a:xfrm>
            <a:off x="0" y="72476"/>
            <a:ext cx="1015436" cy="31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34915" rIns="91440" bIns="0" numCol="1" anchor="ctr" anchorCtr="0" compatLnSpc="1">
            <a:prstTxWarp prst="textNoShape">
              <a:avLst/>
            </a:prstTxWarp>
            <a:spAutoFit/>
          </a:bodyPr>
          <a:lstStyle/>
          <a:p>
            <a:endParaRPr lang="vi-VN">
              <a:solidFill>
                <a:prstClr val="black"/>
              </a:solidFill>
            </a:endParaRPr>
          </a:p>
        </p:txBody>
      </p:sp>
      <p:sp>
        <p:nvSpPr>
          <p:cNvPr id="74" name="Rectangle 91"/>
          <p:cNvSpPr>
            <a:spLocks noChangeArrowheads="1"/>
          </p:cNvSpPr>
          <p:nvPr/>
        </p:nvSpPr>
        <p:spPr bwMode="auto">
          <a:xfrm>
            <a:off x="457204"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vi-VN" altLang="vi-VN">
              <a:solidFill>
                <a:prstClr val="black"/>
              </a:solidFill>
              <a:cs typeface="Arial" pitchFamily="34" charset="0"/>
            </a:endParaRPr>
          </a:p>
        </p:txBody>
      </p:sp>
      <p:sp>
        <p:nvSpPr>
          <p:cNvPr id="25"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172725"/>
            <a:ext cx="6400800" cy="620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ject 12"/>
          <p:cNvSpPr txBox="1"/>
          <p:nvPr/>
        </p:nvSpPr>
        <p:spPr>
          <a:xfrm>
            <a:off x="0" y="1828800"/>
            <a:ext cx="3048000" cy="2362200"/>
          </a:xfrm>
          <a:prstGeom prst="rect">
            <a:avLst/>
          </a:prstGeom>
        </p:spPr>
        <p:txBody>
          <a:bodyPr wrap="square" lIns="0" tIns="0" rIns="0" bIns="0" rtlCol="0" anchor="ctr">
            <a:noAutofit/>
          </a:bodyPr>
          <a:lstStyle/>
          <a:p>
            <a:pPr marL="12700"/>
            <a:r>
              <a:rPr lang="vi-VN" sz="2400" b="1" dirty="0">
                <a:solidFill>
                  <a:srgbClr val="862A39"/>
                </a:solidFill>
                <a:latin typeface="Arial" panose="020B0604020202020204" pitchFamily="34" charset="0"/>
                <a:cs typeface="Arial" panose="020B0604020202020204" pitchFamily="34" charset="0"/>
              </a:rPr>
              <a:t>ENVIRONMENTAL IMPACT ASSESSMENT REPORT (EIA)</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3975248"/>
            <a:ext cx="1371600" cy="1053952"/>
          </a:xfrm>
          <a:prstGeom prst="rect">
            <a:avLst/>
          </a:prstGeom>
        </p:spPr>
      </p:pic>
    </p:spTree>
    <p:extLst>
      <p:ext uri="{BB962C8B-B14F-4D97-AF65-F5344CB8AC3E}">
        <p14:creationId xmlns:p14="http://schemas.microsoft.com/office/powerpoint/2010/main" val="2878198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711253"/>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6" name="Rectangle 5"/>
          <p:cNvSpPr/>
          <p:nvPr/>
        </p:nvSpPr>
        <p:spPr>
          <a:xfrm>
            <a:off x="685799" y="1624114"/>
            <a:ext cx="7772399" cy="3484544"/>
          </a:xfrm>
          <a:prstGeom prst="rect">
            <a:avLst/>
          </a:prstGeom>
          <a:solidFill>
            <a:srgbClr val="CCCC00"/>
          </a:solidFill>
        </p:spPr>
        <p:txBody>
          <a:bodyPr wrap="square">
            <a:spAutoFit/>
          </a:bodyPr>
          <a:lstStyle/>
          <a:p>
            <a:pPr>
              <a:lnSpc>
                <a:spcPct val="107000"/>
              </a:lnSpc>
              <a:spcAft>
                <a:spcPts val="600"/>
              </a:spcAft>
            </a:pPr>
            <a:r>
              <a:rPr lang="en-US" sz="24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Changes</a:t>
            </a:r>
            <a:r>
              <a:rPr lang="vi-VN" sz="24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4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supplements some articles of Cir</a:t>
            </a:r>
            <a:r>
              <a:rPr lang="vi-VN" sz="24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vi-VN" sz="2400" b="1" u="sng" dirty="0">
                <a:solidFill>
                  <a:srgbClr val="C00000"/>
                </a:solidFill>
                <a:latin typeface="Arial" panose="020B0604020202020204" pitchFamily="34" charset="0"/>
                <a:ea typeface="Calibri" panose="020F0502020204030204" pitchFamily="34" charset="0"/>
                <a:cs typeface="Arial" panose="020B0604020202020204" pitchFamily="34" charset="0"/>
              </a:rPr>
              <a:t>18/2015/NĐ-CP </a:t>
            </a:r>
            <a:endParaRPr lang="en-US"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Referring to the issue</a:t>
            </a:r>
            <a:r>
              <a:rPr lang="en-US"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07000"/>
              </a:lnSpc>
              <a:spcAft>
                <a:spcPts val="600"/>
              </a:spcAft>
              <a:buFont typeface="Wingdings" panose="05000000000000000000" pitchFamily="2" charset="2"/>
              <a:buChar char="ü"/>
            </a:pPr>
            <a:r>
              <a:rPr lang="en-US" sz="2400" dirty="0" smtClean="0">
                <a:latin typeface="Arial" panose="020B0604020202020204" pitchFamily="34" charset="0"/>
                <a:ea typeface="Calibri" panose="020F0502020204030204" pitchFamily="34" charset="0"/>
                <a:cs typeface="Arial" panose="020B0604020202020204" pitchFamily="34" charset="0"/>
              </a:rPr>
              <a:t>Subjects </a:t>
            </a:r>
            <a:r>
              <a:rPr lang="en-US" sz="2400" dirty="0">
                <a:latin typeface="Arial" panose="020B0604020202020204" pitchFamily="34" charset="0"/>
                <a:ea typeface="Calibri" panose="020F0502020204030204" pitchFamily="34" charset="0"/>
                <a:cs typeface="Arial" panose="020B0604020202020204" pitchFamily="34" charset="0"/>
              </a:rPr>
              <a:t>must perform environmental impact </a:t>
            </a:r>
            <a:r>
              <a:rPr lang="en-US" sz="2400" dirty="0" smtClean="0">
                <a:latin typeface="Arial" panose="020B0604020202020204" pitchFamily="34" charset="0"/>
                <a:ea typeface="Calibri" panose="020F0502020204030204" pitchFamily="34" charset="0"/>
                <a:cs typeface="Arial" panose="020B0604020202020204" pitchFamily="34" charset="0"/>
              </a:rPr>
              <a:t>assessment</a:t>
            </a:r>
          </a:p>
          <a:p>
            <a:pPr marL="342900" marR="0" lvl="0" indent="-342900">
              <a:lnSpc>
                <a:spcPct val="107000"/>
              </a:lnSpc>
              <a:spcBef>
                <a:spcPts val="0"/>
              </a:spcBef>
              <a:spcAft>
                <a:spcPts val="0"/>
              </a:spcAft>
              <a:buFont typeface="Wingdings" panose="05000000000000000000" pitchFamily="2" charset="2"/>
              <a:buChar char=""/>
            </a:pPr>
            <a:r>
              <a:rPr lang="en-US" sz="2400" dirty="0" smtClean="0">
                <a:latin typeface="Arial" panose="020B0604020202020204" pitchFamily="34" charset="0"/>
                <a:ea typeface="Calibri" panose="020F0502020204030204" pitchFamily="34" charset="0"/>
                <a:cs typeface="Arial" panose="020B0604020202020204" pitchFamily="34" charset="0"/>
              </a:rPr>
              <a:t>Contents </a:t>
            </a:r>
            <a:r>
              <a:rPr lang="en-US" sz="2400" dirty="0">
                <a:latin typeface="Arial" panose="020B0604020202020204" pitchFamily="34" charset="0"/>
                <a:ea typeface="Calibri" panose="020F0502020204030204" pitchFamily="34" charset="0"/>
                <a:cs typeface="Arial" panose="020B0604020202020204" pitchFamily="34" charset="0"/>
              </a:rPr>
              <a:t>of environmental impact </a:t>
            </a:r>
            <a:r>
              <a:rPr lang="en-US" sz="2400" dirty="0" smtClean="0">
                <a:latin typeface="Arial" panose="020B0604020202020204" pitchFamily="34" charset="0"/>
                <a:ea typeface="Calibri" panose="020F0502020204030204" pitchFamily="34" charset="0"/>
                <a:cs typeface="Arial" panose="020B0604020202020204" pitchFamily="34" charset="0"/>
              </a:rPr>
              <a:t>assessment</a:t>
            </a:r>
          </a:p>
          <a:p>
            <a:pPr marL="342900" marR="0" lvl="0" indent="-342900">
              <a:lnSpc>
                <a:spcPct val="107000"/>
              </a:lnSpc>
              <a:spcBef>
                <a:spcPts val="0"/>
              </a:spcBef>
              <a:spcAft>
                <a:spcPts val="0"/>
              </a:spcAft>
              <a:buFont typeface="Wingdings" panose="05000000000000000000" pitchFamily="2" charset="2"/>
              <a:buChar char=""/>
            </a:pPr>
            <a:r>
              <a:rPr lang="en-US" sz="2400" dirty="0" smtClean="0">
                <a:latin typeface="Arial" panose="020B0604020202020204" pitchFamily="34" charset="0"/>
                <a:ea typeface="Calibri" panose="020F0502020204030204" pitchFamily="34" charset="0"/>
                <a:cs typeface="Arial" panose="020B0604020202020204" pitchFamily="34" charset="0"/>
              </a:rPr>
              <a:t>Make </a:t>
            </a:r>
            <a:r>
              <a:rPr lang="en-US" sz="2400" dirty="0">
                <a:latin typeface="Arial" panose="020B0604020202020204" pitchFamily="34" charset="0"/>
                <a:ea typeface="Calibri" panose="020F0502020204030204" pitchFamily="34" charset="0"/>
                <a:cs typeface="Arial" panose="020B0604020202020204" pitchFamily="34" charset="0"/>
              </a:rPr>
              <a:t>an environmental impact assessment </a:t>
            </a:r>
            <a:r>
              <a:rPr lang="en-US" sz="2400" dirty="0" smtClean="0">
                <a:latin typeface="Arial" panose="020B0604020202020204" pitchFamily="34" charset="0"/>
                <a:ea typeface="Calibri" panose="020F0502020204030204" pitchFamily="34" charset="0"/>
                <a:cs typeface="Arial" panose="020B0604020202020204" pitchFamily="34" charset="0"/>
              </a:rPr>
              <a:t>report</a:t>
            </a:r>
          </a:p>
          <a:p>
            <a:pPr marL="342900" marR="0" lvl="0" indent="-342900">
              <a:lnSpc>
                <a:spcPct val="107000"/>
              </a:lnSpc>
              <a:spcBef>
                <a:spcPts val="0"/>
              </a:spcBef>
              <a:spcAft>
                <a:spcPts val="0"/>
              </a:spcAft>
              <a:buFont typeface="Wingdings" panose="05000000000000000000" pitchFamily="2" charset="2"/>
              <a:buChar char=""/>
            </a:pPr>
            <a:r>
              <a:rPr lang="en-US" sz="2400" dirty="0" smtClean="0">
                <a:latin typeface="Arial" panose="020B0604020202020204" pitchFamily="34" charset="0"/>
                <a:ea typeface="Calibri" panose="020F0502020204030204" pitchFamily="34" charset="0"/>
                <a:cs typeface="Arial" panose="020B0604020202020204" pitchFamily="34" charset="0"/>
              </a:rPr>
              <a:t>Post-approval </a:t>
            </a:r>
            <a:r>
              <a:rPr lang="en-US" sz="2400" dirty="0">
                <a:latin typeface="Arial" panose="020B0604020202020204" pitchFamily="34" charset="0"/>
                <a:ea typeface="Calibri" panose="020F0502020204030204" pitchFamily="34" charset="0"/>
                <a:cs typeface="Arial" panose="020B0604020202020204" pitchFamily="34" charset="0"/>
              </a:rPr>
              <a:t>of environmental impact assessment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4964" y="60854"/>
            <a:ext cx="1066892" cy="823031"/>
          </a:xfrm>
          <a:prstGeom prst="rect">
            <a:avLst/>
          </a:prstGeom>
        </p:spPr>
      </p:pic>
      <p:sp>
        <p:nvSpPr>
          <p:cNvPr id="13" name="object 12"/>
          <p:cNvSpPr txBox="1"/>
          <p:nvPr/>
        </p:nvSpPr>
        <p:spPr>
          <a:xfrm>
            <a:off x="76200" y="17929"/>
            <a:ext cx="7696200" cy="914400"/>
          </a:xfrm>
          <a:prstGeom prst="rect">
            <a:avLst/>
          </a:prstGeom>
        </p:spPr>
        <p:txBody>
          <a:bodyPr wrap="square" lIns="0" tIns="0" rIns="0" bIns="0" rtlCol="0" anchor="ctr">
            <a:noAutofit/>
          </a:bodyPr>
          <a:lstStyle/>
          <a:p>
            <a:pPr marL="12700"/>
            <a:r>
              <a:rPr lang="vi-VN" sz="3000" b="1" dirty="0">
                <a:cs typeface="Arial" panose="020B0604020202020204" pitchFamily="34" charset="0"/>
              </a:rPr>
              <a:t>ENVIRONMENTAL IMPACT ASSESSMENT REPORT (EIA)</a:t>
            </a:r>
          </a:p>
        </p:txBody>
      </p:sp>
    </p:spTree>
    <p:extLst>
      <p:ext uri="{BB962C8B-B14F-4D97-AF65-F5344CB8AC3E}">
        <p14:creationId xmlns:p14="http://schemas.microsoft.com/office/powerpoint/2010/main" val="110910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0" y="0"/>
            <a:ext cx="9144000" cy="932723"/>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5" name="object 17"/>
          <p:cNvSpPr txBox="1"/>
          <p:nvPr/>
        </p:nvSpPr>
        <p:spPr>
          <a:xfrm>
            <a:off x="304800" y="182173"/>
            <a:ext cx="5029200" cy="558528"/>
          </a:xfrm>
          <a:prstGeom prst="rect">
            <a:avLst/>
          </a:prstGeom>
        </p:spPr>
        <p:txBody>
          <a:bodyPr wrap="square" lIns="0" tIns="0" rIns="0" bIns="0" rtlCol="0" anchor="ctr">
            <a:noAutofit/>
          </a:bodyPr>
          <a:lstStyle/>
          <a:p>
            <a:pPr marL="12700">
              <a:lnSpc>
                <a:spcPts val="3271"/>
              </a:lnSpc>
              <a:spcBef>
                <a:spcPts val="163"/>
              </a:spcBef>
            </a:pPr>
            <a:r>
              <a:rPr lang="en-US" b="1" dirty="0">
                <a:latin typeface="Open Sans" panose="020B0606030504020204" pitchFamily="34" charset="0"/>
                <a:ea typeface="Open Sans" panose="020B0606030504020204" pitchFamily="34" charset="0"/>
                <a:cs typeface="Open Sans" panose="020B0606030504020204" pitchFamily="34" charset="0"/>
              </a:rPr>
              <a:t>GENERAL INSTRUCTIONS</a:t>
            </a:r>
            <a:endParaRPr lang="en-IN"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274204" y="1063963"/>
            <a:ext cx="8618276" cy="253916"/>
          </a:xfrm>
          <a:prstGeom prst="rect">
            <a:avLst/>
          </a:prstGeom>
        </p:spPr>
        <p:txBody>
          <a:bodyPr wrap="square">
            <a:spAutoFit/>
          </a:bodyPr>
          <a:lstStyle/>
          <a:p>
            <a:r>
              <a:rPr lang="en-US" sz="1050" dirty="0">
                <a:latin typeface="Open Sans" panose="020B0606030504020204" pitchFamily="34" charset="0"/>
                <a:ea typeface="Open Sans" panose="020B0606030504020204" pitchFamily="34" charset="0"/>
                <a:cs typeface="Open Sans" panose="020B0606030504020204" pitchFamily="34" charset="0"/>
              </a:rPr>
              <a:t>To ensure an organized and productive training session for all participants, please observe the following rules:</a:t>
            </a:r>
          </a:p>
        </p:txBody>
      </p:sp>
      <p:sp>
        <p:nvSpPr>
          <p:cNvPr id="7" name="Rectangle 6"/>
          <p:cNvSpPr/>
          <p:nvPr/>
        </p:nvSpPr>
        <p:spPr>
          <a:xfrm>
            <a:off x="150304" y="1508788"/>
            <a:ext cx="4271392" cy="2031325"/>
          </a:xfrm>
          <a:prstGeom prst="rect">
            <a:avLst/>
          </a:prstGeom>
        </p:spPr>
        <p:txBody>
          <a:bodyPr wrap="square">
            <a:spAutoFit/>
          </a:bodyPr>
          <a:lstStyle/>
          <a:p>
            <a:pPr marL="285750" indent="-285750">
              <a:buFont typeface="Arial" panose="020B0604020202020204" pitchFamily="34" charset="0"/>
              <a:buChar char="•"/>
            </a:pPr>
            <a:r>
              <a:rPr lang="en-US" sz="900" b="1" dirty="0" smtClean="0">
                <a:latin typeface="Open Sans" panose="020B0606030504020204" pitchFamily="34" charset="0"/>
                <a:ea typeface="Open Sans" panose="020B0606030504020204" pitchFamily="34" charset="0"/>
                <a:cs typeface="Open Sans" panose="020B0606030504020204" pitchFamily="34" charset="0"/>
              </a:rPr>
              <a:t>Participants </a:t>
            </a:r>
            <a:r>
              <a:rPr lang="en-US" sz="900" b="1" dirty="0">
                <a:latin typeface="Open Sans" panose="020B0606030504020204" pitchFamily="34" charset="0"/>
                <a:ea typeface="Open Sans" panose="020B0606030504020204" pitchFamily="34" charset="0"/>
                <a:cs typeface="Open Sans" panose="020B0606030504020204" pitchFamily="34" charset="0"/>
              </a:rPr>
              <a:t>must keep their cameras and microphones off</a:t>
            </a:r>
            <a:r>
              <a:rPr lang="en-US" sz="900" dirty="0">
                <a:latin typeface="Open Sans" panose="020B0606030504020204" pitchFamily="34" charset="0"/>
                <a:ea typeface="Open Sans" panose="020B0606030504020204" pitchFamily="34" charset="0"/>
                <a:cs typeface="Open Sans" panose="020B0606030504020204" pitchFamily="34" charset="0"/>
              </a:rPr>
              <a:t> unless the Master Trainer instructs you to switch it on</a:t>
            </a:r>
            <a:r>
              <a:rPr lang="en-US" sz="900" b="1" dirty="0">
                <a:latin typeface="Open Sans" panose="020B0606030504020204" pitchFamily="34" charset="0"/>
                <a:ea typeface="Open Sans" panose="020B0606030504020204" pitchFamily="34" charset="0"/>
                <a:cs typeface="Open Sans" panose="020B0606030504020204" pitchFamily="34" charset="0"/>
              </a:rPr>
              <a:t>. </a:t>
            </a:r>
            <a:r>
              <a:rPr lang="en-US" sz="900" dirty="0">
                <a:latin typeface="Open Sans" panose="020B0606030504020204" pitchFamily="34" charset="0"/>
                <a:ea typeface="Open Sans" panose="020B0606030504020204" pitchFamily="34" charset="0"/>
                <a:cs typeface="Open Sans" panose="020B0606030504020204" pitchFamily="34" charset="0"/>
              </a:rPr>
              <a:t>This will help us maintain the flow of the event and conserve bandwidth usage</a:t>
            </a:r>
            <a:r>
              <a:rPr lang="en-US" sz="900" dirty="0" smtClean="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en-US" sz="9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This session will run for about 4 hours. </a:t>
            </a:r>
            <a:r>
              <a:rPr lang="en-US" sz="900" b="1" dirty="0">
                <a:latin typeface="Open Sans" panose="020B0606030504020204" pitchFamily="34" charset="0"/>
                <a:ea typeface="Open Sans" panose="020B0606030504020204" pitchFamily="34" charset="0"/>
                <a:cs typeface="Open Sans" panose="020B0606030504020204" pitchFamily="34" charset="0"/>
              </a:rPr>
              <a:t>Breaks are scheduled in between sessions </a:t>
            </a:r>
            <a:r>
              <a:rPr lang="en-US" sz="900" dirty="0">
                <a:latin typeface="Open Sans" panose="020B0606030504020204" pitchFamily="34" charset="0"/>
                <a:ea typeface="Open Sans" panose="020B0606030504020204" pitchFamily="34" charset="0"/>
                <a:cs typeface="Open Sans" panose="020B0606030504020204" pitchFamily="34" charset="0"/>
              </a:rPr>
              <a:t>for a quick water/restroom break so that you can avoid leaving during the training proper</a:t>
            </a:r>
            <a:r>
              <a:rPr lang="en-US" sz="900" dirty="0" smtClean="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en-US" sz="9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900" dirty="0" smtClean="0">
                <a:latin typeface="Open Sans" panose="020B0606030504020204" pitchFamily="34" charset="0"/>
                <a:ea typeface="Open Sans" panose="020B0606030504020204" pitchFamily="34" charset="0"/>
                <a:cs typeface="Open Sans" panose="020B0606030504020204" pitchFamily="34" charset="0"/>
              </a:rPr>
              <a:t>You </a:t>
            </a:r>
            <a:r>
              <a:rPr lang="en-US" sz="900" dirty="0">
                <a:latin typeface="Open Sans" panose="020B0606030504020204" pitchFamily="34" charset="0"/>
                <a:ea typeface="Open Sans" panose="020B0606030504020204" pitchFamily="34" charset="0"/>
                <a:cs typeface="Open Sans" panose="020B0606030504020204" pitchFamily="34" charset="0"/>
              </a:rPr>
              <a:t>can also </a:t>
            </a:r>
            <a:r>
              <a:rPr lang="en-US" sz="900" b="1" dirty="0">
                <a:latin typeface="Open Sans" panose="020B0606030504020204" pitchFamily="34" charset="0"/>
                <a:ea typeface="Open Sans" panose="020B0606030504020204" pitchFamily="34" charset="0"/>
                <a:cs typeface="Open Sans" panose="020B0606030504020204" pitchFamily="34" charset="0"/>
              </a:rPr>
              <a:t>engage with your fellow participants through the Zoom chat</a:t>
            </a:r>
            <a:r>
              <a:rPr lang="en-US" sz="900" dirty="0" smtClean="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en-US" sz="9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If you would like to </a:t>
            </a:r>
            <a:r>
              <a:rPr lang="en-US" sz="900" b="1" dirty="0">
                <a:latin typeface="Open Sans" panose="020B0606030504020204" pitchFamily="34" charset="0"/>
                <a:ea typeface="Open Sans" panose="020B0606030504020204" pitchFamily="34" charset="0"/>
                <a:cs typeface="Open Sans" panose="020B0606030504020204" pitchFamily="34" charset="0"/>
              </a:rPr>
              <a:t>direct any questions </a:t>
            </a:r>
            <a:r>
              <a:rPr lang="en-US" sz="900" dirty="0">
                <a:latin typeface="Open Sans" panose="020B0606030504020204" pitchFamily="34" charset="0"/>
                <a:ea typeface="Open Sans" panose="020B0606030504020204" pitchFamily="34" charset="0"/>
                <a:cs typeface="Open Sans" panose="020B0606030504020204" pitchFamily="34" charset="0"/>
              </a:rPr>
              <a:t>to the Master Trainer, you may </a:t>
            </a:r>
            <a:r>
              <a:rPr lang="en-US" sz="900" b="1" dirty="0">
                <a:latin typeface="Open Sans" panose="020B0606030504020204" pitchFamily="34" charset="0"/>
                <a:ea typeface="Open Sans" panose="020B0606030504020204" pitchFamily="34" charset="0"/>
                <a:cs typeface="Open Sans" panose="020B0606030504020204" pitchFamily="34" charset="0"/>
              </a:rPr>
              <a:t>send them through Zoom’s Chat feature</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He/She</a:t>
            </a:r>
            <a:r>
              <a:rPr lang="en-US" sz="900" dirty="0">
                <a:latin typeface="Open Sans" panose="020B0606030504020204" pitchFamily="34" charset="0"/>
                <a:ea typeface="Open Sans" panose="020B0606030504020204" pitchFamily="34" charset="0"/>
                <a:cs typeface="Open Sans" panose="020B0606030504020204" pitchFamily="34" charset="0"/>
              </a:rPr>
              <a:t> will address selected questions at the end of the module. </a:t>
            </a:r>
            <a:endParaRPr lang="en-US" sz="900"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4443301" y="1508787"/>
            <a:ext cx="4470784" cy="1615827"/>
          </a:xfrm>
          <a:prstGeom prst="rect">
            <a:avLst/>
          </a:prstGeom>
        </p:spPr>
        <p:txBody>
          <a:bodyPr wrap="square">
            <a:spAutoFit/>
          </a:bodyPr>
          <a:lstStyle/>
          <a:p>
            <a:pPr marL="285750" indent="-285750">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If you would like to </a:t>
            </a:r>
            <a:r>
              <a:rPr lang="en-US" sz="900" b="1" dirty="0">
                <a:latin typeface="Open Sans" panose="020B0606030504020204" pitchFamily="34" charset="0"/>
                <a:ea typeface="Open Sans" panose="020B0606030504020204" pitchFamily="34" charset="0"/>
                <a:cs typeface="Open Sans" panose="020B0606030504020204" pitchFamily="34" charset="0"/>
              </a:rPr>
              <a:t>speak up and share any insights</a:t>
            </a:r>
            <a:r>
              <a:rPr lang="en-US" sz="900" dirty="0">
                <a:latin typeface="Open Sans" panose="020B0606030504020204" pitchFamily="34" charset="0"/>
                <a:ea typeface="Open Sans" panose="020B0606030504020204" pitchFamily="34" charset="0"/>
                <a:cs typeface="Open Sans" panose="020B0606030504020204" pitchFamily="34" charset="0"/>
              </a:rPr>
              <a:t>, please </a:t>
            </a:r>
            <a:r>
              <a:rPr lang="en-US" sz="900" b="1" dirty="0">
                <a:latin typeface="Open Sans" panose="020B0606030504020204" pitchFamily="34" charset="0"/>
                <a:ea typeface="Open Sans" panose="020B0606030504020204" pitchFamily="34" charset="0"/>
                <a:cs typeface="Open Sans" panose="020B0606030504020204" pitchFamily="34" charset="0"/>
              </a:rPr>
              <a:t>use the "Raise Hand" button</a:t>
            </a:r>
            <a:r>
              <a:rPr lang="en-US" sz="900" dirty="0">
                <a:latin typeface="Open Sans" panose="020B0606030504020204" pitchFamily="34" charset="0"/>
                <a:ea typeface="Open Sans" panose="020B0606030504020204" pitchFamily="34" charset="0"/>
                <a:cs typeface="Open Sans" panose="020B0606030504020204" pitchFamily="34" charset="0"/>
              </a:rPr>
              <a:t> and the training coordinate will acknowledge this gesture.</a:t>
            </a:r>
          </a:p>
          <a:p>
            <a:pPr marL="285750" indent="-285750">
              <a:buFont typeface="Arial" panose="020B0604020202020204" pitchFamily="34" charset="0"/>
              <a:buChar char="•"/>
            </a:pPr>
            <a:endParaRPr lang="en-US" sz="9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We strongly encourage you to take notes or screenshots of any important information discussed in the presentation.</a:t>
            </a:r>
          </a:p>
          <a:p>
            <a:pPr marL="285750" indent="-285750">
              <a:buFont typeface="Arial" panose="020B0604020202020204" pitchFamily="34" charset="0"/>
              <a:buChar char="•"/>
            </a:pPr>
            <a:endParaRPr lang="en-US" sz="9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Today’s session will be recorded for documentation purposes.</a:t>
            </a:r>
          </a:p>
          <a:p>
            <a:pPr marL="285750" indent="-285750">
              <a:buFont typeface="Arial" panose="020B0604020202020204" pitchFamily="34" charset="0"/>
              <a:buChar char="•"/>
            </a:pPr>
            <a:endParaRPr lang="en-US" sz="9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In case of urgent matters requiring your attention or presence, please do </a:t>
            </a:r>
            <a:r>
              <a:rPr lang="en-US" sz="900" b="1" dirty="0">
                <a:latin typeface="Open Sans" panose="020B0606030504020204" pitchFamily="34" charset="0"/>
                <a:ea typeface="Open Sans" panose="020B0606030504020204" pitchFamily="34" charset="0"/>
                <a:cs typeface="Open Sans" panose="020B0606030504020204" pitchFamily="34" charset="0"/>
              </a:rPr>
              <a:t>inform the ASSIST training staff before leaving the virtual training room.</a:t>
            </a:r>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382" y="6215419"/>
            <a:ext cx="1191127" cy="433136"/>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6021289"/>
            <a:ext cx="944628" cy="755703"/>
          </a:xfrm>
          <a:prstGeom prst="rect">
            <a:avLst/>
          </a:prstGeom>
        </p:spPr>
      </p:pic>
      <p:sp>
        <p:nvSpPr>
          <p:cNvPr id="11" name="Rectangle 10"/>
          <p:cNvSpPr/>
          <p:nvPr/>
        </p:nvSpPr>
        <p:spPr>
          <a:xfrm>
            <a:off x="0" y="5960330"/>
            <a:ext cx="9144000" cy="60959"/>
          </a:xfrm>
          <a:prstGeom prst="rect">
            <a:avLst/>
          </a:prstGeom>
          <a:solidFill>
            <a:srgbClr val="EB9F1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 descr="Navigating Zoom – CTE Resourc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1972"/>
          <a:stretch/>
        </p:blipFill>
        <p:spPr bwMode="auto">
          <a:xfrm>
            <a:off x="1170712" y="4389107"/>
            <a:ext cx="6641649" cy="1050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3347" y="4986560"/>
            <a:ext cx="936104" cy="215444"/>
          </a:xfrm>
          <a:prstGeom prst="rect">
            <a:avLst/>
          </a:prstGeom>
          <a:solidFill>
            <a:srgbClr val="EB9F15"/>
          </a:solidFill>
          <a:ln>
            <a:solidFill>
              <a:schemeClr val="accent6"/>
            </a:solidFill>
          </a:ln>
        </p:spPr>
        <p:txBody>
          <a:bodyPr wrap="square" rtlCol="0">
            <a:spAutoFit/>
          </a:bodyPr>
          <a:lstStyle/>
          <a:p>
            <a:r>
              <a:rPr lang="en-US" sz="800" b="1" dirty="0" smtClean="0">
                <a:latin typeface="Open Sans" panose="020B0606030504020204" pitchFamily="34" charset="0"/>
                <a:ea typeface="Open Sans" panose="020B0606030504020204" pitchFamily="34" charset="0"/>
                <a:cs typeface="Open Sans" panose="020B0606030504020204" pitchFamily="34" charset="0"/>
              </a:rPr>
              <a:t>Mute/Unmute</a:t>
            </a:r>
            <a:endParaRPr lang="en-PH" sz="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p:nvSpPr>
        <p:spPr>
          <a:xfrm>
            <a:off x="7956775" y="4887114"/>
            <a:ext cx="1080120" cy="338554"/>
          </a:xfrm>
          <a:prstGeom prst="rect">
            <a:avLst/>
          </a:prstGeom>
          <a:solidFill>
            <a:srgbClr val="EB9F15"/>
          </a:solidFill>
          <a:ln>
            <a:solidFill>
              <a:schemeClr val="accent6"/>
            </a:solidFill>
          </a:ln>
        </p:spPr>
        <p:txBody>
          <a:bodyPr wrap="square" rtlCol="0">
            <a:spAutoFit/>
          </a:bodyPr>
          <a:lstStyle/>
          <a:p>
            <a:r>
              <a:rPr lang="en-US" sz="800" b="1" dirty="0" smtClean="0">
                <a:latin typeface="Open Sans" panose="020B0606030504020204" pitchFamily="34" charset="0"/>
                <a:ea typeface="Open Sans" panose="020B0606030504020204" pitchFamily="34" charset="0"/>
                <a:cs typeface="Open Sans" panose="020B0606030504020204" pitchFamily="34" charset="0"/>
              </a:rPr>
              <a:t>Raise hand &amp; reaction buttons</a:t>
            </a:r>
            <a:endParaRPr lang="en-PH" sz="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p:cNvSpPr txBox="1"/>
          <p:nvPr/>
        </p:nvSpPr>
        <p:spPr>
          <a:xfrm>
            <a:off x="1659938" y="4225734"/>
            <a:ext cx="864096" cy="338554"/>
          </a:xfrm>
          <a:prstGeom prst="rect">
            <a:avLst/>
          </a:prstGeom>
          <a:solidFill>
            <a:srgbClr val="EB9F15"/>
          </a:solidFill>
        </p:spPr>
        <p:txBody>
          <a:bodyPr wrap="square" rtlCol="0">
            <a:spAutoFit/>
          </a:bodyPr>
          <a:lstStyle/>
          <a:p>
            <a:pPr algn="ctr"/>
            <a:r>
              <a:rPr lang="en-US" sz="800" b="1" dirty="0" smtClean="0">
                <a:latin typeface="Open Sans" panose="020B0606030504020204" pitchFamily="34" charset="0"/>
                <a:ea typeface="Open Sans" panose="020B0606030504020204" pitchFamily="34" charset="0"/>
                <a:cs typeface="Open Sans" panose="020B0606030504020204" pitchFamily="34" charset="0"/>
              </a:rPr>
              <a:t>Start/stop video</a:t>
            </a:r>
            <a:endParaRPr lang="en-PH" sz="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3203848" y="4225734"/>
            <a:ext cx="1008112" cy="338554"/>
          </a:xfrm>
          <a:prstGeom prst="rect">
            <a:avLst/>
          </a:prstGeom>
          <a:solidFill>
            <a:srgbClr val="EB9F15"/>
          </a:solidFill>
          <a:ln>
            <a:solidFill>
              <a:schemeClr val="accent6"/>
            </a:solidFill>
          </a:ln>
        </p:spPr>
        <p:txBody>
          <a:bodyPr wrap="square" rtlCol="0">
            <a:spAutoFit/>
          </a:bodyPr>
          <a:lstStyle/>
          <a:p>
            <a:pPr algn="ctr"/>
            <a:r>
              <a:rPr lang="en-US" sz="800" b="1" dirty="0" smtClean="0">
                <a:latin typeface="Open Sans" panose="020B0606030504020204" pitchFamily="34" charset="0"/>
                <a:ea typeface="Open Sans" panose="020B0606030504020204" pitchFamily="34" charset="0"/>
                <a:cs typeface="Open Sans" panose="020B0606030504020204" pitchFamily="34" charset="0"/>
              </a:rPr>
              <a:t>Show/hide</a:t>
            </a:r>
            <a:r>
              <a:rPr lang="en-PH" sz="800" b="1" dirty="0" smtClean="0">
                <a:latin typeface="Open Sans" panose="020B0606030504020204" pitchFamily="34" charset="0"/>
                <a:ea typeface="Open Sans" panose="020B0606030504020204" pitchFamily="34" charset="0"/>
                <a:cs typeface="Open Sans" panose="020B0606030504020204" pitchFamily="34" charset="0"/>
              </a:rPr>
              <a:t> participants list</a:t>
            </a:r>
            <a:endParaRPr lang="en-US" sz="800" b="1"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3654552" y="5541235"/>
            <a:ext cx="1277488" cy="215444"/>
          </a:xfrm>
          <a:prstGeom prst="rect">
            <a:avLst/>
          </a:prstGeom>
          <a:solidFill>
            <a:srgbClr val="EB9F15"/>
          </a:solidFill>
          <a:ln>
            <a:solidFill>
              <a:schemeClr val="accent6"/>
            </a:solidFill>
          </a:ln>
        </p:spPr>
        <p:txBody>
          <a:bodyPr wrap="square" rtlCol="0">
            <a:spAutoFit/>
          </a:bodyPr>
          <a:lstStyle/>
          <a:p>
            <a:pPr algn="ctr"/>
            <a:r>
              <a:rPr lang="en-US" sz="800" b="1" dirty="0" smtClean="0">
                <a:latin typeface="Open Sans" panose="020B0606030504020204" pitchFamily="34" charset="0"/>
                <a:ea typeface="Open Sans" panose="020B0606030504020204" pitchFamily="34" charset="0"/>
                <a:cs typeface="Open Sans" panose="020B0606030504020204" pitchFamily="34" charset="0"/>
              </a:rPr>
              <a:t>Show/hide</a:t>
            </a:r>
            <a:r>
              <a:rPr lang="en-PH" sz="800" b="1" dirty="0" smtClean="0">
                <a:latin typeface="Open Sans" panose="020B0606030504020204" pitchFamily="34" charset="0"/>
                <a:ea typeface="Open Sans" panose="020B0606030504020204" pitchFamily="34" charset="0"/>
                <a:cs typeface="Open Sans" panose="020B0606030504020204" pitchFamily="34" charset="0"/>
              </a:rPr>
              <a:t> chat box</a:t>
            </a:r>
            <a:endParaRPr lang="en-US" sz="800" b="1"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4481336" y="4232922"/>
            <a:ext cx="852664" cy="338554"/>
          </a:xfrm>
          <a:prstGeom prst="rect">
            <a:avLst/>
          </a:prstGeom>
          <a:solidFill>
            <a:srgbClr val="EB9F15"/>
          </a:solidFill>
          <a:ln>
            <a:solidFill>
              <a:schemeClr val="accent6"/>
            </a:solidFill>
          </a:ln>
        </p:spPr>
        <p:txBody>
          <a:bodyPr wrap="square" rtlCol="0">
            <a:spAutoFit/>
          </a:bodyPr>
          <a:lstStyle/>
          <a:p>
            <a:pPr algn="ctr"/>
            <a:r>
              <a:rPr lang="en-US" sz="800" b="1" dirty="0" smtClean="0">
                <a:latin typeface="Open Sans" panose="020B0606030504020204" pitchFamily="34" charset="0"/>
                <a:ea typeface="Open Sans" panose="020B0606030504020204" pitchFamily="34" charset="0"/>
                <a:cs typeface="Open Sans" panose="020B0606030504020204" pitchFamily="34" charset="0"/>
              </a:rPr>
              <a:t>Start/stop </a:t>
            </a:r>
          </a:p>
          <a:p>
            <a:pPr algn="ctr"/>
            <a:r>
              <a:rPr lang="en-US" sz="800" b="1" dirty="0" smtClean="0">
                <a:latin typeface="Open Sans" panose="020B0606030504020204" pitchFamily="34" charset="0"/>
                <a:ea typeface="Open Sans" panose="020B0606030504020204" pitchFamily="34" charset="0"/>
                <a:cs typeface="Open Sans" panose="020B0606030504020204" pitchFamily="34" charset="0"/>
              </a:rPr>
              <a:t>share screen</a:t>
            </a:r>
          </a:p>
        </p:txBody>
      </p:sp>
      <p:sp>
        <p:nvSpPr>
          <p:cNvPr id="19" name="Isosceles Triangle 18"/>
          <p:cNvSpPr/>
          <p:nvPr/>
        </p:nvSpPr>
        <p:spPr>
          <a:xfrm flipV="1">
            <a:off x="1996598" y="4602251"/>
            <a:ext cx="190777" cy="149775"/>
          </a:xfrm>
          <a:prstGeom prst="triangle">
            <a:avLst/>
          </a:prstGeom>
          <a:solidFill>
            <a:srgbClr val="EB9F1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Isosceles Triangle 20"/>
          <p:cNvSpPr/>
          <p:nvPr/>
        </p:nvSpPr>
        <p:spPr>
          <a:xfrm flipV="1">
            <a:off x="3612516" y="4623375"/>
            <a:ext cx="190777" cy="149775"/>
          </a:xfrm>
          <a:prstGeom prst="triangle">
            <a:avLst/>
          </a:prstGeom>
          <a:solidFill>
            <a:srgbClr val="EB9F1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Isosceles Triangle 22"/>
          <p:cNvSpPr/>
          <p:nvPr/>
        </p:nvSpPr>
        <p:spPr>
          <a:xfrm flipV="1">
            <a:off x="4788025" y="4623375"/>
            <a:ext cx="190777" cy="149775"/>
          </a:xfrm>
          <a:prstGeom prst="triangle">
            <a:avLst/>
          </a:prstGeom>
          <a:solidFill>
            <a:srgbClr val="EB9F1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Isosceles Triangle 23"/>
          <p:cNvSpPr/>
          <p:nvPr/>
        </p:nvSpPr>
        <p:spPr>
          <a:xfrm>
            <a:off x="4165200" y="5445225"/>
            <a:ext cx="190777" cy="149775"/>
          </a:xfrm>
          <a:prstGeom prst="triangle">
            <a:avLst/>
          </a:prstGeom>
          <a:solidFill>
            <a:srgbClr val="EB9F1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Isosceles Triangle 24"/>
          <p:cNvSpPr/>
          <p:nvPr/>
        </p:nvSpPr>
        <p:spPr>
          <a:xfrm rot="16200000" flipV="1">
            <a:off x="932267" y="5074024"/>
            <a:ext cx="254369" cy="112331"/>
          </a:xfrm>
          <a:prstGeom prst="triangle">
            <a:avLst/>
          </a:prstGeom>
          <a:solidFill>
            <a:srgbClr val="EB9F1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Isosceles Triangle 25"/>
          <p:cNvSpPr/>
          <p:nvPr/>
        </p:nvSpPr>
        <p:spPr>
          <a:xfrm rot="5400000" flipV="1">
            <a:off x="7821371" y="5048464"/>
            <a:ext cx="254369" cy="112331"/>
          </a:xfrm>
          <a:prstGeom prst="triangle">
            <a:avLst/>
          </a:prstGeom>
          <a:solidFill>
            <a:srgbClr val="EB9F1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433665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711253"/>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7108" y="60854"/>
            <a:ext cx="1066892" cy="823031"/>
          </a:xfrm>
          <a:prstGeom prst="rect">
            <a:avLst/>
          </a:prstGeom>
        </p:spPr>
      </p:pic>
      <p:sp>
        <p:nvSpPr>
          <p:cNvPr id="3" name="Rectangle 2"/>
          <p:cNvSpPr/>
          <p:nvPr/>
        </p:nvSpPr>
        <p:spPr>
          <a:xfrm>
            <a:off x="0" y="1089554"/>
            <a:ext cx="9144000" cy="4862550"/>
          </a:xfrm>
          <a:prstGeom prst="rect">
            <a:avLst/>
          </a:prstGeom>
          <a:solidFill>
            <a:srgbClr val="CCCC00"/>
          </a:solidFill>
        </p:spPr>
        <p:txBody>
          <a:bodyPr wrap="square">
            <a:spAutoFit/>
          </a:bodyPr>
          <a:lstStyle/>
          <a:p>
            <a:pPr marR="0" lvl="0">
              <a:lnSpc>
                <a:spcPct val="107000"/>
              </a:lnSpc>
              <a:spcBef>
                <a:spcPts val="0"/>
              </a:spcBef>
              <a:spcAft>
                <a:spcPts val="0"/>
              </a:spcAft>
            </a:pP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Make an environmental impact assessment report</a:t>
            </a:r>
          </a:p>
          <a:p>
            <a:pPr marL="342900" marR="0" lvl="0" indent="-342900" algn="just">
              <a:lnSpc>
                <a:spcPct val="107000"/>
              </a:lnSpc>
              <a:spcBef>
                <a:spcPts val="300"/>
              </a:spcBef>
              <a:spcAft>
                <a:spcPts val="300"/>
              </a:spcAft>
              <a:buFont typeface="+mj-lt"/>
              <a:buAutoNum type="alphaLcParenR"/>
            </a:pPr>
            <a:r>
              <a:rPr lang="en-US" sz="2000" dirty="0">
                <a:latin typeface="Arial" panose="020B0604020202020204" pitchFamily="34" charset="0"/>
                <a:ea typeface="Calibri" panose="020F0502020204030204" pitchFamily="34" charset="0"/>
                <a:cs typeface="Times New Roman" panose="02020603050405020304" pitchFamily="18" charset="0"/>
              </a:rPr>
              <a:t>No project implementation within 24 </a:t>
            </a:r>
            <a:r>
              <a:rPr lang="en-US" sz="2000" dirty="0" smtClean="0">
                <a:latin typeface="Arial" panose="020B0604020202020204" pitchFamily="34" charset="0"/>
                <a:ea typeface="Calibri" panose="020F0502020204030204" pitchFamily="34" charset="0"/>
                <a:cs typeface="Times New Roman" panose="02020603050405020304" pitchFamily="18" charset="0"/>
              </a:rPr>
              <a:t>months</a:t>
            </a:r>
          </a:p>
          <a:p>
            <a:pPr marL="342900" marR="0" lvl="0" indent="-342900" algn="just">
              <a:lnSpc>
                <a:spcPct val="107000"/>
              </a:lnSpc>
              <a:spcBef>
                <a:spcPts val="300"/>
              </a:spcBef>
              <a:spcAft>
                <a:spcPts val="300"/>
              </a:spcAft>
              <a:buFont typeface="+mj-lt"/>
              <a:buAutoNum type="alphaLcParenR"/>
            </a:pPr>
            <a:r>
              <a:rPr lang="en-US" sz="2000" dirty="0" smtClean="0">
                <a:latin typeface="Arial" panose="020B0604020202020204" pitchFamily="34" charset="0"/>
                <a:ea typeface="Calibri" panose="020F0502020204030204" pitchFamily="34" charset="0"/>
                <a:cs typeface="Times New Roman" panose="02020603050405020304" pitchFamily="18" charset="0"/>
              </a:rPr>
              <a:t>Change </a:t>
            </a:r>
            <a:r>
              <a:rPr lang="en-US" sz="2000" dirty="0">
                <a:latin typeface="Arial" panose="020B0604020202020204" pitchFamily="34" charset="0"/>
                <a:ea typeface="Calibri" panose="020F0502020204030204" pitchFamily="34" charset="0"/>
                <a:cs typeface="Times New Roman" panose="02020603050405020304" pitchFamily="18" charset="0"/>
              </a:rPr>
              <a:t>the project implementation location compared to the approved </a:t>
            </a:r>
            <a:r>
              <a:rPr lang="en-US" sz="2000" dirty="0" smtClean="0">
                <a:latin typeface="Arial" panose="020B0604020202020204" pitchFamily="34" charset="0"/>
                <a:ea typeface="Calibri" panose="020F0502020204030204" pitchFamily="34" charset="0"/>
                <a:cs typeface="Times New Roman" panose="02020603050405020304" pitchFamily="18" charset="0"/>
              </a:rPr>
              <a:t>EIA;</a:t>
            </a:r>
          </a:p>
          <a:p>
            <a:pPr marL="342900" marR="0" lvl="0" indent="-342900" algn="just">
              <a:lnSpc>
                <a:spcPct val="107000"/>
              </a:lnSpc>
              <a:spcBef>
                <a:spcPts val="300"/>
              </a:spcBef>
              <a:spcAft>
                <a:spcPts val="300"/>
              </a:spcAft>
              <a:buFont typeface="+mj-lt"/>
              <a:buAutoNum type="alphaLcParenR"/>
            </a:pPr>
            <a:r>
              <a:rPr lang="en-US" sz="2000" dirty="0" smtClean="0">
                <a:latin typeface="Arial" panose="020B0604020202020204" pitchFamily="34" charset="0"/>
                <a:ea typeface="Calibri" panose="020F0502020204030204" pitchFamily="34" charset="0"/>
                <a:cs typeface="Times New Roman" panose="02020603050405020304" pitchFamily="18" charset="0"/>
              </a:rPr>
              <a:t>Supplementing </a:t>
            </a:r>
            <a:r>
              <a:rPr lang="en-US" sz="2000" dirty="0">
                <a:latin typeface="Arial" panose="020B0604020202020204" pitchFamily="34" charset="0"/>
                <a:ea typeface="Calibri" panose="020F0502020204030204" pitchFamily="34" charset="0"/>
                <a:cs typeface="Times New Roman" panose="02020603050405020304" pitchFamily="18" charset="0"/>
              </a:rPr>
              <a:t>investment items with scale and capacity equivalent to those in the list of </a:t>
            </a:r>
            <a:r>
              <a:rPr lang="en-US" sz="2000" dirty="0" smtClean="0">
                <a:latin typeface="Arial" panose="020B0604020202020204" pitchFamily="34" charset="0"/>
                <a:ea typeface="Calibri" panose="020F0502020204030204" pitchFamily="34" charset="0"/>
                <a:cs typeface="Times New Roman" panose="02020603050405020304" pitchFamily="18" charset="0"/>
              </a:rPr>
              <a:t>App II </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smtClean="0">
                <a:latin typeface="Arial" panose="020B0604020202020204" pitchFamily="34" charset="0"/>
                <a:ea typeface="Calibri" panose="020F0502020204030204" pitchFamily="34" charset="0"/>
                <a:cs typeface="Times New Roman" panose="02020603050405020304" pitchFamily="18" charset="0"/>
              </a:rPr>
              <a:t>Dec 40/2019/ND-CP;</a:t>
            </a:r>
          </a:p>
          <a:p>
            <a:pPr marL="342900" marR="0" lvl="0" indent="-342900" algn="just">
              <a:lnSpc>
                <a:spcPct val="107000"/>
              </a:lnSpc>
              <a:spcBef>
                <a:spcPts val="300"/>
              </a:spcBef>
              <a:spcAft>
                <a:spcPts val="300"/>
              </a:spcAft>
              <a:buFont typeface="+mj-lt"/>
              <a:buAutoNum type="alphaLcParenR"/>
            </a:pPr>
            <a:r>
              <a:rPr lang="en-US" sz="2000" dirty="0" smtClean="0">
                <a:latin typeface="Arial" panose="020B0604020202020204" pitchFamily="34" charset="0"/>
                <a:ea typeface="Calibri" panose="020F0502020204030204" pitchFamily="34" charset="0"/>
                <a:cs typeface="Times New Roman" panose="02020603050405020304" pitchFamily="18" charset="0"/>
              </a:rPr>
              <a:t>Increase </a:t>
            </a:r>
            <a:r>
              <a:rPr lang="en-US" sz="2000" dirty="0">
                <a:latin typeface="Arial" panose="020B0604020202020204" pitchFamily="34" charset="0"/>
                <a:ea typeface="Calibri" panose="020F0502020204030204" pitchFamily="34" charset="0"/>
                <a:cs typeface="Times New Roman" panose="02020603050405020304" pitchFamily="18" charset="0"/>
              </a:rPr>
              <a:t>in size, capacity or other changes that lead to environmental protection works are not able to solve the increased environmental </a:t>
            </a:r>
            <a:r>
              <a:rPr lang="en-US" sz="2000" dirty="0" smtClean="0">
                <a:latin typeface="Arial" panose="020B0604020202020204" pitchFamily="34" charset="0"/>
                <a:ea typeface="Calibri" panose="020F0502020204030204" pitchFamily="34" charset="0"/>
                <a:cs typeface="Times New Roman" panose="02020603050405020304" pitchFamily="18" charset="0"/>
              </a:rPr>
              <a:t>problems;</a:t>
            </a:r>
          </a:p>
          <a:p>
            <a:pPr marL="342900" marR="0" lvl="0" indent="-342900" algn="just">
              <a:lnSpc>
                <a:spcPct val="107000"/>
              </a:lnSpc>
              <a:spcBef>
                <a:spcPts val="300"/>
              </a:spcBef>
              <a:spcAft>
                <a:spcPts val="300"/>
              </a:spcAft>
              <a:buFont typeface="+mj-lt"/>
              <a:buAutoNum type="alphaLcParenR"/>
            </a:pPr>
            <a:r>
              <a:rPr lang="en-US" sz="2000" dirty="0" smtClean="0">
                <a:latin typeface="Arial" panose="020B0604020202020204" pitchFamily="34" charset="0"/>
                <a:ea typeface="Calibri" panose="020F0502020204030204" pitchFamily="34" charset="0"/>
                <a:cs typeface="Times New Roman" panose="02020603050405020304" pitchFamily="18" charset="0"/>
              </a:rPr>
              <a:t>Changing </a:t>
            </a:r>
            <a:r>
              <a:rPr lang="en-US" sz="2000" dirty="0">
                <a:latin typeface="Arial" panose="020B0604020202020204" pitchFamily="34" charset="0"/>
                <a:ea typeface="Calibri" panose="020F0502020204030204" pitchFamily="34" charset="0"/>
                <a:cs typeface="Times New Roman" panose="02020603050405020304" pitchFamily="18" charset="0"/>
              </a:rPr>
              <a:t>the main product production technology of the project; change the project's waste treatment technology that is likely to have adverse effects on the environment compared to the plan in the decision approving the environmental impact assessment report</a:t>
            </a:r>
            <a:r>
              <a:rPr lang="en-US" sz="2000" dirty="0" smtClean="0">
                <a:latin typeface="Arial" panose="020B0604020202020204" pitchFamily="34" charset="0"/>
                <a:ea typeface="Calibri" panose="020F0502020204030204" pitchFamily="34" charset="0"/>
                <a:cs typeface="Times New Roman" panose="02020603050405020304" pitchFamily="18" charset="0"/>
              </a:rPr>
              <a:t>.</a:t>
            </a:r>
          </a:p>
          <a:p>
            <a:pPr marL="342900" marR="0" lvl="0" indent="-342900" algn="just">
              <a:lnSpc>
                <a:spcPct val="107000"/>
              </a:lnSpc>
              <a:spcBef>
                <a:spcPts val="300"/>
              </a:spcBef>
              <a:spcAft>
                <a:spcPts val="300"/>
              </a:spcAft>
              <a:buFont typeface="+mj-lt"/>
              <a:buAutoNum type="alphaLcParenR"/>
            </a:pPr>
            <a:r>
              <a:rPr lang="en-US" sz="2000" dirty="0" smtClean="0">
                <a:latin typeface="Arial" panose="020B0604020202020204" pitchFamily="34" charset="0"/>
                <a:ea typeface="Calibri" panose="020F0502020204030204" pitchFamily="34" charset="0"/>
                <a:cs typeface="Times New Roman" panose="02020603050405020304" pitchFamily="18" charset="0"/>
              </a:rPr>
              <a:t>Following </a:t>
            </a:r>
            <a:r>
              <a:rPr lang="en-US" sz="2000" dirty="0">
                <a:latin typeface="Arial" panose="020B0604020202020204" pitchFamily="34" charset="0"/>
                <a:ea typeface="Calibri" panose="020F0502020204030204" pitchFamily="34" charset="0"/>
                <a:cs typeface="Times New Roman" panose="02020603050405020304" pitchFamily="18" charset="0"/>
              </a:rPr>
              <a:t>the request of the project owner.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bject 12"/>
          <p:cNvSpPr txBox="1"/>
          <p:nvPr/>
        </p:nvSpPr>
        <p:spPr>
          <a:xfrm>
            <a:off x="76200" y="17929"/>
            <a:ext cx="8756650" cy="914400"/>
          </a:xfrm>
          <a:prstGeom prst="rect">
            <a:avLst/>
          </a:prstGeom>
        </p:spPr>
        <p:txBody>
          <a:bodyPr wrap="square" lIns="0" tIns="0" rIns="0" bIns="0" rtlCol="0" anchor="ctr">
            <a:noAutofit/>
          </a:bodyPr>
          <a:lstStyle/>
          <a:p>
            <a:pPr marL="12700"/>
            <a:r>
              <a:rPr lang="vi-VN" sz="3000" b="1" dirty="0">
                <a:cs typeface="Arial" panose="020B0604020202020204" pitchFamily="34" charset="0"/>
              </a:rPr>
              <a:t>ENVIRONMENTAL IMPACT ASSESSMENT REPORT (EIA)</a:t>
            </a:r>
          </a:p>
        </p:txBody>
      </p:sp>
    </p:spTree>
    <p:extLst>
      <p:ext uri="{BB962C8B-B14F-4D97-AF65-F5344CB8AC3E}">
        <p14:creationId xmlns:p14="http://schemas.microsoft.com/office/powerpoint/2010/main" val="3691762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711253"/>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6832" y="109298"/>
            <a:ext cx="1066892" cy="823031"/>
          </a:xfrm>
          <a:prstGeom prst="rect">
            <a:avLst/>
          </a:prstGeom>
        </p:spPr>
      </p:pic>
      <p:sp>
        <p:nvSpPr>
          <p:cNvPr id="3" name="Rectangle 2"/>
          <p:cNvSpPr/>
          <p:nvPr/>
        </p:nvSpPr>
        <p:spPr>
          <a:xfrm>
            <a:off x="0" y="990600"/>
            <a:ext cx="9143999" cy="5201424"/>
          </a:xfrm>
          <a:prstGeom prst="rect">
            <a:avLst/>
          </a:prstGeom>
          <a:solidFill>
            <a:srgbClr val="CCCC00"/>
          </a:solidFill>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Responsibilities of project owners after EIA </a:t>
            </a:r>
            <a:r>
              <a:rPr lang="en-US" sz="2400" b="1" dirty="0" smtClean="0">
                <a:solidFill>
                  <a:srgbClr val="FF0000"/>
                </a:solidFill>
                <a:latin typeface="Arial" panose="020B0604020202020204" pitchFamily="34" charset="0"/>
                <a:cs typeface="Arial" panose="020B0604020202020204" pitchFamily="34" charset="0"/>
              </a:rPr>
              <a:t>approval</a:t>
            </a:r>
          </a:p>
          <a:p>
            <a:pPr marL="342900" indent="-342900">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Implement </a:t>
            </a:r>
            <a:r>
              <a:rPr lang="en-US" sz="2200" dirty="0">
                <a:latin typeface="Arial" panose="020B0604020202020204" pitchFamily="34" charset="0"/>
                <a:cs typeface="Arial" panose="020B0604020202020204" pitchFamily="34" charset="0"/>
              </a:rPr>
              <a:t>the requirements of the decision approving the EIA report</a:t>
            </a:r>
            <a:r>
              <a:rPr lang="en-US" sz="2200"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Planning an </a:t>
            </a:r>
            <a:r>
              <a:rPr lang="en-US" sz="2200" dirty="0">
                <a:latin typeface="Arial" panose="020B0604020202020204" pitchFamily="34" charset="0"/>
                <a:cs typeface="Arial" panose="020B0604020202020204" pitchFamily="34" charset="0"/>
              </a:rPr>
              <a:t>environmental management plan of the project and send it to the Commune People's Committee to be publicly posted before </a:t>
            </a:r>
            <a:r>
              <a:rPr lang="en-US" sz="2200" dirty="0" smtClean="0">
                <a:latin typeface="Arial" panose="020B0604020202020204" pitchFamily="34" charset="0"/>
                <a:cs typeface="Arial" panose="020B0604020202020204" pitchFamily="34" charset="0"/>
              </a:rPr>
              <a:t>starting construction.</a:t>
            </a:r>
          </a:p>
          <a:p>
            <a:pPr marL="342900" indent="-342900">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According </a:t>
            </a:r>
            <a:r>
              <a:rPr lang="en-US" sz="2200" dirty="0">
                <a:latin typeface="Arial" panose="020B0604020202020204" pitchFamily="34" charset="0"/>
                <a:cs typeface="Arial" panose="020B0604020202020204" pitchFamily="34" charset="0"/>
              </a:rPr>
              <a:t>to column 4 of </a:t>
            </a:r>
            <a:r>
              <a:rPr lang="en-US" sz="2200" dirty="0" smtClean="0">
                <a:latin typeface="Arial" panose="020B0604020202020204" pitchFamily="34" charset="0"/>
                <a:cs typeface="Arial" panose="020B0604020202020204" pitchFamily="34" charset="0"/>
              </a:rPr>
              <a:t>App </a:t>
            </a:r>
            <a:r>
              <a:rPr lang="en-US" sz="2200" dirty="0">
                <a:latin typeface="Arial" panose="020B0604020202020204" pitchFamily="34" charset="0"/>
                <a:cs typeface="Arial" panose="020B0604020202020204" pitchFamily="34" charset="0"/>
              </a:rPr>
              <a:t>II, a dossier of request for inspection and certification of completion of environmental protection works must be made (except without dyeing or without washing</a:t>
            </a:r>
            <a:r>
              <a:rPr lang="en-US" sz="2200"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In </a:t>
            </a:r>
            <a:r>
              <a:rPr lang="en-US" sz="2200" dirty="0">
                <a:latin typeface="Arial" panose="020B0604020202020204" pitchFamily="34" charset="0"/>
                <a:cs typeface="Arial" panose="020B0604020202020204" pitchFamily="34" charset="0"/>
              </a:rPr>
              <a:t>case of causing environmental incidents, they must stop and promptly report them, and take responsibility for troubleshooting and compensating for damage</a:t>
            </a:r>
            <a:r>
              <a:rPr lang="en-US" sz="2200"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In </a:t>
            </a:r>
            <a:r>
              <a:rPr lang="en-US" sz="2200" dirty="0">
                <a:latin typeface="Arial" panose="020B0604020202020204" pitchFamily="34" charset="0"/>
                <a:cs typeface="Arial" panose="020B0604020202020204" pitchFamily="34" charset="0"/>
              </a:rPr>
              <a:t>case a change increases the negative impact compared to the approved EIA but is not enough to have to repeat the EIA, it must be reported in writing and changes can only be made after an approval decision is made.</a:t>
            </a:r>
            <a:endParaRPr lang="en-US" sz="20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1" name="object 12"/>
          <p:cNvSpPr txBox="1"/>
          <p:nvPr/>
        </p:nvSpPr>
        <p:spPr>
          <a:xfrm>
            <a:off x="76200" y="17929"/>
            <a:ext cx="8756650" cy="914400"/>
          </a:xfrm>
          <a:prstGeom prst="rect">
            <a:avLst/>
          </a:prstGeom>
        </p:spPr>
        <p:txBody>
          <a:bodyPr wrap="square" lIns="0" tIns="0" rIns="0" bIns="0" rtlCol="0" anchor="ctr">
            <a:noAutofit/>
          </a:bodyPr>
          <a:lstStyle/>
          <a:p>
            <a:pPr marL="12700">
              <a:lnSpc>
                <a:spcPts val="3570"/>
              </a:lnSpc>
              <a:spcBef>
                <a:spcPts val="178"/>
              </a:spcBef>
            </a:pPr>
            <a:r>
              <a:rPr lang="vi-VN" sz="3000" b="1" dirty="0">
                <a:cs typeface="Arial" panose="020B0604020202020204" pitchFamily="34" charset="0"/>
              </a:rPr>
              <a:t>ENVIRONMENTAL IMPACT ASSESSMENT REPORT (EIA</a:t>
            </a:r>
            <a:r>
              <a:rPr lang="vi-VN" sz="3000" b="1" dirty="0" smtClean="0">
                <a:cs typeface="Arial" panose="020B0604020202020204" pitchFamily="34" charset="0"/>
              </a:rPr>
              <a:t>)</a:t>
            </a:r>
            <a:endParaRPr lang="vi-VN" sz="3000" b="1" dirty="0">
              <a:cs typeface="Arial" panose="020B0604020202020204" pitchFamily="34" charset="0"/>
            </a:endParaRPr>
          </a:p>
        </p:txBody>
      </p:sp>
    </p:spTree>
    <p:extLst>
      <p:ext uri="{BB962C8B-B14F-4D97-AF65-F5344CB8AC3E}">
        <p14:creationId xmlns:p14="http://schemas.microsoft.com/office/powerpoint/2010/main" val="610145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711253"/>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7108" y="103038"/>
            <a:ext cx="1066892" cy="823031"/>
          </a:xfrm>
          <a:prstGeom prst="rect">
            <a:avLst/>
          </a:prstGeom>
        </p:spPr>
      </p:pic>
      <p:sp>
        <p:nvSpPr>
          <p:cNvPr id="3" name="Rectangle 2"/>
          <p:cNvSpPr/>
          <p:nvPr/>
        </p:nvSpPr>
        <p:spPr>
          <a:xfrm>
            <a:off x="384306" y="990600"/>
            <a:ext cx="8421949" cy="3662541"/>
          </a:xfrm>
          <a:prstGeom prst="rect">
            <a:avLst/>
          </a:prstGeom>
          <a:solidFill>
            <a:srgbClr val="CCCC00"/>
          </a:solidFill>
        </p:spPr>
        <p:txBody>
          <a:bodyPr wrap="square">
            <a:spAutoFit/>
          </a:bodyPr>
          <a:lstStyle/>
          <a:p>
            <a:r>
              <a:rPr lang="en-US" sz="2400" b="1" dirty="0">
                <a:solidFill>
                  <a:srgbClr val="FF0000"/>
                </a:solidFill>
              </a:rPr>
              <a:t>Test </a:t>
            </a:r>
            <a:r>
              <a:rPr lang="en-US" sz="2400" b="1" dirty="0" smtClean="0">
                <a:solidFill>
                  <a:srgbClr val="FF0000"/>
                </a:solidFill>
              </a:rPr>
              <a:t>operation</a:t>
            </a:r>
          </a:p>
          <a:p>
            <a:pPr marL="457200" indent="-457200">
              <a:buAutoNum type="arabicPeriod"/>
            </a:pPr>
            <a:r>
              <a:rPr lang="en-US" sz="2000" dirty="0" smtClean="0"/>
              <a:t>Construction</a:t>
            </a:r>
            <a:r>
              <a:rPr lang="en-US" sz="2400" dirty="0" smtClean="0"/>
              <a:t> and installation of waste treatment works</a:t>
            </a:r>
          </a:p>
          <a:p>
            <a:pPr marL="457200" indent="-457200">
              <a:buAutoNum type="arabicPeriod"/>
            </a:pPr>
            <a:r>
              <a:rPr lang="en-US" sz="2000" dirty="0" smtClean="0"/>
              <a:t>Trial operation</a:t>
            </a:r>
          </a:p>
          <a:p>
            <a:r>
              <a:rPr lang="en-US" sz="2000" dirty="0" smtClean="0"/>
              <a:t> </a:t>
            </a:r>
          </a:p>
          <a:p>
            <a:r>
              <a:rPr lang="en-US" sz="2000" dirty="0" smtClean="0"/>
              <a:t>Only </a:t>
            </a:r>
            <a:r>
              <a:rPr lang="en-US" sz="2000" dirty="0"/>
              <a:t>put into trial operation </a:t>
            </a:r>
            <a:r>
              <a:rPr lang="en-US" sz="2000" dirty="0" smtClean="0"/>
              <a:t>when</a:t>
            </a:r>
          </a:p>
          <a:p>
            <a:pPr marL="457200" indent="-457200">
              <a:buFont typeface="+mj-lt"/>
              <a:buAutoNum type="alphaLcParenR"/>
            </a:pPr>
            <a:r>
              <a:rPr lang="en-US" sz="2000" dirty="0" smtClean="0"/>
              <a:t>The waste treatment works have been completed according to the EIA decision.</a:t>
            </a:r>
          </a:p>
          <a:p>
            <a:pPr marL="457200" indent="-457200">
              <a:buFont typeface="+mj-lt"/>
              <a:buAutoNum type="alphaLcParenR"/>
            </a:pPr>
            <a:r>
              <a:rPr lang="en-US" sz="2000" dirty="0" smtClean="0"/>
              <a:t>Completed </a:t>
            </a:r>
            <a:r>
              <a:rPr lang="en-US" sz="2000" dirty="0"/>
              <a:t>installation of monitoring equipment and </a:t>
            </a:r>
            <a:r>
              <a:rPr lang="en-US" sz="2000" dirty="0" smtClean="0"/>
              <a:t>systems</a:t>
            </a:r>
          </a:p>
          <a:p>
            <a:pPr marL="457200" indent="-457200">
              <a:buFont typeface="+mj-lt"/>
              <a:buAutoNum type="alphaLcParenR"/>
            </a:pPr>
            <a:r>
              <a:rPr lang="en-US" sz="2000" dirty="0" smtClean="0"/>
              <a:t>Having </a:t>
            </a:r>
            <a:r>
              <a:rPr lang="en-US" sz="2000" dirty="0"/>
              <a:t>operating procedures for waste treatment </a:t>
            </a:r>
            <a:r>
              <a:rPr lang="en-US" sz="2000" dirty="0" smtClean="0"/>
              <a:t>facilities</a:t>
            </a:r>
          </a:p>
          <a:p>
            <a:pPr marL="457200" indent="-457200">
              <a:buFont typeface="+mj-lt"/>
              <a:buAutoNum type="alphaLcParenR"/>
            </a:pPr>
            <a:r>
              <a:rPr lang="en-US" sz="2000" dirty="0" smtClean="0"/>
              <a:t>Having </a:t>
            </a:r>
            <a:r>
              <a:rPr lang="en-US" sz="2000" dirty="0"/>
              <a:t>a dossier of completion of construction waste treatment </a:t>
            </a:r>
            <a:r>
              <a:rPr lang="en-US" sz="2000" dirty="0" smtClean="0"/>
              <a:t>works</a:t>
            </a:r>
          </a:p>
          <a:p>
            <a:pPr marL="457200" indent="-457200">
              <a:buFont typeface="+mj-lt"/>
              <a:buAutoNum type="alphaLcParenR"/>
            </a:pPr>
            <a:r>
              <a:rPr lang="en-US" sz="2000" dirty="0" smtClean="0"/>
              <a:t>Make </a:t>
            </a:r>
            <a:r>
              <a:rPr lang="en-US" sz="2000" dirty="0"/>
              <a:t>and send the test operation plan</a:t>
            </a:r>
            <a:endParaRPr lang="en-US" sz="2000" dirty="0">
              <a:solidFill>
                <a:srgbClr val="FF0000"/>
              </a:solidFill>
              <a:ea typeface="Calibri" panose="020F0502020204030204" pitchFamily="34" charset="0"/>
              <a:cs typeface="Arial" panose="020B0604020202020204" pitchFamily="34" charset="0"/>
            </a:endParaRPr>
          </a:p>
        </p:txBody>
      </p:sp>
      <p:cxnSp>
        <p:nvCxnSpPr>
          <p:cNvPr id="4" name="Straight Arrow Connector 3"/>
          <p:cNvCxnSpPr/>
          <p:nvPr/>
        </p:nvCxnSpPr>
        <p:spPr>
          <a:xfrm>
            <a:off x="762000" y="5181600"/>
            <a:ext cx="7924800" cy="0"/>
          </a:xfrm>
          <a:prstGeom prst="straightConnector1">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2000" y="50292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00200" y="5181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4724400"/>
            <a:ext cx="0" cy="45720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7772400" y="4724400"/>
            <a:ext cx="12193" cy="463336"/>
          </a:xfrm>
          <a:prstGeom prst="rect">
            <a:avLst/>
          </a:prstGeom>
        </p:spPr>
      </p:pic>
      <p:sp>
        <p:nvSpPr>
          <p:cNvPr id="16" name="TextBox 15"/>
          <p:cNvSpPr txBox="1"/>
          <p:nvPr/>
        </p:nvSpPr>
        <p:spPr>
          <a:xfrm>
            <a:off x="1600199" y="4876800"/>
            <a:ext cx="609601" cy="369332"/>
          </a:xfrm>
          <a:prstGeom prst="rect">
            <a:avLst/>
          </a:prstGeom>
          <a:noFill/>
        </p:spPr>
        <p:txBody>
          <a:bodyPr wrap="square" rtlCol="0">
            <a:spAutoFit/>
          </a:bodyPr>
          <a:lstStyle/>
          <a:p>
            <a:r>
              <a:rPr lang="en-US" dirty="0">
                <a:solidFill>
                  <a:srgbClr val="C00000"/>
                </a:solidFill>
              </a:rPr>
              <a:t>20d</a:t>
            </a:r>
          </a:p>
        </p:txBody>
      </p:sp>
      <p:sp>
        <p:nvSpPr>
          <p:cNvPr id="17" name="TextBox 16"/>
          <p:cNvSpPr txBox="1"/>
          <p:nvPr/>
        </p:nvSpPr>
        <p:spPr>
          <a:xfrm>
            <a:off x="3238500" y="4804264"/>
            <a:ext cx="3390900" cy="369332"/>
          </a:xfrm>
          <a:prstGeom prst="rect">
            <a:avLst/>
          </a:prstGeom>
          <a:noFill/>
        </p:spPr>
        <p:txBody>
          <a:bodyPr wrap="square" rtlCol="0">
            <a:spAutoFit/>
          </a:bodyPr>
          <a:lstStyle/>
          <a:p>
            <a:r>
              <a:rPr lang="en-US" dirty="0" smtClean="0">
                <a:solidFill>
                  <a:srgbClr val="C00000"/>
                </a:solidFill>
              </a:rPr>
              <a:t>Trial: </a:t>
            </a:r>
            <a:r>
              <a:rPr lang="en-US" dirty="0">
                <a:solidFill>
                  <a:srgbClr val="C00000"/>
                </a:solidFill>
              </a:rPr>
              <a:t>3-6 </a:t>
            </a:r>
            <a:r>
              <a:rPr lang="en-US" dirty="0" smtClean="0">
                <a:solidFill>
                  <a:srgbClr val="C00000"/>
                </a:solidFill>
              </a:rPr>
              <a:t>months</a:t>
            </a:r>
            <a:endParaRPr lang="en-US" dirty="0">
              <a:solidFill>
                <a:srgbClr val="C00000"/>
              </a:solidFill>
            </a:endParaRPr>
          </a:p>
        </p:txBody>
      </p:sp>
      <p:sp>
        <p:nvSpPr>
          <p:cNvPr id="18" name="TextBox 17"/>
          <p:cNvSpPr txBox="1"/>
          <p:nvPr/>
        </p:nvSpPr>
        <p:spPr>
          <a:xfrm>
            <a:off x="7839959" y="4812268"/>
            <a:ext cx="609601" cy="369332"/>
          </a:xfrm>
          <a:prstGeom prst="rect">
            <a:avLst/>
          </a:prstGeom>
          <a:noFill/>
        </p:spPr>
        <p:txBody>
          <a:bodyPr wrap="square" rtlCol="0">
            <a:spAutoFit/>
          </a:bodyPr>
          <a:lstStyle/>
          <a:p>
            <a:r>
              <a:rPr lang="en-US" dirty="0">
                <a:solidFill>
                  <a:srgbClr val="C00000"/>
                </a:solidFill>
              </a:rPr>
              <a:t>30d</a:t>
            </a:r>
          </a:p>
        </p:txBody>
      </p:sp>
      <p:sp>
        <p:nvSpPr>
          <p:cNvPr id="19" name="TextBox 18"/>
          <p:cNvSpPr txBox="1"/>
          <p:nvPr/>
        </p:nvSpPr>
        <p:spPr>
          <a:xfrm flipH="1">
            <a:off x="533400" y="4668625"/>
            <a:ext cx="1219199" cy="369332"/>
          </a:xfrm>
          <a:prstGeom prst="rect">
            <a:avLst/>
          </a:prstGeom>
          <a:noFill/>
        </p:spPr>
        <p:txBody>
          <a:bodyPr wrap="square" rtlCol="0">
            <a:spAutoFit/>
          </a:bodyPr>
          <a:lstStyle/>
          <a:p>
            <a:r>
              <a:rPr lang="en-US" dirty="0" smtClean="0">
                <a:solidFill>
                  <a:srgbClr val="C00000"/>
                </a:solidFill>
              </a:rPr>
              <a:t>EIA</a:t>
            </a:r>
            <a:endParaRPr lang="en-US" dirty="0">
              <a:solidFill>
                <a:srgbClr val="C00000"/>
              </a:solidFill>
            </a:endParaRPr>
          </a:p>
        </p:txBody>
      </p:sp>
      <p:sp>
        <p:nvSpPr>
          <p:cNvPr id="20" name="TextBox 19"/>
          <p:cNvSpPr txBox="1"/>
          <p:nvPr/>
        </p:nvSpPr>
        <p:spPr>
          <a:xfrm>
            <a:off x="533400" y="5394543"/>
            <a:ext cx="1153049" cy="369332"/>
          </a:xfrm>
          <a:prstGeom prst="rect">
            <a:avLst/>
          </a:prstGeom>
          <a:noFill/>
        </p:spPr>
        <p:txBody>
          <a:bodyPr wrap="square" rtlCol="0">
            <a:spAutoFit/>
          </a:bodyPr>
          <a:lstStyle/>
          <a:p>
            <a:r>
              <a:rPr lang="en-US" dirty="0" smtClean="0">
                <a:solidFill>
                  <a:srgbClr val="0000FF"/>
                </a:solidFill>
              </a:rPr>
              <a:t>Construct</a:t>
            </a:r>
            <a:endParaRPr lang="en-US" dirty="0">
              <a:solidFill>
                <a:srgbClr val="0000FF"/>
              </a:solidFill>
            </a:endParaRPr>
          </a:p>
        </p:txBody>
      </p:sp>
      <p:sp>
        <p:nvSpPr>
          <p:cNvPr id="21" name="TextBox 20"/>
          <p:cNvSpPr txBox="1"/>
          <p:nvPr/>
        </p:nvSpPr>
        <p:spPr>
          <a:xfrm>
            <a:off x="1677969" y="5209211"/>
            <a:ext cx="1783687" cy="369332"/>
          </a:xfrm>
          <a:prstGeom prst="rect">
            <a:avLst/>
          </a:prstGeom>
          <a:noFill/>
        </p:spPr>
        <p:txBody>
          <a:bodyPr wrap="square" rtlCol="0">
            <a:spAutoFit/>
          </a:bodyPr>
          <a:lstStyle/>
          <a:p>
            <a:r>
              <a:rPr lang="en-US" dirty="0" smtClean="0">
                <a:solidFill>
                  <a:srgbClr val="0000FF"/>
                </a:solidFill>
              </a:rPr>
              <a:t>Plan submission</a:t>
            </a:r>
            <a:endParaRPr lang="en-US" dirty="0">
              <a:solidFill>
                <a:srgbClr val="0000FF"/>
              </a:solidFill>
            </a:endParaRPr>
          </a:p>
        </p:txBody>
      </p:sp>
      <p:sp>
        <p:nvSpPr>
          <p:cNvPr id="22" name="TextBox 21"/>
          <p:cNvSpPr txBox="1"/>
          <p:nvPr/>
        </p:nvSpPr>
        <p:spPr>
          <a:xfrm>
            <a:off x="5257800" y="5317239"/>
            <a:ext cx="2819307" cy="369332"/>
          </a:xfrm>
          <a:prstGeom prst="rect">
            <a:avLst/>
          </a:prstGeom>
          <a:noFill/>
        </p:spPr>
        <p:txBody>
          <a:bodyPr wrap="square" rtlCol="0">
            <a:spAutoFit/>
          </a:bodyPr>
          <a:lstStyle/>
          <a:p>
            <a:r>
              <a:rPr lang="en-US" dirty="0">
                <a:solidFill>
                  <a:srgbClr val="0000FF"/>
                </a:solidFill>
              </a:rPr>
              <a:t>Proposal </a:t>
            </a:r>
            <a:r>
              <a:rPr lang="en-US" dirty="0" smtClean="0">
                <a:solidFill>
                  <a:srgbClr val="0000FF"/>
                </a:solidFill>
              </a:rPr>
              <a:t>for acceptance</a:t>
            </a:r>
            <a:endParaRPr lang="en-US" dirty="0">
              <a:solidFill>
                <a:srgbClr val="0000FF"/>
              </a:solidFill>
            </a:endParaRPr>
          </a:p>
        </p:txBody>
      </p:sp>
      <p:sp>
        <p:nvSpPr>
          <p:cNvPr id="23" name="object 12"/>
          <p:cNvSpPr txBox="1"/>
          <p:nvPr/>
        </p:nvSpPr>
        <p:spPr>
          <a:xfrm>
            <a:off x="216955" y="17675"/>
            <a:ext cx="8756650" cy="914400"/>
          </a:xfrm>
          <a:prstGeom prst="rect">
            <a:avLst/>
          </a:prstGeom>
        </p:spPr>
        <p:txBody>
          <a:bodyPr wrap="square" lIns="0" tIns="0" rIns="0" bIns="0" rtlCol="0" anchor="ctr">
            <a:noAutofit/>
          </a:bodyPr>
          <a:lstStyle/>
          <a:p>
            <a:pPr marL="12700">
              <a:lnSpc>
                <a:spcPts val="3570"/>
              </a:lnSpc>
              <a:spcBef>
                <a:spcPts val="178"/>
              </a:spcBef>
            </a:pPr>
            <a:r>
              <a:rPr lang="vi-VN" sz="3000" b="1" dirty="0">
                <a:cs typeface="Arial" panose="020B0604020202020204" pitchFamily="34" charset="0"/>
              </a:rPr>
              <a:t>ENVIRONMENTAL IMPACT ASSESSMENT REPORT (</a:t>
            </a:r>
            <a:r>
              <a:rPr lang="vi-VN" sz="3000" b="1" dirty="0" smtClean="0">
                <a:cs typeface="Arial" panose="020B0604020202020204" pitchFamily="34" charset="0"/>
              </a:rPr>
              <a:t>EIA</a:t>
            </a:r>
            <a:r>
              <a:rPr lang="en-US" sz="3000" b="1" dirty="0" smtClean="0">
                <a:cs typeface="Arial" panose="020B0604020202020204" pitchFamily="34" charset="0"/>
              </a:rPr>
              <a:t>)</a:t>
            </a:r>
            <a:endParaRPr lang="vi-VN" sz="3000" b="1" dirty="0">
              <a:solidFill>
                <a:prstClr val="black"/>
              </a:solidFill>
              <a:cs typeface="Arial" panose="020B0604020202020204" pitchFamily="34" charset="0"/>
            </a:endParaRPr>
          </a:p>
        </p:txBody>
      </p:sp>
    </p:spTree>
    <p:extLst>
      <p:ext uri="{BB962C8B-B14F-4D97-AF65-F5344CB8AC3E}">
        <p14:creationId xmlns:p14="http://schemas.microsoft.com/office/powerpoint/2010/main" val="982217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711253"/>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7044" y="83784"/>
            <a:ext cx="1066892" cy="823031"/>
          </a:xfrm>
          <a:prstGeom prst="rect">
            <a:avLst/>
          </a:prstGeom>
        </p:spPr>
      </p:pic>
      <p:sp>
        <p:nvSpPr>
          <p:cNvPr id="3" name="Rectangle 2"/>
          <p:cNvSpPr/>
          <p:nvPr/>
        </p:nvSpPr>
        <p:spPr>
          <a:xfrm>
            <a:off x="0" y="990600"/>
            <a:ext cx="9144000" cy="4770537"/>
          </a:xfrm>
          <a:prstGeom prst="rect">
            <a:avLst/>
          </a:prstGeom>
          <a:solidFill>
            <a:srgbClr val="CCCC00"/>
          </a:solidFill>
        </p:spPr>
        <p:txBody>
          <a:bodyPr wrap="square">
            <a:spAutoFit/>
          </a:bodyPr>
          <a:lstStyle/>
          <a:p>
            <a:r>
              <a:rPr lang="en-US" sz="2400" b="1" dirty="0">
                <a:solidFill>
                  <a:srgbClr val="FF0000"/>
                </a:solidFill>
              </a:rPr>
              <a:t>Responsibility when operating</a:t>
            </a:r>
            <a:endParaRPr lang="en-US" sz="2400" b="1" dirty="0" smtClean="0">
              <a:solidFill>
                <a:srgbClr val="FF0000"/>
              </a:solidFill>
            </a:endParaRPr>
          </a:p>
          <a:p>
            <a:pPr marL="342900" indent="-342900">
              <a:buFont typeface="Wingdings" panose="05000000000000000000" pitchFamily="2" charset="2"/>
              <a:buChar char="ü"/>
            </a:pPr>
            <a:r>
              <a:rPr lang="en-US" sz="2000" dirty="0"/>
              <a:t>Coordinate with management agencies to inspect and supervise the trial operation process</a:t>
            </a:r>
            <a:r>
              <a:rPr lang="en-US" sz="2000" dirty="0" smtClean="0"/>
              <a:t>;</a:t>
            </a:r>
          </a:p>
          <a:p>
            <a:pPr marL="342900" indent="-342900">
              <a:buFont typeface="Wingdings" panose="05000000000000000000" pitchFamily="2" charset="2"/>
              <a:buChar char="ü"/>
            </a:pPr>
            <a:r>
              <a:rPr lang="en-US" sz="2000" dirty="0" smtClean="0"/>
              <a:t>Organize </a:t>
            </a:r>
            <a:r>
              <a:rPr lang="en-US" sz="2000" dirty="0"/>
              <a:t>and monitor </a:t>
            </a:r>
            <a:r>
              <a:rPr lang="en-US" sz="2000" dirty="0" smtClean="0"/>
              <a:t>results/connect </a:t>
            </a:r>
            <a:r>
              <a:rPr lang="en-US" sz="2000" dirty="0"/>
              <a:t>to the internet, transmit data</a:t>
            </a:r>
            <a:r>
              <a:rPr lang="en-US" sz="2000" dirty="0" smtClean="0"/>
              <a:t>...</a:t>
            </a:r>
          </a:p>
          <a:p>
            <a:pPr marL="342900" indent="-342900">
              <a:buFont typeface="Wingdings" panose="05000000000000000000" pitchFamily="2" charset="2"/>
              <a:buChar char="ü"/>
            </a:pPr>
            <a:r>
              <a:rPr lang="en-US" sz="2000" dirty="0" smtClean="0"/>
              <a:t>Monitoring </a:t>
            </a:r>
            <a:r>
              <a:rPr lang="en-US" sz="2000" dirty="0"/>
              <a:t>waste, evaluating efficiency in each treatment stage and waste treatment works. (according to Article 10 of Circular No. 25/2019/TT-BTNMT</a:t>
            </a:r>
            <a:r>
              <a:rPr lang="en-US" sz="2000" dirty="0" smtClean="0"/>
              <a:t>).</a:t>
            </a:r>
          </a:p>
          <a:p>
            <a:pPr marL="342900" indent="-342900">
              <a:buFont typeface="Wingdings" panose="05000000000000000000" pitchFamily="2" charset="2"/>
              <a:buChar char="ü"/>
            </a:pPr>
            <a:r>
              <a:rPr lang="en-US" sz="2000" dirty="0" smtClean="0"/>
              <a:t>Self-assessment </a:t>
            </a:r>
            <a:r>
              <a:rPr lang="en-US" sz="2000" dirty="0"/>
              <a:t>or </a:t>
            </a:r>
            <a:r>
              <a:rPr lang="en-US" sz="2000" dirty="0" smtClean="0"/>
              <a:t>rent evaluate </a:t>
            </a:r>
            <a:r>
              <a:rPr lang="en-US" sz="2000" dirty="0"/>
              <a:t>the treatment efficiency of the project's waste treatment facilities</a:t>
            </a:r>
            <a:r>
              <a:rPr lang="en-US" sz="2000" dirty="0" smtClean="0"/>
              <a:t>;</a:t>
            </a:r>
          </a:p>
          <a:p>
            <a:pPr marL="342900" indent="-342900">
              <a:buFont typeface="Wingdings" panose="05000000000000000000" pitchFamily="2" charset="2"/>
              <a:buChar char="ü"/>
            </a:pPr>
            <a:r>
              <a:rPr lang="en-US" sz="2000" dirty="0" smtClean="0"/>
              <a:t>Synthesize </a:t>
            </a:r>
            <a:r>
              <a:rPr lang="en-US" sz="2000" dirty="0"/>
              <a:t>and evaluate waste monitoring </a:t>
            </a:r>
            <a:r>
              <a:rPr lang="en-US" sz="2000" dirty="0" smtClean="0"/>
              <a:t>data</a:t>
            </a:r>
          </a:p>
          <a:p>
            <a:pPr marL="342900" indent="-342900">
              <a:buFont typeface="Wingdings" panose="05000000000000000000" pitchFamily="2" charset="2"/>
              <a:buChar char="ü"/>
            </a:pPr>
            <a:r>
              <a:rPr lang="en-US" sz="2000" dirty="0" smtClean="0"/>
              <a:t>Make </a:t>
            </a:r>
            <a:r>
              <a:rPr lang="en-US" sz="2000" dirty="0"/>
              <a:t>a report on the completion of the environmental protection work and send it to confirm the completion of the </a:t>
            </a:r>
            <a:r>
              <a:rPr lang="en-US" sz="2000" dirty="0" smtClean="0"/>
              <a:t>project</a:t>
            </a:r>
          </a:p>
          <a:p>
            <a:pPr marL="342900" indent="-342900">
              <a:buFont typeface="Wingdings" panose="05000000000000000000" pitchFamily="2" charset="2"/>
              <a:buChar char="ü"/>
            </a:pPr>
            <a:r>
              <a:rPr lang="en-US" sz="2000" dirty="0" smtClean="0"/>
              <a:t>If </a:t>
            </a:r>
            <a:r>
              <a:rPr lang="en-US" sz="2000" dirty="0"/>
              <a:t>the waste discharged into the environment does not satisfy: Stop/reduce capacity/Renovate, upgrade</a:t>
            </a:r>
            <a:r>
              <a:rPr lang="en-US" sz="2000" dirty="0" smtClean="0"/>
              <a:t>…</a:t>
            </a:r>
          </a:p>
          <a:p>
            <a:pPr marL="342900" indent="-342900">
              <a:buFont typeface="Wingdings" panose="05000000000000000000" pitchFamily="2" charset="2"/>
              <a:buChar char="ü"/>
            </a:pPr>
            <a:r>
              <a:rPr lang="en-US" sz="2000" dirty="0" smtClean="0"/>
              <a:t>In </a:t>
            </a:r>
            <a:r>
              <a:rPr lang="en-US" sz="2000" dirty="0"/>
              <a:t>case of causing environmental problems: stop testing/report. take responsibility for remedial</a:t>
            </a:r>
            <a:endParaRPr lang="en-US" sz="20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0" name="object 12"/>
          <p:cNvSpPr txBox="1"/>
          <p:nvPr/>
        </p:nvSpPr>
        <p:spPr>
          <a:xfrm>
            <a:off x="76200" y="17929"/>
            <a:ext cx="8756650" cy="914400"/>
          </a:xfrm>
          <a:prstGeom prst="rect">
            <a:avLst/>
          </a:prstGeom>
        </p:spPr>
        <p:txBody>
          <a:bodyPr wrap="square" lIns="0" tIns="0" rIns="0" bIns="0" rtlCol="0" anchor="ctr">
            <a:noAutofit/>
          </a:bodyPr>
          <a:lstStyle/>
          <a:p>
            <a:pPr marL="12700">
              <a:lnSpc>
                <a:spcPts val="3570"/>
              </a:lnSpc>
              <a:spcBef>
                <a:spcPts val="178"/>
              </a:spcBef>
            </a:pPr>
            <a:r>
              <a:rPr lang="vi-VN" sz="3000" b="1" dirty="0">
                <a:cs typeface="Arial" panose="020B0604020202020204" pitchFamily="34" charset="0"/>
              </a:rPr>
              <a:t>ENVIRONMENTAL IMPACT ASSESSMENT REPORT (EIA</a:t>
            </a:r>
            <a:r>
              <a:rPr lang="en-US" sz="3000" b="1" dirty="0">
                <a:cs typeface="Arial" panose="020B0604020202020204" pitchFamily="34" charset="0"/>
              </a:rPr>
              <a:t>)</a:t>
            </a:r>
            <a:endParaRPr lang="vi-VN" sz="3000" b="1" dirty="0">
              <a:solidFill>
                <a:prstClr val="black"/>
              </a:solidFill>
              <a:cs typeface="Arial" panose="020B0604020202020204" pitchFamily="34" charset="0"/>
            </a:endParaRPr>
          </a:p>
        </p:txBody>
      </p:sp>
    </p:spTree>
    <p:extLst>
      <p:ext uri="{BB962C8B-B14F-4D97-AF65-F5344CB8AC3E}">
        <p14:creationId xmlns:p14="http://schemas.microsoft.com/office/powerpoint/2010/main" val="1110122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897415"/>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711253"/>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7044" y="83784"/>
            <a:ext cx="1066892" cy="823031"/>
          </a:xfrm>
          <a:prstGeom prst="rect">
            <a:avLst/>
          </a:prstGeom>
        </p:spPr>
      </p:pic>
      <p:sp>
        <p:nvSpPr>
          <p:cNvPr id="3" name="Rectangle 2"/>
          <p:cNvSpPr/>
          <p:nvPr/>
        </p:nvSpPr>
        <p:spPr>
          <a:xfrm>
            <a:off x="0" y="990600"/>
            <a:ext cx="9144000" cy="4647426"/>
          </a:xfrm>
          <a:prstGeom prst="rect">
            <a:avLst/>
          </a:prstGeom>
          <a:solidFill>
            <a:srgbClr val="CCCC00"/>
          </a:solidFill>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If you are subject to a certificate of completion of environmental protection works, but you do not have one, what should you do</a:t>
            </a:r>
            <a:r>
              <a:rPr lang="en-US" sz="2400" b="1" dirty="0" smtClean="0">
                <a:solidFill>
                  <a:srgbClr val="FF0000"/>
                </a:solidFill>
                <a:latin typeface="Arial" panose="020B0604020202020204" pitchFamily="34" charset="0"/>
                <a:cs typeface="Arial" panose="020B0604020202020204" pitchFamily="34" charset="0"/>
              </a:rPr>
              <a:t>?</a:t>
            </a:r>
          </a:p>
          <a:p>
            <a:endParaRPr lang="en-US" sz="2400" b="1" dirty="0">
              <a:solidFill>
                <a:srgbClr val="FF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000" dirty="0">
                <a:latin typeface="Arial" panose="020B0604020202020204" pitchFamily="34" charset="0"/>
                <a:cs typeface="Arial" panose="020B0604020202020204" pitchFamily="34" charset="0"/>
              </a:rPr>
              <a:t>Revise the waste treatment works; in case the waste treatment works fail to meet the technical regulations on waste, they must be rehabilitated or </a:t>
            </a:r>
            <a:r>
              <a:rPr lang="en-US" sz="2000" dirty="0" smtClean="0">
                <a:latin typeface="Arial" panose="020B0604020202020204" pitchFamily="34" charset="0"/>
                <a:cs typeface="Arial" panose="020B0604020202020204" pitchFamily="34" charset="0"/>
              </a:rPr>
              <a:t>upgraded</a:t>
            </a:r>
            <a:endParaRPr lang="en-US"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Penalized </a:t>
            </a:r>
            <a:r>
              <a:rPr lang="en-US" sz="2000" dirty="0">
                <a:latin typeface="Arial" panose="020B0604020202020204" pitchFamily="34" charset="0"/>
                <a:cs typeface="Arial" panose="020B0604020202020204" pitchFamily="34" charset="0"/>
              </a:rPr>
              <a:t>according to regulations. For the case of operation before July 1, 2006 and the cases that are not subject to certification of completion under the Law on Environmental Protection 2014, there is no sanction for the act of not having a certificate of successful </a:t>
            </a:r>
            <a:r>
              <a:rPr lang="en-US" sz="2000" dirty="0" smtClean="0">
                <a:latin typeface="Arial" panose="020B0604020202020204" pitchFamily="34" charset="0"/>
                <a:cs typeface="Arial" panose="020B0604020202020204" pitchFamily="34" charset="0"/>
              </a:rPr>
              <a:t>completion of </a:t>
            </a:r>
            <a:r>
              <a:rPr lang="en-US" sz="2000" dirty="0">
                <a:latin typeface="Arial" panose="020B0604020202020204" pitchFamily="34" charset="0"/>
                <a:cs typeface="Arial" panose="020B0604020202020204" pitchFamily="34" charset="0"/>
              </a:rPr>
              <a:t>environmental protection process according to regulations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000" dirty="0">
                <a:latin typeface="Arial" panose="020B0604020202020204" pitchFamily="34" charset="0"/>
                <a:cs typeface="Arial" panose="020B0604020202020204" pitchFamily="34" charset="0"/>
              </a:rPr>
              <a:t>After completing the waste treatment works, they must operate the test and be inspected and certified to complete the environmental protection works</a:t>
            </a:r>
          </a:p>
        </p:txBody>
      </p:sp>
      <p:sp>
        <p:nvSpPr>
          <p:cNvPr id="10" name="object 12"/>
          <p:cNvSpPr txBox="1"/>
          <p:nvPr/>
        </p:nvSpPr>
        <p:spPr>
          <a:xfrm>
            <a:off x="76200" y="17929"/>
            <a:ext cx="8756650" cy="914400"/>
          </a:xfrm>
          <a:prstGeom prst="rect">
            <a:avLst/>
          </a:prstGeom>
        </p:spPr>
        <p:txBody>
          <a:bodyPr wrap="square" lIns="0" tIns="0" rIns="0" bIns="0" rtlCol="0" anchor="ctr">
            <a:noAutofit/>
          </a:bodyPr>
          <a:lstStyle/>
          <a:p>
            <a:pPr marL="12700">
              <a:lnSpc>
                <a:spcPts val="3570"/>
              </a:lnSpc>
              <a:spcBef>
                <a:spcPts val="178"/>
              </a:spcBef>
            </a:pPr>
            <a:r>
              <a:rPr lang="vi-VN" sz="3000" b="1" dirty="0">
                <a:cs typeface="Arial" panose="020B0604020202020204" pitchFamily="34" charset="0"/>
              </a:rPr>
              <a:t>ENVIRONMENTAL IMPACT ASSESSMENT REPORT (EIA</a:t>
            </a:r>
            <a:r>
              <a:rPr lang="en-US" sz="3000" b="1" dirty="0">
                <a:cs typeface="Arial" panose="020B0604020202020204" pitchFamily="34" charset="0"/>
              </a:rPr>
              <a:t>)</a:t>
            </a:r>
            <a:endParaRPr lang="vi-VN" sz="3000" b="1" dirty="0">
              <a:solidFill>
                <a:prstClr val="black"/>
              </a:solidFill>
              <a:cs typeface="Arial" panose="020B0604020202020204" pitchFamily="34" charset="0"/>
            </a:endParaRPr>
          </a:p>
        </p:txBody>
      </p:sp>
    </p:spTree>
    <p:extLst>
      <p:ext uri="{BB962C8B-B14F-4D97-AF65-F5344CB8AC3E}">
        <p14:creationId xmlns:p14="http://schemas.microsoft.com/office/powerpoint/2010/main" val="1522248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754495" y="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solidFill>
                <a:prstClr val="black"/>
              </a:solidFill>
              <a:latin typeface="Arial" panose="020B0604020202020204" pitchFamily="34" charset="0"/>
              <a:cs typeface="Arial" panose="020B0604020202020204" pitchFamily="34" charset="0"/>
            </a:endParaRPr>
          </a:p>
        </p:txBody>
      </p:sp>
      <p:sp>
        <p:nvSpPr>
          <p:cNvPr id="72" name="Rectangle 5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34914" rIns="91440" bIns="0" numCol="1" anchor="ctr" anchorCtr="0" compatLnSpc="1">
            <a:prstTxWarp prst="textNoShape">
              <a:avLst/>
            </a:prstTxWarp>
            <a:spAutoFit/>
          </a:bodyPr>
          <a:lstStyle/>
          <a:p>
            <a:endParaRPr lang="vi-VN">
              <a:solidFill>
                <a:prstClr val="black"/>
              </a:solidFill>
            </a:endParaRPr>
          </a:p>
        </p:txBody>
      </p:sp>
      <p:sp>
        <p:nvSpPr>
          <p:cNvPr id="74" name="Rectangle 91"/>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vi-VN" altLang="vi-VN">
              <a:solidFill>
                <a:prstClr val="black"/>
              </a:solidFill>
              <a:cs typeface="Arial" pitchFamily="34" charset="0"/>
            </a:endParaRPr>
          </a:p>
        </p:txBody>
      </p:sp>
      <p:sp>
        <p:nvSpPr>
          <p:cNvPr id="25" name="object 14"/>
          <p:cNvSpPr/>
          <p:nvPr/>
        </p:nvSpPr>
        <p:spPr>
          <a:xfrm>
            <a:off x="-89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8" name="object 12"/>
          <p:cNvSpPr txBox="1"/>
          <p:nvPr/>
        </p:nvSpPr>
        <p:spPr>
          <a:xfrm>
            <a:off x="282388" y="-76200"/>
            <a:ext cx="8756650" cy="762000"/>
          </a:xfrm>
          <a:prstGeom prst="rect">
            <a:avLst/>
          </a:prstGeom>
        </p:spPr>
        <p:txBody>
          <a:bodyPr wrap="square" lIns="0" tIns="0" rIns="0" bIns="0" rtlCol="0" anchor="ctr">
            <a:noAutofit/>
          </a:bodyPr>
          <a:lstStyle/>
          <a:p>
            <a:pPr marL="12700">
              <a:lnSpc>
                <a:spcPts val="3570"/>
              </a:lnSpc>
              <a:spcBef>
                <a:spcPts val="178"/>
              </a:spcBef>
            </a:pPr>
            <a:r>
              <a:rPr lang="en-US" sz="3200" b="1" dirty="0">
                <a:latin typeface="Arial" panose="020B0604020202020204" pitchFamily="34" charset="0"/>
                <a:cs typeface="Arial" panose="020B0604020202020204" pitchFamily="34" charset="0"/>
              </a:rPr>
              <a:t>ENVIRONMENTAL PROTECTION PLANS</a:t>
            </a:r>
            <a:endParaRPr lang="vi-VN" sz="3000" b="1" dirty="0">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1788" algn="l"/>
              </a:tabLst>
              <a:defRPr>
                <a:solidFill>
                  <a:schemeClr val="tx1"/>
                </a:solidFill>
                <a:latin typeface="Arial" panose="020B0604020202020204" pitchFamily="34" charset="0"/>
              </a:defRPr>
            </a:lvl1pPr>
            <a:lvl2pPr eaLnBrk="0" fontAlgn="base" hangingPunct="0">
              <a:spcBef>
                <a:spcPct val="0"/>
              </a:spcBef>
              <a:spcAft>
                <a:spcPct val="0"/>
              </a:spcAft>
              <a:tabLst>
                <a:tab pos="1601788" algn="l"/>
              </a:tabLst>
              <a:defRPr>
                <a:solidFill>
                  <a:schemeClr val="tx1"/>
                </a:solidFill>
                <a:latin typeface="Arial" panose="020B0604020202020204" pitchFamily="34" charset="0"/>
              </a:defRPr>
            </a:lvl2pPr>
            <a:lvl3pPr eaLnBrk="0" fontAlgn="base" hangingPunct="0">
              <a:spcBef>
                <a:spcPct val="0"/>
              </a:spcBef>
              <a:spcAft>
                <a:spcPct val="0"/>
              </a:spcAft>
              <a:tabLst>
                <a:tab pos="1601788" algn="l"/>
              </a:tabLst>
              <a:defRPr>
                <a:solidFill>
                  <a:schemeClr val="tx1"/>
                </a:solidFill>
                <a:latin typeface="Arial" panose="020B0604020202020204" pitchFamily="34" charset="0"/>
              </a:defRPr>
            </a:lvl3pPr>
            <a:lvl4pPr eaLnBrk="0" fontAlgn="base" hangingPunct="0">
              <a:spcBef>
                <a:spcPct val="0"/>
              </a:spcBef>
              <a:spcAft>
                <a:spcPct val="0"/>
              </a:spcAft>
              <a:tabLst>
                <a:tab pos="1601788" algn="l"/>
              </a:tabLst>
              <a:defRPr>
                <a:solidFill>
                  <a:schemeClr val="tx1"/>
                </a:solidFill>
                <a:latin typeface="Arial" panose="020B0604020202020204" pitchFamily="34" charset="0"/>
              </a:defRPr>
            </a:lvl4pPr>
            <a:lvl5pPr eaLnBrk="0" fontAlgn="base" hangingPunct="0">
              <a:spcBef>
                <a:spcPct val="0"/>
              </a:spcBef>
              <a:spcAft>
                <a:spcPct val="0"/>
              </a:spcAft>
              <a:tabLst>
                <a:tab pos="1601788" algn="l"/>
              </a:tabLst>
              <a:defRPr>
                <a:solidFill>
                  <a:schemeClr val="tx1"/>
                </a:solidFill>
                <a:latin typeface="Arial" panose="020B0604020202020204" pitchFamily="34" charset="0"/>
              </a:defRPr>
            </a:lvl5pPr>
            <a:lvl6pPr eaLnBrk="0" fontAlgn="base" hangingPunct="0">
              <a:spcBef>
                <a:spcPct val="0"/>
              </a:spcBef>
              <a:spcAft>
                <a:spcPct val="0"/>
              </a:spcAft>
              <a:tabLst>
                <a:tab pos="1601788" algn="l"/>
              </a:tabLst>
              <a:defRPr>
                <a:solidFill>
                  <a:schemeClr val="tx1"/>
                </a:solidFill>
                <a:latin typeface="Arial" panose="020B0604020202020204" pitchFamily="34" charset="0"/>
              </a:defRPr>
            </a:lvl6pPr>
            <a:lvl7pPr eaLnBrk="0" fontAlgn="base" hangingPunct="0">
              <a:spcBef>
                <a:spcPct val="0"/>
              </a:spcBef>
              <a:spcAft>
                <a:spcPct val="0"/>
              </a:spcAft>
              <a:tabLst>
                <a:tab pos="1601788" algn="l"/>
              </a:tabLst>
              <a:defRPr>
                <a:solidFill>
                  <a:schemeClr val="tx1"/>
                </a:solidFill>
                <a:latin typeface="Arial" panose="020B0604020202020204" pitchFamily="34" charset="0"/>
              </a:defRPr>
            </a:lvl7pPr>
            <a:lvl8pPr eaLnBrk="0" fontAlgn="base" hangingPunct="0">
              <a:spcBef>
                <a:spcPct val="0"/>
              </a:spcBef>
              <a:spcAft>
                <a:spcPct val="0"/>
              </a:spcAft>
              <a:tabLst>
                <a:tab pos="1601788" algn="l"/>
              </a:tabLst>
              <a:defRPr>
                <a:solidFill>
                  <a:schemeClr val="tx1"/>
                </a:solidFill>
                <a:latin typeface="Arial" panose="020B0604020202020204" pitchFamily="34" charset="0"/>
              </a:defRPr>
            </a:lvl8pPr>
            <a:lvl9pPr eaLnBrk="0" fontAlgn="base" hangingPunct="0">
              <a:spcBef>
                <a:spcPct val="0"/>
              </a:spcBef>
              <a:spcAft>
                <a:spcPct val="0"/>
              </a:spcAft>
              <a:tabLst>
                <a:tab pos="16017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1788" algn="l"/>
              </a:tabLst>
            </a:pPr>
            <a:endParaRPr kumimoji="0" lang="en-US" altLang="en-US" sz="1200" b="0" i="0" u="none" strike="noStrike" cap="none" normalizeH="0" baseline="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01788" algn="l"/>
              </a:tabLst>
            </a:pPr>
            <a:r>
              <a:rPr kumimoji="0" lang="en-US" altLang="en-US" sz="1200" b="0" i="0" u="none" strike="noStrike" cap="none" normalizeH="0" baseline="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a:t>
            </a:r>
            <a:endParaRPr kumimoji="0" lang="en-US"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01788"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533400" y="1823448"/>
            <a:ext cx="1810509" cy="1395253"/>
          </a:xfrm>
          <a:prstGeom prst="rect">
            <a:avLst/>
          </a:prstGeom>
        </p:spPr>
      </p:pic>
      <p:pic>
        <p:nvPicPr>
          <p:cNvPr id="10" name="Picture 9"/>
          <p:cNvPicPr>
            <a:picLocks noChangeAspect="1"/>
          </p:cNvPicPr>
          <p:nvPr/>
        </p:nvPicPr>
        <p:blipFill>
          <a:blip r:embed="rId4"/>
          <a:stretch>
            <a:fillRect/>
          </a:stretch>
        </p:blipFill>
        <p:spPr>
          <a:xfrm>
            <a:off x="2343909" y="990600"/>
            <a:ext cx="5124450" cy="5158991"/>
          </a:xfrm>
          <a:prstGeom prst="rect">
            <a:avLst/>
          </a:prstGeom>
        </p:spPr>
      </p:pic>
    </p:spTree>
    <p:extLst>
      <p:ext uri="{BB962C8B-B14F-4D97-AF65-F5344CB8AC3E}">
        <p14:creationId xmlns:p14="http://schemas.microsoft.com/office/powerpoint/2010/main" val="703494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711253"/>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7108" y="83784"/>
            <a:ext cx="1066892" cy="823031"/>
          </a:xfrm>
          <a:prstGeom prst="rect">
            <a:avLst/>
          </a:prstGeom>
        </p:spPr>
      </p:pic>
      <p:sp>
        <p:nvSpPr>
          <p:cNvPr id="3" name="Rectangle 2"/>
          <p:cNvSpPr/>
          <p:nvPr/>
        </p:nvSpPr>
        <p:spPr>
          <a:xfrm>
            <a:off x="216956" y="1516414"/>
            <a:ext cx="8756650" cy="3293209"/>
          </a:xfrm>
          <a:prstGeom prst="rect">
            <a:avLst/>
          </a:prstGeom>
          <a:solidFill>
            <a:srgbClr val="CCCC00"/>
          </a:solidFill>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Subjects must make plans for environmental </a:t>
            </a:r>
            <a:r>
              <a:rPr lang="en-US" sz="2400" b="1" dirty="0" smtClean="0">
                <a:solidFill>
                  <a:srgbClr val="FF0000"/>
                </a:solidFill>
                <a:latin typeface="Arial" panose="020B0604020202020204" pitchFamily="34" charset="0"/>
                <a:cs typeface="Arial" panose="020B0604020202020204" pitchFamily="34" charset="0"/>
              </a:rPr>
              <a:t>protection</a:t>
            </a:r>
          </a:p>
          <a:p>
            <a:endParaRPr lang="en-US" sz="2400" b="1"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Subjects specified in column 5, </a:t>
            </a:r>
            <a:r>
              <a:rPr lang="en-US" sz="2000" dirty="0" smtClean="0">
                <a:latin typeface="Arial" panose="020B0604020202020204" pitchFamily="34" charset="0"/>
                <a:cs typeface="Arial" panose="020B0604020202020204" pitchFamily="34" charset="0"/>
              </a:rPr>
              <a:t>App. </a:t>
            </a:r>
            <a:r>
              <a:rPr lang="en-US" sz="2000" dirty="0">
                <a:latin typeface="Arial" panose="020B0604020202020204" pitchFamily="34" charset="0"/>
                <a:cs typeface="Arial" panose="020B0604020202020204" pitchFamily="34" charset="0"/>
              </a:rPr>
              <a:t>II, Section I of </a:t>
            </a:r>
            <a:r>
              <a:rPr lang="en-US" sz="2000" dirty="0" smtClean="0">
                <a:latin typeface="Arial" panose="020B0604020202020204" pitchFamily="34" charset="0"/>
                <a:cs typeface="Arial" panose="020B0604020202020204" pitchFamily="34" charset="0"/>
              </a:rPr>
              <a:t>Dec. 40/2019/ND-CP.</a:t>
            </a:r>
          </a:p>
          <a:p>
            <a:pPr lvl="0"/>
            <a:endParaRPr lang="en-US"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Have incurred the amount of waste water from 20 m3 / day (24 hours) to 500 m3 / day (24 hours) or solid waste from 01 tons / day (24 hours) to less than 10 tons / day (24 hours) or gas from 5,000 m3 of exhaust gas/hour to less than 20,000 m3 of exhaust gas/hour (except for objects in column 3, </a:t>
            </a:r>
            <a:r>
              <a:rPr lang="en-US" sz="2000" dirty="0" smtClean="0">
                <a:latin typeface="Arial" panose="020B0604020202020204" pitchFamily="34" charset="0"/>
                <a:cs typeface="Arial" panose="020B0604020202020204" pitchFamily="34" charset="0"/>
              </a:rPr>
              <a:t>App. </a:t>
            </a:r>
            <a:r>
              <a:rPr lang="en-US" sz="2000" dirty="0">
                <a:latin typeface="Arial" panose="020B0604020202020204" pitchFamily="34" charset="0"/>
                <a:cs typeface="Arial" panose="020B0604020202020204" pitchFamily="34" charset="0"/>
              </a:rPr>
              <a:t>II, Section I </a:t>
            </a:r>
            <a:r>
              <a:rPr lang="en-US" sz="2000" dirty="0" smtClean="0">
                <a:latin typeface="Arial" panose="020B0604020202020204" pitchFamily="34" charset="0"/>
                <a:cs typeface="Arial" panose="020B0604020202020204" pitchFamily="34" charset="0"/>
              </a:rPr>
              <a:t>– Dec.40/2019/ND-CP.</a:t>
            </a:r>
            <a:br>
              <a:rPr lang="en-US" sz="2000" dirty="0" smtClean="0">
                <a:latin typeface="Arial" panose="020B0604020202020204" pitchFamily="34" charset="0"/>
                <a:cs typeface="Arial" panose="020B0604020202020204" pitchFamily="34" charset="0"/>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bject 12"/>
          <p:cNvSpPr txBox="1"/>
          <p:nvPr/>
        </p:nvSpPr>
        <p:spPr>
          <a:xfrm>
            <a:off x="216955" y="171369"/>
            <a:ext cx="8756650" cy="762000"/>
          </a:xfrm>
          <a:prstGeom prst="rect">
            <a:avLst/>
          </a:prstGeom>
        </p:spPr>
        <p:txBody>
          <a:bodyPr wrap="square" lIns="0" tIns="0" rIns="0" bIns="0" rtlCol="0" anchor="ctr">
            <a:noAutofit/>
          </a:bodyPr>
          <a:lstStyle/>
          <a:p>
            <a:pPr marL="12700">
              <a:lnSpc>
                <a:spcPts val="3570"/>
              </a:lnSpc>
              <a:spcBef>
                <a:spcPts val="178"/>
              </a:spcBef>
            </a:pPr>
            <a:r>
              <a:rPr lang="en-US" sz="3200" b="1" dirty="0">
                <a:latin typeface="Arial" panose="020B0604020202020204" pitchFamily="34" charset="0"/>
                <a:cs typeface="Arial" panose="020B0604020202020204" pitchFamily="34" charset="0"/>
              </a:rPr>
              <a:t>ENVIRONMENTAL PROTECTION PLANS</a:t>
            </a:r>
            <a:endParaRPr lang="vi-VN"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090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711253"/>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7106" y="60854"/>
            <a:ext cx="1066892" cy="823031"/>
          </a:xfrm>
          <a:prstGeom prst="rect">
            <a:avLst/>
          </a:prstGeom>
        </p:spPr>
      </p:pic>
      <p:sp>
        <p:nvSpPr>
          <p:cNvPr id="3" name="Rectangle 2"/>
          <p:cNvSpPr/>
          <p:nvPr/>
        </p:nvSpPr>
        <p:spPr>
          <a:xfrm>
            <a:off x="384306" y="1249740"/>
            <a:ext cx="8421949" cy="1569660"/>
          </a:xfrm>
          <a:prstGeom prst="rect">
            <a:avLst/>
          </a:prstGeom>
          <a:solidFill>
            <a:srgbClr val="CCCC00"/>
          </a:solidFill>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Making and re-registering the environmental protection </a:t>
            </a:r>
            <a:r>
              <a:rPr lang="en-US" sz="2400" b="1" dirty="0" smtClean="0">
                <a:solidFill>
                  <a:srgbClr val="FF0000"/>
                </a:solidFill>
                <a:latin typeface="Arial" panose="020B0604020202020204" pitchFamily="34" charset="0"/>
                <a:cs typeface="Arial" panose="020B0604020202020204" pitchFamily="34" charset="0"/>
              </a:rPr>
              <a:t>plan</a:t>
            </a: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Change l</a:t>
            </a:r>
            <a:r>
              <a:rPr lang="en-US" sz="2400" dirty="0" smtClean="0">
                <a:latin typeface="Arial" panose="020B0604020202020204" pitchFamily="34" charset="0"/>
                <a:cs typeface="Arial" panose="020B0604020202020204" pitchFamily="34" charset="0"/>
              </a:rPr>
              <a:t>ocation</a:t>
            </a:r>
          </a:p>
          <a:p>
            <a:pPr marL="342900" indent="-342900">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Not </a:t>
            </a:r>
            <a:r>
              <a:rPr lang="en-US" sz="2400" dirty="0">
                <a:latin typeface="Arial" panose="020B0604020202020204" pitchFamily="34" charset="0"/>
                <a:cs typeface="Arial" panose="020B0604020202020204" pitchFamily="34" charset="0"/>
              </a:rPr>
              <a:t>implemented within 24 months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84306" y="3124200"/>
            <a:ext cx="8421949" cy="2677656"/>
          </a:xfrm>
          <a:prstGeom prst="rect">
            <a:avLst/>
          </a:prstGeom>
          <a:solidFill>
            <a:srgbClr val="CCCC00"/>
          </a:solidFill>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Responsibilities after the Environmental Protection Plan is </a:t>
            </a:r>
            <a:r>
              <a:rPr lang="en-US" sz="2400" b="1" dirty="0" smtClean="0">
                <a:solidFill>
                  <a:srgbClr val="FF0000"/>
                </a:solidFill>
                <a:latin typeface="Arial" panose="020B0604020202020204" pitchFamily="34" charset="0"/>
                <a:cs typeface="Arial" panose="020B0604020202020204" pitchFamily="34" charset="0"/>
              </a:rPr>
              <a:t>confirmed</a:t>
            </a: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The organization implements environmental protection measures according to the certified environmental protection plan</a:t>
            </a:r>
            <a:r>
              <a:rPr lang="en-US" sz="2000"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case there is a change in the project owner, the new establishment owner is responsible for continuing to implement the environmental protection plan that has been registered and notify </a:t>
            </a:r>
            <a:r>
              <a:rPr lang="en-US" sz="2000" dirty="0" smtClean="0">
                <a:latin typeface="Arial" panose="020B0604020202020204" pitchFamily="34" charset="0"/>
                <a:cs typeface="Arial" panose="020B0604020202020204" pitchFamily="34" charset="0"/>
              </a:rPr>
              <a:t>to the </a:t>
            </a:r>
            <a:r>
              <a:rPr lang="en-US" sz="2000" dirty="0">
                <a:latin typeface="Arial" panose="020B0604020202020204" pitchFamily="34" charset="0"/>
                <a:cs typeface="Arial" panose="020B0604020202020204" pitchFamily="34" charset="0"/>
              </a:rPr>
              <a:t>agency that has confirmed the environmental protection plan of the change.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object 12"/>
          <p:cNvSpPr txBox="1"/>
          <p:nvPr/>
        </p:nvSpPr>
        <p:spPr>
          <a:xfrm>
            <a:off x="193674" y="178951"/>
            <a:ext cx="8756650" cy="762000"/>
          </a:xfrm>
          <a:prstGeom prst="rect">
            <a:avLst/>
          </a:prstGeom>
        </p:spPr>
        <p:txBody>
          <a:bodyPr wrap="square" lIns="0" tIns="0" rIns="0" bIns="0" rtlCol="0" anchor="ctr">
            <a:noAutofit/>
          </a:bodyPr>
          <a:lstStyle/>
          <a:p>
            <a:pPr marL="12700">
              <a:lnSpc>
                <a:spcPts val="3570"/>
              </a:lnSpc>
              <a:spcBef>
                <a:spcPts val="178"/>
              </a:spcBef>
            </a:pPr>
            <a:r>
              <a:rPr lang="en-US" sz="3200" b="1" dirty="0">
                <a:latin typeface="Arial" panose="020B0604020202020204" pitchFamily="34" charset="0"/>
                <a:cs typeface="Arial" panose="020B0604020202020204" pitchFamily="34" charset="0"/>
              </a:rPr>
              <a:t>ENVIRONMENTAL PROTECTION PLANS</a:t>
            </a:r>
            <a:endParaRPr lang="vi-VN"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553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1" y="77118"/>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711253"/>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7108" y="133158"/>
            <a:ext cx="1066892" cy="823031"/>
          </a:xfrm>
          <a:prstGeom prst="rect">
            <a:avLst/>
          </a:prstGeom>
        </p:spPr>
      </p:pic>
      <p:sp>
        <p:nvSpPr>
          <p:cNvPr id="10" name="Rectangle 9"/>
          <p:cNvSpPr/>
          <p:nvPr/>
        </p:nvSpPr>
        <p:spPr>
          <a:xfrm>
            <a:off x="384306" y="1371600"/>
            <a:ext cx="8421949" cy="4462760"/>
          </a:xfrm>
          <a:prstGeom prst="rect">
            <a:avLst/>
          </a:prstGeom>
          <a:solidFill>
            <a:srgbClr val="CCCC00"/>
          </a:solidFill>
        </p:spPr>
        <p:txBody>
          <a:bodyPr wrap="square">
            <a:spAutoFit/>
          </a:bodyPr>
          <a:lstStyle/>
          <a:p>
            <a:pPr lvl="0"/>
            <a:r>
              <a:rPr lang="en-US" sz="2400" b="1" dirty="0">
                <a:solidFill>
                  <a:srgbClr val="FF0000"/>
                </a:solidFill>
                <a:latin typeface="Arial" panose="020B0604020202020204" pitchFamily="34" charset="0"/>
                <a:cs typeface="Arial" panose="020B0604020202020204" pitchFamily="34" charset="0"/>
              </a:rPr>
              <a:t>How is the environmental protection </a:t>
            </a:r>
            <a:r>
              <a:rPr lang="en-US" sz="2400" b="1" dirty="0" smtClean="0">
                <a:solidFill>
                  <a:srgbClr val="FF0000"/>
                </a:solidFill>
                <a:latin typeface="Arial" panose="020B0604020202020204" pitchFamily="34" charset="0"/>
                <a:cs typeface="Arial" panose="020B0604020202020204" pitchFamily="34" charset="0"/>
              </a:rPr>
              <a:t>project </a:t>
            </a:r>
            <a:r>
              <a:rPr lang="en-US" sz="2400" b="1" dirty="0">
                <a:solidFill>
                  <a:srgbClr val="FF0000"/>
                </a:solidFill>
                <a:latin typeface="Arial" panose="020B0604020202020204" pitchFamily="34" charset="0"/>
                <a:cs typeface="Arial" panose="020B0604020202020204" pitchFamily="34" charset="0"/>
              </a:rPr>
              <a:t>replaced?</a:t>
            </a:r>
          </a:p>
          <a:p>
            <a:r>
              <a:rPr lang="en-US" sz="2000" dirty="0">
                <a:latin typeface="Arial" panose="020B0604020202020204" pitchFamily="34" charset="0"/>
                <a:cs typeface="Arial" panose="020B0604020202020204" pitchFamily="34" charset="0"/>
              </a:rPr>
              <a:t>Projects that have </a:t>
            </a:r>
            <a:r>
              <a:rPr lang="en-US" sz="2000" dirty="0">
                <a:solidFill>
                  <a:srgbClr val="FF0000"/>
                </a:solidFill>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received a decision to approve the EIA/EPS report will be sanctioned according to regulations. In case the project or facility is suitable for planning, the facility must do the following</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If the </a:t>
            </a:r>
            <a:r>
              <a:rPr lang="en-US" sz="2000" dirty="0" smtClean="0">
                <a:latin typeface="Arial" panose="020B0604020202020204" pitchFamily="34" charset="0"/>
                <a:cs typeface="Arial" panose="020B0604020202020204" pitchFamily="34" charset="0"/>
              </a:rPr>
              <a:t>subject </a:t>
            </a:r>
            <a:r>
              <a:rPr lang="en-US" sz="2000" dirty="0">
                <a:latin typeface="Arial" panose="020B0604020202020204" pitchFamily="34" charset="0"/>
                <a:cs typeface="Arial" panose="020B0604020202020204" pitchFamily="34" charset="0"/>
              </a:rPr>
              <a:t>is equivalent to the </a:t>
            </a:r>
            <a:r>
              <a:rPr lang="en-US" sz="2000" dirty="0" smtClean="0">
                <a:latin typeface="Arial" panose="020B0604020202020204" pitchFamily="34" charset="0"/>
                <a:cs typeface="Arial" panose="020B0604020202020204" pitchFamily="34" charset="0"/>
              </a:rPr>
              <a:t>EP Plan</a:t>
            </a:r>
            <a:r>
              <a:rPr lang="en-US" sz="2000" dirty="0">
                <a:latin typeface="Arial" panose="020B0604020202020204" pitchFamily="34" charset="0"/>
                <a:cs typeface="Arial" panose="020B0604020202020204" pitchFamily="34" charset="0"/>
              </a:rPr>
              <a:t>, the </a:t>
            </a:r>
            <a:r>
              <a:rPr lang="en-US" sz="2000" dirty="0" smtClean="0">
                <a:latin typeface="Arial" panose="020B0604020202020204" pitchFamily="34" charset="0"/>
                <a:cs typeface="Arial" panose="020B0604020202020204" pitchFamily="34" charset="0"/>
              </a:rPr>
              <a:t>EP Plan </a:t>
            </a:r>
            <a:r>
              <a:rPr lang="en-US" sz="2000" dirty="0">
                <a:latin typeface="Arial" panose="020B0604020202020204" pitchFamily="34" charset="0"/>
                <a:cs typeface="Arial" panose="020B0604020202020204" pitchFamily="34" charset="0"/>
              </a:rPr>
              <a:t>shall be </a:t>
            </a:r>
            <a:r>
              <a:rPr lang="en-US" sz="2000" dirty="0" smtClean="0">
                <a:latin typeface="Arial" panose="020B0604020202020204" pitchFamily="34" charset="0"/>
                <a:cs typeface="Arial" panose="020B0604020202020204" pitchFamily="34" charset="0"/>
              </a:rPr>
              <a:t>established.</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Objects </a:t>
            </a:r>
            <a:r>
              <a:rPr lang="en-US" sz="2000" dirty="0">
                <a:latin typeface="Arial" panose="020B0604020202020204" pitchFamily="34" charset="0"/>
                <a:cs typeface="Arial" panose="020B0604020202020204" pitchFamily="34" charset="0"/>
              </a:rPr>
              <a:t>equivalent to EIA shall prepare an EIA for </a:t>
            </a:r>
            <a:r>
              <a:rPr lang="en-US" sz="2000" dirty="0">
                <a:solidFill>
                  <a:srgbClr val="FF0000"/>
                </a:solidFill>
                <a:latin typeface="Arial" panose="020B0604020202020204" pitchFamily="34" charset="0"/>
                <a:cs typeface="Arial" panose="020B0604020202020204" pitchFamily="34" charset="0"/>
              </a:rPr>
              <a:t>projects on renovation, upgrading and supplementation</a:t>
            </a:r>
            <a:r>
              <a:rPr lang="en-US" sz="2000" dirty="0">
                <a:latin typeface="Arial" panose="020B0604020202020204" pitchFamily="34" charset="0"/>
                <a:cs typeface="Arial" panose="020B0604020202020204" pitchFamily="34" charset="0"/>
              </a:rPr>
              <a:t> of environmental protection </a:t>
            </a:r>
            <a:r>
              <a:rPr lang="en-US" sz="2000" dirty="0" smtClean="0">
                <a:latin typeface="Arial" panose="020B0604020202020204" pitchFamily="34" charset="0"/>
                <a:cs typeface="Arial" panose="020B0604020202020204" pitchFamily="34" charset="0"/>
              </a:rPr>
              <a:t>works.</a:t>
            </a:r>
          </a:p>
          <a:p>
            <a:pPr marL="342900" indent="-342900">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Continue </a:t>
            </a:r>
            <a:r>
              <a:rPr lang="en-US" sz="2000" dirty="0">
                <a:latin typeface="Arial" panose="020B0604020202020204" pitchFamily="34" charset="0"/>
                <a:cs typeface="Arial" panose="020B0604020202020204" pitchFamily="34" charset="0"/>
              </a:rPr>
              <a:t>to implement and complete waste treatment works, environmental protection measures according to regulations; </a:t>
            </a:r>
            <a:r>
              <a:rPr lang="en-US" sz="2000" dirty="0" smtClean="0">
                <a:latin typeface="Arial" panose="020B0604020202020204" pitchFamily="34" charset="0"/>
                <a:cs typeface="Arial" panose="020B0604020202020204" pitchFamily="34" charset="0"/>
              </a:rPr>
              <a:t>compile dossiers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inspection and certify </a:t>
            </a:r>
            <a:r>
              <a:rPr lang="en-US" sz="2000" dirty="0">
                <a:latin typeface="Arial" panose="020B0604020202020204" pitchFamily="34" charset="0"/>
                <a:cs typeface="Arial" panose="020B0604020202020204" pitchFamily="34" charset="0"/>
              </a:rPr>
              <a:t>the completion of environmental protection works according to </a:t>
            </a:r>
            <a:r>
              <a:rPr lang="en-US" sz="2000" dirty="0" smtClean="0">
                <a:latin typeface="Arial" panose="020B0604020202020204" pitchFamily="34" charset="0"/>
                <a:cs typeface="Arial" panose="020B0604020202020204" pitchFamily="34" charset="0"/>
              </a:rPr>
              <a:t>regulations.</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object 12"/>
          <p:cNvSpPr txBox="1"/>
          <p:nvPr/>
        </p:nvSpPr>
        <p:spPr>
          <a:xfrm>
            <a:off x="193674" y="178951"/>
            <a:ext cx="8756650" cy="762000"/>
          </a:xfrm>
          <a:prstGeom prst="rect">
            <a:avLst/>
          </a:prstGeom>
        </p:spPr>
        <p:txBody>
          <a:bodyPr wrap="square" lIns="0" tIns="0" rIns="0" bIns="0" rtlCol="0" anchor="ctr">
            <a:noAutofit/>
          </a:bodyPr>
          <a:lstStyle/>
          <a:p>
            <a:pPr marL="12700">
              <a:lnSpc>
                <a:spcPts val="3570"/>
              </a:lnSpc>
              <a:spcBef>
                <a:spcPts val="178"/>
              </a:spcBef>
            </a:pPr>
            <a:r>
              <a:rPr lang="en-US" sz="3200" b="1" dirty="0">
                <a:latin typeface="Arial" panose="020B0604020202020204" pitchFamily="34" charset="0"/>
                <a:cs typeface="Arial" panose="020B0604020202020204" pitchFamily="34" charset="0"/>
              </a:rPr>
              <a:t>ENVIRONMENTAL PROTECTION PLANS</a:t>
            </a:r>
            <a:endParaRPr lang="vi-VN"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777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9" y="3711257"/>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5" name="TextBox 4"/>
          <p:cNvSpPr txBox="1"/>
          <p:nvPr/>
        </p:nvSpPr>
        <p:spPr>
          <a:xfrm>
            <a:off x="3176915" y="2336420"/>
            <a:ext cx="5486400" cy="1908215"/>
          </a:xfrm>
          <a:prstGeom prst="rect">
            <a:avLst/>
          </a:prstGeom>
          <a:solidFill>
            <a:schemeClr val="accent3">
              <a:lumMod val="20000"/>
              <a:lumOff val="80000"/>
            </a:schemeClr>
          </a:solidFill>
        </p:spPr>
        <p:txBody>
          <a:bodyPr wrap="square" rtlCol="0">
            <a:spAutoFit/>
          </a:bodyPr>
          <a:lstStyle/>
          <a:p>
            <a:pPr marL="457189" indent="-457189">
              <a:spcBef>
                <a:spcPts val="600"/>
              </a:spcBef>
              <a:spcAft>
                <a:spcPts val="600"/>
              </a:spcAft>
              <a:buFont typeface="+mj-lt"/>
              <a:buAutoNum type="arabicPeriod"/>
            </a:pPr>
            <a:r>
              <a:rPr lang="en-US" sz="2000" dirty="0">
                <a:latin typeface="Arial" pitchFamily="34" charset="0"/>
                <a:cs typeface="Arial" pitchFamily="34" charset="0"/>
              </a:rPr>
              <a:t>ESTABLISHMENT OF ENVIRONMENTAL DOSSIER IN PHASES OF THE PROJECT</a:t>
            </a:r>
          </a:p>
          <a:p>
            <a:pPr marL="457189" indent="-457189">
              <a:spcBef>
                <a:spcPts val="600"/>
              </a:spcBef>
              <a:spcAft>
                <a:spcPts val="600"/>
              </a:spcAft>
              <a:buFont typeface="+mj-lt"/>
              <a:buAutoNum type="arabicPeriod"/>
            </a:pPr>
            <a:r>
              <a:rPr lang="en-US" sz="2000" dirty="0">
                <a:latin typeface="Arial" pitchFamily="34" charset="0"/>
                <a:cs typeface="Arial" pitchFamily="34" charset="0"/>
              </a:rPr>
              <a:t>ENVIRONMENTAL REGULATORY DOSSIER</a:t>
            </a:r>
            <a:endParaRPr lang="en-US" sz="2300" b="1" dirty="0">
              <a:solidFill>
                <a:srgbClr val="862A39"/>
              </a:solidFill>
              <a:latin typeface="Arial" panose="020B0604020202020204" pitchFamily="34" charset="0"/>
              <a:cs typeface="Arial" panose="020B0604020202020204" pitchFamily="34" charset="0"/>
            </a:endParaRPr>
          </a:p>
          <a:p>
            <a:pPr>
              <a:spcBef>
                <a:spcPts val="600"/>
              </a:spcBef>
              <a:spcAft>
                <a:spcPts val="600"/>
              </a:spcAft>
            </a:pPr>
            <a:endParaRPr lang="en-US" dirty="0">
              <a:latin typeface="Arial" pitchFamily="34" charset="0"/>
              <a:cs typeface="Arial" pitchFamily="34" charset="0"/>
            </a:endParaRPr>
          </a:p>
        </p:txBody>
      </p:sp>
      <p:pic>
        <p:nvPicPr>
          <p:cNvPr id="10"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4" y="2286004"/>
            <a:ext cx="2119575" cy="210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bject 17"/>
          <p:cNvSpPr txBox="1"/>
          <p:nvPr/>
        </p:nvSpPr>
        <p:spPr>
          <a:xfrm>
            <a:off x="337744" y="294599"/>
            <a:ext cx="8610600" cy="418896"/>
          </a:xfrm>
          <a:prstGeom prst="rect">
            <a:avLst/>
          </a:prstGeom>
        </p:spPr>
        <p:txBody>
          <a:bodyPr wrap="square" lIns="0" tIns="0" rIns="0" bIns="0" rtlCol="0">
            <a:noAutofit/>
          </a:bodyPr>
          <a:lstStyle/>
          <a:p>
            <a:pPr marL="12700">
              <a:lnSpc>
                <a:spcPts val="3271"/>
              </a:lnSpc>
              <a:spcBef>
                <a:spcPts val="163"/>
              </a:spcBef>
            </a:pPr>
            <a:r>
              <a:rPr lang="en-US" sz="3000" b="1" dirty="0">
                <a:latin typeface="Arial" pitchFamily="34" charset="0"/>
                <a:cs typeface="Arial" pitchFamily="34" charset="0"/>
              </a:rPr>
              <a:t>4</a:t>
            </a:r>
            <a:r>
              <a:rPr lang="en-US" sz="3000" b="1" dirty="0" smtClean="0">
                <a:latin typeface="Arial" pitchFamily="34" charset="0"/>
                <a:cs typeface="Arial" pitchFamily="34" charset="0"/>
              </a:rPr>
              <a:t>.</a:t>
            </a:r>
            <a:r>
              <a:rPr lang="en-US" sz="5400" b="1" dirty="0" smtClean="0">
                <a:latin typeface="Arial" pitchFamily="34" charset="0"/>
                <a:cs typeface="Arial" pitchFamily="34" charset="0"/>
              </a:rPr>
              <a:t> </a:t>
            </a:r>
            <a:r>
              <a:rPr lang="en-US" sz="3000" b="1" dirty="0">
                <a:latin typeface="Arial" pitchFamily="34" charset="0"/>
                <a:cs typeface="Arial" pitchFamily="34" charset="0"/>
              </a:rPr>
              <a:t>ENVIRONMENTAL DOSSIER AND PERMITS</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2045611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5" name="Rectangle 4"/>
          <p:cNvSpPr/>
          <p:nvPr/>
        </p:nvSpPr>
        <p:spPr>
          <a:xfrm>
            <a:off x="337744" y="1066800"/>
            <a:ext cx="8349056" cy="4662815"/>
          </a:xfrm>
          <a:prstGeom prst="rect">
            <a:avLst/>
          </a:prstGeom>
          <a:solidFill>
            <a:schemeClr val="accent5">
              <a:lumMod val="20000"/>
              <a:lumOff val="80000"/>
            </a:schemeClr>
          </a:solidFill>
        </p:spPr>
        <p:txBody>
          <a:bodyPr wrap="square">
            <a:spAutoFit/>
          </a:bodyPr>
          <a:lstStyle/>
          <a:p>
            <a:pPr marL="285750" indent="-285750">
              <a:spcBef>
                <a:spcPts val="600"/>
              </a:spcBef>
              <a:spcAft>
                <a:spcPts val="600"/>
              </a:spcAft>
              <a:buFont typeface="Wingdings" pitchFamily="2" charset="2"/>
              <a:buChar char="v"/>
            </a:pPr>
            <a:r>
              <a:rPr lang="en-US" sz="1600" dirty="0">
                <a:latin typeface="Arial" pitchFamily="34" charset="0"/>
                <a:cs typeface="Arial" pitchFamily="34" charset="0"/>
              </a:rPr>
              <a:t>This training intends to support Better Work factories to understand, self-assess and be better equipped to meet applicable Vietnamese environmental regulatory requirements. The training will be delivered over four days in a virtual format to representatives from 50 Better Work factories, who will learn how to</a:t>
            </a:r>
            <a:r>
              <a:rPr lang="en-US" sz="1600" dirty="0" smtClean="0">
                <a:latin typeface="Arial" pitchFamily="34" charset="0"/>
                <a:cs typeface="Arial" pitchFamily="34" charset="0"/>
              </a:rPr>
              <a:t>:</a:t>
            </a:r>
          </a:p>
          <a:p>
            <a:pPr marL="285750" indent="-285750">
              <a:buFont typeface="Arial" pitchFamily="34" charset="0"/>
              <a:buChar char="•"/>
            </a:pPr>
            <a:r>
              <a:rPr lang="en-US" sz="1600" dirty="0" smtClean="0">
                <a:latin typeface="Arial" pitchFamily="34" charset="0"/>
                <a:cs typeface="Arial" pitchFamily="34" charset="0"/>
              </a:rPr>
              <a:t>Understand</a:t>
            </a:r>
            <a:r>
              <a:rPr lang="en-US" sz="1600" dirty="0">
                <a:latin typeface="Arial" pitchFamily="34" charset="0"/>
                <a:cs typeface="Arial" pitchFamily="34" charset="0"/>
              </a:rPr>
              <a:t>, collect, and use the information required to fulfill national environmental regulatory requirements, using a ‘Guide to Vietnamese Environmental Law for the Garment Industry’. </a:t>
            </a:r>
            <a:endParaRPr lang="en-US" sz="1600" dirty="0" smtClean="0">
              <a:latin typeface="Arial" pitchFamily="34" charset="0"/>
              <a:cs typeface="Arial" pitchFamily="34" charset="0"/>
            </a:endParaRPr>
          </a:p>
          <a:p>
            <a:pPr marL="285750" indent="-285750">
              <a:buFont typeface="Arial" pitchFamily="34" charset="0"/>
              <a:buChar char="•"/>
            </a:pPr>
            <a:r>
              <a:rPr lang="en-US" sz="1600" dirty="0" smtClean="0">
                <a:latin typeface="Arial" pitchFamily="34" charset="0"/>
                <a:cs typeface="Arial" pitchFamily="34" charset="0"/>
              </a:rPr>
              <a:t>Assess </a:t>
            </a:r>
            <a:r>
              <a:rPr lang="en-US" sz="1600" dirty="0">
                <a:latin typeface="Arial" pitchFamily="34" charset="0"/>
                <a:cs typeface="Arial" pitchFamily="34" charset="0"/>
              </a:rPr>
              <a:t>the extent to which factories’ operations are aligned with applicable national regulations, using a self-assessment </a:t>
            </a:r>
            <a:r>
              <a:rPr lang="en-US" sz="1600" dirty="0" smtClean="0">
                <a:latin typeface="Arial" pitchFamily="34" charset="0"/>
                <a:cs typeface="Arial" pitchFamily="34" charset="0"/>
              </a:rPr>
              <a:t>tool.</a:t>
            </a:r>
          </a:p>
          <a:p>
            <a:pPr marL="285750" indent="-285750">
              <a:buFont typeface="Arial" pitchFamily="34" charset="0"/>
              <a:buChar char="•"/>
            </a:pPr>
            <a:r>
              <a:rPr lang="en-US" sz="1600" dirty="0" smtClean="0">
                <a:latin typeface="Arial" pitchFamily="34" charset="0"/>
                <a:cs typeface="Arial" pitchFamily="34" charset="0"/>
              </a:rPr>
              <a:t>Develop </a:t>
            </a:r>
            <a:r>
              <a:rPr lang="en-US" sz="1600" dirty="0">
                <a:latin typeface="Arial" pitchFamily="34" charset="0"/>
                <a:cs typeface="Arial" pitchFamily="34" charset="0"/>
              </a:rPr>
              <a:t>an </a:t>
            </a:r>
            <a:r>
              <a:rPr lang="en-US" sz="1600" dirty="0" smtClean="0">
                <a:latin typeface="Arial" pitchFamily="34" charset="0"/>
                <a:cs typeface="Arial" pitchFamily="34" charset="0"/>
              </a:rPr>
              <a:t>improvement plan</a:t>
            </a:r>
            <a:r>
              <a:rPr lang="en-US" sz="1600" dirty="0">
                <a:latin typeface="Arial" pitchFamily="34" charset="0"/>
                <a:cs typeface="Arial" pitchFamily="34" charset="0"/>
              </a:rPr>
              <a:t>. </a:t>
            </a:r>
          </a:p>
          <a:p>
            <a:r>
              <a:rPr lang="en-US" sz="1600" dirty="0">
                <a:latin typeface="Arial" pitchFamily="34" charset="0"/>
                <a:cs typeface="Arial" pitchFamily="34" charset="0"/>
              </a:rPr>
              <a:t/>
            </a:r>
            <a:br>
              <a:rPr lang="en-US" sz="1600" dirty="0">
                <a:latin typeface="Arial" pitchFamily="34" charset="0"/>
                <a:cs typeface="Arial" pitchFamily="34" charset="0"/>
              </a:rPr>
            </a:br>
            <a:endParaRPr lang="en-US" sz="1500" dirty="0">
              <a:latin typeface="Arial" pitchFamily="34" charset="0"/>
              <a:cs typeface="Arial" pitchFamily="34" charset="0"/>
            </a:endParaRPr>
          </a:p>
          <a:p>
            <a:pPr marL="285750" indent="-285750">
              <a:spcBef>
                <a:spcPts val="600"/>
              </a:spcBef>
              <a:spcAft>
                <a:spcPts val="600"/>
              </a:spcAft>
              <a:buFont typeface="Wingdings" pitchFamily="2" charset="2"/>
              <a:buChar char="v"/>
            </a:pPr>
            <a:r>
              <a:rPr lang="en-US" sz="1600" dirty="0" smtClean="0">
                <a:latin typeface="Arial" pitchFamily="34" charset="0"/>
                <a:cs typeface="Arial" pitchFamily="34" charset="0"/>
              </a:rPr>
              <a:t>The </a:t>
            </a:r>
            <a:r>
              <a:rPr lang="en-US" sz="1600" dirty="0">
                <a:latin typeface="Arial" pitchFamily="34" charset="0"/>
                <a:cs typeface="Arial" pitchFamily="34" charset="0"/>
              </a:rPr>
              <a:t>training builds on a pilot project delivered by Better Work in 2017-2018 to 30 factories, which was designed in consultation with brands and other stakeholders, including the Sustainable Apparel Coalition to ensure complementarity with the </a:t>
            </a:r>
            <a:r>
              <a:rPr lang="en-US" sz="1600" dirty="0" err="1">
                <a:latin typeface="Arial" pitchFamily="34" charset="0"/>
                <a:cs typeface="Arial" pitchFamily="34" charset="0"/>
              </a:rPr>
              <a:t>Higg</a:t>
            </a:r>
            <a:r>
              <a:rPr lang="en-US" sz="1600" dirty="0">
                <a:latin typeface="Arial" pitchFamily="34" charset="0"/>
                <a:cs typeface="Arial" pitchFamily="34" charset="0"/>
              </a:rPr>
              <a:t> FEM Index. The tools that will be used and shared during the training have been developed during the pilot and have been updated to reflect the latest applicable regulations.</a:t>
            </a:r>
            <a:endParaRPr lang="en-US" sz="1500"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609600" y="350426"/>
            <a:ext cx="5867400" cy="553998"/>
          </a:xfrm>
          <a:prstGeom prst="rect">
            <a:avLst/>
          </a:prstGeom>
          <a:noFill/>
        </p:spPr>
        <p:txBody>
          <a:bodyPr wrap="square" rtlCol="0">
            <a:spAutoFit/>
          </a:bodyPr>
          <a:lstStyle/>
          <a:p>
            <a:r>
              <a:rPr lang="en-US" sz="3000" b="1" dirty="0" smtClean="0">
                <a:solidFill>
                  <a:srgbClr val="0000FF"/>
                </a:solidFill>
                <a:latin typeface="Arial" panose="020B0604020202020204" pitchFamily="34" charset="0"/>
                <a:cs typeface="Arial" panose="020B0604020202020204" pitchFamily="34" charset="0"/>
              </a:rPr>
              <a:t>TRAINING OBJECTIVES</a:t>
            </a:r>
            <a:endParaRPr lang="en-US" sz="3000" b="1" dirty="0">
              <a:solidFill>
                <a:srgbClr val="0000FF"/>
              </a:solidFill>
            </a:endParaRPr>
          </a:p>
        </p:txBody>
      </p:sp>
    </p:spTree>
    <p:extLst>
      <p:ext uri="{BB962C8B-B14F-4D97-AF65-F5344CB8AC3E}">
        <p14:creationId xmlns:p14="http://schemas.microsoft.com/office/powerpoint/2010/main" val="3688397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6002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5948" y="1828800"/>
            <a:ext cx="696685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1066805"/>
            <a:ext cx="8001000" cy="830997"/>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ESTABLISHMENT OF ENVIRONMENTAL DOSSIER IN PHASES OF THE PROJECT</a:t>
            </a:r>
          </a:p>
        </p:txBody>
      </p:sp>
      <p:sp>
        <p:nvSpPr>
          <p:cNvPr id="7" name="object 17"/>
          <p:cNvSpPr txBox="1"/>
          <p:nvPr/>
        </p:nvSpPr>
        <p:spPr>
          <a:xfrm>
            <a:off x="337744" y="294599"/>
            <a:ext cx="8610600" cy="418896"/>
          </a:xfrm>
          <a:prstGeom prst="rect">
            <a:avLst/>
          </a:prstGeom>
        </p:spPr>
        <p:txBody>
          <a:bodyPr wrap="square" lIns="0" tIns="0" rIns="0" bIns="0" rtlCol="0">
            <a:noAutofit/>
          </a:bodyPr>
          <a:lstStyle/>
          <a:p>
            <a:pPr marL="12700">
              <a:lnSpc>
                <a:spcPts val="3271"/>
              </a:lnSpc>
              <a:spcBef>
                <a:spcPts val="163"/>
              </a:spcBef>
            </a:pPr>
            <a:r>
              <a:rPr lang="en-US" sz="3200" b="1" dirty="0">
                <a:latin typeface="Arial" pitchFamily="34" charset="0"/>
                <a:cs typeface="Arial" pitchFamily="34" charset="0"/>
              </a:rPr>
              <a:t>4</a:t>
            </a:r>
            <a:r>
              <a:rPr lang="en-US" sz="5400" b="1" dirty="0" smtClean="0">
                <a:latin typeface="Arial" pitchFamily="34" charset="0"/>
                <a:cs typeface="Arial" pitchFamily="34" charset="0"/>
              </a:rPr>
              <a:t>. </a:t>
            </a:r>
            <a:r>
              <a:rPr lang="en-US" sz="3000" b="1" dirty="0">
                <a:latin typeface="Arial" pitchFamily="34" charset="0"/>
                <a:cs typeface="Arial" pitchFamily="34" charset="0"/>
              </a:rPr>
              <a:t>ENVIRONMENTAL DOSSIER AND PERMITS</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1426350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6002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9933" y="1695348"/>
            <a:ext cx="696685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1066805"/>
            <a:ext cx="8001000" cy="830997"/>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ESTABLISHMENT OF ENVIRONMENTAL DOSSIER IN PHASES OF THE PROJECT</a:t>
            </a:r>
          </a:p>
        </p:txBody>
      </p:sp>
      <p:sp>
        <p:nvSpPr>
          <p:cNvPr id="7" name="object 17"/>
          <p:cNvSpPr txBox="1"/>
          <p:nvPr/>
        </p:nvSpPr>
        <p:spPr>
          <a:xfrm>
            <a:off x="337744" y="294599"/>
            <a:ext cx="8610600" cy="418896"/>
          </a:xfrm>
          <a:prstGeom prst="rect">
            <a:avLst/>
          </a:prstGeom>
        </p:spPr>
        <p:txBody>
          <a:bodyPr wrap="square" lIns="0" tIns="0" rIns="0" bIns="0" rtlCol="0">
            <a:noAutofit/>
          </a:bodyPr>
          <a:lstStyle/>
          <a:p>
            <a:pPr marL="12700">
              <a:lnSpc>
                <a:spcPts val="3271"/>
              </a:lnSpc>
              <a:spcBef>
                <a:spcPts val="163"/>
              </a:spcBef>
            </a:pPr>
            <a:r>
              <a:rPr lang="en-US" sz="3200" b="1" dirty="0">
                <a:latin typeface="Arial" pitchFamily="34" charset="0"/>
                <a:cs typeface="Arial" pitchFamily="34" charset="0"/>
              </a:rPr>
              <a:t>4</a:t>
            </a:r>
            <a:r>
              <a:rPr lang="en-US" sz="5400" b="1" dirty="0" smtClean="0">
                <a:latin typeface="Arial" pitchFamily="34" charset="0"/>
                <a:cs typeface="Arial" pitchFamily="34" charset="0"/>
              </a:rPr>
              <a:t>. </a:t>
            </a:r>
            <a:r>
              <a:rPr lang="en-US" sz="3000" b="1" dirty="0">
                <a:latin typeface="Arial" pitchFamily="34" charset="0"/>
                <a:cs typeface="Arial" pitchFamily="34" charset="0"/>
              </a:rPr>
              <a:t>ENVIRONMENTAL DOSSIER AND PERMITS</a:t>
            </a:r>
            <a:endParaRPr lang="en-IN" sz="3000" b="1" i="1" dirty="0">
              <a:latin typeface="Arial" pitchFamily="34" charset="0"/>
              <a:cs typeface="Arial" pitchFamily="34" charset="0"/>
            </a:endParaRPr>
          </a:p>
        </p:txBody>
      </p:sp>
      <p:sp>
        <p:nvSpPr>
          <p:cNvPr id="8" name="TextBox 7"/>
          <p:cNvSpPr txBox="1"/>
          <p:nvPr/>
        </p:nvSpPr>
        <p:spPr>
          <a:xfrm>
            <a:off x="7319897" y="2137749"/>
            <a:ext cx="1817210" cy="1785104"/>
          </a:xfrm>
          <a:prstGeom prst="rect">
            <a:avLst/>
          </a:prstGeom>
          <a:solidFill>
            <a:srgbClr val="CCCC00"/>
          </a:solidFill>
        </p:spPr>
        <p:txBody>
          <a:bodyPr wrap="square" rtlCol="0">
            <a:spAutoFit/>
          </a:bodyPr>
          <a:lstStyle/>
          <a:p>
            <a:r>
              <a:rPr lang="en-US" sz="2000" b="1" dirty="0" smtClean="0">
                <a:solidFill>
                  <a:srgbClr val="C00000"/>
                </a:solidFill>
              </a:rPr>
              <a:t>E</a:t>
            </a:r>
            <a:r>
              <a:rPr lang="vi-VN" b="1" dirty="0" smtClean="0">
                <a:solidFill>
                  <a:srgbClr val="C00000"/>
                </a:solidFill>
              </a:rPr>
              <a:t>nvironmental p</a:t>
            </a:r>
            <a:r>
              <a:rPr lang="vi-VN" b="1" dirty="0">
                <a:solidFill>
                  <a:srgbClr val="C00000"/>
                </a:solidFill>
              </a:rPr>
              <a:t>r</a:t>
            </a:r>
            <a:r>
              <a:rPr lang="vi-VN" b="1" dirty="0" smtClean="0">
                <a:solidFill>
                  <a:srgbClr val="C00000"/>
                </a:solidFill>
              </a:rPr>
              <a:t>otection</a:t>
            </a:r>
            <a:r>
              <a:rPr lang="en-US" b="1" dirty="0" smtClean="0">
                <a:solidFill>
                  <a:srgbClr val="C00000"/>
                </a:solidFill>
              </a:rPr>
              <a:t> </a:t>
            </a:r>
            <a:r>
              <a:rPr lang="vi-VN" b="1" dirty="0">
                <a:solidFill>
                  <a:srgbClr val="C00000"/>
                </a:solidFill>
              </a:rPr>
              <a:t>r</a:t>
            </a:r>
            <a:r>
              <a:rPr lang="vi-VN" b="1" dirty="0" smtClean="0">
                <a:solidFill>
                  <a:srgbClr val="C00000"/>
                </a:solidFill>
              </a:rPr>
              <a:t>eport </a:t>
            </a:r>
            <a:endParaRPr lang="en-US" b="1" dirty="0">
              <a:solidFill>
                <a:srgbClr val="C00000"/>
              </a:solidFill>
            </a:endParaRPr>
          </a:p>
          <a:p>
            <a:r>
              <a:rPr lang="vi-VN" dirty="0" smtClean="0">
                <a:solidFill>
                  <a:srgbClr val="C00000"/>
                </a:solidFill>
              </a:rPr>
              <a:t>Art</a:t>
            </a:r>
            <a:r>
              <a:rPr lang="en-US" dirty="0" smtClean="0">
                <a:solidFill>
                  <a:srgbClr val="C00000"/>
                </a:solidFill>
              </a:rPr>
              <a:t>.</a:t>
            </a:r>
            <a:r>
              <a:rPr lang="vi-VN" dirty="0" smtClean="0">
                <a:solidFill>
                  <a:srgbClr val="C00000"/>
                </a:solidFill>
              </a:rPr>
              <a:t>37</a:t>
            </a:r>
            <a:r>
              <a:rPr lang="en-US" dirty="0" smtClean="0">
                <a:solidFill>
                  <a:srgbClr val="C00000"/>
                </a:solidFill>
              </a:rPr>
              <a:t> Cir.</a:t>
            </a:r>
            <a:r>
              <a:rPr lang="vi-VN" dirty="0" smtClean="0">
                <a:solidFill>
                  <a:srgbClr val="C00000"/>
                </a:solidFill>
              </a:rPr>
              <a:t> 25/2019/TT-</a:t>
            </a:r>
            <a:r>
              <a:rPr lang="en-US" dirty="0" smtClean="0">
                <a:solidFill>
                  <a:srgbClr val="C00000"/>
                </a:solidFill>
              </a:rPr>
              <a:t>Law </a:t>
            </a:r>
            <a:r>
              <a:rPr lang="en-US" dirty="0" err="1" smtClean="0">
                <a:solidFill>
                  <a:srgbClr val="C00000"/>
                </a:solidFill>
              </a:rPr>
              <a:t>Env</a:t>
            </a:r>
            <a:r>
              <a:rPr lang="en-US" dirty="0" smtClean="0">
                <a:solidFill>
                  <a:srgbClr val="C00000"/>
                </a:solidFill>
              </a:rPr>
              <a:t>.</a:t>
            </a:r>
            <a:endParaRPr lang="en-US" dirty="0">
              <a:solidFill>
                <a:srgbClr val="C00000"/>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5378" y="1771374"/>
            <a:ext cx="670618" cy="518205"/>
          </a:xfrm>
          <a:prstGeom prst="rect">
            <a:avLst/>
          </a:prstGeom>
        </p:spPr>
      </p:pic>
    </p:spTree>
    <p:extLst>
      <p:ext uri="{BB962C8B-B14F-4D97-AF65-F5344CB8AC3E}">
        <p14:creationId xmlns:p14="http://schemas.microsoft.com/office/powerpoint/2010/main" val="1022394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2241"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8" name="object 17"/>
          <p:cNvSpPr txBox="1"/>
          <p:nvPr/>
        </p:nvSpPr>
        <p:spPr>
          <a:xfrm>
            <a:off x="378759" y="302623"/>
            <a:ext cx="8382000" cy="418896"/>
          </a:xfrm>
          <a:prstGeom prst="rect">
            <a:avLst/>
          </a:prstGeom>
        </p:spPr>
        <p:txBody>
          <a:bodyPr wrap="square" lIns="0" tIns="0" rIns="0" bIns="0" rtlCol="0">
            <a:noAutofit/>
          </a:bodyPr>
          <a:lstStyle/>
          <a:p>
            <a:pPr marL="12700">
              <a:lnSpc>
                <a:spcPts val="3271"/>
              </a:lnSpc>
              <a:spcBef>
                <a:spcPts val="163"/>
              </a:spcBef>
            </a:pPr>
            <a:r>
              <a:rPr lang="en-US" sz="3200" b="1" dirty="0">
                <a:latin typeface="Arial" pitchFamily="34" charset="0"/>
                <a:cs typeface="Arial" pitchFamily="34" charset="0"/>
              </a:rPr>
              <a:t>4</a:t>
            </a:r>
            <a:r>
              <a:rPr lang="en-US" sz="3000" b="1" dirty="0">
                <a:latin typeface="Arial" pitchFamily="34" charset="0"/>
                <a:cs typeface="Arial" pitchFamily="34" charset="0"/>
              </a:rPr>
              <a:t>. ENVIRONMENTAL DOSSIER AND PERMITS</a:t>
            </a:r>
            <a:endParaRPr lang="en-IN" sz="3000" b="1" i="1" dirty="0">
              <a:latin typeface="Arial" pitchFamily="34" charset="0"/>
              <a:cs typeface="Arial" pitchFamily="34" charset="0"/>
            </a:endParaRPr>
          </a:p>
        </p:txBody>
      </p:sp>
      <p:sp>
        <p:nvSpPr>
          <p:cNvPr id="5" name="TextBox 4"/>
          <p:cNvSpPr txBox="1"/>
          <p:nvPr/>
        </p:nvSpPr>
        <p:spPr>
          <a:xfrm>
            <a:off x="228600" y="1024142"/>
            <a:ext cx="9067800" cy="1077218"/>
          </a:xfrm>
          <a:prstGeom prst="rect">
            <a:avLst/>
          </a:prstGeom>
          <a:noFill/>
        </p:spPr>
        <p:txBody>
          <a:bodyPr wrap="square" rtlCol="0">
            <a:spAutoFit/>
          </a:bodyPr>
          <a:lstStyle/>
          <a:p>
            <a:r>
              <a:rPr lang="vi-VN" sz="2400" b="1" dirty="0" smtClean="0">
                <a:solidFill>
                  <a:srgbClr val="C00000"/>
                </a:solidFill>
              </a:rPr>
              <a:t>ENVIRONMENTAL PROTECTION</a:t>
            </a:r>
            <a:r>
              <a:rPr lang="en-US" sz="2400" b="1" dirty="0" smtClean="0">
                <a:solidFill>
                  <a:srgbClr val="C00000"/>
                </a:solidFill>
              </a:rPr>
              <a:t> </a:t>
            </a:r>
            <a:r>
              <a:rPr lang="vi-VN" sz="2400" b="1" dirty="0">
                <a:solidFill>
                  <a:srgbClr val="C00000"/>
                </a:solidFill>
              </a:rPr>
              <a:t>REPORT</a:t>
            </a:r>
            <a:endParaRPr lang="en-US" sz="2400" dirty="0" smtClean="0">
              <a:solidFill>
                <a:srgbClr val="C00000"/>
              </a:solidFill>
            </a:endParaRPr>
          </a:p>
          <a:p>
            <a:r>
              <a:rPr lang="en-US" sz="2000" b="1" i="1" dirty="0" smtClean="0"/>
              <a:t>Dossier structure of </a:t>
            </a:r>
            <a:r>
              <a:rPr lang="en-US" sz="2000" b="1" i="1" dirty="0"/>
              <a:t>Environmental protection report: integrated with many periodic environmental reports</a:t>
            </a:r>
            <a:endParaRPr lang="en-US" i="1" dirty="0"/>
          </a:p>
        </p:txBody>
      </p:sp>
      <p:sp>
        <p:nvSpPr>
          <p:cNvPr id="3" name="Rectangle 2"/>
          <p:cNvSpPr/>
          <p:nvPr/>
        </p:nvSpPr>
        <p:spPr>
          <a:xfrm>
            <a:off x="685800" y="2209800"/>
            <a:ext cx="7162801" cy="3785652"/>
          </a:xfrm>
          <a:prstGeom prst="rect">
            <a:avLst/>
          </a:prstGeom>
          <a:solidFill>
            <a:srgbClr val="CCCC00"/>
          </a:solidFill>
          <a:ln>
            <a:solidFill>
              <a:schemeClr val="accent1"/>
            </a:solidFill>
          </a:ln>
        </p:spPr>
        <p:txBody>
          <a:bodyPr wrap="square">
            <a:spAutoFit/>
          </a:bodyPr>
          <a:lstStyle/>
          <a:p>
            <a:pPr algn="just"/>
            <a:r>
              <a:rPr lang="en-US" sz="2400" dirty="0">
                <a:latin typeface="Arial" panose="020B0604020202020204" pitchFamily="34" charset="0"/>
                <a:cs typeface="Arial" panose="020B0604020202020204" pitchFamily="34" charset="0"/>
              </a:rPr>
              <a:t>Results of works, environmental protection </a:t>
            </a:r>
            <a:r>
              <a:rPr lang="en-US" sz="2400" dirty="0" smtClean="0">
                <a:latin typeface="Arial" panose="020B0604020202020204" pitchFamily="34" charset="0"/>
                <a:cs typeface="Arial" panose="020B0604020202020204" pitchFamily="34" charset="0"/>
              </a:rPr>
              <a:t>measures</a:t>
            </a:r>
          </a:p>
          <a:p>
            <a:pPr marL="457200" indent="-457200" algn="just">
              <a:buFont typeface="+mj-lt"/>
              <a:buAutoNum type="arabicPeriod"/>
            </a:pPr>
            <a:r>
              <a:rPr lang="en-US" sz="2400" dirty="0" smtClean="0">
                <a:latin typeface="Arial" panose="020B0604020202020204" pitchFamily="34" charset="0"/>
                <a:cs typeface="Arial" panose="020B0604020202020204" pitchFamily="34" charset="0"/>
              </a:rPr>
              <a:t>Regarding </a:t>
            </a:r>
            <a:r>
              <a:rPr lang="en-US" sz="2400" dirty="0">
                <a:latin typeface="Arial" panose="020B0604020202020204" pitchFamily="34" charset="0"/>
                <a:cs typeface="Arial" panose="020B0604020202020204" pitchFamily="34" charset="0"/>
              </a:rPr>
              <a:t>environmental protection works for </a:t>
            </a:r>
            <a:r>
              <a:rPr lang="en-US" sz="2400" dirty="0" smtClean="0">
                <a:latin typeface="Arial" panose="020B0604020202020204" pitchFamily="34" charset="0"/>
                <a:cs typeface="Arial" panose="020B0604020202020204" pitchFamily="34" charset="0"/>
              </a:rPr>
              <a:t>wastewater</a:t>
            </a:r>
          </a:p>
          <a:p>
            <a:pPr marL="457200" indent="-457200" algn="just">
              <a:buFont typeface="+mj-lt"/>
              <a:buAutoNum type="arabicPeriod"/>
            </a:pPr>
            <a:r>
              <a:rPr lang="en-US" sz="2400" dirty="0" smtClean="0">
                <a:latin typeface="Arial" panose="020B0604020202020204" pitchFamily="34" charset="0"/>
                <a:cs typeface="Arial" panose="020B0604020202020204" pitchFamily="34" charset="0"/>
              </a:rPr>
              <a:t>Regarding </a:t>
            </a:r>
            <a:r>
              <a:rPr lang="en-US" sz="2400" dirty="0">
                <a:latin typeface="Arial" panose="020B0604020202020204" pitchFamily="34" charset="0"/>
                <a:cs typeface="Arial" panose="020B0604020202020204" pitchFamily="34" charset="0"/>
              </a:rPr>
              <a:t>environmental protection works for </a:t>
            </a:r>
            <a:r>
              <a:rPr lang="en-US" sz="2400" dirty="0" smtClean="0">
                <a:latin typeface="Arial" panose="020B0604020202020204" pitchFamily="34" charset="0"/>
                <a:cs typeface="Arial" panose="020B0604020202020204" pitchFamily="34" charset="0"/>
              </a:rPr>
              <a:t>emissions</a:t>
            </a:r>
          </a:p>
          <a:p>
            <a:pPr marL="457200" indent="-457200" algn="just">
              <a:buFont typeface="+mj-lt"/>
              <a:buAutoNum type="arabicPeriod"/>
            </a:pPr>
            <a:r>
              <a:rPr lang="en-US" sz="2400" dirty="0" smtClean="0">
                <a:latin typeface="Arial" panose="020B0604020202020204" pitchFamily="34" charset="0"/>
                <a:cs typeface="Arial" panose="020B0604020202020204" pitchFamily="34" charset="0"/>
              </a:rPr>
              <a:t>Regarding </a:t>
            </a:r>
            <a:r>
              <a:rPr lang="en-US" sz="2400" dirty="0">
                <a:latin typeface="Arial" panose="020B0604020202020204" pitchFamily="34" charset="0"/>
                <a:cs typeface="Arial" panose="020B0604020202020204" pitchFamily="34" charset="0"/>
              </a:rPr>
              <a:t>solid waste </a:t>
            </a:r>
            <a:r>
              <a:rPr lang="en-US" sz="2400" dirty="0" smtClean="0">
                <a:latin typeface="Arial" panose="020B0604020202020204" pitchFamily="34" charset="0"/>
                <a:cs typeface="Arial" panose="020B0604020202020204" pitchFamily="34" charset="0"/>
              </a:rPr>
              <a:t>management</a:t>
            </a:r>
          </a:p>
          <a:p>
            <a:pPr marL="457200" indent="-457200" algn="just">
              <a:buFont typeface="+mj-lt"/>
              <a:buAutoNum type="arabicPeriod"/>
            </a:pPr>
            <a:r>
              <a:rPr lang="en-US" sz="2400" dirty="0" smtClean="0">
                <a:latin typeface="Arial" panose="020B0604020202020204" pitchFamily="34" charset="0"/>
                <a:cs typeface="Arial" panose="020B0604020202020204" pitchFamily="34" charset="0"/>
              </a:rPr>
              <a:t>Results </a:t>
            </a:r>
            <a:r>
              <a:rPr lang="en-US" sz="2400" dirty="0">
                <a:latin typeface="Arial" panose="020B0604020202020204" pitchFamily="34" charset="0"/>
                <a:cs typeface="Arial" panose="020B0604020202020204" pitchFamily="34" charset="0"/>
              </a:rPr>
              <a:t>of overcoming requests of inspection and examination agencies and competent state agencies (if any)</a:t>
            </a:r>
            <a:endParaRPr lang="vi-VN" b="0" i="0" dirty="0">
              <a:solidFill>
                <a:srgbClr val="333333"/>
              </a:solidFill>
              <a:effectLst/>
              <a:latin typeface="Roboto"/>
            </a:endParaRPr>
          </a:p>
        </p:txBody>
      </p:sp>
    </p:spTree>
    <p:extLst>
      <p:ext uri="{BB962C8B-B14F-4D97-AF65-F5344CB8AC3E}">
        <p14:creationId xmlns:p14="http://schemas.microsoft.com/office/powerpoint/2010/main" val="3529356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latin typeface="Arial" pitchFamily="34" charset="0"/>
              <a:cs typeface="Arial" pitchFamily="34" charset="0"/>
            </a:endParaRPr>
          </a:p>
        </p:txBody>
      </p:sp>
      <p:sp>
        <p:nvSpPr>
          <p:cNvPr id="12" name="object 7"/>
          <p:cNvSpPr/>
          <p:nvPr/>
        </p:nvSpPr>
        <p:spPr>
          <a:xfrm>
            <a:off x="1143000" y="16002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5" name="TextBox 4"/>
          <p:cNvSpPr txBox="1"/>
          <p:nvPr/>
        </p:nvSpPr>
        <p:spPr>
          <a:xfrm>
            <a:off x="70395" y="1098654"/>
            <a:ext cx="6993164" cy="461665"/>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ENVIRONMENTAL REGULATORY DOSSIER</a:t>
            </a:r>
          </a:p>
        </p:txBody>
      </p:sp>
      <p:graphicFrame>
        <p:nvGraphicFramePr>
          <p:cNvPr id="16" name="Table 15"/>
          <p:cNvGraphicFramePr>
            <a:graphicFrameLocks noGrp="1"/>
          </p:cNvGraphicFramePr>
          <p:nvPr>
            <p:extLst>
              <p:ext uri="{D42A27DB-BD31-4B8C-83A1-F6EECF244321}">
                <p14:modId xmlns:p14="http://schemas.microsoft.com/office/powerpoint/2010/main" val="66654987"/>
              </p:ext>
            </p:extLst>
          </p:nvPr>
        </p:nvGraphicFramePr>
        <p:xfrm>
          <a:off x="609605" y="1741532"/>
          <a:ext cx="8189686" cy="3982257"/>
        </p:xfrm>
        <a:graphic>
          <a:graphicData uri="http://schemas.openxmlformats.org/drawingml/2006/table">
            <a:tbl>
              <a:tblPr firstRow="1" firstCol="1" bandRow="1">
                <a:tableStyleId>{5940675A-B579-460E-94D1-54222C63F5DA}</a:tableStyleId>
              </a:tblPr>
              <a:tblGrid>
                <a:gridCol w="545063">
                  <a:extLst>
                    <a:ext uri="{9D8B030D-6E8A-4147-A177-3AD203B41FA5}">
                      <a16:colId xmlns:a16="http://schemas.microsoft.com/office/drawing/2014/main" val="20000"/>
                    </a:ext>
                  </a:extLst>
                </a:gridCol>
                <a:gridCol w="7644623">
                  <a:extLst>
                    <a:ext uri="{9D8B030D-6E8A-4147-A177-3AD203B41FA5}">
                      <a16:colId xmlns:a16="http://schemas.microsoft.com/office/drawing/2014/main" val="20001"/>
                    </a:ext>
                  </a:extLst>
                </a:gridCol>
              </a:tblGrid>
              <a:tr h="477057">
                <a:tc>
                  <a:txBody>
                    <a:bodyPr/>
                    <a:lstStyle/>
                    <a:p>
                      <a:pPr algn="ctr">
                        <a:lnSpc>
                          <a:spcPct val="115000"/>
                        </a:lnSpc>
                        <a:spcAft>
                          <a:spcPts val="0"/>
                        </a:spcAft>
                      </a:pPr>
                      <a:r>
                        <a:rPr lang="en-US" sz="2000" b="1" u="sng" dirty="0">
                          <a:effectLst/>
                          <a:latin typeface="Arial" panose="020B0604020202020204" pitchFamily="34" charset="0"/>
                          <a:cs typeface="Arial" panose="020B0604020202020204" pitchFamily="34" charset="0"/>
                        </a:rPr>
                        <a:t>No</a:t>
                      </a:r>
                      <a:endParaRPr lang="en-US" sz="20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List of environmental regulatory dossier, permits and licenses</a:t>
                      </a:r>
                      <a:endParaRPr lang="en-US" sz="20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0"/>
                  </a:ext>
                </a:extLst>
              </a:tr>
              <a:tr h="320675">
                <a:tc>
                  <a:txBody>
                    <a:bodyPr/>
                    <a:lstStyle/>
                    <a:p>
                      <a:pPr algn="ctr">
                        <a:lnSpc>
                          <a:spcPct val="115000"/>
                        </a:lnSpc>
                        <a:spcAft>
                          <a:spcPts val="0"/>
                        </a:spcAft>
                      </a:pPr>
                      <a:r>
                        <a:rPr lang="en-US" sz="20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a:lnSpc>
                          <a:spcPct val="115000"/>
                        </a:lnSpc>
                        <a:spcAft>
                          <a:spcPts val="0"/>
                        </a:spcAft>
                      </a:pPr>
                      <a:r>
                        <a:rPr lang="en-US" sz="2000" dirty="0">
                          <a:effectLst/>
                          <a:latin typeface="Arial" panose="020B0604020202020204" pitchFamily="34" charset="0"/>
                          <a:cs typeface="Arial" panose="020B0604020202020204" pitchFamily="34" charset="0"/>
                        </a:rPr>
                        <a:t>Investment Certificate, Business License;</a:t>
                      </a:r>
                      <a:endParaRPr lang="en-US" sz="200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r h="1372235">
                <a:tc>
                  <a:txBody>
                    <a:bodyPr/>
                    <a:lstStyle/>
                    <a:p>
                      <a:pPr algn="ctr">
                        <a:lnSpc>
                          <a:spcPct val="115000"/>
                        </a:lnSpc>
                        <a:spcAft>
                          <a:spcPts val="0"/>
                        </a:spcAft>
                      </a:pPr>
                      <a:r>
                        <a:rPr lang="en-US" sz="2000">
                          <a:effectLst/>
                          <a:latin typeface="Arial" panose="020B0604020202020204" pitchFamily="34" charset="0"/>
                          <a:cs typeface="Arial" panose="020B0604020202020204" pitchFamily="34" charset="0"/>
                        </a:rPr>
                        <a:t>2</a:t>
                      </a:r>
                      <a:endParaRPr lang="en-US" sz="200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a:lnSpc>
                          <a:spcPct val="115000"/>
                        </a:lnSpc>
                        <a:spcAft>
                          <a:spcPts val="0"/>
                        </a:spcAft>
                      </a:pPr>
                      <a:r>
                        <a:rPr lang="en-US" sz="2000" dirty="0">
                          <a:effectLst/>
                          <a:latin typeface="Arial" panose="020B0604020202020204" pitchFamily="34" charset="0"/>
                          <a:cs typeface="Arial" panose="020B0604020202020204" pitchFamily="34" charset="0"/>
                        </a:rPr>
                        <a:t>The Decision Approving the EIA Report, </a:t>
                      </a:r>
                    </a:p>
                    <a:p>
                      <a:pPr>
                        <a:lnSpc>
                          <a:spcPct val="115000"/>
                        </a:lnSpc>
                        <a:spcAft>
                          <a:spcPts val="0"/>
                        </a:spcAft>
                      </a:pPr>
                      <a:r>
                        <a:rPr lang="en-US" sz="2000" dirty="0">
                          <a:effectLst/>
                          <a:latin typeface="Arial" panose="020B0604020202020204" pitchFamily="34" charset="0"/>
                          <a:cs typeface="Arial" panose="020B0604020202020204" pitchFamily="34" charset="0"/>
                        </a:rPr>
                        <a:t>Certificate of Environmental Standard Registration, </a:t>
                      </a:r>
                    </a:p>
                    <a:p>
                      <a:pPr>
                        <a:lnSpc>
                          <a:spcPct val="115000"/>
                        </a:lnSpc>
                        <a:spcAft>
                          <a:spcPts val="0"/>
                        </a:spcAft>
                      </a:pPr>
                      <a:r>
                        <a:rPr lang="en-US" sz="2000" dirty="0">
                          <a:effectLst/>
                          <a:latin typeface="Arial" panose="020B0604020202020204" pitchFamily="34" charset="0"/>
                          <a:cs typeface="Arial" panose="020B0604020202020204" pitchFamily="34" charset="0"/>
                        </a:rPr>
                        <a:t>Certificate of Registration of EP Plan, or</a:t>
                      </a:r>
                    </a:p>
                    <a:p>
                      <a:pPr>
                        <a:lnSpc>
                          <a:spcPct val="115000"/>
                        </a:lnSpc>
                        <a:spcAft>
                          <a:spcPts val="0"/>
                        </a:spcAft>
                      </a:pPr>
                      <a:r>
                        <a:rPr lang="en-US" sz="2000" dirty="0">
                          <a:effectLst/>
                          <a:latin typeface="Arial" panose="020B0604020202020204" pitchFamily="34" charset="0"/>
                          <a:cs typeface="Arial" panose="020B0604020202020204" pitchFamily="34" charset="0"/>
                        </a:rPr>
                        <a:t>The Certified EP Project</a:t>
                      </a:r>
                      <a:endParaRPr lang="en-US" sz="200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2"/>
                  </a:ext>
                </a:extLst>
              </a:tr>
              <a:tr h="1722755">
                <a:tc>
                  <a:txBody>
                    <a:bodyPr/>
                    <a:lstStyle/>
                    <a:p>
                      <a:pPr algn="ctr">
                        <a:lnSpc>
                          <a:spcPct val="115000"/>
                        </a:lnSpc>
                        <a:spcAft>
                          <a:spcPts val="0"/>
                        </a:spcAft>
                      </a:pPr>
                      <a:r>
                        <a:rPr lang="en-US" sz="2000">
                          <a:effectLst/>
                          <a:latin typeface="Arial" panose="020B0604020202020204" pitchFamily="34" charset="0"/>
                          <a:cs typeface="Arial" panose="020B0604020202020204" pitchFamily="34" charset="0"/>
                        </a:rPr>
                        <a:t>3</a:t>
                      </a:r>
                      <a:endParaRPr lang="en-US" sz="200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a:lnSpc>
                          <a:spcPct val="115000"/>
                        </a:lnSpc>
                        <a:spcAft>
                          <a:spcPts val="0"/>
                        </a:spcAft>
                      </a:pPr>
                      <a:r>
                        <a:rPr lang="en-US" sz="2000" dirty="0">
                          <a:effectLst/>
                          <a:latin typeface="Arial" panose="020B0604020202020204" pitchFamily="34" charset="0"/>
                          <a:cs typeface="Arial" panose="020B0604020202020204" pitchFamily="34" charset="0"/>
                        </a:rPr>
                        <a:t>EIA Report, </a:t>
                      </a:r>
                    </a:p>
                    <a:p>
                      <a:pPr>
                        <a:lnSpc>
                          <a:spcPct val="115000"/>
                        </a:lnSpc>
                        <a:spcAft>
                          <a:spcPts val="0"/>
                        </a:spcAft>
                      </a:pPr>
                      <a:r>
                        <a:rPr lang="en-US" sz="2000" dirty="0">
                          <a:effectLst/>
                          <a:latin typeface="Arial" panose="020B0604020202020204" pitchFamily="34" charset="0"/>
                          <a:cs typeface="Arial" panose="020B0604020202020204" pitchFamily="34" charset="0"/>
                        </a:rPr>
                        <a:t>The EP Commitment, </a:t>
                      </a:r>
                    </a:p>
                    <a:p>
                      <a:pPr>
                        <a:lnSpc>
                          <a:spcPct val="115000"/>
                        </a:lnSpc>
                        <a:spcAft>
                          <a:spcPts val="0"/>
                        </a:spcAft>
                      </a:pPr>
                      <a:r>
                        <a:rPr lang="en-US" sz="2000" dirty="0">
                          <a:effectLst/>
                          <a:latin typeface="Arial" panose="020B0604020202020204" pitchFamily="34" charset="0"/>
                          <a:cs typeface="Arial" panose="020B0604020202020204" pitchFamily="34" charset="0"/>
                        </a:rPr>
                        <a:t>The Registration of Satisfaction of Environmental Standards, </a:t>
                      </a:r>
                    </a:p>
                    <a:p>
                      <a:pPr>
                        <a:lnSpc>
                          <a:spcPct val="115000"/>
                        </a:lnSpc>
                        <a:spcAft>
                          <a:spcPts val="0"/>
                        </a:spcAft>
                      </a:pPr>
                      <a:r>
                        <a:rPr lang="en-US" sz="2000" dirty="0">
                          <a:effectLst/>
                          <a:latin typeface="Arial" panose="020B0604020202020204" pitchFamily="34" charset="0"/>
                          <a:cs typeface="Arial" panose="020B0604020202020204" pitchFamily="34" charset="0"/>
                        </a:rPr>
                        <a:t>The EP Plan, or</a:t>
                      </a:r>
                    </a:p>
                    <a:p>
                      <a:pPr>
                        <a:lnSpc>
                          <a:spcPct val="115000"/>
                        </a:lnSpc>
                        <a:spcAft>
                          <a:spcPts val="0"/>
                        </a:spcAft>
                      </a:pPr>
                      <a:r>
                        <a:rPr lang="en-US" sz="2000" dirty="0">
                          <a:effectLst/>
                          <a:latin typeface="Arial" panose="020B0604020202020204" pitchFamily="34" charset="0"/>
                          <a:cs typeface="Arial" panose="020B0604020202020204" pitchFamily="34" charset="0"/>
                        </a:rPr>
                        <a:t>The EP Project</a:t>
                      </a:r>
                      <a:endParaRPr lang="en-US" sz="200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8" name="object 17"/>
          <p:cNvSpPr txBox="1"/>
          <p:nvPr/>
        </p:nvSpPr>
        <p:spPr>
          <a:xfrm>
            <a:off x="337744" y="294599"/>
            <a:ext cx="8610600" cy="418896"/>
          </a:xfrm>
          <a:prstGeom prst="rect">
            <a:avLst/>
          </a:prstGeom>
        </p:spPr>
        <p:txBody>
          <a:bodyPr wrap="square" lIns="0" tIns="0" rIns="0" bIns="0" rtlCol="0">
            <a:noAutofit/>
          </a:bodyPr>
          <a:lstStyle/>
          <a:p>
            <a:pPr marL="12700">
              <a:lnSpc>
                <a:spcPts val="3271"/>
              </a:lnSpc>
              <a:spcBef>
                <a:spcPts val="163"/>
              </a:spcBef>
            </a:pPr>
            <a:r>
              <a:rPr lang="en-US" sz="3200" b="1" dirty="0">
                <a:latin typeface="Arial" pitchFamily="34" charset="0"/>
                <a:cs typeface="Arial" pitchFamily="34" charset="0"/>
              </a:rPr>
              <a:t>4</a:t>
            </a:r>
            <a:r>
              <a:rPr lang="en-US" sz="5400" b="1" dirty="0" smtClean="0">
                <a:latin typeface="Arial" pitchFamily="34" charset="0"/>
                <a:cs typeface="Arial" pitchFamily="34" charset="0"/>
              </a:rPr>
              <a:t>. </a:t>
            </a:r>
            <a:r>
              <a:rPr lang="en-US" sz="3000" b="1" dirty="0">
                <a:latin typeface="Arial" pitchFamily="34" charset="0"/>
                <a:cs typeface="Arial" pitchFamily="34" charset="0"/>
              </a:rPr>
              <a:t>ENVIRONMENTAL DOSSIER AND PERMITS</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2794898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1143000" y="16764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11" name="TextBox 10"/>
          <p:cNvSpPr txBox="1"/>
          <p:nvPr/>
        </p:nvSpPr>
        <p:spPr>
          <a:xfrm>
            <a:off x="111439" y="1295405"/>
            <a:ext cx="6993164" cy="461665"/>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ENVIRONMENTAL REGULATORY DOSSIER</a:t>
            </a:r>
          </a:p>
        </p:txBody>
      </p:sp>
      <p:graphicFrame>
        <p:nvGraphicFramePr>
          <p:cNvPr id="16" name="Table 15"/>
          <p:cNvGraphicFramePr>
            <a:graphicFrameLocks noGrp="1"/>
          </p:cNvGraphicFramePr>
          <p:nvPr>
            <p:extLst>
              <p:ext uri="{D42A27DB-BD31-4B8C-83A1-F6EECF244321}">
                <p14:modId xmlns:p14="http://schemas.microsoft.com/office/powerpoint/2010/main" val="2094561051"/>
              </p:ext>
            </p:extLst>
          </p:nvPr>
        </p:nvGraphicFramePr>
        <p:xfrm>
          <a:off x="573319" y="1905003"/>
          <a:ext cx="8189686" cy="3986045"/>
        </p:xfrm>
        <a:graphic>
          <a:graphicData uri="http://schemas.openxmlformats.org/drawingml/2006/table">
            <a:tbl>
              <a:tblPr firstRow="1" firstCol="1" bandRow="1">
                <a:tableStyleId>{5940675A-B579-460E-94D1-54222C63F5DA}</a:tableStyleId>
              </a:tblPr>
              <a:tblGrid>
                <a:gridCol w="545063">
                  <a:extLst>
                    <a:ext uri="{9D8B030D-6E8A-4147-A177-3AD203B41FA5}">
                      <a16:colId xmlns:a16="http://schemas.microsoft.com/office/drawing/2014/main" val="20000"/>
                    </a:ext>
                  </a:extLst>
                </a:gridCol>
                <a:gridCol w="7644623">
                  <a:extLst>
                    <a:ext uri="{9D8B030D-6E8A-4147-A177-3AD203B41FA5}">
                      <a16:colId xmlns:a16="http://schemas.microsoft.com/office/drawing/2014/main" val="20001"/>
                    </a:ext>
                  </a:extLst>
                </a:gridCol>
              </a:tblGrid>
              <a:tr h="509759">
                <a:tc>
                  <a:txBody>
                    <a:bodyPr/>
                    <a:lstStyle/>
                    <a:p>
                      <a:pPr algn="l">
                        <a:lnSpc>
                          <a:spcPct val="115000"/>
                        </a:lnSpc>
                        <a:spcAft>
                          <a:spcPts val="0"/>
                        </a:spcAft>
                      </a:pPr>
                      <a:r>
                        <a:rPr lang="en-US" sz="2000" b="1" u="sng" dirty="0">
                          <a:effectLst/>
                          <a:latin typeface="Arial" panose="020B0604020202020204" pitchFamily="34" charset="0"/>
                          <a:cs typeface="Arial" panose="020B0604020202020204" pitchFamily="34" charset="0"/>
                        </a:rPr>
                        <a:t>No</a:t>
                      </a:r>
                      <a:endParaRPr lang="en-US" sz="20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algn="l">
                        <a:lnSpc>
                          <a:spcPct val="115000"/>
                        </a:lnSpc>
                        <a:spcAft>
                          <a:spcPts val="0"/>
                        </a:spcAft>
                      </a:pPr>
                      <a:r>
                        <a:rPr lang="en-US" sz="2000" b="1" dirty="0">
                          <a:effectLst/>
                          <a:latin typeface="Arial" panose="020B0604020202020204" pitchFamily="34" charset="0"/>
                          <a:cs typeface="Arial" panose="020B0604020202020204" pitchFamily="34" charset="0"/>
                        </a:rPr>
                        <a:t>List of environmental regulatory dossier, permits and licenses</a:t>
                      </a:r>
                      <a:endParaRPr lang="en-US" sz="20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0"/>
                  </a:ext>
                </a:extLst>
              </a:tr>
              <a:tr h="480843">
                <a:tc>
                  <a:txBody>
                    <a:bodyPr/>
                    <a:lstStyle/>
                    <a:p>
                      <a:pPr algn="ctr">
                        <a:lnSpc>
                          <a:spcPct val="115000"/>
                        </a:lnSpc>
                        <a:spcAft>
                          <a:spcPts val="0"/>
                        </a:spcAft>
                      </a:pPr>
                      <a:r>
                        <a:rPr lang="en-US" sz="2000" dirty="0">
                          <a:effectLst/>
                          <a:latin typeface="Arial" panose="020B0604020202020204" pitchFamily="34" charset="0"/>
                          <a:ea typeface="Calibri"/>
                          <a:cs typeface="Arial" panose="020B0604020202020204" pitchFamily="34" charset="0"/>
                        </a:rPr>
                        <a:t>4</a:t>
                      </a:r>
                    </a:p>
                  </a:txBody>
                  <a:tcPr marL="68580" marR="68580" marT="0" marB="0" anchor="ctr">
                    <a:solidFill>
                      <a:schemeClr val="accent3">
                        <a:lumMod val="20000"/>
                        <a:lumOff val="80000"/>
                      </a:schemeClr>
                    </a:solidFill>
                  </a:tcPr>
                </a:tc>
                <a:tc>
                  <a:txBody>
                    <a:bodyPr/>
                    <a:lstStyle/>
                    <a:p>
                      <a:pPr algn="l">
                        <a:lnSpc>
                          <a:spcPct val="115000"/>
                        </a:lnSpc>
                        <a:spcAft>
                          <a:spcPts val="0"/>
                        </a:spcAft>
                      </a:pPr>
                      <a:r>
                        <a:rPr lang="en-US" sz="2000" dirty="0">
                          <a:effectLst/>
                          <a:latin typeface="Arial" panose="020B0604020202020204" pitchFamily="34" charset="0"/>
                          <a:ea typeface="Times New Roman"/>
                          <a:cs typeface="Arial" panose="020B0604020202020204" pitchFamily="34" charset="0"/>
                        </a:rPr>
                        <a:t>Master plan drawing, Drainage of Rainwater and Wastewater</a:t>
                      </a:r>
                      <a:endParaRPr lang="en-US" sz="200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r h="1498191">
                <a:tc>
                  <a:txBody>
                    <a:bodyPr/>
                    <a:lstStyle/>
                    <a:p>
                      <a:pPr algn="ctr">
                        <a:lnSpc>
                          <a:spcPct val="115000"/>
                        </a:lnSpc>
                        <a:spcAft>
                          <a:spcPts val="0"/>
                        </a:spcAft>
                      </a:pPr>
                      <a:r>
                        <a:rPr lang="en-US" sz="2000" dirty="0">
                          <a:effectLst/>
                          <a:latin typeface="Arial" panose="020B0604020202020204" pitchFamily="34" charset="0"/>
                          <a:ea typeface="Calibri"/>
                          <a:cs typeface="Arial" panose="020B0604020202020204" pitchFamily="34" charset="0"/>
                        </a:rPr>
                        <a:t>5</a:t>
                      </a:r>
                    </a:p>
                  </a:txBody>
                  <a:tcPr marL="68580" marR="68580" marT="0" marB="0" anchor="ctr">
                    <a:solidFill>
                      <a:schemeClr val="accent3">
                        <a:lumMod val="20000"/>
                        <a:lumOff val="80000"/>
                      </a:schemeClr>
                    </a:solidFill>
                  </a:tcPr>
                </a:tc>
                <a:tc>
                  <a:txBody>
                    <a:bodyPr/>
                    <a:lstStyle/>
                    <a:p>
                      <a:pPr algn="l">
                        <a:lnSpc>
                          <a:spcPct val="115000"/>
                        </a:lnSpc>
                        <a:spcAft>
                          <a:spcPts val="0"/>
                        </a:spcAft>
                      </a:pPr>
                      <a:r>
                        <a:rPr lang="en-US" sz="2000" dirty="0">
                          <a:effectLst/>
                          <a:latin typeface="Arial" panose="020B0604020202020204" pitchFamily="34" charset="0"/>
                          <a:ea typeface="Calibri"/>
                          <a:cs typeface="Arial" panose="020B0604020202020204" pitchFamily="34" charset="0"/>
                        </a:rPr>
                        <a:t>Design dossier, Technical demonstration of the wastewater treatment system, Flue gas treatment system (exhaust treatment system), Documents for acceptance of environmental treatment works.</a:t>
                      </a:r>
                    </a:p>
                  </a:txBody>
                  <a:tcPr marL="68580" marR="68580" marT="0" marB="0">
                    <a:solidFill>
                      <a:schemeClr val="accent3">
                        <a:lumMod val="20000"/>
                        <a:lumOff val="80000"/>
                      </a:schemeClr>
                    </a:solidFill>
                  </a:tcPr>
                </a:tc>
                <a:extLst>
                  <a:ext uri="{0D108BD9-81ED-4DB2-BD59-A6C34878D82A}">
                    <a16:rowId xmlns:a16="http://schemas.microsoft.com/office/drawing/2014/main" val="10002"/>
                  </a:ext>
                </a:extLst>
              </a:tr>
              <a:tr h="1122704">
                <a:tc>
                  <a:txBody>
                    <a:bodyPr/>
                    <a:lstStyle/>
                    <a:p>
                      <a:pPr algn="ctr">
                        <a:lnSpc>
                          <a:spcPct val="115000"/>
                        </a:lnSpc>
                        <a:spcAft>
                          <a:spcPts val="0"/>
                        </a:spcAft>
                      </a:pPr>
                      <a:r>
                        <a:rPr lang="en-US" sz="2000" dirty="0">
                          <a:effectLst/>
                          <a:latin typeface="Arial" panose="020B0604020202020204" pitchFamily="34" charset="0"/>
                          <a:ea typeface="Calibri"/>
                          <a:cs typeface="Arial" panose="020B0604020202020204" pitchFamily="34" charset="0"/>
                        </a:rPr>
                        <a:t>6</a:t>
                      </a:r>
                    </a:p>
                  </a:txBody>
                  <a:tcPr marL="68580" marR="68580" marT="0" marB="0" anchor="ctr">
                    <a:solidFill>
                      <a:schemeClr val="accent3">
                        <a:lumMod val="20000"/>
                        <a:lumOff val="80000"/>
                      </a:schemeClr>
                    </a:solidFill>
                  </a:tcPr>
                </a:tc>
                <a:tc>
                  <a:txBody>
                    <a:bodyPr/>
                    <a:lstStyle/>
                    <a:p>
                      <a:pPr algn="l">
                        <a:lnSpc>
                          <a:spcPct val="115000"/>
                        </a:lnSpc>
                        <a:spcAft>
                          <a:spcPts val="0"/>
                        </a:spcAft>
                      </a:pPr>
                      <a:r>
                        <a:rPr lang="en-US" sz="2000" dirty="0">
                          <a:effectLst/>
                          <a:latin typeface="Arial" panose="020B0604020202020204" pitchFamily="34" charset="0"/>
                          <a:ea typeface="Times New Roman"/>
                          <a:cs typeface="Arial" panose="020B0604020202020204" pitchFamily="34" charset="0"/>
                        </a:rPr>
                        <a:t>Groundwater Exploitation Permit</a:t>
                      </a:r>
                      <a:endParaRPr lang="en-US" sz="2000" dirty="0">
                        <a:effectLst/>
                        <a:latin typeface="Arial" panose="020B0604020202020204" pitchFamily="34" charset="0"/>
                        <a:ea typeface="Calibri"/>
                        <a:cs typeface="Arial" panose="020B0604020202020204" pitchFamily="34" charset="0"/>
                      </a:endParaRPr>
                    </a:p>
                    <a:p>
                      <a:pPr algn="l">
                        <a:lnSpc>
                          <a:spcPct val="115000"/>
                        </a:lnSpc>
                        <a:spcAft>
                          <a:spcPts val="0"/>
                        </a:spcAft>
                      </a:pPr>
                      <a:r>
                        <a:rPr lang="en-US" sz="2000" dirty="0">
                          <a:effectLst/>
                          <a:latin typeface="Arial" panose="020B0604020202020204" pitchFamily="34" charset="0"/>
                          <a:ea typeface="Times New Roman"/>
                          <a:cs typeface="Arial" panose="020B0604020202020204" pitchFamily="34" charset="0"/>
                        </a:rPr>
                        <a:t>Surface Water Exploitation Permit</a:t>
                      </a:r>
                      <a:endParaRPr lang="en-US" sz="2000" dirty="0">
                        <a:effectLst/>
                        <a:latin typeface="Arial" panose="020B0604020202020204" pitchFamily="34" charset="0"/>
                        <a:ea typeface="Calibri"/>
                        <a:cs typeface="Arial" panose="020B0604020202020204" pitchFamily="34" charset="0"/>
                      </a:endParaRPr>
                    </a:p>
                    <a:p>
                      <a:pPr algn="l">
                        <a:lnSpc>
                          <a:spcPct val="115000"/>
                        </a:lnSpc>
                        <a:spcAft>
                          <a:spcPts val="0"/>
                        </a:spcAft>
                      </a:pPr>
                      <a:r>
                        <a:rPr lang="en-US" sz="2000" dirty="0">
                          <a:effectLst/>
                          <a:latin typeface="Arial" panose="020B0604020202020204" pitchFamily="34" charset="0"/>
                          <a:ea typeface="Times New Roman"/>
                          <a:cs typeface="Arial" panose="020B0604020202020204" pitchFamily="34" charset="0"/>
                        </a:rPr>
                        <a:t>Water Bill/</a:t>
                      </a:r>
                      <a:r>
                        <a:rPr lang="en-US" sz="2000" dirty="0">
                          <a:effectLst/>
                          <a:latin typeface="Arial" panose="020B0604020202020204" pitchFamily="34" charset="0"/>
                          <a:ea typeface="Calibri"/>
                          <a:cs typeface="Arial" panose="020B0604020202020204" pitchFamily="34" charset="0"/>
                        </a:rPr>
                        <a:t> Permit for Discharge of Wastewater</a:t>
                      </a: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r h="374548">
                <a:tc>
                  <a:txBody>
                    <a:bodyPr/>
                    <a:lstStyle/>
                    <a:p>
                      <a:pPr algn="ctr">
                        <a:lnSpc>
                          <a:spcPct val="115000"/>
                        </a:lnSpc>
                        <a:spcAft>
                          <a:spcPts val="0"/>
                        </a:spcAft>
                      </a:pPr>
                      <a:r>
                        <a:rPr lang="en-US" sz="2000" dirty="0">
                          <a:effectLst/>
                          <a:latin typeface="Arial" panose="020B0604020202020204" pitchFamily="34" charset="0"/>
                          <a:ea typeface="Calibri"/>
                          <a:cs typeface="Arial" panose="020B0604020202020204" pitchFamily="34" charset="0"/>
                        </a:rPr>
                        <a:t>7</a:t>
                      </a:r>
                    </a:p>
                  </a:txBody>
                  <a:tcPr marL="68580" marR="68580" marT="0" marB="0" anchor="ctr">
                    <a:solidFill>
                      <a:schemeClr val="accent3">
                        <a:lumMod val="20000"/>
                        <a:lumOff val="80000"/>
                      </a:schemeClr>
                    </a:solidFill>
                  </a:tcPr>
                </a:tc>
                <a:tc>
                  <a:txBody>
                    <a:bodyPr/>
                    <a:lstStyle/>
                    <a:p>
                      <a:pPr algn="l">
                        <a:lnSpc>
                          <a:spcPct val="115000"/>
                        </a:lnSpc>
                        <a:spcAft>
                          <a:spcPts val="0"/>
                        </a:spcAft>
                      </a:pPr>
                      <a:r>
                        <a:rPr lang="en-US" sz="2000" dirty="0">
                          <a:effectLst/>
                          <a:latin typeface="Arial" panose="020B0604020202020204" pitchFamily="34" charset="0"/>
                          <a:ea typeface="Calibri"/>
                          <a:cs typeface="Arial" panose="020B0604020202020204" pitchFamily="34" charset="0"/>
                        </a:rPr>
                        <a:t>Records for sewage connections.</a:t>
                      </a:r>
                    </a:p>
                  </a:txBody>
                  <a:tcPr marL="68580" marR="68580" marT="0" marB="0">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7"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8" name="object 17"/>
          <p:cNvSpPr txBox="1"/>
          <p:nvPr/>
        </p:nvSpPr>
        <p:spPr>
          <a:xfrm>
            <a:off x="337744" y="294599"/>
            <a:ext cx="8610600"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3. </a:t>
            </a:r>
            <a:r>
              <a:rPr lang="en-US" sz="3000" b="1" dirty="0">
                <a:latin typeface="Arial" pitchFamily="34" charset="0"/>
                <a:cs typeface="Arial" pitchFamily="34" charset="0"/>
              </a:rPr>
              <a:t>ENVIRONMENTAL DOSSIER AND PERMITS</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1003220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1143000" y="16764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11" name="TextBox 10"/>
          <p:cNvSpPr txBox="1"/>
          <p:nvPr/>
        </p:nvSpPr>
        <p:spPr>
          <a:xfrm>
            <a:off x="1" y="1164256"/>
            <a:ext cx="6993164" cy="461665"/>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ENVIRONMENTAL REGULATORY DOSSIER</a:t>
            </a:r>
          </a:p>
        </p:txBody>
      </p:sp>
      <p:graphicFrame>
        <p:nvGraphicFramePr>
          <p:cNvPr id="16" name="Table 15"/>
          <p:cNvGraphicFramePr>
            <a:graphicFrameLocks noGrp="1"/>
          </p:cNvGraphicFramePr>
          <p:nvPr>
            <p:extLst>
              <p:ext uri="{D42A27DB-BD31-4B8C-83A1-F6EECF244321}">
                <p14:modId xmlns:p14="http://schemas.microsoft.com/office/powerpoint/2010/main" val="1170384137"/>
              </p:ext>
            </p:extLst>
          </p:nvPr>
        </p:nvGraphicFramePr>
        <p:xfrm>
          <a:off x="477162" y="1789407"/>
          <a:ext cx="8285843" cy="4230392"/>
        </p:xfrm>
        <a:graphic>
          <a:graphicData uri="http://schemas.openxmlformats.org/drawingml/2006/table">
            <a:tbl>
              <a:tblPr firstRow="1" firstCol="1" bandRow="1">
                <a:tableStyleId>{5940675A-B579-460E-94D1-54222C63F5DA}</a:tableStyleId>
              </a:tblPr>
              <a:tblGrid>
                <a:gridCol w="551463">
                  <a:extLst>
                    <a:ext uri="{9D8B030D-6E8A-4147-A177-3AD203B41FA5}">
                      <a16:colId xmlns:a16="http://schemas.microsoft.com/office/drawing/2014/main" val="20000"/>
                    </a:ext>
                  </a:extLst>
                </a:gridCol>
                <a:gridCol w="7734380">
                  <a:extLst>
                    <a:ext uri="{9D8B030D-6E8A-4147-A177-3AD203B41FA5}">
                      <a16:colId xmlns:a16="http://schemas.microsoft.com/office/drawing/2014/main" val="20001"/>
                    </a:ext>
                  </a:extLst>
                </a:gridCol>
              </a:tblGrid>
              <a:tr h="449213">
                <a:tc>
                  <a:txBody>
                    <a:bodyPr/>
                    <a:lstStyle/>
                    <a:p>
                      <a:pPr algn="ctr">
                        <a:lnSpc>
                          <a:spcPct val="115000"/>
                        </a:lnSpc>
                        <a:spcAft>
                          <a:spcPts val="0"/>
                        </a:spcAft>
                      </a:pPr>
                      <a:r>
                        <a:rPr lang="en-US" sz="2000" b="1" u="sng" dirty="0">
                          <a:effectLst/>
                          <a:latin typeface="Arial" panose="020B0604020202020204" pitchFamily="34" charset="0"/>
                          <a:cs typeface="Arial" panose="020B0604020202020204" pitchFamily="34" charset="0"/>
                        </a:rPr>
                        <a:t>No</a:t>
                      </a:r>
                      <a:endParaRPr lang="en-US" sz="20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List of environmental regulatory dossier, permits and licenses</a:t>
                      </a:r>
                      <a:endParaRPr lang="en-US" sz="20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0"/>
                  </a:ext>
                </a:extLst>
              </a:tr>
              <a:tr h="1145487">
                <a:tc>
                  <a:txBody>
                    <a:bodyPr/>
                    <a:lstStyle/>
                    <a:p>
                      <a:pPr algn="ctr">
                        <a:lnSpc>
                          <a:spcPct val="115000"/>
                        </a:lnSpc>
                        <a:spcAft>
                          <a:spcPts val="0"/>
                        </a:spcAft>
                      </a:pPr>
                      <a:r>
                        <a:rPr lang="en-US" sz="2000" dirty="0">
                          <a:effectLst/>
                          <a:latin typeface="Arial" panose="020B0604020202020204" pitchFamily="34" charset="0"/>
                          <a:ea typeface="Calibri"/>
                          <a:cs typeface="Arial" panose="020B0604020202020204" pitchFamily="34" charset="0"/>
                        </a:rPr>
                        <a:t>8</a:t>
                      </a:r>
                    </a:p>
                  </a:txBody>
                  <a:tcPr marL="68580" marR="68580" marT="0" marB="0" anchor="ctr">
                    <a:solidFill>
                      <a:schemeClr val="accent3">
                        <a:lumMod val="20000"/>
                        <a:lumOff val="80000"/>
                      </a:schemeClr>
                    </a:solidFill>
                  </a:tcPr>
                </a:tc>
                <a:tc>
                  <a:txBody>
                    <a:bodyPr/>
                    <a:lstStyle/>
                    <a:p>
                      <a:pPr algn="l">
                        <a:lnSpc>
                          <a:spcPct val="115000"/>
                        </a:lnSpc>
                        <a:spcAft>
                          <a:spcPts val="0"/>
                        </a:spcAft>
                      </a:pPr>
                      <a:r>
                        <a:rPr lang="en-US" sz="2000" dirty="0">
                          <a:effectLst/>
                          <a:latin typeface="Arial" panose="020B0604020202020204" pitchFamily="34" charset="0"/>
                          <a:ea typeface="Calibri"/>
                          <a:cs typeface="Arial" panose="020B0604020202020204" pitchFamily="34" charset="0"/>
                        </a:rPr>
                        <a:t>Invoices and vouchers on the use of chemicals; electricity bill, etc. in the process of operating wastewater treatment plants, flue gas treatment system (exhaust treatment system)</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r h="1482173">
                <a:tc>
                  <a:txBody>
                    <a:bodyPr/>
                    <a:lstStyle/>
                    <a:p>
                      <a:pPr algn="ctr">
                        <a:lnSpc>
                          <a:spcPct val="115000"/>
                        </a:lnSpc>
                        <a:spcAft>
                          <a:spcPts val="0"/>
                        </a:spcAft>
                      </a:pPr>
                      <a:r>
                        <a:rPr lang="en-US" sz="2000">
                          <a:effectLst/>
                          <a:latin typeface="Arial" panose="020B0604020202020204" pitchFamily="34" charset="0"/>
                          <a:ea typeface="Calibri"/>
                          <a:cs typeface="Arial" panose="020B0604020202020204" pitchFamily="34" charset="0"/>
                        </a:rPr>
                        <a:t>9</a:t>
                      </a:r>
                    </a:p>
                  </a:txBody>
                  <a:tcPr marL="68580" marR="68580" marT="0" marB="0" anchor="ctr">
                    <a:solidFill>
                      <a:schemeClr val="accent3">
                        <a:lumMod val="20000"/>
                        <a:lumOff val="80000"/>
                      </a:schemeClr>
                    </a:solidFill>
                  </a:tcPr>
                </a:tc>
                <a:tc>
                  <a:txBody>
                    <a:bodyPr/>
                    <a:lstStyle/>
                    <a:p>
                      <a:pPr algn="l">
                        <a:lnSpc>
                          <a:spcPct val="115000"/>
                        </a:lnSpc>
                        <a:spcAft>
                          <a:spcPts val="0"/>
                        </a:spcAft>
                      </a:pPr>
                      <a:r>
                        <a:rPr lang="en-US" sz="2000" dirty="0">
                          <a:effectLst/>
                          <a:latin typeface="Arial" panose="020B0604020202020204" pitchFamily="34" charset="0"/>
                          <a:ea typeface="Calibri"/>
                          <a:cs typeface="Arial" panose="020B0604020202020204" pitchFamily="34" charset="0"/>
                        </a:rPr>
                        <a:t>The Register of Hazardous Waste Generator (HW); Hazardous waste documents; Contracts of Collection, Transportation and Treatment HW; Periodic Reports on Hazardous Waste Management</a:t>
                      </a:r>
                    </a:p>
                  </a:txBody>
                  <a:tcPr marL="68580" marR="68580" marT="0" marB="0">
                    <a:solidFill>
                      <a:schemeClr val="accent3">
                        <a:lumMod val="20000"/>
                        <a:lumOff val="80000"/>
                      </a:schemeClr>
                    </a:solidFill>
                  </a:tcPr>
                </a:tc>
                <a:extLst>
                  <a:ext uri="{0D108BD9-81ED-4DB2-BD59-A6C34878D82A}">
                    <a16:rowId xmlns:a16="http://schemas.microsoft.com/office/drawing/2014/main" val="10002"/>
                  </a:ext>
                </a:extLst>
              </a:tr>
              <a:tr h="1153519">
                <a:tc>
                  <a:txBody>
                    <a:bodyPr/>
                    <a:lstStyle/>
                    <a:p>
                      <a:pPr algn="ctr">
                        <a:lnSpc>
                          <a:spcPct val="115000"/>
                        </a:lnSpc>
                        <a:spcAft>
                          <a:spcPts val="0"/>
                        </a:spcAft>
                      </a:pPr>
                      <a:r>
                        <a:rPr lang="en-US" sz="2000" dirty="0">
                          <a:effectLst/>
                          <a:latin typeface="Arial" panose="020B0604020202020204" pitchFamily="34" charset="0"/>
                          <a:ea typeface="Calibri"/>
                          <a:cs typeface="Arial" panose="020B0604020202020204" pitchFamily="34" charset="0"/>
                        </a:rPr>
                        <a:t>10</a:t>
                      </a:r>
                    </a:p>
                  </a:txBody>
                  <a:tcPr marL="68580" marR="68580" marT="0" marB="0" anchor="ctr">
                    <a:solidFill>
                      <a:schemeClr val="accent3">
                        <a:lumMod val="20000"/>
                        <a:lumOff val="80000"/>
                      </a:schemeClr>
                    </a:solidFill>
                  </a:tcPr>
                </a:tc>
                <a:tc>
                  <a:txBody>
                    <a:bodyPr/>
                    <a:lstStyle/>
                    <a:p>
                      <a:pPr algn="l">
                        <a:lnSpc>
                          <a:spcPct val="115000"/>
                        </a:lnSpc>
                        <a:spcAft>
                          <a:spcPts val="0"/>
                        </a:spcAft>
                      </a:pPr>
                      <a:r>
                        <a:rPr lang="en-US" sz="2000" dirty="0">
                          <a:effectLst/>
                          <a:latin typeface="Arial" panose="020B0604020202020204" pitchFamily="34" charset="0"/>
                          <a:ea typeface="Calibri"/>
                          <a:cs typeface="Arial" panose="020B0604020202020204" pitchFamily="34" charset="0"/>
                        </a:rPr>
                        <a:t>Contracts for Collection, Transportation and Treatment Industrial Solid Waste, Domestic Solid Waste, Bill and vouchers, Delivery Record</a:t>
                      </a: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7"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0" name="object 17"/>
          <p:cNvSpPr txBox="1"/>
          <p:nvPr/>
        </p:nvSpPr>
        <p:spPr>
          <a:xfrm>
            <a:off x="337744" y="294599"/>
            <a:ext cx="8610600"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3. </a:t>
            </a:r>
            <a:r>
              <a:rPr lang="en-US" sz="3000" b="1" dirty="0">
                <a:latin typeface="Arial" pitchFamily="34" charset="0"/>
                <a:cs typeface="Arial" pitchFamily="34" charset="0"/>
              </a:rPr>
              <a:t>ENVIRONMENTAL DOSSIER AND PERMITS</a:t>
            </a:r>
            <a:endParaRPr lang="en-IN" sz="3000" b="1" i="1" dirty="0">
              <a:latin typeface="Arial" pitchFamily="34" charset="0"/>
              <a:cs typeface="Arial" pitchFamily="34" charset="0"/>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9771" y="4231275"/>
            <a:ext cx="670618" cy="518205"/>
          </a:xfrm>
          <a:prstGeom prst="rect">
            <a:avLst/>
          </a:prstGeom>
        </p:spPr>
      </p:pic>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7726" y="5488642"/>
            <a:ext cx="670618" cy="518205"/>
          </a:xfrm>
          <a:prstGeom prst="rect">
            <a:avLst/>
          </a:prstGeom>
        </p:spPr>
      </p:pic>
    </p:spTree>
    <p:extLst>
      <p:ext uri="{BB962C8B-B14F-4D97-AF65-F5344CB8AC3E}">
        <p14:creationId xmlns:p14="http://schemas.microsoft.com/office/powerpoint/2010/main" val="23059525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1143000" y="16764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11" name="TextBox 10"/>
          <p:cNvSpPr txBox="1"/>
          <p:nvPr/>
        </p:nvSpPr>
        <p:spPr>
          <a:xfrm>
            <a:off x="76201" y="1161153"/>
            <a:ext cx="6993164" cy="461665"/>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ENVIRONMENTAL REGULATORY DOSSIER</a:t>
            </a:r>
          </a:p>
        </p:txBody>
      </p:sp>
      <p:graphicFrame>
        <p:nvGraphicFramePr>
          <p:cNvPr id="8" name="Table 7"/>
          <p:cNvGraphicFramePr>
            <a:graphicFrameLocks noGrp="1"/>
          </p:cNvGraphicFramePr>
          <p:nvPr>
            <p:extLst>
              <p:ext uri="{D42A27DB-BD31-4B8C-83A1-F6EECF244321}">
                <p14:modId xmlns:p14="http://schemas.microsoft.com/office/powerpoint/2010/main" val="1418209708"/>
              </p:ext>
            </p:extLst>
          </p:nvPr>
        </p:nvGraphicFramePr>
        <p:xfrm>
          <a:off x="337745" y="1905004"/>
          <a:ext cx="8425256" cy="3962401"/>
        </p:xfrm>
        <a:graphic>
          <a:graphicData uri="http://schemas.openxmlformats.org/drawingml/2006/table">
            <a:tbl>
              <a:tblPr firstRow="1" firstCol="1" bandRow="1">
                <a:tableStyleId>{5940675A-B579-460E-94D1-54222C63F5DA}</a:tableStyleId>
              </a:tblPr>
              <a:tblGrid>
                <a:gridCol w="586072">
                  <a:extLst>
                    <a:ext uri="{9D8B030D-6E8A-4147-A177-3AD203B41FA5}">
                      <a16:colId xmlns:a16="http://schemas.microsoft.com/office/drawing/2014/main" val="20000"/>
                    </a:ext>
                  </a:extLst>
                </a:gridCol>
                <a:gridCol w="7839184">
                  <a:extLst>
                    <a:ext uri="{9D8B030D-6E8A-4147-A177-3AD203B41FA5}">
                      <a16:colId xmlns:a16="http://schemas.microsoft.com/office/drawing/2014/main" val="20001"/>
                    </a:ext>
                  </a:extLst>
                </a:gridCol>
              </a:tblGrid>
              <a:tr h="792480">
                <a:tc>
                  <a:txBody>
                    <a:bodyPr/>
                    <a:lstStyle/>
                    <a:p>
                      <a:pPr algn="ctr">
                        <a:lnSpc>
                          <a:spcPct val="115000"/>
                        </a:lnSpc>
                        <a:spcAft>
                          <a:spcPts val="0"/>
                        </a:spcAft>
                      </a:pPr>
                      <a:r>
                        <a:rPr lang="en-US" sz="2000" b="1" u="sng" dirty="0">
                          <a:effectLst/>
                          <a:latin typeface="Arial" panose="020B0604020202020204" pitchFamily="34" charset="0"/>
                          <a:cs typeface="Arial" panose="020B0604020202020204" pitchFamily="34" charset="0"/>
                        </a:rPr>
                        <a:t>No</a:t>
                      </a:r>
                      <a:endParaRPr lang="en-US" sz="20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algn="ctr">
                        <a:lnSpc>
                          <a:spcPct val="115000"/>
                        </a:lnSpc>
                        <a:spcAft>
                          <a:spcPts val="0"/>
                        </a:spcAft>
                      </a:pPr>
                      <a:r>
                        <a:rPr lang="en-US" sz="2000" b="1" dirty="0">
                          <a:effectLst/>
                          <a:latin typeface="Arial" panose="020B0604020202020204" pitchFamily="34" charset="0"/>
                          <a:cs typeface="Arial" panose="020B0604020202020204" pitchFamily="34" charset="0"/>
                        </a:rPr>
                        <a:t>List of environmental regulatory dossier, permits and licenses</a:t>
                      </a:r>
                      <a:endParaRPr lang="en-US" sz="20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0"/>
                  </a:ext>
                </a:extLst>
              </a:tr>
              <a:tr h="502921">
                <a:tc>
                  <a:txBody>
                    <a:bodyPr/>
                    <a:lstStyle/>
                    <a:p>
                      <a:pPr algn="ctr">
                        <a:spcAft>
                          <a:spcPts val="0"/>
                        </a:spcAft>
                      </a:pPr>
                      <a:r>
                        <a:rPr lang="en-US" sz="2000" dirty="0">
                          <a:effectLst/>
                          <a:latin typeface="Arial" panose="020B0604020202020204" pitchFamily="34" charset="0"/>
                          <a:ea typeface="Calibri"/>
                          <a:cs typeface="Arial" panose="020B0604020202020204" pitchFamily="34" charset="0"/>
                        </a:rPr>
                        <a:t>11</a:t>
                      </a:r>
                    </a:p>
                  </a:txBody>
                  <a:tcPr marL="68580" marR="68580" marT="0" marB="0" anchor="ctr">
                    <a:solidFill>
                      <a:schemeClr val="accent3">
                        <a:lumMod val="20000"/>
                        <a:lumOff val="80000"/>
                      </a:schemeClr>
                    </a:solidFill>
                  </a:tcPr>
                </a:tc>
                <a:tc>
                  <a:txBody>
                    <a:bodyPr/>
                    <a:lstStyle/>
                    <a:p>
                      <a:pPr algn="l"/>
                      <a:r>
                        <a:rPr lang="en-US" sz="2000" dirty="0">
                          <a:latin typeface="Arial" panose="020B0604020202020204" pitchFamily="34" charset="0"/>
                          <a:cs typeface="Arial" panose="020B0604020202020204" pitchFamily="34" charset="0"/>
                        </a:rPr>
                        <a:t>Report on the results of environmental monitoring periodically</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r h="792480">
                <a:tc>
                  <a:txBody>
                    <a:bodyPr/>
                    <a:lstStyle/>
                    <a:p>
                      <a:pPr algn="ctr">
                        <a:spcAft>
                          <a:spcPts val="0"/>
                        </a:spcAft>
                      </a:pPr>
                      <a:r>
                        <a:rPr lang="en-US" sz="2000" dirty="0">
                          <a:effectLst/>
                          <a:latin typeface="Arial" panose="020B0604020202020204" pitchFamily="34" charset="0"/>
                          <a:ea typeface="Calibri"/>
                          <a:cs typeface="Arial" panose="020B0604020202020204" pitchFamily="34" charset="0"/>
                        </a:rPr>
                        <a:t>12</a:t>
                      </a:r>
                    </a:p>
                  </a:txBody>
                  <a:tcPr marL="68580" marR="68580" marT="0" marB="0" anchor="ctr">
                    <a:solidFill>
                      <a:schemeClr val="accent3">
                        <a:lumMod val="20000"/>
                        <a:lumOff val="80000"/>
                      </a:schemeClr>
                    </a:solidFill>
                  </a:tcPr>
                </a:tc>
                <a:tc>
                  <a:txBody>
                    <a:bodyPr/>
                    <a:lstStyle/>
                    <a:p>
                      <a:pPr algn="l"/>
                      <a:r>
                        <a:rPr lang="en-US" sz="2000" dirty="0">
                          <a:latin typeface="Arial" panose="020B0604020202020204" pitchFamily="34" charset="0"/>
                          <a:cs typeface="Arial" panose="020B0604020202020204" pitchFamily="34" charset="0"/>
                        </a:rPr>
                        <a:t>Payment document of environmental protection charges for industrial wastewater</a:t>
                      </a:r>
                    </a:p>
                  </a:txBody>
                  <a:tcPr marL="68580" marR="68580" marT="0" marB="0">
                    <a:solidFill>
                      <a:schemeClr val="accent3">
                        <a:lumMod val="20000"/>
                        <a:lumOff val="80000"/>
                      </a:schemeClr>
                    </a:solidFill>
                  </a:tcPr>
                </a:tc>
                <a:extLst>
                  <a:ext uri="{0D108BD9-81ED-4DB2-BD59-A6C34878D82A}">
                    <a16:rowId xmlns:a16="http://schemas.microsoft.com/office/drawing/2014/main" val="10002"/>
                  </a:ext>
                </a:extLst>
              </a:tr>
              <a:tr h="792480">
                <a:tc>
                  <a:txBody>
                    <a:bodyPr/>
                    <a:lstStyle/>
                    <a:p>
                      <a:pPr algn="ctr">
                        <a:spcAft>
                          <a:spcPts val="0"/>
                        </a:spcAft>
                      </a:pPr>
                      <a:r>
                        <a:rPr lang="en-US" sz="2000">
                          <a:effectLst/>
                          <a:latin typeface="Arial" panose="020B0604020202020204" pitchFamily="34" charset="0"/>
                          <a:ea typeface="Calibri"/>
                          <a:cs typeface="Arial" panose="020B0604020202020204" pitchFamily="34" charset="0"/>
                        </a:rPr>
                        <a:t>13</a:t>
                      </a:r>
                    </a:p>
                  </a:txBody>
                  <a:tcPr marL="68580" marR="68580" marT="0" marB="0" anchor="ctr">
                    <a:solidFill>
                      <a:schemeClr val="accent3">
                        <a:lumMod val="20000"/>
                        <a:lumOff val="80000"/>
                      </a:schemeClr>
                    </a:solidFill>
                  </a:tcPr>
                </a:tc>
                <a:tc>
                  <a:txBody>
                    <a:bodyPr/>
                    <a:lstStyle/>
                    <a:p>
                      <a:pPr algn="l"/>
                      <a:r>
                        <a:rPr lang="en-US" sz="2000" dirty="0">
                          <a:latin typeface="Arial" panose="020B0604020202020204" pitchFamily="34" charset="0"/>
                          <a:cs typeface="Arial" panose="020B0604020202020204" pitchFamily="34" charset="0"/>
                        </a:rPr>
                        <a:t>Minutes of inspection, examination of environmental protection and sanctioning decisions (if any).</a:t>
                      </a: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r h="1082040">
                <a:tc>
                  <a:txBody>
                    <a:bodyPr/>
                    <a:lstStyle/>
                    <a:p>
                      <a:pPr algn="ctr">
                        <a:spcAft>
                          <a:spcPts val="0"/>
                        </a:spcAft>
                      </a:pPr>
                      <a:r>
                        <a:rPr lang="en-US" sz="2000" dirty="0">
                          <a:effectLst/>
                          <a:latin typeface="Arial" panose="020B0604020202020204" pitchFamily="34" charset="0"/>
                          <a:ea typeface="Calibri"/>
                          <a:cs typeface="Arial" panose="020B0604020202020204" pitchFamily="34" charset="0"/>
                        </a:rPr>
                        <a:t>14</a:t>
                      </a:r>
                    </a:p>
                  </a:txBody>
                  <a:tcPr marL="68580" marR="68580" marT="0" marB="0" anchor="ctr">
                    <a:solidFill>
                      <a:schemeClr val="accent3">
                        <a:lumMod val="20000"/>
                        <a:lumOff val="80000"/>
                      </a:schemeClr>
                    </a:solidFill>
                  </a:tcPr>
                </a:tc>
                <a:tc>
                  <a:txBody>
                    <a:bodyPr/>
                    <a:lstStyle/>
                    <a:p>
                      <a:pPr algn="l"/>
                      <a:r>
                        <a:rPr lang="en-US" sz="2000" dirty="0">
                          <a:latin typeface="Arial" panose="020B0604020202020204" pitchFamily="34" charset="0"/>
                          <a:cs typeface="Arial" panose="020B0604020202020204" pitchFamily="34" charset="0"/>
                        </a:rPr>
                        <a:t>The certificate of completion of environment protection works, Report on performance of environment protection works serving the operation phase</a:t>
                      </a:r>
                    </a:p>
                  </a:txBody>
                  <a:tcPr marL="68580" marR="68580" marT="0" marB="0">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7"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latin typeface="Arial" pitchFamily="34" charset="0"/>
              <a:cs typeface="Arial" pitchFamily="34" charset="0"/>
            </a:endParaRPr>
          </a:p>
        </p:txBody>
      </p:sp>
      <p:sp>
        <p:nvSpPr>
          <p:cNvPr id="13" name="object 17"/>
          <p:cNvSpPr txBox="1"/>
          <p:nvPr/>
        </p:nvSpPr>
        <p:spPr>
          <a:xfrm>
            <a:off x="337744" y="294599"/>
            <a:ext cx="8610600"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3. </a:t>
            </a:r>
            <a:r>
              <a:rPr lang="en-US" sz="3000" b="1" dirty="0">
                <a:latin typeface="Arial" pitchFamily="34" charset="0"/>
                <a:cs typeface="Arial" pitchFamily="34" charset="0"/>
              </a:rPr>
              <a:t>ENVIRONMENTAL DOSSIER AND PERMITS</a:t>
            </a:r>
            <a:endParaRPr lang="en-IN" sz="3000" b="1" i="1" dirty="0">
              <a:latin typeface="Arial" pitchFamily="34" charset="0"/>
              <a:cs typeface="Arial" pitchFamily="34"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2383" y="2514600"/>
            <a:ext cx="670618" cy="518205"/>
          </a:xfrm>
          <a:prstGeom prst="rect">
            <a:avLst/>
          </a:prstGeom>
        </p:spPr>
      </p:pic>
    </p:spTree>
    <p:extLst>
      <p:ext uri="{BB962C8B-B14F-4D97-AF65-F5344CB8AC3E}">
        <p14:creationId xmlns:p14="http://schemas.microsoft.com/office/powerpoint/2010/main" val="1144470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1143000" y="17526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3" name="TextBox 2"/>
          <p:cNvSpPr txBox="1"/>
          <p:nvPr/>
        </p:nvSpPr>
        <p:spPr>
          <a:xfrm>
            <a:off x="685800" y="1828801"/>
            <a:ext cx="4038600" cy="4170372"/>
          </a:xfrm>
          <a:prstGeom prst="rect">
            <a:avLst/>
          </a:prstGeom>
          <a:solidFill>
            <a:schemeClr val="accent3">
              <a:lumMod val="20000"/>
              <a:lumOff val="80000"/>
            </a:schemeClr>
          </a:solidFill>
        </p:spPr>
        <p:txBody>
          <a:bodyPr wrap="square" rtlCol="0">
            <a:spAutoFit/>
          </a:bodyPr>
          <a:lstStyle/>
          <a:p>
            <a:pPr>
              <a:spcAft>
                <a:spcPts val="600"/>
              </a:spcAft>
            </a:pPr>
            <a:r>
              <a:rPr lang="en-US" sz="2000" b="1" i="1" u="sng" dirty="0">
                <a:cs typeface="Arial"/>
              </a:rPr>
              <a:t>VN Legislation </a:t>
            </a:r>
            <a:endParaRPr lang="en-US" sz="2000" u="sng" dirty="0">
              <a:cs typeface="Calibri" panose="020F0502020204030204" pitchFamily="34" charset="0"/>
            </a:endParaRPr>
          </a:p>
          <a:p>
            <a:pPr marL="342891" indent="-342891">
              <a:buFont typeface="Wingdings" panose="05000000000000000000" pitchFamily="2" charset="2"/>
              <a:buChar char="ü"/>
            </a:pPr>
            <a:r>
              <a:rPr lang="en-US" sz="2000" dirty="0">
                <a:solidFill>
                  <a:srgbClr val="FF0000"/>
                </a:solidFill>
                <a:cs typeface="Calibri" panose="020F0502020204030204" pitchFamily="34" charset="0"/>
              </a:rPr>
              <a:t>EIA</a:t>
            </a:r>
          </a:p>
          <a:p>
            <a:pPr marL="342891" indent="-342891">
              <a:buFont typeface="Wingdings" panose="05000000000000000000" pitchFamily="2" charset="2"/>
              <a:buChar char="ü"/>
            </a:pPr>
            <a:r>
              <a:rPr lang="en-US" sz="2000" dirty="0">
                <a:cs typeface="Calibri" panose="020F0502020204030204" pitchFamily="34" charset="0"/>
              </a:rPr>
              <a:t>Water use</a:t>
            </a:r>
          </a:p>
          <a:p>
            <a:pPr marL="342891" indent="-342891">
              <a:buFont typeface="Wingdings" panose="05000000000000000000" pitchFamily="2" charset="2"/>
              <a:buChar char="ü"/>
            </a:pPr>
            <a:r>
              <a:rPr lang="en-US" sz="2000" dirty="0">
                <a:cs typeface="Calibri" panose="020F0502020204030204" pitchFamily="34" charset="0"/>
              </a:rPr>
              <a:t>Wastewater</a:t>
            </a:r>
          </a:p>
          <a:p>
            <a:pPr marL="342891" indent="-342891">
              <a:buFont typeface="Wingdings" panose="05000000000000000000" pitchFamily="2" charset="2"/>
              <a:buChar char="ü"/>
            </a:pPr>
            <a:r>
              <a:rPr lang="en-US" sz="2000" dirty="0">
                <a:cs typeface="Calibri" panose="020F0502020204030204" pitchFamily="34" charset="0"/>
              </a:rPr>
              <a:t>Discharge</a:t>
            </a:r>
          </a:p>
          <a:p>
            <a:pPr marL="342891" indent="-342891">
              <a:buFont typeface="Wingdings" panose="05000000000000000000" pitchFamily="2" charset="2"/>
              <a:buChar char="ü"/>
            </a:pPr>
            <a:r>
              <a:rPr lang="en-US" sz="2000" dirty="0">
                <a:solidFill>
                  <a:srgbClr val="0000FF"/>
                </a:solidFill>
                <a:cs typeface="Calibri" panose="020F0502020204030204" pitchFamily="34" charset="0"/>
              </a:rPr>
              <a:t>Emissions</a:t>
            </a:r>
          </a:p>
          <a:p>
            <a:pPr marL="342891" indent="-342891">
              <a:buFont typeface="Wingdings" panose="05000000000000000000" pitchFamily="2" charset="2"/>
              <a:buChar char="ü"/>
            </a:pPr>
            <a:r>
              <a:rPr lang="en-US" sz="2000" dirty="0">
                <a:solidFill>
                  <a:srgbClr val="0000FF"/>
                </a:solidFill>
                <a:cs typeface="Calibri" panose="020F0502020204030204" pitchFamily="34" charset="0"/>
              </a:rPr>
              <a:t>Chemicals</a:t>
            </a:r>
          </a:p>
          <a:p>
            <a:pPr marL="342891" indent="-342891">
              <a:buFont typeface="Wingdings" panose="05000000000000000000" pitchFamily="2" charset="2"/>
              <a:buChar char="ü"/>
            </a:pPr>
            <a:r>
              <a:rPr lang="en-US" sz="2000" dirty="0">
                <a:cs typeface="Calibri" panose="020F0502020204030204" pitchFamily="34" charset="0"/>
              </a:rPr>
              <a:t>Hazardous waste</a:t>
            </a:r>
          </a:p>
          <a:p>
            <a:pPr marL="342891" indent="-342891">
              <a:buFont typeface="Wingdings" panose="05000000000000000000" pitchFamily="2" charset="2"/>
              <a:buChar char="ü"/>
            </a:pPr>
            <a:r>
              <a:rPr lang="en-US" sz="2000" dirty="0">
                <a:cs typeface="Calibri" panose="020F0502020204030204" pitchFamily="34" charset="0"/>
              </a:rPr>
              <a:t>Solid waste</a:t>
            </a:r>
          </a:p>
          <a:p>
            <a:pPr marL="342891" indent="-342891">
              <a:buFont typeface="Wingdings" panose="05000000000000000000" pitchFamily="2" charset="2"/>
              <a:buChar char="ü"/>
            </a:pPr>
            <a:r>
              <a:rPr lang="en-US" sz="2000" dirty="0">
                <a:solidFill>
                  <a:srgbClr val="0000FF"/>
                </a:solidFill>
                <a:cs typeface="Calibri" panose="020F0502020204030204" pitchFamily="34" charset="0"/>
              </a:rPr>
              <a:t>Certificate of completion of environmental protection works</a:t>
            </a:r>
            <a:r>
              <a:rPr lang="en-US" sz="2000" dirty="0">
                <a:cs typeface="Calibri" panose="020F0502020204030204" pitchFamily="34" charset="0"/>
              </a:rPr>
              <a:t> </a:t>
            </a:r>
          </a:p>
          <a:p>
            <a:pPr marL="342891" indent="-342891">
              <a:buFont typeface="Wingdings" panose="05000000000000000000" pitchFamily="2" charset="2"/>
              <a:buChar char="ü"/>
            </a:pPr>
            <a:r>
              <a:rPr lang="en-US" sz="2000" dirty="0">
                <a:solidFill>
                  <a:srgbClr val="FF0000"/>
                </a:solidFill>
                <a:cs typeface="Calibri" panose="020F0502020204030204" pitchFamily="34" charset="0"/>
              </a:rPr>
              <a:t>The application for the permit</a:t>
            </a:r>
          </a:p>
          <a:p>
            <a:pPr marL="342891" indent="-342891">
              <a:buFont typeface="Wingdings" panose="05000000000000000000" pitchFamily="2" charset="2"/>
              <a:buChar char="ü"/>
            </a:pPr>
            <a:r>
              <a:rPr lang="vi-VN" sz="2000" dirty="0">
                <a:solidFill>
                  <a:srgbClr val="FF0000"/>
                </a:solidFill>
                <a:latin typeface="Calibri" panose="020F0502020204030204" pitchFamily="34" charset="0"/>
                <a:cs typeface="Calibri" panose="020F0502020204030204" pitchFamily="34" charset="0"/>
              </a:rPr>
              <a:t>Enviroment</a:t>
            </a:r>
            <a:r>
              <a:rPr lang="en-US" sz="2000" dirty="0">
                <a:solidFill>
                  <a:srgbClr val="FF0000"/>
                </a:solidFill>
                <a:latin typeface="Calibri" panose="020F0502020204030204" pitchFamily="34" charset="0"/>
                <a:cs typeface="Calibri" panose="020F0502020204030204" pitchFamily="34" charset="0"/>
              </a:rPr>
              <a:t> R</a:t>
            </a:r>
            <a:r>
              <a:rPr lang="en-US" sz="2000" dirty="0">
                <a:solidFill>
                  <a:srgbClr val="FF0000"/>
                </a:solidFill>
                <a:cs typeface="Calibri" panose="020F0502020204030204" pitchFamily="34" charset="0"/>
              </a:rPr>
              <a:t>ecords</a:t>
            </a:r>
            <a:endParaRPr lang="en-US" sz="2000" dirty="0">
              <a:solidFill>
                <a:srgbClr val="FF0000"/>
              </a:solidFill>
            </a:endParaRPr>
          </a:p>
        </p:txBody>
      </p:sp>
      <p:sp>
        <p:nvSpPr>
          <p:cNvPr id="4" name="TextBox 3"/>
          <p:cNvSpPr txBox="1"/>
          <p:nvPr/>
        </p:nvSpPr>
        <p:spPr>
          <a:xfrm>
            <a:off x="5410783" y="1828800"/>
            <a:ext cx="3042341" cy="3862596"/>
          </a:xfrm>
          <a:prstGeom prst="rect">
            <a:avLst/>
          </a:prstGeom>
          <a:solidFill>
            <a:schemeClr val="accent2">
              <a:lumMod val="20000"/>
              <a:lumOff val="80000"/>
            </a:schemeClr>
          </a:solidFill>
        </p:spPr>
        <p:txBody>
          <a:bodyPr wrap="square" rtlCol="0">
            <a:spAutoFit/>
          </a:bodyPr>
          <a:lstStyle/>
          <a:p>
            <a:pPr>
              <a:spcAft>
                <a:spcPts val="600"/>
              </a:spcAft>
            </a:pPr>
            <a:r>
              <a:rPr lang="en-US" sz="2000" b="1" i="1" u="sng" dirty="0" err="1">
                <a:cs typeface="Arial"/>
              </a:rPr>
              <a:t>Higg</a:t>
            </a:r>
            <a:r>
              <a:rPr lang="en-US" sz="2000" b="1" i="1" u="sng" dirty="0">
                <a:cs typeface="Arial"/>
              </a:rPr>
              <a:t> FEM </a:t>
            </a:r>
          </a:p>
          <a:p>
            <a:pPr marL="342891" indent="-342891">
              <a:buFont typeface="Wingdings" panose="05000000000000000000" pitchFamily="2" charset="2"/>
              <a:buChar char="ü"/>
            </a:pPr>
            <a:r>
              <a:rPr lang="en-US" sz="2000" dirty="0">
                <a:cs typeface="Calibri" panose="020F0502020204030204" pitchFamily="34" charset="0"/>
              </a:rPr>
              <a:t>Water use</a:t>
            </a:r>
          </a:p>
          <a:p>
            <a:pPr marL="342891" indent="-342891">
              <a:buFont typeface="Wingdings" panose="05000000000000000000" pitchFamily="2" charset="2"/>
              <a:buChar char="ü"/>
            </a:pPr>
            <a:r>
              <a:rPr lang="en-US" sz="2000" dirty="0">
                <a:cs typeface="Calibri" panose="020F0502020204030204" pitchFamily="34" charset="0"/>
              </a:rPr>
              <a:t>Wastewater</a:t>
            </a:r>
          </a:p>
          <a:p>
            <a:pPr marL="342891" indent="-342891">
              <a:buFont typeface="Wingdings" panose="05000000000000000000" pitchFamily="2" charset="2"/>
              <a:buChar char="ü"/>
            </a:pPr>
            <a:r>
              <a:rPr lang="en-US" sz="2000" dirty="0">
                <a:cs typeface="Calibri" panose="020F0502020204030204" pitchFamily="34" charset="0"/>
              </a:rPr>
              <a:t>Discharge</a:t>
            </a:r>
          </a:p>
          <a:p>
            <a:pPr marL="342891" indent="-342891">
              <a:buFont typeface="Wingdings" panose="05000000000000000000" pitchFamily="2" charset="2"/>
              <a:buChar char="ü"/>
            </a:pPr>
            <a:r>
              <a:rPr lang="en-US" sz="2000" dirty="0">
                <a:cs typeface="Calibri" panose="020F0502020204030204" pitchFamily="34" charset="0"/>
              </a:rPr>
              <a:t>Emissions</a:t>
            </a:r>
          </a:p>
          <a:p>
            <a:pPr marL="342891" indent="-342891">
              <a:buFont typeface="Wingdings" panose="05000000000000000000" pitchFamily="2" charset="2"/>
              <a:buChar char="ü"/>
            </a:pPr>
            <a:r>
              <a:rPr lang="en-US" sz="2000" dirty="0">
                <a:cs typeface="Calibri" panose="020F0502020204030204" pitchFamily="34" charset="0"/>
              </a:rPr>
              <a:t>Chemicals</a:t>
            </a:r>
          </a:p>
          <a:p>
            <a:pPr marL="342891" indent="-342891">
              <a:buFont typeface="Wingdings" panose="05000000000000000000" pitchFamily="2" charset="2"/>
              <a:buChar char="ü"/>
            </a:pPr>
            <a:r>
              <a:rPr lang="en-US" sz="2000" dirty="0">
                <a:cs typeface="Calibri" panose="020F0502020204030204" pitchFamily="34" charset="0"/>
              </a:rPr>
              <a:t>Hazardous waste</a:t>
            </a:r>
          </a:p>
          <a:p>
            <a:pPr marL="342891" indent="-342891">
              <a:buFont typeface="Wingdings" panose="05000000000000000000" pitchFamily="2" charset="2"/>
              <a:buChar char="ü"/>
            </a:pPr>
            <a:r>
              <a:rPr lang="en-US" sz="2000" dirty="0">
                <a:cs typeface="Calibri" panose="020F0502020204030204" pitchFamily="34" charset="0"/>
              </a:rPr>
              <a:t>Solid waste</a:t>
            </a:r>
          </a:p>
          <a:p>
            <a:pPr marL="342891" indent="-342891">
              <a:buFont typeface="Wingdings" panose="05000000000000000000" pitchFamily="2" charset="2"/>
              <a:buChar char="ü"/>
            </a:pPr>
            <a:r>
              <a:rPr lang="en-US" sz="2000" dirty="0"/>
              <a:t>Others</a:t>
            </a:r>
          </a:p>
          <a:p>
            <a:pPr marL="342891" indent="-342891">
              <a:buFont typeface="Wingdings" panose="05000000000000000000" pitchFamily="2" charset="2"/>
              <a:buChar char="ü"/>
            </a:pPr>
            <a:endParaRPr lang="en-US" sz="2000" dirty="0"/>
          </a:p>
          <a:p>
            <a:endParaRPr lang="en-IN" sz="2000" i="1" dirty="0">
              <a:solidFill>
                <a:srgbClr val="FFC000"/>
              </a:solidFill>
              <a:cs typeface="Arial"/>
            </a:endParaRPr>
          </a:p>
          <a:p>
            <a:r>
              <a:rPr lang="en-US" sz="2000" b="1" dirty="0"/>
              <a:t>  </a:t>
            </a:r>
            <a:endParaRPr lang="en-US" sz="2000" dirty="0"/>
          </a:p>
        </p:txBody>
      </p:sp>
      <p:sp>
        <p:nvSpPr>
          <p:cNvPr id="10" name="Rectangle 9"/>
          <p:cNvSpPr/>
          <p:nvPr/>
        </p:nvSpPr>
        <p:spPr>
          <a:xfrm>
            <a:off x="436734" y="1066801"/>
            <a:ext cx="8468511" cy="49096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3271"/>
              </a:lnSpc>
              <a:spcBef>
                <a:spcPts val="163"/>
              </a:spcBef>
            </a:pPr>
            <a:r>
              <a:rPr lang="en-US" sz="2400" b="1" i="1" dirty="0">
                <a:solidFill>
                  <a:srgbClr val="862A39"/>
                </a:solidFill>
                <a:latin typeface="Calibri" panose="020F0502020204030204" pitchFamily="34" charset="0"/>
                <a:cs typeface="Calibri" panose="020F0502020204030204" pitchFamily="34" charset="0"/>
              </a:rPr>
              <a:t>Comparison of requirements between VN Law and </a:t>
            </a:r>
            <a:r>
              <a:rPr lang="en-US" sz="2400" b="1" i="1" dirty="0" err="1">
                <a:solidFill>
                  <a:srgbClr val="862A39"/>
                </a:solidFill>
                <a:latin typeface="Calibri" panose="020F0502020204030204" pitchFamily="34" charset="0"/>
                <a:cs typeface="Calibri" panose="020F0502020204030204" pitchFamily="34" charset="0"/>
              </a:rPr>
              <a:t>Higg</a:t>
            </a:r>
            <a:r>
              <a:rPr lang="en-US" sz="2400" b="1" i="1" dirty="0">
                <a:solidFill>
                  <a:srgbClr val="862A39"/>
                </a:solidFill>
                <a:latin typeface="Calibri" panose="020F0502020204030204" pitchFamily="34" charset="0"/>
                <a:cs typeface="Calibri" panose="020F0502020204030204" pitchFamily="34" charset="0"/>
              </a:rPr>
              <a:t> FEM</a:t>
            </a:r>
            <a:endParaRPr lang="en-IN" sz="2400" b="1" i="1" dirty="0">
              <a:solidFill>
                <a:srgbClr val="862A39"/>
              </a:solidFill>
              <a:latin typeface="Calibri" panose="020F0502020204030204" pitchFamily="34" charset="0"/>
              <a:cs typeface="Calibri" panose="020F0502020204030204" pitchFamily="34" charset="0"/>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latin typeface="Arial" pitchFamily="34" charset="0"/>
              <a:cs typeface="Arial" pitchFamily="34" charset="0"/>
            </a:endParaRPr>
          </a:p>
        </p:txBody>
      </p:sp>
      <p:sp>
        <p:nvSpPr>
          <p:cNvPr id="14" name="object 17"/>
          <p:cNvSpPr txBox="1"/>
          <p:nvPr/>
        </p:nvSpPr>
        <p:spPr>
          <a:xfrm>
            <a:off x="257384" y="53487"/>
            <a:ext cx="8827209" cy="914400"/>
          </a:xfrm>
          <a:prstGeom prst="rect">
            <a:avLst/>
          </a:prstGeom>
        </p:spPr>
        <p:txBody>
          <a:bodyPr wrap="square" lIns="0" tIns="0" rIns="0" bIns="0" rtlCol="0">
            <a:noAutofit/>
          </a:bodyPr>
          <a:lstStyle/>
          <a:p>
            <a:pPr marL="12700">
              <a:lnSpc>
                <a:spcPts val="3271"/>
              </a:lnSpc>
              <a:spcBef>
                <a:spcPts val="163"/>
              </a:spcBef>
            </a:pPr>
            <a:r>
              <a:rPr lang="en-US" sz="2800" b="1" i="1" dirty="0" err="1">
                <a:cs typeface="Arial"/>
              </a:rPr>
              <a:t>Higg</a:t>
            </a:r>
            <a:r>
              <a:rPr lang="en-US" sz="2800" b="1" i="1" dirty="0">
                <a:cs typeface="Arial"/>
              </a:rPr>
              <a:t> FEM and VN Legislation</a:t>
            </a:r>
            <a:endParaRPr lang="en-IN" sz="2800" b="1" i="1" dirty="0">
              <a:cs typeface="Arial"/>
            </a:endParaRPr>
          </a:p>
          <a:p>
            <a:pPr marL="12700">
              <a:lnSpc>
                <a:spcPts val="3271"/>
              </a:lnSpc>
              <a:spcBef>
                <a:spcPts val="163"/>
              </a:spcBef>
            </a:pPr>
            <a:r>
              <a:rPr lang="en-US" sz="2800" b="1" i="1" dirty="0">
                <a:cs typeface="Arial"/>
              </a:rPr>
              <a:t>Gap Analysis: </a:t>
            </a:r>
            <a:r>
              <a:rPr lang="en-US" sz="2800" b="1" dirty="0">
                <a:latin typeface="Arial" pitchFamily="34" charset="0"/>
                <a:cs typeface="Arial" pitchFamily="34" charset="0"/>
              </a:rPr>
              <a:t>PERMITS</a:t>
            </a:r>
            <a:endParaRPr lang="en-IN" sz="2800" b="1" i="1" dirty="0">
              <a:latin typeface="Arial" pitchFamily="34" charset="0"/>
              <a:cs typeface="Arial" pitchFamily="34" charset="0"/>
            </a:endParaRPr>
          </a:p>
          <a:p>
            <a:pPr marL="12700">
              <a:lnSpc>
                <a:spcPts val="3271"/>
              </a:lnSpc>
              <a:spcBef>
                <a:spcPts val="163"/>
              </a:spcBef>
            </a:pPr>
            <a:endParaRPr lang="en-US" sz="2800" i="1" dirty="0">
              <a:solidFill>
                <a:srgbClr val="002060"/>
              </a:solidFill>
              <a:cs typeface="Arial"/>
            </a:endParaRPr>
          </a:p>
        </p:txBody>
      </p:sp>
    </p:spTree>
    <p:extLst>
      <p:ext uri="{BB962C8B-B14F-4D97-AF65-F5344CB8AC3E}">
        <p14:creationId xmlns:p14="http://schemas.microsoft.com/office/powerpoint/2010/main" val="819576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1143000" y="16764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8" name="object 17"/>
          <p:cNvSpPr txBox="1"/>
          <p:nvPr/>
        </p:nvSpPr>
        <p:spPr>
          <a:xfrm>
            <a:off x="381000" y="76200"/>
            <a:ext cx="8534400" cy="914400"/>
          </a:xfrm>
          <a:prstGeom prst="rect">
            <a:avLst/>
          </a:prstGeom>
        </p:spPr>
        <p:txBody>
          <a:bodyPr wrap="square" lIns="0" tIns="0" rIns="0" bIns="0" rtlCol="0">
            <a:noAutofit/>
          </a:bodyPr>
          <a:lstStyle/>
          <a:p>
            <a:pPr marL="12700">
              <a:lnSpc>
                <a:spcPts val="3271"/>
              </a:lnSpc>
              <a:spcBef>
                <a:spcPts val="163"/>
              </a:spcBef>
            </a:pPr>
            <a:r>
              <a:rPr lang="en-US" sz="3100" b="1" i="1" dirty="0">
                <a:cs typeface="Arial"/>
              </a:rPr>
              <a:t>Conclusion: </a:t>
            </a:r>
            <a:r>
              <a:rPr lang="en-US" sz="3100" b="1" i="1" dirty="0">
                <a:latin typeface="Arial"/>
                <a:cs typeface="Arial"/>
              </a:rPr>
              <a:t>Gap Analysis</a:t>
            </a:r>
          </a:p>
          <a:p>
            <a:pPr marL="12700">
              <a:lnSpc>
                <a:spcPts val="3271"/>
              </a:lnSpc>
              <a:spcBef>
                <a:spcPts val="163"/>
              </a:spcBef>
            </a:pPr>
            <a:r>
              <a:rPr lang="en-US" sz="3100" b="1" i="1" dirty="0" err="1">
                <a:latin typeface="Arial"/>
                <a:cs typeface="Arial"/>
              </a:rPr>
              <a:t>Higg</a:t>
            </a:r>
            <a:r>
              <a:rPr lang="en-US" sz="3100" b="1" i="1" dirty="0">
                <a:latin typeface="Arial"/>
                <a:cs typeface="Arial"/>
              </a:rPr>
              <a:t> FEM and VN Legislation</a:t>
            </a:r>
            <a:endParaRPr lang="en-IN" sz="3100" b="1" i="1" dirty="0">
              <a:latin typeface="Arial"/>
              <a:cs typeface="Arial"/>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5" name="TextBox 4"/>
          <p:cNvSpPr txBox="1"/>
          <p:nvPr/>
        </p:nvSpPr>
        <p:spPr>
          <a:xfrm>
            <a:off x="381000" y="1676400"/>
            <a:ext cx="8534400" cy="4154984"/>
          </a:xfrm>
          <a:prstGeom prst="rect">
            <a:avLst/>
          </a:prstGeom>
          <a:solidFill>
            <a:schemeClr val="accent3">
              <a:lumMod val="20000"/>
              <a:lumOff val="80000"/>
            </a:schemeClr>
          </a:solidFill>
        </p:spPr>
        <p:txBody>
          <a:bodyPr wrap="square" rtlCol="0">
            <a:spAutoFit/>
          </a:bodyPr>
          <a:lstStyle/>
          <a:p>
            <a:pPr marL="342891" indent="-342891" algn="just">
              <a:buFont typeface="Wingdings" panose="05000000000000000000" pitchFamily="2" charset="2"/>
              <a:buChar char="§"/>
            </a:pPr>
            <a:r>
              <a:rPr lang="en-US" sz="2200" dirty="0"/>
              <a:t>VN legislation strictly requires records and environmental permits.</a:t>
            </a:r>
          </a:p>
          <a:p>
            <a:pPr marL="342891" indent="-342891" algn="just">
              <a:buFont typeface="Wingdings" panose="05000000000000000000" pitchFamily="2" charset="2"/>
              <a:buChar char="§"/>
            </a:pPr>
            <a:r>
              <a:rPr lang="en-US" sz="2200" dirty="0"/>
              <a:t>Each stage corresponds to different permit requirements:</a:t>
            </a:r>
          </a:p>
          <a:p>
            <a:pPr marL="800080" lvl="1" indent="-342891" algn="just">
              <a:buFont typeface="Arial" panose="020B0604020202020204" pitchFamily="34" charset="0"/>
              <a:buChar char="•"/>
            </a:pPr>
            <a:r>
              <a:rPr lang="en-US" sz="2200" dirty="0"/>
              <a:t>Preparation phase: EIA is required</a:t>
            </a:r>
          </a:p>
          <a:p>
            <a:pPr marL="800080" lvl="1" indent="-342891" algn="just">
              <a:buFont typeface="Arial" panose="020B0604020202020204" pitchFamily="34" charset="0"/>
              <a:buChar char="•"/>
            </a:pPr>
            <a:r>
              <a:rPr lang="en-US" sz="2200" dirty="0"/>
              <a:t>Implementation phase: Adjustment (if any), certify the completion of the treatment works</a:t>
            </a:r>
          </a:p>
          <a:p>
            <a:pPr marL="800080" lvl="1" indent="-342891" algn="just">
              <a:buFont typeface="Arial" panose="020B0604020202020204" pitchFamily="34" charset="0"/>
              <a:buChar char="•"/>
            </a:pPr>
            <a:r>
              <a:rPr lang="en-US" sz="2200" dirty="0"/>
              <a:t>Operation Phase: Included with the Environmental Operating Record</a:t>
            </a:r>
          </a:p>
          <a:p>
            <a:pPr marL="342891" indent="-342891" algn="just">
              <a:buFont typeface="Wingdings" panose="05000000000000000000" pitchFamily="2" charset="2"/>
              <a:buChar char="Ø"/>
            </a:pPr>
            <a:r>
              <a:rPr lang="en-US" sz="2200" i="1" dirty="0"/>
              <a:t> For an enterprise that has all the permits, the environmental treatment works have been completed.</a:t>
            </a:r>
          </a:p>
          <a:p>
            <a:pPr marL="342891" indent="-342891" algn="just">
              <a:buFont typeface="Wingdings" panose="05000000000000000000" pitchFamily="2" charset="2"/>
              <a:buChar char="Ø"/>
            </a:pPr>
            <a:r>
              <a:rPr lang="en-US" sz="2200" i="1" dirty="0"/>
              <a:t>If an enterprise has complied with all environmental permit requirements in accordance with VN Legislation, it also complies with </a:t>
            </a:r>
            <a:r>
              <a:rPr lang="en-US" sz="2200" i="1" dirty="0" err="1"/>
              <a:t>Higg</a:t>
            </a:r>
            <a:r>
              <a:rPr lang="en-US" sz="2200" i="1" dirty="0"/>
              <a:t> FEM licensing requirements.</a:t>
            </a:r>
          </a:p>
        </p:txBody>
      </p:sp>
      <p:sp>
        <p:nvSpPr>
          <p:cNvPr id="2" name="Rectangle 1"/>
          <p:cNvSpPr>
            <a:spLocks noChangeArrowheads="1"/>
          </p:cNvSpPr>
          <p:nvPr/>
        </p:nvSpPr>
        <p:spPr bwMode="auto">
          <a:xfrm>
            <a:off x="433671" y="1198677"/>
            <a:ext cx="1418658" cy="3052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eaLnBrk="0" fontAlgn="base" hangingPunct="0">
              <a:spcBef>
                <a:spcPct val="0"/>
              </a:spcBef>
              <a:spcAft>
                <a:spcPct val="0"/>
              </a:spcAft>
            </a:pPr>
            <a:r>
              <a:rPr lang="en-US" altLang="en-US" sz="2400" b="1" u="sng" dirty="0">
                <a:solidFill>
                  <a:srgbClr val="862A39"/>
                </a:solidFill>
                <a:latin typeface="Arial" panose="020B0604020202020204" pitchFamily="34" charset="0"/>
                <a:cs typeface="Arial" panose="020B0604020202020204" pitchFamily="34" charset="0"/>
              </a:rPr>
              <a:t>Conclude</a:t>
            </a:r>
            <a:r>
              <a:rPr lang="en-US" altLang="en-US" sz="600" dirty="0"/>
              <a:t> </a:t>
            </a:r>
            <a:endParaRPr lang="en-US" altLang="en-US" dirty="0">
              <a:latin typeface="Arial" panose="020B0604020202020204" pitchFamily="34" charset="0"/>
            </a:endParaRPr>
          </a:p>
        </p:txBody>
      </p:sp>
    </p:spTree>
    <p:extLst>
      <p:ext uri="{BB962C8B-B14F-4D97-AF65-F5344CB8AC3E}">
        <p14:creationId xmlns:p14="http://schemas.microsoft.com/office/powerpoint/2010/main" val="535990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latin typeface="Arial" pitchFamily="34" charset="0"/>
              <a:cs typeface="Arial" pitchFamily="34" charset="0"/>
            </a:endParaRPr>
          </a:p>
        </p:txBody>
      </p:sp>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8" name="object 17"/>
          <p:cNvSpPr txBox="1"/>
          <p:nvPr/>
        </p:nvSpPr>
        <p:spPr>
          <a:xfrm>
            <a:off x="384309" y="285852"/>
            <a:ext cx="8683495"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smtClean="0">
                <a:latin typeface="Arial" pitchFamily="34" charset="0"/>
                <a:cs typeface="Arial" pitchFamily="34" charset="0"/>
              </a:rPr>
              <a:t>. </a:t>
            </a:r>
            <a:r>
              <a:rPr lang="en-US" sz="3000" b="1" dirty="0">
                <a:latin typeface="Arial" pitchFamily="34" charset="0"/>
                <a:cs typeface="Arial" pitchFamily="34" charset="0"/>
              </a:rPr>
              <a:t>WATER EXTRACTION AND CONSUMPTION</a:t>
            </a:r>
            <a:endParaRPr lang="en-IN" sz="3000" b="1" i="1" dirty="0">
              <a:latin typeface="Arial" pitchFamily="34" charset="0"/>
              <a:cs typeface="Arial" pitchFamily="34" charset="0"/>
            </a:endParaRP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6" name="TextBox 5"/>
          <p:cNvSpPr txBox="1"/>
          <p:nvPr/>
        </p:nvSpPr>
        <p:spPr>
          <a:xfrm>
            <a:off x="3265717" y="1295400"/>
            <a:ext cx="5522399" cy="4493538"/>
          </a:xfrm>
          <a:prstGeom prst="rect">
            <a:avLst/>
          </a:prstGeom>
          <a:solidFill>
            <a:schemeClr val="accent3">
              <a:lumMod val="20000"/>
              <a:lumOff val="80000"/>
            </a:schemeClr>
          </a:solidFill>
          <a:ln>
            <a:noFill/>
          </a:ln>
        </p:spPr>
        <p:txBody>
          <a:bodyPr wrap="square" rtlCol="0">
            <a:spAutoFit/>
          </a:bodyPr>
          <a:lstStyle/>
          <a:p>
            <a:pPr marL="285744" indent="-285744">
              <a:spcBef>
                <a:spcPts val="200"/>
              </a:spcBef>
              <a:spcAft>
                <a:spcPts val="200"/>
              </a:spcAft>
              <a:buFont typeface="Wingdings" pitchFamily="2" charset="2"/>
              <a:buChar char="ü"/>
            </a:pPr>
            <a:r>
              <a:rPr lang="en-US" sz="1600" dirty="0">
                <a:latin typeface="Arial" pitchFamily="34" charset="0"/>
                <a:cs typeface="Arial" pitchFamily="34" charset="0"/>
              </a:rPr>
              <a:t>GENERAL PRINCIPLES</a:t>
            </a:r>
          </a:p>
          <a:p>
            <a:pPr marL="285744" indent="-285744">
              <a:spcBef>
                <a:spcPts val="200"/>
              </a:spcBef>
              <a:spcAft>
                <a:spcPts val="200"/>
              </a:spcAft>
              <a:buFont typeface="Wingdings" pitchFamily="2" charset="2"/>
              <a:buChar char="ü"/>
            </a:pPr>
            <a:r>
              <a:rPr lang="en-US" sz="1600" dirty="0">
                <a:latin typeface="Arial" pitchFamily="34" charset="0"/>
                <a:cs typeface="Arial" pitchFamily="34" charset="0"/>
              </a:rPr>
              <a:t>PROHIBITED ACTS</a:t>
            </a:r>
          </a:p>
          <a:p>
            <a:pPr marL="285744" indent="-285744">
              <a:spcBef>
                <a:spcPts val="200"/>
              </a:spcBef>
              <a:spcAft>
                <a:spcPts val="200"/>
              </a:spcAft>
              <a:buFont typeface="Wingdings" pitchFamily="2" charset="2"/>
              <a:buChar char="ü"/>
            </a:pPr>
            <a:r>
              <a:rPr lang="en-US" sz="1600" dirty="0">
                <a:latin typeface="Arial" pitchFamily="34" charset="0"/>
                <a:cs typeface="Arial" pitchFamily="34" charset="0"/>
              </a:rPr>
              <a:t>PROTECTION OF WATER RESOURCES</a:t>
            </a:r>
          </a:p>
          <a:p>
            <a:pPr marL="285744" indent="-285744">
              <a:spcBef>
                <a:spcPts val="200"/>
              </a:spcBef>
              <a:spcAft>
                <a:spcPts val="200"/>
              </a:spcAft>
              <a:buFont typeface="Wingdings" pitchFamily="2" charset="2"/>
              <a:buChar char="ü"/>
            </a:pPr>
            <a:r>
              <a:rPr lang="en-US" sz="1600" dirty="0">
                <a:latin typeface="Arial" pitchFamily="34" charset="0"/>
                <a:cs typeface="Arial" pitchFamily="34" charset="0"/>
              </a:rPr>
              <a:t>WATER CONSERVATION</a:t>
            </a:r>
          </a:p>
          <a:p>
            <a:pPr marL="285744" indent="-285744">
              <a:spcBef>
                <a:spcPts val="200"/>
              </a:spcBef>
              <a:spcAft>
                <a:spcPts val="200"/>
              </a:spcAft>
              <a:buFont typeface="Wingdings" pitchFamily="2" charset="2"/>
              <a:buChar char="ü"/>
            </a:pPr>
            <a:r>
              <a:rPr lang="en-US" sz="1600" dirty="0">
                <a:latin typeface="Arial" pitchFamily="34" charset="0"/>
                <a:cs typeface="Arial" pitchFamily="34" charset="0"/>
              </a:rPr>
              <a:t>ENVIRONMENTAL PROTECTION FOR UNDERGROUND WATER</a:t>
            </a:r>
          </a:p>
          <a:p>
            <a:pPr marL="285744" indent="-285744">
              <a:spcBef>
                <a:spcPts val="200"/>
              </a:spcBef>
              <a:spcAft>
                <a:spcPts val="200"/>
              </a:spcAft>
              <a:buFont typeface="Wingdings" pitchFamily="2" charset="2"/>
              <a:buChar char="ü"/>
            </a:pPr>
            <a:r>
              <a:rPr lang="en-US" sz="1600" dirty="0">
                <a:latin typeface="Arial" pitchFamily="34" charset="0"/>
                <a:cs typeface="Arial" pitchFamily="34" charset="0"/>
              </a:rPr>
              <a:t>RIGHTS AND OBLIGATIONS OF ORGANIZATIONS, INDIVIDUALS EXPLOITING, USING WATER RESOURCES</a:t>
            </a:r>
          </a:p>
          <a:p>
            <a:pPr marL="285744" indent="-285744">
              <a:spcBef>
                <a:spcPts val="200"/>
              </a:spcBef>
              <a:spcAft>
                <a:spcPts val="200"/>
              </a:spcAft>
              <a:buFont typeface="Wingdings" pitchFamily="2" charset="2"/>
              <a:buChar char="ü"/>
            </a:pPr>
            <a:r>
              <a:rPr lang="vi-VN" sz="1600" dirty="0">
                <a:latin typeface="Arial" pitchFamily="34" charset="0"/>
                <a:cs typeface="Arial" pitchFamily="34" charset="0"/>
              </a:rPr>
              <a:t>PERMITS FOR WATER RESOURCES</a:t>
            </a:r>
            <a:endParaRPr lang="en-US" sz="1600" dirty="0">
              <a:latin typeface="Arial" pitchFamily="34" charset="0"/>
              <a:cs typeface="Arial" pitchFamily="34" charset="0"/>
            </a:endParaRPr>
          </a:p>
          <a:p>
            <a:pPr marL="285744" indent="-285744">
              <a:spcBef>
                <a:spcPts val="200"/>
              </a:spcBef>
              <a:spcAft>
                <a:spcPts val="200"/>
              </a:spcAft>
              <a:buFont typeface="Wingdings" pitchFamily="2" charset="2"/>
              <a:buChar char="ü"/>
            </a:pPr>
            <a:r>
              <a:rPr lang="en-US" sz="1600" dirty="0">
                <a:latin typeface="Arial" pitchFamily="34" charset="0"/>
                <a:cs typeface="Arial" pitchFamily="34" charset="0"/>
              </a:rPr>
              <a:t>REGISTER, LICENSE OF EXPLOITATION, USE OF WATER</a:t>
            </a:r>
          </a:p>
          <a:p>
            <a:pPr marL="285744" indent="-285744">
              <a:spcBef>
                <a:spcPts val="200"/>
              </a:spcBef>
              <a:spcAft>
                <a:spcPts val="200"/>
              </a:spcAft>
              <a:buFont typeface="Wingdings" pitchFamily="2" charset="2"/>
              <a:buChar char="ü"/>
            </a:pPr>
            <a:r>
              <a:rPr lang="en-US" sz="1600" dirty="0">
                <a:latin typeface="Arial" pitchFamily="34" charset="0"/>
                <a:cs typeface="Arial" pitchFamily="34" charset="0"/>
              </a:rPr>
              <a:t>CHARGE FOR GRANTING WATER EXPLOITATION RIGHT</a:t>
            </a:r>
          </a:p>
          <a:p>
            <a:pPr marL="285744" indent="-285744">
              <a:spcBef>
                <a:spcPts val="200"/>
              </a:spcBef>
              <a:spcAft>
                <a:spcPts val="200"/>
              </a:spcAft>
              <a:buFont typeface="Wingdings" pitchFamily="2" charset="2"/>
              <a:buChar char="ü"/>
            </a:pPr>
            <a:r>
              <a:rPr lang="en-US" sz="1600" dirty="0">
                <a:latin typeface="Arial" pitchFamily="34" charset="0"/>
                <a:cs typeface="Arial" pitchFamily="34" charset="0"/>
              </a:rPr>
              <a:t>HANDLING ADMINISTRATIVE VIOLATIONS AGAINST WATER RESOURCES</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2305" y="1600204"/>
            <a:ext cx="2404543" cy="3592287"/>
          </a:xfrm>
          <a:prstGeom prst="rect">
            <a:avLst/>
          </a:prstGeom>
        </p:spPr>
      </p:pic>
    </p:spTree>
    <p:extLst>
      <p:ext uri="{BB962C8B-B14F-4D97-AF65-F5344CB8AC3E}">
        <p14:creationId xmlns:p14="http://schemas.microsoft.com/office/powerpoint/2010/main" val="401241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57205" y="1676405"/>
            <a:ext cx="8468511" cy="830997"/>
          </a:xfrm>
          <a:prstGeom prst="rect">
            <a:avLst/>
          </a:prstGeom>
          <a:solidFill>
            <a:schemeClr val="accent3">
              <a:lumMod val="20000"/>
              <a:lumOff val="80000"/>
            </a:schemeClr>
          </a:solidFill>
        </p:spPr>
        <p:txBody>
          <a:bodyPr wrap="square">
            <a:spAutoFit/>
          </a:bodyPr>
          <a:lstStyle/>
          <a:p>
            <a:pPr algn="ctr"/>
            <a:r>
              <a:rPr lang="en-US" sz="2400" b="1" dirty="0">
                <a:solidFill>
                  <a:srgbClr val="862A39"/>
                </a:solidFill>
                <a:latin typeface="Arial" pitchFamily="34" charset="0"/>
                <a:cs typeface="Arial" pitchFamily="34" charset="0"/>
              </a:rPr>
              <a:t>TAKE LEARNER – CENTERED</a:t>
            </a:r>
          </a:p>
          <a:p>
            <a:pPr algn="ctr"/>
            <a:r>
              <a:rPr lang="en-US" sz="2400" dirty="0">
                <a:latin typeface="Arial" pitchFamily="34" charset="0"/>
                <a:cs typeface="Arial" pitchFamily="34" charset="0"/>
              </a:rPr>
              <a:t>Encourage maximum participation of learners in teamwork</a:t>
            </a:r>
            <a:endParaRPr lang="en-US" sz="2200" dirty="0">
              <a:solidFill>
                <a:srgbClr val="FFC000"/>
              </a:solidFill>
              <a:latin typeface="Arial" panose="020B0604020202020204" pitchFamily="34" charset="0"/>
              <a:cs typeface="Arial" panose="020B0604020202020204" pitchFamily="34" charset="0"/>
            </a:endParaRPr>
          </a:p>
        </p:txBody>
      </p:sp>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3921760" cy="418896"/>
          </a:xfrm>
          <a:prstGeom prst="rect">
            <a:avLst/>
          </a:prstGeom>
        </p:spPr>
        <p:txBody>
          <a:bodyPr wrap="square" lIns="0" tIns="0" rIns="0" bIns="0" rtlCol="0">
            <a:noAutofit/>
          </a:bodyPr>
          <a:lstStyle/>
          <a:p>
            <a:pPr marL="12700">
              <a:lnSpc>
                <a:spcPts val="3271"/>
              </a:lnSpc>
              <a:spcBef>
                <a:spcPts val="163"/>
              </a:spcBef>
            </a:pPr>
            <a:r>
              <a:rPr lang="en-US" sz="3000" b="1" dirty="0">
                <a:latin typeface="Arial"/>
                <a:cs typeface="Arial"/>
              </a:rPr>
              <a:t>METHOD</a:t>
            </a:r>
            <a:endParaRPr lang="en-IN" sz="3000" b="1" i="1" dirty="0">
              <a:latin typeface="Arial"/>
              <a:cs typeface="Arial"/>
            </a:endParaRPr>
          </a:p>
        </p:txBody>
      </p:sp>
      <p:sp>
        <p:nvSpPr>
          <p:cNvPr id="5" name="object 8"/>
          <p:cNvSpPr/>
          <p:nvPr/>
        </p:nvSpPr>
        <p:spPr>
          <a:xfrm>
            <a:off x="984503" y="3505200"/>
            <a:ext cx="2019300" cy="22098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pPr>
              <a:defRPr/>
            </a:pPr>
            <a:endParaRPr kern="0">
              <a:solidFill>
                <a:prstClr val="black"/>
              </a:solidFill>
            </a:endParaRPr>
          </a:p>
        </p:txBody>
      </p:sp>
      <p:sp>
        <p:nvSpPr>
          <p:cNvPr id="6" name="object 11"/>
          <p:cNvSpPr/>
          <p:nvPr/>
        </p:nvSpPr>
        <p:spPr>
          <a:xfrm>
            <a:off x="3262889" y="3922308"/>
            <a:ext cx="2618231" cy="1743456"/>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15"/>
          <p:cNvSpPr/>
          <p:nvPr/>
        </p:nvSpPr>
        <p:spPr>
          <a:xfrm>
            <a:off x="6248400" y="3889543"/>
            <a:ext cx="2523744" cy="1808988"/>
          </a:xfrm>
          <a:prstGeom prst="rect">
            <a:avLst/>
          </a:prstGeom>
          <a:blipFill>
            <a:blip r:embed="rId4" cstate="print"/>
            <a:stretch>
              <a:fillRect/>
            </a:stretch>
          </a:blipFill>
        </p:spPr>
        <p:txBody>
          <a:bodyPr wrap="square" lIns="0" tIns="0" rIns="0" bIns="0" rtlCol="0">
            <a:noAutofit/>
          </a:bodyPr>
          <a:lstStyle/>
          <a:p>
            <a:pPr>
              <a:defRPr/>
            </a:pPr>
            <a:endParaRPr kern="0">
              <a:solidFill>
                <a:prstClr val="black"/>
              </a:solidFill>
            </a:endParaRPr>
          </a:p>
        </p:txBody>
      </p:sp>
    </p:spTree>
    <p:extLst>
      <p:ext uri="{BB962C8B-B14F-4D97-AF65-F5344CB8AC3E}">
        <p14:creationId xmlns:p14="http://schemas.microsoft.com/office/powerpoint/2010/main" val="23185963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7526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27" name="Rectangle 26"/>
          <p:cNvSpPr/>
          <p:nvPr/>
        </p:nvSpPr>
        <p:spPr>
          <a:xfrm>
            <a:off x="381005" y="1066800"/>
            <a:ext cx="8468511" cy="2000548"/>
          </a:xfrm>
          <a:prstGeom prst="rect">
            <a:avLst/>
          </a:prstGeom>
          <a:solidFill>
            <a:schemeClr val="accent3">
              <a:lumMod val="20000"/>
              <a:lumOff val="80000"/>
            </a:schemeClr>
          </a:solidFill>
        </p:spPr>
        <p:txBody>
          <a:bodyPr wrap="square">
            <a:spAutoFit/>
          </a:bodyPr>
          <a:lstStyle/>
          <a:p>
            <a:r>
              <a:rPr lang="en-US" sz="2400" b="1" dirty="0">
                <a:solidFill>
                  <a:srgbClr val="862A39"/>
                </a:solidFill>
                <a:latin typeface="Arial" pitchFamily="34" charset="0"/>
                <a:cs typeface="Arial" pitchFamily="34" charset="0"/>
              </a:rPr>
              <a:t>GENERAL PRINCIPLES</a:t>
            </a:r>
          </a:p>
          <a:p>
            <a:endParaRPr lang="en-US" sz="2000" dirty="0">
              <a:latin typeface="Arial" pitchFamily="34" charset="0"/>
              <a:cs typeface="Arial" pitchFamily="34" charset="0"/>
            </a:endParaRPr>
          </a:p>
          <a:p>
            <a:pPr marL="342891" indent="-342891">
              <a:buFont typeface="Wingdings" panose="05000000000000000000" pitchFamily="2" charset="2"/>
              <a:buChar char="ü"/>
            </a:pPr>
            <a:r>
              <a:rPr lang="en-US" sz="2000" dirty="0">
                <a:latin typeface="Arial" pitchFamily="34" charset="0"/>
                <a:cs typeface="Arial" pitchFamily="34" charset="0"/>
              </a:rPr>
              <a:t>It is duty of all agencies, organizations, individuals.</a:t>
            </a:r>
          </a:p>
          <a:p>
            <a:pPr marL="342891" indent="-342891">
              <a:buFont typeface="Wingdings" panose="05000000000000000000" pitchFamily="2" charset="2"/>
              <a:buChar char="ü"/>
            </a:pPr>
            <a:r>
              <a:rPr lang="en-US" sz="2000" dirty="0">
                <a:latin typeface="Arial" pitchFamily="34" charset="0"/>
                <a:cs typeface="Arial" pitchFamily="34" charset="0"/>
              </a:rPr>
              <a:t>The precautions must be taken as the key.</a:t>
            </a:r>
          </a:p>
          <a:p>
            <a:pPr marL="342891" indent="-342891">
              <a:buFont typeface="Wingdings" panose="05000000000000000000" pitchFamily="2" charset="2"/>
              <a:buChar char="ü"/>
            </a:pPr>
            <a:r>
              <a:rPr lang="en-US" sz="2000" dirty="0">
                <a:latin typeface="Arial" pitchFamily="34" charset="0"/>
                <a:cs typeface="Arial" pitchFamily="34" charset="0"/>
              </a:rPr>
              <a:t>Overcoming, limiting pollution, degradation and depletion of water sources.</a:t>
            </a:r>
            <a:endParaRPr lang="en-IN" sz="2000" i="1" dirty="0">
              <a:solidFill>
                <a:srgbClr val="FFC000"/>
              </a:solidFill>
              <a:latin typeface="Arial" pitchFamily="34" charset="0"/>
              <a:cs typeface="Arial" pitchFamily="34" charset="0"/>
            </a:endParaRP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13" name="Rectangle 12"/>
          <p:cNvSpPr/>
          <p:nvPr/>
        </p:nvSpPr>
        <p:spPr>
          <a:xfrm>
            <a:off x="2113285" y="3262440"/>
            <a:ext cx="6715911" cy="2616101"/>
          </a:xfrm>
          <a:prstGeom prst="rect">
            <a:avLst/>
          </a:prstGeom>
          <a:solidFill>
            <a:schemeClr val="accent2">
              <a:lumMod val="20000"/>
              <a:lumOff val="80000"/>
            </a:schemeClr>
          </a:solidFill>
        </p:spPr>
        <p:txBody>
          <a:bodyPr wrap="square">
            <a:spAutoFit/>
          </a:bodyPr>
          <a:lstStyle/>
          <a:p>
            <a:r>
              <a:rPr lang="en-US" sz="2400" b="1" dirty="0">
                <a:solidFill>
                  <a:srgbClr val="862A39"/>
                </a:solidFill>
                <a:latin typeface="Arial" pitchFamily="34" charset="0"/>
                <a:cs typeface="Arial" pitchFamily="34" charset="0"/>
              </a:rPr>
              <a:t>PROHIBITED ACTS</a:t>
            </a:r>
          </a:p>
          <a:p>
            <a:pPr marL="342891" indent="-342891">
              <a:buFont typeface="Wingdings" panose="05000000000000000000" pitchFamily="2" charset="2"/>
              <a:buChar char="ü"/>
            </a:pPr>
            <a:r>
              <a:rPr lang="en-US" sz="2000" dirty="0">
                <a:latin typeface="Arial" pitchFamily="34" charset="0"/>
                <a:cs typeface="Arial" pitchFamily="34" charset="0"/>
              </a:rPr>
              <a:t>To put obstacles unlawfully obstruct flood drainage, water circulation.</a:t>
            </a:r>
          </a:p>
          <a:p>
            <a:pPr marL="342891" indent="-342891" algn="just">
              <a:buFont typeface="Wingdings" panose="05000000000000000000" pitchFamily="2" charset="2"/>
              <a:buChar char="ü"/>
            </a:pPr>
            <a:r>
              <a:rPr lang="en-US" sz="2000" dirty="0">
                <a:latin typeface="Arial" pitchFamily="34" charset="0"/>
                <a:cs typeface="Arial" pitchFamily="34" charset="0"/>
              </a:rPr>
              <a:t>To destroy works for protection, exploitation, use, monitoring, supervision of water resources.</a:t>
            </a:r>
          </a:p>
          <a:p>
            <a:pPr marL="342891" indent="-342891">
              <a:buFont typeface="Wingdings" panose="05000000000000000000" pitchFamily="2" charset="2"/>
              <a:buChar char="ü"/>
            </a:pPr>
            <a:r>
              <a:rPr lang="en-US" sz="2000" dirty="0">
                <a:latin typeface="Arial" pitchFamily="34" charset="0"/>
                <a:cs typeface="Arial" pitchFamily="34" charset="0"/>
              </a:rPr>
              <a:t>To obstruct the basic investigation of water resources, the lawful right of exploitation.</a:t>
            </a:r>
          </a:p>
          <a:p>
            <a:pPr marL="342891" indent="-342891">
              <a:buFont typeface="Wingdings" panose="05000000000000000000" pitchFamily="2" charset="2"/>
              <a:buChar char="ü"/>
            </a:pPr>
            <a:r>
              <a:rPr lang="en-US" sz="2000" dirty="0">
                <a:latin typeface="Arial" pitchFamily="34" charset="0"/>
                <a:cs typeface="Arial" pitchFamily="34" charset="0"/>
              </a:rPr>
              <a:t>To discharge wastewater into water sources illegally.</a:t>
            </a:r>
            <a:endParaRPr lang="en-IN" sz="2000" i="1" dirty="0">
              <a:solidFill>
                <a:srgbClr val="FFC000"/>
              </a:solidFill>
              <a:latin typeface="Arial" pitchFamily="34" charset="0"/>
              <a:cs typeface="Arial" pitchFamily="34"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528" y="3578796"/>
            <a:ext cx="1696235" cy="1696235"/>
          </a:xfrm>
          <a:prstGeom prst="rect">
            <a:avLst/>
          </a:prstGeom>
        </p:spPr>
      </p:pic>
      <p:sp>
        <p:nvSpPr>
          <p:cNvPr id="11" name="object 17"/>
          <p:cNvSpPr txBox="1"/>
          <p:nvPr/>
        </p:nvSpPr>
        <p:spPr>
          <a:xfrm>
            <a:off x="384309" y="285852"/>
            <a:ext cx="8683495"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smtClean="0">
                <a:latin typeface="Arial" pitchFamily="34" charset="0"/>
                <a:cs typeface="Arial" pitchFamily="34" charset="0"/>
              </a:rPr>
              <a:t>. </a:t>
            </a:r>
            <a:r>
              <a:rPr lang="en-US" sz="3000" b="1" dirty="0">
                <a:latin typeface="Arial" pitchFamily="34" charset="0"/>
                <a:cs typeface="Arial" pitchFamily="34" charset="0"/>
              </a:rPr>
              <a:t>WATER EXTRACTION AND CONSUMPTION</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619621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27" name="Rectangle 26"/>
          <p:cNvSpPr/>
          <p:nvPr/>
        </p:nvSpPr>
        <p:spPr>
          <a:xfrm>
            <a:off x="384312" y="990600"/>
            <a:ext cx="8468511" cy="4278094"/>
          </a:xfrm>
          <a:prstGeom prst="rect">
            <a:avLst/>
          </a:prstGeom>
          <a:solidFill>
            <a:schemeClr val="accent3">
              <a:lumMod val="20000"/>
              <a:lumOff val="80000"/>
            </a:schemeClr>
          </a:solidFill>
        </p:spPr>
        <p:txBody>
          <a:bodyPr wrap="square">
            <a:spAutoFit/>
          </a:bodyPr>
          <a:lstStyle/>
          <a:p>
            <a:pPr algn="just">
              <a:spcBef>
                <a:spcPts val="600"/>
              </a:spcBef>
              <a:spcAft>
                <a:spcPts val="600"/>
              </a:spcAft>
            </a:pPr>
            <a:r>
              <a:rPr lang="en-US" sz="2400" b="1" dirty="0">
                <a:solidFill>
                  <a:srgbClr val="862A39"/>
                </a:solidFill>
                <a:latin typeface="Arial" pitchFamily="34" charset="0"/>
                <a:cs typeface="Arial" pitchFamily="34" charset="0"/>
              </a:rPr>
              <a:t>PROTECTION OF WATER RESOURCES</a:t>
            </a:r>
          </a:p>
          <a:p>
            <a:pPr algn="just"/>
            <a:endParaRPr lang="en-US" sz="800" b="1" dirty="0">
              <a:solidFill>
                <a:srgbClr val="C00000"/>
              </a:solidFill>
              <a:latin typeface="Arial" pitchFamily="34" charset="0"/>
              <a:cs typeface="Arial" pitchFamily="34" charset="0"/>
            </a:endParaRPr>
          </a:p>
          <a:p>
            <a:pPr marL="342891" indent="-342891" algn="just">
              <a:spcBef>
                <a:spcPts val="600"/>
              </a:spcBef>
              <a:spcAft>
                <a:spcPts val="600"/>
              </a:spcAft>
              <a:buFont typeface="Wingdings" panose="05000000000000000000" pitchFamily="2" charset="2"/>
              <a:buChar char="ü"/>
            </a:pPr>
            <a:r>
              <a:rPr lang="en-US" sz="2000" dirty="0">
                <a:latin typeface="Arial" pitchFamily="34" charset="0"/>
                <a:cs typeface="Arial" pitchFamily="34" charset="0"/>
              </a:rPr>
              <a:t>Activities of exploitation, use of water resources must comply with master plan on water resources approved by competent authorities.</a:t>
            </a:r>
          </a:p>
          <a:p>
            <a:pPr marL="342891" indent="-342891" algn="just">
              <a:spcBef>
                <a:spcPts val="600"/>
              </a:spcBef>
              <a:spcAft>
                <a:spcPts val="600"/>
              </a:spcAft>
              <a:buFont typeface="Wingdings" panose="05000000000000000000" pitchFamily="2" charset="2"/>
              <a:buChar char="ü"/>
            </a:pPr>
            <a:r>
              <a:rPr lang="en-US" sz="2000" dirty="0">
                <a:latin typeface="Arial" pitchFamily="34" charset="0"/>
                <a:cs typeface="Arial" pitchFamily="34" charset="0"/>
              </a:rPr>
              <a:t>Ponds and lakes containing wastewater, areas containing wastewater must be waterproof, spill proof to ensure that water sources are not polluted. </a:t>
            </a:r>
          </a:p>
          <a:p>
            <a:pPr marL="342891" indent="-342891" algn="just">
              <a:spcBef>
                <a:spcPts val="600"/>
              </a:spcBef>
              <a:spcAft>
                <a:spcPts val="600"/>
              </a:spcAft>
              <a:buFont typeface="Wingdings" panose="05000000000000000000" pitchFamily="2" charset="2"/>
              <a:buChar char="ü"/>
            </a:pPr>
            <a:r>
              <a:rPr lang="en-US" sz="2000" dirty="0">
                <a:latin typeface="Arial" pitchFamily="34" charset="0"/>
                <a:cs typeface="Arial" pitchFamily="34" charset="0"/>
              </a:rPr>
              <a:t>To implement measures to timely respond to, overcome water resources incidents.</a:t>
            </a:r>
          </a:p>
          <a:p>
            <a:pPr marL="342891" indent="-342891" algn="just">
              <a:spcBef>
                <a:spcPts val="600"/>
              </a:spcBef>
              <a:spcAft>
                <a:spcPts val="600"/>
              </a:spcAft>
              <a:buFont typeface="Wingdings" panose="05000000000000000000" pitchFamily="2" charset="2"/>
              <a:buChar char="ü"/>
            </a:pPr>
            <a:r>
              <a:rPr lang="en-US" sz="2000" dirty="0">
                <a:latin typeface="Arial" pitchFamily="34" charset="0"/>
                <a:cs typeface="Arial" pitchFamily="34" charset="0"/>
              </a:rPr>
              <a:t>The exploitation and use of water resources, discharging wastewater into water sources have to monitor and supervise the exploitation, use of water and the discharging of wastewater according to regulations.</a:t>
            </a: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311" y="5207139"/>
            <a:ext cx="8455885" cy="873240"/>
          </a:xfrm>
          <a:prstGeom prst="rect">
            <a:avLst/>
          </a:prstGeom>
        </p:spPr>
      </p:pic>
      <p:sp>
        <p:nvSpPr>
          <p:cNvPr id="8" name="object 17"/>
          <p:cNvSpPr txBox="1"/>
          <p:nvPr/>
        </p:nvSpPr>
        <p:spPr>
          <a:xfrm>
            <a:off x="384309" y="285852"/>
            <a:ext cx="8683495"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smtClean="0">
                <a:latin typeface="Arial" pitchFamily="34" charset="0"/>
                <a:cs typeface="Arial" pitchFamily="34" charset="0"/>
              </a:rPr>
              <a:t>. </a:t>
            </a:r>
            <a:r>
              <a:rPr lang="en-US" sz="3000" b="1" dirty="0">
                <a:latin typeface="Arial" pitchFamily="34" charset="0"/>
                <a:cs typeface="Arial" pitchFamily="34" charset="0"/>
              </a:rPr>
              <a:t>WATER EXTRACTION AND CONSUMPTION</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3172953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27" name="Rectangle 26"/>
          <p:cNvSpPr/>
          <p:nvPr/>
        </p:nvSpPr>
        <p:spPr>
          <a:xfrm>
            <a:off x="2199492" y="990605"/>
            <a:ext cx="6944513" cy="5155257"/>
          </a:xfrm>
          <a:prstGeom prst="rect">
            <a:avLst/>
          </a:prstGeom>
          <a:solidFill>
            <a:schemeClr val="accent3">
              <a:lumMod val="20000"/>
              <a:lumOff val="80000"/>
            </a:schemeClr>
          </a:solidFill>
        </p:spPr>
        <p:txBody>
          <a:bodyPr wrap="square">
            <a:spAutoFit/>
          </a:bodyPr>
          <a:lstStyle/>
          <a:p>
            <a:pPr algn="just">
              <a:spcBef>
                <a:spcPts val="600"/>
              </a:spcBef>
            </a:pPr>
            <a:r>
              <a:rPr lang="en-US" sz="2400" b="1" dirty="0">
                <a:solidFill>
                  <a:srgbClr val="862A39"/>
                </a:solidFill>
                <a:latin typeface="Arial" pitchFamily="34" charset="0"/>
                <a:cs typeface="Arial" pitchFamily="34" charset="0"/>
              </a:rPr>
              <a:t>WATER CONSERVATION</a:t>
            </a:r>
          </a:p>
          <a:p>
            <a:pPr algn="just"/>
            <a:endParaRPr lang="en-US" sz="2000" dirty="0">
              <a:latin typeface="Arial" pitchFamily="34" charset="0"/>
              <a:cs typeface="Arial" pitchFamily="34" charset="0"/>
            </a:endParaRPr>
          </a:p>
          <a:p>
            <a:pPr>
              <a:spcBef>
                <a:spcPts val="600"/>
              </a:spcBef>
              <a:spcAft>
                <a:spcPts val="600"/>
              </a:spcAft>
            </a:pPr>
            <a:r>
              <a:rPr lang="en-US" sz="2000" dirty="0">
                <a:latin typeface="Arial" pitchFamily="34" charset="0"/>
                <a:cs typeface="Arial" pitchFamily="34" charset="0"/>
              </a:rPr>
              <a:t>To implement the following measures:</a:t>
            </a:r>
          </a:p>
          <a:p>
            <a:pPr marL="342891" indent="-342891">
              <a:spcBef>
                <a:spcPts val="600"/>
              </a:spcBef>
              <a:spcAft>
                <a:spcPts val="600"/>
              </a:spcAft>
              <a:buFont typeface="Wingdings" panose="05000000000000000000" pitchFamily="2" charset="2"/>
              <a:buChar char="ü"/>
            </a:pPr>
            <a:r>
              <a:rPr lang="en-US" sz="2000" dirty="0">
                <a:latin typeface="Arial" pitchFamily="34" charset="0"/>
                <a:cs typeface="Arial" pitchFamily="34" charset="0"/>
              </a:rPr>
              <a:t>Use water rationally.</a:t>
            </a:r>
          </a:p>
          <a:p>
            <a:pPr marL="342891" indent="-342891">
              <a:spcBef>
                <a:spcPts val="600"/>
              </a:spcBef>
              <a:spcAft>
                <a:spcPts val="600"/>
              </a:spcAft>
              <a:buFont typeface="Wingdings" panose="05000000000000000000" pitchFamily="2" charset="2"/>
              <a:buChar char="ü"/>
            </a:pPr>
            <a:r>
              <a:rPr lang="en-US" sz="2000" dirty="0">
                <a:latin typeface="Arial" pitchFamily="34" charset="0"/>
                <a:cs typeface="Arial" pitchFamily="34" charset="0"/>
              </a:rPr>
              <a:t>To have plan to replace, gradually eliminate means, equipment which use outdated technology and consuming large amount of  water.</a:t>
            </a:r>
          </a:p>
          <a:p>
            <a:pPr marL="342891" indent="-342891">
              <a:spcBef>
                <a:spcPts val="600"/>
              </a:spcBef>
              <a:spcAft>
                <a:spcPts val="600"/>
              </a:spcAft>
              <a:buFont typeface="Wingdings" panose="05000000000000000000" pitchFamily="2" charset="2"/>
              <a:buChar char="ü"/>
            </a:pPr>
            <a:r>
              <a:rPr lang="en-US" sz="2000" dirty="0">
                <a:latin typeface="Arial" pitchFamily="34" charset="0"/>
                <a:cs typeface="Arial" pitchFamily="34" charset="0"/>
              </a:rPr>
              <a:t>To improve, rationalize the process of using water.</a:t>
            </a:r>
          </a:p>
          <a:p>
            <a:pPr marL="342891" indent="-342891">
              <a:spcBef>
                <a:spcPts val="600"/>
              </a:spcBef>
              <a:spcAft>
                <a:spcPts val="600"/>
              </a:spcAft>
              <a:buFont typeface="Wingdings" panose="05000000000000000000" pitchFamily="2" charset="2"/>
              <a:buChar char="ü"/>
            </a:pPr>
            <a:r>
              <a:rPr lang="en-US" sz="2000" dirty="0">
                <a:latin typeface="Arial" pitchFamily="34" charset="0"/>
                <a:cs typeface="Arial" pitchFamily="34" charset="0"/>
              </a:rPr>
              <a:t>To apply techniques, technologies and advance equipment in exploitation, use of water.</a:t>
            </a:r>
          </a:p>
          <a:p>
            <a:pPr marL="342891" indent="-342891">
              <a:spcBef>
                <a:spcPts val="600"/>
              </a:spcBef>
              <a:spcAft>
                <a:spcPts val="600"/>
              </a:spcAft>
              <a:buFont typeface="Wingdings" panose="05000000000000000000" pitchFamily="2" charset="2"/>
              <a:buChar char="ü"/>
            </a:pPr>
            <a:r>
              <a:rPr lang="en-US" sz="2000" dirty="0">
                <a:latin typeface="Arial" pitchFamily="34" charset="0"/>
                <a:cs typeface="Arial" pitchFamily="34" charset="0"/>
              </a:rPr>
              <a:t>To increase the ability of using recycled water, reusing of water.</a:t>
            </a:r>
          </a:p>
          <a:p>
            <a:pPr marL="342891" indent="-342891">
              <a:spcBef>
                <a:spcPts val="600"/>
              </a:spcBef>
              <a:spcAft>
                <a:spcPts val="600"/>
              </a:spcAft>
              <a:buFont typeface="Wingdings" panose="05000000000000000000" pitchFamily="2" charset="2"/>
              <a:buChar char="ü"/>
            </a:pPr>
            <a:r>
              <a:rPr lang="en-US" sz="2000" dirty="0">
                <a:latin typeface="Arial" pitchFamily="34" charset="0"/>
                <a:cs typeface="Arial" pitchFamily="34" charset="0"/>
              </a:rPr>
              <a:t>To store rain water for use.</a:t>
            </a:r>
            <a:endParaRPr lang="en-IN" sz="2000" i="1" dirty="0">
              <a:solidFill>
                <a:srgbClr val="FFC000"/>
              </a:solidFill>
              <a:latin typeface="Arial" pitchFamily="34" charset="0"/>
              <a:cs typeface="Arial" pitchFamily="34" charset="0"/>
            </a:endParaRPr>
          </a:p>
        </p:txBody>
      </p:sp>
      <p:pic>
        <p:nvPicPr>
          <p:cNvPr id="6" name="Picture 5"/>
          <p:cNvPicPr>
            <a:picLocks noChangeAspect="1"/>
          </p:cNvPicPr>
          <p:nvPr/>
        </p:nvPicPr>
        <p:blipFill>
          <a:blip r:embed="rId2"/>
          <a:stretch>
            <a:fillRect/>
          </a:stretch>
        </p:blipFill>
        <p:spPr>
          <a:xfrm>
            <a:off x="35190" y="2286005"/>
            <a:ext cx="2129117" cy="2943225"/>
          </a:xfrm>
          <a:prstGeom prst="rect">
            <a:avLst/>
          </a:prstGeom>
        </p:spPr>
      </p:pic>
      <p:sp>
        <p:nvSpPr>
          <p:cNvPr id="8" name="object 17"/>
          <p:cNvSpPr txBox="1"/>
          <p:nvPr/>
        </p:nvSpPr>
        <p:spPr>
          <a:xfrm>
            <a:off x="384309" y="285852"/>
            <a:ext cx="8683495"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smtClean="0">
                <a:latin typeface="Arial" pitchFamily="34" charset="0"/>
                <a:cs typeface="Arial" pitchFamily="34" charset="0"/>
              </a:rPr>
              <a:t>. </a:t>
            </a:r>
            <a:r>
              <a:rPr lang="en-US" sz="3000" b="1" dirty="0">
                <a:latin typeface="Arial" pitchFamily="34" charset="0"/>
                <a:cs typeface="Arial" pitchFamily="34" charset="0"/>
              </a:rPr>
              <a:t>WATER EXTRACTION AND CONSUMPTION</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586487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8288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27" name="Rectangle 26"/>
          <p:cNvSpPr/>
          <p:nvPr/>
        </p:nvSpPr>
        <p:spPr>
          <a:xfrm>
            <a:off x="139121" y="977697"/>
            <a:ext cx="5685687" cy="5170646"/>
          </a:xfrm>
          <a:prstGeom prst="rect">
            <a:avLst/>
          </a:prstGeom>
          <a:solidFill>
            <a:schemeClr val="accent3">
              <a:lumMod val="20000"/>
              <a:lumOff val="80000"/>
            </a:schemeClr>
          </a:solidFill>
        </p:spPr>
        <p:txBody>
          <a:bodyPr wrap="square">
            <a:spAutoFit/>
          </a:bodyPr>
          <a:lstStyle/>
          <a:p>
            <a:r>
              <a:rPr lang="en-US" sz="2400" b="1" dirty="0">
                <a:solidFill>
                  <a:srgbClr val="862A39"/>
                </a:solidFill>
                <a:latin typeface="Arial" pitchFamily="34" charset="0"/>
                <a:cs typeface="Arial" pitchFamily="34" charset="0"/>
              </a:rPr>
              <a:t>ENVIRONMENTAL PROTECTION FOR UNDERGROUND WATER</a:t>
            </a:r>
          </a:p>
          <a:p>
            <a:pPr algn="just"/>
            <a:endParaRPr lang="en-US" sz="1900" dirty="0">
              <a:latin typeface="Arial" pitchFamily="34" charset="0"/>
              <a:cs typeface="Arial" pitchFamily="34" charset="0"/>
            </a:endParaRPr>
          </a:p>
          <a:p>
            <a:pPr marL="342891" indent="-342891" algn="just">
              <a:spcBef>
                <a:spcPts val="600"/>
              </a:spcBef>
              <a:spcAft>
                <a:spcPts val="600"/>
              </a:spcAft>
              <a:buFont typeface="Wingdings" panose="05000000000000000000" pitchFamily="2" charset="2"/>
              <a:buChar char="ü"/>
            </a:pPr>
            <a:r>
              <a:rPr lang="en-US" sz="1900" dirty="0">
                <a:latin typeface="Arial" pitchFamily="34" charset="0"/>
                <a:cs typeface="Arial" pitchFamily="34" charset="0"/>
              </a:rPr>
              <a:t>Take preventive measures against the pollution of underground water. </a:t>
            </a:r>
          </a:p>
          <a:p>
            <a:pPr marL="342891" indent="-342891" algn="just">
              <a:spcBef>
                <a:spcPts val="600"/>
              </a:spcBef>
              <a:spcAft>
                <a:spcPts val="600"/>
              </a:spcAft>
              <a:buFont typeface="Wingdings" panose="05000000000000000000" pitchFamily="2" charset="2"/>
              <a:buChar char="ü"/>
            </a:pPr>
            <a:r>
              <a:rPr lang="en-US" sz="1900" dirty="0">
                <a:latin typeface="Arial" pitchFamily="34" charset="0"/>
                <a:cs typeface="Arial" pitchFamily="34" charset="0"/>
              </a:rPr>
              <a:t>Abandoned exploration and extraction drill holes must be refilled according to appropriate technical process.</a:t>
            </a:r>
          </a:p>
          <a:p>
            <a:pPr marL="342891" indent="-342891" algn="just">
              <a:spcBef>
                <a:spcPts val="600"/>
              </a:spcBef>
              <a:spcAft>
                <a:spcPts val="600"/>
              </a:spcAft>
              <a:buFont typeface="Wingdings" panose="05000000000000000000" pitchFamily="2" charset="2"/>
              <a:buChar char="ü"/>
            </a:pPr>
            <a:r>
              <a:rPr lang="en-US" sz="1900" dirty="0">
                <a:latin typeface="Arial" pitchFamily="34" charset="0"/>
                <a:cs typeface="Arial" pitchFamily="34" charset="0"/>
              </a:rPr>
              <a:t>Facilities use harmful chemicals (and radioactive substances) must put in place preventive measures against leakage and spread out to the underground water.</a:t>
            </a:r>
          </a:p>
          <a:p>
            <a:pPr marL="342891" indent="-342891" algn="just">
              <a:spcBef>
                <a:spcPts val="600"/>
              </a:spcBef>
              <a:spcAft>
                <a:spcPts val="600"/>
              </a:spcAft>
              <a:buFont typeface="Wingdings" panose="05000000000000000000" pitchFamily="2" charset="2"/>
              <a:buChar char="ü"/>
            </a:pPr>
            <a:r>
              <a:rPr lang="en-US" sz="1900" dirty="0">
                <a:latin typeface="Arial" pitchFamily="34" charset="0"/>
                <a:cs typeface="Arial" pitchFamily="34" charset="0"/>
              </a:rPr>
              <a:t>Organizations or individuals who contaminate the underground water will be responsible for dealing with the underground water pollution.</a:t>
            </a:r>
            <a:endParaRPr lang="en-IN" sz="1900" i="1" dirty="0">
              <a:solidFill>
                <a:srgbClr val="FFC000"/>
              </a:solidFill>
              <a:latin typeface="Arial" pitchFamily="34" charset="0"/>
              <a:cs typeface="Arial" pitchFamily="34" charset="0"/>
            </a:endParaRP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4" y="2590803"/>
            <a:ext cx="3227295" cy="2204189"/>
          </a:xfrm>
          <a:prstGeom prst="rect">
            <a:avLst/>
          </a:prstGeom>
        </p:spPr>
      </p:pic>
      <p:sp>
        <p:nvSpPr>
          <p:cNvPr id="8" name="object 17"/>
          <p:cNvSpPr txBox="1"/>
          <p:nvPr/>
        </p:nvSpPr>
        <p:spPr>
          <a:xfrm>
            <a:off x="384309" y="285852"/>
            <a:ext cx="8683495"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smtClean="0">
                <a:latin typeface="Arial" pitchFamily="34" charset="0"/>
                <a:cs typeface="Arial" pitchFamily="34" charset="0"/>
              </a:rPr>
              <a:t>. </a:t>
            </a:r>
            <a:r>
              <a:rPr lang="en-US" sz="3000" b="1" dirty="0">
                <a:latin typeface="Arial" pitchFamily="34" charset="0"/>
                <a:cs typeface="Arial" pitchFamily="34" charset="0"/>
              </a:rPr>
              <a:t>WATER EXTRACTION AND CONSUMPTION</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837690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27" name="Rectangle 26"/>
          <p:cNvSpPr/>
          <p:nvPr/>
        </p:nvSpPr>
        <p:spPr>
          <a:xfrm>
            <a:off x="457205" y="1483489"/>
            <a:ext cx="8087511" cy="4162101"/>
          </a:xfrm>
          <a:prstGeom prst="rect">
            <a:avLst/>
          </a:prstGeom>
          <a:solidFill>
            <a:schemeClr val="accent3">
              <a:lumMod val="20000"/>
              <a:lumOff val="80000"/>
            </a:schemeClr>
          </a:solidFill>
        </p:spPr>
        <p:txBody>
          <a:bodyPr wrap="square">
            <a:spAutoFit/>
          </a:bodyPr>
          <a:lstStyle/>
          <a:p>
            <a:r>
              <a:rPr lang="vi-VN" sz="2400" b="1" dirty="0">
                <a:solidFill>
                  <a:srgbClr val="862A39"/>
                </a:solidFill>
                <a:ea typeface="BatangChe" pitchFamily="49" charset="-127"/>
                <a:cs typeface="Calibri" panose="020F0502020204030204" pitchFamily="34" charset="0"/>
              </a:rPr>
              <a:t>PERMITS FOR WATER RESOURCES</a:t>
            </a:r>
          </a:p>
          <a:p>
            <a:r>
              <a:rPr lang="en-US" sz="2200" dirty="0">
                <a:ea typeface="BatangChe" pitchFamily="49" charset="-127"/>
                <a:cs typeface="Calibri" panose="020F0502020204030204" pitchFamily="34" charset="0"/>
              </a:rPr>
              <a:t> </a:t>
            </a:r>
            <a:endParaRPr lang="en-US" sz="2200" dirty="0">
              <a:latin typeface="Arial" pitchFamily="34" charset="0"/>
              <a:ea typeface="BatangChe" pitchFamily="49" charset="-127"/>
              <a:cs typeface="Arial" pitchFamily="34" charset="0"/>
            </a:endParaRPr>
          </a:p>
          <a:p>
            <a:pPr>
              <a:spcBef>
                <a:spcPts val="600"/>
              </a:spcBef>
              <a:spcAft>
                <a:spcPts val="600"/>
              </a:spcAft>
            </a:pPr>
            <a:r>
              <a:rPr lang="en-US" sz="2200" dirty="0">
                <a:latin typeface="Arial" pitchFamily="34" charset="0"/>
                <a:ea typeface="BatangChe" pitchFamily="49" charset="-127"/>
                <a:cs typeface="Arial" pitchFamily="34" charset="0"/>
              </a:rPr>
              <a:t>Types of water permits include</a:t>
            </a:r>
            <a:r>
              <a:rPr lang="vi-VN" sz="2200" dirty="0">
                <a:latin typeface="Arial" pitchFamily="34" charset="0"/>
                <a:ea typeface="BatangChe" pitchFamily="49" charset="-127"/>
                <a:cs typeface="Arial" pitchFamily="34" charset="0"/>
              </a:rPr>
              <a:t>: </a:t>
            </a:r>
            <a:endParaRPr lang="en-US" sz="2200" dirty="0">
              <a:latin typeface="Arial" pitchFamily="34" charset="0"/>
              <a:ea typeface="BatangChe" pitchFamily="49" charset="-127"/>
              <a:cs typeface="Arial" pitchFamily="34" charset="0"/>
            </a:endParaRPr>
          </a:p>
          <a:p>
            <a:pPr marL="457189" indent="-457189">
              <a:spcBef>
                <a:spcPts val="600"/>
              </a:spcBef>
              <a:spcAft>
                <a:spcPts val="600"/>
              </a:spcAft>
              <a:buFont typeface="+mj-lt"/>
              <a:buAutoNum type="arabicPeriod"/>
            </a:pPr>
            <a:r>
              <a:rPr lang="en-US" sz="2200" dirty="0">
                <a:latin typeface="Arial" pitchFamily="34" charset="0"/>
                <a:ea typeface="BatangChe" pitchFamily="49" charset="-127"/>
                <a:cs typeface="Arial" pitchFamily="34" charset="0"/>
              </a:rPr>
              <a:t>Permit for underground water exploration</a:t>
            </a:r>
          </a:p>
          <a:p>
            <a:pPr marL="457189" indent="-457189">
              <a:spcBef>
                <a:spcPts val="600"/>
              </a:spcBef>
              <a:spcAft>
                <a:spcPts val="600"/>
              </a:spcAft>
              <a:buFont typeface="+mj-lt"/>
              <a:buAutoNum type="arabicPeriod"/>
            </a:pPr>
            <a:r>
              <a:rPr lang="en-US" sz="2200" dirty="0">
                <a:latin typeface="Arial" pitchFamily="34" charset="0"/>
                <a:ea typeface="BatangChe" pitchFamily="49" charset="-127"/>
                <a:cs typeface="Arial" pitchFamily="34" charset="0"/>
              </a:rPr>
              <a:t>Permit for exploitation and using surface water </a:t>
            </a:r>
          </a:p>
          <a:p>
            <a:pPr marL="457189" indent="-457189">
              <a:spcBef>
                <a:spcPts val="600"/>
              </a:spcBef>
              <a:spcAft>
                <a:spcPts val="600"/>
              </a:spcAft>
              <a:buFont typeface="+mj-lt"/>
              <a:buAutoNum type="arabicPeriod"/>
            </a:pPr>
            <a:r>
              <a:rPr lang="en-US" sz="2200" dirty="0">
                <a:latin typeface="Arial" pitchFamily="34" charset="0"/>
                <a:ea typeface="BatangChe" pitchFamily="49" charset="-127"/>
                <a:cs typeface="Arial" pitchFamily="34" charset="0"/>
              </a:rPr>
              <a:t>Permit for exploitation and using underground water </a:t>
            </a:r>
          </a:p>
          <a:p>
            <a:pPr marL="457189" indent="-457189">
              <a:spcBef>
                <a:spcPts val="600"/>
              </a:spcBef>
              <a:spcAft>
                <a:spcPts val="600"/>
              </a:spcAft>
              <a:buFont typeface="+mj-lt"/>
              <a:buAutoNum type="arabicPeriod"/>
            </a:pPr>
            <a:r>
              <a:rPr lang="en-US" sz="2200" dirty="0">
                <a:latin typeface="Arial" pitchFamily="34" charset="0"/>
                <a:ea typeface="BatangChe" pitchFamily="49" charset="-127"/>
                <a:cs typeface="Arial" pitchFamily="34" charset="0"/>
              </a:rPr>
              <a:t>Permit for exploitation and using seawater </a:t>
            </a:r>
          </a:p>
          <a:p>
            <a:pPr marL="457189" indent="-457189">
              <a:spcBef>
                <a:spcPts val="600"/>
              </a:spcBef>
              <a:spcAft>
                <a:spcPts val="600"/>
              </a:spcAft>
              <a:buFont typeface="+mj-lt"/>
              <a:buAutoNum type="arabicPeriod"/>
            </a:pPr>
            <a:r>
              <a:rPr lang="en-US" sz="2200" dirty="0">
                <a:latin typeface="Arial" pitchFamily="34" charset="0"/>
                <a:ea typeface="BatangChe" pitchFamily="49" charset="-127"/>
                <a:cs typeface="Arial" pitchFamily="34" charset="0"/>
              </a:rPr>
              <a:t>Permit for discharging wastewater in to water resource </a:t>
            </a:r>
          </a:p>
          <a:p>
            <a:pPr marL="12700">
              <a:lnSpc>
                <a:spcPts val="3271"/>
              </a:lnSpc>
              <a:spcBef>
                <a:spcPts val="163"/>
              </a:spcBef>
            </a:pPr>
            <a:endParaRPr lang="en-IN" sz="2200" i="1" dirty="0">
              <a:solidFill>
                <a:srgbClr val="FFC000"/>
              </a:solidFill>
              <a:latin typeface="Arial" pitchFamily="34" charset="0"/>
              <a:ea typeface="BatangChe" pitchFamily="49" charset="-127"/>
              <a:cs typeface="Arial" pitchFamily="34" charset="0"/>
            </a:endParaRP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8" name="object 17"/>
          <p:cNvSpPr txBox="1"/>
          <p:nvPr/>
        </p:nvSpPr>
        <p:spPr>
          <a:xfrm>
            <a:off x="384309" y="285852"/>
            <a:ext cx="8683495"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smtClean="0">
                <a:latin typeface="Arial" pitchFamily="34" charset="0"/>
                <a:cs typeface="Arial" pitchFamily="34" charset="0"/>
              </a:rPr>
              <a:t>. </a:t>
            </a:r>
            <a:r>
              <a:rPr lang="en-US" sz="3000" b="1" dirty="0">
                <a:latin typeface="Arial" pitchFamily="34" charset="0"/>
                <a:cs typeface="Arial" pitchFamily="34" charset="0"/>
              </a:rPr>
              <a:t>WATER EXTRACTION AND CONSUMPTION</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37619427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27" name="Rectangle 26"/>
          <p:cNvSpPr/>
          <p:nvPr/>
        </p:nvSpPr>
        <p:spPr>
          <a:xfrm>
            <a:off x="609600" y="1483821"/>
            <a:ext cx="6781800" cy="4165243"/>
          </a:xfrm>
          <a:prstGeom prst="rect">
            <a:avLst/>
          </a:prstGeom>
          <a:solidFill>
            <a:schemeClr val="accent3">
              <a:lumMod val="20000"/>
              <a:lumOff val="80000"/>
            </a:schemeClr>
          </a:solidFill>
        </p:spPr>
        <p:txBody>
          <a:bodyPr wrap="square">
            <a:spAutoFit/>
          </a:bodyPr>
          <a:lstStyle/>
          <a:p>
            <a:endParaRPr lang="en-US" sz="800" dirty="0">
              <a:latin typeface="Arial" pitchFamily="34" charset="0"/>
              <a:cs typeface="Arial" pitchFamily="34" charset="0"/>
            </a:endParaRPr>
          </a:p>
          <a:p>
            <a:pPr>
              <a:spcBef>
                <a:spcPts val="400"/>
              </a:spcBef>
              <a:spcAft>
                <a:spcPts val="400"/>
              </a:spcAft>
            </a:pPr>
            <a:r>
              <a:rPr lang="vi-VN" sz="2400" b="1" dirty="0">
                <a:solidFill>
                  <a:srgbClr val="862A39"/>
                </a:solidFill>
                <a:ea typeface="BatangChe" pitchFamily="49" charset="-127"/>
                <a:cs typeface="Calibri" panose="020F0502020204030204" pitchFamily="34" charset="0"/>
              </a:rPr>
              <a:t>PERMITS FOR WATER RESOURCES</a:t>
            </a:r>
          </a:p>
          <a:p>
            <a:pPr marL="342891" indent="-342891">
              <a:spcBef>
                <a:spcPts val="400"/>
              </a:spcBef>
              <a:spcAft>
                <a:spcPts val="400"/>
              </a:spcAft>
              <a:buFont typeface="Wingdings" panose="05000000000000000000" pitchFamily="2" charset="2"/>
              <a:buChar char="ü"/>
            </a:pPr>
            <a:r>
              <a:rPr lang="en-US" sz="2200" dirty="0">
                <a:latin typeface="Arial" pitchFamily="34" charset="0"/>
                <a:cs typeface="Arial" pitchFamily="34" charset="0"/>
              </a:rPr>
              <a:t>Requirements for being issued with permits</a:t>
            </a:r>
          </a:p>
          <a:p>
            <a:pPr marL="342891" indent="-342891">
              <a:spcBef>
                <a:spcPts val="400"/>
              </a:spcBef>
              <a:spcAft>
                <a:spcPts val="400"/>
              </a:spcAft>
              <a:buFont typeface="Wingdings" panose="05000000000000000000" pitchFamily="2" charset="2"/>
              <a:buChar char="ü"/>
            </a:pPr>
            <a:r>
              <a:rPr lang="en-US" sz="2200" dirty="0" smtClean="0">
                <a:latin typeface="Arial" pitchFamily="34" charset="0"/>
                <a:cs typeface="Arial" pitchFamily="34" charset="0"/>
              </a:rPr>
              <a:t>Term of permits</a:t>
            </a:r>
            <a:endParaRPr lang="en-US" sz="2200" dirty="0">
              <a:latin typeface="Arial" pitchFamily="34" charset="0"/>
              <a:cs typeface="Arial" pitchFamily="34" charset="0"/>
            </a:endParaRPr>
          </a:p>
          <a:p>
            <a:pPr marL="342891" indent="-342891">
              <a:spcBef>
                <a:spcPts val="400"/>
              </a:spcBef>
              <a:spcAft>
                <a:spcPts val="400"/>
              </a:spcAft>
              <a:buFont typeface="Wingdings" panose="05000000000000000000" pitchFamily="2" charset="2"/>
              <a:buChar char="ü"/>
            </a:pPr>
            <a:r>
              <a:rPr lang="en-US" sz="2200" dirty="0">
                <a:latin typeface="Arial" pitchFamily="34" charset="0"/>
                <a:cs typeface="Arial" pitchFamily="34" charset="0"/>
              </a:rPr>
              <a:t>Renewal of </a:t>
            </a:r>
            <a:r>
              <a:rPr lang="en-US" sz="2200" dirty="0" smtClean="0">
                <a:latin typeface="Arial" pitchFamily="34" charset="0"/>
                <a:cs typeface="Arial" pitchFamily="34" charset="0"/>
              </a:rPr>
              <a:t>permits</a:t>
            </a:r>
            <a:endParaRPr lang="en-US" sz="2200" dirty="0">
              <a:latin typeface="Arial" pitchFamily="34" charset="0"/>
              <a:cs typeface="Arial" pitchFamily="34" charset="0"/>
            </a:endParaRPr>
          </a:p>
          <a:p>
            <a:pPr marL="342891" indent="-342891">
              <a:spcBef>
                <a:spcPts val="400"/>
              </a:spcBef>
              <a:spcAft>
                <a:spcPts val="400"/>
              </a:spcAft>
              <a:buFont typeface="Wingdings" panose="05000000000000000000" pitchFamily="2" charset="2"/>
              <a:buChar char="ü"/>
            </a:pPr>
            <a:r>
              <a:rPr lang="en-US" sz="2200" dirty="0">
                <a:latin typeface="Arial" pitchFamily="34" charset="0"/>
                <a:cs typeface="Arial" pitchFamily="34" charset="0"/>
              </a:rPr>
              <a:t>Modification of permits</a:t>
            </a:r>
          </a:p>
          <a:p>
            <a:pPr marL="342891" indent="-342891">
              <a:spcBef>
                <a:spcPts val="400"/>
              </a:spcBef>
              <a:spcAft>
                <a:spcPts val="400"/>
              </a:spcAft>
              <a:buFont typeface="Wingdings" panose="05000000000000000000" pitchFamily="2" charset="2"/>
              <a:buChar char="ü"/>
            </a:pPr>
            <a:r>
              <a:rPr lang="en-US" sz="2200" dirty="0">
                <a:latin typeface="Arial" pitchFamily="34" charset="0"/>
                <a:cs typeface="Arial" pitchFamily="34" charset="0"/>
              </a:rPr>
              <a:t>Suspension of permits </a:t>
            </a:r>
          </a:p>
          <a:p>
            <a:pPr marL="342891" indent="-342891">
              <a:spcBef>
                <a:spcPts val="400"/>
              </a:spcBef>
              <a:spcAft>
                <a:spcPts val="400"/>
              </a:spcAft>
              <a:buFont typeface="Wingdings" panose="05000000000000000000" pitchFamily="2" charset="2"/>
              <a:buChar char="ü"/>
            </a:pPr>
            <a:r>
              <a:rPr lang="en-US" sz="2200" dirty="0">
                <a:latin typeface="Arial" pitchFamily="34" charset="0"/>
                <a:cs typeface="Arial" pitchFamily="34" charset="0"/>
              </a:rPr>
              <a:t>Revocation of permits </a:t>
            </a:r>
          </a:p>
          <a:p>
            <a:pPr marL="342891" indent="-342891">
              <a:spcBef>
                <a:spcPts val="400"/>
              </a:spcBef>
              <a:spcAft>
                <a:spcPts val="400"/>
              </a:spcAft>
              <a:buFont typeface="Wingdings" panose="05000000000000000000" pitchFamily="2" charset="2"/>
              <a:buChar char="ü"/>
            </a:pPr>
            <a:r>
              <a:rPr lang="en-US" sz="2200" dirty="0">
                <a:latin typeface="Arial" pitchFamily="34" charset="0"/>
                <a:cs typeface="Arial" pitchFamily="34" charset="0"/>
              </a:rPr>
              <a:t>Return of permit, termination of permit validity</a:t>
            </a:r>
          </a:p>
          <a:p>
            <a:pPr marL="342891" indent="-342891">
              <a:spcBef>
                <a:spcPts val="400"/>
              </a:spcBef>
              <a:spcAft>
                <a:spcPts val="400"/>
              </a:spcAft>
              <a:buFont typeface="Wingdings" panose="05000000000000000000" pitchFamily="2" charset="2"/>
              <a:buChar char="ü"/>
            </a:pPr>
            <a:r>
              <a:rPr lang="en-US" sz="2200" dirty="0">
                <a:latin typeface="Arial" pitchFamily="34" charset="0"/>
                <a:cs typeface="Arial" pitchFamily="34" charset="0"/>
              </a:rPr>
              <a:t>Reissuance of permits</a:t>
            </a:r>
          </a:p>
        </p:txBody>
      </p:sp>
      <p:pic>
        <p:nvPicPr>
          <p:cNvPr id="6" name="Picture 5" descr="C:\Users\Truyen Bao\Desktop\work_permits2.jpg"/>
          <p:cNvPicPr/>
          <p:nvPr/>
        </p:nvPicPr>
        <p:blipFill>
          <a:blip r:embed="rId2">
            <a:extLst>
              <a:ext uri="{28A0092B-C50C-407E-A947-70E740481C1C}">
                <a14:useLocalDpi xmlns:a14="http://schemas.microsoft.com/office/drawing/2010/main"/>
              </a:ext>
            </a:extLst>
          </a:blip>
          <a:srcRect/>
          <a:stretch>
            <a:fillRect/>
          </a:stretch>
        </p:blipFill>
        <p:spPr bwMode="auto">
          <a:xfrm>
            <a:off x="6553205" y="3048000"/>
            <a:ext cx="2393089" cy="1524000"/>
          </a:xfrm>
          <a:prstGeom prst="rect">
            <a:avLst/>
          </a:prstGeom>
          <a:noFill/>
          <a:ln>
            <a:noFill/>
          </a:ln>
        </p:spPr>
      </p:pic>
      <p:sp>
        <p:nvSpPr>
          <p:cNvPr id="8" name="object 17"/>
          <p:cNvSpPr txBox="1"/>
          <p:nvPr/>
        </p:nvSpPr>
        <p:spPr>
          <a:xfrm>
            <a:off x="384309" y="285852"/>
            <a:ext cx="8683495"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smtClean="0">
                <a:latin typeface="Arial" pitchFamily="34" charset="0"/>
                <a:cs typeface="Arial" pitchFamily="34" charset="0"/>
              </a:rPr>
              <a:t>. </a:t>
            </a:r>
            <a:r>
              <a:rPr lang="en-US" sz="3000" b="1" dirty="0">
                <a:latin typeface="Arial" pitchFamily="34" charset="0"/>
                <a:cs typeface="Arial" pitchFamily="34" charset="0"/>
              </a:rPr>
              <a:t>WATER EXTRACTION AND CONSUMPTION</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2969492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3" name="TextBox 2"/>
          <p:cNvSpPr txBox="1"/>
          <p:nvPr/>
        </p:nvSpPr>
        <p:spPr>
          <a:xfrm>
            <a:off x="337744" y="1143005"/>
            <a:ext cx="8272856" cy="461665"/>
          </a:xfrm>
          <a:prstGeom prst="rect">
            <a:avLst/>
          </a:prstGeom>
          <a:noFill/>
        </p:spPr>
        <p:txBody>
          <a:bodyPr wrap="square" rtlCol="0">
            <a:spAutoFit/>
          </a:bodyPr>
          <a:lstStyle/>
          <a:p>
            <a:r>
              <a:rPr lang="en-US" sz="2400" b="1" dirty="0">
                <a:solidFill>
                  <a:srgbClr val="862A39"/>
                </a:solidFill>
                <a:cs typeface="Calibri" panose="020F0502020204030204" pitchFamily="34" charset="0"/>
              </a:rPr>
              <a:t>REGISTER, LICENSE OF EXPLOITATION, USE OF WATER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648" y="1625034"/>
            <a:ext cx="9036711"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ject 17"/>
          <p:cNvSpPr txBox="1"/>
          <p:nvPr/>
        </p:nvSpPr>
        <p:spPr>
          <a:xfrm>
            <a:off x="384309" y="285852"/>
            <a:ext cx="8683495"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smtClean="0">
                <a:latin typeface="Arial" pitchFamily="34" charset="0"/>
                <a:cs typeface="Arial" pitchFamily="34" charset="0"/>
              </a:rPr>
              <a:t>. </a:t>
            </a:r>
            <a:r>
              <a:rPr lang="en-US" sz="3000" b="1" dirty="0">
                <a:latin typeface="Arial" pitchFamily="34" charset="0"/>
                <a:cs typeface="Arial" pitchFamily="34" charset="0"/>
              </a:rPr>
              <a:t>WATER EXTRACTION AND CONSUMPTION</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2874633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10" name="TextBox 9"/>
          <p:cNvSpPr txBox="1"/>
          <p:nvPr/>
        </p:nvSpPr>
        <p:spPr>
          <a:xfrm>
            <a:off x="123371" y="1524000"/>
            <a:ext cx="2487264" cy="1569660"/>
          </a:xfrm>
          <a:prstGeom prst="rect">
            <a:avLst/>
          </a:prstGeom>
          <a:noFill/>
        </p:spPr>
        <p:txBody>
          <a:bodyPr wrap="square" rtlCol="0">
            <a:spAutoFit/>
          </a:bodyPr>
          <a:lstStyle/>
          <a:p>
            <a:r>
              <a:rPr lang="en-US" sz="2400" b="1" dirty="0">
                <a:solidFill>
                  <a:srgbClr val="862A39"/>
                </a:solidFill>
                <a:cs typeface="Calibri" panose="020F0502020204030204" pitchFamily="34" charset="0"/>
              </a:rPr>
              <a:t>REGISTER, LICENSE OF EXPLOITATION, USE OF WATER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48384" y="990604"/>
            <a:ext cx="5857875"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ject 17"/>
          <p:cNvSpPr txBox="1"/>
          <p:nvPr/>
        </p:nvSpPr>
        <p:spPr>
          <a:xfrm>
            <a:off x="384309" y="285852"/>
            <a:ext cx="8683495"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smtClean="0">
                <a:latin typeface="Arial" pitchFamily="34" charset="0"/>
                <a:cs typeface="Arial" pitchFamily="34" charset="0"/>
              </a:rPr>
              <a:t>. </a:t>
            </a:r>
            <a:r>
              <a:rPr lang="en-US" sz="3000" b="1" dirty="0">
                <a:latin typeface="Arial" pitchFamily="34" charset="0"/>
                <a:cs typeface="Arial" pitchFamily="34" charset="0"/>
              </a:rPr>
              <a:t>WATER EXTRACTION AND CONSUMPTION</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3768437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2" name="TextBox 1"/>
          <p:cNvSpPr txBox="1"/>
          <p:nvPr/>
        </p:nvSpPr>
        <p:spPr>
          <a:xfrm>
            <a:off x="152404" y="976099"/>
            <a:ext cx="8839201" cy="2462213"/>
          </a:xfrm>
          <a:prstGeom prst="rect">
            <a:avLst/>
          </a:prstGeom>
          <a:solidFill>
            <a:schemeClr val="accent3">
              <a:lumMod val="20000"/>
              <a:lumOff val="80000"/>
            </a:schemeClr>
          </a:solidFill>
        </p:spPr>
        <p:txBody>
          <a:bodyPr wrap="square" rtlCol="0">
            <a:spAutoFit/>
          </a:bodyPr>
          <a:lstStyle/>
          <a:p>
            <a:pPr>
              <a:spcBef>
                <a:spcPts val="600"/>
              </a:spcBef>
              <a:spcAft>
                <a:spcPts val="600"/>
              </a:spcAft>
            </a:pPr>
            <a:r>
              <a:rPr lang="en-US" sz="2400" b="1" dirty="0">
                <a:solidFill>
                  <a:srgbClr val="862A39"/>
                </a:solidFill>
                <a:latin typeface="Arial" pitchFamily="34" charset="0"/>
                <a:cs typeface="Arial" pitchFamily="34" charset="0"/>
              </a:rPr>
              <a:t>CHARGE FOR GRANTING WATER EXPLOITATION RIGHT</a:t>
            </a:r>
          </a:p>
          <a:p>
            <a:pPr marL="342891" indent="-342891">
              <a:spcBef>
                <a:spcPts val="600"/>
              </a:spcBef>
              <a:spcAft>
                <a:spcPts val="600"/>
              </a:spcAft>
              <a:buFont typeface="Wingdings" pitchFamily="2" charset="2"/>
              <a:buChar char="ü"/>
            </a:pPr>
            <a:r>
              <a:rPr lang="en-US" sz="2000" dirty="0">
                <a:latin typeface="Arial" pitchFamily="34" charset="0"/>
                <a:cs typeface="Arial" pitchFamily="34" charset="0"/>
              </a:rPr>
              <a:t>To pay the charge for granting the water exploitation.</a:t>
            </a:r>
            <a:r>
              <a:rPr lang="vi-VN" sz="2000" dirty="0">
                <a:latin typeface="Arial" pitchFamily="34" charset="0"/>
                <a:cs typeface="Arial" pitchFamily="34" charset="0"/>
              </a:rPr>
              <a:t> </a:t>
            </a:r>
          </a:p>
          <a:p>
            <a:pPr marL="342891" indent="-342891" algn="just">
              <a:spcBef>
                <a:spcPts val="600"/>
              </a:spcBef>
              <a:spcAft>
                <a:spcPts val="600"/>
              </a:spcAft>
              <a:buFont typeface="Wingdings" panose="05000000000000000000" pitchFamily="2" charset="2"/>
              <a:buChar char="ü"/>
            </a:pPr>
            <a:r>
              <a:rPr lang="en-US" sz="2000" dirty="0">
                <a:latin typeface="Arial" pitchFamily="34" charset="0"/>
                <a:cs typeface="Arial" pitchFamily="34" charset="0"/>
              </a:rPr>
              <a:t>The levy for grant of right to exploit water resources is identified by quality of water sources, types of water sources, conditions of exploitation, scale, time of exploitation, purpose of using water.</a:t>
            </a:r>
          </a:p>
          <a:p>
            <a:pPr marL="342891" indent="-342891" algn="just">
              <a:spcBef>
                <a:spcPts val="600"/>
              </a:spcBef>
              <a:spcAft>
                <a:spcPts val="600"/>
              </a:spcAft>
              <a:buFont typeface="Wingdings" panose="05000000000000000000" pitchFamily="2" charset="2"/>
              <a:buChar char="ü"/>
            </a:pPr>
            <a:endParaRPr lang="en-US" sz="2000" dirty="0">
              <a:latin typeface="Arial" pitchFamily="34" charset="0"/>
              <a:cs typeface="Arial" pitchFamily="34" charset="0"/>
            </a:endParaRPr>
          </a:p>
        </p:txBody>
      </p:sp>
      <p:sp>
        <p:nvSpPr>
          <p:cNvPr id="6" name="TextBox 5"/>
          <p:cNvSpPr txBox="1"/>
          <p:nvPr/>
        </p:nvSpPr>
        <p:spPr>
          <a:xfrm>
            <a:off x="3657605" y="3200405"/>
            <a:ext cx="5334001" cy="2800767"/>
          </a:xfrm>
          <a:prstGeom prst="rect">
            <a:avLst/>
          </a:prstGeom>
          <a:solidFill>
            <a:schemeClr val="accent2">
              <a:lumMod val="20000"/>
              <a:lumOff val="80000"/>
            </a:schemeClr>
          </a:solidFill>
        </p:spPr>
        <p:txBody>
          <a:bodyPr wrap="square" rtlCol="0">
            <a:spAutoFit/>
          </a:bodyPr>
          <a:lstStyle/>
          <a:p>
            <a:r>
              <a:rPr lang="en-US" sz="2200" b="1" dirty="0">
                <a:solidFill>
                  <a:srgbClr val="862A39"/>
                </a:solidFill>
                <a:cs typeface="Calibri" panose="020F0502020204030204" pitchFamily="34" charset="0"/>
              </a:rPr>
              <a:t>HANDLING ADMINISTRATIVE VIOLATIONS AGAINST WATER RESOURCES </a:t>
            </a:r>
          </a:p>
          <a:p>
            <a:pPr algn="just"/>
            <a:r>
              <a:rPr lang="vi-VN" sz="2200" dirty="0">
                <a:cs typeface="Calibri" panose="020F0502020204030204" pitchFamily="34" charset="0"/>
              </a:rPr>
              <a:t>Principal penalties:</a:t>
            </a:r>
            <a:endParaRPr lang="en-US" sz="2200" dirty="0">
              <a:cs typeface="Calibri" panose="020F0502020204030204" pitchFamily="34" charset="0"/>
            </a:endParaRPr>
          </a:p>
          <a:p>
            <a:pPr marL="342891" indent="-342891">
              <a:buFont typeface="Wingdings" panose="05000000000000000000" pitchFamily="2" charset="2"/>
              <a:buChar char="ü"/>
            </a:pPr>
            <a:r>
              <a:rPr lang="vi-VN" sz="2200" dirty="0">
                <a:cs typeface="Calibri" panose="020F0502020204030204" pitchFamily="34" charset="0"/>
              </a:rPr>
              <a:t>A warning</a:t>
            </a:r>
            <a:endParaRPr lang="en-US" sz="2200" dirty="0">
              <a:cs typeface="Calibri" panose="020F0502020204030204" pitchFamily="34" charset="0"/>
            </a:endParaRPr>
          </a:p>
          <a:p>
            <a:pPr marL="342891" indent="-342891">
              <a:buFont typeface="Wingdings" panose="05000000000000000000" pitchFamily="2" charset="2"/>
              <a:buChar char="ü"/>
            </a:pPr>
            <a:r>
              <a:rPr lang="vi-VN" sz="2200" dirty="0">
                <a:cs typeface="Calibri" panose="020F0502020204030204" pitchFamily="34" charset="0"/>
              </a:rPr>
              <a:t>A fine</a:t>
            </a:r>
            <a:endParaRPr lang="en-US" sz="2200" dirty="0">
              <a:cs typeface="Calibri" panose="020F0502020204030204" pitchFamily="34" charset="0"/>
            </a:endParaRPr>
          </a:p>
          <a:p>
            <a:pPr marL="342891" indent="-342891">
              <a:buFont typeface="Wingdings" panose="05000000000000000000" pitchFamily="2" charset="2"/>
              <a:buChar char="ü"/>
            </a:pPr>
            <a:r>
              <a:rPr lang="en-US" sz="2200" dirty="0">
                <a:cs typeface="Calibri" panose="020F0502020204030204" pitchFamily="34" charset="0"/>
              </a:rPr>
              <a:t>Deprivation of the right to use the permit</a:t>
            </a:r>
          </a:p>
          <a:p>
            <a:pPr marL="342891" indent="-342891">
              <a:buFont typeface="Wingdings" panose="05000000000000000000" pitchFamily="2" charset="2"/>
              <a:buChar char="ü"/>
            </a:pPr>
            <a:r>
              <a:rPr lang="en-US" sz="2200" dirty="0">
                <a:cs typeface="Calibri" panose="020F0502020204030204" pitchFamily="34" charset="0"/>
              </a:rPr>
              <a:t>Additional penalties</a:t>
            </a:r>
          </a:p>
          <a:p>
            <a:pPr marL="342891" indent="-342891">
              <a:buFont typeface="Wingdings" panose="05000000000000000000" pitchFamily="2" charset="2"/>
              <a:buChar char="ü"/>
            </a:pPr>
            <a:r>
              <a:rPr lang="vi-VN" sz="2200" dirty="0">
                <a:cs typeface="Calibri" panose="020F0502020204030204" pitchFamily="34" charset="0"/>
              </a:rPr>
              <a:t>Remedial measures</a:t>
            </a:r>
            <a:endParaRPr lang="en-US" sz="2200" dirty="0">
              <a:cs typeface="Calibri" panose="020F0502020204030204" pitchFamily="34" charset="0"/>
            </a:endParaRPr>
          </a:p>
        </p:txBody>
      </p:sp>
      <p:pic>
        <p:nvPicPr>
          <p:cNvPr id="2050" name="Picture 2" descr="Related imag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4106" r="15760"/>
          <a:stretch/>
        </p:blipFill>
        <p:spPr bwMode="auto">
          <a:xfrm>
            <a:off x="990604" y="3848105"/>
            <a:ext cx="2324667" cy="1505367"/>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17"/>
          <p:cNvSpPr txBox="1"/>
          <p:nvPr/>
        </p:nvSpPr>
        <p:spPr>
          <a:xfrm>
            <a:off x="384309" y="285852"/>
            <a:ext cx="8683495"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smtClean="0">
                <a:latin typeface="Arial" pitchFamily="34" charset="0"/>
                <a:cs typeface="Arial" pitchFamily="34" charset="0"/>
              </a:rPr>
              <a:t>. </a:t>
            </a:r>
            <a:r>
              <a:rPr lang="en-US" sz="3000" b="1" dirty="0">
                <a:latin typeface="Arial" pitchFamily="34" charset="0"/>
                <a:cs typeface="Arial" pitchFamily="34" charset="0"/>
              </a:rPr>
              <a:t>WATER EXTRACTION AND CONSUMPTION</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29882911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2" name="TextBox 1"/>
          <p:cNvSpPr txBox="1"/>
          <p:nvPr/>
        </p:nvSpPr>
        <p:spPr>
          <a:xfrm>
            <a:off x="336859" y="1371602"/>
            <a:ext cx="8588857" cy="3939540"/>
          </a:xfrm>
          <a:prstGeom prst="rect">
            <a:avLst/>
          </a:prstGeom>
          <a:solidFill>
            <a:schemeClr val="accent3">
              <a:lumMod val="20000"/>
              <a:lumOff val="80000"/>
            </a:schemeClr>
          </a:solidFill>
        </p:spPr>
        <p:txBody>
          <a:bodyPr wrap="square" rtlCol="0">
            <a:spAutoFit/>
          </a:bodyPr>
          <a:lstStyle/>
          <a:p>
            <a:pPr>
              <a:spcBef>
                <a:spcPts val="600"/>
              </a:spcBef>
              <a:spcAft>
                <a:spcPts val="600"/>
              </a:spcAft>
            </a:pPr>
            <a:r>
              <a:rPr lang="en-US" sz="2400" b="1" dirty="0">
                <a:solidFill>
                  <a:srgbClr val="862A39"/>
                </a:solidFill>
                <a:latin typeface="Arial" pitchFamily="34" charset="0"/>
                <a:cs typeface="Arial" pitchFamily="34" charset="0"/>
              </a:rPr>
              <a:t>HANDLING ADMINISTRATIVE VIOLATIONS AGAINST </a:t>
            </a:r>
          </a:p>
          <a:p>
            <a:pPr>
              <a:spcBef>
                <a:spcPts val="600"/>
              </a:spcBef>
              <a:spcAft>
                <a:spcPts val="600"/>
              </a:spcAft>
            </a:pPr>
            <a:r>
              <a:rPr lang="en-US" sz="2200" dirty="0">
                <a:latin typeface="Arial" pitchFamily="34" charset="0"/>
                <a:cs typeface="Arial" pitchFamily="34" charset="0"/>
              </a:rPr>
              <a:t>Administrative violations against regulations on water resources include:</a:t>
            </a:r>
          </a:p>
          <a:p>
            <a:pPr marL="342891" indent="-342891">
              <a:spcBef>
                <a:spcPts val="600"/>
              </a:spcBef>
              <a:spcAft>
                <a:spcPts val="600"/>
              </a:spcAft>
              <a:buFont typeface="Wingdings" panose="05000000000000000000" pitchFamily="2" charset="2"/>
              <a:buChar char="ü"/>
            </a:pPr>
            <a:r>
              <a:rPr lang="en-US" sz="2200" dirty="0">
                <a:latin typeface="Arial" pitchFamily="34" charset="0"/>
                <a:cs typeface="Arial" pitchFamily="34" charset="0"/>
              </a:rPr>
              <a:t>Violations against regulations on capacity requirements for formulating schemes, records.</a:t>
            </a:r>
          </a:p>
          <a:p>
            <a:pPr marL="342891" indent="-342891">
              <a:spcBef>
                <a:spcPts val="600"/>
              </a:spcBef>
              <a:spcAft>
                <a:spcPts val="600"/>
              </a:spcAft>
              <a:buFont typeface="Wingdings" panose="05000000000000000000" pitchFamily="2" charset="2"/>
              <a:buChar char="ü"/>
            </a:pPr>
            <a:r>
              <a:rPr lang="en-US" sz="2200" dirty="0">
                <a:latin typeface="Arial" pitchFamily="34" charset="0"/>
                <a:cs typeface="Arial" pitchFamily="34" charset="0"/>
              </a:rPr>
              <a:t>Violations against regulations on monitoring and observation of water resources and discharge of wastewater into water bodies.</a:t>
            </a:r>
          </a:p>
          <a:p>
            <a:pPr marL="342891" indent="-342891">
              <a:spcBef>
                <a:spcPts val="600"/>
              </a:spcBef>
              <a:spcAft>
                <a:spcPts val="600"/>
              </a:spcAft>
              <a:buFont typeface="Wingdings" panose="05000000000000000000" pitchFamily="2" charset="2"/>
              <a:buChar char="ü"/>
            </a:pPr>
            <a:r>
              <a:rPr lang="en-US" sz="2200" dirty="0">
                <a:latin typeface="Arial" pitchFamily="34" charset="0"/>
                <a:cs typeface="Arial" pitchFamily="34" charset="0"/>
              </a:rPr>
              <a:t>Violations against regulations on license. </a:t>
            </a:r>
          </a:p>
          <a:p>
            <a:pPr marL="342891" indent="-342891">
              <a:spcBef>
                <a:spcPts val="600"/>
              </a:spcBef>
              <a:spcAft>
                <a:spcPts val="600"/>
              </a:spcAft>
              <a:buFont typeface="Wingdings" panose="05000000000000000000" pitchFamily="2" charset="2"/>
              <a:buChar char="ü"/>
            </a:pPr>
            <a:r>
              <a:rPr lang="en-US" sz="2200" dirty="0">
                <a:latin typeface="Arial" pitchFamily="34" charset="0"/>
                <a:cs typeface="Arial" pitchFamily="34" charset="0"/>
              </a:rPr>
              <a:t>Violations against regulations on transfer of right to extract water</a:t>
            </a:r>
            <a:r>
              <a:rPr lang="en-US" sz="2200" dirty="0" smtClean="0">
                <a:latin typeface="Arial" pitchFamily="34" charset="0"/>
                <a:cs typeface="Arial" pitchFamily="34" charset="0"/>
              </a:rPr>
              <a:t>. </a:t>
            </a:r>
            <a:endParaRPr lang="en-US" sz="2200" dirty="0">
              <a:latin typeface="Arial" pitchFamily="34" charset="0"/>
              <a:cs typeface="Arial" pitchFamily="34" charset="0"/>
            </a:endParaRPr>
          </a:p>
        </p:txBody>
      </p:sp>
      <p:sp>
        <p:nvSpPr>
          <p:cNvPr id="7" name="object 17"/>
          <p:cNvSpPr txBox="1"/>
          <p:nvPr/>
        </p:nvSpPr>
        <p:spPr>
          <a:xfrm>
            <a:off x="384309" y="285852"/>
            <a:ext cx="8683495"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smtClean="0">
                <a:latin typeface="Arial" pitchFamily="34" charset="0"/>
                <a:cs typeface="Arial" pitchFamily="34" charset="0"/>
              </a:rPr>
              <a:t>. </a:t>
            </a:r>
            <a:r>
              <a:rPr lang="en-US" sz="3000" b="1" dirty="0">
                <a:latin typeface="Arial" pitchFamily="34" charset="0"/>
                <a:cs typeface="Arial" pitchFamily="34" charset="0"/>
              </a:rPr>
              <a:t>WATER EXTRACTION AND CONSUMPTION</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245984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5" name="Rectangle 4"/>
          <p:cNvSpPr/>
          <p:nvPr/>
        </p:nvSpPr>
        <p:spPr>
          <a:xfrm>
            <a:off x="337744" y="990605"/>
            <a:ext cx="8044256" cy="4616648"/>
          </a:xfrm>
          <a:prstGeom prst="rect">
            <a:avLst/>
          </a:prstGeom>
          <a:solidFill>
            <a:schemeClr val="accent3">
              <a:lumMod val="20000"/>
              <a:lumOff val="80000"/>
            </a:schemeClr>
          </a:solidFill>
        </p:spPr>
        <p:txBody>
          <a:bodyPr wrap="square">
            <a:spAutoFit/>
          </a:bodyPr>
          <a:lstStyle/>
          <a:p>
            <a:pPr marL="342891" indent="-342891">
              <a:spcBef>
                <a:spcPts val="600"/>
              </a:spcBef>
              <a:spcAft>
                <a:spcPts val="600"/>
              </a:spcAft>
              <a:buFont typeface="Wingdings" panose="05000000000000000000" pitchFamily="2" charset="2"/>
              <a:buChar char="v"/>
            </a:pPr>
            <a:r>
              <a:rPr lang="en-US" sz="2200" dirty="0" smtClean="0">
                <a:latin typeface="Arial" pitchFamily="34" charset="0"/>
                <a:cs typeface="Arial" panose="020B0604020202020204" pitchFamily="34" charset="0"/>
              </a:rPr>
              <a:t>Introduction of </a:t>
            </a:r>
            <a:r>
              <a:rPr lang="en-US" sz="2200" dirty="0">
                <a:latin typeface="Arial" pitchFamily="34" charset="0"/>
                <a:cs typeface="Arial" panose="020B0604020202020204" pitchFamily="34" charset="0"/>
              </a:rPr>
              <a:t>project tools: </a:t>
            </a:r>
          </a:p>
          <a:p>
            <a:pPr marL="800080" lvl="1" indent="-342891">
              <a:spcBef>
                <a:spcPts val="600"/>
              </a:spcBef>
              <a:spcAft>
                <a:spcPts val="600"/>
              </a:spcAft>
              <a:buFont typeface="Wingdings" panose="05000000000000000000" pitchFamily="2" charset="2"/>
              <a:buChar char="ü"/>
            </a:pPr>
            <a:r>
              <a:rPr lang="en-US" sz="2200" i="1" dirty="0">
                <a:latin typeface="Arial" panose="020B0604020202020204" pitchFamily="34" charset="0"/>
                <a:cs typeface="Arial" panose="020B0604020202020204" pitchFamily="34" charset="0"/>
              </a:rPr>
              <a:t>Country Guide  to Vietnamese Environmental Law for Garment Industry </a:t>
            </a:r>
          </a:p>
          <a:p>
            <a:pPr marL="800080" lvl="1" indent="-342891">
              <a:spcBef>
                <a:spcPts val="600"/>
              </a:spcBef>
              <a:spcAft>
                <a:spcPts val="600"/>
              </a:spcAft>
              <a:buFont typeface="Wingdings" panose="05000000000000000000" pitchFamily="2" charset="2"/>
              <a:buChar char="ü"/>
            </a:pPr>
            <a:r>
              <a:rPr lang="en-US" sz="2200" i="1" dirty="0">
                <a:latin typeface="Arial" panose="020B0604020202020204" pitchFamily="34" charset="0"/>
                <a:cs typeface="Arial" panose="020B0604020202020204" pitchFamily="34" charset="0"/>
              </a:rPr>
              <a:t>Self-Assessment Tool</a:t>
            </a:r>
          </a:p>
          <a:p>
            <a:pPr marL="342891" indent="-342891">
              <a:spcBef>
                <a:spcPts val="600"/>
              </a:spcBef>
              <a:spcAft>
                <a:spcPts val="600"/>
              </a:spcAft>
              <a:buFont typeface="Wingdings" panose="05000000000000000000" pitchFamily="2" charset="2"/>
              <a:buChar char="v"/>
            </a:pPr>
            <a:r>
              <a:rPr lang="en-US" sz="2200" dirty="0" smtClean="0">
                <a:latin typeface="Arial" panose="020B0604020202020204" pitchFamily="34" charset="0"/>
                <a:cs typeface="Arial" panose="020B0604020202020204" pitchFamily="34" charset="0"/>
              </a:rPr>
              <a:t>Guidance on how to use </a:t>
            </a:r>
            <a:r>
              <a:rPr lang="en-US" sz="2200" dirty="0">
                <a:latin typeface="Arial" panose="020B0604020202020204" pitchFamily="34" charset="0"/>
                <a:cs typeface="Arial" panose="020B0604020202020204" pitchFamily="34" charset="0"/>
              </a:rPr>
              <a:t>the project tools </a:t>
            </a:r>
          </a:p>
          <a:p>
            <a:pPr marL="342891" indent="-342891">
              <a:spcBef>
                <a:spcPts val="600"/>
              </a:spcBef>
              <a:spcAft>
                <a:spcPts val="6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O</a:t>
            </a:r>
            <a:r>
              <a:rPr lang="en-US" sz="2200" dirty="0" smtClean="0">
                <a:latin typeface="Arial" panose="020B0604020202020204" pitchFamily="34" charset="0"/>
                <a:cs typeface="Arial" panose="020B0604020202020204" pitchFamily="34" charset="0"/>
              </a:rPr>
              <a:t>verview </a:t>
            </a:r>
            <a:r>
              <a:rPr lang="en-US" sz="2200" dirty="0">
                <a:latin typeface="Arial" panose="020B0604020202020204" pitchFamily="34" charset="0"/>
                <a:cs typeface="Arial" panose="020B0604020202020204" pitchFamily="34" charset="0"/>
              </a:rPr>
              <a:t>of Vietnam environmental regulations for </a:t>
            </a:r>
            <a:r>
              <a:rPr lang="en-US" sz="2200" dirty="0" smtClean="0">
                <a:latin typeface="Arial" panose="020B0604020202020204" pitchFamily="34" charset="0"/>
                <a:cs typeface="Arial" panose="020B0604020202020204" pitchFamily="34" charset="0"/>
              </a:rPr>
              <a:t>the Garment sector</a:t>
            </a:r>
          </a:p>
          <a:p>
            <a:pPr marL="342891" indent="-342891">
              <a:spcBef>
                <a:spcPts val="600"/>
              </a:spcBef>
              <a:spcAft>
                <a:spcPts val="600"/>
              </a:spcAft>
              <a:buFont typeface="Wingdings" panose="05000000000000000000" pitchFamily="2" charset="2"/>
              <a:buChar char="v"/>
            </a:pPr>
            <a:r>
              <a:rPr lang="en-US" sz="2400" dirty="0" smtClean="0">
                <a:solidFill>
                  <a:srgbClr val="0000FF"/>
                </a:solidFill>
                <a:latin typeface="Arial" pitchFamily="34" charset="0"/>
                <a:cs typeface="Arial" pitchFamily="34" charset="0"/>
              </a:rPr>
              <a:t>Update on </a:t>
            </a:r>
            <a:r>
              <a:rPr lang="en-US" sz="2400" dirty="0">
                <a:solidFill>
                  <a:srgbClr val="0000FF"/>
                </a:solidFill>
                <a:latin typeface="Arial" pitchFamily="34" charset="0"/>
                <a:cs typeface="Arial" pitchFamily="34" charset="0"/>
              </a:rPr>
              <a:t>new regulations </a:t>
            </a:r>
            <a:r>
              <a:rPr lang="en-US" sz="2400" dirty="0" smtClean="0">
                <a:solidFill>
                  <a:srgbClr val="0000FF"/>
                </a:solidFill>
                <a:latin typeface="Arial" pitchFamily="34" charset="0"/>
                <a:cs typeface="Arial" pitchFamily="34" charset="0"/>
              </a:rPr>
              <a:t>of </a:t>
            </a:r>
            <a:r>
              <a:rPr lang="en-US" sz="2400" dirty="0">
                <a:solidFill>
                  <a:srgbClr val="0000FF"/>
                </a:solidFill>
                <a:latin typeface="Arial" pitchFamily="34" charset="0"/>
                <a:cs typeface="Arial" pitchFamily="34" charset="0"/>
              </a:rPr>
              <a:t>environmental protection</a:t>
            </a:r>
            <a:endParaRPr lang="en-US" sz="2200" dirty="0">
              <a:solidFill>
                <a:srgbClr val="0000FF"/>
              </a:solidFill>
              <a:latin typeface="Arial" panose="020B0604020202020204" pitchFamily="34" charset="0"/>
              <a:cs typeface="Arial" panose="020B0604020202020204" pitchFamily="34" charset="0"/>
            </a:endParaRPr>
          </a:p>
          <a:p>
            <a:pPr marL="342891" indent="-342891">
              <a:spcBef>
                <a:spcPts val="600"/>
              </a:spcBef>
              <a:spcAft>
                <a:spcPts val="6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Higg</a:t>
            </a:r>
            <a:r>
              <a:rPr lang="en-US" sz="2400" b="1" i="1" dirty="0">
                <a:latin typeface="Arial" pitchFamily="34" charset="0"/>
                <a:cs typeface="Arial" pitchFamily="34" charset="0"/>
              </a:rPr>
              <a:t> </a:t>
            </a:r>
            <a:r>
              <a:rPr lang="en-US" sz="2200" dirty="0">
                <a:latin typeface="Arial" panose="020B0604020202020204" pitchFamily="34" charset="0"/>
                <a:cs typeface="Arial" panose="020B0604020202020204" pitchFamily="34" charset="0"/>
              </a:rPr>
              <a:t>FEM and Project Tools </a:t>
            </a:r>
            <a:endParaRPr lang="en-US" sz="2200" dirty="0" smtClean="0">
              <a:latin typeface="Arial" panose="020B0604020202020204" pitchFamily="34" charset="0"/>
              <a:cs typeface="Arial" panose="020B0604020202020204" pitchFamily="34" charset="0"/>
            </a:endParaRPr>
          </a:p>
          <a:p>
            <a:pPr marL="342891" indent="-342891">
              <a:spcBef>
                <a:spcPts val="600"/>
              </a:spcBef>
              <a:spcAft>
                <a:spcPts val="600"/>
              </a:spcAft>
              <a:buFont typeface="Wingdings" panose="05000000000000000000" pitchFamily="2" charset="2"/>
              <a:buChar char="v"/>
            </a:pPr>
            <a:r>
              <a:rPr lang="en-US" sz="2200" dirty="0" smtClean="0">
                <a:solidFill>
                  <a:srgbClr val="0000FF"/>
                </a:solidFill>
                <a:latin typeface="Arial" panose="020B0604020202020204" pitchFamily="34" charset="0"/>
                <a:cs typeface="Arial" panose="020B0604020202020204" pitchFamily="34" charset="0"/>
              </a:rPr>
              <a:t>Discussion on improvement plans for the factories</a:t>
            </a:r>
            <a:endParaRPr lang="en-US" sz="2200"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609600" y="350426"/>
            <a:ext cx="5867400" cy="553998"/>
          </a:xfrm>
          <a:prstGeom prst="rect">
            <a:avLst/>
          </a:prstGeom>
          <a:noFill/>
        </p:spPr>
        <p:txBody>
          <a:bodyPr wrap="square" rtlCol="0">
            <a:spAutoFit/>
          </a:bodyPr>
          <a:lstStyle/>
          <a:p>
            <a:r>
              <a:rPr lang="en-US" sz="3000" b="1" dirty="0" smtClean="0">
                <a:solidFill>
                  <a:srgbClr val="0000FF"/>
                </a:solidFill>
                <a:latin typeface="Arial" panose="020B0604020202020204" pitchFamily="34" charset="0"/>
                <a:cs typeface="Arial" panose="020B0604020202020204" pitchFamily="34" charset="0"/>
              </a:rPr>
              <a:t>CONTENT</a:t>
            </a:r>
            <a:endParaRPr lang="en-US" sz="3000" b="1" dirty="0">
              <a:solidFill>
                <a:srgbClr val="0000FF"/>
              </a:solidFill>
            </a:endParaRPr>
          </a:p>
        </p:txBody>
      </p:sp>
    </p:spTree>
    <p:extLst>
      <p:ext uri="{BB962C8B-B14F-4D97-AF65-F5344CB8AC3E}">
        <p14:creationId xmlns:p14="http://schemas.microsoft.com/office/powerpoint/2010/main" val="27930908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2" name="TextBox 1"/>
          <p:cNvSpPr txBox="1"/>
          <p:nvPr/>
        </p:nvSpPr>
        <p:spPr>
          <a:xfrm>
            <a:off x="277576" y="1268641"/>
            <a:ext cx="8588857" cy="4770537"/>
          </a:xfrm>
          <a:prstGeom prst="rect">
            <a:avLst/>
          </a:prstGeom>
          <a:solidFill>
            <a:schemeClr val="accent3">
              <a:lumMod val="20000"/>
              <a:lumOff val="80000"/>
            </a:schemeClr>
          </a:solidFill>
        </p:spPr>
        <p:txBody>
          <a:bodyPr wrap="square" rtlCol="0">
            <a:spAutoFit/>
          </a:bodyPr>
          <a:lstStyle/>
          <a:p>
            <a:pPr>
              <a:spcBef>
                <a:spcPts val="600"/>
              </a:spcBef>
              <a:spcAft>
                <a:spcPts val="600"/>
              </a:spcAft>
            </a:pPr>
            <a:r>
              <a:rPr lang="en-US" sz="2400" b="1" dirty="0">
                <a:solidFill>
                  <a:srgbClr val="862A39"/>
                </a:solidFill>
                <a:latin typeface="Arial" panose="020B0604020202020204" pitchFamily="34" charset="0"/>
                <a:cs typeface="Arial" panose="020B0604020202020204" pitchFamily="34" charset="0"/>
              </a:rPr>
              <a:t>HANDLING ADMINISTRATIVE VIOLATIONS AGAINST </a:t>
            </a:r>
          </a:p>
          <a:p>
            <a:pPr>
              <a:spcBef>
                <a:spcPts val="600"/>
              </a:spcBef>
              <a:spcAft>
                <a:spcPts val="600"/>
              </a:spcAft>
            </a:pPr>
            <a:r>
              <a:rPr lang="en-US" sz="2200" dirty="0">
                <a:cs typeface="Calibri" panose="020F0502020204030204" pitchFamily="34" charset="0"/>
              </a:rPr>
              <a:t>Administrative violations against regulations on water resources include (</a:t>
            </a:r>
            <a:r>
              <a:rPr lang="en-US" sz="2200" dirty="0" err="1">
                <a:cs typeface="Calibri" panose="020F0502020204030204" pitchFamily="34" charset="0"/>
              </a:rPr>
              <a:t>cont</a:t>
            </a:r>
            <a:r>
              <a:rPr lang="en-US" sz="2200" dirty="0">
                <a:cs typeface="Calibri" panose="020F0502020204030204" pitchFamily="34" charset="0"/>
              </a:rPr>
              <a:t>):</a:t>
            </a:r>
          </a:p>
          <a:p>
            <a:pPr marL="342891" indent="-342891">
              <a:spcBef>
                <a:spcPts val="600"/>
              </a:spcBef>
              <a:spcAft>
                <a:spcPts val="600"/>
              </a:spcAft>
              <a:buFont typeface="Wingdings" panose="05000000000000000000" pitchFamily="2" charset="2"/>
              <a:buChar char="ü"/>
            </a:pPr>
            <a:r>
              <a:rPr lang="en-US" sz="2200" dirty="0">
                <a:cs typeface="Calibri" panose="020F0502020204030204" pitchFamily="34" charset="0"/>
              </a:rPr>
              <a:t>Violations against regulations in license to discharge wastewater into water source.</a:t>
            </a:r>
          </a:p>
          <a:p>
            <a:pPr marL="342891" indent="-342891">
              <a:spcBef>
                <a:spcPts val="600"/>
              </a:spcBef>
              <a:spcAft>
                <a:spcPts val="600"/>
              </a:spcAft>
              <a:buFont typeface="Wingdings" panose="05000000000000000000" pitchFamily="2" charset="2"/>
              <a:buChar char="ü"/>
            </a:pPr>
            <a:r>
              <a:rPr lang="en-US" sz="2200" dirty="0">
                <a:cs typeface="Calibri" panose="020F0502020204030204" pitchFamily="34" charset="0"/>
              </a:rPr>
              <a:t>Violations of regulations on water resource protection.</a:t>
            </a:r>
          </a:p>
          <a:p>
            <a:pPr marL="342891" indent="-342891">
              <a:spcBef>
                <a:spcPts val="600"/>
              </a:spcBef>
              <a:spcAft>
                <a:spcPts val="600"/>
              </a:spcAft>
              <a:buFont typeface="Wingdings" panose="05000000000000000000" pitchFamily="2" charset="2"/>
              <a:buChar char="ü"/>
            </a:pPr>
            <a:r>
              <a:rPr lang="en-US" sz="2200" dirty="0">
                <a:cs typeface="Calibri" panose="020F0502020204030204" pitchFamily="34" charset="0"/>
              </a:rPr>
              <a:t>Violations of regulations on prevention and control of pollution, degradation and depletion of water resources.</a:t>
            </a:r>
          </a:p>
          <a:p>
            <a:pPr marL="342891" indent="-342891">
              <a:spcBef>
                <a:spcPts val="600"/>
              </a:spcBef>
              <a:spcAft>
                <a:spcPts val="600"/>
              </a:spcAft>
              <a:buFont typeface="Wingdings" panose="05000000000000000000" pitchFamily="2" charset="2"/>
              <a:buChar char="ü"/>
            </a:pPr>
            <a:r>
              <a:rPr lang="en-US" sz="2200" dirty="0">
                <a:cs typeface="Calibri" panose="020F0502020204030204" pitchFamily="34" charset="0"/>
              </a:rPr>
              <a:t>Violations of regulations on response to water pollution incidents.</a:t>
            </a:r>
          </a:p>
          <a:p>
            <a:pPr marL="342891" indent="-342891">
              <a:spcBef>
                <a:spcPts val="600"/>
              </a:spcBef>
              <a:spcAft>
                <a:spcPts val="600"/>
              </a:spcAft>
              <a:buFont typeface="Wingdings" panose="05000000000000000000" pitchFamily="2" charset="2"/>
              <a:buChar char="ü"/>
            </a:pPr>
            <a:r>
              <a:rPr lang="en-US" sz="2200" dirty="0">
                <a:cs typeface="Calibri" panose="020F0502020204030204" pitchFamily="34" charset="0"/>
              </a:rPr>
              <a:t>Violations of regulations on land subsidence prevention and monitoring.</a:t>
            </a:r>
            <a:endParaRPr lang="vi-VN" sz="2200" dirty="0">
              <a:cs typeface="Calibri" panose="020F0502020204030204" pitchFamily="34" charset="0"/>
            </a:endParaRPr>
          </a:p>
        </p:txBody>
      </p:sp>
      <p:sp>
        <p:nvSpPr>
          <p:cNvPr id="6" name="object 17"/>
          <p:cNvSpPr txBox="1"/>
          <p:nvPr/>
        </p:nvSpPr>
        <p:spPr>
          <a:xfrm>
            <a:off x="384309" y="285852"/>
            <a:ext cx="8683495"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smtClean="0">
                <a:latin typeface="Arial" pitchFamily="34" charset="0"/>
                <a:cs typeface="Arial" pitchFamily="34" charset="0"/>
              </a:rPr>
              <a:t>. </a:t>
            </a:r>
            <a:r>
              <a:rPr lang="en-US" sz="3000" b="1" dirty="0">
                <a:latin typeface="Arial" pitchFamily="34" charset="0"/>
                <a:cs typeface="Arial" pitchFamily="34" charset="0"/>
              </a:rPr>
              <a:t>WATER EXTRACTION AND CONSUMPTION</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94290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7526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3" name="TextBox 2"/>
          <p:cNvSpPr txBox="1"/>
          <p:nvPr/>
        </p:nvSpPr>
        <p:spPr>
          <a:xfrm>
            <a:off x="76201" y="1898575"/>
            <a:ext cx="4419600" cy="3477875"/>
          </a:xfrm>
          <a:prstGeom prst="rect">
            <a:avLst/>
          </a:prstGeom>
          <a:solidFill>
            <a:schemeClr val="accent3">
              <a:lumMod val="20000"/>
              <a:lumOff val="80000"/>
            </a:schemeClr>
          </a:solidFill>
        </p:spPr>
        <p:txBody>
          <a:bodyPr wrap="square" rtlCol="0">
            <a:spAutoFit/>
          </a:bodyPr>
          <a:lstStyle/>
          <a:p>
            <a:r>
              <a:rPr lang="en-US" sz="2200" b="1" i="1" u="sng" dirty="0">
                <a:cs typeface="Calibri" panose="020F0502020204030204" pitchFamily="34" charset="0"/>
              </a:rPr>
              <a:t>Water extraction and consumption</a:t>
            </a:r>
          </a:p>
          <a:p>
            <a:r>
              <a:rPr lang="en-US" sz="2200" dirty="0">
                <a:cs typeface="Calibri" panose="020F0502020204030204" pitchFamily="34" charset="0"/>
              </a:rPr>
              <a:t>General issues mentioned as:</a:t>
            </a:r>
          </a:p>
          <a:p>
            <a:pPr marL="342891" indent="-342891">
              <a:buFont typeface="Wingdings" panose="05000000000000000000" pitchFamily="2" charset="2"/>
              <a:buChar char="ü"/>
            </a:pPr>
            <a:r>
              <a:rPr lang="en-US" sz="2200" dirty="0">
                <a:cs typeface="Calibri" panose="020F0502020204030204" pitchFamily="34" charset="0"/>
              </a:rPr>
              <a:t>General principles, </a:t>
            </a:r>
          </a:p>
          <a:p>
            <a:pPr marL="342891" indent="-342891">
              <a:buFont typeface="Wingdings" panose="05000000000000000000" pitchFamily="2" charset="2"/>
              <a:buChar char="ü"/>
            </a:pPr>
            <a:r>
              <a:rPr lang="en-US" sz="2200" dirty="0">
                <a:cs typeface="Calibri" panose="020F0502020204030204" pitchFamily="34" charset="0"/>
              </a:rPr>
              <a:t>Protection, conservation…</a:t>
            </a:r>
          </a:p>
          <a:p>
            <a:pPr marL="342891" indent="-342891">
              <a:buFont typeface="Wingdings" panose="05000000000000000000" pitchFamily="2" charset="2"/>
              <a:buChar char="ü"/>
            </a:pPr>
            <a:r>
              <a:rPr lang="en-US" sz="2200" dirty="0">
                <a:cs typeface="Calibri" panose="020F0502020204030204" pitchFamily="34" charset="0"/>
              </a:rPr>
              <a:t>Rights and obligations </a:t>
            </a:r>
          </a:p>
          <a:p>
            <a:pPr marL="342891" indent="-342891">
              <a:buFont typeface="Wingdings" panose="05000000000000000000" pitchFamily="2" charset="2"/>
              <a:buChar char="ü"/>
            </a:pPr>
            <a:r>
              <a:rPr lang="vi-VN" sz="2200" dirty="0">
                <a:cs typeface="Calibri" panose="020F0502020204030204" pitchFamily="34" charset="0"/>
              </a:rPr>
              <a:t>Permits</a:t>
            </a:r>
            <a:endParaRPr lang="en-US" sz="2200" dirty="0">
              <a:cs typeface="Calibri" panose="020F0502020204030204" pitchFamily="34" charset="0"/>
            </a:endParaRPr>
          </a:p>
          <a:p>
            <a:pPr marL="342891" indent="-342891">
              <a:buFont typeface="Wingdings" panose="05000000000000000000" pitchFamily="2" charset="2"/>
              <a:buChar char="ü"/>
            </a:pPr>
            <a:r>
              <a:rPr lang="en-US" sz="2200" dirty="0">
                <a:cs typeface="Calibri" panose="020F0502020204030204" pitchFamily="34" charset="0"/>
              </a:rPr>
              <a:t>Register, license of exploitation, </a:t>
            </a:r>
          </a:p>
          <a:p>
            <a:pPr marL="342891" indent="-342891">
              <a:buFont typeface="Wingdings" panose="05000000000000000000" pitchFamily="2" charset="2"/>
              <a:buChar char="ü"/>
            </a:pPr>
            <a:r>
              <a:rPr lang="en-US" sz="2200" dirty="0">
                <a:cs typeface="Calibri" panose="020F0502020204030204" pitchFamily="34" charset="0"/>
              </a:rPr>
              <a:t>Prohibited acts, </a:t>
            </a:r>
          </a:p>
          <a:p>
            <a:pPr marL="342891" indent="-342891">
              <a:buFont typeface="Wingdings" panose="05000000000000000000" pitchFamily="2" charset="2"/>
              <a:buChar char="ü"/>
            </a:pPr>
            <a:r>
              <a:rPr lang="en-US" sz="2200" dirty="0">
                <a:cs typeface="Calibri" panose="020F0502020204030204" pitchFamily="34" charset="0"/>
              </a:rPr>
              <a:t>Resolution of environmental violations</a:t>
            </a:r>
            <a:endParaRPr lang="en-US" sz="2200" dirty="0"/>
          </a:p>
        </p:txBody>
      </p:sp>
      <p:sp>
        <p:nvSpPr>
          <p:cNvPr id="4" name="TextBox 3"/>
          <p:cNvSpPr txBox="1"/>
          <p:nvPr/>
        </p:nvSpPr>
        <p:spPr>
          <a:xfrm>
            <a:off x="4757345" y="1806290"/>
            <a:ext cx="4386656" cy="4154984"/>
          </a:xfrm>
          <a:prstGeom prst="rect">
            <a:avLst/>
          </a:prstGeom>
          <a:solidFill>
            <a:schemeClr val="accent2">
              <a:lumMod val="20000"/>
              <a:lumOff val="80000"/>
            </a:schemeClr>
          </a:solidFill>
        </p:spPr>
        <p:txBody>
          <a:bodyPr wrap="square" rtlCol="0">
            <a:spAutoFit/>
          </a:bodyPr>
          <a:lstStyle/>
          <a:p>
            <a:r>
              <a:rPr lang="en-IN" sz="2200" b="1" i="1" u="sng" dirty="0">
                <a:cs typeface="Arial"/>
              </a:rPr>
              <a:t>Water Use</a:t>
            </a:r>
          </a:p>
          <a:p>
            <a:r>
              <a:rPr lang="en-US" sz="2200" dirty="0">
                <a:cs typeface="Calibri" panose="020F0502020204030204" pitchFamily="34" charset="0"/>
              </a:rPr>
              <a:t>General issues mentioned as:</a:t>
            </a:r>
          </a:p>
          <a:p>
            <a:pPr marL="285744" indent="-285744">
              <a:buFont typeface="Wingdings" panose="05000000000000000000" pitchFamily="2" charset="2"/>
              <a:buChar char="ü"/>
            </a:pPr>
            <a:r>
              <a:rPr lang="en-US" sz="2200" dirty="0">
                <a:cs typeface="Calibri" panose="020F0502020204030204" pitchFamily="34" charset="0"/>
              </a:rPr>
              <a:t>Tracking/monitoring</a:t>
            </a:r>
          </a:p>
          <a:p>
            <a:pPr marL="285744" indent="-285744">
              <a:buFont typeface="Wingdings" panose="05000000000000000000" pitchFamily="2" charset="2"/>
              <a:buChar char="ü"/>
            </a:pPr>
            <a:r>
              <a:rPr lang="en-US" sz="2200" dirty="0">
                <a:cs typeface="Calibri" panose="020F0502020204030204" pitchFamily="34" charset="0"/>
              </a:rPr>
              <a:t> Frequency of Monitoring</a:t>
            </a:r>
          </a:p>
          <a:p>
            <a:pPr marL="285744" indent="-285744">
              <a:buFont typeface="Wingdings" panose="05000000000000000000" pitchFamily="2" charset="2"/>
              <a:buChar char="ü"/>
            </a:pPr>
            <a:r>
              <a:rPr lang="en-US" sz="2200" dirty="0">
                <a:cs typeface="Calibri" panose="020F0502020204030204" pitchFamily="34" charset="0"/>
              </a:rPr>
              <a:t>Evaluate and understand/ Balance water</a:t>
            </a:r>
          </a:p>
          <a:p>
            <a:pPr marL="285744" indent="-285744">
              <a:buFont typeface="Wingdings" panose="05000000000000000000" pitchFamily="2" charset="2"/>
              <a:buChar char="ü"/>
            </a:pPr>
            <a:r>
              <a:rPr lang="en-US" sz="2200" dirty="0">
                <a:cs typeface="Calibri" panose="020F0502020204030204" pitchFamily="34" charset="0"/>
              </a:rPr>
              <a:t>Set and targets for improving</a:t>
            </a:r>
          </a:p>
          <a:p>
            <a:pPr marL="285744" indent="-285744">
              <a:buFont typeface="Wingdings" panose="05000000000000000000" pitchFamily="2" charset="2"/>
              <a:buChar char="ü"/>
            </a:pPr>
            <a:r>
              <a:rPr lang="en-US" sz="2200" dirty="0">
                <a:cs typeface="Calibri" panose="020F0502020204030204" pitchFamily="34" charset="0"/>
              </a:rPr>
              <a:t> Set and manage an implementation plan to improve </a:t>
            </a:r>
          </a:p>
          <a:p>
            <a:pPr marL="285744" indent="-285744">
              <a:buFont typeface="Wingdings" panose="05000000000000000000" pitchFamily="2" charset="2"/>
              <a:buChar char="ü"/>
            </a:pPr>
            <a:r>
              <a:rPr lang="en-US" sz="2200" dirty="0">
                <a:cs typeface="Calibri" panose="020F0502020204030204" pitchFamily="34" charset="0"/>
              </a:rPr>
              <a:t>Reuse and/or recycle process wastewater</a:t>
            </a:r>
          </a:p>
          <a:p>
            <a:pPr marL="285744" indent="-285744">
              <a:buFont typeface="Wingdings" panose="05000000000000000000" pitchFamily="2" charset="2"/>
              <a:buChar char="ü"/>
            </a:pPr>
            <a:r>
              <a:rPr lang="en-US" sz="2200" dirty="0">
                <a:cs typeface="Calibri" panose="020F0502020204030204" pitchFamily="34" charset="0"/>
              </a:rPr>
              <a:t>% improvement achieved</a:t>
            </a:r>
            <a:r>
              <a:rPr lang="en-US" sz="2200" b="1" dirty="0"/>
              <a:t>  </a:t>
            </a:r>
            <a:endParaRPr lang="en-US" sz="2200" dirty="0"/>
          </a:p>
        </p:txBody>
      </p:sp>
      <p:sp>
        <p:nvSpPr>
          <p:cNvPr id="13"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r>
              <a:rPr lang="en-US" sz="2800" b="1" i="1" dirty="0" err="1">
                <a:cs typeface="Arial"/>
              </a:rPr>
              <a:t>Higg</a:t>
            </a:r>
            <a:r>
              <a:rPr lang="en-US" sz="2800" b="1" i="1" dirty="0">
                <a:cs typeface="Arial"/>
              </a:rPr>
              <a:t> FEM and VN Legislation</a:t>
            </a:r>
            <a:endParaRPr lang="en-IN" sz="2800" b="1" i="1" dirty="0">
              <a:cs typeface="Arial"/>
            </a:endParaRPr>
          </a:p>
          <a:p>
            <a:pPr marL="12700">
              <a:lnSpc>
                <a:spcPts val="3271"/>
              </a:lnSpc>
              <a:spcBef>
                <a:spcPts val="163"/>
              </a:spcBef>
            </a:pPr>
            <a:r>
              <a:rPr lang="en-US" sz="2800" b="1" i="1" dirty="0">
                <a:cs typeface="Arial"/>
              </a:rPr>
              <a:t>Gap Analysis: </a:t>
            </a:r>
            <a:r>
              <a:rPr lang="en-US" sz="2400" b="1" i="1" dirty="0">
                <a:cs typeface="Calibri" panose="020F0502020204030204" pitchFamily="34" charset="0"/>
              </a:rPr>
              <a:t>Water extraction and consumption - </a:t>
            </a:r>
            <a:r>
              <a:rPr lang="en-IN" sz="2400" b="1" i="1" dirty="0">
                <a:cs typeface="Arial"/>
              </a:rPr>
              <a:t>Water Use</a:t>
            </a:r>
          </a:p>
          <a:p>
            <a:pPr marL="12700">
              <a:lnSpc>
                <a:spcPts val="3271"/>
              </a:lnSpc>
              <a:spcBef>
                <a:spcPts val="163"/>
              </a:spcBef>
            </a:pPr>
            <a:endParaRPr lang="en-US" sz="2800" b="1" i="1" u="sng" dirty="0">
              <a:cs typeface="Calibri" panose="020F0502020204030204" pitchFamily="34" charset="0"/>
            </a:endParaRPr>
          </a:p>
          <a:p>
            <a:pPr marL="12700">
              <a:lnSpc>
                <a:spcPts val="3271"/>
              </a:lnSpc>
              <a:spcBef>
                <a:spcPts val="163"/>
              </a:spcBef>
            </a:pPr>
            <a:endParaRPr lang="en-US" sz="2800" i="1" dirty="0">
              <a:solidFill>
                <a:srgbClr val="002060"/>
              </a:solidFill>
              <a:cs typeface="Arial"/>
            </a:endParaRPr>
          </a:p>
        </p:txBody>
      </p:sp>
      <p:sp>
        <p:nvSpPr>
          <p:cNvPr id="14" name="Rectangle 13"/>
          <p:cNvSpPr/>
          <p:nvPr/>
        </p:nvSpPr>
        <p:spPr>
          <a:xfrm>
            <a:off x="436734" y="1066801"/>
            <a:ext cx="8468511" cy="49096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3271"/>
              </a:lnSpc>
              <a:spcBef>
                <a:spcPts val="163"/>
              </a:spcBef>
            </a:pPr>
            <a:r>
              <a:rPr lang="en-US" sz="2400" b="1" i="1" dirty="0">
                <a:solidFill>
                  <a:srgbClr val="862A39"/>
                </a:solidFill>
                <a:latin typeface="Calibri" panose="020F0502020204030204" pitchFamily="34" charset="0"/>
                <a:cs typeface="Calibri" panose="020F0502020204030204" pitchFamily="34" charset="0"/>
              </a:rPr>
              <a:t>Comparison of requirements between VN Law and </a:t>
            </a:r>
            <a:r>
              <a:rPr lang="en-US" sz="2400" b="1" i="1" dirty="0" err="1">
                <a:solidFill>
                  <a:srgbClr val="862A39"/>
                </a:solidFill>
                <a:latin typeface="Calibri" panose="020F0502020204030204" pitchFamily="34" charset="0"/>
                <a:cs typeface="Calibri" panose="020F0502020204030204" pitchFamily="34" charset="0"/>
              </a:rPr>
              <a:t>Higg</a:t>
            </a:r>
            <a:r>
              <a:rPr lang="en-US" sz="2400" b="1" i="1" dirty="0">
                <a:solidFill>
                  <a:srgbClr val="862A39"/>
                </a:solidFill>
                <a:latin typeface="Calibri" panose="020F0502020204030204" pitchFamily="34" charset="0"/>
                <a:cs typeface="Calibri" panose="020F0502020204030204" pitchFamily="34" charset="0"/>
              </a:rPr>
              <a:t> FEM</a:t>
            </a:r>
            <a:endParaRPr lang="en-IN" sz="2400" b="1" i="1" dirty="0">
              <a:solidFill>
                <a:srgbClr val="862A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25140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912870599"/>
              </p:ext>
            </p:extLst>
          </p:nvPr>
        </p:nvGraphicFramePr>
        <p:xfrm>
          <a:off x="336856" y="1066800"/>
          <a:ext cx="8563307" cy="5051800"/>
        </p:xfrm>
        <a:graphic>
          <a:graphicData uri="http://schemas.openxmlformats.org/drawingml/2006/table">
            <a:tbl>
              <a:tblPr firstRow="1" firstCol="1" bandRow="1">
                <a:tableStyleId>{5940675A-B579-460E-94D1-54222C63F5DA}</a:tableStyleId>
              </a:tblPr>
              <a:tblGrid>
                <a:gridCol w="5149547">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tblGrid>
              <a:tr h="397081">
                <a:tc>
                  <a:txBody>
                    <a:bodyPr/>
                    <a:lstStyle/>
                    <a:p>
                      <a:pPr marL="0" marR="0" algn="ctr">
                        <a:lnSpc>
                          <a:spcPct val="107000"/>
                        </a:lnSpc>
                        <a:spcBef>
                          <a:spcPts val="0"/>
                        </a:spcBef>
                        <a:spcAft>
                          <a:spcPts val="0"/>
                        </a:spcAft>
                      </a:pPr>
                      <a:r>
                        <a:rPr lang="en-US" sz="2300" b="1" dirty="0">
                          <a:effectLst/>
                        </a:rPr>
                        <a:t>Requirements</a:t>
                      </a:r>
                      <a:endParaRPr lang="en-US" sz="23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nSpc>
                          <a:spcPct val="107000"/>
                        </a:lnSpc>
                        <a:spcBef>
                          <a:spcPts val="0"/>
                        </a:spcBef>
                        <a:spcAft>
                          <a:spcPts val="0"/>
                        </a:spcAft>
                      </a:pPr>
                      <a:r>
                        <a:rPr lang="en-US" sz="2300" b="1" dirty="0">
                          <a:effectLst/>
                        </a:rPr>
                        <a:t> </a:t>
                      </a:r>
                      <a:r>
                        <a:rPr lang="en-US" sz="2300" b="1" dirty="0"/>
                        <a:t>VN Law</a:t>
                      </a:r>
                      <a:endParaRPr lang="en-US" sz="23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nSpc>
                          <a:spcPct val="107000"/>
                        </a:lnSpc>
                        <a:spcBef>
                          <a:spcPts val="0"/>
                        </a:spcBef>
                        <a:spcAft>
                          <a:spcPts val="0"/>
                        </a:spcAft>
                      </a:pPr>
                      <a:r>
                        <a:rPr lang="en-US" sz="2300" b="1" dirty="0">
                          <a:effectLst/>
                        </a:rPr>
                        <a:t> </a:t>
                      </a:r>
                      <a:r>
                        <a:rPr lang="en-US" sz="2300" b="1" dirty="0" err="1"/>
                        <a:t>Higg</a:t>
                      </a:r>
                      <a:r>
                        <a:rPr lang="en-US" sz="2300" b="1" dirty="0"/>
                        <a:t> FEM </a:t>
                      </a:r>
                      <a:endParaRPr lang="en-US" sz="23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0"/>
                  </a:ext>
                </a:extLst>
              </a:tr>
              <a:tr h="397081">
                <a:tc>
                  <a:txBody>
                    <a:bodyPr/>
                    <a:lstStyle/>
                    <a:p>
                      <a:pPr marL="0" marR="0">
                        <a:lnSpc>
                          <a:spcPct val="107000"/>
                        </a:lnSpc>
                        <a:spcBef>
                          <a:spcPts val="0"/>
                        </a:spcBef>
                        <a:spcAft>
                          <a:spcPts val="0"/>
                        </a:spcAft>
                      </a:pPr>
                      <a:r>
                        <a:rPr lang="en-US" sz="2300" dirty="0">
                          <a:effectLst/>
                        </a:rPr>
                        <a:t>Interested in all water supplies</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342900" marR="0" indent="-342900" algn="ctr">
                        <a:lnSpc>
                          <a:spcPct val="107000"/>
                        </a:lnSpc>
                        <a:spcBef>
                          <a:spcPts val="0"/>
                        </a:spcBef>
                        <a:spcAft>
                          <a:spcPts val="0"/>
                        </a:spcAft>
                        <a:buFont typeface="Wingdings" panose="05000000000000000000" pitchFamily="2" charset="2"/>
                        <a:buChar char="ü"/>
                      </a:pPr>
                      <a:r>
                        <a:rPr lang="en-US" sz="2300" b="0" dirty="0">
                          <a:solidFill>
                            <a:schemeClr val="tx1"/>
                          </a:solidFill>
                          <a:effectLst/>
                          <a:latin typeface="+mn-lt"/>
                          <a:ea typeface="Calibri" panose="020F0502020204030204" pitchFamily="34" charset="0"/>
                          <a:cs typeface="Times New Roman" panose="02020603050405020304" pitchFamily="18" charset="0"/>
                        </a:rPr>
                        <a:t> </a:t>
                      </a:r>
                    </a:p>
                  </a:txBody>
                  <a:tcPr marL="68580" marR="68580" marT="0" marB="0">
                    <a:solidFill>
                      <a:schemeClr val="accent3">
                        <a:lumMod val="20000"/>
                        <a:lumOff val="80000"/>
                      </a:schemeClr>
                    </a:solidFill>
                  </a:tcPr>
                </a:tc>
                <a:tc>
                  <a:txBody>
                    <a:bodyPr/>
                    <a:lstStyle/>
                    <a:p>
                      <a:pPr marL="342900" marR="0" indent="-342900" algn="ctr">
                        <a:lnSpc>
                          <a:spcPct val="107000"/>
                        </a:lnSpc>
                        <a:spcBef>
                          <a:spcPts val="0"/>
                        </a:spcBef>
                        <a:spcAft>
                          <a:spcPts val="0"/>
                        </a:spcAft>
                        <a:buFont typeface="Wingdings" panose="05000000000000000000" pitchFamily="2" charset="2"/>
                        <a:buChar char="ü"/>
                      </a:pPr>
                      <a:r>
                        <a:rPr lang="en-US" sz="2300" dirty="0">
                          <a:effectLst/>
                        </a:rPr>
                        <a:t> </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r h="397081">
                <a:tc>
                  <a:txBody>
                    <a:bodyPr/>
                    <a:lstStyle/>
                    <a:p>
                      <a:pPr marL="0" marR="0">
                        <a:lnSpc>
                          <a:spcPct val="107000"/>
                        </a:lnSpc>
                        <a:spcBef>
                          <a:spcPts val="0"/>
                        </a:spcBef>
                        <a:spcAft>
                          <a:spcPts val="0"/>
                        </a:spcAft>
                      </a:pPr>
                      <a:r>
                        <a:rPr lang="en-US" sz="2300" dirty="0">
                          <a:effectLst/>
                        </a:rPr>
                        <a:t>Set a baseline</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07000"/>
                        </a:lnSpc>
                        <a:spcBef>
                          <a:spcPts val="0"/>
                        </a:spcBef>
                        <a:spcAft>
                          <a:spcPts val="0"/>
                        </a:spcAft>
                      </a:pP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342900" marR="0" indent="-342900" algn="ctr">
                        <a:lnSpc>
                          <a:spcPct val="107000"/>
                        </a:lnSpc>
                        <a:spcBef>
                          <a:spcPts val="0"/>
                        </a:spcBef>
                        <a:spcAft>
                          <a:spcPts val="0"/>
                        </a:spcAft>
                        <a:buFont typeface="Wingdings" panose="05000000000000000000" pitchFamily="2" charset="2"/>
                        <a:buChar char="ü"/>
                      </a:pPr>
                      <a:r>
                        <a:rPr lang="en-US" sz="2300" dirty="0">
                          <a:effectLst/>
                        </a:rPr>
                        <a:t> </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2"/>
                  </a:ext>
                </a:extLst>
              </a:tr>
              <a:tr h="397081">
                <a:tc>
                  <a:txBody>
                    <a:bodyPr/>
                    <a:lstStyle/>
                    <a:p>
                      <a:pPr marL="0" marR="0">
                        <a:lnSpc>
                          <a:spcPct val="107000"/>
                        </a:lnSpc>
                        <a:spcBef>
                          <a:spcPts val="0"/>
                        </a:spcBef>
                        <a:spcAft>
                          <a:spcPts val="0"/>
                        </a:spcAft>
                      </a:pPr>
                      <a:r>
                        <a:rPr lang="en-US" sz="2300" dirty="0">
                          <a:effectLst/>
                        </a:rPr>
                        <a:t>Understanding / evaluating water users</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07000"/>
                        </a:lnSpc>
                        <a:spcBef>
                          <a:spcPts val="0"/>
                        </a:spcBef>
                        <a:spcAft>
                          <a:spcPts val="0"/>
                        </a:spcAft>
                      </a:pP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342900" marR="0" indent="-342900" algn="ctr">
                        <a:lnSpc>
                          <a:spcPct val="107000"/>
                        </a:lnSpc>
                        <a:spcBef>
                          <a:spcPts val="0"/>
                        </a:spcBef>
                        <a:spcAft>
                          <a:spcPts val="0"/>
                        </a:spcAft>
                        <a:buFont typeface="Wingdings" panose="05000000000000000000" pitchFamily="2" charset="2"/>
                        <a:buChar char="ü"/>
                      </a:pPr>
                      <a:r>
                        <a:rPr lang="en-US" sz="2300" dirty="0">
                          <a:effectLst/>
                        </a:rPr>
                        <a:t> </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r h="397081">
                <a:tc>
                  <a:txBody>
                    <a:bodyPr/>
                    <a:lstStyle/>
                    <a:p>
                      <a:pPr marL="0" marR="0">
                        <a:lnSpc>
                          <a:spcPct val="107000"/>
                        </a:lnSpc>
                        <a:spcBef>
                          <a:spcPts val="0"/>
                        </a:spcBef>
                        <a:spcAft>
                          <a:spcPts val="0"/>
                        </a:spcAft>
                      </a:pPr>
                      <a:r>
                        <a:rPr lang="en-US" sz="2300" dirty="0">
                          <a:effectLst/>
                        </a:rPr>
                        <a:t>Set a target reduction of water use</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07000"/>
                        </a:lnSpc>
                        <a:spcBef>
                          <a:spcPts val="0"/>
                        </a:spcBef>
                        <a:spcAft>
                          <a:spcPts val="0"/>
                        </a:spcAft>
                      </a:pP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342900" marR="0" indent="-342900" algn="ctr">
                        <a:lnSpc>
                          <a:spcPct val="107000"/>
                        </a:lnSpc>
                        <a:spcBef>
                          <a:spcPts val="0"/>
                        </a:spcBef>
                        <a:spcAft>
                          <a:spcPts val="0"/>
                        </a:spcAft>
                        <a:buFont typeface="Wingdings" panose="05000000000000000000" pitchFamily="2" charset="2"/>
                        <a:buChar char="ü"/>
                      </a:pPr>
                      <a:r>
                        <a:rPr lang="en-US" sz="2300" dirty="0">
                          <a:effectLst/>
                        </a:rPr>
                        <a:t> </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4"/>
                  </a:ext>
                </a:extLst>
              </a:tr>
              <a:tr h="794159">
                <a:tc>
                  <a:txBody>
                    <a:bodyPr/>
                    <a:lstStyle/>
                    <a:p>
                      <a:pPr marL="0" marR="0">
                        <a:lnSpc>
                          <a:spcPct val="107000"/>
                        </a:lnSpc>
                        <a:spcBef>
                          <a:spcPts val="0"/>
                        </a:spcBef>
                        <a:spcAft>
                          <a:spcPts val="0"/>
                        </a:spcAft>
                      </a:pPr>
                      <a:r>
                        <a:rPr lang="en-US" sz="2300" dirty="0">
                          <a:effectLst/>
                        </a:rPr>
                        <a:t>Implementation plan to improve water use</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07000"/>
                        </a:lnSpc>
                        <a:spcBef>
                          <a:spcPts val="0"/>
                        </a:spcBef>
                        <a:spcAft>
                          <a:spcPts val="0"/>
                        </a:spcAft>
                      </a:pPr>
                      <a:r>
                        <a:rPr lang="en-US" sz="2300" dirty="0">
                          <a:effectLst/>
                        </a:rPr>
                        <a:t>General measures</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342900" marR="0" indent="-342900" algn="ctr">
                        <a:lnSpc>
                          <a:spcPct val="107000"/>
                        </a:lnSpc>
                        <a:spcBef>
                          <a:spcPts val="0"/>
                        </a:spcBef>
                        <a:spcAft>
                          <a:spcPts val="0"/>
                        </a:spcAft>
                        <a:buFont typeface="Wingdings" panose="05000000000000000000" pitchFamily="2" charset="2"/>
                        <a:buChar char="ü"/>
                      </a:pPr>
                      <a:r>
                        <a:rPr lang="en-US" sz="2300" dirty="0">
                          <a:effectLst/>
                        </a:rPr>
                        <a:t> </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5"/>
                  </a:ext>
                </a:extLst>
              </a:tr>
              <a:tr h="722969">
                <a:tc>
                  <a:txBody>
                    <a:bodyPr/>
                    <a:lstStyle/>
                    <a:p>
                      <a:pPr marL="0" marR="0">
                        <a:lnSpc>
                          <a:spcPct val="107000"/>
                        </a:lnSpc>
                        <a:spcBef>
                          <a:spcPts val="0"/>
                        </a:spcBef>
                        <a:spcAft>
                          <a:spcPts val="0"/>
                        </a:spcAft>
                      </a:pPr>
                      <a:r>
                        <a:rPr lang="en-US" sz="2300" dirty="0">
                          <a:effectLst/>
                        </a:rPr>
                        <a:t>Estimate water use decreases compared to annual baselines/ consecutive years</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07000"/>
                        </a:lnSpc>
                        <a:spcBef>
                          <a:spcPts val="0"/>
                        </a:spcBef>
                        <a:spcAft>
                          <a:spcPts val="0"/>
                        </a:spcAft>
                      </a:pP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342900" marR="0" indent="-342900" algn="ctr">
                        <a:lnSpc>
                          <a:spcPct val="107000"/>
                        </a:lnSpc>
                        <a:spcBef>
                          <a:spcPts val="0"/>
                        </a:spcBef>
                        <a:spcAft>
                          <a:spcPts val="0"/>
                        </a:spcAft>
                        <a:buFont typeface="Wingdings" panose="05000000000000000000" pitchFamily="2" charset="2"/>
                        <a:buChar char="ü"/>
                      </a:pPr>
                      <a:r>
                        <a:rPr lang="en-US" sz="2300" dirty="0">
                          <a:effectLst/>
                        </a:rPr>
                        <a:t> </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6"/>
                  </a:ext>
                </a:extLst>
              </a:tr>
              <a:tr h="1092624">
                <a:tc>
                  <a:txBody>
                    <a:bodyPr/>
                    <a:lstStyle/>
                    <a:p>
                      <a:pPr marL="0" marR="0">
                        <a:lnSpc>
                          <a:spcPct val="107000"/>
                        </a:lnSpc>
                        <a:spcBef>
                          <a:spcPts val="0"/>
                        </a:spcBef>
                        <a:spcAft>
                          <a:spcPts val="0"/>
                        </a:spcAft>
                      </a:pPr>
                      <a:r>
                        <a:rPr lang="en-US" sz="2300" dirty="0">
                          <a:effectLst/>
                        </a:rPr>
                        <a:t>Water balance / assessment / in-depth analysis and development of action plan for further improvement</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07000"/>
                        </a:lnSpc>
                        <a:spcBef>
                          <a:spcPts val="0"/>
                        </a:spcBef>
                        <a:spcAft>
                          <a:spcPts val="0"/>
                        </a:spcAft>
                      </a:pP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342900" marR="0" indent="-342900" algn="ctr">
                        <a:lnSpc>
                          <a:spcPct val="107000"/>
                        </a:lnSpc>
                        <a:spcBef>
                          <a:spcPts val="0"/>
                        </a:spcBef>
                        <a:spcAft>
                          <a:spcPts val="0"/>
                        </a:spcAft>
                        <a:buFont typeface="Wingdings" panose="05000000000000000000" pitchFamily="2" charset="2"/>
                        <a:buChar char="ü"/>
                      </a:pPr>
                      <a:r>
                        <a:rPr lang="en-US" sz="2300" dirty="0">
                          <a:effectLst/>
                        </a:rPr>
                        <a:t> </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7"/>
                  </a:ext>
                </a:extLst>
              </a:tr>
              <a:tr h="397081">
                <a:tc>
                  <a:txBody>
                    <a:bodyPr/>
                    <a:lstStyle/>
                    <a:p>
                      <a:pPr marL="0" marR="0">
                        <a:lnSpc>
                          <a:spcPct val="107000"/>
                        </a:lnSpc>
                        <a:spcBef>
                          <a:spcPts val="0"/>
                        </a:spcBef>
                        <a:spcAft>
                          <a:spcPts val="0"/>
                        </a:spcAft>
                      </a:pPr>
                      <a:r>
                        <a:rPr lang="en-US" sz="2300" dirty="0">
                          <a:effectLst/>
                        </a:rPr>
                        <a:t>I</a:t>
                      </a:r>
                      <a:r>
                        <a:rPr lang="en-US" sz="2300" dirty="0"/>
                        <a:t>mprovement achieved</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07000"/>
                        </a:lnSpc>
                        <a:spcBef>
                          <a:spcPts val="0"/>
                        </a:spcBef>
                        <a:spcAft>
                          <a:spcPts val="0"/>
                        </a:spcAft>
                      </a:pP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342900" marR="0" indent="-342900" algn="ctr">
                        <a:lnSpc>
                          <a:spcPct val="107000"/>
                        </a:lnSpc>
                        <a:spcBef>
                          <a:spcPts val="0"/>
                        </a:spcBef>
                        <a:spcAft>
                          <a:spcPts val="0"/>
                        </a:spcAft>
                        <a:buFont typeface="Wingdings" panose="05000000000000000000" pitchFamily="2" charset="2"/>
                        <a:buChar char="ü"/>
                      </a:pPr>
                      <a:r>
                        <a:rPr lang="en-US" sz="2300" dirty="0">
                          <a:effectLst/>
                        </a:rPr>
                        <a:t> </a:t>
                      </a:r>
                      <a:endParaRPr lang="en-US" sz="23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8"/>
                  </a:ext>
                </a:extLst>
              </a:tr>
            </a:tbl>
          </a:graphicData>
        </a:graphic>
      </p:graphicFrame>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r>
              <a:rPr lang="en-US" sz="2800" b="1" i="1" dirty="0" err="1">
                <a:cs typeface="Arial"/>
              </a:rPr>
              <a:t>Higg</a:t>
            </a:r>
            <a:r>
              <a:rPr lang="en-US" sz="2800" b="1" i="1" dirty="0">
                <a:cs typeface="Arial"/>
              </a:rPr>
              <a:t> FEM and VN Legislation</a:t>
            </a:r>
            <a:endParaRPr lang="en-IN" sz="2800" b="1" i="1" dirty="0">
              <a:cs typeface="Arial"/>
            </a:endParaRPr>
          </a:p>
          <a:p>
            <a:pPr marL="12700">
              <a:lnSpc>
                <a:spcPts val="3271"/>
              </a:lnSpc>
              <a:spcBef>
                <a:spcPts val="163"/>
              </a:spcBef>
            </a:pPr>
            <a:r>
              <a:rPr lang="en-US" sz="2800" b="1" i="1" dirty="0">
                <a:cs typeface="Arial"/>
              </a:rPr>
              <a:t>Gap Analysis: </a:t>
            </a:r>
            <a:r>
              <a:rPr lang="en-US" sz="2400" b="1" i="1" dirty="0">
                <a:cs typeface="Calibri" panose="020F0502020204030204" pitchFamily="34" charset="0"/>
              </a:rPr>
              <a:t>Water extraction and consumption - </a:t>
            </a:r>
            <a:r>
              <a:rPr lang="en-IN" sz="2400" b="1" i="1" dirty="0">
                <a:cs typeface="Arial"/>
              </a:rPr>
              <a:t>Water Use</a:t>
            </a:r>
          </a:p>
          <a:p>
            <a:pPr marL="12700">
              <a:lnSpc>
                <a:spcPts val="3271"/>
              </a:lnSpc>
              <a:spcBef>
                <a:spcPts val="163"/>
              </a:spcBef>
            </a:pPr>
            <a:endParaRPr lang="en-US" sz="2800" b="1" i="1" u="sng" dirty="0">
              <a:cs typeface="Calibri" panose="020F0502020204030204" pitchFamily="34" charset="0"/>
            </a:endParaRPr>
          </a:p>
          <a:p>
            <a:pPr marL="12700">
              <a:lnSpc>
                <a:spcPts val="3271"/>
              </a:lnSpc>
              <a:spcBef>
                <a:spcPts val="163"/>
              </a:spcBef>
            </a:pPr>
            <a:endParaRPr lang="en-US" sz="2800" i="1" dirty="0">
              <a:solidFill>
                <a:srgbClr val="002060"/>
              </a:solidFill>
              <a:cs typeface="Arial"/>
            </a:endParaRPr>
          </a:p>
        </p:txBody>
      </p:sp>
    </p:spTree>
    <p:extLst>
      <p:ext uri="{BB962C8B-B14F-4D97-AF65-F5344CB8AC3E}">
        <p14:creationId xmlns:p14="http://schemas.microsoft.com/office/powerpoint/2010/main" val="42343749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0" y="17526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27" name="Rectangle 26"/>
          <p:cNvSpPr/>
          <p:nvPr/>
        </p:nvSpPr>
        <p:spPr>
          <a:xfrm>
            <a:off x="26900" y="1237074"/>
            <a:ext cx="8468511" cy="490968"/>
          </a:xfrm>
          <a:prstGeom prst="rect">
            <a:avLst/>
          </a:prstGeom>
        </p:spPr>
        <p:txBody>
          <a:bodyPr wrap="square">
            <a:spAutoFit/>
          </a:bodyPr>
          <a:lstStyle/>
          <a:p>
            <a:pPr marL="12700">
              <a:lnSpc>
                <a:spcPts val="3271"/>
              </a:lnSpc>
              <a:spcBef>
                <a:spcPts val="163"/>
              </a:spcBef>
            </a:pPr>
            <a:r>
              <a:rPr lang="en-IN" sz="2400" b="1" u="sng" dirty="0">
                <a:solidFill>
                  <a:srgbClr val="C00000"/>
                </a:solidFill>
                <a:latin typeface="Calibri" panose="020F0502020204030204" pitchFamily="34" charset="0"/>
                <a:cs typeface="Calibri" panose="020F0502020204030204" pitchFamily="34" charset="0"/>
              </a:rPr>
              <a:t>Compliance:</a:t>
            </a:r>
            <a:r>
              <a:rPr lang="en-IN" sz="2400" b="1" dirty="0">
                <a:solidFill>
                  <a:srgbClr val="C00000"/>
                </a:solidFill>
                <a:latin typeface="Calibri" panose="020F0502020204030204" pitchFamily="34" charset="0"/>
                <a:cs typeface="Calibri" panose="020F0502020204030204" pitchFamily="34" charset="0"/>
              </a:rPr>
              <a:t> </a:t>
            </a:r>
            <a:r>
              <a:rPr lang="en-US" sz="2400" i="1" dirty="0">
                <a:solidFill>
                  <a:srgbClr val="C00000"/>
                </a:solidFill>
                <a:latin typeface="Calibri" panose="020F0502020204030204" pitchFamily="34" charset="0"/>
                <a:cs typeface="Calibri" panose="020F0502020204030204" pitchFamily="34" charset="0"/>
              </a:rPr>
              <a:t>Water extraction and consumption  - </a:t>
            </a:r>
            <a:r>
              <a:rPr lang="en-IN" sz="2400" i="1" dirty="0">
                <a:solidFill>
                  <a:srgbClr val="C00000"/>
                </a:solidFill>
                <a:latin typeface="Calibri" panose="020F0502020204030204" pitchFamily="34" charset="0"/>
                <a:cs typeface="Calibri" panose="020F0502020204030204" pitchFamily="34" charset="0"/>
              </a:rPr>
              <a:t>Water Use</a:t>
            </a:r>
          </a:p>
        </p:txBody>
      </p:sp>
      <p:sp>
        <p:nvSpPr>
          <p:cNvPr id="9" name="Rectangle 8"/>
          <p:cNvSpPr/>
          <p:nvPr/>
        </p:nvSpPr>
        <p:spPr>
          <a:xfrm>
            <a:off x="337749" y="3638521"/>
            <a:ext cx="8468511"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3" name="TextBox 2"/>
          <p:cNvSpPr txBox="1"/>
          <p:nvPr/>
        </p:nvSpPr>
        <p:spPr>
          <a:xfrm>
            <a:off x="152400" y="1847064"/>
            <a:ext cx="5029200" cy="4047262"/>
          </a:xfrm>
          <a:prstGeom prst="rect">
            <a:avLst/>
          </a:prstGeom>
          <a:solidFill>
            <a:schemeClr val="accent3">
              <a:lumMod val="20000"/>
              <a:lumOff val="80000"/>
            </a:schemeClr>
          </a:solidFill>
        </p:spPr>
        <p:txBody>
          <a:bodyPr wrap="square" rtlCol="0">
            <a:spAutoFit/>
          </a:bodyPr>
          <a:lstStyle/>
          <a:p>
            <a:pPr>
              <a:spcAft>
                <a:spcPts val="600"/>
              </a:spcAft>
            </a:pPr>
            <a:r>
              <a:rPr lang="en-US" b="1" i="1" u="sng" dirty="0">
                <a:cs typeface="Calibri" panose="020F0502020204030204" pitchFamily="34" charset="0"/>
              </a:rPr>
              <a:t>Water extraction and consumption  </a:t>
            </a:r>
          </a:p>
          <a:p>
            <a:pPr marL="342891" indent="-342891">
              <a:buFont typeface="Wingdings" pitchFamily="2" charset="2"/>
              <a:buChar char="ü"/>
            </a:pPr>
            <a:r>
              <a:rPr lang="en-US" dirty="0"/>
              <a:t>Comply with the general regulations</a:t>
            </a:r>
          </a:p>
          <a:p>
            <a:pPr marL="342891" indent="-342891">
              <a:buFont typeface="Wingdings" pitchFamily="2" charset="2"/>
              <a:buChar char="ü"/>
            </a:pPr>
            <a:r>
              <a:rPr lang="en-US" dirty="0"/>
              <a:t>Ponds and lakes containing wastewater, areas containing wastewater must be waterproof, spill proof  </a:t>
            </a:r>
          </a:p>
          <a:p>
            <a:pPr marL="342891" indent="-342891">
              <a:buFont typeface="Wingdings" pitchFamily="2" charset="2"/>
              <a:buChar char="ü"/>
            </a:pPr>
            <a:r>
              <a:rPr lang="en-US" dirty="0"/>
              <a:t>To implement measures to respond, overcome pollution incidents</a:t>
            </a:r>
          </a:p>
          <a:p>
            <a:pPr marL="342891" indent="-342891">
              <a:buFont typeface="Wingdings" pitchFamily="2" charset="2"/>
              <a:buChar char="ü"/>
            </a:pPr>
            <a:r>
              <a:rPr lang="en-US" dirty="0"/>
              <a:t>To monitor and supervise the exploitation and use of water </a:t>
            </a:r>
          </a:p>
          <a:p>
            <a:pPr marL="342891" indent="-342891">
              <a:buFont typeface="Wingdings" pitchFamily="2" charset="2"/>
              <a:buChar char="ü"/>
            </a:pPr>
            <a:r>
              <a:rPr lang="en-US" dirty="0"/>
              <a:t>To Implement measures to conserve water resources</a:t>
            </a:r>
          </a:p>
          <a:p>
            <a:pPr marL="342891" indent="-342891">
              <a:buFont typeface="Wingdings" pitchFamily="2" charset="2"/>
              <a:buChar char="ü"/>
            </a:pPr>
            <a:r>
              <a:rPr lang="en-US" dirty="0"/>
              <a:t>License for exploitation strictly according to regulations</a:t>
            </a:r>
          </a:p>
          <a:p>
            <a:pPr marL="342891" indent="-342891">
              <a:buFont typeface="Wingdings" pitchFamily="2" charset="2"/>
              <a:buChar char="ü"/>
            </a:pPr>
            <a:r>
              <a:rPr lang="en-US" dirty="0"/>
              <a:t>Not violated</a:t>
            </a:r>
          </a:p>
        </p:txBody>
      </p:sp>
      <p:sp>
        <p:nvSpPr>
          <p:cNvPr id="4" name="TextBox 3"/>
          <p:cNvSpPr txBox="1"/>
          <p:nvPr/>
        </p:nvSpPr>
        <p:spPr>
          <a:xfrm>
            <a:off x="5486400" y="1828802"/>
            <a:ext cx="3505200" cy="3493264"/>
          </a:xfrm>
          <a:prstGeom prst="rect">
            <a:avLst/>
          </a:prstGeom>
          <a:solidFill>
            <a:schemeClr val="accent2">
              <a:lumMod val="20000"/>
              <a:lumOff val="80000"/>
            </a:schemeClr>
          </a:solidFill>
        </p:spPr>
        <p:txBody>
          <a:bodyPr wrap="square" rtlCol="0">
            <a:spAutoFit/>
          </a:bodyPr>
          <a:lstStyle/>
          <a:p>
            <a:pPr>
              <a:spcAft>
                <a:spcPts val="600"/>
              </a:spcAft>
            </a:pPr>
            <a:r>
              <a:rPr lang="en-IN" b="1" i="1" u="sng" dirty="0">
                <a:cs typeface="Arial"/>
              </a:rPr>
              <a:t>Water Use</a:t>
            </a:r>
          </a:p>
          <a:p>
            <a:pPr marL="347463" indent="-365751">
              <a:buFont typeface="Wingdings" panose="05000000000000000000" pitchFamily="2" charset="2"/>
              <a:buChar char="ü"/>
            </a:pPr>
            <a:r>
              <a:rPr lang="en-IN" dirty="0">
                <a:cs typeface="Calibri" panose="020F0502020204030204" pitchFamily="34" charset="0"/>
              </a:rPr>
              <a:t>Water supply records</a:t>
            </a:r>
          </a:p>
          <a:p>
            <a:pPr marL="347463" indent="-365751">
              <a:buFont typeface="Wingdings" panose="05000000000000000000" pitchFamily="2" charset="2"/>
              <a:buChar char="ü"/>
            </a:pPr>
            <a:r>
              <a:rPr lang="en-IN" dirty="0">
                <a:cs typeface="Calibri" panose="020F0502020204030204" pitchFamily="34" charset="0"/>
              </a:rPr>
              <a:t>Water supply diagram</a:t>
            </a:r>
          </a:p>
          <a:p>
            <a:pPr marL="347463" indent="-365751">
              <a:buFont typeface="Wingdings" panose="05000000000000000000" pitchFamily="2" charset="2"/>
              <a:buChar char="ü"/>
            </a:pPr>
            <a:r>
              <a:rPr lang="en-IN" dirty="0">
                <a:cs typeface="Calibri" panose="020F0502020204030204" pitchFamily="34" charset="0"/>
              </a:rPr>
              <a:t>Relevant personnel</a:t>
            </a:r>
          </a:p>
          <a:p>
            <a:pPr marL="347463" indent="-365751">
              <a:buFont typeface="Wingdings" panose="05000000000000000000" pitchFamily="2" charset="2"/>
              <a:buChar char="ü"/>
            </a:pPr>
            <a:r>
              <a:rPr lang="en-IN" dirty="0">
                <a:cs typeface="Calibri" panose="020F0502020204030204" pitchFamily="34" charset="0"/>
              </a:rPr>
              <a:t>Background database</a:t>
            </a:r>
            <a:endParaRPr lang="en-IN" dirty="0">
              <a:solidFill>
                <a:srgbClr val="FF0000"/>
              </a:solidFill>
              <a:cs typeface="Calibri" panose="020F0502020204030204" pitchFamily="34" charset="0"/>
            </a:endParaRPr>
          </a:p>
          <a:p>
            <a:pPr marL="347463" indent="-365751">
              <a:buFont typeface="Wingdings" panose="05000000000000000000" pitchFamily="2" charset="2"/>
              <a:buChar char="ü"/>
            </a:pPr>
            <a:r>
              <a:rPr lang="en-IN" dirty="0">
                <a:cs typeface="Calibri" panose="020F0502020204030204" pitchFamily="34" charset="0"/>
              </a:rPr>
              <a:t>Water balance/</a:t>
            </a:r>
            <a:r>
              <a:rPr lang="en-US" dirty="0">
                <a:cs typeface="Calibri" panose="020F0502020204030204" pitchFamily="34" charset="0"/>
              </a:rPr>
              <a:t>Assessing potential for water savings</a:t>
            </a:r>
            <a:endParaRPr lang="en-IN" dirty="0">
              <a:cs typeface="Calibri" panose="020F0502020204030204" pitchFamily="34" charset="0"/>
            </a:endParaRPr>
          </a:p>
          <a:p>
            <a:pPr marL="347463" indent="-365751">
              <a:buFont typeface="Wingdings" panose="05000000000000000000" pitchFamily="2" charset="2"/>
              <a:buChar char="ü"/>
            </a:pPr>
            <a:r>
              <a:rPr lang="en-IN" dirty="0">
                <a:cs typeface="Calibri" panose="020F0502020204030204" pitchFamily="34" charset="0"/>
              </a:rPr>
              <a:t>Cause analysis / opportunities</a:t>
            </a:r>
          </a:p>
          <a:p>
            <a:pPr marL="347463" indent="-365751">
              <a:buFont typeface="Wingdings" panose="05000000000000000000" pitchFamily="2" charset="2"/>
              <a:buChar char="ü"/>
            </a:pPr>
            <a:r>
              <a:rPr lang="en-IN" dirty="0">
                <a:cs typeface="Calibri" panose="020F0502020204030204" pitchFamily="34" charset="0"/>
              </a:rPr>
              <a:t>Objects/ targets</a:t>
            </a:r>
          </a:p>
          <a:p>
            <a:pPr marL="347463" indent="-365751">
              <a:buFont typeface="Wingdings" panose="05000000000000000000" pitchFamily="2" charset="2"/>
              <a:buChar char="ü"/>
            </a:pPr>
            <a:r>
              <a:rPr lang="en-IN" dirty="0">
                <a:cs typeface="Calibri" panose="020F0502020204030204" pitchFamily="34" charset="0"/>
              </a:rPr>
              <a:t>Proposed solution</a:t>
            </a:r>
          </a:p>
          <a:p>
            <a:pPr marL="347463" indent="-365751">
              <a:buFont typeface="Wingdings" panose="05000000000000000000" pitchFamily="2" charset="2"/>
              <a:buChar char="ü"/>
            </a:pPr>
            <a:r>
              <a:rPr lang="en-IN" dirty="0">
                <a:cs typeface="Calibri" panose="020F0502020204030204" pitchFamily="34" charset="0"/>
              </a:rPr>
              <a:t>Implement</a:t>
            </a:r>
          </a:p>
          <a:p>
            <a:pPr marL="347463" indent="-365751">
              <a:buFont typeface="Wingdings" panose="05000000000000000000" pitchFamily="2" charset="2"/>
              <a:buChar char="ü"/>
            </a:pPr>
            <a:r>
              <a:rPr lang="en-IN" dirty="0">
                <a:cs typeface="Calibri" panose="020F0502020204030204" pitchFamily="34" charset="0"/>
              </a:rPr>
              <a:t>Monitoring and maintenance</a:t>
            </a:r>
            <a:r>
              <a:rPr lang="en-US" b="1" dirty="0"/>
              <a:t>  </a:t>
            </a:r>
            <a:endParaRPr lang="en-US" dirty="0"/>
          </a:p>
        </p:txBody>
      </p:sp>
      <p:sp>
        <p:nvSpPr>
          <p:cNvPr id="11"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r>
              <a:rPr lang="en-US" sz="2800" b="1" i="1" dirty="0" err="1">
                <a:cs typeface="Arial"/>
              </a:rPr>
              <a:t>Higg</a:t>
            </a:r>
            <a:r>
              <a:rPr lang="en-US" sz="2800" b="1" i="1" dirty="0">
                <a:cs typeface="Arial"/>
              </a:rPr>
              <a:t> FEM and VN Legislation</a:t>
            </a:r>
            <a:endParaRPr lang="en-IN" sz="2800" b="1" i="1" dirty="0">
              <a:cs typeface="Arial"/>
            </a:endParaRPr>
          </a:p>
          <a:p>
            <a:pPr marL="12700">
              <a:lnSpc>
                <a:spcPts val="3271"/>
              </a:lnSpc>
              <a:spcBef>
                <a:spcPts val="163"/>
              </a:spcBef>
            </a:pPr>
            <a:r>
              <a:rPr lang="en-US" sz="2800" b="1" i="1" dirty="0">
                <a:cs typeface="Arial"/>
              </a:rPr>
              <a:t>Gap Analysis: </a:t>
            </a:r>
            <a:r>
              <a:rPr lang="en-US" sz="2400" b="1" i="1" dirty="0">
                <a:cs typeface="Calibri" panose="020F0502020204030204" pitchFamily="34" charset="0"/>
              </a:rPr>
              <a:t>Water extraction and consumption - </a:t>
            </a:r>
            <a:r>
              <a:rPr lang="en-IN" sz="2400" b="1" i="1" dirty="0">
                <a:cs typeface="Arial"/>
              </a:rPr>
              <a:t>Water Use</a:t>
            </a:r>
          </a:p>
          <a:p>
            <a:pPr marL="12700">
              <a:lnSpc>
                <a:spcPts val="3271"/>
              </a:lnSpc>
              <a:spcBef>
                <a:spcPts val="163"/>
              </a:spcBef>
            </a:pPr>
            <a:endParaRPr lang="en-US" sz="2800" b="1" i="1" u="sng" dirty="0">
              <a:cs typeface="Calibri" panose="020F0502020204030204" pitchFamily="34" charset="0"/>
            </a:endParaRPr>
          </a:p>
          <a:p>
            <a:pPr marL="12700">
              <a:lnSpc>
                <a:spcPts val="3271"/>
              </a:lnSpc>
              <a:spcBef>
                <a:spcPts val="163"/>
              </a:spcBef>
            </a:pPr>
            <a:r>
              <a:rPr lang="en-US" sz="2800" i="1" dirty="0">
                <a:solidFill>
                  <a:srgbClr val="002060"/>
                </a:solidFill>
                <a:cs typeface="Arial"/>
              </a:rPr>
              <a:t> </a:t>
            </a:r>
          </a:p>
        </p:txBody>
      </p:sp>
    </p:spTree>
    <p:extLst>
      <p:ext uri="{BB962C8B-B14F-4D97-AF65-F5344CB8AC3E}">
        <p14:creationId xmlns:p14="http://schemas.microsoft.com/office/powerpoint/2010/main" val="2603938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TextBox 8"/>
          <p:cNvSpPr txBox="1"/>
          <p:nvPr/>
        </p:nvSpPr>
        <p:spPr>
          <a:xfrm>
            <a:off x="261550" y="1143001"/>
            <a:ext cx="8577655" cy="4901342"/>
          </a:xfrm>
          <a:prstGeom prst="rect">
            <a:avLst/>
          </a:prstGeom>
          <a:solidFill>
            <a:schemeClr val="accent3">
              <a:lumMod val="20000"/>
              <a:lumOff val="80000"/>
            </a:schemeClr>
          </a:solidFill>
        </p:spPr>
        <p:txBody>
          <a:bodyPr wrap="square" rtlCol="0">
            <a:spAutoFit/>
          </a:bodyPr>
          <a:lstStyle/>
          <a:p>
            <a:pPr>
              <a:spcBef>
                <a:spcPts val="600"/>
              </a:spcBef>
              <a:spcAft>
                <a:spcPts val="600"/>
              </a:spcAft>
            </a:pPr>
            <a:r>
              <a:rPr lang="en-US" sz="2000" b="1" u="sng" dirty="0">
                <a:solidFill>
                  <a:srgbClr val="862A39"/>
                </a:solidFill>
                <a:latin typeface="Arial" pitchFamily="34" charset="0"/>
                <a:cs typeface="Arial" pitchFamily="34" charset="0"/>
              </a:rPr>
              <a:t>Conclusion:</a:t>
            </a:r>
          </a:p>
          <a:p>
            <a:pPr marL="342891" indent="-342891" algn="just">
              <a:spcBef>
                <a:spcPts val="300"/>
              </a:spcBef>
              <a:spcAft>
                <a:spcPts val="300"/>
              </a:spcAft>
              <a:buFont typeface="Wingdings" panose="05000000000000000000" pitchFamily="2" charset="2"/>
              <a:buChar char="§"/>
            </a:pPr>
            <a:r>
              <a:rPr lang="en-US" sz="2000" dirty="0">
                <a:latin typeface="Arial" pitchFamily="34" charset="0"/>
                <a:cs typeface="Arial" pitchFamily="34" charset="0"/>
              </a:rPr>
              <a:t>VN legislation has general requirement on water extraction and consumption.</a:t>
            </a:r>
          </a:p>
          <a:p>
            <a:pPr marL="342891" indent="-342891" algn="just">
              <a:spcBef>
                <a:spcPts val="300"/>
              </a:spcBef>
              <a:spcAft>
                <a:spcPts val="300"/>
              </a:spcAft>
              <a:buFont typeface="Wingdings" panose="05000000000000000000" pitchFamily="2" charset="2"/>
              <a:buChar char="§"/>
            </a:pPr>
            <a:r>
              <a:rPr lang="en-US" sz="2000" dirty="0">
                <a:latin typeface="Arial" pitchFamily="34" charset="0"/>
                <a:cs typeface="Arial" pitchFamily="34" charset="0"/>
              </a:rPr>
              <a:t>Comparison of water extraction and consumption requirements - Water use between Vietnam Legislation and </a:t>
            </a:r>
            <a:r>
              <a:rPr lang="en-US" sz="2000" dirty="0" err="1">
                <a:latin typeface="Arial" pitchFamily="34" charset="0"/>
                <a:cs typeface="Arial" pitchFamily="34" charset="0"/>
              </a:rPr>
              <a:t>Higg</a:t>
            </a:r>
            <a:r>
              <a:rPr lang="en-US" sz="2000" dirty="0">
                <a:latin typeface="Arial" pitchFamily="34" charset="0"/>
                <a:cs typeface="Arial" pitchFamily="34" charset="0"/>
              </a:rPr>
              <a:t> FEM is not similar because </a:t>
            </a:r>
            <a:r>
              <a:rPr lang="en-US" sz="2000" dirty="0" err="1">
                <a:latin typeface="Arial" pitchFamily="34" charset="0"/>
                <a:cs typeface="Arial" pitchFamily="34" charset="0"/>
              </a:rPr>
              <a:t>Higg</a:t>
            </a:r>
            <a:r>
              <a:rPr lang="en-US" sz="2000" dirty="0">
                <a:latin typeface="Arial" pitchFamily="34" charset="0"/>
                <a:cs typeface="Arial" pitchFamily="34" charset="0"/>
              </a:rPr>
              <a:t> only refers to water consumption.</a:t>
            </a:r>
          </a:p>
          <a:p>
            <a:pPr marL="342891" indent="-342891">
              <a:spcBef>
                <a:spcPts val="300"/>
              </a:spcBef>
              <a:spcAft>
                <a:spcPts val="300"/>
              </a:spcAft>
              <a:buFont typeface="Wingdings" panose="05000000000000000000" pitchFamily="2" charset="2"/>
              <a:buChar char="§"/>
            </a:pPr>
            <a:r>
              <a:rPr lang="en-US" sz="2000" dirty="0">
                <a:latin typeface="Arial" pitchFamily="34" charset="0"/>
                <a:cs typeface="Arial" pitchFamily="34" charset="0"/>
              </a:rPr>
              <a:t>Difference:</a:t>
            </a:r>
          </a:p>
          <a:p>
            <a:pPr marL="800080" lvl="1" indent="-342891">
              <a:spcBef>
                <a:spcPts val="300"/>
              </a:spcBef>
              <a:spcAft>
                <a:spcPts val="300"/>
              </a:spcAft>
              <a:buFont typeface="Wingdings" panose="05000000000000000000" pitchFamily="2" charset="2"/>
              <a:buChar char="ü"/>
            </a:pPr>
            <a:r>
              <a:rPr lang="en-US" sz="2000" dirty="0">
                <a:latin typeface="Arial" pitchFamily="34" charset="0"/>
                <a:cs typeface="Arial" pitchFamily="34" charset="0"/>
              </a:rPr>
              <a:t>VN Legislation only refers to general issue.</a:t>
            </a:r>
          </a:p>
          <a:p>
            <a:pPr marL="800080" lvl="1" indent="-342891">
              <a:spcBef>
                <a:spcPts val="300"/>
              </a:spcBef>
              <a:spcAft>
                <a:spcPts val="300"/>
              </a:spcAft>
              <a:buFont typeface="Wingdings" panose="05000000000000000000" pitchFamily="2" charset="2"/>
              <a:buChar char="ü"/>
            </a:pPr>
            <a:r>
              <a:rPr lang="en-US" sz="2000" dirty="0" err="1">
                <a:latin typeface="Arial" pitchFamily="34" charset="0"/>
                <a:cs typeface="Arial" pitchFamily="34" charset="0"/>
              </a:rPr>
              <a:t>Higg</a:t>
            </a:r>
            <a:r>
              <a:rPr lang="en-US" sz="2000" dirty="0">
                <a:latin typeface="Arial" pitchFamily="34" charset="0"/>
                <a:cs typeface="Arial" pitchFamily="34" charset="0"/>
              </a:rPr>
              <a:t> FEM requirements are very specific to the water use at the facility.</a:t>
            </a:r>
          </a:p>
          <a:p>
            <a:pPr marL="342891" indent="-342891">
              <a:spcBef>
                <a:spcPts val="300"/>
              </a:spcBef>
              <a:spcAft>
                <a:spcPts val="300"/>
              </a:spcAft>
              <a:buFont typeface="Wingdings" panose="05000000000000000000" pitchFamily="2" charset="2"/>
              <a:buChar char="Ø"/>
            </a:pPr>
            <a:r>
              <a:rPr lang="en-US" sz="2000" i="1" dirty="0">
                <a:latin typeface="Arial" pitchFamily="34" charset="0"/>
                <a:cs typeface="Arial" pitchFamily="34" charset="0"/>
              </a:rPr>
              <a:t>If a enterprise has complied with all water extraction and consumption requirements in accordance with VN Legislation, it still does not meet the </a:t>
            </a:r>
            <a:r>
              <a:rPr lang="en-US" sz="2000" i="1" dirty="0" err="1">
                <a:latin typeface="Arial" pitchFamily="34" charset="0"/>
                <a:cs typeface="Arial" pitchFamily="34" charset="0"/>
              </a:rPr>
              <a:t>Higg</a:t>
            </a:r>
            <a:r>
              <a:rPr lang="en-US" sz="2000" i="1" dirty="0">
                <a:latin typeface="Arial" pitchFamily="34" charset="0"/>
                <a:cs typeface="Arial" pitchFamily="34" charset="0"/>
              </a:rPr>
              <a:t> FEM - Level 1 water use requirements because there is a difference of aspects of interest.</a:t>
            </a:r>
          </a:p>
        </p:txBody>
      </p:sp>
      <p:sp>
        <p:nvSpPr>
          <p:cNvPr id="6"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r>
              <a:rPr lang="en-US" sz="2800" b="1" i="1" dirty="0" err="1">
                <a:cs typeface="Arial"/>
              </a:rPr>
              <a:t>Higg</a:t>
            </a:r>
            <a:r>
              <a:rPr lang="en-US" sz="2800" b="1" i="1" dirty="0">
                <a:cs typeface="Arial"/>
              </a:rPr>
              <a:t> FEM and VN Legislation</a:t>
            </a:r>
            <a:endParaRPr lang="en-IN" sz="2800" b="1" i="1" dirty="0">
              <a:cs typeface="Arial"/>
            </a:endParaRPr>
          </a:p>
          <a:p>
            <a:pPr marL="12700">
              <a:lnSpc>
                <a:spcPts val="3271"/>
              </a:lnSpc>
              <a:spcBef>
                <a:spcPts val="163"/>
              </a:spcBef>
            </a:pPr>
            <a:r>
              <a:rPr lang="en-US" sz="2800" b="1" i="1" dirty="0">
                <a:cs typeface="Arial"/>
              </a:rPr>
              <a:t>Gap Analysis: </a:t>
            </a:r>
            <a:r>
              <a:rPr lang="en-US" sz="2400" b="1" i="1" dirty="0">
                <a:cs typeface="Calibri" panose="020F0502020204030204" pitchFamily="34" charset="0"/>
              </a:rPr>
              <a:t>Water extraction and consumption - </a:t>
            </a:r>
            <a:r>
              <a:rPr lang="en-IN" sz="2400" b="1" i="1" dirty="0">
                <a:cs typeface="Arial"/>
              </a:rPr>
              <a:t>Water Use</a:t>
            </a:r>
          </a:p>
          <a:p>
            <a:pPr marL="12700">
              <a:lnSpc>
                <a:spcPts val="3271"/>
              </a:lnSpc>
              <a:spcBef>
                <a:spcPts val="163"/>
              </a:spcBef>
            </a:pPr>
            <a:endParaRPr lang="en-US" sz="2800" b="1" i="1" u="sng" dirty="0">
              <a:cs typeface="Calibri" panose="020F0502020204030204" pitchFamily="34" charset="0"/>
            </a:endParaRPr>
          </a:p>
          <a:p>
            <a:pPr marL="12700">
              <a:lnSpc>
                <a:spcPts val="3271"/>
              </a:lnSpc>
              <a:spcBef>
                <a:spcPts val="163"/>
              </a:spcBef>
            </a:pPr>
            <a:endParaRPr lang="en-US" sz="2800" i="1" dirty="0">
              <a:solidFill>
                <a:srgbClr val="002060"/>
              </a:solidFill>
              <a:cs typeface="Arial"/>
            </a:endParaRPr>
          </a:p>
        </p:txBody>
      </p:sp>
    </p:spTree>
    <p:extLst>
      <p:ext uri="{BB962C8B-B14F-4D97-AF65-F5344CB8AC3E}">
        <p14:creationId xmlns:p14="http://schemas.microsoft.com/office/powerpoint/2010/main" val="29041768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6002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8"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6" name="TextBox 5"/>
          <p:cNvSpPr txBox="1"/>
          <p:nvPr/>
        </p:nvSpPr>
        <p:spPr>
          <a:xfrm>
            <a:off x="2667003" y="822360"/>
            <a:ext cx="6237515" cy="5355312"/>
          </a:xfrm>
          <a:prstGeom prst="rect">
            <a:avLst/>
          </a:prstGeom>
          <a:solidFill>
            <a:schemeClr val="accent3">
              <a:lumMod val="20000"/>
              <a:lumOff val="80000"/>
            </a:schemeClr>
          </a:solidFill>
        </p:spPr>
        <p:txBody>
          <a:bodyPr wrap="square" rtlCol="0">
            <a:spAutoFit/>
          </a:bodyPr>
          <a:lstStyle/>
          <a:p>
            <a:pPr marL="285744" indent="-285744" algn="just">
              <a:buFont typeface="Wingdings" pitchFamily="2" charset="2"/>
              <a:buChar char="ü"/>
            </a:pPr>
            <a:r>
              <a:rPr lang="en-US" dirty="0">
                <a:latin typeface="Arial" pitchFamily="34" charset="0"/>
                <a:cs typeface="Arial" pitchFamily="34" charset="0"/>
              </a:rPr>
              <a:t>General principles</a:t>
            </a:r>
          </a:p>
          <a:p>
            <a:pPr marL="285744" indent="-285744" algn="just">
              <a:buFont typeface="Wingdings" pitchFamily="2" charset="2"/>
              <a:buChar char="ü"/>
            </a:pPr>
            <a:r>
              <a:rPr lang="en-US" dirty="0">
                <a:latin typeface="Arial" pitchFamily="34" charset="0"/>
                <a:cs typeface="Arial" pitchFamily="34" charset="0"/>
              </a:rPr>
              <a:t>Prohibited acts</a:t>
            </a:r>
          </a:p>
          <a:p>
            <a:pPr marL="285744" indent="-285744" algn="just">
              <a:buFont typeface="Wingdings" pitchFamily="2" charset="2"/>
              <a:buChar char="ü"/>
            </a:pPr>
            <a:r>
              <a:rPr lang="en-US" dirty="0">
                <a:latin typeface="Arial" pitchFamily="34" charset="0"/>
                <a:cs typeface="Arial" pitchFamily="34" charset="0"/>
              </a:rPr>
              <a:t>Wastewater treatment system </a:t>
            </a:r>
          </a:p>
          <a:p>
            <a:pPr marL="285744" indent="-285744" algn="just">
              <a:buFont typeface="Wingdings" pitchFamily="2" charset="2"/>
              <a:buChar char="ü"/>
            </a:pPr>
            <a:r>
              <a:rPr lang="en-US" dirty="0">
                <a:latin typeface="Arial" pitchFamily="34" charset="0"/>
                <a:cs typeface="Arial" pitchFamily="34" charset="0"/>
              </a:rPr>
              <a:t>Collection and treatment of wastewater</a:t>
            </a:r>
          </a:p>
          <a:p>
            <a:pPr marL="285744" indent="-285744" algn="just">
              <a:buFont typeface="Wingdings" pitchFamily="2" charset="2"/>
              <a:buChar char="ü"/>
            </a:pPr>
            <a:r>
              <a:rPr lang="en-US" dirty="0">
                <a:latin typeface="Arial" pitchFamily="34" charset="0"/>
                <a:cs typeface="Arial" pitchFamily="34" charset="0"/>
              </a:rPr>
              <a:t>Wastewater connection agreement </a:t>
            </a:r>
          </a:p>
          <a:p>
            <a:pPr marL="285744" indent="-285744" algn="just">
              <a:buFont typeface="Wingdings" pitchFamily="2" charset="2"/>
              <a:buChar char="ü"/>
            </a:pPr>
            <a:r>
              <a:rPr lang="en-US" dirty="0">
                <a:latin typeface="Arial" pitchFamily="34" charset="0"/>
                <a:cs typeface="Arial" pitchFamily="34" charset="0"/>
              </a:rPr>
              <a:t>Discharge wastewater into water sources</a:t>
            </a:r>
          </a:p>
          <a:p>
            <a:pPr marL="285744" indent="-285744" algn="just">
              <a:buFont typeface="Wingdings" pitchFamily="2" charset="2"/>
              <a:buChar char="ü"/>
            </a:pPr>
            <a:r>
              <a:rPr lang="en-US" dirty="0">
                <a:latin typeface="Arial" pitchFamily="34" charset="0"/>
                <a:cs typeface="Arial" pitchFamily="34" charset="0"/>
              </a:rPr>
              <a:t>Wastewater management</a:t>
            </a:r>
          </a:p>
          <a:p>
            <a:pPr marL="285744" indent="-285744" algn="just">
              <a:buFont typeface="Wingdings" pitchFamily="2" charset="2"/>
              <a:buChar char="ü"/>
            </a:pPr>
            <a:r>
              <a:rPr lang="en-US" dirty="0">
                <a:latin typeface="Arial" pitchFamily="34" charset="0"/>
                <a:cs typeface="Arial" pitchFamily="34" charset="0"/>
              </a:rPr>
              <a:t>Rights and obligations related to permits of discharging wastewater </a:t>
            </a:r>
          </a:p>
          <a:p>
            <a:pPr marL="285744" indent="-285744" algn="just">
              <a:buFont typeface="Wingdings" pitchFamily="2" charset="2"/>
              <a:buChar char="ü"/>
            </a:pPr>
            <a:r>
              <a:rPr lang="en-US" dirty="0">
                <a:latin typeface="Arial" pitchFamily="34" charset="0"/>
                <a:cs typeface="Arial" pitchFamily="34" charset="0"/>
              </a:rPr>
              <a:t>Wastewater discharge permits </a:t>
            </a:r>
          </a:p>
          <a:p>
            <a:pPr marL="285744" indent="-285744" algn="just">
              <a:buFont typeface="Wingdings" pitchFamily="2" charset="2"/>
              <a:buChar char="ü"/>
            </a:pPr>
            <a:r>
              <a:rPr lang="en-US" dirty="0">
                <a:latin typeface="Arial" pitchFamily="34" charset="0"/>
                <a:cs typeface="Arial" pitchFamily="34" charset="0"/>
              </a:rPr>
              <a:t>Transfer of non-hazardous wastewater for treatment</a:t>
            </a:r>
          </a:p>
          <a:p>
            <a:pPr marL="285744" indent="-285744" algn="just">
              <a:buFont typeface="Wingdings" pitchFamily="2" charset="2"/>
              <a:buChar char="ü"/>
            </a:pPr>
            <a:r>
              <a:rPr lang="en-US" dirty="0">
                <a:latin typeface="Arial" pitchFamily="34" charset="0"/>
                <a:cs typeface="Arial" pitchFamily="34" charset="0"/>
              </a:rPr>
              <a:t>Monitoring of wastewater discharge</a:t>
            </a:r>
          </a:p>
          <a:p>
            <a:pPr marL="285744" indent="-285744" algn="just">
              <a:buFont typeface="Wingdings" pitchFamily="2" charset="2"/>
              <a:buChar char="ü"/>
            </a:pPr>
            <a:r>
              <a:rPr lang="en-US" dirty="0">
                <a:latin typeface="Arial" pitchFamily="34" charset="0"/>
                <a:cs typeface="Arial" pitchFamily="34" charset="0"/>
              </a:rPr>
              <a:t>Automatic monitoring of wastewater</a:t>
            </a:r>
          </a:p>
          <a:p>
            <a:pPr marL="285744" indent="-285744" algn="just">
              <a:buFont typeface="Wingdings" pitchFamily="2" charset="2"/>
              <a:buChar char="ü"/>
            </a:pPr>
            <a:r>
              <a:rPr lang="en-US" dirty="0">
                <a:latin typeface="Arial" pitchFamily="34" charset="0"/>
                <a:cs typeface="Arial" pitchFamily="34" charset="0"/>
              </a:rPr>
              <a:t>Depositing, reporting and disclosure of information and data obtained through the environmental monitoring process</a:t>
            </a:r>
          </a:p>
          <a:p>
            <a:pPr marL="285744" indent="-285744" algn="just">
              <a:buFont typeface="Wingdings" pitchFamily="2" charset="2"/>
              <a:buChar char="ü"/>
            </a:pPr>
            <a:r>
              <a:rPr lang="en-US" dirty="0">
                <a:latin typeface="Arial" pitchFamily="34" charset="0"/>
                <a:cs typeface="Arial" pitchFamily="34" charset="0"/>
              </a:rPr>
              <a:t>National technical regulations</a:t>
            </a:r>
          </a:p>
          <a:p>
            <a:pPr marL="285744" indent="-285744" algn="just">
              <a:buFont typeface="Wingdings" pitchFamily="2" charset="2"/>
              <a:buChar char="ü"/>
            </a:pPr>
            <a:r>
              <a:rPr lang="en-US" dirty="0">
                <a:latin typeface="Arial" pitchFamily="34" charset="0"/>
                <a:cs typeface="Arial" pitchFamily="34" charset="0"/>
              </a:rPr>
              <a:t>Management treated wastewater</a:t>
            </a:r>
          </a:p>
          <a:p>
            <a:pPr marL="285744" indent="-285744" algn="just">
              <a:buFont typeface="Wingdings" pitchFamily="2" charset="2"/>
              <a:buChar char="ü"/>
            </a:pPr>
            <a:r>
              <a:rPr lang="en-US" dirty="0">
                <a:latin typeface="Arial" pitchFamily="34" charset="0"/>
                <a:cs typeface="Arial" pitchFamily="34" charset="0"/>
              </a:rPr>
              <a:t>Environmental protection fee on wastewater</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254" y="2057404"/>
            <a:ext cx="1990751" cy="2654335"/>
          </a:xfrm>
          <a:prstGeom prst="rect">
            <a:avLst/>
          </a:prstGeom>
        </p:spPr>
      </p:pic>
    </p:spTree>
    <p:extLst>
      <p:ext uri="{BB962C8B-B14F-4D97-AF65-F5344CB8AC3E}">
        <p14:creationId xmlns:p14="http://schemas.microsoft.com/office/powerpoint/2010/main" val="40845159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6764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3" name="Rectangle 2"/>
          <p:cNvSpPr/>
          <p:nvPr/>
        </p:nvSpPr>
        <p:spPr>
          <a:xfrm>
            <a:off x="1926884" y="1233878"/>
            <a:ext cx="6912321" cy="4632037"/>
          </a:xfrm>
          <a:prstGeom prst="rect">
            <a:avLst/>
          </a:prstGeom>
          <a:solidFill>
            <a:schemeClr val="accent3">
              <a:lumMod val="20000"/>
              <a:lumOff val="80000"/>
            </a:schemeClr>
          </a:solidFill>
        </p:spPr>
        <p:txBody>
          <a:bodyPr wrap="square">
            <a:spAutoFit/>
          </a:bodyPr>
          <a:lstStyle/>
          <a:p>
            <a:pPr>
              <a:spcAft>
                <a:spcPts val="600"/>
              </a:spcAft>
            </a:pPr>
            <a:r>
              <a:rPr lang="en-US" sz="2400" b="1" dirty="0">
                <a:solidFill>
                  <a:srgbClr val="862A39"/>
                </a:solidFill>
                <a:latin typeface="Arial" pitchFamily="34" charset="0"/>
                <a:ea typeface="Calibri" panose="020F0502020204030204" pitchFamily="34" charset="0"/>
                <a:cs typeface="Arial" pitchFamily="34" charset="0"/>
              </a:rPr>
              <a:t>GENERAL PRINCIPLES</a:t>
            </a:r>
          </a:p>
          <a:p>
            <a:pPr marL="342891" indent="-342891" algn="just">
              <a:buFont typeface="Wingdings" panose="05000000000000000000" pitchFamily="2" charset="2"/>
              <a:buChar char=""/>
            </a:pPr>
            <a:r>
              <a:rPr lang="en-US" sz="1900" dirty="0">
                <a:latin typeface="Arial" pitchFamily="34" charset="0"/>
                <a:ea typeface="Calibri" panose="020F0502020204030204" pitchFamily="34" charset="0"/>
                <a:cs typeface="Arial" pitchFamily="34" charset="0"/>
              </a:rPr>
              <a:t>Wastewater is to be collected and treated in accordance with environmental standards.</a:t>
            </a:r>
          </a:p>
          <a:p>
            <a:pPr marL="342891" indent="-342891" algn="just">
              <a:buFont typeface="Wingdings" panose="05000000000000000000" pitchFamily="2" charset="2"/>
              <a:buChar char=""/>
            </a:pPr>
            <a:r>
              <a:rPr lang="en-US" sz="1900" dirty="0">
                <a:latin typeface="Arial" pitchFamily="34" charset="0"/>
                <a:ea typeface="Calibri" panose="020F0502020204030204" pitchFamily="34" charset="0"/>
                <a:cs typeface="Arial" pitchFamily="34" charset="0"/>
              </a:rPr>
              <a:t>Wastewater that contains hazardous elements beyond the regulated limits must be managed in accordance with regulations on hazardous wastes.</a:t>
            </a:r>
          </a:p>
          <a:p>
            <a:pPr marL="342891" indent="-342891" algn="just">
              <a:buFont typeface="Wingdings" panose="05000000000000000000" pitchFamily="2" charset="2"/>
              <a:buChar char=""/>
            </a:pPr>
            <a:r>
              <a:rPr lang="en-US" sz="1900" dirty="0">
                <a:latin typeface="Arial" pitchFamily="34" charset="0"/>
                <a:ea typeface="Calibri" panose="020F0502020204030204" pitchFamily="34" charset="0"/>
                <a:cs typeface="Arial" pitchFamily="34" charset="0"/>
              </a:rPr>
              <a:t>Wastewater must be managed through minimization, re-use, collection and treatment meeting environmental standards.</a:t>
            </a:r>
          </a:p>
          <a:p>
            <a:pPr marL="342891" indent="-342891" algn="just">
              <a:buFont typeface="Wingdings" panose="05000000000000000000" pitchFamily="2" charset="2"/>
              <a:buChar char=""/>
            </a:pPr>
            <a:r>
              <a:rPr lang="en-US" sz="1900" dirty="0">
                <a:latin typeface="Arial" pitchFamily="34" charset="0"/>
                <a:ea typeface="Calibri" panose="020F0502020204030204" pitchFamily="34" charset="0"/>
                <a:cs typeface="Arial" pitchFamily="34" charset="0"/>
              </a:rPr>
              <a:t>Discharge of wastewater must pay fees</a:t>
            </a:r>
          </a:p>
          <a:p>
            <a:pPr marL="342891" indent="-342891" algn="just">
              <a:buFont typeface="Wingdings" panose="05000000000000000000" pitchFamily="2" charset="2"/>
              <a:buChar char=""/>
            </a:pPr>
            <a:r>
              <a:rPr lang="en-US" sz="1900" dirty="0">
                <a:latin typeface="Arial" pitchFamily="34" charset="0"/>
                <a:ea typeface="Calibri" panose="020F0502020204030204" pitchFamily="34" charset="0"/>
                <a:cs typeface="Arial" pitchFamily="34" charset="0"/>
              </a:rPr>
              <a:t>Activities aimed at reducing and reusing wastewater are encouraged.</a:t>
            </a:r>
          </a:p>
          <a:p>
            <a:pPr marL="342891" indent="-342891" algn="just">
              <a:buFont typeface="Wingdings" panose="05000000000000000000" pitchFamily="2" charset="2"/>
              <a:buChar char=""/>
            </a:pPr>
            <a:r>
              <a:rPr lang="en-US" sz="1900" dirty="0">
                <a:latin typeface="Arial" pitchFamily="34" charset="0"/>
                <a:ea typeface="Calibri" panose="020F0502020204030204" pitchFamily="34" charset="0"/>
                <a:cs typeface="Arial" pitchFamily="34" charset="0"/>
              </a:rPr>
              <a:t>Non-hazardous liquid waste will only be transferred to the functional facilities for treatment upon written approval of the approving agency  </a:t>
            </a:r>
          </a:p>
        </p:txBody>
      </p:sp>
      <p:sp>
        <p:nvSpPr>
          <p:cNvPr id="5" name="TextBox 4"/>
          <p:cNvSpPr txBox="1"/>
          <p:nvPr/>
        </p:nvSpPr>
        <p:spPr>
          <a:xfrm>
            <a:off x="1224863" y="1714500"/>
            <a:ext cx="1404043" cy="369332"/>
          </a:xfrm>
          <a:prstGeom prst="rect">
            <a:avLst/>
          </a:prstGeom>
          <a:noFill/>
        </p:spPr>
        <p:txBody>
          <a:bodyPr wrap="square" rtlCol="0">
            <a:spAutoFit/>
          </a:bodyPr>
          <a:lstStyle/>
          <a:p>
            <a:endParaRPr lang="en-US" dirty="0"/>
          </a:p>
        </p:txBody>
      </p:sp>
      <p:sp>
        <p:nvSpPr>
          <p:cNvPr id="7" name="TextBox 6"/>
          <p:cNvSpPr txBox="1"/>
          <p:nvPr/>
        </p:nvSpPr>
        <p:spPr>
          <a:xfrm>
            <a:off x="1543051" y="1752600"/>
            <a:ext cx="914400" cy="369332"/>
          </a:xfrm>
          <a:prstGeom prst="rect">
            <a:avLst/>
          </a:prstGeom>
          <a:noFill/>
        </p:spPr>
        <p:txBody>
          <a:bodyPr wrap="square" rtlCol="0">
            <a:spAutoFit/>
          </a:bodyPr>
          <a:lstStyle/>
          <a:p>
            <a:endParaRPr lang="en-US" dirty="0"/>
          </a:p>
        </p:txBody>
      </p:sp>
      <p:sp>
        <p:nvSpPr>
          <p:cNvPr id="10" name="TextBox 9"/>
          <p:cNvSpPr txBox="1"/>
          <p:nvPr/>
        </p:nvSpPr>
        <p:spPr>
          <a:xfrm>
            <a:off x="-152397" y="1548353"/>
            <a:ext cx="2425009" cy="3693319"/>
          </a:xfrm>
          <a:prstGeom prst="rect">
            <a:avLst/>
          </a:prstGeom>
          <a:noFill/>
        </p:spPr>
        <p:txBody>
          <a:bodyPr wrap="square" rtlCol="0">
            <a:spAutoFit/>
          </a:bodyPr>
          <a:lstStyle/>
          <a:p>
            <a:pPr algn="ctr"/>
            <a:r>
              <a:rPr lang="en-US" b="1" dirty="0">
                <a:solidFill>
                  <a:srgbClr val="862A39"/>
                </a:solidFill>
                <a:ea typeface="Calibri" panose="020F0502020204030204" pitchFamily="34" charset="0"/>
                <a:cs typeface="Times New Roman" panose="02020603050405020304" pitchFamily="18" charset="0"/>
              </a:rPr>
              <a:t>Reduction</a:t>
            </a:r>
            <a:endParaRPr lang="en-US" sz="2400" dirty="0">
              <a:solidFill>
                <a:srgbClr val="862A39"/>
              </a:solidFill>
              <a:latin typeface="Agency FB" panose="020B0503020202020204" pitchFamily="34" charset="0"/>
              <a:ea typeface="Calibri" panose="020F0502020204030204" pitchFamily="34" charset="0"/>
              <a:cs typeface="Times New Roman" panose="02020603050405020304" pitchFamily="18" charset="0"/>
            </a:endParaRPr>
          </a:p>
          <a:p>
            <a:pPr algn="ctr"/>
            <a:endParaRPr lang="en-US" sz="2400" dirty="0">
              <a:latin typeface="Agency FB" panose="020B0503020202020204" pitchFamily="34" charset="0"/>
              <a:ea typeface="Calibri" panose="020F0502020204030204" pitchFamily="34" charset="0"/>
              <a:cs typeface="Times New Roman" panose="02020603050405020304" pitchFamily="18" charset="0"/>
            </a:endParaRPr>
          </a:p>
          <a:p>
            <a:pPr algn="ctr"/>
            <a:endParaRPr lang="en-US" sz="2400" dirty="0">
              <a:latin typeface="Agency FB" panose="020B0503020202020204" pitchFamily="34" charset="0"/>
              <a:ea typeface="Calibri" panose="020F0502020204030204" pitchFamily="34" charset="0"/>
              <a:cs typeface="Times New Roman" panose="02020603050405020304" pitchFamily="18" charset="0"/>
            </a:endParaRPr>
          </a:p>
          <a:p>
            <a:pPr algn="ctr"/>
            <a:endParaRPr lang="en-US" sz="2400" dirty="0">
              <a:latin typeface="Agency FB" panose="020B0503020202020204" pitchFamily="34" charset="0"/>
              <a:ea typeface="Calibri" panose="020F0502020204030204" pitchFamily="34" charset="0"/>
              <a:cs typeface="Times New Roman" panose="02020603050405020304" pitchFamily="18" charset="0"/>
            </a:endParaRPr>
          </a:p>
          <a:p>
            <a:pPr algn="ctr"/>
            <a:endParaRPr lang="en-US" b="1" dirty="0">
              <a:solidFill>
                <a:srgbClr val="0000FF"/>
              </a:solidFill>
              <a:ea typeface="Calibri" panose="020F0502020204030204" pitchFamily="34" charset="0"/>
              <a:cs typeface="Times New Roman" panose="02020603050405020304" pitchFamily="18" charset="0"/>
            </a:endParaRPr>
          </a:p>
          <a:p>
            <a:pPr algn="ctr"/>
            <a:r>
              <a:rPr lang="en-US" b="1" dirty="0">
                <a:solidFill>
                  <a:srgbClr val="862A39"/>
                </a:solidFill>
                <a:ea typeface="Calibri" panose="020F0502020204030204" pitchFamily="34" charset="0"/>
                <a:cs typeface="Times New Roman" panose="02020603050405020304" pitchFamily="18" charset="0"/>
              </a:rPr>
              <a:t>Reuse</a:t>
            </a:r>
          </a:p>
          <a:p>
            <a:pPr algn="ctr"/>
            <a:endParaRPr lang="en-US" sz="2400" dirty="0">
              <a:latin typeface="Agency FB" panose="020B0503020202020204" pitchFamily="34" charset="0"/>
              <a:ea typeface="Calibri" panose="020F0502020204030204" pitchFamily="34" charset="0"/>
              <a:cs typeface="Times New Roman" panose="02020603050405020304" pitchFamily="18" charset="0"/>
            </a:endParaRPr>
          </a:p>
          <a:p>
            <a:pPr algn="ctr"/>
            <a:endParaRPr lang="en-US" sz="2400" dirty="0">
              <a:latin typeface="Agency FB" panose="020B0503020202020204" pitchFamily="34" charset="0"/>
              <a:ea typeface="Calibri" panose="020F0502020204030204" pitchFamily="34" charset="0"/>
              <a:cs typeface="Times New Roman" panose="02020603050405020304" pitchFamily="18" charset="0"/>
            </a:endParaRPr>
          </a:p>
          <a:p>
            <a:pPr algn="ctr"/>
            <a:endParaRPr lang="en-US" sz="2400" dirty="0">
              <a:latin typeface="Agency FB" panose="020B0503020202020204" pitchFamily="34" charset="0"/>
              <a:ea typeface="Calibri" panose="020F0502020204030204" pitchFamily="34" charset="0"/>
              <a:cs typeface="Times New Roman" panose="02020603050405020304" pitchFamily="18" charset="0"/>
            </a:endParaRPr>
          </a:p>
          <a:p>
            <a:pPr algn="ctr"/>
            <a:r>
              <a:rPr lang="en-US" b="1" dirty="0">
                <a:solidFill>
                  <a:srgbClr val="862A39"/>
                </a:solidFill>
                <a:ea typeface="Calibri" panose="020F0502020204030204" pitchFamily="34" charset="0"/>
                <a:cs typeface="Times New Roman" panose="02020603050405020304" pitchFamily="18" charset="0"/>
              </a:rPr>
              <a:t>Collection and treatment </a:t>
            </a:r>
            <a:endParaRPr lang="en-US" dirty="0">
              <a:solidFill>
                <a:srgbClr val="862A39"/>
              </a:solidFill>
            </a:endParaRPr>
          </a:p>
        </p:txBody>
      </p:sp>
      <p:pic>
        <p:nvPicPr>
          <p:cNvPr id="16" name="Picture 15" descr="C:\Users\Truyen Bao\Desktop\IMG_7415.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783" y="3378856"/>
            <a:ext cx="680048" cy="1079483"/>
          </a:xfrm>
          <a:prstGeom prst="rect">
            <a:avLst/>
          </a:prstGeom>
          <a:noFill/>
          <a:ln>
            <a:noFill/>
          </a:ln>
          <a:scene3d>
            <a:camera prst="orthographicFront">
              <a:rot lat="300000" lon="600000" rev="16200000"/>
            </a:camera>
            <a:lightRig rig="threePt" dir="t"/>
          </a:scene3d>
        </p:spPr>
      </p:pic>
      <p:pic>
        <p:nvPicPr>
          <p:cNvPr id="17" name="Picture 16" descr="C:\Users\Truyen Bao\Desktop\IMG_581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582" y="5169177"/>
            <a:ext cx="801053" cy="800735"/>
          </a:xfrm>
          <a:prstGeom prst="rect">
            <a:avLst/>
          </a:prstGeom>
          <a:noFill/>
          <a:ln>
            <a:noFill/>
          </a:ln>
        </p:spPr>
      </p:pic>
      <p:pic>
        <p:nvPicPr>
          <p:cNvPr id="19" name="Picture 3" descr="Description: WP_20150319_02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7308" y="1926385"/>
            <a:ext cx="664369" cy="10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26580302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219200"/>
            <a:ext cx="6858000" cy="56388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381000" y="1188189"/>
            <a:ext cx="8153400" cy="3293209"/>
          </a:xfrm>
          <a:prstGeom prst="rect">
            <a:avLst/>
          </a:prstGeom>
          <a:solidFill>
            <a:schemeClr val="accent3">
              <a:lumMod val="20000"/>
              <a:lumOff val="80000"/>
            </a:schemeClr>
          </a:solidFill>
        </p:spPr>
        <p:txBody>
          <a:bodyPr wrap="square">
            <a:spAutoFit/>
          </a:bodyPr>
          <a:lstStyle/>
          <a:p>
            <a:pPr algn="just">
              <a:spcBef>
                <a:spcPts val="600"/>
              </a:spcBef>
              <a:spcAft>
                <a:spcPts val="600"/>
              </a:spcAft>
            </a:pPr>
            <a:r>
              <a:rPr lang="en-US" sz="2400" b="1" dirty="0">
                <a:solidFill>
                  <a:srgbClr val="862A39"/>
                </a:solidFill>
                <a:latin typeface="Arial" panose="020B0604020202020204" pitchFamily="34" charset="0"/>
                <a:cs typeface="Arial" panose="020B0604020202020204" pitchFamily="34" charset="0"/>
              </a:rPr>
              <a:t>PROHIBITED ACTS</a:t>
            </a:r>
          </a:p>
          <a:p>
            <a:pPr marL="342891" indent="-342891" algn="just">
              <a:spcBef>
                <a:spcPts val="600"/>
              </a:spcBef>
              <a:spcAft>
                <a:spcPts val="600"/>
              </a:spcAft>
              <a:buFont typeface="Wingdings" panose="05000000000000000000" pitchFamily="2" charset="2"/>
              <a:buChar char="ü"/>
            </a:pPr>
            <a:r>
              <a:rPr lang="en-US" sz="2200" dirty="0"/>
              <a:t>To discharge wastes, rubbish, discharge or leak toxic substances into water sources. </a:t>
            </a:r>
          </a:p>
          <a:p>
            <a:pPr marL="342891" indent="-342891" algn="just">
              <a:spcBef>
                <a:spcPts val="600"/>
              </a:spcBef>
              <a:spcAft>
                <a:spcPts val="600"/>
              </a:spcAft>
              <a:buFont typeface="Wingdings" panose="05000000000000000000" pitchFamily="2" charset="2"/>
              <a:buChar char="ü"/>
            </a:pPr>
            <a:r>
              <a:rPr lang="en-US" sz="2200" dirty="0"/>
              <a:t>To discharge wastewater untreated or treated but not meeting standards, technical regulations into water sources.</a:t>
            </a:r>
          </a:p>
          <a:p>
            <a:pPr marL="342891" indent="-342891" algn="just">
              <a:spcBef>
                <a:spcPts val="600"/>
              </a:spcBef>
              <a:spcAft>
                <a:spcPts val="600"/>
              </a:spcAft>
              <a:buFont typeface="Wingdings" panose="05000000000000000000" pitchFamily="2" charset="2"/>
              <a:buChar char="ü"/>
            </a:pPr>
            <a:r>
              <a:rPr lang="en-US" sz="2200" dirty="0"/>
              <a:t>To discharge of toxic exhaust gas directly into the water source, to discharge wastewater into ground; have frauds in discharging wastewater.</a:t>
            </a:r>
          </a:p>
        </p:txBody>
      </p:sp>
      <p:pic>
        <p:nvPicPr>
          <p:cNvPr id="10" name="Picture 9" descr="C:\Users\Truyen Bao\Desktop\images (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7351" y="4656811"/>
            <a:ext cx="1485900" cy="1371600"/>
          </a:xfrm>
          <a:prstGeom prst="rect">
            <a:avLst/>
          </a:prstGeom>
          <a:noFill/>
          <a:ln>
            <a:noFill/>
          </a:ln>
        </p:spPr>
      </p:pic>
      <p:pic>
        <p:nvPicPr>
          <p:cNvPr id="11" name="Picture 10" descr="C:\Users\Truyen Bao\Desktop\kimlien1_db0f5.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1901" y="4647853"/>
            <a:ext cx="1485900" cy="1380565"/>
          </a:xfrm>
          <a:prstGeom prst="rect">
            <a:avLst/>
          </a:prstGeom>
          <a:noFill/>
          <a:ln>
            <a:noFill/>
          </a:ln>
        </p:spPr>
      </p:pic>
      <p:pic>
        <p:nvPicPr>
          <p:cNvPr id="13" name="Picture 12" descr="C:\Users\Truyen Bao\Desktop\khi-thai.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772157" y="4419605"/>
            <a:ext cx="1677079" cy="1640541"/>
          </a:xfrm>
          <a:prstGeom prst="rect">
            <a:avLst/>
          </a:prstGeom>
          <a:noFill/>
          <a:ln>
            <a:noFill/>
          </a:ln>
        </p:spPr>
      </p:pic>
      <p:sp>
        <p:nvSpPr>
          <p:cNvPr id="15"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396726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1840" y="3093835"/>
            <a:ext cx="2320337" cy="1955504"/>
          </a:xfrm>
          <a:prstGeom prst="rect">
            <a:avLst/>
          </a:prstGeom>
        </p:spPr>
      </p:pic>
      <p:sp>
        <p:nvSpPr>
          <p:cNvPr id="12" name="object 7"/>
          <p:cNvSpPr/>
          <p:nvPr/>
        </p:nvSpPr>
        <p:spPr>
          <a:xfrm>
            <a:off x="1143000" y="16002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1396314" y="3455756"/>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3" name="Rectangle 2"/>
          <p:cNvSpPr/>
          <p:nvPr/>
        </p:nvSpPr>
        <p:spPr>
          <a:xfrm>
            <a:off x="441399" y="1043741"/>
            <a:ext cx="6343651" cy="967765"/>
          </a:xfrm>
          <a:prstGeom prst="rect">
            <a:avLst/>
          </a:prstGeom>
        </p:spPr>
        <p:txBody>
          <a:bodyPr wrap="square">
            <a:spAutoFit/>
          </a:bodyPr>
          <a:lstStyle/>
          <a:p>
            <a:pPr>
              <a:lnSpc>
                <a:spcPct val="107000"/>
              </a:lnSpc>
              <a:spcAft>
                <a:spcPts val="800"/>
              </a:spcAft>
            </a:pPr>
            <a:r>
              <a:rPr lang="en-US" sz="2400" b="1" dirty="0">
                <a:solidFill>
                  <a:srgbClr val="862A39"/>
                </a:solidFill>
                <a:latin typeface="Arial" panose="020B0604020202020204" pitchFamily="34" charset="0"/>
                <a:cs typeface="Arial" panose="020B0604020202020204" pitchFamily="34" charset="0"/>
              </a:rPr>
              <a:t>WASTEWATER TREATMENT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p>
        </p:txBody>
      </p:sp>
      <p:cxnSp>
        <p:nvCxnSpPr>
          <p:cNvPr id="5" name="Straight Arrow Connector 4"/>
          <p:cNvCxnSpPr/>
          <p:nvPr/>
        </p:nvCxnSpPr>
        <p:spPr>
          <a:xfrm>
            <a:off x="4648200" y="1874635"/>
            <a:ext cx="0" cy="1143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79726" y="2484235"/>
            <a:ext cx="48830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79721" y="2484235"/>
            <a:ext cx="0" cy="609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13227" y="3093838"/>
            <a:ext cx="2134137" cy="1996108"/>
          </a:xfrm>
          <a:prstGeom prst="rect">
            <a:avLst/>
          </a:prstGeom>
        </p:spPr>
      </p:pic>
      <p:pic>
        <p:nvPicPr>
          <p:cNvPr id="18" name="Picture 17" descr="C:\Users\Truyen Bao\Desktop\IMG_580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5" y="3119233"/>
            <a:ext cx="2165421" cy="1970717"/>
          </a:xfrm>
          <a:prstGeom prst="rect">
            <a:avLst/>
          </a:prstGeom>
          <a:noFill/>
          <a:ln>
            <a:noFill/>
          </a:ln>
        </p:spPr>
      </p:pic>
      <p:cxnSp>
        <p:nvCxnSpPr>
          <p:cNvPr id="16" name="Straight Arrow Connector 15"/>
          <p:cNvCxnSpPr/>
          <p:nvPr/>
        </p:nvCxnSpPr>
        <p:spPr>
          <a:xfrm>
            <a:off x="7162800" y="2484235"/>
            <a:ext cx="0" cy="685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05553" y="5075036"/>
            <a:ext cx="2086623" cy="923330"/>
          </a:xfrm>
          <a:prstGeom prst="rect">
            <a:avLst/>
          </a:prstGeom>
          <a:noFill/>
        </p:spPr>
        <p:txBody>
          <a:bodyPr wrap="square" rtlCol="0">
            <a:spAutoFit/>
          </a:bodyPr>
          <a:lstStyle/>
          <a:p>
            <a:pPr algn="ctr"/>
            <a:r>
              <a:rPr lang="en-US" b="1" dirty="0">
                <a:solidFill>
                  <a:srgbClr val="862A39"/>
                </a:solidFill>
                <a:ea typeface="Calibri" panose="020F0502020204030204" pitchFamily="34" charset="0"/>
                <a:cs typeface="Times New Roman" panose="02020603050405020304" pitchFamily="18" charset="0"/>
              </a:rPr>
              <a:t>Transfer wastewater for treatment</a:t>
            </a:r>
          </a:p>
        </p:txBody>
      </p:sp>
      <p:sp>
        <p:nvSpPr>
          <p:cNvPr id="4" name="Rectangle 3"/>
          <p:cNvSpPr/>
          <p:nvPr/>
        </p:nvSpPr>
        <p:spPr>
          <a:xfrm>
            <a:off x="3505201" y="5105405"/>
            <a:ext cx="2438400" cy="671915"/>
          </a:xfrm>
          <a:prstGeom prst="rect">
            <a:avLst/>
          </a:prstGeom>
        </p:spPr>
        <p:txBody>
          <a:bodyPr wrap="square">
            <a:spAutoFit/>
          </a:bodyPr>
          <a:lstStyle/>
          <a:p>
            <a:pPr algn="ctr">
              <a:lnSpc>
                <a:spcPct val="107000"/>
              </a:lnSpc>
              <a:spcBef>
                <a:spcPts val="300"/>
              </a:spcBef>
              <a:spcAft>
                <a:spcPts val="300"/>
              </a:spcAft>
            </a:pPr>
            <a:r>
              <a:rPr lang="en-US" b="1" dirty="0">
                <a:solidFill>
                  <a:srgbClr val="862A39"/>
                </a:solidFill>
                <a:ea typeface="Calibri" panose="020F0502020204030204" pitchFamily="34" charset="0"/>
                <a:cs typeface="Times New Roman" panose="02020603050405020304" pitchFamily="18" charset="0"/>
              </a:rPr>
              <a:t>Centralized treatment in industrial parks</a:t>
            </a:r>
            <a:endParaRPr lang="en-US" dirty="0">
              <a:solidFill>
                <a:srgbClr val="862A39"/>
              </a:solidFill>
              <a:ea typeface="Calibri" panose="020F0502020204030204" pitchFamily="34" charset="0"/>
              <a:cs typeface="Times New Roman" panose="02020603050405020304" pitchFamily="18" charset="0"/>
            </a:endParaRPr>
          </a:p>
        </p:txBody>
      </p:sp>
      <p:sp>
        <p:nvSpPr>
          <p:cNvPr id="6" name="Rectangle 5"/>
          <p:cNvSpPr/>
          <p:nvPr/>
        </p:nvSpPr>
        <p:spPr>
          <a:xfrm>
            <a:off x="1243139" y="5135246"/>
            <a:ext cx="1507953" cy="671915"/>
          </a:xfrm>
          <a:prstGeom prst="rect">
            <a:avLst/>
          </a:prstGeom>
        </p:spPr>
        <p:txBody>
          <a:bodyPr wrap="square">
            <a:spAutoFit/>
          </a:bodyPr>
          <a:lstStyle/>
          <a:p>
            <a:pPr algn="ctr">
              <a:lnSpc>
                <a:spcPct val="107000"/>
              </a:lnSpc>
              <a:spcBef>
                <a:spcPts val="300"/>
              </a:spcBef>
              <a:spcAft>
                <a:spcPts val="300"/>
              </a:spcAft>
            </a:pPr>
            <a:r>
              <a:rPr lang="en-US" b="1" dirty="0">
                <a:solidFill>
                  <a:srgbClr val="862A39"/>
                </a:solidFill>
                <a:ea typeface="Calibri" panose="020F0502020204030204" pitchFamily="34" charset="0"/>
                <a:cs typeface="Times New Roman" panose="02020603050405020304" pitchFamily="18" charset="0"/>
              </a:rPr>
              <a:t>Self - treatment</a:t>
            </a:r>
            <a:endParaRPr lang="en-US" dirty="0">
              <a:solidFill>
                <a:srgbClr val="862A39"/>
              </a:solidFill>
              <a:ea typeface="Calibri" panose="020F0502020204030204" pitchFamily="34" charset="0"/>
              <a:cs typeface="Times New Roman" panose="02020603050405020304" pitchFamily="18" charset="0"/>
            </a:endParaRPr>
          </a:p>
        </p:txBody>
      </p:sp>
      <p:sp>
        <p:nvSpPr>
          <p:cNvPr id="10" name="Rectangle 9"/>
          <p:cNvSpPr/>
          <p:nvPr/>
        </p:nvSpPr>
        <p:spPr>
          <a:xfrm>
            <a:off x="3921942" y="1494813"/>
            <a:ext cx="1466235" cy="407035"/>
          </a:xfrm>
          <a:prstGeom prst="rect">
            <a:avLst/>
          </a:prstGeom>
        </p:spPr>
        <p:txBody>
          <a:bodyPr wrap="none">
            <a:spAutoFit/>
          </a:bodyPr>
          <a:lstStyle/>
          <a:p>
            <a:pPr>
              <a:lnSpc>
                <a:spcPct val="107000"/>
              </a:lnSpc>
              <a:spcAft>
                <a:spcPts val="800"/>
              </a:spcAft>
            </a:pPr>
            <a:r>
              <a:rPr lang="en-US" sz="2000" b="1" dirty="0">
                <a:ea typeface="Calibri" panose="020F0502020204030204" pitchFamily="34" charset="0"/>
                <a:cs typeface="Times New Roman" panose="02020603050405020304" pitchFamily="18" charset="0"/>
              </a:rPr>
              <a:t>Wastewater</a:t>
            </a:r>
          </a:p>
        </p:txBody>
      </p:sp>
      <p:sp>
        <p:nvSpPr>
          <p:cNvPr id="20"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10396332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6764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533405" y="1285996"/>
            <a:ext cx="6351383" cy="3580467"/>
          </a:xfrm>
          <a:prstGeom prst="rect">
            <a:avLst/>
          </a:prstGeom>
          <a:solidFill>
            <a:schemeClr val="accent3">
              <a:lumMod val="20000"/>
              <a:lumOff val="80000"/>
            </a:schemeClr>
          </a:solidFill>
        </p:spPr>
        <p:txBody>
          <a:bodyPr wrap="square">
            <a:spAutoFit/>
          </a:bodyPr>
          <a:lstStyle/>
          <a:p>
            <a:pPr>
              <a:spcBef>
                <a:spcPts val="200"/>
              </a:spcBef>
              <a:spcAft>
                <a:spcPts val="200"/>
              </a:spcAft>
            </a:pPr>
            <a:r>
              <a:rPr lang="en-US" sz="2400" b="1" dirty="0">
                <a:solidFill>
                  <a:srgbClr val="862A39"/>
                </a:solidFill>
                <a:latin typeface="Arial" pitchFamily="34" charset="0"/>
                <a:cs typeface="Arial" pitchFamily="34" charset="0"/>
              </a:rPr>
              <a:t>WASTEWATER TREATMENT SYSTEM</a:t>
            </a:r>
          </a:p>
          <a:p>
            <a:pPr>
              <a:spcBef>
                <a:spcPts val="200"/>
              </a:spcBef>
              <a:spcAft>
                <a:spcPts val="200"/>
              </a:spcAft>
            </a:pPr>
            <a:r>
              <a:rPr lang="en-US" sz="2200" dirty="0">
                <a:latin typeface="Arial" pitchFamily="34" charset="0"/>
                <a:cs typeface="Arial" pitchFamily="34" charset="0"/>
              </a:rPr>
              <a:t>Every wastewater treatment system must:</a:t>
            </a:r>
          </a:p>
          <a:p>
            <a:pPr marL="342891" indent="-342891">
              <a:spcBef>
                <a:spcPts val="200"/>
              </a:spcBef>
              <a:spcAft>
                <a:spcPts val="200"/>
              </a:spcAft>
              <a:buFont typeface="Wingdings" panose="05000000000000000000" pitchFamily="2" charset="2"/>
              <a:buChar char="ü"/>
            </a:pPr>
            <a:r>
              <a:rPr lang="en-US" sz="2200" dirty="0">
                <a:latin typeface="Arial" pitchFamily="34" charset="0"/>
                <a:cs typeface="Arial" pitchFamily="34" charset="0"/>
              </a:rPr>
              <a:t>Have a technology process that is suitable </a:t>
            </a:r>
          </a:p>
          <a:p>
            <a:pPr marL="342891" indent="-342891">
              <a:spcBef>
                <a:spcPts val="200"/>
              </a:spcBef>
              <a:spcAft>
                <a:spcPts val="200"/>
              </a:spcAft>
              <a:buFont typeface="Wingdings" panose="05000000000000000000" pitchFamily="2" charset="2"/>
              <a:buChar char="ü"/>
            </a:pPr>
            <a:r>
              <a:rPr lang="en-US" sz="2200" dirty="0">
                <a:latin typeface="Arial" pitchFamily="34" charset="0"/>
                <a:cs typeface="Arial" pitchFamily="34" charset="0"/>
              </a:rPr>
              <a:t>Sufficient capacity </a:t>
            </a:r>
          </a:p>
          <a:p>
            <a:pPr marL="342891" indent="-342891">
              <a:spcBef>
                <a:spcPts val="200"/>
              </a:spcBef>
              <a:spcAft>
                <a:spcPts val="200"/>
              </a:spcAft>
              <a:buFont typeface="Wingdings" panose="05000000000000000000" pitchFamily="2" charset="2"/>
              <a:buChar char="ü"/>
            </a:pPr>
            <a:r>
              <a:rPr lang="en-US" sz="2200" dirty="0">
                <a:latin typeface="Arial" pitchFamily="34" charset="0"/>
                <a:cs typeface="Arial" pitchFamily="34" charset="0"/>
              </a:rPr>
              <a:t>To meet the environmental standards</a:t>
            </a:r>
          </a:p>
          <a:p>
            <a:pPr marL="342891" indent="-342891">
              <a:spcBef>
                <a:spcPts val="200"/>
              </a:spcBef>
              <a:spcAft>
                <a:spcPts val="200"/>
              </a:spcAft>
              <a:buFont typeface="Wingdings" panose="05000000000000000000" pitchFamily="2" charset="2"/>
              <a:buChar char="ü"/>
            </a:pPr>
            <a:r>
              <a:rPr lang="en-US" sz="2200" dirty="0">
                <a:latin typeface="Arial" pitchFamily="34" charset="0"/>
                <a:cs typeface="Arial" pitchFamily="34" charset="0"/>
              </a:rPr>
              <a:t>Drainage outlet</a:t>
            </a:r>
          </a:p>
          <a:p>
            <a:pPr marL="342891" indent="-342891">
              <a:spcBef>
                <a:spcPts val="200"/>
              </a:spcBef>
              <a:spcAft>
                <a:spcPts val="200"/>
              </a:spcAft>
              <a:buFont typeface="Wingdings" panose="05000000000000000000" pitchFamily="2" charset="2"/>
              <a:buChar char="ü"/>
            </a:pPr>
            <a:r>
              <a:rPr lang="en-US" sz="2200" dirty="0">
                <a:latin typeface="Arial" pitchFamily="34" charset="0"/>
                <a:cs typeface="Arial" pitchFamily="34" charset="0"/>
              </a:rPr>
              <a:t>Operation</a:t>
            </a:r>
          </a:p>
          <a:p>
            <a:pPr marL="342891" indent="-342891">
              <a:spcBef>
                <a:spcPts val="200"/>
              </a:spcBef>
              <a:spcAft>
                <a:spcPts val="200"/>
              </a:spcAft>
              <a:buFont typeface="Wingdings" panose="05000000000000000000" pitchFamily="2" charset="2"/>
              <a:buChar char="ü"/>
            </a:pPr>
            <a:r>
              <a:rPr lang="en-US" sz="2200" dirty="0">
                <a:latin typeface="Arial" pitchFamily="34" charset="0"/>
                <a:cs typeface="Arial" pitchFamily="34" charset="0"/>
              </a:rPr>
              <a:t>Monitoring </a:t>
            </a:r>
          </a:p>
          <a:p>
            <a:pPr marL="342891" indent="-342891">
              <a:spcBef>
                <a:spcPts val="200"/>
              </a:spcBef>
              <a:spcAft>
                <a:spcPts val="200"/>
              </a:spcAft>
              <a:buFont typeface="Wingdings" panose="05000000000000000000" pitchFamily="2" charset="2"/>
              <a:buChar char="ü"/>
            </a:pPr>
            <a:r>
              <a:rPr lang="en-US" sz="2200" dirty="0">
                <a:latin typeface="Arial" pitchFamily="34" charset="0"/>
                <a:cs typeface="Arial" pitchFamily="34" charset="0"/>
              </a:rPr>
              <a:t>Data retention.</a:t>
            </a:r>
          </a:p>
        </p:txBody>
      </p:sp>
      <p:pic>
        <p:nvPicPr>
          <p:cNvPr id="10" name="Picture 26"/>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6201" y="3348102"/>
            <a:ext cx="5257800" cy="350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29678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342900" y="285852"/>
            <a:ext cx="8458200" cy="418896"/>
          </a:xfrm>
          <a:prstGeom prst="rect">
            <a:avLst/>
          </a:prstGeom>
        </p:spPr>
        <p:txBody>
          <a:bodyPr wrap="square" lIns="0" tIns="0" rIns="0" bIns="0" rtlCol="0">
            <a:noAutofit/>
          </a:bodyPr>
          <a:lstStyle/>
          <a:p>
            <a:pPr marL="12700" algn="ctr">
              <a:lnSpc>
                <a:spcPts val="3270"/>
              </a:lnSpc>
              <a:spcBef>
                <a:spcPts val="163"/>
              </a:spcBef>
            </a:pPr>
            <a:r>
              <a:rPr lang="en-IN" sz="3000" b="1" spc="0" dirty="0" smtClean="0">
                <a:latin typeface="Arial"/>
                <a:cs typeface="Arial"/>
              </a:rPr>
              <a:t>AGENDA – </a:t>
            </a:r>
            <a:r>
              <a:rPr lang="en-IN" sz="3000" b="1" dirty="0" smtClean="0">
                <a:latin typeface="Arial"/>
                <a:cs typeface="Arial"/>
              </a:rPr>
              <a:t>LESSON </a:t>
            </a:r>
            <a:r>
              <a:rPr lang="en-IN" sz="3000" b="1" spc="0" dirty="0" smtClean="0">
                <a:latin typeface="Arial"/>
                <a:cs typeface="Arial"/>
              </a:rPr>
              <a:t>1</a:t>
            </a:r>
            <a:endParaRPr lang="en-IN" sz="3000" b="1" spc="0" dirty="0">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610525747"/>
              </p:ext>
            </p:extLst>
          </p:nvPr>
        </p:nvGraphicFramePr>
        <p:xfrm>
          <a:off x="0" y="1000029"/>
          <a:ext cx="9144000" cy="5172170"/>
        </p:xfrm>
        <a:graphic>
          <a:graphicData uri="http://schemas.openxmlformats.org/drawingml/2006/table">
            <a:tbl>
              <a:tblPr>
                <a:tableStyleId>{5C22544A-7EE6-4342-B048-85BDC9FD1C3A}</a:tableStyleId>
              </a:tblPr>
              <a:tblGrid>
                <a:gridCol w="2128345">
                  <a:extLst>
                    <a:ext uri="{9D8B030D-6E8A-4147-A177-3AD203B41FA5}">
                      <a16:colId xmlns:a16="http://schemas.microsoft.com/office/drawing/2014/main" val="20000"/>
                    </a:ext>
                  </a:extLst>
                </a:gridCol>
                <a:gridCol w="7015655">
                  <a:extLst>
                    <a:ext uri="{9D8B030D-6E8A-4147-A177-3AD203B41FA5}">
                      <a16:colId xmlns:a16="http://schemas.microsoft.com/office/drawing/2014/main" val="20001"/>
                    </a:ext>
                  </a:extLst>
                </a:gridCol>
              </a:tblGrid>
              <a:tr h="337211">
                <a:tc rowSpan="4">
                  <a:txBody>
                    <a:bodyPr/>
                    <a:lstStyle/>
                    <a:p>
                      <a:pPr algn="ctr" fontAlgn="ctr"/>
                      <a:r>
                        <a:rPr lang="en-US" sz="2000" u="none" strike="noStrike" dirty="0">
                          <a:effectLst/>
                          <a:latin typeface="Arial" panose="020B0604020202020204" pitchFamily="34" charset="0"/>
                          <a:cs typeface="Arial" panose="020B0604020202020204" pitchFamily="34" charset="0"/>
                        </a:rPr>
                        <a:t>8:00 - 9:00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IFC/BW Introduction                                                                                                                                                                                 </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0"/>
                  </a:ext>
                </a:extLst>
              </a:tr>
              <a:tr h="337211">
                <a:tc vMerge="1">
                  <a:txBody>
                    <a:bodyPr/>
                    <a:lstStyle/>
                    <a:p>
                      <a:endParaRPr lang="en-US"/>
                    </a:p>
                  </a:txBody>
                  <a:tcPr/>
                </a:tc>
                <a:tc>
                  <a:txBody>
                    <a:bodyPr/>
                    <a:lstStyle/>
                    <a:p>
                      <a:pPr algn="l" fontAlgn="ctr"/>
                      <a:r>
                        <a:rPr lang="en-US" sz="2000" b="0" i="0" u="none" strike="noStrike" dirty="0" smtClean="0">
                          <a:solidFill>
                            <a:srgbClr val="000000"/>
                          </a:solidFill>
                          <a:effectLst/>
                          <a:latin typeface="Arial"/>
                        </a:rPr>
                        <a:t>Introduction of the participants</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337211">
                <a:tc vMerge="1">
                  <a:txBody>
                    <a:bodyPr/>
                    <a:lstStyle/>
                    <a:p>
                      <a:endParaRPr lang="en-US"/>
                    </a:p>
                  </a:txBody>
                  <a:tcPr/>
                </a:tc>
                <a:tc>
                  <a:txBody>
                    <a:bodyPr/>
                    <a:lstStyle/>
                    <a:p>
                      <a:pPr algn="l" fontAlgn="ctr"/>
                      <a:r>
                        <a:rPr lang="en-US" sz="2000" b="0" i="0" u="none" strike="noStrike" dirty="0" smtClean="0">
                          <a:solidFill>
                            <a:srgbClr val="000000"/>
                          </a:solidFill>
                          <a:effectLst/>
                          <a:latin typeface="Arial"/>
                        </a:rPr>
                        <a:t>General information: Introduction, Content, Methods</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337211">
                <a:tc vMerge="1">
                  <a:txBody>
                    <a:bodyPr/>
                    <a:lstStyle/>
                    <a:p>
                      <a:endParaRPr lang="en-US"/>
                    </a:p>
                  </a:txBody>
                  <a:tcPr/>
                </a:tc>
                <a:tc>
                  <a:txBody>
                    <a:bodyPr/>
                    <a:lstStyle/>
                    <a:p>
                      <a:pPr algn="l" fontAlgn="ctr"/>
                      <a:r>
                        <a:rPr lang="en-US" sz="2000" b="0" i="0" u="none" strike="noStrike" dirty="0" smtClean="0">
                          <a:solidFill>
                            <a:srgbClr val="000000"/>
                          </a:solidFill>
                          <a:effectLst/>
                          <a:latin typeface="Arial"/>
                        </a:rPr>
                        <a:t>Part 1. Introduction of training tools (CG&amp;SAT)</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337211">
                <a:tc>
                  <a:txBody>
                    <a:bodyPr/>
                    <a:lstStyle/>
                    <a:p>
                      <a:pPr algn="ctr" fontAlgn="ctr"/>
                      <a:r>
                        <a:rPr lang="en-US" sz="2000" b="1" i="1" u="none" strike="noStrike" dirty="0">
                          <a:effectLst/>
                          <a:latin typeface="Arial" panose="020B0604020202020204" pitchFamily="34" charset="0"/>
                          <a:cs typeface="Arial" panose="020B0604020202020204" pitchFamily="34" charset="0"/>
                        </a:rPr>
                        <a:t>9:00 - 9:10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595684">
                <a:tc>
                  <a:txBody>
                    <a:bodyPr/>
                    <a:lstStyle/>
                    <a:p>
                      <a:pPr algn="ctr" fontAlgn="ctr"/>
                      <a:r>
                        <a:rPr lang="en-US" sz="2000" u="none" strike="noStrike" dirty="0">
                          <a:effectLst/>
                          <a:latin typeface="Arial" panose="020B0604020202020204" pitchFamily="34" charset="0"/>
                          <a:cs typeface="Arial" panose="020B0604020202020204" pitchFamily="34" charset="0"/>
                        </a:rPr>
                        <a:t>9:10 - 9:40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2. Overview of Laws and Sub-Laws</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595684">
                <a:tc>
                  <a:txBody>
                    <a:bodyPr/>
                    <a:lstStyle/>
                    <a:p>
                      <a:pPr algn="ctr" fontAlgn="ctr"/>
                      <a:r>
                        <a:rPr lang="en-US" sz="2000" u="none" strike="noStrike" dirty="0">
                          <a:effectLst/>
                          <a:latin typeface="Arial" panose="020B0604020202020204" pitchFamily="34" charset="0"/>
                          <a:cs typeface="Arial" panose="020B0604020202020204" pitchFamily="34" charset="0"/>
                        </a:rPr>
                        <a:t>9:40 - 10:10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3. Pre-activity Assessment</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337211">
                <a:tc>
                  <a:txBody>
                    <a:bodyPr/>
                    <a:lstStyle/>
                    <a:p>
                      <a:pPr algn="ctr" fontAlgn="ctr"/>
                      <a:r>
                        <a:rPr lang="en-US" sz="2000" b="1" i="1" u="none" strike="noStrike" dirty="0">
                          <a:effectLst/>
                          <a:latin typeface="Arial" panose="020B0604020202020204" pitchFamily="34" charset="0"/>
                          <a:cs typeface="Arial" panose="020B0604020202020204" pitchFamily="34" charset="0"/>
                        </a:rPr>
                        <a:t>10:10 - 10:20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7"/>
                  </a:ext>
                </a:extLst>
              </a:tr>
              <a:tr h="595684">
                <a:tc>
                  <a:txBody>
                    <a:bodyPr/>
                    <a:lstStyle/>
                    <a:p>
                      <a:pPr algn="ctr" fontAlgn="ctr"/>
                      <a:r>
                        <a:rPr lang="en-US" sz="2000" u="none" strike="noStrike">
                          <a:effectLst/>
                          <a:latin typeface="Arial" panose="020B0604020202020204" pitchFamily="34" charset="0"/>
                          <a:cs typeface="Arial" panose="020B0604020202020204" pitchFamily="34" charset="0"/>
                        </a:rPr>
                        <a:t>10:20 - 10:50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4. Permits</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r h="595684">
                <a:tc>
                  <a:txBody>
                    <a:bodyPr/>
                    <a:lstStyle/>
                    <a:p>
                      <a:pPr algn="ctr" fontAlgn="ctr"/>
                      <a:r>
                        <a:rPr lang="en-US" sz="2000" u="none" strike="noStrike">
                          <a:effectLst/>
                          <a:latin typeface="Arial" panose="020B0604020202020204" pitchFamily="34" charset="0"/>
                          <a:cs typeface="Arial" panose="020B0604020202020204" pitchFamily="34" charset="0"/>
                        </a:rPr>
                        <a:t>10:50 - 11:20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5. Water Extraction and Consumption</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337211">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solidFill>
                            <a:schemeClr val="dk1"/>
                          </a:solidFill>
                          <a:effectLst/>
                          <a:latin typeface="Arial" panose="020B0604020202020204" pitchFamily="34" charset="0"/>
                          <a:cs typeface="Arial" panose="020B0604020202020204" pitchFamily="34" charset="0"/>
                        </a:rPr>
                        <a:t>Tea</a:t>
                      </a:r>
                      <a:r>
                        <a:rPr lang="en-US" sz="2000" b="1" i="1" u="none" strike="noStrike" baseline="0" dirty="0" smtClean="0">
                          <a:solidFill>
                            <a:schemeClr val="dk1"/>
                          </a:solidFill>
                          <a:effectLst/>
                          <a:latin typeface="Arial" panose="020B0604020202020204" pitchFamily="34" charset="0"/>
                          <a:cs typeface="Arial" panose="020B0604020202020204" pitchFamily="34" charset="0"/>
                        </a:rPr>
                        <a:t>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0"/>
                  </a:ext>
                </a:extLst>
              </a:tr>
              <a:tr h="428957">
                <a:tc>
                  <a:txBody>
                    <a:bodyPr/>
                    <a:lstStyle/>
                    <a:p>
                      <a:pPr algn="ctr" fontAlgn="ctr"/>
                      <a:r>
                        <a:rPr lang="en-US" sz="2000" b="0" u="none" strike="noStrike" dirty="0">
                          <a:effectLst/>
                          <a:latin typeface="Arial" panose="020B0604020202020204" pitchFamily="34" charset="0"/>
                          <a:cs typeface="Arial" panose="020B0604020202020204" pitchFamily="34" charset="0"/>
                        </a:rPr>
                        <a:t>11:30 - 12:00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Discuss and Q&amp;A</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6572084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6002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3" name="Rectangle 2"/>
          <p:cNvSpPr/>
          <p:nvPr/>
        </p:nvSpPr>
        <p:spPr>
          <a:xfrm>
            <a:off x="370115" y="1600202"/>
            <a:ext cx="5334000" cy="4430572"/>
          </a:xfrm>
          <a:prstGeom prst="rect">
            <a:avLst/>
          </a:prstGeom>
          <a:solidFill>
            <a:schemeClr val="accent3">
              <a:lumMod val="20000"/>
              <a:lumOff val="80000"/>
            </a:schemeClr>
          </a:solidFill>
        </p:spPr>
        <p:txBody>
          <a:bodyPr wrap="square">
            <a:spAutoFit/>
          </a:bodyPr>
          <a:lstStyle/>
          <a:p>
            <a:pPr algn="just">
              <a:lnSpc>
                <a:spcPct val="107000"/>
              </a:lnSpc>
              <a:spcAft>
                <a:spcPts val="800"/>
              </a:spcAft>
            </a:pPr>
            <a:r>
              <a:rPr lang="en-US" sz="2000" dirty="0">
                <a:latin typeface="Arial" pitchFamily="34" charset="0"/>
                <a:ea typeface="Calibri" panose="020F0502020204030204" pitchFamily="34" charset="0"/>
                <a:cs typeface="Arial" pitchFamily="34" charset="0"/>
              </a:rPr>
              <a:t>Wastewater in Industrial parks must be treated according to conditions specified in written agreements signed with the owner of the industrial park infrastructure construction and commercial operation project .</a:t>
            </a:r>
          </a:p>
          <a:p>
            <a:pPr algn="just">
              <a:lnSpc>
                <a:spcPct val="107000"/>
              </a:lnSpc>
              <a:spcAft>
                <a:spcPts val="800"/>
              </a:spcAft>
            </a:pPr>
            <a:r>
              <a:rPr lang="en-US" sz="2000" b="1" dirty="0">
                <a:latin typeface="Arial" pitchFamily="34" charset="0"/>
                <a:ea typeface="Calibri" panose="020F0502020204030204" pitchFamily="34" charset="0"/>
                <a:cs typeface="Arial" pitchFamily="34" charset="0"/>
              </a:rPr>
              <a:t>Cases exempted from connection:</a:t>
            </a:r>
          </a:p>
          <a:p>
            <a:pPr algn="just">
              <a:lnSpc>
                <a:spcPct val="107000"/>
              </a:lnSpc>
              <a:spcAft>
                <a:spcPts val="800"/>
              </a:spcAft>
            </a:pPr>
            <a:r>
              <a:rPr lang="en-US" sz="2000" dirty="0">
                <a:latin typeface="Arial" pitchFamily="34" charset="0"/>
                <a:ea typeface="Calibri" panose="020F0502020204030204" pitchFamily="34" charset="0"/>
                <a:cs typeface="Arial" pitchFamily="34" charset="0"/>
              </a:rPr>
              <a:t>1. Wastewater treatment meets standard but disadvantageous connections.</a:t>
            </a:r>
          </a:p>
          <a:p>
            <a:pPr algn="just">
              <a:lnSpc>
                <a:spcPct val="107000"/>
              </a:lnSpc>
              <a:spcAft>
                <a:spcPts val="800"/>
              </a:spcAft>
            </a:pPr>
            <a:r>
              <a:rPr lang="en-US" sz="2000" dirty="0">
                <a:latin typeface="Arial" pitchFamily="34" charset="0"/>
                <a:ea typeface="Calibri" panose="020F0502020204030204" pitchFamily="34" charset="0"/>
                <a:cs typeface="Arial" pitchFamily="34" charset="0"/>
              </a:rPr>
              <a:t>2. Excessive reception of centralized wastewater treatment systems.</a:t>
            </a:r>
          </a:p>
          <a:p>
            <a:pPr algn="just">
              <a:lnSpc>
                <a:spcPct val="107000"/>
              </a:lnSpc>
              <a:spcAft>
                <a:spcPts val="800"/>
              </a:spcAft>
            </a:pPr>
            <a:r>
              <a:rPr lang="en-US" sz="2000" dirty="0">
                <a:latin typeface="Arial" pitchFamily="34" charset="0"/>
                <a:ea typeface="Calibri" panose="020F0502020204030204" pitchFamily="34" charset="0"/>
                <a:cs typeface="Arial" pitchFamily="34" charset="0"/>
              </a:rPr>
              <a:t>3. No system of centralized wastewater treatment.</a:t>
            </a:r>
            <a:endParaRPr lang="en-US" sz="2000" dirty="0">
              <a:latin typeface="Arial" pitchFamily="34" charset="0"/>
              <a:cs typeface="Arial" pitchFamily="34" charset="0"/>
            </a:endParaRP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9360" y="1143005"/>
            <a:ext cx="3179495" cy="4556461"/>
          </a:xfrm>
          <a:prstGeom prst="rect">
            <a:avLst/>
          </a:prstGeom>
          <a:scene3d>
            <a:camera prst="orthographicFront"/>
            <a:lightRig rig="threePt" dir="t"/>
          </a:scene3d>
          <a:sp3d contourW="12700"/>
        </p:spPr>
      </p:pic>
      <p:sp>
        <p:nvSpPr>
          <p:cNvPr id="4" name="Rectangle 3"/>
          <p:cNvSpPr/>
          <p:nvPr/>
        </p:nvSpPr>
        <p:spPr>
          <a:xfrm>
            <a:off x="32656" y="1143005"/>
            <a:ext cx="6444344" cy="428259"/>
          </a:xfrm>
          <a:prstGeom prst="rect">
            <a:avLst/>
          </a:prstGeom>
        </p:spPr>
        <p:txBody>
          <a:bodyPr wrap="square">
            <a:spAutoFit/>
          </a:bodyPr>
          <a:lstStyle/>
          <a:p>
            <a:pPr>
              <a:lnSpc>
                <a:spcPct val="107000"/>
              </a:lnSpc>
              <a:spcAft>
                <a:spcPts val="800"/>
              </a:spcAft>
            </a:pPr>
            <a:r>
              <a:rPr lang="en-US" sz="2200" b="1" dirty="0">
                <a:solidFill>
                  <a:srgbClr val="862A39"/>
                </a:solidFill>
                <a:latin typeface="Arial" pitchFamily="34" charset="0"/>
                <a:ea typeface="Calibri" panose="020F0502020204030204" pitchFamily="34" charset="0"/>
                <a:cs typeface="Arial" pitchFamily="34" charset="0"/>
              </a:rPr>
              <a:t>WASTEWATER CONNECTION AGREEMENT </a:t>
            </a:r>
          </a:p>
        </p:txBody>
      </p:sp>
      <p:sp>
        <p:nvSpPr>
          <p:cNvPr id="9"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40000266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6002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0" name="Rectangle 9"/>
          <p:cNvSpPr/>
          <p:nvPr/>
        </p:nvSpPr>
        <p:spPr>
          <a:xfrm>
            <a:off x="345445" y="1062949"/>
            <a:ext cx="5752793" cy="461665"/>
          </a:xfrm>
          <a:prstGeom prst="rect">
            <a:avLst/>
          </a:prstGeom>
        </p:spPr>
        <p:txBody>
          <a:bodyPr wrap="none">
            <a:spAutoFit/>
          </a:bodyPr>
          <a:lstStyle/>
          <a:p>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WASTEWATER DISCHARGE PERMITS</a:t>
            </a:r>
            <a:endParaRPr lang="en-US" sz="2400" b="1" dirty="0">
              <a:solidFill>
                <a:srgbClr val="862A39"/>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8679" y="1596958"/>
            <a:ext cx="7858125" cy="423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1239992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6764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56052" y="1376068"/>
            <a:ext cx="6143625" cy="493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9653" y="990605"/>
            <a:ext cx="5752793" cy="461665"/>
          </a:xfrm>
          <a:prstGeom prst="rect">
            <a:avLst/>
          </a:prstGeom>
        </p:spPr>
        <p:txBody>
          <a:bodyPr wrap="none">
            <a:spAutoFit/>
          </a:bodyPr>
          <a:lstStyle/>
          <a:p>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WASTEWATER DISCHARGE PERMITS</a:t>
            </a:r>
            <a:endParaRPr lang="en-US" sz="2400" b="1" dirty="0">
              <a:solidFill>
                <a:srgbClr val="862A39"/>
              </a:solidFill>
              <a:latin typeface="Arial" panose="020B0604020202020204" pitchFamily="34" charset="0"/>
              <a:cs typeface="Arial" panose="020B0604020202020204" pitchFamily="34" charset="0"/>
            </a:endParaRPr>
          </a:p>
        </p:txBody>
      </p:sp>
      <p:sp>
        <p:nvSpPr>
          <p:cNvPr id="9"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33181415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0" name="Rectangle 9"/>
          <p:cNvSpPr/>
          <p:nvPr/>
        </p:nvSpPr>
        <p:spPr>
          <a:xfrm>
            <a:off x="15240" y="1102468"/>
            <a:ext cx="5905784" cy="461665"/>
          </a:xfrm>
          <a:prstGeom prst="rect">
            <a:avLst/>
          </a:prstGeom>
        </p:spPr>
        <p:txBody>
          <a:bodyPr wrap="none">
            <a:spAutoFit/>
          </a:bodyPr>
          <a:lstStyle/>
          <a:p>
            <a:r>
              <a:rPr lang="en-US" sz="2400" b="1" dirty="0">
                <a:solidFill>
                  <a:srgbClr val="862A39"/>
                </a:solidFill>
                <a:latin typeface="Arial" panose="020B0604020202020204" pitchFamily="34" charset="0"/>
                <a:cs typeface="Arial" panose="020B0604020202020204" pitchFamily="34" charset="0"/>
              </a:rPr>
              <a:t>NATIONAL TECHNICAL REGULATIONS</a:t>
            </a:r>
          </a:p>
        </p:txBody>
      </p:sp>
      <p:graphicFrame>
        <p:nvGraphicFramePr>
          <p:cNvPr id="3" name="Table 2"/>
          <p:cNvGraphicFramePr>
            <a:graphicFrameLocks noGrp="1"/>
          </p:cNvGraphicFramePr>
          <p:nvPr>
            <p:extLst>
              <p:ext uri="{D42A27DB-BD31-4B8C-83A1-F6EECF244321}">
                <p14:modId xmlns:p14="http://schemas.microsoft.com/office/powerpoint/2010/main" val="3323698594"/>
              </p:ext>
            </p:extLst>
          </p:nvPr>
        </p:nvGraphicFramePr>
        <p:xfrm>
          <a:off x="609600" y="1831037"/>
          <a:ext cx="8077200" cy="3886203"/>
        </p:xfrm>
        <a:graphic>
          <a:graphicData uri="http://schemas.openxmlformats.org/drawingml/2006/table">
            <a:tbl>
              <a:tblPr firstRow="1" firstCol="1" bandRow="1"/>
              <a:tblGrid>
                <a:gridCol w="851063">
                  <a:extLst>
                    <a:ext uri="{9D8B030D-6E8A-4147-A177-3AD203B41FA5}">
                      <a16:colId xmlns:a16="http://schemas.microsoft.com/office/drawing/2014/main" val="20000"/>
                    </a:ext>
                  </a:extLst>
                </a:gridCol>
                <a:gridCol w="3089036">
                  <a:extLst>
                    <a:ext uri="{9D8B030D-6E8A-4147-A177-3AD203B41FA5}">
                      <a16:colId xmlns:a16="http://schemas.microsoft.com/office/drawing/2014/main" val="20001"/>
                    </a:ext>
                  </a:extLst>
                </a:gridCol>
                <a:gridCol w="4137101">
                  <a:extLst>
                    <a:ext uri="{9D8B030D-6E8A-4147-A177-3AD203B41FA5}">
                      <a16:colId xmlns:a16="http://schemas.microsoft.com/office/drawing/2014/main" val="20002"/>
                    </a:ext>
                  </a:extLst>
                </a:gridCol>
              </a:tblGrid>
              <a:tr h="422413">
                <a:tc>
                  <a:txBody>
                    <a:bodyPr/>
                    <a:lstStyle/>
                    <a:p>
                      <a:pPr algn="ctr">
                        <a:spcBef>
                          <a:spcPts val="300"/>
                        </a:spcBef>
                        <a:spcAft>
                          <a:spcPts val="300"/>
                        </a:spcAft>
                      </a:pPr>
                      <a:r>
                        <a:rPr lang="en-US" sz="2000" b="1" dirty="0">
                          <a:solidFill>
                            <a:srgbClr val="000000"/>
                          </a:solidFill>
                          <a:effectLst/>
                          <a:latin typeface="Arial" pitchFamily="34" charset="0"/>
                          <a:ea typeface="Calibri"/>
                          <a:cs typeface="Arial" pitchFamily="34" charset="0"/>
                        </a:rPr>
                        <a:t>STT</a:t>
                      </a:r>
                      <a:endParaRPr lang="en-US" sz="20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Bef>
                          <a:spcPts val="300"/>
                        </a:spcBef>
                        <a:spcAft>
                          <a:spcPts val="300"/>
                        </a:spcAft>
                      </a:pPr>
                      <a:r>
                        <a:rPr lang="en-US" sz="2000" b="1">
                          <a:solidFill>
                            <a:srgbClr val="000000"/>
                          </a:solidFill>
                          <a:effectLst/>
                          <a:latin typeface="Arial" pitchFamily="34" charset="0"/>
                          <a:ea typeface="Calibri"/>
                          <a:cs typeface="Arial" pitchFamily="34" charset="0"/>
                        </a:rPr>
                        <a:t>Regulation</a:t>
                      </a:r>
                      <a:endParaRPr lang="en-US" sz="200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Bef>
                          <a:spcPts val="300"/>
                        </a:spcBef>
                        <a:spcAft>
                          <a:spcPts val="300"/>
                        </a:spcAft>
                      </a:pPr>
                      <a:r>
                        <a:rPr lang="en-US" sz="2000" b="1" dirty="0">
                          <a:solidFill>
                            <a:srgbClr val="000000"/>
                          </a:solidFill>
                          <a:effectLst/>
                          <a:latin typeface="Arial" pitchFamily="34" charset="0"/>
                          <a:ea typeface="Calibri"/>
                          <a:cs typeface="Arial" pitchFamily="34" charset="0"/>
                        </a:rPr>
                        <a:t>Note</a:t>
                      </a:r>
                      <a:endParaRPr lang="en-US" sz="20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929311">
                <a:tc>
                  <a:txBody>
                    <a:bodyPr/>
                    <a:lstStyle/>
                    <a:p>
                      <a:pPr marL="0" marR="0" algn="ctr">
                        <a:lnSpc>
                          <a:spcPct val="107000"/>
                        </a:lnSpc>
                        <a:spcBef>
                          <a:spcPts val="0"/>
                        </a:spcBef>
                        <a:spcAft>
                          <a:spcPts val="0"/>
                        </a:spcAft>
                      </a:pPr>
                      <a:r>
                        <a:rPr lang="en-US" sz="2000">
                          <a:effectLst/>
                          <a:latin typeface="Arial" pitchFamily="34" charset="0"/>
                          <a:ea typeface="Calibri" panose="020F0502020204030204" pitchFamily="34" charset="0"/>
                          <a:cs typeface="Arial" pitchFamily="34" charset="0"/>
                        </a:rPr>
                        <a:t>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spcBef>
                          <a:spcPts val="300"/>
                        </a:spcBef>
                        <a:spcAft>
                          <a:spcPts val="300"/>
                        </a:spcAft>
                      </a:pPr>
                      <a:r>
                        <a:rPr lang="en-US" sz="2000" dirty="0">
                          <a:solidFill>
                            <a:srgbClr val="000000"/>
                          </a:solidFill>
                          <a:effectLst/>
                          <a:latin typeface="Arial" pitchFamily="34" charset="0"/>
                          <a:ea typeface="Calibri"/>
                          <a:cs typeface="Arial" pitchFamily="34" charset="0"/>
                        </a:rPr>
                        <a:t>QCVN 13-MT: 2015/BTNMT</a:t>
                      </a:r>
                      <a:endParaRPr lang="en-US" sz="20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Bef>
                          <a:spcPts val="300"/>
                        </a:spcBef>
                        <a:spcAft>
                          <a:spcPts val="300"/>
                        </a:spcAft>
                      </a:pPr>
                      <a:r>
                        <a:rPr lang="en-US" sz="2000" dirty="0">
                          <a:solidFill>
                            <a:srgbClr val="000000"/>
                          </a:solidFill>
                          <a:effectLst/>
                          <a:latin typeface="Arial" pitchFamily="34" charset="0"/>
                          <a:ea typeface="Calibri"/>
                          <a:cs typeface="Arial" pitchFamily="34" charset="0"/>
                        </a:rPr>
                        <a:t>National Technical Regulation on the effluent of textile industry</a:t>
                      </a:r>
                      <a:endParaRPr lang="en-US" sz="20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879584">
                <a:tc>
                  <a:txBody>
                    <a:bodyPr/>
                    <a:lstStyle/>
                    <a:p>
                      <a:pPr marL="0" marR="0" algn="ctr">
                        <a:lnSpc>
                          <a:spcPct val="107000"/>
                        </a:lnSpc>
                        <a:spcBef>
                          <a:spcPts val="0"/>
                        </a:spcBef>
                        <a:spcAft>
                          <a:spcPts val="0"/>
                        </a:spcAft>
                      </a:pPr>
                      <a:r>
                        <a:rPr lang="en-US" sz="2000">
                          <a:effectLst/>
                          <a:latin typeface="Arial" pitchFamily="34" charset="0"/>
                          <a:ea typeface="Calibri" panose="020F0502020204030204" pitchFamily="34" charset="0"/>
                          <a:cs typeface="Arial" pitchFamily="34" charset="0"/>
                        </a:rPr>
                        <a:t>2</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dirty="0">
                          <a:solidFill>
                            <a:srgbClr val="000000"/>
                          </a:solidFill>
                          <a:effectLst/>
                          <a:latin typeface="Arial" pitchFamily="34" charset="0"/>
                          <a:ea typeface="Calibri"/>
                          <a:cs typeface="Arial" pitchFamily="34" charset="0"/>
                        </a:rPr>
                        <a:t> QCVN 14:2008/BTNMT </a:t>
                      </a:r>
                      <a:endParaRPr lang="en-US" sz="20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Bef>
                          <a:spcPts val="300"/>
                        </a:spcBef>
                        <a:spcAft>
                          <a:spcPts val="300"/>
                        </a:spcAft>
                      </a:pPr>
                      <a:r>
                        <a:rPr lang="en-US" sz="2000">
                          <a:solidFill>
                            <a:srgbClr val="000000"/>
                          </a:solidFill>
                          <a:effectLst/>
                          <a:latin typeface="Arial" pitchFamily="34" charset="0"/>
                          <a:ea typeface="Calibri"/>
                          <a:cs typeface="Arial" pitchFamily="34" charset="0"/>
                        </a:rPr>
                        <a:t>National Technical Regulation on domestic wastewater</a:t>
                      </a:r>
                      <a:endParaRPr lang="en-US" sz="20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810068">
                <a:tc>
                  <a:txBody>
                    <a:bodyPr/>
                    <a:lstStyle/>
                    <a:p>
                      <a:pPr marL="0" marR="0" algn="ctr">
                        <a:lnSpc>
                          <a:spcPct val="107000"/>
                        </a:lnSpc>
                        <a:spcBef>
                          <a:spcPts val="0"/>
                        </a:spcBef>
                        <a:spcAft>
                          <a:spcPts val="0"/>
                        </a:spcAft>
                      </a:pPr>
                      <a:r>
                        <a:rPr lang="en-US" sz="2000">
                          <a:effectLst/>
                          <a:latin typeface="Arial" pitchFamily="34" charset="0"/>
                          <a:ea typeface="Calibri" panose="020F0502020204030204" pitchFamily="34" charset="0"/>
                          <a:cs typeface="Arial" pitchFamily="34" charset="0"/>
                        </a:rPr>
                        <a:t>3</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spcBef>
                          <a:spcPts val="300"/>
                        </a:spcBef>
                        <a:spcAft>
                          <a:spcPts val="300"/>
                        </a:spcAft>
                      </a:pPr>
                      <a:r>
                        <a:rPr lang="en-US" sz="2000" dirty="0">
                          <a:solidFill>
                            <a:srgbClr val="000000"/>
                          </a:solidFill>
                          <a:effectLst/>
                          <a:latin typeface="Arial" pitchFamily="34" charset="0"/>
                          <a:ea typeface="Calibri"/>
                          <a:cs typeface="Arial" pitchFamily="34" charset="0"/>
                        </a:rPr>
                        <a:t>QCVN 40:2011/BTNMT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Bef>
                          <a:spcPts val="300"/>
                        </a:spcBef>
                        <a:spcAft>
                          <a:spcPts val="300"/>
                        </a:spcAft>
                      </a:pPr>
                      <a:r>
                        <a:rPr lang="en-US" sz="2000">
                          <a:solidFill>
                            <a:srgbClr val="000000"/>
                          </a:solidFill>
                          <a:effectLst/>
                          <a:latin typeface="Arial" pitchFamily="34" charset="0"/>
                          <a:ea typeface="Calibri"/>
                          <a:cs typeface="Arial" pitchFamily="34" charset="0"/>
                        </a:rPr>
                        <a:t>National Technical Regulation on Industrial Wastewater</a:t>
                      </a:r>
                      <a:endParaRPr lang="en-US" sz="200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827">
                <a:tc>
                  <a:txBody>
                    <a:bodyPr/>
                    <a:lstStyle/>
                    <a:p>
                      <a:pPr marL="0" marR="0" algn="ctr">
                        <a:lnSpc>
                          <a:spcPct val="107000"/>
                        </a:lnSpc>
                        <a:spcBef>
                          <a:spcPts val="0"/>
                        </a:spcBef>
                        <a:spcAft>
                          <a:spcPts val="0"/>
                        </a:spcAft>
                      </a:pPr>
                      <a:r>
                        <a:rPr lang="en-US" sz="2000">
                          <a:effectLst/>
                          <a:latin typeface="Arial" pitchFamily="34" charset="0"/>
                          <a:ea typeface="Calibri" panose="020F0502020204030204" pitchFamily="34" charset="0"/>
                          <a:cs typeface="Arial" pitchFamily="34" charset="0"/>
                        </a:rPr>
                        <a:t>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spcBef>
                          <a:spcPts val="300"/>
                        </a:spcBef>
                        <a:spcAft>
                          <a:spcPts val="300"/>
                        </a:spcAft>
                      </a:pPr>
                      <a:r>
                        <a:rPr lang="en-US" sz="2000" dirty="0">
                          <a:solidFill>
                            <a:srgbClr val="000000"/>
                          </a:solidFill>
                          <a:effectLst/>
                          <a:latin typeface="Arial" pitchFamily="34" charset="0"/>
                          <a:ea typeface="Calibri"/>
                          <a:cs typeface="Arial" pitchFamily="34" charset="0"/>
                        </a:rPr>
                        <a:t>Wastewater standard</a:t>
                      </a:r>
                      <a:endParaRPr lang="en-US" sz="20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Bef>
                          <a:spcPts val="300"/>
                        </a:spcBef>
                        <a:spcAft>
                          <a:spcPts val="300"/>
                        </a:spcAft>
                      </a:pPr>
                      <a:r>
                        <a:rPr lang="en-US" sz="2000" dirty="0">
                          <a:solidFill>
                            <a:srgbClr val="000000"/>
                          </a:solidFill>
                          <a:effectLst/>
                          <a:latin typeface="Arial" pitchFamily="34" charset="0"/>
                          <a:ea typeface="Calibri"/>
                          <a:cs typeface="Arial" pitchFamily="34" charset="0"/>
                        </a:rPr>
                        <a:t>Limits for receiving wastewater from EPZ, IZ, IC.</a:t>
                      </a:r>
                      <a:endParaRPr lang="en-US" sz="20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7"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628465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6002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3" name="Rectangle 2"/>
          <p:cNvSpPr/>
          <p:nvPr/>
        </p:nvSpPr>
        <p:spPr>
          <a:xfrm>
            <a:off x="393700" y="1821111"/>
            <a:ext cx="5257800" cy="4154984"/>
          </a:xfrm>
          <a:prstGeom prst="rect">
            <a:avLst/>
          </a:prstGeom>
          <a:solidFill>
            <a:schemeClr val="accent3">
              <a:lumMod val="20000"/>
              <a:lumOff val="80000"/>
            </a:schemeClr>
          </a:solidFill>
        </p:spPr>
        <p:txBody>
          <a:bodyPr wrap="square">
            <a:spAutoFit/>
          </a:bodyPr>
          <a:lstStyle/>
          <a:p>
            <a:pPr algn="just"/>
            <a:r>
              <a:rPr lang="en-US" sz="2200" b="1" i="1" dirty="0">
                <a:latin typeface="Arial" pitchFamily="34" charset="0"/>
                <a:ea typeface="Calibri" panose="020F0502020204030204" pitchFamily="34" charset="0"/>
                <a:cs typeface="Arial" pitchFamily="34" charset="0"/>
              </a:rPr>
              <a:t>Q </a:t>
            </a:r>
            <a:r>
              <a:rPr lang="en-US" sz="2200" b="1" i="1" dirty="0">
                <a:latin typeface="Arial" pitchFamily="34" charset="0"/>
                <a:cs typeface="Arial" pitchFamily="34" charset="0"/>
              </a:rPr>
              <a:t>≥ </a:t>
            </a:r>
            <a:r>
              <a:rPr lang="en-US" sz="2200" b="1" i="1" dirty="0">
                <a:latin typeface="Arial" pitchFamily="34" charset="0"/>
                <a:ea typeface="Calibri" panose="020F0502020204030204" pitchFamily="34" charset="0"/>
                <a:cs typeface="Arial" pitchFamily="34" charset="0"/>
              </a:rPr>
              <a:t>30 m</a:t>
            </a:r>
            <a:r>
              <a:rPr lang="en-US" sz="2200" b="1" i="1" baseline="30000" dirty="0">
                <a:latin typeface="Arial" pitchFamily="34" charset="0"/>
                <a:ea typeface="Calibri" panose="020F0502020204030204" pitchFamily="34" charset="0"/>
                <a:cs typeface="Arial" pitchFamily="34" charset="0"/>
              </a:rPr>
              <a:t>3</a:t>
            </a:r>
            <a:r>
              <a:rPr lang="en-US" sz="2200" b="1" i="1" dirty="0">
                <a:latin typeface="Arial" pitchFamily="34" charset="0"/>
                <a:ea typeface="Calibri" panose="020F0502020204030204" pitchFamily="34" charset="0"/>
                <a:cs typeface="Arial" pitchFamily="34" charset="0"/>
              </a:rPr>
              <a:t>/day-night</a:t>
            </a:r>
          </a:p>
          <a:p>
            <a:pPr algn="just"/>
            <a:r>
              <a:rPr lang="en-US" sz="2200" dirty="0">
                <a:latin typeface="Arial" pitchFamily="34" charset="0"/>
                <a:ea typeface="Calibri" panose="020F0502020204030204" pitchFamily="34" charset="0"/>
                <a:cs typeface="Arial" pitchFamily="34" charset="0"/>
              </a:rPr>
              <a:t>must keep a logbook of operation of this system which is fully compiled and retained for a period of at least two (02) years</a:t>
            </a:r>
          </a:p>
          <a:p>
            <a:pPr algn="just"/>
            <a:r>
              <a:rPr lang="en-US" sz="2200" dirty="0">
                <a:latin typeface="Arial" pitchFamily="34" charset="0"/>
                <a:ea typeface="Calibri" panose="020F0502020204030204" pitchFamily="34" charset="0"/>
                <a:cs typeface="Arial" pitchFamily="34" charset="0"/>
              </a:rPr>
              <a:t>The operational logbook include the following: </a:t>
            </a:r>
          </a:p>
          <a:p>
            <a:pPr marL="342891" indent="-342891" algn="just">
              <a:buFont typeface="Wingdings" panose="05000000000000000000" pitchFamily="2" charset="2"/>
              <a:buChar char=""/>
            </a:pPr>
            <a:r>
              <a:rPr lang="en-US" sz="2200" dirty="0">
                <a:latin typeface="Arial" pitchFamily="34" charset="0"/>
                <a:ea typeface="Calibri" panose="020F0502020204030204" pitchFamily="34" charset="0"/>
                <a:cs typeface="Arial" pitchFamily="34" charset="0"/>
              </a:rPr>
              <a:t>Flow volume,</a:t>
            </a:r>
          </a:p>
          <a:p>
            <a:pPr marL="342891" indent="-342891" algn="just">
              <a:buFont typeface="Wingdings" panose="05000000000000000000" pitchFamily="2" charset="2"/>
              <a:buChar char=""/>
            </a:pPr>
            <a:r>
              <a:rPr lang="en-US" sz="2200" dirty="0">
                <a:latin typeface="Arial" pitchFamily="34" charset="0"/>
                <a:ea typeface="Calibri" panose="020F0502020204030204" pitchFamily="34" charset="0"/>
                <a:cs typeface="Arial" pitchFamily="34" charset="0"/>
              </a:rPr>
              <a:t>Operational parameters</a:t>
            </a:r>
          </a:p>
          <a:p>
            <a:pPr marL="342891" indent="-342891" algn="just">
              <a:buFont typeface="Wingdings" panose="05000000000000000000" pitchFamily="2" charset="2"/>
              <a:buChar char=""/>
            </a:pPr>
            <a:r>
              <a:rPr lang="en-US" sz="2200" dirty="0">
                <a:latin typeface="Arial" pitchFamily="34" charset="0"/>
                <a:ea typeface="Calibri" panose="020F0502020204030204" pitchFamily="34" charset="0"/>
                <a:cs typeface="Arial" pitchFamily="34" charset="0"/>
              </a:rPr>
              <a:t>Monitoring results</a:t>
            </a:r>
          </a:p>
          <a:p>
            <a:pPr marL="342891" indent="-342891" algn="just">
              <a:buFont typeface="Wingdings" panose="05000000000000000000" pitchFamily="2" charset="2"/>
              <a:buChar char=""/>
            </a:pPr>
            <a:r>
              <a:rPr lang="en-US" sz="2200" dirty="0">
                <a:latin typeface="Arial" pitchFamily="34" charset="0"/>
                <a:ea typeface="Calibri" panose="020F0502020204030204" pitchFamily="34" charset="0"/>
                <a:cs typeface="Arial" pitchFamily="34" charset="0"/>
              </a:rPr>
              <a:t>Type and amount of chemicals used</a:t>
            </a:r>
          </a:p>
          <a:p>
            <a:pPr marL="342891" indent="-342891" algn="just">
              <a:buFont typeface="Wingdings" panose="05000000000000000000" pitchFamily="2" charset="2"/>
              <a:buChar char=""/>
            </a:pPr>
            <a:r>
              <a:rPr lang="en-US" sz="2200" dirty="0">
                <a:latin typeface="Arial" pitchFamily="34" charset="0"/>
                <a:ea typeface="Calibri" panose="020F0502020204030204" pitchFamily="34" charset="0"/>
                <a:cs typeface="Arial" pitchFamily="34" charset="0"/>
              </a:rPr>
              <a:t>Volume of waste sludge produced</a:t>
            </a:r>
          </a:p>
        </p:txBody>
      </p:sp>
      <p:pic>
        <p:nvPicPr>
          <p:cNvPr id="10" name="Picture 9" descr="C:\Users\Truyen Bao\Desktop\a3_cgdn.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821308" y="2255373"/>
            <a:ext cx="2753011" cy="2937239"/>
          </a:xfrm>
          <a:prstGeom prst="rect">
            <a:avLst/>
          </a:prstGeom>
          <a:noFill/>
          <a:ln>
            <a:noFill/>
          </a:ln>
        </p:spPr>
      </p:pic>
      <p:sp>
        <p:nvSpPr>
          <p:cNvPr id="4" name="Rectangle 3"/>
          <p:cNvSpPr/>
          <p:nvPr/>
        </p:nvSpPr>
        <p:spPr>
          <a:xfrm>
            <a:off x="152401" y="1033581"/>
            <a:ext cx="8309428" cy="830997"/>
          </a:xfrm>
          <a:prstGeom prst="rect">
            <a:avLst/>
          </a:prstGeom>
        </p:spPr>
        <p:txBody>
          <a:bodyPr wrap="square">
            <a:spAutoFit/>
          </a:bodyPr>
          <a:lstStyle/>
          <a:p>
            <a:r>
              <a:rPr lang="en-US" sz="2400" b="1" dirty="0">
                <a:solidFill>
                  <a:srgbClr val="862A39"/>
                </a:solidFill>
                <a:latin typeface="Arial" pitchFamily="34" charset="0"/>
                <a:cs typeface="Arial" pitchFamily="34" charset="0"/>
              </a:rPr>
              <a:t>WASTEWATER MANAGEMENT LOCATED OUTSIDE OF AN INDUSTRIAL ZONE</a:t>
            </a:r>
          </a:p>
        </p:txBody>
      </p:sp>
      <p:sp>
        <p:nvSpPr>
          <p:cNvPr id="11"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17145214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6002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3" name="Rectangle 2"/>
          <p:cNvSpPr/>
          <p:nvPr/>
        </p:nvSpPr>
        <p:spPr>
          <a:xfrm>
            <a:off x="394397" y="2150523"/>
            <a:ext cx="5426911" cy="2923877"/>
          </a:xfrm>
          <a:prstGeom prst="rect">
            <a:avLst/>
          </a:prstGeom>
          <a:solidFill>
            <a:schemeClr val="accent3">
              <a:lumMod val="20000"/>
              <a:lumOff val="80000"/>
            </a:schemeClr>
          </a:solidFill>
        </p:spPr>
        <p:txBody>
          <a:bodyPr wrap="square">
            <a:spAutoFit/>
          </a:bodyPr>
          <a:lstStyle/>
          <a:p>
            <a:pPr algn="just">
              <a:spcBef>
                <a:spcPts val="600"/>
              </a:spcBef>
              <a:spcAft>
                <a:spcPts val="600"/>
              </a:spcAft>
            </a:pPr>
            <a:r>
              <a:rPr lang="en-US" sz="2200" b="1" i="1" dirty="0">
                <a:latin typeface="Arial" pitchFamily="34" charset="0"/>
                <a:ea typeface="Calibri" panose="020F0502020204030204" pitchFamily="34" charset="0"/>
                <a:cs typeface="Arial" pitchFamily="34" charset="0"/>
              </a:rPr>
              <a:t>Q </a:t>
            </a:r>
            <a:r>
              <a:rPr lang="en-US" sz="2200" b="1" i="1" dirty="0">
                <a:latin typeface="Arial" pitchFamily="34" charset="0"/>
                <a:cs typeface="Arial" pitchFamily="34" charset="0"/>
              </a:rPr>
              <a:t>≥ 100</a:t>
            </a:r>
            <a:r>
              <a:rPr lang="en-US" sz="2200" b="1" i="1" dirty="0">
                <a:latin typeface="Arial" pitchFamily="34" charset="0"/>
                <a:ea typeface="Calibri" panose="020F0502020204030204" pitchFamily="34" charset="0"/>
                <a:cs typeface="Arial" pitchFamily="34" charset="0"/>
              </a:rPr>
              <a:t>0 m</a:t>
            </a:r>
            <a:r>
              <a:rPr lang="en-US" sz="2200" b="1" i="1" baseline="30000" dirty="0">
                <a:latin typeface="Arial" pitchFamily="34" charset="0"/>
                <a:ea typeface="Calibri" panose="020F0502020204030204" pitchFamily="34" charset="0"/>
                <a:cs typeface="Arial" pitchFamily="34" charset="0"/>
              </a:rPr>
              <a:t>3</a:t>
            </a:r>
            <a:r>
              <a:rPr lang="en-US" sz="2200" b="1" i="1" dirty="0">
                <a:latin typeface="Arial" pitchFamily="34" charset="0"/>
                <a:ea typeface="Calibri" panose="020F0502020204030204" pitchFamily="34" charset="0"/>
                <a:cs typeface="Arial" pitchFamily="34" charset="0"/>
              </a:rPr>
              <a:t>/day-night</a:t>
            </a:r>
          </a:p>
          <a:p>
            <a:pPr marL="342891" indent="-342891" algn="just">
              <a:spcBef>
                <a:spcPts val="600"/>
              </a:spcBef>
              <a:spcAft>
                <a:spcPts val="600"/>
              </a:spcAft>
              <a:buFont typeface="Wingdings" panose="05000000000000000000" pitchFamily="2" charset="2"/>
              <a:buChar char=""/>
            </a:pPr>
            <a:r>
              <a:rPr lang="en-US" sz="2200" dirty="0">
                <a:latin typeface="Arial" pitchFamily="34" charset="0"/>
                <a:ea typeface="Calibri" panose="020F0502020204030204" pitchFamily="34" charset="0"/>
                <a:cs typeface="Arial" pitchFamily="34" charset="0"/>
              </a:rPr>
              <a:t>Automatically and constantly oversee and monitor effluent</a:t>
            </a:r>
          </a:p>
          <a:p>
            <a:pPr marL="342891" indent="-342891" algn="just">
              <a:spcBef>
                <a:spcPts val="600"/>
              </a:spcBef>
              <a:spcAft>
                <a:spcPts val="600"/>
              </a:spcAft>
              <a:buFont typeface="Wingdings" panose="05000000000000000000" pitchFamily="2" charset="2"/>
              <a:buChar char=""/>
            </a:pPr>
            <a:r>
              <a:rPr lang="en-US" sz="2200" dirty="0">
                <a:latin typeface="Arial" pitchFamily="34" charset="0"/>
                <a:ea typeface="Calibri" panose="020F0502020204030204" pitchFamily="34" charset="0"/>
                <a:cs typeface="Arial" pitchFamily="34" charset="0"/>
              </a:rPr>
              <a:t>Install a separate digital electricity meter  </a:t>
            </a:r>
          </a:p>
          <a:p>
            <a:pPr marL="342891" indent="-342891" algn="just">
              <a:spcBef>
                <a:spcPts val="600"/>
              </a:spcBef>
              <a:spcAft>
                <a:spcPts val="600"/>
              </a:spcAft>
              <a:buFont typeface="Wingdings" panose="05000000000000000000" pitchFamily="2" charset="2"/>
              <a:buChar char=""/>
            </a:pPr>
            <a:r>
              <a:rPr lang="en-US" sz="2200" dirty="0">
                <a:latin typeface="Arial" pitchFamily="34" charset="0"/>
                <a:cs typeface="Arial" pitchFamily="34" charset="0"/>
              </a:rPr>
              <a:t>Record all measurement data into the operational logbook</a:t>
            </a:r>
            <a:endParaRPr lang="en-US" sz="2200" dirty="0">
              <a:latin typeface="Arial" pitchFamily="34" charset="0"/>
              <a:ea typeface="Calibri" panose="020F0502020204030204" pitchFamily="34" charset="0"/>
              <a:cs typeface="Arial" pitchFamily="34" charset="0"/>
            </a:endParaRPr>
          </a:p>
        </p:txBody>
      </p:sp>
      <p:pic>
        <p:nvPicPr>
          <p:cNvPr id="10" name="Picture 9" descr="C:\Users\Truyen Bao\Desktop\a3_cgdn.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4" y="1981204"/>
            <a:ext cx="2753011" cy="2937239"/>
          </a:xfrm>
          <a:prstGeom prst="rect">
            <a:avLst/>
          </a:prstGeom>
          <a:noFill/>
          <a:ln>
            <a:noFill/>
          </a:ln>
        </p:spPr>
      </p:pic>
      <p:sp>
        <p:nvSpPr>
          <p:cNvPr id="4" name="Rectangle 3"/>
          <p:cNvSpPr/>
          <p:nvPr/>
        </p:nvSpPr>
        <p:spPr>
          <a:xfrm>
            <a:off x="203201" y="1066805"/>
            <a:ext cx="8309428" cy="830997"/>
          </a:xfrm>
          <a:prstGeom prst="rect">
            <a:avLst/>
          </a:prstGeom>
        </p:spPr>
        <p:txBody>
          <a:bodyPr wrap="square">
            <a:spAutoFit/>
          </a:bodyPr>
          <a:lstStyle/>
          <a:p>
            <a:r>
              <a:rPr lang="en-US" sz="2400" b="1" dirty="0">
                <a:solidFill>
                  <a:srgbClr val="862A39"/>
                </a:solidFill>
                <a:latin typeface="Arial" pitchFamily="34" charset="0"/>
                <a:cs typeface="Arial" pitchFamily="34" charset="0"/>
              </a:rPr>
              <a:t>WASTEWATER MANAGEMENT LOCATED OUTSIDE OF AN INDUSTRIAL ZONE</a:t>
            </a:r>
            <a:endParaRPr lang="en-US" sz="2400" dirty="0">
              <a:solidFill>
                <a:srgbClr val="862A39"/>
              </a:solidFill>
              <a:latin typeface="Arial" pitchFamily="34" charset="0"/>
              <a:cs typeface="Arial" pitchFamily="34" charset="0"/>
            </a:endParaRPr>
          </a:p>
        </p:txBody>
      </p:sp>
      <p:sp>
        <p:nvSpPr>
          <p:cNvPr id="11"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32262539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3" name="Rectangle 2"/>
          <p:cNvSpPr/>
          <p:nvPr/>
        </p:nvSpPr>
        <p:spPr>
          <a:xfrm>
            <a:off x="469900" y="1926797"/>
            <a:ext cx="6400800" cy="3836948"/>
          </a:xfrm>
          <a:prstGeom prst="rect">
            <a:avLst/>
          </a:prstGeom>
          <a:solidFill>
            <a:schemeClr val="accent3">
              <a:lumMod val="20000"/>
              <a:lumOff val="80000"/>
            </a:schemeClr>
          </a:solidFill>
        </p:spPr>
        <p:txBody>
          <a:bodyPr wrap="square">
            <a:spAutoFit/>
          </a:bodyPr>
          <a:lstStyle/>
          <a:p>
            <a:pPr marL="6351">
              <a:spcBef>
                <a:spcPts val="200"/>
              </a:spcBef>
              <a:spcAft>
                <a:spcPts val="200"/>
              </a:spcAft>
            </a:pPr>
            <a:r>
              <a:rPr lang="en-US" sz="2000" dirty="0">
                <a:latin typeface="Arial" pitchFamily="34" charset="0"/>
                <a:ea typeface="Calibri" panose="020F0502020204030204" pitchFamily="34" charset="0"/>
                <a:cs typeface="Arial" pitchFamily="34" charset="0"/>
              </a:rPr>
              <a:t>1. Must have:</a:t>
            </a:r>
          </a:p>
          <a:p>
            <a:pPr marL="742932" lvl="1" indent="-285744" algn="just">
              <a:spcBef>
                <a:spcPts val="200"/>
              </a:spcBef>
              <a:spcAft>
                <a:spcPts val="2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Construction of collection system segregating rainwater and wastewater; </a:t>
            </a:r>
          </a:p>
          <a:p>
            <a:pPr marL="742932" lvl="1" indent="-285744" algn="just">
              <a:spcBef>
                <a:spcPts val="200"/>
              </a:spcBef>
              <a:spcAft>
                <a:spcPts val="2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Wastewater treatment system;</a:t>
            </a:r>
          </a:p>
          <a:p>
            <a:pPr marL="742932" lvl="1" indent="-285744" algn="just">
              <a:spcBef>
                <a:spcPts val="200"/>
              </a:spcBef>
              <a:spcAft>
                <a:spcPts val="2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System of drainage, conduits for wastewater .</a:t>
            </a:r>
          </a:p>
          <a:p>
            <a:pPr algn="just">
              <a:spcBef>
                <a:spcPts val="200"/>
              </a:spcBef>
              <a:spcAft>
                <a:spcPts val="200"/>
              </a:spcAft>
            </a:pPr>
            <a:r>
              <a:rPr lang="en-US" sz="2000" dirty="0">
                <a:latin typeface="Arial" pitchFamily="34" charset="0"/>
                <a:ea typeface="Calibri" panose="020F0502020204030204" pitchFamily="34" charset="0"/>
                <a:cs typeface="Arial" pitchFamily="34" charset="0"/>
              </a:rPr>
              <a:t>2. Must be licensed by competent state agencies.</a:t>
            </a:r>
          </a:p>
          <a:p>
            <a:pPr algn="just">
              <a:spcBef>
                <a:spcPts val="200"/>
              </a:spcBef>
              <a:spcAft>
                <a:spcPts val="200"/>
              </a:spcAft>
            </a:pPr>
            <a:r>
              <a:rPr lang="en-US" sz="2000" b="1" i="1" dirty="0">
                <a:latin typeface="Arial" pitchFamily="34" charset="0"/>
                <a:ea typeface="Calibri" panose="020F0502020204030204" pitchFamily="34" charset="0"/>
                <a:cs typeface="Arial" pitchFamily="34" charset="0"/>
              </a:rPr>
              <a:t>Cases are exempt from registration:</a:t>
            </a:r>
          </a:p>
          <a:p>
            <a:pPr marL="800080" lvl="1" indent="-342891" algn="just">
              <a:spcBef>
                <a:spcPts val="200"/>
              </a:spcBef>
              <a:spcAft>
                <a:spcPts val="2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Not exceed 5 m</a:t>
            </a:r>
            <a:r>
              <a:rPr lang="en-US" sz="2000" baseline="30000" dirty="0">
                <a:latin typeface="Arial" pitchFamily="34" charset="0"/>
                <a:ea typeface="Calibri" panose="020F0502020204030204" pitchFamily="34" charset="0"/>
                <a:cs typeface="Arial" pitchFamily="34" charset="0"/>
              </a:rPr>
              <a:t>3</a:t>
            </a:r>
            <a:r>
              <a:rPr lang="en-US" sz="2000" dirty="0">
                <a:latin typeface="Arial" pitchFamily="34" charset="0"/>
                <a:ea typeface="Calibri" panose="020F0502020204030204" pitchFamily="34" charset="0"/>
                <a:cs typeface="Arial" pitchFamily="34" charset="0"/>
              </a:rPr>
              <a:t> / day-night, except for facilities of textile dyeing and washing.</a:t>
            </a:r>
          </a:p>
          <a:p>
            <a:pPr marL="800080" lvl="1" indent="-342891" algn="just">
              <a:spcBef>
                <a:spcPts val="200"/>
              </a:spcBef>
              <a:spcAft>
                <a:spcPts val="2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Discharge into the centralized wastewater treatment plant has been licensed.</a:t>
            </a:r>
          </a:p>
        </p:txBody>
      </p:sp>
      <p:pic>
        <p:nvPicPr>
          <p:cNvPr id="10" name="Picture 9" descr="C:\Users\Truyen Bao\Desktop\reseau_separatif.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7734301" y="1066803"/>
            <a:ext cx="1028700" cy="1118787"/>
          </a:xfrm>
          <a:prstGeom prst="rect">
            <a:avLst/>
          </a:prstGeom>
          <a:noFill/>
          <a:ln>
            <a:noFill/>
          </a:ln>
        </p:spPr>
      </p:pic>
      <p:cxnSp>
        <p:nvCxnSpPr>
          <p:cNvPr id="5" name="Straight Arrow Connector 4"/>
          <p:cNvCxnSpPr/>
          <p:nvPr/>
        </p:nvCxnSpPr>
        <p:spPr>
          <a:xfrm>
            <a:off x="8350595" y="2082847"/>
            <a:ext cx="0" cy="430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C:\Users\Truyen Bao\Desktop\IMG_580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734306" y="2535907"/>
            <a:ext cx="1257299" cy="1309364"/>
          </a:xfrm>
          <a:prstGeom prst="rect">
            <a:avLst/>
          </a:prstGeom>
          <a:noFill/>
          <a:ln>
            <a:noFill/>
          </a:ln>
        </p:spPr>
      </p:pic>
      <p:cxnSp>
        <p:nvCxnSpPr>
          <p:cNvPr id="16" name="Straight Arrow Connector 15"/>
          <p:cNvCxnSpPr/>
          <p:nvPr/>
        </p:nvCxnSpPr>
        <p:spPr>
          <a:xfrm>
            <a:off x="8366311" y="3723388"/>
            <a:ext cx="0" cy="430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C:\Users\Truyen Bao\Desktop\t7.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734300" y="4189691"/>
            <a:ext cx="1203512" cy="1030317"/>
          </a:xfrm>
          <a:prstGeom prst="rect">
            <a:avLst/>
          </a:prstGeom>
          <a:noFill/>
          <a:ln>
            <a:noFill/>
          </a:ln>
        </p:spPr>
      </p:pic>
      <p:cxnSp>
        <p:nvCxnSpPr>
          <p:cNvPr id="18" name="Straight Arrow Connector 17"/>
          <p:cNvCxnSpPr/>
          <p:nvPr/>
        </p:nvCxnSpPr>
        <p:spPr>
          <a:xfrm>
            <a:off x="8283327" y="5054647"/>
            <a:ext cx="0" cy="430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C:\Users\Truyen Bao\Desktop\work_permits2.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7791452" y="5532897"/>
            <a:ext cx="1146363" cy="1121948"/>
          </a:xfrm>
          <a:prstGeom prst="rect">
            <a:avLst/>
          </a:prstGeom>
          <a:noFill/>
          <a:ln>
            <a:noFill/>
          </a:ln>
        </p:spPr>
      </p:pic>
      <p:sp>
        <p:nvSpPr>
          <p:cNvPr id="2" name="Rectangle 1"/>
          <p:cNvSpPr/>
          <p:nvPr/>
        </p:nvSpPr>
        <p:spPr>
          <a:xfrm>
            <a:off x="389285" y="1066805"/>
            <a:ext cx="6781800" cy="830997"/>
          </a:xfrm>
          <a:prstGeom prst="rect">
            <a:avLst/>
          </a:prstGeom>
        </p:spPr>
        <p:txBody>
          <a:bodyPr wrap="square">
            <a:spAutoFit/>
          </a:bodyPr>
          <a:lstStyle/>
          <a:p>
            <a:r>
              <a:rPr lang="en-US" sz="2400" b="1" dirty="0">
                <a:solidFill>
                  <a:srgbClr val="862A39"/>
                </a:solidFill>
                <a:latin typeface="Arial" pitchFamily="34" charset="0"/>
                <a:cs typeface="Arial" pitchFamily="34" charset="0"/>
              </a:rPr>
              <a:t>DISCHARGE OF WASTEWATER INTO WATER SOURCES</a:t>
            </a:r>
          </a:p>
        </p:txBody>
      </p:sp>
      <p:sp>
        <p:nvSpPr>
          <p:cNvPr id="20"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34923995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6002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3" name="Rectangle 2"/>
          <p:cNvSpPr/>
          <p:nvPr/>
        </p:nvSpPr>
        <p:spPr>
          <a:xfrm>
            <a:off x="381000" y="1143005"/>
            <a:ext cx="5867400" cy="4708981"/>
          </a:xfrm>
          <a:prstGeom prst="rect">
            <a:avLst/>
          </a:prstGeom>
          <a:solidFill>
            <a:schemeClr val="accent3">
              <a:lumMod val="20000"/>
              <a:lumOff val="80000"/>
            </a:schemeClr>
          </a:solidFill>
        </p:spPr>
        <p:txBody>
          <a:bodyPr wrap="square">
            <a:spAutoFit/>
          </a:bodyPr>
          <a:lstStyle/>
          <a:p>
            <a:pPr marL="65086" lvl="1">
              <a:spcBef>
                <a:spcPts val="200"/>
              </a:spcBef>
              <a:spcAft>
                <a:spcPts val="200"/>
              </a:spcAft>
              <a:buSzPts val="1100"/>
              <a:tabLst>
                <a:tab pos="685783" algn="l"/>
              </a:tabLst>
            </a:pPr>
            <a:r>
              <a:rPr lang="en-US" sz="2000" b="1" i="1" dirty="0">
                <a:solidFill>
                  <a:srgbClr val="862A39"/>
                </a:solidFill>
                <a:latin typeface="Arial" pitchFamily="34" charset="0"/>
                <a:ea typeface="Calibri" panose="020F0502020204030204" pitchFamily="34" charset="0"/>
                <a:cs typeface="Arial" pitchFamily="34" charset="0"/>
              </a:rPr>
              <a:t>Rights:</a:t>
            </a:r>
          </a:p>
          <a:p>
            <a:pPr marL="342891" indent="-342891" algn="just">
              <a:spcBef>
                <a:spcPts val="200"/>
              </a:spcBef>
              <a:spcAft>
                <a:spcPts val="2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To discharge wastewater into water sources within prescribed limits.</a:t>
            </a:r>
          </a:p>
          <a:p>
            <a:pPr marL="342891" indent="-342891" algn="just">
              <a:spcBef>
                <a:spcPts val="200"/>
              </a:spcBef>
              <a:spcAft>
                <a:spcPts val="2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Being protected by the State for legal rights and benefits.</a:t>
            </a:r>
          </a:p>
          <a:p>
            <a:pPr marL="342891" indent="-342891" algn="just">
              <a:spcBef>
                <a:spcPts val="200"/>
              </a:spcBef>
              <a:spcAft>
                <a:spcPts val="2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To be compensated by the State in case the license is revoked before the expiration. </a:t>
            </a:r>
          </a:p>
          <a:p>
            <a:pPr marL="342891" indent="-342891" algn="just">
              <a:spcBef>
                <a:spcPts val="200"/>
              </a:spcBef>
              <a:spcAft>
                <a:spcPts val="2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Have right to request compensation as prescribed by law.</a:t>
            </a:r>
          </a:p>
          <a:p>
            <a:pPr marL="342891" indent="-342891" algn="just">
              <a:spcBef>
                <a:spcPts val="200"/>
              </a:spcBef>
              <a:spcAft>
                <a:spcPts val="2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Suggest competent state agencies to grant permit for extension, change of expiration, adjust content of permit as prescribed.</a:t>
            </a:r>
          </a:p>
          <a:p>
            <a:pPr marL="342891" indent="-342891" algn="just">
              <a:spcBef>
                <a:spcPts val="200"/>
              </a:spcBef>
              <a:spcAft>
                <a:spcPts val="200"/>
              </a:spcAft>
              <a:buFont typeface="Wingdings" panose="05000000000000000000" pitchFamily="2" charset="2"/>
              <a:buChar char="ü"/>
            </a:pPr>
            <a:r>
              <a:rPr lang="en-US" sz="2000" dirty="0">
                <a:latin typeface="Arial" pitchFamily="34" charset="0"/>
                <a:ea typeface="Calibri" panose="020F0502020204030204" pitchFamily="34" charset="0"/>
                <a:cs typeface="Arial" pitchFamily="34" charset="0"/>
              </a:rPr>
              <a:t>Complaining, </a:t>
            </a:r>
            <a:r>
              <a:rPr lang="en-US" sz="2000" dirty="0" err="1">
                <a:latin typeface="Arial" pitchFamily="34" charset="0"/>
                <a:ea typeface="Calibri" panose="020F0502020204030204" pitchFamily="34" charset="0"/>
                <a:cs typeface="Arial" pitchFamily="34" charset="0"/>
              </a:rPr>
              <a:t>sueing</a:t>
            </a:r>
            <a:r>
              <a:rPr lang="en-US" sz="2000" dirty="0">
                <a:latin typeface="Arial" pitchFamily="34" charset="0"/>
                <a:ea typeface="Calibri" panose="020F0502020204030204" pitchFamily="34" charset="0"/>
                <a:cs typeface="Arial" pitchFamily="34" charset="0"/>
              </a:rPr>
              <a:t> on acts violating their lawful rights and benefits.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4" y="1600205"/>
            <a:ext cx="2167415" cy="3771545"/>
          </a:xfrm>
          <a:prstGeom prst="rect">
            <a:avLst/>
          </a:prstGeom>
        </p:spPr>
      </p:pic>
      <p:sp>
        <p:nvSpPr>
          <p:cNvPr id="8"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6702726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4"/>
          <p:cNvSpPr/>
          <p:nvPr/>
        </p:nvSpPr>
        <p:spPr>
          <a:xfrm>
            <a:off x="152400" y="57048"/>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solidFill>
                <a:srgbClr val="862A39"/>
              </a:solidFill>
            </a:endParaRPr>
          </a:p>
        </p:txBody>
      </p:sp>
      <p:sp>
        <p:nvSpPr>
          <p:cNvPr id="12" name="object 7"/>
          <p:cNvSpPr/>
          <p:nvPr/>
        </p:nvSpPr>
        <p:spPr>
          <a:xfrm>
            <a:off x="1143000" y="16002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3" name="Rectangle 2"/>
          <p:cNvSpPr/>
          <p:nvPr/>
        </p:nvSpPr>
        <p:spPr>
          <a:xfrm>
            <a:off x="381000" y="1371602"/>
            <a:ext cx="6096000" cy="3570208"/>
          </a:xfrm>
          <a:prstGeom prst="rect">
            <a:avLst/>
          </a:prstGeom>
          <a:solidFill>
            <a:schemeClr val="accent3">
              <a:lumMod val="20000"/>
              <a:lumOff val="80000"/>
            </a:schemeClr>
          </a:solidFill>
        </p:spPr>
        <p:txBody>
          <a:bodyPr wrap="square">
            <a:spAutoFit/>
          </a:bodyPr>
          <a:lstStyle/>
          <a:p>
            <a:pPr algn="just">
              <a:spcBef>
                <a:spcPts val="600"/>
              </a:spcBef>
              <a:spcAft>
                <a:spcPts val="600"/>
              </a:spcAft>
              <a:buSzPts val="1100"/>
              <a:tabLst>
                <a:tab pos="685783" algn="l"/>
              </a:tabLst>
            </a:pPr>
            <a:r>
              <a:rPr lang="en-US" sz="2200" b="1" i="1" dirty="0">
                <a:solidFill>
                  <a:srgbClr val="862A39"/>
                </a:solidFill>
                <a:latin typeface="Arial" pitchFamily="34" charset="0"/>
                <a:ea typeface="Calibri" panose="020F0502020204030204" pitchFamily="34" charset="0"/>
                <a:cs typeface="Arial" pitchFamily="34" charset="0"/>
              </a:rPr>
              <a:t>Obligations:</a:t>
            </a:r>
          </a:p>
          <a:p>
            <a:pPr marL="342891" indent="-342891" algn="just">
              <a:spcBef>
                <a:spcPts val="600"/>
              </a:spcBef>
              <a:spcAft>
                <a:spcPts val="600"/>
              </a:spcAft>
              <a:buFont typeface="Wingdings" panose="05000000000000000000" pitchFamily="2" charset="2"/>
              <a:buChar char="ü"/>
            </a:pPr>
            <a:r>
              <a:rPr lang="en-US" sz="2200" dirty="0">
                <a:latin typeface="Arial" pitchFamily="34" charset="0"/>
                <a:ea typeface="Calibri" panose="020F0502020204030204" pitchFamily="34" charset="0"/>
                <a:cs typeface="Arial" pitchFamily="34" charset="0"/>
              </a:rPr>
              <a:t>Implement provisions of law </a:t>
            </a:r>
          </a:p>
          <a:p>
            <a:pPr marL="342891" indent="-342891" algn="just">
              <a:spcBef>
                <a:spcPts val="600"/>
              </a:spcBef>
              <a:spcAft>
                <a:spcPts val="600"/>
              </a:spcAft>
              <a:buFont typeface="Wingdings" panose="05000000000000000000" pitchFamily="2" charset="2"/>
              <a:buChar char="ü"/>
            </a:pPr>
            <a:r>
              <a:rPr lang="en-US" sz="2200" dirty="0">
                <a:latin typeface="Arial" pitchFamily="34" charset="0"/>
                <a:ea typeface="Calibri" panose="020F0502020204030204" pitchFamily="34" charset="0"/>
                <a:cs typeface="Arial" pitchFamily="34" charset="0"/>
              </a:rPr>
              <a:t>Comply with the contents of permit granted</a:t>
            </a:r>
          </a:p>
          <a:p>
            <a:pPr marL="342891" indent="-342891" algn="just">
              <a:spcBef>
                <a:spcPts val="600"/>
              </a:spcBef>
              <a:spcAft>
                <a:spcPts val="600"/>
              </a:spcAft>
              <a:buFont typeface="Wingdings" panose="05000000000000000000" pitchFamily="2" charset="2"/>
              <a:buChar char="ü"/>
            </a:pPr>
            <a:r>
              <a:rPr lang="en-US" sz="2200" dirty="0">
                <a:latin typeface="Arial" pitchFamily="34" charset="0"/>
                <a:ea typeface="Calibri" panose="020F0502020204030204" pitchFamily="34" charset="0"/>
                <a:cs typeface="Arial" pitchFamily="34" charset="0"/>
              </a:rPr>
              <a:t>Implement financial obligations</a:t>
            </a:r>
          </a:p>
          <a:p>
            <a:pPr marL="342891" indent="-342891" algn="just">
              <a:spcBef>
                <a:spcPts val="600"/>
              </a:spcBef>
              <a:spcAft>
                <a:spcPts val="600"/>
              </a:spcAft>
              <a:buFont typeface="Wingdings" panose="05000000000000000000" pitchFamily="2" charset="2"/>
              <a:buChar char="ü"/>
            </a:pPr>
            <a:r>
              <a:rPr lang="en-US" sz="2200" dirty="0">
                <a:latin typeface="Arial" pitchFamily="34" charset="0"/>
                <a:ea typeface="Calibri" panose="020F0502020204030204" pitchFamily="34" charset="0"/>
                <a:cs typeface="Arial" pitchFamily="34" charset="0"/>
              </a:rPr>
              <a:t>Ensure wastewater is treated to meet the allowed technical regulations and standards</a:t>
            </a:r>
          </a:p>
          <a:p>
            <a:pPr marL="342891" indent="-342891" algn="just">
              <a:spcBef>
                <a:spcPts val="600"/>
              </a:spcBef>
              <a:spcAft>
                <a:spcPts val="600"/>
              </a:spcAft>
              <a:buFont typeface="Wingdings" panose="05000000000000000000" pitchFamily="2" charset="2"/>
              <a:buChar char="ü"/>
            </a:pPr>
            <a:r>
              <a:rPr lang="en-US" sz="2200" dirty="0">
                <a:latin typeface="Arial" pitchFamily="34" charset="0"/>
                <a:ea typeface="Calibri" panose="020F0502020204030204" pitchFamily="34" charset="0"/>
                <a:cs typeface="Arial" pitchFamily="34" charset="0"/>
              </a:rPr>
              <a:t>Not obstruct or cause damage to the lawful discharge of wastewater into water sources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18579" y="2133600"/>
            <a:ext cx="2058228" cy="2667000"/>
          </a:xfrm>
          <a:prstGeom prst="rect">
            <a:avLst/>
          </a:prstGeom>
        </p:spPr>
      </p:pic>
      <p:sp>
        <p:nvSpPr>
          <p:cNvPr id="10"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8778027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6002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3" name="Rectangle 2"/>
          <p:cNvSpPr/>
          <p:nvPr/>
        </p:nvSpPr>
        <p:spPr>
          <a:xfrm>
            <a:off x="406400" y="1447802"/>
            <a:ext cx="5943600" cy="3908762"/>
          </a:xfrm>
          <a:prstGeom prst="rect">
            <a:avLst/>
          </a:prstGeom>
          <a:solidFill>
            <a:schemeClr val="accent3">
              <a:lumMod val="20000"/>
              <a:lumOff val="80000"/>
            </a:schemeClr>
          </a:solidFill>
        </p:spPr>
        <p:txBody>
          <a:bodyPr wrap="square">
            <a:spAutoFit/>
          </a:bodyPr>
          <a:lstStyle/>
          <a:p>
            <a:pPr algn="just">
              <a:spcBef>
                <a:spcPts val="600"/>
              </a:spcBef>
              <a:spcAft>
                <a:spcPts val="600"/>
              </a:spcAft>
              <a:buSzPts val="1100"/>
              <a:tabLst>
                <a:tab pos="685783" algn="l"/>
              </a:tabLst>
            </a:pPr>
            <a:r>
              <a:rPr lang="en-US" sz="2200" b="1" i="1" dirty="0">
                <a:solidFill>
                  <a:srgbClr val="862A39"/>
                </a:solidFill>
                <a:latin typeface="Arial" pitchFamily="34" charset="0"/>
                <a:ea typeface="Calibri" panose="020F0502020204030204" pitchFamily="34" charset="0"/>
                <a:cs typeface="Arial" pitchFamily="34" charset="0"/>
              </a:rPr>
              <a:t>Obligations:</a:t>
            </a:r>
          </a:p>
          <a:p>
            <a:pPr marL="342891" indent="-342891" algn="just">
              <a:spcBef>
                <a:spcPts val="600"/>
              </a:spcBef>
              <a:spcAft>
                <a:spcPts val="600"/>
              </a:spcAft>
              <a:buFont typeface="Wingdings" panose="05000000000000000000" pitchFamily="2" charset="2"/>
              <a:buChar char="ü"/>
            </a:pPr>
            <a:r>
              <a:rPr lang="en-US" sz="2200" dirty="0">
                <a:latin typeface="Arial" pitchFamily="34" charset="0"/>
                <a:ea typeface="Calibri" panose="020F0502020204030204" pitchFamily="34" charset="0"/>
                <a:cs typeface="Arial" pitchFamily="34" charset="0"/>
              </a:rPr>
              <a:t>Provide full and honest data, information of discharge of wastewater  </a:t>
            </a:r>
          </a:p>
          <a:p>
            <a:pPr marL="342891" indent="-342891" algn="just">
              <a:spcBef>
                <a:spcPts val="600"/>
              </a:spcBef>
              <a:spcAft>
                <a:spcPts val="600"/>
              </a:spcAft>
              <a:buFont typeface="Wingdings" panose="05000000000000000000" pitchFamily="2" charset="2"/>
              <a:buChar char="ü"/>
            </a:pPr>
            <a:r>
              <a:rPr lang="en-US" sz="2200" dirty="0">
                <a:latin typeface="Arial" pitchFamily="34" charset="0"/>
                <a:ea typeface="Calibri" panose="020F0502020204030204" pitchFamily="34" charset="0"/>
                <a:cs typeface="Arial" pitchFamily="34" charset="0"/>
              </a:rPr>
              <a:t>Ensure safety, prevention and overcoming polluting water sources </a:t>
            </a:r>
          </a:p>
          <a:p>
            <a:pPr marL="342891" indent="-342891" algn="just">
              <a:spcBef>
                <a:spcPts val="600"/>
              </a:spcBef>
              <a:spcAft>
                <a:spcPts val="600"/>
              </a:spcAft>
              <a:buFont typeface="Wingdings" panose="05000000000000000000" pitchFamily="2" charset="2"/>
              <a:buChar char="ü"/>
            </a:pPr>
            <a:r>
              <a:rPr lang="en-US" sz="2200" dirty="0">
                <a:latin typeface="Arial" pitchFamily="34" charset="0"/>
                <a:ea typeface="Calibri" panose="020F0502020204030204" pitchFamily="34" charset="0"/>
                <a:cs typeface="Arial" pitchFamily="34" charset="0"/>
              </a:rPr>
              <a:t>Monitoring and measuring flow, quality</a:t>
            </a:r>
          </a:p>
          <a:p>
            <a:pPr marL="342891" indent="-342891" algn="just">
              <a:spcBef>
                <a:spcPts val="600"/>
              </a:spcBef>
              <a:spcAft>
                <a:spcPts val="600"/>
              </a:spcAft>
              <a:buFont typeface="Wingdings" panose="05000000000000000000" pitchFamily="2" charset="2"/>
              <a:buChar char="ü"/>
            </a:pPr>
            <a:r>
              <a:rPr lang="en-US" sz="2200" dirty="0">
                <a:latin typeface="Arial" pitchFamily="34" charset="0"/>
                <a:ea typeface="Calibri" panose="020F0502020204030204" pitchFamily="34" charset="0"/>
                <a:cs typeface="Arial" pitchFamily="34" charset="0"/>
              </a:rPr>
              <a:t>Report of discharge of wastewater  </a:t>
            </a:r>
          </a:p>
          <a:p>
            <a:pPr marL="342891" indent="-342891" algn="just">
              <a:spcBef>
                <a:spcPts val="600"/>
              </a:spcBef>
              <a:spcAft>
                <a:spcPts val="600"/>
              </a:spcAft>
              <a:buFont typeface="Wingdings" panose="05000000000000000000" pitchFamily="2" charset="2"/>
              <a:buChar char="ü"/>
            </a:pPr>
            <a:r>
              <a:rPr lang="en-US" sz="2200" dirty="0">
                <a:latin typeface="Arial" pitchFamily="34" charset="0"/>
                <a:ea typeface="Calibri" panose="020F0502020204030204" pitchFamily="34" charset="0"/>
                <a:cs typeface="Arial" pitchFamily="34" charset="0"/>
              </a:rPr>
              <a:t>Compensation for damage caused by the unlawful discharge of wastewater</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1" y="1828800"/>
            <a:ext cx="2058228" cy="2667000"/>
          </a:xfrm>
          <a:prstGeom prst="rect">
            <a:avLst/>
          </a:prstGeom>
        </p:spPr>
      </p:pic>
      <p:sp>
        <p:nvSpPr>
          <p:cNvPr id="10"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269612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342900" y="381000"/>
            <a:ext cx="8458200" cy="418896"/>
          </a:xfrm>
          <a:prstGeom prst="rect">
            <a:avLst/>
          </a:prstGeom>
        </p:spPr>
        <p:txBody>
          <a:bodyPr wrap="square" lIns="0" tIns="0" rIns="0" bIns="0" rtlCol="0">
            <a:noAutofit/>
          </a:bodyPr>
          <a:lstStyle/>
          <a:p>
            <a:pPr marL="12700" algn="ctr">
              <a:lnSpc>
                <a:spcPts val="3270"/>
              </a:lnSpc>
              <a:spcBef>
                <a:spcPts val="163"/>
              </a:spcBef>
            </a:pPr>
            <a:r>
              <a:rPr lang="en-IN" sz="3000" b="1" dirty="0">
                <a:latin typeface="Arial"/>
                <a:cs typeface="Arial"/>
              </a:rPr>
              <a:t>AGENDA – LESSON </a:t>
            </a:r>
            <a:r>
              <a:rPr lang="en-IN" sz="3000" b="1" dirty="0" smtClean="0">
                <a:latin typeface="Arial"/>
                <a:cs typeface="Arial"/>
              </a:rPr>
              <a:t>2</a:t>
            </a:r>
            <a:endParaRPr lang="en-IN" sz="3000" b="1" dirty="0">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323353884"/>
              </p:ext>
            </p:extLst>
          </p:nvPr>
        </p:nvGraphicFramePr>
        <p:xfrm>
          <a:off x="0" y="990600"/>
          <a:ext cx="9144000" cy="5181600"/>
        </p:xfrm>
        <a:graphic>
          <a:graphicData uri="http://schemas.openxmlformats.org/drawingml/2006/table">
            <a:tbl>
              <a:tblPr>
                <a:tableStyleId>{5C22544A-7EE6-4342-B048-85BDC9FD1C3A}</a:tableStyleId>
              </a:tblPr>
              <a:tblGrid>
                <a:gridCol w="1600200">
                  <a:extLst>
                    <a:ext uri="{9D8B030D-6E8A-4147-A177-3AD203B41FA5}">
                      <a16:colId xmlns:a16="http://schemas.microsoft.com/office/drawing/2014/main" val="20000"/>
                    </a:ext>
                  </a:extLst>
                </a:gridCol>
                <a:gridCol w="7543800">
                  <a:extLst>
                    <a:ext uri="{9D8B030D-6E8A-4147-A177-3AD203B41FA5}">
                      <a16:colId xmlns:a16="http://schemas.microsoft.com/office/drawing/2014/main" val="20001"/>
                    </a:ext>
                  </a:extLst>
                </a:gridCol>
              </a:tblGrid>
              <a:tr h="537247">
                <a:tc>
                  <a:txBody>
                    <a:bodyPr/>
                    <a:lstStyle/>
                    <a:p>
                      <a:pPr algn="ctr" fontAlgn="ctr"/>
                      <a:r>
                        <a:rPr lang="en-US" sz="2000" u="none" strike="noStrike" dirty="0">
                          <a:effectLst/>
                          <a:latin typeface="Arial" panose="020B0604020202020204" pitchFamily="34" charset="0"/>
                          <a:cs typeface="Arial" panose="020B0604020202020204" pitchFamily="34" charset="0"/>
                        </a:rPr>
                        <a:t>8:00 - 8:20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Recap the previous section</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601483">
                <a:tc>
                  <a:txBody>
                    <a:bodyPr/>
                    <a:lstStyle/>
                    <a:p>
                      <a:pPr algn="ctr" fontAlgn="ctr"/>
                      <a:r>
                        <a:rPr lang="en-US" sz="2000" u="none" strike="noStrike" dirty="0">
                          <a:effectLst/>
                          <a:latin typeface="Arial" panose="020B0604020202020204" pitchFamily="34" charset="0"/>
                          <a:cs typeface="Arial" panose="020B0604020202020204" pitchFamily="34" charset="0"/>
                        </a:rPr>
                        <a:t>8:20 - 8:50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6. Wastewater</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8:50 - 9:10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7. Solid Waste</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9:10 - 9:20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9:20 - 9:40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8. Hazardous Waste</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9:40 - 10:10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9. Air Emission</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10:10 - 10:20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6"/>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10:20 - 10:50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l" defTabSz="914377"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Arial"/>
                        </a:rPr>
                        <a:t>Part 10. Environmental management system (EMS)</a:t>
                      </a:r>
                    </a:p>
                  </a:txBody>
                  <a:tcPr marL="0" marR="0" marT="0" marB="0" anchor="ctr"/>
                </a:tc>
                <a:extLst>
                  <a:ext uri="{0D108BD9-81ED-4DB2-BD59-A6C34878D82A}">
                    <a16:rowId xmlns:a16="http://schemas.microsoft.com/office/drawing/2014/main" val="10007"/>
                  </a:ext>
                </a:extLst>
              </a:tr>
              <a:tr h="537247">
                <a:tc>
                  <a:txBody>
                    <a:bodyPr/>
                    <a:lstStyle/>
                    <a:p>
                      <a:pPr algn="ctr" fontAlgn="ctr"/>
                      <a:r>
                        <a:rPr lang="en-US" sz="2000" u="none" strike="noStrike" dirty="0">
                          <a:effectLst/>
                          <a:latin typeface="Arial" panose="020B0604020202020204" pitchFamily="34" charset="0"/>
                          <a:cs typeface="Arial" panose="020B0604020202020204" pitchFamily="34" charset="0"/>
                        </a:rPr>
                        <a:t>10:50 - 11:20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l" defTabSz="914377"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Arial"/>
                        </a:rPr>
                        <a:t>Part 11.</a:t>
                      </a:r>
                      <a:r>
                        <a:rPr lang="en-US" sz="2000" b="0" i="0" u="none" strike="noStrike" baseline="0" dirty="0" smtClean="0">
                          <a:solidFill>
                            <a:srgbClr val="000000"/>
                          </a:solidFill>
                          <a:effectLst/>
                          <a:latin typeface="Arial"/>
                        </a:rPr>
                        <a:t> </a:t>
                      </a:r>
                      <a:r>
                        <a:rPr lang="en-US" sz="2000" b="0" i="0" u="none" strike="noStrike" dirty="0" smtClean="0">
                          <a:solidFill>
                            <a:srgbClr val="000000"/>
                          </a:solidFill>
                          <a:effectLst/>
                          <a:latin typeface="Arial"/>
                        </a:rPr>
                        <a:t>Climate change - Greenhouse gas</a:t>
                      </a:r>
                      <a:r>
                        <a:rPr lang="en-US" sz="2000" b="0" i="0" u="none" strike="noStrike" baseline="0" dirty="0" smtClean="0">
                          <a:solidFill>
                            <a:srgbClr val="000000"/>
                          </a:solidFill>
                          <a:effectLst/>
                          <a:latin typeface="Arial"/>
                        </a:rPr>
                        <a:t> (</a:t>
                      </a:r>
                      <a:r>
                        <a:rPr lang="en-US" sz="2000" b="0" i="0" u="none" strike="noStrike" dirty="0" smtClean="0">
                          <a:solidFill>
                            <a:srgbClr val="000000"/>
                          </a:solidFill>
                          <a:effectLst/>
                          <a:latin typeface="Arial"/>
                        </a:rPr>
                        <a:t>GHG)</a:t>
                      </a:r>
                    </a:p>
                  </a:txBody>
                  <a:tcPr marL="0" marR="0" marT="0" marB="0" anchor="ctr"/>
                </a:tc>
                <a:extLst>
                  <a:ext uri="{0D108BD9-81ED-4DB2-BD59-A6C34878D82A}">
                    <a16:rowId xmlns:a16="http://schemas.microsoft.com/office/drawing/2014/main" val="10008"/>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9"/>
                  </a:ext>
                </a:extLst>
              </a:tr>
              <a:tr h="386876">
                <a:tc>
                  <a:txBody>
                    <a:bodyPr/>
                    <a:lstStyle/>
                    <a:p>
                      <a:pPr algn="ctr" fontAlgn="ctr"/>
                      <a:r>
                        <a:rPr lang="en-US" sz="2000" u="none" strike="noStrike">
                          <a:effectLst/>
                          <a:latin typeface="Arial" panose="020B0604020202020204" pitchFamily="34" charset="0"/>
                          <a:cs typeface="Arial" panose="020B0604020202020204" pitchFamily="34" charset="0"/>
                        </a:rPr>
                        <a:t>11:30 - 12:00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Discuss and Q&amp;A</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354478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6002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3" name="Rectangle 2"/>
          <p:cNvSpPr/>
          <p:nvPr/>
        </p:nvSpPr>
        <p:spPr>
          <a:xfrm>
            <a:off x="469901" y="1382291"/>
            <a:ext cx="5751672" cy="4524315"/>
          </a:xfrm>
          <a:prstGeom prst="rect">
            <a:avLst/>
          </a:prstGeom>
          <a:solidFill>
            <a:schemeClr val="accent3">
              <a:lumMod val="20000"/>
              <a:lumOff val="80000"/>
            </a:schemeClr>
          </a:solidFill>
        </p:spPr>
        <p:txBody>
          <a:bodyPr wrap="square">
            <a:spAutoFit/>
          </a:bodyPr>
          <a:lstStyle/>
          <a:p>
            <a:pPr>
              <a:spcBef>
                <a:spcPts val="600"/>
              </a:spcBef>
              <a:spcAft>
                <a:spcPts val="600"/>
              </a:spcAft>
            </a:pPr>
            <a:r>
              <a:rPr lang="en-US" sz="2400" b="1" dirty="0">
                <a:solidFill>
                  <a:srgbClr val="862A39"/>
                </a:solidFill>
                <a:latin typeface="Arial" pitchFamily="34" charset="0"/>
                <a:ea typeface="Calibri" panose="020F0502020204030204" pitchFamily="34" charset="0"/>
                <a:cs typeface="Arial" pitchFamily="34" charset="0"/>
              </a:rPr>
              <a:t>AUTOMATIC MONITORING OF WASTEWATER</a:t>
            </a:r>
          </a:p>
          <a:p>
            <a:pPr marL="457189" indent="-457189">
              <a:spcBef>
                <a:spcPts val="600"/>
              </a:spcBef>
              <a:spcAft>
                <a:spcPts val="600"/>
              </a:spcAft>
              <a:buFont typeface="+mj-lt"/>
              <a:buAutoNum type="arabicPeriod"/>
            </a:pPr>
            <a:r>
              <a:rPr lang="en-US" sz="2000" dirty="0">
                <a:latin typeface="Arial" pitchFamily="34" charset="0"/>
                <a:ea typeface="Calibri" panose="020F0502020204030204" pitchFamily="34" charset="0"/>
                <a:cs typeface="Arial" pitchFamily="34" charset="0"/>
              </a:rPr>
              <a:t>Monitoring parameters: flow volume, pH, temperature, COD, TSS and other activity-specific parameters as requested by EIA.</a:t>
            </a:r>
          </a:p>
          <a:p>
            <a:pPr marL="457189" indent="-457189" algn="just">
              <a:spcBef>
                <a:spcPts val="600"/>
              </a:spcBef>
              <a:spcAft>
                <a:spcPts val="600"/>
              </a:spcAft>
              <a:buFont typeface="+mj-lt"/>
              <a:buAutoNum type="arabicPeriod"/>
            </a:pPr>
            <a:r>
              <a:rPr lang="en-US" sz="2000" dirty="0">
                <a:latin typeface="Arial" pitchFamily="34" charset="0"/>
                <a:ea typeface="Calibri" panose="020F0502020204030204" pitchFamily="34" charset="0"/>
                <a:cs typeface="Arial" pitchFamily="34" charset="0"/>
              </a:rPr>
              <a:t>The automatic wastewater monitoring system must include the automatic sampler which is sealed and managed by the Department of Natural Resources and Environment; have attached camera connected to Internet to observe the outlet of the wastewater treatment system and store images taken within the last three (03) months.</a:t>
            </a:r>
          </a:p>
        </p:txBody>
      </p:sp>
      <p:pic>
        <p:nvPicPr>
          <p:cNvPr id="10" name="Picture 9" descr="C:\Users\Truyen Bao\Desktop\Trạm-quan-trắc-nước-thải-online.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6600758" y="1828800"/>
            <a:ext cx="2026175" cy="3200400"/>
          </a:xfrm>
          <a:prstGeom prst="rect">
            <a:avLst/>
          </a:prstGeom>
          <a:noFill/>
          <a:ln>
            <a:noFill/>
          </a:ln>
        </p:spPr>
      </p:pic>
      <p:sp>
        <p:nvSpPr>
          <p:cNvPr id="11"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29942013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6002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3" name="Rectangle 2"/>
          <p:cNvSpPr/>
          <p:nvPr/>
        </p:nvSpPr>
        <p:spPr>
          <a:xfrm>
            <a:off x="350107" y="2410465"/>
            <a:ext cx="5751672" cy="2277547"/>
          </a:xfrm>
          <a:prstGeom prst="rect">
            <a:avLst/>
          </a:prstGeom>
          <a:solidFill>
            <a:schemeClr val="accent3">
              <a:lumMod val="20000"/>
              <a:lumOff val="80000"/>
            </a:schemeClr>
          </a:solidFill>
        </p:spPr>
        <p:txBody>
          <a:bodyPr wrap="square">
            <a:spAutoFit/>
          </a:bodyPr>
          <a:lstStyle/>
          <a:p>
            <a:pPr algn="just">
              <a:spcBef>
                <a:spcPts val="600"/>
              </a:spcBef>
              <a:spcAft>
                <a:spcPts val="600"/>
              </a:spcAft>
            </a:pPr>
            <a:r>
              <a:rPr lang="en-US" sz="2200" dirty="0">
                <a:latin typeface="Arial" pitchFamily="34" charset="0"/>
                <a:ea typeface="Calibri" panose="020F0502020204030204" pitchFamily="34" charset="0"/>
                <a:cs typeface="Arial" pitchFamily="34" charset="0"/>
              </a:rPr>
              <a:t>3. Storage time: a minimum period of three (03) years.</a:t>
            </a:r>
          </a:p>
          <a:p>
            <a:pPr algn="just">
              <a:spcBef>
                <a:spcPts val="600"/>
              </a:spcBef>
              <a:spcAft>
                <a:spcPts val="600"/>
              </a:spcAft>
            </a:pPr>
            <a:r>
              <a:rPr lang="en-US" sz="2200" dirty="0">
                <a:latin typeface="Arial" pitchFamily="34" charset="0"/>
                <a:ea typeface="Calibri" panose="020F0502020204030204" pitchFamily="34" charset="0"/>
                <a:cs typeface="Arial" pitchFamily="34" charset="0"/>
              </a:rPr>
              <a:t>4. Owners shall be responsible for posting and publishing the results achieved from the periodic environmental monitoring process on their websites.</a:t>
            </a:r>
          </a:p>
        </p:txBody>
      </p:sp>
      <p:pic>
        <p:nvPicPr>
          <p:cNvPr id="10" name="Picture 9" descr="C:\Users\Truyen Bao\Desktop\Trạm-quan-trắc-nước-thải-online.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6560704" y="2209800"/>
            <a:ext cx="2026175" cy="3200400"/>
          </a:xfrm>
          <a:prstGeom prst="rect">
            <a:avLst/>
          </a:prstGeom>
          <a:noFill/>
          <a:ln>
            <a:noFill/>
          </a:ln>
        </p:spPr>
      </p:pic>
      <p:sp>
        <p:nvSpPr>
          <p:cNvPr id="2" name="Rectangle 1"/>
          <p:cNvSpPr/>
          <p:nvPr/>
        </p:nvSpPr>
        <p:spPr>
          <a:xfrm>
            <a:off x="288808" y="1613361"/>
            <a:ext cx="6721592" cy="830997"/>
          </a:xfrm>
          <a:prstGeom prst="rect">
            <a:avLst/>
          </a:prstGeom>
        </p:spPr>
        <p:txBody>
          <a:bodyPr wrap="square">
            <a:spAutoFit/>
          </a:bodyPr>
          <a:lstStyle/>
          <a:p>
            <a:pPr>
              <a:spcBef>
                <a:spcPts val="600"/>
              </a:spcBef>
              <a:spcAft>
                <a:spcPts val="600"/>
              </a:spcAft>
            </a:pPr>
            <a:r>
              <a:rPr lang="en-US" sz="2400" b="1" dirty="0">
                <a:solidFill>
                  <a:srgbClr val="862A39"/>
                </a:solidFill>
                <a:latin typeface="Arial" pitchFamily="34" charset="0"/>
                <a:ea typeface="Calibri" panose="020F0502020204030204" pitchFamily="34" charset="0"/>
                <a:cs typeface="Arial" pitchFamily="34" charset="0"/>
              </a:rPr>
              <a:t>AUTOMATIC MONITORING OF WASTEWATER</a:t>
            </a:r>
          </a:p>
        </p:txBody>
      </p:sp>
      <p:sp>
        <p:nvSpPr>
          <p:cNvPr id="8"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7954117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6002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3" name="Rectangle 2"/>
          <p:cNvSpPr/>
          <p:nvPr/>
        </p:nvSpPr>
        <p:spPr>
          <a:xfrm>
            <a:off x="210457" y="1550255"/>
            <a:ext cx="6324600" cy="4152547"/>
          </a:xfrm>
          <a:prstGeom prst="rect">
            <a:avLst/>
          </a:prstGeom>
          <a:solidFill>
            <a:schemeClr val="accent3">
              <a:lumMod val="20000"/>
              <a:lumOff val="80000"/>
            </a:schemeClr>
          </a:solidFill>
        </p:spPr>
        <p:txBody>
          <a:bodyPr wrap="square">
            <a:spAutoFit/>
          </a:bodyPr>
          <a:lstStyle/>
          <a:p>
            <a:pPr marL="342891" indent="-342891" algn="just">
              <a:lnSpc>
                <a:spcPct val="107000"/>
              </a:lnSpc>
              <a:spcBef>
                <a:spcPts val="300"/>
              </a:spcBef>
              <a:spcAft>
                <a:spcPts val="300"/>
              </a:spcAft>
              <a:buFont typeface="Symbol" panose="05050102010706020507" pitchFamily="18" charset="2"/>
              <a:buChar char=""/>
            </a:pPr>
            <a:r>
              <a:rPr lang="vi-VN" sz="2000" b="1" i="1" dirty="0">
                <a:latin typeface="Arial" pitchFamily="34" charset="0"/>
                <a:ea typeface="Calibri" panose="020F0502020204030204" pitchFamily="34" charset="0"/>
                <a:cs typeface="Arial" pitchFamily="34" charset="0"/>
              </a:rPr>
              <a:t>Entities subject to levy</a:t>
            </a:r>
            <a:r>
              <a:rPr lang="en-US" sz="2000" b="1" i="1" dirty="0">
                <a:latin typeface="Arial" pitchFamily="34" charset="0"/>
                <a:ea typeface="Calibri" panose="020F0502020204030204" pitchFamily="34" charset="0"/>
                <a:cs typeface="Arial" pitchFamily="34" charset="0"/>
              </a:rPr>
              <a:t>:  </a:t>
            </a:r>
            <a:r>
              <a:rPr lang="en-US" sz="2000" dirty="0">
                <a:latin typeface="Arial" pitchFamily="34" charset="0"/>
                <a:ea typeface="Calibri" panose="020F0502020204030204" pitchFamily="34" charset="0"/>
                <a:cs typeface="Arial" pitchFamily="34" charset="0"/>
              </a:rPr>
              <a:t>industrial wastewater and domestic wastewater. </a:t>
            </a:r>
          </a:p>
          <a:p>
            <a:pPr marL="342891" indent="-342891" algn="just">
              <a:lnSpc>
                <a:spcPct val="107000"/>
              </a:lnSpc>
              <a:spcBef>
                <a:spcPts val="300"/>
              </a:spcBef>
              <a:spcAft>
                <a:spcPts val="300"/>
              </a:spcAft>
              <a:buFont typeface="Symbol" panose="05050102010706020507" pitchFamily="18" charset="2"/>
              <a:buChar char=""/>
            </a:pPr>
            <a:r>
              <a:rPr lang="en-US" sz="2000" b="1" i="1" dirty="0">
                <a:latin typeface="Arial" pitchFamily="34" charset="0"/>
                <a:ea typeface="Calibri" panose="020F0502020204030204" pitchFamily="34" charset="0"/>
                <a:cs typeface="Arial" pitchFamily="34" charset="0"/>
              </a:rPr>
              <a:t>Fee rate: </a:t>
            </a:r>
            <a:r>
              <a:rPr lang="en-US" sz="2000" dirty="0">
                <a:latin typeface="Arial" pitchFamily="34" charset="0"/>
                <a:ea typeface="Calibri" panose="020F0502020204030204" pitchFamily="34" charset="0"/>
                <a:cs typeface="Arial" pitchFamily="34" charset="0"/>
              </a:rPr>
              <a:t>Calculated according to discharge loads.</a:t>
            </a:r>
          </a:p>
          <a:p>
            <a:pPr marL="342891" indent="-342891" algn="just">
              <a:lnSpc>
                <a:spcPct val="107000"/>
              </a:lnSpc>
              <a:spcBef>
                <a:spcPts val="300"/>
              </a:spcBef>
              <a:spcAft>
                <a:spcPts val="300"/>
              </a:spcAft>
              <a:buFont typeface="Symbol" panose="05050102010706020507" pitchFamily="18" charset="2"/>
              <a:buChar char=""/>
            </a:pPr>
            <a:r>
              <a:rPr lang="en-US" sz="2000" b="1" i="1" dirty="0">
                <a:latin typeface="Arial" pitchFamily="34" charset="0"/>
                <a:ea typeface="Calibri" panose="020F0502020204030204" pitchFamily="34" charset="0"/>
                <a:cs typeface="Arial" pitchFamily="34" charset="0"/>
              </a:rPr>
              <a:t>Form: </a:t>
            </a:r>
            <a:r>
              <a:rPr lang="en-US" sz="2000" dirty="0">
                <a:latin typeface="Arial" pitchFamily="34" charset="0"/>
                <a:ea typeface="Calibri" panose="020F0502020204030204" pitchFamily="34" charset="0"/>
                <a:cs typeface="Arial" pitchFamily="34" charset="0"/>
              </a:rPr>
              <a:t>Declaration, assessment of declarations and fee payment</a:t>
            </a:r>
          </a:p>
          <a:p>
            <a:pPr marL="342891" indent="-342891" algn="just">
              <a:lnSpc>
                <a:spcPct val="107000"/>
              </a:lnSpc>
              <a:spcBef>
                <a:spcPts val="300"/>
              </a:spcBef>
              <a:spcAft>
                <a:spcPts val="300"/>
              </a:spcAft>
              <a:buFont typeface="Symbol" panose="05050102010706020507" pitchFamily="18" charset="2"/>
              <a:buChar char=""/>
            </a:pPr>
            <a:r>
              <a:rPr lang="en-US" sz="2000" b="1" i="1" dirty="0">
                <a:latin typeface="Arial" pitchFamily="34" charset="0"/>
                <a:ea typeface="Calibri" panose="020F0502020204030204" pitchFamily="34" charset="0"/>
                <a:cs typeface="Arial" pitchFamily="34" charset="0"/>
              </a:rPr>
              <a:t>Fee exemption</a:t>
            </a:r>
            <a:r>
              <a:rPr lang="vi-VN" sz="2000" b="1" i="1" dirty="0">
                <a:latin typeface="Arial" pitchFamily="34" charset="0"/>
                <a:ea typeface="Calibri" panose="020F0502020204030204" pitchFamily="34" charset="0"/>
                <a:cs typeface="Arial" pitchFamily="34" charset="0"/>
              </a:rPr>
              <a:t>:</a:t>
            </a:r>
            <a:endParaRPr lang="en-US" sz="2000" b="1" i="1" dirty="0">
              <a:latin typeface="Arial" pitchFamily="34" charset="0"/>
              <a:ea typeface="Calibri" panose="020F0502020204030204" pitchFamily="34" charset="0"/>
              <a:cs typeface="Arial" pitchFamily="34" charset="0"/>
            </a:endParaRPr>
          </a:p>
          <a:p>
            <a:pPr marL="342891" indent="-342891" algn="just">
              <a:lnSpc>
                <a:spcPct val="107000"/>
              </a:lnSpc>
              <a:spcBef>
                <a:spcPts val="300"/>
              </a:spcBef>
              <a:spcAft>
                <a:spcPts val="300"/>
              </a:spcAft>
              <a:buFont typeface="Wingdings" panose="05000000000000000000" pitchFamily="2" charset="2"/>
              <a:buChar char=""/>
            </a:pPr>
            <a:r>
              <a:rPr lang="en-US" sz="2000" dirty="0">
                <a:latin typeface="Arial" pitchFamily="34" charset="0"/>
                <a:ea typeface="Calibri" panose="020F0502020204030204" pitchFamily="34" charset="0"/>
                <a:cs typeface="Arial" pitchFamily="34" charset="0"/>
              </a:rPr>
              <a:t>Water is re-used and not discharge into the environment</a:t>
            </a:r>
            <a:r>
              <a:rPr lang="vi-VN" sz="2000" dirty="0">
                <a:latin typeface="Arial" pitchFamily="34" charset="0"/>
                <a:ea typeface="Calibri" panose="020F0502020204030204" pitchFamily="34" charset="0"/>
                <a:cs typeface="Arial" pitchFamily="34" charset="0"/>
              </a:rPr>
              <a:t> </a:t>
            </a:r>
            <a:endParaRPr lang="en-US" sz="2000" dirty="0">
              <a:latin typeface="Arial" pitchFamily="34" charset="0"/>
              <a:ea typeface="Calibri" panose="020F0502020204030204" pitchFamily="34" charset="0"/>
              <a:cs typeface="Arial" pitchFamily="34" charset="0"/>
            </a:endParaRPr>
          </a:p>
          <a:p>
            <a:pPr marL="342891" indent="-342891" algn="just">
              <a:lnSpc>
                <a:spcPct val="107000"/>
              </a:lnSpc>
              <a:spcBef>
                <a:spcPts val="300"/>
              </a:spcBef>
              <a:spcAft>
                <a:spcPts val="300"/>
              </a:spcAft>
              <a:buFont typeface="Wingdings" panose="05000000000000000000" pitchFamily="2" charset="2"/>
              <a:buChar char=""/>
            </a:pPr>
            <a:r>
              <a:rPr lang="en-US" sz="2000" dirty="0">
                <a:latin typeface="Arial" pitchFamily="34" charset="0"/>
                <a:ea typeface="Calibri" panose="020F0502020204030204" pitchFamily="34" charset="0"/>
                <a:cs typeface="Arial" pitchFamily="34" charset="0"/>
              </a:rPr>
              <a:t>Cooling water which is not any pollutant and is discharged through a separate conduit.</a:t>
            </a:r>
          </a:p>
          <a:p>
            <a:pPr marL="342891" indent="-342891" algn="just">
              <a:lnSpc>
                <a:spcPct val="107000"/>
              </a:lnSpc>
              <a:spcBef>
                <a:spcPts val="300"/>
              </a:spcBef>
              <a:spcAft>
                <a:spcPts val="300"/>
              </a:spcAft>
              <a:buFont typeface="Wingdings" panose="05000000000000000000" pitchFamily="2" charset="2"/>
              <a:buChar char=""/>
            </a:pPr>
            <a:r>
              <a:rPr lang="vi-VN" sz="2000" dirty="0">
                <a:latin typeface="Arial" pitchFamily="34" charset="0"/>
                <a:ea typeface="Calibri" panose="020F0502020204030204" pitchFamily="34" charset="0"/>
                <a:cs typeface="Arial" pitchFamily="34" charset="0"/>
              </a:rPr>
              <a:t>Overflowing rainwater </a:t>
            </a:r>
            <a:endParaRPr lang="en-US" sz="2000" dirty="0">
              <a:latin typeface="Arial" pitchFamily="34" charset="0"/>
              <a:ea typeface="Calibri" panose="020F0502020204030204" pitchFamily="34" charset="0"/>
              <a:cs typeface="Arial" pitchFamily="34" charset="0"/>
            </a:endParaRPr>
          </a:p>
        </p:txBody>
      </p:sp>
      <p:sp>
        <p:nvSpPr>
          <p:cNvPr id="4" name="TextBox 3"/>
          <p:cNvSpPr txBox="1"/>
          <p:nvPr/>
        </p:nvSpPr>
        <p:spPr>
          <a:xfrm>
            <a:off x="2971804" y="1276452"/>
            <a:ext cx="57151" cy="369332"/>
          </a:xfrm>
          <a:prstGeom prst="rect">
            <a:avLst/>
          </a:prstGeom>
          <a:noFill/>
        </p:spPr>
        <p:txBody>
          <a:bodyPr wrap="square" rtlCol="0">
            <a:spAutoFit/>
          </a:bodyPr>
          <a:lstStyle/>
          <a:p>
            <a:endParaRPr lang="en-US" dirty="0"/>
          </a:p>
        </p:txBody>
      </p:sp>
      <p:sp>
        <p:nvSpPr>
          <p:cNvPr id="5" name="TextBox 4"/>
          <p:cNvSpPr txBox="1"/>
          <p:nvPr/>
        </p:nvSpPr>
        <p:spPr>
          <a:xfrm>
            <a:off x="210461" y="1098982"/>
            <a:ext cx="8552543" cy="461665"/>
          </a:xfrm>
          <a:prstGeom prst="rect">
            <a:avLst/>
          </a:prstGeom>
          <a:noFill/>
        </p:spPr>
        <p:txBody>
          <a:bodyPr wrap="square" rtlCol="0">
            <a:spAutoFit/>
          </a:bodyPr>
          <a:lstStyle/>
          <a:p>
            <a:r>
              <a:rPr lang="en-US" sz="2400" b="1" dirty="0">
                <a:solidFill>
                  <a:srgbClr val="862A39"/>
                </a:solidFill>
                <a:latin typeface="Arial" pitchFamily="34" charset="0"/>
                <a:ea typeface="Times New Roman" panose="02020603050405020304" pitchFamily="18" charset="0"/>
                <a:cs typeface="Arial" pitchFamily="34" charset="0"/>
              </a:rPr>
              <a:t>ENVIRONMENTAL PROTECTION FEE ON WASTEWATER </a:t>
            </a:r>
            <a:endParaRPr lang="en-US" sz="2400" b="1" dirty="0">
              <a:solidFill>
                <a:srgbClr val="862A39"/>
              </a:solidFill>
              <a:latin typeface="Arial" pitchFamily="34" charset="0"/>
              <a:cs typeface="Arial" pitchFamily="34" charset="0"/>
            </a:endParaRPr>
          </a:p>
        </p:txBody>
      </p:sp>
      <p:pic>
        <p:nvPicPr>
          <p:cNvPr id="11" name="Picture 10" descr="C:\Users\Truyen Bao\Desktop\QMS_VBPL_90116_phi-bvmt.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7136" y="2693369"/>
            <a:ext cx="2341811" cy="1890303"/>
          </a:xfrm>
          <a:prstGeom prst="rect">
            <a:avLst/>
          </a:prstGeom>
          <a:noFill/>
          <a:ln>
            <a:noFill/>
          </a:ln>
        </p:spPr>
      </p:pic>
      <p:sp>
        <p:nvSpPr>
          <p:cNvPr id="13" name="object 17"/>
          <p:cNvSpPr txBox="1"/>
          <p:nvPr/>
        </p:nvSpPr>
        <p:spPr>
          <a:xfrm>
            <a:off x="381003" y="304800"/>
            <a:ext cx="7103171" cy="418896"/>
          </a:xfrm>
          <a:prstGeom prst="rect">
            <a:avLst/>
          </a:prstGeom>
        </p:spPr>
        <p:txBody>
          <a:bodyPr wrap="square" lIns="0" tIns="0" rIns="0" bIns="0" rtlCol="0">
            <a:noAutofit/>
          </a:bodyPr>
          <a:lstStyle/>
          <a:p>
            <a:pPr marL="12700">
              <a:lnSpc>
                <a:spcPts val="3271"/>
              </a:lnSpc>
              <a:spcBef>
                <a:spcPts val="163"/>
              </a:spcBef>
            </a:pPr>
            <a:r>
              <a:rPr lang="en-US" sz="5400" b="1" dirty="0">
                <a:latin typeface="Arial" pitchFamily="34" charset="0"/>
                <a:cs typeface="Arial" pitchFamily="34" charset="0"/>
              </a:rPr>
              <a:t>5</a:t>
            </a:r>
            <a:r>
              <a:rPr lang="en-US" sz="2600" b="1" dirty="0">
                <a:latin typeface="Arial" pitchFamily="34" charset="0"/>
                <a:cs typeface="Arial" pitchFamily="34" charset="0"/>
              </a:rPr>
              <a:t>. </a:t>
            </a:r>
            <a:r>
              <a:rPr lang="en-US" sz="3000" b="1" dirty="0">
                <a:latin typeface="Arial" pitchFamily="34" charset="0"/>
                <a:cs typeface="Arial" pitchFamily="34" charset="0"/>
              </a:rPr>
              <a:t>WASTEWATER MANAGEMENT</a:t>
            </a:r>
            <a:endParaRPr lang="en-IN" sz="3000" b="1" i="1" dirty="0">
              <a:latin typeface="Arial" pitchFamily="34" charset="0"/>
              <a:cs typeface="Arial" pitchFamily="34" charset="0"/>
            </a:endParaRPr>
          </a:p>
        </p:txBody>
      </p:sp>
    </p:spTree>
    <p:extLst>
      <p:ext uri="{BB962C8B-B14F-4D97-AF65-F5344CB8AC3E}">
        <p14:creationId xmlns:p14="http://schemas.microsoft.com/office/powerpoint/2010/main" val="28725908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7526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1396314" y="3638521"/>
            <a:ext cx="6351383" cy="479747"/>
          </a:xfrm>
          <a:prstGeom prst="rect">
            <a:avLst/>
          </a:prstGeom>
        </p:spPr>
        <p:txBody>
          <a:bodyPr wrap="square">
            <a:spAutoFit/>
          </a:bodyPr>
          <a:lstStyle/>
          <a:p>
            <a:pPr marL="12700">
              <a:lnSpc>
                <a:spcPts val="3271"/>
              </a:lnSpc>
              <a:spcBef>
                <a:spcPts val="163"/>
              </a:spcBef>
            </a:pPr>
            <a:endParaRPr lang="en-IN" sz="2400" i="1" dirty="0">
              <a:solidFill>
                <a:srgbClr val="FFC000"/>
              </a:solidFill>
              <a:latin typeface="Arial"/>
              <a:cs typeface="Arial"/>
            </a:endParaRPr>
          </a:p>
        </p:txBody>
      </p:sp>
      <p:sp>
        <p:nvSpPr>
          <p:cNvPr id="3" name="TextBox 2"/>
          <p:cNvSpPr txBox="1"/>
          <p:nvPr/>
        </p:nvSpPr>
        <p:spPr>
          <a:xfrm>
            <a:off x="304803" y="1763487"/>
            <a:ext cx="3676651" cy="4278094"/>
          </a:xfrm>
          <a:prstGeom prst="rect">
            <a:avLst/>
          </a:prstGeom>
          <a:solidFill>
            <a:schemeClr val="accent3">
              <a:lumMod val="20000"/>
              <a:lumOff val="80000"/>
            </a:schemeClr>
          </a:solidFill>
        </p:spPr>
        <p:txBody>
          <a:bodyPr wrap="square" rtlCol="0">
            <a:spAutoFit/>
          </a:bodyPr>
          <a:lstStyle/>
          <a:p>
            <a:r>
              <a:rPr lang="en-US" sz="1700" b="1" i="1" u="sng" dirty="0">
                <a:latin typeface="Arial" pitchFamily="34" charset="0"/>
                <a:cs typeface="Arial" pitchFamily="34" charset="0"/>
              </a:rPr>
              <a:t>VN Legislation:</a:t>
            </a:r>
          </a:p>
          <a:p>
            <a:pPr marL="342891" indent="-342891">
              <a:buFont typeface="Wingdings" panose="05000000000000000000" pitchFamily="2" charset="2"/>
              <a:buChar char="ü"/>
            </a:pPr>
            <a:r>
              <a:rPr lang="en-US" sz="1700" dirty="0">
                <a:latin typeface="Arial" pitchFamily="34" charset="0"/>
                <a:cs typeface="Arial" pitchFamily="34" charset="0"/>
              </a:rPr>
              <a:t>General principles </a:t>
            </a:r>
          </a:p>
          <a:p>
            <a:pPr marL="342891" indent="-342891">
              <a:buFont typeface="Wingdings" panose="05000000000000000000" pitchFamily="2" charset="2"/>
              <a:buChar char="ü"/>
            </a:pPr>
            <a:r>
              <a:rPr lang="en-US" sz="1700" dirty="0">
                <a:latin typeface="Arial" pitchFamily="34" charset="0"/>
                <a:cs typeface="Arial" pitchFamily="34" charset="0"/>
              </a:rPr>
              <a:t>Prohibited acts</a:t>
            </a:r>
          </a:p>
          <a:p>
            <a:pPr marL="342891" indent="-342891">
              <a:buFont typeface="Wingdings" panose="05000000000000000000" pitchFamily="2" charset="2"/>
              <a:buChar char="ü"/>
            </a:pPr>
            <a:r>
              <a:rPr lang="en-US" sz="1700" dirty="0">
                <a:latin typeface="Arial" pitchFamily="34" charset="0"/>
                <a:cs typeface="Arial" pitchFamily="34" charset="0"/>
              </a:rPr>
              <a:t>Collection and treatment</a:t>
            </a:r>
          </a:p>
          <a:p>
            <a:pPr marL="342891" indent="-342891">
              <a:buFont typeface="Wingdings" panose="05000000000000000000" pitchFamily="2" charset="2"/>
              <a:buChar char="ü"/>
            </a:pPr>
            <a:r>
              <a:rPr lang="en-US" sz="1700" dirty="0">
                <a:latin typeface="Arial" pitchFamily="34" charset="0"/>
                <a:cs typeface="Arial" pitchFamily="34" charset="0"/>
              </a:rPr>
              <a:t>Connection and discharge  wastewater </a:t>
            </a:r>
          </a:p>
          <a:p>
            <a:pPr marL="342891" indent="-342891">
              <a:buFont typeface="Wingdings" panose="05000000000000000000" pitchFamily="2" charset="2"/>
              <a:buChar char="ü"/>
            </a:pPr>
            <a:r>
              <a:rPr lang="en-US" sz="1700" dirty="0">
                <a:latin typeface="Arial" pitchFamily="34" charset="0"/>
                <a:cs typeface="Arial" pitchFamily="34" charset="0"/>
              </a:rPr>
              <a:t>Rights and Obligations</a:t>
            </a:r>
          </a:p>
          <a:p>
            <a:pPr marL="342891" indent="-342891">
              <a:buFont typeface="Wingdings" panose="05000000000000000000" pitchFamily="2" charset="2"/>
              <a:buChar char="ü"/>
            </a:pPr>
            <a:r>
              <a:rPr lang="en-US" sz="1700" dirty="0">
                <a:latin typeface="Arial" pitchFamily="34" charset="0"/>
                <a:cs typeface="Arial" pitchFamily="34" charset="0"/>
              </a:rPr>
              <a:t>Transfer  </a:t>
            </a:r>
            <a:r>
              <a:rPr lang="en-US" sz="1700" dirty="0" err="1">
                <a:latin typeface="Arial" pitchFamily="34" charset="0"/>
                <a:cs typeface="Arial" pitchFamily="34" charset="0"/>
              </a:rPr>
              <a:t>wasterwater</a:t>
            </a:r>
            <a:r>
              <a:rPr lang="en-US" sz="1700" dirty="0">
                <a:latin typeface="Arial" pitchFamily="34" charset="0"/>
                <a:cs typeface="Arial" pitchFamily="34" charset="0"/>
              </a:rPr>
              <a:t>  for treatment</a:t>
            </a:r>
          </a:p>
          <a:p>
            <a:pPr marL="342891" indent="-342891">
              <a:buFont typeface="Wingdings" panose="05000000000000000000" pitchFamily="2" charset="2"/>
              <a:buChar char="ü"/>
            </a:pPr>
            <a:r>
              <a:rPr lang="en-US" sz="1700" dirty="0">
                <a:latin typeface="Arial" pitchFamily="34" charset="0"/>
                <a:cs typeface="Arial" pitchFamily="34" charset="0"/>
              </a:rPr>
              <a:t>Monitoring of wastewater discharge</a:t>
            </a:r>
          </a:p>
          <a:p>
            <a:pPr marL="342891" indent="-342891">
              <a:buFont typeface="Wingdings" panose="05000000000000000000" pitchFamily="2" charset="2"/>
              <a:buChar char="ü"/>
            </a:pPr>
            <a:r>
              <a:rPr lang="en-US" sz="1700" dirty="0">
                <a:latin typeface="Arial" pitchFamily="34" charset="0"/>
                <a:cs typeface="Arial" pitchFamily="34" charset="0"/>
              </a:rPr>
              <a:t>Storage of monitoring results </a:t>
            </a:r>
          </a:p>
          <a:p>
            <a:pPr marL="285744" indent="-285744" algn="just">
              <a:buFont typeface="Wingdings" pitchFamily="2" charset="2"/>
              <a:buChar char="ü"/>
            </a:pPr>
            <a:r>
              <a:rPr lang="en-US" sz="1700" dirty="0">
                <a:latin typeface="Arial" pitchFamily="34" charset="0"/>
                <a:cs typeface="Arial" pitchFamily="34" charset="0"/>
              </a:rPr>
              <a:t>National technical regulations</a:t>
            </a:r>
          </a:p>
          <a:p>
            <a:pPr marL="342891" indent="-342891">
              <a:buFont typeface="Wingdings" panose="05000000000000000000" pitchFamily="2" charset="2"/>
              <a:buChar char="ü"/>
            </a:pPr>
            <a:r>
              <a:rPr lang="en-US" sz="1700" dirty="0">
                <a:latin typeface="Arial" pitchFamily="34" charset="0"/>
                <a:cs typeface="Arial" pitchFamily="34" charset="0"/>
              </a:rPr>
              <a:t>Management treated wastewater</a:t>
            </a:r>
          </a:p>
          <a:p>
            <a:pPr marL="342891" indent="-342891">
              <a:buFont typeface="Wingdings" panose="05000000000000000000" pitchFamily="2" charset="2"/>
              <a:buChar char="ü"/>
            </a:pPr>
            <a:r>
              <a:rPr lang="en-US" sz="1700" dirty="0">
                <a:latin typeface="Arial" pitchFamily="34" charset="0"/>
                <a:cs typeface="Arial" pitchFamily="34" charset="0"/>
              </a:rPr>
              <a:t>Environmental protection fee </a:t>
            </a:r>
          </a:p>
        </p:txBody>
      </p:sp>
      <p:sp>
        <p:nvSpPr>
          <p:cNvPr id="4" name="TextBox 3"/>
          <p:cNvSpPr txBox="1"/>
          <p:nvPr/>
        </p:nvSpPr>
        <p:spPr>
          <a:xfrm>
            <a:off x="4043103" y="1747521"/>
            <a:ext cx="5029200" cy="4278094"/>
          </a:xfrm>
          <a:prstGeom prst="rect">
            <a:avLst/>
          </a:prstGeom>
          <a:solidFill>
            <a:schemeClr val="accent2">
              <a:lumMod val="20000"/>
              <a:lumOff val="80000"/>
            </a:schemeClr>
          </a:solidFill>
        </p:spPr>
        <p:txBody>
          <a:bodyPr wrap="square" rtlCol="0">
            <a:spAutoFit/>
          </a:bodyPr>
          <a:lstStyle/>
          <a:p>
            <a:r>
              <a:rPr lang="en-US" sz="1700" b="1" i="1" u="sng" dirty="0" err="1">
                <a:latin typeface="Arial" pitchFamily="34" charset="0"/>
                <a:cs typeface="Arial" pitchFamily="34" charset="0"/>
              </a:rPr>
              <a:t>Higg</a:t>
            </a:r>
            <a:r>
              <a:rPr lang="en-US" sz="1700" b="1" i="1" u="sng" dirty="0">
                <a:latin typeface="Arial" pitchFamily="34" charset="0"/>
                <a:cs typeface="Arial" pitchFamily="34" charset="0"/>
              </a:rPr>
              <a:t> FEM:</a:t>
            </a:r>
          </a:p>
          <a:p>
            <a:pPr marL="342891" indent="-342891">
              <a:buFont typeface="Wingdings" panose="05000000000000000000" pitchFamily="2" charset="2"/>
              <a:buChar char="ü"/>
            </a:pPr>
            <a:r>
              <a:rPr lang="en-US" sz="1700" dirty="0">
                <a:latin typeface="Arial" pitchFamily="34" charset="0"/>
                <a:cs typeface="Arial" pitchFamily="34" charset="0"/>
              </a:rPr>
              <a:t>Waste sources: domestic / industrial WW</a:t>
            </a:r>
          </a:p>
          <a:p>
            <a:pPr marL="342891" indent="-342891">
              <a:buFont typeface="Wingdings" panose="05000000000000000000" pitchFamily="2" charset="2"/>
              <a:buChar char="ü"/>
            </a:pPr>
            <a:r>
              <a:rPr lang="en-US" sz="1700" dirty="0">
                <a:latin typeface="Arial" pitchFamily="34" charset="0"/>
                <a:cs typeface="Arial" pitchFamily="34" charset="0"/>
              </a:rPr>
              <a:t>Treatment plants: ONSITE + OFFSITE/ Not treated</a:t>
            </a:r>
          </a:p>
          <a:p>
            <a:pPr marL="342891" indent="-342891">
              <a:buFont typeface="Wingdings" panose="05000000000000000000" pitchFamily="2" charset="2"/>
              <a:buChar char="ü"/>
            </a:pPr>
            <a:r>
              <a:rPr lang="en-US" sz="1700" dirty="0">
                <a:latin typeface="Arial" pitchFamily="34" charset="0"/>
                <a:cs typeface="Arial" pitchFamily="34" charset="0"/>
              </a:rPr>
              <a:t>Track its wastewater volume</a:t>
            </a:r>
          </a:p>
          <a:p>
            <a:pPr marL="342891" indent="-342891">
              <a:buFont typeface="Wingdings" panose="05000000000000000000" pitchFamily="2" charset="2"/>
              <a:buChar char="ü"/>
            </a:pPr>
            <a:r>
              <a:rPr lang="en-US" sz="1700" dirty="0">
                <a:latin typeface="Arial" pitchFamily="34" charset="0"/>
                <a:cs typeface="Arial" pitchFamily="34" charset="0"/>
              </a:rPr>
              <a:t>Method /the frequency</a:t>
            </a:r>
          </a:p>
          <a:p>
            <a:pPr marL="342891" indent="-342891">
              <a:buFont typeface="Wingdings" panose="05000000000000000000" pitchFamily="2" charset="2"/>
              <a:buChar char="ü"/>
            </a:pPr>
            <a:r>
              <a:rPr lang="en-US" sz="1700" dirty="0">
                <a:latin typeface="Arial" pitchFamily="34" charset="0"/>
                <a:cs typeface="Arial" pitchFamily="34" charset="0"/>
              </a:rPr>
              <a:t>Wastewater guideline(s)</a:t>
            </a:r>
          </a:p>
          <a:p>
            <a:pPr marL="342891" indent="-342891">
              <a:buFont typeface="Wingdings" panose="05000000000000000000" pitchFamily="2" charset="2"/>
              <a:buChar char="ü"/>
            </a:pPr>
            <a:r>
              <a:rPr lang="en-US" sz="1700" dirty="0">
                <a:latin typeface="Arial" pitchFamily="34" charset="0"/>
                <a:cs typeface="Arial" pitchFamily="34" charset="0"/>
              </a:rPr>
              <a:t>The final discharge point</a:t>
            </a:r>
          </a:p>
          <a:p>
            <a:pPr marL="342891" indent="-342891">
              <a:buFont typeface="Wingdings" panose="05000000000000000000" pitchFamily="2" charset="2"/>
              <a:buChar char="ü"/>
            </a:pPr>
            <a:r>
              <a:rPr lang="en-US" sz="1700" dirty="0">
                <a:latin typeface="Arial" pitchFamily="34" charset="0"/>
                <a:cs typeface="Arial" pitchFamily="34" charset="0"/>
              </a:rPr>
              <a:t>Compliance with its permit /agreements</a:t>
            </a:r>
          </a:p>
          <a:p>
            <a:pPr marL="342891" indent="-342891">
              <a:buFont typeface="Wingdings" panose="05000000000000000000" pitchFamily="2" charset="2"/>
              <a:buChar char="ü"/>
            </a:pPr>
            <a:r>
              <a:rPr lang="en-US" sz="1700" dirty="0">
                <a:latin typeface="Arial" pitchFamily="34" charset="0"/>
                <a:cs typeface="Arial" pitchFamily="34" charset="0"/>
              </a:rPr>
              <a:t>Wastewater Standard</a:t>
            </a:r>
          </a:p>
          <a:p>
            <a:pPr marL="342891" indent="-342891">
              <a:buFont typeface="Wingdings" panose="05000000000000000000" pitchFamily="2" charset="2"/>
              <a:buChar char="ü"/>
            </a:pPr>
            <a:r>
              <a:rPr lang="en-US" sz="1700" dirty="0">
                <a:latin typeface="Arial" pitchFamily="34" charset="0"/>
                <a:cs typeface="Arial" pitchFamily="34" charset="0"/>
              </a:rPr>
              <a:t>Tested - met all parameters </a:t>
            </a:r>
          </a:p>
          <a:p>
            <a:pPr marL="342891" indent="-342891">
              <a:buFont typeface="Wingdings" panose="05000000000000000000" pitchFamily="2" charset="2"/>
              <a:buChar char="ü"/>
            </a:pPr>
            <a:r>
              <a:rPr lang="en-US" sz="1700" dirty="0">
                <a:latin typeface="Arial" pitchFamily="34" charset="0"/>
                <a:cs typeface="Arial" pitchFamily="34" charset="0"/>
              </a:rPr>
              <a:t>Back-up plan - emergency situation </a:t>
            </a:r>
          </a:p>
          <a:p>
            <a:pPr marL="342891" indent="-342891">
              <a:buFont typeface="Wingdings" panose="05000000000000000000" pitchFamily="2" charset="2"/>
              <a:buChar char="ü"/>
            </a:pPr>
            <a:r>
              <a:rPr lang="en-US" sz="1700" dirty="0">
                <a:latin typeface="Arial" pitchFamily="34" charset="0"/>
                <a:cs typeface="Arial" pitchFamily="34" charset="0"/>
              </a:rPr>
              <a:t>Sludge disposed of properly</a:t>
            </a:r>
          </a:p>
          <a:p>
            <a:pPr marL="342891" indent="-342891">
              <a:buFont typeface="Wingdings" panose="05000000000000000000" pitchFamily="2" charset="2"/>
              <a:buChar char="ü"/>
            </a:pPr>
            <a:r>
              <a:rPr lang="en-US" sz="1700" dirty="0">
                <a:latin typeface="Arial" pitchFamily="34" charset="0"/>
                <a:cs typeface="Arial" pitchFamily="34" charset="0"/>
              </a:rPr>
              <a:t>Zero Liquid Discharge</a:t>
            </a:r>
          </a:p>
          <a:p>
            <a:pPr marL="342891" indent="-342891">
              <a:buFont typeface="Wingdings" panose="05000000000000000000" pitchFamily="2" charset="2"/>
              <a:buChar char="ü"/>
            </a:pPr>
            <a:r>
              <a:rPr lang="en-US" sz="1700" dirty="0">
                <a:latin typeface="Arial" pitchFamily="34" charset="0"/>
                <a:cs typeface="Arial" pitchFamily="34" charset="0"/>
              </a:rPr>
              <a:t>Information of the offsite WTP</a:t>
            </a:r>
          </a:p>
          <a:p>
            <a:pPr marL="342891" indent="-342891">
              <a:buFont typeface="Wingdings" panose="05000000000000000000" pitchFamily="2" charset="2"/>
              <a:buChar char="ü"/>
            </a:pPr>
            <a:r>
              <a:rPr lang="en-US" sz="1700" dirty="0">
                <a:latin typeface="Arial" pitchFamily="34" charset="0"/>
                <a:cs typeface="Arial" pitchFamily="34" charset="0"/>
              </a:rPr>
              <a:t>Reuse /recycle process wastewater </a:t>
            </a:r>
          </a:p>
        </p:txBody>
      </p:sp>
      <p:sp>
        <p:nvSpPr>
          <p:cNvPr id="11"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r>
              <a:rPr lang="en-US" sz="2800" b="1" i="1" dirty="0" err="1">
                <a:cs typeface="Arial"/>
              </a:rPr>
              <a:t>Higg</a:t>
            </a:r>
            <a:r>
              <a:rPr lang="en-US" sz="2800" b="1" i="1" dirty="0">
                <a:cs typeface="Arial"/>
              </a:rPr>
              <a:t> FEM and VN Legislation</a:t>
            </a:r>
            <a:endParaRPr lang="en-IN" sz="2800" b="1" i="1" dirty="0">
              <a:cs typeface="Arial"/>
            </a:endParaRPr>
          </a:p>
          <a:p>
            <a:pPr marL="12700">
              <a:lnSpc>
                <a:spcPts val="3271"/>
              </a:lnSpc>
              <a:spcBef>
                <a:spcPts val="163"/>
              </a:spcBef>
            </a:pPr>
            <a:r>
              <a:rPr lang="en-US" sz="2800" b="1" i="1" dirty="0">
                <a:cs typeface="Arial"/>
              </a:rPr>
              <a:t>Gap Analysis: </a:t>
            </a:r>
            <a:r>
              <a:rPr lang="en-US" sz="2400" b="1" dirty="0">
                <a:latin typeface="Arial" pitchFamily="34" charset="0"/>
                <a:cs typeface="Arial" pitchFamily="34" charset="0"/>
              </a:rPr>
              <a:t>WASTEWATER</a:t>
            </a:r>
            <a:endParaRPr lang="en-IN" sz="2400" b="1" i="1" dirty="0">
              <a:cs typeface="Arial"/>
            </a:endParaRPr>
          </a:p>
          <a:p>
            <a:pPr marL="12700">
              <a:lnSpc>
                <a:spcPts val="3271"/>
              </a:lnSpc>
              <a:spcBef>
                <a:spcPts val="163"/>
              </a:spcBef>
            </a:pPr>
            <a:endParaRPr lang="en-US" sz="2800" b="1" i="1" u="sng" dirty="0">
              <a:cs typeface="Calibri" panose="020F0502020204030204" pitchFamily="34" charset="0"/>
            </a:endParaRPr>
          </a:p>
          <a:p>
            <a:pPr marL="12700">
              <a:lnSpc>
                <a:spcPts val="3271"/>
              </a:lnSpc>
              <a:spcBef>
                <a:spcPts val="163"/>
              </a:spcBef>
            </a:pPr>
            <a:endParaRPr lang="en-US" sz="2800" i="1" dirty="0">
              <a:solidFill>
                <a:srgbClr val="002060"/>
              </a:solidFill>
              <a:cs typeface="Arial"/>
            </a:endParaRPr>
          </a:p>
        </p:txBody>
      </p:sp>
      <p:sp>
        <p:nvSpPr>
          <p:cNvPr id="13" name="Rectangle 12"/>
          <p:cNvSpPr/>
          <p:nvPr/>
        </p:nvSpPr>
        <p:spPr>
          <a:xfrm>
            <a:off x="436734" y="1066801"/>
            <a:ext cx="8468511" cy="49096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3271"/>
              </a:lnSpc>
              <a:spcBef>
                <a:spcPts val="163"/>
              </a:spcBef>
            </a:pPr>
            <a:r>
              <a:rPr lang="en-US" sz="2400" b="1" i="1" dirty="0">
                <a:solidFill>
                  <a:srgbClr val="862A39"/>
                </a:solidFill>
                <a:latin typeface="Calibri" panose="020F0502020204030204" pitchFamily="34" charset="0"/>
                <a:cs typeface="Calibri" panose="020F0502020204030204" pitchFamily="34" charset="0"/>
              </a:rPr>
              <a:t>Comparison of requirements between VN Law and </a:t>
            </a:r>
            <a:r>
              <a:rPr lang="en-US" sz="2400" b="1" i="1" dirty="0" err="1">
                <a:solidFill>
                  <a:srgbClr val="862A39"/>
                </a:solidFill>
                <a:latin typeface="Calibri" panose="020F0502020204030204" pitchFamily="34" charset="0"/>
                <a:cs typeface="Calibri" panose="020F0502020204030204" pitchFamily="34" charset="0"/>
              </a:rPr>
              <a:t>Higg</a:t>
            </a:r>
            <a:r>
              <a:rPr lang="en-US" sz="2400" b="1" i="1" dirty="0">
                <a:solidFill>
                  <a:srgbClr val="862A39"/>
                </a:solidFill>
                <a:latin typeface="Calibri" panose="020F0502020204030204" pitchFamily="34" charset="0"/>
                <a:cs typeface="Calibri" panose="020F0502020204030204" pitchFamily="34" charset="0"/>
              </a:rPr>
              <a:t> FEM</a:t>
            </a:r>
            <a:endParaRPr lang="en-IN" sz="2400" b="1" i="1" dirty="0">
              <a:solidFill>
                <a:srgbClr val="862A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72259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latin typeface="Arial" pitchFamily="34" charset="0"/>
              <a:cs typeface="Arial" pitchFamily="34" charset="0"/>
            </a:endParaRPr>
          </a:p>
        </p:txBody>
      </p:sp>
      <p:sp>
        <p:nvSpPr>
          <p:cNvPr id="12" name="object 7"/>
          <p:cNvSpPr/>
          <p:nvPr/>
        </p:nvSpPr>
        <p:spPr>
          <a:xfrm>
            <a:off x="1143000" y="17526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10018748"/>
              </p:ext>
            </p:extLst>
          </p:nvPr>
        </p:nvGraphicFramePr>
        <p:xfrm>
          <a:off x="516299" y="1905001"/>
          <a:ext cx="8111411" cy="3945300"/>
        </p:xfrm>
        <a:graphic>
          <a:graphicData uri="http://schemas.openxmlformats.org/drawingml/2006/table">
            <a:tbl>
              <a:tblPr firstRow="1" firstCol="1" bandRow="1"/>
              <a:tblGrid>
                <a:gridCol w="5830205">
                  <a:extLst>
                    <a:ext uri="{9D8B030D-6E8A-4147-A177-3AD203B41FA5}">
                      <a16:colId xmlns:a16="http://schemas.microsoft.com/office/drawing/2014/main" val="20000"/>
                    </a:ext>
                  </a:extLst>
                </a:gridCol>
                <a:gridCol w="1013603">
                  <a:extLst>
                    <a:ext uri="{9D8B030D-6E8A-4147-A177-3AD203B41FA5}">
                      <a16:colId xmlns:a16="http://schemas.microsoft.com/office/drawing/2014/main" val="20001"/>
                    </a:ext>
                  </a:extLst>
                </a:gridCol>
                <a:gridCol w="1267603">
                  <a:extLst>
                    <a:ext uri="{9D8B030D-6E8A-4147-A177-3AD203B41FA5}">
                      <a16:colId xmlns:a16="http://schemas.microsoft.com/office/drawing/2014/main" val="20002"/>
                    </a:ext>
                  </a:extLst>
                </a:gridCol>
              </a:tblGrid>
              <a:tr h="380997">
                <a:tc>
                  <a:txBody>
                    <a:bodyPr/>
                    <a:lstStyle/>
                    <a:p>
                      <a:pPr marL="0" marR="0" algn="ctr">
                        <a:spcBef>
                          <a:spcPts val="0"/>
                        </a:spcBef>
                        <a:spcAft>
                          <a:spcPts val="0"/>
                        </a:spcAft>
                      </a:pPr>
                      <a:r>
                        <a:rPr lang="en-US" sz="2000" b="1" kern="1200" dirty="0">
                          <a:solidFill>
                            <a:schemeClr val="tx1"/>
                          </a:solidFill>
                          <a:effectLst/>
                          <a:latin typeface="Arial" pitchFamily="34" charset="0"/>
                          <a:ea typeface="Times New Roman" panose="02020603050405020304" pitchFamily="18" charset="0"/>
                          <a:cs typeface="Arial" pitchFamily="34" charset="0"/>
                        </a:rPr>
                        <a:t>Requirements</a:t>
                      </a:r>
                      <a:endParaRPr lang="en-US" sz="2000" b="1" dirty="0">
                        <a:solidFill>
                          <a:schemeClr val="tx1"/>
                        </a:solidFill>
                        <a:effectLst/>
                        <a:latin typeface="Arial" pitchFamily="34" charset="0"/>
                        <a:ea typeface="Calibri" panose="020F0502020204030204" pitchFamily="34" charset="0"/>
                        <a:cs typeface="Arial" pitchFamily="34" charset="0"/>
                      </a:endParaRP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b="1" i="1" kern="1200" dirty="0">
                          <a:solidFill>
                            <a:schemeClr val="tx1"/>
                          </a:solidFill>
                          <a:effectLst/>
                          <a:latin typeface="Arial" pitchFamily="34" charset="0"/>
                          <a:ea typeface="Times New Roman" panose="02020603050405020304" pitchFamily="18" charset="0"/>
                          <a:cs typeface="Arial" pitchFamily="34" charset="0"/>
                        </a:rPr>
                        <a:t>VN Law</a:t>
                      </a:r>
                      <a:endParaRPr lang="en-US" sz="2000" dirty="0">
                        <a:solidFill>
                          <a:schemeClr val="tx1"/>
                        </a:solidFill>
                        <a:effectLst/>
                        <a:latin typeface="Arial" pitchFamily="34" charset="0"/>
                        <a:ea typeface="Calibri" panose="020F0502020204030204" pitchFamily="34" charset="0"/>
                        <a:cs typeface="Arial" pitchFamily="34" charset="0"/>
                      </a:endParaRP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b="1" i="1" kern="1200" dirty="0" err="1">
                          <a:solidFill>
                            <a:schemeClr val="tx1"/>
                          </a:solidFill>
                          <a:effectLst/>
                          <a:latin typeface="Arial" pitchFamily="34" charset="0"/>
                          <a:ea typeface="Times New Roman" panose="02020603050405020304" pitchFamily="18" charset="0"/>
                          <a:cs typeface="Arial" pitchFamily="34" charset="0"/>
                        </a:rPr>
                        <a:t>Higg</a:t>
                      </a:r>
                      <a:r>
                        <a:rPr lang="en-US" sz="2000" b="1" i="1" kern="1200" dirty="0">
                          <a:solidFill>
                            <a:schemeClr val="tx1"/>
                          </a:solidFill>
                          <a:effectLst/>
                          <a:latin typeface="Arial" pitchFamily="34" charset="0"/>
                          <a:ea typeface="Times New Roman" panose="02020603050405020304" pitchFamily="18" charset="0"/>
                          <a:cs typeface="Arial" pitchFamily="34" charset="0"/>
                        </a:rPr>
                        <a:t> FEM</a:t>
                      </a:r>
                      <a:endParaRPr lang="en-US" sz="2000" dirty="0">
                        <a:solidFill>
                          <a:schemeClr val="tx1"/>
                        </a:solidFill>
                        <a:effectLst/>
                        <a:latin typeface="Arial" pitchFamily="34" charset="0"/>
                        <a:ea typeface="Calibri" panose="020F0502020204030204" pitchFamily="34" charset="0"/>
                        <a:cs typeface="Arial" pitchFamily="34" charset="0"/>
                      </a:endParaRP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11931">
                <a:tc>
                  <a:txBody>
                    <a:bodyPr/>
                    <a:lstStyle/>
                    <a:p>
                      <a:pPr marL="0" marR="0">
                        <a:spcBef>
                          <a:spcPts val="0"/>
                        </a:spcBef>
                        <a:spcAft>
                          <a:spcPts val="0"/>
                        </a:spcAft>
                      </a:pPr>
                      <a:r>
                        <a:rPr lang="en-US" sz="2000" dirty="0">
                          <a:solidFill>
                            <a:schemeClr val="tx1"/>
                          </a:solidFill>
                          <a:latin typeface="Arial" pitchFamily="34" charset="0"/>
                          <a:cs typeface="Arial" pitchFamily="34" charset="0"/>
                        </a:rPr>
                        <a:t>Waste sources</a:t>
                      </a:r>
                      <a:r>
                        <a:rPr lang="en-US" sz="2000" dirty="0">
                          <a:solidFill>
                            <a:schemeClr val="tx1"/>
                          </a:solidFill>
                          <a:effectLst/>
                          <a:latin typeface="Arial" pitchFamily="34" charset="0"/>
                          <a:ea typeface="Calibri" panose="020F0502020204030204" pitchFamily="34" charset="0"/>
                          <a:cs typeface="Arial" pitchFamily="34" charset="0"/>
                        </a:rPr>
                        <a:t>: domestic / industrial WW</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3869">
                <a:tc>
                  <a:txBody>
                    <a:bodyPr/>
                    <a:lstStyle/>
                    <a:p>
                      <a:pPr marL="0" marR="0">
                        <a:spcBef>
                          <a:spcPts val="0"/>
                        </a:spcBef>
                        <a:spcAft>
                          <a:spcPts val="0"/>
                        </a:spcAft>
                      </a:pPr>
                      <a:r>
                        <a:rPr lang="en-US" sz="2000" dirty="0">
                          <a:solidFill>
                            <a:schemeClr val="tx1"/>
                          </a:solidFill>
                          <a:latin typeface="Arial" pitchFamily="34" charset="0"/>
                          <a:cs typeface="Arial" pitchFamily="34" charset="0"/>
                        </a:rPr>
                        <a:t>Treatment plants</a:t>
                      </a:r>
                      <a:r>
                        <a:rPr lang="en-US" sz="2000" dirty="0">
                          <a:solidFill>
                            <a:schemeClr val="tx1"/>
                          </a:solidFill>
                          <a:effectLst/>
                          <a:latin typeface="Arial" pitchFamily="34" charset="0"/>
                          <a:ea typeface="Calibri" panose="020F0502020204030204" pitchFamily="34" charset="0"/>
                          <a:cs typeface="Arial" pitchFamily="34" charset="0"/>
                        </a:rPr>
                        <a:t>: ONSITE + OFFSITE/ Not treated</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11931">
                <a:tc>
                  <a:txBody>
                    <a:bodyPr/>
                    <a:lstStyle/>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Track its wastewater </a:t>
                      </a:r>
                      <a:r>
                        <a:rPr lang="en-US" sz="2000" dirty="0" err="1">
                          <a:solidFill>
                            <a:schemeClr val="tx1"/>
                          </a:solidFill>
                          <a:effectLst/>
                          <a:latin typeface="Arial" pitchFamily="34" charset="0"/>
                          <a:ea typeface="Calibri" panose="020F0502020204030204" pitchFamily="34" charset="0"/>
                          <a:cs typeface="Arial" pitchFamily="34" charset="0"/>
                        </a:rPr>
                        <a:t>volum</a:t>
                      </a:r>
                      <a:endParaRPr lang="en-US" sz="2000" dirty="0">
                        <a:solidFill>
                          <a:schemeClr val="tx1"/>
                        </a:solidFill>
                        <a:effectLst/>
                        <a:latin typeface="Arial" pitchFamily="34" charset="0"/>
                        <a:ea typeface="Calibri" panose="020F0502020204030204" pitchFamily="34" charset="0"/>
                        <a:cs typeface="Arial" pitchFamily="34" charset="0"/>
                      </a:endParaRP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11931">
                <a:tc>
                  <a:txBody>
                    <a:bodyPr/>
                    <a:lstStyle/>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Method /the frequency</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11931">
                <a:tc>
                  <a:txBody>
                    <a:bodyPr/>
                    <a:lstStyle/>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Wastewater guideline(s)</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11931">
                <a:tc>
                  <a:txBody>
                    <a:bodyPr/>
                    <a:lstStyle/>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The final discharge point</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347493">
                <a:tc>
                  <a:txBody>
                    <a:bodyPr/>
                    <a:lstStyle/>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Compliance with its permit /agreements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311931">
                <a:tc>
                  <a:txBody>
                    <a:bodyPr/>
                    <a:lstStyle/>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Wastewater Standard</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8"/>
                  </a:ext>
                </a:extLst>
              </a:tr>
              <a:tr h="311931">
                <a:tc>
                  <a:txBody>
                    <a:bodyPr/>
                    <a:lstStyle/>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Tested - met all parameters</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r h="311931">
                <a:tc>
                  <a:txBody>
                    <a:bodyPr/>
                    <a:lstStyle/>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Back-up plan - emergency situation</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r h="347493">
                <a:tc>
                  <a:txBody>
                    <a:bodyPr/>
                    <a:lstStyle/>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Sludge disposed of properly</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1"/>
                  </a:ext>
                </a:extLst>
              </a:tr>
            </a:tbl>
          </a:graphicData>
        </a:graphic>
      </p:graphicFrame>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r>
              <a:rPr lang="en-US" sz="2800" b="1" i="1" dirty="0" err="1">
                <a:cs typeface="Arial"/>
              </a:rPr>
              <a:t>Higg</a:t>
            </a:r>
            <a:r>
              <a:rPr lang="en-US" sz="2800" b="1" i="1" dirty="0">
                <a:cs typeface="Arial"/>
              </a:rPr>
              <a:t> FEM and VN Legislation</a:t>
            </a:r>
            <a:endParaRPr lang="en-IN" sz="2800" b="1" i="1" dirty="0">
              <a:cs typeface="Arial"/>
            </a:endParaRPr>
          </a:p>
          <a:p>
            <a:pPr marL="12700">
              <a:lnSpc>
                <a:spcPts val="3271"/>
              </a:lnSpc>
              <a:spcBef>
                <a:spcPts val="163"/>
              </a:spcBef>
            </a:pPr>
            <a:r>
              <a:rPr lang="en-US" sz="2800" b="1" i="1" dirty="0">
                <a:cs typeface="Arial"/>
              </a:rPr>
              <a:t>Gap Analysis: </a:t>
            </a:r>
            <a:r>
              <a:rPr lang="en-US" sz="2400" b="1" dirty="0">
                <a:latin typeface="Arial" pitchFamily="34" charset="0"/>
                <a:cs typeface="Arial" pitchFamily="34" charset="0"/>
              </a:rPr>
              <a:t>WASTEWATER</a:t>
            </a:r>
            <a:endParaRPr lang="en-IN" sz="2400" b="1" i="1" dirty="0">
              <a:cs typeface="Arial"/>
            </a:endParaRPr>
          </a:p>
          <a:p>
            <a:pPr marL="12700">
              <a:lnSpc>
                <a:spcPts val="3271"/>
              </a:lnSpc>
              <a:spcBef>
                <a:spcPts val="163"/>
              </a:spcBef>
            </a:pPr>
            <a:endParaRPr lang="en-US" sz="2800" b="1" i="1" u="sng" dirty="0">
              <a:cs typeface="Calibri" panose="020F0502020204030204" pitchFamily="34" charset="0"/>
            </a:endParaRPr>
          </a:p>
          <a:p>
            <a:pPr marL="12700">
              <a:lnSpc>
                <a:spcPts val="3271"/>
              </a:lnSpc>
              <a:spcBef>
                <a:spcPts val="163"/>
              </a:spcBef>
            </a:pPr>
            <a:endParaRPr lang="en-US" sz="2800" i="1" dirty="0">
              <a:solidFill>
                <a:srgbClr val="002060"/>
              </a:solidFill>
              <a:cs typeface="Arial"/>
            </a:endParaRPr>
          </a:p>
        </p:txBody>
      </p:sp>
      <p:sp>
        <p:nvSpPr>
          <p:cNvPr id="10" name="Rectangle 9"/>
          <p:cNvSpPr/>
          <p:nvPr/>
        </p:nvSpPr>
        <p:spPr>
          <a:xfrm>
            <a:off x="436734" y="1066801"/>
            <a:ext cx="8468511" cy="49096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3271"/>
              </a:lnSpc>
              <a:spcBef>
                <a:spcPts val="163"/>
              </a:spcBef>
            </a:pPr>
            <a:r>
              <a:rPr lang="en-US" sz="2400" b="1" i="1" dirty="0">
                <a:solidFill>
                  <a:srgbClr val="862A39"/>
                </a:solidFill>
                <a:latin typeface="Calibri" panose="020F0502020204030204" pitchFamily="34" charset="0"/>
                <a:cs typeface="Calibri" panose="020F0502020204030204" pitchFamily="34" charset="0"/>
              </a:rPr>
              <a:t>Comparison of requirements between VN Law and </a:t>
            </a:r>
            <a:r>
              <a:rPr lang="en-US" sz="2400" b="1" i="1" dirty="0" err="1">
                <a:solidFill>
                  <a:srgbClr val="862A39"/>
                </a:solidFill>
                <a:latin typeface="Calibri" panose="020F0502020204030204" pitchFamily="34" charset="0"/>
                <a:cs typeface="Calibri" panose="020F0502020204030204" pitchFamily="34" charset="0"/>
              </a:rPr>
              <a:t>Higg</a:t>
            </a:r>
            <a:r>
              <a:rPr lang="en-US" sz="2400" b="1" i="1" dirty="0">
                <a:solidFill>
                  <a:srgbClr val="862A39"/>
                </a:solidFill>
                <a:latin typeface="Calibri" panose="020F0502020204030204" pitchFamily="34" charset="0"/>
                <a:cs typeface="Calibri" panose="020F0502020204030204" pitchFamily="34" charset="0"/>
              </a:rPr>
              <a:t> FEM</a:t>
            </a:r>
            <a:endParaRPr lang="en-IN" sz="2400" b="1" i="1" dirty="0">
              <a:solidFill>
                <a:srgbClr val="862A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07558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2" name="object 7"/>
          <p:cNvSpPr/>
          <p:nvPr/>
        </p:nvSpPr>
        <p:spPr>
          <a:xfrm>
            <a:off x="1143000" y="17526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graphicFrame>
        <p:nvGraphicFramePr>
          <p:cNvPr id="3" name="Table 2"/>
          <p:cNvGraphicFramePr>
            <a:graphicFrameLocks noGrp="1"/>
          </p:cNvGraphicFramePr>
          <p:nvPr>
            <p:extLst>
              <p:ext uri="{D42A27DB-BD31-4B8C-83A1-F6EECF244321}">
                <p14:modId xmlns:p14="http://schemas.microsoft.com/office/powerpoint/2010/main" val="917046602"/>
              </p:ext>
            </p:extLst>
          </p:nvPr>
        </p:nvGraphicFramePr>
        <p:xfrm>
          <a:off x="210459" y="1600203"/>
          <a:ext cx="8708866" cy="4340162"/>
        </p:xfrm>
        <a:graphic>
          <a:graphicData uri="http://schemas.openxmlformats.org/drawingml/2006/table">
            <a:tbl>
              <a:tblPr firstRow="1" firstCol="1" bandRow="1"/>
              <a:tblGrid>
                <a:gridCol w="6266543">
                  <a:extLst>
                    <a:ext uri="{9D8B030D-6E8A-4147-A177-3AD203B41FA5}">
                      <a16:colId xmlns:a16="http://schemas.microsoft.com/office/drawing/2014/main" val="20000"/>
                    </a:ext>
                  </a:extLst>
                </a:gridCol>
                <a:gridCol w="965604">
                  <a:extLst>
                    <a:ext uri="{9D8B030D-6E8A-4147-A177-3AD203B41FA5}">
                      <a16:colId xmlns:a16="http://schemas.microsoft.com/office/drawing/2014/main" val="20001"/>
                    </a:ext>
                  </a:extLst>
                </a:gridCol>
                <a:gridCol w="1476719">
                  <a:extLst>
                    <a:ext uri="{9D8B030D-6E8A-4147-A177-3AD203B41FA5}">
                      <a16:colId xmlns:a16="http://schemas.microsoft.com/office/drawing/2014/main" val="20002"/>
                    </a:ext>
                  </a:extLst>
                </a:gridCol>
              </a:tblGrid>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Arial" pitchFamily="34" charset="0"/>
                          <a:ea typeface="Times New Roman" panose="02020603050405020304" pitchFamily="18" charset="0"/>
                          <a:cs typeface="Arial" pitchFamily="34" charset="0"/>
                        </a:rPr>
                        <a:t>Requirements</a:t>
                      </a:r>
                      <a:endParaRPr lang="en-US" sz="2000" dirty="0">
                        <a:solidFill>
                          <a:schemeClr val="tx1"/>
                        </a:solidFill>
                        <a:effectLst/>
                        <a:latin typeface="Arial" pitchFamily="34" charset="0"/>
                        <a:ea typeface="Calibri" panose="020F0502020204030204" pitchFamily="34" charset="0"/>
                        <a:cs typeface="Arial" pitchFamily="34" charset="0"/>
                      </a:endParaRP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b="1" i="1" kern="1200">
                          <a:solidFill>
                            <a:schemeClr val="tx1"/>
                          </a:solidFill>
                          <a:effectLst/>
                          <a:latin typeface="Arial" pitchFamily="34" charset="0"/>
                          <a:ea typeface="Times New Roman" panose="02020603050405020304" pitchFamily="18" charset="0"/>
                          <a:cs typeface="Arial" pitchFamily="34" charset="0"/>
                        </a:rPr>
                        <a:t>VN Law</a:t>
                      </a:r>
                      <a:endParaRPr lang="en-US" sz="2000">
                        <a:solidFill>
                          <a:schemeClr val="tx1"/>
                        </a:solidFill>
                        <a:effectLst/>
                        <a:latin typeface="Arial" pitchFamily="34" charset="0"/>
                        <a:ea typeface="Calibri" panose="020F0502020204030204" pitchFamily="34" charset="0"/>
                        <a:cs typeface="Arial" pitchFamily="34" charset="0"/>
                      </a:endParaRP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b="1" i="1" kern="1200" dirty="0" err="1">
                          <a:solidFill>
                            <a:schemeClr val="tx1"/>
                          </a:solidFill>
                          <a:effectLst/>
                          <a:latin typeface="Arial" pitchFamily="34" charset="0"/>
                          <a:ea typeface="Times New Roman" panose="02020603050405020304" pitchFamily="18" charset="0"/>
                          <a:cs typeface="Arial" pitchFamily="34" charset="0"/>
                        </a:rPr>
                        <a:t>Higg</a:t>
                      </a:r>
                      <a:r>
                        <a:rPr lang="en-US" sz="2000" b="1" i="1" kern="1200" dirty="0">
                          <a:solidFill>
                            <a:schemeClr val="tx1"/>
                          </a:solidFill>
                          <a:effectLst/>
                          <a:latin typeface="Arial" pitchFamily="34" charset="0"/>
                          <a:ea typeface="Times New Roman" panose="02020603050405020304" pitchFamily="18" charset="0"/>
                          <a:cs typeface="Arial" pitchFamily="34" charset="0"/>
                        </a:rPr>
                        <a:t> FEM</a:t>
                      </a:r>
                      <a:endParaRPr lang="en-US" sz="2000" dirty="0">
                        <a:solidFill>
                          <a:schemeClr val="tx1"/>
                        </a:solidFill>
                        <a:effectLst/>
                        <a:latin typeface="Arial" pitchFamily="34" charset="0"/>
                        <a:ea typeface="Calibri" panose="020F0502020204030204" pitchFamily="34" charset="0"/>
                        <a:cs typeface="Arial" pitchFamily="34" charset="0"/>
                      </a:endParaRP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41281">
                <a:tc>
                  <a:txBody>
                    <a:bodyPr/>
                    <a:lstStyle/>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Zero Liquid Discharge</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04800">
                <a:tc>
                  <a:txBody>
                    <a:bodyPr/>
                    <a:lstStyle/>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Information of the offsite WTP</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41281">
                <a:tc>
                  <a:txBody>
                    <a:bodyPr/>
                    <a:lstStyle/>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Reuse /recycle process wastewater (closed loop)</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609600">
                <a:tc>
                  <a:txBody>
                    <a:bodyPr/>
                    <a:lstStyle/>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Wastewater management of enterprise located outside industrial park</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609600">
                <a:tc>
                  <a:txBody>
                    <a:bodyPr/>
                    <a:lstStyle/>
                    <a:p>
                      <a:pPr marL="0" marR="0">
                        <a:spcBef>
                          <a:spcPts val="0"/>
                        </a:spcBef>
                        <a:spcAft>
                          <a:spcPts val="0"/>
                        </a:spcAft>
                      </a:pPr>
                      <a:r>
                        <a:rPr lang="en-US" sz="2000" b="1" i="1" dirty="0">
                          <a:solidFill>
                            <a:schemeClr val="tx1"/>
                          </a:solidFill>
                          <a:effectLst/>
                          <a:latin typeface="Arial" pitchFamily="34" charset="0"/>
                          <a:ea typeface="Calibri" panose="020F0502020204030204" pitchFamily="34" charset="0"/>
                          <a:cs typeface="Arial" pitchFamily="34" charset="0"/>
                        </a:rPr>
                        <a:t>Q ≥ 30 m</a:t>
                      </a:r>
                      <a:r>
                        <a:rPr lang="en-US" sz="2000" b="1" i="1" baseline="30000" dirty="0">
                          <a:solidFill>
                            <a:schemeClr val="tx1"/>
                          </a:solidFill>
                          <a:effectLst/>
                          <a:latin typeface="Arial" pitchFamily="34" charset="0"/>
                          <a:ea typeface="Calibri" panose="020F0502020204030204" pitchFamily="34" charset="0"/>
                          <a:cs typeface="Arial" pitchFamily="34" charset="0"/>
                        </a:rPr>
                        <a:t>3</a:t>
                      </a:r>
                      <a:r>
                        <a:rPr lang="en-US" sz="2000" b="1" i="1" dirty="0">
                          <a:solidFill>
                            <a:schemeClr val="tx1"/>
                          </a:solidFill>
                          <a:effectLst/>
                          <a:latin typeface="Arial" pitchFamily="34" charset="0"/>
                          <a:ea typeface="Calibri" panose="020F0502020204030204" pitchFamily="34" charset="0"/>
                          <a:cs typeface="Arial" pitchFamily="34" charset="0"/>
                        </a:rPr>
                        <a:t>/day-night</a:t>
                      </a:r>
                      <a:endParaRPr lang="en-US" sz="2000" dirty="0">
                        <a:solidFill>
                          <a:schemeClr val="tx1"/>
                        </a:solidFill>
                        <a:effectLst/>
                        <a:latin typeface="Arial" pitchFamily="34" charset="0"/>
                        <a:ea typeface="Calibri" panose="020F0502020204030204" pitchFamily="34" charset="0"/>
                        <a:cs typeface="Arial" pitchFamily="34" charset="0"/>
                      </a:endParaRPr>
                    </a:p>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The</a:t>
                      </a:r>
                      <a:r>
                        <a:rPr lang="en-US" sz="2000" baseline="0" dirty="0">
                          <a:solidFill>
                            <a:schemeClr val="tx1"/>
                          </a:solidFill>
                          <a:effectLst/>
                          <a:latin typeface="Arial" pitchFamily="34" charset="0"/>
                          <a:ea typeface="Calibri" panose="020F0502020204030204" pitchFamily="34" charset="0"/>
                          <a:cs typeface="Arial" pitchFamily="34" charset="0"/>
                        </a:rPr>
                        <a:t> operational logbook</a:t>
                      </a:r>
                      <a:endParaRPr lang="en-US" sz="2000" dirty="0">
                        <a:solidFill>
                          <a:schemeClr val="tx1"/>
                        </a:solidFill>
                        <a:effectLst/>
                        <a:latin typeface="Arial" pitchFamily="34" charset="0"/>
                        <a:ea typeface="Calibri" panose="020F0502020204030204" pitchFamily="34" charset="0"/>
                        <a:cs typeface="Arial" pitchFamily="34" charset="0"/>
                      </a:endParaRP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1828800">
                <a:tc>
                  <a:txBody>
                    <a:bodyPr/>
                    <a:lstStyle/>
                    <a:p>
                      <a:pPr marL="0" marR="0">
                        <a:spcBef>
                          <a:spcPts val="0"/>
                        </a:spcBef>
                        <a:spcAft>
                          <a:spcPts val="0"/>
                        </a:spcAft>
                      </a:pPr>
                      <a:r>
                        <a:rPr lang="en-US" sz="2000" b="1" i="1" dirty="0">
                          <a:solidFill>
                            <a:schemeClr val="tx1"/>
                          </a:solidFill>
                          <a:effectLst/>
                          <a:latin typeface="Arial" pitchFamily="34" charset="0"/>
                          <a:ea typeface="Calibri" panose="020F0502020204030204" pitchFamily="34" charset="0"/>
                          <a:cs typeface="Arial" pitchFamily="34" charset="0"/>
                        </a:rPr>
                        <a:t>Q ≥ 1000 m</a:t>
                      </a:r>
                      <a:r>
                        <a:rPr lang="en-US" sz="2000" b="1" i="1" baseline="30000" dirty="0">
                          <a:solidFill>
                            <a:schemeClr val="tx1"/>
                          </a:solidFill>
                          <a:effectLst/>
                          <a:latin typeface="Arial" pitchFamily="34" charset="0"/>
                          <a:ea typeface="Calibri" panose="020F0502020204030204" pitchFamily="34" charset="0"/>
                          <a:cs typeface="Arial" pitchFamily="34" charset="0"/>
                        </a:rPr>
                        <a:t>3</a:t>
                      </a:r>
                      <a:r>
                        <a:rPr lang="en-US" sz="2000" b="1" i="1" dirty="0">
                          <a:solidFill>
                            <a:schemeClr val="tx1"/>
                          </a:solidFill>
                          <a:effectLst/>
                          <a:latin typeface="Arial" pitchFamily="34" charset="0"/>
                          <a:ea typeface="Calibri" panose="020F0502020204030204" pitchFamily="34" charset="0"/>
                          <a:cs typeface="Arial" pitchFamily="34" charset="0"/>
                        </a:rPr>
                        <a:t>/day-night</a:t>
                      </a:r>
                      <a:endParaRPr lang="en-US" sz="2000" dirty="0">
                        <a:solidFill>
                          <a:schemeClr val="tx1"/>
                        </a:solidFill>
                        <a:effectLst/>
                        <a:latin typeface="Arial" pitchFamily="34" charset="0"/>
                        <a:ea typeface="Calibri" panose="020F0502020204030204" pitchFamily="34" charset="0"/>
                        <a:cs typeface="Arial" pitchFamily="34" charset="0"/>
                      </a:endParaRPr>
                    </a:p>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Automatically and constantly oversee and monitor effluent</a:t>
                      </a:r>
                    </a:p>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Install a separate digital electricity meter  </a:t>
                      </a:r>
                    </a:p>
                    <a:p>
                      <a:pPr marL="0" marR="0">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Record all measurement data into the operational logbook</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indent="-342900" algn="ctr">
                        <a:spcBef>
                          <a:spcPts val="0"/>
                        </a:spcBef>
                        <a:spcAft>
                          <a:spcPts val="0"/>
                        </a:spcAft>
                        <a:buFont typeface="Wingdings" panose="05000000000000000000" pitchFamily="2" charset="2"/>
                        <a:buChar char="ü"/>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2000" dirty="0">
                          <a:solidFill>
                            <a:schemeClr val="tx1"/>
                          </a:solidFill>
                          <a:effectLst/>
                          <a:latin typeface="Arial" pitchFamily="34" charset="0"/>
                          <a:ea typeface="Calibri" panose="020F0502020204030204" pitchFamily="34" charset="0"/>
                          <a:cs typeface="Arial" pitchFamily="34" charset="0"/>
                        </a:rPr>
                        <a:t> </a:t>
                      </a:r>
                    </a:p>
                  </a:txBody>
                  <a:tcPr marL="13089" marR="13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
        <p:nvSpPr>
          <p:cNvPr id="7"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r>
              <a:rPr lang="en-US" sz="2800" b="1" i="1" dirty="0" err="1">
                <a:cs typeface="Arial"/>
              </a:rPr>
              <a:t>Higg</a:t>
            </a:r>
            <a:r>
              <a:rPr lang="en-US" sz="2800" b="1" i="1" dirty="0">
                <a:cs typeface="Arial"/>
              </a:rPr>
              <a:t> FEM and VN Legislation</a:t>
            </a:r>
            <a:endParaRPr lang="en-IN" sz="2800" b="1" i="1" dirty="0">
              <a:cs typeface="Arial"/>
            </a:endParaRPr>
          </a:p>
          <a:p>
            <a:pPr marL="12700">
              <a:lnSpc>
                <a:spcPts val="3271"/>
              </a:lnSpc>
              <a:spcBef>
                <a:spcPts val="163"/>
              </a:spcBef>
            </a:pPr>
            <a:r>
              <a:rPr lang="en-US" sz="2800" b="1" i="1" dirty="0">
                <a:cs typeface="Arial"/>
              </a:rPr>
              <a:t>Gap Analysis: </a:t>
            </a:r>
            <a:r>
              <a:rPr lang="en-US" sz="2400" b="1" dirty="0">
                <a:latin typeface="Arial" pitchFamily="34" charset="0"/>
                <a:cs typeface="Arial" pitchFamily="34" charset="0"/>
              </a:rPr>
              <a:t>WASTEWATER</a:t>
            </a:r>
            <a:endParaRPr lang="en-IN" sz="2400" b="1" i="1" dirty="0">
              <a:cs typeface="Arial"/>
            </a:endParaRPr>
          </a:p>
          <a:p>
            <a:pPr marL="12700">
              <a:lnSpc>
                <a:spcPts val="3271"/>
              </a:lnSpc>
              <a:spcBef>
                <a:spcPts val="163"/>
              </a:spcBef>
            </a:pPr>
            <a:endParaRPr lang="en-US" sz="2800" b="1" i="1" u="sng" dirty="0">
              <a:cs typeface="Calibri" panose="020F0502020204030204" pitchFamily="34" charset="0"/>
            </a:endParaRPr>
          </a:p>
          <a:p>
            <a:pPr marL="12700">
              <a:lnSpc>
                <a:spcPts val="3271"/>
              </a:lnSpc>
              <a:spcBef>
                <a:spcPts val="163"/>
              </a:spcBef>
            </a:pPr>
            <a:endParaRPr lang="en-US" sz="2800" i="1" dirty="0">
              <a:solidFill>
                <a:srgbClr val="002060"/>
              </a:solidFill>
              <a:cs typeface="Arial"/>
            </a:endParaRPr>
          </a:p>
        </p:txBody>
      </p:sp>
      <p:sp>
        <p:nvSpPr>
          <p:cNvPr id="10" name="Rectangle 9"/>
          <p:cNvSpPr/>
          <p:nvPr/>
        </p:nvSpPr>
        <p:spPr>
          <a:xfrm>
            <a:off x="436734" y="1066801"/>
            <a:ext cx="8468511" cy="49096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3271"/>
              </a:lnSpc>
              <a:spcBef>
                <a:spcPts val="163"/>
              </a:spcBef>
            </a:pPr>
            <a:r>
              <a:rPr lang="en-US" sz="2400" b="1" i="1" dirty="0">
                <a:solidFill>
                  <a:srgbClr val="862A39"/>
                </a:solidFill>
                <a:latin typeface="Calibri" panose="020F0502020204030204" pitchFamily="34" charset="0"/>
                <a:cs typeface="Calibri" panose="020F0502020204030204" pitchFamily="34" charset="0"/>
              </a:rPr>
              <a:t>Comparison of requirements between VN Law and </a:t>
            </a:r>
            <a:r>
              <a:rPr lang="en-US" sz="2400" b="1" i="1" dirty="0" err="1">
                <a:solidFill>
                  <a:srgbClr val="862A39"/>
                </a:solidFill>
                <a:latin typeface="Calibri" panose="020F0502020204030204" pitchFamily="34" charset="0"/>
                <a:cs typeface="Calibri" panose="020F0502020204030204" pitchFamily="34" charset="0"/>
              </a:rPr>
              <a:t>Higg</a:t>
            </a:r>
            <a:r>
              <a:rPr lang="en-US" sz="2400" b="1" i="1" dirty="0">
                <a:solidFill>
                  <a:srgbClr val="862A39"/>
                </a:solidFill>
                <a:latin typeface="Calibri" panose="020F0502020204030204" pitchFamily="34" charset="0"/>
                <a:cs typeface="Calibri" panose="020F0502020204030204" pitchFamily="34" charset="0"/>
              </a:rPr>
              <a:t> FEM</a:t>
            </a:r>
            <a:endParaRPr lang="en-IN" sz="2400" b="1" i="1" dirty="0">
              <a:solidFill>
                <a:srgbClr val="862A3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2171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dirty="0">
              <a:latin typeface="Arial" pitchFamily="34" charset="0"/>
              <a:cs typeface="Arial" pitchFamily="34" charset="0"/>
            </a:endParaRPr>
          </a:p>
        </p:txBody>
      </p:sp>
      <p:sp>
        <p:nvSpPr>
          <p:cNvPr id="12" name="object 7"/>
          <p:cNvSpPr/>
          <p:nvPr/>
        </p:nvSpPr>
        <p:spPr>
          <a:xfrm>
            <a:off x="1143000" y="16764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TextBox 8"/>
          <p:cNvSpPr txBox="1"/>
          <p:nvPr/>
        </p:nvSpPr>
        <p:spPr>
          <a:xfrm>
            <a:off x="304800" y="1295401"/>
            <a:ext cx="8305800" cy="4054956"/>
          </a:xfrm>
          <a:prstGeom prst="rect">
            <a:avLst/>
          </a:prstGeom>
          <a:solidFill>
            <a:schemeClr val="accent3">
              <a:lumMod val="20000"/>
              <a:lumOff val="80000"/>
            </a:schemeClr>
          </a:solidFill>
        </p:spPr>
        <p:txBody>
          <a:bodyPr wrap="square" rtlCol="0">
            <a:spAutoFit/>
          </a:bodyPr>
          <a:lstStyle/>
          <a:p>
            <a:pPr algn="just">
              <a:spcBef>
                <a:spcPts val="600"/>
              </a:spcBef>
              <a:spcAft>
                <a:spcPts val="600"/>
              </a:spcAft>
            </a:pPr>
            <a:r>
              <a:rPr lang="en-US" sz="2000" b="1" u="sng" dirty="0">
                <a:latin typeface="Arial" pitchFamily="34" charset="0"/>
                <a:cs typeface="Arial" pitchFamily="34" charset="0"/>
              </a:rPr>
              <a:t>Conclusion: </a:t>
            </a:r>
          </a:p>
          <a:p>
            <a:pPr marL="342891" indent="-342891" algn="just">
              <a:spcBef>
                <a:spcPts val="600"/>
              </a:spcBef>
              <a:spcAft>
                <a:spcPts val="600"/>
              </a:spcAft>
              <a:buFont typeface="Wingdings" pitchFamily="2" charset="2"/>
              <a:buChar char="§"/>
            </a:pPr>
            <a:r>
              <a:rPr lang="en-US" sz="2000" dirty="0">
                <a:latin typeface="Arial" pitchFamily="34" charset="0"/>
                <a:cs typeface="Arial" pitchFamily="34" charset="0"/>
              </a:rPr>
              <a:t>VN legislation strictly requires management of wastewater.</a:t>
            </a:r>
          </a:p>
          <a:p>
            <a:pPr marL="342891" indent="-342891" algn="just">
              <a:spcBef>
                <a:spcPts val="300"/>
              </a:spcBef>
              <a:spcAft>
                <a:spcPts val="300"/>
              </a:spcAft>
              <a:buFont typeface="Wingdings" panose="05000000000000000000" pitchFamily="2" charset="2"/>
              <a:buChar char="§"/>
            </a:pPr>
            <a:r>
              <a:rPr lang="en-US" sz="2000" dirty="0">
                <a:latin typeface="Arial" pitchFamily="34" charset="0"/>
                <a:cs typeface="Arial" pitchFamily="34" charset="0"/>
              </a:rPr>
              <a:t>There is a similarity in the requirements for wastewater management of Vietnamese law and </a:t>
            </a:r>
            <a:r>
              <a:rPr lang="en-US" sz="2000" dirty="0" err="1">
                <a:latin typeface="Arial" pitchFamily="34" charset="0"/>
                <a:cs typeface="Arial" pitchFamily="34" charset="0"/>
              </a:rPr>
              <a:t>Higg</a:t>
            </a:r>
            <a:r>
              <a:rPr lang="en-US" sz="2000" dirty="0">
                <a:latin typeface="Arial" pitchFamily="34" charset="0"/>
                <a:cs typeface="Arial" pitchFamily="34" charset="0"/>
              </a:rPr>
              <a:t> 3.0</a:t>
            </a:r>
          </a:p>
          <a:p>
            <a:pPr marL="342891" indent="-342891" algn="just">
              <a:spcBef>
                <a:spcPts val="300"/>
              </a:spcBef>
              <a:spcAft>
                <a:spcPts val="300"/>
              </a:spcAft>
              <a:buFont typeface="Wingdings" panose="05000000000000000000" pitchFamily="2" charset="2"/>
              <a:buChar char="§"/>
            </a:pPr>
            <a:r>
              <a:rPr lang="en-US" sz="2000" dirty="0">
                <a:latin typeface="Arial" pitchFamily="34" charset="0"/>
                <a:cs typeface="Arial" pitchFamily="34" charset="0"/>
              </a:rPr>
              <a:t>Difference:</a:t>
            </a:r>
          </a:p>
          <a:p>
            <a:pPr marL="800080" lvl="1" indent="-342891" algn="just">
              <a:spcBef>
                <a:spcPts val="300"/>
              </a:spcBef>
              <a:spcAft>
                <a:spcPts val="300"/>
              </a:spcAft>
              <a:buFont typeface="Wingdings" panose="05000000000000000000" pitchFamily="2" charset="2"/>
              <a:buChar char="ü"/>
            </a:pPr>
            <a:r>
              <a:rPr lang="en-US" sz="2000" dirty="0">
                <a:latin typeface="Arial" pitchFamily="34" charset="0"/>
                <a:cs typeface="Arial" pitchFamily="34" charset="0"/>
              </a:rPr>
              <a:t>VN Legislation strictly controls wastewater outside industrial park.</a:t>
            </a:r>
          </a:p>
          <a:p>
            <a:pPr marL="800080" lvl="1" indent="-342891" algn="just">
              <a:spcBef>
                <a:spcPts val="300"/>
              </a:spcBef>
              <a:spcAft>
                <a:spcPts val="300"/>
              </a:spcAft>
              <a:buFont typeface="Wingdings" panose="05000000000000000000" pitchFamily="2" charset="2"/>
              <a:buChar char="ü"/>
            </a:pPr>
            <a:r>
              <a:rPr lang="en-US" sz="2000" dirty="0" err="1">
                <a:latin typeface="Arial" pitchFamily="34" charset="0"/>
                <a:cs typeface="Arial" pitchFamily="34" charset="0"/>
              </a:rPr>
              <a:t>Higg</a:t>
            </a:r>
            <a:r>
              <a:rPr lang="en-US" sz="2000" dirty="0">
                <a:latin typeface="Arial" pitchFamily="34" charset="0"/>
                <a:cs typeface="Arial" pitchFamily="34" charset="0"/>
              </a:rPr>
              <a:t> FEM requires the disposal owner to pay attention to the results from the offsite.</a:t>
            </a:r>
          </a:p>
          <a:p>
            <a:pPr marL="800080" lvl="1" indent="-342891" algn="just">
              <a:spcBef>
                <a:spcPts val="300"/>
              </a:spcBef>
              <a:spcAft>
                <a:spcPts val="300"/>
              </a:spcAft>
              <a:buFont typeface="Wingdings" panose="05000000000000000000" pitchFamily="2" charset="2"/>
              <a:buChar char="ü"/>
            </a:pPr>
            <a:r>
              <a:rPr lang="en-US" sz="2000" dirty="0" err="1">
                <a:latin typeface="Arial" pitchFamily="34" charset="0"/>
                <a:cs typeface="Arial" pitchFamily="34" charset="0"/>
              </a:rPr>
              <a:t>Higg</a:t>
            </a:r>
            <a:r>
              <a:rPr lang="en-US" sz="2000" dirty="0">
                <a:latin typeface="Arial" pitchFamily="34" charset="0"/>
                <a:cs typeface="Arial" pitchFamily="34" charset="0"/>
              </a:rPr>
              <a:t> FEM requires facilities to reuse, recycle wastewater specific for closed loop.</a:t>
            </a:r>
          </a:p>
        </p:txBody>
      </p:sp>
      <p:sp>
        <p:nvSpPr>
          <p:cNvPr id="10"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r>
              <a:rPr lang="en-US" sz="2800" b="1" i="1" dirty="0" err="1">
                <a:cs typeface="Arial"/>
              </a:rPr>
              <a:t>Higg</a:t>
            </a:r>
            <a:r>
              <a:rPr lang="en-US" sz="2800" b="1" i="1" dirty="0">
                <a:cs typeface="Arial"/>
              </a:rPr>
              <a:t> FEM and VN Legislation</a:t>
            </a:r>
            <a:endParaRPr lang="en-IN" sz="2800" b="1" i="1" dirty="0">
              <a:cs typeface="Arial"/>
            </a:endParaRPr>
          </a:p>
          <a:p>
            <a:pPr marL="12700">
              <a:lnSpc>
                <a:spcPts val="3271"/>
              </a:lnSpc>
              <a:spcBef>
                <a:spcPts val="163"/>
              </a:spcBef>
            </a:pPr>
            <a:r>
              <a:rPr lang="en-US" sz="2800" b="1" i="1" dirty="0">
                <a:cs typeface="Arial"/>
              </a:rPr>
              <a:t>Gap Analysis: </a:t>
            </a:r>
            <a:r>
              <a:rPr lang="en-US" sz="2400" b="1" dirty="0">
                <a:latin typeface="Arial" pitchFamily="34" charset="0"/>
                <a:cs typeface="Arial" pitchFamily="34" charset="0"/>
              </a:rPr>
              <a:t>WASTEWATER</a:t>
            </a:r>
            <a:endParaRPr lang="en-IN" sz="2400" b="1" i="1" dirty="0">
              <a:cs typeface="Arial"/>
            </a:endParaRPr>
          </a:p>
          <a:p>
            <a:pPr marL="12700">
              <a:lnSpc>
                <a:spcPts val="3271"/>
              </a:lnSpc>
              <a:spcBef>
                <a:spcPts val="163"/>
              </a:spcBef>
            </a:pPr>
            <a:endParaRPr lang="en-US" sz="2800" b="1" i="1" u="sng" dirty="0">
              <a:cs typeface="Calibri" panose="020F0502020204030204" pitchFamily="34" charset="0"/>
            </a:endParaRPr>
          </a:p>
          <a:p>
            <a:pPr marL="12700">
              <a:lnSpc>
                <a:spcPts val="3271"/>
              </a:lnSpc>
              <a:spcBef>
                <a:spcPts val="163"/>
              </a:spcBef>
            </a:pPr>
            <a:endParaRPr lang="en-US" sz="2800" i="1" dirty="0">
              <a:solidFill>
                <a:srgbClr val="002060"/>
              </a:solidFill>
              <a:cs typeface="Arial"/>
            </a:endParaRPr>
          </a:p>
        </p:txBody>
      </p:sp>
    </p:spTree>
    <p:extLst>
      <p:ext uri="{BB962C8B-B14F-4D97-AF65-F5344CB8AC3E}">
        <p14:creationId xmlns:p14="http://schemas.microsoft.com/office/powerpoint/2010/main" val="315148882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latin typeface="Arial" pitchFamily="34" charset="0"/>
              <a:cs typeface="Arial" pitchFamily="34" charset="0"/>
            </a:endParaRPr>
          </a:p>
        </p:txBody>
      </p:sp>
      <p:sp>
        <p:nvSpPr>
          <p:cNvPr id="12" name="object 7"/>
          <p:cNvSpPr/>
          <p:nvPr/>
        </p:nvSpPr>
        <p:spPr>
          <a:xfrm>
            <a:off x="1143000" y="1676400"/>
            <a:ext cx="6858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TextBox 8"/>
          <p:cNvSpPr txBox="1"/>
          <p:nvPr/>
        </p:nvSpPr>
        <p:spPr>
          <a:xfrm>
            <a:off x="533400" y="2209805"/>
            <a:ext cx="8305800" cy="2246769"/>
          </a:xfrm>
          <a:prstGeom prst="rect">
            <a:avLst/>
          </a:prstGeom>
          <a:solidFill>
            <a:schemeClr val="accent3">
              <a:lumMod val="20000"/>
              <a:lumOff val="80000"/>
            </a:schemeClr>
          </a:solidFill>
        </p:spPr>
        <p:txBody>
          <a:bodyPr wrap="square" rtlCol="0">
            <a:spAutoFit/>
          </a:bodyPr>
          <a:lstStyle/>
          <a:p>
            <a:pPr>
              <a:spcBef>
                <a:spcPts val="600"/>
              </a:spcBef>
              <a:spcAft>
                <a:spcPts val="600"/>
              </a:spcAft>
            </a:pPr>
            <a:r>
              <a:rPr lang="en-US" sz="2000" b="1" u="sng" dirty="0">
                <a:latin typeface="Arial" pitchFamily="34" charset="0"/>
                <a:cs typeface="Arial" pitchFamily="34" charset="0"/>
              </a:rPr>
              <a:t>Conclusion: </a:t>
            </a:r>
          </a:p>
          <a:p>
            <a:pPr marL="342891" indent="-342891">
              <a:spcBef>
                <a:spcPts val="600"/>
              </a:spcBef>
              <a:spcAft>
                <a:spcPts val="600"/>
              </a:spcAft>
              <a:buFont typeface="Wingdings" panose="05000000000000000000" pitchFamily="2" charset="2"/>
              <a:buChar char="Ø"/>
            </a:pPr>
            <a:r>
              <a:rPr lang="en-US" sz="2000" i="1" dirty="0">
                <a:latin typeface="Arial" pitchFamily="34" charset="0"/>
                <a:cs typeface="Arial" pitchFamily="34" charset="0"/>
              </a:rPr>
              <a:t>If a enterprise has complied with the requirements of management wastewater in accordance with VN Legislation, it also complies with </a:t>
            </a:r>
            <a:r>
              <a:rPr lang="en-US" sz="2000" i="1" dirty="0" err="1">
                <a:latin typeface="Arial" pitchFamily="34" charset="0"/>
                <a:cs typeface="Arial" pitchFamily="34" charset="0"/>
              </a:rPr>
              <a:t>Higg</a:t>
            </a:r>
            <a:r>
              <a:rPr lang="en-US" sz="2000" i="1" dirty="0">
                <a:latin typeface="Arial" pitchFamily="34" charset="0"/>
                <a:cs typeface="Arial" pitchFamily="34" charset="0"/>
              </a:rPr>
              <a:t> FEM - level 1</a:t>
            </a:r>
          </a:p>
          <a:p>
            <a:pPr marL="342891" indent="-342891">
              <a:spcBef>
                <a:spcPts val="600"/>
              </a:spcBef>
              <a:spcAft>
                <a:spcPts val="600"/>
              </a:spcAft>
              <a:buFont typeface="Wingdings" panose="05000000000000000000" pitchFamily="2" charset="2"/>
              <a:buChar char="Ø"/>
            </a:pPr>
            <a:r>
              <a:rPr lang="en-US" sz="2000" i="1" dirty="0">
                <a:latin typeface="Arial" pitchFamily="34" charset="0"/>
                <a:cs typeface="Arial" pitchFamily="34" charset="0"/>
              </a:rPr>
              <a:t>An enterprise wants to achieve </a:t>
            </a:r>
            <a:r>
              <a:rPr lang="en-US" sz="2000" i="1" dirty="0" err="1">
                <a:latin typeface="Arial" pitchFamily="34" charset="0"/>
                <a:cs typeface="Arial" pitchFamily="34" charset="0"/>
              </a:rPr>
              <a:t>Higg</a:t>
            </a:r>
            <a:r>
              <a:rPr lang="en-US" sz="2000" i="1" dirty="0">
                <a:latin typeface="Arial" pitchFamily="34" charset="0"/>
                <a:cs typeface="Arial" pitchFamily="34" charset="0"/>
              </a:rPr>
              <a:t> FEM - Level 3 only if it does all of the above: offsite &amp; closed loop.</a:t>
            </a:r>
          </a:p>
        </p:txBody>
      </p:sp>
      <p:sp>
        <p:nvSpPr>
          <p:cNvPr id="10" name="object 17"/>
          <p:cNvSpPr txBox="1"/>
          <p:nvPr/>
        </p:nvSpPr>
        <p:spPr>
          <a:xfrm>
            <a:off x="158400" y="68059"/>
            <a:ext cx="8827209" cy="914400"/>
          </a:xfrm>
          <a:prstGeom prst="rect">
            <a:avLst/>
          </a:prstGeom>
        </p:spPr>
        <p:txBody>
          <a:bodyPr wrap="square" lIns="0" tIns="0" rIns="0" bIns="0" rtlCol="0">
            <a:noAutofit/>
          </a:bodyPr>
          <a:lstStyle/>
          <a:p>
            <a:pPr marL="12700">
              <a:lnSpc>
                <a:spcPts val="3271"/>
              </a:lnSpc>
              <a:spcBef>
                <a:spcPts val="163"/>
              </a:spcBef>
            </a:pPr>
            <a:r>
              <a:rPr lang="en-US" sz="2800" b="1" i="1" dirty="0" err="1">
                <a:cs typeface="Arial"/>
              </a:rPr>
              <a:t>Higg</a:t>
            </a:r>
            <a:r>
              <a:rPr lang="en-US" sz="2800" b="1" i="1" dirty="0">
                <a:cs typeface="Arial"/>
              </a:rPr>
              <a:t> FEM and VN Legislation</a:t>
            </a:r>
            <a:endParaRPr lang="en-IN" sz="2800" b="1" i="1" dirty="0">
              <a:cs typeface="Arial"/>
            </a:endParaRPr>
          </a:p>
          <a:p>
            <a:pPr marL="12700">
              <a:lnSpc>
                <a:spcPts val="3271"/>
              </a:lnSpc>
              <a:spcBef>
                <a:spcPts val="163"/>
              </a:spcBef>
            </a:pPr>
            <a:r>
              <a:rPr lang="en-US" sz="2800" b="1" i="1" dirty="0">
                <a:cs typeface="Arial"/>
              </a:rPr>
              <a:t>Gap Analysis: </a:t>
            </a:r>
            <a:r>
              <a:rPr lang="en-US" sz="2400" b="1" dirty="0">
                <a:latin typeface="Arial" pitchFamily="34" charset="0"/>
                <a:cs typeface="Arial" pitchFamily="34" charset="0"/>
              </a:rPr>
              <a:t>WASTEWATER</a:t>
            </a:r>
            <a:endParaRPr lang="en-IN" sz="2400" b="1" i="1" dirty="0">
              <a:cs typeface="Arial"/>
            </a:endParaRPr>
          </a:p>
          <a:p>
            <a:pPr marL="12700">
              <a:lnSpc>
                <a:spcPts val="3271"/>
              </a:lnSpc>
              <a:spcBef>
                <a:spcPts val="163"/>
              </a:spcBef>
            </a:pPr>
            <a:endParaRPr lang="en-US" sz="2800" b="1" i="1" u="sng" dirty="0">
              <a:cs typeface="Calibri" panose="020F0502020204030204" pitchFamily="34" charset="0"/>
            </a:endParaRPr>
          </a:p>
          <a:p>
            <a:pPr marL="12700">
              <a:lnSpc>
                <a:spcPts val="3271"/>
              </a:lnSpc>
              <a:spcBef>
                <a:spcPts val="163"/>
              </a:spcBef>
            </a:pPr>
            <a:endParaRPr lang="en-US" sz="2800" i="1" dirty="0">
              <a:solidFill>
                <a:srgbClr val="002060"/>
              </a:solidFill>
              <a:cs typeface="Arial"/>
            </a:endParaRPr>
          </a:p>
        </p:txBody>
      </p:sp>
    </p:spTree>
    <p:extLst>
      <p:ext uri="{BB962C8B-B14F-4D97-AF65-F5344CB8AC3E}">
        <p14:creationId xmlns:p14="http://schemas.microsoft.com/office/powerpoint/2010/main" val="21200175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2509901"/>
            <a:ext cx="9144000" cy="4348099"/>
          </a:xfrm>
          <a:custGeom>
            <a:avLst/>
            <a:gdLst/>
            <a:ahLst/>
            <a:cxnLst/>
            <a:rect l="l" t="t" r="r" b="b"/>
            <a:pathLst>
              <a:path w="9144000" h="4348099">
                <a:moveTo>
                  <a:pt x="9144000" y="0"/>
                </a:moveTo>
                <a:lnTo>
                  <a:pt x="0" y="0"/>
                </a:lnTo>
                <a:lnTo>
                  <a:pt x="0" y="4348097"/>
                </a:lnTo>
                <a:lnTo>
                  <a:pt x="9144000" y="4348097"/>
                </a:lnTo>
                <a:lnTo>
                  <a:pt x="9144000" y="0"/>
                </a:lnTo>
                <a:close/>
              </a:path>
            </a:pathLst>
          </a:custGeom>
          <a:solidFill>
            <a:srgbClr val="49171F"/>
          </a:solidFill>
        </p:spPr>
        <p:txBody>
          <a:bodyPr wrap="square" lIns="0" tIns="0" rIns="0" bIns="0" rtlCol="0">
            <a:noAutofit/>
          </a:bodyPr>
          <a:lstStyle/>
          <a:p>
            <a:endParaRPr/>
          </a:p>
        </p:txBody>
      </p:sp>
      <p:sp>
        <p:nvSpPr>
          <p:cNvPr id="10" name="object 10"/>
          <p:cNvSpPr/>
          <p:nvPr/>
        </p:nvSpPr>
        <p:spPr>
          <a:xfrm>
            <a:off x="0" y="3341751"/>
            <a:ext cx="3516376" cy="3516249"/>
          </a:xfrm>
          <a:custGeom>
            <a:avLst/>
            <a:gdLst/>
            <a:ahLst/>
            <a:cxnLst/>
            <a:rect l="l" t="t" r="r" b="b"/>
            <a:pathLst>
              <a:path w="3516376" h="3516249">
                <a:moveTo>
                  <a:pt x="0" y="0"/>
                </a:moveTo>
                <a:lnTo>
                  <a:pt x="0" y="3516247"/>
                </a:lnTo>
                <a:lnTo>
                  <a:pt x="3516374" y="3516247"/>
                </a:lnTo>
                <a:lnTo>
                  <a:pt x="0" y="0"/>
                </a:lnTo>
                <a:close/>
              </a:path>
            </a:pathLst>
          </a:custGeom>
          <a:solidFill>
            <a:srgbClr val="EAAA0E"/>
          </a:solidFill>
        </p:spPr>
        <p:txBody>
          <a:bodyPr wrap="square" lIns="0" tIns="0" rIns="0" bIns="0" rtlCol="0">
            <a:noAutofit/>
          </a:bodyPr>
          <a:lstStyle/>
          <a:p>
            <a:endParaRPr/>
          </a:p>
        </p:txBody>
      </p:sp>
      <p:sp>
        <p:nvSpPr>
          <p:cNvPr id="8" name="object 8"/>
          <p:cNvSpPr/>
          <p:nvPr/>
        </p:nvSpPr>
        <p:spPr>
          <a:xfrm>
            <a:off x="5907151" y="390525"/>
            <a:ext cx="2944749" cy="17684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txBox="1"/>
          <p:nvPr/>
        </p:nvSpPr>
        <p:spPr>
          <a:xfrm>
            <a:off x="5597398" y="3084067"/>
            <a:ext cx="1666438" cy="635000"/>
          </a:xfrm>
          <a:prstGeom prst="rect">
            <a:avLst/>
          </a:prstGeom>
        </p:spPr>
        <p:txBody>
          <a:bodyPr wrap="square" lIns="0" tIns="0" rIns="0" bIns="0" rtlCol="0">
            <a:noAutofit/>
          </a:bodyPr>
          <a:lstStyle/>
          <a:p>
            <a:pPr marL="12700">
              <a:lnSpc>
                <a:spcPts val="4990"/>
              </a:lnSpc>
              <a:spcBef>
                <a:spcPts val="249"/>
              </a:spcBef>
            </a:pPr>
            <a:r>
              <a:rPr sz="7200" b="1" spc="0" baseline="3413" dirty="0">
                <a:solidFill>
                  <a:srgbClr val="FFC000"/>
                </a:solidFill>
                <a:latin typeface="Calibri"/>
                <a:cs typeface="Calibri"/>
              </a:rPr>
              <a:t>Thank</a:t>
            </a:r>
            <a:endParaRPr sz="4800" dirty="0">
              <a:solidFill>
                <a:srgbClr val="FFC000"/>
              </a:solidFill>
              <a:latin typeface="Calibri"/>
              <a:cs typeface="Calibri"/>
            </a:endParaRPr>
          </a:p>
        </p:txBody>
      </p:sp>
      <p:sp>
        <p:nvSpPr>
          <p:cNvPr id="6" name="object 6"/>
          <p:cNvSpPr txBox="1"/>
          <p:nvPr/>
        </p:nvSpPr>
        <p:spPr>
          <a:xfrm>
            <a:off x="7285380" y="3084067"/>
            <a:ext cx="1052709" cy="635000"/>
          </a:xfrm>
          <a:prstGeom prst="rect">
            <a:avLst/>
          </a:prstGeom>
        </p:spPr>
        <p:txBody>
          <a:bodyPr wrap="square" lIns="0" tIns="0" rIns="0" bIns="0" rtlCol="0">
            <a:noAutofit/>
          </a:bodyPr>
          <a:lstStyle/>
          <a:p>
            <a:pPr marL="12700">
              <a:lnSpc>
                <a:spcPts val="4990"/>
              </a:lnSpc>
              <a:spcBef>
                <a:spcPts val="249"/>
              </a:spcBef>
            </a:pPr>
            <a:r>
              <a:rPr sz="7200" b="1" spc="-59" baseline="3413" dirty="0">
                <a:solidFill>
                  <a:srgbClr val="FFC000"/>
                </a:solidFill>
                <a:latin typeface="Calibri"/>
                <a:cs typeface="Calibri"/>
              </a:rPr>
              <a:t>y</a:t>
            </a:r>
            <a:r>
              <a:rPr sz="7200" b="1" spc="0" baseline="3413" dirty="0">
                <a:solidFill>
                  <a:srgbClr val="FFC000"/>
                </a:solidFill>
                <a:latin typeface="Calibri"/>
                <a:cs typeface="Calibri"/>
              </a:rPr>
              <a:t>ou</a:t>
            </a:r>
            <a:endParaRPr sz="4800" dirty="0">
              <a:solidFill>
                <a:srgbClr val="FFC000"/>
              </a:solidFill>
              <a:latin typeface="Calibri"/>
              <a:cs typeface="Calibri"/>
            </a:endParaRPr>
          </a:p>
        </p:txBody>
      </p:sp>
      <p:sp>
        <p:nvSpPr>
          <p:cNvPr id="204" name="object 11"/>
          <p:cNvSpPr/>
          <p:nvPr/>
        </p:nvSpPr>
        <p:spPr>
          <a:xfrm>
            <a:off x="81459" y="6096036"/>
            <a:ext cx="582504" cy="0"/>
          </a:xfrm>
          <a:custGeom>
            <a:avLst/>
            <a:gdLst/>
            <a:ahLst/>
            <a:cxnLst/>
            <a:rect l="l" t="t" r="r" b="b"/>
            <a:pathLst>
              <a:path w="582504">
                <a:moveTo>
                  <a:pt x="0" y="0"/>
                </a:moveTo>
                <a:lnTo>
                  <a:pt x="582504" y="0"/>
                </a:lnTo>
              </a:path>
            </a:pathLst>
          </a:custGeom>
          <a:ln w="7582">
            <a:solidFill>
              <a:srgbClr val="FDFDFD"/>
            </a:solidFill>
          </a:ln>
        </p:spPr>
        <p:txBody>
          <a:bodyPr wrap="square" lIns="0" tIns="0" rIns="0" bIns="0" rtlCol="0">
            <a:noAutofit/>
          </a:bodyPr>
          <a:lstStyle/>
          <a:p>
            <a:endParaRPr/>
          </a:p>
        </p:txBody>
      </p:sp>
      <p:sp>
        <p:nvSpPr>
          <p:cNvPr id="205" name="object 12"/>
          <p:cNvSpPr/>
          <p:nvPr/>
        </p:nvSpPr>
        <p:spPr>
          <a:xfrm>
            <a:off x="93067" y="6147605"/>
            <a:ext cx="0" cy="77872"/>
          </a:xfrm>
          <a:custGeom>
            <a:avLst/>
            <a:gdLst/>
            <a:ahLst/>
            <a:cxnLst/>
            <a:rect l="l" t="t" r="r" b="b"/>
            <a:pathLst>
              <a:path h="77872">
                <a:moveTo>
                  <a:pt x="0" y="0"/>
                </a:moveTo>
                <a:lnTo>
                  <a:pt x="0" y="77872"/>
                </a:lnTo>
              </a:path>
            </a:pathLst>
          </a:custGeom>
          <a:ln w="7601">
            <a:solidFill>
              <a:srgbClr val="FDFDFD"/>
            </a:solidFill>
          </a:ln>
        </p:spPr>
        <p:txBody>
          <a:bodyPr wrap="square" lIns="0" tIns="0" rIns="0" bIns="0" rtlCol="0">
            <a:noAutofit/>
          </a:bodyPr>
          <a:lstStyle/>
          <a:p>
            <a:endParaRPr/>
          </a:p>
        </p:txBody>
      </p:sp>
      <p:sp>
        <p:nvSpPr>
          <p:cNvPr id="206" name="object 13"/>
          <p:cNvSpPr/>
          <p:nvPr/>
        </p:nvSpPr>
        <p:spPr>
          <a:xfrm>
            <a:off x="116283" y="6168648"/>
            <a:ext cx="42210" cy="56830"/>
          </a:xfrm>
          <a:custGeom>
            <a:avLst/>
            <a:gdLst/>
            <a:ahLst/>
            <a:cxnLst/>
            <a:rect l="l" t="t" r="r" b="b"/>
            <a:pathLst>
              <a:path w="42210" h="56830">
                <a:moveTo>
                  <a:pt x="42210" y="6326"/>
                </a:moveTo>
                <a:lnTo>
                  <a:pt x="36933" y="0"/>
                </a:lnTo>
                <a:lnTo>
                  <a:pt x="16884" y="0"/>
                </a:lnTo>
                <a:lnTo>
                  <a:pt x="11607" y="4222"/>
                </a:lnTo>
                <a:lnTo>
                  <a:pt x="6332" y="9483"/>
                </a:lnTo>
                <a:lnTo>
                  <a:pt x="6332" y="1052"/>
                </a:lnTo>
                <a:lnTo>
                  <a:pt x="0" y="1052"/>
                </a:lnTo>
                <a:lnTo>
                  <a:pt x="0" y="56830"/>
                </a:lnTo>
                <a:lnTo>
                  <a:pt x="6332" y="56830"/>
                </a:lnTo>
                <a:lnTo>
                  <a:pt x="6332" y="15796"/>
                </a:lnTo>
                <a:lnTo>
                  <a:pt x="12662" y="9483"/>
                </a:lnTo>
                <a:lnTo>
                  <a:pt x="16884" y="5274"/>
                </a:lnTo>
                <a:lnTo>
                  <a:pt x="32712" y="5274"/>
                </a:lnTo>
                <a:lnTo>
                  <a:pt x="34822" y="10535"/>
                </a:lnTo>
                <a:lnTo>
                  <a:pt x="34822" y="56830"/>
                </a:lnTo>
                <a:lnTo>
                  <a:pt x="42210" y="56830"/>
                </a:lnTo>
                <a:lnTo>
                  <a:pt x="42210" y="6326"/>
                </a:lnTo>
                <a:close/>
              </a:path>
            </a:pathLst>
          </a:custGeom>
          <a:solidFill>
            <a:srgbClr val="FDFDFD"/>
          </a:solidFill>
        </p:spPr>
        <p:txBody>
          <a:bodyPr wrap="square" lIns="0" tIns="0" rIns="0" bIns="0" rtlCol="0">
            <a:noAutofit/>
          </a:bodyPr>
          <a:lstStyle/>
          <a:p>
            <a:endParaRPr/>
          </a:p>
        </p:txBody>
      </p:sp>
      <p:sp>
        <p:nvSpPr>
          <p:cNvPr id="207" name="object 14"/>
          <p:cNvSpPr/>
          <p:nvPr/>
        </p:nvSpPr>
        <p:spPr>
          <a:xfrm>
            <a:off x="166935" y="6151814"/>
            <a:ext cx="27435" cy="74716"/>
          </a:xfrm>
          <a:custGeom>
            <a:avLst/>
            <a:gdLst/>
            <a:ahLst/>
            <a:cxnLst/>
            <a:rect l="l" t="t" r="r" b="b"/>
            <a:pathLst>
              <a:path w="27435" h="74716">
                <a:moveTo>
                  <a:pt x="14772" y="68403"/>
                </a:moveTo>
                <a:lnTo>
                  <a:pt x="14772" y="23161"/>
                </a:lnTo>
                <a:lnTo>
                  <a:pt x="27435" y="23161"/>
                </a:lnTo>
                <a:lnTo>
                  <a:pt x="27435" y="17886"/>
                </a:lnTo>
                <a:lnTo>
                  <a:pt x="14772" y="17886"/>
                </a:lnTo>
                <a:lnTo>
                  <a:pt x="14772" y="0"/>
                </a:lnTo>
                <a:lnTo>
                  <a:pt x="8442" y="0"/>
                </a:lnTo>
                <a:lnTo>
                  <a:pt x="8442" y="17886"/>
                </a:lnTo>
                <a:lnTo>
                  <a:pt x="0" y="17886"/>
                </a:lnTo>
                <a:lnTo>
                  <a:pt x="0" y="23161"/>
                </a:lnTo>
                <a:lnTo>
                  <a:pt x="8442" y="23161"/>
                </a:lnTo>
                <a:lnTo>
                  <a:pt x="8442" y="71560"/>
                </a:lnTo>
                <a:lnTo>
                  <a:pt x="11607" y="74716"/>
                </a:lnTo>
                <a:lnTo>
                  <a:pt x="25325" y="74716"/>
                </a:lnTo>
                <a:lnTo>
                  <a:pt x="27435" y="73664"/>
                </a:lnTo>
                <a:lnTo>
                  <a:pt x="27435" y="68403"/>
                </a:lnTo>
                <a:lnTo>
                  <a:pt x="25325" y="69455"/>
                </a:lnTo>
                <a:lnTo>
                  <a:pt x="16883" y="69455"/>
                </a:lnTo>
                <a:lnTo>
                  <a:pt x="14772" y="68403"/>
                </a:lnTo>
                <a:close/>
              </a:path>
            </a:pathLst>
          </a:custGeom>
          <a:solidFill>
            <a:srgbClr val="FDFDFD"/>
          </a:solidFill>
        </p:spPr>
        <p:txBody>
          <a:bodyPr wrap="square" lIns="0" tIns="0" rIns="0" bIns="0" rtlCol="0">
            <a:noAutofit/>
          </a:bodyPr>
          <a:lstStyle/>
          <a:p>
            <a:endParaRPr/>
          </a:p>
        </p:txBody>
      </p:sp>
      <p:sp>
        <p:nvSpPr>
          <p:cNvPr id="208" name="object 15"/>
          <p:cNvSpPr/>
          <p:nvPr/>
        </p:nvSpPr>
        <p:spPr>
          <a:xfrm>
            <a:off x="198593" y="6168648"/>
            <a:ext cx="46436" cy="57882"/>
          </a:xfrm>
          <a:custGeom>
            <a:avLst/>
            <a:gdLst/>
            <a:ahLst/>
            <a:cxnLst/>
            <a:rect l="l" t="t" r="r" b="b"/>
            <a:pathLst>
              <a:path w="46436" h="57882">
                <a:moveTo>
                  <a:pt x="23209" y="5274"/>
                </a:moveTo>
                <a:lnTo>
                  <a:pt x="23209" y="0"/>
                </a:lnTo>
                <a:lnTo>
                  <a:pt x="10952" y="3447"/>
                </a:lnTo>
                <a:lnTo>
                  <a:pt x="2820" y="13679"/>
                </a:lnTo>
                <a:lnTo>
                  <a:pt x="0" y="29474"/>
                </a:lnTo>
                <a:lnTo>
                  <a:pt x="2781" y="44751"/>
                </a:lnTo>
                <a:lnTo>
                  <a:pt x="11197" y="54599"/>
                </a:lnTo>
                <a:lnTo>
                  <a:pt x="24264" y="57882"/>
                </a:lnTo>
                <a:lnTo>
                  <a:pt x="25047" y="57876"/>
                </a:lnTo>
                <a:lnTo>
                  <a:pt x="37194" y="54828"/>
                </a:lnTo>
                <a:lnTo>
                  <a:pt x="46436" y="44204"/>
                </a:lnTo>
                <a:lnTo>
                  <a:pt x="41160" y="42099"/>
                </a:lnTo>
                <a:lnTo>
                  <a:pt x="34829" y="50517"/>
                </a:lnTo>
                <a:lnTo>
                  <a:pt x="31650" y="52621"/>
                </a:lnTo>
                <a:lnTo>
                  <a:pt x="24264" y="52621"/>
                </a:lnTo>
                <a:lnTo>
                  <a:pt x="19616" y="52086"/>
                </a:lnTo>
                <a:lnTo>
                  <a:pt x="9481" y="44028"/>
                </a:lnTo>
                <a:lnTo>
                  <a:pt x="6332" y="29474"/>
                </a:lnTo>
                <a:lnTo>
                  <a:pt x="6332" y="16848"/>
                </a:lnTo>
                <a:lnTo>
                  <a:pt x="11607" y="5274"/>
                </a:lnTo>
                <a:lnTo>
                  <a:pt x="23209" y="5274"/>
                </a:lnTo>
                <a:close/>
              </a:path>
              <a:path w="46436" h="57882">
                <a:moveTo>
                  <a:pt x="6332" y="16848"/>
                </a:moveTo>
                <a:lnTo>
                  <a:pt x="6332" y="29474"/>
                </a:lnTo>
                <a:lnTo>
                  <a:pt x="45381" y="29474"/>
                </a:lnTo>
                <a:lnTo>
                  <a:pt x="43233" y="14759"/>
                </a:lnTo>
                <a:lnTo>
                  <a:pt x="35851" y="3905"/>
                </a:lnTo>
                <a:lnTo>
                  <a:pt x="23209" y="0"/>
                </a:lnTo>
                <a:lnTo>
                  <a:pt x="23209" y="5274"/>
                </a:lnTo>
                <a:lnTo>
                  <a:pt x="32719" y="5274"/>
                </a:lnTo>
                <a:lnTo>
                  <a:pt x="37995" y="12639"/>
                </a:lnTo>
                <a:lnTo>
                  <a:pt x="39050" y="24213"/>
                </a:lnTo>
                <a:lnTo>
                  <a:pt x="6332" y="24213"/>
                </a:lnTo>
                <a:lnTo>
                  <a:pt x="6332" y="16848"/>
                </a:lnTo>
                <a:close/>
              </a:path>
            </a:pathLst>
          </a:custGeom>
          <a:solidFill>
            <a:srgbClr val="FDFDFD"/>
          </a:solidFill>
        </p:spPr>
        <p:txBody>
          <a:bodyPr wrap="square" lIns="0" tIns="0" rIns="0" bIns="0" rtlCol="0">
            <a:noAutofit/>
          </a:bodyPr>
          <a:lstStyle/>
          <a:p>
            <a:endParaRPr/>
          </a:p>
        </p:txBody>
      </p:sp>
      <p:sp>
        <p:nvSpPr>
          <p:cNvPr id="209" name="object 16"/>
          <p:cNvSpPr/>
          <p:nvPr/>
        </p:nvSpPr>
        <p:spPr>
          <a:xfrm>
            <a:off x="255580" y="6168648"/>
            <a:ext cx="26377" cy="56830"/>
          </a:xfrm>
          <a:custGeom>
            <a:avLst/>
            <a:gdLst/>
            <a:ahLst/>
            <a:cxnLst/>
            <a:rect l="l" t="t" r="r" b="b"/>
            <a:pathLst>
              <a:path w="26377" h="56830">
                <a:moveTo>
                  <a:pt x="23212" y="0"/>
                </a:moveTo>
                <a:lnTo>
                  <a:pt x="15826" y="0"/>
                </a:lnTo>
                <a:lnTo>
                  <a:pt x="9495" y="5274"/>
                </a:lnTo>
                <a:lnTo>
                  <a:pt x="6330" y="11587"/>
                </a:lnTo>
                <a:lnTo>
                  <a:pt x="6330" y="1052"/>
                </a:lnTo>
                <a:lnTo>
                  <a:pt x="0" y="1052"/>
                </a:lnTo>
                <a:lnTo>
                  <a:pt x="0" y="56830"/>
                </a:lnTo>
                <a:lnTo>
                  <a:pt x="6330" y="56830"/>
                </a:lnTo>
                <a:lnTo>
                  <a:pt x="6330" y="14744"/>
                </a:lnTo>
                <a:lnTo>
                  <a:pt x="15826" y="6326"/>
                </a:lnTo>
                <a:lnTo>
                  <a:pt x="26377" y="6326"/>
                </a:lnTo>
                <a:lnTo>
                  <a:pt x="26377" y="0"/>
                </a:lnTo>
                <a:lnTo>
                  <a:pt x="23212" y="0"/>
                </a:lnTo>
                <a:close/>
              </a:path>
            </a:pathLst>
          </a:custGeom>
          <a:solidFill>
            <a:srgbClr val="FDFDFD"/>
          </a:solidFill>
        </p:spPr>
        <p:txBody>
          <a:bodyPr wrap="square" lIns="0" tIns="0" rIns="0" bIns="0" rtlCol="0">
            <a:noAutofit/>
          </a:bodyPr>
          <a:lstStyle/>
          <a:p>
            <a:endParaRPr/>
          </a:p>
        </p:txBody>
      </p:sp>
      <p:sp>
        <p:nvSpPr>
          <p:cNvPr id="210" name="object 17"/>
          <p:cNvSpPr/>
          <p:nvPr/>
        </p:nvSpPr>
        <p:spPr>
          <a:xfrm>
            <a:off x="290399" y="6168648"/>
            <a:ext cx="42204" cy="56830"/>
          </a:xfrm>
          <a:custGeom>
            <a:avLst/>
            <a:gdLst/>
            <a:ahLst/>
            <a:cxnLst/>
            <a:rect l="l" t="t" r="r" b="b"/>
            <a:pathLst>
              <a:path w="42204" h="56830">
                <a:moveTo>
                  <a:pt x="42204" y="6326"/>
                </a:moveTo>
                <a:lnTo>
                  <a:pt x="37983" y="0"/>
                </a:lnTo>
                <a:lnTo>
                  <a:pt x="17936" y="0"/>
                </a:lnTo>
                <a:lnTo>
                  <a:pt x="12661" y="4222"/>
                </a:lnTo>
                <a:lnTo>
                  <a:pt x="7385" y="9483"/>
                </a:lnTo>
                <a:lnTo>
                  <a:pt x="7385" y="1052"/>
                </a:lnTo>
                <a:lnTo>
                  <a:pt x="0" y="1052"/>
                </a:lnTo>
                <a:lnTo>
                  <a:pt x="0" y="56830"/>
                </a:lnTo>
                <a:lnTo>
                  <a:pt x="7385" y="56830"/>
                </a:lnTo>
                <a:lnTo>
                  <a:pt x="7385" y="15796"/>
                </a:lnTo>
                <a:lnTo>
                  <a:pt x="13716" y="9483"/>
                </a:lnTo>
                <a:lnTo>
                  <a:pt x="17936" y="5274"/>
                </a:lnTo>
                <a:lnTo>
                  <a:pt x="33763" y="5274"/>
                </a:lnTo>
                <a:lnTo>
                  <a:pt x="35873" y="10535"/>
                </a:lnTo>
                <a:lnTo>
                  <a:pt x="35873" y="56830"/>
                </a:lnTo>
                <a:lnTo>
                  <a:pt x="42204" y="56830"/>
                </a:lnTo>
                <a:lnTo>
                  <a:pt x="42204" y="6326"/>
                </a:lnTo>
                <a:close/>
              </a:path>
            </a:pathLst>
          </a:custGeom>
          <a:solidFill>
            <a:srgbClr val="FDFDFD"/>
          </a:solidFill>
        </p:spPr>
        <p:txBody>
          <a:bodyPr wrap="square" lIns="0" tIns="0" rIns="0" bIns="0" rtlCol="0">
            <a:noAutofit/>
          </a:bodyPr>
          <a:lstStyle/>
          <a:p>
            <a:endParaRPr/>
          </a:p>
        </p:txBody>
      </p:sp>
      <p:sp>
        <p:nvSpPr>
          <p:cNvPr id="211" name="object 18"/>
          <p:cNvSpPr/>
          <p:nvPr/>
        </p:nvSpPr>
        <p:spPr>
          <a:xfrm>
            <a:off x="343168" y="6168648"/>
            <a:ext cx="43259" cy="57882"/>
          </a:xfrm>
          <a:custGeom>
            <a:avLst/>
            <a:gdLst/>
            <a:ahLst/>
            <a:cxnLst/>
            <a:rect l="l" t="t" r="r" b="b"/>
            <a:pathLst>
              <a:path w="43259" h="57882">
                <a:moveTo>
                  <a:pt x="42204" y="53673"/>
                </a:moveTo>
                <a:lnTo>
                  <a:pt x="42193" y="16902"/>
                </a:lnTo>
                <a:lnTo>
                  <a:pt x="37604" y="3986"/>
                </a:lnTo>
                <a:lnTo>
                  <a:pt x="23212" y="0"/>
                </a:lnTo>
                <a:lnTo>
                  <a:pt x="14771" y="0"/>
                </a:lnTo>
                <a:lnTo>
                  <a:pt x="7385" y="4222"/>
                </a:lnTo>
                <a:lnTo>
                  <a:pt x="3165" y="12639"/>
                </a:lnTo>
                <a:lnTo>
                  <a:pt x="7385" y="15796"/>
                </a:lnTo>
                <a:lnTo>
                  <a:pt x="11606" y="8431"/>
                </a:lnTo>
                <a:lnTo>
                  <a:pt x="16881" y="5274"/>
                </a:lnTo>
                <a:lnTo>
                  <a:pt x="32708" y="5274"/>
                </a:lnTo>
                <a:lnTo>
                  <a:pt x="35873" y="9483"/>
                </a:lnTo>
                <a:lnTo>
                  <a:pt x="35873" y="20004"/>
                </a:lnTo>
                <a:lnTo>
                  <a:pt x="28750" y="21646"/>
                </a:lnTo>
                <a:lnTo>
                  <a:pt x="13000" y="26270"/>
                </a:lnTo>
                <a:lnTo>
                  <a:pt x="3305" y="32719"/>
                </a:lnTo>
                <a:lnTo>
                  <a:pt x="0" y="43152"/>
                </a:lnTo>
                <a:lnTo>
                  <a:pt x="0" y="52621"/>
                </a:lnTo>
                <a:lnTo>
                  <a:pt x="7385" y="57882"/>
                </a:lnTo>
                <a:lnTo>
                  <a:pt x="24267" y="57882"/>
                </a:lnTo>
                <a:lnTo>
                  <a:pt x="30598" y="49464"/>
                </a:lnTo>
                <a:lnTo>
                  <a:pt x="23212" y="52621"/>
                </a:lnTo>
                <a:lnTo>
                  <a:pt x="11606" y="52621"/>
                </a:lnTo>
                <a:lnTo>
                  <a:pt x="7385" y="49464"/>
                </a:lnTo>
                <a:lnTo>
                  <a:pt x="7385" y="43152"/>
                </a:lnTo>
                <a:lnTo>
                  <a:pt x="8234" y="38672"/>
                </a:lnTo>
                <a:lnTo>
                  <a:pt x="15645" y="32079"/>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30598" y="49464"/>
                </a:lnTo>
                <a:lnTo>
                  <a:pt x="24267" y="57882"/>
                </a:lnTo>
                <a:close/>
              </a:path>
            </a:pathLst>
          </a:custGeom>
          <a:solidFill>
            <a:srgbClr val="FDFDFD"/>
          </a:solidFill>
        </p:spPr>
        <p:txBody>
          <a:bodyPr wrap="square" lIns="0" tIns="0" rIns="0" bIns="0" rtlCol="0">
            <a:noAutofit/>
          </a:bodyPr>
          <a:lstStyle/>
          <a:p>
            <a:endParaRPr/>
          </a:p>
        </p:txBody>
      </p:sp>
      <p:sp>
        <p:nvSpPr>
          <p:cNvPr id="212" name="object 19"/>
          <p:cNvSpPr/>
          <p:nvPr/>
        </p:nvSpPr>
        <p:spPr>
          <a:xfrm>
            <a:off x="394869" y="6151814"/>
            <a:ext cx="27432" cy="74716"/>
          </a:xfrm>
          <a:custGeom>
            <a:avLst/>
            <a:gdLst/>
            <a:ahLst/>
            <a:cxnLst/>
            <a:rect l="l" t="t" r="r" b="b"/>
            <a:pathLst>
              <a:path w="27432" h="74716">
                <a:moveTo>
                  <a:pt x="14771" y="68403"/>
                </a:moveTo>
                <a:lnTo>
                  <a:pt x="14771" y="23161"/>
                </a:lnTo>
                <a:lnTo>
                  <a:pt x="27432" y="23161"/>
                </a:lnTo>
                <a:lnTo>
                  <a:pt x="27432" y="17886"/>
                </a:lnTo>
                <a:lnTo>
                  <a:pt x="14771" y="17886"/>
                </a:lnTo>
                <a:lnTo>
                  <a:pt x="14771" y="0"/>
                </a:lnTo>
                <a:lnTo>
                  <a:pt x="8440" y="0"/>
                </a:lnTo>
                <a:lnTo>
                  <a:pt x="8440" y="17886"/>
                </a:lnTo>
                <a:lnTo>
                  <a:pt x="0" y="17886"/>
                </a:lnTo>
                <a:lnTo>
                  <a:pt x="0" y="23161"/>
                </a:lnTo>
                <a:lnTo>
                  <a:pt x="8440" y="23161"/>
                </a:lnTo>
                <a:lnTo>
                  <a:pt x="8440" y="71560"/>
                </a:lnTo>
                <a:lnTo>
                  <a:pt x="11606" y="74716"/>
                </a:lnTo>
                <a:lnTo>
                  <a:pt x="24267" y="74716"/>
                </a:lnTo>
                <a:lnTo>
                  <a:pt x="27432" y="73664"/>
                </a:lnTo>
                <a:lnTo>
                  <a:pt x="27432" y="68403"/>
                </a:lnTo>
                <a:lnTo>
                  <a:pt x="25322" y="69455"/>
                </a:lnTo>
                <a:lnTo>
                  <a:pt x="15826" y="69455"/>
                </a:lnTo>
                <a:lnTo>
                  <a:pt x="14771" y="68403"/>
                </a:lnTo>
                <a:close/>
              </a:path>
            </a:pathLst>
          </a:custGeom>
          <a:solidFill>
            <a:srgbClr val="FDFDFD"/>
          </a:solidFill>
        </p:spPr>
        <p:txBody>
          <a:bodyPr wrap="square" lIns="0" tIns="0" rIns="0" bIns="0" rtlCol="0">
            <a:noAutofit/>
          </a:bodyPr>
          <a:lstStyle/>
          <a:p>
            <a:endParaRPr/>
          </a:p>
        </p:txBody>
      </p:sp>
      <p:sp>
        <p:nvSpPr>
          <p:cNvPr id="213" name="object 20"/>
          <p:cNvSpPr/>
          <p:nvPr/>
        </p:nvSpPr>
        <p:spPr>
          <a:xfrm>
            <a:off x="430742" y="6147605"/>
            <a:ext cx="6344" cy="77872"/>
          </a:xfrm>
          <a:custGeom>
            <a:avLst/>
            <a:gdLst/>
            <a:ahLst/>
            <a:cxnLst/>
            <a:rect l="l" t="t" r="r" b="b"/>
            <a:pathLst>
              <a:path w="6344" h="77872">
                <a:moveTo>
                  <a:pt x="0" y="22095"/>
                </a:moveTo>
                <a:lnTo>
                  <a:pt x="0" y="77872"/>
                </a:lnTo>
                <a:lnTo>
                  <a:pt x="6344" y="77872"/>
                </a:lnTo>
                <a:lnTo>
                  <a:pt x="6344" y="22095"/>
                </a:lnTo>
                <a:lnTo>
                  <a:pt x="0" y="22095"/>
                </a:lnTo>
                <a:close/>
              </a:path>
              <a:path w="6344" h="77872">
                <a:moveTo>
                  <a:pt x="0" y="0"/>
                </a:moveTo>
                <a:lnTo>
                  <a:pt x="0" y="9469"/>
                </a:lnTo>
                <a:lnTo>
                  <a:pt x="6344" y="9469"/>
                </a:lnTo>
                <a:lnTo>
                  <a:pt x="6344" y="0"/>
                </a:lnTo>
                <a:lnTo>
                  <a:pt x="0" y="0"/>
                </a:lnTo>
                <a:close/>
              </a:path>
            </a:pathLst>
          </a:custGeom>
          <a:solidFill>
            <a:srgbClr val="FDFDFD"/>
          </a:solidFill>
        </p:spPr>
        <p:txBody>
          <a:bodyPr wrap="square" lIns="0" tIns="0" rIns="0" bIns="0" rtlCol="0">
            <a:noAutofit/>
          </a:bodyPr>
          <a:lstStyle/>
          <a:p>
            <a:endParaRPr/>
          </a:p>
        </p:txBody>
      </p:sp>
      <p:sp>
        <p:nvSpPr>
          <p:cNvPr id="214" name="object 21"/>
          <p:cNvSpPr/>
          <p:nvPr/>
        </p:nvSpPr>
        <p:spPr>
          <a:xfrm>
            <a:off x="433915" y="6149167"/>
            <a:ext cx="0" cy="76310"/>
          </a:xfrm>
          <a:custGeom>
            <a:avLst/>
            <a:gdLst/>
            <a:ahLst/>
            <a:cxnLst/>
            <a:rect l="l" t="t" r="r" b="b"/>
            <a:pathLst>
              <a:path h="76310">
                <a:moveTo>
                  <a:pt x="0" y="0"/>
                </a:moveTo>
                <a:lnTo>
                  <a:pt x="0" y="76310"/>
                </a:lnTo>
              </a:path>
            </a:pathLst>
          </a:custGeom>
          <a:ln w="7614">
            <a:solidFill>
              <a:srgbClr val="FDFDFD"/>
            </a:solidFill>
          </a:ln>
        </p:spPr>
        <p:txBody>
          <a:bodyPr wrap="square" lIns="0" tIns="0" rIns="0" bIns="0" rtlCol="0">
            <a:noAutofit/>
          </a:bodyPr>
          <a:lstStyle/>
          <a:p>
            <a:endParaRPr/>
          </a:p>
        </p:txBody>
      </p:sp>
      <p:sp>
        <p:nvSpPr>
          <p:cNvPr id="215" name="object 22"/>
          <p:cNvSpPr/>
          <p:nvPr/>
        </p:nvSpPr>
        <p:spPr>
          <a:xfrm>
            <a:off x="448693" y="6168648"/>
            <a:ext cx="36386" cy="57882"/>
          </a:xfrm>
          <a:custGeom>
            <a:avLst/>
            <a:gdLst/>
            <a:ahLst/>
            <a:cxnLst/>
            <a:rect l="l" t="t" r="r" b="b"/>
            <a:pathLst>
              <a:path w="36386" h="57882">
                <a:moveTo>
                  <a:pt x="23212" y="52621"/>
                </a:moveTo>
                <a:lnTo>
                  <a:pt x="23212" y="57882"/>
                </a:lnTo>
                <a:lnTo>
                  <a:pt x="36386" y="54366"/>
                </a:lnTo>
                <a:lnTo>
                  <a:pt x="35007" y="47842"/>
                </a:lnTo>
                <a:lnTo>
                  <a:pt x="23212" y="52621"/>
                </a:lnTo>
                <a:close/>
              </a:path>
              <a:path w="36386" h="57882">
                <a:moveTo>
                  <a:pt x="23212" y="52621"/>
                </a:moveTo>
                <a:lnTo>
                  <a:pt x="19506" y="52299"/>
                </a:lnTo>
                <a:lnTo>
                  <a:pt x="9532" y="45158"/>
                </a:lnTo>
                <a:lnTo>
                  <a:pt x="6330" y="29474"/>
                </a:lnTo>
                <a:lnTo>
                  <a:pt x="6639" y="23316"/>
                </a:lnTo>
                <a:lnTo>
                  <a:pt x="11660" y="9869"/>
                </a:lnTo>
                <a:lnTo>
                  <a:pt x="23212" y="5274"/>
                </a:lnTo>
                <a:lnTo>
                  <a:pt x="27692" y="5760"/>
                </a:lnTo>
                <a:lnTo>
                  <a:pt x="37077" y="13272"/>
                </a:lnTo>
                <a:lnTo>
                  <a:pt x="40094" y="29474"/>
                </a:lnTo>
                <a:lnTo>
                  <a:pt x="39889" y="34239"/>
                </a:lnTo>
                <a:lnTo>
                  <a:pt x="35007" y="47842"/>
                </a:lnTo>
                <a:lnTo>
                  <a:pt x="36386" y="54366"/>
                </a:lnTo>
                <a:lnTo>
                  <a:pt x="44221" y="43870"/>
                </a:lnTo>
                <a:lnTo>
                  <a:pt x="46424" y="29474"/>
                </a:lnTo>
                <a:lnTo>
                  <a:pt x="44525" y="15227"/>
                </a:lnTo>
                <a:lnTo>
                  <a:pt x="37361" y="4256"/>
                </a:lnTo>
                <a:lnTo>
                  <a:pt x="23212" y="0"/>
                </a:lnTo>
                <a:lnTo>
                  <a:pt x="10014" y="3893"/>
                </a:lnTo>
                <a:lnTo>
                  <a:pt x="2339" y="14615"/>
                </a:lnTo>
                <a:lnTo>
                  <a:pt x="0" y="29474"/>
                </a:lnTo>
                <a:lnTo>
                  <a:pt x="1920" y="42402"/>
                </a:lnTo>
                <a:lnTo>
                  <a:pt x="9298" y="53488"/>
                </a:lnTo>
                <a:lnTo>
                  <a:pt x="23212" y="57882"/>
                </a:lnTo>
                <a:lnTo>
                  <a:pt x="23212" y="52621"/>
                </a:lnTo>
                <a:close/>
              </a:path>
            </a:pathLst>
          </a:custGeom>
          <a:solidFill>
            <a:srgbClr val="FDFDFD"/>
          </a:solidFill>
        </p:spPr>
        <p:txBody>
          <a:bodyPr wrap="square" lIns="0" tIns="0" rIns="0" bIns="0" rtlCol="0">
            <a:noAutofit/>
          </a:bodyPr>
          <a:lstStyle/>
          <a:p>
            <a:endParaRPr/>
          </a:p>
        </p:txBody>
      </p:sp>
      <p:sp>
        <p:nvSpPr>
          <p:cNvPr id="216" name="object 23"/>
          <p:cNvSpPr/>
          <p:nvPr/>
        </p:nvSpPr>
        <p:spPr>
          <a:xfrm>
            <a:off x="506724" y="6168648"/>
            <a:ext cx="42218" cy="56830"/>
          </a:xfrm>
          <a:custGeom>
            <a:avLst/>
            <a:gdLst/>
            <a:ahLst/>
            <a:cxnLst/>
            <a:rect l="l" t="t" r="r" b="b"/>
            <a:pathLst>
              <a:path w="42218" h="56830">
                <a:moveTo>
                  <a:pt x="42218" y="6326"/>
                </a:moveTo>
                <a:lnTo>
                  <a:pt x="36942" y="0"/>
                </a:lnTo>
                <a:lnTo>
                  <a:pt x="17936" y="0"/>
                </a:lnTo>
                <a:lnTo>
                  <a:pt x="12661" y="4222"/>
                </a:lnTo>
                <a:lnTo>
                  <a:pt x="6330" y="9483"/>
                </a:lnTo>
                <a:lnTo>
                  <a:pt x="6330" y="1052"/>
                </a:lnTo>
                <a:lnTo>
                  <a:pt x="0" y="1052"/>
                </a:lnTo>
                <a:lnTo>
                  <a:pt x="0" y="56830"/>
                </a:lnTo>
                <a:lnTo>
                  <a:pt x="6330" y="56830"/>
                </a:lnTo>
                <a:lnTo>
                  <a:pt x="6330" y="15796"/>
                </a:lnTo>
                <a:lnTo>
                  <a:pt x="13716" y="9483"/>
                </a:lnTo>
                <a:lnTo>
                  <a:pt x="17936" y="5274"/>
                </a:lnTo>
                <a:lnTo>
                  <a:pt x="32722" y="5274"/>
                </a:lnTo>
                <a:lnTo>
                  <a:pt x="35887" y="10535"/>
                </a:lnTo>
                <a:lnTo>
                  <a:pt x="35887" y="56830"/>
                </a:lnTo>
                <a:lnTo>
                  <a:pt x="42218" y="56830"/>
                </a:lnTo>
                <a:lnTo>
                  <a:pt x="42218" y="6326"/>
                </a:lnTo>
                <a:close/>
              </a:path>
            </a:pathLst>
          </a:custGeom>
          <a:solidFill>
            <a:srgbClr val="FDFDFD"/>
          </a:solidFill>
        </p:spPr>
        <p:txBody>
          <a:bodyPr wrap="square" lIns="0" tIns="0" rIns="0" bIns="0" rtlCol="0">
            <a:noAutofit/>
          </a:bodyPr>
          <a:lstStyle/>
          <a:p>
            <a:endParaRPr/>
          </a:p>
        </p:txBody>
      </p:sp>
      <p:sp>
        <p:nvSpPr>
          <p:cNvPr id="217" name="object 24"/>
          <p:cNvSpPr/>
          <p:nvPr/>
        </p:nvSpPr>
        <p:spPr>
          <a:xfrm>
            <a:off x="559494" y="6168648"/>
            <a:ext cx="43259" cy="57882"/>
          </a:xfrm>
          <a:custGeom>
            <a:avLst/>
            <a:gdLst/>
            <a:ahLst/>
            <a:cxnLst/>
            <a:rect l="l" t="t" r="r" b="b"/>
            <a:pathLst>
              <a:path w="43259" h="57882">
                <a:moveTo>
                  <a:pt x="42204" y="53673"/>
                </a:moveTo>
                <a:lnTo>
                  <a:pt x="42190" y="16902"/>
                </a:lnTo>
                <a:lnTo>
                  <a:pt x="37198" y="3986"/>
                </a:lnTo>
                <a:lnTo>
                  <a:pt x="23212" y="0"/>
                </a:lnTo>
                <a:lnTo>
                  <a:pt x="13716" y="0"/>
                </a:lnTo>
                <a:lnTo>
                  <a:pt x="7385" y="4222"/>
                </a:lnTo>
                <a:lnTo>
                  <a:pt x="2110" y="12639"/>
                </a:lnTo>
                <a:lnTo>
                  <a:pt x="6330" y="15796"/>
                </a:lnTo>
                <a:lnTo>
                  <a:pt x="10551" y="8431"/>
                </a:lnTo>
                <a:lnTo>
                  <a:pt x="15826" y="5274"/>
                </a:lnTo>
                <a:lnTo>
                  <a:pt x="32708" y="5274"/>
                </a:lnTo>
                <a:lnTo>
                  <a:pt x="35873" y="9483"/>
                </a:lnTo>
                <a:lnTo>
                  <a:pt x="35873" y="20004"/>
                </a:lnTo>
                <a:lnTo>
                  <a:pt x="28750" y="21646"/>
                </a:lnTo>
                <a:lnTo>
                  <a:pt x="13000" y="26270"/>
                </a:lnTo>
                <a:lnTo>
                  <a:pt x="3305" y="32719"/>
                </a:lnTo>
                <a:lnTo>
                  <a:pt x="0" y="43152"/>
                </a:lnTo>
                <a:lnTo>
                  <a:pt x="0" y="52621"/>
                </a:lnTo>
                <a:lnTo>
                  <a:pt x="6330" y="57882"/>
                </a:lnTo>
                <a:lnTo>
                  <a:pt x="24267" y="57882"/>
                </a:lnTo>
                <a:lnTo>
                  <a:pt x="29543" y="49464"/>
                </a:lnTo>
                <a:lnTo>
                  <a:pt x="22157" y="52621"/>
                </a:lnTo>
                <a:lnTo>
                  <a:pt x="10551" y="52621"/>
                </a:lnTo>
                <a:lnTo>
                  <a:pt x="6330" y="49464"/>
                </a:lnTo>
                <a:lnTo>
                  <a:pt x="6330" y="43152"/>
                </a:lnTo>
                <a:lnTo>
                  <a:pt x="7366" y="38324"/>
                </a:lnTo>
                <a:lnTo>
                  <a:pt x="15193" y="31907"/>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29543" y="49464"/>
                </a:lnTo>
                <a:lnTo>
                  <a:pt x="24267" y="57882"/>
                </a:lnTo>
                <a:close/>
              </a:path>
            </a:pathLst>
          </a:custGeom>
          <a:solidFill>
            <a:srgbClr val="FDFDFD"/>
          </a:solidFill>
        </p:spPr>
        <p:txBody>
          <a:bodyPr wrap="square" lIns="0" tIns="0" rIns="0" bIns="0" rtlCol="0">
            <a:noAutofit/>
          </a:bodyPr>
          <a:lstStyle/>
          <a:p>
            <a:endParaRPr/>
          </a:p>
        </p:txBody>
      </p:sp>
      <p:sp>
        <p:nvSpPr>
          <p:cNvPr id="218" name="object 25"/>
          <p:cNvSpPr/>
          <p:nvPr/>
        </p:nvSpPr>
        <p:spPr>
          <a:xfrm>
            <a:off x="621746" y="6147605"/>
            <a:ext cx="0" cy="77872"/>
          </a:xfrm>
          <a:custGeom>
            <a:avLst/>
            <a:gdLst/>
            <a:ahLst/>
            <a:cxnLst/>
            <a:rect l="l" t="t" r="r" b="b"/>
            <a:pathLst>
              <a:path h="77872">
                <a:moveTo>
                  <a:pt x="0" y="0"/>
                </a:moveTo>
                <a:lnTo>
                  <a:pt x="0" y="77872"/>
                </a:lnTo>
              </a:path>
            </a:pathLst>
          </a:custGeom>
          <a:ln w="7600">
            <a:solidFill>
              <a:srgbClr val="FDFDFD"/>
            </a:solidFill>
          </a:ln>
        </p:spPr>
        <p:txBody>
          <a:bodyPr wrap="square" lIns="0" tIns="0" rIns="0" bIns="0" rtlCol="0">
            <a:noAutofit/>
          </a:bodyPr>
          <a:lstStyle/>
          <a:p>
            <a:endParaRPr/>
          </a:p>
        </p:txBody>
      </p:sp>
      <p:sp>
        <p:nvSpPr>
          <p:cNvPr id="219" name="object 26"/>
          <p:cNvSpPr/>
          <p:nvPr/>
        </p:nvSpPr>
        <p:spPr>
          <a:xfrm>
            <a:off x="88846" y="6262317"/>
            <a:ext cx="42209" cy="76822"/>
          </a:xfrm>
          <a:custGeom>
            <a:avLst/>
            <a:gdLst/>
            <a:ahLst/>
            <a:cxnLst/>
            <a:rect l="l" t="t" r="r" b="b"/>
            <a:pathLst>
              <a:path w="42209" h="76822">
                <a:moveTo>
                  <a:pt x="7386" y="71560"/>
                </a:moveTo>
                <a:lnTo>
                  <a:pt x="7386" y="0"/>
                </a:lnTo>
                <a:lnTo>
                  <a:pt x="0" y="0"/>
                </a:lnTo>
                <a:lnTo>
                  <a:pt x="0" y="76822"/>
                </a:lnTo>
                <a:lnTo>
                  <a:pt x="42209" y="76822"/>
                </a:lnTo>
                <a:lnTo>
                  <a:pt x="42209" y="71560"/>
                </a:lnTo>
                <a:lnTo>
                  <a:pt x="7386" y="71560"/>
                </a:lnTo>
                <a:close/>
              </a:path>
            </a:pathLst>
          </a:custGeom>
          <a:solidFill>
            <a:srgbClr val="FDFDFD"/>
          </a:solidFill>
        </p:spPr>
        <p:txBody>
          <a:bodyPr wrap="square" lIns="0" tIns="0" rIns="0" bIns="0" rtlCol="0">
            <a:noAutofit/>
          </a:bodyPr>
          <a:lstStyle/>
          <a:p>
            <a:endParaRPr/>
          </a:p>
        </p:txBody>
      </p:sp>
      <p:sp>
        <p:nvSpPr>
          <p:cNvPr id="220" name="object 27"/>
          <p:cNvSpPr/>
          <p:nvPr/>
        </p:nvSpPr>
        <p:spPr>
          <a:xfrm>
            <a:off x="134223" y="6282308"/>
            <a:ext cx="29547" cy="57883"/>
          </a:xfrm>
          <a:custGeom>
            <a:avLst/>
            <a:gdLst/>
            <a:ahLst/>
            <a:cxnLst/>
            <a:rect l="l" t="t" r="r" b="b"/>
            <a:pathLst>
              <a:path w="29547" h="57883">
                <a:moveTo>
                  <a:pt x="23215" y="57883"/>
                </a:moveTo>
                <a:lnTo>
                  <a:pt x="29547" y="49464"/>
                </a:lnTo>
                <a:lnTo>
                  <a:pt x="22160" y="53673"/>
                </a:lnTo>
                <a:lnTo>
                  <a:pt x="15828" y="53673"/>
                </a:lnTo>
                <a:lnTo>
                  <a:pt x="14772" y="57883"/>
                </a:lnTo>
                <a:lnTo>
                  <a:pt x="23215" y="57883"/>
                </a:lnTo>
                <a:close/>
              </a:path>
              <a:path w="29547" h="57883">
                <a:moveTo>
                  <a:pt x="0" y="44204"/>
                </a:moveTo>
                <a:lnTo>
                  <a:pt x="0" y="52621"/>
                </a:lnTo>
                <a:lnTo>
                  <a:pt x="6330" y="57883"/>
                </a:lnTo>
                <a:lnTo>
                  <a:pt x="14772" y="57883"/>
                </a:lnTo>
                <a:lnTo>
                  <a:pt x="15828" y="53673"/>
                </a:lnTo>
                <a:lnTo>
                  <a:pt x="10552" y="53673"/>
                </a:lnTo>
                <a:lnTo>
                  <a:pt x="6330" y="49464"/>
                </a:lnTo>
                <a:lnTo>
                  <a:pt x="6330" y="43152"/>
                </a:lnTo>
                <a:lnTo>
                  <a:pt x="7180" y="38671"/>
                </a:lnTo>
                <a:lnTo>
                  <a:pt x="14592" y="32078"/>
                </a:lnTo>
                <a:lnTo>
                  <a:pt x="34822" y="25265"/>
                </a:lnTo>
                <a:lnTo>
                  <a:pt x="34822" y="44204"/>
                </a:lnTo>
                <a:lnTo>
                  <a:pt x="29547" y="49464"/>
                </a:lnTo>
                <a:lnTo>
                  <a:pt x="23215" y="57883"/>
                </a:lnTo>
                <a:lnTo>
                  <a:pt x="28490" y="55779"/>
                </a:lnTo>
                <a:lnTo>
                  <a:pt x="34822" y="50517"/>
                </a:lnTo>
                <a:lnTo>
                  <a:pt x="35877" y="56831"/>
                </a:lnTo>
                <a:lnTo>
                  <a:pt x="42210" y="56831"/>
                </a:lnTo>
                <a:lnTo>
                  <a:pt x="42210" y="53673"/>
                </a:lnTo>
                <a:lnTo>
                  <a:pt x="41154" y="49464"/>
                </a:lnTo>
                <a:lnTo>
                  <a:pt x="41154" y="5260"/>
                </a:lnTo>
                <a:lnTo>
                  <a:pt x="35877" y="0"/>
                </a:lnTo>
                <a:lnTo>
                  <a:pt x="13717" y="0"/>
                </a:lnTo>
                <a:lnTo>
                  <a:pt x="6330" y="4208"/>
                </a:lnTo>
                <a:lnTo>
                  <a:pt x="2110" y="12625"/>
                </a:lnTo>
                <a:lnTo>
                  <a:pt x="6330" y="15782"/>
                </a:lnTo>
                <a:lnTo>
                  <a:pt x="10552" y="9469"/>
                </a:lnTo>
                <a:lnTo>
                  <a:pt x="15828" y="5260"/>
                </a:lnTo>
                <a:lnTo>
                  <a:pt x="31657" y="5260"/>
                </a:lnTo>
                <a:lnTo>
                  <a:pt x="35877" y="9469"/>
                </a:lnTo>
                <a:lnTo>
                  <a:pt x="35877" y="21056"/>
                </a:lnTo>
                <a:lnTo>
                  <a:pt x="28477" y="22396"/>
                </a:lnTo>
                <a:lnTo>
                  <a:pt x="12545" y="26563"/>
                </a:lnTo>
                <a:lnTo>
                  <a:pt x="3108" y="33112"/>
                </a:lnTo>
                <a:lnTo>
                  <a:pt x="0" y="44204"/>
                </a:lnTo>
                <a:close/>
              </a:path>
            </a:pathLst>
          </a:custGeom>
          <a:solidFill>
            <a:srgbClr val="FDFDFD"/>
          </a:solidFill>
        </p:spPr>
        <p:txBody>
          <a:bodyPr wrap="square" lIns="0" tIns="0" rIns="0" bIns="0" rtlCol="0">
            <a:noAutofit/>
          </a:bodyPr>
          <a:lstStyle/>
          <a:p>
            <a:endParaRPr/>
          </a:p>
        </p:txBody>
      </p:sp>
      <p:sp>
        <p:nvSpPr>
          <p:cNvPr id="221" name="object 28"/>
          <p:cNvSpPr/>
          <p:nvPr/>
        </p:nvSpPr>
        <p:spPr>
          <a:xfrm>
            <a:off x="193316" y="6262317"/>
            <a:ext cx="46437" cy="77874"/>
          </a:xfrm>
          <a:custGeom>
            <a:avLst/>
            <a:gdLst/>
            <a:ahLst/>
            <a:cxnLst/>
            <a:rect l="l" t="t" r="r" b="b"/>
            <a:pathLst>
              <a:path w="46437" h="77874">
                <a:moveTo>
                  <a:pt x="6332" y="70507"/>
                </a:moveTo>
                <a:lnTo>
                  <a:pt x="9497" y="75770"/>
                </a:lnTo>
                <a:lnTo>
                  <a:pt x="6332" y="63142"/>
                </a:lnTo>
                <a:lnTo>
                  <a:pt x="6332" y="35773"/>
                </a:lnTo>
                <a:lnTo>
                  <a:pt x="8442" y="31564"/>
                </a:lnTo>
                <a:lnTo>
                  <a:pt x="15829" y="25251"/>
                </a:lnTo>
                <a:lnTo>
                  <a:pt x="22161" y="25251"/>
                </a:lnTo>
                <a:lnTo>
                  <a:pt x="27919" y="26241"/>
                </a:lnTo>
                <a:lnTo>
                  <a:pt x="36985" y="34951"/>
                </a:lnTo>
                <a:lnTo>
                  <a:pt x="40106" y="50517"/>
                </a:lnTo>
                <a:lnTo>
                  <a:pt x="39900" y="54725"/>
                </a:lnTo>
                <a:lnTo>
                  <a:pt x="35011" y="68196"/>
                </a:lnTo>
                <a:lnTo>
                  <a:pt x="23216" y="73664"/>
                </a:lnTo>
                <a:lnTo>
                  <a:pt x="24266" y="77874"/>
                </a:lnTo>
                <a:lnTo>
                  <a:pt x="34960" y="75399"/>
                </a:lnTo>
                <a:lnTo>
                  <a:pt x="43430" y="65960"/>
                </a:lnTo>
                <a:lnTo>
                  <a:pt x="46437" y="49464"/>
                </a:lnTo>
                <a:lnTo>
                  <a:pt x="43864" y="35210"/>
                </a:lnTo>
                <a:lnTo>
                  <a:pt x="35964" y="24138"/>
                </a:lnTo>
                <a:lnTo>
                  <a:pt x="24266" y="19990"/>
                </a:lnTo>
                <a:lnTo>
                  <a:pt x="16884" y="19990"/>
                </a:lnTo>
                <a:lnTo>
                  <a:pt x="12664" y="23147"/>
                </a:lnTo>
                <a:lnTo>
                  <a:pt x="6332" y="28407"/>
                </a:lnTo>
                <a:lnTo>
                  <a:pt x="6332" y="0"/>
                </a:lnTo>
                <a:lnTo>
                  <a:pt x="0" y="0"/>
                </a:lnTo>
                <a:lnTo>
                  <a:pt x="0" y="76822"/>
                </a:lnTo>
                <a:lnTo>
                  <a:pt x="5276" y="76822"/>
                </a:lnTo>
                <a:lnTo>
                  <a:pt x="6332" y="70507"/>
                </a:lnTo>
                <a:close/>
              </a:path>
              <a:path w="46437" h="77874">
                <a:moveTo>
                  <a:pt x="6332" y="63142"/>
                </a:moveTo>
                <a:lnTo>
                  <a:pt x="9497" y="75770"/>
                </a:lnTo>
                <a:lnTo>
                  <a:pt x="15829" y="77874"/>
                </a:lnTo>
                <a:lnTo>
                  <a:pt x="24266" y="77874"/>
                </a:lnTo>
                <a:lnTo>
                  <a:pt x="23216" y="73664"/>
                </a:lnTo>
                <a:lnTo>
                  <a:pt x="15829" y="73664"/>
                </a:lnTo>
                <a:lnTo>
                  <a:pt x="10552" y="68403"/>
                </a:lnTo>
                <a:lnTo>
                  <a:pt x="6332" y="63142"/>
                </a:lnTo>
                <a:close/>
              </a:path>
            </a:pathLst>
          </a:custGeom>
          <a:solidFill>
            <a:srgbClr val="FDFDFD"/>
          </a:solidFill>
        </p:spPr>
        <p:txBody>
          <a:bodyPr wrap="square" lIns="0" tIns="0" rIns="0" bIns="0" rtlCol="0">
            <a:noAutofit/>
          </a:bodyPr>
          <a:lstStyle/>
          <a:p>
            <a:endParaRPr/>
          </a:p>
        </p:txBody>
      </p:sp>
      <p:sp>
        <p:nvSpPr>
          <p:cNvPr id="222" name="object 29"/>
          <p:cNvSpPr/>
          <p:nvPr/>
        </p:nvSpPr>
        <p:spPr>
          <a:xfrm>
            <a:off x="246084" y="6282308"/>
            <a:ext cx="36387" cy="57883"/>
          </a:xfrm>
          <a:custGeom>
            <a:avLst/>
            <a:gdLst/>
            <a:ahLst/>
            <a:cxnLst/>
            <a:rect l="l" t="t" r="r" b="b"/>
            <a:pathLst>
              <a:path w="36387" h="57883">
                <a:moveTo>
                  <a:pt x="23212" y="53673"/>
                </a:moveTo>
                <a:lnTo>
                  <a:pt x="23212" y="57883"/>
                </a:lnTo>
                <a:lnTo>
                  <a:pt x="36387" y="54367"/>
                </a:lnTo>
                <a:lnTo>
                  <a:pt x="34764" y="48746"/>
                </a:lnTo>
                <a:lnTo>
                  <a:pt x="23212" y="53673"/>
                </a:lnTo>
                <a:close/>
              </a:path>
              <a:path w="36387" h="57883">
                <a:moveTo>
                  <a:pt x="23212" y="53673"/>
                </a:moveTo>
                <a:lnTo>
                  <a:pt x="18732" y="53134"/>
                </a:lnTo>
                <a:lnTo>
                  <a:pt x="9346" y="45235"/>
                </a:lnTo>
                <a:lnTo>
                  <a:pt x="6330" y="29474"/>
                </a:lnTo>
                <a:lnTo>
                  <a:pt x="6641" y="23297"/>
                </a:lnTo>
                <a:lnTo>
                  <a:pt x="11663" y="9852"/>
                </a:lnTo>
                <a:lnTo>
                  <a:pt x="23212" y="5260"/>
                </a:lnTo>
                <a:lnTo>
                  <a:pt x="27702" y="5749"/>
                </a:lnTo>
                <a:lnTo>
                  <a:pt x="37080" y="13265"/>
                </a:lnTo>
                <a:lnTo>
                  <a:pt x="40094" y="29474"/>
                </a:lnTo>
                <a:lnTo>
                  <a:pt x="39784" y="35306"/>
                </a:lnTo>
                <a:lnTo>
                  <a:pt x="34764" y="48746"/>
                </a:lnTo>
                <a:lnTo>
                  <a:pt x="36387" y="54367"/>
                </a:lnTo>
                <a:lnTo>
                  <a:pt x="44221" y="43870"/>
                </a:lnTo>
                <a:lnTo>
                  <a:pt x="46424" y="29474"/>
                </a:lnTo>
                <a:lnTo>
                  <a:pt x="44525" y="15221"/>
                </a:lnTo>
                <a:lnTo>
                  <a:pt x="37361" y="4253"/>
                </a:lnTo>
                <a:lnTo>
                  <a:pt x="23212" y="0"/>
                </a:lnTo>
                <a:lnTo>
                  <a:pt x="10014" y="3890"/>
                </a:lnTo>
                <a:lnTo>
                  <a:pt x="2339" y="14609"/>
                </a:lnTo>
                <a:lnTo>
                  <a:pt x="0" y="29474"/>
                </a:lnTo>
                <a:lnTo>
                  <a:pt x="1920" y="42403"/>
                </a:lnTo>
                <a:lnTo>
                  <a:pt x="9298" y="53489"/>
                </a:lnTo>
                <a:lnTo>
                  <a:pt x="23212" y="57883"/>
                </a:lnTo>
                <a:lnTo>
                  <a:pt x="23212" y="53673"/>
                </a:lnTo>
                <a:close/>
              </a:path>
            </a:pathLst>
          </a:custGeom>
          <a:solidFill>
            <a:srgbClr val="FDFDFD"/>
          </a:solidFill>
        </p:spPr>
        <p:txBody>
          <a:bodyPr wrap="square" lIns="0" tIns="0" rIns="0" bIns="0" rtlCol="0">
            <a:noAutofit/>
          </a:bodyPr>
          <a:lstStyle/>
          <a:p>
            <a:endParaRPr/>
          </a:p>
        </p:txBody>
      </p:sp>
      <p:sp>
        <p:nvSpPr>
          <p:cNvPr id="223" name="object 30"/>
          <p:cNvSpPr/>
          <p:nvPr/>
        </p:nvSpPr>
        <p:spPr>
          <a:xfrm>
            <a:off x="304115" y="6283360"/>
            <a:ext cx="42218" cy="56831"/>
          </a:xfrm>
          <a:custGeom>
            <a:avLst/>
            <a:gdLst/>
            <a:ahLst/>
            <a:cxnLst/>
            <a:rect l="l" t="t" r="r" b="b"/>
            <a:pathLst>
              <a:path w="42218" h="56831">
                <a:moveTo>
                  <a:pt x="42218" y="55779"/>
                </a:moveTo>
                <a:lnTo>
                  <a:pt x="42218" y="0"/>
                </a:lnTo>
                <a:lnTo>
                  <a:pt x="35887" y="0"/>
                </a:lnTo>
                <a:lnTo>
                  <a:pt x="35887" y="41047"/>
                </a:lnTo>
                <a:lnTo>
                  <a:pt x="28487" y="48412"/>
                </a:lnTo>
                <a:lnTo>
                  <a:pt x="24267" y="52621"/>
                </a:lnTo>
                <a:lnTo>
                  <a:pt x="9495" y="52621"/>
                </a:lnTo>
                <a:lnTo>
                  <a:pt x="6330" y="47360"/>
                </a:lnTo>
                <a:lnTo>
                  <a:pt x="6330" y="0"/>
                </a:lnTo>
                <a:lnTo>
                  <a:pt x="0" y="0"/>
                </a:lnTo>
                <a:lnTo>
                  <a:pt x="0" y="50517"/>
                </a:lnTo>
                <a:lnTo>
                  <a:pt x="5275" y="56831"/>
                </a:lnTo>
                <a:lnTo>
                  <a:pt x="24267" y="56831"/>
                </a:lnTo>
                <a:lnTo>
                  <a:pt x="29557" y="53674"/>
                </a:lnTo>
                <a:lnTo>
                  <a:pt x="35887" y="47360"/>
                </a:lnTo>
                <a:lnTo>
                  <a:pt x="35887" y="55779"/>
                </a:lnTo>
                <a:lnTo>
                  <a:pt x="42218" y="55779"/>
                </a:lnTo>
                <a:close/>
              </a:path>
            </a:pathLst>
          </a:custGeom>
          <a:solidFill>
            <a:srgbClr val="FDFDFD"/>
          </a:solidFill>
        </p:spPr>
        <p:txBody>
          <a:bodyPr wrap="square" lIns="0" tIns="0" rIns="0" bIns="0" rtlCol="0">
            <a:noAutofit/>
          </a:bodyPr>
          <a:lstStyle/>
          <a:p>
            <a:endParaRPr/>
          </a:p>
        </p:txBody>
      </p:sp>
      <p:sp>
        <p:nvSpPr>
          <p:cNvPr id="224" name="object 31"/>
          <p:cNvSpPr/>
          <p:nvPr/>
        </p:nvSpPr>
        <p:spPr>
          <a:xfrm>
            <a:off x="362160" y="6282308"/>
            <a:ext cx="26377" cy="56831"/>
          </a:xfrm>
          <a:custGeom>
            <a:avLst/>
            <a:gdLst/>
            <a:ahLst/>
            <a:cxnLst/>
            <a:rect l="l" t="t" r="r" b="b"/>
            <a:pathLst>
              <a:path w="26377" h="56831">
                <a:moveTo>
                  <a:pt x="6330" y="56831"/>
                </a:moveTo>
                <a:lnTo>
                  <a:pt x="6330" y="14730"/>
                </a:lnTo>
                <a:lnTo>
                  <a:pt x="15826" y="6312"/>
                </a:lnTo>
                <a:lnTo>
                  <a:pt x="26377" y="6312"/>
                </a:lnTo>
                <a:lnTo>
                  <a:pt x="26377" y="0"/>
                </a:lnTo>
                <a:lnTo>
                  <a:pt x="15826" y="0"/>
                </a:lnTo>
                <a:lnTo>
                  <a:pt x="9495" y="5260"/>
                </a:lnTo>
                <a:lnTo>
                  <a:pt x="7385" y="11573"/>
                </a:lnTo>
                <a:lnTo>
                  <a:pt x="6330" y="11573"/>
                </a:lnTo>
                <a:lnTo>
                  <a:pt x="6330" y="1052"/>
                </a:lnTo>
                <a:lnTo>
                  <a:pt x="0" y="1052"/>
                </a:lnTo>
                <a:lnTo>
                  <a:pt x="0" y="56831"/>
                </a:lnTo>
                <a:lnTo>
                  <a:pt x="6330" y="56831"/>
                </a:lnTo>
                <a:close/>
              </a:path>
            </a:pathLst>
          </a:custGeom>
          <a:solidFill>
            <a:srgbClr val="FDFDFD"/>
          </a:solidFill>
        </p:spPr>
        <p:txBody>
          <a:bodyPr wrap="square" lIns="0" tIns="0" rIns="0" bIns="0" rtlCol="0">
            <a:noAutofit/>
          </a:bodyPr>
          <a:lstStyle/>
          <a:p>
            <a:endParaRPr/>
          </a:p>
        </p:txBody>
      </p:sp>
      <p:sp>
        <p:nvSpPr>
          <p:cNvPr id="225" name="object 32"/>
          <p:cNvSpPr/>
          <p:nvPr/>
        </p:nvSpPr>
        <p:spPr>
          <a:xfrm>
            <a:off x="83570" y="6378078"/>
            <a:ext cx="43098" cy="79980"/>
          </a:xfrm>
          <a:custGeom>
            <a:avLst/>
            <a:gdLst/>
            <a:ahLst/>
            <a:cxnLst/>
            <a:rect l="l" t="t" r="r" b="b"/>
            <a:pathLst>
              <a:path w="43098" h="79980">
                <a:moveTo>
                  <a:pt x="30602" y="73665"/>
                </a:moveTo>
                <a:lnTo>
                  <a:pt x="27655" y="73503"/>
                </a:lnTo>
                <a:lnTo>
                  <a:pt x="17262" y="76935"/>
                </a:lnTo>
                <a:lnTo>
                  <a:pt x="30602" y="79980"/>
                </a:lnTo>
                <a:lnTo>
                  <a:pt x="43098" y="77139"/>
                </a:lnTo>
                <a:lnTo>
                  <a:pt x="42469" y="70349"/>
                </a:lnTo>
                <a:lnTo>
                  <a:pt x="30602" y="73665"/>
                </a:lnTo>
                <a:close/>
              </a:path>
              <a:path w="43098" h="79980">
                <a:moveTo>
                  <a:pt x="1996" y="23846"/>
                </a:moveTo>
                <a:lnTo>
                  <a:pt x="0" y="39990"/>
                </a:lnTo>
                <a:lnTo>
                  <a:pt x="1860" y="55620"/>
                </a:lnTo>
                <a:lnTo>
                  <a:pt x="7647" y="68478"/>
                </a:lnTo>
                <a:lnTo>
                  <a:pt x="17262" y="76935"/>
                </a:lnTo>
                <a:lnTo>
                  <a:pt x="27655" y="73503"/>
                </a:lnTo>
                <a:lnTo>
                  <a:pt x="16647" y="68734"/>
                </a:lnTo>
                <a:lnTo>
                  <a:pt x="9764" y="57499"/>
                </a:lnTo>
                <a:lnTo>
                  <a:pt x="7386" y="39990"/>
                </a:lnTo>
                <a:lnTo>
                  <a:pt x="7580" y="34381"/>
                </a:lnTo>
                <a:lnTo>
                  <a:pt x="11150" y="18558"/>
                </a:lnTo>
                <a:lnTo>
                  <a:pt x="18942" y="8674"/>
                </a:lnTo>
                <a:lnTo>
                  <a:pt x="30602" y="5262"/>
                </a:lnTo>
                <a:lnTo>
                  <a:pt x="34351" y="5552"/>
                </a:lnTo>
                <a:lnTo>
                  <a:pt x="44928" y="10891"/>
                </a:lnTo>
                <a:lnTo>
                  <a:pt x="51536" y="22548"/>
                </a:lnTo>
                <a:lnTo>
                  <a:pt x="53818" y="39990"/>
                </a:lnTo>
                <a:lnTo>
                  <a:pt x="53699" y="44383"/>
                </a:lnTo>
                <a:lnTo>
                  <a:pt x="50294" y="60525"/>
                </a:lnTo>
                <a:lnTo>
                  <a:pt x="42469" y="70349"/>
                </a:lnTo>
                <a:lnTo>
                  <a:pt x="43098" y="77139"/>
                </a:lnTo>
                <a:lnTo>
                  <a:pt x="52886" y="68854"/>
                </a:lnTo>
                <a:lnTo>
                  <a:pt x="59057" y="56133"/>
                </a:lnTo>
                <a:lnTo>
                  <a:pt x="61205" y="39990"/>
                </a:lnTo>
                <a:lnTo>
                  <a:pt x="59203" y="24358"/>
                </a:lnTo>
                <a:lnTo>
                  <a:pt x="53166" y="11501"/>
                </a:lnTo>
                <a:lnTo>
                  <a:pt x="43497" y="3044"/>
                </a:lnTo>
                <a:lnTo>
                  <a:pt x="30602" y="0"/>
                </a:lnTo>
                <a:lnTo>
                  <a:pt x="17666" y="2840"/>
                </a:lnTo>
                <a:lnTo>
                  <a:pt x="7919" y="11125"/>
                </a:lnTo>
                <a:lnTo>
                  <a:pt x="1996" y="23846"/>
                </a:lnTo>
                <a:close/>
              </a:path>
            </a:pathLst>
          </a:custGeom>
          <a:solidFill>
            <a:srgbClr val="FDFDFD"/>
          </a:solidFill>
        </p:spPr>
        <p:txBody>
          <a:bodyPr wrap="square" lIns="0" tIns="0" rIns="0" bIns="0" rtlCol="0">
            <a:noAutofit/>
          </a:bodyPr>
          <a:lstStyle/>
          <a:p>
            <a:endParaRPr/>
          </a:p>
        </p:txBody>
      </p:sp>
      <p:sp>
        <p:nvSpPr>
          <p:cNvPr id="226" name="object 33"/>
          <p:cNvSpPr/>
          <p:nvPr/>
        </p:nvSpPr>
        <p:spPr>
          <a:xfrm>
            <a:off x="156383" y="6400177"/>
            <a:ext cx="26380" cy="56828"/>
          </a:xfrm>
          <a:custGeom>
            <a:avLst/>
            <a:gdLst/>
            <a:ahLst/>
            <a:cxnLst/>
            <a:rect l="l" t="t" r="r" b="b"/>
            <a:pathLst>
              <a:path w="26380" h="56828">
                <a:moveTo>
                  <a:pt x="23215" y="0"/>
                </a:moveTo>
                <a:lnTo>
                  <a:pt x="15828" y="0"/>
                </a:lnTo>
                <a:lnTo>
                  <a:pt x="10552" y="4209"/>
                </a:lnTo>
                <a:lnTo>
                  <a:pt x="7387" y="11576"/>
                </a:lnTo>
                <a:lnTo>
                  <a:pt x="7387" y="1052"/>
                </a:lnTo>
                <a:lnTo>
                  <a:pt x="0" y="1052"/>
                </a:lnTo>
                <a:lnTo>
                  <a:pt x="0" y="56828"/>
                </a:lnTo>
                <a:lnTo>
                  <a:pt x="7387" y="56828"/>
                </a:lnTo>
                <a:lnTo>
                  <a:pt x="7387" y="25257"/>
                </a:lnTo>
                <a:lnTo>
                  <a:pt x="12567" y="10876"/>
                </a:lnTo>
                <a:lnTo>
                  <a:pt x="23215" y="5262"/>
                </a:lnTo>
                <a:lnTo>
                  <a:pt x="26380" y="5262"/>
                </a:lnTo>
                <a:lnTo>
                  <a:pt x="26380" y="0"/>
                </a:lnTo>
                <a:lnTo>
                  <a:pt x="23215" y="0"/>
                </a:lnTo>
                <a:close/>
              </a:path>
            </a:pathLst>
          </a:custGeom>
          <a:solidFill>
            <a:srgbClr val="FDFDFD"/>
          </a:solidFill>
        </p:spPr>
        <p:txBody>
          <a:bodyPr wrap="square" lIns="0" tIns="0" rIns="0" bIns="0" rtlCol="0">
            <a:noAutofit/>
          </a:bodyPr>
          <a:lstStyle/>
          <a:p>
            <a:endParaRPr/>
          </a:p>
        </p:txBody>
      </p:sp>
      <p:sp>
        <p:nvSpPr>
          <p:cNvPr id="227" name="object 34"/>
          <p:cNvSpPr/>
          <p:nvPr/>
        </p:nvSpPr>
        <p:spPr>
          <a:xfrm>
            <a:off x="184875" y="6399125"/>
            <a:ext cx="49602" cy="77875"/>
          </a:xfrm>
          <a:custGeom>
            <a:avLst/>
            <a:gdLst/>
            <a:ahLst/>
            <a:cxnLst/>
            <a:rect l="l" t="t" r="r" b="b"/>
            <a:pathLst>
              <a:path w="49602" h="77875">
                <a:moveTo>
                  <a:pt x="6330" y="63142"/>
                </a:moveTo>
                <a:lnTo>
                  <a:pt x="6330" y="57880"/>
                </a:lnTo>
                <a:lnTo>
                  <a:pt x="6046" y="74081"/>
                </a:lnTo>
                <a:lnTo>
                  <a:pt x="24270" y="77875"/>
                </a:lnTo>
                <a:lnTo>
                  <a:pt x="36927" y="72613"/>
                </a:lnTo>
                <a:lnTo>
                  <a:pt x="11607" y="72613"/>
                </a:lnTo>
                <a:lnTo>
                  <a:pt x="6330" y="68404"/>
                </a:lnTo>
                <a:lnTo>
                  <a:pt x="6330" y="63142"/>
                </a:lnTo>
                <a:close/>
              </a:path>
              <a:path w="49602" h="77875">
                <a:moveTo>
                  <a:pt x="0" y="58932"/>
                </a:moveTo>
                <a:lnTo>
                  <a:pt x="0" y="64194"/>
                </a:lnTo>
                <a:lnTo>
                  <a:pt x="129" y="65886"/>
                </a:lnTo>
                <a:lnTo>
                  <a:pt x="6046" y="74081"/>
                </a:lnTo>
                <a:lnTo>
                  <a:pt x="6330" y="57880"/>
                </a:lnTo>
                <a:lnTo>
                  <a:pt x="10552" y="53670"/>
                </a:lnTo>
                <a:lnTo>
                  <a:pt x="40092" y="53670"/>
                </a:lnTo>
                <a:lnTo>
                  <a:pt x="43258" y="57880"/>
                </a:lnTo>
                <a:lnTo>
                  <a:pt x="43258" y="68404"/>
                </a:lnTo>
                <a:lnTo>
                  <a:pt x="36927" y="72613"/>
                </a:lnTo>
                <a:lnTo>
                  <a:pt x="24270" y="77875"/>
                </a:lnTo>
                <a:lnTo>
                  <a:pt x="31938" y="77405"/>
                </a:lnTo>
                <a:lnTo>
                  <a:pt x="45671" y="71778"/>
                </a:lnTo>
                <a:lnTo>
                  <a:pt x="49602" y="62089"/>
                </a:lnTo>
                <a:lnTo>
                  <a:pt x="49489" y="59992"/>
                </a:lnTo>
                <a:lnTo>
                  <a:pt x="43436" y="50619"/>
                </a:lnTo>
                <a:lnTo>
                  <a:pt x="26380" y="47356"/>
                </a:lnTo>
                <a:lnTo>
                  <a:pt x="10552" y="47356"/>
                </a:lnTo>
                <a:lnTo>
                  <a:pt x="8440" y="46304"/>
                </a:lnTo>
                <a:lnTo>
                  <a:pt x="8440" y="43147"/>
                </a:lnTo>
                <a:lnTo>
                  <a:pt x="10552" y="38937"/>
                </a:lnTo>
                <a:lnTo>
                  <a:pt x="13717" y="37885"/>
                </a:lnTo>
                <a:lnTo>
                  <a:pt x="16883" y="38937"/>
                </a:lnTo>
                <a:lnTo>
                  <a:pt x="23215" y="38937"/>
                </a:lnTo>
                <a:lnTo>
                  <a:pt x="26764" y="38762"/>
                </a:lnTo>
                <a:lnTo>
                  <a:pt x="32707" y="33675"/>
                </a:lnTo>
                <a:lnTo>
                  <a:pt x="15828" y="33675"/>
                </a:lnTo>
                <a:lnTo>
                  <a:pt x="9495" y="29467"/>
                </a:lnTo>
                <a:lnTo>
                  <a:pt x="6780" y="7947"/>
                </a:lnTo>
                <a:lnTo>
                  <a:pt x="2110" y="21047"/>
                </a:lnTo>
                <a:lnTo>
                  <a:pt x="2110" y="26309"/>
                </a:lnTo>
                <a:lnTo>
                  <a:pt x="5275" y="31571"/>
                </a:lnTo>
                <a:lnTo>
                  <a:pt x="10552" y="35780"/>
                </a:lnTo>
                <a:lnTo>
                  <a:pt x="6330" y="35780"/>
                </a:lnTo>
                <a:lnTo>
                  <a:pt x="2110" y="39990"/>
                </a:lnTo>
                <a:lnTo>
                  <a:pt x="2110" y="49462"/>
                </a:lnTo>
                <a:lnTo>
                  <a:pt x="5275" y="51566"/>
                </a:lnTo>
                <a:lnTo>
                  <a:pt x="9495" y="51566"/>
                </a:lnTo>
                <a:lnTo>
                  <a:pt x="9495" y="52618"/>
                </a:lnTo>
                <a:lnTo>
                  <a:pt x="2110" y="54722"/>
                </a:lnTo>
                <a:lnTo>
                  <a:pt x="0" y="58932"/>
                </a:lnTo>
                <a:close/>
              </a:path>
              <a:path w="49602" h="77875">
                <a:moveTo>
                  <a:pt x="44313" y="14732"/>
                </a:moveTo>
                <a:lnTo>
                  <a:pt x="43258" y="10524"/>
                </a:lnTo>
                <a:lnTo>
                  <a:pt x="40092" y="7366"/>
                </a:lnTo>
                <a:lnTo>
                  <a:pt x="43258" y="5262"/>
                </a:lnTo>
                <a:lnTo>
                  <a:pt x="49602" y="5262"/>
                </a:lnTo>
                <a:lnTo>
                  <a:pt x="49602" y="0"/>
                </a:lnTo>
                <a:lnTo>
                  <a:pt x="45368" y="0"/>
                </a:lnTo>
                <a:lnTo>
                  <a:pt x="41147" y="1052"/>
                </a:lnTo>
                <a:lnTo>
                  <a:pt x="37982" y="4209"/>
                </a:lnTo>
                <a:lnTo>
                  <a:pt x="33762" y="2104"/>
                </a:lnTo>
                <a:lnTo>
                  <a:pt x="30602" y="1052"/>
                </a:lnTo>
                <a:lnTo>
                  <a:pt x="24270" y="1052"/>
                </a:lnTo>
                <a:lnTo>
                  <a:pt x="18841" y="1535"/>
                </a:lnTo>
                <a:lnTo>
                  <a:pt x="6780" y="7947"/>
                </a:lnTo>
                <a:lnTo>
                  <a:pt x="9495" y="29467"/>
                </a:lnTo>
                <a:lnTo>
                  <a:pt x="9495" y="11576"/>
                </a:lnTo>
                <a:lnTo>
                  <a:pt x="14772" y="5262"/>
                </a:lnTo>
                <a:lnTo>
                  <a:pt x="32707" y="5262"/>
                </a:lnTo>
                <a:lnTo>
                  <a:pt x="37982" y="10524"/>
                </a:lnTo>
                <a:lnTo>
                  <a:pt x="37982" y="29467"/>
                </a:lnTo>
                <a:lnTo>
                  <a:pt x="32707" y="33675"/>
                </a:lnTo>
                <a:lnTo>
                  <a:pt x="26764" y="38762"/>
                </a:lnTo>
                <a:lnTo>
                  <a:pt x="39262" y="33594"/>
                </a:lnTo>
                <a:lnTo>
                  <a:pt x="44313" y="19995"/>
                </a:lnTo>
                <a:lnTo>
                  <a:pt x="44313" y="14732"/>
                </a:lnTo>
                <a:close/>
              </a:path>
            </a:pathLst>
          </a:custGeom>
          <a:solidFill>
            <a:srgbClr val="FDFDFD"/>
          </a:solidFill>
        </p:spPr>
        <p:txBody>
          <a:bodyPr wrap="square" lIns="0" tIns="0" rIns="0" bIns="0" rtlCol="0">
            <a:noAutofit/>
          </a:bodyPr>
          <a:lstStyle/>
          <a:p>
            <a:endParaRPr/>
          </a:p>
        </p:txBody>
      </p:sp>
      <p:sp>
        <p:nvSpPr>
          <p:cNvPr id="228" name="object 35"/>
          <p:cNvSpPr/>
          <p:nvPr/>
        </p:nvSpPr>
        <p:spPr>
          <a:xfrm>
            <a:off x="237643" y="6400177"/>
            <a:ext cx="36928" cy="57880"/>
          </a:xfrm>
          <a:custGeom>
            <a:avLst/>
            <a:gdLst/>
            <a:ahLst/>
            <a:cxnLst/>
            <a:rect l="l" t="t" r="r" b="b"/>
            <a:pathLst>
              <a:path w="36928" h="57880">
                <a:moveTo>
                  <a:pt x="24267" y="57880"/>
                </a:moveTo>
                <a:lnTo>
                  <a:pt x="29543" y="54724"/>
                </a:lnTo>
                <a:lnTo>
                  <a:pt x="35873" y="49462"/>
                </a:lnTo>
                <a:lnTo>
                  <a:pt x="36928" y="56828"/>
                </a:lnTo>
                <a:lnTo>
                  <a:pt x="35873" y="25257"/>
                </a:lnTo>
                <a:lnTo>
                  <a:pt x="35873" y="43147"/>
                </a:lnTo>
                <a:lnTo>
                  <a:pt x="29543" y="48410"/>
                </a:lnTo>
                <a:lnTo>
                  <a:pt x="24267" y="57880"/>
                </a:lnTo>
                <a:close/>
              </a:path>
              <a:path w="36928" h="57880">
                <a:moveTo>
                  <a:pt x="43259" y="56828"/>
                </a:moveTo>
                <a:lnTo>
                  <a:pt x="42204" y="52618"/>
                </a:lnTo>
                <a:lnTo>
                  <a:pt x="42204" y="4209"/>
                </a:lnTo>
                <a:lnTo>
                  <a:pt x="35873" y="0"/>
                </a:lnTo>
                <a:lnTo>
                  <a:pt x="13716" y="0"/>
                </a:lnTo>
                <a:lnTo>
                  <a:pt x="7385" y="3157"/>
                </a:lnTo>
                <a:lnTo>
                  <a:pt x="2110" y="12628"/>
                </a:lnTo>
                <a:lnTo>
                  <a:pt x="6330" y="14732"/>
                </a:lnTo>
                <a:lnTo>
                  <a:pt x="10551" y="8418"/>
                </a:lnTo>
                <a:lnTo>
                  <a:pt x="15826" y="4209"/>
                </a:lnTo>
                <a:lnTo>
                  <a:pt x="32708" y="4209"/>
                </a:lnTo>
                <a:lnTo>
                  <a:pt x="35873" y="8418"/>
                </a:lnTo>
                <a:lnTo>
                  <a:pt x="35873" y="19995"/>
                </a:lnTo>
                <a:lnTo>
                  <a:pt x="28746" y="21605"/>
                </a:lnTo>
                <a:lnTo>
                  <a:pt x="12998" y="25954"/>
                </a:lnTo>
                <a:lnTo>
                  <a:pt x="3305" y="32249"/>
                </a:lnTo>
                <a:lnTo>
                  <a:pt x="0" y="43147"/>
                </a:lnTo>
                <a:lnTo>
                  <a:pt x="0" y="52618"/>
                </a:lnTo>
                <a:lnTo>
                  <a:pt x="6330" y="57880"/>
                </a:lnTo>
                <a:lnTo>
                  <a:pt x="24267" y="57880"/>
                </a:lnTo>
                <a:lnTo>
                  <a:pt x="29543" y="48410"/>
                </a:lnTo>
                <a:lnTo>
                  <a:pt x="22157" y="52618"/>
                </a:lnTo>
                <a:lnTo>
                  <a:pt x="10551" y="52618"/>
                </a:lnTo>
                <a:lnTo>
                  <a:pt x="6330" y="49462"/>
                </a:lnTo>
                <a:lnTo>
                  <a:pt x="6330" y="43147"/>
                </a:lnTo>
                <a:lnTo>
                  <a:pt x="7366" y="37703"/>
                </a:lnTo>
                <a:lnTo>
                  <a:pt x="15194" y="31166"/>
                </a:lnTo>
                <a:lnTo>
                  <a:pt x="35873" y="25257"/>
                </a:lnTo>
                <a:lnTo>
                  <a:pt x="36928" y="56828"/>
                </a:lnTo>
                <a:lnTo>
                  <a:pt x="43259" y="56828"/>
                </a:lnTo>
                <a:close/>
              </a:path>
            </a:pathLst>
          </a:custGeom>
          <a:solidFill>
            <a:srgbClr val="FDFDFD"/>
          </a:solidFill>
        </p:spPr>
        <p:txBody>
          <a:bodyPr wrap="square" lIns="0" tIns="0" rIns="0" bIns="0" rtlCol="0">
            <a:noAutofit/>
          </a:bodyPr>
          <a:lstStyle/>
          <a:p>
            <a:endParaRPr/>
          </a:p>
        </p:txBody>
      </p:sp>
      <p:sp>
        <p:nvSpPr>
          <p:cNvPr id="229" name="object 36"/>
          <p:cNvSpPr/>
          <p:nvPr/>
        </p:nvSpPr>
        <p:spPr>
          <a:xfrm>
            <a:off x="295674" y="6400177"/>
            <a:ext cx="42218" cy="56828"/>
          </a:xfrm>
          <a:custGeom>
            <a:avLst/>
            <a:gdLst/>
            <a:ahLst/>
            <a:cxnLst/>
            <a:rect l="l" t="t" r="r" b="b"/>
            <a:pathLst>
              <a:path w="42218" h="56828">
                <a:moveTo>
                  <a:pt x="42218" y="6314"/>
                </a:moveTo>
                <a:lnTo>
                  <a:pt x="36928" y="0"/>
                </a:lnTo>
                <a:lnTo>
                  <a:pt x="17936" y="0"/>
                </a:lnTo>
                <a:lnTo>
                  <a:pt x="12661" y="3157"/>
                </a:lnTo>
                <a:lnTo>
                  <a:pt x="6330" y="9472"/>
                </a:lnTo>
                <a:lnTo>
                  <a:pt x="6330" y="1052"/>
                </a:lnTo>
                <a:lnTo>
                  <a:pt x="0" y="1052"/>
                </a:lnTo>
                <a:lnTo>
                  <a:pt x="0" y="56828"/>
                </a:lnTo>
                <a:lnTo>
                  <a:pt x="6330" y="56828"/>
                </a:lnTo>
                <a:lnTo>
                  <a:pt x="6330" y="15786"/>
                </a:lnTo>
                <a:lnTo>
                  <a:pt x="13716" y="8418"/>
                </a:lnTo>
                <a:lnTo>
                  <a:pt x="17936" y="4209"/>
                </a:lnTo>
                <a:lnTo>
                  <a:pt x="32708" y="4209"/>
                </a:lnTo>
                <a:lnTo>
                  <a:pt x="35873" y="9472"/>
                </a:lnTo>
                <a:lnTo>
                  <a:pt x="35873" y="56828"/>
                </a:lnTo>
                <a:lnTo>
                  <a:pt x="42218" y="56828"/>
                </a:lnTo>
                <a:lnTo>
                  <a:pt x="42218" y="6314"/>
                </a:lnTo>
                <a:close/>
              </a:path>
            </a:pathLst>
          </a:custGeom>
          <a:solidFill>
            <a:srgbClr val="FDFDFD"/>
          </a:solidFill>
        </p:spPr>
        <p:txBody>
          <a:bodyPr wrap="square" lIns="0" tIns="0" rIns="0" bIns="0" rtlCol="0">
            <a:noAutofit/>
          </a:bodyPr>
          <a:lstStyle/>
          <a:p>
            <a:endParaRPr/>
          </a:p>
        </p:txBody>
      </p:sp>
      <p:sp>
        <p:nvSpPr>
          <p:cNvPr id="230" name="object 37"/>
          <p:cNvSpPr/>
          <p:nvPr/>
        </p:nvSpPr>
        <p:spPr>
          <a:xfrm>
            <a:off x="353719"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231" name="object 38"/>
          <p:cNvSpPr/>
          <p:nvPr/>
        </p:nvSpPr>
        <p:spPr>
          <a:xfrm>
            <a:off x="356885"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232" name="object 39"/>
          <p:cNvSpPr/>
          <p:nvPr/>
        </p:nvSpPr>
        <p:spPr>
          <a:xfrm>
            <a:off x="370601" y="6401229"/>
            <a:ext cx="41149" cy="55776"/>
          </a:xfrm>
          <a:custGeom>
            <a:avLst/>
            <a:gdLst/>
            <a:ahLst/>
            <a:cxnLst/>
            <a:rect l="l" t="t" r="r" b="b"/>
            <a:pathLst>
              <a:path w="41149" h="55776">
                <a:moveTo>
                  <a:pt x="8440" y="50514"/>
                </a:moveTo>
                <a:lnTo>
                  <a:pt x="40094" y="3157"/>
                </a:lnTo>
                <a:lnTo>
                  <a:pt x="40094" y="0"/>
                </a:lnTo>
                <a:lnTo>
                  <a:pt x="2110" y="0"/>
                </a:lnTo>
                <a:lnTo>
                  <a:pt x="2110" y="4209"/>
                </a:lnTo>
                <a:lnTo>
                  <a:pt x="31653" y="4209"/>
                </a:lnTo>
                <a:lnTo>
                  <a:pt x="0" y="51566"/>
                </a:lnTo>
                <a:lnTo>
                  <a:pt x="0" y="55776"/>
                </a:lnTo>
                <a:lnTo>
                  <a:pt x="41149" y="55776"/>
                </a:lnTo>
                <a:lnTo>
                  <a:pt x="41149" y="50514"/>
                </a:lnTo>
                <a:lnTo>
                  <a:pt x="8440" y="50514"/>
                </a:lnTo>
                <a:close/>
              </a:path>
            </a:pathLst>
          </a:custGeom>
          <a:solidFill>
            <a:srgbClr val="FDFDFD"/>
          </a:solidFill>
        </p:spPr>
        <p:txBody>
          <a:bodyPr wrap="square" lIns="0" tIns="0" rIns="0" bIns="0" rtlCol="0">
            <a:noAutofit/>
          </a:bodyPr>
          <a:lstStyle/>
          <a:p>
            <a:endParaRPr/>
          </a:p>
        </p:txBody>
      </p:sp>
      <p:sp>
        <p:nvSpPr>
          <p:cNvPr id="233" name="object 40"/>
          <p:cNvSpPr/>
          <p:nvPr/>
        </p:nvSpPr>
        <p:spPr>
          <a:xfrm>
            <a:off x="415971" y="6400177"/>
            <a:ext cx="43273" cy="57880"/>
          </a:xfrm>
          <a:custGeom>
            <a:avLst/>
            <a:gdLst/>
            <a:ahLst/>
            <a:cxnLst/>
            <a:rect l="l" t="t" r="r" b="b"/>
            <a:pathLst>
              <a:path w="43273" h="57880">
                <a:moveTo>
                  <a:pt x="3165" y="12628"/>
                </a:moveTo>
                <a:lnTo>
                  <a:pt x="7385" y="14732"/>
                </a:lnTo>
                <a:lnTo>
                  <a:pt x="11606" y="8418"/>
                </a:lnTo>
                <a:lnTo>
                  <a:pt x="16881" y="4209"/>
                </a:lnTo>
                <a:lnTo>
                  <a:pt x="32722" y="4209"/>
                </a:lnTo>
                <a:lnTo>
                  <a:pt x="35887" y="8418"/>
                </a:lnTo>
                <a:lnTo>
                  <a:pt x="35887" y="19995"/>
                </a:lnTo>
                <a:lnTo>
                  <a:pt x="28741" y="21609"/>
                </a:lnTo>
                <a:lnTo>
                  <a:pt x="12994" y="25957"/>
                </a:lnTo>
                <a:lnTo>
                  <a:pt x="3303" y="32251"/>
                </a:lnTo>
                <a:lnTo>
                  <a:pt x="0" y="43147"/>
                </a:lnTo>
                <a:lnTo>
                  <a:pt x="0" y="52618"/>
                </a:lnTo>
                <a:lnTo>
                  <a:pt x="7385" y="57880"/>
                </a:lnTo>
                <a:lnTo>
                  <a:pt x="24281" y="57880"/>
                </a:lnTo>
                <a:lnTo>
                  <a:pt x="30612" y="48410"/>
                </a:lnTo>
                <a:lnTo>
                  <a:pt x="23226" y="52618"/>
                </a:lnTo>
                <a:lnTo>
                  <a:pt x="11606" y="52618"/>
                </a:lnTo>
                <a:lnTo>
                  <a:pt x="7385" y="49462"/>
                </a:lnTo>
                <a:lnTo>
                  <a:pt x="7385" y="43147"/>
                </a:lnTo>
                <a:lnTo>
                  <a:pt x="8236" y="38077"/>
                </a:lnTo>
                <a:lnTo>
                  <a:pt x="15653" y="31327"/>
                </a:lnTo>
                <a:lnTo>
                  <a:pt x="35887" y="25257"/>
                </a:lnTo>
                <a:lnTo>
                  <a:pt x="36942" y="56828"/>
                </a:lnTo>
                <a:lnTo>
                  <a:pt x="43273" y="56828"/>
                </a:lnTo>
                <a:lnTo>
                  <a:pt x="42218" y="52618"/>
                </a:lnTo>
                <a:lnTo>
                  <a:pt x="42218" y="4209"/>
                </a:lnTo>
                <a:lnTo>
                  <a:pt x="36942" y="0"/>
                </a:lnTo>
                <a:lnTo>
                  <a:pt x="14771" y="0"/>
                </a:lnTo>
                <a:lnTo>
                  <a:pt x="7385" y="3157"/>
                </a:lnTo>
                <a:lnTo>
                  <a:pt x="3165" y="12628"/>
                </a:lnTo>
                <a:close/>
              </a:path>
              <a:path w="43273" h="57880">
                <a:moveTo>
                  <a:pt x="24281" y="57880"/>
                </a:moveTo>
                <a:lnTo>
                  <a:pt x="29557" y="54724"/>
                </a:lnTo>
                <a:lnTo>
                  <a:pt x="35887" y="49462"/>
                </a:lnTo>
                <a:lnTo>
                  <a:pt x="36942" y="56828"/>
                </a:lnTo>
                <a:lnTo>
                  <a:pt x="35887" y="25257"/>
                </a:lnTo>
                <a:lnTo>
                  <a:pt x="35887" y="43147"/>
                </a:lnTo>
                <a:lnTo>
                  <a:pt x="30612" y="48410"/>
                </a:lnTo>
                <a:lnTo>
                  <a:pt x="24281" y="57880"/>
                </a:lnTo>
                <a:close/>
              </a:path>
            </a:pathLst>
          </a:custGeom>
          <a:solidFill>
            <a:srgbClr val="FDFDFD"/>
          </a:solidFill>
        </p:spPr>
        <p:txBody>
          <a:bodyPr wrap="square" lIns="0" tIns="0" rIns="0" bIns="0" rtlCol="0">
            <a:noAutofit/>
          </a:bodyPr>
          <a:lstStyle/>
          <a:p>
            <a:endParaRPr/>
          </a:p>
        </p:txBody>
      </p:sp>
      <p:sp>
        <p:nvSpPr>
          <p:cNvPr id="234" name="object 41"/>
          <p:cNvSpPr/>
          <p:nvPr/>
        </p:nvSpPr>
        <p:spPr>
          <a:xfrm>
            <a:off x="466630" y="6382286"/>
            <a:ext cx="27432" cy="75771"/>
          </a:xfrm>
          <a:custGeom>
            <a:avLst/>
            <a:gdLst/>
            <a:ahLst/>
            <a:cxnLst/>
            <a:rect l="l" t="t" r="r" b="b"/>
            <a:pathLst>
              <a:path w="27432" h="75771">
                <a:moveTo>
                  <a:pt x="14771" y="68405"/>
                </a:moveTo>
                <a:lnTo>
                  <a:pt x="14771" y="23152"/>
                </a:lnTo>
                <a:lnTo>
                  <a:pt x="27432" y="23152"/>
                </a:lnTo>
                <a:lnTo>
                  <a:pt x="27432" y="18942"/>
                </a:lnTo>
                <a:lnTo>
                  <a:pt x="14771" y="18942"/>
                </a:lnTo>
                <a:lnTo>
                  <a:pt x="14771" y="0"/>
                </a:lnTo>
                <a:lnTo>
                  <a:pt x="8440" y="0"/>
                </a:lnTo>
                <a:lnTo>
                  <a:pt x="8440" y="18942"/>
                </a:lnTo>
                <a:lnTo>
                  <a:pt x="0" y="18942"/>
                </a:lnTo>
                <a:lnTo>
                  <a:pt x="0" y="23152"/>
                </a:lnTo>
                <a:lnTo>
                  <a:pt x="8440" y="23152"/>
                </a:lnTo>
                <a:lnTo>
                  <a:pt x="8440" y="72615"/>
                </a:lnTo>
                <a:lnTo>
                  <a:pt x="11606" y="75771"/>
                </a:lnTo>
                <a:lnTo>
                  <a:pt x="23212" y="75771"/>
                </a:lnTo>
                <a:lnTo>
                  <a:pt x="27432" y="74719"/>
                </a:lnTo>
                <a:lnTo>
                  <a:pt x="27432" y="69457"/>
                </a:lnTo>
                <a:lnTo>
                  <a:pt x="25322" y="69457"/>
                </a:lnTo>
                <a:lnTo>
                  <a:pt x="21102" y="70509"/>
                </a:lnTo>
                <a:lnTo>
                  <a:pt x="16881" y="70509"/>
                </a:lnTo>
                <a:lnTo>
                  <a:pt x="14771" y="68405"/>
                </a:lnTo>
                <a:close/>
              </a:path>
            </a:pathLst>
          </a:custGeom>
          <a:solidFill>
            <a:srgbClr val="FDFDFD"/>
          </a:solidFill>
        </p:spPr>
        <p:txBody>
          <a:bodyPr wrap="square" lIns="0" tIns="0" rIns="0" bIns="0" rtlCol="0">
            <a:noAutofit/>
          </a:bodyPr>
          <a:lstStyle/>
          <a:p>
            <a:endParaRPr/>
          </a:p>
        </p:txBody>
      </p:sp>
      <p:sp>
        <p:nvSpPr>
          <p:cNvPr id="235" name="object 42"/>
          <p:cNvSpPr/>
          <p:nvPr/>
        </p:nvSpPr>
        <p:spPr>
          <a:xfrm>
            <a:off x="502504"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236" name="object 43"/>
          <p:cNvSpPr/>
          <p:nvPr/>
        </p:nvSpPr>
        <p:spPr>
          <a:xfrm>
            <a:off x="505669"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237" name="object 44"/>
          <p:cNvSpPr/>
          <p:nvPr/>
        </p:nvSpPr>
        <p:spPr>
          <a:xfrm>
            <a:off x="520441" y="6400177"/>
            <a:ext cx="35801" cy="57880"/>
          </a:xfrm>
          <a:custGeom>
            <a:avLst/>
            <a:gdLst/>
            <a:ahLst/>
            <a:cxnLst/>
            <a:rect l="l" t="t" r="r" b="b"/>
            <a:pathLst>
              <a:path w="35801" h="57880">
                <a:moveTo>
                  <a:pt x="23226" y="52618"/>
                </a:moveTo>
                <a:lnTo>
                  <a:pt x="23226" y="57880"/>
                </a:lnTo>
                <a:lnTo>
                  <a:pt x="35801" y="54258"/>
                </a:lnTo>
                <a:lnTo>
                  <a:pt x="34512" y="47836"/>
                </a:lnTo>
                <a:lnTo>
                  <a:pt x="23226" y="52618"/>
                </a:lnTo>
                <a:close/>
              </a:path>
              <a:path w="35801" h="57880">
                <a:moveTo>
                  <a:pt x="23226" y="52618"/>
                </a:moveTo>
                <a:lnTo>
                  <a:pt x="18731" y="52130"/>
                </a:lnTo>
                <a:lnTo>
                  <a:pt x="9345" y="44614"/>
                </a:lnTo>
                <a:lnTo>
                  <a:pt x="6330" y="28415"/>
                </a:lnTo>
                <a:lnTo>
                  <a:pt x="6641" y="22566"/>
                </a:lnTo>
                <a:lnTo>
                  <a:pt x="11666" y="9134"/>
                </a:lnTo>
                <a:lnTo>
                  <a:pt x="23226" y="4209"/>
                </a:lnTo>
                <a:lnTo>
                  <a:pt x="27141" y="4623"/>
                </a:lnTo>
                <a:lnTo>
                  <a:pt x="36343" y="12405"/>
                </a:lnTo>
                <a:lnTo>
                  <a:pt x="39053" y="28415"/>
                </a:lnTo>
                <a:lnTo>
                  <a:pt x="38859" y="33848"/>
                </a:lnTo>
                <a:lnTo>
                  <a:pt x="34512" y="47836"/>
                </a:lnTo>
                <a:lnTo>
                  <a:pt x="35801" y="54258"/>
                </a:lnTo>
                <a:lnTo>
                  <a:pt x="43246" y="43505"/>
                </a:lnTo>
                <a:lnTo>
                  <a:pt x="45383" y="28415"/>
                </a:lnTo>
                <a:lnTo>
                  <a:pt x="43843" y="15971"/>
                </a:lnTo>
                <a:lnTo>
                  <a:pt x="37028" y="4545"/>
                </a:lnTo>
                <a:lnTo>
                  <a:pt x="23226" y="0"/>
                </a:lnTo>
                <a:lnTo>
                  <a:pt x="10034" y="3522"/>
                </a:lnTo>
                <a:lnTo>
                  <a:pt x="2201" y="14020"/>
                </a:lnTo>
                <a:lnTo>
                  <a:pt x="0" y="28415"/>
                </a:lnTo>
                <a:lnTo>
                  <a:pt x="1900" y="42662"/>
                </a:lnTo>
                <a:lnTo>
                  <a:pt x="9067" y="53627"/>
                </a:lnTo>
                <a:lnTo>
                  <a:pt x="23226" y="57880"/>
                </a:lnTo>
                <a:lnTo>
                  <a:pt x="23226" y="52618"/>
                </a:lnTo>
                <a:close/>
              </a:path>
            </a:pathLst>
          </a:custGeom>
          <a:solidFill>
            <a:srgbClr val="FDFDFD"/>
          </a:solidFill>
        </p:spPr>
        <p:txBody>
          <a:bodyPr wrap="square" lIns="0" tIns="0" rIns="0" bIns="0" rtlCol="0">
            <a:noAutofit/>
          </a:bodyPr>
          <a:lstStyle/>
          <a:p>
            <a:endParaRPr/>
          </a:p>
        </p:txBody>
      </p:sp>
      <p:sp>
        <p:nvSpPr>
          <p:cNvPr id="238" name="object 45"/>
          <p:cNvSpPr/>
          <p:nvPr/>
        </p:nvSpPr>
        <p:spPr>
          <a:xfrm>
            <a:off x="577431" y="6400177"/>
            <a:ext cx="42204" cy="56828"/>
          </a:xfrm>
          <a:custGeom>
            <a:avLst/>
            <a:gdLst/>
            <a:ahLst/>
            <a:cxnLst/>
            <a:rect l="l" t="t" r="r" b="b"/>
            <a:pathLst>
              <a:path w="42204" h="56828">
                <a:moveTo>
                  <a:pt x="42204" y="6314"/>
                </a:moveTo>
                <a:lnTo>
                  <a:pt x="36928" y="0"/>
                </a:lnTo>
                <a:lnTo>
                  <a:pt x="16881" y="0"/>
                </a:lnTo>
                <a:lnTo>
                  <a:pt x="12661" y="3157"/>
                </a:lnTo>
                <a:lnTo>
                  <a:pt x="6330" y="9472"/>
                </a:lnTo>
                <a:lnTo>
                  <a:pt x="6330" y="1052"/>
                </a:lnTo>
                <a:lnTo>
                  <a:pt x="0" y="1052"/>
                </a:lnTo>
                <a:lnTo>
                  <a:pt x="0" y="56828"/>
                </a:lnTo>
                <a:lnTo>
                  <a:pt x="6330" y="56828"/>
                </a:lnTo>
                <a:lnTo>
                  <a:pt x="6330" y="15786"/>
                </a:lnTo>
                <a:lnTo>
                  <a:pt x="13716" y="8418"/>
                </a:lnTo>
                <a:lnTo>
                  <a:pt x="16881" y="4209"/>
                </a:lnTo>
                <a:lnTo>
                  <a:pt x="32708" y="4209"/>
                </a:lnTo>
                <a:lnTo>
                  <a:pt x="35873" y="9472"/>
                </a:lnTo>
                <a:lnTo>
                  <a:pt x="35873" y="56828"/>
                </a:lnTo>
                <a:lnTo>
                  <a:pt x="42204" y="56828"/>
                </a:lnTo>
                <a:lnTo>
                  <a:pt x="42204" y="6314"/>
                </a:lnTo>
                <a:close/>
              </a:path>
            </a:pathLst>
          </a:custGeom>
          <a:solidFill>
            <a:srgbClr val="FDFDFD"/>
          </a:solidFill>
        </p:spPr>
        <p:txBody>
          <a:bodyPr wrap="square" lIns="0" tIns="0" rIns="0" bIns="0" rtlCol="0">
            <a:noAutofit/>
          </a:bodyPr>
          <a:lstStyle/>
          <a:p>
            <a:endParaRPr/>
          </a:p>
        </p:txBody>
      </p:sp>
      <p:sp>
        <p:nvSpPr>
          <p:cNvPr id="239" name="object 46"/>
          <p:cNvSpPr/>
          <p:nvPr/>
        </p:nvSpPr>
        <p:spPr>
          <a:xfrm>
            <a:off x="302005" y="5603532"/>
            <a:ext cx="153019" cy="216784"/>
          </a:xfrm>
          <a:custGeom>
            <a:avLst/>
            <a:gdLst/>
            <a:ahLst/>
            <a:cxnLst/>
            <a:rect l="l" t="t" r="r" b="b"/>
            <a:pathLst>
              <a:path w="153019" h="216784">
                <a:moveTo>
                  <a:pt x="153019" y="183115"/>
                </a:moveTo>
                <a:lnTo>
                  <a:pt x="147743" y="181011"/>
                </a:lnTo>
                <a:lnTo>
                  <a:pt x="143523" y="192585"/>
                </a:lnTo>
                <a:lnTo>
                  <a:pt x="136137" y="198898"/>
                </a:lnTo>
                <a:lnTo>
                  <a:pt x="131902" y="202054"/>
                </a:lnTo>
                <a:lnTo>
                  <a:pt x="125572" y="203106"/>
                </a:lnTo>
                <a:lnTo>
                  <a:pt x="120296" y="204158"/>
                </a:lnTo>
                <a:lnTo>
                  <a:pt x="71761" y="204158"/>
                </a:lnTo>
                <a:lnTo>
                  <a:pt x="55464" y="203369"/>
                </a:lnTo>
                <a:lnTo>
                  <a:pt x="48700" y="194926"/>
                </a:lnTo>
                <a:lnTo>
                  <a:pt x="48549" y="193637"/>
                </a:lnTo>
                <a:lnTo>
                  <a:pt x="48549" y="23147"/>
                </a:lnTo>
                <a:lnTo>
                  <a:pt x="59576" y="12321"/>
                </a:lnTo>
                <a:lnTo>
                  <a:pt x="71551" y="9491"/>
                </a:lnTo>
                <a:lnTo>
                  <a:pt x="71761" y="9469"/>
                </a:lnTo>
                <a:lnTo>
                  <a:pt x="71761" y="0"/>
                </a:lnTo>
                <a:lnTo>
                  <a:pt x="0" y="0"/>
                </a:lnTo>
                <a:lnTo>
                  <a:pt x="0" y="9469"/>
                </a:lnTo>
                <a:lnTo>
                  <a:pt x="20047" y="11573"/>
                </a:lnTo>
                <a:lnTo>
                  <a:pt x="21102" y="23147"/>
                </a:lnTo>
                <a:lnTo>
                  <a:pt x="21102" y="193637"/>
                </a:lnTo>
                <a:lnTo>
                  <a:pt x="20047" y="205210"/>
                </a:lnTo>
                <a:lnTo>
                  <a:pt x="0" y="207315"/>
                </a:lnTo>
                <a:lnTo>
                  <a:pt x="0" y="216784"/>
                </a:lnTo>
                <a:lnTo>
                  <a:pt x="143523" y="216784"/>
                </a:lnTo>
                <a:lnTo>
                  <a:pt x="153019" y="184168"/>
                </a:lnTo>
                <a:lnTo>
                  <a:pt x="153019" y="183115"/>
                </a:lnTo>
                <a:close/>
              </a:path>
            </a:pathLst>
          </a:custGeom>
          <a:solidFill>
            <a:srgbClr val="FDFDFD"/>
          </a:solidFill>
        </p:spPr>
        <p:txBody>
          <a:bodyPr wrap="square" lIns="0" tIns="0" rIns="0" bIns="0" rtlCol="0">
            <a:noAutofit/>
          </a:bodyPr>
          <a:lstStyle/>
          <a:p>
            <a:endParaRPr/>
          </a:p>
        </p:txBody>
      </p:sp>
      <p:sp>
        <p:nvSpPr>
          <p:cNvPr id="240" name="object 47"/>
          <p:cNvSpPr/>
          <p:nvPr/>
        </p:nvSpPr>
        <p:spPr>
          <a:xfrm>
            <a:off x="462410" y="5497237"/>
            <a:ext cx="70692" cy="39995"/>
          </a:xfrm>
          <a:custGeom>
            <a:avLst/>
            <a:gdLst/>
            <a:ahLst/>
            <a:cxnLst/>
            <a:rect l="l" t="t" r="r" b="b"/>
            <a:pathLst>
              <a:path w="70692" h="39995">
                <a:moveTo>
                  <a:pt x="0" y="0"/>
                </a:moveTo>
                <a:lnTo>
                  <a:pt x="3605" y="3764"/>
                </a:lnTo>
                <a:lnTo>
                  <a:pt x="13399" y="12131"/>
                </a:lnTo>
                <a:lnTo>
                  <a:pt x="24005" y="19116"/>
                </a:lnTo>
                <a:lnTo>
                  <a:pt x="35231" y="25056"/>
                </a:lnTo>
                <a:lnTo>
                  <a:pt x="46884" y="30291"/>
                </a:lnTo>
                <a:lnTo>
                  <a:pt x="58768" y="35158"/>
                </a:lnTo>
                <a:lnTo>
                  <a:pt x="70692" y="39995"/>
                </a:lnTo>
                <a:lnTo>
                  <a:pt x="64721" y="31790"/>
                </a:lnTo>
                <a:lnTo>
                  <a:pt x="58369" y="21310"/>
                </a:lnTo>
                <a:lnTo>
                  <a:pt x="49590" y="11573"/>
                </a:lnTo>
                <a:lnTo>
                  <a:pt x="46404" y="9140"/>
                </a:lnTo>
                <a:lnTo>
                  <a:pt x="35604" y="5062"/>
                </a:lnTo>
                <a:lnTo>
                  <a:pt x="23446" y="3667"/>
                </a:lnTo>
                <a:lnTo>
                  <a:pt x="11167" y="2724"/>
                </a:lnTo>
                <a:lnTo>
                  <a:pt x="0" y="0"/>
                </a:lnTo>
                <a:close/>
              </a:path>
            </a:pathLst>
          </a:custGeom>
          <a:solidFill>
            <a:srgbClr val="FDFDFD"/>
          </a:solidFill>
        </p:spPr>
        <p:txBody>
          <a:bodyPr wrap="square" lIns="0" tIns="0" rIns="0" bIns="0" rtlCol="0">
            <a:noAutofit/>
          </a:bodyPr>
          <a:lstStyle/>
          <a:p>
            <a:endParaRPr/>
          </a:p>
        </p:txBody>
      </p:sp>
      <p:sp>
        <p:nvSpPr>
          <p:cNvPr id="241" name="object 48"/>
          <p:cNvSpPr/>
          <p:nvPr/>
        </p:nvSpPr>
        <p:spPr>
          <a:xfrm>
            <a:off x="197538" y="5497237"/>
            <a:ext cx="69648" cy="41047"/>
          </a:xfrm>
          <a:custGeom>
            <a:avLst/>
            <a:gdLst/>
            <a:ahLst/>
            <a:cxnLst/>
            <a:rect l="l" t="t" r="r" b="b"/>
            <a:pathLst>
              <a:path w="69648" h="41047">
                <a:moveTo>
                  <a:pt x="69648" y="0"/>
                </a:moveTo>
                <a:lnTo>
                  <a:pt x="66577" y="1986"/>
                </a:lnTo>
                <a:lnTo>
                  <a:pt x="55313" y="4701"/>
                </a:lnTo>
                <a:lnTo>
                  <a:pt x="43440" y="5040"/>
                </a:lnTo>
                <a:lnTo>
                  <a:pt x="32705" y="7365"/>
                </a:lnTo>
                <a:lnTo>
                  <a:pt x="24103" y="10678"/>
                </a:lnTo>
                <a:lnTo>
                  <a:pt x="14444" y="19453"/>
                </a:lnTo>
                <a:lnTo>
                  <a:pt x="6827" y="30494"/>
                </a:lnTo>
                <a:lnTo>
                  <a:pt x="0" y="41047"/>
                </a:lnTo>
                <a:lnTo>
                  <a:pt x="2110" y="41047"/>
                </a:lnTo>
                <a:lnTo>
                  <a:pt x="5275" y="37891"/>
                </a:lnTo>
                <a:lnTo>
                  <a:pt x="16038" y="34968"/>
                </a:lnTo>
                <a:lnTo>
                  <a:pt x="27850" y="30357"/>
                </a:lnTo>
                <a:lnTo>
                  <a:pt x="39181" y="24462"/>
                </a:lnTo>
                <a:lnTo>
                  <a:pt x="49966" y="17374"/>
                </a:lnTo>
                <a:lnTo>
                  <a:pt x="60142" y="9189"/>
                </a:lnTo>
                <a:lnTo>
                  <a:pt x="69648" y="0"/>
                </a:lnTo>
                <a:close/>
              </a:path>
            </a:pathLst>
          </a:custGeom>
          <a:solidFill>
            <a:srgbClr val="FDFDFD"/>
          </a:solidFill>
        </p:spPr>
        <p:txBody>
          <a:bodyPr wrap="square" lIns="0" tIns="0" rIns="0" bIns="0" rtlCol="0">
            <a:noAutofit/>
          </a:bodyPr>
          <a:lstStyle/>
          <a:p>
            <a:endParaRPr/>
          </a:p>
        </p:txBody>
      </p:sp>
      <p:sp>
        <p:nvSpPr>
          <p:cNvPr id="242" name="object 49"/>
          <p:cNvSpPr/>
          <p:nvPr/>
        </p:nvSpPr>
        <p:spPr>
          <a:xfrm>
            <a:off x="498284" y="5505655"/>
            <a:ext cx="81257" cy="84199"/>
          </a:xfrm>
          <a:custGeom>
            <a:avLst/>
            <a:gdLst/>
            <a:ahLst/>
            <a:cxnLst/>
            <a:rect l="l" t="t" r="r" b="b"/>
            <a:pathLst>
              <a:path w="81257" h="84199">
                <a:moveTo>
                  <a:pt x="12153" y="31274"/>
                </a:moveTo>
                <a:lnTo>
                  <a:pt x="0" y="27369"/>
                </a:lnTo>
                <a:lnTo>
                  <a:pt x="18991" y="46308"/>
                </a:lnTo>
                <a:lnTo>
                  <a:pt x="26761" y="54435"/>
                </a:lnTo>
                <a:lnTo>
                  <a:pt x="37369" y="61530"/>
                </a:lnTo>
                <a:lnTo>
                  <a:pt x="48731" y="66810"/>
                </a:lnTo>
                <a:lnTo>
                  <a:pt x="60239" y="71518"/>
                </a:lnTo>
                <a:lnTo>
                  <a:pt x="71284" y="76899"/>
                </a:lnTo>
                <a:lnTo>
                  <a:pt x="81257" y="84199"/>
                </a:lnTo>
                <a:lnTo>
                  <a:pt x="79147" y="82095"/>
                </a:lnTo>
                <a:lnTo>
                  <a:pt x="78092" y="78939"/>
                </a:lnTo>
                <a:lnTo>
                  <a:pt x="77037" y="76834"/>
                </a:lnTo>
                <a:lnTo>
                  <a:pt x="77151" y="70971"/>
                </a:lnTo>
                <a:lnTo>
                  <a:pt x="75566" y="57889"/>
                </a:lnTo>
                <a:lnTo>
                  <a:pt x="71629" y="45507"/>
                </a:lnTo>
                <a:lnTo>
                  <a:pt x="65619" y="33994"/>
                </a:lnTo>
                <a:lnTo>
                  <a:pt x="57811" y="23518"/>
                </a:lnTo>
                <a:lnTo>
                  <a:pt x="48484" y="14248"/>
                </a:lnTo>
                <a:lnTo>
                  <a:pt x="37913" y="6352"/>
                </a:lnTo>
                <a:lnTo>
                  <a:pt x="26377" y="0"/>
                </a:lnTo>
                <a:lnTo>
                  <a:pt x="27560" y="1958"/>
                </a:lnTo>
                <a:lnTo>
                  <a:pt x="33794" y="13047"/>
                </a:lnTo>
                <a:lnTo>
                  <a:pt x="39730" y="24154"/>
                </a:lnTo>
                <a:lnTo>
                  <a:pt x="45914" y="35100"/>
                </a:lnTo>
                <a:lnTo>
                  <a:pt x="52892" y="45701"/>
                </a:lnTo>
                <a:lnTo>
                  <a:pt x="61210" y="55777"/>
                </a:lnTo>
                <a:lnTo>
                  <a:pt x="59100" y="57882"/>
                </a:lnTo>
                <a:lnTo>
                  <a:pt x="56911" y="55267"/>
                </a:lnTo>
                <a:lnTo>
                  <a:pt x="46919" y="46255"/>
                </a:lnTo>
                <a:lnTo>
                  <a:pt x="35922" y="39838"/>
                </a:lnTo>
                <a:lnTo>
                  <a:pt x="24230" y="35138"/>
                </a:lnTo>
                <a:lnTo>
                  <a:pt x="12153" y="31274"/>
                </a:lnTo>
                <a:close/>
              </a:path>
            </a:pathLst>
          </a:custGeom>
          <a:solidFill>
            <a:srgbClr val="FDFDFD"/>
          </a:solidFill>
        </p:spPr>
        <p:txBody>
          <a:bodyPr wrap="square" lIns="0" tIns="0" rIns="0" bIns="0" rtlCol="0">
            <a:noAutofit/>
          </a:bodyPr>
          <a:lstStyle/>
          <a:p>
            <a:endParaRPr/>
          </a:p>
        </p:txBody>
      </p:sp>
      <p:sp>
        <p:nvSpPr>
          <p:cNvPr id="243" name="object 50"/>
          <p:cNvSpPr/>
          <p:nvPr/>
        </p:nvSpPr>
        <p:spPr>
          <a:xfrm>
            <a:off x="151106" y="5506707"/>
            <a:ext cx="80206" cy="84199"/>
          </a:xfrm>
          <a:custGeom>
            <a:avLst/>
            <a:gdLst/>
            <a:ahLst/>
            <a:cxnLst/>
            <a:rect l="l" t="t" r="r" b="b"/>
            <a:pathLst>
              <a:path w="80206" h="84199">
                <a:moveTo>
                  <a:pt x="6444" y="61660"/>
                </a:moveTo>
                <a:lnTo>
                  <a:pt x="4135" y="73492"/>
                </a:lnTo>
                <a:lnTo>
                  <a:pt x="0" y="84199"/>
                </a:lnTo>
                <a:lnTo>
                  <a:pt x="5276" y="79991"/>
                </a:lnTo>
                <a:lnTo>
                  <a:pt x="7074" y="79133"/>
                </a:lnTo>
                <a:lnTo>
                  <a:pt x="18311" y="73850"/>
                </a:lnTo>
                <a:lnTo>
                  <a:pt x="29658" y="68371"/>
                </a:lnTo>
                <a:lnTo>
                  <a:pt x="40891" y="62422"/>
                </a:lnTo>
                <a:lnTo>
                  <a:pt x="51786" y="55728"/>
                </a:lnTo>
                <a:lnTo>
                  <a:pt x="62120" y="48013"/>
                </a:lnTo>
                <a:lnTo>
                  <a:pt x="71668" y="39003"/>
                </a:lnTo>
                <a:lnTo>
                  <a:pt x="80206" y="28422"/>
                </a:lnTo>
                <a:lnTo>
                  <a:pt x="77881" y="29244"/>
                </a:lnTo>
                <a:lnTo>
                  <a:pt x="65948" y="32835"/>
                </a:lnTo>
                <a:lnTo>
                  <a:pt x="53853" y="36371"/>
                </a:lnTo>
                <a:lnTo>
                  <a:pt x="42048" y="40976"/>
                </a:lnTo>
                <a:lnTo>
                  <a:pt x="30982" y="47772"/>
                </a:lnTo>
                <a:lnTo>
                  <a:pt x="21105" y="57882"/>
                </a:lnTo>
                <a:lnTo>
                  <a:pt x="20049" y="55777"/>
                </a:lnTo>
                <a:lnTo>
                  <a:pt x="21273" y="54451"/>
                </a:lnTo>
                <a:lnTo>
                  <a:pt x="29429" y="44204"/>
                </a:lnTo>
                <a:lnTo>
                  <a:pt x="36246" y="33449"/>
                </a:lnTo>
                <a:lnTo>
                  <a:pt x="42241" y="22373"/>
                </a:lnTo>
                <a:lnTo>
                  <a:pt x="47926" y="11161"/>
                </a:lnTo>
                <a:lnTo>
                  <a:pt x="53819" y="0"/>
                </a:lnTo>
                <a:lnTo>
                  <a:pt x="49652" y="3430"/>
                </a:lnTo>
                <a:lnTo>
                  <a:pt x="39384" y="10444"/>
                </a:lnTo>
                <a:lnTo>
                  <a:pt x="28853" y="17556"/>
                </a:lnTo>
                <a:lnTo>
                  <a:pt x="18994" y="26317"/>
                </a:lnTo>
                <a:lnTo>
                  <a:pt x="18011" y="27415"/>
                </a:lnTo>
                <a:lnTo>
                  <a:pt x="11823" y="37821"/>
                </a:lnTo>
                <a:lnTo>
                  <a:pt x="8488" y="49503"/>
                </a:lnTo>
                <a:lnTo>
                  <a:pt x="6444" y="61660"/>
                </a:lnTo>
                <a:close/>
              </a:path>
            </a:pathLst>
          </a:custGeom>
          <a:solidFill>
            <a:srgbClr val="FDFDFD"/>
          </a:solidFill>
        </p:spPr>
        <p:txBody>
          <a:bodyPr wrap="square" lIns="0" tIns="0" rIns="0" bIns="0" rtlCol="0">
            <a:noAutofit/>
          </a:bodyPr>
          <a:lstStyle/>
          <a:p>
            <a:endParaRPr/>
          </a:p>
        </p:txBody>
      </p:sp>
      <p:sp>
        <p:nvSpPr>
          <p:cNvPr id="244" name="object 51"/>
          <p:cNvSpPr/>
          <p:nvPr/>
        </p:nvSpPr>
        <p:spPr>
          <a:xfrm>
            <a:off x="544722" y="5543546"/>
            <a:ext cx="69072" cy="109451"/>
          </a:xfrm>
          <a:custGeom>
            <a:avLst/>
            <a:gdLst/>
            <a:ahLst/>
            <a:cxnLst/>
            <a:rect l="l" t="t" r="r" b="b"/>
            <a:pathLst>
              <a:path w="69072" h="109451">
                <a:moveTo>
                  <a:pt x="36021" y="6048"/>
                </a:moveTo>
                <a:lnTo>
                  <a:pt x="39610" y="17717"/>
                </a:lnTo>
                <a:lnTo>
                  <a:pt x="41430" y="30074"/>
                </a:lnTo>
                <a:lnTo>
                  <a:pt x="42883" y="42587"/>
                </a:lnTo>
                <a:lnTo>
                  <a:pt x="45369" y="54725"/>
                </a:lnTo>
                <a:lnTo>
                  <a:pt x="47479" y="63142"/>
                </a:lnTo>
                <a:lnTo>
                  <a:pt x="51700" y="70507"/>
                </a:lnTo>
                <a:lnTo>
                  <a:pt x="52755" y="77872"/>
                </a:lnTo>
                <a:lnTo>
                  <a:pt x="51396" y="75125"/>
                </a:lnTo>
                <a:lnTo>
                  <a:pt x="43416" y="64316"/>
                </a:lnTo>
                <a:lnTo>
                  <a:pt x="33437" y="56212"/>
                </a:lnTo>
                <a:lnTo>
                  <a:pt x="22309" y="49788"/>
                </a:lnTo>
                <a:lnTo>
                  <a:pt x="10880" y="44018"/>
                </a:lnTo>
                <a:lnTo>
                  <a:pt x="0" y="37877"/>
                </a:lnTo>
                <a:lnTo>
                  <a:pt x="15826" y="63142"/>
                </a:lnTo>
                <a:lnTo>
                  <a:pt x="18459" y="68010"/>
                </a:lnTo>
                <a:lnTo>
                  <a:pt x="26910" y="77779"/>
                </a:lnTo>
                <a:lnTo>
                  <a:pt x="37141" y="85407"/>
                </a:lnTo>
                <a:lnTo>
                  <a:pt x="47947" y="92294"/>
                </a:lnTo>
                <a:lnTo>
                  <a:pt x="58125" y="99842"/>
                </a:lnTo>
                <a:lnTo>
                  <a:pt x="66471" y="109451"/>
                </a:lnTo>
                <a:lnTo>
                  <a:pt x="65245" y="104637"/>
                </a:lnTo>
                <a:lnTo>
                  <a:pt x="64818" y="91802"/>
                </a:lnTo>
                <a:lnTo>
                  <a:pt x="67527" y="79977"/>
                </a:lnTo>
                <a:lnTo>
                  <a:pt x="68801" y="73396"/>
                </a:lnTo>
                <a:lnTo>
                  <a:pt x="69072" y="60965"/>
                </a:lnTo>
                <a:lnTo>
                  <a:pt x="66709" y="49432"/>
                </a:lnTo>
                <a:lnTo>
                  <a:pt x="62206" y="38647"/>
                </a:lnTo>
                <a:lnTo>
                  <a:pt x="56059" y="28460"/>
                </a:lnTo>
                <a:lnTo>
                  <a:pt x="48763" y="18723"/>
                </a:lnTo>
                <a:lnTo>
                  <a:pt x="40815" y="9286"/>
                </a:lnTo>
                <a:lnTo>
                  <a:pt x="32708" y="0"/>
                </a:lnTo>
                <a:lnTo>
                  <a:pt x="36021" y="6048"/>
                </a:lnTo>
                <a:close/>
              </a:path>
            </a:pathLst>
          </a:custGeom>
          <a:solidFill>
            <a:srgbClr val="FDFDFD"/>
          </a:solidFill>
        </p:spPr>
        <p:txBody>
          <a:bodyPr wrap="square" lIns="0" tIns="0" rIns="0" bIns="0" rtlCol="0">
            <a:noAutofit/>
          </a:bodyPr>
          <a:lstStyle/>
          <a:p>
            <a:endParaRPr/>
          </a:p>
        </p:txBody>
      </p:sp>
      <p:sp>
        <p:nvSpPr>
          <p:cNvPr id="245" name="object 52"/>
          <p:cNvSpPr/>
          <p:nvPr/>
        </p:nvSpPr>
        <p:spPr>
          <a:xfrm>
            <a:off x="116580" y="5544598"/>
            <a:ext cx="68295" cy="110503"/>
          </a:xfrm>
          <a:custGeom>
            <a:avLst/>
            <a:gdLst/>
            <a:ahLst/>
            <a:cxnLst/>
            <a:rect l="l" t="t" r="r" b="b"/>
            <a:pathLst>
              <a:path w="68295" h="110503">
                <a:moveTo>
                  <a:pt x="12365" y="28407"/>
                </a:moveTo>
                <a:lnTo>
                  <a:pt x="9953" y="30905"/>
                </a:lnTo>
                <a:lnTo>
                  <a:pt x="3560" y="40940"/>
                </a:lnTo>
                <a:lnTo>
                  <a:pt x="550" y="51913"/>
                </a:lnTo>
                <a:lnTo>
                  <a:pt x="0" y="63528"/>
                </a:lnTo>
                <a:lnTo>
                  <a:pt x="985" y="75490"/>
                </a:lnTo>
                <a:lnTo>
                  <a:pt x="2583" y="87503"/>
                </a:lnTo>
                <a:lnTo>
                  <a:pt x="3870" y="99273"/>
                </a:lnTo>
                <a:lnTo>
                  <a:pt x="3923" y="110503"/>
                </a:lnTo>
                <a:lnTo>
                  <a:pt x="10255" y="101020"/>
                </a:lnTo>
                <a:lnTo>
                  <a:pt x="18799" y="96555"/>
                </a:lnTo>
                <a:lnTo>
                  <a:pt x="29320" y="88994"/>
                </a:lnTo>
                <a:lnTo>
                  <a:pt x="38904" y="79973"/>
                </a:lnTo>
                <a:lnTo>
                  <a:pt x="47574" y="69921"/>
                </a:lnTo>
                <a:lnTo>
                  <a:pt x="55348" y="59270"/>
                </a:lnTo>
                <a:lnTo>
                  <a:pt x="62248" y="48449"/>
                </a:lnTo>
                <a:lnTo>
                  <a:pt x="68295" y="37891"/>
                </a:lnTo>
                <a:lnTo>
                  <a:pt x="64073" y="42099"/>
                </a:lnTo>
                <a:lnTo>
                  <a:pt x="55583" y="45349"/>
                </a:lnTo>
                <a:lnTo>
                  <a:pt x="43881" y="50979"/>
                </a:lnTo>
                <a:lnTo>
                  <a:pt x="32883" y="58253"/>
                </a:lnTo>
                <a:lnTo>
                  <a:pt x="23487" y="67469"/>
                </a:lnTo>
                <a:lnTo>
                  <a:pt x="16587" y="78925"/>
                </a:lnTo>
                <a:lnTo>
                  <a:pt x="14476" y="76820"/>
                </a:lnTo>
                <a:lnTo>
                  <a:pt x="18909" y="69112"/>
                </a:lnTo>
                <a:lnTo>
                  <a:pt x="22698" y="57894"/>
                </a:lnTo>
                <a:lnTo>
                  <a:pt x="24875" y="46008"/>
                </a:lnTo>
                <a:lnTo>
                  <a:pt x="26345" y="33863"/>
                </a:lnTo>
                <a:lnTo>
                  <a:pt x="28014" y="21873"/>
                </a:lnTo>
                <a:lnTo>
                  <a:pt x="30791" y="10448"/>
                </a:lnTo>
                <a:lnTo>
                  <a:pt x="35581" y="0"/>
                </a:lnTo>
                <a:lnTo>
                  <a:pt x="12365" y="28407"/>
                </a:lnTo>
                <a:close/>
              </a:path>
            </a:pathLst>
          </a:custGeom>
          <a:solidFill>
            <a:srgbClr val="FDFDFD"/>
          </a:solidFill>
        </p:spPr>
        <p:txBody>
          <a:bodyPr wrap="square" lIns="0" tIns="0" rIns="0" bIns="0" rtlCol="0">
            <a:noAutofit/>
          </a:bodyPr>
          <a:lstStyle/>
          <a:p>
            <a:endParaRPr/>
          </a:p>
        </p:txBody>
      </p:sp>
      <p:sp>
        <p:nvSpPr>
          <p:cNvPr id="246" name="object 53"/>
          <p:cNvSpPr/>
          <p:nvPr/>
        </p:nvSpPr>
        <p:spPr>
          <a:xfrm>
            <a:off x="572155" y="5607741"/>
            <a:ext cx="70126" cy="129442"/>
          </a:xfrm>
          <a:custGeom>
            <a:avLst/>
            <a:gdLst/>
            <a:ahLst/>
            <a:cxnLst/>
            <a:rect l="l" t="t" r="r" b="b"/>
            <a:pathLst>
              <a:path w="70126" h="129442">
                <a:moveTo>
                  <a:pt x="55608" y="10476"/>
                </a:moveTo>
                <a:lnTo>
                  <a:pt x="50645" y="0"/>
                </a:lnTo>
                <a:lnTo>
                  <a:pt x="50843" y="786"/>
                </a:lnTo>
                <a:lnTo>
                  <a:pt x="52436" y="12721"/>
                </a:lnTo>
                <a:lnTo>
                  <a:pt x="51922" y="24480"/>
                </a:lnTo>
                <a:lnTo>
                  <a:pt x="50181" y="36135"/>
                </a:lnTo>
                <a:lnTo>
                  <a:pt x="48092" y="47756"/>
                </a:lnTo>
                <a:lnTo>
                  <a:pt x="46535" y="59416"/>
                </a:lnTo>
                <a:lnTo>
                  <a:pt x="46389" y="71185"/>
                </a:lnTo>
                <a:lnTo>
                  <a:pt x="48535" y="83133"/>
                </a:lnTo>
                <a:lnTo>
                  <a:pt x="47479" y="83133"/>
                </a:lnTo>
                <a:lnTo>
                  <a:pt x="43424" y="71765"/>
                </a:lnTo>
                <a:lnTo>
                  <a:pt x="36559" y="61345"/>
                </a:lnTo>
                <a:lnTo>
                  <a:pt x="27886" y="51885"/>
                </a:lnTo>
                <a:lnTo>
                  <a:pt x="18304" y="42880"/>
                </a:lnTo>
                <a:lnTo>
                  <a:pt x="8709" y="33820"/>
                </a:lnTo>
                <a:lnTo>
                  <a:pt x="0" y="24199"/>
                </a:lnTo>
                <a:lnTo>
                  <a:pt x="6330" y="44204"/>
                </a:lnTo>
                <a:lnTo>
                  <a:pt x="7034" y="51676"/>
                </a:lnTo>
                <a:lnTo>
                  <a:pt x="11233" y="63652"/>
                </a:lnTo>
                <a:lnTo>
                  <a:pt x="18156" y="74463"/>
                </a:lnTo>
                <a:lnTo>
                  <a:pt x="26576" y="84636"/>
                </a:lnTo>
                <a:lnTo>
                  <a:pt x="35263" y="94695"/>
                </a:lnTo>
                <a:lnTo>
                  <a:pt x="42990" y="105165"/>
                </a:lnTo>
                <a:lnTo>
                  <a:pt x="48526" y="116572"/>
                </a:lnTo>
                <a:lnTo>
                  <a:pt x="50645" y="129442"/>
                </a:lnTo>
                <a:lnTo>
                  <a:pt x="51188" y="124809"/>
                </a:lnTo>
                <a:lnTo>
                  <a:pt x="54540" y="112465"/>
                </a:lnTo>
                <a:lnTo>
                  <a:pt x="59674" y="100787"/>
                </a:lnTo>
                <a:lnTo>
                  <a:pt x="65416" y="89446"/>
                </a:lnTo>
                <a:lnTo>
                  <a:pt x="68268" y="80628"/>
                </a:lnTo>
                <a:lnTo>
                  <a:pt x="70126" y="68413"/>
                </a:lnTo>
                <a:lnTo>
                  <a:pt x="69882" y="56315"/>
                </a:lnTo>
                <a:lnTo>
                  <a:pt x="67922" y="44404"/>
                </a:lnTo>
                <a:lnTo>
                  <a:pt x="64633" y="32748"/>
                </a:lnTo>
                <a:lnTo>
                  <a:pt x="60400" y="21415"/>
                </a:lnTo>
                <a:lnTo>
                  <a:pt x="55608" y="10476"/>
                </a:lnTo>
                <a:close/>
              </a:path>
            </a:pathLst>
          </a:custGeom>
          <a:solidFill>
            <a:srgbClr val="FDFDFD"/>
          </a:solidFill>
        </p:spPr>
        <p:txBody>
          <a:bodyPr wrap="square" lIns="0" tIns="0" rIns="0" bIns="0" rtlCol="0">
            <a:noAutofit/>
          </a:bodyPr>
          <a:lstStyle/>
          <a:p>
            <a:endParaRPr/>
          </a:p>
        </p:txBody>
      </p:sp>
      <p:sp>
        <p:nvSpPr>
          <p:cNvPr id="247" name="object 54"/>
          <p:cNvSpPr/>
          <p:nvPr/>
        </p:nvSpPr>
        <p:spPr>
          <a:xfrm>
            <a:off x="87703" y="5609845"/>
            <a:ext cx="70789" cy="128390"/>
          </a:xfrm>
          <a:custGeom>
            <a:avLst/>
            <a:gdLst/>
            <a:ahLst/>
            <a:cxnLst/>
            <a:rect l="l" t="t" r="r" b="b"/>
            <a:pathLst>
              <a:path w="70789" h="128390">
                <a:moveTo>
                  <a:pt x="1503" y="72055"/>
                </a:moveTo>
                <a:lnTo>
                  <a:pt x="4585" y="83544"/>
                </a:lnTo>
                <a:lnTo>
                  <a:pt x="8619" y="94816"/>
                </a:lnTo>
                <a:lnTo>
                  <a:pt x="12974" y="105976"/>
                </a:lnTo>
                <a:lnTo>
                  <a:pt x="17023" y="117132"/>
                </a:lnTo>
                <a:lnTo>
                  <a:pt x="20137" y="128390"/>
                </a:lnTo>
                <a:lnTo>
                  <a:pt x="21192" y="122077"/>
                </a:lnTo>
                <a:lnTo>
                  <a:pt x="21192" y="115764"/>
                </a:lnTo>
                <a:lnTo>
                  <a:pt x="24357" y="110503"/>
                </a:lnTo>
                <a:lnTo>
                  <a:pt x="31420" y="102691"/>
                </a:lnTo>
                <a:lnTo>
                  <a:pt x="39480" y="92437"/>
                </a:lnTo>
                <a:lnTo>
                  <a:pt x="46616" y="81791"/>
                </a:lnTo>
                <a:lnTo>
                  <a:pt x="52896" y="70767"/>
                </a:lnTo>
                <a:lnTo>
                  <a:pt x="58386" y="59378"/>
                </a:lnTo>
                <a:lnTo>
                  <a:pt x="63154" y="47636"/>
                </a:lnTo>
                <a:lnTo>
                  <a:pt x="67266" y="35555"/>
                </a:lnTo>
                <a:lnTo>
                  <a:pt x="70789" y="23147"/>
                </a:lnTo>
                <a:lnTo>
                  <a:pt x="65672" y="29076"/>
                </a:lnTo>
                <a:lnTo>
                  <a:pt x="56724" y="37956"/>
                </a:lnTo>
                <a:lnTo>
                  <a:pt x="47360" y="46781"/>
                </a:lnTo>
                <a:lnTo>
                  <a:pt x="38407" y="56060"/>
                </a:lnTo>
                <a:lnTo>
                  <a:pt x="30689" y="66299"/>
                </a:lnTo>
                <a:lnTo>
                  <a:pt x="27524" y="71560"/>
                </a:lnTo>
                <a:lnTo>
                  <a:pt x="25414" y="77872"/>
                </a:lnTo>
                <a:lnTo>
                  <a:pt x="23302" y="83133"/>
                </a:lnTo>
                <a:lnTo>
                  <a:pt x="24342" y="71248"/>
                </a:lnTo>
                <a:lnTo>
                  <a:pt x="23539" y="59010"/>
                </a:lnTo>
                <a:lnTo>
                  <a:pt x="21598" y="47017"/>
                </a:lnTo>
                <a:lnTo>
                  <a:pt x="19351" y="35195"/>
                </a:lnTo>
                <a:lnTo>
                  <a:pt x="17629" y="23467"/>
                </a:lnTo>
                <a:lnTo>
                  <a:pt x="17262" y="11761"/>
                </a:lnTo>
                <a:lnTo>
                  <a:pt x="19082" y="0"/>
                </a:lnTo>
                <a:lnTo>
                  <a:pt x="3252" y="37891"/>
                </a:lnTo>
                <a:lnTo>
                  <a:pt x="704" y="47994"/>
                </a:lnTo>
                <a:lnTo>
                  <a:pt x="0" y="60240"/>
                </a:lnTo>
                <a:lnTo>
                  <a:pt x="1503" y="72055"/>
                </a:lnTo>
                <a:close/>
              </a:path>
            </a:pathLst>
          </a:custGeom>
          <a:solidFill>
            <a:srgbClr val="FDFDFD"/>
          </a:solidFill>
        </p:spPr>
        <p:txBody>
          <a:bodyPr wrap="square" lIns="0" tIns="0" rIns="0" bIns="0" rtlCol="0">
            <a:noAutofit/>
          </a:bodyPr>
          <a:lstStyle/>
          <a:p>
            <a:endParaRPr/>
          </a:p>
        </p:txBody>
      </p:sp>
      <p:sp>
        <p:nvSpPr>
          <p:cNvPr id="248" name="object 55"/>
          <p:cNvSpPr/>
          <p:nvPr/>
        </p:nvSpPr>
        <p:spPr>
          <a:xfrm>
            <a:off x="584817" y="5690875"/>
            <a:ext cx="70135" cy="124181"/>
          </a:xfrm>
          <a:custGeom>
            <a:avLst/>
            <a:gdLst/>
            <a:ahLst/>
            <a:cxnLst/>
            <a:rect l="l" t="t" r="r" b="b"/>
            <a:pathLst>
              <a:path w="70135" h="124181">
                <a:moveTo>
                  <a:pt x="36928" y="66299"/>
                </a:moveTo>
                <a:lnTo>
                  <a:pt x="36928" y="73664"/>
                </a:lnTo>
                <a:lnTo>
                  <a:pt x="33763" y="77872"/>
                </a:lnTo>
                <a:lnTo>
                  <a:pt x="33970" y="64893"/>
                </a:lnTo>
                <a:lnTo>
                  <a:pt x="31384" y="52802"/>
                </a:lnTo>
                <a:lnTo>
                  <a:pt x="26647" y="41643"/>
                </a:lnTo>
                <a:lnTo>
                  <a:pt x="20449" y="31100"/>
                </a:lnTo>
                <a:lnTo>
                  <a:pt x="13482" y="20856"/>
                </a:lnTo>
                <a:lnTo>
                  <a:pt x="6435" y="10595"/>
                </a:lnTo>
                <a:lnTo>
                  <a:pt x="0" y="0"/>
                </a:lnTo>
                <a:lnTo>
                  <a:pt x="2110" y="22109"/>
                </a:lnTo>
                <a:lnTo>
                  <a:pt x="1883" y="32878"/>
                </a:lnTo>
                <a:lnTo>
                  <a:pt x="3731" y="44686"/>
                </a:lnTo>
                <a:lnTo>
                  <a:pt x="7175" y="55981"/>
                </a:lnTo>
                <a:lnTo>
                  <a:pt x="11515" y="66965"/>
                </a:lnTo>
                <a:lnTo>
                  <a:pt x="16051" y="77836"/>
                </a:lnTo>
                <a:lnTo>
                  <a:pt x="20083" y="88793"/>
                </a:lnTo>
                <a:lnTo>
                  <a:pt x="22911" y="100037"/>
                </a:lnTo>
                <a:lnTo>
                  <a:pt x="23836" y="111766"/>
                </a:lnTo>
                <a:lnTo>
                  <a:pt x="22157" y="124181"/>
                </a:lnTo>
                <a:lnTo>
                  <a:pt x="23572" y="121359"/>
                </a:lnTo>
                <a:lnTo>
                  <a:pt x="31506" y="111463"/>
                </a:lnTo>
                <a:lnTo>
                  <a:pt x="41149" y="103138"/>
                </a:lnTo>
                <a:lnTo>
                  <a:pt x="48267" y="96677"/>
                </a:lnTo>
                <a:lnTo>
                  <a:pt x="56233" y="86721"/>
                </a:lnTo>
                <a:lnTo>
                  <a:pt x="62270" y="75701"/>
                </a:lnTo>
                <a:lnTo>
                  <a:pt x="66510" y="63864"/>
                </a:lnTo>
                <a:lnTo>
                  <a:pt x="69087" y="51457"/>
                </a:lnTo>
                <a:lnTo>
                  <a:pt x="70135" y="38726"/>
                </a:lnTo>
                <a:lnTo>
                  <a:pt x="69785" y="25917"/>
                </a:lnTo>
                <a:lnTo>
                  <a:pt x="68173" y="13277"/>
                </a:lnTo>
                <a:lnTo>
                  <a:pt x="65430" y="1052"/>
                </a:lnTo>
                <a:lnTo>
                  <a:pt x="65400" y="2766"/>
                </a:lnTo>
                <a:lnTo>
                  <a:pt x="63249" y="15513"/>
                </a:lnTo>
                <a:lnTo>
                  <a:pt x="58515" y="27291"/>
                </a:lnTo>
                <a:lnTo>
                  <a:pt x="52326" y="38523"/>
                </a:lnTo>
                <a:lnTo>
                  <a:pt x="45809" y="49631"/>
                </a:lnTo>
                <a:lnTo>
                  <a:pt x="40094" y="61038"/>
                </a:lnTo>
                <a:lnTo>
                  <a:pt x="36928" y="66299"/>
                </a:lnTo>
                <a:close/>
              </a:path>
            </a:pathLst>
          </a:custGeom>
          <a:solidFill>
            <a:srgbClr val="FDFDFD"/>
          </a:solidFill>
        </p:spPr>
        <p:txBody>
          <a:bodyPr wrap="square" lIns="0" tIns="0" rIns="0" bIns="0" rtlCol="0">
            <a:noAutofit/>
          </a:bodyPr>
          <a:lstStyle/>
          <a:p>
            <a:endParaRPr/>
          </a:p>
        </p:txBody>
      </p:sp>
      <p:sp>
        <p:nvSpPr>
          <p:cNvPr id="249" name="object 56"/>
          <p:cNvSpPr/>
          <p:nvPr/>
        </p:nvSpPr>
        <p:spPr>
          <a:xfrm>
            <a:off x="76200" y="5691927"/>
            <a:ext cx="69056" cy="124181"/>
          </a:xfrm>
          <a:custGeom>
            <a:avLst/>
            <a:gdLst/>
            <a:ahLst/>
            <a:cxnLst/>
            <a:rect l="l" t="t" r="r" b="b"/>
            <a:pathLst>
              <a:path w="69056" h="124181">
                <a:moveTo>
                  <a:pt x="1038" y="17981"/>
                </a:moveTo>
                <a:lnTo>
                  <a:pt x="118" y="30989"/>
                </a:lnTo>
                <a:lnTo>
                  <a:pt x="0" y="44027"/>
                </a:lnTo>
                <a:lnTo>
                  <a:pt x="928" y="56648"/>
                </a:lnTo>
                <a:lnTo>
                  <a:pt x="3148" y="68403"/>
                </a:lnTo>
                <a:lnTo>
                  <a:pt x="5847" y="76197"/>
                </a:lnTo>
                <a:lnTo>
                  <a:pt x="12587" y="86911"/>
                </a:lnTo>
                <a:lnTo>
                  <a:pt x="21446" y="96683"/>
                </a:lnTo>
                <a:lnTo>
                  <a:pt x="31202" y="105897"/>
                </a:lnTo>
                <a:lnTo>
                  <a:pt x="40635" y="114935"/>
                </a:lnTo>
                <a:lnTo>
                  <a:pt x="48525" y="124181"/>
                </a:lnTo>
                <a:lnTo>
                  <a:pt x="46414" y="116816"/>
                </a:lnTo>
                <a:lnTo>
                  <a:pt x="44303" y="108399"/>
                </a:lnTo>
                <a:lnTo>
                  <a:pt x="46414" y="101034"/>
                </a:lnTo>
                <a:lnTo>
                  <a:pt x="47635" y="97982"/>
                </a:lnTo>
                <a:lnTo>
                  <a:pt x="52175" y="86380"/>
                </a:lnTo>
                <a:lnTo>
                  <a:pt x="56501" y="74594"/>
                </a:lnTo>
                <a:lnTo>
                  <a:pt x="60447" y="62624"/>
                </a:lnTo>
                <a:lnTo>
                  <a:pt x="63844" y="50469"/>
                </a:lnTo>
                <a:lnTo>
                  <a:pt x="66523" y="38130"/>
                </a:lnTo>
                <a:lnTo>
                  <a:pt x="68316" y="25605"/>
                </a:lnTo>
                <a:lnTo>
                  <a:pt x="69056" y="12895"/>
                </a:lnTo>
                <a:lnTo>
                  <a:pt x="68575" y="0"/>
                </a:lnTo>
                <a:lnTo>
                  <a:pt x="62916" y="10028"/>
                </a:lnTo>
                <a:lnTo>
                  <a:pt x="56132" y="20485"/>
                </a:lnTo>
                <a:lnTo>
                  <a:pt x="49297" y="30929"/>
                </a:lnTo>
                <a:lnTo>
                  <a:pt x="43131" y="41624"/>
                </a:lnTo>
                <a:lnTo>
                  <a:pt x="38356" y="52836"/>
                </a:lnTo>
                <a:lnTo>
                  <a:pt x="35692" y="64831"/>
                </a:lnTo>
                <a:lnTo>
                  <a:pt x="35860" y="77872"/>
                </a:lnTo>
                <a:lnTo>
                  <a:pt x="34047" y="70859"/>
                </a:lnTo>
                <a:lnTo>
                  <a:pt x="29215" y="59255"/>
                </a:lnTo>
                <a:lnTo>
                  <a:pt x="23037" y="48112"/>
                </a:lnTo>
                <a:lnTo>
                  <a:pt x="16428" y="37077"/>
                </a:lnTo>
                <a:lnTo>
                  <a:pt x="10302" y="25792"/>
                </a:lnTo>
                <a:lnTo>
                  <a:pt x="5570" y="13902"/>
                </a:lnTo>
                <a:lnTo>
                  <a:pt x="3148" y="1052"/>
                </a:lnTo>
                <a:lnTo>
                  <a:pt x="2514" y="5452"/>
                </a:lnTo>
                <a:lnTo>
                  <a:pt x="1038" y="17981"/>
                </a:lnTo>
                <a:close/>
              </a:path>
            </a:pathLst>
          </a:custGeom>
          <a:solidFill>
            <a:srgbClr val="FDFDFD"/>
          </a:solidFill>
        </p:spPr>
        <p:txBody>
          <a:bodyPr wrap="square" lIns="0" tIns="0" rIns="0" bIns="0" rtlCol="0">
            <a:noAutofit/>
          </a:bodyPr>
          <a:lstStyle/>
          <a:p>
            <a:endParaRPr/>
          </a:p>
        </p:txBody>
      </p:sp>
      <p:sp>
        <p:nvSpPr>
          <p:cNvPr id="250" name="object 57"/>
          <p:cNvSpPr/>
          <p:nvPr/>
        </p:nvSpPr>
        <p:spPr>
          <a:xfrm>
            <a:off x="82515" y="5764539"/>
            <a:ext cx="82310" cy="123129"/>
          </a:xfrm>
          <a:custGeom>
            <a:avLst/>
            <a:gdLst/>
            <a:ahLst/>
            <a:cxnLst/>
            <a:rect l="l" t="t" r="r" b="b"/>
            <a:pathLst>
              <a:path w="82310" h="123129">
                <a:moveTo>
                  <a:pt x="70003" y="89412"/>
                </a:moveTo>
                <a:lnTo>
                  <a:pt x="70701" y="76820"/>
                </a:lnTo>
                <a:lnTo>
                  <a:pt x="71982" y="72085"/>
                </a:lnTo>
                <a:lnTo>
                  <a:pt x="73743" y="59460"/>
                </a:lnTo>
                <a:lnTo>
                  <a:pt x="73432" y="47112"/>
                </a:lnTo>
                <a:lnTo>
                  <a:pt x="71590" y="35017"/>
                </a:lnTo>
                <a:lnTo>
                  <a:pt x="68754" y="23150"/>
                </a:lnTo>
                <a:lnTo>
                  <a:pt x="65464" y="11485"/>
                </a:lnTo>
                <a:lnTo>
                  <a:pt x="62260" y="0"/>
                </a:lnTo>
                <a:lnTo>
                  <a:pt x="60469" y="10531"/>
                </a:lnTo>
                <a:lnTo>
                  <a:pt x="57188" y="22178"/>
                </a:lnTo>
                <a:lnTo>
                  <a:pt x="53592" y="33876"/>
                </a:lnTo>
                <a:lnTo>
                  <a:pt x="50760" y="45748"/>
                </a:lnTo>
                <a:lnTo>
                  <a:pt x="49772" y="57917"/>
                </a:lnTo>
                <a:lnTo>
                  <a:pt x="51708" y="70507"/>
                </a:lnTo>
                <a:lnTo>
                  <a:pt x="52763" y="76820"/>
                </a:lnTo>
                <a:lnTo>
                  <a:pt x="59093" y="81043"/>
                </a:lnTo>
                <a:lnTo>
                  <a:pt x="58038" y="87356"/>
                </a:lnTo>
                <a:lnTo>
                  <a:pt x="51819" y="78041"/>
                </a:lnTo>
                <a:lnTo>
                  <a:pt x="42868" y="68829"/>
                </a:lnTo>
                <a:lnTo>
                  <a:pt x="32823" y="60479"/>
                </a:lnTo>
                <a:lnTo>
                  <a:pt x="22598" y="52312"/>
                </a:lnTo>
                <a:lnTo>
                  <a:pt x="13109" y="43648"/>
                </a:lnTo>
                <a:lnTo>
                  <a:pt x="5271" y="33807"/>
                </a:lnTo>
                <a:lnTo>
                  <a:pt x="0" y="22109"/>
                </a:lnTo>
                <a:lnTo>
                  <a:pt x="1712" y="31852"/>
                </a:lnTo>
                <a:lnTo>
                  <a:pt x="4401" y="44696"/>
                </a:lnTo>
                <a:lnTo>
                  <a:pt x="7806" y="57117"/>
                </a:lnTo>
                <a:lnTo>
                  <a:pt x="12228" y="68981"/>
                </a:lnTo>
                <a:lnTo>
                  <a:pt x="17967" y="80158"/>
                </a:lnTo>
                <a:lnTo>
                  <a:pt x="25326" y="90512"/>
                </a:lnTo>
                <a:lnTo>
                  <a:pt x="30741" y="96639"/>
                </a:lnTo>
                <a:lnTo>
                  <a:pt x="40898" y="103341"/>
                </a:lnTo>
                <a:lnTo>
                  <a:pt x="52092" y="107711"/>
                </a:lnTo>
                <a:lnTo>
                  <a:pt x="63365" y="111380"/>
                </a:lnTo>
                <a:lnTo>
                  <a:pt x="73757" y="115976"/>
                </a:lnTo>
                <a:lnTo>
                  <a:pt x="82310" y="123129"/>
                </a:lnTo>
                <a:lnTo>
                  <a:pt x="75937" y="114045"/>
                </a:lnTo>
                <a:lnTo>
                  <a:pt x="71564" y="102077"/>
                </a:lnTo>
                <a:lnTo>
                  <a:pt x="70003" y="89412"/>
                </a:lnTo>
                <a:close/>
              </a:path>
            </a:pathLst>
          </a:custGeom>
          <a:solidFill>
            <a:srgbClr val="FDFDFD"/>
          </a:solidFill>
        </p:spPr>
        <p:txBody>
          <a:bodyPr wrap="square" lIns="0" tIns="0" rIns="0" bIns="0" rtlCol="0">
            <a:noAutofit/>
          </a:bodyPr>
          <a:lstStyle/>
          <a:p>
            <a:endParaRPr/>
          </a:p>
        </p:txBody>
      </p:sp>
      <p:sp>
        <p:nvSpPr>
          <p:cNvPr id="251" name="object 58"/>
          <p:cNvSpPr/>
          <p:nvPr/>
        </p:nvSpPr>
        <p:spPr>
          <a:xfrm>
            <a:off x="470851" y="5826630"/>
            <a:ext cx="142454" cy="115847"/>
          </a:xfrm>
          <a:custGeom>
            <a:avLst/>
            <a:gdLst/>
            <a:ahLst/>
            <a:cxnLst/>
            <a:rect l="l" t="t" r="r" b="b"/>
            <a:pathLst>
              <a:path w="142454" h="115847">
                <a:moveTo>
                  <a:pt x="74354" y="31535"/>
                </a:moveTo>
                <a:lnTo>
                  <a:pt x="67527" y="42099"/>
                </a:lnTo>
                <a:lnTo>
                  <a:pt x="64914" y="49081"/>
                </a:lnTo>
                <a:lnTo>
                  <a:pt x="61182" y="61220"/>
                </a:lnTo>
                <a:lnTo>
                  <a:pt x="57600" y="73441"/>
                </a:lnTo>
                <a:lnTo>
                  <a:pt x="53316" y="85418"/>
                </a:lnTo>
                <a:lnTo>
                  <a:pt x="47479" y="96825"/>
                </a:lnTo>
                <a:lnTo>
                  <a:pt x="37026" y="104494"/>
                </a:lnTo>
                <a:lnTo>
                  <a:pt x="24767" y="108428"/>
                </a:lnTo>
                <a:lnTo>
                  <a:pt x="11939" y="109250"/>
                </a:lnTo>
                <a:lnTo>
                  <a:pt x="0" y="107347"/>
                </a:lnTo>
                <a:lnTo>
                  <a:pt x="11827" y="110565"/>
                </a:lnTo>
                <a:lnTo>
                  <a:pt x="23952" y="113517"/>
                </a:lnTo>
                <a:lnTo>
                  <a:pt x="36473" y="115482"/>
                </a:lnTo>
                <a:lnTo>
                  <a:pt x="49590" y="115764"/>
                </a:lnTo>
                <a:lnTo>
                  <a:pt x="52669" y="115847"/>
                </a:lnTo>
                <a:lnTo>
                  <a:pt x="65646" y="114581"/>
                </a:lnTo>
                <a:lnTo>
                  <a:pt x="78022" y="110934"/>
                </a:lnTo>
                <a:lnTo>
                  <a:pt x="89734" y="105259"/>
                </a:lnTo>
                <a:lnTo>
                  <a:pt x="100717" y="97910"/>
                </a:lnTo>
                <a:lnTo>
                  <a:pt x="110908" y="89239"/>
                </a:lnTo>
                <a:lnTo>
                  <a:pt x="120241" y="79601"/>
                </a:lnTo>
                <a:lnTo>
                  <a:pt x="128652" y="69348"/>
                </a:lnTo>
                <a:lnTo>
                  <a:pt x="136078" y="58834"/>
                </a:lnTo>
                <a:lnTo>
                  <a:pt x="142454" y="48412"/>
                </a:lnTo>
                <a:lnTo>
                  <a:pt x="137914" y="52074"/>
                </a:lnTo>
                <a:lnTo>
                  <a:pt x="127152" y="58364"/>
                </a:lnTo>
                <a:lnTo>
                  <a:pt x="115789" y="62969"/>
                </a:lnTo>
                <a:lnTo>
                  <a:pt x="104250" y="66926"/>
                </a:lnTo>
                <a:lnTo>
                  <a:pt x="92958" y="71268"/>
                </a:lnTo>
                <a:lnTo>
                  <a:pt x="82339" y="77032"/>
                </a:lnTo>
                <a:lnTo>
                  <a:pt x="72816" y="85252"/>
                </a:lnTo>
                <a:lnTo>
                  <a:pt x="69651" y="85252"/>
                </a:lnTo>
                <a:lnTo>
                  <a:pt x="78932" y="74984"/>
                </a:lnTo>
                <a:lnTo>
                  <a:pt x="85601" y="63987"/>
                </a:lnTo>
                <a:lnTo>
                  <a:pt x="90279" y="52173"/>
                </a:lnTo>
                <a:lnTo>
                  <a:pt x="93315" y="39703"/>
                </a:lnTo>
                <a:lnTo>
                  <a:pt x="95054" y="26743"/>
                </a:lnTo>
                <a:lnTo>
                  <a:pt x="95843" y="13454"/>
                </a:lnTo>
                <a:lnTo>
                  <a:pt x="96029" y="0"/>
                </a:lnTo>
                <a:lnTo>
                  <a:pt x="90373" y="11190"/>
                </a:lnTo>
                <a:lnTo>
                  <a:pt x="82561" y="21460"/>
                </a:lnTo>
                <a:lnTo>
                  <a:pt x="74354" y="31535"/>
                </a:lnTo>
                <a:close/>
              </a:path>
            </a:pathLst>
          </a:custGeom>
          <a:solidFill>
            <a:srgbClr val="FDFDFD"/>
          </a:solidFill>
        </p:spPr>
        <p:txBody>
          <a:bodyPr wrap="square" lIns="0" tIns="0" rIns="0" bIns="0" rtlCol="0">
            <a:noAutofit/>
          </a:bodyPr>
          <a:lstStyle/>
          <a:p>
            <a:endParaRPr/>
          </a:p>
        </p:txBody>
      </p:sp>
      <p:sp>
        <p:nvSpPr>
          <p:cNvPr id="252" name="object 59"/>
          <p:cNvSpPr/>
          <p:nvPr/>
        </p:nvSpPr>
        <p:spPr>
          <a:xfrm>
            <a:off x="118393" y="5827682"/>
            <a:ext cx="143517" cy="115574"/>
          </a:xfrm>
          <a:custGeom>
            <a:avLst/>
            <a:gdLst/>
            <a:ahLst/>
            <a:cxnLst/>
            <a:rect l="l" t="t" r="r" b="b"/>
            <a:pathLst>
              <a:path w="143517" h="115574">
                <a:moveTo>
                  <a:pt x="143517" y="107347"/>
                </a:moveTo>
                <a:lnTo>
                  <a:pt x="136131" y="108399"/>
                </a:lnTo>
                <a:lnTo>
                  <a:pt x="127690" y="110503"/>
                </a:lnTo>
                <a:lnTo>
                  <a:pt x="119250" y="109451"/>
                </a:lnTo>
                <a:lnTo>
                  <a:pt x="114001" y="108650"/>
                </a:lnTo>
                <a:lnTo>
                  <a:pt x="101788" y="103165"/>
                </a:lnTo>
                <a:lnTo>
                  <a:pt x="93622" y="93994"/>
                </a:lnTo>
                <a:lnTo>
                  <a:pt x="88283" y="82377"/>
                </a:lnTo>
                <a:lnTo>
                  <a:pt x="84551" y="69554"/>
                </a:lnTo>
                <a:lnTo>
                  <a:pt x="81208" y="56767"/>
                </a:lnTo>
                <a:lnTo>
                  <a:pt x="77034" y="45256"/>
                </a:lnTo>
                <a:lnTo>
                  <a:pt x="75154" y="41979"/>
                </a:lnTo>
                <a:lnTo>
                  <a:pt x="67808" y="31591"/>
                </a:lnTo>
                <a:lnTo>
                  <a:pt x="59724" y="21503"/>
                </a:lnTo>
                <a:lnTo>
                  <a:pt x="52174" y="11158"/>
                </a:lnTo>
                <a:lnTo>
                  <a:pt x="46431" y="0"/>
                </a:lnTo>
                <a:lnTo>
                  <a:pt x="46840" y="12830"/>
                </a:lnTo>
                <a:lnTo>
                  <a:pt x="47508" y="25891"/>
                </a:lnTo>
                <a:lnTo>
                  <a:pt x="48950" y="38877"/>
                </a:lnTo>
                <a:lnTo>
                  <a:pt x="51685" y="51495"/>
                </a:lnTo>
                <a:lnTo>
                  <a:pt x="56229" y="63451"/>
                </a:lnTo>
                <a:lnTo>
                  <a:pt x="63099" y="74451"/>
                </a:lnTo>
                <a:lnTo>
                  <a:pt x="72812" y="84199"/>
                </a:lnTo>
                <a:lnTo>
                  <a:pt x="72812" y="86304"/>
                </a:lnTo>
                <a:lnTo>
                  <a:pt x="67747" y="81805"/>
                </a:lnTo>
                <a:lnTo>
                  <a:pt x="56771" y="74758"/>
                </a:lnTo>
                <a:lnTo>
                  <a:pt x="45025" y="69538"/>
                </a:lnTo>
                <a:lnTo>
                  <a:pt x="32990" y="65272"/>
                </a:lnTo>
                <a:lnTo>
                  <a:pt x="21152" y="61086"/>
                </a:lnTo>
                <a:lnTo>
                  <a:pt x="9994" y="56108"/>
                </a:lnTo>
                <a:lnTo>
                  <a:pt x="0" y="49464"/>
                </a:lnTo>
                <a:lnTo>
                  <a:pt x="4138" y="55633"/>
                </a:lnTo>
                <a:lnTo>
                  <a:pt x="11231" y="65846"/>
                </a:lnTo>
                <a:lnTo>
                  <a:pt x="18844" y="75852"/>
                </a:lnTo>
                <a:lnTo>
                  <a:pt x="27304" y="85521"/>
                </a:lnTo>
                <a:lnTo>
                  <a:pt x="36934" y="94721"/>
                </a:lnTo>
                <a:lnTo>
                  <a:pt x="45838" y="101660"/>
                </a:lnTo>
                <a:lnTo>
                  <a:pt x="56729" y="107590"/>
                </a:lnTo>
                <a:lnTo>
                  <a:pt x="68498" y="111814"/>
                </a:lnTo>
                <a:lnTo>
                  <a:pt x="80894" y="114440"/>
                </a:lnTo>
                <a:lnTo>
                  <a:pt x="93668" y="115574"/>
                </a:lnTo>
                <a:lnTo>
                  <a:pt x="106568" y="115325"/>
                </a:lnTo>
                <a:lnTo>
                  <a:pt x="119343" y="113799"/>
                </a:lnTo>
                <a:lnTo>
                  <a:pt x="131743" y="111104"/>
                </a:lnTo>
                <a:lnTo>
                  <a:pt x="143517" y="107347"/>
                </a:lnTo>
                <a:close/>
              </a:path>
            </a:pathLst>
          </a:custGeom>
          <a:solidFill>
            <a:srgbClr val="FDFDFD"/>
          </a:solidFill>
        </p:spPr>
        <p:txBody>
          <a:bodyPr wrap="square" lIns="0" tIns="0" rIns="0" bIns="0" rtlCol="0">
            <a:noAutofit/>
          </a:bodyPr>
          <a:lstStyle/>
          <a:p>
            <a:endParaRPr/>
          </a:p>
        </p:txBody>
      </p:sp>
      <p:sp>
        <p:nvSpPr>
          <p:cNvPr id="253" name="object 60"/>
          <p:cNvSpPr/>
          <p:nvPr/>
        </p:nvSpPr>
        <p:spPr>
          <a:xfrm>
            <a:off x="180653" y="5935164"/>
            <a:ext cx="370400" cy="50996"/>
          </a:xfrm>
          <a:custGeom>
            <a:avLst/>
            <a:gdLst/>
            <a:ahLst/>
            <a:cxnLst/>
            <a:rect l="l" t="t" r="r" b="b"/>
            <a:pathLst>
              <a:path w="370400" h="50996">
                <a:moveTo>
                  <a:pt x="216983" y="6486"/>
                </a:moveTo>
                <a:lnTo>
                  <a:pt x="227241" y="10440"/>
                </a:lnTo>
                <a:lnTo>
                  <a:pt x="236956" y="16302"/>
                </a:lnTo>
                <a:lnTo>
                  <a:pt x="246433" y="23122"/>
                </a:lnTo>
                <a:lnTo>
                  <a:pt x="255976" y="29954"/>
                </a:lnTo>
                <a:lnTo>
                  <a:pt x="265890" y="35849"/>
                </a:lnTo>
                <a:lnTo>
                  <a:pt x="276481" y="39861"/>
                </a:lnTo>
                <a:lnTo>
                  <a:pt x="281562" y="41179"/>
                </a:lnTo>
                <a:lnTo>
                  <a:pt x="294250" y="43009"/>
                </a:lnTo>
                <a:lnTo>
                  <a:pt x="306700" y="42854"/>
                </a:lnTo>
                <a:lnTo>
                  <a:pt x="318804" y="40895"/>
                </a:lnTo>
                <a:lnTo>
                  <a:pt x="330455" y="37312"/>
                </a:lnTo>
                <a:lnTo>
                  <a:pt x="341547" y="32289"/>
                </a:lnTo>
                <a:lnTo>
                  <a:pt x="351973" y="26006"/>
                </a:lnTo>
                <a:lnTo>
                  <a:pt x="361626" y="18644"/>
                </a:lnTo>
                <a:lnTo>
                  <a:pt x="370400" y="10387"/>
                </a:lnTo>
                <a:lnTo>
                  <a:pt x="366167" y="12365"/>
                </a:lnTo>
                <a:lnTo>
                  <a:pt x="355130" y="16317"/>
                </a:lnTo>
                <a:lnTo>
                  <a:pt x="344266" y="18609"/>
                </a:lnTo>
                <a:lnTo>
                  <a:pt x="333546" y="19470"/>
                </a:lnTo>
                <a:lnTo>
                  <a:pt x="322942" y="19131"/>
                </a:lnTo>
                <a:lnTo>
                  <a:pt x="312423" y="17821"/>
                </a:lnTo>
                <a:lnTo>
                  <a:pt x="301962" y="15771"/>
                </a:lnTo>
                <a:lnTo>
                  <a:pt x="291530" y="13210"/>
                </a:lnTo>
                <a:lnTo>
                  <a:pt x="281098" y="10369"/>
                </a:lnTo>
                <a:lnTo>
                  <a:pt x="270636" y="7477"/>
                </a:lnTo>
                <a:lnTo>
                  <a:pt x="260117" y="4764"/>
                </a:lnTo>
                <a:lnTo>
                  <a:pt x="249511" y="2460"/>
                </a:lnTo>
                <a:lnTo>
                  <a:pt x="238789" y="795"/>
                </a:lnTo>
                <a:lnTo>
                  <a:pt x="227922" y="0"/>
                </a:lnTo>
                <a:lnTo>
                  <a:pt x="216883" y="303"/>
                </a:lnTo>
                <a:lnTo>
                  <a:pt x="205641" y="1935"/>
                </a:lnTo>
                <a:lnTo>
                  <a:pt x="194168" y="5126"/>
                </a:lnTo>
                <a:lnTo>
                  <a:pt x="184672" y="6178"/>
                </a:lnTo>
                <a:lnTo>
                  <a:pt x="173336" y="2765"/>
                </a:lnTo>
                <a:lnTo>
                  <a:pt x="162024" y="824"/>
                </a:lnTo>
                <a:lnTo>
                  <a:pt x="150854" y="197"/>
                </a:lnTo>
                <a:lnTo>
                  <a:pt x="139809" y="674"/>
                </a:lnTo>
                <a:lnTo>
                  <a:pt x="128873" y="2048"/>
                </a:lnTo>
                <a:lnTo>
                  <a:pt x="118029" y="4109"/>
                </a:lnTo>
                <a:lnTo>
                  <a:pt x="107261" y="6649"/>
                </a:lnTo>
                <a:lnTo>
                  <a:pt x="96550" y="9460"/>
                </a:lnTo>
                <a:lnTo>
                  <a:pt x="85881" y="12332"/>
                </a:lnTo>
                <a:lnTo>
                  <a:pt x="75236" y="15057"/>
                </a:lnTo>
                <a:lnTo>
                  <a:pt x="64599" y="17426"/>
                </a:lnTo>
                <a:lnTo>
                  <a:pt x="53953" y="19232"/>
                </a:lnTo>
                <a:lnTo>
                  <a:pt x="43282" y="20264"/>
                </a:lnTo>
                <a:lnTo>
                  <a:pt x="32567" y="20315"/>
                </a:lnTo>
                <a:lnTo>
                  <a:pt x="21793" y="19175"/>
                </a:lnTo>
                <a:lnTo>
                  <a:pt x="10943" y="16637"/>
                </a:lnTo>
                <a:lnTo>
                  <a:pt x="0" y="12491"/>
                </a:lnTo>
                <a:lnTo>
                  <a:pt x="8705" y="19992"/>
                </a:lnTo>
                <a:lnTo>
                  <a:pt x="19183" y="27549"/>
                </a:lnTo>
                <a:lnTo>
                  <a:pt x="30195" y="33941"/>
                </a:lnTo>
                <a:lnTo>
                  <a:pt x="41742" y="39115"/>
                </a:lnTo>
                <a:lnTo>
                  <a:pt x="53824" y="43017"/>
                </a:lnTo>
                <a:lnTo>
                  <a:pt x="69351" y="44497"/>
                </a:lnTo>
                <a:lnTo>
                  <a:pt x="81699" y="43380"/>
                </a:lnTo>
                <a:lnTo>
                  <a:pt x="93559" y="40426"/>
                </a:lnTo>
                <a:lnTo>
                  <a:pt x="104932" y="35905"/>
                </a:lnTo>
                <a:lnTo>
                  <a:pt x="115817" y="30088"/>
                </a:lnTo>
                <a:lnTo>
                  <a:pt x="126214" y="23246"/>
                </a:lnTo>
                <a:lnTo>
                  <a:pt x="136123" y="15647"/>
                </a:lnTo>
                <a:lnTo>
                  <a:pt x="144112" y="11180"/>
                </a:lnTo>
                <a:lnTo>
                  <a:pt x="155595" y="6873"/>
                </a:lnTo>
                <a:lnTo>
                  <a:pt x="167432" y="5678"/>
                </a:lnTo>
                <a:lnTo>
                  <a:pt x="178341" y="9334"/>
                </a:lnTo>
                <a:lnTo>
                  <a:pt x="169482" y="14520"/>
                </a:lnTo>
                <a:lnTo>
                  <a:pt x="159140" y="21262"/>
                </a:lnTo>
                <a:lnTo>
                  <a:pt x="149003" y="28849"/>
                </a:lnTo>
                <a:lnTo>
                  <a:pt x="139183" y="37448"/>
                </a:lnTo>
                <a:lnTo>
                  <a:pt x="129792" y="47226"/>
                </a:lnTo>
                <a:lnTo>
                  <a:pt x="129792" y="49330"/>
                </a:lnTo>
                <a:lnTo>
                  <a:pt x="132958" y="50382"/>
                </a:lnTo>
                <a:lnTo>
                  <a:pt x="140343" y="50382"/>
                </a:lnTo>
                <a:lnTo>
                  <a:pt x="145814" y="42260"/>
                </a:lnTo>
                <a:lnTo>
                  <a:pt x="154126" y="31938"/>
                </a:lnTo>
                <a:lnTo>
                  <a:pt x="163629" y="22680"/>
                </a:lnTo>
                <a:lnTo>
                  <a:pt x="174202" y="15243"/>
                </a:lnTo>
                <a:lnTo>
                  <a:pt x="185727" y="10387"/>
                </a:lnTo>
                <a:lnTo>
                  <a:pt x="195820" y="14390"/>
                </a:lnTo>
                <a:lnTo>
                  <a:pt x="206338" y="21357"/>
                </a:lnTo>
                <a:lnTo>
                  <a:pt x="216325" y="30377"/>
                </a:lnTo>
                <a:lnTo>
                  <a:pt x="217055" y="30711"/>
                </a:lnTo>
                <a:lnTo>
                  <a:pt x="223222" y="37318"/>
                </a:lnTo>
                <a:lnTo>
                  <a:pt x="228316" y="45886"/>
                </a:lnTo>
                <a:lnTo>
                  <a:pt x="234455" y="50996"/>
                </a:lnTo>
                <a:lnTo>
                  <a:pt x="243758" y="47226"/>
                </a:lnTo>
                <a:lnTo>
                  <a:pt x="234691" y="37963"/>
                </a:lnTo>
                <a:lnTo>
                  <a:pt x="224834" y="29730"/>
                </a:lnTo>
                <a:lnTo>
                  <a:pt x="214517" y="22420"/>
                </a:lnTo>
                <a:lnTo>
                  <a:pt x="203892" y="15723"/>
                </a:lnTo>
                <a:lnTo>
                  <a:pt x="193113" y="9334"/>
                </a:lnTo>
                <a:lnTo>
                  <a:pt x="193618" y="8087"/>
                </a:lnTo>
                <a:lnTo>
                  <a:pt x="205877" y="5385"/>
                </a:lnTo>
                <a:lnTo>
                  <a:pt x="216983" y="6486"/>
                </a:lnTo>
                <a:close/>
              </a:path>
            </a:pathLst>
          </a:custGeom>
          <a:solidFill>
            <a:srgbClr val="FDFDFD"/>
          </a:solidFill>
        </p:spPr>
        <p:txBody>
          <a:bodyPr wrap="square" lIns="0" tIns="0" rIns="0" bIns="0" rtlCol="0">
            <a:noAutofit/>
          </a:bodyPr>
          <a:lstStyle/>
          <a:p>
            <a:endParaRPr/>
          </a:p>
        </p:txBody>
      </p:sp>
      <p:sp>
        <p:nvSpPr>
          <p:cNvPr id="254" name="object 61"/>
          <p:cNvSpPr/>
          <p:nvPr/>
        </p:nvSpPr>
        <p:spPr>
          <a:xfrm>
            <a:off x="209145" y="5812952"/>
            <a:ext cx="314460" cy="103138"/>
          </a:xfrm>
          <a:custGeom>
            <a:avLst/>
            <a:gdLst/>
            <a:ahLst/>
            <a:cxnLst/>
            <a:rect l="l" t="t" r="r" b="b"/>
            <a:pathLst>
              <a:path w="314460" h="103138">
                <a:moveTo>
                  <a:pt x="273311" y="39995"/>
                </a:moveTo>
                <a:lnTo>
                  <a:pt x="276476" y="36839"/>
                </a:lnTo>
                <a:lnTo>
                  <a:pt x="279642" y="39995"/>
                </a:lnTo>
                <a:lnTo>
                  <a:pt x="283862" y="43152"/>
                </a:lnTo>
                <a:lnTo>
                  <a:pt x="290193" y="47360"/>
                </a:lnTo>
                <a:lnTo>
                  <a:pt x="294413" y="49464"/>
                </a:lnTo>
                <a:lnTo>
                  <a:pt x="297579" y="46308"/>
                </a:lnTo>
                <a:lnTo>
                  <a:pt x="299689" y="44204"/>
                </a:lnTo>
                <a:lnTo>
                  <a:pt x="311295" y="31578"/>
                </a:lnTo>
                <a:lnTo>
                  <a:pt x="314460" y="30526"/>
                </a:lnTo>
                <a:lnTo>
                  <a:pt x="311295" y="27355"/>
                </a:lnTo>
                <a:lnTo>
                  <a:pt x="305224" y="20840"/>
                </a:lnTo>
                <a:lnTo>
                  <a:pt x="292770" y="8626"/>
                </a:lnTo>
                <a:lnTo>
                  <a:pt x="285972" y="2104"/>
                </a:lnTo>
                <a:lnTo>
                  <a:pt x="285972" y="0"/>
                </a:lnTo>
                <a:lnTo>
                  <a:pt x="277656" y="10687"/>
                </a:lnTo>
                <a:lnTo>
                  <a:pt x="269420" y="18723"/>
                </a:lnTo>
                <a:lnTo>
                  <a:pt x="259962" y="26595"/>
                </a:lnTo>
                <a:lnTo>
                  <a:pt x="249440" y="34150"/>
                </a:lnTo>
                <a:lnTo>
                  <a:pt x="238013" y="41234"/>
                </a:lnTo>
                <a:lnTo>
                  <a:pt x="225840" y="47693"/>
                </a:lnTo>
                <a:lnTo>
                  <a:pt x="213079" y="53375"/>
                </a:lnTo>
                <a:lnTo>
                  <a:pt x="199891" y="58124"/>
                </a:lnTo>
                <a:lnTo>
                  <a:pt x="186433" y="61789"/>
                </a:lnTo>
                <a:lnTo>
                  <a:pt x="172865" y="64214"/>
                </a:lnTo>
                <a:lnTo>
                  <a:pt x="159345" y="65247"/>
                </a:lnTo>
                <a:lnTo>
                  <a:pt x="149213" y="64974"/>
                </a:lnTo>
                <a:lnTo>
                  <a:pt x="127768" y="62498"/>
                </a:lnTo>
                <a:lnTo>
                  <a:pt x="108506" y="57855"/>
                </a:lnTo>
                <a:lnTo>
                  <a:pt x="91398" y="51553"/>
                </a:lnTo>
                <a:lnTo>
                  <a:pt x="76413" y="44096"/>
                </a:lnTo>
                <a:lnTo>
                  <a:pt x="63523" y="35992"/>
                </a:lnTo>
                <a:lnTo>
                  <a:pt x="52697" y="27746"/>
                </a:lnTo>
                <a:lnTo>
                  <a:pt x="43906" y="19864"/>
                </a:lnTo>
                <a:lnTo>
                  <a:pt x="37120" y="12853"/>
                </a:lnTo>
                <a:lnTo>
                  <a:pt x="29446" y="3467"/>
                </a:lnTo>
                <a:lnTo>
                  <a:pt x="27442" y="2104"/>
                </a:lnTo>
                <a:lnTo>
                  <a:pt x="0" y="30526"/>
                </a:lnTo>
                <a:lnTo>
                  <a:pt x="15822" y="48412"/>
                </a:lnTo>
                <a:lnTo>
                  <a:pt x="20042" y="51569"/>
                </a:lnTo>
                <a:lnTo>
                  <a:pt x="24277" y="47360"/>
                </a:lnTo>
                <a:lnTo>
                  <a:pt x="31663" y="42099"/>
                </a:lnTo>
                <a:lnTo>
                  <a:pt x="35883" y="39995"/>
                </a:lnTo>
                <a:lnTo>
                  <a:pt x="39048" y="42099"/>
                </a:lnTo>
                <a:lnTo>
                  <a:pt x="42214" y="44204"/>
                </a:lnTo>
                <a:lnTo>
                  <a:pt x="53820" y="53673"/>
                </a:lnTo>
                <a:lnTo>
                  <a:pt x="55930" y="55777"/>
                </a:lnTo>
                <a:lnTo>
                  <a:pt x="53820" y="58934"/>
                </a:lnTo>
                <a:lnTo>
                  <a:pt x="52765" y="62090"/>
                </a:lnTo>
                <a:lnTo>
                  <a:pt x="50655" y="69455"/>
                </a:lnTo>
                <a:lnTo>
                  <a:pt x="48544" y="73664"/>
                </a:lnTo>
                <a:lnTo>
                  <a:pt x="50655" y="75768"/>
                </a:lnTo>
                <a:lnTo>
                  <a:pt x="53820" y="76820"/>
                </a:lnTo>
                <a:lnTo>
                  <a:pt x="67536" y="85238"/>
                </a:lnTo>
                <a:lnTo>
                  <a:pt x="73867" y="86290"/>
                </a:lnTo>
                <a:lnTo>
                  <a:pt x="75977" y="84185"/>
                </a:lnTo>
                <a:lnTo>
                  <a:pt x="83363" y="74716"/>
                </a:lnTo>
                <a:lnTo>
                  <a:pt x="85473" y="70507"/>
                </a:lnTo>
                <a:lnTo>
                  <a:pt x="90749" y="72612"/>
                </a:lnTo>
                <a:lnTo>
                  <a:pt x="96024" y="73664"/>
                </a:lnTo>
                <a:lnTo>
                  <a:pt x="105520" y="76820"/>
                </a:lnTo>
                <a:lnTo>
                  <a:pt x="108686" y="77872"/>
                </a:lnTo>
                <a:lnTo>
                  <a:pt x="108686" y="79977"/>
                </a:lnTo>
                <a:lnTo>
                  <a:pt x="109741" y="83133"/>
                </a:lnTo>
                <a:lnTo>
                  <a:pt x="108686" y="95773"/>
                </a:lnTo>
                <a:lnTo>
                  <a:pt x="108686" y="99982"/>
                </a:lnTo>
                <a:lnTo>
                  <a:pt x="113961" y="101034"/>
                </a:lnTo>
                <a:lnTo>
                  <a:pt x="119237" y="103138"/>
                </a:lnTo>
                <a:lnTo>
                  <a:pt x="135078" y="103138"/>
                </a:lnTo>
                <a:lnTo>
                  <a:pt x="138243" y="101034"/>
                </a:lnTo>
                <a:lnTo>
                  <a:pt x="138243" y="98929"/>
                </a:lnTo>
                <a:lnTo>
                  <a:pt x="141408" y="87342"/>
                </a:lnTo>
                <a:lnTo>
                  <a:pt x="144574" y="84185"/>
                </a:lnTo>
                <a:lnTo>
                  <a:pt x="166731" y="84185"/>
                </a:lnTo>
                <a:lnTo>
                  <a:pt x="169896" y="87342"/>
                </a:lnTo>
                <a:lnTo>
                  <a:pt x="170951" y="90498"/>
                </a:lnTo>
                <a:lnTo>
                  <a:pt x="173062" y="99982"/>
                </a:lnTo>
                <a:lnTo>
                  <a:pt x="175172" y="103138"/>
                </a:lnTo>
                <a:lnTo>
                  <a:pt x="182558" y="103138"/>
                </a:lnTo>
                <a:lnTo>
                  <a:pt x="198384" y="98929"/>
                </a:lnTo>
                <a:lnTo>
                  <a:pt x="202605" y="98929"/>
                </a:lnTo>
                <a:lnTo>
                  <a:pt x="201550" y="93655"/>
                </a:lnTo>
                <a:lnTo>
                  <a:pt x="201550" y="81029"/>
                </a:lnTo>
                <a:lnTo>
                  <a:pt x="203660" y="76820"/>
                </a:lnTo>
                <a:lnTo>
                  <a:pt x="206825" y="75768"/>
                </a:lnTo>
                <a:lnTo>
                  <a:pt x="222652" y="70507"/>
                </a:lnTo>
                <a:lnTo>
                  <a:pt x="225817" y="69455"/>
                </a:lnTo>
                <a:lnTo>
                  <a:pt x="226886" y="72612"/>
                </a:lnTo>
                <a:lnTo>
                  <a:pt x="228996" y="74716"/>
                </a:lnTo>
                <a:lnTo>
                  <a:pt x="235327" y="83133"/>
                </a:lnTo>
                <a:lnTo>
                  <a:pt x="238492" y="85238"/>
                </a:lnTo>
                <a:lnTo>
                  <a:pt x="241658" y="84185"/>
                </a:lnTo>
                <a:lnTo>
                  <a:pt x="244823" y="83133"/>
                </a:lnTo>
                <a:lnTo>
                  <a:pt x="259595" y="74716"/>
                </a:lnTo>
                <a:lnTo>
                  <a:pt x="262760" y="71560"/>
                </a:lnTo>
                <a:lnTo>
                  <a:pt x="261705" y="67351"/>
                </a:lnTo>
                <a:lnTo>
                  <a:pt x="259595" y="62090"/>
                </a:lnTo>
                <a:lnTo>
                  <a:pt x="257484" y="57882"/>
                </a:lnTo>
                <a:lnTo>
                  <a:pt x="256429" y="53673"/>
                </a:lnTo>
                <a:lnTo>
                  <a:pt x="259595" y="50517"/>
                </a:lnTo>
                <a:lnTo>
                  <a:pt x="273311" y="39995"/>
                </a:lnTo>
                <a:close/>
              </a:path>
            </a:pathLst>
          </a:custGeom>
          <a:solidFill>
            <a:srgbClr val="FDFDFD"/>
          </a:solidFill>
        </p:spPr>
        <p:txBody>
          <a:bodyPr wrap="square" lIns="0" tIns="0" rIns="0" bIns="0" rtlCol="0">
            <a:noAutofit/>
          </a:bodyPr>
          <a:lstStyle/>
          <a:p>
            <a:endParaRPr/>
          </a:p>
        </p:txBody>
      </p:sp>
      <p:sp>
        <p:nvSpPr>
          <p:cNvPr id="255" name="object 62"/>
          <p:cNvSpPr/>
          <p:nvPr/>
        </p:nvSpPr>
        <p:spPr>
          <a:xfrm>
            <a:off x="165880" y="5517242"/>
            <a:ext cx="179398" cy="274666"/>
          </a:xfrm>
          <a:custGeom>
            <a:avLst/>
            <a:gdLst/>
            <a:ahLst/>
            <a:cxnLst/>
            <a:rect l="l" t="t" r="r" b="b"/>
            <a:pathLst>
              <a:path w="179398" h="274666">
                <a:moveTo>
                  <a:pt x="142455" y="26303"/>
                </a:moveTo>
                <a:lnTo>
                  <a:pt x="138234" y="28407"/>
                </a:lnTo>
                <a:lnTo>
                  <a:pt x="135069" y="30512"/>
                </a:lnTo>
                <a:lnTo>
                  <a:pt x="121353" y="35773"/>
                </a:lnTo>
                <a:lnTo>
                  <a:pt x="118187" y="35773"/>
                </a:lnTo>
                <a:lnTo>
                  <a:pt x="116077" y="33668"/>
                </a:lnTo>
                <a:lnTo>
                  <a:pt x="113967" y="30512"/>
                </a:lnTo>
                <a:lnTo>
                  <a:pt x="109746" y="25251"/>
                </a:lnTo>
                <a:lnTo>
                  <a:pt x="105526" y="21042"/>
                </a:lnTo>
                <a:lnTo>
                  <a:pt x="103416" y="23147"/>
                </a:lnTo>
                <a:lnTo>
                  <a:pt x="100250" y="24199"/>
                </a:lnTo>
                <a:lnTo>
                  <a:pt x="86534" y="32616"/>
                </a:lnTo>
                <a:lnTo>
                  <a:pt x="82314" y="37877"/>
                </a:lnTo>
                <a:lnTo>
                  <a:pt x="83369" y="39981"/>
                </a:lnTo>
                <a:lnTo>
                  <a:pt x="88644" y="51555"/>
                </a:lnTo>
                <a:lnTo>
                  <a:pt x="90754" y="55763"/>
                </a:lnTo>
                <a:lnTo>
                  <a:pt x="86534" y="58920"/>
                </a:lnTo>
                <a:lnTo>
                  <a:pt x="82314" y="63128"/>
                </a:lnTo>
                <a:lnTo>
                  <a:pt x="74928" y="69455"/>
                </a:lnTo>
                <a:lnTo>
                  <a:pt x="70707" y="70507"/>
                </a:lnTo>
                <a:lnTo>
                  <a:pt x="67542" y="69455"/>
                </a:lnTo>
                <a:lnTo>
                  <a:pt x="56977" y="63128"/>
                </a:lnTo>
                <a:lnTo>
                  <a:pt x="52756" y="61024"/>
                </a:lnTo>
                <a:lnTo>
                  <a:pt x="49597" y="65247"/>
                </a:lnTo>
                <a:lnTo>
                  <a:pt x="45375" y="69455"/>
                </a:lnTo>
                <a:lnTo>
                  <a:pt x="37988" y="82081"/>
                </a:lnTo>
                <a:lnTo>
                  <a:pt x="37988" y="86290"/>
                </a:lnTo>
                <a:lnTo>
                  <a:pt x="39044" y="88394"/>
                </a:lnTo>
                <a:lnTo>
                  <a:pt x="47485" y="95759"/>
                </a:lnTo>
                <a:lnTo>
                  <a:pt x="49597" y="99968"/>
                </a:lnTo>
                <a:lnTo>
                  <a:pt x="48540" y="102072"/>
                </a:lnTo>
                <a:lnTo>
                  <a:pt x="37988" y="119958"/>
                </a:lnTo>
                <a:lnTo>
                  <a:pt x="36933" y="121011"/>
                </a:lnTo>
                <a:lnTo>
                  <a:pt x="33767" y="119958"/>
                </a:lnTo>
                <a:lnTo>
                  <a:pt x="30602" y="119958"/>
                </a:lnTo>
                <a:lnTo>
                  <a:pt x="22160" y="117854"/>
                </a:lnTo>
                <a:lnTo>
                  <a:pt x="17938" y="116802"/>
                </a:lnTo>
                <a:lnTo>
                  <a:pt x="15828" y="121011"/>
                </a:lnTo>
                <a:lnTo>
                  <a:pt x="14772" y="124167"/>
                </a:lnTo>
                <a:lnTo>
                  <a:pt x="9497" y="139963"/>
                </a:lnTo>
                <a:lnTo>
                  <a:pt x="8442" y="143120"/>
                </a:lnTo>
                <a:lnTo>
                  <a:pt x="12662" y="146276"/>
                </a:lnTo>
                <a:lnTo>
                  <a:pt x="23215" y="151537"/>
                </a:lnTo>
                <a:lnTo>
                  <a:pt x="26380" y="152589"/>
                </a:lnTo>
                <a:lnTo>
                  <a:pt x="26380" y="158902"/>
                </a:lnTo>
                <a:lnTo>
                  <a:pt x="22160" y="174684"/>
                </a:lnTo>
                <a:lnTo>
                  <a:pt x="22160" y="178893"/>
                </a:lnTo>
                <a:lnTo>
                  <a:pt x="15828" y="178893"/>
                </a:lnTo>
                <a:lnTo>
                  <a:pt x="5275" y="179945"/>
                </a:lnTo>
                <a:lnTo>
                  <a:pt x="2110" y="180997"/>
                </a:lnTo>
                <a:lnTo>
                  <a:pt x="1055" y="185206"/>
                </a:lnTo>
                <a:lnTo>
                  <a:pt x="0" y="188362"/>
                </a:lnTo>
                <a:lnTo>
                  <a:pt x="1055" y="206263"/>
                </a:lnTo>
                <a:lnTo>
                  <a:pt x="1055" y="209419"/>
                </a:lnTo>
                <a:lnTo>
                  <a:pt x="6330" y="210471"/>
                </a:lnTo>
                <a:lnTo>
                  <a:pt x="11607" y="211523"/>
                </a:lnTo>
                <a:lnTo>
                  <a:pt x="15828" y="211523"/>
                </a:lnTo>
                <a:lnTo>
                  <a:pt x="21105" y="212576"/>
                </a:lnTo>
                <a:lnTo>
                  <a:pt x="22160" y="216784"/>
                </a:lnTo>
                <a:lnTo>
                  <a:pt x="24270" y="234671"/>
                </a:lnTo>
                <a:lnTo>
                  <a:pt x="25325" y="238879"/>
                </a:lnTo>
                <a:lnTo>
                  <a:pt x="21105" y="239931"/>
                </a:lnTo>
                <a:lnTo>
                  <a:pt x="16883" y="242036"/>
                </a:lnTo>
                <a:lnTo>
                  <a:pt x="9497" y="245192"/>
                </a:lnTo>
                <a:lnTo>
                  <a:pt x="6330" y="248349"/>
                </a:lnTo>
                <a:lnTo>
                  <a:pt x="6330" y="252557"/>
                </a:lnTo>
                <a:lnTo>
                  <a:pt x="7385" y="255714"/>
                </a:lnTo>
                <a:lnTo>
                  <a:pt x="12662" y="272562"/>
                </a:lnTo>
                <a:lnTo>
                  <a:pt x="12662" y="274666"/>
                </a:lnTo>
                <a:lnTo>
                  <a:pt x="16883" y="273614"/>
                </a:lnTo>
                <a:lnTo>
                  <a:pt x="25399" y="271891"/>
                </a:lnTo>
                <a:lnTo>
                  <a:pt x="42446" y="267621"/>
                </a:lnTo>
                <a:lnTo>
                  <a:pt x="51701" y="265197"/>
                </a:lnTo>
                <a:lnTo>
                  <a:pt x="51701" y="263093"/>
                </a:lnTo>
                <a:lnTo>
                  <a:pt x="49620" y="257927"/>
                </a:lnTo>
                <a:lnTo>
                  <a:pt x="46429" y="247896"/>
                </a:lnTo>
                <a:lnTo>
                  <a:pt x="43888" y="236838"/>
                </a:lnTo>
                <a:lnTo>
                  <a:pt x="42051" y="224941"/>
                </a:lnTo>
                <a:lnTo>
                  <a:pt x="40972" y="212392"/>
                </a:lnTo>
                <a:lnTo>
                  <a:pt x="40703" y="199379"/>
                </a:lnTo>
                <a:lnTo>
                  <a:pt x="41298" y="186090"/>
                </a:lnTo>
                <a:lnTo>
                  <a:pt x="42809" y="172712"/>
                </a:lnTo>
                <a:lnTo>
                  <a:pt x="45291" y="159432"/>
                </a:lnTo>
                <a:lnTo>
                  <a:pt x="48796" y="146439"/>
                </a:lnTo>
                <a:lnTo>
                  <a:pt x="53377" y="133920"/>
                </a:lnTo>
                <a:lnTo>
                  <a:pt x="59087" y="122063"/>
                </a:lnTo>
                <a:lnTo>
                  <a:pt x="64296" y="113161"/>
                </a:lnTo>
                <a:lnTo>
                  <a:pt x="76842" y="95577"/>
                </a:lnTo>
                <a:lnTo>
                  <a:pt x="90257" y="81006"/>
                </a:lnTo>
                <a:lnTo>
                  <a:pt x="104106" y="69166"/>
                </a:lnTo>
                <a:lnTo>
                  <a:pt x="117954" y="59776"/>
                </a:lnTo>
                <a:lnTo>
                  <a:pt x="131367" y="52552"/>
                </a:lnTo>
                <a:lnTo>
                  <a:pt x="143909" y="47214"/>
                </a:lnTo>
                <a:lnTo>
                  <a:pt x="155146" y="43479"/>
                </a:lnTo>
                <a:lnTo>
                  <a:pt x="164642" y="41066"/>
                </a:lnTo>
                <a:lnTo>
                  <a:pt x="171964" y="39691"/>
                </a:lnTo>
                <a:lnTo>
                  <a:pt x="176676" y="39072"/>
                </a:lnTo>
                <a:lnTo>
                  <a:pt x="179398" y="37877"/>
                </a:lnTo>
                <a:lnTo>
                  <a:pt x="167792" y="0"/>
                </a:lnTo>
                <a:lnTo>
                  <a:pt x="144565" y="5260"/>
                </a:lnTo>
                <a:lnTo>
                  <a:pt x="139290" y="7365"/>
                </a:lnTo>
                <a:lnTo>
                  <a:pt x="140345" y="12625"/>
                </a:lnTo>
                <a:lnTo>
                  <a:pt x="141400" y="22095"/>
                </a:lnTo>
                <a:lnTo>
                  <a:pt x="142455" y="26303"/>
                </a:lnTo>
                <a:close/>
              </a:path>
            </a:pathLst>
          </a:custGeom>
          <a:solidFill>
            <a:srgbClr val="FDFDFD"/>
          </a:solidFill>
        </p:spPr>
        <p:txBody>
          <a:bodyPr wrap="square" lIns="0" tIns="0" rIns="0" bIns="0" rtlCol="0">
            <a:noAutofit/>
          </a:bodyPr>
          <a:lstStyle/>
          <a:p>
            <a:endParaRPr/>
          </a:p>
        </p:txBody>
      </p:sp>
      <p:sp>
        <p:nvSpPr>
          <p:cNvPr id="256" name="object 63"/>
          <p:cNvSpPr/>
          <p:nvPr/>
        </p:nvSpPr>
        <p:spPr>
          <a:xfrm>
            <a:off x="384318" y="5517242"/>
            <a:ext cx="179396" cy="274666"/>
          </a:xfrm>
          <a:custGeom>
            <a:avLst/>
            <a:gdLst/>
            <a:ahLst/>
            <a:cxnLst/>
            <a:rect l="l" t="t" r="r" b="b"/>
            <a:pathLst>
              <a:path w="179396" h="274666">
                <a:moveTo>
                  <a:pt x="2722" y="39072"/>
                </a:moveTo>
                <a:lnTo>
                  <a:pt x="14757" y="41066"/>
                </a:lnTo>
                <a:lnTo>
                  <a:pt x="24255" y="43480"/>
                </a:lnTo>
                <a:lnTo>
                  <a:pt x="35492" y="47216"/>
                </a:lnTo>
                <a:lnTo>
                  <a:pt x="48035" y="52555"/>
                </a:lnTo>
                <a:lnTo>
                  <a:pt x="61447" y="59780"/>
                </a:lnTo>
                <a:lnTo>
                  <a:pt x="75295" y="69173"/>
                </a:lnTo>
                <a:lnTo>
                  <a:pt x="89143" y="81015"/>
                </a:lnTo>
                <a:lnTo>
                  <a:pt x="102556" y="95589"/>
                </a:lnTo>
                <a:lnTo>
                  <a:pt x="115100" y="113178"/>
                </a:lnTo>
                <a:lnTo>
                  <a:pt x="120296" y="122063"/>
                </a:lnTo>
                <a:lnTo>
                  <a:pt x="126007" y="133920"/>
                </a:lnTo>
                <a:lnTo>
                  <a:pt x="130589" y="146439"/>
                </a:lnTo>
                <a:lnTo>
                  <a:pt x="134094" y="159432"/>
                </a:lnTo>
                <a:lnTo>
                  <a:pt x="136576" y="172711"/>
                </a:lnTo>
                <a:lnTo>
                  <a:pt x="138087" y="186089"/>
                </a:lnTo>
                <a:lnTo>
                  <a:pt x="138682" y="199378"/>
                </a:lnTo>
                <a:lnTo>
                  <a:pt x="138413" y="212391"/>
                </a:lnTo>
                <a:lnTo>
                  <a:pt x="137334" y="224940"/>
                </a:lnTo>
                <a:lnTo>
                  <a:pt x="135497" y="236837"/>
                </a:lnTo>
                <a:lnTo>
                  <a:pt x="132956" y="247895"/>
                </a:lnTo>
                <a:lnTo>
                  <a:pt x="129764" y="257926"/>
                </a:lnTo>
                <a:lnTo>
                  <a:pt x="127682" y="263093"/>
                </a:lnTo>
                <a:lnTo>
                  <a:pt x="127682" y="265197"/>
                </a:lnTo>
                <a:lnTo>
                  <a:pt x="136936" y="267619"/>
                </a:lnTo>
                <a:lnTo>
                  <a:pt x="153984" y="271889"/>
                </a:lnTo>
                <a:lnTo>
                  <a:pt x="162515" y="273614"/>
                </a:lnTo>
                <a:lnTo>
                  <a:pt x="166735" y="274666"/>
                </a:lnTo>
                <a:lnTo>
                  <a:pt x="166735" y="272562"/>
                </a:lnTo>
                <a:lnTo>
                  <a:pt x="172011" y="255714"/>
                </a:lnTo>
                <a:lnTo>
                  <a:pt x="173066" y="252557"/>
                </a:lnTo>
                <a:lnTo>
                  <a:pt x="174121" y="248349"/>
                </a:lnTo>
                <a:lnTo>
                  <a:pt x="169900" y="245192"/>
                </a:lnTo>
                <a:lnTo>
                  <a:pt x="163570" y="242036"/>
                </a:lnTo>
                <a:lnTo>
                  <a:pt x="158294" y="239931"/>
                </a:lnTo>
                <a:lnTo>
                  <a:pt x="154060" y="238879"/>
                </a:lnTo>
                <a:lnTo>
                  <a:pt x="155129" y="234671"/>
                </a:lnTo>
                <a:lnTo>
                  <a:pt x="158294" y="216784"/>
                </a:lnTo>
                <a:lnTo>
                  <a:pt x="158294" y="212576"/>
                </a:lnTo>
                <a:lnTo>
                  <a:pt x="163570" y="211523"/>
                </a:lnTo>
                <a:lnTo>
                  <a:pt x="167790" y="211523"/>
                </a:lnTo>
                <a:lnTo>
                  <a:pt x="173066" y="210471"/>
                </a:lnTo>
                <a:lnTo>
                  <a:pt x="178341" y="209419"/>
                </a:lnTo>
                <a:lnTo>
                  <a:pt x="179396" y="206263"/>
                </a:lnTo>
                <a:lnTo>
                  <a:pt x="179396" y="188362"/>
                </a:lnTo>
                <a:lnTo>
                  <a:pt x="178341" y="185206"/>
                </a:lnTo>
                <a:lnTo>
                  <a:pt x="177286" y="180997"/>
                </a:lnTo>
                <a:lnTo>
                  <a:pt x="174121" y="179945"/>
                </a:lnTo>
                <a:lnTo>
                  <a:pt x="163570" y="178893"/>
                </a:lnTo>
                <a:lnTo>
                  <a:pt x="157239" y="178893"/>
                </a:lnTo>
                <a:lnTo>
                  <a:pt x="157239" y="174684"/>
                </a:lnTo>
                <a:lnTo>
                  <a:pt x="153005" y="158902"/>
                </a:lnTo>
                <a:lnTo>
                  <a:pt x="153005" y="152589"/>
                </a:lnTo>
                <a:lnTo>
                  <a:pt x="156184" y="151537"/>
                </a:lnTo>
                <a:lnTo>
                  <a:pt x="166735" y="146276"/>
                </a:lnTo>
                <a:lnTo>
                  <a:pt x="170956" y="143120"/>
                </a:lnTo>
                <a:lnTo>
                  <a:pt x="169900" y="139963"/>
                </a:lnTo>
                <a:lnTo>
                  <a:pt x="165680" y="124167"/>
                </a:lnTo>
                <a:lnTo>
                  <a:pt x="163570" y="121011"/>
                </a:lnTo>
                <a:lnTo>
                  <a:pt x="161460" y="116802"/>
                </a:lnTo>
                <a:lnTo>
                  <a:pt x="157239" y="117854"/>
                </a:lnTo>
                <a:lnTo>
                  <a:pt x="148784" y="119958"/>
                </a:lnTo>
                <a:lnTo>
                  <a:pt x="145619" y="119958"/>
                </a:lnTo>
                <a:lnTo>
                  <a:pt x="142454" y="121011"/>
                </a:lnTo>
                <a:lnTo>
                  <a:pt x="141398" y="119958"/>
                </a:lnTo>
                <a:lnTo>
                  <a:pt x="130847" y="102072"/>
                </a:lnTo>
                <a:lnTo>
                  <a:pt x="129792" y="99968"/>
                </a:lnTo>
                <a:lnTo>
                  <a:pt x="131902" y="95759"/>
                </a:lnTo>
                <a:lnTo>
                  <a:pt x="140343" y="88394"/>
                </a:lnTo>
                <a:lnTo>
                  <a:pt x="141398" y="86290"/>
                </a:lnTo>
                <a:lnTo>
                  <a:pt x="142454" y="82081"/>
                </a:lnTo>
                <a:lnTo>
                  <a:pt x="134013" y="69455"/>
                </a:lnTo>
                <a:lnTo>
                  <a:pt x="130847" y="65247"/>
                </a:lnTo>
                <a:lnTo>
                  <a:pt x="126627" y="61024"/>
                </a:lnTo>
                <a:lnTo>
                  <a:pt x="122406" y="63128"/>
                </a:lnTo>
                <a:lnTo>
                  <a:pt x="111855" y="69455"/>
                </a:lnTo>
                <a:lnTo>
                  <a:pt x="109745" y="70507"/>
                </a:lnTo>
                <a:lnTo>
                  <a:pt x="106580" y="71560"/>
                </a:lnTo>
                <a:lnTo>
                  <a:pt x="104470" y="69455"/>
                </a:lnTo>
                <a:lnTo>
                  <a:pt x="98139" y="63128"/>
                </a:lnTo>
                <a:lnTo>
                  <a:pt x="92863" y="58920"/>
                </a:lnTo>
                <a:lnTo>
                  <a:pt x="88643" y="55763"/>
                </a:lnTo>
                <a:lnTo>
                  <a:pt x="90753" y="51555"/>
                </a:lnTo>
                <a:lnTo>
                  <a:pt x="96029" y="39981"/>
                </a:lnTo>
                <a:lnTo>
                  <a:pt x="97084" y="37877"/>
                </a:lnTo>
                <a:lnTo>
                  <a:pt x="92863" y="32616"/>
                </a:lnTo>
                <a:lnTo>
                  <a:pt x="79147" y="24199"/>
                </a:lnTo>
                <a:lnTo>
                  <a:pt x="75982" y="23147"/>
                </a:lnTo>
                <a:lnTo>
                  <a:pt x="73871" y="21042"/>
                </a:lnTo>
                <a:lnTo>
                  <a:pt x="70706" y="25251"/>
                </a:lnTo>
                <a:lnTo>
                  <a:pt x="65430" y="30512"/>
                </a:lnTo>
                <a:lnTo>
                  <a:pt x="63320" y="33668"/>
                </a:lnTo>
                <a:lnTo>
                  <a:pt x="62265" y="35773"/>
                </a:lnTo>
                <a:lnTo>
                  <a:pt x="58045" y="35773"/>
                </a:lnTo>
                <a:lnTo>
                  <a:pt x="44314" y="30512"/>
                </a:lnTo>
                <a:lnTo>
                  <a:pt x="41149" y="28407"/>
                </a:lnTo>
                <a:lnTo>
                  <a:pt x="37983" y="26303"/>
                </a:lnTo>
                <a:lnTo>
                  <a:pt x="37983" y="22095"/>
                </a:lnTo>
                <a:lnTo>
                  <a:pt x="39039" y="12625"/>
                </a:lnTo>
                <a:lnTo>
                  <a:pt x="40094" y="7365"/>
                </a:lnTo>
                <a:lnTo>
                  <a:pt x="34818" y="5260"/>
                </a:lnTo>
                <a:lnTo>
                  <a:pt x="11606" y="0"/>
                </a:lnTo>
                <a:lnTo>
                  <a:pt x="0" y="37877"/>
                </a:lnTo>
                <a:lnTo>
                  <a:pt x="2722" y="39072"/>
                </a:lnTo>
                <a:close/>
              </a:path>
            </a:pathLst>
          </a:custGeom>
          <a:solidFill>
            <a:srgbClr val="FDFDFD"/>
          </a:solidFill>
        </p:spPr>
        <p:txBody>
          <a:bodyPr wrap="square" lIns="0" tIns="0" rIns="0" bIns="0" rtlCol="0">
            <a:noAutofit/>
          </a:bodyPr>
          <a:lstStyle/>
          <a:p>
            <a:endParaRPr/>
          </a:p>
        </p:txBody>
      </p:sp>
      <p:sp>
        <p:nvSpPr>
          <p:cNvPr id="257" name="object 64"/>
          <p:cNvSpPr/>
          <p:nvPr/>
        </p:nvSpPr>
        <p:spPr>
          <a:xfrm>
            <a:off x="375877" y="5624575"/>
            <a:ext cx="115021" cy="153655"/>
          </a:xfrm>
          <a:custGeom>
            <a:avLst/>
            <a:gdLst/>
            <a:ahLst/>
            <a:cxnLst/>
            <a:rect l="l" t="t" r="r" b="b"/>
            <a:pathLst>
              <a:path w="115021" h="153655">
                <a:moveTo>
                  <a:pt x="109577" y="37860"/>
                </a:moveTo>
                <a:lnTo>
                  <a:pt x="101611" y="23311"/>
                </a:lnTo>
                <a:lnTo>
                  <a:pt x="92367" y="13227"/>
                </a:lnTo>
                <a:lnTo>
                  <a:pt x="81445" y="5804"/>
                </a:lnTo>
                <a:lnTo>
                  <a:pt x="69334" y="1312"/>
                </a:lnTo>
                <a:lnTo>
                  <a:pt x="58031" y="0"/>
                </a:lnTo>
                <a:lnTo>
                  <a:pt x="56975" y="0"/>
                </a:lnTo>
                <a:lnTo>
                  <a:pt x="44225" y="1675"/>
                </a:lnTo>
                <a:lnTo>
                  <a:pt x="32229" y="6523"/>
                </a:lnTo>
                <a:lnTo>
                  <a:pt x="21478" y="14272"/>
                </a:lnTo>
                <a:lnTo>
                  <a:pt x="28677" y="38428"/>
                </a:lnTo>
                <a:lnTo>
                  <a:pt x="31639" y="26224"/>
                </a:lnTo>
                <a:lnTo>
                  <a:pt x="33763" y="22095"/>
                </a:lnTo>
                <a:lnTo>
                  <a:pt x="43709" y="12875"/>
                </a:lnTo>
                <a:lnTo>
                  <a:pt x="55990" y="9488"/>
                </a:lnTo>
                <a:lnTo>
                  <a:pt x="59086" y="9469"/>
                </a:lnTo>
                <a:lnTo>
                  <a:pt x="71896" y="12188"/>
                </a:lnTo>
                <a:lnTo>
                  <a:pt x="82165" y="20344"/>
                </a:lnTo>
                <a:lnTo>
                  <a:pt x="87699" y="33707"/>
                </a:lnTo>
                <a:lnTo>
                  <a:pt x="89253" y="46607"/>
                </a:lnTo>
                <a:lnTo>
                  <a:pt x="89698" y="51569"/>
                </a:lnTo>
                <a:lnTo>
                  <a:pt x="89698" y="102086"/>
                </a:lnTo>
                <a:lnTo>
                  <a:pt x="88452" y="115556"/>
                </a:lnTo>
                <a:lnTo>
                  <a:pt x="85487" y="127785"/>
                </a:lnTo>
                <a:lnTo>
                  <a:pt x="73717" y="140545"/>
                </a:lnTo>
                <a:lnTo>
                  <a:pt x="61135" y="144107"/>
                </a:lnTo>
                <a:lnTo>
                  <a:pt x="56975" y="144172"/>
                </a:lnTo>
                <a:lnTo>
                  <a:pt x="44659" y="141255"/>
                </a:lnTo>
                <a:lnTo>
                  <a:pt x="34395" y="132506"/>
                </a:lnTo>
                <a:lnTo>
                  <a:pt x="33763" y="131546"/>
                </a:lnTo>
                <a:lnTo>
                  <a:pt x="33239" y="147315"/>
                </a:lnTo>
                <a:lnTo>
                  <a:pt x="45197" y="152128"/>
                </a:lnTo>
                <a:lnTo>
                  <a:pt x="56975" y="153655"/>
                </a:lnTo>
                <a:lnTo>
                  <a:pt x="58031" y="153655"/>
                </a:lnTo>
                <a:lnTo>
                  <a:pt x="70664" y="151898"/>
                </a:lnTo>
                <a:lnTo>
                  <a:pt x="82559" y="146875"/>
                </a:lnTo>
                <a:lnTo>
                  <a:pt x="93242" y="138954"/>
                </a:lnTo>
                <a:lnTo>
                  <a:pt x="102240" y="128506"/>
                </a:lnTo>
                <a:lnTo>
                  <a:pt x="108690" y="116816"/>
                </a:lnTo>
                <a:lnTo>
                  <a:pt x="112436" y="105403"/>
                </a:lnTo>
                <a:lnTo>
                  <a:pt x="114358" y="92759"/>
                </a:lnTo>
                <a:lnTo>
                  <a:pt x="114997" y="79422"/>
                </a:lnTo>
                <a:lnTo>
                  <a:pt x="115021" y="75768"/>
                </a:lnTo>
                <a:lnTo>
                  <a:pt x="114611" y="62714"/>
                </a:lnTo>
                <a:lnTo>
                  <a:pt x="112992" y="49818"/>
                </a:lnTo>
                <a:lnTo>
                  <a:pt x="109577" y="37860"/>
                </a:lnTo>
                <a:close/>
              </a:path>
              <a:path w="115021" h="153655">
                <a:moveTo>
                  <a:pt x="6330" y="116816"/>
                </a:moveTo>
                <a:lnTo>
                  <a:pt x="13330" y="129289"/>
                </a:lnTo>
                <a:lnTo>
                  <a:pt x="22458" y="139579"/>
                </a:lnTo>
                <a:lnTo>
                  <a:pt x="33239" y="147315"/>
                </a:lnTo>
                <a:lnTo>
                  <a:pt x="33763" y="131546"/>
                </a:lnTo>
                <a:lnTo>
                  <a:pt x="29430" y="120385"/>
                </a:lnTo>
                <a:lnTo>
                  <a:pt x="27876" y="107101"/>
                </a:lnTo>
                <a:lnTo>
                  <a:pt x="27432" y="102086"/>
                </a:lnTo>
                <a:lnTo>
                  <a:pt x="26377" y="90512"/>
                </a:lnTo>
                <a:lnTo>
                  <a:pt x="26377" y="63142"/>
                </a:lnTo>
                <a:lnTo>
                  <a:pt x="27432" y="51569"/>
                </a:lnTo>
                <a:lnTo>
                  <a:pt x="28677" y="38428"/>
                </a:lnTo>
                <a:lnTo>
                  <a:pt x="21478" y="14272"/>
                </a:lnTo>
                <a:lnTo>
                  <a:pt x="12460" y="24651"/>
                </a:lnTo>
                <a:lnTo>
                  <a:pt x="6330" y="35787"/>
                </a:lnTo>
                <a:lnTo>
                  <a:pt x="2513" y="47482"/>
                </a:lnTo>
                <a:lnTo>
                  <a:pt x="602" y="60262"/>
                </a:lnTo>
                <a:lnTo>
                  <a:pt x="11" y="73346"/>
                </a:lnTo>
                <a:lnTo>
                  <a:pt x="0" y="75768"/>
                </a:lnTo>
                <a:lnTo>
                  <a:pt x="386" y="89200"/>
                </a:lnTo>
                <a:lnTo>
                  <a:pt x="1907" y="102084"/>
                </a:lnTo>
                <a:lnTo>
                  <a:pt x="5107" y="113883"/>
                </a:lnTo>
                <a:lnTo>
                  <a:pt x="6330" y="116816"/>
                </a:lnTo>
                <a:close/>
              </a:path>
            </a:pathLst>
          </a:custGeom>
          <a:solidFill>
            <a:srgbClr val="FDFDFD"/>
          </a:solidFill>
        </p:spPr>
        <p:txBody>
          <a:bodyPr wrap="square" lIns="0" tIns="0" rIns="0" bIns="0" rtlCol="0">
            <a:noAutofit/>
          </a:bodyPr>
          <a:lstStyle/>
          <a:p>
            <a:endParaRPr/>
          </a:p>
        </p:txBody>
      </p:sp>
      <p:sp>
        <p:nvSpPr>
          <p:cNvPr id="258" name="object 65"/>
          <p:cNvSpPr/>
          <p:nvPr/>
        </p:nvSpPr>
        <p:spPr>
          <a:xfrm>
            <a:off x="567935" y="5762435"/>
            <a:ext cx="79147" cy="124181"/>
          </a:xfrm>
          <a:custGeom>
            <a:avLst/>
            <a:gdLst/>
            <a:ahLst/>
            <a:cxnLst/>
            <a:rect l="l" t="t" r="r" b="b"/>
            <a:pathLst>
              <a:path w="79147" h="124181">
                <a:moveTo>
                  <a:pt x="76854" y="29235"/>
                </a:moveTo>
                <a:lnTo>
                  <a:pt x="70331" y="39902"/>
                </a:lnTo>
                <a:lnTo>
                  <a:pt x="61659" y="49544"/>
                </a:lnTo>
                <a:lnTo>
                  <a:pt x="51658" y="58298"/>
                </a:lnTo>
                <a:lnTo>
                  <a:pt x="41149" y="66299"/>
                </a:lnTo>
                <a:lnTo>
                  <a:pt x="39597" y="67906"/>
                </a:lnTo>
                <a:lnTo>
                  <a:pt x="31044" y="78155"/>
                </a:lnTo>
                <a:lnTo>
                  <a:pt x="23212" y="87356"/>
                </a:lnTo>
                <a:lnTo>
                  <a:pt x="26324" y="81460"/>
                </a:lnTo>
                <a:lnTo>
                  <a:pt x="29812" y="70073"/>
                </a:lnTo>
                <a:lnTo>
                  <a:pt x="30751" y="58357"/>
                </a:lnTo>
                <a:lnTo>
                  <a:pt x="29734" y="46460"/>
                </a:lnTo>
                <a:lnTo>
                  <a:pt x="27351" y="34528"/>
                </a:lnTo>
                <a:lnTo>
                  <a:pt x="24196" y="22709"/>
                </a:lnTo>
                <a:lnTo>
                  <a:pt x="20860" y="11151"/>
                </a:lnTo>
                <a:lnTo>
                  <a:pt x="17936" y="0"/>
                </a:lnTo>
                <a:lnTo>
                  <a:pt x="17936" y="7365"/>
                </a:lnTo>
                <a:lnTo>
                  <a:pt x="15826" y="14730"/>
                </a:lnTo>
                <a:lnTo>
                  <a:pt x="12661" y="21056"/>
                </a:lnTo>
                <a:lnTo>
                  <a:pt x="9623" y="29636"/>
                </a:lnTo>
                <a:lnTo>
                  <a:pt x="7818" y="40600"/>
                </a:lnTo>
                <a:lnTo>
                  <a:pt x="7658" y="51700"/>
                </a:lnTo>
                <a:lnTo>
                  <a:pt x="8517" y="62829"/>
                </a:lnTo>
                <a:lnTo>
                  <a:pt x="9767" y="73879"/>
                </a:lnTo>
                <a:lnTo>
                  <a:pt x="10785" y="84742"/>
                </a:lnTo>
                <a:lnTo>
                  <a:pt x="10942" y="95312"/>
                </a:lnTo>
                <a:lnTo>
                  <a:pt x="9615" y="105480"/>
                </a:lnTo>
                <a:lnTo>
                  <a:pt x="6176" y="115139"/>
                </a:lnTo>
                <a:lnTo>
                  <a:pt x="0" y="124181"/>
                </a:lnTo>
                <a:lnTo>
                  <a:pt x="688" y="123361"/>
                </a:lnTo>
                <a:lnTo>
                  <a:pt x="10821" y="116215"/>
                </a:lnTo>
                <a:lnTo>
                  <a:pt x="22846" y="111748"/>
                </a:lnTo>
                <a:lnTo>
                  <a:pt x="34818" y="106295"/>
                </a:lnTo>
                <a:lnTo>
                  <a:pt x="40265" y="103419"/>
                </a:lnTo>
                <a:lnTo>
                  <a:pt x="51261" y="95030"/>
                </a:lnTo>
                <a:lnTo>
                  <a:pt x="59747" y="84868"/>
                </a:lnTo>
                <a:lnTo>
                  <a:pt x="66139" y="73382"/>
                </a:lnTo>
                <a:lnTo>
                  <a:pt x="70857" y="61018"/>
                </a:lnTo>
                <a:lnTo>
                  <a:pt x="74319" y="48228"/>
                </a:lnTo>
                <a:lnTo>
                  <a:pt x="76943" y="35459"/>
                </a:lnTo>
                <a:lnTo>
                  <a:pt x="79147" y="23161"/>
                </a:lnTo>
                <a:lnTo>
                  <a:pt x="76854" y="29235"/>
                </a:lnTo>
                <a:close/>
              </a:path>
            </a:pathLst>
          </a:custGeom>
          <a:solidFill>
            <a:srgbClr val="FDFDFD"/>
          </a:solidFill>
        </p:spPr>
        <p:txBody>
          <a:bodyPr wrap="square" lIns="0" tIns="0" rIns="0" bIns="0" rtlCol="0">
            <a:noAutofit/>
          </a:bodyPr>
          <a:lstStyle/>
          <a:p>
            <a:endParaRPr/>
          </a:p>
        </p:txBody>
      </p:sp>
      <p:sp>
        <p:nvSpPr>
          <p:cNvPr id="259" name="object 66"/>
          <p:cNvSpPr/>
          <p:nvPr/>
        </p:nvSpPr>
        <p:spPr>
          <a:xfrm>
            <a:off x="248194" y="5631940"/>
            <a:ext cx="55920" cy="147342"/>
          </a:xfrm>
          <a:custGeom>
            <a:avLst/>
            <a:gdLst/>
            <a:ahLst/>
            <a:cxnLst/>
            <a:rect l="l" t="t" r="r" b="b"/>
            <a:pathLst>
              <a:path w="55920" h="147342">
                <a:moveTo>
                  <a:pt x="13716" y="137859"/>
                </a:moveTo>
                <a:lnTo>
                  <a:pt x="0" y="137859"/>
                </a:lnTo>
                <a:lnTo>
                  <a:pt x="0" y="147342"/>
                </a:lnTo>
                <a:lnTo>
                  <a:pt x="55920" y="147342"/>
                </a:lnTo>
                <a:lnTo>
                  <a:pt x="55920" y="137859"/>
                </a:lnTo>
                <a:lnTo>
                  <a:pt x="42204" y="137859"/>
                </a:lnTo>
                <a:lnTo>
                  <a:pt x="41149" y="126285"/>
                </a:lnTo>
                <a:lnTo>
                  <a:pt x="41149" y="21056"/>
                </a:lnTo>
                <a:lnTo>
                  <a:pt x="42204" y="9469"/>
                </a:lnTo>
                <a:lnTo>
                  <a:pt x="55920" y="10521"/>
                </a:lnTo>
                <a:lnTo>
                  <a:pt x="55920" y="0"/>
                </a:lnTo>
                <a:lnTo>
                  <a:pt x="0" y="0"/>
                </a:lnTo>
                <a:lnTo>
                  <a:pt x="0" y="10521"/>
                </a:lnTo>
                <a:lnTo>
                  <a:pt x="13716" y="9469"/>
                </a:lnTo>
                <a:lnTo>
                  <a:pt x="14771" y="21056"/>
                </a:lnTo>
                <a:lnTo>
                  <a:pt x="14771" y="126285"/>
                </a:lnTo>
                <a:lnTo>
                  <a:pt x="13716" y="137859"/>
                </a:lnTo>
                <a:close/>
              </a:path>
            </a:pathLst>
          </a:custGeom>
          <a:solidFill>
            <a:srgbClr val="FDFDFD"/>
          </a:solidFill>
        </p:spPr>
        <p:txBody>
          <a:bodyPr wrap="square" lIns="0" tIns="0" rIns="0" bIns="0" rtlCol="0">
            <a:noAutofit/>
          </a:bodyPr>
          <a:lstStyle/>
          <a:p>
            <a:endParaRPr/>
          </a:p>
        </p:txBody>
      </p:sp>
      <p:sp>
        <p:nvSpPr>
          <p:cNvPr id="260" name="object 67"/>
          <p:cNvSpPr/>
          <p:nvPr/>
        </p:nvSpPr>
        <p:spPr>
          <a:xfrm>
            <a:off x="1187369" y="5818213"/>
            <a:ext cx="70706" cy="225215"/>
          </a:xfrm>
          <a:custGeom>
            <a:avLst/>
            <a:gdLst/>
            <a:ahLst/>
            <a:cxnLst/>
            <a:rect l="l" t="t" r="r" b="b"/>
            <a:pathLst>
              <a:path w="70706" h="225215">
                <a:moveTo>
                  <a:pt x="0" y="0"/>
                </a:moveTo>
                <a:lnTo>
                  <a:pt x="0" y="225215"/>
                </a:lnTo>
                <a:lnTo>
                  <a:pt x="70706" y="225215"/>
                </a:lnTo>
                <a:lnTo>
                  <a:pt x="70706" y="0"/>
                </a:lnTo>
                <a:lnTo>
                  <a:pt x="0" y="0"/>
                </a:lnTo>
                <a:close/>
              </a:path>
            </a:pathLst>
          </a:custGeom>
          <a:solidFill>
            <a:srgbClr val="FDFDFD"/>
          </a:solidFill>
        </p:spPr>
        <p:txBody>
          <a:bodyPr wrap="square" lIns="0" tIns="0" rIns="0" bIns="0" rtlCol="0">
            <a:noAutofit/>
          </a:bodyPr>
          <a:lstStyle/>
          <a:p>
            <a:endParaRPr/>
          </a:p>
        </p:txBody>
      </p:sp>
      <p:sp>
        <p:nvSpPr>
          <p:cNvPr id="261" name="object 68"/>
          <p:cNvSpPr/>
          <p:nvPr/>
        </p:nvSpPr>
        <p:spPr>
          <a:xfrm>
            <a:off x="1282343" y="5818213"/>
            <a:ext cx="158280" cy="225215"/>
          </a:xfrm>
          <a:custGeom>
            <a:avLst/>
            <a:gdLst/>
            <a:ahLst/>
            <a:cxnLst/>
            <a:rect l="l" t="t" r="r" b="b"/>
            <a:pathLst>
              <a:path w="158280" h="225215">
                <a:moveTo>
                  <a:pt x="70692" y="54725"/>
                </a:moveTo>
                <a:lnTo>
                  <a:pt x="158280" y="54725"/>
                </a:lnTo>
                <a:lnTo>
                  <a:pt x="158280" y="0"/>
                </a:lnTo>
                <a:lnTo>
                  <a:pt x="0" y="0"/>
                </a:lnTo>
                <a:lnTo>
                  <a:pt x="0" y="225215"/>
                </a:lnTo>
                <a:lnTo>
                  <a:pt x="70692" y="225215"/>
                </a:lnTo>
                <a:lnTo>
                  <a:pt x="70692" y="145224"/>
                </a:lnTo>
                <a:lnTo>
                  <a:pt x="148784" y="145224"/>
                </a:lnTo>
                <a:lnTo>
                  <a:pt x="148784" y="90512"/>
                </a:lnTo>
                <a:lnTo>
                  <a:pt x="70692" y="90512"/>
                </a:lnTo>
                <a:lnTo>
                  <a:pt x="70692" y="54725"/>
                </a:lnTo>
                <a:close/>
              </a:path>
            </a:pathLst>
          </a:custGeom>
          <a:solidFill>
            <a:srgbClr val="FDFDFD"/>
          </a:solidFill>
        </p:spPr>
        <p:txBody>
          <a:bodyPr wrap="square" lIns="0" tIns="0" rIns="0" bIns="0" rtlCol="0">
            <a:noAutofit/>
          </a:bodyPr>
          <a:lstStyle/>
          <a:p>
            <a:endParaRPr/>
          </a:p>
        </p:txBody>
      </p:sp>
      <p:sp>
        <p:nvSpPr>
          <p:cNvPr id="262" name="object 69"/>
          <p:cNvSpPr/>
          <p:nvPr/>
        </p:nvSpPr>
        <p:spPr>
          <a:xfrm>
            <a:off x="1450120" y="5814004"/>
            <a:ext cx="161460" cy="232580"/>
          </a:xfrm>
          <a:custGeom>
            <a:avLst/>
            <a:gdLst/>
            <a:ahLst/>
            <a:cxnLst/>
            <a:rect l="l" t="t" r="r" b="b"/>
            <a:pathLst>
              <a:path w="161460" h="232580">
                <a:moveTo>
                  <a:pt x="79279" y="146782"/>
                </a:moveTo>
                <a:lnTo>
                  <a:pt x="74499" y="132367"/>
                </a:lnTo>
                <a:lnTo>
                  <a:pt x="72830" y="114712"/>
                </a:lnTo>
                <a:lnTo>
                  <a:pt x="72850" y="112814"/>
                </a:lnTo>
                <a:lnTo>
                  <a:pt x="74923" y="96374"/>
                </a:lnTo>
                <a:lnTo>
                  <a:pt x="80157" y="82738"/>
                </a:lnTo>
                <a:lnTo>
                  <a:pt x="88197" y="71987"/>
                </a:lnTo>
                <a:lnTo>
                  <a:pt x="98685" y="64206"/>
                </a:lnTo>
                <a:lnTo>
                  <a:pt x="111267" y="59477"/>
                </a:lnTo>
                <a:lnTo>
                  <a:pt x="125586" y="57882"/>
                </a:lnTo>
                <a:lnTo>
                  <a:pt x="135636" y="58838"/>
                </a:lnTo>
                <a:lnTo>
                  <a:pt x="148000" y="62003"/>
                </a:lnTo>
                <a:lnTo>
                  <a:pt x="160334" y="66299"/>
                </a:lnTo>
                <a:lnTo>
                  <a:pt x="160334" y="7365"/>
                </a:lnTo>
                <a:lnTo>
                  <a:pt x="147792" y="4556"/>
                </a:lnTo>
                <a:lnTo>
                  <a:pt x="135911" y="2162"/>
                </a:lnTo>
                <a:lnTo>
                  <a:pt x="124072" y="574"/>
                </a:lnTo>
                <a:lnTo>
                  <a:pt x="110814" y="0"/>
                </a:lnTo>
                <a:lnTo>
                  <a:pt x="103772" y="181"/>
                </a:lnTo>
                <a:lnTo>
                  <a:pt x="89947" y="1635"/>
                </a:lnTo>
                <a:lnTo>
                  <a:pt x="76608" y="4544"/>
                </a:lnTo>
                <a:lnTo>
                  <a:pt x="63893" y="8908"/>
                </a:lnTo>
                <a:lnTo>
                  <a:pt x="51938" y="14728"/>
                </a:lnTo>
                <a:lnTo>
                  <a:pt x="40878" y="22002"/>
                </a:lnTo>
                <a:lnTo>
                  <a:pt x="30851" y="30732"/>
                </a:lnTo>
                <a:lnTo>
                  <a:pt x="21992" y="40916"/>
                </a:lnTo>
                <a:lnTo>
                  <a:pt x="14438" y="52555"/>
                </a:lnTo>
                <a:lnTo>
                  <a:pt x="8326" y="65649"/>
                </a:lnTo>
                <a:lnTo>
                  <a:pt x="3791" y="80198"/>
                </a:lnTo>
                <a:lnTo>
                  <a:pt x="970" y="96201"/>
                </a:lnTo>
                <a:lnTo>
                  <a:pt x="0" y="113660"/>
                </a:lnTo>
                <a:lnTo>
                  <a:pt x="570" y="128160"/>
                </a:lnTo>
                <a:lnTo>
                  <a:pt x="2835" y="144959"/>
                </a:lnTo>
                <a:lnTo>
                  <a:pt x="6721" y="160266"/>
                </a:lnTo>
                <a:lnTo>
                  <a:pt x="12120" y="174086"/>
                </a:lnTo>
                <a:lnTo>
                  <a:pt x="18922" y="186427"/>
                </a:lnTo>
                <a:lnTo>
                  <a:pt x="27019" y="197293"/>
                </a:lnTo>
                <a:lnTo>
                  <a:pt x="36303" y="206691"/>
                </a:lnTo>
                <a:lnTo>
                  <a:pt x="46663" y="214626"/>
                </a:lnTo>
                <a:lnTo>
                  <a:pt x="57992" y="221106"/>
                </a:lnTo>
                <a:lnTo>
                  <a:pt x="70181" y="226135"/>
                </a:lnTo>
                <a:lnTo>
                  <a:pt x="83120" y="229720"/>
                </a:lnTo>
                <a:lnTo>
                  <a:pt x="96701" y="231866"/>
                </a:lnTo>
                <a:lnTo>
                  <a:pt x="110814" y="232580"/>
                </a:lnTo>
                <a:lnTo>
                  <a:pt x="111381" y="232579"/>
                </a:lnTo>
                <a:lnTo>
                  <a:pt x="124755" y="231812"/>
                </a:lnTo>
                <a:lnTo>
                  <a:pt x="137942" y="229898"/>
                </a:lnTo>
                <a:lnTo>
                  <a:pt x="150369" y="227217"/>
                </a:lnTo>
                <a:lnTo>
                  <a:pt x="161460" y="224149"/>
                </a:lnTo>
                <a:lnTo>
                  <a:pt x="161460" y="164177"/>
                </a:lnTo>
                <a:lnTo>
                  <a:pt x="160673" y="164501"/>
                </a:lnTo>
                <a:lnTo>
                  <a:pt x="148274" y="168851"/>
                </a:lnTo>
                <a:lnTo>
                  <a:pt x="135875" y="171621"/>
                </a:lnTo>
                <a:lnTo>
                  <a:pt x="123476" y="172594"/>
                </a:lnTo>
                <a:lnTo>
                  <a:pt x="122658" y="172589"/>
                </a:lnTo>
                <a:lnTo>
                  <a:pt x="108858" y="170860"/>
                </a:lnTo>
                <a:lnTo>
                  <a:pt x="96800" y="166000"/>
                </a:lnTo>
                <a:lnTo>
                  <a:pt x="86827" y="157984"/>
                </a:lnTo>
                <a:lnTo>
                  <a:pt x="79279" y="146782"/>
                </a:lnTo>
                <a:close/>
              </a:path>
            </a:pathLst>
          </a:custGeom>
          <a:solidFill>
            <a:srgbClr val="FDFDFD"/>
          </a:solidFill>
        </p:spPr>
        <p:txBody>
          <a:bodyPr wrap="square" lIns="0" tIns="0" rIns="0" bIns="0" rtlCol="0">
            <a:noAutofit/>
          </a:bodyPr>
          <a:lstStyle/>
          <a:p>
            <a:endParaRPr/>
          </a:p>
        </p:txBody>
      </p:sp>
      <p:sp>
        <p:nvSpPr>
          <p:cNvPr id="263" name="object 70"/>
          <p:cNvSpPr/>
          <p:nvPr/>
        </p:nvSpPr>
        <p:spPr>
          <a:xfrm>
            <a:off x="925132" y="6091827"/>
            <a:ext cx="0" cy="73664"/>
          </a:xfrm>
          <a:custGeom>
            <a:avLst/>
            <a:gdLst/>
            <a:ahLst/>
            <a:cxnLst/>
            <a:rect l="l" t="t" r="r" b="b"/>
            <a:pathLst>
              <a:path h="73664">
                <a:moveTo>
                  <a:pt x="0" y="0"/>
                </a:moveTo>
                <a:lnTo>
                  <a:pt x="0" y="73664"/>
                </a:lnTo>
              </a:path>
            </a:pathLst>
          </a:custGeom>
          <a:ln w="21317">
            <a:solidFill>
              <a:srgbClr val="FDFDFD"/>
            </a:solidFill>
          </a:ln>
        </p:spPr>
        <p:txBody>
          <a:bodyPr wrap="square" lIns="0" tIns="0" rIns="0" bIns="0" rtlCol="0">
            <a:noAutofit/>
          </a:bodyPr>
          <a:lstStyle/>
          <a:p>
            <a:endParaRPr/>
          </a:p>
        </p:txBody>
      </p:sp>
      <p:sp>
        <p:nvSpPr>
          <p:cNvPr id="264" name="object 71"/>
          <p:cNvSpPr/>
          <p:nvPr/>
        </p:nvSpPr>
        <p:spPr>
          <a:xfrm>
            <a:off x="947817" y="6108676"/>
            <a:ext cx="59100" cy="56815"/>
          </a:xfrm>
          <a:custGeom>
            <a:avLst/>
            <a:gdLst/>
            <a:ahLst/>
            <a:cxnLst/>
            <a:rect l="l" t="t" r="r" b="b"/>
            <a:pathLst>
              <a:path w="59100" h="56815">
                <a:moveTo>
                  <a:pt x="17950" y="11573"/>
                </a:moveTo>
                <a:lnTo>
                  <a:pt x="17950" y="2104"/>
                </a:lnTo>
                <a:lnTo>
                  <a:pt x="0" y="2104"/>
                </a:lnTo>
                <a:lnTo>
                  <a:pt x="0" y="56815"/>
                </a:lnTo>
                <a:lnTo>
                  <a:pt x="19006" y="56815"/>
                </a:lnTo>
                <a:lnTo>
                  <a:pt x="19006" y="22095"/>
                </a:lnTo>
                <a:lnTo>
                  <a:pt x="23226" y="15782"/>
                </a:lnTo>
                <a:lnTo>
                  <a:pt x="35887" y="15782"/>
                </a:lnTo>
                <a:lnTo>
                  <a:pt x="40108" y="19990"/>
                </a:lnTo>
                <a:lnTo>
                  <a:pt x="40108" y="56815"/>
                </a:lnTo>
                <a:lnTo>
                  <a:pt x="59100" y="56815"/>
                </a:lnTo>
                <a:lnTo>
                  <a:pt x="59100" y="22095"/>
                </a:lnTo>
                <a:lnTo>
                  <a:pt x="58549" y="16374"/>
                </a:lnTo>
                <a:lnTo>
                  <a:pt x="52194" y="4773"/>
                </a:lnTo>
                <a:lnTo>
                  <a:pt x="37998" y="0"/>
                </a:lnTo>
                <a:lnTo>
                  <a:pt x="29557"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265" name="object 72"/>
          <p:cNvSpPr/>
          <p:nvPr/>
        </p:nvSpPr>
        <p:spPr>
          <a:xfrm>
            <a:off x="1012193" y="6091827"/>
            <a:ext cx="44328" cy="74716"/>
          </a:xfrm>
          <a:custGeom>
            <a:avLst/>
            <a:gdLst/>
            <a:ahLst/>
            <a:cxnLst/>
            <a:rect l="l" t="t" r="r" b="b"/>
            <a:pathLst>
              <a:path w="44328" h="74716">
                <a:moveTo>
                  <a:pt x="30598" y="18952"/>
                </a:moveTo>
                <a:lnTo>
                  <a:pt x="30598" y="0"/>
                </a:lnTo>
                <a:lnTo>
                  <a:pt x="11606" y="6312"/>
                </a:lnTo>
                <a:lnTo>
                  <a:pt x="11606" y="18952"/>
                </a:lnTo>
                <a:lnTo>
                  <a:pt x="0" y="18952"/>
                </a:lnTo>
                <a:lnTo>
                  <a:pt x="0" y="31578"/>
                </a:lnTo>
                <a:lnTo>
                  <a:pt x="11606" y="31578"/>
                </a:lnTo>
                <a:lnTo>
                  <a:pt x="11606" y="54725"/>
                </a:lnTo>
                <a:lnTo>
                  <a:pt x="11824" y="59249"/>
                </a:lnTo>
                <a:lnTo>
                  <a:pt x="17127" y="70674"/>
                </a:lnTo>
                <a:lnTo>
                  <a:pt x="32708" y="74716"/>
                </a:lnTo>
                <a:lnTo>
                  <a:pt x="36928" y="74716"/>
                </a:lnTo>
                <a:lnTo>
                  <a:pt x="41163" y="73664"/>
                </a:lnTo>
                <a:lnTo>
                  <a:pt x="44328" y="73664"/>
                </a:lnTo>
                <a:lnTo>
                  <a:pt x="43273" y="61038"/>
                </a:lnTo>
                <a:lnTo>
                  <a:pt x="42218" y="62090"/>
                </a:lnTo>
                <a:lnTo>
                  <a:pt x="31653" y="62090"/>
                </a:lnTo>
                <a:lnTo>
                  <a:pt x="30598" y="58934"/>
                </a:lnTo>
                <a:lnTo>
                  <a:pt x="30598" y="31578"/>
                </a:lnTo>
                <a:lnTo>
                  <a:pt x="43273" y="31578"/>
                </a:lnTo>
                <a:lnTo>
                  <a:pt x="43273" y="18952"/>
                </a:lnTo>
                <a:lnTo>
                  <a:pt x="30598" y="18952"/>
                </a:lnTo>
                <a:close/>
              </a:path>
            </a:pathLst>
          </a:custGeom>
          <a:solidFill>
            <a:srgbClr val="FDFDFD"/>
          </a:solidFill>
        </p:spPr>
        <p:txBody>
          <a:bodyPr wrap="square" lIns="0" tIns="0" rIns="0" bIns="0" rtlCol="0">
            <a:noAutofit/>
          </a:bodyPr>
          <a:lstStyle/>
          <a:p>
            <a:endParaRPr/>
          </a:p>
        </p:txBody>
      </p:sp>
      <p:sp>
        <p:nvSpPr>
          <p:cNvPr id="266" name="object 73"/>
          <p:cNvSpPr/>
          <p:nvPr/>
        </p:nvSpPr>
        <p:spPr>
          <a:xfrm>
            <a:off x="1060742" y="6108676"/>
            <a:ext cx="56975" cy="57868"/>
          </a:xfrm>
          <a:custGeom>
            <a:avLst/>
            <a:gdLst/>
            <a:ahLst/>
            <a:cxnLst/>
            <a:rect l="l" t="t" r="r" b="b"/>
            <a:pathLst>
              <a:path w="56975" h="57868">
                <a:moveTo>
                  <a:pt x="26377" y="45242"/>
                </a:moveTo>
                <a:lnTo>
                  <a:pt x="20047" y="42085"/>
                </a:lnTo>
                <a:lnTo>
                  <a:pt x="18991" y="34720"/>
                </a:lnTo>
                <a:lnTo>
                  <a:pt x="56975" y="34720"/>
                </a:lnTo>
                <a:lnTo>
                  <a:pt x="18991" y="24199"/>
                </a:lnTo>
                <a:lnTo>
                  <a:pt x="18991" y="17886"/>
                </a:lnTo>
                <a:lnTo>
                  <a:pt x="12173" y="4704"/>
                </a:lnTo>
                <a:lnTo>
                  <a:pt x="3281" y="14564"/>
                </a:lnTo>
                <a:lnTo>
                  <a:pt x="0" y="29460"/>
                </a:lnTo>
                <a:lnTo>
                  <a:pt x="436" y="34807"/>
                </a:lnTo>
                <a:lnTo>
                  <a:pt x="6055" y="47282"/>
                </a:lnTo>
                <a:lnTo>
                  <a:pt x="16967" y="55137"/>
                </a:lnTo>
                <a:lnTo>
                  <a:pt x="31653" y="57868"/>
                </a:lnTo>
                <a:lnTo>
                  <a:pt x="39039" y="57868"/>
                </a:lnTo>
                <a:lnTo>
                  <a:pt x="46424" y="56815"/>
                </a:lnTo>
                <a:lnTo>
                  <a:pt x="52755" y="54711"/>
                </a:lnTo>
                <a:lnTo>
                  <a:pt x="52755" y="41033"/>
                </a:lnTo>
                <a:lnTo>
                  <a:pt x="46424" y="44190"/>
                </a:lnTo>
                <a:lnTo>
                  <a:pt x="40094" y="45242"/>
                </a:lnTo>
                <a:lnTo>
                  <a:pt x="26377" y="45242"/>
                </a:lnTo>
                <a:close/>
              </a:path>
              <a:path w="56975" h="57868">
                <a:moveTo>
                  <a:pt x="18991" y="17886"/>
                </a:moveTo>
                <a:lnTo>
                  <a:pt x="23212" y="12625"/>
                </a:lnTo>
                <a:lnTo>
                  <a:pt x="36928" y="12625"/>
                </a:lnTo>
                <a:lnTo>
                  <a:pt x="40094" y="17886"/>
                </a:lnTo>
                <a:lnTo>
                  <a:pt x="40094" y="24199"/>
                </a:lnTo>
                <a:lnTo>
                  <a:pt x="18991" y="24199"/>
                </a:lnTo>
                <a:lnTo>
                  <a:pt x="56975" y="34720"/>
                </a:lnTo>
                <a:lnTo>
                  <a:pt x="56975" y="31564"/>
                </a:lnTo>
                <a:lnTo>
                  <a:pt x="56796" y="27131"/>
                </a:lnTo>
                <a:lnTo>
                  <a:pt x="53240" y="13472"/>
                </a:lnTo>
                <a:lnTo>
                  <a:pt x="44451" y="3721"/>
                </a:lnTo>
                <a:lnTo>
                  <a:pt x="29543" y="0"/>
                </a:lnTo>
                <a:lnTo>
                  <a:pt x="25247" y="236"/>
                </a:lnTo>
                <a:lnTo>
                  <a:pt x="12173" y="4704"/>
                </a:lnTo>
                <a:lnTo>
                  <a:pt x="18991" y="17886"/>
                </a:lnTo>
                <a:close/>
              </a:path>
            </a:pathLst>
          </a:custGeom>
          <a:solidFill>
            <a:srgbClr val="FDFDFD"/>
          </a:solidFill>
        </p:spPr>
        <p:txBody>
          <a:bodyPr wrap="square" lIns="0" tIns="0" rIns="0" bIns="0" rtlCol="0">
            <a:noAutofit/>
          </a:bodyPr>
          <a:lstStyle/>
          <a:p>
            <a:endParaRPr/>
          </a:p>
        </p:txBody>
      </p:sp>
      <p:sp>
        <p:nvSpPr>
          <p:cNvPr id="267" name="object 74"/>
          <p:cNvSpPr/>
          <p:nvPr/>
        </p:nvSpPr>
        <p:spPr>
          <a:xfrm>
            <a:off x="1127214" y="6108676"/>
            <a:ext cx="40108" cy="56815"/>
          </a:xfrm>
          <a:custGeom>
            <a:avLst/>
            <a:gdLst/>
            <a:ahLst/>
            <a:cxnLst/>
            <a:rect l="l" t="t" r="r" b="b"/>
            <a:pathLst>
              <a:path w="40108" h="56815">
                <a:moveTo>
                  <a:pt x="21102" y="5260"/>
                </a:moveTo>
                <a:lnTo>
                  <a:pt x="16881" y="11573"/>
                </a:lnTo>
                <a:lnTo>
                  <a:pt x="16881" y="2104"/>
                </a:lnTo>
                <a:lnTo>
                  <a:pt x="0" y="2104"/>
                </a:lnTo>
                <a:lnTo>
                  <a:pt x="0" y="56815"/>
                </a:lnTo>
                <a:lnTo>
                  <a:pt x="18991" y="56815"/>
                </a:lnTo>
                <a:lnTo>
                  <a:pt x="18991" y="23147"/>
                </a:lnTo>
                <a:lnTo>
                  <a:pt x="24267" y="15782"/>
                </a:lnTo>
                <a:lnTo>
                  <a:pt x="34832" y="15782"/>
                </a:lnTo>
                <a:lnTo>
                  <a:pt x="39053" y="16834"/>
                </a:lnTo>
                <a:lnTo>
                  <a:pt x="40108" y="1052"/>
                </a:lnTo>
                <a:lnTo>
                  <a:pt x="37998" y="1052"/>
                </a:lnTo>
                <a:lnTo>
                  <a:pt x="33777" y="0"/>
                </a:lnTo>
                <a:lnTo>
                  <a:pt x="25322" y="0"/>
                </a:lnTo>
                <a:lnTo>
                  <a:pt x="21102" y="5260"/>
                </a:lnTo>
                <a:close/>
              </a:path>
            </a:pathLst>
          </a:custGeom>
          <a:solidFill>
            <a:srgbClr val="FDFDFD"/>
          </a:solidFill>
        </p:spPr>
        <p:txBody>
          <a:bodyPr wrap="square" lIns="0" tIns="0" rIns="0" bIns="0" rtlCol="0">
            <a:noAutofit/>
          </a:bodyPr>
          <a:lstStyle/>
          <a:p>
            <a:endParaRPr/>
          </a:p>
        </p:txBody>
      </p:sp>
      <p:sp>
        <p:nvSpPr>
          <p:cNvPr id="268" name="object 75"/>
          <p:cNvSpPr/>
          <p:nvPr/>
        </p:nvSpPr>
        <p:spPr>
          <a:xfrm>
            <a:off x="1174708" y="6108676"/>
            <a:ext cx="59086" cy="56815"/>
          </a:xfrm>
          <a:custGeom>
            <a:avLst/>
            <a:gdLst/>
            <a:ahLst/>
            <a:cxnLst/>
            <a:rect l="l" t="t" r="r" b="b"/>
            <a:pathLst>
              <a:path w="59086" h="56815">
                <a:moveTo>
                  <a:pt x="17936" y="11573"/>
                </a:moveTo>
                <a:lnTo>
                  <a:pt x="17936" y="2104"/>
                </a:lnTo>
                <a:lnTo>
                  <a:pt x="0" y="2104"/>
                </a:lnTo>
                <a:lnTo>
                  <a:pt x="0" y="56815"/>
                </a:lnTo>
                <a:lnTo>
                  <a:pt x="18991" y="56815"/>
                </a:lnTo>
                <a:lnTo>
                  <a:pt x="18991" y="22095"/>
                </a:lnTo>
                <a:lnTo>
                  <a:pt x="23212" y="15782"/>
                </a:lnTo>
                <a:lnTo>
                  <a:pt x="35873" y="15782"/>
                </a:lnTo>
                <a:lnTo>
                  <a:pt x="40094" y="19990"/>
                </a:lnTo>
                <a:lnTo>
                  <a:pt x="40094" y="56815"/>
                </a:lnTo>
                <a:lnTo>
                  <a:pt x="59086" y="56815"/>
                </a:lnTo>
                <a:lnTo>
                  <a:pt x="59086" y="22095"/>
                </a:lnTo>
                <a:lnTo>
                  <a:pt x="58535" y="16374"/>
                </a:lnTo>
                <a:lnTo>
                  <a:pt x="52180" y="4773"/>
                </a:lnTo>
                <a:lnTo>
                  <a:pt x="37983" y="0"/>
                </a:lnTo>
                <a:lnTo>
                  <a:pt x="29543" y="0"/>
                </a:lnTo>
                <a:lnTo>
                  <a:pt x="21102" y="4208"/>
                </a:lnTo>
                <a:lnTo>
                  <a:pt x="17936" y="11573"/>
                </a:lnTo>
                <a:close/>
              </a:path>
            </a:pathLst>
          </a:custGeom>
          <a:solidFill>
            <a:srgbClr val="FDFDFD"/>
          </a:solidFill>
        </p:spPr>
        <p:txBody>
          <a:bodyPr wrap="square" lIns="0" tIns="0" rIns="0" bIns="0" rtlCol="0">
            <a:noAutofit/>
          </a:bodyPr>
          <a:lstStyle/>
          <a:p>
            <a:endParaRPr/>
          </a:p>
        </p:txBody>
      </p:sp>
      <p:sp>
        <p:nvSpPr>
          <p:cNvPr id="269" name="object 76"/>
          <p:cNvSpPr/>
          <p:nvPr/>
        </p:nvSpPr>
        <p:spPr>
          <a:xfrm>
            <a:off x="1241180" y="6108676"/>
            <a:ext cx="56990" cy="57868"/>
          </a:xfrm>
          <a:custGeom>
            <a:avLst/>
            <a:gdLst/>
            <a:ahLst/>
            <a:cxnLst/>
            <a:rect l="l" t="t" r="r" b="b"/>
            <a:pathLst>
              <a:path w="56990" h="57868">
                <a:moveTo>
                  <a:pt x="33777" y="45242"/>
                </a:moveTo>
                <a:lnTo>
                  <a:pt x="21116" y="45242"/>
                </a:lnTo>
                <a:lnTo>
                  <a:pt x="17950" y="43138"/>
                </a:lnTo>
                <a:lnTo>
                  <a:pt x="17950" y="33668"/>
                </a:lnTo>
                <a:lnTo>
                  <a:pt x="23226" y="31564"/>
                </a:lnTo>
                <a:lnTo>
                  <a:pt x="32722" y="31564"/>
                </a:lnTo>
                <a:lnTo>
                  <a:pt x="35887" y="22095"/>
                </a:lnTo>
                <a:lnTo>
                  <a:pt x="28502" y="22095"/>
                </a:lnTo>
                <a:lnTo>
                  <a:pt x="19752" y="22730"/>
                </a:lnTo>
                <a:lnTo>
                  <a:pt x="6395" y="27731"/>
                </a:lnTo>
                <a:lnTo>
                  <a:pt x="0" y="41033"/>
                </a:lnTo>
                <a:lnTo>
                  <a:pt x="109" y="43031"/>
                </a:lnTo>
                <a:lnTo>
                  <a:pt x="7315" y="54268"/>
                </a:lnTo>
                <a:lnTo>
                  <a:pt x="21116" y="57868"/>
                </a:lnTo>
                <a:lnTo>
                  <a:pt x="28502" y="57868"/>
                </a:lnTo>
                <a:lnTo>
                  <a:pt x="33777" y="45242"/>
                </a:lnTo>
                <a:close/>
              </a:path>
              <a:path w="56990" h="57868">
                <a:moveTo>
                  <a:pt x="55934" y="23147"/>
                </a:moveTo>
                <a:lnTo>
                  <a:pt x="53281" y="11516"/>
                </a:lnTo>
                <a:lnTo>
                  <a:pt x="43483" y="2679"/>
                </a:lnTo>
                <a:lnTo>
                  <a:pt x="29557" y="0"/>
                </a:lnTo>
                <a:lnTo>
                  <a:pt x="21116" y="0"/>
                </a:lnTo>
                <a:lnTo>
                  <a:pt x="13716" y="2104"/>
                </a:lnTo>
                <a:lnTo>
                  <a:pt x="7385" y="4208"/>
                </a:lnTo>
                <a:lnTo>
                  <a:pt x="7385" y="16834"/>
                </a:lnTo>
                <a:lnTo>
                  <a:pt x="12661" y="14730"/>
                </a:lnTo>
                <a:lnTo>
                  <a:pt x="19006" y="12625"/>
                </a:lnTo>
                <a:lnTo>
                  <a:pt x="31667" y="12625"/>
                </a:lnTo>
                <a:lnTo>
                  <a:pt x="37998" y="14730"/>
                </a:lnTo>
                <a:lnTo>
                  <a:pt x="37998" y="22095"/>
                </a:lnTo>
                <a:lnTo>
                  <a:pt x="35887" y="22095"/>
                </a:lnTo>
                <a:lnTo>
                  <a:pt x="32722" y="31564"/>
                </a:lnTo>
                <a:lnTo>
                  <a:pt x="35887" y="32616"/>
                </a:lnTo>
                <a:lnTo>
                  <a:pt x="37998" y="32616"/>
                </a:lnTo>
                <a:lnTo>
                  <a:pt x="37998" y="38929"/>
                </a:lnTo>
                <a:lnTo>
                  <a:pt x="33777" y="45242"/>
                </a:lnTo>
                <a:lnTo>
                  <a:pt x="28502" y="57868"/>
                </a:lnTo>
                <a:lnTo>
                  <a:pt x="33777" y="54711"/>
                </a:lnTo>
                <a:lnTo>
                  <a:pt x="39053" y="48398"/>
                </a:lnTo>
                <a:lnTo>
                  <a:pt x="39053" y="56815"/>
                </a:lnTo>
                <a:lnTo>
                  <a:pt x="56990" y="56815"/>
                </a:lnTo>
                <a:lnTo>
                  <a:pt x="55934" y="52607"/>
                </a:lnTo>
                <a:lnTo>
                  <a:pt x="55934" y="23147"/>
                </a:lnTo>
                <a:close/>
              </a:path>
            </a:pathLst>
          </a:custGeom>
          <a:solidFill>
            <a:srgbClr val="FDFDFD"/>
          </a:solidFill>
        </p:spPr>
        <p:txBody>
          <a:bodyPr wrap="square" lIns="0" tIns="0" rIns="0" bIns="0" rtlCol="0">
            <a:noAutofit/>
          </a:bodyPr>
          <a:lstStyle/>
          <a:p>
            <a:endParaRPr/>
          </a:p>
        </p:txBody>
      </p:sp>
      <p:sp>
        <p:nvSpPr>
          <p:cNvPr id="270" name="object 77"/>
          <p:cNvSpPr/>
          <p:nvPr/>
        </p:nvSpPr>
        <p:spPr>
          <a:xfrm>
            <a:off x="1303445" y="6091827"/>
            <a:ext cx="43259" cy="74716"/>
          </a:xfrm>
          <a:custGeom>
            <a:avLst/>
            <a:gdLst/>
            <a:ahLst/>
            <a:cxnLst/>
            <a:rect l="l" t="t" r="r" b="b"/>
            <a:pathLst>
              <a:path w="43259" h="74716">
                <a:moveTo>
                  <a:pt x="29543" y="18952"/>
                </a:moveTo>
                <a:lnTo>
                  <a:pt x="29543" y="0"/>
                </a:lnTo>
                <a:lnTo>
                  <a:pt x="10551" y="6312"/>
                </a:lnTo>
                <a:lnTo>
                  <a:pt x="10551" y="18952"/>
                </a:lnTo>
                <a:lnTo>
                  <a:pt x="0" y="18952"/>
                </a:lnTo>
                <a:lnTo>
                  <a:pt x="0" y="31578"/>
                </a:lnTo>
                <a:lnTo>
                  <a:pt x="10551" y="31578"/>
                </a:lnTo>
                <a:lnTo>
                  <a:pt x="10551" y="54725"/>
                </a:lnTo>
                <a:lnTo>
                  <a:pt x="10769" y="59249"/>
                </a:lnTo>
                <a:lnTo>
                  <a:pt x="16072" y="70674"/>
                </a:lnTo>
                <a:lnTo>
                  <a:pt x="31653" y="74716"/>
                </a:lnTo>
                <a:lnTo>
                  <a:pt x="36928" y="74716"/>
                </a:lnTo>
                <a:lnTo>
                  <a:pt x="40094" y="73664"/>
                </a:lnTo>
                <a:lnTo>
                  <a:pt x="43259" y="73664"/>
                </a:lnTo>
                <a:lnTo>
                  <a:pt x="43259" y="61038"/>
                </a:lnTo>
                <a:lnTo>
                  <a:pt x="41149" y="62090"/>
                </a:lnTo>
                <a:lnTo>
                  <a:pt x="30598" y="62090"/>
                </a:lnTo>
                <a:lnTo>
                  <a:pt x="29543" y="58934"/>
                </a:lnTo>
                <a:lnTo>
                  <a:pt x="29543" y="31578"/>
                </a:lnTo>
                <a:lnTo>
                  <a:pt x="43259" y="31578"/>
                </a:lnTo>
                <a:lnTo>
                  <a:pt x="43259" y="18952"/>
                </a:lnTo>
                <a:lnTo>
                  <a:pt x="29543" y="18952"/>
                </a:lnTo>
                <a:close/>
              </a:path>
            </a:pathLst>
          </a:custGeom>
          <a:solidFill>
            <a:srgbClr val="FDFDFD"/>
          </a:solidFill>
        </p:spPr>
        <p:txBody>
          <a:bodyPr wrap="square" lIns="0" tIns="0" rIns="0" bIns="0" rtlCol="0">
            <a:noAutofit/>
          </a:bodyPr>
          <a:lstStyle/>
          <a:p>
            <a:endParaRPr/>
          </a:p>
        </p:txBody>
      </p:sp>
      <p:sp>
        <p:nvSpPr>
          <p:cNvPr id="271" name="object 78"/>
          <p:cNvSpPr/>
          <p:nvPr/>
        </p:nvSpPr>
        <p:spPr>
          <a:xfrm>
            <a:off x="1356201" y="6087619"/>
            <a:ext cx="19006" cy="77872"/>
          </a:xfrm>
          <a:custGeom>
            <a:avLst/>
            <a:gdLst/>
            <a:ahLst/>
            <a:cxnLst/>
            <a:rect l="l" t="t" r="r" b="b"/>
            <a:pathLst>
              <a:path w="19006" h="77872">
                <a:moveTo>
                  <a:pt x="0" y="23161"/>
                </a:moveTo>
                <a:lnTo>
                  <a:pt x="0" y="77872"/>
                </a:lnTo>
                <a:lnTo>
                  <a:pt x="19006" y="77872"/>
                </a:lnTo>
                <a:lnTo>
                  <a:pt x="19006" y="23161"/>
                </a:lnTo>
                <a:lnTo>
                  <a:pt x="0" y="23161"/>
                </a:lnTo>
                <a:close/>
              </a:path>
              <a:path w="19006" h="77872">
                <a:moveTo>
                  <a:pt x="0" y="0"/>
                </a:moveTo>
                <a:lnTo>
                  <a:pt x="0" y="13677"/>
                </a:lnTo>
                <a:lnTo>
                  <a:pt x="19006" y="13677"/>
                </a:lnTo>
                <a:lnTo>
                  <a:pt x="19006" y="0"/>
                </a:lnTo>
                <a:lnTo>
                  <a:pt x="0" y="0"/>
                </a:lnTo>
                <a:close/>
              </a:path>
            </a:pathLst>
          </a:custGeom>
          <a:solidFill>
            <a:srgbClr val="FDFDFD"/>
          </a:solidFill>
        </p:spPr>
        <p:txBody>
          <a:bodyPr wrap="square" lIns="0" tIns="0" rIns="0" bIns="0" rtlCol="0">
            <a:noAutofit/>
          </a:bodyPr>
          <a:lstStyle/>
          <a:p>
            <a:endParaRPr/>
          </a:p>
        </p:txBody>
      </p:sp>
      <p:sp>
        <p:nvSpPr>
          <p:cNvPr id="272" name="object 79"/>
          <p:cNvSpPr/>
          <p:nvPr/>
        </p:nvSpPr>
        <p:spPr>
          <a:xfrm>
            <a:off x="1365704" y="6084955"/>
            <a:ext cx="0" cy="80537"/>
          </a:xfrm>
          <a:custGeom>
            <a:avLst/>
            <a:gdLst/>
            <a:ahLst/>
            <a:cxnLst/>
            <a:rect l="l" t="t" r="r" b="b"/>
            <a:pathLst>
              <a:path h="80537">
                <a:moveTo>
                  <a:pt x="0" y="0"/>
                </a:moveTo>
                <a:lnTo>
                  <a:pt x="0" y="80537"/>
                </a:lnTo>
              </a:path>
            </a:pathLst>
          </a:custGeom>
          <a:ln w="20276">
            <a:solidFill>
              <a:srgbClr val="FDFDFD"/>
            </a:solidFill>
          </a:ln>
        </p:spPr>
        <p:txBody>
          <a:bodyPr wrap="square" lIns="0" tIns="0" rIns="0" bIns="0" rtlCol="0">
            <a:noAutofit/>
          </a:bodyPr>
          <a:lstStyle/>
          <a:p>
            <a:endParaRPr/>
          </a:p>
        </p:txBody>
      </p:sp>
      <p:sp>
        <p:nvSpPr>
          <p:cNvPr id="273" name="object 80"/>
          <p:cNvSpPr/>
          <p:nvPr/>
        </p:nvSpPr>
        <p:spPr>
          <a:xfrm>
            <a:off x="1385758" y="6108676"/>
            <a:ext cx="64361" cy="57868"/>
          </a:xfrm>
          <a:custGeom>
            <a:avLst/>
            <a:gdLst/>
            <a:ahLst/>
            <a:cxnLst/>
            <a:rect l="l" t="t" r="r" b="b"/>
            <a:pathLst>
              <a:path w="64361" h="57868">
                <a:moveTo>
                  <a:pt x="18991" y="21042"/>
                </a:moveTo>
                <a:lnTo>
                  <a:pt x="23212" y="13677"/>
                </a:lnTo>
                <a:lnTo>
                  <a:pt x="40094" y="13677"/>
                </a:lnTo>
                <a:lnTo>
                  <a:pt x="44314" y="21042"/>
                </a:lnTo>
                <a:lnTo>
                  <a:pt x="44314" y="37877"/>
                </a:lnTo>
                <a:lnTo>
                  <a:pt x="40094" y="44190"/>
                </a:lnTo>
                <a:lnTo>
                  <a:pt x="23212" y="44190"/>
                </a:lnTo>
                <a:lnTo>
                  <a:pt x="31653" y="57868"/>
                </a:lnTo>
                <a:lnTo>
                  <a:pt x="37982" y="57414"/>
                </a:lnTo>
                <a:lnTo>
                  <a:pt x="51467" y="52689"/>
                </a:lnTo>
                <a:lnTo>
                  <a:pt x="60845" y="43212"/>
                </a:lnTo>
                <a:lnTo>
                  <a:pt x="64361" y="29460"/>
                </a:lnTo>
                <a:lnTo>
                  <a:pt x="63588" y="22281"/>
                </a:lnTo>
                <a:lnTo>
                  <a:pt x="57311" y="10104"/>
                </a:lnTo>
                <a:lnTo>
                  <a:pt x="46108" y="2576"/>
                </a:lnTo>
                <a:lnTo>
                  <a:pt x="31653" y="0"/>
                </a:lnTo>
                <a:lnTo>
                  <a:pt x="25450" y="442"/>
                </a:lnTo>
                <a:lnTo>
                  <a:pt x="12273" y="5225"/>
                </a:lnTo>
                <a:lnTo>
                  <a:pt x="18991" y="21042"/>
                </a:lnTo>
                <a:close/>
              </a:path>
              <a:path w="64361" h="57868">
                <a:moveTo>
                  <a:pt x="0" y="29460"/>
                </a:moveTo>
                <a:lnTo>
                  <a:pt x="436" y="34807"/>
                </a:lnTo>
                <a:lnTo>
                  <a:pt x="6055" y="47282"/>
                </a:lnTo>
                <a:lnTo>
                  <a:pt x="16967" y="55137"/>
                </a:lnTo>
                <a:lnTo>
                  <a:pt x="31653" y="57868"/>
                </a:lnTo>
                <a:lnTo>
                  <a:pt x="23212" y="44190"/>
                </a:lnTo>
                <a:lnTo>
                  <a:pt x="18991" y="37877"/>
                </a:lnTo>
                <a:lnTo>
                  <a:pt x="18991" y="21042"/>
                </a:lnTo>
                <a:lnTo>
                  <a:pt x="12273" y="5225"/>
                </a:lnTo>
                <a:lnTo>
                  <a:pt x="3308" y="15004"/>
                </a:lnTo>
                <a:lnTo>
                  <a:pt x="0" y="29460"/>
                </a:lnTo>
                <a:close/>
              </a:path>
            </a:pathLst>
          </a:custGeom>
          <a:solidFill>
            <a:srgbClr val="FDFDFD"/>
          </a:solidFill>
        </p:spPr>
        <p:txBody>
          <a:bodyPr wrap="square" lIns="0" tIns="0" rIns="0" bIns="0" rtlCol="0">
            <a:noAutofit/>
          </a:bodyPr>
          <a:lstStyle/>
          <a:p>
            <a:endParaRPr/>
          </a:p>
        </p:txBody>
      </p:sp>
      <p:sp>
        <p:nvSpPr>
          <p:cNvPr id="274" name="object 81"/>
          <p:cNvSpPr/>
          <p:nvPr/>
        </p:nvSpPr>
        <p:spPr>
          <a:xfrm>
            <a:off x="1457506" y="6108676"/>
            <a:ext cx="59114" cy="56815"/>
          </a:xfrm>
          <a:custGeom>
            <a:avLst/>
            <a:gdLst/>
            <a:ahLst/>
            <a:cxnLst/>
            <a:rect l="l" t="t" r="r" b="b"/>
            <a:pathLst>
              <a:path w="59114" h="56815">
                <a:moveTo>
                  <a:pt x="17950" y="11573"/>
                </a:moveTo>
                <a:lnTo>
                  <a:pt x="17950" y="2104"/>
                </a:lnTo>
                <a:lnTo>
                  <a:pt x="0" y="2104"/>
                </a:lnTo>
                <a:lnTo>
                  <a:pt x="0" y="56815"/>
                </a:lnTo>
                <a:lnTo>
                  <a:pt x="19006" y="56815"/>
                </a:lnTo>
                <a:lnTo>
                  <a:pt x="19006" y="22095"/>
                </a:lnTo>
                <a:lnTo>
                  <a:pt x="23226" y="15782"/>
                </a:lnTo>
                <a:lnTo>
                  <a:pt x="35901" y="15782"/>
                </a:lnTo>
                <a:lnTo>
                  <a:pt x="40122" y="19990"/>
                </a:lnTo>
                <a:lnTo>
                  <a:pt x="40122" y="56815"/>
                </a:lnTo>
                <a:lnTo>
                  <a:pt x="59114" y="56815"/>
                </a:lnTo>
                <a:lnTo>
                  <a:pt x="59114" y="22095"/>
                </a:lnTo>
                <a:lnTo>
                  <a:pt x="58563" y="16374"/>
                </a:lnTo>
                <a:lnTo>
                  <a:pt x="52208" y="4773"/>
                </a:lnTo>
                <a:lnTo>
                  <a:pt x="38012" y="0"/>
                </a:lnTo>
                <a:lnTo>
                  <a:pt x="29571"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275" name="object 82"/>
          <p:cNvSpPr/>
          <p:nvPr/>
        </p:nvSpPr>
        <p:spPr>
          <a:xfrm>
            <a:off x="1525061" y="6108676"/>
            <a:ext cx="55850" cy="57868"/>
          </a:xfrm>
          <a:custGeom>
            <a:avLst/>
            <a:gdLst/>
            <a:ahLst/>
            <a:cxnLst/>
            <a:rect l="l" t="t" r="r" b="b"/>
            <a:pathLst>
              <a:path w="55850" h="57868">
                <a:moveTo>
                  <a:pt x="32638" y="45242"/>
                </a:moveTo>
                <a:lnTo>
                  <a:pt x="21102" y="45242"/>
                </a:lnTo>
                <a:lnTo>
                  <a:pt x="16881" y="43138"/>
                </a:lnTo>
                <a:lnTo>
                  <a:pt x="16881" y="33668"/>
                </a:lnTo>
                <a:lnTo>
                  <a:pt x="22086" y="31564"/>
                </a:lnTo>
                <a:lnTo>
                  <a:pt x="28417" y="22095"/>
                </a:lnTo>
                <a:lnTo>
                  <a:pt x="19290" y="22721"/>
                </a:lnTo>
                <a:lnTo>
                  <a:pt x="6117" y="27714"/>
                </a:lnTo>
                <a:lnTo>
                  <a:pt x="0" y="41033"/>
                </a:lnTo>
                <a:lnTo>
                  <a:pt x="21" y="41981"/>
                </a:lnTo>
                <a:lnTo>
                  <a:pt x="6340" y="54017"/>
                </a:lnTo>
                <a:lnTo>
                  <a:pt x="19976" y="57868"/>
                </a:lnTo>
                <a:lnTo>
                  <a:pt x="28417" y="57868"/>
                </a:lnTo>
                <a:lnTo>
                  <a:pt x="33763" y="54711"/>
                </a:lnTo>
                <a:lnTo>
                  <a:pt x="32638" y="45242"/>
                </a:lnTo>
                <a:close/>
              </a:path>
              <a:path w="55850" h="57868">
                <a:moveTo>
                  <a:pt x="54865" y="23147"/>
                </a:moveTo>
                <a:lnTo>
                  <a:pt x="52190" y="11479"/>
                </a:lnTo>
                <a:lnTo>
                  <a:pt x="42377" y="2671"/>
                </a:lnTo>
                <a:lnTo>
                  <a:pt x="28417" y="0"/>
                </a:lnTo>
                <a:lnTo>
                  <a:pt x="19976" y="0"/>
                </a:lnTo>
                <a:lnTo>
                  <a:pt x="13646" y="2104"/>
                </a:lnTo>
                <a:lnTo>
                  <a:pt x="6330" y="4208"/>
                </a:lnTo>
                <a:lnTo>
                  <a:pt x="6330" y="16834"/>
                </a:lnTo>
                <a:lnTo>
                  <a:pt x="11535" y="14730"/>
                </a:lnTo>
                <a:lnTo>
                  <a:pt x="17866" y="12625"/>
                </a:lnTo>
                <a:lnTo>
                  <a:pt x="31653" y="12625"/>
                </a:lnTo>
                <a:lnTo>
                  <a:pt x="36858" y="14730"/>
                </a:lnTo>
                <a:lnTo>
                  <a:pt x="36858" y="22095"/>
                </a:lnTo>
                <a:lnTo>
                  <a:pt x="28417" y="22095"/>
                </a:lnTo>
                <a:lnTo>
                  <a:pt x="22086" y="31564"/>
                </a:lnTo>
                <a:lnTo>
                  <a:pt x="31653" y="31564"/>
                </a:lnTo>
                <a:lnTo>
                  <a:pt x="34748" y="32616"/>
                </a:lnTo>
                <a:lnTo>
                  <a:pt x="36858" y="32616"/>
                </a:lnTo>
                <a:lnTo>
                  <a:pt x="36858" y="38929"/>
                </a:lnTo>
                <a:lnTo>
                  <a:pt x="32638" y="45242"/>
                </a:lnTo>
                <a:lnTo>
                  <a:pt x="33763" y="54711"/>
                </a:lnTo>
                <a:lnTo>
                  <a:pt x="37983" y="48398"/>
                </a:lnTo>
                <a:lnTo>
                  <a:pt x="37983" y="56815"/>
                </a:lnTo>
                <a:lnTo>
                  <a:pt x="55850" y="56815"/>
                </a:lnTo>
                <a:lnTo>
                  <a:pt x="54865" y="52607"/>
                </a:lnTo>
                <a:lnTo>
                  <a:pt x="54865" y="23147"/>
                </a:lnTo>
                <a:close/>
              </a:path>
            </a:pathLst>
          </a:custGeom>
          <a:solidFill>
            <a:srgbClr val="FDFDFD"/>
          </a:solidFill>
        </p:spPr>
        <p:txBody>
          <a:bodyPr wrap="square" lIns="0" tIns="0" rIns="0" bIns="0" rtlCol="0">
            <a:noAutofit/>
          </a:bodyPr>
          <a:lstStyle/>
          <a:p>
            <a:endParaRPr/>
          </a:p>
        </p:txBody>
      </p:sp>
      <p:sp>
        <p:nvSpPr>
          <p:cNvPr id="276" name="object 83"/>
          <p:cNvSpPr/>
          <p:nvPr/>
        </p:nvSpPr>
        <p:spPr>
          <a:xfrm>
            <a:off x="1602576" y="6086567"/>
            <a:ext cx="0" cy="78925"/>
          </a:xfrm>
          <a:custGeom>
            <a:avLst/>
            <a:gdLst/>
            <a:ahLst/>
            <a:cxnLst/>
            <a:rect l="l" t="t" r="r" b="b"/>
            <a:pathLst>
              <a:path h="78925">
                <a:moveTo>
                  <a:pt x="0" y="0"/>
                </a:moveTo>
                <a:lnTo>
                  <a:pt x="0" y="78925"/>
                </a:lnTo>
              </a:path>
            </a:pathLst>
          </a:custGeom>
          <a:ln w="21246">
            <a:solidFill>
              <a:srgbClr val="FDFDFD"/>
            </a:solidFill>
          </a:ln>
        </p:spPr>
        <p:txBody>
          <a:bodyPr wrap="square" lIns="0" tIns="0" rIns="0" bIns="0" rtlCol="0">
            <a:noAutofit/>
          </a:bodyPr>
          <a:lstStyle/>
          <a:p>
            <a:endParaRPr/>
          </a:p>
        </p:txBody>
      </p:sp>
      <p:sp>
        <p:nvSpPr>
          <p:cNvPr id="277" name="object 84"/>
          <p:cNvSpPr/>
          <p:nvPr/>
        </p:nvSpPr>
        <p:spPr>
          <a:xfrm>
            <a:off x="915108" y="6191809"/>
            <a:ext cx="49604" cy="73664"/>
          </a:xfrm>
          <a:custGeom>
            <a:avLst/>
            <a:gdLst/>
            <a:ahLst/>
            <a:cxnLst/>
            <a:rect l="l" t="t" r="r" b="b"/>
            <a:pathLst>
              <a:path w="49604" h="73664">
                <a:moveTo>
                  <a:pt x="20047" y="13677"/>
                </a:moveTo>
                <a:lnTo>
                  <a:pt x="49604" y="13677"/>
                </a:lnTo>
                <a:lnTo>
                  <a:pt x="49604" y="0"/>
                </a:lnTo>
                <a:lnTo>
                  <a:pt x="0" y="0"/>
                </a:lnTo>
                <a:lnTo>
                  <a:pt x="0" y="73664"/>
                </a:lnTo>
                <a:lnTo>
                  <a:pt x="20047" y="73664"/>
                </a:lnTo>
                <a:lnTo>
                  <a:pt x="20047" y="44204"/>
                </a:lnTo>
                <a:lnTo>
                  <a:pt x="48549" y="44204"/>
                </a:lnTo>
                <a:lnTo>
                  <a:pt x="48549" y="30512"/>
                </a:lnTo>
                <a:lnTo>
                  <a:pt x="20047" y="30512"/>
                </a:lnTo>
                <a:lnTo>
                  <a:pt x="20047" y="13677"/>
                </a:lnTo>
                <a:close/>
              </a:path>
            </a:pathLst>
          </a:custGeom>
          <a:solidFill>
            <a:srgbClr val="FDFDFD"/>
          </a:solidFill>
        </p:spPr>
        <p:txBody>
          <a:bodyPr wrap="square" lIns="0" tIns="0" rIns="0" bIns="0" rtlCol="0">
            <a:noAutofit/>
          </a:bodyPr>
          <a:lstStyle/>
          <a:p>
            <a:endParaRPr/>
          </a:p>
        </p:txBody>
      </p:sp>
      <p:sp>
        <p:nvSpPr>
          <p:cNvPr id="278" name="object 85"/>
          <p:cNvSpPr/>
          <p:nvPr/>
        </p:nvSpPr>
        <p:spPr>
          <a:xfrm>
            <a:off x="975264" y="6187601"/>
            <a:ext cx="18991" cy="77872"/>
          </a:xfrm>
          <a:custGeom>
            <a:avLst/>
            <a:gdLst/>
            <a:ahLst/>
            <a:cxnLst/>
            <a:rect l="l" t="t" r="r" b="b"/>
            <a:pathLst>
              <a:path w="18991" h="77872">
                <a:moveTo>
                  <a:pt x="0" y="23147"/>
                </a:moveTo>
                <a:lnTo>
                  <a:pt x="0" y="77872"/>
                </a:lnTo>
                <a:lnTo>
                  <a:pt x="18991" y="77872"/>
                </a:lnTo>
                <a:lnTo>
                  <a:pt x="18991" y="23147"/>
                </a:lnTo>
                <a:lnTo>
                  <a:pt x="0" y="23147"/>
                </a:lnTo>
                <a:close/>
              </a:path>
              <a:path w="18991" h="77872">
                <a:moveTo>
                  <a:pt x="0" y="0"/>
                </a:moveTo>
                <a:lnTo>
                  <a:pt x="0" y="13677"/>
                </a:lnTo>
                <a:lnTo>
                  <a:pt x="18991" y="13677"/>
                </a:lnTo>
                <a:lnTo>
                  <a:pt x="18991" y="0"/>
                </a:lnTo>
                <a:lnTo>
                  <a:pt x="0" y="0"/>
                </a:lnTo>
                <a:close/>
              </a:path>
            </a:pathLst>
          </a:custGeom>
          <a:solidFill>
            <a:srgbClr val="FDFDFD"/>
          </a:solidFill>
        </p:spPr>
        <p:txBody>
          <a:bodyPr wrap="square" lIns="0" tIns="0" rIns="0" bIns="0" rtlCol="0">
            <a:noAutofit/>
          </a:bodyPr>
          <a:lstStyle/>
          <a:p>
            <a:endParaRPr/>
          </a:p>
        </p:txBody>
      </p:sp>
      <p:sp>
        <p:nvSpPr>
          <p:cNvPr id="279" name="object 86"/>
          <p:cNvSpPr/>
          <p:nvPr/>
        </p:nvSpPr>
        <p:spPr>
          <a:xfrm>
            <a:off x="984760" y="6184944"/>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280" name="object 87"/>
          <p:cNvSpPr/>
          <p:nvPr/>
        </p:nvSpPr>
        <p:spPr>
          <a:xfrm>
            <a:off x="1006917" y="6209696"/>
            <a:ext cx="59100" cy="55777"/>
          </a:xfrm>
          <a:custGeom>
            <a:avLst/>
            <a:gdLst/>
            <a:ahLst/>
            <a:cxnLst/>
            <a:rect l="l" t="t" r="r" b="b"/>
            <a:pathLst>
              <a:path w="59100" h="55777">
                <a:moveTo>
                  <a:pt x="17936" y="10521"/>
                </a:moveTo>
                <a:lnTo>
                  <a:pt x="17936" y="1052"/>
                </a:lnTo>
                <a:lnTo>
                  <a:pt x="0" y="1052"/>
                </a:lnTo>
                <a:lnTo>
                  <a:pt x="0" y="55777"/>
                </a:lnTo>
                <a:lnTo>
                  <a:pt x="18991" y="55777"/>
                </a:lnTo>
                <a:lnTo>
                  <a:pt x="18991" y="21042"/>
                </a:lnTo>
                <a:lnTo>
                  <a:pt x="23212" y="15782"/>
                </a:lnTo>
                <a:lnTo>
                  <a:pt x="36928" y="15782"/>
                </a:lnTo>
                <a:lnTo>
                  <a:pt x="40094" y="18938"/>
                </a:lnTo>
                <a:lnTo>
                  <a:pt x="40094" y="55777"/>
                </a:lnTo>
                <a:lnTo>
                  <a:pt x="59100" y="55777"/>
                </a:lnTo>
                <a:lnTo>
                  <a:pt x="59100" y="21042"/>
                </a:lnTo>
                <a:lnTo>
                  <a:pt x="58677" y="16406"/>
                </a:lnTo>
                <a:lnTo>
                  <a:pt x="52441" y="4915"/>
                </a:lnTo>
                <a:lnTo>
                  <a:pt x="37983" y="0"/>
                </a:lnTo>
                <a:lnTo>
                  <a:pt x="29543" y="0"/>
                </a:lnTo>
                <a:lnTo>
                  <a:pt x="22157" y="3156"/>
                </a:lnTo>
                <a:lnTo>
                  <a:pt x="17936" y="10521"/>
                </a:lnTo>
                <a:close/>
              </a:path>
            </a:pathLst>
          </a:custGeom>
          <a:solidFill>
            <a:srgbClr val="FDFDFD"/>
          </a:solidFill>
        </p:spPr>
        <p:txBody>
          <a:bodyPr wrap="square" lIns="0" tIns="0" rIns="0" bIns="0" rtlCol="0">
            <a:noAutofit/>
          </a:bodyPr>
          <a:lstStyle/>
          <a:p>
            <a:endParaRPr/>
          </a:p>
        </p:txBody>
      </p:sp>
      <p:sp>
        <p:nvSpPr>
          <p:cNvPr id="281" name="object 88"/>
          <p:cNvSpPr/>
          <p:nvPr/>
        </p:nvSpPr>
        <p:spPr>
          <a:xfrm>
            <a:off x="1074458" y="6209696"/>
            <a:ext cx="37983" cy="56830"/>
          </a:xfrm>
          <a:custGeom>
            <a:avLst/>
            <a:gdLst/>
            <a:ahLst/>
            <a:cxnLst/>
            <a:rect l="l" t="t" r="r" b="b"/>
            <a:pathLst>
              <a:path w="37983" h="56830">
                <a:moveTo>
                  <a:pt x="36928" y="37891"/>
                </a:moveTo>
                <a:lnTo>
                  <a:pt x="32708" y="44204"/>
                </a:lnTo>
                <a:lnTo>
                  <a:pt x="28487" y="56830"/>
                </a:lnTo>
                <a:lnTo>
                  <a:pt x="33763" y="53673"/>
                </a:lnTo>
                <a:lnTo>
                  <a:pt x="37983" y="47360"/>
                </a:lnTo>
                <a:lnTo>
                  <a:pt x="36928" y="31578"/>
                </a:lnTo>
                <a:lnTo>
                  <a:pt x="36928" y="37891"/>
                </a:lnTo>
                <a:close/>
              </a:path>
              <a:path w="37983" h="56830">
                <a:moveTo>
                  <a:pt x="17936" y="32630"/>
                </a:moveTo>
                <a:lnTo>
                  <a:pt x="22157" y="31578"/>
                </a:lnTo>
                <a:lnTo>
                  <a:pt x="36928" y="31578"/>
                </a:lnTo>
                <a:lnTo>
                  <a:pt x="37983" y="47360"/>
                </a:lnTo>
                <a:lnTo>
                  <a:pt x="37983" y="55777"/>
                </a:lnTo>
                <a:lnTo>
                  <a:pt x="55920" y="55777"/>
                </a:lnTo>
                <a:lnTo>
                  <a:pt x="54865" y="51569"/>
                </a:lnTo>
                <a:lnTo>
                  <a:pt x="54865" y="22095"/>
                </a:lnTo>
                <a:lnTo>
                  <a:pt x="52470" y="11139"/>
                </a:lnTo>
                <a:lnTo>
                  <a:pt x="42660" y="2467"/>
                </a:lnTo>
                <a:lnTo>
                  <a:pt x="28487" y="0"/>
                </a:lnTo>
                <a:lnTo>
                  <a:pt x="20047" y="0"/>
                </a:lnTo>
                <a:lnTo>
                  <a:pt x="13716" y="1052"/>
                </a:lnTo>
                <a:lnTo>
                  <a:pt x="6330" y="3156"/>
                </a:lnTo>
                <a:lnTo>
                  <a:pt x="7385" y="15782"/>
                </a:lnTo>
                <a:lnTo>
                  <a:pt x="12661" y="13677"/>
                </a:lnTo>
                <a:lnTo>
                  <a:pt x="17936" y="12625"/>
                </a:lnTo>
                <a:lnTo>
                  <a:pt x="31653" y="12625"/>
                </a:lnTo>
                <a:lnTo>
                  <a:pt x="36928" y="13677"/>
                </a:lnTo>
                <a:lnTo>
                  <a:pt x="36928" y="22095"/>
                </a:lnTo>
                <a:lnTo>
                  <a:pt x="34818" y="21042"/>
                </a:lnTo>
                <a:lnTo>
                  <a:pt x="28487" y="21042"/>
                </a:lnTo>
                <a:lnTo>
                  <a:pt x="19294" y="21678"/>
                </a:lnTo>
                <a:lnTo>
                  <a:pt x="6118" y="26682"/>
                </a:lnTo>
                <a:lnTo>
                  <a:pt x="0" y="39995"/>
                </a:lnTo>
                <a:lnTo>
                  <a:pt x="24" y="41010"/>
                </a:lnTo>
                <a:lnTo>
                  <a:pt x="6399" y="52995"/>
                </a:lnTo>
                <a:lnTo>
                  <a:pt x="20047" y="56830"/>
                </a:lnTo>
                <a:lnTo>
                  <a:pt x="28487" y="56830"/>
                </a:lnTo>
                <a:lnTo>
                  <a:pt x="32708" y="44204"/>
                </a:lnTo>
                <a:lnTo>
                  <a:pt x="21102" y="44204"/>
                </a:lnTo>
                <a:lnTo>
                  <a:pt x="17936" y="42099"/>
                </a:lnTo>
                <a:lnTo>
                  <a:pt x="17936" y="32630"/>
                </a:lnTo>
                <a:close/>
              </a:path>
            </a:pathLst>
          </a:custGeom>
          <a:solidFill>
            <a:srgbClr val="FDFDFD"/>
          </a:solidFill>
        </p:spPr>
        <p:txBody>
          <a:bodyPr wrap="square" lIns="0" tIns="0" rIns="0" bIns="0" rtlCol="0">
            <a:noAutofit/>
          </a:bodyPr>
          <a:lstStyle/>
          <a:p>
            <a:endParaRPr/>
          </a:p>
        </p:txBody>
      </p:sp>
      <p:sp>
        <p:nvSpPr>
          <p:cNvPr id="282" name="object 89"/>
          <p:cNvSpPr/>
          <p:nvPr/>
        </p:nvSpPr>
        <p:spPr>
          <a:xfrm>
            <a:off x="1140930" y="6209696"/>
            <a:ext cx="58045" cy="55777"/>
          </a:xfrm>
          <a:custGeom>
            <a:avLst/>
            <a:gdLst/>
            <a:ahLst/>
            <a:cxnLst/>
            <a:rect l="l" t="t" r="r" b="b"/>
            <a:pathLst>
              <a:path w="58045" h="55777">
                <a:moveTo>
                  <a:pt x="16895" y="10521"/>
                </a:moveTo>
                <a:lnTo>
                  <a:pt x="16895" y="1052"/>
                </a:lnTo>
                <a:lnTo>
                  <a:pt x="0" y="1052"/>
                </a:lnTo>
                <a:lnTo>
                  <a:pt x="0" y="55777"/>
                </a:lnTo>
                <a:lnTo>
                  <a:pt x="19006" y="55777"/>
                </a:lnTo>
                <a:lnTo>
                  <a:pt x="19006" y="21042"/>
                </a:lnTo>
                <a:lnTo>
                  <a:pt x="22171" y="15782"/>
                </a:lnTo>
                <a:lnTo>
                  <a:pt x="35887" y="15782"/>
                </a:lnTo>
                <a:lnTo>
                  <a:pt x="39053" y="18938"/>
                </a:lnTo>
                <a:lnTo>
                  <a:pt x="39053" y="55777"/>
                </a:lnTo>
                <a:lnTo>
                  <a:pt x="58045" y="55777"/>
                </a:lnTo>
                <a:lnTo>
                  <a:pt x="58045" y="21042"/>
                </a:lnTo>
                <a:lnTo>
                  <a:pt x="57624" y="16415"/>
                </a:lnTo>
                <a:lnTo>
                  <a:pt x="51392" y="4918"/>
                </a:lnTo>
                <a:lnTo>
                  <a:pt x="36942" y="0"/>
                </a:lnTo>
                <a:lnTo>
                  <a:pt x="28502" y="0"/>
                </a:lnTo>
                <a:lnTo>
                  <a:pt x="21116" y="3156"/>
                </a:lnTo>
                <a:lnTo>
                  <a:pt x="16895" y="10521"/>
                </a:lnTo>
                <a:close/>
              </a:path>
            </a:pathLst>
          </a:custGeom>
          <a:solidFill>
            <a:srgbClr val="FDFDFD"/>
          </a:solidFill>
        </p:spPr>
        <p:txBody>
          <a:bodyPr wrap="square" lIns="0" tIns="0" rIns="0" bIns="0" rtlCol="0">
            <a:noAutofit/>
          </a:bodyPr>
          <a:lstStyle/>
          <a:p>
            <a:endParaRPr/>
          </a:p>
        </p:txBody>
      </p:sp>
      <p:sp>
        <p:nvSpPr>
          <p:cNvPr id="283" name="object 90"/>
          <p:cNvSpPr/>
          <p:nvPr/>
        </p:nvSpPr>
        <p:spPr>
          <a:xfrm>
            <a:off x="1207416" y="6209696"/>
            <a:ext cx="47479" cy="56830"/>
          </a:xfrm>
          <a:custGeom>
            <a:avLst/>
            <a:gdLst/>
            <a:ahLst/>
            <a:cxnLst/>
            <a:rect l="l" t="t" r="r" b="b"/>
            <a:pathLst>
              <a:path w="47479" h="56830">
                <a:moveTo>
                  <a:pt x="3414" y="14446"/>
                </a:moveTo>
                <a:lnTo>
                  <a:pt x="0" y="28422"/>
                </a:lnTo>
                <a:lnTo>
                  <a:pt x="436" y="33769"/>
                </a:lnTo>
                <a:lnTo>
                  <a:pt x="6055" y="46244"/>
                </a:lnTo>
                <a:lnTo>
                  <a:pt x="16967" y="54099"/>
                </a:lnTo>
                <a:lnTo>
                  <a:pt x="31653" y="56830"/>
                </a:lnTo>
                <a:lnTo>
                  <a:pt x="36928" y="56830"/>
                </a:lnTo>
                <a:lnTo>
                  <a:pt x="43259" y="55777"/>
                </a:lnTo>
                <a:lnTo>
                  <a:pt x="47479" y="54725"/>
                </a:lnTo>
                <a:lnTo>
                  <a:pt x="47479" y="39995"/>
                </a:lnTo>
                <a:lnTo>
                  <a:pt x="44314" y="42099"/>
                </a:lnTo>
                <a:lnTo>
                  <a:pt x="39039" y="43152"/>
                </a:lnTo>
                <a:lnTo>
                  <a:pt x="27432" y="43152"/>
                </a:lnTo>
                <a:lnTo>
                  <a:pt x="20047" y="37891"/>
                </a:lnTo>
                <a:lnTo>
                  <a:pt x="20047" y="18938"/>
                </a:lnTo>
                <a:lnTo>
                  <a:pt x="26377" y="13677"/>
                </a:lnTo>
                <a:lnTo>
                  <a:pt x="39039" y="13677"/>
                </a:lnTo>
                <a:lnTo>
                  <a:pt x="42204" y="14730"/>
                </a:lnTo>
                <a:lnTo>
                  <a:pt x="45369" y="16834"/>
                </a:lnTo>
                <a:lnTo>
                  <a:pt x="47479" y="2104"/>
                </a:lnTo>
                <a:lnTo>
                  <a:pt x="43259" y="0"/>
                </a:lnTo>
                <a:lnTo>
                  <a:pt x="31653" y="0"/>
                </a:lnTo>
                <a:lnTo>
                  <a:pt x="26184" y="340"/>
                </a:lnTo>
                <a:lnTo>
                  <a:pt x="12648" y="4919"/>
                </a:lnTo>
                <a:lnTo>
                  <a:pt x="3414" y="14446"/>
                </a:lnTo>
                <a:close/>
              </a:path>
            </a:pathLst>
          </a:custGeom>
          <a:solidFill>
            <a:srgbClr val="FDFDFD"/>
          </a:solidFill>
        </p:spPr>
        <p:txBody>
          <a:bodyPr wrap="square" lIns="0" tIns="0" rIns="0" bIns="0" rtlCol="0">
            <a:noAutofit/>
          </a:bodyPr>
          <a:lstStyle/>
          <a:p>
            <a:endParaRPr/>
          </a:p>
        </p:txBody>
      </p:sp>
      <p:sp>
        <p:nvSpPr>
          <p:cNvPr id="284" name="object 91"/>
          <p:cNvSpPr/>
          <p:nvPr/>
        </p:nvSpPr>
        <p:spPr>
          <a:xfrm>
            <a:off x="1259131" y="6209696"/>
            <a:ext cx="56975" cy="56830"/>
          </a:xfrm>
          <a:custGeom>
            <a:avLst/>
            <a:gdLst/>
            <a:ahLst/>
            <a:cxnLst/>
            <a:rect l="l" t="t" r="r" b="b"/>
            <a:pathLst>
              <a:path w="56975" h="56830">
                <a:moveTo>
                  <a:pt x="26377" y="44204"/>
                </a:moveTo>
                <a:lnTo>
                  <a:pt x="20047" y="41047"/>
                </a:lnTo>
                <a:lnTo>
                  <a:pt x="18991" y="33682"/>
                </a:lnTo>
                <a:lnTo>
                  <a:pt x="56975" y="33682"/>
                </a:lnTo>
                <a:lnTo>
                  <a:pt x="18991" y="23147"/>
                </a:lnTo>
                <a:lnTo>
                  <a:pt x="18991" y="16834"/>
                </a:lnTo>
                <a:lnTo>
                  <a:pt x="12573" y="4394"/>
                </a:lnTo>
                <a:lnTo>
                  <a:pt x="3394" y="14003"/>
                </a:lnTo>
                <a:lnTo>
                  <a:pt x="0" y="28422"/>
                </a:lnTo>
                <a:lnTo>
                  <a:pt x="436" y="33769"/>
                </a:lnTo>
                <a:lnTo>
                  <a:pt x="6055" y="46244"/>
                </a:lnTo>
                <a:lnTo>
                  <a:pt x="16967" y="54099"/>
                </a:lnTo>
                <a:lnTo>
                  <a:pt x="31653" y="56830"/>
                </a:lnTo>
                <a:lnTo>
                  <a:pt x="39039" y="56830"/>
                </a:lnTo>
                <a:lnTo>
                  <a:pt x="46424" y="55777"/>
                </a:lnTo>
                <a:lnTo>
                  <a:pt x="52755" y="53673"/>
                </a:lnTo>
                <a:lnTo>
                  <a:pt x="52755" y="39995"/>
                </a:lnTo>
                <a:lnTo>
                  <a:pt x="46424" y="43152"/>
                </a:lnTo>
                <a:lnTo>
                  <a:pt x="41149" y="44204"/>
                </a:lnTo>
                <a:lnTo>
                  <a:pt x="26377" y="44204"/>
                </a:lnTo>
                <a:close/>
              </a:path>
              <a:path w="56975" h="56830">
                <a:moveTo>
                  <a:pt x="18991" y="16834"/>
                </a:moveTo>
                <a:lnTo>
                  <a:pt x="23212" y="11573"/>
                </a:lnTo>
                <a:lnTo>
                  <a:pt x="36928" y="11573"/>
                </a:lnTo>
                <a:lnTo>
                  <a:pt x="40094" y="16834"/>
                </a:lnTo>
                <a:lnTo>
                  <a:pt x="40094" y="23147"/>
                </a:lnTo>
                <a:lnTo>
                  <a:pt x="18991" y="23147"/>
                </a:lnTo>
                <a:lnTo>
                  <a:pt x="56975" y="33682"/>
                </a:lnTo>
                <a:lnTo>
                  <a:pt x="56860" y="26956"/>
                </a:lnTo>
                <a:lnTo>
                  <a:pt x="53465" y="13225"/>
                </a:lnTo>
                <a:lnTo>
                  <a:pt x="44672" y="3617"/>
                </a:lnTo>
                <a:lnTo>
                  <a:pt x="29543" y="0"/>
                </a:lnTo>
                <a:lnTo>
                  <a:pt x="26032" y="156"/>
                </a:lnTo>
                <a:lnTo>
                  <a:pt x="12573" y="4394"/>
                </a:lnTo>
                <a:lnTo>
                  <a:pt x="18991" y="16834"/>
                </a:lnTo>
                <a:close/>
              </a:path>
            </a:pathLst>
          </a:custGeom>
          <a:solidFill>
            <a:srgbClr val="FDFDFD"/>
          </a:solidFill>
        </p:spPr>
        <p:txBody>
          <a:bodyPr wrap="square" lIns="0" tIns="0" rIns="0" bIns="0" rtlCol="0">
            <a:noAutofit/>
          </a:bodyPr>
          <a:lstStyle/>
          <a:p>
            <a:endParaRPr/>
          </a:p>
        </p:txBody>
      </p:sp>
      <p:sp>
        <p:nvSpPr>
          <p:cNvPr id="285" name="object 92"/>
          <p:cNvSpPr/>
          <p:nvPr/>
        </p:nvSpPr>
        <p:spPr>
          <a:xfrm>
            <a:off x="910888" y="6290725"/>
            <a:ext cx="64375" cy="75775"/>
          </a:xfrm>
          <a:custGeom>
            <a:avLst/>
            <a:gdLst/>
            <a:ahLst/>
            <a:cxnLst/>
            <a:rect l="l" t="t" r="r" b="b"/>
            <a:pathLst>
              <a:path w="64375" h="75775">
                <a:moveTo>
                  <a:pt x="20760" y="4088"/>
                </a:moveTo>
                <a:lnTo>
                  <a:pt x="9747" y="11560"/>
                </a:lnTo>
                <a:lnTo>
                  <a:pt x="2566" y="22828"/>
                </a:lnTo>
                <a:lnTo>
                  <a:pt x="0" y="37891"/>
                </a:lnTo>
                <a:lnTo>
                  <a:pt x="728" y="46184"/>
                </a:lnTo>
                <a:lnTo>
                  <a:pt x="6536" y="60087"/>
                </a:lnTo>
                <a:lnTo>
                  <a:pt x="16618" y="69228"/>
                </a:lnTo>
                <a:lnTo>
                  <a:pt x="29127" y="74245"/>
                </a:lnTo>
                <a:lnTo>
                  <a:pt x="42218" y="75775"/>
                </a:lnTo>
                <a:lnTo>
                  <a:pt x="52769" y="75775"/>
                </a:lnTo>
                <a:lnTo>
                  <a:pt x="59100" y="74723"/>
                </a:lnTo>
                <a:lnTo>
                  <a:pt x="64375" y="72619"/>
                </a:lnTo>
                <a:lnTo>
                  <a:pt x="63320" y="57884"/>
                </a:lnTo>
                <a:lnTo>
                  <a:pt x="58045" y="59990"/>
                </a:lnTo>
                <a:lnTo>
                  <a:pt x="51714" y="61042"/>
                </a:lnTo>
                <a:lnTo>
                  <a:pt x="45383" y="61042"/>
                </a:lnTo>
                <a:lnTo>
                  <a:pt x="34823" y="59373"/>
                </a:lnTo>
                <a:lnTo>
                  <a:pt x="24061" y="51545"/>
                </a:lnTo>
                <a:lnTo>
                  <a:pt x="20047" y="37891"/>
                </a:lnTo>
                <a:lnTo>
                  <a:pt x="21434" y="29343"/>
                </a:lnTo>
                <a:lnTo>
                  <a:pt x="29531" y="18699"/>
                </a:lnTo>
                <a:lnTo>
                  <a:pt x="43273" y="14744"/>
                </a:lnTo>
                <a:lnTo>
                  <a:pt x="49604" y="14744"/>
                </a:lnTo>
                <a:lnTo>
                  <a:pt x="55934" y="15796"/>
                </a:lnTo>
                <a:lnTo>
                  <a:pt x="62265" y="20004"/>
                </a:lnTo>
                <a:lnTo>
                  <a:pt x="64375" y="3156"/>
                </a:lnTo>
                <a:lnTo>
                  <a:pt x="56990" y="1052"/>
                </a:lnTo>
                <a:lnTo>
                  <a:pt x="49604" y="0"/>
                </a:lnTo>
                <a:lnTo>
                  <a:pt x="42218" y="0"/>
                </a:lnTo>
                <a:lnTo>
                  <a:pt x="34826" y="414"/>
                </a:lnTo>
                <a:lnTo>
                  <a:pt x="20760" y="4088"/>
                </a:lnTo>
                <a:close/>
              </a:path>
            </a:pathLst>
          </a:custGeom>
          <a:solidFill>
            <a:srgbClr val="FDFDFD"/>
          </a:solidFill>
        </p:spPr>
        <p:txBody>
          <a:bodyPr wrap="square" lIns="0" tIns="0" rIns="0" bIns="0" rtlCol="0">
            <a:noAutofit/>
          </a:bodyPr>
          <a:lstStyle/>
          <a:p>
            <a:endParaRPr/>
          </a:p>
        </p:txBody>
      </p:sp>
      <p:sp>
        <p:nvSpPr>
          <p:cNvPr id="286" name="object 93"/>
          <p:cNvSpPr/>
          <p:nvPr/>
        </p:nvSpPr>
        <p:spPr>
          <a:xfrm>
            <a:off x="979484" y="6309678"/>
            <a:ext cx="51919" cy="56823"/>
          </a:xfrm>
          <a:custGeom>
            <a:avLst/>
            <a:gdLst/>
            <a:ahLst/>
            <a:cxnLst/>
            <a:rect l="l" t="t" r="r" b="b"/>
            <a:pathLst>
              <a:path w="51919" h="56823">
                <a:moveTo>
                  <a:pt x="20047" y="28409"/>
                </a:moveTo>
                <a:lnTo>
                  <a:pt x="20047" y="19990"/>
                </a:lnTo>
                <a:lnTo>
                  <a:pt x="16968" y="54092"/>
                </a:lnTo>
                <a:lnTo>
                  <a:pt x="31653" y="56823"/>
                </a:lnTo>
                <a:lnTo>
                  <a:pt x="38281" y="56369"/>
                </a:lnTo>
                <a:lnTo>
                  <a:pt x="51919" y="51641"/>
                </a:lnTo>
                <a:lnTo>
                  <a:pt x="44314" y="36827"/>
                </a:lnTo>
                <a:lnTo>
                  <a:pt x="41149" y="44194"/>
                </a:lnTo>
                <a:lnTo>
                  <a:pt x="23212" y="44194"/>
                </a:lnTo>
                <a:lnTo>
                  <a:pt x="20047" y="36827"/>
                </a:lnTo>
                <a:lnTo>
                  <a:pt x="20047" y="28409"/>
                </a:lnTo>
                <a:close/>
              </a:path>
              <a:path w="51919" h="56823">
                <a:moveTo>
                  <a:pt x="3416" y="14440"/>
                </a:moveTo>
                <a:lnTo>
                  <a:pt x="0" y="28409"/>
                </a:lnTo>
                <a:lnTo>
                  <a:pt x="436" y="33761"/>
                </a:lnTo>
                <a:lnTo>
                  <a:pt x="6057" y="46237"/>
                </a:lnTo>
                <a:lnTo>
                  <a:pt x="16968" y="54092"/>
                </a:lnTo>
                <a:lnTo>
                  <a:pt x="20047" y="19990"/>
                </a:lnTo>
                <a:lnTo>
                  <a:pt x="23212" y="12625"/>
                </a:lnTo>
                <a:lnTo>
                  <a:pt x="41149" y="12625"/>
                </a:lnTo>
                <a:lnTo>
                  <a:pt x="44314" y="19990"/>
                </a:lnTo>
                <a:lnTo>
                  <a:pt x="44314" y="36827"/>
                </a:lnTo>
                <a:lnTo>
                  <a:pt x="51919" y="51641"/>
                </a:lnTo>
                <a:lnTo>
                  <a:pt x="61038" y="42162"/>
                </a:lnTo>
                <a:lnTo>
                  <a:pt x="64361" y="28409"/>
                </a:lnTo>
                <a:lnTo>
                  <a:pt x="63778" y="22265"/>
                </a:lnTo>
                <a:lnTo>
                  <a:pt x="57916" y="10213"/>
                </a:lnTo>
                <a:lnTo>
                  <a:pt x="46782" y="2632"/>
                </a:lnTo>
                <a:lnTo>
                  <a:pt x="31653" y="0"/>
                </a:lnTo>
                <a:lnTo>
                  <a:pt x="26193" y="339"/>
                </a:lnTo>
                <a:lnTo>
                  <a:pt x="12652" y="4915"/>
                </a:lnTo>
                <a:lnTo>
                  <a:pt x="3416" y="14440"/>
                </a:lnTo>
                <a:close/>
              </a:path>
            </a:pathLst>
          </a:custGeom>
          <a:solidFill>
            <a:srgbClr val="FDFDFD"/>
          </a:solidFill>
        </p:spPr>
        <p:txBody>
          <a:bodyPr wrap="square" lIns="0" tIns="0" rIns="0" bIns="0" rtlCol="0">
            <a:noAutofit/>
          </a:bodyPr>
          <a:lstStyle/>
          <a:p>
            <a:endParaRPr/>
          </a:p>
        </p:txBody>
      </p:sp>
      <p:sp>
        <p:nvSpPr>
          <p:cNvPr id="287" name="object 94"/>
          <p:cNvSpPr/>
          <p:nvPr/>
        </p:nvSpPr>
        <p:spPr>
          <a:xfrm>
            <a:off x="1052301" y="6309678"/>
            <a:ext cx="40094" cy="55770"/>
          </a:xfrm>
          <a:custGeom>
            <a:avLst/>
            <a:gdLst/>
            <a:ahLst/>
            <a:cxnLst/>
            <a:rect l="l" t="t" r="r" b="b"/>
            <a:pathLst>
              <a:path w="40094" h="55770">
                <a:moveTo>
                  <a:pt x="20047" y="4208"/>
                </a:moveTo>
                <a:lnTo>
                  <a:pt x="16881" y="10521"/>
                </a:lnTo>
                <a:lnTo>
                  <a:pt x="16881" y="1052"/>
                </a:lnTo>
                <a:lnTo>
                  <a:pt x="0" y="1052"/>
                </a:lnTo>
                <a:lnTo>
                  <a:pt x="0" y="55770"/>
                </a:lnTo>
                <a:lnTo>
                  <a:pt x="18991" y="55770"/>
                </a:lnTo>
                <a:lnTo>
                  <a:pt x="18991" y="22095"/>
                </a:lnTo>
                <a:lnTo>
                  <a:pt x="23212" y="15782"/>
                </a:lnTo>
                <a:lnTo>
                  <a:pt x="39039" y="15782"/>
                </a:lnTo>
                <a:lnTo>
                  <a:pt x="40094" y="0"/>
                </a:lnTo>
                <a:lnTo>
                  <a:pt x="25322" y="0"/>
                </a:lnTo>
                <a:lnTo>
                  <a:pt x="20047" y="4208"/>
                </a:lnTo>
                <a:close/>
              </a:path>
            </a:pathLst>
          </a:custGeom>
          <a:solidFill>
            <a:srgbClr val="FDFDFD"/>
          </a:solidFill>
        </p:spPr>
        <p:txBody>
          <a:bodyPr wrap="square" lIns="0" tIns="0" rIns="0" bIns="0" rtlCol="0">
            <a:noAutofit/>
          </a:bodyPr>
          <a:lstStyle/>
          <a:p>
            <a:endParaRPr/>
          </a:p>
        </p:txBody>
      </p:sp>
      <p:sp>
        <p:nvSpPr>
          <p:cNvPr id="288" name="object 95"/>
          <p:cNvSpPr/>
          <p:nvPr/>
        </p:nvSpPr>
        <p:spPr>
          <a:xfrm>
            <a:off x="1098726" y="6309678"/>
            <a:ext cx="61210" cy="77870"/>
          </a:xfrm>
          <a:custGeom>
            <a:avLst/>
            <a:gdLst/>
            <a:ahLst/>
            <a:cxnLst/>
            <a:rect l="l" t="t" r="r" b="b"/>
            <a:pathLst>
              <a:path w="61210" h="77870">
                <a:moveTo>
                  <a:pt x="61210" y="27357"/>
                </a:moveTo>
                <a:lnTo>
                  <a:pt x="59097" y="15706"/>
                </a:lnTo>
                <a:lnTo>
                  <a:pt x="51198" y="4532"/>
                </a:lnTo>
                <a:lnTo>
                  <a:pt x="37983" y="0"/>
                </a:lnTo>
                <a:lnTo>
                  <a:pt x="29543" y="0"/>
                </a:lnTo>
                <a:lnTo>
                  <a:pt x="30598" y="13677"/>
                </a:lnTo>
                <a:lnTo>
                  <a:pt x="37983" y="13677"/>
                </a:lnTo>
                <a:lnTo>
                  <a:pt x="42204" y="19990"/>
                </a:lnTo>
                <a:lnTo>
                  <a:pt x="42204" y="27357"/>
                </a:lnTo>
                <a:lnTo>
                  <a:pt x="50382" y="52379"/>
                </a:lnTo>
                <a:lnTo>
                  <a:pt x="58502" y="41754"/>
                </a:lnTo>
                <a:lnTo>
                  <a:pt x="61210" y="27357"/>
                </a:lnTo>
                <a:close/>
              </a:path>
              <a:path w="61210" h="77870">
                <a:moveTo>
                  <a:pt x="16881" y="1052"/>
                </a:moveTo>
                <a:lnTo>
                  <a:pt x="0" y="1052"/>
                </a:lnTo>
                <a:lnTo>
                  <a:pt x="0" y="77870"/>
                </a:lnTo>
                <a:lnTo>
                  <a:pt x="18991" y="77870"/>
                </a:lnTo>
                <a:lnTo>
                  <a:pt x="18991" y="48404"/>
                </a:lnTo>
                <a:lnTo>
                  <a:pt x="22157" y="54718"/>
                </a:lnTo>
                <a:lnTo>
                  <a:pt x="29543" y="56823"/>
                </a:lnTo>
                <a:lnTo>
                  <a:pt x="36855" y="56807"/>
                </a:lnTo>
                <a:lnTo>
                  <a:pt x="50382" y="52379"/>
                </a:lnTo>
                <a:lnTo>
                  <a:pt x="42204" y="27357"/>
                </a:lnTo>
                <a:lnTo>
                  <a:pt x="42204" y="36827"/>
                </a:lnTo>
                <a:lnTo>
                  <a:pt x="36928" y="42090"/>
                </a:lnTo>
                <a:lnTo>
                  <a:pt x="24267" y="42090"/>
                </a:lnTo>
                <a:lnTo>
                  <a:pt x="18991" y="36827"/>
                </a:lnTo>
                <a:lnTo>
                  <a:pt x="18991" y="19990"/>
                </a:lnTo>
                <a:lnTo>
                  <a:pt x="23212" y="13677"/>
                </a:lnTo>
                <a:lnTo>
                  <a:pt x="30598" y="13677"/>
                </a:lnTo>
                <a:lnTo>
                  <a:pt x="29543" y="0"/>
                </a:lnTo>
                <a:lnTo>
                  <a:pt x="21102" y="3156"/>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289" name="object 96"/>
          <p:cNvSpPr/>
          <p:nvPr/>
        </p:nvSpPr>
        <p:spPr>
          <a:xfrm>
            <a:off x="1165212" y="6309678"/>
            <a:ext cx="51710" cy="56823"/>
          </a:xfrm>
          <a:custGeom>
            <a:avLst/>
            <a:gdLst/>
            <a:ahLst/>
            <a:cxnLst/>
            <a:rect l="l" t="t" r="r" b="b"/>
            <a:pathLst>
              <a:path w="51710" h="56823">
                <a:moveTo>
                  <a:pt x="20047" y="28409"/>
                </a:moveTo>
                <a:lnTo>
                  <a:pt x="20047" y="19990"/>
                </a:lnTo>
                <a:lnTo>
                  <a:pt x="18043" y="54189"/>
                </a:lnTo>
                <a:lnTo>
                  <a:pt x="32708" y="56823"/>
                </a:lnTo>
                <a:lnTo>
                  <a:pt x="38171" y="56483"/>
                </a:lnTo>
                <a:lnTo>
                  <a:pt x="51710" y="51905"/>
                </a:lnTo>
                <a:lnTo>
                  <a:pt x="45369" y="36827"/>
                </a:lnTo>
                <a:lnTo>
                  <a:pt x="41149" y="44194"/>
                </a:lnTo>
                <a:lnTo>
                  <a:pt x="24267" y="44194"/>
                </a:lnTo>
                <a:lnTo>
                  <a:pt x="20047" y="36827"/>
                </a:lnTo>
                <a:lnTo>
                  <a:pt x="20047" y="28409"/>
                </a:lnTo>
                <a:close/>
              </a:path>
              <a:path w="51710" h="56823">
                <a:moveTo>
                  <a:pt x="3515" y="14656"/>
                </a:moveTo>
                <a:lnTo>
                  <a:pt x="0" y="28409"/>
                </a:lnTo>
                <a:lnTo>
                  <a:pt x="624" y="34556"/>
                </a:lnTo>
                <a:lnTo>
                  <a:pt x="6764" y="46608"/>
                </a:lnTo>
                <a:lnTo>
                  <a:pt x="18043" y="54189"/>
                </a:lnTo>
                <a:lnTo>
                  <a:pt x="20047" y="19990"/>
                </a:lnTo>
                <a:lnTo>
                  <a:pt x="24267" y="12625"/>
                </a:lnTo>
                <a:lnTo>
                  <a:pt x="41149" y="12625"/>
                </a:lnTo>
                <a:lnTo>
                  <a:pt x="45369" y="19990"/>
                </a:lnTo>
                <a:lnTo>
                  <a:pt x="45369" y="36827"/>
                </a:lnTo>
                <a:lnTo>
                  <a:pt x="51710" y="51905"/>
                </a:lnTo>
                <a:lnTo>
                  <a:pt x="60946" y="42379"/>
                </a:lnTo>
                <a:lnTo>
                  <a:pt x="64361" y="28409"/>
                </a:lnTo>
                <a:lnTo>
                  <a:pt x="63925" y="23060"/>
                </a:lnTo>
                <a:lnTo>
                  <a:pt x="58305" y="10584"/>
                </a:lnTo>
                <a:lnTo>
                  <a:pt x="47394" y="2730"/>
                </a:lnTo>
                <a:lnTo>
                  <a:pt x="32708" y="0"/>
                </a:lnTo>
                <a:lnTo>
                  <a:pt x="26378" y="453"/>
                </a:lnTo>
                <a:lnTo>
                  <a:pt x="12893" y="5179"/>
                </a:lnTo>
                <a:lnTo>
                  <a:pt x="3515" y="14656"/>
                </a:lnTo>
                <a:close/>
              </a:path>
            </a:pathLst>
          </a:custGeom>
          <a:solidFill>
            <a:srgbClr val="FDFDFD"/>
          </a:solidFill>
        </p:spPr>
        <p:txBody>
          <a:bodyPr wrap="square" lIns="0" tIns="0" rIns="0" bIns="0" rtlCol="0">
            <a:noAutofit/>
          </a:bodyPr>
          <a:lstStyle/>
          <a:p>
            <a:endParaRPr/>
          </a:p>
        </p:txBody>
      </p:sp>
      <p:sp>
        <p:nvSpPr>
          <p:cNvPr id="290" name="object 97"/>
          <p:cNvSpPr/>
          <p:nvPr/>
        </p:nvSpPr>
        <p:spPr>
          <a:xfrm>
            <a:off x="1238015" y="6309678"/>
            <a:ext cx="40108" cy="55770"/>
          </a:xfrm>
          <a:custGeom>
            <a:avLst/>
            <a:gdLst/>
            <a:ahLst/>
            <a:cxnLst/>
            <a:rect l="l" t="t" r="r" b="b"/>
            <a:pathLst>
              <a:path w="40108" h="55770">
                <a:moveTo>
                  <a:pt x="16881" y="1052"/>
                </a:moveTo>
                <a:lnTo>
                  <a:pt x="0" y="1052"/>
                </a:lnTo>
                <a:lnTo>
                  <a:pt x="0" y="55770"/>
                </a:lnTo>
                <a:lnTo>
                  <a:pt x="18991" y="55770"/>
                </a:lnTo>
                <a:lnTo>
                  <a:pt x="18991" y="22095"/>
                </a:lnTo>
                <a:lnTo>
                  <a:pt x="24281" y="15782"/>
                </a:lnTo>
                <a:lnTo>
                  <a:pt x="39053" y="15782"/>
                </a:lnTo>
                <a:lnTo>
                  <a:pt x="40108" y="0"/>
                </a:lnTo>
                <a:lnTo>
                  <a:pt x="25336" y="0"/>
                </a:lnTo>
                <a:lnTo>
                  <a:pt x="21116" y="4208"/>
                </a:lnTo>
                <a:lnTo>
                  <a:pt x="17936" y="10521"/>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291" name="object 98"/>
          <p:cNvSpPr/>
          <p:nvPr/>
        </p:nvSpPr>
        <p:spPr>
          <a:xfrm>
            <a:off x="1281288" y="6309678"/>
            <a:ext cx="55920" cy="56823"/>
          </a:xfrm>
          <a:custGeom>
            <a:avLst/>
            <a:gdLst/>
            <a:ahLst/>
            <a:cxnLst/>
            <a:rect l="l" t="t" r="r" b="b"/>
            <a:pathLst>
              <a:path w="55920" h="56823">
                <a:moveTo>
                  <a:pt x="17936" y="32617"/>
                </a:moveTo>
                <a:lnTo>
                  <a:pt x="23212" y="31565"/>
                </a:lnTo>
                <a:lnTo>
                  <a:pt x="36928" y="31565"/>
                </a:lnTo>
                <a:lnTo>
                  <a:pt x="37983" y="47352"/>
                </a:lnTo>
                <a:lnTo>
                  <a:pt x="37983" y="49456"/>
                </a:lnTo>
                <a:lnTo>
                  <a:pt x="39039" y="52613"/>
                </a:lnTo>
                <a:lnTo>
                  <a:pt x="39039" y="55770"/>
                </a:lnTo>
                <a:lnTo>
                  <a:pt x="55920" y="55770"/>
                </a:lnTo>
                <a:lnTo>
                  <a:pt x="54865" y="51560"/>
                </a:lnTo>
                <a:lnTo>
                  <a:pt x="54865" y="22095"/>
                </a:lnTo>
                <a:lnTo>
                  <a:pt x="52630" y="11139"/>
                </a:lnTo>
                <a:lnTo>
                  <a:pt x="43126" y="2467"/>
                </a:lnTo>
                <a:lnTo>
                  <a:pt x="28487" y="0"/>
                </a:lnTo>
                <a:lnTo>
                  <a:pt x="21102" y="0"/>
                </a:lnTo>
                <a:lnTo>
                  <a:pt x="13716" y="1052"/>
                </a:lnTo>
                <a:lnTo>
                  <a:pt x="6330" y="3156"/>
                </a:lnTo>
                <a:lnTo>
                  <a:pt x="7385" y="15782"/>
                </a:lnTo>
                <a:lnTo>
                  <a:pt x="12661" y="13677"/>
                </a:lnTo>
                <a:lnTo>
                  <a:pt x="18991" y="12625"/>
                </a:lnTo>
                <a:lnTo>
                  <a:pt x="31653" y="12625"/>
                </a:lnTo>
                <a:lnTo>
                  <a:pt x="36928" y="13677"/>
                </a:lnTo>
                <a:lnTo>
                  <a:pt x="36928" y="22095"/>
                </a:lnTo>
                <a:lnTo>
                  <a:pt x="34818" y="21042"/>
                </a:lnTo>
                <a:lnTo>
                  <a:pt x="28487" y="21042"/>
                </a:lnTo>
                <a:lnTo>
                  <a:pt x="19299" y="21677"/>
                </a:lnTo>
                <a:lnTo>
                  <a:pt x="6120" y="26677"/>
                </a:lnTo>
                <a:lnTo>
                  <a:pt x="0" y="39984"/>
                </a:lnTo>
                <a:lnTo>
                  <a:pt x="98" y="41972"/>
                </a:lnTo>
                <a:lnTo>
                  <a:pt x="6892" y="53219"/>
                </a:lnTo>
                <a:lnTo>
                  <a:pt x="21102" y="56823"/>
                </a:lnTo>
                <a:lnTo>
                  <a:pt x="28487" y="56823"/>
                </a:lnTo>
                <a:lnTo>
                  <a:pt x="32708" y="44194"/>
                </a:lnTo>
                <a:lnTo>
                  <a:pt x="21102" y="44194"/>
                </a:lnTo>
                <a:lnTo>
                  <a:pt x="17936" y="42090"/>
                </a:lnTo>
                <a:lnTo>
                  <a:pt x="17936" y="32617"/>
                </a:lnTo>
                <a:close/>
              </a:path>
              <a:path w="55920" h="56823">
                <a:moveTo>
                  <a:pt x="36928" y="37880"/>
                </a:moveTo>
                <a:lnTo>
                  <a:pt x="32708" y="44194"/>
                </a:lnTo>
                <a:lnTo>
                  <a:pt x="28487" y="56823"/>
                </a:lnTo>
                <a:lnTo>
                  <a:pt x="33763" y="53666"/>
                </a:lnTo>
                <a:lnTo>
                  <a:pt x="37983" y="47352"/>
                </a:lnTo>
                <a:lnTo>
                  <a:pt x="36928" y="31565"/>
                </a:lnTo>
                <a:lnTo>
                  <a:pt x="36928" y="37880"/>
                </a:lnTo>
                <a:close/>
              </a:path>
            </a:pathLst>
          </a:custGeom>
          <a:solidFill>
            <a:srgbClr val="FDFDFD"/>
          </a:solidFill>
        </p:spPr>
        <p:txBody>
          <a:bodyPr wrap="square" lIns="0" tIns="0" rIns="0" bIns="0" rtlCol="0">
            <a:noAutofit/>
          </a:bodyPr>
          <a:lstStyle/>
          <a:p>
            <a:endParaRPr/>
          </a:p>
        </p:txBody>
      </p:sp>
      <p:sp>
        <p:nvSpPr>
          <p:cNvPr id="292" name="object 99"/>
          <p:cNvSpPr/>
          <p:nvPr/>
        </p:nvSpPr>
        <p:spPr>
          <a:xfrm>
            <a:off x="1342485" y="6291778"/>
            <a:ext cx="44328" cy="74723"/>
          </a:xfrm>
          <a:custGeom>
            <a:avLst/>
            <a:gdLst/>
            <a:ahLst/>
            <a:cxnLst/>
            <a:rect l="l" t="t" r="r" b="b"/>
            <a:pathLst>
              <a:path w="44328" h="74723">
                <a:moveTo>
                  <a:pt x="10551" y="31578"/>
                </a:moveTo>
                <a:lnTo>
                  <a:pt x="10551" y="54728"/>
                </a:lnTo>
                <a:lnTo>
                  <a:pt x="10864" y="60024"/>
                </a:lnTo>
                <a:lnTo>
                  <a:pt x="16536" y="70886"/>
                </a:lnTo>
                <a:lnTo>
                  <a:pt x="32722" y="74723"/>
                </a:lnTo>
                <a:lnTo>
                  <a:pt x="40108" y="74723"/>
                </a:lnTo>
                <a:lnTo>
                  <a:pt x="44328" y="73671"/>
                </a:lnTo>
                <a:lnTo>
                  <a:pt x="43273" y="61042"/>
                </a:lnTo>
                <a:lnTo>
                  <a:pt x="41163" y="62094"/>
                </a:lnTo>
                <a:lnTo>
                  <a:pt x="31667" y="62094"/>
                </a:lnTo>
                <a:lnTo>
                  <a:pt x="30612" y="58938"/>
                </a:lnTo>
                <a:lnTo>
                  <a:pt x="30612" y="31578"/>
                </a:lnTo>
                <a:lnTo>
                  <a:pt x="43273" y="31578"/>
                </a:lnTo>
                <a:lnTo>
                  <a:pt x="43273" y="18952"/>
                </a:lnTo>
                <a:lnTo>
                  <a:pt x="30612" y="18952"/>
                </a:lnTo>
                <a:lnTo>
                  <a:pt x="30612" y="0"/>
                </a:lnTo>
                <a:lnTo>
                  <a:pt x="11606" y="6312"/>
                </a:lnTo>
                <a:lnTo>
                  <a:pt x="11606" y="18952"/>
                </a:lnTo>
                <a:lnTo>
                  <a:pt x="0" y="18952"/>
                </a:lnTo>
                <a:lnTo>
                  <a:pt x="0" y="31578"/>
                </a:lnTo>
                <a:lnTo>
                  <a:pt x="10551" y="31578"/>
                </a:lnTo>
                <a:close/>
              </a:path>
            </a:pathLst>
          </a:custGeom>
          <a:solidFill>
            <a:srgbClr val="FDFDFD"/>
          </a:solidFill>
        </p:spPr>
        <p:txBody>
          <a:bodyPr wrap="square" lIns="0" tIns="0" rIns="0" bIns="0" rtlCol="0">
            <a:noAutofit/>
          </a:bodyPr>
          <a:lstStyle/>
          <a:p>
            <a:endParaRPr/>
          </a:p>
        </p:txBody>
      </p:sp>
      <p:sp>
        <p:nvSpPr>
          <p:cNvPr id="293" name="object 100"/>
          <p:cNvSpPr/>
          <p:nvPr/>
        </p:nvSpPr>
        <p:spPr>
          <a:xfrm>
            <a:off x="1395254" y="6287569"/>
            <a:ext cx="18991" cy="77880"/>
          </a:xfrm>
          <a:custGeom>
            <a:avLst/>
            <a:gdLst/>
            <a:ahLst/>
            <a:cxnLst/>
            <a:rect l="l" t="t" r="r" b="b"/>
            <a:pathLst>
              <a:path w="18991" h="77880">
                <a:moveTo>
                  <a:pt x="0" y="23161"/>
                </a:moveTo>
                <a:lnTo>
                  <a:pt x="0" y="77880"/>
                </a:lnTo>
                <a:lnTo>
                  <a:pt x="18991" y="77880"/>
                </a:lnTo>
                <a:lnTo>
                  <a:pt x="18991" y="23161"/>
                </a:lnTo>
                <a:lnTo>
                  <a:pt x="0" y="23161"/>
                </a:lnTo>
                <a:close/>
              </a:path>
              <a:path w="18991" h="77880">
                <a:moveTo>
                  <a:pt x="0" y="0"/>
                </a:moveTo>
                <a:lnTo>
                  <a:pt x="0" y="13691"/>
                </a:lnTo>
                <a:lnTo>
                  <a:pt x="18991" y="13691"/>
                </a:lnTo>
                <a:lnTo>
                  <a:pt x="18991" y="0"/>
                </a:lnTo>
                <a:lnTo>
                  <a:pt x="0" y="0"/>
                </a:lnTo>
                <a:close/>
              </a:path>
            </a:pathLst>
          </a:custGeom>
          <a:solidFill>
            <a:srgbClr val="FDFDFD"/>
          </a:solidFill>
        </p:spPr>
        <p:txBody>
          <a:bodyPr wrap="square" lIns="0" tIns="0" rIns="0" bIns="0" rtlCol="0">
            <a:noAutofit/>
          </a:bodyPr>
          <a:lstStyle/>
          <a:p>
            <a:endParaRPr/>
          </a:p>
        </p:txBody>
      </p:sp>
      <p:sp>
        <p:nvSpPr>
          <p:cNvPr id="294" name="object 101"/>
          <p:cNvSpPr/>
          <p:nvPr/>
        </p:nvSpPr>
        <p:spPr>
          <a:xfrm>
            <a:off x="1404750" y="6284919"/>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295" name="object 102"/>
          <p:cNvSpPr/>
          <p:nvPr/>
        </p:nvSpPr>
        <p:spPr>
          <a:xfrm>
            <a:off x="1424797" y="6309678"/>
            <a:ext cx="51738" cy="56823"/>
          </a:xfrm>
          <a:custGeom>
            <a:avLst/>
            <a:gdLst/>
            <a:ahLst/>
            <a:cxnLst/>
            <a:rect l="l" t="t" r="r" b="b"/>
            <a:pathLst>
              <a:path w="51738" h="56823">
                <a:moveTo>
                  <a:pt x="20047" y="28409"/>
                </a:moveTo>
                <a:lnTo>
                  <a:pt x="20047" y="19990"/>
                </a:lnTo>
                <a:lnTo>
                  <a:pt x="17579" y="54189"/>
                </a:lnTo>
                <a:lnTo>
                  <a:pt x="32708" y="56823"/>
                </a:lnTo>
                <a:lnTo>
                  <a:pt x="38198" y="56480"/>
                </a:lnTo>
                <a:lnTo>
                  <a:pt x="51738" y="51898"/>
                </a:lnTo>
                <a:lnTo>
                  <a:pt x="44328" y="36827"/>
                </a:lnTo>
                <a:lnTo>
                  <a:pt x="41163" y="44194"/>
                </a:lnTo>
                <a:lnTo>
                  <a:pt x="23212" y="44194"/>
                </a:lnTo>
                <a:lnTo>
                  <a:pt x="20047" y="36827"/>
                </a:lnTo>
                <a:lnTo>
                  <a:pt x="20047" y="28409"/>
                </a:lnTo>
                <a:close/>
              </a:path>
              <a:path w="51738" h="56823">
                <a:moveTo>
                  <a:pt x="3323" y="14656"/>
                </a:moveTo>
                <a:lnTo>
                  <a:pt x="0" y="28409"/>
                </a:lnTo>
                <a:lnTo>
                  <a:pt x="583" y="34556"/>
                </a:lnTo>
                <a:lnTo>
                  <a:pt x="6446" y="46608"/>
                </a:lnTo>
                <a:lnTo>
                  <a:pt x="17579" y="54189"/>
                </a:lnTo>
                <a:lnTo>
                  <a:pt x="20047" y="19990"/>
                </a:lnTo>
                <a:lnTo>
                  <a:pt x="23212" y="12625"/>
                </a:lnTo>
                <a:lnTo>
                  <a:pt x="41163" y="12625"/>
                </a:lnTo>
                <a:lnTo>
                  <a:pt x="44328" y="19990"/>
                </a:lnTo>
                <a:lnTo>
                  <a:pt x="44328" y="36827"/>
                </a:lnTo>
                <a:lnTo>
                  <a:pt x="51738" y="51898"/>
                </a:lnTo>
                <a:lnTo>
                  <a:pt x="60974" y="42373"/>
                </a:lnTo>
                <a:lnTo>
                  <a:pt x="64389" y="28409"/>
                </a:lnTo>
                <a:lnTo>
                  <a:pt x="63949" y="23038"/>
                </a:lnTo>
                <a:lnTo>
                  <a:pt x="58319" y="10574"/>
                </a:lnTo>
                <a:lnTo>
                  <a:pt x="47400" y="2727"/>
                </a:lnTo>
                <a:lnTo>
                  <a:pt x="32708" y="0"/>
                </a:lnTo>
                <a:lnTo>
                  <a:pt x="26083" y="453"/>
                </a:lnTo>
                <a:lnTo>
                  <a:pt x="12443" y="5179"/>
                </a:lnTo>
                <a:lnTo>
                  <a:pt x="3323" y="14656"/>
                </a:lnTo>
                <a:close/>
              </a:path>
            </a:pathLst>
          </a:custGeom>
          <a:solidFill>
            <a:srgbClr val="FDFDFD"/>
          </a:solidFill>
        </p:spPr>
        <p:txBody>
          <a:bodyPr wrap="square" lIns="0" tIns="0" rIns="0" bIns="0" rtlCol="0">
            <a:noAutofit/>
          </a:bodyPr>
          <a:lstStyle/>
          <a:p>
            <a:endParaRPr/>
          </a:p>
        </p:txBody>
      </p:sp>
      <p:sp>
        <p:nvSpPr>
          <p:cNvPr id="296" name="object 103"/>
          <p:cNvSpPr/>
          <p:nvPr/>
        </p:nvSpPr>
        <p:spPr>
          <a:xfrm>
            <a:off x="1497628" y="6309678"/>
            <a:ext cx="57960" cy="55770"/>
          </a:xfrm>
          <a:custGeom>
            <a:avLst/>
            <a:gdLst/>
            <a:ahLst/>
            <a:cxnLst/>
            <a:rect l="l" t="t" r="r" b="b"/>
            <a:pathLst>
              <a:path w="57960" h="55770">
                <a:moveTo>
                  <a:pt x="16881" y="10521"/>
                </a:moveTo>
                <a:lnTo>
                  <a:pt x="16881" y="1052"/>
                </a:lnTo>
                <a:lnTo>
                  <a:pt x="0" y="1052"/>
                </a:lnTo>
                <a:lnTo>
                  <a:pt x="0" y="55770"/>
                </a:lnTo>
                <a:lnTo>
                  <a:pt x="18991" y="55770"/>
                </a:lnTo>
                <a:lnTo>
                  <a:pt x="18991" y="21042"/>
                </a:lnTo>
                <a:lnTo>
                  <a:pt x="23212" y="15782"/>
                </a:lnTo>
                <a:lnTo>
                  <a:pt x="35873" y="15782"/>
                </a:lnTo>
                <a:lnTo>
                  <a:pt x="38968" y="18938"/>
                </a:lnTo>
                <a:lnTo>
                  <a:pt x="38968" y="55770"/>
                </a:lnTo>
                <a:lnTo>
                  <a:pt x="57960" y="55770"/>
                </a:lnTo>
                <a:lnTo>
                  <a:pt x="57960" y="21042"/>
                </a:lnTo>
                <a:lnTo>
                  <a:pt x="57602" y="16415"/>
                </a:lnTo>
                <a:lnTo>
                  <a:pt x="51781" y="4918"/>
                </a:lnTo>
                <a:lnTo>
                  <a:pt x="36858" y="0"/>
                </a:lnTo>
                <a:lnTo>
                  <a:pt x="28417" y="0"/>
                </a:lnTo>
                <a:lnTo>
                  <a:pt x="21102" y="3156"/>
                </a:lnTo>
                <a:lnTo>
                  <a:pt x="16881" y="10521"/>
                </a:lnTo>
                <a:close/>
              </a:path>
            </a:pathLst>
          </a:custGeom>
          <a:solidFill>
            <a:srgbClr val="FDFDFD"/>
          </a:solidFill>
        </p:spPr>
        <p:txBody>
          <a:bodyPr wrap="square" lIns="0" tIns="0" rIns="0" bIns="0" rtlCol="0">
            <a:noAutofit/>
          </a:bodyPr>
          <a:lstStyle/>
          <a:p>
            <a:endParaRPr/>
          </a:p>
        </p:txBody>
      </p:sp>
      <p:sp>
        <p:nvSpPr>
          <p:cNvPr id="297" name="object 104"/>
          <p:cNvSpPr/>
          <p:nvPr/>
        </p:nvSpPr>
        <p:spPr>
          <a:xfrm>
            <a:off x="910888" y="6413858"/>
            <a:ext cx="582519" cy="43147"/>
          </a:xfrm>
          <a:custGeom>
            <a:avLst/>
            <a:gdLst/>
            <a:ahLst/>
            <a:cxnLst/>
            <a:rect l="l" t="t" r="r" b="b"/>
            <a:pathLst>
              <a:path w="582519" h="43147">
                <a:moveTo>
                  <a:pt x="429486" y="0"/>
                </a:moveTo>
                <a:lnTo>
                  <a:pt x="429486" y="43147"/>
                </a:lnTo>
                <a:lnTo>
                  <a:pt x="437927" y="43147"/>
                </a:lnTo>
                <a:lnTo>
                  <a:pt x="437927" y="27361"/>
                </a:lnTo>
                <a:lnTo>
                  <a:pt x="446368" y="27361"/>
                </a:lnTo>
                <a:lnTo>
                  <a:pt x="447423" y="30519"/>
                </a:lnTo>
                <a:lnTo>
                  <a:pt x="449547" y="33675"/>
                </a:lnTo>
                <a:lnTo>
                  <a:pt x="448478" y="19995"/>
                </a:lnTo>
                <a:lnTo>
                  <a:pt x="437927" y="19995"/>
                </a:lnTo>
                <a:lnTo>
                  <a:pt x="437927" y="7366"/>
                </a:lnTo>
                <a:lnTo>
                  <a:pt x="444257" y="0"/>
                </a:lnTo>
                <a:lnTo>
                  <a:pt x="429486" y="0"/>
                </a:lnTo>
                <a:close/>
              </a:path>
              <a:path w="582519" h="43147">
                <a:moveTo>
                  <a:pt x="459043" y="32623"/>
                </a:moveTo>
                <a:lnTo>
                  <a:pt x="456933" y="29467"/>
                </a:lnTo>
                <a:lnTo>
                  <a:pt x="455878" y="28415"/>
                </a:lnTo>
                <a:lnTo>
                  <a:pt x="453767" y="24205"/>
                </a:lnTo>
                <a:lnTo>
                  <a:pt x="456933" y="23152"/>
                </a:lnTo>
                <a:lnTo>
                  <a:pt x="460098" y="19995"/>
                </a:lnTo>
                <a:lnTo>
                  <a:pt x="460098" y="4209"/>
                </a:lnTo>
                <a:lnTo>
                  <a:pt x="455878" y="0"/>
                </a:lnTo>
                <a:lnTo>
                  <a:pt x="444257" y="0"/>
                </a:lnTo>
                <a:lnTo>
                  <a:pt x="437927" y="7366"/>
                </a:lnTo>
                <a:lnTo>
                  <a:pt x="448478" y="7366"/>
                </a:lnTo>
                <a:lnTo>
                  <a:pt x="451657" y="10524"/>
                </a:lnTo>
                <a:lnTo>
                  <a:pt x="451657" y="17890"/>
                </a:lnTo>
                <a:lnTo>
                  <a:pt x="448478" y="19995"/>
                </a:lnTo>
                <a:lnTo>
                  <a:pt x="449547" y="33675"/>
                </a:lnTo>
                <a:lnTo>
                  <a:pt x="450602" y="37885"/>
                </a:lnTo>
                <a:lnTo>
                  <a:pt x="452712" y="43147"/>
                </a:lnTo>
                <a:lnTo>
                  <a:pt x="465374" y="43147"/>
                </a:lnTo>
                <a:lnTo>
                  <a:pt x="465374" y="35781"/>
                </a:lnTo>
                <a:lnTo>
                  <a:pt x="460098" y="35781"/>
                </a:lnTo>
                <a:lnTo>
                  <a:pt x="459043" y="32623"/>
                </a:lnTo>
                <a:close/>
              </a:path>
              <a:path w="582519" h="43147">
                <a:moveTo>
                  <a:pt x="475925" y="12628"/>
                </a:moveTo>
                <a:lnTo>
                  <a:pt x="479090" y="8419"/>
                </a:lnTo>
                <a:lnTo>
                  <a:pt x="489641" y="8419"/>
                </a:lnTo>
                <a:lnTo>
                  <a:pt x="494917" y="9472"/>
                </a:lnTo>
                <a:lnTo>
                  <a:pt x="494917" y="33675"/>
                </a:lnTo>
                <a:lnTo>
                  <a:pt x="499549" y="37452"/>
                </a:lnTo>
                <a:lnTo>
                  <a:pt x="504413" y="22100"/>
                </a:lnTo>
                <a:lnTo>
                  <a:pt x="503964" y="16176"/>
                </a:lnTo>
                <a:lnTo>
                  <a:pt x="497050" y="3521"/>
                </a:lnTo>
                <a:lnTo>
                  <a:pt x="485421" y="0"/>
                </a:lnTo>
                <a:lnTo>
                  <a:pt x="481785" y="273"/>
                </a:lnTo>
                <a:lnTo>
                  <a:pt x="471054" y="6158"/>
                </a:lnTo>
                <a:lnTo>
                  <a:pt x="466429" y="22100"/>
                </a:lnTo>
                <a:lnTo>
                  <a:pt x="466726" y="26691"/>
                </a:lnTo>
                <a:lnTo>
                  <a:pt x="473512" y="39506"/>
                </a:lnTo>
                <a:lnTo>
                  <a:pt x="475925" y="12628"/>
                </a:lnTo>
                <a:close/>
              </a:path>
              <a:path w="582519" h="43147">
                <a:moveTo>
                  <a:pt x="475925" y="22100"/>
                </a:moveTo>
                <a:lnTo>
                  <a:pt x="475925" y="12628"/>
                </a:lnTo>
                <a:lnTo>
                  <a:pt x="473512" y="39506"/>
                </a:lnTo>
                <a:lnTo>
                  <a:pt x="485421" y="43147"/>
                </a:lnTo>
                <a:lnTo>
                  <a:pt x="488374" y="42971"/>
                </a:lnTo>
                <a:lnTo>
                  <a:pt x="499549" y="37452"/>
                </a:lnTo>
                <a:lnTo>
                  <a:pt x="494917" y="33675"/>
                </a:lnTo>
                <a:lnTo>
                  <a:pt x="489641" y="35781"/>
                </a:lnTo>
                <a:lnTo>
                  <a:pt x="479090" y="35781"/>
                </a:lnTo>
                <a:lnTo>
                  <a:pt x="475925" y="30519"/>
                </a:lnTo>
                <a:lnTo>
                  <a:pt x="475925" y="22100"/>
                </a:lnTo>
                <a:close/>
              </a:path>
              <a:path w="582519" h="43147">
                <a:moveTo>
                  <a:pt x="543452" y="39990"/>
                </a:moveTo>
                <a:lnTo>
                  <a:pt x="543452" y="0"/>
                </a:lnTo>
                <a:lnTo>
                  <a:pt x="533956" y="0"/>
                </a:lnTo>
                <a:lnTo>
                  <a:pt x="533956" y="31571"/>
                </a:lnTo>
                <a:lnTo>
                  <a:pt x="531846" y="34729"/>
                </a:lnTo>
                <a:lnTo>
                  <a:pt x="522350" y="34729"/>
                </a:lnTo>
                <a:lnTo>
                  <a:pt x="519184" y="31571"/>
                </a:lnTo>
                <a:lnTo>
                  <a:pt x="519184" y="0"/>
                </a:lnTo>
                <a:lnTo>
                  <a:pt x="510743" y="0"/>
                </a:lnTo>
                <a:lnTo>
                  <a:pt x="510743" y="31571"/>
                </a:lnTo>
                <a:lnTo>
                  <a:pt x="511798" y="35781"/>
                </a:lnTo>
                <a:lnTo>
                  <a:pt x="514964" y="38937"/>
                </a:lnTo>
                <a:lnTo>
                  <a:pt x="517074" y="42095"/>
                </a:lnTo>
                <a:lnTo>
                  <a:pt x="521294" y="43147"/>
                </a:lnTo>
                <a:lnTo>
                  <a:pt x="533956" y="43147"/>
                </a:lnTo>
                <a:lnTo>
                  <a:pt x="543452" y="39990"/>
                </a:lnTo>
                <a:close/>
              </a:path>
              <a:path w="582519" h="43147">
                <a:moveTo>
                  <a:pt x="582519" y="14734"/>
                </a:moveTo>
                <a:lnTo>
                  <a:pt x="582519" y="5262"/>
                </a:lnTo>
                <a:lnTo>
                  <a:pt x="576188" y="0"/>
                </a:lnTo>
                <a:lnTo>
                  <a:pt x="565623" y="0"/>
                </a:lnTo>
                <a:lnTo>
                  <a:pt x="560348" y="7366"/>
                </a:lnTo>
                <a:lnTo>
                  <a:pt x="569844" y="7366"/>
                </a:lnTo>
                <a:lnTo>
                  <a:pt x="572953" y="10524"/>
                </a:lnTo>
                <a:lnTo>
                  <a:pt x="572953" y="19995"/>
                </a:lnTo>
                <a:lnTo>
                  <a:pt x="570899" y="22100"/>
                </a:lnTo>
                <a:lnTo>
                  <a:pt x="566678" y="29467"/>
                </a:lnTo>
                <a:lnTo>
                  <a:pt x="576188" y="29467"/>
                </a:lnTo>
                <a:lnTo>
                  <a:pt x="582519" y="24205"/>
                </a:lnTo>
                <a:lnTo>
                  <a:pt x="582519" y="14734"/>
                </a:lnTo>
                <a:close/>
              </a:path>
              <a:path w="582519" h="43147">
                <a:moveTo>
                  <a:pt x="570899" y="22100"/>
                </a:moveTo>
                <a:lnTo>
                  <a:pt x="560348" y="22100"/>
                </a:lnTo>
                <a:lnTo>
                  <a:pt x="560348" y="7366"/>
                </a:lnTo>
                <a:lnTo>
                  <a:pt x="565623" y="0"/>
                </a:lnTo>
                <a:lnTo>
                  <a:pt x="550838" y="0"/>
                </a:lnTo>
                <a:lnTo>
                  <a:pt x="550838" y="43147"/>
                </a:lnTo>
                <a:lnTo>
                  <a:pt x="560348" y="43147"/>
                </a:lnTo>
                <a:lnTo>
                  <a:pt x="560348" y="29467"/>
                </a:lnTo>
                <a:lnTo>
                  <a:pt x="566678" y="29467"/>
                </a:lnTo>
                <a:lnTo>
                  <a:pt x="570899" y="22100"/>
                </a:lnTo>
                <a:close/>
              </a:path>
              <a:path w="582519" h="43147">
                <a:moveTo>
                  <a:pt x="275426" y="25257"/>
                </a:moveTo>
                <a:lnTo>
                  <a:pt x="287032" y="32623"/>
                </a:lnTo>
                <a:lnTo>
                  <a:pt x="284922" y="25257"/>
                </a:lnTo>
                <a:lnTo>
                  <a:pt x="275426" y="25257"/>
                </a:lnTo>
                <a:close/>
              </a:path>
              <a:path w="582519" h="43147">
                <a:moveTo>
                  <a:pt x="60155" y="0"/>
                </a:moveTo>
                <a:lnTo>
                  <a:pt x="49604" y="0"/>
                </a:lnTo>
                <a:lnTo>
                  <a:pt x="42218" y="31571"/>
                </a:lnTo>
                <a:lnTo>
                  <a:pt x="33763" y="0"/>
                </a:lnTo>
                <a:lnTo>
                  <a:pt x="26377" y="0"/>
                </a:lnTo>
                <a:lnTo>
                  <a:pt x="17936" y="31571"/>
                </a:lnTo>
                <a:lnTo>
                  <a:pt x="10551" y="0"/>
                </a:lnTo>
                <a:lnTo>
                  <a:pt x="0" y="0"/>
                </a:lnTo>
                <a:lnTo>
                  <a:pt x="12661" y="43147"/>
                </a:lnTo>
                <a:lnTo>
                  <a:pt x="22157" y="43147"/>
                </a:lnTo>
                <a:lnTo>
                  <a:pt x="29543" y="15786"/>
                </a:lnTo>
                <a:lnTo>
                  <a:pt x="36928" y="43147"/>
                </a:lnTo>
                <a:lnTo>
                  <a:pt x="47494" y="43147"/>
                </a:lnTo>
                <a:lnTo>
                  <a:pt x="60155" y="0"/>
                </a:lnTo>
                <a:close/>
              </a:path>
              <a:path w="582519" h="43147">
                <a:moveTo>
                  <a:pt x="70706" y="12628"/>
                </a:moveTo>
                <a:lnTo>
                  <a:pt x="73871" y="8419"/>
                </a:lnTo>
                <a:lnTo>
                  <a:pt x="83367" y="8419"/>
                </a:lnTo>
                <a:lnTo>
                  <a:pt x="89698" y="9472"/>
                </a:lnTo>
                <a:lnTo>
                  <a:pt x="89698" y="33675"/>
                </a:lnTo>
                <a:lnTo>
                  <a:pt x="94330" y="37452"/>
                </a:lnTo>
                <a:lnTo>
                  <a:pt x="99194" y="22100"/>
                </a:lnTo>
                <a:lnTo>
                  <a:pt x="98745" y="16176"/>
                </a:lnTo>
                <a:lnTo>
                  <a:pt x="91832" y="3521"/>
                </a:lnTo>
                <a:lnTo>
                  <a:pt x="80202" y="0"/>
                </a:lnTo>
                <a:lnTo>
                  <a:pt x="76566" y="273"/>
                </a:lnTo>
                <a:lnTo>
                  <a:pt x="65835" y="6158"/>
                </a:lnTo>
                <a:lnTo>
                  <a:pt x="61210" y="22100"/>
                </a:lnTo>
                <a:lnTo>
                  <a:pt x="61508" y="26691"/>
                </a:lnTo>
                <a:lnTo>
                  <a:pt x="68294" y="39506"/>
                </a:lnTo>
                <a:lnTo>
                  <a:pt x="70706" y="12628"/>
                </a:lnTo>
                <a:close/>
              </a:path>
              <a:path w="582519" h="43147">
                <a:moveTo>
                  <a:pt x="70706" y="22100"/>
                </a:moveTo>
                <a:lnTo>
                  <a:pt x="70706" y="12628"/>
                </a:lnTo>
                <a:lnTo>
                  <a:pt x="68294" y="39506"/>
                </a:lnTo>
                <a:lnTo>
                  <a:pt x="80202" y="43147"/>
                </a:lnTo>
                <a:lnTo>
                  <a:pt x="83155" y="42971"/>
                </a:lnTo>
                <a:lnTo>
                  <a:pt x="94330" y="37452"/>
                </a:lnTo>
                <a:lnTo>
                  <a:pt x="89698" y="33675"/>
                </a:lnTo>
                <a:lnTo>
                  <a:pt x="83367" y="35781"/>
                </a:lnTo>
                <a:lnTo>
                  <a:pt x="73871" y="35781"/>
                </a:lnTo>
                <a:lnTo>
                  <a:pt x="70706" y="30519"/>
                </a:lnTo>
                <a:lnTo>
                  <a:pt x="70706" y="22100"/>
                </a:lnTo>
                <a:close/>
              </a:path>
              <a:path w="582519" h="43147">
                <a:moveTo>
                  <a:pt x="104470" y="0"/>
                </a:moveTo>
                <a:lnTo>
                  <a:pt x="104470" y="43147"/>
                </a:lnTo>
                <a:lnTo>
                  <a:pt x="113966" y="43147"/>
                </a:lnTo>
                <a:lnTo>
                  <a:pt x="113966" y="27361"/>
                </a:lnTo>
                <a:lnTo>
                  <a:pt x="121351" y="27361"/>
                </a:lnTo>
                <a:lnTo>
                  <a:pt x="122406" y="30519"/>
                </a:lnTo>
                <a:lnTo>
                  <a:pt x="124517" y="33675"/>
                </a:lnTo>
                <a:lnTo>
                  <a:pt x="123462" y="19995"/>
                </a:lnTo>
                <a:lnTo>
                  <a:pt x="113966" y="19995"/>
                </a:lnTo>
                <a:lnTo>
                  <a:pt x="113966" y="7366"/>
                </a:lnTo>
                <a:lnTo>
                  <a:pt x="119241" y="0"/>
                </a:lnTo>
                <a:lnTo>
                  <a:pt x="104470" y="0"/>
                </a:lnTo>
                <a:close/>
              </a:path>
              <a:path w="582519" h="43147">
                <a:moveTo>
                  <a:pt x="134013" y="32623"/>
                </a:moveTo>
                <a:lnTo>
                  <a:pt x="131902" y="29467"/>
                </a:lnTo>
                <a:lnTo>
                  <a:pt x="130847" y="28415"/>
                </a:lnTo>
                <a:lnTo>
                  <a:pt x="128737" y="24205"/>
                </a:lnTo>
                <a:lnTo>
                  <a:pt x="131902" y="23152"/>
                </a:lnTo>
                <a:lnTo>
                  <a:pt x="136123" y="19995"/>
                </a:lnTo>
                <a:lnTo>
                  <a:pt x="136123" y="4209"/>
                </a:lnTo>
                <a:lnTo>
                  <a:pt x="130847" y="0"/>
                </a:lnTo>
                <a:lnTo>
                  <a:pt x="119241" y="0"/>
                </a:lnTo>
                <a:lnTo>
                  <a:pt x="113966" y="7366"/>
                </a:lnTo>
                <a:lnTo>
                  <a:pt x="123462" y="7366"/>
                </a:lnTo>
                <a:lnTo>
                  <a:pt x="126627" y="10524"/>
                </a:lnTo>
                <a:lnTo>
                  <a:pt x="126627" y="17890"/>
                </a:lnTo>
                <a:lnTo>
                  <a:pt x="123462" y="19995"/>
                </a:lnTo>
                <a:lnTo>
                  <a:pt x="124517" y="33675"/>
                </a:lnTo>
                <a:lnTo>
                  <a:pt x="126627" y="37885"/>
                </a:lnTo>
                <a:lnTo>
                  <a:pt x="128737" y="43147"/>
                </a:lnTo>
                <a:lnTo>
                  <a:pt x="140343" y="43147"/>
                </a:lnTo>
                <a:lnTo>
                  <a:pt x="140343" y="35781"/>
                </a:lnTo>
                <a:lnTo>
                  <a:pt x="135068" y="35781"/>
                </a:lnTo>
                <a:lnTo>
                  <a:pt x="134013" y="32623"/>
                </a:lnTo>
                <a:close/>
              </a:path>
              <a:path w="582519" h="43147">
                <a:moveTo>
                  <a:pt x="153019" y="35781"/>
                </a:moveTo>
                <a:lnTo>
                  <a:pt x="153019" y="0"/>
                </a:lnTo>
                <a:lnTo>
                  <a:pt x="144578" y="0"/>
                </a:lnTo>
                <a:lnTo>
                  <a:pt x="144578" y="43147"/>
                </a:lnTo>
                <a:lnTo>
                  <a:pt x="172011" y="43147"/>
                </a:lnTo>
                <a:lnTo>
                  <a:pt x="172011" y="35781"/>
                </a:lnTo>
                <a:lnTo>
                  <a:pt x="153019" y="35781"/>
                </a:lnTo>
                <a:close/>
              </a:path>
              <a:path w="582519" h="43147">
                <a:moveTo>
                  <a:pt x="185727" y="7366"/>
                </a:moveTo>
                <a:lnTo>
                  <a:pt x="197333" y="7366"/>
                </a:lnTo>
                <a:lnTo>
                  <a:pt x="200499" y="12628"/>
                </a:lnTo>
                <a:lnTo>
                  <a:pt x="200499" y="30519"/>
                </a:lnTo>
                <a:lnTo>
                  <a:pt x="197333" y="35781"/>
                </a:lnTo>
                <a:lnTo>
                  <a:pt x="191003" y="35781"/>
                </a:lnTo>
                <a:lnTo>
                  <a:pt x="194484" y="42909"/>
                </a:lnTo>
                <a:lnTo>
                  <a:pt x="205832" y="36590"/>
                </a:lnTo>
                <a:lnTo>
                  <a:pt x="209995" y="22100"/>
                </a:lnTo>
                <a:lnTo>
                  <a:pt x="209294" y="15638"/>
                </a:lnTo>
                <a:lnTo>
                  <a:pt x="202189" y="4136"/>
                </a:lnTo>
                <a:lnTo>
                  <a:pt x="188892" y="0"/>
                </a:lnTo>
                <a:lnTo>
                  <a:pt x="176231" y="0"/>
                </a:lnTo>
                <a:lnTo>
                  <a:pt x="185727" y="7366"/>
                </a:lnTo>
                <a:close/>
              </a:path>
              <a:path w="582519" h="43147">
                <a:moveTo>
                  <a:pt x="185727" y="35781"/>
                </a:moveTo>
                <a:lnTo>
                  <a:pt x="185727" y="7366"/>
                </a:lnTo>
                <a:lnTo>
                  <a:pt x="176231" y="0"/>
                </a:lnTo>
                <a:lnTo>
                  <a:pt x="176231" y="43147"/>
                </a:lnTo>
                <a:lnTo>
                  <a:pt x="191003" y="43147"/>
                </a:lnTo>
                <a:lnTo>
                  <a:pt x="194484" y="42909"/>
                </a:lnTo>
                <a:lnTo>
                  <a:pt x="191003" y="35781"/>
                </a:lnTo>
                <a:lnTo>
                  <a:pt x="185727" y="35781"/>
                </a:lnTo>
                <a:close/>
              </a:path>
              <a:path w="582519" h="43147">
                <a:moveTo>
                  <a:pt x="249048" y="29467"/>
                </a:moveTo>
                <a:lnTo>
                  <a:pt x="249048" y="33675"/>
                </a:lnTo>
                <a:lnTo>
                  <a:pt x="246938" y="35781"/>
                </a:lnTo>
                <a:lnTo>
                  <a:pt x="235317" y="35781"/>
                </a:lnTo>
                <a:lnTo>
                  <a:pt x="243758" y="43147"/>
                </a:lnTo>
                <a:lnTo>
                  <a:pt x="253268" y="43147"/>
                </a:lnTo>
                <a:lnTo>
                  <a:pt x="258544" y="38937"/>
                </a:lnTo>
                <a:lnTo>
                  <a:pt x="258544" y="24205"/>
                </a:lnTo>
                <a:lnTo>
                  <a:pt x="254323" y="21047"/>
                </a:lnTo>
                <a:lnTo>
                  <a:pt x="251158" y="19995"/>
                </a:lnTo>
                <a:lnTo>
                  <a:pt x="253268" y="19995"/>
                </a:lnTo>
                <a:lnTo>
                  <a:pt x="256434" y="17890"/>
                </a:lnTo>
                <a:lnTo>
                  <a:pt x="256434" y="4209"/>
                </a:lnTo>
                <a:lnTo>
                  <a:pt x="251158" y="0"/>
                </a:lnTo>
                <a:lnTo>
                  <a:pt x="242703" y="0"/>
                </a:lnTo>
                <a:lnTo>
                  <a:pt x="235317" y="7366"/>
                </a:lnTo>
                <a:lnTo>
                  <a:pt x="244827" y="7366"/>
                </a:lnTo>
                <a:lnTo>
                  <a:pt x="246938" y="9472"/>
                </a:lnTo>
                <a:lnTo>
                  <a:pt x="246938" y="15786"/>
                </a:lnTo>
                <a:lnTo>
                  <a:pt x="249048" y="25257"/>
                </a:lnTo>
                <a:lnTo>
                  <a:pt x="249048" y="29467"/>
                </a:lnTo>
                <a:close/>
              </a:path>
              <a:path w="582519" h="43147">
                <a:moveTo>
                  <a:pt x="225821" y="0"/>
                </a:moveTo>
                <a:lnTo>
                  <a:pt x="225821" y="43147"/>
                </a:lnTo>
                <a:lnTo>
                  <a:pt x="243758" y="43147"/>
                </a:lnTo>
                <a:lnTo>
                  <a:pt x="235317" y="35781"/>
                </a:lnTo>
                <a:lnTo>
                  <a:pt x="235317" y="24205"/>
                </a:lnTo>
                <a:lnTo>
                  <a:pt x="244827" y="24205"/>
                </a:lnTo>
                <a:lnTo>
                  <a:pt x="249048" y="25257"/>
                </a:lnTo>
                <a:lnTo>
                  <a:pt x="246938" y="15786"/>
                </a:lnTo>
                <a:lnTo>
                  <a:pt x="244827" y="17890"/>
                </a:lnTo>
                <a:lnTo>
                  <a:pt x="235317" y="17890"/>
                </a:lnTo>
                <a:lnTo>
                  <a:pt x="235317" y="7366"/>
                </a:lnTo>
                <a:lnTo>
                  <a:pt x="242703" y="0"/>
                </a:lnTo>
                <a:lnTo>
                  <a:pt x="225821" y="0"/>
                </a:lnTo>
                <a:close/>
              </a:path>
              <a:path w="582519" h="43147">
                <a:moveTo>
                  <a:pt x="291252" y="43147"/>
                </a:moveTo>
                <a:lnTo>
                  <a:pt x="299693" y="43147"/>
                </a:lnTo>
                <a:lnTo>
                  <a:pt x="284922" y="1052"/>
                </a:lnTo>
                <a:lnTo>
                  <a:pt x="284922" y="0"/>
                </a:lnTo>
                <a:lnTo>
                  <a:pt x="275426" y="0"/>
                </a:lnTo>
                <a:lnTo>
                  <a:pt x="259599" y="43147"/>
                </a:lnTo>
                <a:lnTo>
                  <a:pt x="269095" y="43147"/>
                </a:lnTo>
                <a:lnTo>
                  <a:pt x="273315" y="32623"/>
                </a:lnTo>
                <a:lnTo>
                  <a:pt x="287032" y="32623"/>
                </a:lnTo>
                <a:lnTo>
                  <a:pt x="275426" y="25257"/>
                </a:lnTo>
                <a:lnTo>
                  <a:pt x="279646" y="11576"/>
                </a:lnTo>
                <a:lnTo>
                  <a:pt x="284922" y="25257"/>
                </a:lnTo>
                <a:lnTo>
                  <a:pt x="287032" y="32623"/>
                </a:lnTo>
                <a:lnTo>
                  <a:pt x="291252" y="43147"/>
                </a:lnTo>
                <a:close/>
              </a:path>
              <a:path w="582519" h="43147">
                <a:moveTo>
                  <a:pt x="311299" y="43147"/>
                </a:moveTo>
                <a:lnTo>
                  <a:pt x="311299" y="17890"/>
                </a:lnTo>
                <a:lnTo>
                  <a:pt x="326071" y="43147"/>
                </a:lnTo>
                <a:lnTo>
                  <a:pt x="335567" y="43147"/>
                </a:lnTo>
                <a:lnTo>
                  <a:pt x="335567" y="0"/>
                </a:lnTo>
                <a:lnTo>
                  <a:pt x="327126" y="0"/>
                </a:lnTo>
                <a:lnTo>
                  <a:pt x="327126" y="26309"/>
                </a:lnTo>
                <a:lnTo>
                  <a:pt x="311299" y="0"/>
                </a:lnTo>
                <a:lnTo>
                  <a:pt x="302858" y="0"/>
                </a:lnTo>
                <a:lnTo>
                  <a:pt x="302858" y="43147"/>
                </a:lnTo>
                <a:lnTo>
                  <a:pt x="311299" y="43147"/>
                </a:lnTo>
                <a:close/>
              </a:path>
              <a:path w="582519" h="43147">
                <a:moveTo>
                  <a:pt x="361959" y="21047"/>
                </a:moveTo>
                <a:lnTo>
                  <a:pt x="377785" y="0"/>
                </a:lnTo>
                <a:lnTo>
                  <a:pt x="367234" y="0"/>
                </a:lnTo>
                <a:lnTo>
                  <a:pt x="353518" y="19995"/>
                </a:lnTo>
                <a:lnTo>
                  <a:pt x="353518" y="0"/>
                </a:lnTo>
                <a:lnTo>
                  <a:pt x="344008" y="0"/>
                </a:lnTo>
                <a:lnTo>
                  <a:pt x="344008" y="43147"/>
                </a:lnTo>
                <a:lnTo>
                  <a:pt x="353518" y="43147"/>
                </a:lnTo>
                <a:lnTo>
                  <a:pt x="353518" y="23152"/>
                </a:lnTo>
                <a:lnTo>
                  <a:pt x="367234" y="43147"/>
                </a:lnTo>
                <a:lnTo>
                  <a:pt x="378840" y="43147"/>
                </a:lnTo>
                <a:lnTo>
                  <a:pt x="361959" y="21047"/>
                </a:lnTo>
                <a:close/>
              </a:path>
              <a:path w="582519" h="43147">
                <a:moveTo>
                  <a:pt x="396777" y="30519"/>
                </a:moveTo>
                <a:lnTo>
                  <a:pt x="396777" y="12628"/>
                </a:lnTo>
                <a:lnTo>
                  <a:pt x="400998" y="8419"/>
                </a:lnTo>
                <a:lnTo>
                  <a:pt x="413659" y="8419"/>
                </a:lnTo>
                <a:lnTo>
                  <a:pt x="414714" y="15786"/>
                </a:lnTo>
                <a:lnTo>
                  <a:pt x="423155" y="14734"/>
                </a:lnTo>
                <a:lnTo>
                  <a:pt x="423155" y="11576"/>
                </a:lnTo>
                <a:lnTo>
                  <a:pt x="419990" y="0"/>
                </a:lnTo>
                <a:lnTo>
                  <a:pt x="406273" y="0"/>
                </a:lnTo>
                <a:lnTo>
                  <a:pt x="393765" y="4536"/>
                </a:lnTo>
                <a:lnTo>
                  <a:pt x="387640" y="17099"/>
                </a:lnTo>
                <a:lnTo>
                  <a:pt x="387281" y="22100"/>
                </a:lnTo>
                <a:lnTo>
                  <a:pt x="391444" y="36159"/>
                </a:lnTo>
                <a:lnTo>
                  <a:pt x="402792" y="42879"/>
                </a:lnTo>
                <a:lnTo>
                  <a:pt x="406273" y="43147"/>
                </a:lnTo>
                <a:lnTo>
                  <a:pt x="418935" y="43147"/>
                </a:lnTo>
                <a:lnTo>
                  <a:pt x="423155" y="34729"/>
                </a:lnTo>
                <a:lnTo>
                  <a:pt x="423155" y="19995"/>
                </a:lnTo>
                <a:lnTo>
                  <a:pt x="405218" y="19995"/>
                </a:lnTo>
                <a:lnTo>
                  <a:pt x="405218" y="27361"/>
                </a:lnTo>
                <a:lnTo>
                  <a:pt x="414714" y="27361"/>
                </a:lnTo>
                <a:lnTo>
                  <a:pt x="414714" y="30519"/>
                </a:lnTo>
                <a:lnTo>
                  <a:pt x="413659" y="34729"/>
                </a:lnTo>
                <a:lnTo>
                  <a:pt x="400998" y="34729"/>
                </a:lnTo>
                <a:lnTo>
                  <a:pt x="396777" y="30519"/>
                </a:lnTo>
                <a:close/>
              </a:path>
            </a:pathLst>
          </a:custGeom>
          <a:solidFill>
            <a:srgbClr val="FDFDFD"/>
          </a:solidFill>
        </p:spPr>
        <p:txBody>
          <a:bodyPr wrap="square" lIns="0" tIns="0" rIns="0" bIns="0" rtlCol="0">
            <a:noAutofit/>
          </a:bodyPr>
          <a:lstStyle/>
          <a:p>
            <a:endParaRPr/>
          </a:p>
        </p:txBody>
      </p:sp>
      <p:sp>
        <p:nvSpPr>
          <p:cNvPr id="298" name="object 105"/>
          <p:cNvSpPr/>
          <p:nvPr/>
        </p:nvSpPr>
        <p:spPr>
          <a:xfrm>
            <a:off x="910888" y="5814004"/>
            <a:ext cx="233207" cy="232580"/>
          </a:xfrm>
          <a:custGeom>
            <a:avLst/>
            <a:gdLst/>
            <a:ahLst/>
            <a:cxnLst/>
            <a:rect l="l" t="t" r="r" b="b"/>
            <a:pathLst>
              <a:path w="233207" h="232580">
                <a:moveTo>
                  <a:pt x="50659" y="51569"/>
                </a:moveTo>
                <a:lnTo>
                  <a:pt x="40272" y="59131"/>
                </a:lnTo>
                <a:lnTo>
                  <a:pt x="30943" y="67751"/>
                </a:lnTo>
                <a:lnTo>
                  <a:pt x="24931" y="92832"/>
                </a:lnTo>
                <a:lnTo>
                  <a:pt x="29543" y="86290"/>
                </a:lnTo>
                <a:lnTo>
                  <a:pt x="37812" y="76602"/>
                </a:lnTo>
                <a:lnTo>
                  <a:pt x="46883" y="67710"/>
                </a:lnTo>
                <a:lnTo>
                  <a:pt x="54879" y="61038"/>
                </a:lnTo>
                <a:lnTo>
                  <a:pt x="50659" y="35787"/>
                </a:lnTo>
                <a:lnTo>
                  <a:pt x="49604" y="41047"/>
                </a:lnTo>
                <a:lnTo>
                  <a:pt x="49604" y="46308"/>
                </a:lnTo>
                <a:lnTo>
                  <a:pt x="50659" y="51569"/>
                </a:lnTo>
                <a:close/>
              </a:path>
              <a:path w="233207" h="232580">
                <a:moveTo>
                  <a:pt x="4220" y="148380"/>
                </a:moveTo>
                <a:lnTo>
                  <a:pt x="5275" y="150485"/>
                </a:lnTo>
                <a:lnTo>
                  <a:pt x="10058" y="163394"/>
                </a:lnTo>
                <a:lnTo>
                  <a:pt x="16229" y="175475"/>
                </a:lnTo>
                <a:lnTo>
                  <a:pt x="14771" y="145224"/>
                </a:lnTo>
                <a:lnTo>
                  <a:pt x="13716" y="142068"/>
                </a:lnTo>
                <a:lnTo>
                  <a:pt x="13716" y="138911"/>
                </a:lnTo>
                <a:lnTo>
                  <a:pt x="12661" y="134703"/>
                </a:lnTo>
                <a:lnTo>
                  <a:pt x="16881" y="139963"/>
                </a:lnTo>
                <a:lnTo>
                  <a:pt x="21102" y="145224"/>
                </a:lnTo>
                <a:lnTo>
                  <a:pt x="26377" y="149433"/>
                </a:lnTo>
                <a:lnTo>
                  <a:pt x="35961" y="157589"/>
                </a:lnTo>
                <a:lnTo>
                  <a:pt x="33763" y="142068"/>
                </a:lnTo>
                <a:lnTo>
                  <a:pt x="24067" y="131825"/>
                </a:lnTo>
                <a:lnTo>
                  <a:pt x="17280" y="121373"/>
                </a:lnTo>
                <a:lnTo>
                  <a:pt x="14771" y="115764"/>
                </a:lnTo>
                <a:lnTo>
                  <a:pt x="19019" y="104012"/>
                </a:lnTo>
                <a:lnTo>
                  <a:pt x="24931" y="92832"/>
                </a:lnTo>
                <a:lnTo>
                  <a:pt x="30943" y="67751"/>
                </a:lnTo>
                <a:lnTo>
                  <a:pt x="22478" y="77230"/>
                </a:lnTo>
                <a:lnTo>
                  <a:pt x="21102" y="78925"/>
                </a:lnTo>
                <a:lnTo>
                  <a:pt x="18991" y="82081"/>
                </a:lnTo>
                <a:lnTo>
                  <a:pt x="16881" y="86290"/>
                </a:lnTo>
                <a:lnTo>
                  <a:pt x="14771" y="89446"/>
                </a:lnTo>
                <a:lnTo>
                  <a:pt x="18694" y="77013"/>
                </a:lnTo>
                <a:lnTo>
                  <a:pt x="24252" y="65220"/>
                </a:lnTo>
                <a:lnTo>
                  <a:pt x="31225" y="54245"/>
                </a:lnTo>
                <a:lnTo>
                  <a:pt x="39390" y="44265"/>
                </a:lnTo>
                <a:lnTo>
                  <a:pt x="48526" y="35457"/>
                </a:lnTo>
                <a:lnTo>
                  <a:pt x="50659" y="33682"/>
                </a:lnTo>
                <a:lnTo>
                  <a:pt x="50659" y="35787"/>
                </a:lnTo>
                <a:lnTo>
                  <a:pt x="54879" y="61038"/>
                </a:lnTo>
                <a:lnTo>
                  <a:pt x="58045" y="66299"/>
                </a:lnTo>
                <a:lnTo>
                  <a:pt x="62265" y="71560"/>
                </a:lnTo>
                <a:lnTo>
                  <a:pt x="64375" y="55777"/>
                </a:lnTo>
                <a:lnTo>
                  <a:pt x="71101" y="39712"/>
                </a:lnTo>
                <a:lnTo>
                  <a:pt x="61210" y="45256"/>
                </a:lnTo>
                <a:lnTo>
                  <a:pt x="61210" y="37891"/>
                </a:lnTo>
                <a:lnTo>
                  <a:pt x="62265" y="32630"/>
                </a:lnTo>
                <a:lnTo>
                  <a:pt x="65430" y="27355"/>
                </a:lnTo>
                <a:lnTo>
                  <a:pt x="75008" y="7872"/>
                </a:lnTo>
                <a:lnTo>
                  <a:pt x="62309" y="13698"/>
                </a:lnTo>
                <a:lnTo>
                  <a:pt x="50467" y="20939"/>
                </a:lnTo>
                <a:lnTo>
                  <a:pt x="39594" y="29483"/>
                </a:lnTo>
                <a:lnTo>
                  <a:pt x="29801" y="39220"/>
                </a:lnTo>
                <a:lnTo>
                  <a:pt x="21201" y="50037"/>
                </a:lnTo>
                <a:lnTo>
                  <a:pt x="13905" y="61824"/>
                </a:lnTo>
                <a:lnTo>
                  <a:pt x="8025" y="74469"/>
                </a:lnTo>
                <a:lnTo>
                  <a:pt x="3673" y="87860"/>
                </a:lnTo>
                <a:lnTo>
                  <a:pt x="961" y="101886"/>
                </a:lnTo>
                <a:lnTo>
                  <a:pt x="0" y="116436"/>
                </a:lnTo>
                <a:lnTo>
                  <a:pt x="0" y="116816"/>
                </a:lnTo>
                <a:lnTo>
                  <a:pt x="570" y="129706"/>
                </a:lnTo>
                <a:lnTo>
                  <a:pt x="2549" y="142398"/>
                </a:lnTo>
                <a:lnTo>
                  <a:pt x="4220" y="148380"/>
                </a:lnTo>
                <a:close/>
              </a:path>
              <a:path w="233207" h="232580">
                <a:moveTo>
                  <a:pt x="112910" y="11573"/>
                </a:moveTo>
                <a:lnTo>
                  <a:pt x="116076" y="11573"/>
                </a:lnTo>
                <a:lnTo>
                  <a:pt x="120296" y="13677"/>
                </a:lnTo>
                <a:lnTo>
                  <a:pt x="123462" y="17886"/>
                </a:lnTo>
                <a:lnTo>
                  <a:pt x="128297" y="41800"/>
                </a:lnTo>
                <a:lnTo>
                  <a:pt x="130847" y="38943"/>
                </a:lnTo>
                <a:lnTo>
                  <a:pt x="133047" y="49258"/>
                </a:lnTo>
                <a:lnTo>
                  <a:pt x="135083" y="60962"/>
                </a:lnTo>
                <a:lnTo>
                  <a:pt x="136792" y="74053"/>
                </a:lnTo>
                <a:lnTo>
                  <a:pt x="138012" y="88533"/>
                </a:lnTo>
                <a:lnTo>
                  <a:pt x="138233" y="92603"/>
                </a:lnTo>
                <a:lnTo>
                  <a:pt x="139288" y="17886"/>
                </a:lnTo>
                <a:lnTo>
                  <a:pt x="136123" y="19990"/>
                </a:lnTo>
                <a:lnTo>
                  <a:pt x="134013" y="16834"/>
                </a:lnTo>
                <a:lnTo>
                  <a:pt x="132958" y="14730"/>
                </a:lnTo>
                <a:lnTo>
                  <a:pt x="130847" y="11573"/>
                </a:lnTo>
                <a:lnTo>
                  <a:pt x="136063" y="1261"/>
                </a:lnTo>
                <a:lnTo>
                  <a:pt x="121456" y="63"/>
                </a:lnTo>
                <a:lnTo>
                  <a:pt x="117131" y="0"/>
                </a:lnTo>
                <a:lnTo>
                  <a:pt x="112910" y="11573"/>
                </a:lnTo>
                <a:close/>
              </a:path>
              <a:path w="233207" h="232580">
                <a:moveTo>
                  <a:pt x="174240" y="13560"/>
                </a:moveTo>
                <a:lnTo>
                  <a:pt x="162569" y="8058"/>
                </a:lnTo>
                <a:lnTo>
                  <a:pt x="149805" y="3943"/>
                </a:lnTo>
                <a:lnTo>
                  <a:pt x="149853" y="23147"/>
                </a:lnTo>
                <a:lnTo>
                  <a:pt x="153019" y="21042"/>
                </a:lnTo>
                <a:lnTo>
                  <a:pt x="156184" y="19990"/>
                </a:lnTo>
                <a:lnTo>
                  <a:pt x="159349" y="18938"/>
                </a:lnTo>
                <a:lnTo>
                  <a:pt x="164625" y="21042"/>
                </a:lnTo>
                <a:lnTo>
                  <a:pt x="169900" y="24199"/>
                </a:lnTo>
                <a:lnTo>
                  <a:pt x="175176" y="27355"/>
                </a:lnTo>
                <a:lnTo>
                  <a:pt x="184704" y="20398"/>
                </a:lnTo>
                <a:lnTo>
                  <a:pt x="174240" y="13560"/>
                </a:lnTo>
                <a:close/>
              </a:path>
              <a:path w="233207" h="232580">
                <a:moveTo>
                  <a:pt x="211050" y="155745"/>
                </a:moveTo>
                <a:lnTo>
                  <a:pt x="211050" y="150485"/>
                </a:lnTo>
                <a:lnTo>
                  <a:pt x="210447" y="138168"/>
                </a:lnTo>
                <a:lnTo>
                  <a:pt x="208640" y="125852"/>
                </a:lnTo>
                <a:lnTo>
                  <a:pt x="205628" y="113533"/>
                </a:lnTo>
                <a:lnTo>
                  <a:pt x="201411" y="101213"/>
                </a:lnTo>
                <a:lnTo>
                  <a:pt x="195990" y="88891"/>
                </a:lnTo>
                <a:lnTo>
                  <a:pt x="195223" y="87342"/>
                </a:lnTo>
                <a:lnTo>
                  <a:pt x="203819" y="77479"/>
                </a:lnTo>
                <a:lnTo>
                  <a:pt x="208570" y="65586"/>
                </a:lnTo>
                <a:lnTo>
                  <a:pt x="208940" y="63142"/>
                </a:lnTo>
                <a:lnTo>
                  <a:pt x="209995" y="59986"/>
                </a:lnTo>
                <a:lnTo>
                  <a:pt x="207884" y="56830"/>
                </a:lnTo>
                <a:lnTo>
                  <a:pt x="204719" y="56830"/>
                </a:lnTo>
                <a:lnTo>
                  <a:pt x="201554" y="55777"/>
                </a:lnTo>
                <a:lnTo>
                  <a:pt x="199444" y="57882"/>
                </a:lnTo>
                <a:lnTo>
                  <a:pt x="198388" y="61038"/>
                </a:lnTo>
                <a:lnTo>
                  <a:pt x="197333" y="67351"/>
                </a:lnTo>
                <a:lnTo>
                  <a:pt x="194168" y="72612"/>
                </a:lnTo>
                <a:lnTo>
                  <a:pt x="188892" y="77872"/>
                </a:lnTo>
                <a:lnTo>
                  <a:pt x="187837" y="74716"/>
                </a:lnTo>
                <a:lnTo>
                  <a:pt x="185727" y="93655"/>
                </a:lnTo>
                <a:lnTo>
                  <a:pt x="191286" y="105951"/>
                </a:lnTo>
                <a:lnTo>
                  <a:pt x="195596" y="118243"/>
                </a:lnTo>
                <a:lnTo>
                  <a:pt x="198593" y="130534"/>
                </a:lnTo>
                <a:lnTo>
                  <a:pt x="200213" y="142823"/>
                </a:lnTo>
                <a:lnTo>
                  <a:pt x="200499" y="150485"/>
                </a:lnTo>
                <a:lnTo>
                  <a:pt x="200499" y="155745"/>
                </a:lnTo>
                <a:lnTo>
                  <a:pt x="199444" y="161020"/>
                </a:lnTo>
                <a:lnTo>
                  <a:pt x="199444" y="166281"/>
                </a:lnTo>
                <a:lnTo>
                  <a:pt x="194168" y="169437"/>
                </a:lnTo>
                <a:lnTo>
                  <a:pt x="188892" y="171542"/>
                </a:lnTo>
                <a:lnTo>
                  <a:pt x="182562" y="173646"/>
                </a:lnTo>
                <a:lnTo>
                  <a:pt x="170733" y="177124"/>
                </a:lnTo>
                <a:lnTo>
                  <a:pt x="158216" y="179228"/>
                </a:lnTo>
                <a:lnTo>
                  <a:pt x="145010" y="179958"/>
                </a:lnTo>
                <a:lnTo>
                  <a:pt x="144578" y="179959"/>
                </a:lnTo>
                <a:lnTo>
                  <a:pt x="142468" y="41047"/>
                </a:lnTo>
                <a:lnTo>
                  <a:pt x="152152" y="49058"/>
                </a:lnTo>
                <a:lnTo>
                  <a:pt x="161058" y="57964"/>
                </a:lnTo>
                <a:lnTo>
                  <a:pt x="169305" y="67765"/>
                </a:lnTo>
                <a:lnTo>
                  <a:pt x="176913" y="59711"/>
                </a:lnTo>
                <a:lnTo>
                  <a:pt x="168419" y="50069"/>
                </a:lnTo>
                <a:lnTo>
                  <a:pt x="159299" y="41472"/>
                </a:lnTo>
                <a:lnTo>
                  <a:pt x="150908" y="34734"/>
                </a:lnTo>
                <a:lnTo>
                  <a:pt x="164465" y="36140"/>
                </a:lnTo>
                <a:lnTo>
                  <a:pt x="177048" y="38785"/>
                </a:lnTo>
                <a:lnTo>
                  <a:pt x="188657" y="42940"/>
                </a:lnTo>
                <a:lnTo>
                  <a:pt x="195223" y="46308"/>
                </a:lnTo>
                <a:lnTo>
                  <a:pt x="196278" y="47360"/>
                </a:lnTo>
                <a:lnTo>
                  <a:pt x="199444" y="47360"/>
                </a:lnTo>
                <a:lnTo>
                  <a:pt x="203664" y="44204"/>
                </a:lnTo>
                <a:lnTo>
                  <a:pt x="203664" y="39995"/>
                </a:lnTo>
                <a:lnTo>
                  <a:pt x="201554" y="37891"/>
                </a:lnTo>
                <a:lnTo>
                  <a:pt x="193847" y="28525"/>
                </a:lnTo>
                <a:lnTo>
                  <a:pt x="184704" y="20398"/>
                </a:lnTo>
                <a:lnTo>
                  <a:pt x="175176" y="27355"/>
                </a:lnTo>
                <a:lnTo>
                  <a:pt x="162648" y="24877"/>
                </a:lnTo>
                <a:lnTo>
                  <a:pt x="150120" y="23180"/>
                </a:lnTo>
                <a:lnTo>
                  <a:pt x="149853" y="23147"/>
                </a:lnTo>
                <a:lnTo>
                  <a:pt x="149805" y="3943"/>
                </a:lnTo>
                <a:lnTo>
                  <a:pt x="136063" y="1261"/>
                </a:lnTo>
                <a:lnTo>
                  <a:pt x="130847" y="11573"/>
                </a:lnTo>
                <a:lnTo>
                  <a:pt x="135068" y="12625"/>
                </a:lnTo>
                <a:lnTo>
                  <a:pt x="140343" y="13677"/>
                </a:lnTo>
                <a:lnTo>
                  <a:pt x="144578" y="14730"/>
                </a:lnTo>
                <a:lnTo>
                  <a:pt x="142468" y="15782"/>
                </a:lnTo>
                <a:lnTo>
                  <a:pt x="139288" y="17886"/>
                </a:lnTo>
                <a:lnTo>
                  <a:pt x="138233" y="92603"/>
                </a:lnTo>
                <a:lnTo>
                  <a:pt x="126627" y="92603"/>
                </a:lnTo>
                <a:lnTo>
                  <a:pt x="121351" y="90498"/>
                </a:lnTo>
                <a:lnTo>
                  <a:pt x="112910" y="89446"/>
                </a:lnTo>
                <a:lnTo>
                  <a:pt x="105525" y="87342"/>
                </a:lnTo>
                <a:lnTo>
                  <a:pt x="99194" y="84185"/>
                </a:lnTo>
                <a:lnTo>
                  <a:pt x="96833" y="65320"/>
                </a:lnTo>
                <a:lnTo>
                  <a:pt x="89772" y="76941"/>
                </a:lnTo>
                <a:lnTo>
                  <a:pt x="88643" y="78925"/>
                </a:lnTo>
                <a:lnTo>
                  <a:pt x="83367" y="75768"/>
                </a:lnTo>
                <a:lnTo>
                  <a:pt x="79147" y="72612"/>
                </a:lnTo>
                <a:lnTo>
                  <a:pt x="74926" y="68403"/>
                </a:lnTo>
                <a:lnTo>
                  <a:pt x="69651" y="64195"/>
                </a:lnTo>
                <a:lnTo>
                  <a:pt x="66486" y="59986"/>
                </a:lnTo>
                <a:lnTo>
                  <a:pt x="64375" y="55777"/>
                </a:lnTo>
                <a:lnTo>
                  <a:pt x="62265" y="71560"/>
                </a:lnTo>
                <a:lnTo>
                  <a:pt x="67541" y="75768"/>
                </a:lnTo>
                <a:lnTo>
                  <a:pt x="71761" y="81029"/>
                </a:lnTo>
                <a:lnTo>
                  <a:pt x="77037" y="85238"/>
                </a:lnTo>
                <a:lnTo>
                  <a:pt x="83367" y="88394"/>
                </a:lnTo>
                <a:lnTo>
                  <a:pt x="82312" y="91550"/>
                </a:lnTo>
                <a:lnTo>
                  <a:pt x="80202" y="94721"/>
                </a:lnTo>
                <a:lnTo>
                  <a:pt x="79147" y="97877"/>
                </a:lnTo>
                <a:lnTo>
                  <a:pt x="73234" y="109890"/>
                </a:lnTo>
                <a:lnTo>
                  <a:pt x="69275" y="152714"/>
                </a:lnTo>
                <a:lnTo>
                  <a:pt x="72712" y="141560"/>
                </a:lnTo>
                <a:lnTo>
                  <a:pt x="76946" y="129660"/>
                </a:lnTo>
                <a:lnTo>
                  <a:pt x="82126" y="117015"/>
                </a:lnTo>
                <a:lnTo>
                  <a:pt x="88400" y="103624"/>
                </a:lnTo>
                <a:lnTo>
                  <a:pt x="88643" y="103138"/>
                </a:lnTo>
                <a:lnTo>
                  <a:pt x="89698" y="99982"/>
                </a:lnTo>
                <a:lnTo>
                  <a:pt x="91808" y="96825"/>
                </a:lnTo>
                <a:lnTo>
                  <a:pt x="93918" y="93655"/>
                </a:lnTo>
                <a:lnTo>
                  <a:pt x="101304" y="96825"/>
                </a:lnTo>
                <a:lnTo>
                  <a:pt x="109745" y="99982"/>
                </a:lnTo>
                <a:lnTo>
                  <a:pt x="118186" y="101034"/>
                </a:lnTo>
                <a:lnTo>
                  <a:pt x="125572" y="103138"/>
                </a:lnTo>
                <a:lnTo>
                  <a:pt x="131902" y="104190"/>
                </a:lnTo>
                <a:lnTo>
                  <a:pt x="138233" y="104190"/>
                </a:lnTo>
                <a:lnTo>
                  <a:pt x="139288" y="108399"/>
                </a:lnTo>
                <a:lnTo>
                  <a:pt x="139288" y="116816"/>
                </a:lnTo>
                <a:lnTo>
                  <a:pt x="139042" y="131494"/>
                </a:lnTo>
                <a:lnTo>
                  <a:pt x="138339" y="145159"/>
                </a:lnTo>
                <a:lnTo>
                  <a:pt x="137229" y="157811"/>
                </a:lnTo>
                <a:lnTo>
                  <a:pt x="135763" y="169448"/>
                </a:lnTo>
                <a:lnTo>
                  <a:pt x="134013" y="179959"/>
                </a:lnTo>
                <a:lnTo>
                  <a:pt x="121478" y="178534"/>
                </a:lnTo>
                <a:lnTo>
                  <a:pt x="108773" y="176623"/>
                </a:lnTo>
                <a:lnTo>
                  <a:pt x="104470" y="175750"/>
                </a:lnTo>
                <a:lnTo>
                  <a:pt x="91732" y="172428"/>
                </a:lnTo>
                <a:lnTo>
                  <a:pt x="79632" y="168470"/>
                </a:lnTo>
                <a:lnTo>
                  <a:pt x="68169" y="163877"/>
                </a:lnTo>
                <a:lnTo>
                  <a:pt x="75835" y="179169"/>
                </a:lnTo>
                <a:lnTo>
                  <a:pt x="87943" y="182761"/>
                </a:lnTo>
                <a:lnTo>
                  <a:pt x="100698" y="185888"/>
                </a:lnTo>
                <a:lnTo>
                  <a:pt x="114894" y="188468"/>
                </a:lnTo>
                <a:lnTo>
                  <a:pt x="127599" y="190007"/>
                </a:lnTo>
                <a:lnTo>
                  <a:pt x="131902" y="190480"/>
                </a:lnTo>
                <a:lnTo>
                  <a:pt x="125919" y="209294"/>
                </a:lnTo>
                <a:lnTo>
                  <a:pt x="120320" y="219724"/>
                </a:lnTo>
                <a:lnTo>
                  <a:pt x="117131" y="222045"/>
                </a:lnTo>
                <a:lnTo>
                  <a:pt x="116076" y="222045"/>
                </a:lnTo>
                <a:lnTo>
                  <a:pt x="103171" y="221319"/>
                </a:lnTo>
                <a:lnTo>
                  <a:pt x="90524" y="219058"/>
                </a:lnTo>
                <a:lnTo>
                  <a:pt x="78390" y="215132"/>
                </a:lnTo>
                <a:lnTo>
                  <a:pt x="70706" y="211523"/>
                </a:lnTo>
                <a:lnTo>
                  <a:pt x="69651" y="211523"/>
                </a:lnTo>
                <a:lnTo>
                  <a:pt x="64811" y="205143"/>
                </a:lnTo>
                <a:lnTo>
                  <a:pt x="62937" y="192832"/>
                </a:lnTo>
                <a:lnTo>
                  <a:pt x="63656" y="134069"/>
                </a:lnTo>
                <a:lnTo>
                  <a:pt x="59991" y="145938"/>
                </a:lnTo>
                <a:lnTo>
                  <a:pt x="57076" y="157463"/>
                </a:lnTo>
                <a:lnTo>
                  <a:pt x="56990" y="157850"/>
                </a:lnTo>
                <a:lnTo>
                  <a:pt x="45731" y="151494"/>
                </a:lnTo>
                <a:lnTo>
                  <a:pt x="35636" y="143847"/>
                </a:lnTo>
                <a:lnTo>
                  <a:pt x="33763" y="142068"/>
                </a:lnTo>
                <a:lnTo>
                  <a:pt x="35961" y="157589"/>
                </a:lnTo>
                <a:lnTo>
                  <a:pt x="46210" y="165088"/>
                </a:lnTo>
                <a:lnTo>
                  <a:pt x="53824" y="169437"/>
                </a:lnTo>
                <a:lnTo>
                  <a:pt x="52237" y="183135"/>
                </a:lnTo>
                <a:lnTo>
                  <a:pt x="52272" y="195618"/>
                </a:lnTo>
                <a:lnTo>
                  <a:pt x="52769" y="201002"/>
                </a:lnTo>
                <a:lnTo>
                  <a:pt x="43106" y="192728"/>
                </a:lnTo>
                <a:lnTo>
                  <a:pt x="34469" y="183379"/>
                </a:lnTo>
                <a:lnTo>
                  <a:pt x="26983" y="172995"/>
                </a:lnTo>
                <a:lnTo>
                  <a:pt x="20775" y="161617"/>
                </a:lnTo>
                <a:lnTo>
                  <a:pt x="15971" y="149288"/>
                </a:lnTo>
                <a:lnTo>
                  <a:pt x="14771" y="145224"/>
                </a:lnTo>
                <a:lnTo>
                  <a:pt x="16229" y="175475"/>
                </a:lnTo>
                <a:lnTo>
                  <a:pt x="23692" y="186642"/>
                </a:lnTo>
                <a:lnTo>
                  <a:pt x="32349" y="196807"/>
                </a:lnTo>
                <a:lnTo>
                  <a:pt x="42103" y="205882"/>
                </a:lnTo>
                <a:lnTo>
                  <a:pt x="52857" y="213781"/>
                </a:lnTo>
                <a:lnTo>
                  <a:pt x="64512" y="220416"/>
                </a:lnTo>
                <a:lnTo>
                  <a:pt x="76974" y="225700"/>
                </a:lnTo>
                <a:lnTo>
                  <a:pt x="90143" y="229546"/>
                </a:lnTo>
                <a:lnTo>
                  <a:pt x="103923" y="231867"/>
                </a:lnTo>
                <a:lnTo>
                  <a:pt x="117131" y="232580"/>
                </a:lnTo>
                <a:lnTo>
                  <a:pt x="130031" y="231831"/>
                </a:lnTo>
                <a:lnTo>
                  <a:pt x="142771" y="229639"/>
                </a:lnTo>
                <a:lnTo>
                  <a:pt x="132251" y="220951"/>
                </a:lnTo>
                <a:lnTo>
                  <a:pt x="131902" y="220993"/>
                </a:lnTo>
                <a:lnTo>
                  <a:pt x="137213" y="210902"/>
                </a:lnTo>
                <a:lnTo>
                  <a:pt x="140955" y="198265"/>
                </a:lnTo>
                <a:lnTo>
                  <a:pt x="142468" y="190480"/>
                </a:lnTo>
                <a:lnTo>
                  <a:pt x="155968" y="189948"/>
                </a:lnTo>
                <a:lnTo>
                  <a:pt x="168778" y="188349"/>
                </a:lnTo>
                <a:lnTo>
                  <a:pt x="180744" y="185686"/>
                </a:lnTo>
                <a:lnTo>
                  <a:pt x="185727" y="184168"/>
                </a:lnTo>
                <a:lnTo>
                  <a:pt x="188892" y="183115"/>
                </a:lnTo>
                <a:lnTo>
                  <a:pt x="192058" y="182063"/>
                </a:lnTo>
                <a:lnTo>
                  <a:pt x="195223" y="179959"/>
                </a:lnTo>
                <a:lnTo>
                  <a:pt x="188616" y="191855"/>
                </a:lnTo>
                <a:lnTo>
                  <a:pt x="180626" y="200994"/>
                </a:lnTo>
                <a:lnTo>
                  <a:pt x="182562" y="212576"/>
                </a:lnTo>
                <a:lnTo>
                  <a:pt x="185727" y="210471"/>
                </a:lnTo>
                <a:lnTo>
                  <a:pt x="195497" y="202292"/>
                </a:lnTo>
                <a:lnTo>
                  <a:pt x="204367" y="193073"/>
                </a:lnTo>
                <a:lnTo>
                  <a:pt x="212258" y="182917"/>
                </a:lnTo>
                <a:lnTo>
                  <a:pt x="219090" y="171932"/>
                </a:lnTo>
                <a:lnTo>
                  <a:pt x="224784" y="160220"/>
                </a:lnTo>
                <a:lnTo>
                  <a:pt x="229262" y="147889"/>
                </a:lnTo>
                <a:lnTo>
                  <a:pt x="230042" y="145224"/>
                </a:lnTo>
                <a:lnTo>
                  <a:pt x="230042" y="142068"/>
                </a:lnTo>
                <a:lnTo>
                  <a:pt x="231097" y="139963"/>
                </a:lnTo>
                <a:lnTo>
                  <a:pt x="232152" y="132598"/>
                </a:lnTo>
                <a:lnTo>
                  <a:pt x="233207" y="125233"/>
                </a:lnTo>
                <a:lnTo>
                  <a:pt x="233207" y="116816"/>
                </a:lnTo>
                <a:lnTo>
                  <a:pt x="232491" y="103854"/>
                </a:lnTo>
                <a:lnTo>
                  <a:pt x="230342" y="91150"/>
                </a:lnTo>
                <a:lnTo>
                  <a:pt x="226761" y="78970"/>
                </a:lnTo>
                <a:lnTo>
                  <a:pt x="223711" y="71560"/>
                </a:lnTo>
                <a:lnTo>
                  <a:pt x="222656" y="68403"/>
                </a:lnTo>
                <a:lnTo>
                  <a:pt x="219491" y="67351"/>
                </a:lnTo>
                <a:lnTo>
                  <a:pt x="217380" y="68403"/>
                </a:lnTo>
                <a:lnTo>
                  <a:pt x="214215" y="69455"/>
                </a:lnTo>
                <a:lnTo>
                  <a:pt x="213160" y="72612"/>
                </a:lnTo>
                <a:lnTo>
                  <a:pt x="214215" y="75768"/>
                </a:lnTo>
                <a:lnTo>
                  <a:pt x="218401" y="87540"/>
                </a:lnTo>
                <a:lnTo>
                  <a:pt x="221247" y="99895"/>
                </a:lnTo>
                <a:lnTo>
                  <a:pt x="222578" y="112828"/>
                </a:lnTo>
                <a:lnTo>
                  <a:pt x="222656" y="116816"/>
                </a:lnTo>
                <a:lnTo>
                  <a:pt x="221868" y="129417"/>
                </a:lnTo>
                <a:lnTo>
                  <a:pt x="219491" y="142068"/>
                </a:lnTo>
                <a:lnTo>
                  <a:pt x="217380" y="147328"/>
                </a:lnTo>
                <a:lnTo>
                  <a:pt x="215270" y="151537"/>
                </a:lnTo>
                <a:lnTo>
                  <a:pt x="211050" y="155745"/>
                </a:lnTo>
                <a:close/>
              </a:path>
              <a:path w="233207" h="232580">
                <a:moveTo>
                  <a:pt x="187837" y="74716"/>
                </a:moveTo>
                <a:lnTo>
                  <a:pt x="184672" y="70507"/>
                </a:lnTo>
                <a:lnTo>
                  <a:pt x="176913" y="59711"/>
                </a:lnTo>
                <a:lnTo>
                  <a:pt x="169305" y="67765"/>
                </a:lnTo>
                <a:lnTo>
                  <a:pt x="175176" y="75768"/>
                </a:lnTo>
                <a:lnTo>
                  <a:pt x="177286" y="78925"/>
                </a:lnTo>
                <a:lnTo>
                  <a:pt x="179396" y="81029"/>
                </a:lnTo>
                <a:lnTo>
                  <a:pt x="180452" y="84185"/>
                </a:lnTo>
                <a:lnTo>
                  <a:pt x="169681" y="89004"/>
                </a:lnTo>
                <a:lnTo>
                  <a:pt x="157007" y="91711"/>
                </a:lnTo>
                <a:lnTo>
                  <a:pt x="148798" y="92603"/>
                </a:lnTo>
                <a:lnTo>
                  <a:pt x="147835" y="79371"/>
                </a:lnTo>
                <a:lnTo>
                  <a:pt x="146493" y="66223"/>
                </a:lnTo>
                <a:lnTo>
                  <a:pt x="144773" y="53621"/>
                </a:lnTo>
                <a:lnTo>
                  <a:pt x="142675" y="42025"/>
                </a:lnTo>
                <a:lnTo>
                  <a:pt x="142468" y="41047"/>
                </a:lnTo>
                <a:lnTo>
                  <a:pt x="144578" y="179959"/>
                </a:lnTo>
                <a:lnTo>
                  <a:pt x="146345" y="168113"/>
                </a:lnTo>
                <a:lnTo>
                  <a:pt x="147808" y="155556"/>
                </a:lnTo>
                <a:lnTo>
                  <a:pt x="148914" y="142594"/>
                </a:lnTo>
                <a:lnTo>
                  <a:pt x="149613" y="129533"/>
                </a:lnTo>
                <a:lnTo>
                  <a:pt x="149853" y="116816"/>
                </a:lnTo>
                <a:lnTo>
                  <a:pt x="149853" y="104190"/>
                </a:lnTo>
                <a:lnTo>
                  <a:pt x="163142" y="102107"/>
                </a:lnTo>
                <a:lnTo>
                  <a:pt x="175217" y="98331"/>
                </a:lnTo>
                <a:lnTo>
                  <a:pt x="185727" y="93655"/>
                </a:lnTo>
                <a:lnTo>
                  <a:pt x="187837" y="74716"/>
                </a:lnTo>
                <a:close/>
              </a:path>
              <a:path w="233207" h="232580">
                <a:moveTo>
                  <a:pt x="132251" y="220951"/>
                </a:moveTo>
                <a:lnTo>
                  <a:pt x="142771" y="229639"/>
                </a:lnTo>
                <a:lnTo>
                  <a:pt x="155188" y="226084"/>
                </a:lnTo>
                <a:lnTo>
                  <a:pt x="167118" y="221250"/>
                </a:lnTo>
                <a:lnTo>
                  <a:pt x="178400" y="215217"/>
                </a:lnTo>
                <a:lnTo>
                  <a:pt x="182562" y="212576"/>
                </a:lnTo>
                <a:lnTo>
                  <a:pt x="180626" y="200994"/>
                </a:lnTo>
                <a:lnTo>
                  <a:pt x="179396" y="202054"/>
                </a:lnTo>
                <a:lnTo>
                  <a:pt x="168785" y="208672"/>
                </a:lnTo>
                <a:lnTo>
                  <a:pt x="157391" y="214221"/>
                </a:lnTo>
                <a:lnTo>
                  <a:pt x="145213" y="218411"/>
                </a:lnTo>
                <a:lnTo>
                  <a:pt x="132251" y="220951"/>
                </a:lnTo>
                <a:close/>
              </a:path>
              <a:path w="233207" h="232580">
                <a:moveTo>
                  <a:pt x="123462" y="17886"/>
                </a:moveTo>
                <a:lnTo>
                  <a:pt x="120296" y="16834"/>
                </a:lnTo>
                <a:lnTo>
                  <a:pt x="119241" y="15782"/>
                </a:lnTo>
                <a:lnTo>
                  <a:pt x="113966" y="14730"/>
                </a:lnTo>
                <a:lnTo>
                  <a:pt x="109745" y="12625"/>
                </a:lnTo>
                <a:lnTo>
                  <a:pt x="104470" y="11573"/>
                </a:lnTo>
                <a:lnTo>
                  <a:pt x="112910" y="11573"/>
                </a:lnTo>
                <a:lnTo>
                  <a:pt x="117131" y="0"/>
                </a:lnTo>
                <a:lnTo>
                  <a:pt x="102531" y="911"/>
                </a:lnTo>
                <a:lnTo>
                  <a:pt x="88453" y="3573"/>
                </a:lnTo>
                <a:lnTo>
                  <a:pt x="75008" y="7872"/>
                </a:lnTo>
                <a:lnTo>
                  <a:pt x="65430" y="27355"/>
                </a:lnTo>
                <a:lnTo>
                  <a:pt x="70706" y="23147"/>
                </a:lnTo>
                <a:lnTo>
                  <a:pt x="81963" y="20835"/>
                </a:lnTo>
                <a:lnTo>
                  <a:pt x="94095" y="21063"/>
                </a:lnTo>
                <a:lnTo>
                  <a:pt x="106956" y="23829"/>
                </a:lnTo>
                <a:lnTo>
                  <a:pt x="113966" y="26303"/>
                </a:lnTo>
                <a:lnTo>
                  <a:pt x="107635" y="27355"/>
                </a:lnTo>
                <a:lnTo>
                  <a:pt x="101304" y="28407"/>
                </a:lnTo>
                <a:lnTo>
                  <a:pt x="94974" y="30526"/>
                </a:lnTo>
                <a:lnTo>
                  <a:pt x="82544" y="34498"/>
                </a:lnTo>
                <a:lnTo>
                  <a:pt x="71101" y="39712"/>
                </a:lnTo>
                <a:lnTo>
                  <a:pt x="64375" y="55777"/>
                </a:lnTo>
                <a:lnTo>
                  <a:pt x="75375" y="49666"/>
                </a:lnTo>
                <a:lnTo>
                  <a:pt x="86893" y="44564"/>
                </a:lnTo>
                <a:lnTo>
                  <a:pt x="98139" y="41047"/>
                </a:lnTo>
                <a:lnTo>
                  <a:pt x="104470" y="38943"/>
                </a:lnTo>
                <a:lnTo>
                  <a:pt x="111855" y="36839"/>
                </a:lnTo>
                <a:lnTo>
                  <a:pt x="119241" y="35787"/>
                </a:lnTo>
                <a:lnTo>
                  <a:pt x="111655" y="44656"/>
                </a:lnTo>
                <a:lnTo>
                  <a:pt x="104156" y="54529"/>
                </a:lnTo>
                <a:lnTo>
                  <a:pt x="96833" y="65320"/>
                </a:lnTo>
                <a:lnTo>
                  <a:pt x="99194" y="84185"/>
                </a:lnTo>
                <a:lnTo>
                  <a:pt x="106043" y="72203"/>
                </a:lnTo>
                <a:lnTo>
                  <a:pt x="113330" y="61042"/>
                </a:lnTo>
                <a:lnTo>
                  <a:pt x="120825" y="50856"/>
                </a:lnTo>
                <a:lnTo>
                  <a:pt x="128297" y="41800"/>
                </a:lnTo>
                <a:lnTo>
                  <a:pt x="123462" y="17886"/>
                </a:lnTo>
                <a:close/>
              </a:path>
              <a:path w="233207" h="232580">
                <a:moveTo>
                  <a:pt x="63656" y="134069"/>
                </a:moveTo>
                <a:lnTo>
                  <a:pt x="62937" y="192832"/>
                </a:lnTo>
                <a:lnTo>
                  <a:pt x="64252" y="175488"/>
                </a:lnTo>
                <a:lnTo>
                  <a:pt x="64375" y="174698"/>
                </a:lnTo>
                <a:lnTo>
                  <a:pt x="75835" y="179169"/>
                </a:lnTo>
                <a:lnTo>
                  <a:pt x="68169" y="163877"/>
                </a:lnTo>
                <a:lnTo>
                  <a:pt x="66486" y="163125"/>
                </a:lnTo>
                <a:lnTo>
                  <a:pt x="69275" y="152714"/>
                </a:lnTo>
                <a:lnTo>
                  <a:pt x="73234" y="109890"/>
                </a:lnTo>
                <a:lnTo>
                  <a:pt x="68070" y="122003"/>
                </a:lnTo>
                <a:lnTo>
                  <a:pt x="63656" y="134069"/>
                </a:lnTo>
                <a:close/>
              </a:path>
            </a:pathLst>
          </a:custGeom>
          <a:solidFill>
            <a:srgbClr val="FDFDFD"/>
          </a:solidFill>
        </p:spPr>
        <p:txBody>
          <a:bodyPr wrap="square" lIns="0" tIns="0" rIns="0" bIns="0" rtlCol="0">
            <a:noAutofit/>
          </a:bodyPr>
          <a:lstStyle/>
          <a:p>
            <a:endParaRPr/>
          </a:p>
        </p:txBody>
      </p:sp>
      <p:sp>
        <p:nvSpPr>
          <p:cNvPr id="299" name="object 106"/>
          <p:cNvSpPr/>
          <p:nvPr/>
        </p:nvSpPr>
        <p:spPr>
          <a:xfrm>
            <a:off x="910888" y="5814004"/>
            <a:ext cx="233207" cy="232580"/>
          </a:xfrm>
          <a:custGeom>
            <a:avLst/>
            <a:gdLst/>
            <a:ahLst/>
            <a:cxnLst/>
            <a:rect l="l" t="t" r="r" b="b"/>
            <a:pathLst>
              <a:path w="233207" h="232580">
                <a:moveTo>
                  <a:pt x="117131" y="0"/>
                </a:moveTo>
                <a:lnTo>
                  <a:pt x="116750" y="0"/>
                </a:lnTo>
                <a:lnTo>
                  <a:pt x="103479" y="872"/>
                </a:lnTo>
                <a:lnTo>
                  <a:pt x="102162" y="958"/>
                </a:lnTo>
                <a:lnTo>
                  <a:pt x="88099" y="3663"/>
                </a:lnTo>
                <a:lnTo>
                  <a:pt x="86043" y="4328"/>
                </a:lnTo>
                <a:lnTo>
                  <a:pt x="74672" y="8003"/>
                </a:lnTo>
                <a:lnTo>
                  <a:pt x="66952" y="11573"/>
                </a:lnTo>
                <a:lnTo>
                  <a:pt x="153736" y="11573"/>
                </a:lnTo>
                <a:lnTo>
                  <a:pt x="148562" y="8003"/>
                </a:lnTo>
                <a:lnTo>
                  <a:pt x="143235" y="4328"/>
                </a:lnTo>
                <a:lnTo>
                  <a:pt x="140844" y="3663"/>
                </a:lnTo>
                <a:lnTo>
                  <a:pt x="131113" y="958"/>
                </a:lnTo>
                <a:lnTo>
                  <a:pt x="130802" y="872"/>
                </a:lnTo>
                <a:lnTo>
                  <a:pt x="117140" y="0"/>
                </a:lnTo>
                <a:close/>
              </a:path>
              <a:path w="233207" h="232580">
                <a:moveTo>
                  <a:pt x="66952" y="11573"/>
                </a:moveTo>
                <a:lnTo>
                  <a:pt x="64677" y="12625"/>
                </a:lnTo>
                <a:lnTo>
                  <a:pt x="61994" y="13866"/>
                </a:lnTo>
                <a:lnTo>
                  <a:pt x="60592" y="14730"/>
                </a:lnTo>
                <a:lnTo>
                  <a:pt x="58882" y="15782"/>
                </a:lnTo>
                <a:lnTo>
                  <a:pt x="55464" y="17886"/>
                </a:lnTo>
                <a:lnTo>
                  <a:pt x="123462" y="17886"/>
                </a:lnTo>
                <a:lnTo>
                  <a:pt x="119241" y="15782"/>
                </a:lnTo>
                <a:lnTo>
                  <a:pt x="113966" y="14730"/>
                </a:lnTo>
                <a:lnTo>
                  <a:pt x="112234" y="13866"/>
                </a:lnTo>
                <a:lnTo>
                  <a:pt x="109745" y="12625"/>
                </a:lnTo>
                <a:lnTo>
                  <a:pt x="104470" y="11573"/>
                </a:lnTo>
              </a:path>
              <a:path w="233207" h="232580">
                <a:moveTo>
                  <a:pt x="116076" y="11573"/>
                </a:moveTo>
                <a:lnTo>
                  <a:pt x="120296" y="13677"/>
                </a:lnTo>
                <a:lnTo>
                  <a:pt x="121088" y="14730"/>
                </a:lnTo>
                <a:lnTo>
                  <a:pt x="122670" y="16834"/>
                </a:lnTo>
                <a:lnTo>
                  <a:pt x="123462" y="17886"/>
                </a:lnTo>
                <a:lnTo>
                  <a:pt x="134716" y="17886"/>
                </a:lnTo>
                <a:lnTo>
                  <a:pt x="134013" y="16834"/>
                </a:lnTo>
                <a:lnTo>
                  <a:pt x="132958" y="14730"/>
                </a:lnTo>
                <a:lnTo>
                  <a:pt x="132254" y="13677"/>
                </a:lnTo>
                <a:lnTo>
                  <a:pt x="130847" y="11573"/>
                </a:lnTo>
              </a:path>
              <a:path w="233207" h="232580">
                <a:moveTo>
                  <a:pt x="130847" y="11573"/>
                </a:moveTo>
                <a:lnTo>
                  <a:pt x="131056" y="11625"/>
                </a:lnTo>
                <a:lnTo>
                  <a:pt x="135068" y="12625"/>
                </a:lnTo>
                <a:lnTo>
                  <a:pt x="140343" y="13677"/>
                </a:lnTo>
                <a:lnTo>
                  <a:pt x="144578" y="14730"/>
                </a:lnTo>
                <a:lnTo>
                  <a:pt x="142454" y="15782"/>
                </a:lnTo>
                <a:lnTo>
                  <a:pt x="139288" y="17886"/>
                </a:lnTo>
                <a:lnTo>
                  <a:pt x="137706" y="18938"/>
                </a:lnTo>
                <a:lnTo>
                  <a:pt x="136123" y="19990"/>
                </a:lnTo>
                <a:lnTo>
                  <a:pt x="156975" y="19990"/>
                </a:lnTo>
                <a:lnTo>
                  <a:pt x="159349" y="18938"/>
                </a:lnTo>
                <a:lnTo>
                  <a:pt x="158553" y="17886"/>
                </a:lnTo>
                <a:lnTo>
                  <a:pt x="156959" y="15782"/>
                </a:lnTo>
                <a:lnTo>
                  <a:pt x="156162" y="14730"/>
                </a:lnTo>
                <a:lnTo>
                  <a:pt x="155366" y="13677"/>
                </a:lnTo>
                <a:lnTo>
                  <a:pt x="154569" y="12625"/>
                </a:lnTo>
                <a:lnTo>
                  <a:pt x="153812" y="11625"/>
                </a:lnTo>
              </a:path>
              <a:path w="233207" h="232580">
                <a:moveTo>
                  <a:pt x="55464" y="17886"/>
                </a:moveTo>
                <a:lnTo>
                  <a:pt x="52046" y="19990"/>
                </a:lnTo>
                <a:lnTo>
                  <a:pt x="136123" y="19990"/>
                </a:lnTo>
                <a:lnTo>
                  <a:pt x="134716" y="17886"/>
                </a:lnTo>
              </a:path>
              <a:path w="233207" h="232580">
                <a:moveTo>
                  <a:pt x="159349" y="18938"/>
                </a:moveTo>
                <a:lnTo>
                  <a:pt x="164035" y="21042"/>
                </a:lnTo>
                <a:lnTo>
                  <a:pt x="166399" y="22104"/>
                </a:lnTo>
                <a:lnTo>
                  <a:pt x="164625" y="21042"/>
                </a:lnTo>
              </a:path>
              <a:path w="233207" h="232580">
                <a:moveTo>
                  <a:pt x="52046" y="19990"/>
                </a:moveTo>
                <a:lnTo>
                  <a:pt x="50993" y="20639"/>
                </a:lnTo>
                <a:lnTo>
                  <a:pt x="155513" y="20639"/>
                </a:lnTo>
                <a:lnTo>
                  <a:pt x="156975" y="19990"/>
                </a:lnTo>
              </a:path>
              <a:path w="233207" h="232580">
                <a:moveTo>
                  <a:pt x="50993" y="20639"/>
                </a:moveTo>
                <a:lnTo>
                  <a:pt x="50175" y="21142"/>
                </a:lnTo>
                <a:lnTo>
                  <a:pt x="49578" y="21614"/>
                </a:lnTo>
                <a:lnTo>
                  <a:pt x="47640" y="23147"/>
                </a:lnTo>
                <a:lnTo>
                  <a:pt x="42317" y="27355"/>
                </a:lnTo>
                <a:lnTo>
                  <a:pt x="39328" y="29719"/>
                </a:lnTo>
                <a:lnTo>
                  <a:pt x="36417" y="32630"/>
                </a:lnTo>
                <a:lnTo>
                  <a:pt x="35366" y="33682"/>
                </a:lnTo>
                <a:lnTo>
                  <a:pt x="62054" y="33682"/>
                </a:lnTo>
                <a:lnTo>
                  <a:pt x="62265" y="32630"/>
                </a:lnTo>
                <a:lnTo>
                  <a:pt x="64012" y="29719"/>
                </a:lnTo>
                <a:lnTo>
                  <a:pt x="65430" y="27355"/>
                </a:lnTo>
                <a:lnTo>
                  <a:pt x="70706" y="23147"/>
                </a:lnTo>
                <a:lnTo>
                  <a:pt x="76510" y="21614"/>
                </a:lnTo>
                <a:lnTo>
                  <a:pt x="82189" y="21142"/>
                </a:lnTo>
                <a:lnTo>
                  <a:pt x="88246" y="20639"/>
                </a:lnTo>
              </a:path>
              <a:path w="233207" h="232580">
                <a:moveTo>
                  <a:pt x="88246" y="20639"/>
                </a:moveTo>
                <a:lnTo>
                  <a:pt x="100779" y="22202"/>
                </a:lnTo>
                <a:lnTo>
                  <a:pt x="103818" y="23147"/>
                </a:lnTo>
                <a:lnTo>
                  <a:pt x="109248" y="24836"/>
                </a:lnTo>
                <a:lnTo>
                  <a:pt x="113966" y="26303"/>
                </a:lnTo>
                <a:lnTo>
                  <a:pt x="108032" y="27289"/>
                </a:lnTo>
                <a:lnTo>
                  <a:pt x="107635" y="27355"/>
                </a:lnTo>
                <a:lnTo>
                  <a:pt x="175176" y="27355"/>
                </a:lnTo>
                <a:lnTo>
                  <a:pt x="174910" y="27289"/>
                </a:lnTo>
                <a:lnTo>
                  <a:pt x="169874" y="26303"/>
                </a:lnTo>
                <a:lnTo>
                  <a:pt x="162381" y="24836"/>
                </a:lnTo>
                <a:lnTo>
                  <a:pt x="149853" y="23147"/>
                </a:lnTo>
                <a:lnTo>
                  <a:pt x="151986" y="22202"/>
                </a:lnTo>
                <a:lnTo>
                  <a:pt x="155513" y="20639"/>
                </a:lnTo>
              </a:path>
              <a:path w="233207" h="232580">
                <a:moveTo>
                  <a:pt x="166399" y="22104"/>
                </a:moveTo>
                <a:lnTo>
                  <a:pt x="169900" y="24199"/>
                </a:lnTo>
                <a:lnTo>
                  <a:pt x="175176" y="27355"/>
                </a:lnTo>
                <a:lnTo>
                  <a:pt x="178093" y="27355"/>
                </a:lnTo>
                <a:lnTo>
                  <a:pt x="171064" y="24199"/>
                </a:lnTo>
              </a:path>
              <a:path w="233207" h="232580">
                <a:moveTo>
                  <a:pt x="107635" y="27355"/>
                </a:moveTo>
                <a:lnTo>
                  <a:pt x="101304" y="28407"/>
                </a:lnTo>
                <a:lnTo>
                  <a:pt x="94974" y="30526"/>
                </a:lnTo>
                <a:lnTo>
                  <a:pt x="83728" y="34043"/>
                </a:lnTo>
                <a:lnTo>
                  <a:pt x="82166" y="34734"/>
                </a:lnTo>
                <a:lnTo>
                  <a:pt x="194525" y="34734"/>
                </a:lnTo>
                <a:lnTo>
                  <a:pt x="192985" y="34043"/>
                </a:lnTo>
                <a:lnTo>
                  <a:pt x="185153" y="30526"/>
                </a:lnTo>
                <a:lnTo>
                  <a:pt x="180436" y="28407"/>
                </a:lnTo>
                <a:lnTo>
                  <a:pt x="178093" y="27355"/>
                </a:lnTo>
              </a:path>
              <a:path w="233207" h="232580">
                <a:moveTo>
                  <a:pt x="35366" y="33682"/>
                </a:moveTo>
                <a:lnTo>
                  <a:pt x="29565" y="39485"/>
                </a:lnTo>
                <a:lnTo>
                  <a:pt x="27322" y="42323"/>
                </a:lnTo>
                <a:lnTo>
                  <a:pt x="20997" y="50328"/>
                </a:lnTo>
                <a:lnTo>
                  <a:pt x="19778" y="52311"/>
                </a:lnTo>
                <a:lnTo>
                  <a:pt x="13736" y="62139"/>
                </a:lnTo>
                <a:lnTo>
                  <a:pt x="13073" y="63577"/>
                </a:lnTo>
                <a:lnTo>
                  <a:pt x="7894" y="74804"/>
                </a:lnTo>
                <a:lnTo>
                  <a:pt x="7493" y="76050"/>
                </a:lnTo>
                <a:lnTo>
                  <a:pt x="6889" y="77929"/>
                </a:lnTo>
                <a:lnTo>
                  <a:pt x="22185" y="77929"/>
                </a:lnTo>
                <a:lnTo>
                  <a:pt x="22568" y="76050"/>
                </a:lnTo>
                <a:lnTo>
                  <a:pt x="22984" y="74804"/>
                </a:lnTo>
                <a:lnTo>
                  <a:pt x="26735" y="63577"/>
                </a:lnTo>
                <a:lnTo>
                  <a:pt x="27553" y="62139"/>
                </a:lnTo>
                <a:lnTo>
                  <a:pt x="33146" y="52311"/>
                </a:lnTo>
                <a:lnTo>
                  <a:pt x="34762" y="50328"/>
                </a:lnTo>
                <a:lnTo>
                  <a:pt x="41291" y="42323"/>
                </a:lnTo>
                <a:lnTo>
                  <a:pt x="44368" y="39485"/>
                </a:lnTo>
                <a:lnTo>
                  <a:pt x="50659" y="33682"/>
                </a:lnTo>
              </a:path>
              <a:path w="233207" h="232580">
                <a:moveTo>
                  <a:pt x="50659" y="33682"/>
                </a:moveTo>
                <a:lnTo>
                  <a:pt x="50659" y="35787"/>
                </a:lnTo>
                <a:lnTo>
                  <a:pt x="50237" y="37891"/>
                </a:lnTo>
                <a:lnTo>
                  <a:pt x="49604" y="41047"/>
                </a:lnTo>
                <a:lnTo>
                  <a:pt x="49604" y="45256"/>
                </a:lnTo>
                <a:lnTo>
                  <a:pt x="61210" y="45256"/>
                </a:lnTo>
                <a:lnTo>
                  <a:pt x="61210" y="41047"/>
                </a:lnTo>
                <a:lnTo>
                  <a:pt x="61210" y="37891"/>
                </a:lnTo>
                <a:lnTo>
                  <a:pt x="61632" y="35787"/>
                </a:lnTo>
                <a:lnTo>
                  <a:pt x="62054" y="33682"/>
                </a:lnTo>
              </a:path>
              <a:path w="233207" h="232580">
                <a:moveTo>
                  <a:pt x="82166" y="34734"/>
                </a:moveTo>
                <a:lnTo>
                  <a:pt x="79791" y="35787"/>
                </a:lnTo>
                <a:lnTo>
                  <a:pt x="152205" y="35787"/>
                </a:lnTo>
                <a:lnTo>
                  <a:pt x="150908" y="34734"/>
                </a:lnTo>
              </a:path>
              <a:path w="233207" h="232580">
                <a:moveTo>
                  <a:pt x="150908" y="34734"/>
                </a:moveTo>
                <a:lnTo>
                  <a:pt x="159245" y="35454"/>
                </a:lnTo>
                <a:lnTo>
                  <a:pt x="172211" y="37579"/>
                </a:lnTo>
                <a:lnTo>
                  <a:pt x="173272" y="37891"/>
                </a:lnTo>
                <a:lnTo>
                  <a:pt x="180424" y="39995"/>
                </a:lnTo>
                <a:lnTo>
                  <a:pt x="184204" y="41107"/>
                </a:lnTo>
                <a:lnTo>
                  <a:pt x="190765" y="44204"/>
                </a:lnTo>
                <a:lnTo>
                  <a:pt x="195223" y="46308"/>
                </a:lnTo>
                <a:lnTo>
                  <a:pt x="196278" y="47360"/>
                </a:lnTo>
                <a:lnTo>
                  <a:pt x="199444" y="47360"/>
                </a:lnTo>
                <a:lnTo>
                  <a:pt x="200850" y="46308"/>
                </a:lnTo>
                <a:lnTo>
                  <a:pt x="203664" y="44204"/>
                </a:lnTo>
                <a:lnTo>
                  <a:pt x="203664" y="41107"/>
                </a:lnTo>
                <a:lnTo>
                  <a:pt x="203664" y="39995"/>
                </a:lnTo>
                <a:lnTo>
                  <a:pt x="201554" y="37891"/>
                </a:lnTo>
                <a:lnTo>
                  <a:pt x="200859" y="37579"/>
                </a:lnTo>
                <a:lnTo>
                  <a:pt x="196126" y="35454"/>
                </a:lnTo>
                <a:lnTo>
                  <a:pt x="194525" y="34734"/>
                </a:lnTo>
              </a:path>
              <a:path w="233207" h="232580">
                <a:moveTo>
                  <a:pt x="79791" y="35787"/>
                </a:moveTo>
                <a:lnTo>
                  <a:pt x="77416" y="36839"/>
                </a:lnTo>
                <a:lnTo>
                  <a:pt x="72665" y="38943"/>
                </a:lnTo>
                <a:lnTo>
                  <a:pt x="72209" y="39145"/>
                </a:lnTo>
                <a:lnTo>
                  <a:pt x="68785" y="41047"/>
                </a:lnTo>
                <a:lnTo>
                  <a:pt x="61636" y="45019"/>
                </a:lnTo>
                <a:lnTo>
                  <a:pt x="61210" y="45256"/>
                </a:lnTo>
                <a:lnTo>
                  <a:pt x="85190" y="45256"/>
                </a:lnTo>
                <a:lnTo>
                  <a:pt x="85709" y="45019"/>
                </a:lnTo>
                <a:lnTo>
                  <a:pt x="98139" y="41047"/>
                </a:lnTo>
                <a:lnTo>
                  <a:pt x="103862" y="39145"/>
                </a:lnTo>
                <a:lnTo>
                  <a:pt x="104470" y="38943"/>
                </a:lnTo>
                <a:lnTo>
                  <a:pt x="111855" y="36839"/>
                </a:lnTo>
                <a:lnTo>
                  <a:pt x="119241" y="35787"/>
                </a:lnTo>
              </a:path>
              <a:path w="233207" h="232580">
                <a:moveTo>
                  <a:pt x="119241" y="35787"/>
                </a:moveTo>
                <a:lnTo>
                  <a:pt x="117991" y="37172"/>
                </a:lnTo>
                <a:lnTo>
                  <a:pt x="116507" y="38943"/>
                </a:lnTo>
                <a:lnTo>
                  <a:pt x="156094" y="38943"/>
                </a:lnTo>
                <a:lnTo>
                  <a:pt x="153912" y="37172"/>
                </a:lnTo>
                <a:lnTo>
                  <a:pt x="152205" y="35787"/>
                </a:lnTo>
              </a:path>
              <a:path w="233207" h="232580">
                <a:moveTo>
                  <a:pt x="116507" y="38943"/>
                </a:moveTo>
                <a:lnTo>
                  <a:pt x="110414" y="46212"/>
                </a:lnTo>
                <a:lnTo>
                  <a:pt x="109401" y="47571"/>
                </a:lnTo>
                <a:lnTo>
                  <a:pt x="102938" y="56243"/>
                </a:lnTo>
                <a:lnTo>
                  <a:pt x="102178" y="57382"/>
                </a:lnTo>
                <a:lnTo>
                  <a:pt x="95652" y="67176"/>
                </a:lnTo>
                <a:lnTo>
                  <a:pt x="95028" y="68221"/>
                </a:lnTo>
                <a:lnTo>
                  <a:pt x="88643" y="78925"/>
                </a:lnTo>
                <a:lnTo>
                  <a:pt x="102118" y="78925"/>
                </a:lnTo>
                <a:lnTo>
                  <a:pt x="108539" y="68221"/>
                </a:lnTo>
                <a:lnTo>
                  <a:pt x="109251" y="67176"/>
                </a:lnTo>
                <a:lnTo>
                  <a:pt x="115925" y="57382"/>
                </a:lnTo>
                <a:lnTo>
                  <a:pt x="116797" y="56243"/>
                </a:lnTo>
                <a:lnTo>
                  <a:pt x="123438" y="47571"/>
                </a:lnTo>
                <a:lnTo>
                  <a:pt x="124605" y="46212"/>
                </a:lnTo>
                <a:lnTo>
                  <a:pt x="130847" y="38943"/>
                </a:lnTo>
              </a:path>
              <a:path w="233207" h="232580">
                <a:moveTo>
                  <a:pt x="130847" y="38943"/>
                </a:moveTo>
                <a:lnTo>
                  <a:pt x="131325" y="41047"/>
                </a:lnTo>
                <a:lnTo>
                  <a:pt x="158687" y="41047"/>
                </a:lnTo>
                <a:lnTo>
                  <a:pt x="156094" y="38943"/>
                </a:lnTo>
              </a:path>
              <a:path w="233207" h="232580">
                <a:moveTo>
                  <a:pt x="131325" y="41047"/>
                </a:moveTo>
                <a:lnTo>
                  <a:pt x="133609" y="52224"/>
                </a:lnTo>
                <a:lnTo>
                  <a:pt x="135574" y="64296"/>
                </a:lnTo>
                <a:lnTo>
                  <a:pt x="137170" y="77755"/>
                </a:lnTo>
                <a:lnTo>
                  <a:pt x="137200" y="78177"/>
                </a:lnTo>
                <a:lnTo>
                  <a:pt x="138148" y="91419"/>
                </a:lnTo>
                <a:lnTo>
                  <a:pt x="138233" y="92603"/>
                </a:lnTo>
                <a:lnTo>
                  <a:pt x="148798" y="92603"/>
                </a:lnTo>
                <a:lnTo>
                  <a:pt x="148727" y="91419"/>
                </a:lnTo>
                <a:lnTo>
                  <a:pt x="147729" y="78177"/>
                </a:lnTo>
                <a:lnTo>
                  <a:pt x="147685" y="77755"/>
                </a:lnTo>
                <a:lnTo>
                  <a:pt x="146352" y="65060"/>
                </a:lnTo>
                <a:lnTo>
                  <a:pt x="146245" y="64296"/>
                </a:lnTo>
                <a:lnTo>
                  <a:pt x="144594" y="52529"/>
                </a:lnTo>
                <a:lnTo>
                  <a:pt x="144537" y="52224"/>
                </a:lnTo>
                <a:lnTo>
                  <a:pt x="142546" y="41541"/>
                </a:lnTo>
                <a:lnTo>
                  <a:pt x="142454" y="41047"/>
                </a:lnTo>
              </a:path>
              <a:path w="233207" h="232580">
                <a:moveTo>
                  <a:pt x="142454" y="41047"/>
                </a:moveTo>
                <a:lnTo>
                  <a:pt x="144264" y="42508"/>
                </a:lnTo>
                <a:lnTo>
                  <a:pt x="149863" y="47026"/>
                </a:lnTo>
                <a:lnTo>
                  <a:pt x="154263" y="51231"/>
                </a:lnTo>
                <a:lnTo>
                  <a:pt x="158951" y="55712"/>
                </a:lnTo>
                <a:lnTo>
                  <a:pt x="163598" y="61014"/>
                </a:lnTo>
                <a:lnTo>
                  <a:pt x="167348" y="65293"/>
                </a:lnTo>
                <a:lnTo>
                  <a:pt x="171245" y="70507"/>
                </a:lnTo>
                <a:lnTo>
                  <a:pt x="174390" y="74716"/>
                </a:lnTo>
                <a:lnTo>
                  <a:pt x="175176" y="75768"/>
                </a:lnTo>
                <a:lnTo>
                  <a:pt x="176583" y="77872"/>
                </a:lnTo>
                <a:lnTo>
                  <a:pt x="188892" y="77872"/>
                </a:lnTo>
                <a:lnTo>
                  <a:pt x="188189" y="75768"/>
                </a:lnTo>
                <a:lnTo>
                  <a:pt x="187837" y="74716"/>
                </a:lnTo>
                <a:lnTo>
                  <a:pt x="184672" y="70507"/>
                </a:lnTo>
                <a:lnTo>
                  <a:pt x="180974" y="65293"/>
                </a:lnTo>
                <a:lnTo>
                  <a:pt x="177939" y="61014"/>
                </a:lnTo>
                <a:lnTo>
                  <a:pt x="173383" y="55712"/>
                </a:lnTo>
                <a:lnTo>
                  <a:pt x="169533" y="51231"/>
                </a:lnTo>
                <a:lnTo>
                  <a:pt x="165171" y="47026"/>
                </a:lnTo>
                <a:lnTo>
                  <a:pt x="160486" y="42508"/>
                </a:lnTo>
                <a:lnTo>
                  <a:pt x="158687" y="41047"/>
                </a:lnTo>
              </a:path>
              <a:path w="233207" h="232580">
                <a:moveTo>
                  <a:pt x="49604" y="45256"/>
                </a:moveTo>
                <a:lnTo>
                  <a:pt x="49604" y="46308"/>
                </a:lnTo>
                <a:lnTo>
                  <a:pt x="50391" y="50233"/>
                </a:lnTo>
                <a:lnTo>
                  <a:pt x="50659" y="51569"/>
                </a:lnTo>
                <a:lnTo>
                  <a:pt x="46113" y="55777"/>
                </a:lnTo>
                <a:lnTo>
                  <a:pt x="41567" y="59986"/>
                </a:lnTo>
                <a:lnTo>
                  <a:pt x="40430" y="61038"/>
                </a:lnTo>
                <a:lnTo>
                  <a:pt x="67277" y="61038"/>
                </a:lnTo>
                <a:lnTo>
                  <a:pt x="66486" y="59986"/>
                </a:lnTo>
                <a:lnTo>
                  <a:pt x="64375" y="55777"/>
                </a:lnTo>
                <a:lnTo>
                  <a:pt x="71883" y="51569"/>
                </a:lnTo>
                <a:lnTo>
                  <a:pt x="74266" y="50233"/>
                </a:lnTo>
                <a:lnTo>
                  <a:pt x="82881" y="46308"/>
                </a:lnTo>
                <a:lnTo>
                  <a:pt x="85190" y="45256"/>
                </a:lnTo>
              </a:path>
              <a:path w="233207" h="232580">
                <a:moveTo>
                  <a:pt x="201554" y="55777"/>
                </a:moveTo>
                <a:lnTo>
                  <a:pt x="200499" y="56830"/>
                </a:lnTo>
                <a:lnTo>
                  <a:pt x="204719" y="56830"/>
                </a:lnTo>
              </a:path>
              <a:path w="233207" h="232580">
                <a:moveTo>
                  <a:pt x="200499" y="56830"/>
                </a:moveTo>
                <a:lnTo>
                  <a:pt x="199444" y="57882"/>
                </a:lnTo>
                <a:lnTo>
                  <a:pt x="198740" y="59986"/>
                </a:lnTo>
                <a:lnTo>
                  <a:pt x="198388" y="61038"/>
                </a:lnTo>
                <a:lnTo>
                  <a:pt x="198037" y="63142"/>
                </a:lnTo>
                <a:lnTo>
                  <a:pt x="197333" y="67351"/>
                </a:lnTo>
                <a:lnTo>
                  <a:pt x="194168" y="72612"/>
                </a:lnTo>
                <a:lnTo>
                  <a:pt x="191418" y="75354"/>
                </a:lnTo>
                <a:lnTo>
                  <a:pt x="188892" y="77872"/>
                </a:lnTo>
                <a:lnTo>
                  <a:pt x="203110" y="77872"/>
                </a:lnTo>
                <a:lnTo>
                  <a:pt x="205056" y="75354"/>
                </a:lnTo>
                <a:lnTo>
                  <a:pt x="205928" y="72612"/>
                </a:lnTo>
                <a:lnTo>
                  <a:pt x="207601" y="67351"/>
                </a:lnTo>
                <a:lnTo>
                  <a:pt x="208940" y="63142"/>
                </a:lnTo>
                <a:lnTo>
                  <a:pt x="209643" y="61038"/>
                </a:lnTo>
                <a:lnTo>
                  <a:pt x="209995" y="59986"/>
                </a:lnTo>
                <a:lnTo>
                  <a:pt x="208588" y="57882"/>
                </a:lnTo>
                <a:lnTo>
                  <a:pt x="207884" y="56830"/>
                </a:lnTo>
              </a:path>
              <a:path w="233207" h="232580">
                <a:moveTo>
                  <a:pt x="40430" y="61038"/>
                </a:moveTo>
                <a:lnTo>
                  <a:pt x="31527" y="69280"/>
                </a:lnTo>
                <a:lnTo>
                  <a:pt x="22185" y="77929"/>
                </a:lnTo>
                <a:lnTo>
                  <a:pt x="36621" y="77929"/>
                </a:lnTo>
                <a:lnTo>
                  <a:pt x="45160" y="69280"/>
                </a:lnTo>
                <a:lnTo>
                  <a:pt x="54879" y="61038"/>
                </a:lnTo>
              </a:path>
              <a:path w="233207" h="232580">
                <a:moveTo>
                  <a:pt x="54879" y="61038"/>
                </a:moveTo>
                <a:lnTo>
                  <a:pt x="56779" y="64195"/>
                </a:lnTo>
                <a:lnTo>
                  <a:pt x="58045" y="66299"/>
                </a:lnTo>
                <a:lnTo>
                  <a:pt x="59733" y="68403"/>
                </a:lnTo>
                <a:lnTo>
                  <a:pt x="62265" y="71560"/>
                </a:lnTo>
                <a:lnTo>
                  <a:pt x="63584" y="72612"/>
                </a:lnTo>
                <a:lnTo>
                  <a:pt x="67541" y="75768"/>
                </a:lnTo>
                <a:lnTo>
                  <a:pt x="70073" y="78925"/>
                </a:lnTo>
                <a:lnTo>
                  <a:pt x="88643" y="78925"/>
                </a:lnTo>
                <a:lnTo>
                  <a:pt x="83367" y="75768"/>
                </a:lnTo>
                <a:lnTo>
                  <a:pt x="79147" y="72612"/>
                </a:lnTo>
                <a:lnTo>
                  <a:pt x="78092" y="71560"/>
                </a:lnTo>
                <a:lnTo>
                  <a:pt x="74926" y="68403"/>
                </a:lnTo>
                <a:lnTo>
                  <a:pt x="72289" y="66299"/>
                </a:lnTo>
                <a:lnTo>
                  <a:pt x="69651" y="64195"/>
                </a:lnTo>
                <a:lnTo>
                  <a:pt x="67277" y="61038"/>
                </a:lnTo>
              </a:path>
              <a:path w="233207" h="232580">
                <a:moveTo>
                  <a:pt x="219491" y="67351"/>
                </a:moveTo>
                <a:lnTo>
                  <a:pt x="217380" y="68403"/>
                </a:lnTo>
                <a:lnTo>
                  <a:pt x="214215" y="69455"/>
                </a:lnTo>
                <a:lnTo>
                  <a:pt x="213512" y="71560"/>
                </a:lnTo>
                <a:lnTo>
                  <a:pt x="213160" y="72612"/>
                </a:lnTo>
                <a:lnTo>
                  <a:pt x="214215" y="75768"/>
                </a:lnTo>
                <a:lnTo>
                  <a:pt x="215600" y="79235"/>
                </a:lnTo>
                <a:lnTo>
                  <a:pt x="216882" y="83264"/>
                </a:lnTo>
                <a:lnTo>
                  <a:pt x="219402" y="91182"/>
                </a:lnTo>
                <a:lnTo>
                  <a:pt x="220265" y="95663"/>
                </a:lnTo>
                <a:lnTo>
                  <a:pt x="221813" y="103711"/>
                </a:lnTo>
                <a:lnTo>
                  <a:pt x="222121" y="108490"/>
                </a:lnTo>
                <a:lnTo>
                  <a:pt x="222656" y="116816"/>
                </a:lnTo>
                <a:lnTo>
                  <a:pt x="222127" y="125233"/>
                </a:lnTo>
                <a:lnTo>
                  <a:pt x="221862" y="129466"/>
                </a:lnTo>
                <a:lnTo>
                  <a:pt x="221272" y="132598"/>
                </a:lnTo>
                <a:lnTo>
                  <a:pt x="219887" y="139963"/>
                </a:lnTo>
                <a:lnTo>
                  <a:pt x="219491" y="142068"/>
                </a:lnTo>
                <a:lnTo>
                  <a:pt x="218647" y="144172"/>
                </a:lnTo>
                <a:lnTo>
                  <a:pt x="218225" y="145224"/>
                </a:lnTo>
                <a:lnTo>
                  <a:pt x="217380" y="147328"/>
                </a:lnTo>
                <a:lnTo>
                  <a:pt x="215270" y="151537"/>
                </a:lnTo>
                <a:lnTo>
                  <a:pt x="211050" y="155745"/>
                </a:lnTo>
                <a:lnTo>
                  <a:pt x="226483" y="155745"/>
                </a:lnTo>
                <a:lnTo>
                  <a:pt x="227906" y="151537"/>
                </a:lnTo>
                <a:lnTo>
                  <a:pt x="229330" y="147328"/>
                </a:lnTo>
                <a:lnTo>
                  <a:pt x="230042" y="145224"/>
                </a:lnTo>
                <a:lnTo>
                  <a:pt x="230042" y="144172"/>
                </a:lnTo>
                <a:lnTo>
                  <a:pt x="230569" y="142068"/>
                </a:lnTo>
                <a:lnTo>
                  <a:pt x="231097" y="139963"/>
                </a:lnTo>
                <a:lnTo>
                  <a:pt x="232152" y="132598"/>
                </a:lnTo>
                <a:lnTo>
                  <a:pt x="232601" y="129466"/>
                </a:lnTo>
                <a:lnTo>
                  <a:pt x="233207" y="125233"/>
                </a:lnTo>
                <a:lnTo>
                  <a:pt x="233207" y="116816"/>
                </a:lnTo>
                <a:lnTo>
                  <a:pt x="232913" y="108490"/>
                </a:lnTo>
                <a:lnTo>
                  <a:pt x="232304" y="103711"/>
                </a:lnTo>
                <a:lnTo>
                  <a:pt x="231278" y="95663"/>
                </a:lnTo>
                <a:lnTo>
                  <a:pt x="230170" y="91182"/>
                </a:lnTo>
                <a:lnTo>
                  <a:pt x="228211" y="83264"/>
                </a:lnTo>
                <a:lnTo>
                  <a:pt x="226662" y="79235"/>
                </a:lnTo>
                <a:lnTo>
                  <a:pt x="225329" y="75768"/>
                </a:lnTo>
                <a:lnTo>
                  <a:pt x="224116" y="72612"/>
                </a:lnTo>
                <a:lnTo>
                  <a:pt x="223711" y="71560"/>
                </a:lnTo>
                <a:lnTo>
                  <a:pt x="223008" y="69455"/>
                </a:lnTo>
                <a:lnTo>
                  <a:pt x="222656" y="68403"/>
                </a:lnTo>
              </a:path>
              <a:path w="233207" h="232580">
                <a:moveTo>
                  <a:pt x="176583" y="77872"/>
                </a:moveTo>
                <a:lnTo>
                  <a:pt x="177286" y="78925"/>
                </a:lnTo>
                <a:lnTo>
                  <a:pt x="179396" y="81029"/>
                </a:lnTo>
                <a:lnTo>
                  <a:pt x="180452" y="84185"/>
                </a:lnTo>
                <a:lnTo>
                  <a:pt x="177606" y="85650"/>
                </a:lnTo>
                <a:lnTo>
                  <a:pt x="174447" y="87275"/>
                </a:lnTo>
                <a:lnTo>
                  <a:pt x="174221" y="87342"/>
                </a:lnTo>
                <a:lnTo>
                  <a:pt x="162575" y="90781"/>
                </a:lnTo>
                <a:lnTo>
                  <a:pt x="148798" y="92603"/>
                </a:lnTo>
                <a:lnTo>
                  <a:pt x="197602" y="92603"/>
                </a:lnTo>
                <a:lnTo>
                  <a:pt x="196779" y="90781"/>
                </a:lnTo>
                <a:lnTo>
                  <a:pt x="195223" y="87342"/>
                </a:lnTo>
                <a:lnTo>
                  <a:pt x="197099" y="85650"/>
                </a:lnTo>
                <a:lnTo>
                  <a:pt x="198230" y="84185"/>
                </a:lnTo>
                <a:lnTo>
                  <a:pt x="200670" y="81029"/>
                </a:lnTo>
                <a:lnTo>
                  <a:pt x="202297" y="78925"/>
                </a:lnTo>
                <a:lnTo>
                  <a:pt x="203110" y="77872"/>
                </a:lnTo>
              </a:path>
              <a:path w="233207" h="232580">
                <a:moveTo>
                  <a:pt x="6889" y="77929"/>
                </a:moveTo>
                <a:lnTo>
                  <a:pt x="6764" y="78319"/>
                </a:lnTo>
                <a:lnTo>
                  <a:pt x="4201" y="86290"/>
                </a:lnTo>
                <a:lnTo>
                  <a:pt x="3583" y="88213"/>
                </a:lnTo>
                <a:lnTo>
                  <a:pt x="1855" y="97304"/>
                </a:lnTo>
                <a:lnTo>
                  <a:pt x="914" y="102254"/>
                </a:lnTo>
                <a:lnTo>
                  <a:pt x="511" y="108671"/>
                </a:lnTo>
                <a:lnTo>
                  <a:pt x="66" y="115764"/>
                </a:lnTo>
                <a:lnTo>
                  <a:pt x="0" y="116816"/>
                </a:lnTo>
                <a:lnTo>
                  <a:pt x="138" y="123308"/>
                </a:lnTo>
                <a:lnTo>
                  <a:pt x="395" y="126006"/>
                </a:lnTo>
                <a:lnTo>
                  <a:pt x="1225" y="134703"/>
                </a:lnTo>
                <a:lnTo>
                  <a:pt x="26668" y="134703"/>
                </a:lnTo>
                <a:lnTo>
                  <a:pt x="19943" y="126006"/>
                </a:lnTo>
                <a:lnTo>
                  <a:pt x="18581" y="123308"/>
                </a:lnTo>
                <a:lnTo>
                  <a:pt x="15302" y="116816"/>
                </a:lnTo>
                <a:lnTo>
                  <a:pt x="14771" y="115764"/>
                </a:lnTo>
                <a:lnTo>
                  <a:pt x="17143" y="108671"/>
                </a:lnTo>
                <a:lnTo>
                  <a:pt x="20052" y="102254"/>
                </a:lnTo>
                <a:lnTo>
                  <a:pt x="22296" y="97304"/>
                </a:lnTo>
                <a:lnTo>
                  <a:pt x="28277" y="88213"/>
                </a:lnTo>
                <a:lnTo>
                  <a:pt x="29543" y="86290"/>
                </a:lnTo>
                <a:lnTo>
                  <a:pt x="36236" y="78319"/>
                </a:lnTo>
                <a:lnTo>
                  <a:pt x="36621" y="77929"/>
                </a:lnTo>
              </a:path>
              <a:path w="233207" h="232580">
                <a:moveTo>
                  <a:pt x="70073" y="78925"/>
                </a:moveTo>
                <a:lnTo>
                  <a:pt x="70884" y="79935"/>
                </a:lnTo>
                <a:lnTo>
                  <a:pt x="71761" y="81029"/>
                </a:lnTo>
                <a:lnTo>
                  <a:pt x="75718" y="84185"/>
                </a:lnTo>
                <a:lnTo>
                  <a:pt x="77037" y="85238"/>
                </a:lnTo>
                <a:lnTo>
                  <a:pt x="81257" y="87342"/>
                </a:lnTo>
                <a:lnTo>
                  <a:pt x="83367" y="88394"/>
                </a:lnTo>
                <a:lnTo>
                  <a:pt x="83016" y="89446"/>
                </a:lnTo>
                <a:lnTo>
                  <a:pt x="82664" y="90498"/>
                </a:lnTo>
                <a:lnTo>
                  <a:pt x="82312" y="91550"/>
                </a:lnTo>
                <a:lnTo>
                  <a:pt x="81609" y="92603"/>
                </a:lnTo>
                <a:lnTo>
                  <a:pt x="126627" y="92603"/>
                </a:lnTo>
                <a:lnTo>
                  <a:pt x="123989" y="91550"/>
                </a:lnTo>
                <a:lnTo>
                  <a:pt x="121351" y="90498"/>
                </a:lnTo>
                <a:lnTo>
                  <a:pt x="112910" y="89446"/>
                </a:lnTo>
                <a:lnTo>
                  <a:pt x="109218" y="88394"/>
                </a:lnTo>
                <a:lnTo>
                  <a:pt x="105525" y="87342"/>
                </a:lnTo>
                <a:lnTo>
                  <a:pt x="101304" y="85238"/>
                </a:lnTo>
                <a:lnTo>
                  <a:pt x="99194" y="84185"/>
                </a:lnTo>
                <a:lnTo>
                  <a:pt x="100915" y="81029"/>
                </a:lnTo>
                <a:lnTo>
                  <a:pt x="101511" y="79935"/>
                </a:lnTo>
                <a:lnTo>
                  <a:pt x="102118" y="78925"/>
                </a:lnTo>
              </a:path>
              <a:path w="233207" h="232580">
                <a:moveTo>
                  <a:pt x="81609" y="92603"/>
                </a:moveTo>
                <a:lnTo>
                  <a:pt x="80905" y="93655"/>
                </a:lnTo>
                <a:lnTo>
                  <a:pt x="198078" y="93655"/>
                </a:lnTo>
                <a:lnTo>
                  <a:pt x="197602" y="92603"/>
                </a:lnTo>
              </a:path>
              <a:path w="233207" h="232580">
                <a:moveTo>
                  <a:pt x="80905" y="93655"/>
                </a:moveTo>
                <a:lnTo>
                  <a:pt x="80202" y="94707"/>
                </a:lnTo>
                <a:lnTo>
                  <a:pt x="79497" y="96825"/>
                </a:lnTo>
                <a:lnTo>
                  <a:pt x="79147" y="97877"/>
                </a:lnTo>
                <a:lnTo>
                  <a:pt x="78932" y="98285"/>
                </a:lnTo>
                <a:lnTo>
                  <a:pt x="78101" y="99982"/>
                </a:lnTo>
                <a:lnTo>
                  <a:pt x="76555" y="103138"/>
                </a:lnTo>
                <a:lnTo>
                  <a:pt x="73045" y="110304"/>
                </a:lnTo>
                <a:lnTo>
                  <a:pt x="70393" y="116556"/>
                </a:lnTo>
                <a:lnTo>
                  <a:pt x="67907" y="122418"/>
                </a:lnTo>
                <a:lnTo>
                  <a:pt x="65429" y="129227"/>
                </a:lnTo>
                <a:lnTo>
                  <a:pt x="63518" y="134479"/>
                </a:lnTo>
                <a:lnTo>
                  <a:pt x="61471" y="141153"/>
                </a:lnTo>
                <a:lnTo>
                  <a:pt x="59879" y="146339"/>
                </a:lnTo>
                <a:lnTo>
                  <a:pt x="58374" y="152334"/>
                </a:lnTo>
                <a:lnTo>
                  <a:pt x="56990" y="157850"/>
                </a:lnTo>
                <a:lnTo>
                  <a:pt x="67899" y="157850"/>
                </a:lnTo>
                <a:lnTo>
                  <a:pt x="69384" y="152334"/>
                </a:lnTo>
                <a:lnTo>
                  <a:pt x="71240" y="146339"/>
                </a:lnTo>
                <a:lnTo>
                  <a:pt x="72847" y="141153"/>
                </a:lnTo>
                <a:lnTo>
                  <a:pt x="75233" y="134479"/>
                </a:lnTo>
                <a:lnTo>
                  <a:pt x="77112" y="129227"/>
                </a:lnTo>
                <a:lnTo>
                  <a:pt x="79914" y="122418"/>
                </a:lnTo>
                <a:lnTo>
                  <a:pt x="82327" y="116556"/>
                </a:lnTo>
                <a:lnTo>
                  <a:pt x="85270" y="110304"/>
                </a:lnTo>
                <a:lnTo>
                  <a:pt x="88643" y="103138"/>
                </a:lnTo>
                <a:lnTo>
                  <a:pt x="89698" y="99982"/>
                </a:lnTo>
                <a:lnTo>
                  <a:pt x="90832" y="98285"/>
                </a:lnTo>
                <a:lnTo>
                  <a:pt x="91105" y="97877"/>
                </a:lnTo>
                <a:lnTo>
                  <a:pt x="91808" y="96825"/>
                </a:lnTo>
                <a:lnTo>
                  <a:pt x="93218" y="94707"/>
                </a:lnTo>
                <a:lnTo>
                  <a:pt x="93918" y="93655"/>
                </a:lnTo>
              </a:path>
              <a:path w="233207" h="232580">
                <a:moveTo>
                  <a:pt x="93918" y="93655"/>
                </a:moveTo>
                <a:lnTo>
                  <a:pt x="101304" y="96825"/>
                </a:lnTo>
                <a:lnTo>
                  <a:pt x="105994" y="98579"/>
                </a:lnTo>
                <a:lnTo>
                  <a:pt x="109745" y="99982"/>
                </a:lnTo>
                <a:lnTo>
                  <a:pt x="118186" y="101034"/>
                </a:lnTo>
                <a:lnTo>
                  <a:pt x="122537" y="102273"/>
                </a:lnTo>
                <a:lnTo>
                  <a:pt x="125572" y="103138"/>
                </a:lnTo>
                <a:lnTo>
                  <a:pt x="131902" y="104190"/>
                </a:lnTo>
                <a:lnTo>
                  <a:pt x="149853" y="104190"/>
                </a:lnTo>
                <a:lnTo>
                  <a:pt x="156758" y="103138"/>
                </a:lnTo>
                <a:lnTo>
                  <a:pt x="162432" y="102273"/>
                </a:lnTo>
                <a:lnTo>
                  <a:pt x="166504" y="101034"/>
                </a:lnTo>
                <a:lnTo>
                  <a:pt x="169961" y="99982"/>
                </a:lnTo>
                <a:lnTo>
                  <a:pt x="174569" y="98579"/>
                </a:lnTo>
                <a:lnTo>
                  <a:pt x="178543" y="96825"/>
                </a:lnTo>
                <a:lnTo>
                  <a:pt x="185727" y="93655"/>
                </a:lnTo>
              </a:path>
              <a:path w="233207" h="232580">
                <a:moveTo>
                  <a:pt x="185727" y="93655"/>
                </a:moveTo>
                <a:lnTo>
                  <a:pt x="188556" y="99665"/>
                </a:lnTo>
                <a:lnTo>
                  <a:pt x="189336" y="101322"/>
                </a:lnTo>
                <a:lnTo>
                  <a:pt x="193489" y="111985"/>
                </a:lnTo>
                <a:lnTo>
                  <a:pt x="194124" y="113615"/>
                </a:lnTo>
                <a:lnTo>
                  <a:pt x="197166" y="124303"/>
                </a:lnTo>
                <a:lnTo>
                  <a:pt x="197623" y="125907"/>
                </a:lnTo>
                <a:lnTo>
                  <a:pt x="199494" y="136620"/>
                </a:lnTo>
                <a:lnTo>
                  <a:pt x="199769" y="138196"/>
                </a:lnTo>
                <a:lnTo>
                  <a:pt x="200407" y="148937"/>
                </a:lnTo>
                <a:lnTo>
                  <a:pt x="200499" y="150485"/>
                </a:lnTo>
                <a:lnTo>
                  <a:pt x="200499" y="155745"/>
                </a:lnTo>
                <a:lnTo>
                  <a:pt x="211050" y="155745"/>
                </a:lnTo>
                <a:lnTo>
                  <a:pt x="211042" y="150485"/>
                </a:lnTo>
                <a:lnTo>
                  <a:pt x="211040" y="148937"/>
                </a:lnTo>
                <a:lnTo>
                  <a:pt x="210383" y="138196"/>
                </a:lnTo>
                <a:lnTo>
                  <a:pt x="210286" y="136620"/>
                </a:lnTo>
                <a:lnTo>
                  <a:pt x="208583" y="125907"/>
                </a:lnTo>
                <a:lnTo>
                  <a:pt x="208328" y="124303"/>
                </a:lnTo>
                <a:lnTo>
                  <a:pt x="205583" y="113615"/>
                </a:lnTo>
                <a:lnTo>
                  <a:pt x="205164" y="111985"/>
                </a:lnTo>
                <a:lnTo>
                  <a:pt x="201384" y="101322"/>
                </a:lnTo>
                <a:lnTo>
                  <a:pt x="200796" y="99665"/>
                </a:lnTo>
                <a:lnTo>
                  <a:pt x="198078" y="93655"/>
                </a:lnTo>
              </a:path>
              <a:path w="233207" h="232580">
                <a:moveTo>
                  <a:pt x="138233" y="104190"/>
                </a:moveTo>
                <a:lnTo>
                  <a:pt x="139288" y="108399"/>
                </a:lnTo>
                <a:lnTo>
                  <a:pt x="139288" y="112607"/>
                </a:lnTo>
                <a:lnTo>
                  <a:pt x="139288" y="116816"/>
                </a:lnTo>
                <a:lnTo>
                  <a:pt x="139075" y="129673"/>
                </a:lnTo>
                <a:lnTo>
                  <a:pt x="139048" y="131341"/>
                </a:lnTo>
                <a:lnTo>
                  <a:pt x="138465" y="142735"/>
                </a:lnTo>
                <a:lnTo>
                  <a:pt x="138349" y="145017"/>
                </a:lnTo>
                <a:lnTo>
                  <a:pt x="137416" y="155694"/>
                </a:lnTo>
                <a:lnTo>
                  <a:pt x="137243" y="157680"/>
                </a:lnTo>
                <a:lnTo>
                  <a:pt x="135916" y="168245"/>
                </a:lnTo>
                <a:lnTo>
                  <a:pt x="135780" y="169328"/>
                </a:lnTo>
                <a:lnTo>
                  <a:pt x="134013" y="179959"/>
                </a:lnTo>
                <a:lnTo>
                  <a:pt x="144578" y="179959"/>
                </a:lnTo>
                <a:lnTo>
                  <a:pt x="146166" y="169328"/>
                </a:lnTo>
                <a:lnTo>
                  <a:pt x="146328" y="168245"/>
                </a:lnTo>
                <a:lnTo>
                  <a:pt x="147562" y="157680"/>
                </a:lnTo>
                <a:lnTo>
                  <a:pt x="147794" y="155694"/>
                </a:lnTo>
                <a:lnTo>
                  <a:pt x="148708" y="145017"/>
                </a:lnTo>
                <a:lnTo>
                  <a:pt x="148904" y="142735"/>
                </a:lnTo>
                <a:lnTo>
                  <a:pt x="149518" y="131341"/>
                </a:lnTo>
                <a:lnTo>
                  <a:pt x="149608" y="129673"/>
                </a:lnTo>
                <a:lnTo>
                  <a:pt x="149853" y="116816"/>
                </a:lnTo>
                <a:lnTo>
                  <a:pt x="149853" y="112607"/>
                </a:lnTo>
                <a:lnTo>
                  <a:pt x="149853" y="108399"/>
                </a:lnTo>
                <a:lnTo>
                  <a:pt x="149853" y="104190"/>
                </a:lnTo>
              </a:path>
              <a:path w="233207" h="232580">
                <a:moveTo>
                  <a:pt x="1225" y="134703"/>
                </a:moveTo>
                <a:lnTo>
                  <a:pt x="1373" y="136247"/>
                </a:lnTo>
                <a:lnTo>
                  <a:pt x="1998" y="138911"/>
                </a:lnTo>
                <a:lnTo>
                  <a:pt x="2739" y="142068"/>
                </a:lnTo>
                <a:lnTo>
                  <a:pt x="3479" y="145224"/>
                </a:lnTo>
                <a:lnTo>
                  <a:pt x="4220" y="148380"/>
                </a:lnTo>
                <a:lnTo>
                  <a:pt x="5275" y="150485"/>
                </a:lnTo>
                <a:lnTo>
                  <a:pt x="7965" y="157844"/>
                </a:lnTo>
                <a:lnTo>
                  <a:pt x="9651" y="162455"/>
                </a:lnTo>
                <a:lnTo>
                  <a:pt x="13184" y="169524"/>
                </a:lnTo>
                <a:lnTo>
                  <a:pt x="15722" y="174602"/>
                </a:lnTo>
                <a:lnTo>
                  <a:pt x="19409" y="180225"/>
                </a:lnTo>
                <a:lnTo>
                  <a:pt x="23091" y="185840"/>
                </a:lnTo>
                <a:lnTo>
                  <a:pt x="26492" y="189904"/>
                </a:lnTo>
                <a:lnTo>
                  <a:pt x="31662" y="196083"/>
                </a:lnTo>
                <a:lnTo>
                  <a:pt x="34237" y="198520"/>
                </a:lnTo>
                <a:lnTo>
                  <a:pt x="36858" y="201002"/>
                </a:lnTo>
                <a:lnTo>
                  <a:pt x="52769" y="201002"/>
                </a:lnTo>
                <a:lnTo>
                  <a:pt x="49630" y="198520"/>
                </a:lnTo>
                <a:lnTo>
                  <a:pt x="46983" y="196083"/>
                </a:lnTo>
                <a:lnTo>
                  <a:pt x="40276" y="189904"/>
                </a:lnTo>
                <a:lnTo>
                  <a:pt x="36795" y="185840"/>
                </a:lnTo>
                <a:lnTo>
                  <a:pt x="31987" y="180225"/>
                </a:lnTo>
                <a:lnTo>
                  <a:pt x="28257" y="174602"/>
                </a:lnTo>
                <a:lnTo>
                  <a:pt x="24889" y="169524"/>
                </a:lnTo>
                <a:lnTo>
                  <a:pt x="21391" y="162455"/>
                </a:lnTo>
                <a:lnTo>
                  <a:pt x="19108" y="157844"/>
                </a:lnTo>
                <a:lnTo>
                  <a:pt x="16579" y="150485"/>
                </a:lnTo>
                <a:lnTo>
                  <a:pt x="15856" y="148380"/>
                </a:lnTo>
                <a:lnTo>
                  <a:pt x="14771" y="145224"/>
                </a:lnTo>
                <a:lnTo>
                  <a:pt x="13716" y="142068"/>
                </a:lnTo>
                <a:lnTo>
                  <a:pt x="13716" y="138911"/>
                </a:lnTo>
                <a:lnTo>
                  <a:pt x="13048" y="136247"/>
                </a:lnTo>
                <a:lnTo>
                  <a:pt x="12661" y="134703"/>
                </a:lnTo>
              </a:path>
              <a:path w="233207" h="232580">
                <a:moveTo>
                  <a:pt x="12661" y="134703"/>
                </a:moveTo>
                <a:lnTo>
                  <a:pt x="14069" y="136458"/>
                </a:lnTo>
                <a:lnTo>
                  <a:pt x="16881" y="139963"/>
                </a:lnTo>
                <a:lnTo>
                  <a:pt x="18569" y="142068"/>
                </a:lnTo>
                <a:lnTo>
                  <a:pt x="21102" y="145224"/>
                </a:lnTo>
                <a:lnTo>
                  <a:pt x="26377" y="149433"/>
                </a:lnTo>
                <a:lnTo>
                  <a:pt x="27020" y="149987"/>
                </a:lnTo>
                <a:lnTo>
                  <a:pt x="32798" y="154972"/>
                </a:lnTo>
                <a:lnTo>
                  <a:pt x="34900" y="156616"/>
                </a:lnTo>
                <a:lnTo>
                  <a:pt x="36479" y="157850"/>
                </a:lnTo>
                <a:lnTo>
                  <a:pt x="56990" y="157850"/>
                </a:lnTo>
                <a:lnTo>
                  <a:pt x="54574" y="156616"/>
                </a:lnTo>
                <a:lnTo>
                  <a:pt x="51819" y="154972"/>
                </a:lnTo>
                <a:lnTo>
                  <a:pt x="43464" y="149987"/>
                </a:lnTo>
                <a:lnTo>
                  <a:pt x="42785" y="149433"/>
                </a:lnTo>
                <a:lnTo>
                  <a:pt x="37629" y="145224"/>
                </a:lnTo>
                <a:lnTo>
                  <a:pt x="33763" y="142068"/>
                </a:lnTo>
                <a:lnTo>
                  <a:pt x="31611" y="139963"/>
                </a:lnTo>
                <a:lnTo>
                  <a:pt x="28026" y="136458"/>
                </a:lnTo>
                <a:lnTo>
                  <a:pt x="26668" y="134703"/>
                </a:lnTo>
              </a:path>
              <a:path w="233207" h="232580">
                <a:moveTo>
                  <a:pt x="200499" y="155745"/>
                </a:moveTo>
                <a:lnTo>
                  <a:pt x="200113" y="157673"/>
                </a:lnTo>
                <a:lnTo>
                  <a:pt x="199444" y="161020"/>
                </a:lnTo>
                <a:lnTo>
                  <a:pt x="199444" y="166281"/>
                </a:lnTo>
                <a:lnTo>
                  <a:pt x="194168" y="169437"/>
                </a:lnTo>
                <a:lnTo>
                  <a:pt x="193953" y="169523"/>
                </a:lnTo>
                <a:lnTo>
                  <a:pt x="188892" y="171542"/>
                </a:lnTo>
                <a:lnTo>
                  <a:pt x="182562" y="173646"/>
                </a:lnTo>
                <a:lnTo>
                  <a:pt x="182195" y="173778"/>
                </a:lnTo>
                <a:lnTo>
                  <a:pt x="170345" y="177212"/>
                </a:lnTo>
                <a:lnTo>
                  <a:pt x="157806" y="179272"/>
                </a:lnTo>
                <a:lnTo>
                  <a:pt x="144578" y="179959"/>
                </a:lnTo>
                <a:lnTo>
                  <a:pt x="214208" y="179959"/>
                </a:lnTo>
                <a:lnTo>
                  <a:pt x="214614" y="179272"/>
                </a:lnTo>
                <a:lnTo>
                  <a:pt x="215834" y="177212"/>
                </a:lnTo>
                <a:lnTo>
                  <a:pt x="217867" y="173778"/>
                </a:lnTo>
                <a:lnTo>
                  <a:pt x="217945" y="173646"/>
                </a:lnTo>
                <a:lnTo>
                  <a:pt x="219191" y="171542"/>
                </a:lnTo>
                <a:lnTo>
                  <a:pt x="220386" y="169523"/>
                </a:lnTo>
                <a:lnTo>
                  <a:pt x="221876" y="166281"/>
                </a:lnTo>
                <a:lnTo>
                  <a:pt x="224293" y="161020"/>
                </a:lnTo>
                <a:lnTo>
                  <a:pt x="225831" y="157673"/>
                </a:lnTo>
                <a:lnTo>
                  <a:pt x="226483" y="155745"/>
                </a:lnTo>
              </a:path>
              <a:path w="233207" h="232580">
                <a:moveTo>
                  <a:pt x="36479" y="157850"/>
                </a:moveTo>
                <a:lnTo>
                  <a:pt x="42759" y="162759"/>
                </a:lnTo>
                <a:lnTo>
                  <a:pt x="43364" y="163125"/>
                </a:lnTo>
                <a:lnTo>
                  <a:pt x="51135" y="167814"/>
                </a:lnTo>
                <a:lnTo>
                  <a:pt x="53824" y="169437"/>
                </a:lnTo>
                <a:lnTo>
                  <a:pt x="53465" y="171868"/>
                </a:lnTo>
                <a:lnTo>
                  <a:pt x="53047" y="174698"/>
                </a:lnTo>
                <a:lnTo>
                  <a:pt x="100318" y="174698"/>
                </a:lnTo>
                <a:lnTo>
                  <a:pt x="89855" y="171868"/>
                </a:lnTo>
                <a:lnTo>
                  <a:pt x="82657" y="169437"/>
                </a:lnTo>
                <a:lnTo>
                  <a:pt x="77852" y="167814"/>
                </a:lnTo>
                <a:lnTo>
                  <a:pt x="66486" y="163125"/>
                </a:lnTo>
                <a:lnTo>
                  <a:pt x="66575" y="162770"/>
                </a:lnTo>
                <a:lnTo>
                  <a:pt x="67899" y="157850"/>
                </a:lnTo>
              </a:path>
              <a:path w="233207" h="232580">
                <a:moveTo>
                  <a:pt x="53047" y="174698"/>
                </a:moveTo>
                <a:lnTo>
                  <a:pt x="52806" y="176333"/>
                </a:lnTo>
                <a:lnTo>
                  <a:pt x="52077" y="189577"/>
                </a:lnTo>
                <a:lnTo>
                  <a:pt x="52237" y="192226"/>
                </a:lnTo>
                <a:lnTo>
                  <a:pt x="52769" y="201002"/>
                </a:lnTo>
                <a:lnTo>
                  <a:pt x="64153" y="201002"/>
                </a:lnTo>
                <a:lnTo>
                  <a:pt x="62927" y="192226"/>
                </a:lnTo>
                <a:lnTo>
                  <a:pt x="63146" y="189577"/>
                </a:lnTo>
                <a:lnTo>
                  <a:pt x="64240" y="176333"/>
                </a:lnTo>
                <a:lnTo>
                  <a:pt x="64375" y="174698"/>
                </a:lnTo>
              </a:path>
              <a:path w="233207" h="232580">
                <a:moveTo>
                  <a:pt x="64375" y="174698"/>
                </a:moveTo>
                <a:lnTo>
                  <a:pt x="65700" y="175287"/>
                </a:lnTo>
                <a:lnTo>
                  <a:pt x="66917" y="175750"/>
                </a:lnTo>
                <a:lnTo>
                  <a:pt x="72762" y="177946"/>
                </a:lnTo>
                <a:lnTo>
                  <a:pt x="76858" y="179486"/>
                </a:lnTo>
                <a:lnTo>
                  <a:pt x="77333" y="179664"/>
                </a:lnTo>
                <a:lnTo>
                  <a:pt x="78357" y="179959"/>
                </a:lnTo>
                <a:lnTo>
                  <a:pt x="134013" y="179959"/>
                </a:lnTo>
                <a:lnTo>
                  <a:pt x="131329" y="179664"/>
                </a:lnTo>
                <a:lnTo>
                  <a:pt x="129710" y="179486"/>
                </a:lnTo>
                <a:lnTo>
                  <a:pt x="117004" y="177946"/>
                </a:lnTo>
                <a:lnTo>
                  <a:pt x="104470" y="175750"/>
                </a:lnTo>
                <a:lnTo>
                  <a:pt x="102666" y="175327"/>
                </a:lnTo>
                <a:lnTo>
                  <a:pt x="102495" y="175287"/>
                </a:lnTo>
                <a:lnTo>
                  <a:pt x="100318" y="174698"/>
                </a:lnTo>
              </a:path>
              <a:path w="233207" h="232580">
                <a:moveTo>
                  <a:pt x="78357" y="179959"/>
                </a:moveTo>
                <a:lnTo>
                  <a:pt x="85664" y="182063"/>
                </a:lnTo>
                <a:lnTo>
                  <a:pt x="89317" y="183115"/>
                </a:lnTo>
                <a:lnTo>
                  <a:pt x="89522" y="183174"/>
                </a:lnTo>
                <a:lnTo>
                  <a:pt x="93638" y="184168"/>
                </a:lnTo>
                <a:lnTo>
                  <a:pt x="102359" y="186272"/>
                </a:lnTo>
                <a:lnTo>
                  <a:pt x="106662" y="187145"/>
                </a:lnTo>
                <a:lnTo>
                  <a:pt x="119368" y="189056"/>
                </a:lnTo>
                <a:lnTo>
                  <a:pt x="122141" y="189371"/>
                </a:lnTo>
                <a:lnTo>
                  <a:pt x="130981" y="190376"/>
                </a:lnTo>
                <a:lnTo>
                  <a:pt x="131902" y="190480"/>
                </a:lnTo>
                <a:lnTo>
                  <a:pt x="124953" y="204339"/>
                </a:lnTo>
                <a:lnTo>
                  <a:pt x="119177" y="215860"/>
                </a:lnTo>
                <a:lnTo>
                  <a:pt x="116603" y="220993"/>
                </a:lnTo>
                <a:lnTo>
                  <a:pt x="131902" y="220993"/>
                </a:lnTo>
                <a:lnTo>
                  <a:pt x="135000" y="215860"/>
                </a:lnTo>
                <a:lnTo>
                  <a:pt x="139409" y="204339"/>
                </a:lnTo>
                <a:lnTo>
                  <a:pt x="142454" y="190480"/>
                </a:lnTo>
                <a:lnTo>
                  <a:pt x="148518" y="190376"/>
                </a:lnTo>
                <a:lnTo>
                  <a:pt x="161734" y="189371"/>
                </a:lnTo>
                <a:lnTo>
                  <a:pt x="163630" y="189056"/>
                </a:lnTo>
                <a:lnTo>
                  <a:pt x="174188" y="187302"/>
                </a:lnTo>
                <a:lnTo>
                  <a:pt x="177980" y="186272"/>
                </a:lnTo>
                <a:lnTo>
                  <a:pt x="185727" y="184168"/>
                </a:lnTo>
                <a:lnTo>
                  <a:pt x="188715" y="183174"/>
                </a:lnTo>
                <a:lnTo>
                  <a:pt x="188892" y="183115"/>
                </a:lnTo>
                <a:lnTo>
                  <a:pt x="192058" y="182063"/>
                </a:lnTo>
                <a:lnTo>
                  <a:pt x="195223" y="179959"/>
                </a:lnTo>
              </a:path>
              <a:path w="233207" h="232580">
                <a:moveTo>
                  <a:pt x="195223" y="179959"/>
                </a:moveTo>
                <a:lnTo>
                  <a:pt x="194896" y="180670"/>
                </a:lnTo>
                <a:lnTo>
                  <a:pt x="194381" y="181791"/>
                </a:lnTo>
                <a:lnTo>
                  <a:pt x="188934" y="191009"/>
                </a:lnTo>
                <a:lnTo>
                  <a:pt x="187580" y="193301"/>
                </a:lnTo>
                <a:lnTo>
                  <a:pt x="180911" y="200435"/>
                </a:lnTo>
                <a:lnTo>
                  <a:pt x="179396" y="202054"/>
                </a:lnTo>
                <a:lnTo>
                  <a:pt x="179130" y="202238"/>
                </a:lnTo>
                <a:lnTo>
                  <a:pt x="168498" y="208832"/>
                </a:lnTo>
                <a:lnTo>
                  <a:pt x="162929" y="211523"/>
                </a:lnTo>
                <a:lnTo>
                  <a:pt x="160753" y="212576"/>
                </a:lnTo>
                <a:lnTo>
                  <a:pt x="157084" y="214349"/>
                </a:lnTo>
                <a:lnTo>
                  <a:pt x="144886" y="218499"/>
                </a:lnTo>
                <a:lnTo>
                  <a:pt x="142017" y="219050"/>
                </a:lnTo>
                <a:lnTo>
                  <a:pt x="131902" y="220993"/>
                </a:lnTo>
                <a:lnTo>
                  <a:pt x="167295" y="220993"/>
                </a:lnTo>
                <a:lnTo>
                  <a:pt x="171576" y="219050"/>
                </a:lnTo>
                <a:lnTo>
                  <a:pt x="172510" y="218499"/>
                </a:lnTo>
                <a:lnTo>
                  <a:pt x="179553" y="214349"/>
                </a:lnTo>
                <a:lnTo>
                  <a:pt x="182562" y="212576"/>
                </a:lnTo>
                <a:lnTo>
                  <a:pt x="184672" y="211523"/>
                </a:lnTo>
                <a:lnTo>
                  <a:pt x="187854" y="208841"/>
                </a:lnTo>
                <a:lnTo>
                  <a:pt x="195385" y="202238"/>
                </a:lnTo>
                <a:lnTo>
                  <a:pt x="195595" y="202054"/>
                </a:lnTo>
                <a:lnTo>
                  <a:pt x="197442" y="200435"/>
                </a:lnTo>
                <a:lnTo>
                  <a:pt x="204004" y="193301"/>
                </a:lnTo>
                <a:lnTo>
                  <a:pt x="206112" y="191009"/>
                </a:lnTo>
                <a:lnTo>
                  <a:pt x="212955" y="181791"/>
                </a:lnTo>
                <a:lnTo>
                  <a:pt x="213787" y="180670"/>
                </a:lnTo>
                <a:lnTo>
                  <a:pt x="214208" y="179959"/>
                </a:lnTo>
              </a:path>
              <a:path w="233207" h="232580">
                <a:moveTo>
                  <a:pt x="36858" y="201002"/>
                </a:moveTo>
                <a:lnTo>
                  <a:pt x="40824" y="204757"/>
                </a:lnTo>
                <a:lnTo>
                  <a:pt x="41337" y="205242"/>
                </a:lnTo>
                <a:lnTo>
                  <a:pt x="49560" y="211393"/>
                </a:lnTo>
                <a:lnTo>
                  <a:pt x="49734" y="211523"/>
                </a:lnTo>
                <a:lnTo>
                  <a:pt x="52019" y="213232"/>
                </a:lnTo>
                <a:lnTo>
                  <a:pt x="57713" y="216539"/>
                </a:lnTo>
                <a:lnTo>
                  <a:pt x="63461" y="219878"/>
                </a:lnTo>
                <a:lnTo>
                  <a:pt x="63611" y="219965"/>
                </a:lnTo>
                <a:lnTo>
                  <a:pt x="67511" y="221659"/>
                </a:lnTo>
                <a:lnTo>
                  <a:pt x="68399" y="222045"/>
                </a:lnTo>
                <a:lnTo>
                  <a:pt x="116076" y="222045"/>
                </a:lnTo>
                <a:lnTo>
                  <a:pt x="106606" y="221659"/>
                </a:lnTo>
                <a:lnTo>
                  <a:pt x="94651" y="219965"/>
                </a:lnTo>
                <a:lnTo>
                  <a:pt x="94038" y="219878"/>
                </a:lnTo>
                <a:lnTo>
                  <a:pt x="81679" y="216539"/>
                </a:lnTo>
                <a:lnTo>
                  <a:pt x="73749" y="213232"/>
                </a:lnTo>
                <a:lnTo>
                  <a:pt x="69651" y="211523"/>
                </a:lnTo>
                <a:lnTo>
                  <a:pt x="69402" y="211393"/>
                </a:lnTo>
                <a:lnTo>
                  <a:pt x="65023" y="205242"/>
                </a:lnTo>
                <a:lnTo>
                  <a:pt x="64677" y="204757"/>
                </a:lnTo>
                <a:lnTo>
                  <a:pt x="64153" y="201002"/>
                </a:lnTo>
              </a:path>
              <a:path w="233207" h="232580">
                <a:moveTo>
                  <a:pt x="116603" y="220993"/>
                </a:moveTo>
                <a:lnTo>
                  <a:pt x="116076" y="222045"/>
                </a:lnTo>
                <a:lnTo>
                  <a:pt x="164976" y="222045"/>
                </a:lnTo>
                <a:lnTo>
                  <a:pt x="167295" y="220993"/>
                </a:lnTo>
              </a:path>
              <a:path w="233207" h="232580">
                <a:moveTo>
                  <a:pt x="68399" y="222045"/>
                </a:moveTo>
                <a:lnTo>
                  <a:pt x="73725" y="224358"/>
                </a:lnTo>
                <a:lnTo>
                  <a:pt x="76015" y="225353"/>
                </a:lnTo>
                <a:lnTo>
                  <a:pt x="86178" y="228419"/>
                </a:lnTo>
                <a:lnTo>
                  <a:pt x="89135" y="229310"/>
                </a:lnTo>
                <a:lnTo>
                  <a:pt x="99493" y="231149"/>
                </a:lnTo>
                <a:lnTo>
                  <a:pt x="102872" y="231748"/>
                </a:lnTo>
                <a:lnTo>
                  <a:pt x="115182" y="232467"/>
                </a:lnTo>
                <a:lnTo>
                  <a:pt x="117131" y="232580"/>
                </a:lnTo>
                <a:lnTo>
                  <a:pt x="122138" y="232467"/>
                </a:lnTo>
                <a:lnTo>
                  <a:pt x="129145" y="231748"/>
                </a:lnTo>
                <a:lnTo>
                  <a:pt x="134995" y="231149"/>
                </a:lnTo>
                <a:lnTo>
                  <a:pt x="143503" y="229310"/>
                </a:lnTo>
                <a:lnTo>
                  <a:pt x="147629" y="228419"/>
                </a:lnTo>
                <a:lnTo>
                  <a:pt x="156876" y="225353"/>
                </a:lnTo>
                <a:lnTo>
                  <a:pt x="159877" y="224358"/>
                </a:lnTo>
                <a:lnTo>
                  <a:pt x="164976" y="222045"/>
                </a:lnTo>
              </a:path>
            </a:pathLst>
          </a:custGeom>
          <a:solidFill>
            <a:srgbClr val="FDFDFD"/>
          </a:solidFill>
        </p:spPr>
        <p:txBody>
          <a:bodyPr wrap="square" lIns="0" tIns="0" rIns="0" bIns="0" rtlCol="0">
            <a:noAutofit/>
          </a:bodyPr>
          <a:lstStyle/>
          <a:p>
            <a:endParaRPr/>
          </a:p>
        </p:txBody>
      </p:sp>
      <p:sp>
        <p:nvSpPr>
          <p:cNvPr id="300" name="object 5"/>
          <p:cNvSpPr txBox="1"/>
          <p:nvPr/>
        </p:nvSpPr>
        <p:spPr>
          <a:xfrm>
            <a:off x="1187369" y="5818213"/>
            <a:ext cx="70706" cy="225215"/>
          </a:xfrm>
          <a:prstGeom prst="rect">
            <a:avLst/>
          </a:prstGeom>
        </p:spPr>
        <p:txBody>
          <a:bodyPr wrap="square" lIns="0" tIns="0" rIns="0" bIns="0" rtlCol="0">
            <a:noAutofit/>
          </a:bodyPr>
          <a:lstStyle/>
          <a:p>
            <a:pPr marL="25400">
              <a:lnSpc>
                <a:spcPts val="1000"/>
              </a:lnSpc>
            </a:pPr>
            <a:endParaRPr sz="1000"/>
          </a:p>
        </p:txBody>
      </p:sp>
      <p:sp>
        <p:nvSpPr>
          <p:cNvPr id="301" name="object 4"/>
          <p:cNvSpPr txBox="1"/>
          <p:nvPr/>
        </p:nvSpPr>
        <p:spPr>
          <a:xfrm>
            <a:off x="910888" y="5814004"/>
            <a:ext cx="233207" cy="232580"/>
          </a:xfrm>
          <a:prstGeom prst="rect">
            <a:avLst/>
          </a:prstGeom>
        </p:spPr>
        <p:txBody>
          <a:bodyPr wrap="square" lIns="0" tIns="0" rIns="0" bIns="0" rtlCol="0">
            <a:noAutofit/>
          </a:bodyPr>
          <a:lstStyle/>
          <a:p>
            <a:pPr marL="25400">
              <a:lnSpc>
                <a:spcPts val="1000"/>
              </a:lnSpc>
            </a:pPr>
            <a:endParaRPr sz="1000"/>
          </a:p>
        </p:txBody>
      </p:sp>
      <p:sp>
        <p:nvSpPr>
          <p:cNvPr id="302" name="object 3"/>
          <p:cNvSpPr txBox="1"/>
          <p:nvPr/>
        </p:nvSpPr>
        <p:spPr>
          <a:xfrm>
            <a:off x="910888" y="6046585"/>
            <a:ext cx="233207" cy="118906"/>
          </a:xfrm>
          <a:prstGeom prst="rect">
            <a:avLst/>
          </a:prstGeom>
        </p:spPr>
        <p:txBody>
          <a:bodyPr wrap="square" lIns="0" tIns="0" rIns="0" bIns="0" rtlCol="0">
            <a:noAutofit/>
          </a:bodyPr>
          <a:lstStyle/>
          <a:p>
            <a:pPr marL="25400">
              <a:lnSpc>
                <a:spcPts val="900"/>
              </a:lnSpc>
              <a:spcBef>
                <a:spcPts val="36"/>
              </a:spcBef>
            </a:pPr>
            <a:endParaRPr sz="900"/>
          </a:p>
        </p:txBody>
      </p:sp>
      <p:sp>
        <p:nvSpPr>
          <p:cNvPr id="303" name="object 2"/>
          <p:cNvSpPr txBox="1"/>
          <p:nvPr/>
        </p:nvSpPr>
        <p:spPr>
          <a:xfrm>
            <a:off x="81459" y="5956336"/>
            <a:ext cx="582504" cy="152400"/>
          </a:xfrm>
          <a:prstGeom prst="rect">
            <a:avLst/>
          </a:prstGeom>
        </p:spPr>
        <p:txBody>
          <a:bodyPr wrap="square" lIns="0" tIns="0" rIns="0" bIns="0" rtlCol="0">
            <a:noAutofit/>
          </a:bodyPr>
          <a:lstStyle/>
          <a:p>
            <a:pPr marL="25400">
              <a:lnSpc>
                <a:spcPts val="1000"/>
              </a:lnSpc>
            </a:pPr>
            <a:endParaRPr sz="1000"/>
          </a:p>
        </p:txBody>
      </p:sp>
      <p:pic>
        <p:nvPicPr>
          <p:cNvPr id="10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06549" y="5786871"/>
            <a:ext cx="1008207" cy="85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ectangle 109">
            <a:extLst>
              <a:ext uri="{FF2B5EF4-FFF2-40B4-BE49-F238E27FC236}">
                <a16:creationId xmlns:a16="http://schemas.microsoft.com/office/drawing/2014/main" id="{AEF3FE6A-4AB9-2943-B3E8-388EFAE2FF86}"/>
              </a:ext>
            </a:extLst>
          </p:cNvPr>
          <p:cNvSpPr/>
          <p:nvPr/>
        </p:nvSpPr>
        <p:spPr>
          <a:xfrm>
            <a:off x="7303562" y="5501464"/>
            <a:ext cx="1643179" cy="246221"/>
          </a:xfrm>
          <a:prstGeom prst="rect">
            <a:avLst/>
          </a:prstGeom>
        </p:spPr>
        <p:txBody>
          <a:bodyPr wrap="square">
            <a:spAutoFit/>
          </a:bodyPr>
          <a:lstStyle/>
          <a:p>
            <a:pPr fontAlgn="b"/>
            <a:r>
              <a:rPr lang="en-US" sz="1000" i="1" dirty="0">
                <a:solidFill>
                  <a:schemeClr val="bg1"/>
                </a:solidFill>
                <a:latin typeface="Calibri" panose="020F0502020204030204" pitchFamily="34" charset="0"/>
              </a:rPr>
              <a:t>Supported by:</a:t>
            </a:r>
          </a:p>
        </p:txBody>
      </p:sp>
      <p:sp>
        <p:nvSpPr>
          <p:cNvPr id="111" name="Rectangle 110">
            <a:extLst>
              <a:ext uri="{FF2B5EF4-FFF2-40B4-BE49-F238E27FC236}">
                <a16:creationId xmlns:a16="http://schemas.microsoft.com/office/drawing/2014/main" id="{723B9F51-09C0-3744-9AEA-C59FF6964C5A}"/>
              </a:ext>
            </a:extLst>
          </p:cNvPr>
          <p:cNvSpPr/>
          <p:nvPr/>
        </p:nvSpPr>
        <p:spPr>
          <a:xfrm>
            <a:off x="5842954" y="5476738"/>
            <a:ext cx="1643179" cy="246221"/>
          </a:xfrm>
          <a:prstGeom prst="rect">
            <a:avLst/>
          </a:prstGeom>
        </p:spPr>
        <p:txBody>
          <a:bodyPr wrap="square">
            <a:spAutoFit/>
          </a:bodyPr>
          <a:lstStyle/>
          <a:p>
            <a:pPr fontAlgn="b"/>
            <a:r>
              <a:rPr lang="en-US" sz="1000" i="1" dirty="0">
                <a:solidFill>
                  <a:schemeClr val="bg1"/>
                </a:solidFill>
                <a:latin typeface="Calibri" panose="020F0502020204030204" pitchFamily="34" charset="0"/>
              </a:rPr>
              <a:t>In a partnership with:</a:t>
            </a:r>
          </a:p>
        </p:txBody>
      </p:sp>
      <p:pic>
        <p:nvPicPr>
          <p:cNvPr id="112" name="Picture 111">
            <a:extLst>
              <a:ext uri="{FF2B5EF4-FFF2-40B4-BE49-F238E27FC236}">
                <a16:creationId xmlns:a16="http://schemas.microsoft.com/office/drawing/2014/main" id="{0D86598D-789A-4BE8-AE4B-6B9C9DE0D78D}"/>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6624" y="5855503"/>
            <a:ext cx="1673603" cy="729965"/>
          </a:xfrm>
          <a:prstGeom prst="rect">
            <a:avLst/>
          </a:prstGeom>
          <a:noFill/>
          <a:ln>
            <a:noFill/>
          </a:ln>
        </p:spPr>
      </p:pic>
    </p:spTree>
    <p:extLst>
      <p:ext uri="{BB962C8B-B14F-4D97-AF65-F5344CB8AC3E}">
        <p14:creationId xmlns:p14="http://schemas.microsoft.com/office/powerpoint/2010/main" val="55309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342900" y="381000"/>
            <a:ext cx="8458200" cy="418896"/>
          </a:xfrm>
          <a:prstGeom prst="rect">
            <a:avLst/>
          </a:prstGeom>
        </p:spPr>
        <p:txBody>
          <a:bodyPr wrap="square" lIns="0" tIns="0" rIns="0" bIns="0" rtlCol="0">
            <a:noAutofit/>
          </a:bodyPr>
          <a:lstStyle/>
          <a:p>
            <a:pPr marL="12700" algn="ctr">
              <a:lnSpc>
                <a:spcPts val="3270"/>
              </a:lnSpc>
              <a:spcBef>
                <a:spcPts val="163"/>
              </a:spcBef>
            </a:pPr>
            <a:r>
              <a:rPr lang="en-IN" sz="3000" b="1" dirty="0">
                <a:latin typeface="Arial"/>
                <a:cs typeface="Arial"/>
              </a:rPr>
              <a:t>AGENDA – LESSON </a:t>
            </a:r>
            <a:r>
              <a:rPr lang="en-IN" sz="3000" b="1" dirty="0" smtClean="0">
                <a:latin typeface="Arial"/>
                <a:cs typeface="Arial"/>
              </a:rPr>
              <a:t>3</a:t>
            </a:r>
            <a:endParaRPr lang="en-IN" sz="3000" b="1"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986229092"/>
              </p:ext>
            </p:extLst>
          </p:nvPr>
        </p:nvGraphicFramePr>
        <p:xfrm>
          <a:off x="0" y="1019033"/>
          <a:ext cx="9144000" cy="5153168"/>
        </p:xfrm>
        <a:graphic>
          <a:graphicData uri="http://schemas.openxmlformats.org/drawingml/2006/table">
            <a:tbl>
              <a:tblPr>
                <a:tableStyleId>{5C22544A-7EE6-4342-B048-85BDC9FD1C3A}</a:tableStyleId>
              </a:tblPr>
              <a:tblGrid>
                <a:gridCol w="17526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680512">
                <a:tc>
                  <a:txBody>
                    <a:bodyPr/>
                    <a:lstStyle/>
                    <a:p>
                      <a:pPr algn="ctr" fontAlgn="ctr"/>
                      <a:r>
                        <a:rPr lang="en-US" sz="2000" u="none" strike="noStrike" dirty="0">
                          <a:effectLst/>
                          <a:latin typeface="Arial" panose="020B0604020202020204" pitchFamily="34" charset="0"/>
                          <a:cs typeface="Arial" panose="020B0604020202020204" pitchFamily="34" charset="0"/>
                        </a:rPr>
                        <a:t>8:00 - 8:20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Recap the previous section</a:t>
                      </a:r>
                      <a:endParaRPr lang="en-US" sz="2000" b="1"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0"/>
                  </a:ext>
                </a:extLst>
              </a:tr>
              <a:tr h="63106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u="none" strike="noStrike" dirty="0">
                          <a:effectLst/>
                          <a:latin typeface="Arial" panose="020B0604020202020204" pitchFamily="34" charset="0"/>
                          <a:cs typeface="Arial" panose="020B0604020202020204" pitchFamily="34" charset="0"/>
                        </a:rPr>
                        <a:t>8:20 - 9:20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Arial"/>
                        </a:rPr>
                        <a:t>Part 12. Energy Management</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9:20 - 9:30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669150">
                <a:tc>
                  <a:txBody>
                    <a:bodyPr/>
                    <a:lstStyle/>
                    <a:p>
                      <a:pPr algn="ctr" fontAlgn="ctr"/>
                      <a:r>
                        <a:rPr lang="en-US" sz="2000" u="none" strike="noStrike" dirty="0">
                          <a:effectLst/>
                          <a:latin typeface="Arial" panose="020B0604020202020204" pitchFamily="34" charset="0"/>
                          <a:cs typeface="Arial" panose="020B0604020202020204" pitchFamily="34" charset="0"/>
                        </a:rPr>
                        <a:t>9:30 - 10:30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13. Chemical Handling and Management</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10:30 - 10:40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963720">
                <a:tc>
                  <a:txBody>
                    <a:bodyPr/>
                    <a:lstStyle/>
                    <a:p>
                      <a:pPr algn="ctr" fontAlgn="ctr"/>
                      <a:r>
                        <a:rPr lang="en-US" sz="2000" u="none" strike="noStrike" dirty="0">
                          <a:effectLst/>
                          <a:latin typeface="Arial" panose="020B0604020202020204" pitchFamily="34" charset="0"/>
                          <a:cs typeface="Arial" panose="020B0604020202020204" pitchFamily="34" charset="0"/>
                        </a:rPr>
                        <a:t>10:40 - 11:20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14. Training Tool</a:t>
                      </a:r>
                      <a:br>
                        <a:rPr lang="en-US" sz="2000" b="0" i="0" u="none" strike="noStrike" dirty="0" smtClean="0">
                          <a:solidFill>
                            <a:srgbClr val="000000"/>
                          </a:solidFill>
                          <a:effectLst/>
                          <a:latin typeface="Arial"/>
                        </a:rPr>
                      </a:br>
                      <a:r>
                        <a:rPr lang="en-US" sz="2000" b="0" i="0" u="none" strike="noStrike" dirty="0" smtClean="0">
                          <a:solidFill>
                            <a:srgbClr val="000000"/>
                          </a:solidFill>
                          <a:effectLst/>
                          <a:latin typeface="Arial"/>
                        </a:rPr>
                        <a:t>- Self-Assessment Tool, HIGG FEM 3.0 </a:t>
                      </a:r>
                    </a:p>
                    <a:p>
                      <a:pPr algn="l" fontAlgn="ctr"/>
                      <a:r>
                        <a:rPr lang="en-US" sz="2000" b="0" i="0" u="none" strike="noStrike" dirty="0" smtClean="0">
                          <a:solidFill>
                            <a:srgbClr val="000000"/>
                          </a:solidFill>
                          <a:effectLst/>
                          <a:latin typeface="Arial"/>
                        </a:rPr>
                        <a:t>- The linkages</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1" i="1" u="none" strike="noStrike" dirty="0" smtClean="0">
                          <a:effectLst/>
                          <a:latin typeface="Arial" panose="020B0604020202020204" pitchFamily="34" charset="0"/>
                          <a:cs typeface="Arial" panose="020B0604020202020204" pitchFamily="34" charset="0"/>
                        </a:rPr>
                        <a:t>Tea Break</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6"/>
                  </a:ext>
                </a:extLst>
              </a:tr>
              <a:tr h="1262127">
                <a:tc>
                  <a:txBody>
                    <a:bodyPr/>
                    <a:lstStyle/>
                    <a:p>
                      <a:pPr algn="ctr" fontAlgn="ctr"/>
                      <a:r>
                        <a:rPr lang="en-US" sz="2000" u="none" strike="noStrike" dirty="0">
                          <a:effectLst/>
                          <a:latin typeface="Arial" panose="020B0604020202020204" pitchFamily="34" charset="0"/>
                          <a:cs typeface="Arial" panose="020B0604020202020204" pitchFamily="34" charset="0"/>
                        </a:rPr>
                        <a:t>11:30 - 12:00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b="0" i="0" u="none" strike="noStrike" dirty="0" smtClean="0">
                          <a:solidFill>
                            <a:srgbClr val="000000"/>
                          </a:solidFill>
                          <a:effectLst/>
                          <a:latin typeface="Arial"/>
                        </a:rPr>
                        <a:t>Part 15.</a:t>
                      </a:r>
                      <a:r>
                        <a:rPr lang="en-US" sz="2000" b="0" i="0" u="none" strike="noStrike" baseline="0" dirty="0" smtClean="0">
                          <a:solidFill>
                            <a:srgbClr val="000000"/>
                          </a:solidFill>
                          <a:effectLst/>
                          <a:latin typeface="Arial"/>
                        </a:rPr>
                        <a:t> </a:t>
                      </a:r>
                      <a:r>
                        <a:rPr lang="en-US" sz="2000" b="0" i="0" u="none" strike="noStrike" dirty="0" smtClean="0">
                          <a:solidFill>
                            <a:srgbClr val="000000"/>
                          </a:solidFill>
                          <a:effectLst/>
                          <a:latin typeface="Arial"/>
                        </a:rPr>
                        <a:t>Discuss proposed improvements to satisfy SAT and raise the HIGG FEM score.</a:t>
                      </a:r>
                      <a:endParaRPr lang="en-US" sz="2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63710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OPENING Ppt .NN_Viet">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17764</TotalTime>
  <Words>5329</Words>
  <Application>Microsoft Office PowerPoint</Application>
  <PresentationFormat>On-screen Show (4:3)</PresentationFormat>
  <Paragraphs>884</Paragraphs>
  <Slides>88</Slides>
  <Notes>14</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88</vt:i4>
      </vt:variant>
    </vt:vector>
  </HeadingPairs>
  <TitlesOfParts>
    <vt:vector size="105" baseType="lpstr">
      <vt:lpstr>Agency FB</vt:lpstr>
      <vt:lpstr>Arial</vt:lpstr>
      <vt:lpstr>BatangChe</vt:lpstr>
      <vt:lpstr>Calibri</vt:lpstr>
      <vt:lpstr>Calibri Light</vt:lpstr>
      <vt:lpstr>Open Sans</vt:lpstr>
      <vt:lpstr>Roboto</vt:lpstr>
      <vt:lpstr>Symbol</vt:lpstr>
      <vt:lpstr>Times New Roman</vt:lpstr>
      <vt:lpstr>Wingdings</vt:lpstr>
      <vt:lpstr>Office Theme</vt:lpstr>
      <vt:lpstr>1. OPENING Ppt .NN_Viet</vt:lpstr>
      <vt:lpstr>1_Custom Design</vt:lpstr>
      <vt:lpstr>Custom Design</vt:lpstr>
      <vt:lpstr>2_Custom Design</vt:lpstr>
      <vt:lpstr>3_Custom Design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Ngan Tran</dc:creator>
  <cp:lastModifiedBy>Admin</cp:lastModifiedBy>
  <cp:revision>1331</cp:revision>
  <dcterms:modified xsi:type="dcterms:W3CDTF">2021-05-18T07:34:42Z</dcterms:modified>
</cp:coreProperties>
</file>