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media/image16.jpg" ContentType="image/jpeg"/>
  <Override PartName="/ppt/media/image18.jpg" ContentType="image/jpeg"/>
  <Override PartName="/ppt/media/image24.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26.jpg" ContentType="image/jpeg"/>
  <Override PartName="/ppt/media/image29.jpg" ContentType="image/jpeg"/>
  <Override PartName="/ppt/media/image30.jpg" ContentType="image/jpeg"/>
  <Override PartName="/ppt/notesSlides/notesSlide1.xml" ContentType="application/vnd.openxmlformats-officedocument.presentationml.notesSlide+xml"/>
  <Override PartName="/ppt/media/image35.jpg" ContentType="image/jpeg"/>
  <Override PartName="/ppt/notesSlides/notesSlide2.xml" ContentType="application/vnd.openxmlformats-officedocument.presentationml.notesSlide+xml"/>
  <Override PartName="/ppt/media/image40.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4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23" r:id="rId2"/>
    <p:sldId id="258" r:id="rId3"/>
    <p:sldId id="259" r:id="rId4"/>
    <p:sldId id="260" r:id="rId5"/>
    <p:sldId id="261" r:id="rId6"/>
    <p:sldId id="262" r:id="rId7"/>
    <p:sldId id="263" r:id="rId8"/>
    <p:sldId id="264" r:id="rId9"/>
    <p:sldId id="321" r:id="rId10"/>
    <p:sldId id="267"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2"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37"/>
  </p:normalViewPr>
  <p:slideViewPr>
    <p:cSldViewPr>
      <p:cViewPr>
        <p:scale>
          <a:sx n="76" d="100"/>
          <a:sy n="76" d="100"/>
        </p:scale>
        <p:origin x="-120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2C76C-01D9-4DE6-9762-10ED70BCD856}" type="doc">
      <dgm:prSet loTypeId="urn:microsoft.com/office/officeart/2005/8/layout/process4" loCatId="process" qsTypeId="urn:microsoft.com/office/officeart/2005/8/quickstyle/simple5" qsCatId="simple" csTypeId="urn:microsoft.com/office/officeart/2005/8/colors/accent1_1" csCatId="accent1" phldr="1"/>
      <dgm:spPr/>
      <dgm:t>
        <a:bodyPr/>
        <a:lstStyle/>
        <a:p>
          <a:endParaRPr lang="en-US"/>
        </a:p>
      </dgm:t>
    </dgm:pt>
    <dgm:pt modelId="{A44AFA58-6821-4A85-BAE2-9586DD521B94}">
      <dgm:prSet phldrT="[Text]" custT="1"/>
      <dgm:spPr>
        <a:solidFill>
          <a:schemeClr val="accent5">
            <a:lumMod val="20000"/>
            <a:lumOff val="80000"/>
          </a:schemeClr>
        </a:solidFill>
      </dgm:spPr>
      <dgm:t>
        <a:bodyPr/>
        <a:lstStyle/>
        <a:p>
          <a:pPr algn="ctr"/>
          <a:r>
            <a:rPr lang="vi-VN" sz="2200" dirty="0">
              <a:latin typeface="Calibri" panose="020F0502020204030204" pitchFamily="34" charset="0"/>
              <a:ea typeface="Cambria" panose="02040503050406030204" pitchFamily="18" charset="0"/>
              <a:cs typeface="Calibri" panose="020F0502020204030204" pitchFamily="34" charset="0"/>
            </a:rPr>
            <a:t>Thực hiện đầy đủ các quy định của Luật Sử dụng năng </a:t>
          </a:r>
          <a:br>
            <a:rPr lang="vi-VN" sz="2200" dirty="0">
              <a:latin typeface="Calibri" panose="020F0502020204030204" pitchFamily="34" charset="0"/>
              <a:ea typeface="Cambria" panose="02040503050406030204" pitchFamily="18" charset="0"/>
              <a:cs typeface="Calibri" panose="020F0502020204030204" pitchFamily="34" charset="0"/>
            </a:rPr>
          </a:br>
          <a:r>
            <a:rPr lang="vi-VN" sz="2200" dirty="0">
              <a:latin typeface="Calibri" panose="020F0502020204030204" pitchFamily="34" charset="0"/>
              <a:ea typeface="Cambria" panose="02040503050406030204" pitchFamily="18" charset="0"/>
              <a:cs typeface="Calibri" panose="020F0502020204030204" pitchFamily="34" charset="0"/>
            </a:rPr>
            <a:t>lượng TK&amp;HQ</a:t>
          </a:r>
          <a:endParaRPr lang="en-US" sz="2200" dirty="0">
            <a:latin typeface="Calibri" panose="020F0502020204030204" pitchFamily="34" charset="0"/>
            <a:ea typeface="Cambria" panose="02040503050406030204" pitchFamily="18" charset="0"/>
            <a:cs typeface="Calibri" panose="020F0502020204030204" pitchFamily="34" charset="0"/>
          </a:endParaRPr>
        </a:p>
      </dgm:t>
    </dgm:pt>
    <dgm:pt modelId="{0986B19F-B258-4A2E-AE69-B0FEFD71BEDE}" type="parTrans" cxnId="{6CC7D827-E5BF-42F5-A718-6968B03AEE27}">
      <dgm:prSet/>
      <dgm:spPr/>
      <dgm:t>
        <a:bodyPr/>
        <a:lstStyle/>
        <a:p>
          <a:pPr algn="ctr"/>
          <a:endParaRPr lang="en-US" sz="2000">
            <a:latin typeface="Arial" pitchFamily="34" charset="0"/>
            <a:cs typeface="Arial" pitchFamily="34" charset="0"/>
          </a:endParaRPr>
        </a:p>
      </dgm:t>
    </dgm:pt>
    <dgm:pt modelId="{D083197F-21E9-4F70-8E30-823B9DA99CEE}" type="sibTrans" cxnId="{6CC7D827-E5BF-42F5-A718-6968B03AEE27}">
      <dgm:prSet/>
      <dgm:spPr/>
      <dgm:t>
        <a:bodyPr/>
        <a:lstStyle/>
        <a:p>
          <a:pPr algn="ctr"/>
          <a:endParaRPr lang="en-US" sz="2000">
            <a:latin typeface="Arial" pitchFamily="34" charset="0"/>
            <a:cs typeface="Arial" pitchFamily="34" charset="0"/>
          </a:endParaRPr>
        </a:p>
      </dgm:t>
    </dgm:pt>
    <dgm:pt modelId="{3C98E73E-9363-498D-847E-BBD3A0E8BE1B}">
      <dgm:prSet phldrT="[Text]" custT="1"/>
      <dgm:spPr>
        <a:solidFill>
          <a:schemeClr val="accent5">
            <a:lumMod val="20000"/>
            <a:lumOff val="80000"/>
          </a:schemeClr>
        </a:solidFill>
      </dgm:spPr>
      <dgm:t>
        <a:bodyPr/>
        <a:lstStyle/>
        <a:p>
          <a:pPr algn="ctr"/>
          <a:r>
            <a:rPr lang="vi-VN" sz="2200" b="0" dirty="0">
              <a:latin typeface="Calibri" panose="020F0502020204030204" pitchFamily="34" charset="0"/>
              <a:cs typeface="Calibri" panose="020F0502020204030204" pitchFamily="34" charset="0"/>
            </a:rPr>
            <a:t>Chỉ định người quản lý năng lượng theo </a:t>
          </a:r>
          <a:br>
            <a:rPr lang="vi-VN" sz="2200" b="0" dirty="0">
              <a:latin typeface="Calibri" panose="020F0502020204030204" pitchFamily="34" charset="0"/>
              <a:cs typeface="Calibri" panose="020F0502020204030204" pitchFamily="34" charset="0"/>
            </a:rPr>
          </a:br>
          <a:r>
            <a:rPr lang="vi-VN" sz="2200" b="0" dirty="0">
              <a:latin typeface="Calibri" panose="020F0502020204030204" pitchFamily="34" charset="0"/>
              <a:cs typeface="Calibri" panose="020F0502020204030204" pitchFamily="34" charset="0"/>
            </a:rPr>
            <a:t>	quy định của Luật</a:t>
          </a:r>
        </a:p>
      </dgm:t>
    </dgm:pt>
    <dgm:pt modelId="{DB09EF47-E9BC-4E27-89EB-38DA241B3DBC}" type="parTrans" cxnId="{7EE4B68F-2D8B-492B-8691-3028283EF096}">
      <dgm:prSet/>
      <dgm:spPr/>
      <dgm:t>
        <a:bodyPr/>
        <a:lstStyle/>
        <a:p>
          <a:pPr algn="ctr"/>
          <a:endParaRPr lang="en-US" sz="2000">
            <a:latin typeface="Arial" pitchFamily="34" charset="0"/>
            <a:cs typeface="Arial" pitchFamily="34" charset="0"/>
          </a:endParaRPr>
        </a:p>
      </dgm:t>
    </dgm:pt>
    <dgm:pt modelId="{17034E92-732E-41FD-9F71-D24F8303F0D8}" type="sibTrans" cxnId="{7EE4B68F-2D8B-492B-8691-3028283EF096}">
      <dgm:prSet/>
      <dgm:spPr/>
      <dgm:t>
        <a:bodyPr/>
        <a:lstStyle/>
        <a:p>
          <a:pPr algn="ctr"/>
          <a:endParaRPr lang="en-US" sz="2000">
            <a:latin typeface="Arial" pitchFamily="34" charset="0"/>
            <a:cs typeface="Arial" pitchFamily="34" charset="0"/>
          </a:endParaRPr>
        </a:p>
      </dgm:t>
    </dgm:pt>
    <dgm:pt modelId="{B712E8BB-EFE4-468D-B6A2-A5E989AEFDE9}">
      <dgm:prSet custT="1"/>
      <dgm:spPr>
        <a:solidFill>
          <a:schemeClr val="accent5">
            <a:lumMod val="20000"/>
            <a:lumOff val="80000"/>
          </a:schemeClr>
        </a:solidFill>
      </dgm:spPr>
      <dgm:t>
        <a:bodyPr/>
        <a:lstStyle/>
        <a:p>
          <a:pPr algn="ctr"/>
          <a:r>
            <a:rPr lang="vi-VN" sz="2200" dirty="0">
              <a:latin typeface="Calibri" panose="020F0502020204030204" pitchFamily="34" charset="0"/>
              <a:cs typeface="Calibri" panose="020F0502020204030204" pitchFamily="34" charset="0"/>
            </a:rPr>
            <a:t>Xây dựng chế độ trách nhiệm đối với tập thể, cá nhân </a:t>
          </a:r>
          <a:br>
            <a:rPr lang="vi-VN" sz="2200" dirty="0">
              <a:latin typeface="Calibri" panose="020F0502020204030204" pitchFamily="34" charset="0"/>
              <a:cs typeface="Calibri" panose="020F0502020204030204" pitchFamily="34" charset="0"/>
            </a:rPr>
          </a:br>
          <a:r>
            <a:rPr lang="vi-VN" sz="2200" dirty="0">
              <a:latin typeface="Calibri" panose="020F0502020204030204" pitchFamily="34" charset="0"/>
              <a:cs typeface="Calibri" panose="020F0502020204030204" pitchFamily="34" charset="0"/>
            </a:rPr>
            <a:t>liên quan đến việc thực hiện kế hoạch</a:t>
          </a:r>
          <a:endParaRPr lang="en-US" sz="2200" dirty="0">
            <a:latin typeface="Calibri" panose="020F0502020204030204" pitchFamily="34" charset="0"/>
            <a:cs typeface="Calibri" panose="020F0502020204030204" pitchFamily="34" charset="0"/>
          </a:endParaRPr>
        </a:p>
      </dgm:t>
    </dgm:pt>
    <dgm:pt modelId="{169B27B2-FD5E-48DA-9041-60E59764DD08}" type="parTrans" cxnId="{395BA5B7-4636-41F7-B4A4-2464A1E527FE}">
      <dgm:prSet/>
      <dgm:spPr/>
      <dgm:t>
        <a:bodyPr/>
        <a:lstStyle/>
        <a:p>
          <a:pPr algn="ctr"/>
          <a:endParaRPr lang="en-US" sz="2000">
            <a:latin typeface="Arial" pitchFamily="34" charset="0"/>
            <a:cs typeface="Arial" pitchFamily="34" charset="0"/>
          </a:endParaRPr>
        </a:p>
      </dgm:t>
    </dgm:pt>
    <dgm:pt modelId="{053B0B88-5EB4-496C-BBC5-8C77E3429648}" type="sibTrans" cxnId="{395BA5B7-4636-41F7-B4A4-2464A1E527FE}">
      <dgm:prSet/>
      <dgm:spPr/>
      <dgm:t>
        <a:bodyPr/>
        <a:lstStyle/>
        <a:p>
          <a:pPr algn="ctr"/>
          <a:endParaRPr lang="en-US" sz="2000">
            <a:latin typeface="Arial" pitchFamily="34" charset="0"/>
            <a:cs typeface="Arial" pitchFamily="34" charset="0"/>
          </a:endParaRPr>
        </a:p>
      </dgm:t>
    </dgm:pt>
    <dgm:pt modelId="{DD99C850-13BD-47EA-9A24-CB1F90B65F8D}">
      <dgm:prSet phldrT="[Text]" custT="1"/>
      <dgm:spPr>
        <a:solidFill>
          <a:schemeClr val="accent5">
            <a:lumMod val="20000"/>
            <a:lumOff val="80000"/>
          </a:schemeClr>
        </a:solidFill>
      </dgm:spPr>
      <dgm:t>
        <a:bodyPr/>
        <a:lstStyle/>
        <a:p>
          <a:pPr algn="ctr"/>
          <a:r>
            <a:rPr lang="vi-VN" sz="2200" dirty="0">
              <a:latin typeface="Calibri" panose="020F0502020204030204" pitchFamily="34" charset="0"/>
              <a:cs typeface="Calibri" panose="020F0502020204030204" pitchFamily="34" charset="0"/>
            </a:rPr>
            <a:t>Ba năm một lần thực hiện việc kiểm toán </a:t>
          </a:r>
          <a:br>
            <a:rPr lang="vi-VN" sz="2200" dirty="0">
              <a:latin typeface="Calibri" panose="020F0502020204030204" pitchFamily="34" charset="0"/>
              <a:cs typeface="Calibri" panose="020F0502020204030204" pitchFamily="34" charset="0"/>
            </a:rPr>
          </a:br>
          <a:r>
            <a:rPr lang="vi-VN" sz="2200" dirty="0">
              <a:latin typeface="Calibri" panose="020F0502020204030204" pitchFamily="34" charset="0"/>
              <a:cs typeface="Calibri" panose="020F0502020204030204" pitchFamily="34" charset="0"/>
            </a:rPr>
            <a:t>	năng lượng bắt buộc</a:t>
          </a:r>
          <a:endParaRPr lang="en-US" sz="2200" dirty="0">
            <a:latin typeface="Calibri" panose="020F0502020204030204" pitchFamily="34" charset="0"/>
            <a:cs typeface="Calibri" panose="020F0502020204030204" pitchFamily="34" charset="0"/>
          </a:endParaRPr>
        </a:p>
      </dgm:t>
    </dgm:pt>
    <dgm:pt modelId="{FAB47602-B2BA-41F4-920F-33B7D28CE660}" type="sibTrans" cxnId="{E75920DC-6519-4EFC-BD51-D7D6BD2BE020}">
      <dgm:prSet/>
      <dgm:spPr/>
      <dgm:t>
        <a:bodyPr/>
        <a:lstStyle/>
        <a:p>
          <a:pPr algn="ctr"/>
          <a:endParaRPr lang="en-US" sz="2000">
            <a:latin typeface="Arial" pitchFamily="34" charset="0"/>
            <a:cs typeface="Arial" pitchFamily="34" charset="0"/>
          </a:endParaRPr>
        </a:p>
      </dgm:t>
    </dgm:pt>
    <dgm:pt modelId="{D9A0834E-43CE-4749-83E4-9487A79ABB45}" type="parTrans" cxnId="{E75920DC-6519-4EFC-BD51-D7D6BD2BE020}">
      <dgm:prSet/>
      <dgm:spPr/>
      <dgm:t>
        <a:bodyPr/>
        <a:lstStyle/>
        <a:p>
          <a:pPr algn="ctr"/>
          <a:endParaRPr lang="en-US" sz="2000">
            <a:latin typeface="Arial" pitchFamily="34" charset="0"/>
            <a:cs typeface="Arial" pitchFamily="34" charset="0"/>
          </a:endParaRPr>
        </a:p>
      </dgm:t>
    </dgm:pt>
    <dgm:pt modelId="{10B280ED-9E78-4D0E-B9B7-6D71F52A2454}" type="pres">
      <dgm:prSet presAssocID="{2F02C76C-01D9-4DE6-9762-10ED70BCD856}" presName="Name0" presStyleCnt="0">
        <dgm:presLayoutVars>
          <dgm:dir/>
          <dgm:animLvl val="lvl"/>
          <dgm:resizeHandles val="exact"/>
        </dgm:presLayoutVars>
      </dgm:prSet>
      <dgm:spPr/>
      <dgm:t>
        <a:bodyPr/>
        <a:lstStyle/>
        <a:p>
          <a:endParaRPr lang="en-US"/>
        </a:p>
      </dgm:t>
    </dgm:pt>
    <dgm:pt modelId="{C7A513E9-E533-4901-8963-1827F9E767B5}" type="pres">
      <dgm:prSet presAssocID="{B712E8BB-EFE4-468D-B6A2-A5E989AEFDE9}" presName="boxAndChildren" presStyleCnt="0"/>
      <dgm:spPr/>
    </dgm:pt>
    <dgm:pt modelId="{131B9812-A112-4C19-B16D-84B5A4B2AC9D}" type="pres">
      <dgm:prSet presAssocID="{B712E8BB-EFE4-468D-B6A2-A5E989AEFDE9}" presName="parentTextBox" presStyleLbl="node1" presStyleIdx="0" presStyleCnt="4" custLinFactNeighborY="-6349"/>
      <dgm:spPr/>
      <dgm:t>
        <a:bodyPr/>
        <a:lstStyle/>
        <a:p>
          <a:endParaRPr lang="en-US"/>
        </a:p>
      </dgm:t>
    </dgm:pt>
    <dgm:pt modelId="{3FCA5253-3120-4196-9F30-66B60A379404}" type="pres">
      <dgm:prSet presAssocID="{FAB47602-B2BA-41F4-920F-33B7D28CE660}" presName="sp" presStyleCnt="0"/>
      <dgm:spPr/>
    </dgm:pt>
    <dgm:pt modelId="{7FD366F3-BCA3-4BE0-BAE3-91C09F339B46}" type="pres">
      <dgm:prSet presAssocID="{DD99C850-13BD-47EA-9A24-CB1F90B65F8D}" presName="arrowAndChildren" presStyleCnt="0"/>
      <dgm:spPr/>
    </dgm:pt>
    <dgm:pt modelId="{EBAEAD27-9E39-4577-934E-B1ECFDF36C81}" type="pres">
      <dgm:prSet presAssocID="{DD99C850-13BD-47EA-9A24-CB1F90B65F8D}" presName="parentTextArrow" presStyleLbl="node1" presStyleIdx="1" presStyleCnt="4"/>
      <dgm:spPr/>
      <dgm:t>
        <a:bodyPr/>
        <a:lstStyle/>
        <a:p>
          <a:endParaRPr lang="en-US"/>
        </a:p>
      </dgm:t>
    </dgm:pt>
    <dgm:pt modelId="{97BBC130-F43E-4B41-BA0C-581AF6261754}" type="pres">
      <dgm:prSet presAssocID="{17034E92-732E-41FD-9F71-D24F8303F0D8}" presName="sp" presStyleCnt="0"/>
      <dgm:spPr/>
    </dgm:pt>
    <dgm:pt modelId="{6BDB4C58-04C5-403E-806B-EE29361E1F58}" type="pres">
      <dgm:prSet presAssocID="{3C98E73E-9363-498D-847E-BBD3A0E8BE1B}" presName="arrowAndChildren" presStyleCnt="0"/>
      <dgm:spPr/>
    </dgm:pt>
    <dgm:pt modelId="{D8F51E34-2352-454C-865E-3F92D5FF5FF4}" type="pres">
      <dgm:prSet presAssocID="{3C98E73E-9363-498D-847E-BBD3A0E8BE1B}" presName="parentTextArrow" presStyleLbl="node1" presStyleIdx="2" presStyleCnt="4"/>
      <dgm:spPr/>
      <dgm:t>
        <a:bodyPr/>
        <a:lstStyle/>
        <a:p>
          <a:endParaRPr lang="en-US"/>
        </a:p>
      </dgm:t>
    </dgm:pt>
    <dgm:pt modelId="{FF9F7327-3A22-48D2-A34B-2E6FA506CF5F}" type="pres">
      <dgm:prSet presAssocID="{D083197F-21E9-4F70-8E30-823B9DA99CEE}" presName="sp" presStyleCnt="0"/>
      <dgm:spPr/>
    </dgm:pt>
    <dgm:pt modelId="{08822947-CD0C-4390-AB58-10CF33D86746}" type="pres">
      <dgm:prSet presAssocID="{A44AFA58-6821-4A85-BAE2-9586DD521B94}" presName="arrowAndChildren" presStyleCnt="0"/>
      <dgm:spPr/>
    </dgm:pt>
    <dgm:pt modelId="{BC7C6055-E34F-47B1-B4E2-84E66221F99E}" type="pres">
      <dgm:prSet presAssocID="{A44AFA58-6821-4A85-BAE2-9586DD521B94}" presName="parentTextArrow" presStyleLbl="node1" presStyleIdx="3" presStyleCnt="4" custLinFactNeighborX="-897" custLinFactNeighborY="-25241"/>
      <dgm:spPr/>
      <dgm:t>
        <a:bodyPr/>
        <a:lstStyle/>
        <a:p>
          <a:endParaRPr lang="en-US"/>
        </a:p>
      </dgm:t>
    </dgm:pt>
  </dgm:ptLst>
  <dgm:cxnLst>
    <dgm:cxn modelId="{D545AC0B-4A7D-4026-80D9-876FC8391AB7}" type="presOf" srcId="{B712E8BB-EFE4-468D-B6A2-A5E989AEFDE9}" destId="{131B9812-A112-4C19-B16D-84B5A4B2AC9D}" srcOrd="0" destOrd="0" presId="urn:microsoft.com/office/officeart/2005/8/layout/process4"/>
    <dgm:cxn modelId="{6CC7D827-E5BF-42F5-A718-6968B03AEE27}" srcId="{2F02C76C-01D9-4DE6-9762-10ED70BCD856}" destId="{A44AFA58-6821-4A85-BAE2-9586DD521B94}" srcOrd="0" destOrd="0" parTransId="{0986B19F-B258-4A2E-AE69-B0FEFD71BEDE}" sibTransId="{D083197F-21E9-4F70-8E30-823B9DA99CEE}"/>
    <dgm:cxn modelId="{63322B2E-BB01-400B-9A19-6C0F5DEC078F}" type="presOf" srcId="{3C98E73E-9363-498D-847E-BBD3A0E8BE1B}" destId="{D8F51E34-2352-454C-865E-3F92D5FF5FF4}" srcOrd="0" destOrd="0" presId="urn:microsoft.com/office/officeart/2005/8/layout/process4"/>
    <dgm:cxn modelId="{491FA2C4-DBAA-4E03-97A0-CFAF9DDA9979}" type="presOf" srcId="{DD99C850-13BD-47EA-9A24-CB1F90B65F8D}" destId="{EBAEAD27-9E39-4577-934E-B1ECFDF36C81}" srcOrd="0" destOrd="0" presId="urn:microsoft.com/office/officeart/2005/8/layout/process4"/>
    <dgm:cxn modelId="{395BA5B7-4636-41F7-B4A4-2464A1E527FE}" srcId="{2F02C76C-01D9-4DE6-9762-10ED70BCD856}" destId="{B712E8BB-EFE4-468D-B6A2-A5E989AEFDE9}" srcOrd="3" destOrd="0" parTransId="{169B27B2-FD5E-48DA-9041-60E59764DD08}" sibTransId="{053B0B88-5EB4-496C-BBC5-8C77E3429648}"/>
    <dgm:cxn modelId="{7EE4B68F-2D8B-492B-8691-3028283EF096}" srcId="{2F02C76C-01D9-4DE6-9762-10ED70BCD856}" destId="{3C98E73E-9363-498D-847E-BBD3A0E8BE1B}" srcOrd="1" destOrd="0" parTransId="{DB09EF47-E9BC-4E27-89EB-38DA241B3DBC}" sibTransId="{17034E92-732E-41FD-9F71-D24F8303F0D8}"/>
    <dgm:cxn modelId="{30316448-7977-48FC-A403-50742ACBB369}" type="presOf" srcId="{A44AFA58-6821-4A85-BAE2-9586DD521B94}" destId="{BC7C6055-E34F-47B1-B4E2-84E66221F99E}" srcOrd="0" destOrd="0" presId="urn:microsoft.com/office/officeart/2005/8/layout/process4"/>
    <dgm:cxn modelId="{9BC9CAB9-F3BE-4C28-932A-F6892C4CB43E}" type="presOf" srcId="{2F02C76C-01D9-4DE6-9762-10ED70BCD856}" destId="{10B280ED-9E78-4D0E-B9B7-6D71F52A2454}" srcOrd="0" destOrd="0" presId="urn:microsoft.com/office/officeart/2005/8/layout/process4"/>
    <dgm:cxn modelId="{E75920DC-6519-4EFC-BD51-D7D6BD2BE020}" srcId="{2F02C76C-01D9-4DE6-9762-10ED70BCD856}" destId="{DD99C850-13BD-47EA-9A24-CB1F90B65F8D}" srcOrd="2" destOrd="0" parTransId="{D9A0834E-43CE-4749-83E4-9487A79ABB45}" sibTransId="{FAB47602-B2BA-41F4-920F-33B7D28CE660}"/>
    <dgm:cxn modelId="{DBB18891-4C5C-4DF9-BAE5-07774EA26C3E}" type="presParOf" srcId="{10B280ED-9E78-4D0E-B9B7-6D71F52A2454}" destId="{C7A513E9-E533-4901-8963-1827F9E767B5}" srcOrd="0" destOrd="0" presId="urn:microsoft.com/office/officeart/2005/8/layout/process4"/>
    <dgm:cxn modelId="{33891DD5-8CD4-433B-B773-D6E6A1C203CC}" type="presParOf" srcId="{C7A513E9-E533-4901-8963-1827F9E767B5}" destId="{131B9812-A112-4C19-B16D-84B5A4B2AC9D}" srcOrd="0" destOrd="0" presId="urn:microsoft.com/office/officeart/2005/8/layout/process4"/>
    <dgm:cxn modelId="{59091C2F-4C02-41C5-9D13-54853B6FDEBA}" type="presParOf" srcId="{10B280ED-9E78-4D0E-B9B7-6D71F52A2454}" destId="{3FCA5253-3120-4196-9F30-66B60A379404}" srcOrd="1" destOrd="0" presId="urn:microsoft.com/office/officeart/2005/8/layout/process4"/>
    <dgm:cxn modelId="{1F11D13C-C450-4FF1-A3DD-2A4759104494}" type="presParOf" srcId="{10B280ED-9E78-4D0E-B9B7-6D71F52A2454}" destId="{7FD366F3-BCA3-4BE0-BAE3-91C09F339B46}" srcOrd="2" destOrd="0" presId="urn:microsoft.com/office/officeart/2005/8/layout/process4"/>
    <dgm:cxn modelId="{05929A75-2FEE-40A3-9DE7-D492BAD7FB8A}" type="presParOf" srcId="{7FD366F3-BCA3-4BE0-BAE3-91C09F339B46}" destId="{EBAEAD27-9E39-4577-934E-B1ECFDF36C81}" srcOrd="0" destOrd="0" presId="urn:microsoft.com/office/officeart/2005/8/layout/process4"/>
    <dgm:cxn modelId="{B5A81160-E029-45B9-8BCA-B43F2530C989}" type="presParOf" srcId="{10B280ED-9E78-4D0E-B9B7-6D71F52A2454}" destId="{97BBC130-F43E-4B41-BA0C-581AF6261754}" srcOrd="3" destOrd="0" presId="urn:microsoft.com/office/officeart/2005/8/layout/process4"/>
    <dgm:cxn modelId="{9DD64211-AE1A-4338-AB93-0FF4D0564E79}" type="presParOf" srcId="{10B280ED-9E78-4D0E-B9B7-6D71F52A2454}" destId="{6BDB4C58-04C5-403E-806B-EE29361E1F58}" srcOrd="4" destOrd="0" presId="urn:microsoft.com/office/officeart/2005/8/layout/process4"/>
    <dgm:cxn modelId="{15A6EE25-E771-4DC6-B994-3EA4985AEF1C}" type="presParOf" srcId="{6BDB4C58-04C5-403E-806B-EE29361E1F58}" destId="{D8F51E34-2352-454C-865E-3F92D5FF5FF4}" srcOrd="0" destOrd="0" presId="urn:microsoft.com/office/officeart/2005/8/layout/process4"/>
    <dgm:cxn modelId="{36DAE0E1-E97D-4EE8-9163-89A0692C3015}" type="presParOf" srcId="{10B280ED-9E78-4D0E-B9B7-6D71F52A2454}" destId="{FF9F7327-3A22-48D2-A34B-2E6FA506CF5F}" srcOrd="5" destOrd="0" presId="urn:microsoft.com/office/officeart/2005/8/layout/process4"/>
    <dgm:cxn modelId="{B9082F2F-F100-43F8-B152-6BEAAC16A9B0}" type="presParOf" srcId="{10B280ED-9E78-4D0E-B9B7-6D71F52A2454}" destId="{08822947-CD0C-4390-AB58-10CF33D86746}" srcOrd="6" destOrd="0" presId="urn:microsoft.com/office/officeart/2005/8/layout/process4"/>
    <dgm:cxn modelId="{14EF2445-EBF1-4278-AF2B-7DBEE12EEA87}" type="presParOf" srcId="{08822947-CD0C-4390-AB58-10CF33D86746}" destId="{BC7C6055-E34F-47B1-B4E2-84E66221F9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2C76C-01D9-4DE6-9762-10ED70BCD856}" type="doc">
      <dgm:prSet loTypeId="urn:microsoft.com/office/officeart/2005/8/layout/process4" loCatId="process" qsTypeId="urn:microsoft.com/office/officeart/2005/8/quickstyle/simple5" qsCatId="simple" csTypeId="urn:microsoft.com/office/officeart/2005/8/colors/accent1_1" csCatId="accent1" phldr="1"/>
      <dgm:spPr/>
      <dgm:t>
        <a:bodyPr/>
        <a:lstStyle/>
        <a:p>
          <a:endParaRPr lang="en-US"/>
        </a:p>
      </dgm:t>
    </dgm:pt>
    <dgm:pt modelId="{A44AFA58-6821-4A85-BAE2-9586DD521B94}">
      <dgm:prSet phldrT="[Text]" custT="1"/>
      <dgm:spPr>
        <a:solidFill>
          <a:schemeClr val="accent5">
            <a:lumMod val="20000"/>
            <a:lumOff val="80000"/>
          </a:schemeClr>
        </a:solidFill>
      </dgm:spPr>
      <dgm:t>
        <a:bodyPr/>
        <a:lstStyle/>
        <a:p>
          <a:r>
            <a:rPr lang="vi-VN" sz="2200" dirty="0">
              <a:latin typeface="Calibri" panose="020F0502020204030204" pitchFamily="34" charset="0"/>
              <a:cs typeface="Calibri" panose="020F0502020204030204" pitchFamily="34" charset="0"/>
            </a:rPr>
            <a:t>Áp dụng mô hình quản lý năng lượng theo hướng dẫn của </a:t>
          </a:r>
          <a:r>
            <a:rPr lang="en-US" sz="2200" dirty="0">
              <a:latin typeface="Calibri" panose="020F0502020204030204" pitchFamily="34" charset="0"/>
              <a:cs typeface="Calibri" panose="020F0502020204030204" pitchFamily="34" charset="0"/>
            </a:rPr>
            <a:t>        </a:t>
          </a:r>
          <a:r>
            <a:rPr lang="vi-VN" sz="2200" dirty="0">
              <a:latin typeface="Calibri" panose="020F0502020204030204" pitchFamily="34" charset="0"/>
              <a:cs typeface="Calibri" panose="020F0502020204030204" pitchFamily="34" charset="0"/>
            </a:rPr>
            <a:t>cơ quan nhà nước có thẩm quyền </a:t>
          </a:r>
          <a:endParaRPr lang="en-US" sz="2200" dirty="0">
            <a:latin typeface="Calibri" panose="020F0502020204030204" pitchFamily="34" charset="0"/>
            <a:cs typeface="Calibri" panose="020F0502020204030204" pitchFamily="34" charset="0"/>
          </a:endParaRPr>
        </a:p>
      </dgm:t>
    </dgm:pt>
    <dgm:pt modelId="{0986B19F-B258-4A2E-AE69-B0FEFD71BEDE}" type="parTrans" cxnId="{6CC7D827-E5BF-42F5-A718-6968B03AEE27}">
      <dgm:prSet/>
      <dgm:spPr/>
      <dgm:t>
        <a:bodyPr/>
        <a:lstStyle/>
        <a:p>
          <a:pPr algn="ctr"/>
          <a:endParaRPr lang="en-US" sz="2000">
            <a:latin typeface="Arial" pitchFamily="34" charset="0"/>
            <a:cs typeface="Arial" pitchFamily="34" charset="0"/>
          </a:endParaRPr>
        </a:p>
      </dgm:t>
    </dgm:pt>
    <dgm:pt modelId="{D083197F-21E9-4F70-8E30-823B9DA99CEE}" type="sibTrans" cxnId="{6CC7D827-E5BF-42F5-A718-6968B03AEE27}">
      <dgm:prSet/>
      <dgm:spPr/>
      <dgm:t>
        <a:bodyPr/>
        <a:lstStyle/>
        <a:p>
          <a:pPr algn="ctr"/>
          <a:endParaRPr lang="en-US" sz="2000">
            <a:latin typeface="Arial" pitchFamily="34" charset="0"/>
            <a:cs typeface="Arial" pitchFamily="34" charset="0"/>
          </a:endParaRPr>
        </a:p>
      </dgm:t>
    </dgm:pt>
    <dgm:pt modelId="{3C98E73E-9363-498D-847E-BBD3A0E8BE1B}">
      <dgm:prSet phldrT="[Text]" custT="1"/>
      <dgm:spPr>
        <a:solidFill>
          <a:schemeClr val="accent5">
            <a:lumMod val="20000"/>
            <a:lumOff val="80000"/>
          </a:schemeClr>
        </a:solidFill>
      </dgm:spPr>
      <dgm:t>
        <a:bodyPr/>
        <a:lstStyle/>
        <a:p>
          <a:pPr algn="ctr"/>
          <a:r>
            <a:rPr lang="vi-VN" sz="2000" b="0" dirty="0">
              <a:latin typeface="Arial" pitchFamily="34" charset="0"/>
              <a:cs typeface="Arial" pitchFamily="34" charset="0"/>
            </a:rPr>
            <a:t>Thực hiện quy định về sử dụng năng lượng tiết kiệm và </a:t>
          </a:r>
          <a:br>
            <a:rPr lang="vi-VN" sz="2000" b="0" dirty="0">
              <a:latin typeface="Arial" pitchFamily="34" charset="0"/>
              <a:cs typeface="Arial" pitchFamily="34" charset="0"/>
            </a:rPr>
          </a:br>
          <a:r>
            <a:rPr lang="vi-VN" sz="2000" b="0" dirty="0">
              <a:latin typeface="Arial" pitchFamily="34" charset="0"/>
              <a:cs typeface="Arial" pitchFamily="34" charset="0"/>
            </a:rPr>
            <a:t>hiệu quả trong xây dựng mới, cải tạo, mở rộng cơ sở </a:t>
          </a:r>
        </a:p>
      </dgm:t>
    </dgm:pt>
    <dgm:pt modelId="{DB09EF47-E9BC-4E27-89EB-38DA241B3DBC}" type="parTrans" cxnId="{7EE4B68F-2D8B-492B-8691-3028283EF096}">
      <dgm:prSet/>
      <dgm:spPr/>
      <dgm:t>
        <a:bodyPr/>
        <a:lstStyle/>
        <a:p>
          <a:pPr algn="ctr"/>
          <a:endParaRPr lang="en-US" sz="2000">
            <a:latin typeface="Arial" pitchFamily="34" charset="0"/>
            <a:cs typeface="Arial" pitchFamily="34" charset="0"/>
          </a:endParaRPr>
        </a:p>
      </dgm:t>
    </dgm:pt>
    <dgm:pt modelId="{17034E92-732E-41FD-9F71-D24F8303F0D8}" type="sibTrans" cxnId="{7EE4B68F-2D8B-492B-8691-3028283EF096}">
      <dgm:prSet/>
      <dgm:spPr/>
      <dgm:t>
        <a:bodyPr/>
        <a:lstStyle/>
        <a:p>
          <a:pPr algn="ctr"/>
          <a:endParaRPr lang="en-US" sz="2000">
            <a:latin typeface="Arial" pitchFamily="34" charset="0"/>
            <a:cs typeface="Arial" pitchFamily="34" charset="0"/>
          </a:endParaRPr>
        </a:p>
      </dgm:t>
    </dgm:pt>
    <dgm:pt modelId="{195976B3-268E-452E-A7E7-738CAEC76E9B}">
      <dgm:prSet custT="1"/>
      <dgm:spPr>
        <a:solidFill>
          <a:schemeClr val="accent5">
            <a:lumMod val="20000"/>
            <a:lumOff val="80000"/>
          </a:schemeClr>
        </a:solidFill>
      </dgm:spPr>
      <dgm:t>
        <a:bodyPr/>
        <a:lstStyle/>
        <a:p>
          <a:r>
            <a:rPr lang="vi-VN" sz="2000" b="0" dirty="0">
              <a:latin typeface="Arial" pitchFamily="34" charset="0"/>
              <a:cs typeface="Arial" pitchFamily="34" charset="0"/>
            </a:rPr>
            <a:t>Xây dựng và thực hiện kế hoạch hằng năm và năm năm </a:t>
          </a:r>
          <a:endParaRPr lang="en-US" sz="2000" b="0" dirty="0">
            <a:latin typeface="Arial" pitchFamily="34" charset="0"/>
            <a:cs typeface="Arial" pitchFamily="34" charset="0"/>
          </a:endParaRPr>
        </a:p>
        <a:p>
          <a:r>
            <a:rPr lang="vi-VN" sz="2000" b="0" dirty="0">
              <a:latin typeface="Arial" pitchFamily="34" charset="0"/>
              <a:cs typeface="Arial" pitchFamily="34" charset="0"/>
            </a:rPr>
            <a:t>báo cáo cơ quan </a:t>
          </a:r>
          <a:r>
            <a:rPr lang="en-US" sz="2000" b="0" dirty="0" err="1">
              <a:latin typeface="Arial" pitchFamily="34" charset="0"/>
              <a:cs typeface="Arial" pitchFamily="34" charset="0"/>
            </a:rPr>
            <a:t>quản</a:t>
          </a:r>
          <a:r>
            <a:rPr lang="en-US" sz="2000" b="0" dirty="0">
              <a:latin typeface="Arial" pitchFamily="34" charset="0"/>
              <a:cs typeface="Arial" pitchFamily="34" charset="0"/>
            </a:rPr>
            <a:t> </a:t>
          </a:r>
          <a:r>
            <a:rPr lang="en-US" sz="2000" b="0" dirty="0" err="1">
              <a:latin typeface="Arial" pitchFamily="34" charset="0"/>
              <a:cs typeface="Arial" pitchFamily="34" charset="0"/>
            </a:rPr>
            <a:t>lý</a:t>
          </a:r>
          <a:r>
            <a:rPr lang="en-US" sz="2000" b="0" dirty="0">
              <a:latin typeface="Arial" pitchFamily="34" charset="0"/>
              <a:cs typeface="Arial" pitchFamily="34" charset="0"/>
            </a:rPr>
            <a:t> </a:t>
          </a:r>
          <a:r>
            <a:rPr lang="vi-VN" sz="2000" b="0" dirty="0">
              <a:latin typeface="Arial" pitchFamily="34" charset="0"/>
              <a:cs typeface="Arial" pitchFamily="34" charset="0"/>
            </a:rPr>
            <a:t>kết quả thực hiện kế hoạch</a:t>
          </a:r>
          <a:endParaRPr lang="en-US" sz="2000" b="0" dirty="0">
            <a:latin typeface="Arial" pitchFamily="34" charset="0"/>
            <a:cs typeface="Arial" pitchFamily="34" charset="0"/>
          </a:endParaRPr>
        </a:p>
      </dgm:t>
    </dgm:pt>
    <dgm:pt modelId="{DACFB537-2F75-4A27-8773-45B3A44B4902}" type="parTrans" cxnId="{06F00109-5B12-42E8-A9F8-5BBCEBAA101D}">
      <dgm:prSet/>
      <dgm:spPr/>
      <dgm:t>
        <a:bodyPr/>
        <a:lstStyle/>
        <a:p>
          <a:endParaRPr lang="en-US"/>
        </a:p>
      </dgm:t>
    </dgm:pt>
    <dgm:pt modelId="{BADECD59-4923-493E-8423-2C6A1B3581EC}" type="sibTrans" cxnId="{06F00109-5B12-42E8-A9F8-5BBCEBAA101D}">
      <dgm:prSet/>
      <dgm:spPr/>
      <dgm:t>
        <a:bodyPr/>
        <a:lstStyle/>
        <a:p>
          <a:endParaRPr lang="en-US"/>
        </a:p>
      </dgm:t>
    </dgm:pt>
    <dgm:pt modelId="{10B280ED-9E78-4D0E-B9B7-6D71F52A2454}" type="pres">
      <dgm:prSet presAssocID="{2F02C76C-01D9-4DE6-9762-10ED70BCD856}" presName="Name0" presStyleCnt="0">
        <dgm:presLayoutVars>
          <dgm:dir/>
          <dgm:animLvl val="lvl"/>
          <dgm:resizeHandles val="exact"/>
        </dgm:presLayoutVars>
      </dgm:prSet>
      <dgm:spPr/>
      <dgm:t>
        <a:bodyPr/>
        <a:lstStyle/>
        <a:p>
          <a:endParaRPr lang="en-US"/>
        </a:p>
      </dgm:t>
    </dgm:pt>
    <dgm:pt modelId="{B62578EC-9BF8-41FD-836A-75202418EBCF}" type="pres">
      <dgm:prSet presAssocID="{195976B3-268E-452E-A7E7-738CAEC76E9B}" presName="boxAndChildren" presStyleCnt="0"/>
      <dgm:spPr/>
    </dgm:pt>
    <dgm:pt modelId="{BDCC43D2-E231-465A-89D1-29F1608B6ECE}" type="pres">
      <dgm:prSet presAssocID="{195976B3-268E-452E-A7E7-738CAEC76E9B}" presName="parentTextBox" presStyleLbl="node1" presStyleIdx="0" presStyleCnt="3" custScaleY="42556"/>
      <dgm:spPr/>
      <dgm:t>
        <a:bodyPr/>
        <a:lstStyle/>
        <a:p>
          <a:endParaRPr lang="en-US"/>
        </a:p>
      </dgm:t>
    </dgm:pt>
    <dgm:pt modelId="{97BBC130-F43E-4B41-BA0C-581AF6261754}" type="pres">
      <dgm:prSet presAssocID="{17034E92-732E-41FD-9F71-D24F8303F0D8}" presName="sp" presStyleCnt="0"/>
      <dgm:spPr/>
    </dgm:pt>
    <dgm:pt modelId="{6BDB4C58-04C5-403E-806B-EE29361E1F58}" type="pres">
      <dgm:prSet presAssocID="{3C98E73E-9363-498D-847E-BBD3A0E8BE1B}" presName="arrowAndChildren" presStyleCnt="0"/>
      <dgm:spPr/>
    </dgm:pt>
    <dgm:pt modelId="{D8F51E34-2352-454C-865E-3F92D5FF5FF4}" type="pres">
      <dgm:prSet presAssocID="{3C98E73E-9363-498D-847E-BBD3A0E8BE1B}" presName="parentTextArrow" presStyleLbl="node1" presStyleIdx="1" presStyleCnt="3" custScaleY="46950"/>
      <dgm:spPr/>
      <dgm:t>
        <a:bodyPr/>
        <a:lstStyle/>
        <a:p>
          <a:endParaRPr lang="en-US"/>
        </a:p>
      </dgm:t>
    </dgm:pt>
    <dgm:pt modelId="{FF9F7327-3A22-48D2-A34B-2E6FA506CF5F}" type="pres">
      <dgm:prSet presAssocID="{D083197F-21E9-4F70-8E30-823B9DA99CEE}" presName="sp" presStyleCnt="0"/>
      <dgm:spPr/>
    </dgm:pt>
    <dgm:pt modelId="{08822947-CD0C-4390-AB58-10CF33D86746}" type="pres">
      <dgm:prSet presAssocID="{A44AFA58-6821-4A85-BAE2-9586DD521B94}" presName="arrowAndChildren" presStyleCnt="0"/>
      <dgm:spPr/>
    </dgm:pt>
    <dgm:pt modelId="{BC7C6055-E34F-47B1-B4E2-84E66221F99E}" type="pres">
      <dgm:prSet presAssocID="{A44AFA58-6821-4A85-BAE2-9586DD521B94}" presName="parentTextArrow" presStyleLbl="node1" presStyleIdx="2" presStyleCnt="3" custScaleY="58849" custLinFactNeighborX="1000" custLinFactNeighborY="-55"/>
      <dgm:spPr/>
      <dgm:t>
        <a:bodyPr/>
        <a:lstStyle/>
        <a:p>
          <a:endParaRPr lang="en-US"/>
        </a:p>
      </dgm:t>
    </dgm:pt>
  </dgm:ptLst>
  <dgm:cxnLst>
    <dgm:cxn modelId="{7EE4B68F-2D8B-492B-8691-3028283EF096}" srcId="{2F02C76C-01D9-4DE6-9762-10ED70BCD856}" destId="{3C98E73E-9363-498D-847E-BBD3A0E8BE1B}" srcOrd="1" destOrd="0" parTransId="{DB09EF47-E9BC-4E27-89EB-38DA241B3DBC}" sibTransId="{17034E92-732E-41FD-9F71-D24F8303F0D8}"/>
    <dgm:cxn modelId="{6CC7D827-E5BF-42F5-A718-6968B03AEE27}" srcId="{2F02C76C-01D9-4DE6-9762-10ED70BCD856}" destId="{A44AFA58-6821-4A85-BAE2-9586DD521B94}" srcOrd="0" destOrd="0" parTransId="{0986B19F-B258-4A2E-AE69-B0FEFD71BEDE}" sibTransId="{D083197F-21E9-4F70-8E30-823B9DA99CEE}"/>
    <dgm:cxn modelId="{06F00109-5B12-42E8-A9F8-5BBCEBAA101D}" srcId="{2F02C76C-01D9-4DE6-9762-10ED70BCD856}" destId="{195976B3-268E-452E-A7E7-738CAEC76E9B}" srcOrd="2" destOrd="0" parTransId="{DACFB537-2F75-4A27-8773-45B3A44B4902}" sibTransId="{BADECD59-4923-493E-8423-2C6A1B3581EC}"/>
    <dgm:cxn modelId="{DFC42657-A9EB-4D24-91DC-08BC4A2FA28A}" type="presOf" srcId="{A44AFA58-6821-4A85-BAE2-9586DD521B94}" destId="{BC7C6055-E34F-47B1-B4E2-84E66221F99E}" srcOrd="0" destOrd="0" presId="urn:microsoft.com/office/officeart/2005/8/layout/process4"/>
    <dgm:cxn modelId="{7EB0492A-9207-4234-B298-9ADB2D07A372}" type="presOf" srcId="{3C98E73E-9363-498D-847E-BBD3A0E8BE1B}" destId="{D8F51E34-2352-454C-865E-3F92D5FF5FF4}" srcOrd="0" destOrd="0" presId="urn:microsoft.com/office/officeart/2005/8/layout/process4"/>
    <dgm:cxn modelId="{3C501B72-9EB0-4F3B-B45D-DBE82E5E3061}" type="presOf" srcId="{2F02C76C-01D9-4DE6-9762-10ED70BCD856}" destId="{10B280ED-9E78-4D0E-B9B7-6D71F52A2454}" srcOrd="0" destOrd="0" presId="urn:microsoft.com/office/officeart/2005/8/layout/process4"/>
    <dgm:cxn modelId="{BBB97B6B-004F-45E7-B179-112C7A074455}" type="presOf" srcId="{195976B3-268E-452E-A7E7-738CAEC76E9B}" destId="{BDCC43D2-E231-465A-89D1-29F1608B6ECE}" srcOrd="0" destOrd="0" presId="urn:microsoft.com/office/officeart/2005/8/layout/process4"/>
    <dgm:cxn modelId="{6C13B792-82EB-4840-9695-46E620204162}" type="presParOf" srcId="{10B280ED-9E78-4D0E-B9B7-6D71F52A2454}" destId="{B62578EC-9BF8-41FD-836A-75202418EBCF}" srcOrd="0" destOrd="0" presId="urn:microsoft.com/office/officeart/2005/8/layout/process4"/>
    <dgm:cxn modelId="{8C45A597-8889-4A5B-8E99-C7AB539B374C}" type="presParOf" srcId="{B62578EC-9BF8-41FD-836A-75202418EBCF}" destId="{BDCC43D2-E231-465A-89D1-29F1608B6ECE}" srcOrd="0" destOrd="0" presId="urn:microsoft.com/office/officeart/2005/8/layout/process4"/>
    <dgm:cxn modelId="{2367DE2A-5F41-490C-9C00-9B9647582B3C}" type="presParOf" srcId="{10B280ED-9E78-4D0E-B9B7-6D71F52A2454}" destId="{97BBC130-F43E-4B41-BA0C-581AF6261754}" srcOrd="1" destOrd="0" presId="urn:microsoft.com/office/officeart/2005/8/layout/process4"/>
    <dgm:cxn modelId="{0A950534-6478-4B95-AAA7-EC06829FC636}" type="presParOf" srcId="{10B280ED-9E78-4D0E-B9B7-6D71F52A2454}" destId="{6BDB4C58-04C5-403E-806B-EE29361E1F58}" srcOrd="2" destOrd="0" presId="urn:microsoft.com/office/officeart/2005/8/layout/process4"/>
    <dgm:cxn modelId="{9517D0FE-10B9-4D92-90D8-B16101E82F9E}" type="presParOf" srcId="{6BDB4C58-04C5-403E-806B-EE29361E1F58}" destId="{D8F51E34-2352-454C-865E-3F92D5FF5FF4}" srcOrd="0" destOrd="0" presId="urn:microsoft.com/office/officeart/2005/8/layout/process4"/>
    <dgm:cxn modelId="{8547E4B6-8B19-46F0-B3F3-76A32BAAB059}" type="presParOf" srcId="{10B280ED-9E78-4D0E-B9B7-6D71F52A2454}" destId="{FF9F7327-3A22-48D2-A34B-2E6FA506CF5F}" srcOrd="3" destOrd="0" presId="urn:microsoft.com/office/officeart/2005/8/layout/process4"/>
    <dgm:cxn modelId="{6E28CF23-2439-4D99-A921-D3968CCE8654}" type="presParOf" srcId="{10B280ED-9E78-4D0E-B9B7-6D71F52A2454}" destId="{08822947-CD0C-4390-AB58-10CF33D86746}" srcOrd="4" destOrd="0" presId="urn:microsoft.com/office/officeart/2005/8/layout/process4"/>
    <dgm:cxn modelId="{3214282F-C6A5-47B4-BAE7-2F2DE05463F3}" type="presParOf" srcId="{08822947-CD0C-4390-AB58-10CF33D86746}" destId="{BC7C6055-E34F-47B1-B4E2-84E66221F99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F90A9A-F511-4519-8560-BDD11EBD3ED0}" type="datetimeFigureOut">
              <a:rPr lang="en-US" smtClean="0"/>
              <a:t>3/30/2021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ADD49A-66B5-4B18-A60E-5F38A94AF0C7}" type="slidenum">
              <a:rPr lang="en-US" smtClean="0"/>
              <a:t>‹#›</a:t>
            </a:fld>
            <a:endParaRPr lang="en-US"/>
          </a:p>
        </p:txBody>
      </p:sp>
    </p:spTree>
    <p:extLst>
      <p:ext uri="{BB962C8B-B14F-4D97-AF65-F5344CB8AC3E}">
        <p14:creationId xmlns:p14="http://schemas.microsoft.com/office/powerpoint/2010/main" val="287720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29</a:t>
            </a:fld>
            <a:endParaRPr lang="vi-VN"/>
          </a:p>
        </p:txBody>
      </p:sp>
    </p:spTree>
    <p:extLst>
      <p:ext uri="{BB962C8B-B14F-4D97-AF65-F5344CB8AC3E}">
        <p14:creationId xmlns:p14="http://schemas.microsoft.com/office/powerpoint/2010/main" val="24512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36</a:t>
            </a:fld>
            <a:endParaRPr lang="vi-VN"/>
          </a:p>
        </p:txBody>
      </p:sp>
    </p:spTree>
    <p:extLst>
      <p:ext uri="{BB962C8B-B14F-4D97-AF65-F5344CB8AC3E}">
        <p14:creationId xmlns:p14="http://schemas.microsoft.com/office/powerpoint/2010/main" val="58334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739E2-AFDF-45B4-A877-19B8DB78B4B5}" type="slidenum">
              <a:rPr lang="vi-VN" smtClean="0"/>
              <a:t>45</a:t>
            </a:fld>
            <a:endParaRPr lang="vi-VN"/>
          </a:p>
        </p:txBody>
      </p:sp>
    </p:spTree>
    <p:extLst>
      <p:ext uri="{BB962C8B-B14F-4D97-AF65-F5344CB8AC3E}">
        <p14:creationId xmlns:p14="http://schemas.microsoft.com/office/powerpoint/2010/main" val="1527015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58</a:t>
            </a:fld>
            <a:endParaRPr lang="vi-VN"/>
          </a:p>
        </p:txBody>
      </p:sp>
    </p:spTree>
    <p:extLst>
      <p:ext uri="{BB962C8B-B14F-4D97-AF65-F5344CB8AC3E}">
        <p14:creationId xmlns:p14="http://schemas.microsoft.com/office/powerpoint/2010/main" val="112670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59</a:t>
            </a:fld>
            <a:endParaRPr lang="vi-VN"/>
          </a:p>
        </p:txBody>
      </p:sp>
    </p:spTree>
    <p:extLst>
      <p:ext uri="{BB962C8B-B14F-4D97-AF65-F5344CB8AC3E}">
        <p14:creationId xmlns:p14="http://schemas.microsoft.com/office/powerpoint/2010/main" val="58110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60</a:t>
            </a:fld>
            <a:endParaRPr lang="vi-VN"/>
          </a:p>
        </p:txBody>
      </p:sp>
    </p:spTree>
    <p:extLst>
      <p:ext uri="{BB962C8B-B14F-4D97-AF65-F5344CB8AC3E}">
        <p14:creationId xmlns:p14="http://schemas.microsoft.com/office/powerpoint/2010/main" val="87463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New slide</a:t>
            </a:r>
          </a:p>
        </p:txBody>
      </p:sp>
      <p:sp>
        <p:nvSpPr>
          <p:cNvPr id="4" name="Slide Number Placeholder 3"/>
          <p:cNvSpPr>
            <a:spLocks noGrp="1"/>
          </p:cNvSpPr>
          <p:nvPr>
            <p:ph type="sldNum" sz="quarter" idx="10"/>
          </p:nvPr>
        </p:nvSpPr>
        <p:spPr/>
        <p:txBody>
          <a:bodyPr/>
          <a:lstStyle/>
          <a:p>
            <a:fld id="{95B739E2-AFDF-45B4-A877-19B8DB78B4B5}" type="slidenum">
              <a:rPr lang="vi-VN" smtClean="0"/>
              <a:t>61</a:t>
            </a:fld>
            <a:endParaRPr lang="vi-VN"/>
          </a:p>
        </p:txBody>
      </p:sp>
    </p:spTree>
    <p:extLst>
      <p:ext uri="{BB962C8B-B14F-4D97-AF65-F5344CB8AC3E}">
        <p14:creationId xmlns:p14="http://schemas.microsoft.com/office/powerpoint/2010/main" val="289889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0533AF-F9E2-4D9F-8926-69A08FF8093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301477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1843607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349081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82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95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35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79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429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575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448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0533AF-F9E2-4D9F-8926-69A08FF8093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339502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0533AF-F9E2-4D9F-8926-69A08FF80930}" type="datetimeFigureOut">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283055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0533AF-F9E2-4D9F-8926-69A08FF8093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22186190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0533AF-F9E2-4D9F-8926-69A08FF80930}" type="datetimeFigureOut">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1223618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4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533AF-F9E2-4D9F-8926-69A08FF80930}" type="datetimeFigureOut">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1162977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53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5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5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6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57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58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533AF-F9E2-4D9F-8926-69A08FF80930}" type="datetimeFigureOut">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5245270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59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userDrawn="1">
  <p:cSld name="60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1000" y="6267590"/>
            <a:ext cx="2110154" cy="57549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4600" y="6172200"/>
            <a:ext cx="1143000" cy="685800"/>
          </a:xfrm>
          <a:prstGeom prst="rect">
            <a:avLst/>
          </a:prstGeom>
        </p:spPr>
      </p:pic>
      <p:sp>
        <p:nvSpPr>
          <p:cNvPr id="8" name="Rectangle 7"/>
          <p:cNvSpPr/>
          <p:nvPr userDrawn="1"/>
        </p:nvSpPr>
        <p:spPr>
          <a:xfrm>
            <a:off x="0" y="6175787"/>
            <a:ext cx="9144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2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2928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533AF-F9E2-4D9F-8926-69A08FF80930}" type="datetimeFigureOut">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33219-C4CD-4BDD-8CA2-CD2AAEDC07D8}" type="slidenum">
              <a:rPr lang="en-US" smtClean="0"/>
              <a:t>‹#›</a:t>
            </a:fld>
            <a:endParaRPr lang="en-US"/>
          </a:p>
        </p:txBody>
      </p:sp>
    </p:spTree>
    <p:extLst>
      <p:ext uri="{BB962C8B-B14F-4D97-AF65-F5344CB8AC3E}">
        <p14:creationId xmlns:p14="http://schemas.microsoft.com/office/powerpoint/2010/main" val="1220467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533AF-F9E2-4D9F-8926-69A08FF80930}" type="datetimeFigureOut">
              <a:rPr lang="en-US" smtClean="0"/>
              <a:t>3/30/2021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33219-C4CD-4BDD-8CA2-CD2AAEDC07D8}" type="slidenum">
              <a:rPr lang="en-US" smtClean="0"/>
              <a:t>‹#›</a:t>
            </a:fld>
            <a:endParaRPr lang="en-US"/>
          </a:p>
        </p:txBody>
      </p:sp>
    </p:spTree>
    <p:extLst>
      <p:ext uri="{BB962C8B-B14F-4D97-AF65-F5344CB8AC3E}">
        <p14:creationId xmlns:p14="http://schemas.microsoft.com/office/powerpoint/2010/main" val="1708684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p:nvPr/>
        </p:nvSpPr>
        <p:spPr>
          <a:xfrm>
            <a:off x="0" y="-1113"/>
            <a:ext cx="5562600" cy="49056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108"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109"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110"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111"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112"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113"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114"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115"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116"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117"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118"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119"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120"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121"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122"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123"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124"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125"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126"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127"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128"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129"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130"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131"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132"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133"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134"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35"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36"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137"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138"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139"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140"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141"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142"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143"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144"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145"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146"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147"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148"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149"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150"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151"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152"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153"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154"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155"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156"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157"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158"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159"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160"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161"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162"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163"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164"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165"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166"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167"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168"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69"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170"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171"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172"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173"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174"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175"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176"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177"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178"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179"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180"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181"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182"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183"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84"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185"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186"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187"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188"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189"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190"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191"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192"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3"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194"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195"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196"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197"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198"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199"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00"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01"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02"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03"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204"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205"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206"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207"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sp>
        <p:nvSpPr>
          <p:cNvPr id="209" name="object 8"/>
          <p:cNvSpPr txBox="1"/>
          <p:nvPr/>
        </p:nvSpPr>
        <p:spPr>
          <a:xfrm>
            <a:off x="1692474" y="3341878"/>
            <a:ext cx="7376463" cy="1170296"/>
          </a:xfrm>
          <a:prstGeom prst="rect">
            <a:avLst/>
          </a:prstGeom>
        </p:spPr>
        <p:txBody>
          <a:bodyPr wrap="square" lIns="0" tIns="0" rIns="0" bIns="0" rtlCol="0">
            <a:noAutofit/>
          </a:bodyPr>
          <a:lstStyle/>
          <a:p>
            <a:pPr marL="12700" algn="ctr">
              <a:lnSpc>
                <a:spcPts val="4600"/>
              </a:lnSpc>
              <a:spcBef>
                <a:spcPts val="230"/>
              </a:spcBef>
            </a:pPr>
            <a:r>
              <a:rPr lang="en-US" sz="3600" b="1" dirty="0" err="1">
                <a:solidFill>
                  <a:srgbClr val="C64623"/>
                </a:solidFill>
                <a:latin typeface="Arial"/>
                <a:cs typeface="Arial"/>
              </a:rPr>
              <a:t>Đào</a:t>
            </a:r>
            <a:r>
              <a:rPr lang="en-US" sz="3600" b="1" dirty="0">
                <a:solidFill>
                  <a:srgbClr val="C64623"/>
                </a:solidFill>
                <a:latin typeface="Arial"/>
                <a:cs typeface="Arial"/>
              </a:rPr>
              <a:t> </a:t>
            </a:r>
            <a:r>
              <a:rPr lang="en-US" sz="3600" b="1" dirty="0" err="1">
                <a:solidFill>
                  <a:srgbClr val="C64623"/>
                </a:solidFill>
                <a:latin typeface="Arial"/>
                <a:cs typeface="Arial"/>
              </a:rPr>
              <a:t>tạo</a:t>
            </a:r>
            <a:r>
              <a:rPr lang="en-US" sz="3600" b="1" dirty="0">
                <a:solidFill>
                  <a:srgbClr val="C64623"/>
                </a:solidFill>
                <a:latin typeface="Arial"/>
                <a:cs typeface="Arial"/>
              </a:rPr>
              <a:t> </a:t>
            </a:r>
            <a:r>
              <a:rPr lang="en-US" sz="3600" b="1" dirty="0" err="1">
                <a:solidFill>
                  <a:srgbClr val="C64623"/>
                </a:solidFill>
                <a:latin typeface="Arial"/>
                <a:cs typeface="Arial"/>
              </a:rPr>
              <a:t>về</a:t>
            </a:r>
            <a:r>
              <a:rPr lang="en-US" sz="3600" b="1" dirty="0">
                <a:solidFill>
                  <a:srgbClr val="C64623"/>
                </a:solidFill>
                <a:latin typeface="Arial"/>
                <a:cs typeface="Arial"/>
              </a:rPr>
              <a:t> </a:t>
            </a:r>
            <a:r>
              <a:rPr lang="en-US" sz="3600" b="1" dirty="0" err="1">
                <a:solidFill>
                  <a:srgbClr val="C64623"/>
                </a:solidFill>
                <a:latin typeface="Arial"/>
                <a:cs typeface="Arial"/>
              </a:rPr>
              <a:t>Quy</a:t>
            </a:r>
            <a:r>
              <a:rPr lang="en-US" sz="3600" b="1" dirty="0">
                <a:solidFill>
                  <a:srgbClr val="C64623"/>
                </a:solidFill>
                <a:latin typeface="Arial"/>
                <a:cs typeface="Arial"/>
              </a:rPr>
              <a:t> </a:t>
            </a:r>
            <a:r>
              <a:rPr lang="en-US" sz="3600" b="1" dirty="0" err="1">
                <a:solidFill>
                  <a:srgbClr val="C64623"/>
                </a:solidFill>
                <a:latin typeface="Arial"/>
                <a:cs typeface="Arial"/>
              </a:rPr>
              <a:t>định</a:t>
            </a:r>
            <a:r>
              <a:rPr lang="en-US" sz="3600" b="1" dirty="0">
                <a:solidFill>
                  <a:srgbClr val="C64623"/>
                </a:solidFill>
                <a:latin typeface="Arial"/>
                <a:cs typeface="Arial"/>
              </a:rPr>
              <a:t> </a:t>
            </a:r>
            <a:r>
              <a:rPr lang="en-US" sz="3600" b="1" dirty="0" err="1">
                <a:solidFill>
                  <a:srgbClr val="C64623"/>
                </a:solidFill>
                <a:latin typeface="Arial"/>
                <a:cs typeface="Arial"/>
              </a:rPr>
              <a:t>Môi</a:t>
            </a:r>
            <a:r>
              <a:rPr lang="en-US" sz="3600" b="1" dirty="0">
                <a:solidFill>
                  <a:srgbClr val="C64623"/>
                </a:solidFill>
                <a:latin typeface="Arial"/>
                <a:cs typeface="Arial"/>
              </a:rPr>
              <a:t> </a:t>
            </a:r>
            <a:r>
              <a:rPr lang="en-US" sz="3600" b="1" dirty="0" err="1">
                <a:solidFill>
                  <a:srgbClr val="C64623"/>
                </a:solidFill>
                <a:latin typeface="Arial"/>
                <a:cs typeface="Arial"/>
              </a:rPr>
              <a:t>trường</a:t>
            </a:r>
            <a:r>
              <a:rPr lang="en-US" sz="3600" b="1" dirty="0">
                <a:solidFill>
                  <a:srgbClr val="C64623"/>
                </a:solidFill>
                <a:latin typeface="Arial"/>
                <a:cs typeface="Arial"/>
              </a:rPr>
              <a:t> </a:t>
            </a:r>
            <a:r>
              <a:rPr lang="en-US" sz="3600" b="1" dirty="0" err="1">
                <a:solidFill>
                  <a:srgbClr val="C64623"/>
                </a:solidFill>
                <a:latin typeface="Arial"/>
                <a:cs typeface="Arial"/>
              </a:rPr>
              <a:t>cho</a:t>
            </a:r>
            <a:r>
              <a:rPr lang="en-US" sz="3600" b="1" dirty="0">
                <a:solidFill>
                  <a:srgbClr val="C64623"/>
                </a:solidFill>
                <a:latin typeface="Arial"/>
                <a:cs typeface="Arial"/>
              </a:rPr>
              <a:t> </a:t>
            </a:r>
            <a:r>
              <a:rPr lang="en-US" sz="3600" b="1" dirty="0" err="1">
                <a:solidFill>
                  <a:srgbClr val="C64623"/>
                </a:solidFill>
                <a:latin typeface="Arial"/>
                <a:cs typeface="Arial"/>
              </a:rPr>
              <a:t>ngành</a:t>
            </a:r>
            <a:r>
              <a:rPr lang="en-US" sz="3600" b="1" dirty="0">
                <a:solidFill>
                  <a:srgbClr val="C64623"/>
                </a:solidFill>
                <a:latin typeface="Arial"/>
                <a:cs typeface="Arial"/>
              </a:rPr>
              <a:t> May </a:t>
            </a:r>
            <a:r>
              <a:rPr lang="en-US" sz="3600" b="1" dirty="0" err="1">
                <a:solidFill>
                  <a:srgbClr val="C64623"/>
                </a:solidFill>
                <a:latin typeface="Arial"/>
                <a:cs typeface="Arial"/>
              </a:rPr>
              <a:t>mặc</a:t>
            </a:r>
            <a:r>
              <a:rPr lang="en-US" sz="3600" b="1" dirty="0">
                <a:solidFill>
                  <a:srgbClr val="C64623"/>
                </a:solidFill>
                <a:latin typeface="Arial"/>
                <a:cs typeface="Arial"/>
              </a:rPr>
              <a:t> </a:t>
            </a:r>
            <a:r>
              <a:rPr lang="en-US" sz="3600" b="1" dirty="0" err="1">
                <a:solidFill>
                  <a:srgbClr val="C64623"/>
                </a:solidFill>
                <a:latin typeface="Arial"/>
                <a:cs typeface="Arial"/>
              </a:rPr>
              <a:t>Việt</a:t>
            </a:r>
            <a:r>
              <a:rPr lang="en-US" sz="3600" b="1" dirty="0">
                <a:solidFill>
                  <a:srgbClr val="C64623"/>
                </a:solidFill>
                <a:latin typeface="Arial"/>
                <a:cs typeface="Arial"/>
              </a:rPr>
              <a:t> Nam </a:t>
            </a:r>
            <a:endParaRPr lang="vi-VN" sz="3600" b="1" dirty="0">
              <a:solidFill>
                <a:srgbClr val="C64623"/>
              </a:solidFill>
              <a:latin typeface="Arial"/>
              <a:cs typeface="Arial"/>
            </a:endParaRPr>
          </a:p>
        </p:txBody>
      </p:sp>
      <p:sp>
        <p:nvSpPr>
          <p:cNvPr id="210" name="object 107"/>
          <p:cNvSpPr>
            <a:spLocks noChangeAspect="1"/>
          </p:cNvSpPr>
          <p:nvPr/>
        </p:nvSpPr>
        <p:spPr>
          <a:xfrm>
            <a:off x="6504615" y="1"/>
            <a:ext cx="2650275" cy="159162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endParaRPr/>
          </a:p>
        </p:txBody>
      </p:sp>
      <p:sp>
        <p:nvSpPr>
          <p:cNvPr id="208" name="object 10"/>
          <p:cNvSpPr/>
          <p:nvPr/>
        </p:nvSpPr>
        <p:spPr>
          <a:xfrm>
            <a:off x="0" y="2819400"/>
            <a:ext cx="4419600" cy="4039751"/>
          </a:xfrm>
          <a:custGeom>
            <a:avLst/>
            <a:gdLst/>
            <a:ahLst/>
            <a:cxnLst/>
            <a:rect l="l" t="t" r="r" b="b"/>
            <a:pathLst>
              <a:path w="3516122" h="3516122">
                <a:moveTo>
                  <a:pt x="0" y="0"/>
                </a:moveTo>
                <a:lnTo>
                  <a:pt x="0" y="3516118"/>
                </a:lnTo>
                <a:lnTo>
                  <a:pt x="3516118" y="3516118"/>
                </a:lnTo>
                <a:lnTo>
                  <a:pt x="0" y="0"/>
                </a:lnTo>
                <a:close/>
              </a:path>
            </a:pathLst>
          </a:custGeom>
          <a:solidFill>
            <a:srgbClr val="EAAA0E"/>
          </a:solidFill>
        </p:spPr>
        <p:txBody>
          <a:bodyPr wrap="square" lIns="0" tIns="0" rIns="0" bIns="0" rtlCol="0">
            <a:noAutofit/>
          </a:bodyPr>
          <a:lstStyle/>
          <a:p>
            <a:endParaRPr/>
          </a:p>
        </p:txBody>
      </p:sp>
      <p:pic>
        <p:nvPicPr>
          <p:cNvPr id="211" name="Picture 210">
            <a:extLst>
              <a:ext uri="{FF2B5EF4-FFF2-40B4-BE49-F238E27FC236}">
                <a16:creationId xmlns:a16="http://schemas.microsoft.com/office/drawing/2014/main" xmlns="" id="{DDB4900C-1561-8341-91A5-6CC5AFFDA40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1197673" y="5986160"/>
            <a:ext cx="1918915" cy="58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
            <a:extLst>
              <a:ext uri="{FF2B5EF4-FFF2-40B4-BE49-F238E27FC236}">
                <a16:creationId xmlns:a16="http://schemas.microsoft.com/office/drawing/2014/main" xmlns="" id="{5CCEC614-5DAE-0F47-A9A6-6FFD531ED47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6667" y="5765331"/>
            <a:ext cx="654304"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21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88544" y="5475265"/>
            <a:ext cx="1432121" cy="121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 name="Rectangle 213">
            <a:extLst>
              <a:ext uri="{FF2B5EF4-FFF2-40B4-BE49-F238E27FC236}">
                <a16:creationId xmlns="" xmlns:a16="http://schemas.microsoft.com/office/drawing/2014/main" xmlns:lc="http://schemas.openxmlformats.org/drawingml/2006/lockedCanvas" id="{AEF3FE6A-4AB9-2943-B3E8-388EFAE2FF86}"/>
              </a:ext>
            </a:extLst>
          </p:cNvPr>
          <p:cNvSpPr/>
          <p:nvPr/>
        </p:nvSpPr>
        <p:spPr>
          <a:xfrm>
            <a:off x="7267891" y="5281880"/>
            <a:ext cx="164317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r>
              <a:rPr lang="en-US" sz="1400" i="1" dirty="0" err="1" smtClean="0">
                <a:solidFill>
                  <a:srgbClr val="000000"/>
                </a:solidFill>
                <a:latin typeface="Calibri" panose="020F0502020204030204" pitchFamily="34" charset="0"/>
              </a:rPr>
              <a:t>Được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hỗ</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trợ</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bởi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sp>
        <p:nvSpPr>
          <p:cNvPr id="215" name="Rectangle 214">
            <a:extLst>
              <a:ext uri="{FF2B5EF4-FFF2-40B4-BE49-F238E27FC236}">
                <a16:creationId xmlns="" xmlns:a16="http://schemas.microsoft.com/office/drawing/2014/main" xmlns:lc="http://schemas.openxmlformats.org/drawingml/2006/lockedCanvas" id="{723B9F51-09C0-3744-9AEA-C59FF6964C5A}"/>
              </a:ext>
            </a:extLst>
          </p:cNvPr>
          <p:cNvSpPr/>
          <p:nvPr/>
        </p:nvSpPr>
        <p:spPr>
          <a:xfrm>
            <a:off x="5389167" y="5281880"/>
            <a:ext cx="221423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Hợp</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tác</a:t>
            </a:r>
            <a:r>
              <a:rPr lang="en-US" sz="1400" i="1" dirty="0" smtClean="0">
                <a:solidFill>
                  <a:srgbClr val="000000"/>
                </a:solidFill>
                <a:latin typeface="Calibri" panose="020F0502020204030204" pitchFamily="34" charset="0"/>
              </a:rPr>
              <a:t> </a:t>
            </a:r>
            <a:r>
              <a:rPr lang="en-US" sz="1400" i="1" dirty="0" err="1" smtClean="0">
                <a:solidFill>
                  <a:srgbClr val="000000"/>
                </a:solidFill>
                <a:latin typeface="Calibri" panose="020F0502020204030204" pitchFamily="34" charset="0"/>
              </a:rPr>
              <a:t>với</a:t>
            </a:r>
            <a:r>
              <a:rPr lang="en-US" sz="1400" i="1" dirty="0" smtClean="0">
                <a:solidFill>
                  <a:srgbClr val="000000"/>
                </a:solidFill>
                <a:latin typeface="Calibri" panose="020F0502020204030204" pitchFamily="34" charset="0"/>
              </a:rPr>
              <a:t>:</a:t>
            </a:r>
            <a:endParaRPr lang="en-US" sz="1400" i="1" dirty="0">
              <a:solidFill>
                <a:srgbClr val="000000"/>
              </a:solidFill>
              <a:latin typeface="Calibri" panose="020F0502020204030204" pitchFamily="34" charset="0"/>
            </a:endParaRPr>
          </a:p>
        </p:txBody>
      </p:sp>
      <p:pic>
        <p:nvPicPr>
          <p:cNvPr id="216" name="Picture 215">
            <a:extLst>
              <a:ext uri="{FF2B5EF4-FFF2-40B4-BE49-F238E27FC236}">
                <a16:creationId xmlns="" xmlns:a16="http://schemas.microsoft.com/office/drawing/2014/main" xmlns:lc="http://schemas.openxmlformats.org/drawingml/2006/lockedCanvas" id="{0D86598D-789A-4BE8-AE4B-6B9C9DE0D78D}"/>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3518" y="5631940"/>
            <a:ext cx="1766094" cy="978408"/>
          </a:xfrm>
          <a:prstGeom prst="rect">
            <a:avLst/>
          </a:prstGeom>
          <a:noFill/>
          <a:ln>
            <a:noFill/>
          </a:ln>
        </p:spPr>
      </p:pic>
    </p:spTree>
    <p:extLst>
      <p:ext uri="{BB962C8B-B14F-4D97-AF65-F5344CB8AC3E}">
        <p14:creationId xmlns:p14="http://schemas.microsoft.com/office/powerpoint/2010/main" val="2734859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152400" y="95352"/>
            <a:ext cx="8763000" cy="799896"/>
          </a:xfrm>
          <a:prstGeom prst="rect">
            <a:avLst/>
          </a:prstGeom>
        </p:spPr>
        <p:txBody>
          <a:bodyPr wrap="square" lIns="0" tIns="0" rIns="0" bIns="0" rtlCol="0">
            <a:noAutofit/>
          </a:bodyPr>
          <a:lstStyle/>
          <a:p>
            <a:pPr marL="12700" algn="ctr">
              <a:lnSpc>
                <a:spcPts val="3270"/>
              </a:lnSpc>
              <a:spcBef>
                <a:spcPts val="163"/>
              </a:spcBef>
            </a:pPr>
            <a:r>
              <a:rPr lang="en-IN" sz="3000" b="1" spc="0" dirty="0">
                <a:latin typeface="Arial"/>
                <a:cs typeface="Arial"/>
              </a:rPr>
              <a:t>CHƯƠNG TRÌNH KHÓA HỌC – BUỔI 3</a:t>
            </a:r>
          </a:p>
          <a:p>
            <a:pPr marL="12700" algn="ctr">
              <a:lnSpc>
                <a:spcPts val="3270"/>
              </a:lnSpc>
              <a:spcBef>
                <a:spcPts val="163"/>
              </a:spcBef>
            </a:pPr>
            <a:r>
              <a:rPr lang="en-IN" sz="3000" b="1" dirty="0">
                <a:latin typeface="Arial"/>
                <a:cs typeface="Arial"/>
              </a:rPr>
              <a:t>NGÀY 05/04/2021</a:t>
            </a:r>
            <a:endParaRPr lang="en-IN" sz="3000" b="1" spc="0"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2623480540"/>
              </p:ext>
            </p:extLst>
          </p:nvPr>
        </p:nvGraphicFramePr>
        <p:xfrm>
          <a:off x="0" y="1019033"/>
          <a:ext cx="9144000" cy="515316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vi-VN" sz="2000" u="none" strike="noStrike" dirty="0">
                          <a:effectLst/>
                          <a:latin typeface="Arial" panose="020B0604020202020204" pitchFamily="34" charset="0"/>
                          <a:cs typeface="Arial" panose="020B0604020202020204" pitchFamily="34" charset="0"/>
                        </a:rPr>
                        <a:t>Phần 12. Quản lý năng lượng</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13. Quản lý Hóa chất</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Phần 14. Công cụ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Công cụ tự đánh giá SAT</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SAT liên kết với Higg FEM 3.0</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15: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err="1">
                          <a:effectLst/>
                          <a:latin typeface="Arial" panose="020B0604020202020204" pitchFamily="34" charset="0"/>
                          <a:cs typeface="Arial" panose="020B0604020202020204" pitchFamily="34" charset="0"/>
                        </a:rPr>
                        <a:t>Đề</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xuất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tiến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mn-lt"/>
                          <a:cs typeface="Arial" panose="020B0604020202020204" pitchFamily="34" charset="0"/>
                        </a:rPr>
                        <a:t>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532128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err="1">
                <a:latin typeface="Arial" panose="020B0604020202020204" pitchFamily="34" charset="0"/>
                <a:cs typeface="Arial" panose="020B0604020202020204" pitchFamily="34" charset="0"/>
              </a:rPr>
              <a:t>Ghi</a:t>
            </a:r>
            <a:r>
              <a:rPr lang="en-IN" sz="3000" b="1" spc="0" dirty="0">
                <a:latin typeface="Arial" panose="020B0604020202020204" pitchFamily="34" charset="0"/>
                <a:cs typeface="Arial" panose="020B0604020202020204" pitchFamily="34" charset="0"/>
              </a:rPr>
              <a:t> </a:t>
            </a:r>
            <a:r>
              <a:rPr lang="en-IN" sz="3000" b="1" spc="0" dirty="0" err="1">
                <a:latin typeface="Arial" panose="020B0604020202020204" pitchFamily="34" charset="0"/>
                <a:cs typeface="Arial" panose="020B0604020202020204" pitchFamily="34" charset="0"/>
              </a:rPr>
              <a:t>chu</a:t>
            </a:r>
            <a:r>
              <a:rPr lang="en-IN" sz="3000" b="1" spc="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685800" y="1524000"/>
            <a:ext cx="1087666" cy="838200"/>
          </a:xfrm>
          <a:prstGeom prst="rect">
            <a:avLst/>
          </a:prstGeom>
        </p:spPr>
      </p:pic>
      <p:sp>
        <p:nvSpPr>
          <p:cNvPr id="4" name="TextBox 3"/>
          <p:cNvSpPr txBox="1"/>
          <p:nvPr/>
        </p:nvSpPr>
        <p:spPr>
          <a:xfrm>
            <a:off x="1981200" y="16764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Còn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lực</a:t>
            </a:r>
            <a:r>
              <a:rPr lang="en-US" sz="2400" dirty="0">
                <a:latin typeface="Arial" panose="020B0604020202020204" pitchFamily="34" charset="0"/>
                <a:cs typeface="Arial" panose="020B0604020202020204" pitchFamily="34" charset="0"/>
              </a:rPr>
              <a:t>, có </a:t>
            </a:r>
            <a:r>
              <a:rPr lang="en-US" sz="2400" dirty="0" err="1">
                <a:latin typeface="Arial" panose="020B0604020202020204" pitchFamily="34" charset="0"/>
                <a:cs typeface="Arial" panose="020B0604020202020204" pitchFamily="34" charset="0"/>
              </a:rPr>
              <a:t>bô</a:t>
            </a:r>
            <a:r>
              <a:rPr lang="en-US" sz="2400" dirty="0">
                <a:latin typeface="Arial" panose="020B0604020202020204" pitchFamily="34" charset="0"/>
                <a:cs typeface="Arial" panose="020B0604020202020204" pitchFamily="34" charset="0"/>
              </a:rPr>
              <a:t>̉ sung/</a:t>
            </a:r>
            <a:r>
              <a:rPr lang="en-US" sz="2400" dirty="0" err="1">
                <a:latin typeface="Arial" panose="020B0604020202020204" pitchFamily="34" charset="0"/>
                <a:cs typeface="Arial" panose="020B0604020202020204" pitchFamily="34" charset="0"/>
              </a:rPr>
              <a:t>chỉnh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sửa</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1981200" y="26670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Hết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lực</a:t>
            </a:r>
            <a:endParaRPr lang="en-US" sz="2400" dirty="0">
              <a:latin typeface="Arial" panose="020B0604020202020204" pitchFamily="34" charset="0"/>
              <a:cs typeface="Arial" panose="020B0604020202020204" pitchFamily="34" charset="0"/>
            </a:endParaRPr>
          </a:p>
        </p:txBody>
      </p:sp>
      <p:sp>
        <p:nvSpPr>
          <p:cNvPr id="10" name="TextBox 9"/>
          <p:cNvSpPr txBox="1"/>
          <p:nvPr/>
        </p:nvSpPr>
        <p:spPr>
          <a:xfrm>
            <a:off x="1981200" y="3581400"/>
            <a:ext cx="5867400" cy="461665"/>
          </a:xfrm>
          <a:prstGeom prst="rect">
            <a:avLst/>
          </a:prstGeom>
          <a:noFill/>
        </p:spPr>
        <p:txBody>
          <a:bodyPr wrap="square" rtlCol="0">
            <a:spAutoFit/>
          </a:bodyPr>
          <a:lstStyle/>
          <a:p>
            <a:r>
              <a:rPr lang="en-US" sz="2400" dirty="0" err="1">
                <a:latin typeface="Arial" panose="020B0604020202020204" pitchFamily="34" charset="0"/>
                <a:cs typeface="Arial" panose="020B0604020202020204" pitchFamily="34" charset="0"/>
              </a:rPr>
              <a:t>Cập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mới</a:t>
            </a:r>
            <a:endParaRPr lang="en-US" sz="2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838200" y="2667000"/>
            <a:ext cx="935266" cy="660189"/>
          </a:xfrm>
          <a:prstGeom prst="rect">
            <a:avLst/>
          </a:prstGeom>
        </p:spPr>
      </p:pic>
      <p:sp>
        <p:nvSpPr>
          <p:cNvPr id="12" name="Rectangle 11"/>
          <p:cNvSpPr>
            <a:spLocks noChangeArrowheads="1"/>
          </p:cNvSpPr>
          <p:nvPr/>
        </p:nvSpPr>
        <p:spPr bwMode="gray">
          <a:xfrm>
            <a:off x="575159" y="3757539"/>
            <a:ext cx="1198307" cy="276999"/>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ts val="1200"/>
              </a:spcBef>
              <a:spcAft>
                <a:spcPts val="1200"/>
              </a:spcAft>
            </a:pPr>
            <a:endParaRPr lang="en-US" sz="1200" dirty="0">
              <a:solidFill>
                <a:srgbClr val="C00000"/>
              </a:solidFill>
              <a:cs typeface="Arial" charset="0"/>
            </a:endParaRPr>
          </a:p>
        </p:txBody>
      </p:sp>
    </p:spTree>
    <p:extLst>
      <p:ext uri="{BB962C8B-B14F-4D97-AF65-F5344CB8AC3E}">
        <p14:creationId xmlns:p14="http://schemas.microsoft.com/office/powerpoint/2010/main" val="3606302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399" y="2266086"/>
            <a:ext cx="2486025" cy="1838325"/>
          </a:xfrm>
          <a:prstGeom prst="rect">
            <a:avLst/>
          </a:prstGeom>
        </p:spPr>
      </p:pic>
      <p:sp>
        <p:nvSpPr>
          <p:cNvPr id="4" name="TextBox 3"/>
          <p:cNvSpPr txBox="1"/>
          <p:nvPr/>
        </p:nvSpPr>
        <p:spPr>
          <a:xfrm>
            <a:off x="2638424" y="1828800"/>
            <a:ext cx="6353175" cy="3139321"/>
          </a:xfrm>
          <a:prstGeom prst="rect">
            <a:avLst/>
          </a:prstGeom>
          <a:solidFill>
            <a:schemeClr val="accent5">
              <a:lumMod val="20000"/>
              <a:lumOff val="80000"/>
            </a:schemeClr>
          </a:solidFill>
        </p:spPr>
        <p:txBody>
          <a:bodyPr wrap="square" rtlCol="0">
            <a:spAutoFit/>
          </a:bodyPr>
          <a:lstStyle/>
          <a:p>
            <a:pPr marL="457200" lvl="0" indent="-457200">
              <a:buFont typeface="+mj-lt"/>
              <a:buAutoNum type="arabicPeriod"/>
            </a:pPr>
            <a:r>
              <a:rPr lang="en-US" dirty="0">
                <a:latin typeface="Arial" pitchFamily="34" charset="0"/>
                <a:cs typeface="Arial" pitchFamily="34" charset="0"/>
              </a:rPr>
              <a:t>TRÁCH NHIỆM SỬ DỤNG NĂNG LƯỢNG TK&amp;HQ</a:t>
            </a:r>
          </a:p>
          <a:p>
            <a:pPr marL="457200" indent="-457200">
              <a:buFont typeface="+mj-lt"/>
              <a:buAutoNum type="arabicPeriod"/>
            </a:pPr>
            <a:r>
              <a:rPr lang="en-US" dirty="0">
                <a:latin typeface="Arial" pitchFamily="34" charset="0"/>
                <a:cs typeface="Arial" pitchFamily="34" charset="0"/>
              </a:rPr>
              <a:t>BIỆN PHÁP SỬ DỤNG NĂNG LƯỢNG TK&amp;HQ</a:t>
            </a:r>
          </a:p>
          <a:p>
            <a:pPr marL="457200" lvl="0" indent="-457200">
              <a:buFont typeface="+mj-lt"/>
              <a:buAutoNum type="arabicPeriod"/>
            </a:pPr>
            <a:r>
              <a:rPr lang="en-US" dirty="0">
                <a:latin typeface="Arial" pitchFamily="34" charset="0"/>
                <a:cs typeface="Arial" pitchFamily="34" charset="0"/>
              </a:rPr>
              <a:t>XÁC ĐỊNH CƠ SỞ SỬ DỤNG NL TRỌNG ĐIỂM</a:t>
            </a:r>
          </a:p>
          <a:p>
            <a:pPr marL="457200" lvl="0" indent="-457200">
              <a:buFont typeface="+mj-lt"/>
              <a:buAutoNum type="arabicPeriod"/>
            </a:pPr>
            <a:r>
              <a:rPr lang="en-US" dirty="0">
                <a:latin typeface="Arial" pitchFamily="34" charset="0"/>
                <a:cs typeface="Arial" pitchFamily="34" charset="0"/>
              </a:rPr>
              <a:t>TRÁCH NHIỆM CỦA CƠ SỞ NĂNG LƯỢNG TRỌNG ĐIỂM</a:t>
            </a:r>
          </a:p>
          <a:p>
            <a:pPr marL="457200" lvl="0" indent="-457200">
              <a:buFont typeface="+mj-lt"/>
              <a:buAutoNum type="arabicPeriod"/>
            </a:pPr>
            <a:r>
              <a:rPr lang="en-US" dirty="0">
                <a:latin typeface="Arial" pitchFamily="34" charset="0"/>
                <a:cs typeface="Arial" pitchFamily="34" charset="0"/>
              </a:rPr>
              <a:t>MÔ HÌNH QUẢN LÝ NĂNG LƯỢNG</a:t>
            </a:r>
          </a:p>
          <a:p>
            <a:pPr marL="457200" indent="-457200">
              <a:buFont typeface="+mj-lt"/>
              <a:buAutoNum type="arabicPeriod"/>
            </a:pPr>
            <a:r>
              <a:rPr lang="en-US" dirty="0">
                <a:latin typeface="Arial" pitchFamily="34" charset="0"/>
                <a:cs typeface="Arial" pitchFamily="34" charset="0"/>
              </a:rPr>
              <a:t>KẾ HOẠCH SỬ DỤNG NĂNG LƯỢNG TK&amp;HQ</a:t>
            </a:r>
          </a:p>
          <a:p>
            <a:pPr marL="457200" lvl="0" indent="-457200">
              <a:buFont typeface="+mj-lt"/>
              <a:buAutoNum type="arabicPeriod"/>
            </a:pPr>
            <a:r>
              <a:rPr lang="en-US" dirty="0">
                <a:latin typeface="Arial" pitchFamily="34" charset="0"/>
                <a:cs typeface="Arial" pitchFamily="34" charset="0"/>
              </a:rPr>
              <a:t>NGƯỜI QUẢN LÝ NĂNG LƯỢNG</a:t>
            </a:r>
          </a:p>
          <a:p>
            <a:pPr marL="457200" lvl="0" indent="-457200">
              <a:buFont typeface="+mj-lt"/>
              <a:buAutoNum type="arabicPeriod"/>
            </a:pPr>
            <a:r>
              <a:rPr lang="en-US" dirty="0">
                <a:latin typeface="Arial" pitchFamily="34" charset="0"/>
                <a:cs typeface="Arial" pitchFamily="34" charset="0"/>
              </a:rPr>
              <a:t>KIỂM TOÁN NĂNG LƯỢNG</a:t>
            </a:r>
          </a:p>
          <a:p>
            <a:pPr marL="457200" indent="-457200">
              <a:buFont typeface="+mj-lt"/>
              <a:buAutoNum type="arabicPeriod"/>
            </a:pPr>
            <a:r>
              <a:rPr lang="en-US" dirty="0">
                <a:latin typeface="Arial" pitchFamily="34" charset="0"/>
                <a:cs typeface="Arial" pitchFamily="34" charset="0"/>
              </a:rPr>
              <a:t>THANH TRA VỀ SỬ DỤNG NĂNG LƯỢNG TK&amp;HQ</a:t>
            </a:r>
          </a:p>
          <a:p>
            <a:pPr marL="457200" lvl="0" indent="-457200">
              <a:buFont typeface="+mj-lt"/>
              <a:buAutoNum type="arabicPeriod"/>
            </a:pPr>
            <a:r>
              <a:rPr lang="en-US" dirty="0">
                <a:latin typeface="Arial" pitchFamily="34" charset="0"/>
                <a:cs typeface="Arial" pitchFamily="34" charset="0"/>
              </a:rPr>
              <a:t>CÁC HÀNH VI BỊ CẤM</a:t>
            </a:r>
          </a:p>
        </p:txBody>
      </p:sp>
    </p:spTree>
    <p:extLst>
      <p:ext uri="{BB962C8B-B14F-4D97-AF65-F5344CB8AC3E}">
        <p14:creationId xmlns:p14="http://schemas.microsoft.com/office/powerpoint/2010/main" val="1141198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object 233"/>
          <p:cNvSpPr/>
          <p:nvPr/>
        </p:nvSpPr>
        <p:spPr>
          <a:xfrm>
            <a:off x="6754495" y="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solidFill>
                <a:prstClr val="black"/>
              </a:solidFill>
            </a:endParaRPr>
          </a:p>
        </p:txBody>
      </p:sp>
      <p:grpSp>
        <p:nvGrpSpPr>
          <p:cNvPr id="6" name="Group 5"/>
          <p:cNvGrpSpPr/>
          <p:nvPr/>
        </p:nvGrpSpPr>
        <p:grpSpPr>
          <a:xfrm>
            <a:off x="97133" y="1021237"/>
            <a:ext cx="8977759" cy="5095659"/>
            <a:chOff x="86384" y="1465220"/>
            <a:chExt cx="8977759" cy="5095659"/>
          </a:xfrm>
          <a:solidFill>
            <a:schemeClr val="accent5">
              <a:lumMod val="20000"/>
              <a:lumOff val="80000"/>
            </a:schemeClr>
          </a:solidFill>
        </p:grpSpPr>
        <p:grpSp>
          <p:nvGrpSpPr>
            <p:cNvPr id="52" name="Group 51"/>
            <p:cNvGrpSpPr/>
            <p:nvPr/>
          </p:nvGrpSpPr>
          <p:grpSpPr>
            <a:xfrm>
              <a:off x="1215543" y="1465220"/>
              <a:ext cx="6475114" cy="804041"/>
              <a:chOff x="-163553" y="278269"/>
              <a:chExt cx="5956541" cy="679440"/>
            </a:xfrm>
            <a:grpFill/>
          </p:grpSpPr>
          <p:sp>
            <p:nvSpPr>
              <p:cNvPr id="69" name="AutoShape 161"/>
              <p:cNvSpPr>
                <a:spLocks noChangeArrowheads="1"/>
              </p:cNvSpPr>
              <p:nvPr/>
            </p:nvSpPr>
            <p:spPr bwMode="gray">
              <a:xfrm>
                <a:off x="-163553" y="278269"/>
                <a:ext cx="5956541" cy="679440"/>
              </a:xfrm>
              <a:prstGeom prst="roundRect">
                <a:avLst>
                  <a:gd name="adj" fmla="val 13181"/>
                </a:avLst>
              </a:prstGeom>
              <a:grpFill/>
              <a:ln w="9525">
                <a:noFill/>
                <a:round/>
                <a:headEnd/>
                <a:tailEnd/>
              </a:ln>
              <a:effectLst>
                <a:outerShdw blurRad="50800" dist="38100" dir="5400000" algn="t" rotWithShape="0">
                  <a:prstClr val="black">
                    <a:alpha val="40000"/>
                  </a:prstClr>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charset="0"/>
                  <a:ea typeface="+mn-ea"/>
                  <a:cs typeface="+mn-cs"/>
                </a:endParaRPr>
              </a:p>
            </p:txBody>
          </p:sp>
          <p:sp>
            <p:nvSpPr>
              <p:cNvPr id="68" name="Rectangle 67"/>
              <p:cNvSpPr>
                <a:spLocks noChangeArrowheads="1"/>
              </p:cNvSpPr>
              <p:nvPr/>
            </p:nvSpPr>
            <p:spPr bwMode="gray">
              <a:xfrm>
                <a:off x="6377" y="344903"/>
                <a:ext cx="5607788" cy="546170"/>
              </a:xfrm>
              <a:prstGeom prst="rect">
                <a:avLst/>
              </a:prstGeom>
              <a:grp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lvl="0" algn="ctr">
                  <a:defRPr/>
                </a:pPr>
                <a:r>
                  <a:rPr lang="vi-VN" b="1" i="0" dirty="0">
                    <a:solidFill>
                      <a:srgbClr val="862A39"/>
                    </a:solidFill>
                    <a:cs typeface="Arial" charset="0"/>
                  </a:rPr>
                  <a:t>Sử dụng năng lượng tiết kiệm và hiệu quả</a:t>
                </a:r>
                <a:endParaRPr lang="en-US" b="1" i="0" dirty="0">
                  <a:solidFill>
                    <a:srgbClr val="862A39"/>
                  </a:solidFill>
                  <a:cs typeface="Arial" charset="0"/>
                </a:endParaRPr>
              </a:p>
              <a:p>
                <a:pPr lvl="0" algn="ctr">
                  <a:defRPr/>
                </a:pPr>
                <a:r>
                  <a:rPr kumimoji="0" lang="en-US" sz="1800" b="1" i="0" u="none" strike="noStrike" kern="1200" cap="none" spc="0" normalizeH="0" baseline="0" noProof="0" dirty="0">
                    <a:ln>
                      <a:noFill/>
                    </a:ln>
                    <a:solidFill>
                      <a:srgbClr val="862A39"/>
                    </a:solidFill>
                    <a:uLnTx/>
                    <a:uFillTx/>
                    <a:latin typeface="Arial" charset="0"/>
                    <a:ea typeface="+mn-ea"/>
                    <a:cs typeface="Arial" charset="0"/>
                  </a:rPr>
                  <a:t>No.50/2010/QH12</a:t>
                </a:r>
              </a:p>
            </p:txBody>
          </p:sp>
        </p:grpSp>
        <p:sp>
          <p:nvSpPr>
            <p:cNvPr id="53" name="Rectangle 52"/>
            <p:cNvSpPr>
              <a:spLocks noChangeArrowheads="1"/>
            </p:cNvSpPr>
            <p:nvPr/>
          </p:nvSpPr>
          <p:spPr bwMode="gray">
            <a:xfrm>
              <a:off x="533401" y="2798581"/>
              <a:ext cx="2438400" cy="1169551"/>
            </a:xfrm>
            <a:prstGeom prst="rect">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fontAlgn="base">
                <a:spcBef>
                  <a:spcPct val="0"/>
                </a:spcBef>
                <a:spcAft>
                  <a:spcPct val="0"/>
                </a:spcAft>
                <a:defRPr/>
              </a:pPr>
              <a:r>
                <a:rPr lang="vi-VN" sz="1400" kern="0" dirty="0">
                  <a:solidFill>
                    <a:srgbClr val="862A39"/>
                  </a:solidFill>
                  <a:latin typeface="Arial" charset="0"/>
                  <a:cs typeface="Arial" charset="0"/>
                </a:rPr>
                <a:t>Nghị định</a:t>
              </a:r>
              <a:r>
                <a:rPr kumimoji="0" lang="en-US" sz="1400" i="0" u="none" strike="noStrike" kern="0" cap="none" spc="0" normalizeH="0" baseline="0" noProof="0" dirty="0">
                  <a:ln>
                    <a:noFill/>
                  </a:ln>
                  <a:solidFill>
                    <a:srgbClr val="862A39"/>
                  </a:solidFill>
                  <a:uLnTx/>
                  <a:uFillTx/>
                  <a:latin typeface="Arial" charset="0"/>
                  <a:cs typeface="Arial" charset="0"/>
                </a:rPr>
                <a:t> 21/2011/NĐ-CP - </a:t>
              </a:r>
              <a:r>
                <a:rPr lang="vi-VN" sz="1400" kern="0" dirty="0">
                  <a:solidFill>
                    <a:srgbClr val="862A39"/>
                  </a:solidFill>
                  <a:latin typeface="Arial" charset="0"/>
                  <a:cs typeface="Arial" charset="0"/>
                </a:rPr>
                <a:t>Quy định chi tiết và biện pháp thi hành luật sử dụng năng lượng tiết kiệm và hiệu quả</a:t>
              </a:r>
              <a:endParaRPr kumimoji="0" lang="en-US" sz="1400" i="0" u="none" strike="noStrike" kern="0" cap="none" spc="0" normalizeH="0" baseline="0" noProof="0" dirty="0">
                <a:ln>
                  <a:noFill/>
                </a:ln>
                <a:solidFill>
                  <a:srgbClr val="862A39"/>
                </a:solidFill>
                <a:uLnTx/>
                <a:uFillTx/>
                <a:latin typeface="Arial" charset="0"/>
                <a:cs typeface="Arial" charset="0"/>
              </a:endParaRPr>
            </a:p>
          </p:txBody>
        </p:sp>
        <p:sp>
          <p:nvSpPr>
            <p:cNvPr id="55" name="Rectangle 54"/>
            <p:cNvSpPr>
              <a:spLocks noChangeArrowheads="1"/>
            </p:cNvSpPr>
            <p:nvPr/>
          </p:nvSpPr>
          <p:spPr bwMode="gray">
            <a:xfrm>
              <a:off x="7006743" y="2817690"/>
              <a:ext cx="2057400" cy="1815882"/>
            </a:xfrm>
            <a:prstGeom prst="rect">
              <a:avLst/>
            </a:prstGeom>
            <a:grp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lvl="0" fontAlgn="base">
                <a:spcBef>
                  <a:spcPct val="0"/>
                </a:spcBef>
                <a:spcAft>
                  <a:spcPct val="0"/>
                </a:spcAft>
                <a:defRPr/>
              </a:pPr>
              <a:r>
                <a:rPr lang="vi-VN" sz="1400" kern="0" dirty="0">
                  <a:latin typeface="Arial" charset="0"/>
                  <a:cs typeface="Arial" charset="0"/>
                </a:rPr>
                <a:t>Nghị định </a:t>
              </a:r>
              <a:r>
                <a:rPr kumimoji="0" lang="en-US" sz="1400" i="0" u="none" strike="noStrike" kern="0" cap="none" spc="0" normalizeH="0" baseline="0" noProof="0" dirty="0">
                  <a:ln>
                    <a:noFill/>
                  </a:ln>
                  <a:uLnTx/>
                  <a:uFillTx/>
                  <a:latin typeface="Arial" charset="0"/>
                  <a:cs typeface="Arial" charset="0"/>
                </a:rPr>
                <a:t>134/2013/ND-CP - </a:t>
              </a:r>
              <a:r>
                <a:rPr lang="vi-VN" sz="1400" kern="0" dirty="0">
                  <a:latin typeface="Arial" charset="0"/>
                  <a:cs typeface="Arial" charset="0"/>
                </a:rPr>
                <a:t>Quy định về xử phạt vi phạm hành chính trong lĩnh vực điện lực, an toàn đập thủy điện, sử dụng năng lượng tiết kiệm và hiệu quả</a:t>
              </a:r>
              <a:endParaRPr kumimoji="0" lang="en-US" sz="1400" i="0" u="none" strike="noStrike" kern="0" cap="none" spc="0" normalizeH="0" baseline="0" noProof="0" dirty="0">
                <a:ln>
                  <a:noFill/>
                </a:ln>
                <a:uLnTx/>
                <a:uFillTx/>
                <a:latin typeface="Arial" charset="0"/>
                <a:cs typeface="Arial" charset="0"/>
              </a:endParaRPr>
            </a:p>
          </p:txBody>
        </p:sp>
        <p:sp>
          <p:nvSpPr>
            <p:cNvPr id="56" name="Rectangle 55"/>
            <p:cNvSpPr>
              <a:spLocks noChangeArrowheads="1"/>
            </p:cNvSpPr>
            <p:nvPr/>
          </p:nvSpPr>
          <p:spPr bwMode="gray">
            <a:xfrm>
              <a:off x="3653943" y="4991219"/>
              <a:ext cx="1686068" cy="1384995"/>
            </a:xfrm>
            <a:prstGeom prst="rect">
              <a:avLst/>
            </a:prstGeom>
            <a:solidFill>
              <a:schemeClr val="accent6">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200" b="1" kern="0" noProof="0" dirty="0" err="1">
                  <a:latin typeface="Arial" charset="0"/>
                  <a:cs typeface="Arial" charset="0"/>
                </a:rPr>
                <a:t>Quy</a:t>
              </a:r>
              <a:r>
                <a:rPr lang="vi-VN" sz="1200" b="1" kern="0" noProof="0" dirty="0">
                  <a:latin typeface="Arial" charset="0"/>
                  <a:cs typeface="Arial" charset="0"/>
                </a:rPr>
                <a:t>ết</a:t>
              </a:r>
              <a:r>
                <a:rPr lang="en-US" sz="1200" b="1" kern="0" noProof="0" dirty="0">
                  <a:latin typeface="Arial" charset="0"/>
                  <a:cs typeface="Arial" charset="0"/>
                </a:rPr>
                <a:t> </a:t>
              </a:r>
              <a:r>
                <a:rPr lang="vi-VN" sz="1200" b="1" kern="0" noProof="0" dirty="0">
                  <a:latin typeface="Arial" charset="0"/>
                  <a:cs typeface="Arial" charset="0"/>
                </a:rPr>
                <a:t>định </a:t>
              </a:r>
              <a:r>
                <a:rPr kumimoji="0" lang="en-US" sz="1200" b="1" i="0" u="none" strike="noStrike" kern="0" cap="none" spc="0" normalizeH="0" baseline="0" noProof="0" dirty="0">
                  <a:ln>
                    <a:noFill/>
                  </a:ln>
                  <a:uLnTx/>
                  <a:uFillTx/>
                  <a:latin typeface="Arial" charset="0"/>
                  <a:ea typeface="+mn-ea"/>
                  <a:cs typeface="Arial" charset="0"/>
                </a:rPr>
                <a:t>11/2017/QD-</a:t>
              </a:r>
              <a:r>
                <a:rPr kumimoji="0" lang="en-US" sz="1200" b="1" i="0" u="none" strike="noStrike" kern="0" cap="none" spc="0" normalizeH="0" baseline="0" noProof="0" dirty="0" err="1">
                  <a:ln>
                    <a:noFill/>
                  </a:ln>
                  <a:uLnTx/>
                  <a:uFillTx/>
                  <a:latin typeface="Arial" charset="0"/>
                  <a:ea typeface="+mn-ea"/>
                  <a:cs typeface="Arial" charset="0"/>
                </a:rPr>
                <a:t>TTg</a:t>
              </a:r>
              <a:r>
                <a:rPr kumimoji="0" lang="en-US" sz="1200" b="1" i="0" u="none" strike="noStrike" kern="0" cap="none" spc="0" normalizeH="0" baseline="0" noProof="0" dirty="0">
                  <a:ln>
                    <a:noFill/>
                  </a:ln>
                  <a:uLnTx/>
                  <a:uFillTx/>
                  <a:latin typeface="Arial" charset="0"/>
                  <a:ea typeface="+mn-ea"/>
                  <a:cs typeface="Arial" charset="0"/>
                </a:rPr>
                <a:t>  </a:t>
              </a:r>
              <a:r>
                <a:rPr lang="vi-VN" sz="1200" b="1" kern="0" dirty="0">
                  <a:latin typeface="Arial" charset="0"/>
                  <a:cs typeface="Arial" charset="0"/>
                </a:rPr>
                <a:t>quy định về cơ chế khuyến khích phát triển các dự án điện mặt trời tại Việt Nam.</a:t>
              </a:r>
              <a:endParaRPr kumimoji="0" lang="en-US" sz="1200" b="1" i="0" u="none" strike="noStrike" kern="0" cap="none" spc="0" normalizeH="0" baseline="0" noProof="0" dirty="0">
                <a:ln>
                  <a:noFill/>
                </a:ln>
                <a:uLnTx/>
                <a:uFillTx/>
                <a:latin typeface="Arial" charset="0"/>
                <a:cs typeface="Arial" charset="0"/>
              </a:endParaRPr>
            </a:p>
          </p:txBody>
        </p:sp>
        <p:sp>
          <p:nvSpPr>
            <p:cNvPr id="57" name="Rectangle 56"/>
            <p:cNvSpPr>
              <a:spLocks noChangeArrowheads="1"/>
            </p:cNvSpPr>
            <p:nvPr/>
          </p:nvSpPr>
          <p:spPr bwMode="gray">
            <a:xfrm>
              <a:off x="86384" y="4806553"/>
              <a:ext cx="1770441" cy="1754326"/>
            </a:xfrm>
            <a:prstGeom prst="rect">
              <a:avLst/>
            </a:prstGeom>
            <a:solidFill>
              <a:schemeClr val="accent6">
                <a:lumMod val="20000"/>
                <a:lumOff val="80000"/>
              </a:schemeClr>
            </a:solidFill>
            <a:ln w="9525" cap="flat" cmpd="sng" algn="ctr">
              <a:solidFill>
                <a:srgbClr val="F79646">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vi-VN" sz="1200" b="1" kern="0" dirty="0">
                  <a:latin typeface="Arial" charset="0"/>
                  <a:cs typeface="Arial" charset="0"/>
                </a:rPr>
                <a:t>Thông tư </a:t>
              </a:r>
              <a:r>
                <a:rPr kumimoji="0" lang="en-US" sz="1200" b="1" i="0" u="none" strike="noStrike" kern="0" cap="none" spc="0" normalizeH="0" baseline="0" noProof="0" dirty="0">
                  <a:ln>
                    <a:noFill/>
                  </a:ln>
                  <a:uLnTx/>
                  <a:uFillTx/>
                  <a:latin typeface="Arial" charset="0"/>
                  <a:ea typeface="+mn-ea"/>
                  <a:cs typeface="Arial" charset="0"/>
                </a:rPr>
                <a:t>09/2012/TT-BCT - </a:t>
              </a:r>
              <a:r>
                <a:rPr lang="vi-VN" sz="1200" b="1" kern="0" dirty="0">
                  <a:latin typeface="Arial" charset="0"/>
                  <a:cs typeface="Arial" charset="0"/>
                </a:rPr>
                <a:t>Quy định về việc lập kế hoạch, báo cáo thực hiện kế hoạch sử dụng năng lượng tiết kiệm và hiệu quả; thực hiện kiểm toán năng lượng</a:t>
              </a:r>
              <a:endParaRPr kumimoji="0" lang="en-US" sz="1200" b="1" i="0" u="none" strike="noStrike" kern="0" cap="none" spc="0" normalizeH="0" baseline="0" noProof="0" dirty="0">
                <a:ln>
                  <a:noFill/>
                </a:ln>
                <a:uLnTx/>
                <a:uFillTx/>
                <a:latin typeface="Arial" charset="0"/>
                <a:cs typeface="Arial" charset="0"/>
              </a:endParaRPr>
            </a:p>
          </p:txBody>
        </p:sp>
        <p:sp>
          <p:nvSpPr>
            <p:cNvPr id="58" name="Rectangle 57"/>
            <p:cNvSpPr>
              <a:spLocks noChangeArrowheads="1"/>
            </p:cNvSpPr>
            <p:nvPr/>
          </p:nvSpPr>
          <p:spPr bwMode="gray">
            <a:xfrm>
              <a:off x="1977543" y="4991219"/>
              <a:ext cx="1600200" cy="1569660"/>
            </a:xfrm>
            <a:prstGeom prst="rect">
              <a:avLst/>
            </a:prstGeom>
            <a:solidFill>
              <a:schemeClr val="accent6">
                <a:lumMod val="20000"/>
                <a:lumOff val="80000"/>
              </a:schemeClr>
            </a:solidFill>
            <a:ln w="9525" cap="flat" cmpd="sng" algn="ctr">
              <a:solidFill>
                <a:srgbClr val="F79646">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vi-VN" sz="1200" b="1" kern="0" dirty="0">
                  <a:latin typeface="Arial" charset="0"/>
                  <a:cs typeface="Arial" charset="0"/>
                </a:rPr>
                <a:t>Thông tư </a:t>
              </a:r>
              <a:r>
                <a:rPr kumimoji="0" lang="en-US" sz="1200" b="1" i="0" u="none" strike="noStrike" kern="0" cap="none" spc="0" normalizeH="0" baseline="0" noProof="0" dirty="0">
                  <a:ln>
                    <a:noFill/>
                  </a:ln>
                  <a:uLnTx/>
                  <a:uFillTx/>
                  <a:latin typeface="Arial" charset="0"/>
                  <a:ea typeface="+mn-ea"/>
                  <a:cs typeface="Arial" charset="0"/>
                </a:rPr>
                <a:t> 02/2014/TT-BCT - </a:t>
              </a:r>
              <a:r>
                <a:rPr lang="vi-VN" sz="1200" b="1" kern="0" dirty="0">
                  <a:latin typeface="Arial" charset="0"/>
                  <a:cs typeface="Arial" charset="0"/>
                </a:rPr>
                <a:t>Quy định các biện pháp sử dụng năng lượng tiết kiệm và hiệu quả cho các ngành công nghiệp</a:t>
              </a:r>
              <a:endParaRPr kumimoji="0" lang="en-US" sz="1200" b="1" i="0" u="none" strike="noStrike" kern="0" cap="none" spc="0" normalizeH="0" baseline="0" noProof="0" dirty="0">
                <a:ln>
                  <a:noFill/>
                </a:ln>
                <a:uLnTx/>
                <a:uFillTx/>
                <a:latin typeface="Arial" charset="0"/>
                <a:cs typeface="Arial" charset="0"/>
              </a:endParaRPr>
            </a:p>
          </p:txBody>
        </p:sp>
        <p:sp>
          <p:nvSpPr>
            <p:cNvPr id="59" name="Rectangle 58"/>
            <p:cNvSpPr>
              <a:spLocks noChangeArrowheads="1"/>
            </p:cNvSpPr>
            <p:nvPr/>
          </p:nvSpPr>
          <p:spPr bwMode="gray">
            <a:xfrm>
              <a:off x="5406543" y="4991219"/>
              <a:ext cx="2247900" cy="1200329"/>
            </a:xfrm>
            <a:prstGeom prst="rect">
              <a:avLst/>
            </a:prstGeom>
            <a:solidFill>
              <a:schemeClr val="accent6">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vi-VN" sz="1200" b="1" kern="0" dirty="0">
                  <a:latin typeface="Arial" charset="0"/>
                  <a:cs typeface="Arial" charset="0"/>
                </a:rPr>
                <a:t>Quyết định </a:t>
              </a:r>
              <a:r>
                <a:rPr kumimoji="0" lang="en-US" sz="1200" b="1" i="0" u="none" strike="noStrike" kern="0" cap="none" spc="0" normalizeH="0" baseline="0" noProof="0" dirty="0">
                  <a:ln>
                    <a:noFill/>
                  </a:ln>
                  <a:uLnTx/>
                  <a:uFillTx/>
                  <a:latin typeface="Arial" charset="0"/>
                  <a:ea typeface="+mn-ea"/>
                  <a:cs typeface="Arial" charset="0"/>
                </a:rPr>
                <a:t>04/2017/QD-</a:t>
              </a:r>
              <a:r>
                <a:rPr kumimoji="0" lang="en-US" sz="1200" b="1" i="0" u="none" strike="noStrike" kern="0" cap="none" spc="0" normalizeH="0" baseline="0" noProof="0" dirty="0" err="1">
                  <a:ln>
                    <a:noFill/>
                  </a:ln>
                  <a:uLnTx/>
                  <a:uFillTx/>
                  <a:latin typeface="Arial" charset="0"/>
                  <a:ea typeface="+mn-ea"/>
                  <a:cs typeface="Arial" charset="0"/>
                </a:rPr>
                <a:t>TTg</a:t>
              </a:r>
              <a:r>
                <a:rPr kumimoji="0" lang="en-US" sz="1200" b="1" i="0" u="none" strike="noStrike" kern="0" cap="none" spc="0" normalizeH="0" baseline="0" noProof="0" dirty="0">
                  <a:ln>
                    <a:noFill/>
                  </a:ln>
                  <a:uLnTx/>
                  <a:uFillTx/>
                  <a:latin typeface="Arial" charset="0"/>
                  <a:ea typeface="+mn-ea"/>
                  <a:cs typeface="Arial" charset="0"/>
                </a:rPr>
                <a:t> </a:t>
              </a:r>
              <a:r>
                <a:rPr lang="vi-VN" sz="1200" b="1" kern="0" dirty="0">
                  <a:latin typeface="Arial" charset="0"/>
                  <a:cs typeface="Arial" charset="0"/>
                </a:rPr>
                <a:t>Danh mục phương tiện, thiết bị phải dán nhãn năng lượng và áp dụng hiệu suất năng lượng tối thiểu và lộ trình thực hiện</a:t>
              </a:r>
              <a:endParaRPr kumimoji="0" lang="en-US" sz="1200" b="1" i="0" u="none" strike="noStrike" kern="0" cap="none" spc="0" normalizeH="0" baseline="0" noProof="0" dirty="0">
                <a:ln>
                  <a:noFill/>
                </a:ln>
                <a:uLnTx/>
                <a:uFillTx/>
                <a:latin typeface="Arial" charset="0"/>
                <a:cs typeface="Arial" charset="0"/>
              </a:endParaRPr>
            </a:p>
          </p:txBody>
        </p:sp>
        <p:cxnSp>
          <p:nvCxnSpPr>
            <p:cNvPr id="60" name="Straight Arrow Connector 59"/>
            <p:cNvCxnSpPr/>
            <p:nvPr/>
          </p:nvCxnSpPr>
          <p:spPr>
            <a:xfrm flipH="1">
              <a:off x="4415300" y="2528000"/>
              <a:ext cx="32968" cy="2463219"/>
            </a:xfrm>
            <a:prstGeom prst="straightConnector1">
              <a:avLst/>
            </a:prstGeom>
            <a:grpFill/>
            <a:ln w="12700" cap="flat" cmpd="sng" algn="ctr">
              <a:solidFill>
                <a:sysClr val="windowText" lastClr="000000"/>
              </a:solidFill>
              <a:prstDash val="solid"/>
              <a:tailEnd type="arrow"/>
            </a:ln>
            <a:effectLst/>
          </p:spPr>
        </p:cxnSp>
        <p:cxnSp>
          <p:nvCxnSpPr>
            <p:cNvPr id="61" name="Elbow Connector 60"/>
            <p:cNvCxnSpPr/>
            <p:nvPr/>
          </p:nvCxnSpPr>
          <p:spPr>
            <a:xfrm>
              <a:off x="834543" y="4320174"/>
              <a:ext cx="1794776" cy="671045"/>
            </a:xfrm>
            <a:prstGeom prst="bentConnector2">
              <a:avLst/>
            </a:prstGeom>
            <a:grpFill/>
            <a:ln w="12700" cap="flat" cmpd="sng" algn="ctr">
              <a:solidFill>
                <a:sysClr val="windowText" lastClr="000000"/>
              </a:solidFill>
              <a:prstDash val="solid"/>
              <a:tailEnd type="arrow"/>
            </a:ln>
            <a:effectLst/>
          </p:spPr>
        </p:cxnSp>
        <p:cxnSp>
          <p:nvCxnSpPr>
            <p:cNvPr id="62" name="Elbow Connector 61"/>
            <p:cNvCxnSpPr/>
            <p:nvPr/>
          </p:nvCxnSpPr>
          <p:spPr>
            <a:xfrm rot="10800000" flipV="1">
              <a:off x="838200" y="4320173"/>
              <a:ext cx="1549528" cy="671046"/>
            </a:xfrm>
            <a:prstGeom prst="bentConnector2">
              <a:avLst/>
            </a:prstGeom>
            <a:grpFill/>
            <a:ln w="12700" cap="flat" cmpd="sng" algn="ctr">
              <a:solidFill>
                <a:sysClr val="windowText" lastClr="000000"/>
              </a:solidFill>
              <a:prstDash val="solid"/>
              <a:tailEnd type="arrow"/>
            </a:ln>
            <a:effectLst/>
          </p:spPr>
        </p:cxnSp>
        <p:cxnSp>
          <p:nvCxnSpPr>
            <p:cNvPr id="63" name="Straight Connector 62"/>
            <p:cNvCxnSpPr/>
            <p:nvPr/>
          </p:nvCxnSpPr>
          <p:spPr>
            <a:xfrm>
              <a:off x="1752600" y="3968132"/>
              <a:ext cx="0" cy="352041"/>
            </a:xfrm>
            <a:prstGeom prst="line">
              <a:avLst/>
            </a:prstGeom>
            <a:grpFill/>
            <a:ln w="12700" cap="flat" cmpd="sng" algn="ctr">
              <a:solidFill>
                <a:sysClr val="windowText" lastClr="000000"/>
              </a:solidFill>
              <a:prstDash val="solid"/>
            </a:ln>
            <a:effectLst/>
          </p:spPr>
        </p:cxnSp>
        <p:cxnSp>
          <p:nvCxnSpPr>
            <p:cNvPr id="64" name="Elbow Connector 63"/>
            <p:cNvCxnSpPr>
              <a:stCxn id="69" idx="2"/>
              <a:endCxn id="53" idx="0"/>
            </p:cNvCxnSpPr>
            <p:nvPr/>
          </p:nvCxnSpPr>
          <p:spPr>
            <a:xfrm rot="5400000">
              <a:off x="2838191" y="1183672"/>
              <a:ext cx="529320" cy="2700499"/>
            </a:xfrm>
            <a:prstGeom prst="bentConnector3">
              <a:avLst/>
            </a:prstGeom>
            <a:grpFill/>
            <a:ln w="12700" cap="flat" cmpd="sng" algn="ctr">
              <a:solidFill>
                <a:sysClr val="windowText" lastClr="000000"/>
              </a:solidFill>
              <a:prstDash val="solid"/>
              <a:tailEnd type="arrow"/>
            </a:ln>
            <a:effectLst/>
          </p:spPr>
        </p:cxnSp>
        <p:cxnSp>
          <p:nvCxnSpPr>
            <p:cNvPr id="65" name="Elbow Connector 64"/>
            <p:cNvCxnSpPr>
              <a:endCxn id="55" idx="0"/>
            </p:cNvCxnSpPr>
            <p:nvPr/>
          </p:nvCxnSpPr>
          <p:spPr>
            <a:xfrm>
              <a:off x="4463061" y="2533921"/>
              <a:ext cx="3572382" cy="283769"/>
            </a:xfrm>
            <a:prstGeom prst="bentConnector2">
              <a:avLst/>
            </a:prstGeom>
            <a:grpFill/>
            <a:ln w="12700" cap="flat" cmpd="sng" algn="ctr">
              <a:solidFill>
                <a:sysClr val="windowText" lastClr="000000"/>
              </a:solidFill>
              <a:prstDash val="solid"/>
              <a:tailEnd type="arrow"/>
            </a:ln>
            <a:effectLst/>
          </p:spPr>
        </p:cxnSp>
        <p:cxnSp>
          <p:nvCxnSpPr>
            <p:cNvPr id="66" name="Elbow Connector 65"/>
            <p:cNvCxnSpPr>
              <a:endCxn id="59" idx="0"/>
            </p:cNvCxnSpPr>
            <p:nvPr/>
          </p:nvCxnSpPr>
          <p:spPr>
            <a:xfrm>
              <a:off x="4448267" y="3619619"/>
              <a:ext cx="2082226" cy="1371600"/>
            </a:xfrm>
            <a:prstGeom prst="bentConnector2">
              <a:avLst/>
            </a:prstGeom>
            <a:grpFill/>
            <a:ln w="9525" cap="flat" cmpd="sng" algn="ctr">
              <a:solidFill>
                <a:sysClr val="windowText" lastClr="000000"/>
              </a:solidFill>
              <a:prstDash val="solid"/>
              <a:tailEnd type="arrow"/>
            </a:ln>
            <a:effectLst/>
          </p:spPr>
        </p:cxnSp>
      </p:grpSp>
      <p:sp>
        <p:nvSpPr>
          <p:cNvPr id="2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24"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5093" y="5770673"/>
            <a:ext cx="457240" cy="323116"/>
          </a:xfrm>
          <a:prstGeom prst="rect">
            <a:avLst/>
          </a:prstGeom>
        </p:spPr>
      </p:pic>
      <p:sp>
        <p:nvSpPr>
          <p:cNvPr id="25" name="Rectangle 24"/>
          <p:cNvSpPr>
            <a:spLocks noChangeArrowheads="1"/>
          </p:cNvSpPr>
          <p:nvPr/>
        </p:nvSpPr>
        <p:spPr bwMode="gray">
          <a:xfrm>
            <a:off x="893922" y="4001201"/>
            <a:ext cx="1697515" cy="307777"/>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en-US" sz="1400" dirty="0">
                <a:solidFill>
                  <a:srgbClr val="FF0000"/>
                </a:solidFill>
              </a:rPr>
              <a:t>TT 25/2020/TT-BCT</a:t>
            </a:r>
            <a:endParaRPr lang="en-US" sz="1400" dirty="0">
              <a:solidFill>
                <a:srgbClr val="FF0000"/>
              </a:solidFill>
              <a:cs typeface="Arial" charset="0"/>
            </a:endParaRPr>
          </a:p>
        </p:txBody>
      </p:sp>
    </p:spTree>
    <p:extLst>
      <p:ext uri="{BB962C8B-B14F-4D97-AF65-F5344CB8AC3E}">
        <p14:creationId xmlns:p14="http://schemas.microsoft.com/office/powerpoint/2010/main" val="173322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0" y="1061008"/>
            <a:ext cx="9067800" cy="430887"/>
          </a:xfrm>
          <a:prstGeom prst="rect">
            <a:avLst/>
          </a:prstGeom>
        </p:spPr>
        <p:txBody>
          <a:bodyPr wrap="square">
            <a:spAutoFit/>
          </a:bodyPr>
          <a:lstStyle/>
          <a:p>
            <a:r>
              <a:rPr lang="en-US" sz="2200" b="1" dirty="0">
                <a:solidFill>
                  <a:srgbClr val="862A39"/>
                </a:solidFill>
                <a:latin typeface="Arial" panose="020B0604020202020204" pitchFamily="34" charset="0"/>
                <a:ea typeface="Calibri" panose="020F0502020204030204" pitchFamily="34" charset="0"/>
                <a:cs typeface="Arial" panose="020B0604020202020204" pitchFamily="34" charset="0"/>
              </a:rPr>
              <a:t>TRÁCH NHIỆM SỬ DỤNG NĂNG LƯỢNG TIẾT KIỆM VÀ HIỆU QUẢ</a:t>
            </a:r>
            <a:endParaRPr lang="en-US" sz="2200"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2362200" y="1503349"/>
            <a:ext cx="5867400" cy="4462760"/>
          </a:xfrm>
          <a:prstGeom prst="rect">
            <a:avLst/>
          </a:prstGeom>
          <a:solidFill>
            <a:schemeClr val="accent5">
              <a:lumMod val="20000"/>
              <a:lumOff val="80000"/>
            </a:schemeClr>
          </a:solidFill>
        </p:spPr>
        <p:txBody>
          <a:bodyPr wrap="square">
            <a:spAutoFit/>
          </a:bodyPr>
          <a:lstStyle/>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Xây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dựng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năm</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Áp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tiêu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chuẩn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chuẩn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mức</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Lựa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chọn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áp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trình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mô</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hình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tiến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cao</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Kiến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trúc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xưởng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nhằm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Duy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bảo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dưỡng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trong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chống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tổn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200"/>
              </a:spcBef>
              <a:spcAft>
                <a:spcPts val="2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bỏ</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dần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nghệ</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hậu</a:t>
            </a:r>
            <a:r>
              <a:rPr lang="en-US" sz="2200" dirty="0">
                <a:latin typeface="Calibri" panose="020F05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5800" y="1637907"/>
            <a:ext cx="1265055" cy="4236193"/>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184490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414158" y="1639757"/>
            <a:ext cx="5029200" cy="2954655"/>
          </a:xfrm>
          <a:prstGeom prst="rect">
            <a:avLst/>
          </a:prstGeom>
          <a:solidFill>
            <a:schemeClr val="accent5">
              <a:lumMod val="20000"/>
              <a:lumOff val="80000"/>
            </a:schemeClr>
          </a:solidFill>
        </p:spPr>
        <p:txBody>
          <a:bodyPr wrap="square">
            <a:spAutoFit/>
          </a:bodyPr>
          <a:lstStyle/>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Đầu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tư</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hóa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nghệ</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hậu</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hợp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trình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bị</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cao</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200"/>
              </a:spcBef>
              <a:spcAft>
                <a:spcPts val="2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Áp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nghệ</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đồng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nhiệt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điện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14158" y="1064567"/>
            <a:ext cx="3888437"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BIỆN PHÁP CÔNG NGHỆ </a:t>
            </a:r>
            <a:endParaRPr lang="en-US" sz="2400" b="1" dirty="0">
              <a:solidFill>
                <a:srgbClr val="862A39"/>
              </a:solidFill>
              <a:latin typeface="Arial" panose="020B0604020202020204" pitchFamily="34" charset="0"/>
              <a:cs typeface="Arial" panose="020B0604020202020204" pitchFamily="34" charset="0"/>
            </a:endParaRPr>
          </a:p>
        </p:txBody>
      </p:sp>
      <p:pic>
        <p:nvPicPr>
          <p:cNvPr id="10" name="Picture 9" descr="C:\Users\Truyen Bao\Desktop\IMG_072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5832524" y="1790219"/>
            <a:ext cx="2895600" cy="2653729"/>
          </a:xfrm>
          <a:prstGeom prst="rect">
            <a:avLst/>
          </a:prstGeom>
          <a:noFill/>
          <a:ln>
            <a:noFill/>
          </a:ln>
        </p:spPr>
      </p:pic>
      <p:pic>
        <p:nvPicPr>
          <p:cNvPr id="11" name="Picture 10" descr="E:\HINH\Score.may\SongMay\IMG_5858.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4724400"/>
            <a:ext cx="2209800" cy="1317812"/>
          </a:xfrm>
          <a:prstGeom prst="rect">
            <a:avLst/>
          </a:prstGeom>
          <a:noFill/>
          <a:ln>
            <a:noFill/>
          </a:ln>
        </p:spPr>
      </p:pic>
      <p:pic>
        <p:nvPicPr>
          <p:cNvPr id="13" name="Picture 12" descr="C:\Users\Truyen Bao\Desktop\2015-05-26_16422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4724400"/>
            <a:ext cx="2133600" cy="1422825"/>
          </a:xfrm>
          <a:prstGeom prst="rect">
            <a:avLst/>
          </a:prstGeom>
          <a:noFill/>
          <a:ln>
            <a:noFill/>
          </a:ln>
        </p:spPr>
      </p:pic>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142536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557275" y="1194371"/>
            <a:ext cx="5121915"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CHỈ SỐ HIỆU QUẢ NĂNG LƯỢNG </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84306" y="1767474"/>
            <a:ext cx="4572000" cy="3554819"/>
          </a:xfrm>
          <a:prstGeom prst="rect">
            <a:avLst/>
          </a:prstGeom>
          <a:solidFill>
            <a:schemeClr val="accent5">
              <a:lumMod val="20000"/>
              <a:lumOff val="80000"/>
            </a:schemeClr>
          </a:solidFill>
        </p:spPr>
        <p:txBody>
          <a:bodyPr>
            <a:spAutoFit/>
          </a:bodyPr>
          <a:lstStyle/>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Xác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chỉ</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số</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(SEC) </a:t>
            </a:r>
          </a:p>
          <a:p>
            <a:pPr marL="342900" marR="0" lvl="0" indent="-342900" algn="just">
              <a:spcBef>
                <a:spcPts val="100"/>
              </a:spcBef>
              <a:spcAft>
                <a:spcPts val="100"/>
              </a:spcAft>
              <a:buFont typeface="Wingdings" panose="05000000000000000000" pitchFamily="2" charset="2"/>
              <a:buChar char="ü"/>
            </a:pPr>
            <a:r>
              <a:rPr lang="en-US" sz="2200" dirty="0">
                <a:latin typeface="Calibri" panose="020F0502020204030204" pitchFamily="34" charset="0"/>
                <a:ea typeface="Calibri" panose="020F0502020204030204" pitchFamily="34" charset="0"/>
                <a:cs typeface="Times New Roman" panose="02020603050405020304" pitchFamily="18" charset="0"/>
              </a:rPr>
              <a:t>So </a:t>
            </a:r>
            <a:r>
              <a:rPr lang="en-US" sz="2200" dirty="0" err="1">
                <a:latin typeface="Calibri" panose="020F0502020204030204" pitchFamily="34" charset="0"/>
                <a:ea typeface="Calibri" panose="020F0502020204030204" pitchFamily="34" charset="0"/>
                <a:cs typeface="Times New Roman" panose="02020603050405020304" pitchFamily="18" charset="0"/>
              </a:rPr>
              <a:t>sánh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đánh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giá</a:t>
            </a:r>
            <a:r>
              <a:rPr lang="en-US" sz="2200" dirty="0">
                <a:latin typeface="Calibri" panose="020F0502020204030204" pitchFamily="34" charset="0"/>
                <a:ea typeface="Calibri" panose="020F0502020204030204" pitchFamily="34" charset="0"/>
                <a:cs typeface="Times New Roman" panose="02020603050405020304" pitchFamily="18" charset="0"/>
              </a:rPr>
              <a:t> SEC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Xây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dựng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mức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đoạn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hoạch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100"/>
              </a:spcBef>
              <a:spcAft>
                <a:spcPts val="1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chỉ</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số</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mức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so </a:t>
            </a:r>
            <a:r>
              <a:rPr lang="en-US" sz="2200" dirty="0" err="1">
                <a:latin typeface="Calibri" panose="020F0502020204030204" pitchFamily="34" charset="0"/>
                <a:ea typeface="Calibri" panose="020F0502020204030204" pitchFamily="34" charset="0"/>
                <a:cs typeface="Times New Roman" panose="02020603050405020304" pitchFamily="18" charset="0"/>
              </a:rPr>
              <a:t>với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kế</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trong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năm</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58776" y="4201779"/>
            <a:ext cx="3182754" cy="18660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85435" y="1911273"/>
            <a:ext cx="3246741" cy="1864682"/>
          </a:xfrm>
          <a:prstGeom prst="rect">
            <a:avLst/>
          </a:prstGeom>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2497781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319694"/>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pPr marL="457200" marR="0" algn="just">
              <a:spcBef>
                <a:spcPts val="0"/>
              </a:spcBef>
              <a:spcAft>
                <a:spcPts val="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CƠ SỞ SỬ DỤNG NĂNG LƯỢNG TRỌNG ĐIỂM</a:t>
            </a: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5499" y="1765988"/>
            <a:ext cx="4572000" cy="2123658"/>
          </a:xfrm>
          <a:prstGeom prst="rect">
            <a:avLst/>
          </a:prstGeom>
          <a:solidFill>
            <a:schemeClr val="accent5">
              <a:lumMod val="20000"/>
              <a:lumOff val="80000"/>
            </a:schemeClr>
          </a:solidFill>
        </p:spPr>
        <p:txBody>
          <a:bodyPr>
            <a:spAutoFit/>
          </a:bodyPr>
          <a:lstStyle/>
          <a:p>
            <a:pPr marL="457200" marR="0" algn="just">
              <a:spcBef>
                <a:spcPts val="0"/>
              </a:spcBef>
              <a:spcAft>
                <a:spcPts val="0"/>
              </a:spcAft>
            </a:pPr>
            <a:r>
              <a:rPr lang="en-US" sz="2200" i="1" dirty="0" err="1">
                <a:latin typeface="Calibri" panose="020F0502020204030204" pitchFamily="34" charset="0"/>
                <a:ea typeface="Calibri" panose="020F0502020204030204" pitchFamily="34" charset="0"/>
                <a:cs typeface="Times New Roman" panose="02020603050405020304" pitchFamily="18" charset="0"/>
              </a:rPr>
              <a:t>Cơ</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sở</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sản</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xuất</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công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nghiệp</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tiêu</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thụ</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năng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lượng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tổng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cộng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trong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một</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năm</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quy</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đổi</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ra</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một</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nghìn</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tấn</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dầu</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tương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đương</a:t>
            </a:r>
            <a:r>
              <a:rPr lang="en-US" sz="2200" i="1" dirty="0">
                <a:latin typeface="Calibri" panose="020F0502020204030204" pitchFamily="34" charset="0"/>
                <a:ea typeface="Calibri" panose="020F0502020204030204" pitchFamily="34" charset="0"/>
                <a:cs typeface="Times New Roman" panose="02020603050405020304" pitchFamily="18" charset="0"/>
              </a:rPr>
              <a:t> (1000 TOE) </a:t>
            </a:r>
            <a:r>
              <a:rPr lang="en-US" sz="2200" i="1" dirty="0" err="1">
                <a:latin typeface="Calibri" panose="020F0502020204030204" pitchFamily="34" charset="0"/>
                <a:ea typeface="Calibri" panose="020F0502020204030204" pitchFamily="34" charset="0"/>
                <a:cs typeface="Times New Roman" panose="02020603050405020304" pitchFamily="18" charset="0"/>
              </a:rPr>
              <a:t>trở</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lên</a:t>
            </a:r>
            <a:r>
              <a:rPr lang="en-US" sz="2200" i="1" dirty="0">
                <a:latin typeface="Calibri" panose="020F0502020204030204" pitchFamily="34" charset="0"/>
                <a:ea typeface="Calibri" panose="020F0502020204030204" pitchFamily="34" charset="0"/>
                <a:cs typeface="Times New Roman" panose="02020603050405020304" pitchFamily="18" charset="0"/>
              </a:rPr>
              <a:t> là </a:t>
            </a:r>
            <a:r>
              <a:rPr lang="en-US" sz="2200" i="1" dirty="0" err="1">
                <a:latin typeface="Calibri" panose="020F0502020204030204" pitchFamily="34" charset="0"/>
                <a:ea typeface="Calibri" panose="020F0502020204030204" pitchFamily="34" charset="0"/>
                <a:cs typeface="Times New Roman" panose="02020603050405020304" pitchFamily="18" charset="0"/>
              </a:rPr>
              <a:t>Cơ</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sở</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sử</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dụng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năng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lượng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trọng</a:t>
            </a:r>
            <a:r>
              <a:rPr lang="en-US" sz="2200" i="1" dirty="0">
                <a:latin typeface="Calibri" panose="020F0502020204030204" pitchFamily="34" charset="0"/>
                <a:ea typeface="Calibri" panose="020F0502020204030204" pitchFamily="34" charset="0"/>
                <a:cs typeface="Times New Roman" panose="02020603050405020304" pitchFamily="18" charset="0"/>
              </a:rPr>
              <a:t> </a:t>
            </a:r>
            <a:r>
              <a:rPr lang="en-US" sz="2200" i="1" dirty="0" err="1">
                <a:latin typeface="Calibri" panose="020F0502020204030204" pitchFamily="34" charset="0"/>
                <a:ea typeface="Calibri" panose="020F0502020204030204" pitchFamily="34" charset="0"/>
                <a:cs typeface="Times New Roman" panose="02020603050405020304" pitchFamily="18" charset="0"/>
              </a:rPr>
              <a:t>điểm</a:t>
            </a:r>
            <a:r>
              <a:rPr lang="en-US" sz="2200" i="1" dirty="0">
                <a:latin typeface="Calibri" panose="020F0502020204030204" pitchFamily="34" charset="0"/>
                <a:ea typeface="Calibri" panose="020F0502020204030204" pitchFamily="34" charset="0"/>
                <a:cs typeface="Times New Roman" panose="02020603050405020304" pitchFamily="18" charset="0"/>
              </a:rPr>
              <a:t>.</a:t>
            </a:r>
            <a:endParaRPr lang="en-US" sz="2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419600" y="2226081"/>
            <a:ext cx="4286094" cy="1200329"/>
          </a:xfrm>
          <a:prstGeom prst="rect">
            <a:avLst/>
          </a:prstGeom>
          <a:noFill/>
          <a:scene3d>
            <a:camera prst="isometricOffAxis1Right"/>
            <a:lightRig rig="threePt" dir="t"/>
          </a:scene3d>
        </p:spPr>
        <p:txBody>
          <a:bodyPr wrap="square" lIns="91440" tIns="45720" rIns="91440" bIns="45720">
            <a:spAutoFit/>
          </a:bodyPr>
          <a:lstStyle/>
          <a:p>
            <a:pPr algn="ctr"/>
            <a:r>
              <a:rPr lang="en-U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1000 TOE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499" y="3910494"/>
            <a:ext cx="4952089" cy="2151908"/>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57190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11" name="Diagram 10"/>
          <p:cNvGraphicFramePr/>
          <p:nvPr>
            <p:extLst>
              <p:ext uri="{D42A27DB-BD31-4B8C-83A1-F6EECF244321}">
                <p14:modId xmlns:p14="http://schemas.microsoft.com/office/powerpoint/2010/main" val="3411669117"/>
              </p:ext>
            </p:extLst>
          </p:nvPr>
        </p:nvGraphicFramePr>
        <p:xfrm>
          <a:off x="838200" y="1481479"/>
          <a:ext cx="7620000" cy="4768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7856" y="1020596"/>
            <a:ext cx="9144000" cy="430887"/>
          </a:xfrm>
          <a:prstGeom prst="rect">
            <a:avLst/>
          </a:prstGeom>
        </p:spPr>
        <p:txBody>
          <a:bodyPr wrap="square">
            <a:spAutoFit/>
          </a:bodyPr>
          <a:lstStyle/>
          <a:p>
            <a:r>
              <a:rPr lang="en-US" sz="2200" b="1" dirty="0">
                <a:solidFill>
                  <a:srgbClr val="862A39"/>
                </a:solidFill>
                <a:latin typeface="Arial" panose="020B0604020202020204" pitchFamily="34" charset="0"/>
                <a:ea typeface="Calibri" panose="020F0502020204030204" pitchFamily="34" charset="0"/>
                <a:cs typeface="Arial" panose="020B0604020202020204" pitchFamily="34" charset="0"/>
              </a:rPr>
              <a:t>TRÁCH NHIỆM CỦA CƠ SỞ SỬ DỤNG NĂNG LƯỢNG TRỌNG ĐIỂM</a:t>
            </a:r>
            <a:endParaRPr lang="en-US" sz="2200"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35835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9" name="Diagram 8"/>
          <p:cNvGraphicFramePr/>
          <p:nvPr>
            <p:extLst>
              <p:ext uri="{D42A27DB-BD31-4B8C-83A1-F6EECF244321}">
                <p14:modId xmlns:p14="http://schemas.microsoft.com/office/powerpoint/2010/main" val="1042915773"/>
              </p:ext>
            </p:extLst>
          </p:nvPr>
        </p:nvGraphicFramePr>
        <p:xfrm>
          <a:off x="762000" y="1981200"/>
          <a:ext cx="7620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own Arrow 9"/>
          <p:cNvSpPr/>
          <p:nvPr/>
        </p:nvSpPr>
        <p:spPr>
          <a:xfrm>
            <a:off x="4194175" y="1600199"/>
            <a:ext cx="755650" cy="470049"/>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12"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
        <p:nvSpPr>
          <p:cNvPr id="7" name="Rectangle 6"/>
          <p:cNvSpPr/>
          <p:nvPr/>
        </p:nvSpPr>
        <p:spPr>
          <a:xfrm>
            <a:off x="0" y="1124053"/>
            <a:ext cx="9144000" cy="430887"/>
          </a:xfrm>
          <a:prstGeom prst="rect">
            <a:avLst/>
          </a:prstGeom>
        </p:spPr>
        <p:txBody>
          <a:bodyPr wrap="square">
            <a:spAutoFit/>
          </a:bodyPr>
          <a:lstStyle/>
          <a:p>
            <a:r>
              <a:rPr lang="en-US" sz="2200" b="1" dirty="0">
                <a:solidFill>
                  <a:srgbClr val="862A39"/>
                </a:solidFill>
                <a:latin typeface="Arial" panose="020B0604020202020204" pitchFamily="34" charset="0"/>
                <a:ea typeface="Calibri" panose="020F0502020204030204" pitchFamily="34" charset="0"/>
                <a:cs typeface="Arial" panose="020B0604020202020204" pitchFamily="34" charset="0"/>
              </a:rPr>
              <a:t>TRÁCH NHIỆM CỦA CƠ SỞ SỬ DỤNG NĂNG LƯỢNG TRỌNG ĐIỂM</a:t>
            </a:r>
            <a:endParaRPr lang="en-US" sz="2200" dirty="0">
              <a:solidFill>
                <a:srgbClr val="862A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51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4"/>
          <p:cNvSpPr/>
          <p:nvPr/>
        </p:nvSpPr>
        <p:spPr>
          <a:xfrm>
            <a:off x="0" y="0"/>
            <a:ext cx="9144000" cy="932723"/>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object 17"/>
          <p:cNvSpPr txBox="1"/>
          <p:nvPr/>
        </p:nvSpPr>
        <p:spPr>
          <a:xfrm>
            <a:off x="304800" y="182173"/>
            <a:ext cx="5029200" cy="558528"/>
          </a:xfrm>
          <a:prstGeom prst="rect">
            <a:avLst/>
          </a:prstGeom>
        </p:spPr>
        <p:txBody>
          <a:bodyPr wrap="square" lIns="0" tIns="0" rIns="0" bIns="0" rtlCol="0" anchor="ctr">
            <a:noAutofit/>
          </a:bodyPr>
          <a:lstStyle/>
          <a:p>
            <a:pPr marL="12700">
              <a:lnSpc>
                <a:spcPts val="3271"/>
              </a:lnSpc>
              <a:spcBef>
                <a:spcPts val="163"/>
              </a:spcBef>
            </a:pPr>
            <a:r>
              <a:rPr lang="en-IN" b="1" i="1" dirty="0">
                <a:latin typeface="Open Sans" panose="020B0606030504020204" pitchFamily="34" charset="0"/>
                <a:ea typeface="Open Sans" panose="020B0606030504020204" pitchFamily="34" charset="0"/>
                <a:cs typeface="Open Sans" panose="020B0606030504020204" pitchFamily="34" charset="0"/>
              </a:rPr>
              <a:t>HƯỚNG DẪN CHUNG</a:t>
            </a:r>
          </a:p>
        </p:txBody>
      </p:sp>
      <p:sp>
        <p:nvSpPr>
          <p:cNvPr id="6" name="Rectangle 5"/>
          <p:cNvSpPr/>
          <p:nvPr/>
        </p:nvSpPr>
        <p:spPr>
          <a:xfrm>
            <a:off x="274204" y="1063963"/>
            <a:ext cx="8618276" cy="253916"/>
          </a:xfrm>
          <a:prstGeom prst="rect">
            <a:avLst/>
          </a:prstGeom>
        </p:spPr>
        <p:txBody>
          <a:bodyPr wrap="square">
            <a:spAutoFit/>
          </a:bodyPr>
          <a:lstStyle/>
          <a:p>
            <a:r>
              <a:rPr lang="en-US" sz="1050" dirty="0" err="1">
                <a:latin typeface="Open Sans" panose="020B0606030504020204" pitchFamily="34" charset="0"/>
                <a:ea typeface="Open Sans" panose="020B0606030504020204" pitchFamily="34" charset="0"/>
                <a:cs typeface="Open Sans" panose="020B0606030504020204" pitchFamily="34" charset="0"/>
              </a:rPr>
              <a:t>Để</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đảm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bảo</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việc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tổ</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chức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và</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vận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hành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chương</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trình</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đạt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được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hiệu</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quả</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tốt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nhất</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người</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tham</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dự</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cần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lưu</a:t>
            </a:r>
            <a:r>
              <a:rPr lang="en-US" sz="1050" dirty="0">
                <a:latin typeface="Open Sans" panose="020B0606030504020204" pitchFamily="34" charset="0"/>
                <a:ea typeface="Open Sans" panose="020B0606030504020204" pitchFamily="34" charset="0"/>
                <a:cs typeface="Open Sans" panose="020B0606030504020204" pitchFamily="34" charset="0"/>
              </a:rPr>
              <a:t> ý </a:t>
            </a:r>
            <a:r>
              <a:rPr lang="en-US" sz="1050" dirty="0" err="1">
                <a:latin typeface="Open Sans" panose="020B0606030504020204" pitchFamily="34" charset="0"/>
                <a:ea typeface="Open Sans" panose="020B0606030504020204" pitchFamily="34" charset="0"/>
                <a:cs typeface="Open Sans" panose="020B0606030504020204" pitchFamily="34" charset="0"/>
              </a:rPr>
              <a:t>các</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vấn</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đề</a:t>
            </a:r>
            <a:r>
              <a:rPr lang="en-US" sz="1050" dirty="0">
                <a:latin typeface="Open Sans" panose="020B0606030504020204" pitchFamily="34" charset="0"/>
                <a:ea typeface="Open Sans" panose="020B0606030504020204" pitchFamily="34" charset="0"/>
                <a:cs typeface="Open Sans" panose="020B0606030504020204" pitchFamily="34" charset="0"/>
              </a:rPr>
              <a:t> </a:t>
            </a:r>
            <a:r>
              <a:rPr lang="en-US" sz="1050" dirty="0" err="1">
                <a:latin typeface="Open Sans" panose="020B0606030504020204" pitchFamily="34" charset="0"/>
                <a:ea typeface="Open Sans" panose="020B0606030504020204" pitchFamily="34" charset="0"/>
                <a:cs typeface="Open Sans" panose="020B0606030504020204" pitchFamily="34" charset="0"/>
              </a:rPr>
              <a:t>sau</a:t>
            </a:r>
            <a:r>
              <a:rPr lang="en-US" sz="1050" dirty="0">
                <a:latin typeface="Open Sans" panose="020B0606030504020204" pitchFamily="34" charset="0"/>
                <a:ea typeface="Open Sans" panose="020B0606030504020204" pitchFamily="34" charset="0"/>
                <a:cs typeface="Open Sans" panose="020B0606030504020204" pitchFamily="34" charset="0"/>
              </a:rPr>
              <a:t> :</a:t>
            </a:r>
          </a:p>
        </p:txBody>
      </p:sp>
      <p:sp>
        <p:nvSpPr>
          <p:cNvPr id="7" name="Rectangle 6"/>
          <p:cNvSpPr/>
          <p:nvPr/>
        </p:nvSpPr>
        <p:spPr>
          <a:xfrm>
            <a:off x="150304" y="1508787"/>
            <a:ext cx="4271392" cy="2462213"/>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không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phép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từ</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chủ</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b="1" dirty="0">
                <a:latin typeface="Calibri" pitchFamily="34" charset="0"/>
                <a:ea typeface="Open Sans" panose="020B0606030504020204" pitchFamily="34" charset="0"/>
                <a:cs typeface="Calibri" pitchFamily="34" charset="0"/>
              </a:rPr>
              <a:t>n</a:t>
            </a:r>
            <a:r>
              <a:rPr lang="vi-VN" sz="1100" b="1" dirty="0">
                <a:latin typeface="Calibri" pitchFamily="34" charset="0"/>
                <a:ea typeface="Open Sans" panose="020B0606030504020204" pitchFamily="34" charset="0"/>
                <a:cs typeface="Calibri" pitchFamily="34" charset="0"/>
              </a:rPr>
              <a:t>gười 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vi-VN" sz="1100" b="1" dirty="0">
                <a:latin typeface="Calibri" pitchFamily="34" charset="0"/>
                <a:ea typeface="Open Sans" panose="020B0606030504020204" pitchFamily="34" charset="0"/>
                <a:cs typeface="Calibri" pitchFamily="34" charset="0"/>
              </a:rPr>
              <a:t> phải tắt máy ảnh và micrô</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suốt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a:t>
            </a:r>
            <a:r>
              <a:rPr lang="vi-VN" sz="1100" dirty="0">
                <a:latin typeface="Calibri" pitchFamily="34" charset="0"/>
                <a:ea typeface="Open Sans" panose="020B0606030504020204" pitchFamily="34" charset="0"/>
                <a:cs typeface="Calibri" pitchFamily="34" charset="0"/>
              </a:rPr>
              <a:t> Điều này sẽ giúp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chương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suôn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sẻ</a:t>
            </a:r>
            <a:r>
              <a:rPr lang="vi-VN" sz="1100" dirty="0">
                <a:latin typeface="Calibri" pitchFamily="34" charset="0"/>
                <a:ea typeface="Open Sans" panose="020B0606030504020204" pitchFamily="34" charset="0"/>
                <a:cs typeface="Calibri" pitchFamily="34" charset="0"/>
              </a:rPr>
              <a:t> và tiết kiệm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băng thông sử dụng.</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Một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diễn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ra</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khoảng 4 giờ. </a:t>
            </a:r>
            <a:r>
              <a:rPr lang="vi-VN" sz="1100" b="1" dirty="0">
                <a:latin typeface="Calibri" pitchFamily="34" charset="0"/>
                <a:ea typeface="Open Sans" panose="020B0606030504020204" pitchFamily="34" charset="0"/>
                <a:cs typeface="Calibri" pitchFamily="34" charset="0"/>
              </a:rPr>
              <a:t>Thời gian nghỉ giải lao </a:t>
            </a:r>
            <a:r>
              <a:rPr lang="en-US" sz="1100" b="1" dirty="0" err="1">
                <a:latin typeface="Calibri" pitchFamily="34" charset="0"/>
                <a:ea typeface="Open Sans" panose="020B0606030504020204" pitchFamily="34" charset="0"/>
                <a:cs typeface="Calibri" pitchFamily="34" charset="0"/>
              </a:rPr>
              <a:t>đã</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được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sắp</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xếp</a:t>
            </a:r>
            <a:r>
              <a:rPr lang="vi-VN"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trong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nên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có</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thể</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nghỉ ngơ</a:t>
            </a:r>
            <a:r>
              <a:rPr lang="en-US" sz="1100" dirty="0" err="1">
                <a:latin typeface="Calibri" pitchFamily="34" charset="0"/>
                <a:ea typeface="Open Sans" panose="020B0606030504020204" pitchFamily="34" charset="0"/>
                <a:cs typeface="Calibri" pitchFamily="34" charset="0"/>
              </a:rPr>
              <a:t>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uống</a:t>
            </a:r>
            <a:r>
              <a:rPr lang="vi-VN" sz="1100" dirty="0">
                <a:latin typeface="Calibri" pitchFamily="34" charset="0"/>
                <a:ea typeface="Open Sans" panose="020B0606030504020204" pitchFamily="34" charset="0"/>
                <a:cs typeface="Calibri" pitchFamily="34" charset="0"/>
              </a:rPr>
              <a:t> nước/vệ sinh nhanh chóng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tránh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việc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bỏ</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lỡ</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a:t>
            </a:r>
            <a:endParaRPr lang="vi-VN" sz="1100"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cũng có thể </a:t>
            </a:r>
            <a:r>
              <a:rPr lang="vi-VN" sz="1100" b="1" dirty="0">
                <a:latin typeface="Calibri" pitchFamily="34" charset="0"/>
                <a:ea typeface="Open Sans" panose="020B0606030504020204" pitchFamily="34" charset="0"/>
                <a:cs typeface="Calibri" pitchFamily="34" charset="0"/>
              </a:rPr>
              <a:t>tương tác với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nhau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thông</a:t>
            </a:r>
            <a:r>
              <a:rPr lang="en-US" sz="1100" b="1" dirty="0">
                <a:latin typeface="Calibri" pitchFamily="34" charset="0"/>
                <a:ea typeface="Open Sans" panose="020B0606030504020204" pitchFamily="34" charset="0"/>
                <a:cs typeface="Calibri" pitchFamily="34" charset="0"/>
              </a:rPr>
              <a:t> qua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trò</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chuyện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trên</a:t>
            </a:r>
            <a:r>
              <a:rPr lang="en-US" sz="1100" b="1" dirty="0">
                <a:latin typeface="Calibri" pitchFamily="34" charset="0"/>
                <a:ea typeface="Open Sans" panose="020B0606030504020204" pitchFamily="34" charset="0"/>
                <a:cs typeface="Calibri" pitchFamily="34" charset="0"/>
              </a:rPr>
              <a:t> Zoom.</a:t>
            </a:r>
            <a:endParaRPr lang="vi-VN" sz="1100" b="1" dirty="0">
              <a:latin typeface="Calibri" pitchFamily="34" charset="0"/>
              <a:ea typeface="Open Sans" panose="020B0606030504020204" pitchFamily="34" charset="0"/>
              <a:cs typeface="Calibri" pitchFamily="34" charset="0"/>
            </a:endParaRPr>
          </a:p>
          <a:p>
            <a:pPr marL="285750" indent="-285750">
              <a:buFont typeface="Arial" panose="020B0604020202020204" pitchFamily="34" charset="0"/>
              <a:buChar char="•"/>
            </a:pPr>
            <a:r>
              <a:rPr lang="vi-VN" sz="1100" dirty="0">
                <a:latin typeface="Calibri" pitchFamily="34" charset="0"/>
                <a:ea typeface="Open Sans" panose="020B0606030504020204" pitchFamily="34" charset="0"/>
                <a:cs typeface="Calibri" pitchFamily="34" charset="0"/>
              </a:rPr>
              <a:t>Nếu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vi-VN" sz="1100" b="1" dirty="0">
                <a:latin typeface="Calibri" pitchFamily="34" charset="0"/>
                <a:ea typeface="Open Sans" panose="020B0606030504020204" pitchFamily="34" charset="0"/>
                <a:cs typeface="Calibri" pitchFamily="34" charset="0"/>
              </a:rPr>
              <a:t> muốn chuyển bất kỳ câu hỏi nào đến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viên</a:t>
            </a:r>
            <a:r>
              <a:rPr lang="vi-VN" sz="1100"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có thể </a:t>
            </a:r>
            <a:r>
              <a:rPr lang="vi-VN" sz="1100" b="1" dirty="0">
                <a:latin typeface="Calibri" pitchFamily="34" charset="0"/>
                <a:ea typeface="Open Sans" panose="020B0606030504020204" pitchFamily="34" charset="0"/>
                <a:cs typeface="Calibri" pitchFamily="34" charset="0"/>
              </a:rPr>
              <a:t>gửi chúng thông qua tính năng Trò chuyện của Zoom</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Giảng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t>
            </a:r>
            <a:r>
              <a:rPr lang="vi-VN" sz="1100" dirty="0">
                <a:latin typeface="Calibri" pitchFamily="34" charset="0"/>
                <a:ea typeface="Open Sans" panose="020B0606030504020204" pitchFamily="34" charset="0"/>
                <a:cs typeface="Calibri" pitchFamily="34" charset="0"/>
              </a:rPr>
              <a:t>sẽ giải quyết các câu hỏi đã chọn ở cuối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mỗi</a:t>
            </a:r>
            <a:r>
              <a:rPr lang="vi-VN"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vi-VN" sz="1100" dirty="0">
                <a:latin typeface="Calibri" pitchFamily="34" charset="0"/>
                <a:ea typeface="Open Sans" panose="020B0606030504020204"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sp>
        <p:nvSpPr>
          <p:cNvPr id="8" name="Rectangle 7"/>
          <p:cNvSpPr/>
          <p:nvPr/>
        </p:nvSpPr>
        <p:spPr>
          <a:xfrm>
            <a:off x="4443301" y="1508787"/>
            <a:ext cx="4470784" cy="1954381"/>
          </a:xfrm>
          <a:prstGeom prst="rect">
            <a:avLst/>
          </a:prstGeom>
        </p:spPr>
        <p:txBody>
          <a:bodyPr wrap="square">
            <a:spAutoFit/>
          </a:bodyPr>
          <a:lstStyle/>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Nếu</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người</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tham</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dự</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muốn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phát</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hoặc</a:t>
            </a:r>
            <a:r>
              <a:rPr lang="en-US" sz="1100" b="1" dirty="0">
                <a:latin typeface="Calibri" pitchFamily="34" charset="0"/>
                <a:ea typeface="Open Sans" panose="020B0606030504020204" pitchFamily="34" charset="0"/>
                <a:cs typeface="Calibri" pitchFamily="34" charset="0"/>
              </a:rPr>
              <a:t> chia </a:t>
            </a:r>
            <a:r>
              <a:rPr lang="en-US" sz="1100" b="1" dirty="0" err="1">
                <a:latin typeface="Calibri" pitchFamily="34" charset="0"/>
                <a:ea typeface="Open Sans" panose="020B0606030504020204" pitchFamily="34" charset="0"/>
                <a:cs typeface="Calibri" pitchFamily="34" charset="0"/>
              </a:rPr>
              <a:t>sẻ</a:t>
            </a:r>
            <a:r>
              <a:rPr lang="en-US" sz="1100" b="1" dirty="0">
                <a:latin typeface="Calibri" pitchFamily="34" charset="0"/>
                <a:ea typeface="Open Sans" panose="020B0606030504020204" pitchFamily="34" charset="0"/>
                <a:cs typeface="Calibri" pitchFamily="34" charset="0"/>
              </a:rPr>
              <a:t> ý </a:t>
            </a:r>
            <a:r>
              <a:rPr lang="en-US" sz="1100" b="1" dirty="0" err="1">
                <a:latin typeface="Calibri" pitchFamily="34" charset="0"/>
                <a:ea typeface="Open Sans" panose="020B0606030504020204" pitchFamily="34" charset="0"/>
                <a:cs typeface="Calibri" pitchFamily="34" charset="0"/>
              </a:rPr>
              <a:t>kiến</a:t>
            </a:r>
            <a:r>
              <a:rPr lang="en-US" sz="1100" dirty="0" err="1">
                <a:latin typeface="Calibri" pitchFamily="34" charset="0"/>
                <a:ea typeface="Open Sans" panose="020B0606030504020204" pitchFamily="34" charset="0"/>
                <a:cs typeface="Calibri" pitchFamily="34" charset="0"/>
              </a:rPr>
              <a:t>,vui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lòng</a:t>
            </a:r>
            <a:r>
              <a:rPr lang="en-US" sz="1100"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ấn</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vào</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biểu</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tượng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giơ</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tay</a:t>
            </a:r>
            <a:r>
              <a:rPr lang="en-US" sz="1100" b="1" dirty="0">
                <a:latin typeface="Calibri" pitchFamily="34" charset="0"/>
                <a:ea typeface="Open Sans" panose="020B0606030504020204" pitchFamily="34" charset="0"/>
                <a:cs typeface="Calibri" pitchFamily="34" charset="0"/>
              </a:rPr>
              <a:t> ở </a:t>
            </a:r>
            <a:r>
              <a:rPr lang="en-US" sz="1100" b="1" dirty="0" err="1">
                <a:latin typeface="Calibri" pitchFamily="34" charset="0"/>
                <a:ea typeface="Open Sans" panose="020B0606030504020204" pitchFamily="34" charset="0"/>
                <a:cs typeface="Calibri" pitchFamily="34" charset="0"/>
              </a:rPr>
              <a:t>mục</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tương</a:t>
            </a:r>
            <a:r>
              <a:rPr lang="en-US" sz="1100" b="1" dirty="0">
                <a:latin typeface="Calibri" pitchFamily="34" charset="0"/>
                <a:ea typeface="Open Sans" panose="020B0606030504020204" pitchFamily="34" charset="0"/>
                <a:cs typeface="Calibri" pitchFamily="34" charset="0"/>
              </a:rPr>
              <a:t> </a:t>
            </a:r>
            <a:r>
              <a:rPr lang="en-US" sz="1100" b="1" dirty="0" err="1">
                <a:latin typeface="Calibri" pitchFamily="34" charset="0"/>
                <a:ea typeface="Open Sans" panose="020B0606030504020204" pitchFamily="34" charset="0"/>
                <a:cs typeface="Calibri" pitchFamily="34" charset="0"/>
              </a:rPr>
              <a:t>tác</a:t>
            </a:r>
            <a:r>
              <a:rPr lang="en-US" sz="1100" b="1" dirty="0">
                <a:latin typeface="Calibri" pitchFamily="34" charset="0"/>
                <a:ea typeface="Open Sans" panose="020B0606030504020204" pitchFamily="34" charset="0"/>
                <a:cs typeface="Calibri" pitchFamily="34" charset="0"/>
              </a:rPr>
              <a: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nhân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viên</a:t>
            </a:r>
            <a:r>
              <a:rPr lang="en-US" sz="1100" dirty="0">
                <a:latin typeface="Calibri" pitchFamily="34" charset="0"/>
                <a:ea typeface="Open Sans" panose="020B0606030504020204" pitchFamily="34" charset="0"/>
                <a:cs typeface="Calibri" pitchFamily="34" charset="0"/>
              </a:rPr>
              <a:t> ASSIST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thấy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và</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bạn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phát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biểu</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Chúng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tôi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biệt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khuyến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khích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người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tham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chú</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hoặc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chụp</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màn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hình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những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thông</a:t>
            </a:r>
            <a:r>
              <a:rPr lang="en-US" sz="1100" dirty="0">
                <a:latin typeface="Calibri" pitchFamily="34" charset="0"/>
                <a:ea typeface="Open Sans" panose="020B0606030504020204" pitchFamily="34" charset="0"/>
                <a:cs typeface="Calibri" pitchFamily="34" charset="0"/>
              </a:rPr>
              <a:t> tin </a:t>
            </a:r>
            <a:r>
              <a:rPr lang="en-US" sz="1100" dirty="0" err="1">
                <a:latin typeface="Calibri" pitchFamily="34" charset="0"/>
                <a:ea typeface="Open Sans" panose="020B0606030504020204" pitchFamily="34" charset="0"/>
                <a:cs typeface="Calibri" pitchFamily="34" charset="0"/>
              </a:rPr>
              <a:t>quan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trọng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thảo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luận</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trong</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suốt</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p>
          <a:p>
            <a:pPr marL="285750" indent="-285750">
              <a:buFont typeface="Arial" panose="020B0604020202020204" pitchFamily="34" charset="0"/>
              <a:buChar char="•"/>
            </a:pPr>
            <a:r>
              <a:rPr lang="en-US" sz="1100" dirty="0" err="1">
                <a:latin typeface="Calibri" pitchFamily="34" charset="0"/>
                <a:ea typeface="Open Sans" panose="020B0606030504020204" pitchFamily="34" charset="0"/>
                <a:cs typeface="Calibri" pitchFamily="34" charset="0"/>
              </a:rPr>
              <a:t>Buổi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học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ngày</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hôm</a:t>
            </a:r>
            <a:r>
              <a:rPr lang="en-US" sz="1100" dirty="0">
                <a:latin typeface="Calibri" pitchFamily="34" charset="0"/>
                <a:ea typeface="Open Sans" panose="020B0606030504020204" pitchFamily="34" charset="0"/>
                <a:cs typeface="Calibri" pitchFamily="34" charset="0"/>
              </a:rPr>
              <a:t> nay </a:t>
            </a:r>
            <a:r>
              <a:rPr lang="en-US" sz="1100" dirty="0" err="1">
                <a:latin typeface="Calibri" pitchFamily="34" charset="0"/>
                <a:ea typeface="Open Sans" panose="020B0606030504020204" pitchFamily="34" charset="0"/>
                <a:cs typeface="Calibri" pitchFamily="34" charset="0"/>
              </a:rPr>
              <a:t>sẽ</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được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ghi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âm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lại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nhằm</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mục</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đích</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lưu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trữ</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tài</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liệu</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cho</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dự</a:t>
            </a:r>
            <a:r>
              <a:rPr lang="en-US" sz="1100" dirty="0">
                <a:latin typeface="Calibri" pitchFamily="34" charset="0"/>
                <a:ea typeface="Open Sans" panose="020B0606030504020204" pitchFamily="34" charset="0"/>
                <a:cs typeface="Calibri" pitchFamily="34" charset="0"/>
              </a:rPr>
              <a:t> </a:t>
            </a:r>
            <a:r>
              <a:rPr lang="en-US" sz="1100" dirty="0" err="1">
                <a:latin typeface="Calibri" pitchFamily="34" charset="0"/>
                <a:ea typeface="Open Sans" panose="020B0606030504020204" pitchFamily="34" charset="0"/>
                <a:cs typeface="Calibri" pitchFamily="34" charset="0"/>
              </a:rPr>
              <a:t>án</a:t>
            </a:r>
            <a:r>
              <a:rPr lang="en-US" sz="1100" dirty="0">
                <a:latin typeface="Calibri" pitchFamily="34" charset="0"/>
                <a:ea typeface="Open Sans" panose="020B0606030504020204" pitchFamily="34" charset="0"/>
                <a:cs typeface="Calibri" pitchFamily="34" charset="0"/>
              </a:rPr>
              <a:t>.</a:t>
            </a:r>
          </a:p>
          <a:p>
            <a:pPr marL="285750" indent="-285750">
              <a:buFont typeface="Arial" panose="020B0604020202020204" pitchFamily="34" charset="0"/>
              <a:buChar char="•"/>
            </a:pPr>
            <a:r>
              <a:rPr lang="vi-VN" sz="1100" dirty="0">
                <a:latin typeface="Calibri" pitchFamily="34" charset="0"/>
                <a:cs typeface="Calibri" pitchFamily="34" charset="0"/>
              </a:rPr>
              <a:t>Trong trường hợp có vấn đề khẩn cấp cần sự quan tâm hoặc có mặt của</a:t>
            </a:r>
            <a:r>
              <a:rPr lang="en-US" sz="1100" dirty="0">
                <a:latin typeface="Calibri" pitchFamily="34" charset="0"/>
                <a:cs typeface="Calibri" pitchFamily="34" charset="0"/>
              </a:rPr>
              <a:t> </a:t>
            </a:r>
            <a:r>
              <a:rPr lang="en-US" sz="1100" dirty="0" err="1">
                <a:latin typeface="Calibri" pitchFamily="34" charset="0"/>
                <a:cs typeface="Calibri" pitchFamily="34" charset="0"/>
              </a:rPr>
              <a:t>người</a:t>
            </a:r>
            <a:r>
              <a:rPr lang="en-US" sz="1100" dirty="0">
                <a:latin typeface="Calibri" pitchFamily="34" charset="0"/>
                <a:cs typeface="Calibri" pitchFamily="34" charset="0"/>
              </a:rPr>
              <a:t> </a:t>
            </a:r>
            <a:r>
              <a:rPr lang="en-US" sz="1100" dirty="0" err="1">
                <a:latin typeface="Calibri" pitchFamily="34" charset="0"/>
                <a:cs typeface="Calibri" pitchFamily="34" charset="0"/>
              </a:rPr>
              <a:t>tham</a:t>
            </a:r>
            <a:r>
              <a:rPr lang="en-US" sz="1100" dirty="0">
                <a:latin typeface="Calibri" pitchFamily="34" charset="0"/>
                <a:cs typeface="Calibri" pitchFamily="34" charset="0"/>
              </a:rPr>
              <a:t> </a:t>
            </a:r>
            <a:r>
              <a:rPr lang="en-US" sz="1100" dirty="0" err="1">
                <a:latin typeface="Calibri" pitchFamily="34" charset="0"/>
                <a:cs typeface="Calibri" pitchFamily="34" charset="0"/>
              </a:rPr>
              <a:t>dự</a:t>
            </a:r>
            <a:r>
              <a:rPr lang="vi-VN" sz="1100" dirty="0">
                <a:latin typeface="Calibri" pitchFamily="34" charset="0"/>
                <a:cs typeface="Calibri" pitchFamily="34" charset="0"/>
              </a:rPr>
              <a:t>, vui lòng thông báo cho </a:t>
            </a:r>
            <a:r>
              <a:rPr lang="en-US" sz="1100" dirty="0" err="1">
                <a:latin typeface="Calibri" pitchFamily="34" charset="0"/>
                <a:cs typeface="Calibri" pitchFamily="34" charset="0"/>
              </a:rPr>
              <a:t>nhân</a:t>
            </a:r>
            <a:r>
              <a:rPr lang="en-US" sz="1100" dirty="0">
                <a:latin typeface="Calibri" pitchFamily="34" charset="0"/>
                <a:cs typeface="Calibri" pitchFamily="34" charset="0"/>
              </a:rPr>
              <a:t> </a:t>
            </a:r>
            <a:r>
              <a:rPr lang="en-US" sz="1100" dirty="0" err="1">
                <a:latin typeface="Calibri" pitchFamily="34" charset="0"/>
                <a:cs typeface="Calibri" pitchFamily="34" charset="0"/>
              </a:rPr>
              <a:t>viên</a:t>
            </a:r>
            <a:r>
              <a:rPr lang="en-US" sz="1100" dirty="0">
                <a:latin typeface="Calibri" pitchFamily="34" charset="0"/>
                <a:cs typeface="Calibri" pitchFamily="34" charset="0"/>
              </a:rPr>
              <a:t> </a:t>
            </a:r>
            <a:r>
              <a:rPr lang="en-US" sz="1100" dirty="0" err="1">
                <a:latin typeface="Calibri" pitchFamily="34" charset="0"/>
                <a:cs typeface="Calibri" pitchFamily="34" charset="0"/>
              </a:rPr>
              <a:t>của</a:t>
            </a:r>
            <a:r>
              <a:rPr lang="en-US" sz="1100" dirty="0">
                <a:latin typeface="Calibri" pitchFamily="34" charset="0"/>
                <a:cs typeface="Calibri" pitchFamily="34" charset="0"/>
              </a:rPr>
              <a:t> </a:t>
            </a:r>
            <a:r>
              <a:rPr lang="vi-VN" sz="1100" dirty="0">
                <a:latin typeface="Calibri" pitchFamily="34" charset="0"/>
                <a:cs typeface="Calibri" pitchFamily="34" charset="0"/>
              </a:rPr>
              <a:t>ASSIST trước khi rời khỏi </a:t>
            </a:r>
            <a:r>
              <a:rPr lang="en-US" sz="1100" dirty="0" err="1">
                <a:latin typeface="Calibri" pitchFamily="34" charset="0"/>
                <a:cs typeface="Calibri" pitchFamily="34" charset="0"/>
              </a:rPr>
              <a:t>buổi</a:t>
            </a:r>
            <a:r>
              <a:rPr lang="en-US" sz="1100" dirty="0">
                <a:latin typeface="Calibri" pitchFamily="34" charset="0"/>
                <a:cs typeface="Calibri" pitchFamily="34" charset="0"/>
              </a:rPr>
              <a:t> </a:t>
            </a:r>
            <a:r>
              <a:rPr lang="en-US" sz="1100" dirty="0" err="1">
                <a:latin typeface="Calibri" pitchFamily="34" charset="0"/>
                <a:cs typeface="Calibri" pitchFamily="34" charset="0"/>
              </a:rPr>
              <a:t>học</a:t>
            </a:r>
            <a:r>
              <a:rPr lang="en-US" sz="1100" dirty="0">
                <a:latin typeface="Calibri" pitchFamily="34" charset="0"/>
                <a:cs typeface="Calibri" pitchFamily="34" charset="0"/>
              </a:rPr>
              <a:t>.</a:t>
            </a:r>
            <a:endParaRPr lang="en-US" sz="1100" dirty="0">
              <a:latin typeface="Calibri" pitchFamily="34" charset="0"/>
              <a:ea typeface="Open Sans" panose="020B0606030504020204" pitchFamily="34" charset="0"/>
              <a:cs typeface="Calibri"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82" y="6215419"/>
            <a:ext cx="1191127" cy="433136"/>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6021289"/>
            <a:ext cx="944628" cy="755703"/>
          </a:xfrm>
          <a:prstGeom prst="rect">
            <a:avLst/>
          </a:prstGeom>
        </p:spPr>
      </p:pic>
      <p:sp>
        <p:nvSpPr>
          <p:cNvPr id="11" name="Rectangle 10"/>
          <p:cNvSpPr/>
          <p:nvPr/>
        </p:nvSpPr>
        <p:spPr>
          <a:xfrm>
            <a:off x="0" y="5960330"/>
            <a:ext cx="9144000" cy="6095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descr="Navigating Zoom – CTE Resource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70712" y="4389107"/>
            <a:ext cx="6641649" cy="1050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4986560"/>
            <a:ext cx="1059451" cy="261610"/>
          </a:xfrm>
          <a:prstGeom prst="rect">
            <a:avLst/>
          </a:prstGeom>
          <a:solidFill>
            <a:schemeClr val="accent6"/>
          </a:solidFill>
          <a:ln>
            <a:solidFill>
              <a:schemeClr val="accent6"/>
            </a:solidFill>
          </a:ln>
        </p:spPr>
        <p:txBody>
          <a:bodyPr wrap="square" rtlCol="0">
            <a:spAutoFit/>
          </a:bodyPr>
          <a:lstStyle/>
          <a:p>
            <a:r>
              <a:rPr lang="en-US" sz="1100" b="1" dirty="0" err="1">
                <a:ea typeface="Open Sans" panose="020B0606030504020204" pitchFamily="34" charset="0"/>
                <a:cs typeface="Open Sans" panose="020B0606030504020204" pitchFamily="34" charset="0"/>
              </a:rPr>
              <a:t>Bật</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Tắt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micrô</a:t>
            </a:r>
            <a:endParaRPr lang="en-PH" sz="1100" b="1" dirty="0">
              <a:ea typeface="Open Sans" panose="020B0606030504020204" pitchFamily="34" charset="0"/>
              <a:cs typeface="Open Sans" panose="020B0606030504020204" pitchFamily="34" charset="0"/>
            </a:endParaRPr>
          </a:p>
        </p:txBody>
      </p:sp>
      <p:sp>
        <p:nvSpPr>
          <p:cNvPr id="14" name="TextBox 13"/>
          <p:cNvSpPr txBox="1"/>
          <p:nvPr/>
        </p:nvSpPr>
        <p:spPr>
          <a:xfrm>
            <a:off x="8004720" y="4773150"/>
            <a:ext cx="1080120" cy="769441"/>
          </a:xfrm>
          <a:prstGeom prst="rect">
            <a:avLst/>
          </a:prstGeom>
          <a:solidFill>
            <a:schemeClr val="accent6"/>
          </a:solidFill>
          <a:ln>
            <a:solidFill>
              <a:schemeClr val="accent6"/>
            </a:solidFill>
          </a:ln>
        </p:spPr>
        <p:txBody>
          <a:bodyPr wrap="square" rtlCol="0">
            <a:spAutoFit/>
          </a:bodyPr>
          <a:lstStyle/>
          <a:p>
            <a:pPr algn="ctr"/>
            <a:r>
              <a:rPr lang="en-PH" sz="1100" b="1" dirty="0" err="1">
                <a:ea typeface="Open Sans" panose="020B0606030504020204" pitchFamily="34" charset="0"/>
                <a:cs typeface="Open Sans" panose="020B0606030504020204" pitchFamily="34" charset="0"/>
              </a:rPr>
              <a:t>Nút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giơ</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tay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các</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biểu</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tượng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tương</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tác</a:t>
            </a:r>
            <a:r>
              <a:rPr lang="en-PH" sz="1100" b="1" dirty="0">
                <a:ea typeface="Open Sans" panose="020B0606030504020204" pitchFamily="34" charset="0"/>
                <a:cs typeface="Open Sans" panose="020B0606030504020204" pitchFamily="34" charset="0"/>
              </a:rPr>
              <a:t>)</a:t>
            </a:r>
          </a:p>
        </p:txBody>
      </p:sp>
      <p:sp>
        <p:nvSpPr>
          <p:cNvPr id="15" name="TextBox 14"/>
          <p:cNvSpPr txBox="1"/>
          <p:nvPr/>
        </p:nvSpPr>
        <p:spPr>
          <a:xfrm>
            <a:off x="1659938" y="4225734"/>
            <a:ext cx="864096" cy="430887"/>
          </a:xfrm>
          <a:prstGeom prst="rect">
            <a:avLst/>
          </a:prstGeom>
          <a:solidFill>
            <a:schemeClr val="accent6"/>
          </a:solidFill>
        </p:spPr>
        <p:txBody>
          <a:bodyPr wrap="square" rtlCol="0">
            <a:spAutoFit/>
          </a:bodyPr>
          <a:lstStyle/>
          <a:p>
            <a:pPr algn="ctr"/>
            <a:r>
              <a:rPr lang="en-PH" sz="1100" b="1" dirty="0" err="1">
                <a:ea typeface="Open Sans" panose="020B0606030504020204" pitchFamily="34" charset="0"/>
                <a:cs typeface="Open Sans" panose="020B0606030504020204" pitchFamily="34" charset="0"/>
              </a:rPr>
              <a:t>Bật</a:t>
            </a:r>
            <a:r>
              <a:rPr lang="en-PH" sz="1100" b="1" dirty="0">
                <a:ea typeface="Open Sans" panose="020B0606030504020204" pitchFamily="34" charset="0"/>
                <a:cs typeface="Open Sans" panose="020B0606030504020204" pitchFamily="34" charset="0"/>
              </a:rPr>
              <a:t>/</a:t>
            </a:r>
            <a:r>
              <a:rPr lang="en-PH" sz="1100" b="1" dirty="0" err="1">
                <a:ea typeface="Open Sans" panose="020B0606030504020204" pitchFamily="34" charset="0"/>
                <a:cs typeface="Open Sans" panose="020B0606030504020204" pitchFamily="34" charset="0"/>
              </a:rPr>
              <a:t>Tắt</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máy</a:t>
            </a:r>
            <a:r>
              <a:rPr lang="en-PH" sz="1100" b="1" dirty="0">
                <a:ea typeface="Open Sans" panose="020B0606030504020204" pitchFamily="34" charset="0"/>
                <a:cs typeface="Open Sans" panose="020B0606030504020204" pitchFamily="34" charset="0"/>
              </a:rPr>
              <a:t> </a:t>
            </a:r>
            <a:r>
              <a:rPr lang="en-PH" sz="1100" b="1" dirty="0" err="1">
                <a:ea typeface="Open Sans" panose="020B0606030504020204" pitchFamily="34" charset="0"/>
                <a:cs typeface="Open Sans" panose="020B0606030504020204" pitchFamily="34" charset="0"/>
              </a:rPr>
              <a:t>ảnh</a:t>
            </a:r>
            <a:endParaRPr lang="en-PH" sz="1100" b="1" dirty="0">
              <a:ea typeface="Open Sans" panose="020B0606030504020204" pitchFamily="34" charset="0"/>
              <a:cs typeface="Open Sans" panose="020B0606030504020204" pitchFamily="34" charset="0"/>
            </a:endParaRPr>
          </a:p>
        </p:txBody>
      </p:sp>
      <p:sp>
        <p:nvSpPr>
          <p:cNvPr id="16" name="TextBox 15"/>
          <p:cNvSpPr txBox="1"/>
          <p:nvPr/>
        </p:nvSpPr>
        <p:spPr>
          <a:xfrm>
            <a:off x="3072379" y="4044736"/>
            <a:ext cx="1164346" cy="600164"/>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danh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sách</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người</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tham</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dự</a:t>
            </a:r>
            <a:endParaRPr lang="en-US" sz="1100" b="1" dirty="0">
              <a:ea typeface="Open Sans" panose="020B0606030504020204" pitchFamily="34" charset="0"/>
              <a:cs typeface="Open Sans" panose="020B0606030504020204" pitchFamily="34" charset="0"/>
            </a:endParaRPr>
          </a:p>
        </p:txBody>
      </p:sp>
      <p:sp>
        <p:nvSpPr>
          <p:cNvPr id="17" name="TextBox 16"/>
          <p:cNvSpPr txBox="1"/>
          <p:nvPr/>
        </p:nvSpPr>
        <p:spPr>
          <a:xfrm>
            <a:off x="3654552" y="5541235"/>
            <a:ext cx="1277488" cy="430887"/>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Ẩn</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Hiện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mục</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Trò</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chiuyện</a:t>
            </a:r>
            <a:endParaRPr lang="en-US" sz="1100" b="1" dirty="0">
              <a:ea typeface="Open Sans" panose="020B0606030504020204" pitchFamily="34" charset="0"/>
              <a:cs typeface="Open Sans" panose="020B0606030504020204" pitchFamily="34" charset="0"/>
            </a:endParaRPr>
          </a:p>
        </p:txBody>
      </p:sp>
      <p:sp>
        <p:nvSpPr>
          <p:cNvPr id="18" name="TextBox 17"/>
          <p:cNvSpPr txBox="1"/>
          <p:nvPr/>
        </p:nvSpPr>
        <p:spPr>
          <a:xfrm>
            <a:off x="4505708" y="3832810"/>
            <a:ext cx="852664" cy="769441"/>
          </a:xfrm>
          <a:prstGeom prst="rect">
            <a:avLst/>
          </a:prstGeom>
          <a:solidFill>
            <a:schemeClr val="accent6"/>
          </a:solidFill>
          <a:ln>
            <a:solidFill>
              <a:schemeClr val="accent6"/>
            </a:solidFill>
          </a:ln>
        </p:spPr>
        <p:txBody>
          <a:bodyPr wrap="square" rtlCol="0">
            <a:spAutoFit/>
          </a:bodyPr>
          <a:lstStyle/>
          <a:p>
            <a:pPr algn="ctr"/>
            <a:r>
              <a:rPr lang="en-US" sz="1100" b="1" dirty="0" err="1">
                <a:ea typeface="Open Sans" panose="020B0606030504020204" pitchFamily="34" charset="0"/>
                <a:cs typeface="Open Sans" panose="020B0606030504020204" pitchFamily="34" charset="0"/>
              </a:rPr>
              <a:t>Bắt</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đầu</a:t>
            </a:r>
            <a:r>
              <a:rPr lang="en-US" sz="1100" b="1" dirty="0">
                <a:ea typeface="Open Sans" panose="020B0606030504020204" pitchFamily="34" charset="0"/>
                <a:cs typeface="Open Sans" panose="020B0606030504020204" pitchFamily="34" charset="0"/>
              </a:rPr>
              <a:t>/</a:t>
            </a:r>
            <a:r>
              <a:rPr lang="en-US" sz="1100" b="1" dirty="0" err="1">
                <a:ea typeface="Open Sans" panose="020B0606030504020204" pitchFamily="34" charset="0"/>
                <a:cs typeface="Open Sans" panose="020B0606030504020204" pitchFamily="34" charset="0"/>
              </a:rPr>
              <a:t>Dừng</a:t>
            </a:r>
            <a:r>
              <a:rPr lang="en-US" sz="1100" b="1" dirty="0">
                <a:ea typeface="Open Sans" panose="020B0606030504020204" pitchFamily="34" charset="0"/>
                <a:cs typeface="Open Sans" panose="020B0606030504020204" pitchFamily="34" charset="0"/>
              </a:rPr>
              <a:t> chia </a:t>
            </a:r>
            <a:r>
              <a:rPr lang="en-US" sz="1100" b="1" dirty="0" err="1">
                <a:ea typeface="Open Sans" panose="020B0606030504020204" pitchFamily="34" charset="0"/>
                <a:cs typeface="Open Sans" panose="020B0606030504020204" pitchFamily="34" charset="0"/>
              </a:rPr>
              <a:t>sẻ</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màn</a:t>
            </a:r>
            <a:r>
              <a:rPr lang="en-US" sz="1100" b="1" dirty="0">
                <a:ea typeface="Open Sans" panose="020B0606030504020204" pitchFamily="34" charset="0"/>
                <a:cs typeface="Open Sans" panose="020B0606030504020204" pitchFamily="34" charset="0"/>
              </a:rPr>
              <a:t> </a:t>
            </a:r>
            <a:r>
              <a:rPr lang="en-US" sz="1100" b="1" dirty="0" err="1">
                <a:ea typeface="Open Sans" panose="020B0606030504020204" pitchFamily="34" charset="0"/>
                <a:cs typeface="Open Sans" panose="020B0606030504020204" pitchFamily="34" charset="0"/>
              </a:rPr>
              <a:t>hình</a:t>
            </a:r>
            <a:endParaRPr lang="en-US" sz="1100" b="1" dirty="0">
              <a:ea typeface="Open Sans" panose="020B0606030504020204" pitchFamily="34" charset="0"/>
              <a:cs typeface="Open Sans" panose="020B0606030504020204" pitchFamily="34" charset="0"/>
            </a:endParaRPr>
          </a:p>
        </p:txBody>
      </p:sp>
      <p:sp>
        <p:nvSpPr>
          <p:cNvPr id="19" name="Isosceles Triangle 18"/>
          <p:cNvSpPr/>
          <p:nvPr/>
        </p:nvSpPr>
        <p:spPr>
          <a:xfrm flipV="1">
            <a:off x="1996598" y="4602251"/>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Isosceles Triangle 20"/>
          <p:cNvSpPr/>
          <p:nvPr/>
        </p:nvSpPr>
        <p:spPr>
          <a:xfrm flipV="1">
            <a:off x="3612516"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Isosceles Triangle 22"/>
          <p:cNvSpPr/>
          <p:nvPr/>
        </p:nvSpPr>
        <p:spPr>
          <a:xfrm flipV="1">
            <a:off x="4788025" y="462337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Isosceles Triangle 23"/>
          <p:cNvSpPr/>
          <p:nvPr/>
        </p:nvSpPr>
        <p:spPr>
          <a:xfrm>
            <a:off x="4165200" y="5445225"/>
            <a:ext cx="190777" cy="149775"/>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Isosceles Triangle 24"/>
          <p:cNvSpPr/>
          <p:nvPr/>
        </p:nvSpPr>
        <p:spPr>
          <a:xfrm rot="16200000" flipV="1">
            <a:off x="932267" y="507402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Isosceles Triangle 25"/>
          <p:cNvSpPr/>
          <p:nvPr/>
        </p:nvSpPr>
        <p:spPr>
          <a:xfrm rot="5400000" flipV="1">
            <a:off x="7821371" y="5048464"/>
            <a:ext cx="254369" cy="112331"/>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60961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6" name="Rounded Rectangle 42011"/>
          <p:cNvSpPr>
            <a:spLocks/>
          </p:cNvSpPr>
          <p:nvPr/>
        </p:nvSpPr>
        <p:spPr bwMode="auto">
          <a:xfrm>
            <a:off x="508746" y="1559909"/>
            <a:ext cx="6120654" cy="427010"/>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Công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bố</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mục</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tiêu</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chính</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sách</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về</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7" name="Rounded Rectangle 42004"/>
          <p:cNvSpPr>
            <a:spLocks/>
          </p:cNvSpPr>
          <p:nvPr/>
        </p:nvSpPr>
        <p:spPr bwMode="auto">
          <a:xfrm>
            <a:off x="528899" y="2255660"/>
            <a:ext cx="6100501" cy="458519"/>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lvl1pPr eaLnBrk="0" fontAlgn="base" hangingPunct="0">
              <a:spcBef>
                <a:spcPct val="0"/>
              </a:spcBef>
              <a:spcAft>
                <a:spcPct val="0"/>
              </a:spcAft>
              <a:tabLst>
                <a:tab pos="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2.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Xây</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dựng</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kế</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hoạch</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hàng</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năm</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và</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năm</a:t>
            </a:r>
            <a:r>
              <a:rPr kumimoji="0" lang="en-US" altLang="en-US" sz="220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mn-lt"/>
                <a:ea typeface="Times New Roman" panose="02020603050405020304" pitchFamily="18" charset="0"/>
                <a:cs typeface="Calibri" panose="020F0502020204030204" pitchFamily="34" charset="0"/>
              </a:rPr>
              <a:t>năm</a:t>
            </a:r>
            <a:endParaRPr kumimoji="0" lang="en-US" altLang="en-US" sz="220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ounded Rectangle 42010"/>
          <p:cNvSpPr>
            <a:spLocks/>
          </p:cNvSpPr>
          <p:nvPr/>
        </p:nvSpPr>
        <p:spPr bwMode="auto">
          <a:xfrm>
            <a:off x="537864" y="2982920"/>
            <a:ext cx="6091536" cy="462354"/>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mạng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lưới</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và</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quản</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lý</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0" name="Rounded Rectangle 42005"/>
          <p:cNvSpPr>
            <a:spLocks/>
          </p:cNvSpPr>
          <p:nvPr/>
        </p:nvSpPr>
        <p:spPr bwMode="auto">
          <a:xfrm>
            <a:off x="494178" y="3637981"/>
            <a:ext cx="6135222" cy="476819"/>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Thường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xuyên</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kiểm</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tra</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theo</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dõi</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nhu</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1" name="Rounded Rectangle 42009"/>
          <p:cNvSpPr>
            <a:spLocks/>
          </p:cNvSpPr>
          <p:nvPr/>
        </p:nvSpPr>
        <p:spPr bwMode="auto">
          <a:xfrm>
            <a:off x="472887" y="4342387"/>
            <a:ext cx="6156513" cy="458213"/>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Thực</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hiện</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chế</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độ</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kiểm</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toán</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2" name="Rounded Rectangle 42006"/>
          <p:cNvSpPr>
            <a:spLocks/>
          </p:cNvSpPr>
          <p:nvPr/>
        </p:nvSpPr>
        <p:spPr bwMode="auto">
          <a:xfrm>
            <a:off x="495299" y="5028187"/>
            <a:ext cx="6134101" cy="458213"/>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Đào</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tạo</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tập</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huấn</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vê</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lượng</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3" name="Rounded Rectangle 42008"/>
          <p:cNvSpPr>
            <a:spLocks/>
          </p:cNvSpPr>
          <p:nvPr/>
        </p:nvSpPr>
        <p:spPr bwMode="auto">
          <a:xfrm>
            <a:off x="462802" y="5685403"/>
            <a:ext cx="6166598" cy="486797"/>
          </a:xfrm>
          <a:prstGeom prst="roundRect">
            <a:avLst>
              <a:gd name="adj" fmla="val 16667"/>
            </a:avLst>
          </a:prstGeom>
          <a:solidFill>
            <a:srgbClr val="B6DDE8"/>
          </a:solidFill>
          <a:ln w="9525">
            <a:solidFill>
              <a:srgbClr val="B6DDE8"/>
            </a:solidFill>
            <a:round/>
            <a:headEnd/>
            <a:tailEnd/>
          </a:ln>
          <a:effectLst>
            <a:outerShdw dist="20000" dir="5400000" rotWithShape="0">
              <a:srgbClr val="000000">
                <a:alpha val="37999"/>
              </a:srgbClr>
            </a:outerShdw>
          </a:effectLst>
        </p:spPr>
        <p:txBody>
          <a:bodyPr vert="horz" wrap="square" lIns="36000" tIns="0" rIns="36000" bIns="36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Có</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chế</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độ</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thưởng</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phạt</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nhằm</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thúc</a:t>
            </a:r>
            <a:r>
              <a:rPr kumimoji="0" lang="en-US" altLang="en-US" sz="220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20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đẩy</a:t>
            </a:r>
            <a:endParaRPr kumimoji="0" lang="en-US" altLang="en-US" sz="2200" i="0" u="none" strike="noStrike" cap="none" normalizeH="0" baseline="0" dirty="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9144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 Box 42007"/>
          <p:cNvSpPr txBox="1">
            <a:spLocks/>
          </p:cNvSpPr>
          <p:nvPr/>
        </p:nvSpPr>
        <p:spPr bwMode="auto">
          <a:xfrm>
            <a:off x="7058529" y="1481007"/>
            <a:ext cx="1061848" cy="4790765"/>
          </a:xfrm>
          <a:prstGeom prst="rect">
            <a:avLst/>
          </a:prstGeom>
          <a:solidFill>
            <a:srgbClr val="365F91"/>
          </a:solidFill>
          <a:ln w="6350">
            <a:solidFill>
              <a:srgbClr val="F79646"/>
            </a:solidFill>
            <a:miter lim="800000"/>
            <a:headEnd/>
            <a:tailEnd/>
          </a:ln>
          <a:effectLst>
            <a:outerShdw dist="12700" dir="16200000" algn="ctr" rotWithShape="0">
              <a:srgbClr val="808080"/>
            </a:outerShdw>
          </a:effectLst>
        </p:spPr>
        <p:txBody>
          <a:bodyPr rot="0" vert="vert270" wrap="square" lIns="91440" tIns="45720" rIns="91440" bIns="45720" anchor="t" anchorCtr="0" upright="1">
            <a:noAutofit/>
          </a:bodyPr>
          <a:lstStyle/>
          <a:p>
            <a:pPr marL="0" marR="0" algn="ctr">
              <a:spcBef>
                <a:spcPts val="0"/>
              </a:spcBef>
              <a:spcAft>
                <a:spcPts val="0"/>
              </a:spcAft>
            </a:pP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Cơ</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sở</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sử</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lượng</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trọng</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điểm</a:t>
            </a:r>
            <a:r>
              <a:rPr lang="en-US" sz="2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phải</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áp</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dụng</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mô</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quản</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lý</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năng</a:t>
            </a:r>
            <a:r>
              <a:rPr lang="en-US" sz="2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lượng</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Down Arrow 18"/>
          <p:cNvSpPr/>
          <p:nvPr/>
        </p:nvSpPr>
        <p:spPr>
          <a:xfrm>
            <a:off x="3078798" y="1930283"/>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0" name="Down Arrow 19"/>
          <p:cNvSpPr/>
          <p:nvPr/>
        </p:nvSpPr>
        <p:spPr>
          <a:xfrm>
            <a:off x="3066080" y="3309292"/>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1" name="Down Arrow 20"/>
          <p:cNvSpPr/>
          <p:nvPr/>
        </p:nvSpPr>
        <p:spPr>
          <a:xfrm>
            <a:off x="3066080" y="4050866"/>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2" name="Down Arrow 21"/>
          <p:cNvSpPr/>
          <p:nvPr/>
        </p:nvSpPr>
        <p:spPr>
          <a:xfrm>
            <a:off x="3078798" y="4737679"/>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3" name="Down Arrow 22"/>
          <p:cNvSpPr/>
          <p:nvPr/>
        </p:nvSpPr>
        <p:spPr>
          <a:xfrm>
            <a:off x="3128833" y="5383849"/>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4" name="Down Arrow 23"/>
          <p:cNvSpPr/>
          <p:nvPr/>
        </p:nvSpPr>
        <p:spPr>
          <a:xfrm>
            <a:off x="3066080" y="2641637"/>
            <a:ext cx="755650" cy="382013"/>
          </a:xfrm>
          <a:prstGeom prst="downArrow">
            <a:avLst/>
          </a:prstGeom>
          <a:solidFill>
            <a:schemeClr val="bg1">
              <a:lumMod val="85000"/>
            </a:schemeClr>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a:p>
        </p:txBody>
      </p:sp>
      <p:sp>
        <p:nvSpPr>
          <p:cNvPr id="25" name="Rectangle 24"/>
          <p:cNvSpPr/>
          <p:nvPr/>
        </p:nvSpPr>
        <p:spPr>
          <a:xfrm>
            <a:off x="170731" y="958770"/>
            <a:ext cx="5232523"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MÔ HÌNH QUẢN LÝ NĂNG LƯỢNG</a:t>
            </a:r>
            <a:endParaRPr lang="en-US" sz="2400" b="1" dirty="0">
              <a:solidFill>
                <a:srgbClr val="862A39"/>
              </a:solidFill>
              <a:latin typeface="Arial" panose="020B0604020202020204" pitchFamily="34" charset="0"/>
              <a:cs typeface="Arial" panose="020B0604020202020204" pitchFamily="34" charset="0"/>
            </a:endParaRPr>
          </a:p>
        </p:txBody>
      </p:sp>
      <p:sp>
        <p:nvSpPr>
          <p:cNvPr id="2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1564691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429000" y="1543130"/>
            <a:ext cx="5562600" cy="3747180"/>
          </a:xfrm>
          <a:prstGeom prst="rect">
            <a:avLst/>
          </a:prstGeom>
          <a:solidFill>
            <a:schemeClr val="accent5">
              <a:lumMod val="20000"/>
              <a:lumOff val="80000"/>
            </a:schemeClr>
          </a:solidFill>
        </p:spPr>
        <p:txBody>
          <a:bodyPr wrap="square">
            <a:spAutoFit/>
          </a:bodyPr>
          <a:lstStyle/>
          <a:p>
            <a:pPr marR="0" lvl="1">
              <a:spcBef>
                <a:spcPts val="130"/>
              </a:spcBef>
              <a:spcAft>
                <a:spcPts val="0"/>
              </a:spcAft>
              <a:buSzPts val="1000"/>
            </a:pPr>
            <a:r>
              <a:rPr lang="en-US" sz="2200" b="1" i="1" dirty="0" err="1">
                <a:latin typeface="Calibri" panose="020F0502020204030204" pitchFamily="34" charset="0"/>
                <a:ea typeface="Calibri" panose="020F0502020204030204" pitchFamily="34" charset="0"/>
                <a:cs typeface="Times New Roman" panose="02020603050405020304" pitchFamily="18" charset="0"/>
              </a:rPr>
              <a:t>Yêu</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cầu</a:t>
            </a:r>
            <a:r>
              <a:rPr lang="en-US" sz="2200" b="1" i="1" dirty="0">
                <a:latin typeface="Calibri" panose="020F0502020204030204" pitchFamily="34" charset="0"/>
                <a:ea typeface="Calibri" panose="020F0502020204030204" pitchFamily="34" charset="0"/>
                <a:cs typeface="Times New Roman" panose="02020603050405020304" pitchFamily="18" charset="0"/>
              </a:rPr>
              <a:t> </a:t>
            </a:r>
          </a:p>
          <a:p>
            <a:pPr marL="342900" indent="-342900">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bằng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tốt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nghiệp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cao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đẳng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chuyên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ngành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ngành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kỹ</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thuật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quan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chứng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chỉ</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do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quan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thẩm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lvl="1">
              <a:spcBef>
                <a:spcPts val="300"/>
              </a:spcBef>
              <a:spcAft>
                <a:spcPts val="300"/>
              </a:spcAft>
            </a:pPr>
            <a:r>
              <a:rPr lang="en-US" sz="2200" b="1" i="1" dirty="0" err="1">
                <a:latin typeface="Calibri" panose="020F0502020204030204" pitchFamily="34" charset="0"/>
                <a:ea typeface="Calibri" panose="020F0502020204030204" pitchFamily="34" charset="0"/>
                <a:cs typeface="Times New Roman" panose="02020603050405020304" pitchFamily="18" charset="0"/>
              </a:rPr>
              <a:t>Trách</a:t>
            </a:r>
            <a:r>
              <a:rPr lang="en-US" sz="2200" b="1" i="1" dirty="0">
                <a:latin typeface="Calibri" panose="020F0502020204030204" pitchFamily="34" charset="0"/>
                <a:ea typeface="Calibri" panose="020F0502020204030204" pitchFamily="34" charset="0"/>
                <a:cs typeface="Times New Roman" panose="02020603050405020304" pitchFamily="18" charset="0"/>
              </a:rPr>
              <a:t> </a:t>
            </a:r>
            <a:r>
              <a:rPr lang="en-US" sz="2200" b="1" i="1" dirty="0" err="1">
                <a:latin typeface="Calibri" panose="020F0502020204030204" pitchFamily="34" charset="0"/>
                <a:ea typeface="Calibri" panose="020F0502020204030204" pitchFamily="34" charset="0"/>
                <a:cs typeface="Times New Roman" panose="02020603050405020304" pitchFamily="18" charset="0"/>
              </a:rPr>
              <a:t>nhiệm</a:t>
            </a: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Giúp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người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đứng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trọng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điểm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nhiệm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3488949"/>
            <a:ext cx="2151130" cy="25673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355" y="1659027"/>
            <a:ext cx="2543175" cy="1800225"/>
          </a:xfrm>
          <a:prstGeom prst="rect">
            <a:avLst/>
          </a:prstGeom>
        </p:spPr>
      </p:pic>
      <p:sp>
        <p:nvSpPr>
          <p:cNvPr id="6" name="Rectangle 5"/>
          <p:cNvSpPr/>
          <p:nvPr/>
        </p:nvSpPr>
        <p:spPr>
          <a:xfrm>
            <a:off x="-228600" y="1061008"/>
            <a:ext cx="5376793" cy="461665"/>
          </a:xfrm>
          <a:prstGeom prst="rect">
            <a:avLst/>
          </a:prstGeom>
        </p:spPr>
        <p:txBody>
          <a:bodyPr wrap="none">
            <a:spAutoFit/>
          </a:bodyPr>
          <a:lstStyle/>
          <a:p>
            <a:pPr marR="0" lvl="1">
              <a:spcBef>
                <a:spcPts val="130"/>
              </a:spcBef>
              <a:spcAft>
                <a:spcPts val="0"/>
              </a:spcAft>
              <a:buSzPts val="1000"/>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NGƯỜI QUẢN LÝ NĂNG LƯỢNG</a:t>
            </a: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174311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168960" y="1458169"/>
            <a:ext cx="6168894" cy="4708981"/>
          </a:xfrm>
          <a:prstGeom prst="rect">
            <a:avLst/>
          </a:prstGeom>
          <a:solidFill>
            <a:schemeClr val="accent5">
              <a:lumMod val="20000"/>
              <a:lumOff val="80000"/>
            </a:schemeClr>
          </a:solidFill>
        </p:spPr>
        <p:txBody>
          <a:bodyPr wrap="square">
            <a:spAutoFit/>
          </a:bodyPr>
          <a:lstStyle/>
          <a:p>
            <a:pPr marL="342900" marR="0" lvl="0" indent="-342900" algn="just">
              <a:buFont typeface="+mj-lt"/>
              <a:buAutoNum type="arabicPeriod"/>
            </a:pP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Cơ</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sở</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sử</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dụng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năng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lượng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trọng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điểm</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phải</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thực</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hiện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chế</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độ</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kiểm</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toán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năng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lượng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bằng</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hình</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thức</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tự</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kiểm</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toán</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hoặc</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thuê</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342900" marR="0" lvl="0" indent="-342900" algn="just">
              <a:buFont typeface="+mj-lt"/>
              <a:buAutoNum type="arabicPeriod"/>
            </a:pPr>
            <a:r>
              <a:rPr lang="en-US" sz="2000" dirty="0" err="1">
                <a:latin typeface="Calibri" panose="020F0502020204030204" pitchFamily="34" charset="0"/>
                <a:ea typeface="Calibri" panose="020F0502020204030204" pitchFamily="34" charset="0"/>
                <a:cs typeface="Calibri" panose="020F0502020204030204" pitchFamily="34" charset="0"/>
              </a:rPr>
              <a:t>Nội</a:t>
            </a:r>
            <a:r>
              <a:rPr lang="en-US" sz="2000" dirty="0">
                <a:latin typeface="Calibri" panose="020F0502020204030204" pitchFamily="34" charset="0"/>
                <a:ea typeface="Calibri" panose="020F0502020204030204" pitchFamily="34" charset="0"/>
                <a:cs typeface="Calibri" panose="020F0502020204030204" pitchFamily="34" charset="0"/>
              </a:rPr>
              <a:t> dung </a:t>
            </a:r>
            <a:r>
              <a:rPr lang="en-US" sz="2000" dirty="0" err="1">
                <a:latin typeface="Calibri" panose="020F0502020204030204" pitchFamily="34" charset="0"/>
                <a:ea typeface="Calibri" panose="020F0502020204030204" pitchFamily="34" charset="0"/>
                <a:cs typeface="Calibri" panose="020F0502020204030204" pitchFamily="34" charset="0"/>
              </a:rPr>
              <a:t>kiểm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toán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Calibri" panose="020F0502020204030204" pitchFamily="34" charset="0"/>
              </a:rPr>
              <a:t>Khảo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sát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lường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thập</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số</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liệu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tình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hình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sử</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dụng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của</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cơ</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sở</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Calibri" panose="020F0502020204030204" pitchFamily="34" charset="0"/>
              </a:rPr>
              <a:t>Phân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tích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tính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toán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và</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đánh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giá</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hiệu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quả</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sử</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dụng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Calibri" panose="020F0502020204030204" pitchFamily="34" charset="0"/>
              </a:rPr>
              <a:t>Đánh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giá</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tiềm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tiết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kiệm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Calibri" panose="020F0502020204030204" pitchFamily="34" charset="0"/>
              </a:rPr>
              <a:t>Để</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xuất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các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giải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pháp</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tiết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kiệm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Wingdings" panose="05000000000000000000" pitchFamily="2" charset="2"/>
              <a:buChar char="ü"/>
            </a:pPr>
            <a:r>
              <a:rPr lang="en-US" sz="2000" dirty="0" err="1">
                <a:latin typeface="Calibri" panose="020F0502020204030204" pitchFamily="34" charset="0"/>
                <a:ea typeface="Calibri" panose="020F0502020204030204" pitchFamily="34" charset="0"/>
                <a:cs typeface="Calibri" panose="020F0502020204030204" pitchFamily="34" charset="0"/>
              </a:rPr>
              <a:t>Phân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tích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hiệu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quả</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đầu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tư</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cho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các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giải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pháp</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tiết</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kiệm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đề</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xuất</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buFont typeface="+mj-lt"/>
              <a:buAutoNum type="arabicPeriod" startAt="3"/>
            </a:pPr>
            <a:r>
              <a:rPr lang="en-US" sz="2000" dirty="0" err="1">
                <a:latin typeface="Calibri" panose="020F0502020204030204" pitchFamily="34" charset="0"/>
                <a:ea typeface="Calibri" panose="020F0502020204030204" pitchFamily="34" charset="0"/>
                <a:cs typeface="Calibri" panose="020F0502020204030204" pitchFamily="34" charset="0"/>
              </a:rPr>
              <a:t>Gửi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báo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cáo</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kiểm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toán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đến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Sở</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Công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thương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trong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thời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gian</a:t>
            </a:r>
            <a:r>
              <a:rPr lang="en-US" sz="2000" dirty="0">
                <a:latin typeface="Calibri" panose="020F0502020204030204" pitchFamily="34" charset="0"/>
                <a:ea typeface="Calibri" panose="020F0502020204030204" pitchFamily="34" charset="0"/>
                <a:cs typeface="Calibri" panose="020F0502020204030204" pitchFamily="34" charset="0"/>
              </a:rPr>
              <a:t> 30 </a:t>
            </a:r>
            <a:r>
              <a:rPr lang="en-US" sz="2000" dirty="0" err="1">
                <a:latin typeface="Calibri" panose="020F0502020204030204" pitchFamily="34" charset="0"/>
                <a:ea typeface="Calibri" panose="020F0502020204030204" pitchFamily="34" charset="0"/>
                <a:cs typeface="Calibri" panose="020F0502020204030204" pitchFamily="34" charset="0"/>
              </a:rPr>
              <a:t>ngày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sau</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khi</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thực</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hiện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kiểm</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toán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năng</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lượng</a:t>
            </a:r>
            <a:r>
              <a:rPr lang="en-US" sz="2000" dirty="0">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28280" y="1012290"/>
            <a:ext cx="4614918" cy="461665"/>
          </a:xfrm>
          <a:prstGeom prst="rect">
            <a:avLst/>
          </a:prstGeom>
        </p:spPr>
        <p:txBody>
          <a:bodyPr wrap="none">
            <a:spAutoFit/>
          </a:bodyPr>
          <a:lstStyle/>
          <a:p>
            <a:pPr marL="456565">
              <a:spcBef>
                <a:spcPts val="275"/>
              </a:spcBef>
              <a:spcAft>
                <a:spcPts val="0"/>
              </a:spcAft>
            </a:pPr>
            <a:r>
              <a:rPr lang="en-US" sz="2400" b="1" spc="-30" dirty="0">
                <a:solidFill>
                  <a:srgbClr val="862A39"/>
                </a:solidFill>
                <a:latin typeface="Arial" panose="020B0604020202020204" pitchFamily="34" charset="0"/>
                <a:ea typeface="Calibri" panose="020F0502020204030204" pitchFamily="34" charset="0"/>
                <a:cs typeface="Arial" panose="020B0604020202020204" pitchFamily="34" charset="0"/>
              </a:rPr>
              <a:t>KIỂM TOÁN NĂNG LƯỢNG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6813" y="2743200"/>
            <a:ext cx="2490787" cy="2429912"/>
          </a:xfrm>
          <a:prstGeom prst="rect">
            <a:avLst/>
          </a:prstGeom>
        </p:spPr>
      </p:pic>
      <p:sp>
        <p:nvSpPr>
          <p:cNvPr id="11"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3120794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76200" y="1276452"/>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4" name="Rectangle 3"/>
          <p:cNvSpPr/>
          <p:nvPr/>
        </p:nvSpPr>
        <p:spPr>
          <a:xfrm>
            <a:off x="228600" y="1210836"/>
            <a:ext cx="8305800" cy="2123658"/>
          </a:xfrm>
          <a:prstGeom prst="rect">
            <a:avLst/>
          </a:prstGeom>
          <a:solidFill>
            <a:schemeClr val="accent5">
              <a:lumMod val="20000"/>
              <a:lumOff val="80000"/>
            </a:schemeClr>
          </a:solidFill>
        </p:spPr>
        <p:txBody>
          <a:bodyPr wrap="square">
            <a:spAutoFit/>
          </a:bodyPr>
          <a:lstStyle/>
          <a:p>
            <a:pPr marL="685800" marR="0" algn="just">
              <a:spcBef>
                <a:spcPts val="0"/>
              </a:spcBef>
              <a:spcAft>
                <a:spcPts val="0"/>
              </a:spcAft>
              <a:tabLst>
                <a:tab pos="360045" algn="l"/>
              </a:tabLst>
            </a:pP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Khuyến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khích</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các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cơ</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sở</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không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thuộc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cơ</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sở</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sử</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dụng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lượng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trọng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điểm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lập</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báo</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cáo</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sử</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dụng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lượng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hàng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gửi</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Sở</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Công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Thương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trước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ngày</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15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tháng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01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hằng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định</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kỳ</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thực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hiện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kiểm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toán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lượng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theo</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chu</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kỳ</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từ</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3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đến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5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một</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lần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nhằm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xác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định</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các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cơ</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hội</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tiết</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kiệm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lượng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lựa</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chọn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áp</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dụng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các</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biện</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pháp</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sử</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dụng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năng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lượng</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tiết</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kiệm</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hiệu</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200" i="1" dirty="0" err="1">
                <a:solidFill>
                  <a:srgbClr val="0000FF"/>
                </a:solidFill>
                <a:latin typeface="Calibri" panose="020F0502020204030204" pitchFamily="34" charset="0"/>
                <a:ea typeface="Calibri" panose="020F0502020204030204" pitchFamily="34" charset="0"/>
                <a:cs typeface="Calibri" panose="020F0502020204030204" pitchFamily="34" charset="0"/>
              </a:rPr>
              <a:t>quả</a:t>
            </a:r>
            <a:r>
              <a:rPr lang="en-US" sz="2200" i="1" dirty="0">
                <a:solidFill>
                  <a:srgbClr val="0000FF"/>
                </a:solidFill>
                <a:latin typeface="Calibri" panose="020F0502020204030204" pitchFamily="34" charset="0"/>
                <a:ea typeface="Calibri" panose="020F0502020204030204" pitchFamily="34" charset="0"/>
                <a:cs typeface="Calibri" panose="020F0502020204030204" pitchFamily="34" charset="0"/>
              </a:rPr>
              <a:t>.</a:t>
            </a:r>
            <a:endParaRPr lang="en-US" sz="2200" i="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2700" y="3334494"/>
            <a:ext cx="4191000" cy="2794873"/>
          </a:xfrm>
          <a:prstGeom prst="rect">
            <a:avLst/>
          </a:prstGeom>
        </p:spPr>
      </p:pic>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3111798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06453" y="1447800"/>
            <a:ext cx="5483094" cy="4124206"/>
          </a:xfrm>
          <a:prstGeom prst="rect">
            <a:avLst/>
          </a:prstGeom>
          <a:solidFill>
            <a:schemeClr val="accent5">
              <a:lumMod val="20000"/>
              <a:lumOff val="80000"/>
            </a:schemeClr>
          </a:solidFill>
        </p:spPr>
        <p:txBody>
          <a:bodyPr wrap="square">
            <a:spAutoFit/>
          </a:bodyPr>
          <a:lstStyle/>
          <a:p>
            <a:pPr algn="just">
              <a:spcBef>
                <a:spcPts val="300"/>
              </a:spcBef>
              <a:spcAft>
                <a:spcPts val="300"/>
              </a:spcAft>
            </a:pPr>
            <a:r>
              <a:rPr lang="en-US" sz="2200" dirty="0" err="1">
                <a:latin typeface="Calibri" panose="020F0502020204030204" pitchFamily="34" charset="0"/>
                <a:ea typeface="Calibri" panose="020F0502020204030204" pitchFamily="34" charset="0"/>
                <a:cs typeface="Times New Roman" panose="02020603050405020304" pitchFamily="18" charset="0"/>
              </a:rPr>
              <a:t>Cơ</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sở</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thuộc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có</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nghĩa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tài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quan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nội</a:t>
            </a:r>
            <a:r>
              <a:rPr lang="en-US" sz="2200" dirty="0">
                <a:latin typeface="Calibri" panose="020F0502020204030204" pitchFamily="34" charset="0"/>
                <a:ea typeface="Calibri" panose="020F0502020204030204" pitchFamily="34" charset="0"/>
                <a:cs typeface="Times New Roman" panose="02020603050405020304" pitchFamily="18" charset="0"/>
              </a:rPr>
              <a:t> dung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Tạo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điều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nhiệm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Chấp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hành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lý</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viên</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quyền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nghĩa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vụ</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khác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theo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định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pháp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luật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thanh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tra</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986135"/>
            <a:ext cx="4572000" cy="461665"/>
          </a:xfrm>
          <a:prstGeom prst="rect">
            <a:avLst/>
          </a:prstGeom>
        </p:spPr>
        <p:txBody>
          <a:bodyPr>
            <a:spAutoFit/>
          </a:bodyPr>
          <a:lstStyle/>
          <a:p>
            <a:pPr marL="457200" marR="0">
              <a:spcBef>
                <a:spcPts val="130"/>
              </a:spcBef>
              <a:spcAft>
                <a:spcPts val="0"/>
              </a:spcAft>
            </a:pPr>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THANH TRA</a:t>
            </a:r>
            <a:endParaRPr lang="en-US" sz="2400" b="1" dirty="0">
              <a:solidFill>
                <a:srgbClr val="862A39"/>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397594"/>
            <a:ext cx="2505075" cy="2224618"/>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126134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194641" y="1125470"/>
            <a:ext cx="3384260"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CÁC HÀNH VI BỊ CẤM</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078378" y="1981200"/>
            <a:ext cx="4846421" cy="3647152"/>
          </a:xfrm>
          <a:prstGeom prst="rect">
            <a:avLst/>
          </a:prstGeom>
          <a:solidFill>
            <a:schemeClr val="accent5">
              <a:lumMod val="20000"/>
              <a:lumOff val="80000"/>
            </a:schemeClr>
          </a:solidFill>
        </p:spPr>
        <p:txBody>
          <a:bodyPr wrap="square">
            <a:spAutoFit/>
          </a:bodyPr>
          <a:lstStyle/>
          <a:p>
            <a:pPr marL="342900" marR="0" lvl="0" indent="-342900" algn="just">
              <a:spcBef>
                <a:spcPts val="300"/>
              </a:spcBef>
              <a:spcAft>
                <a:spcPts val="1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Hủy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nguồn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tài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nguyên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quốc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100"/>
              </a:spcBef>
              <a:spcAft>
                <a:spcPts val="1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Giả</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mạo</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gian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để</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được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hưởng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chính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sách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ưu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đãi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của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nước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trong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hoạt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động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sử</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dụng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tiết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kiệm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quả</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a:spcBef>
                <a:spcPts val="300"/>
              </a:spcBef>
              <a:spcAft>
                <a:spcPts val="300"/>
              </a:spcAft>
              <a:buFont typeface="+mj-lt"/>
              <a:buAutoNum type="arabicPeriod"/>
            </a:pPr>
            <a:r>
              <a:rPr lang="en-US" sz="2200" dirty="0" err="1">
                <a:latin typeface="Calibri" panose="020F0502020204030204" pitchFamily="34" charset="0"/>
                <a:ea typeface="Calibri" panose="020F0502020204030204" pitchFamily="34" charset="0"/>
                <a:cs typeface="Times New Roman" panose="02020603050405020304" pitchFamily="18" charset="0"/>
              </a:rPr>
              <a:t>Cố</a:t>
            </a:r>
            <a:r>
              <a:rPr lang="en-US" sz="2200" dirty="0">
                <a:latin typeface="Calibri" panose="020F0502020204030204" pitchFamily="34" charset="0"/>
                <a:ea typeface="Calibri" panose="020F0502020204030204" pitchFamily="34" charset="0"/>
                <a:cs typeface="Times New Roman" panose="02020603050405020304" pitchFamily="18" charset="0"/>
              </a:rPr>
              <a:t> ý </a:t>
            </a:r>
            <a:r>
              <a:rPr lang="en-US" sz="2200" dirty="0" err="1">
                <a:latin typeface="Calibri" panose="020F0502020204030204" pitchFamily="34" charset="0"/>
                <a:ea typeface="Calibri" panose="020F0502020204030204" pitchFamily="34" charset="0"/>
                <a:cs typeface="Times New Roman" panose="02020603050405020304" pitchFamily="18" charset="0"/>
              </a:rPr>
              <a:t>cung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tin </a:t>
            </a:r>
            <a:r>
              <a:rPr lang="en-US" sz="2200" dirty="0" err="1">
                <a:latin typeface="Calibri" panose="020F0502020204030204" pitchFamily="34" charset="0"/>
                <a:ea typeface="Calibri" panose="020F0502020204030204" pitchFamily="34" charset="0"/>
                <a:cs typeface="Times New Roman" panose="02020603050405020304" pitchFamily="18" charset="0"/>
              </a:rPr>
              <a:t>không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thực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về</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hiệu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suất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năng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lượng</a:t>
            </a:r>
            <a:r>
              <a:rPr lang="en-US" sz="2200" dirty="0">
                <a:latin typeface="Calibri" panose="020F0502020204030204" pitchFamily="34" charset="0"/>
                <a:ea typeface="Calibri" panose="020F0502020204030204" pitchFamily="34" charset="0"/>
                <a:cs typeface="Times New Roman" panose="02020603050405020304" pitchFamily="18" charset="0"/>
              </a:rPr>
              <a:t> </a:t>
            </a:r>
          </a:p>
          <a:p>
            <a:pPr marL="685800" marR="0" algn="just">
              <a:spcBef>
                <a:spcPts val="300"/>
              </a:spcBef>
              <a:spcAft>
                <a:spcPts val="300"/>
              </a:spcAft>
            </a:pPr>
            <a:r>
              <a:rPr lang="en-US" sz="2200" b="1" i="1" dirty="0">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685800" marR="0" algn="just">
              <a:spcBef>
                <a:spcPts val="300"/>
              </a:spcBef>
              <a:spcAft>
                <a:spcPts val="300"/>
              </a:spcAft>
            </a:pPr>
            <a:r>
              <a:rPr lang="en-US" b="1" i="1"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4947" y="2438400"/>
            <a:ext cx="2143125" cy="2143125"/>
          </a:xfrm>
          <a:prstGeom prst="rect">
            <a:avLst/>
          </a:prstGeom>
        </p:spPr>
      </p:pic>
    </p:spTree>
    <p:extLst>
      <p:ext uri="{BB962C8B-B14F-4D97-AF65-F5344CB8AC3E}">
        <p14:creationId xmlns:p14="http://schemas.microsoft.com/office/powerpoint/2010/main" val="3354114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57306" y="-18366"/>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228600" y="1277034"/>
            <a:ext cx="7010400" cy="830997"/>
          </a:xfrm>
          <a:prstGeom prst="rect">
            <a:avLst/>
          </a:prstGeom>
        </p:spPr>
        <p:txBody>
          <a:bodyPr wrap="squar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XỬ LÝ VI PHẠM TRONG SỬ DỤNG                     NĂNG LƯỢNG TIẾT KIỆM VÀ HIỆU QUẢ </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3657600" y="2159674"/>
            <a:ext cx="4876800" cy="3708708"/>
          </a:xfrm>
          <a:prstGeom prst="rect">
            <a:avLst/>
          </a:prstGeom>
          <a:solidFill>
            <a:schemeClr val="accent5">
              <a:lumMod val="20000"/>
              <a:lumOff val="80000"/>
            </a:schemeClr>
          </a:solidFill>
        </p:spPr>
        <p:txBody>
          <a:bodyPr wrap="square">
            <a:spAutoFit/>
          </a:bodyPr>
          <a:lstStyle/>
          <a:p>
            <a:pPr marL="342900" lvl="0" indent="-342900">
              <a:spcBef>
                <a:spcPts val="300"/>
              </a:spcBef>
              <a:spcAft>
                <a:spcPts val="300"/>
              </a:spcAft>
              <a:buFont typeface="Wingdings" panose="05000000000000000000" pitchFamily="2" charset="2"/>
              <a:buChar char="ü"/>
            </a:pPr>
            <a:r>
              <a:rPr lang="vi-VN" sz="2200" dirty="0"/>
              <a:t>Vi phạm của cơ sở sử dụng năng lượng trọng điểm về kiểm toán năng lượng</a:t>
            </a:r>
            <a:endParaRPr lang="en-US" sz="2200" dirty="0"/>
          </a:p>
          <a:p>
            <a:pPr marL="342900" lvl="0" indent="-342900">
              <a:spcBef>
                <a:spcPts val="300"/>
              </a:spcBef>
              <a:spcAft>
                <a:spcPts val="300"/>
              </a:spcAft>
              <a:buFont typeface="Wingdings" panose="05000000000000000000" pitchFamily="2" charset="2"/>
              <a:buChar char="ü"/>
            </a:pPr>
            <a:r>
              <a:rPr lang="vi-VN" sz="2200" dirty="0"/>
              <a:t>Vi phạm quy định về thực hiện kiểm toán năng lượng</a:t>
            </a:r>
            <a:endParaRPr lang="en-US" sz="2200" dirty="0"/>
          </a:p>
          <a:p>
            <a:pPr marL="342900" lvl="0" indent="-342900">
              <a:spcBef>
                <a:spcPts val="300"/>
              </a:spcBef>
              <a:spcAft>
                <a:spcPts val="300"/>
              </a:spcAft>
              <a:buFont typeface="Wingdings" panose="05000000000000000000" pitchFamily="2" charset="2"/>
              <a:buChar char="ü"/>
            </a:pPr>
            <a:r>
              <a:rPr lang="vi-VN" sz="2200" dirty="0"/>
              <a:t>Vi phạm quy định về sử dụng năng lượng tiết kiệm và hiệu quả trong sản xuất công nghiệp</a:t>
            </a:r>
            <a:endParaRPr lang="en-US" sz="2200" dirty="0"/>
          </a:p>
          <a:p>
            <a:pPr marL="342900" lvl="0" indent="-342900">
              <a:spcBef>
                <a:spcPts val="300"/>
              </a:spcBef>
              <a:spcAft>
                <a:spcPts val="300"/>
              </a:spcAft>
              <a:buFont typeface="Wingdings" panose="05000000000000000000" pitchFamily="2" charset="2"/>
              <a:buChar char="ü"/>
            </a:pPr>
            <a:r>
              <a:rPr lang="vi-VN" sz="2200" dirty="0"/>
              <a:t>Vi phạm quy định về áp dụng mô hình quản lý năng lượng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0" y="2453978"/>
            <a:ext cx="2219325" cy="2857500"/>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t>12.</a:t>
            </a:r>
            <a:r>
              <a:rPr lang="en-US" sz="3000" b="1" dirty="0"/>
              <a:t> NĂNG LƯỢNG</a:t>
            </a:r>
            <a:endParaRPr lang="en-IN" sz="3000" b="1" i="1" spc="0" dirty="0">
              <a:latin typeface="Arial"/>
              <a:cs typeface="Arial"/>
            </a:endParaRPr>
          </a:p>
        </p:txBody>
      </p:sp>
    </p:spTree>
    <p:extLst>
      <p:ext uri="{BB962C8B-B14F-4D97-AF65-F5344CB8AC3E}">
        <p14:creationId xmlns:p14="http://schemas.microsoft.com/office/powerpoint/2010/main" val="2235092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8288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3" name="TextBox 2"/>
          <p:cNvSpPr txBox="1"/>
          <p:nvPr/>
        </p:nvSpPr>
        <p:spPr>
          <a:xfrm>
            <a:off x="106509" y="1369502"/>
            <a:ext cx="4375453" cy="4924425"/>
          </a:xfrm>
          <a:prstGeom prst="rect">
            <a:avLst/>
          </a:prstGeom>
          <a:solidFill>
            <a:schemeClr val="accent5">
              <a:lumMod val="20000"/>
              <a:lumOff val="80000"/>
            </a:schemeClr>
          </a:solidFill>
        </p:spPr>
        <p:txBody>
          <a:bodyPr wrap="square" rtlCol="0">
            <a:spAutoFit/>
          </a:bodyPr>
          <a:lstStyle/>
          <a:p>
            <a:r>
              <a:rPr lang="en-US" sz="2400" i="1" u="sng" dirty="0" err="1">
                <a:cs typeface="Arial"/>
              </a:rPr>
              <a:t>Luật</a:t>
            </a:r>
            <a:r>
              <a:rPr lang="en-US" sz="2400" i="1" u="sng" dirty="0">
                <a:cs typeface="Arial"/>
              </a:rPr>
              <a:t> VN </a:t>
            </a:r>
            <a:r>
              <a:rPr lang="en-US" sz="2400" i="1" u="sng" dirty="0" err="1">
                <a:cs typeface="Arial"/>
              </a:rPr>
              <a:t>đề</a:t>
            </a:r>
            <a:r>
              <a:rPr lang="en-US" sz="2400" i="1" u="sng" dirty="0">
                <a:cs typeface="Arial"/>
              </a:rPr>
              <a:t> </a:t>
            </a:r>
            <a:r>
              <a:rPr lang="en-US" sz="2400" i="1" u="sng" dirty="0" err="1">
                <a:cs typeface="Arial"/>
              </a:rPr>
              <a:t>cập</a:t>
            </a:r>
            <a:r>
              <a:rPr lang="en-US" sz="2400" i="1" u="sng" dirty="0">
                <a:cs typeface="Arial"/>
              </a:rPr>
              <a:t>:</a:t>
            </a:r>
          </a:p>
          <a:p>
            <a:pPr marL="342900" marR="0" lvl="0" indent="-342900">
              <a:buFont typeface="Wingdings" panose="05000000000000000000" pitchFamily="2" charset="2"/>
              <a:buChar char="ü"/>
            </a:pPr>
            <a:r>
              <a:rPr lang="en-US" sz="2000" dirty="0" err="1">
                <a:ea typeface="Calibri" panose="020F0502020204030204" pitchFamily="34" charset="0"/>
                <a:cs typeface="Times New Roman" panose="02020603050405020304" pitchFamily="18" charset="0"/>
              </a:rPr>
              <a:t>Áp</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dụng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tiêu</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quy</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kỹ</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thuật</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định</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mức</a:t>
            </a:r>
            <a:endParaRPr lang="en-US" sz="2000" dirty="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ü"/>
            </a:pP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Lựa</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chọn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áp</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dụng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quy</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trình</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và</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mô</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hình</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quản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lý</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sản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xuất</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tiên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tiến</a:t>
            </a:r>
            <a:endParaRPr lang="en-US" sz="2000" dirty="0">
              <a:ea typeface="Calibri" panose="020F0502020204030204" pitchFamily="34" charset="0"/>
              <a:cs typeface="Times New Roman" panose="02020603050405020304" pitchFamily="18" charset="0"/>
            </a:endParaRPr>
          </a:p>
          <a:p>
            <a:pPr marL="342900" marR="0" lvl="0" indent="-342900">
              <a:buFont typeface="Wingdings" panose="05000000000000000000" pitchFamily="2" charset="2"/>
              <a:buChar char="ü"/>
            </a:pPr>
            <a:r>
              <a:rPr lang="en-US" sz="2000" dirty="0" err="1">
                <a:ea typeface="Calibri" panose="020F0502020204030204" pitchFamily="34" charset="0"/>
                <a:cs typeface="Times New Roman" panose="02020603050405020304" pitchFamily="18" charset="0"/>
              </a:rPr>
              <a:t>Sử</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dụng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các</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dạng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năng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lượng</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thay</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thế</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có</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hiệu</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quả</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cao</a:t>
            </a:r>
            <a:endParaRPr lang="en-US" sz="2000" dirty="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ü"/>
            </a:pPr>
            <a:r>
              <a:rPr lang="en-US" sz="2000" dirty="0" err="1"/>
              <a:t>Xác</a:t>
            </a:r>
            <a:r>
              <a:rPr lang="en-US" sz="2000" dirty="0"/>
              <a:t> </a:t>
            </a:r>
            <a:r>
              <a:rPr lang="en-US" sz="2000" dirty="0" err="1"/>
              <a:t>định</a:t>
            </a:r>
            <a:r>
              <a:rPr lang="en-US" sz="2000" dirty="0"/>
              <a:t> </a:t>
            </a:r>
            <a:r>
              <a:rPr lang="en-US" sz="2000" dirty="0" err="1"/>
              <a:t>chỉ</a:t>
            </a:r>
            <a:r>
              <a:rPr lang="en-US" sz="2000" dirty="0"/>
              <a:t> (SEC) </a:t>
            </a:r>
          </a:p>
          <a:p>
            <a:r>
              <a:rPr lang="en-US" sz="2000" b="1" i="1" dirty="0" err="1"/>
              <a:t>Cơ</a:t>
            </a:r>
            <a:r>
              <a:rPr lang="en-US" sz="2000" b="1" i="1" dirty="0"/>
              <a:t> </a:t>
            </a:r>
            <a:r>
              <a:rPr lang="en-US" sz="2000" b="1" i="1" dirty="0" err="1"/>
              <a:t>sở</a:t>
            </a:r>
            <a:r>
              <a:rPr lang="en-US" sz="2000" b="1" i="1" dirty="0"/>
              <a:t> </a:t>
            </a:r>
            <a:r>
              <a:rPr lang="en-US" sz="2000" b="1" i="1" dirty="0" err="1"/>
              <a:t>sử</a:t>
            </a:r>
            <a:r>
              <a:rPr lang="en-US" sz="2000" b="1" i="1" dirty="0"/>
              <a:t> </a:t>
            </a:r>
            <a:r>
              <a:rPr lang="en-US" sz="2000" b="1" i="1" dirty="0" err="1"/>
              <a:t>dụng</a:t>
            </a:r>
            <a:r>
              <a:rPr lang="en-US" sz="2000" b="1" i="1" dirty="0"/>
              <a:t> </a:t>
            </a:r>
            <a:r>
              <a:rPr lang="en-US" sz="2000" b="1" i="1" dirty="0" err="1"/>
              <a:t>năng</a:t>
            </a:r>
            <a:r>
              <a:rPr lang="en-US" sz="2000" b="1" i="1" dirty="0"/>
              <a:t> </a:t>
            </a:r>
            <a:r>
              <a:rPr lang="en-US" sz="2000" b="1" i="1" dirty="0" err="1"/>
              <a:t>lượng</a:t>
            </a:r>
            <a:r>
              <a:rPr lang="en-US" sz="2000" b="1" i="1" dirty="0"/>
              <a:t> </a:t>
            </a:r>
            <a:r>
              <a:rPr lang="en-US" sz="2000" b="1" i="1" dirty="0" err="1"/>
              <a:t>trọng</a:t>
            </a:r>
            <a:r>
              <a:rPr lang="en-US" sz="2000" b="1" i="1" dirty="0"/>
              <a:t> </a:t>
            </a:r>
            <a:r>
              <a:rPr lang="en-US" sz="2000" b="1" i="1" dirty="0" err="1"/>
              <a:t>điểm</a:t>
            </a:r>
            <a:endParaRPr lang="en-US" sz="2000" b="1" dirty="0"/>
          </a:p>
          <a:p>
            <a:pPr marL="342900" lvl="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N</a:t>
            </a:r>
            <a:r>
              <a:rPr lang="vi-VN" sz="2000" dirty="0">
                <a:latin typeface="Calibri" panose="020F0502020204030204" pitchFamily="34" charset="0"/>
                <a:cs typeface="Calibri" panose="020F0502020204030204" pitchFamily="34" charset="0"/>
              </a:rPr>
              <a:t>gười quản lý năng lượng</a:t>
            </a:r>
            <a:endParaRPr lang="en-US" sz="20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T</a:t>
            </a:r>
            <a:r>
              <a:rPr lang="vi-VN" sz="2000" dirty="0">
                <a:latin typeface="Calibri" panose="020F0502020204030204" pitchFamily="34" charset="0"/>
                <a:cs typeface="Calibri" panose="020F0502020204030204" pitchFamily="34" charset="0"/>
              </a:rPr>
              <a:t>rách nhiệm đối với tập thể, cá nhân </a:t>
            </a:r>
            <a:endParaRPr lang="en-US" sz="20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K</a:t>
            </a:r>
            <a:r>
              <a:rPr lang="vi-VN" sz="2000" dirty="0">
                <a:latin typeface="Calibri" panose="020F0502020204030204" pitchFamily="34" charset="0"/>
                <a:cs typeface="Calibri" panose="020F0502020204030204" pitchFamily="34" charset="0"/>
              </a:rPr>
              <a:t>iểm toán năng lượng</a:t>
            </a:r>
            <a:endParaRPr lang="en-US" sz="20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M</a:t>
            </a:r>
            <a:r>
              <a:rPr lang="vi-VN" sz="2000" dirty="0">
                <a:latin typeface="Calibri" panose="020F0502020204030204" pitchFamily="34" charset="0"/>
                <a:cs typeface="Calibri" panose="020F0502020204030204" pitchFamily="34" charset="0"/>
              </a:rPr>
              <a:t>ô hình quản lý năng lượng </a:t>
            </a:r>
            <a:endParaRPr lang="en-US" sz="20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en-US" sz="2000" dirty="0">
                <a:latin typeface="Calibri" panose="020F0502020204030204" pitchFamily="34" charset="0"/>
                <a:cs typeface="Calibri" panose="020F0502020204030204" pitchFamily="34" charset="0"/>
              </a:rPr>
              <a:t>T</a:t>
            </a:r>
            <a:r>
              <a:rPr lang="vi-VN" sz="2000" dirty="0">
                <a:latin typeface="Calibri" panose="020F0502020204030204" pitchFamily="34" charset="0"/>
                <a:cs typeface="Calibri" panose="020F0502020204030204" pitchFamily="34" charset="0"/>
              </a:rPr>
              <a:t>hực hiện kế hoạch </a:t>
            </a:r>
            <a:r>
              <a:rPr lang="en-US" sz="2000" dirty="0">
                <a:latin typeface="Calibri" panose="020F0502020204030204" pitchFamily="34" charset="0"/>
                <a:cs typeface="Calibri" panose="020F0502020204030204" pitchFamily="34" charset="0"/>
              </a:rPr>
              <a:t>1 </a:t>
            </a:r>
            <a:r>
              <a:rPr lang="vi-VN" sz="2000" dirty="0">
                <a:latin typeface="Calibri" panose="020F0502020204030204" pitchFamily="34" charset="0"/>
                <a:cs typeface="Calibri" panose="020F0502020204030204" pitchFamily="34" charset="0"/>
              </a:rPr>
              <a:t>và </a:t>
            </a:r>
            <a:r>
              <a:rPr lang="en-US" sz="2000" dirty="0">
                <a:latin typeface="Calibri" panose="020F0502020204030204" pitchFamily="34" charset="0"/>
                <a:cs typeface="Calibri" panose="020F0502020204030204" pitchFamily="34" charset="0"/>
              </a:rPr>
              <a:t>5 </a:t>
            </a:r>
            <a:r>
              <a:rPr lang="vi-VN" sz="2000" dirty="0">
                <a:latin typeface="Calibri" panose="020F0502020204030204" pitchFamily="34" charset="0"/>
                <a:cs typeface="Calibri" panose="020F0502020204030204" pitchFamily="34" charset="0"/>
              </a:rPr>
              <a:t>năm</a:t>
            </a:r>
            <a:endParaRPr lang="en-US" sz="2000" dirty="0">
              <a:latin typeface="Calibri" panose="020F0502020204030204" pitchFamily="34" charset="0"/>
              <a:cs typeface="Calibri" panose="020F0502020204030204" pitchFamily="34" charset="0"/>
            </a:endParaRPr>
          </a:p>
          <a:p>
            <a:pPr marL="342900" lvl="0" indent="-342900">
              <a:buFont typeface="Wingdings" panose="05000000000000000000" pitchFamily="2" charset="2"/>
              <a:buChar char="ü"/>
            </a:pPr>
            <a:r>
              <a:rPr lang="vi-VN"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B</a:t>
            </a:r>
            <a:r>
              <a:rPr lang="vi-VN" sz="2000" dirty="0">
                <a:latin typeface="Calibri" panose="020F0502020204030204" pitchFamily="34" charset="0"/>
                <a:cs typeface="Calibri" panose="020F0502020204030204" pitchFamily="34" charset="0"/>
              </a:rPr>
              <a:t>áo cáo kết quả thực hiện kế hoạch</a:t>
            </a:r>
            <a:endParaRPr lang="en-US" sz="2000" dirty="0"/>
          </a:p>
        </p:txBody>
      </p:sp>
      <p:sp>
        <p:nvSpPr>
          <p:cNvPr id="4" name="TextBox 3"/>
          <p:cNvSpPr txBox="1"/>
          <p:nvPr/>
        </p:nvSpPr>
        <p:spPr>
          <a:xfrm>
            <a:off x="4650834" y="1369502"/>
            <a:ext cx="4324293" cy="4278094"/>
          </a:xfrm>
          <a:prstGeom prst="rect">
            <a:avLst/>
          </a:prstGeom>
          <a:solidFill>
            <a:schemeClr val="accent6">
              <a:lumMod val="20000"/>
              <a:lumOff val="80000"/>
            </a:schemeClr>
          </a:solidFill>
        </p:spPr>
        <p:txBody>
          <a:bodyPr wrap="square" rtlCol="0">
            <a:spAutoFit/>
          </a:bodyPr>
          <a:lstStyle/>
          <a:p>
            <a:r>
              <a:rPr lang="en-US" sz="2000" i="1" u="sng" dirty="0" err="1">
                <a:latin typeface="Calibri (Headings)"/>
                <a:cs typeface="Arial"/>
              </a:rPr>
              <a:t>Higg</a:t>
            </a:r>
            <a:r>
              <a:rPr lang="en-US" sz="2000" i="1" u="sng" dirty="0">
                <a:latin typeface="Calibri (Headings)"/>
                <a:cs typeface="Arial"/>
              </a:rPr>
              <a:t> FEM </a:t>
            </a:r>
            <a:r>
              <a:rPr lang="en-US" sz="2000" i="1" u="sng" dirty="0" err="1">
                <a:latin typeface="Calibri (Headings)"/>
                <a:cs typeface="Calibri" panose="020F0502020204030204" pitchFamily="34" charset="0"/>
              </a:rPr>
              <a:t>đề</a:t>
            </a:r>
            <a:r>
              <a:rPr lang="en-US" sz="2000" i="1" u="sng" dirty="0">
                <a:latin typeface="Calibri (Headings)"/>
                <a:cs typeface="Calibri" panose="020F0502020204030204" pitchFamily="34" charset="0"/>
              </a:rPr>
              <a:t> </a:t>
            </a:r>
            <a:r>
              <a:rPr lang="en-US" sz="2000" i="1" u="sng" dirty="0" err="1">
                <a:latin typeface="Calibri (Headings)"/>
                <a:cs typeface="Calibri" panose="020F0502020204030204" pitchFamily="34" charset="0"/>
              </a:rPr>
              <a:t>cập</a:t>
            </a:r>
            <a:r>
              <a:rPr lang="en-US" sz="2000" i="1" u="sng" dirty="0">
                <a:latin typeface="Calibri (Headings)"/>
                <a:cs typeface="Calibri" panose="020F0502020204030204" pitchFamily="34" charset="0"/>
              </a:rPr>
              <a:t>:</a:t>
            </a:r>
          </a:p>
          <a:p>
            <a:pPr marL="285750" indent="-285750">
              <a:buFont typeface="Wingdings" panose="05000000000000000000" pitchFamily="2" charset="2"/>
              <a:buChar char="ü"/>
            </a:pPr>
            <a:r>
              <a:rPr lang="vi-VN" dirty="0">
                <a:latin typeface="Calibri (Headings)"/>
              </a:rPr>
              <a:t>Theo dõi tất cả các nguồn năng lượng</a:t>
            </a:r>
            <a:endParaRPr lang="en-US" dirty="0">
              <a:latin typeface="Calibri (Headings)"/>
            </a:endParaRPr>
          </a:p>
          <a:p>
            <a:pPr marL="285750" indent="-285750">
              <a:buFont typeface="Wingdings" panose="05000000000000000000" pitchFamily="2" charset="2"/>
              <a:buChar char="ü"/>
            </a:pPr>
            <a:r>
              <a:rPr lang="en-US" dirty="0">
                <a:latin typeface="Calibri (Headings)"/>
              </a:rPr>
              <a:t>L</a:t>
            </a:r>
            <a:r>
              <a:rPr lang="vi-VN" dirty="0">
                <a:latin typeface="Calibri (Headings)"/>
              </a:rPr>
              <a:t>ượng sử dụng</a:t>
            </a:r>
            <a:endParaRPr lang="en-US" dirty="0">
              <a:latin typeface="Calibri (Headings)"/>
            </a:endParaRPr>
          </a:p>
          <a:p>
            <a:pPr marL="285750" indent="-285750">
              <a:buFont typeface="Wingdings" panose="05000000000000000000" pitchFamily="2" charset="2"/>
              <a:buChar char="ü"/>
            </a:pPr>
            <a:r>
              <a:rPr lang="en-US" dirty="0" err="1">
                <a:latin typeface="Calibri (Headings)"/>
              </a:rPr>
              <a:t>Ph</a:t>
            </a:r>
            <a:r>
              <a:rPr lang="vi-VN" dirty="0">
                <a:latin typeface="Calibri (Headings)"/>
              </a:rPr>
              <a:t>ươn</a:t>
            </a:r>
            <a:r>
              <a:rPr lang="en-US" dirty="0">
                <a:latin typeface="Calibri (Headings)"/>
              </a:rPr>
              <a:t>g </a:t>
            </a:r>
            <a:r>
              <a:rPr lang="en-US" dirty="0" err="1">
                <a:latin typeface="Calibri (Headings)"/>
              </a:rPr>
              <a:t>pháp</a:t>
            </a:r>
            <a:r>
              <a:rPr lang="en-US" dirty="0">
                <a:latin typeface="Calibri (Headings)"/>
              </a:rPr>
              <a:t>/</a:t>
            </a:r>
            <a:r>
              <a:rPr lang="en-US" dirty="0" err="1">
                <a:latin typeface="Calibri (Headings)"/>
              </a:rPr>
              <a:t>Tần</a:t>
            </a:r>
            <a:r>
              <a:rPr lang="en-US" dirty="0">
                <a:latin typeface="Calibri (Headings)"/>
              </a:rPr>
              <a:t> </a:t>
            </a:r>
            <a:r>
              <a:rPr lang="en-US" dirty="0" err="1">
                <a:latin typeface="Calibri (Headings)"/>
              </a:rPr>
              <a:t>suất</a:t>
            </a:r>
            <a:endParaRPr lang="en-US" dirty="0">
              <a:latin typeface="Calibri (Headings)"/>
            </a:endParaRPr>
          </a:p>
          <a:p>
            <a:pPr marL="285750" indent="-285750">
              <a:buFont typeface="Wingdings" panose="05000000000000000000" pitchFamily="2" charset="2"/>
              <a:buChar char="ü"/>
            </a:pPr>
            <a:r>
              <a:rPr lang="en-US" dirty="0" err="1">
                <a:latin typeface="Calibri (Headings)"/>
              </a:rPr>
              <a:t>Thiết</a:t>
            </a:r>
            <a:r>
              <a:rPr lang="en-US" dirty="0">
                <a:latin typeface="Calibri (Headings)"/>
              </a:rPr>
              <a:t> </a:t>
            </a:r>
            <a:r>
              <a:rPr lang="en-US" dirty="0" err="1">
                <a:latin typeface="Calibri (Headings)"/>
              </a:rPr>
              <a:t>lập</a:t>
            </a:r>
            <a:r>
              <a:rPr lang="en-US" dirty="0">
                <a:latin typeface="Calibri (Headings)"/>
              </a:rPr>
              <a:t> </a:t>
            </a:r>
            <a:r>
              <a:rPr lang="vi-VN" dirty="0">
                <a:latin typeface="Calibri (Headings)"/>
              </a:rPr>
              <a:t>đường</a:t>
            </a:r>
            <a:r>
              <a:rPr lang="en-US" dirty="0">
                <a:latin typeface="Calibri (Headings)"/>
              </a:rPr>
              <a:t> c</a:t>
            </a:r>
            <a:r>
              <a:rPr lang="vi-VN" dirty="0">
                <a:latin typeface="Calibri (Headings)"/>
              </a:rPr>
              <a:t>ơ</a:t>
            </a:r>
            <a:r>
              <a:rPr lang="en-US" dirty="0">
                <a:latin typeface="Calibri (Headings)"/>
              </a:rPr>
              <a:t> </a:t>
            </a:r>
            <a:r>
              <a:rPr lang="en-US" dirty="0" err="1">
                <a:latin typeface="Calibri (Headings)"/>
              </a:rPr>
              <a:t>sở</a:t>
            </a:r>
            <a:r>
              <a:rPr lang="en-US" dirty="0">
                <a:latin typeface="Calibri (Headings)"/>
              </a:rPr>
              <a:t> n</a:t>
            </a:r>
            <a:r>
              <a:rPr lang="vi-VN" dirty="0">
                <a:latin typeface="Calibri (Headings)"/>
              </a:rPr>
              <a:t>ă</a:t>
            </a:r>
            <a:r>
              <a:rPr lang="en-US" dirty="0" err="1">
                <a:latin typeface="Calibri (Headings)"/>
              </a:rPr>
              <a:t>ng</a:t>
            </a:r>
            <a:r>
              <a:rPr lang="en-US" dirty="0">
                <a:latin typeface="Calibri (Headings)"/>
              </a:rPr>
              <a:t> l</a:t>
            </a:r>
            <a:r>
              <a:rPr lang="vi-VN" dirty="0">
                <a:latin typeface="Calibri (Headings)"/>
              </a:rPr>
              <a:t>ượng</a:t>
            </a:r>
            <a:endParaRPr lang="en-US" dirty="0">
              <a:latin typeface="Calibri (Headings)"/>
            </a:endParaRPr>
          </a:p>
          <a:p>
            <a:pPr marL="285750" indent="-285750">
              <a:buFont typeface="Wingdings" panose="05000000000000000000" pitchFamily="2" charset="2"/>
              <a:buChar char="ü"/>
            </a:pPr>
            <a:r>
              <a:rPr lang="vi-VN" dirty="0">
                <a:latin typeface="Calibri (Headings)"/>
              </a:rPr>
              <a:t>Sử dụng năng lượng cao nhất</a:t>
            </a:r>
            <a:endParaRPr lang="en-US" dirty="0">
              <a:latin typeface="Calibri (Headings)"/>
            </a:endParaRPr>
          </a:p>
          <a:p>
            <a:pPr marL="285750" indent="-285750">
              <a:buFont typeface="Wingdings" panose="05000000000000000000" pitchFamily="2" charset="2"/>
              <a:buChar char="ü"/>
            </a:pPr>
            <a:r>
              <a:rPr lang="en-US" dirty="0" err="1">
                <a:latin typeface="Calibri (Headings)"/>
              </a:rPr>
              <a:t>Thiết</a:t>
            </a:r>
            <a:r>
              <a:rPr lang="en-US" dirty="0">
                <a:latin typeface="Calibri (Headings)"/>
              </a:rPr>
              <a:t> </a:t>
            </a:r>
            <a:r>
              <a:rPr lang="en-US" dirty="0" err="1">
                <a:latin typeface="Calibri (Headings)"/>
              </a:rPr>
              <a:t>lập</a:t>
            </a:r>
            <a:r>
              <a:rPr lang="en-US" dirty="0">
                <a:latin typeface="Calibri (Headings)"/>
              </a:rPr>
              <a:t> </a:t>
            </a:r>
            <a:r>
              <a:rPr lang="vi-VN" dirty="0">
                <a:latin typeface="Calibri (Headings)"/>
              </a:rPr>
              <a:t>mục tiêu để cải thiện việc sử dụng năng lượng</a:t>
            </a:r>
            <a:endParaRPr lang="en-US" dirty="0">
              <a:latin typeface="Calibri (Headings)"/>
            </a:endParaRPr>
          </a:p>
          <a:p>
            <a:pPr marL="285750" indent="-285750">
              <a:buFont typeface="Wingdings" panose="05000000000000000000" pitchFamily="2" charset="2"/>
              <a:buChar char="ü"/>
            </a:pPr>
            <a:r>
              <a:rPr lang="en-US" dirty="0" err="1">
                <a:latin typeface="Calibri (Headings)"/>
              </a:rPr>
              <a:t>Xác</a:t>
            </a:r>
            <a:r>
              <a:rPr lang="en-US" dirty="0">
                <a:latin typeface="Calibri (Headings)"/>
              </a:rPr>
              <a:t> </a:t>
            </a:r>
            <a:r>
              <a:rPr lang="en-US" dirty="0" err="1">
                <a:latin typeface="Calibri (Headings)"/>
              </a:rPr>
              <a:t>định</a:t>
            </a:r>
            <a:r>
              <a:rPr lang="en-US" dirty="0">
                <a:latin typeface="Calibri (Headings)"/>
              </a:rPr>
              <a:t> </a:t>
            </a:r>
            <a:r>
              <a:rPr lang="en-US" dirty="0" err="1">
                <a:latin typeface="Calibri (Headings)"/>
              </a:rPr>
              <a:t>mục</a:t>
            </a:r>
            <a:r>
              <a:rPr lang="en-US" dirty="0">
                <a:latin typeface="Calibri (Headings)"/>
              </a:rPr>
              <a:t> </a:t>
            </a:r>
            <a:r>
              <a:rPr lang="en-US" dirty="0" err="1">
                <a:latin typeface="Calibri (Headings)"/>
              </a:rPr>
              <a:t>tiêu</a:t>
            </a:r>
            <a:r>
              <a:rPr lang="en-US" dirty="0">
                <a:latin typeface="Calibri (Headings)"/>
              </a:rPr>
              <a:t> (Qui </a:t>
            </a:r>
            <a:r>
              <a:rPr lang="en-US" dirty="0" err="1">
                <a:latin typeface="Calibri (Headings)"/>
              </a:rPr>
              <a:t>đổi</a:t>
            </a:r>
            <a:r>
              <a:rPr lang="en-US" dirty="0">
                <a:latin typeface="Calibri (Headings)"/>
              </a:rPr>
              <a:t> </a:t>
            </a:r>
            <a:r>
              <a:rPr lang="en-US" dirty="0" err="1">
                <a:latin typeface="Calibri (Headings)"/>
              </a:rPr>
              <a:t>về</a:t>
            </a:r>
            <a:r>
              <a:rPr lang="en-US" dirty="0">
                <a:latin typeface="Calibri (Headings)"/>
              </a:rPr>
              <a:t> MJ)</a:t>
            </a:r>
          </a:p>
          <a:p>
            <a:pPr marL="285750" indent="-285750">
              <a:buFont typeface="Wingdings" panose="05000000000000000000" pitchFamily="2" charset="2"/>
              <a:buChar char="ü"/>
            </a:pPr>
            <a:r>
              <a:rPr lang="en-US" dirty="0" err="1">
                <a:latin typeface="Calibri (Headings)"/>
              </a:rPr>
              <a:t>Đề</a:t>
            </a:r>
            <a:r>
              <a:rPr lang="en-US" dirty="0">
                <a:latin typeface="Calibri (Headings)"/>
              </a:rPr>
              <a:t> </a:t>
            </a:r>
            <a:r>
              <a:rPr lang="en-US" dirty="0" err="1">
                <a:latin typeface="Calibri (Headings)"/>
              </a:rPr>
              <a:t>xuất</a:t>
            </a:r>
            <a:r>
              <a:rPr lang="en-US" dirty="0">
                <a:latin typeface="Calibri (Headings)"/>
              </a:rPr>
              <a:t> </a:t>
            </a:r>
            <a:r>
              <a:rPr lang="en-US" dirty="0" err="1">
                <a:latin typeface="Calibri (Headings)"/>
              </a:rPr>
              <a:t>giảm</a:t>
            </a:r>
            <a:r>
              <a:rPr lang="en-US" dirty="0">
                <a:latin typeface="Calibri (Headings)"/>
              </a:rPr>
              <a:t> </a:t>
            </a:r>
            <a:r>
              <a:rPr lang="en-US" dirty="0" err="1">
                <a:latin typeface="Calibri (Headings)"/>
              </a:rPr>
              <a:t>tiêu</a:t>
            </a:r>
            <a:r>
              <a:rPr lang="en-US" dirty="0">
                <a:latin typeface="Calibri (Headings)"/>
              </a:rPr>
              <a:t> </a:t>
            </a:r>
            <a:r>
              <a:rPr lang="en-US" dirty="0" err="1">
                <a:latin typeface="Calibri (Headings)"/>
              </a:rPr>
              <a:t>thụ</a:t>
            </a:r>
            <a:r>
              <a:rPr lang="en-US" dirty="0">
                <a:latin typeface="Calibri (Headings)"/>
              </a:rPr>
              <a:t> n</a:t>
            </a:r>
            <a:r>
              <a:rPr lang="vi-VN" dirty="0">
                <a:latin typeface="Calibri (Headings)"/>
              </a:rPr>
              <a:t>ă</a:t>
            </a:r>
            <a:r>
              <a:rPr lang="en-US" dirty="0" err="1">
                <a:latin typeface="Calibri (Headings)"/>
              </a:rPr>
              <a:t>ng</a:t>
            </a:r>
            <a:r>
              <a:rPr lang="en-US" dirty="0">
                <a:latin typeface="Calibri (Headings)"/>
              </a:rPr>
              <a:t> l</a:t>
            </a:r>
            <a:r>
              <a:rPr lang="vi-VN" dirty="0">
                <a:latin typeface="Calibri (Headings)"/>
              </a:rPr>
              <a:t>ượng</a:t>
            </a:r>
            <a:endParaRPr lang="en-US" dirty="0">
              <a:latin typeface="Calibri (Headings)"/>
            </a:endParaRPr>
          </a:p>
          <a:p>
            <a:pPr marL="285750" indent="-285750">
              <a:buFont typeface="Wingdings" panose="05000000000000000000" pitchFamily="2" charset="2"/>
              <a:buChar char="ü"/>
            </a:pPr>
            <a:r>
              <a:rPr lang="vi-VN" dirty="0">
                <a:latin typeface="Calibri (Headings)"/>
              </a:rPr>
              <a:t>Kế hoạch thực hiện để cải thiện việc sử dụng năng lượng</a:t>
            </a:r>
            <a:endParaRPr lang="en-US" dirty="0">
              <a:latin typeface="Calibri (Headings)"/>
            </a:endParaRPr>
          </a:p>
          <a:p>
            <a:pPr marL="285750" indent="-285750">
              <a:buFont typeface="Wingdings" panose="05000000000000000000" pitchFamily="2" charset="2"/>
              <a:buChar char="ü"/>
            </a:pPr>
            <a:r>
              <a:rPr lang="vi-VN" dirty="0">
                <a:latin typeface="Calibri (Headings)"/>
              </a:rPr>
              <a:t>Cải thiện mức tiêu thụ năng lượng so với đường cơ sở</a:t>
            </a:r>
            <a:endParaRPr lang="en-US" dirty="0">
              <a:latin typeface="Calibri (Headings)"/>
            </a:endParaRPr>
          </a:p>
        </p:txBody>
      </p:sp>
      <p:sp>
        <p:nvSpPr>
          <p:cNvPr id="11"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0" name="Rectangle 9"/>
          <p:cNvSpPr/>
          <p:nvPr/>
        </p:nvSpPr>
        <p:spPr>
          <a:xfrm>
            <a:off x="82942" y="894174"/>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14"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NĂNG LƯỢNG</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37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3523825300"/>
              </p:ext>
            </p:extLst>
          </p:nvPr>
        </p:nvGraphicFramePr>
        <p:xfrm>
          <a:off x="304801" y="1591340"/>
          <a:ext cx="8458199" cy="4657060"/>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06675">
                <a:tc>
                  <a:txBody>
                    <a:bodyPr/>
                    <a:lstStyle/>
                    <a:p>
                      <a:pPr marL="685800" marR="0" algn="ctr">
                        <a:lnSpc>
                          <a:spcPct val="107000"/>
                        </a:lnSpc>
                        <a:spcBef>
                          <a:spcPts val="600"/>
                        </a:spcBef>
                        <a:spcAft>
                          <a:spcPts val="600"/>
                        </a:spcAft>
                      </a:pPr>
                      <a:r>
                        <a:rPr lang="en-US" sz="2000" b="1" i="0" dirty="0" err="1">
                          <a:effectLst/>
                          <a:latin typeface="Calibri (Headings)"/>
                          <a:ea typeface="Calibri" panose="020F0502020204030204" pitchFamily="34" charset="0"/>
                          <a:cs typeface="Calibri" panose="020F0502020204030204" pitchFamily="34" charset="0"/>
                        </a:rPr>
                        <a:t>Các</a:t>
                      </a:r>
                      <a:r>
                        <a:rPr lang="en-US" sz="2000" b="1" i="0" dirty="0">
                          <a:effectLst/>
                          <a:latin typeface="Calibri (Headings)"/>
                          <a:ea typeface="Calibri" panose="020F0502020204030204" pitchFamily="34" charset="0"/>
                          <a:cs typeface="Calibri" panose="020F0502020204030204" pitchFamily="34" charset="0"/>
                        </a:rPr>
                        <a:t> </a:t>
                      </a:r>
                      <a:r>
                        <a:rPr lang="en-US" sz="2000" b="1" i="0" dirty="0" err="1">
                          <a:effectLst/>
                          <a:latin typeface="Calibri (Headings)"/>
                          <a:ea typeface="Calibri" panose="020F0502020204030204" pitchFamily="34" charset="0"/>
                          <a:cs typeface="Calibri" panose="020F0502020204030204" pitchFamily="34" charset="0"/>
                        </a:rPr>
                        <a:t>yêu</a:t>
                      </a:r>
                      <a:r>
                        <a:rPr lang="en-US" sz="2000" b="1" i="0" dirty="0">
                          <a:effectLst/>
                          <a:latin typeface="Calibri (Headings)"/>
                          <a:ea typeface="Calibri" panose="020F0502020204030204" pitchFamily="34" charset="0"/>
                          <a:cs typeface="Calibri" panose="020F0502020204030204" pitchFamily="34" charset="0"/>
                        </a:rPr>
                        <a:t> </a:t>
                      </a:r>
                      <a:r>
                        <a:rPr lang="en-US" sz="2000" b="1" i="0" dirty="0" err="1">
                          <a:effectLst/>
                          <a:latin typeface="Calibri (Headings)"/>
                          <a:ea typeface="Calibri" panose="020F0502020204030204" pitchFamily="34" charset="0"/>
                          <a:cs typeface="Calibri" panose="020F0502020204030204" pitchFamily="34" charset="0"/>
                        </a:rPr>
                        <a:t>cầu</a:t>
                      </a:r>
                      <a:r>
                        <a:rPr lang="en-US" sz="2000" b="1" i="0" dirty="0">
                          <a:effectLst/>
                          <a:latin typeface="Calibri (Headings)"/>
                          <a:ea typeface="Calibri" panose="020F0502020204030204" pitchFamily="34" charset="0"/>
                          <a:cs typeface="Calibri" panose="020F0502020204030204" pitchFamily="34" charset="0"/>
                        </a:rPr>
                        <a:t> (</a:t>
                      </a:r>
                      <a:r>
                        <a:rPr lang="en-US" sz="2000" b="1" i="0" dirty="0">
                          <a:latin typeface="Calibri (Headings)"/>
                        </a:rPr>
                        <a:t>Level 1)</a:t>
                      </a:r>
                      <a:endParaRPr lang="en-US" sz="2000" b="1"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Calibri (Headings)"/>
                          <a:ea typeface="Calibri" panose="020F0502020204030204" pitchFamily="34" charset="0"/>
                          <a:cs typeface="Times New Roman" panose="02020603050405020304" pitchFamily="18" charset="0"/>
                        </a:rPr>
                        <a:t>Luật</a:t>
                      </a:r>
                      <a:r>
                        <a:rPr lang="en-US" sz="2000" b="1" i="0" dirty="0">
                          <a:effectLst/>
                          <a:latin typeface="Calibri (Headings)"/>
                          <a:ea typeface="Calibri" panose="020F0502020204030204" pitchFamily="34" charset="0"/>
                          <a:cs typeface="Times New Roman" panose="02020603050405020304" pitchFamily="18" charset="0"/>
                        </a:rPr>
                        <a:t> VN</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Calibri (Headings)"/>
                          <a:ea typeface="Calibri" panose="020F0502020204030204" pitchFamily="34" charset="0"/>
                          <a:cs typeface="Times New Roman" panose="02020603050405020304" pitchFamily="18" charset="0"/>
                        </a:rPr>
                        <a:t>Higg</a:t>
                      </a:r>
                      <a:r>
                        <a:rPr lang="en-US" sz="2000" b="1" i="0" dirty="0">
                          <a:effectLst/>
                          <a:latin typeface="Calibri (Headings)"/>
                          <a:ea typeface="Calibri" panose="020F0502020204030204" pitchFamily="34" charset="0"/>
                          <a:cs typeface="Times New Roman" panose="02020603050405020304" pitchFamily="18" charset="0"/>
                        </a:rPr>
                        <a:t> FEM</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766088">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err="1">
                          <a:latin typeface="Calibri (Headings)"/>
                          <a:ea typeface="Calibri" panose="020F0502020204030204" pitchFamily="34" charset="0"/>
                          <a:cs typeface="Times New Roman" panose="02020603050405020304" pitchFamily="18" charset="0"/>
                        </a:rPr>
                        <a:t>Áp</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dụng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tiêu</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chuẩn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quy</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chuẩn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kỹ</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thuật</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định</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mức</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pPr>
                      <a:endParaRPr lang="en-US" sz="2000" dirty="0">
                        <a:effectLst/>
                        <a:latin typeface="Calibri (Headings)"/>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766088">
                <a:tc>
                  <a:txBody>
                    <a:bodyPr/>
                    <a:lstStyle/>
                    <a:p>
                      <a:pPr marL="53975" marR="0" indent="0" algn="l">
                        <a:lnSpc>
                          <a:spcPct val="107000"/>
                        </a:lnSpc>
                        <a:spcBef>
                          <a:spcPts val="600"/>
                        </a:spcBef>
                        <a:spcAft>
                          <a:spcPts val="600"/>
                        </a:spcAft>
                      </a:pPr>
                      <a:r>
                        <a:rPr lang="en-US" sz="2000" dirty="0" err="1">
                          <a:latin typeface="Calibri (Headings)"/>
                          <a:ea typeface="Calibri" panose="020F0502020204030204" pitchFamily="34" charset="0"/>
                          <a:cs typeface="Times New Roman" panose="02020603050405020304" pitchFamily="18" charset="0"/>
                        </a:rPr>
                        <a:t>Lựa</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chọn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áp</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dụng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quy</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trình</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và</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mô</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hình</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quản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lý</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sản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xuất</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tiên</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tiến</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Tx/>
                        <a:buNone/>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766088">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err="1">
                          <a:latin typeface="Calibri (Headings)"/>
                          <a:ea typeface="Calibri" panose="020F0502020204030204" pitchFamily="34" charset="0"/>
                          <a:cs typeface="Times New Roman" panose="02020603050405020304" pitchFamily="18" charset="0"/>
                        </a:rPr>
                        <a:t>Sử</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dụng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các</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dạng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năng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lượng</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thay</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thế</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có</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hiệu</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quả</a:t>
                      </a:r>
                      <a:r>
                        <a:rPr lang="en-US" sz="2000" dirty="0">
                          <a:latin typeface="Calibri (Headings)"/>
                          <a:ea typeface="Calibri" panose="020F0502020204030204" pitchFamily="34" charset="0"/>
                          <a:cs typeface="Times New Roman" panose="02020603050405020304" pitchFamily="18" charset="0"/>
                        </a:rPr>
                        <a:t> </a:t>
                      </a:r>
                      <a:r>
                        <a:rPr lang="en-US" sz="2000" dirty="0" err="1">
                          <a:latin typeface="Calibri (Headings)"/>
                          <a:ea typeface="Calibri" panose="020F0502020204030204" pitchFamily="34" charset="0"/>
                          <a:cs typeface="Times New Roman" panose="02020603050405020304" pitchFamily="18" charset="0"/>
                        </a:rPr>
                        <a:t>cao</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Tx/>
                        <a:buNone/>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78404">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err="1">
                          <a:latin typeface="Calibri (Headings)"/>
                        </a:rPr>
                        <a:t>Xác</a:t>
                      </a:r>
                      <a:r>
                        <a:rPr lang="en-US" sz="2000" dirty="0">
                          <a:latin typeface="Calibri (Headings)"/>
                        </a:rPr>
                        <a:t> </a:t>
                      </a:r>
                      <a:r>
                        <a:rPr lang="en-US" sz="2000" dirty="0" err="1">
                          <a:latin typeface="Calibri (Headings)"/>
                        </a:rPr>
                        <a:t>định</a:t>
                      </a:r>
                      <a:r>
                        <a:rPr lang="en-US" sz="2000" dirty="0">
                          <a:latin typeface="Calibri (Headings)"/>
                        </a:rPr>
                        <a:t> </a:t>
                      </a:r>
                      <a:r>
                        <a:rPr lang="en-US" sz="2000" dirty="0" err="1">
                          <a:latin typeface="Calibri (Headings)"/>
                        </a:rPr>
                        <a:t>chỉ</a:t>
                      </a:r>
                      <a:r>
                        <a:rPr lang="en-US" sz="2000" dirty="0">
                          <a:latin typeface="Calibri (Headings)"/>
                        </a:rPr>
                        <a:t> (SEC)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42115">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vi-VN" sz="2000" dirty="0">
                          <a:latin typeface="Calibri (Headings)"/>
                        </a:rPr>
                        <a:t>Theo dõi tất cả các nguồn năng lượng</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42115">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en-US" sz="2000" dirty="0">
                          <a:latin typeface="Calibri (Headings)"/>
                        </a:rPr>
                        <a:t>L</a:t>
                      </a:r>
                      <a:r>
                        <a:rPr lang="vi-VN" sz="2000" dirty="0">
                          <a:latin typeface="Calibri (Headings)"/>
                        </a:rPr>
                        <a:t>ượng năng lượng đã được sử dụng</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589487">
                <a:tc>
                  <a:txBody>
                    <a:bodyPr/>
                    <a:lstStyle/>
                    <a:p>
                      <a:pPr marL="53975" marR="0" lvl="0" indent="0" algn="l" defTabSz="914400" rtl="0" eaLnBrk="1" fontAlgn="auto" latinLnBrk="0" hangingPunct="1">
                        <a:lnSpc>
                          <a:spcPct val="107000"/>
                        </a:lnSpc>
                        <a:spcBef>
                          <a:spcPts val="600"/>
                        </a:spcBef>
                        <a:spcAft>
                          <a:spcPts val="600"/>
                        </a:spcAft>
                        <a:buClrTx/>
                        <a:buSzTx/>
                        <a:buFontTx/>
                        <a:buNone/>
                        <a:tabLst/>
                        <a:defRPr/>
                      </a:pPr>
                      <a:r>
                        <a:rPr lang="vi-VN" sz="2000" dirty="0">
                          <a:latin typeface="Calibri (Headings)"/>
                        </a:rPr>
                        <a:t>Phương pháp/</a:t>
                      </a:r>
                      <a:r>
                        <a:rPr lang="en-US" sz="2000" baseline="0" dirty="0">
                          <a:latin typeface="Calibri (Headings)"/>
                        </a:rPr>
                        <a:t> </a:t>
                      </a:r>
                      <a:r>
                        <a:rPr lang="en-US" sz="2000" baseline="0" dirty="0" err="1">
                          <a:latin typeface="Calibri (Headings)"/>
                        </a:rPr>
                        <a:t>tần</a:t>
                      </a:r>
                      <a:r>
                        <a:rPr lang="en-US" sz="2000" baseline="0" dirty="0">
                          <a:latin typeface="Calibri (Headings)"/>
                        </a:rPr>
                        <a:t> </a:t>
                      </a:r>
                      <a:r>
                        <a:rPr lang="en-US" sz="2000" baseline="0" dirty="0" err="1">
                          <a:latin typeface="Calibri (Headings)"/>
                        </a:rPr>
                        <a:t>suất</a:t>
                      </a:r>
                      <a:endParaRPr lang="vi-VN" sz="2000" dirty="0">
                        <a:latin typeface="Calibri (Headings)"/>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8" name="Rectangle 7"/>
          <p:cNvSpPr/>
          <p:nvPr/>
        </p:nvSpPr>
        <p:spPr>
          <a:xfrm>
            <a:off x="116264" y="1049916"/>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NĂNG LƯỢNG</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137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475330855"/>
              </p:ext>
            </p:extLst>
          </p:nvPr>
        </p:nvGraphicFramePr>
        <p:xfrm>
          <a:off x="304800" y="1532503"/>
          <a:ext cx="8382000" cy="3747500"/>
        </p:xfrm>
        <a:graphic>
          <a:graphicData uri="http://schemas.openxmlformats.org/drawingml/2006/table">
            <a:tbl>
              <a:tblPr firstRow="1" firstCol="1" bandRow="1"/>
              <a:tblGrid>
                <a:gridCol w="60198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tblGrid>
              <a:tr h="359855">
                <a:tc>
                  <a:txBody>
                    <a:bodyPr/>
                    <a:lstStyle/>
                    <a:p>
                      <a:pPr marL="3175" marR="0" indent="0" algn="ctr">
                        <a:lnSpc>
                          <a:spcPct val="107000"/>
                        </a:lnSpc>
                        <a:spcBef>
                          <a:spcPts val="600"/>
                        </a:spcBef>
                        <a:spcAft>
                          <a:spcPts val="600"/>
                        </a:spcAft>
                      </a:pPr>
                      <a:r>
                        <a:rPr lang="en-US" sz="2000" b="1" i="0" dirty="0" err="1">
                          <a:effectLst/>
                          <a:latin typeface="Arial" pitchFamily="34" charset="0"/>
                          <a:ea typeface="Calibri" panose="020F0502020204030204" pitchFamily="34" charset="0"/>
                          <a:cs typeface="Arial" pitchFamily="34" charset="0"/>
                        </a:rPr>
                        <a:t>Các</a:t>
                      </a:r>
                      <a:r>
                        <a:rPr lang="en-US" sz="2000" b="1" i="0" dirty="0">
                          <a:effectLst/>
                          <a:latin typeface="Arial" pitchFamily="34" charset="0"/>
                          <a:ea typeface="Calibri" panose="020F0502020204030204" pitchFamily="34" charset="0"/>
                          <a:cs typeface="Arial" pitchFamily="34" charset="0"/>
                        </a:rPr>
                        <a:t> </a:t>
                      </a:r>
                      <a:r>
                        <a:rPr lang="en-US" sz="2000" b="1" i="0" dirty="0" err="1">
                          <a:effectLst/>
                          <a:latin typeface="Arial" pitchFamily="34" charset="0"/>
                          <a:ea typeface="Calibri" panose="020F0502020204030204" pitchFamily="34" charset="0"/>
                          <a:cs typeface="Arial" pitchFamily="34" charset="0"/>
                        </a:rPr>
                        <a:t>yêu</a:t>
                      </a:r>
                      <a:r>
                        <a:rPr lang="en-US" sz="2000" b="1" i="0" dirty="0">
                          <a:effectLst/>
                          <a:latin typeface="Arial" pitchFamily="34" charset="0"/>
                          <a:ea typeface="Calibri" panose="020F0502020204030204" pitchFamily="34" charset="0"/>
                          <a:cs typeface="Arial" pitchFamily="34" charset="0"/>
                        </a:rPr>
                        <a:t> </a:t>
                      </a:r>
                      <a:r>
                        <a:rPr lang="en-US" sz="2000" b="1" i="0" dirty="0" err="1">
                          <a:effectLst/>
                          <a:latin typeface="Arial" pitchFamily="34" charset="0"/>
                          <a:ea typeface="Calibri" panose="020F0502020204030204" pitchFamily="34" charset="0"/>
                          <a:cs typeface="Arial" pitchFamily="34" charset="0"/>
                        </a:rPr>
                        <a:t>cầu</a:t>
                      </a:r>
                      <a:r>
                        <a:rPr lang="en-US" sz="2000" b="1" i="0" dirty="0">
                          <a:effectLst/>
                          <a:latin typeface="Arial" pitchFamily="34" charset="0"/>
                          <a:ea typeface="Calibri" panose="020F0502020204030204" pitchFamily="34" charset="0"/>
                          <a:cs typeface="Arial" pitchFamily="34" charset="0"/>
                        </a:rPr>
                        <a:t> </a:t>
                      </a:r>
                      <a:r>
                        <a:rPr lang="en-US" sz="2000" b="0" i="0" dirty="0">
                          <a:effectLst/>
                          <a:latin typeface="Arial" pitchFamily="34" charset="0"/>
                          <a:ea typeface="Calibri" panose="020F0502020204030204" pitchFamily="34" charset="0"/>
                          <a:cs typeface="Arial" pitchFamily="34" charset="0"/>
                        </a:rPr>
                        <a:t>(</a:t>
                      </a:r>
                      <a:r>
                        <a:rPr lang="en-US" sz="2000" b="0" i="0" dirty="0">
                          <a:latin typeface="Arial" pitchFamily="34" charset="0"/>
                          <a:cs typeface="Arial" pitchFamily="34" charset="0"/>
                        </a:rPr>
                        <a:t>Level 2</a:t>
                      </a:r>
                      <a:r>
                        <a:rPr lang="en-US" sz="2000" i="0" dirty="0">
                          <a:latin typeface="Arial" pitchFamily="34" charset="0"/>
                          <a:cs typeface="Arial" pitchFamily="34" charset="0"/>
                        </a:rPr>
                        <a:t>)</a:t>
                      </a:r>
                      <a:endParaRPr lang="en-US" sz="2000" i="0" dirty="0">
                        <a:effectLst/>
                        <a:latin typeface="Arial" pitchFamily="34" charset="0"/>
                        <a:ea typeface="Calibri" panose="020F0502020204030204" pitchFamily="34" charset="0"/>
                        <a:cs typeface="Arial" pitchFamily="34"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Arial" pitchFamily="34" charset="0"/>
                          <a:ea typeface="Calibri" panose="020F0502020204030204" pitchFamily="34" charset="0"/>
                          <a:cs typeface="Arial" pitchFamily="34" charset="0"/>
                        </a:rPr>
                        <a:t>Luật</a:t>
                      </a:r>
                      <a:r>
                        <a:rPr lang="en-US" sz="2000" b="1" i="0" dirty="0">
                          <a:effectLst/>
                          <a:latin typeface="Arial" pitchFamily="34" charset="0"/>
                          <a:ea typeface="Calibri" panose="020F0502020204030204" pitchFamily="34" charset="0"/>
                          <a:cs typeface="Arial" pitchFamily="34" charset="0"/>
                        </a:rPr>
                        <a:t> VN</a:t>
                      </a:r>
                      <a:endParaRPr lang="en-US" sz="2000"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000" b="1" i="0" dirty="0" err="1">
                          <a:effectLst/>
                          <a:latin typeface="Arial" pitchFamily="34" charset="0"/>
                          <a:ea typeface="Calibri" panose="020F0502020204030204" pitchFamily="34" charset="0"/>
                          <a:cs typeface="Arial" pitchFamily="34" charset="0"/>
                        </a:rPr>
                        <a:t>Higg</a:t>
                      </a:r>
                      <a:r>
                        <a:rPr lang="en-US" sz="2000" b="1" i="0" dirty="0">
                          <a:effectLst/>
                          <a:latin typeface="Arial" pitchFamily="34" charset="0"/>
                          <a:ea typeface="Calibri" panose="020F0502020204030204" pitchFamily="34" charset="0"/>
                          <a:cs typeface="Arial" pitchFamily="34" charset="0"/>
                        </a:rPr>
                        <a:t> FEM</a:t>
                      </a:r>
                      <a:endParaRPr lang="en-US" sz="2000" i="0" dirty="0">
                        <a:effectLst/>
                        <a:latin typeface="Arial" pitchFamily="34" charset="0"/>
                        <a:ea typeface="Calibri" panose="020F0502020204030204" pitchFamily="34" charset="0"/>
                        <a:cs typeface="Arial"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460769">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b="1" i="1" dirty="0" err="1"/>
                        <a:t>Cơ</a:t>
                      </a:r>
                      <a:r>
                        <a:rPr lang="en-US" sz="2400" b="1" i="1" dirty="0"/>
                        <a:t> </a:t>
                      </a:r>
                      <a:r>
                        <a:rPr lang="en-US" sz="2400" b="1" i="1" dirty="0" err="1"/>
                        <a:t>sở</a:t>
                      </a:r>
                      <a:r>
                        <a:rPr lang="en-US" sz="2400" b="1" i="1" dirty="0"/>
                        <a:t> </a:t>
                      </a:r>
                      <a:r>
                        <a:rPr lang="en-US" sz="2400" b="1" i="1" dirty="0" err="1"/>
                        <a:t>sử</a:t>
                      </a:r>
                      <a:r>
                        <a:rPr lang="en-US" sz="2400" b="1" i="1" dirty="0"/>
                        <a:t> </a:t>
                      </a:r>
                      <a:r>
                        <a:rPr lang="en-US" sz="2400" b="1" i="1" dirty="0" err="1"/>
                        <a:t>dụng</a:t>
                      </a:r>
                      <a:r>
                        <a:rPr lang="en-US" sz="2400" b="1" i="1" dirty="0"/>
                        <a:t> </a:t>
                      </a:r>
                      <a:r>
                        <a:rPr lang="en-US" sz="2400" b="1" i="1" dirty="0" err="1"/>
                        <a:t>năng</a:t>
                      </a:r>
                      <a:r>
                        <a:rPr lang="en-US" sz="2400" b="1" i="1" dirty="0"/>
                        <a:t> </a:t>
                      </a:r>
                      <a:r>
                        <a:rPr lang="en-US" sz="2400" b="1" i="1" dirty="0" err="1"/>
                        <a:t>lượng</a:t>
                      </a:r>
                      <a:r>
                        <a:rPr lang="en-US" sz="2400" b="1" i="1" dirty="0"/>
                        <a:t> </a:t>
                      </a:r>
                      <a:r>
                        <a:rPr lang="en-US" sz="2400" b="1" i="1" dirty="0" err="1"/>
                        <a:t>trọng</a:t>
                      </a:r>
                      <a:r>
                        <a:rPr lang="en-US" sz="2400" b="1" i="1" dirty="0"/>
                        <a:t> </a:t>
                      </a:r>
                      <a:r>
                        <a:rPr lang="en-US" sz="2400" b="1" i="1" dirty="0" err="1"/>
                        <a:t>điểm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457828">
                <a:tc>
                  <a:txBody>
                    <a:bodyPr/>
                    <a:lstStyle/>
                    <a:p>
                      <a:pPr marL="0" marR="0" algn="just">
                        <a:lnSpc>
                          <a:spcPct val="107000"/>
                        </a:lnSpc>
                        <a:spcBef>
                          <a:spcPts val="600"/>
                        </a:spcBef>
                        <a:spcAft>
                          <a:spcPts val="600"/>
                        </a:spcAft>
                      </a:pPr>
                      <a:r>
                        <a:rPr lang="en-US" sz="2400" dirty="0">
                          <a:latin typeface="Calibri" panose="020F0502020204030204" pitchFamily="34" charset="0"/>
                          <a:cs typeface="Calibri" panose="020F0502020204030204" pitchFamily="34" charset="0"/>
                        </a:rPr>
                        <a:t>N</a:t>
                      </a:r>
                      <a:r>
                        <a:rPr lang="vi-VN" sz="2400" dirty="0">
                          <a:latin typeface="Calibri" panose="020F0502020204030204" pitchFamily="34" charset="0"/>
                          <a:cs typeface="Calibri" panose="020F0502020204030204" pitchFamily="34" charset="0"/>
                        </a:rPr>
                        <a:t>gười quản lý năng lượng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33400">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a:latin typeface="Calibri" panose="020F0502020204030204" pitchFamily="34" charset="0"/>
                          <a:cs typeface="Calibri" panose="020F0502020204030204" pitchFamily="34" charset="0"/>
                        </a:rPr>
                        <a:t>T</a:t>
                      </a:r>
                      <a:r>
                        <a:rPr lang="vi-VN" sz="2400" dirty="0">
                          <a:latin typeface="Calibri" panose="020F0502020204030204" pitchFamily="34" charset="0"/>
                          <a:cs typeface="Calibri" panose="020F0502020204030204" pitchFamily="34" charset="0"/>
                        </a:rPr>
                        <a:t>rách nhiệm đối với tập thể, cá nhân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a:effectLst/>
                          <a:latin typeface="Calibri" panose="020F0502020204030204" pitchFamily="34" charset="0"/>
                          <a:ea typeface="Calibri" panose="020F0502020204030204" pitchFamily="34" charset="0"/>
                          <a:cs typeface="Calibri" panose="020F0502020204030204" pitchFamily="34"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57200">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a:latin typeface="Calibri" panose="020F0502020204030204" pitchFamily="34" charset="0"/>
                          <a:cs typeface="Calibri" panose="020F0502020204030204" pitchFamily="34" charset="0"/>
                        </a:rPr>
                        <a:t>K</a:t>
                      </a:r>
                      <a:r>
                        <a:rPr lang="vi-VN" sz="2400" dirty="0">
                          <a:latin typeface="Calibri" panose="020F0502020204030204" pitchFamily="34" charset="0"/>
                          <a:cs typeface="Calibri" panose="020F0502020204030204" pitchFamily="34" charset="0"/>
                        </a:rPr>
                        <a:t>iểm toán năng lượng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92816">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a:latin typeface="Calibri" panose="020F0502020204030204" pitchFamily="34" charset="0"/>
                          <a:cs typeface="Calibri" panose="020F0502020204030204" pitchFamily="34" charset="0"/>
                        </a:rPr>
                        <a:t>M</a:t>
                      </a:r>
                      <a:r>
                        <a:rPr lang="vi-VN" sz="2400" dirty="0">
                          <a:latin typeface="Calibri" panose="020F0502020204030204" pitchFamily="34" charset="0"/>
                          <a:cs typeface="Calibri" panose="020F0502020204030204" pitchFamily="34" charset="0"/>
                        </a:rPr>
                        <a:t>ô hình quản lý năng lượng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92816">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2400" dirty="0">
                          <a:latin typeface="Calibri" panose="020F0502020204030204" pitchFamily="34" charset="0"/>
                          <a:cs typeface="Calibri" panose="020F0502020204030204" pitchFamily="34" charset="0"/>
                        </a:rPr>
                        <a:t>T</a:t>
                      </a:r>
                      <a:r>
                        <a:rPr lang="vi-VN" sz="2400" dirty="0">
                          <a:latin typeface="Calibri" panose="020F0502020204030204" pitchFamily="34" charset="0"/>
                          <a:cs typeface="Calibri" panose="020F0502020204030204" pitchFamily="34" charset="0"/>
                        </a:rPr>
                        <a:t>hực hiện kế hoạch hằng năm và </a:t>
                      </a:r>
                      <a:r>
                        <a:rPr lang="en-US" sz="2400" dirty="0">
                          <a:latin typeface="Calibri" panose="020F0502020204030204" pitchFamily="34" charset="0"/>
                          <a:cs typeface="Calibri" panose="020F0502020204030204" pitchFamily="34" charset="0"/>
                        </a:rPr>
                        <a:t>5 </a:t>
                      </a:r>
                      <a:r>
                        <a:rPr lang="vi-VN" sz="2400" dirty="0">
                          <a:latin typeface="Calibri" panose="020F0502020204030204" pitchFamily="34" charset="0"/>
                          <a:cs typeface="Calibri" panose="020F0502020204030204" pitchFamily="34" charset="0"/>
                        </a:rPr>
                        <a:t>năm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492816">
                <a:tc>
                  <a:txBody>
                    <a:bodyPr/>
                    <a:lstStyle/>
                    <a:p>
                      <a:pPr marL="0" marR="0" algn="just">
                        <a:lnSpc>
                          <a:spcPct val="107000"/>
                        </a:lnSpc>
                        <a:spcBef>
                          <a:spcPts val="600"/>
                        </a:spcBef>
                        <a:spcAft>
                          <a:spcPts val="600"/>
                        </a:spcAft>
                      </a:pPr>
                      <a:r>
                        <a:rPr lang="en-US" sz="2400" dirty="0">
                          <a:latin typeface="Calibri" panose="020F0502020204030204" pitchFamily="34" charset="0"/>
                          <a:cs typeface="Calibri" panose="020F0502020204030204" pitchFamily="34" charset="0"/>
                        </a:rPr>
                        <a:t>B</a:t>
                      </a:r>
                      <a:r>
                        <a:rPr lang="vi-VN" sz="2400" dirty="0">
                          <a:latin typeface="Calibri" panose="020F0502020204030204" pitchFamily="34" charset="0"/>
                          <a:cs typeface="Calibri" panose="020F0502020204030204" pitchFamily="34" charset="0"/>
                        </a:rPr>
                        <a:t>áo cáo kết quả thực hiện kế hoạch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6752" marR="16752" marT="93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bl>
          </a:graphicData>
        </a:graphic>
      </p:graphicFrame>
      <p:sp>
        <p:nvSpPr>
          <p:cNvPr id="7" name="Rectangle 6"/>
          <p:cNvSpPr/>
          <p:nvPr/>
        </p:nvSpPr>
        <p:spPr>
          <a:xfrm>
            <a:off x="110765" y="990600"/>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NĂNG LƯỢNG</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90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5016758"/>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itchFamily="2" charset="2"/>
              <a:buChar char="v"/>
            </a:pPr>
            <a:r>
              <a:rPr lang="vi-VN" sz="1500" dirty="0"/>
              <a:t>Khóa đào tạo được triển khai nhằm hỗ trợ các nhà máy của Better Work hiểu rõ, tự đánh giá và được trang bị tốt hơn để đáp ứng với các yêu cầu theo quy định hiện hành về môi trường trong ngành May mặc của Việt Nam. Khóa đào tạo sẽ diễn ra trong 4 ngày theo hình thức trực tuyến (online) dành cho hơn 50 nhà máy. Ở khóa học, người tham gia sẽ được biết về cách:</a:t>
            </a:r>
            <a:endParaRPr lang="en-US" sz="1500" dirty="0"/>
          </a:p>
          <a:p>
            <a:pPr marL="285750" indent="-285750">
              <a:spcBef>
                <a:spcPts val="600"/>
              </a:spcBef>
              <a:spcAft>
                <a:spcPts val="600"/>
              </a:spcAft>
              <a:buFont typeface="Courier New" pitchFamily="49" charset="0"/>
              <a:buChar char="o"/>
            </a:pPr>
            <a:r>
              <a:rPr lang="vi-VN" sz="1500" dirty="0"/>
              <a:t>Hiểu, thu thập và sử dụng thông tin để đáp ứng các yêu cầu theo quy định về môi trường của quốc gia thông qua việc sử dụng “Hướng dẫn Luật Môi trường Việt Nam dành cho ngành May mặc”</a:t>
            </a:r>
            <a:endParaRPr lang="en-US" sz="1500" dirty="0"/>
          </a:p>
          <a:p>
            <a:pPr marL="285750" indent="-285750">
              <a:spcBef>
                <a:spcPts val="600"/>
              </a:spcBef>
              <a:spcAft>
                <a:spcPts val="600"/>
              </a:spcAft>
              <a:buFont typeface="Courier New" pitchFamily="49" charset="0"/>
              <a:buChar char="o"/>
            </a:pPr>
            <a:r>
              <a:rPr lang="vi-VN" sz="1500" dirty="0"/>
              <a:t>Đánh giá mức độ hoạt động của các nhà máy sao cho phù hợp với các quy định hiện hành của quốc gia bằng cách sử dụng Công cụ tự đánh giá.</a:t>
            </a:r>
            <a:endParaRPr lang="en-US" sz="1500" dirty="0"/>
          </a:p>
          <a:p>
            <a:pPr marL="285750" indent="-285750">
              <a:spcBef>
                <a:spcPts val="600"/>
              </a:spcBef>
              <a:spcAft>
                <a:spcPts val="600"/>
              </a:spcAft>
              <a:buFont typeface="Courier New" pitchFamily="49" charset="0"/>
              <a:buChar char="o"/>
            </a:pPr>
            <a:r>
              <a:rPr lang="vi-VN" sz="1500" dirty="0"/>
              <a:t>Xây dựng một kế hoạch cải tiến.</a:t>
            </a:r>
            <a:endParaRPr lang="en-US" sz="1500" dirty="0"/>
          </a:p>
          <a:p>
            <a:pPr>
              <a:spcBef>
                <a:spcPts val="600"/>
              </a:spcBef>
              <a:spcAft>
                <a:spcPts val="600"/>
              </a:spcAft>
            </a:pPr>
            <a:endParaRPr lang="en-US" sz="1500" dirty="0"/>
          </a:p>
          <a:p>
            <a:pPr marL="285750" indent="-285750">
              <a:spcBef>
                <a:spcPts val="600"/>
              </a:spcBef>
              <a:spcAft>
                <a:spcPts val="600"/>
              </a:spcAft>
              <a:buFont typeface="Wingdings" pitchFamily="2" charset="2"/>
              <a:buChar char="v"/>
            </a:pPr>
            <a:r>
              <a:rPr lang="vi-VN" sz="1500" dirty="0"/>
              <a:t>Khóa đào tạo được xây dựng dựa trên một dự án thử nghiệm do Better Work thực hiện trong năm 2017 – 2018 cho 30 nhà máy. Khóa học được thiết kế với sự tham vấn của các thương hiện và các bên liên quan khác, trong đó có sự hiện diện của Liên minh Trang phục Bền vững để đảm bảo tính liên kết với chỉ số HIGG FEM. Các công cụ sẽ được giới thiệu đến các nhà máy và được sử dụng trong suốt quá trình đào tạo với phiên bản được cập nhật mới để nêu rõ các quy định áp dụng mới nhất tính đến thời điểm hiện tại.</a:t>
            </a:r>
            <a:endParaRPr lang="en-US" sz="15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MUC TIÊU ĐÀO TẠO</a:t>
            </a:r>
            <a:endParaRPr lang="en-US" sz="3000" b="1" dirty="0">
              <a:solidFill>
                <a:srgbClr val="0000FF"/>
              </a:solidFill>
            </a:endParaRPr>
          </a:p>
        </p:txBody>
      </p:sp>
    </p:spTree>
    <p:extLst>
      <p:ext uri="{BB962C8B-B14F-4D97-AF65-F5344CB8AC3E}">
        <p14:creationId xmlns:p14="http://schemas.microsoft.com/office/powerpoint/2010/main" val="737857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TextBox 8"/>
          <p:cNvSpPr txBox="1"/>
          <p:nvPr/>
        </p:nvSpPr>
        <p:spPr>
          <a:xfrm>
            <a:off x="152400" y="1069358"/>
            <a:ext cx="8577655" cy="4909036"/>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200" b="1" u="sng" dirty="0" err="1">
                <a:solidFill>
                  <a:srgbClr val="862A39"/>
                </a:solidFill>
              </a:rPr>
              <a:t>Kết</a:t>
            </a:r>
            <a:r>
              <a:rPr lang="en-US" sz="2200" b="1" u="sng" dirty="0">
                <a:solidFill>
                  <a:srgbClr val="862A39"/>
                </a:solidFill>
              </a:rPr>
              <a:t> </a:t>
            </a:r>
            <a:r>
              <a:rPr lang="en-US" sz="2200" b="1" u="sng" dirty="0" err="1">
                <a:solidFill>
                  <a:srgbClr val="862A39"/>
                </a:solidFill>
              </a:rPr>
              <a:t>luận</a:t>
            </a:r>
            <a:r>
              <a:rPr lang="en-US" sz="2200" b="1" u="sng" dirty="0">
                <a:solidFill>
                  <a:srgbClr val="862A39"/>
                </a:solidFill>
              </a:rPr>
              <a:t>:</a:t>
            </a:r>
          </a:p>
          <a:p>
            <a:pPr marL="342900" indent="-342900">
              <a:buFont typeface="Wingdings" panose="05000000000000000000" pitchFamily="2" charset="2"/>
              <a:buChar char="§"/>
            </a:pPr>
            <a:r>
              <a:rPr lang="en-US" sz="2200" dirty="0" err="1"/>
              <a:t>Luật</a:t>
            </a:r>
            <a:r>
              <a:rPr lang="en-US" sz="2200" dirty="0"/>
              <a:t> </a:t>
            </a:r>
            <a:r>
              <a:rPr lang="en-US" sz="2200" dirty="0" err="1"/>
              <a:t>định</a:t>
            </a:r>
            <a:r>
              <a:rPr lang="en-US" sz="2200" dirty="0"/>
              <a:t> </a:t>
            </a:r>
            <a:r>
              <a:rPr lang="en-US" sz="2200" dirty="0" err="1"/>
              <a:t>Việt</a:t>
            </a:r>
            <a:r>
              <a:rPr lang="en-US" sz="2200" dirty="0"/>
              <a:t> </a:t>
            </a:r>
            <a:r>
              <a:rPr lang="en-US" sz="2200" dirty="0" err="1"/>
              <a:t>nam</a:t>
            </a:r>
            <a:r>
              <a:rPr lang="en-US" sz="2200" dirty="0"/>
              <a:t> </a:t>
            </a:r>
            <a:r>
              <a:rPr lang="en-US" sz="2200" dirty="0" err="1"/>
              <a:t>yêu</a:t>
            </a:r>
            <a:r>
              <a:rPr lang="en-US" sz="2200" dirty="0"/>
              <a:t> </a:t>
            </a:r>
            <a:r>
              <a:rPr lang="en-US" sz="2200" dirty="0" err="1"/>
              <a:t>cầu</a:t>
            </a:r>
            <a:r>
              <a:rPr lang="en-US" sz="2200" dirty="0"/>
              <a:t> </a:t>
            </a:r>
            <a:r>
              <a:rPr lang="en-US" sz="2200" dirty="0" err="1"/>
              <a:t>về</a:t>
            </a:r>
            <a:r>
              <a:rPr lang="en-US" sz="2200" dirty="0"/>
              <a:t> </a:t>
            </a:r>
            <a:r>
              <a:rPr lang="en-US" sz="2200" dirty="0" err="1"/>
              <a:t>Năng</a:t>
            </a:r>
            <a:r>
              <a:rPr lang="en-US" sz="2200" dirty="0"/>
              <a:t> </a:t>
            </a:r>
            <a:r>
              <a:rPr lang="en-US" sz="2200" dirty="0" err="1"/>
              <a:t>lượng</a:t>
            </a:r>
            <a:r>
              <a:rPr lang="en-US" sz="2200" dirty="0"/>
              <a:t> </a:t>
            </a:r>
            <a:r>
              <a:rPr lang="en-US" sz="2200" dirty="0" err="1"/>
              <a:t>rất</a:t>
            </a:r>
            <a:r>
              <a:rPr lang="en-US" sz="2200" dirty="0"/>
              <a:t> </a:t>
            </a:r>
            <a:r>
              <a:rPr lang="en-US" sz="2200" dirty="0" err="1"/>
              <a:t>chặt</a:t>
            </a:r>
            <a:r>
              <a:rPr lang="en-US" sz="2200" dirty="0"/>
              <a:t> </a:t>
            </a:r>
            <a:r>
              <a:rPr lang="en-US" sz="2200" dirty="0" err="1"/>
              <a:t>chẽ</a:t>
            </a:r>
            <a:r>
              <a:rPr lang="en-US" sz="2200" dirty="0"/>
              <a:t>.</a:t>
            </a:r>
          </a:p>
          <a:p>
            <a:pPr marL="342900" indent="-342900">
              <a:buFont typeface="Wingdings" panose="05000000000000000000" pitchFamily="2" charset="2"/>
              <a:buChar char="§"/>
            </a:pPr>
            <a:r>
              <a:rPr lang="en-US" sz="2200" dirty="0"/>
              <a:t>So </a:t>
            </a:r>
            <a:r>
              <a:rPr lang="en-US" sz="2200" dirty="0" err="1"/>
              <a:t>sánh</a:t>
            </a:r>
            <a:r>
              <a:rPr lang="en-US" sz="2200" dirty="0"/>
              <a:t> </a:t>
            </a:r>
            <a:r>
              <a:rPr lang="en-US" sz="2200" dirty="0" err="1"/>
              <a:t>các</a:t>
            </a:r>
            <a:r>
              <a:rPr lang="en-US" sz="2200" dirty="0"/>
              <a:t> </a:t>
            </a:r>
            <a:r>
              <a:rPr lang="en-US" sz="2200" dirty="0" err="1"/>
              <a:t>yêu</a:t>
            </a:r>
            <a:r>
              <a:rPr lang="en-US" sz="2200" dirty="0"/>
              <a:t> </a:t>
            </a:r>
            <a:r>
              <a:rPr lang="en-US" sz="2200" dirty="0" err="1"/>
              <a:t>cầu</a:t>
            </a:r>
            <a:r>
              <a:rPr lang="en-US" sz="2200" dirty="0"/>
              <a:t> </a:t>
            </a:r>
            <a:r>
              <a:rPr lang="en-US" sz="2200" dirty="0" err="1"/>
              <a:t>về</a:t>
            </a:r>
            <a:r>
              <a:rPr lang="en-US" sz="2200" dirty="0"/>
              <a:t> </a:t>
            </a:r>
            <a:r>
              <a:rPr lang="en-US" sz="2200" dirty="0" err="1"/>
              <a:t>Năng</a:t>
            </a:r>
            <a:r>
              <a:rPr lang="en-US" sz="2200" dirty="0"/>
              <a:t> </a:t>
            </a:r>
            <a:r>
              <a:rPr lang="en-US" sz="2200" dirty="0" err="1"/>
              <a:t>lượng</a:t>
            </a:r>
            <a:r>
              <a:rPr lang="en-US" sz="2200" dirty="0"/>
              <a:t> </a:t>
            </a:r>
            <a:r>
              <a:rPr lang="en-US" sz="2200" dirty="0" err="1"/>
              <a:t>giữa</a:t>
            </a:r>
            <a:r>
              <a:rPr lang="en-US" sz="2200" dirty="0"/>
              <a:t> </a:t>
            </a:r>
            <a:r>
              <a:rPr lang="en-US" sz="2200" dirty="0" err="1">
                <a:cs typeface="Arial"/>
              </a:rPr>
              <a:t>Pháp</a:t>
            </a:r>
            <a:r>
              <a:rPr lang="en-US" sz="2200" dirty="0">
                <a:cs typeface="Arial"/>
              </a:rPr>
              <a:t> </a:t>
            </a:r>
            <a:r>
              <a:rPr lang="en-US" sz="2200" dirty="0" err="1">
                <a:cs typeface="Arial"/>
              </a:rPr>
              <a:t>luật</a:t>
            </a:r>
            <a:r>
              <a:rPr lang="en-US" sz="2200" dirty="0">
                <a:cs typeface="Arial"/>
              </a:rPr>
              <a:t> VN </a:t>
            </a:r>
            <a:r>
              <a:rPr lang="en-US" sz="2200" dirty="0" err="1">
                <a:cs typeface="Arial"/>
              </a:rPr>
              <a:t>và</a:t>
            </a:r>
            <a:r>
              <a:rPr lang="en-US" sz="2200" dirty="0">
                <a:cs typeface="Arial"/>
              </a:rPr>
              <a:t> </a:t>
            </a:r>
            <a:r>
              <a:rPr lang="en-US" sz="2200" dirty="0" err="1">
                <a:cs typeface="Arial"/>
              </a:rPr>
              <a:t>Higg</a:t>
            </a:r>
            <a:r>
              <a:rPr lang="en-US" sz="2200" dirty="0">
                <a:cs typeface="Arial"/>
              </a:rPr>
              <a:t> FEM </a:t>
            </a:r>
            <a:r>
              <a:rPr lang="en-US" sz="2200" dirty="0" err="1">
                <a:cs typeface="Arial"/>
              </a:rPr>
              <a:t>là</a:t>
            </a:r>
            <a:r>
              <a:rPr lang="en-US" sz="2200" dirty="0">
                <a:cs typeface="Arial"/>
              </a:rPr>
              <a:t> </a:t>
            </a:r>
            <a:r>
              <a:rPr lang="en-US" sz="2200" dirty="0" err="1">
                <a:cs typeface="Arial"/>
              </a:rPr>
              <a:t>khá</a:t>
            </a:r>
            <a:r>
              <a:rPr lang="en-US" sz="2200" dirty="0">
                <a:cs typeface="Arial"/>
              </a:rPr>
              <a:t> </a:t>
            </a:r>
            <a:r>
              <a:rPr lang="en-US" sz="2200" dirty="0" err="1">
                <a:cs typeface="Arial"/>
              </a:rPr>
              <a:t>tương</a:t>
            </a:r>
            <a:r>
              <a:rPr lang="en-US" sz="2200" dirty="0">
                <a:cs typeface="Arial"/>
              </a:rPr>
              <a:t> </a:t>
            </a:r>
            <a:r>
              <a:rPr lang="en-US" sz="2200" dirty="0" err="1">
                <a:cs typeface="Arial"/>
              </a:rPr>
              <a:t>đồng</a:t>
            </a:r>
            <a:r>
              <a:rPr lang="en-US" sz="2200" dirty="0">
                <a:cs typeface="Arial"/>
              </a:rPr>
              <a:t>.</a:t>
            </a:r>
          </a:p>
          <a:p>
            <a:pPr marL="342900" indent="-342900">
              <a:buFont typeface="Wingdings" panose="05000000000000000000" pitchFamily="2" charset="2"/>
              <a:buChar char="§"/>
            </a:pPr>
            <a:r>
              <a:rPr lang="en-US" sz="2200" dirty="0" err="1">
                <a:cs typeface="Arial"/>
              </a:rPr>
              <a:t>Sự</a:t>
            </a:r>
            <a:r>
              <a:rPr lang="en-US" sz="2200" dirty="0">
                <a:cs typeface="Arial"/>
              </a:rPr>
              <a:t> </a:t>
            </a:r>
            <a:r>
              <a:rPr lang="en-US" sz="2200" dirty="0" err="1">
                <a:cs typeface="Arial"/>
              </a:rPr>
              <a:t>khác</a:t>
            </a:r>
            <a:r>
              <a:rPr lang="en-US" sz="2200" dirty="0">
                <a:cs typeface="Arial"/>
              </a:rPr>
              <a:t> </a:t>
            </a:r>
            <a:r>
              <a:rPr lang="en-US" sz="2200" dirty="0" err="1">
                <a:cs typeface="Arial"/>
              </a:rPr>
              <a:t>biệt</a:t>
            </a:r>
            <a:r>
              <a:rPr lang="en-US" sz="2200" dirty="0">
                <a:cs typeface="Arial"/>
              </a:rPr>
              <a:t>: </a:t>
            </a:r>
            <a:r>
              <a:rPr lang="en-US" sz="2200" dirty="0" err="1">
                <a:cs typeface="Arial"/>
              </a:rPr>
              <a:t>Pháp</a:t>
            </a:r>
            <a:r>
              <a:rPr lang="en-US" sz="2200" dirty="0">
                <a:cs typeface="Arial"/>
              </a:rPr>
              <a:t> </a:t>
            </a:r>
            <a:r>
              <a:rPr lang="en-US" sz="2200" dirty="0" err="1">
                <a:cs typeface="Arial"/>
              </a:rPr>
              <a:t>luật</a:t>
            </a:r>
            <a:r>
              <a:rPr lang="en-US" sz="2200" dirty="0">
                <a:cs typeface="Arial"/>
              </a:rPr>
              <a:t> VN </a:t>
            </a:r>
            <a:r>
              <a:rPr lang="en-US" sz="2200" dirty="0" err="1">
                <a:cs typeface="Arial"/>
              </a:rPr>
              <a:t>có</a:t>
            </a:r>
            <a:r>
              <a:rPr lang="en-US" sz="2200" dirty="0">
                <a:cs typeface="Arial"/>
              </a:rPr>
              <a:t> </a:t>
            </a:r>
            <a:r>
              <a:rPr lang="en-US" sz="2200" dirty="0" err="1">
                <a:cs typeface="Arial"/>
              </a:rPr>
              <a:t>nhiều</a:t>
            </a:r>
            <a:r>
              <a:rPr lang="en-US" sz="2200" dirty="0">
                <a:cs typeface="Arial"/>
              </a:rPr>
              <a:t> </a:t>
            </a:r>
            <a:r>
              <a:rPr lang="en-US" sz="2200" dirty="0" err="1">
                <a:cs typeface="Arial"/>
              </a:rPr>
              <a:t>yêu</a:t>
            </a:r>
            <a:r>
              <a:rPr lang="en-US" sz="2200" dirty="0">
                <a:cs typeface="Arial"/>
              </a:rPr>
              <a:t> </a:t>
            </a:r>
            <a:r>
              <a:rPr lang="en-US" sz="2200" dirty="0" err="1">
                <a:cs typeface="Arial"/>
              </a:rPr>
              <a:t>cầu</a:t>
            </a:r>
            <a:r>
              <a:rPr lang="en-US" sz="2200" dirty="0">
                <a:cs typeface="Arial"/>
              </a:rPr>
              <a:t> </a:t>
            </a:r>
            <a:r>
              <a:rPr lang="en-US" sz="2200" dirty="0" err="1">
                <a:cs typeface="Arial"/>
              </a:rPr>
              <a:t>hơn</a:t>
            </a:r>
            <a:r>
              <a:rPr lang="en-US" sz="2200" dirty="0">
                <a:cs typeface="Arial"/>
              </a:rPr>
              <a:t> </a:t>
            </a:r>
            <a:r>
              <a:rPr lang="en-US" sz="2200" dirty="0" err="1">
                <a:cs typeface="Arial"/>
              </a:rPr>
              <a:t>đối</a:t>
            </a:r>
            <a:r>
              <a:rPr lang="en-US" sz="2200" dirty="0">
                <a:cs typeface="Arial"/>
              </a:rPr>
              <a:t> </a:t>
            </a:r>
            <a:r>
              <a:rPr lang="en-US" sz="2200" dirty="0" err="1">
                <a:cs typeface="Arial"/>
              </a:rPr>
              <a:t>với</a:t>
            </a:r>
            <a:r>
              <a:rPr lang="en-US" sz="2200" dirty="0">
                <a:cs typeface="Arial"/>
              </a:rPr>
              <a:t> </a:t>
            </a:r>
            <a:r>
              <a:rPr lang="en-US" sz="2200" dirty="0" err="1">
                <a:cs typeface="Arial"/>
              </a:rPr>
              <a:t>Cơ</a:t>
            </a:r>
            <a:r>
              <a:rPr lang="en-US" sz="2200" dirty="0">
                <a:cs typeface="Arial"/>
              </a:rPr>
              <a:t> </a:t>
            </a:r>
            <a:r>
              <a:rPr lang="en-US" sz="2200" dirty="0" err="1">
                <a:cs typeface="Arial"/>
              </a:rPr>
              <a:t>sở</a:t>
            </a:r>
            <a:r>
              <a:rPr lang="en-US" sz="2200" dirty="0">
                <a:cs typeface="Arial"/>
              </a:rPr>
              <a:t> </a:t>
            </a:r>
            <a:r>
              <a:rPr lang="en-US" sz="2200" dirty="0" err="1">
                <a:cs typeface="Arial"/>
              </a:rPr>
              <a:t>sử</a:t>
            </a:r>
            <a:r>
              <a:rPr lang="en-US" sz="2200" dirty="0">
                <a:cs typeface="Arial"/>
              </a:rPr>
              <a:t> </a:t>
            </a:r>
            <a:r>
              <a:rPr lang="en-US" sz="2200" dirty="0" err="1">
                <a:cs typeface="Arial"/>
              </a:rPr>
              <a:t>dụng</a:t>
            </a:r>
            <a:r>
              <a:rPr lang="en-US" sz="2200" dirty="0">
                <a:cs typeface="Arial"/>
              </a:rPr>
              <a:t> </a:t>
            </a:r>
            <a:r>
              <a:rPr lang="en-US" sz="2200" dirty="0" err="1">
                <a:cs typeface="Arial"/>
              </a:rPr>
              <a:t>năng</a:t>
            </a:r>
            <a:r>
              <a:rPr lang="en-US" sz="2200" dirty="0">
                <a:cs typeface="Arial"/>
              </a:rPr>
              <a:t> </a:t>
            </a:r>
            <a:r>
              <a:rPr lang="en-US" sz="2200" dirty="0" err="1">
                <a:cs typeface="Arial"/>
              </a:rPr>
              <a:t>lượng</a:t>
            </a:r>
            <a:r>
              <a:rPr lang="en-US" sz="2200" dirty="0">
                <a:cs typeface="Arial"/>
              </a:rPr>
              <a:t> </a:t>
            </a:r>
            <a:r>
              <a:rPr lang="en-US" sz="2200" dirty="0" err="1">
                <a:cs typeface="Arial"/>
              </a:rPr>
              <a:t>trọng</a:t>
            </a:r>
            <a:r>
              <a:rPr lang="en-US" sz="2200" dirty="0">
                <a:cs typeface="Arial"/>
              </a:rPr>
              <a:t> </a:t>
            </a:r>
            <a:r>
              <a:rPr lang="en-US" sz="2200" dirty="0" err="1">
                <a:cs typeface="Arial"/>
              </a:rPr>
              <a:t>điểm</a:t>
            </a:r>
            <a:r>
              <a:rPr lang="en-US" sz="2200" dirty="0">
                <a:cs typeface="Arial"/>
              </a:rPr>
              <a:t> </a:t>
            </a:r>
            <a:r>
              <a:rPr lang="en-US" sz="2200" dirty="0" err="1">
                <a:cs typeface="Arial"/>
              </a:rPr>
              <a:t>như</a:t>
            </a:r>
            <a:r>
              <a:rPr lang="en-US" sz="2200" dirty="0">
                <a:cs typeface="Arial"/>
              </a:rPr>
              <a:t>:</a:t>
            </a:r>
          </a:p>
          <a:p>
            <a:pPr marL="800100" lvl="1" indent="-342900">
              <a:buFont typeface="Wingdings" panose="05000000000000000000" pitchFamily="2" charset="2"/>
              <a:buChar char="ü"/>
            </a:pPr>
            <a:r>
              <a:rPr lang="en-US" sz="2200" dirty="0" err="1">
                <a:cs typeface="Arial"/>
              </a:rPr>
              <a:t>Có</a:t>
            </a:r>
            <a:r>
              <a:rPr lang="en-US" sz="2200" dirty="0">
                <a:cs typeface="Arial"/>
              </a:rPr>
              <a:t> </a:t>
            </a:r>
            <a:r>
              <a:rPr lang="en-US" sz="2200" dirty="0" err="1">
                <a:cs typeface="Arial"/>
              </a:rPr>
              <a:t>người</a:t>
            </a:r>
            <a:r>
              <a:rPr lang="en-US" sz="2200" dirty="0">
                <a:cs typeface="Arial"/>
              </a:rPr>
              <a:t> </a:t>
            </a:r>
            <a:r>
              <a:rPr lang="en-US" sz="2200" dirty="0" err="1">
                <a:cs typeface="Arial"/>
              </a:rPr>
              <a:t>chuyên</a:t>
            </a:r>
            <a:r>
              <a:rPr lang="en-US" sz="2200" dirty="0">
                <a:cs typeface="Arial"/>
              </a:rPr>
              <a:t> </a:t>
            </a:r>
            <a:r>
              <a:rPr lang="en-US" sz="2200" dirty="0" err="1">
                <a:cs typeface="Arial"/>
              </a:rPr>
              <a:t>trách</a:t>
            </a:r>
            <a:r>
              <a:rPr lang="en-US" sz="2200" dirty="0">
                <a:cs typeface="Arial"/>
              </a:rPr>
              <a:t> </a:t>
            </a:r>
          </a:p>
          <a:p>
            <a:pPr marL="800100" lvl="1" indent="-342900">
              <a:buFont typeface="Wingdings" panose="05000000000000000000" pitchFamily="2" charset="2"/>
              <a:buChar char="ü"/>
            </a:pPr>
            <a:r>
              <a:rPr lang="en-US" sz="2200" dirty="0" err="1">
                <a:cs typeface="Arial"/>
              </a:rPr>
              <a:t>Kiểm</a:t>
            </a:r>
            <a:r>
              <a:rPr lang="en-US" sz="2200" dirty="0">
                <a:cs typeface="Arial"/>
              </a:rPr>
              <a:t> </a:t>
            </a:r>
            <a:r>
              <a:rPr lang="en-US" sz="2200" dirty="0" err="1">
                <a:cs typeface="Arial"/>
              </a:rPr>
              <a:t>toán</a:t>
            </a:r>
            <a:r>
              <a:rPr lang="en-US" sz="2200" dirty="0">
                <a:cs typeface="Arial"/>
              </a:rPr>
              <a:t> </a:t>
            </a:r>
            <a:r>
              <a:rPr lang="en-US" sz="2200" dirty="0" err="1">
                <a:cs typeface="Arial"/>
              </a:rPr>
              <a:t>năng</a:t>
            </a:r>
            <a:r>
              <a:rPr lang="en-US" sz="2200" dirty="0">
                <a:cs typeface="Arial"/>
              </a:rPr>
              <a:t> </a:t>
            </a:r>
            <a:r>
              <a:rPr lang="en-US" sz="2200" dirty="0" err="1">
                <a:cs typeface="Arial"/>
              </a:rPr>
              <a:t>lượng</a:t>
            </a:r>
            <a:endParaRPr lang="en-US" sz="2200" dirty="0">
              <a:cs typeface="Arial"/>
            </a:endParaRPr>
          </a:p>
          <a:p>
            <a:pPr marL="800100" lvl="1" indent="-342900">
              <a:buFont typeface="Wingdings" panose="05000000000000000000" pitchFamily="2" charset="2"/>
              <a:buChar char="ü"/>
            </a:pPr>
            <a:r>
              <a:rPr lang="en-US" sz="2200" dirty="0">
                <a:latin typeface="Calibri" panose="020F0502020204030204" pitchFamily="34" charset="0"/>
                <a:cs typeface="Calibri" panose="020F0502020204030204" pitchFamily="34" charset="0"/>
              </a:rPr>
              <a:t>T</a:t>
            </a:r>
            <a:r>
              <a:rPr lang="vi-VN" sz="2200" dirty="0">
                <a:latin typeface="Calibri" panose="020F0502020204030204" pitchFamily="34" charset="0"/>
                <a:cs typeface="Calibri" panose="020F0502020204030204" pitchFamily="34" charset="0"/>
              </a:rPr>
              <a:t>rách nhiệm đối với tập thể, cá nhân </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ü"/>
            </a:pPr>
            <a:r>
              <a:rPr lang="en-US" sz="2200" dirty="0">
                <a:latin typeface="Calibri" panose="020F0502020204030204" pitchFamily="34" charset="0"/>
                <a:cs typeface="Calibri" panose="020F0502020204030204" pitchFamily="34" charset="0"/>
              </a:rPr>
              <a:t>B</a:t>
            </a:r>
            <a:r>
              <a:rPr lang="vi-VN" sz="2200" dirty="0">
                <a:latin typeface="Calibri" panose="020F0502020204030204" pitchFamily="34" charset="0"/>
                <a:cs typeface="Calibri" panose="020F0502020204030204" pitchFamily="34" charset="0"/>
              </a:rPr>
              <a:t>áo cáo kết quả thực hiện kế hoạch</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i="1" dirty="0" err="1"/>
              <a:t>Nếu</a:t>
            </a:r>
            <a:r>
              <a:rPr lang="en-US" sz="2200" i="1" dirty="0"/>
              <a:t> DN </a:t>
            </a:r>
            <a:r>
              <a:rPr lang="en-US" sz="2200" i="1" dirty="0" err="1"/>
              <a:t>không</a:t>
            </a:r>
            <a:r>
              <a:rPr lang="en-US" sz="2200" i="1" dirty="0"/>
              <a:t> </a:t>
            </a:r>
            <a:r>
              <a:rPr lang="en-US" sz="2200" i="1" dirty="0" err="1"/>
              <a:t>phải</a:t>
            </a:r>
            <a:r>
              <a:rPr lang="en-US" sz="2200" i="1" dirty="0"/>
              <a:t> </a:t>
            </a:r>
            <a:r>
              <a:rPr lang="en-US" sz="2200" dirty="0" err="1">
                <a:cs typeface="Arial"/>
              </a:rPr>
              <a:t>sử</a:t>
            </a:r>
            <a:r>
              <a:rPr lang="en-US" sz="2200" dirty="0">
                <a:cs typeface="Arial"/>
              </a:rPr>
              <a:t> </a:t>
            </a:r>
            <a:r>
              <a:rPr lang="en-US" sz="2200" dirty="0" err="1">
                <a:cs typeface="Arial"/>
              </a:rPr>
              <a:t>dụng</a:t>
            </a:r>
            <a:r>
              <a:rPr lang="en-US" sz="2200" dirty="0">
                <a:cs typeface="Arial"/>
              </a:rPr>
              <a:t> </a:t>
            </a:r>
            <a:r>
              <a:rPr lang="en-US" sz="2200" dirty="0" err="1">
                <a:cs typeface="Arial"/>
              </a:rPr>
              <a:t>năng</a:t>
            </a:r>
            <a:r>
              <a:rPr lang="en-US" sz="2200" dirty="0">
                <a:cs typeface="Arial"/>
              </a:rPr>
              <a:t> </a:t>
            </a:r>
            <a:r>
              <a:rPr lang="en-US" sz="2200" dirty="0" err="1">
                <a:cs typeface="Arial"/>
              </a:rPr>
              <a:t>lượng</a:t>
            </a:r>
            <a:r>
              <a:rPr lang="en-US" sz="2200" dirty="0">
                <a:cs typeface="Arial"/>
              </a:rPr>
              <a:t> </a:t>
            </a:r>
            <a:r>
              <a:rPr lang="en-US" sz="2200" dirty="0" err="1">
                <a:cs typeface="Arial"/>
              </a:rPr>
              <a:t>trọng</a:t>
            </a:r>
            <a:r>
              <a:rPr lang="en-US" sz="2200" dirty="0">
                <a:cs typeface="Arial"/>
              </a:rPr>
              <a:t> </a:t>
            </a:r>
            <a:r>
              <a:rPr lang="en-US" sz="2200" dirty="0" err="1">
                <a:cs typeface="Arial"/>
              </a:rPr>
              <a:t>điểm</a:t>
            </a:r>
            <a:r>
              <a:rPr lang="en-US" sz="2200" dirty="0">
                <a:cs typeface="Arial"/>
              </a:rPr>
              <a:t> </a:t>
            </a:r>
            <a:r>
              <a:rPr lang="en-US" sz="2200" dirty="0" err="1">
                <a:cs typeface="Arial"/>
              </a:rPr>
              <a:t>thì</a:t>
            </a:r>
            <a:r>
              <a:rPr lang="en-US" sz="2200" dirty="0">
                <a:cs typeface="Arial"/>
              </a:rPr>
              <a:t> </a:t>
            </a:r>
            <a:r>
              <a:rPr lang="en-US" sz="2200" dirty="0" err="1">
                <a:cs typeface="Arial"/>
              </a:rPr>
              <a:t>chỉ</a:t>
            </a:r>
            <a:r>
              <a:rPr lang="en-US" sz="2200" dirty="0">
                <a:cs typeface="Arial"/>
              </a:rPr>
              <a:t> </a:t>
            </a:r>
            <a:r>
              <a:rPr lang="en-US" sz="2200" dirty="0" err="1">
                <a:cs typeface="Arial"/>
              </a:rPr>
              <a:t>đạt</a:t>
            </a:r>
            <a:r>
              <a:rPr lang="en-US" sz="2200" dirty="0">
                <a:cs typeface="Arial"/>
              </a:rPr>
              <a:t> </a:t>
            </a:r>
            <a:r>
              <a:rPr lang="en-US" sz="2200" i="1" dirty="0"/>
              <a:t>Level 1 </a:t>
            </a:r>
            <a:r>
              <a:rPr lang="en-US" sz="2200" i="1" dirty="0" err="1"/>
              <a:t>Nếu</a:t>
            </a:r>
            <a:r>
              <a:rPr lang="en-US" sz="2200" i="1" dirty="0"/>
              <a:t> DN </a:t>
            </a:r>
            <a:r>
              <a:rPr lang="en-US" sz="2200" dirty="0" err="1">
                <a:cs typeface="Arial"/>
              </a:rPr>
              <a:t>sử</a:t>
            </a:r>
            <a:r>
              <a:rPr lang="en-US" sz="2200" dirty="0">
                <a:cs typeface="Arial"/>
              </a:rPr>
              <a:t> </a:t>
            </a:r>
            <a:r>
              <a:rPr lang="en-US" sz="2200" dirty="0" err="1">
                <a:cs typeface="Arial"/>
              </a:rPr>
              <a:t>dụng</a:t>
            </a:r>
            <a:r>
              <a:rPr lang="en-US" sz="2200" dirty="0">
                <a:cs typeface="Arial"/>
              </a:rPr>
              <a:t> </a:t>
            </a:r>
            <a:r>
              <a:rPr lang="en-US" sz="2200" dirty="0" err="1">
                <a:cs typeface="Arial"/>
              </a:rPr>
              <a:t>năng</a:t>
            </a:r>
            <a:r>
              <a:rPr lang="en-US" sz="2200" dirty="0">
                <a:cs typeface="Arial"/>
              </a:rPr>
              <a:t> </a:t>
            </a:r>
            <a:r>
              <a:rPr lang="en-US" sz="2200" dirty="0" err="1">
                <a:cs typeface="Arial"/>
              </a:rPr>
              <a:t>lượng</a:t>
            </a:r>
            <a:r>
              <a:rPr lang="en-US" sz="2200" dirty="0">
                <a:cs typeface="Arial"/>
              </a:rPr>
              <a:t> </a:t>
            </a:r>
            <a:r>
              <a:rPr lang="en-US" sz="2200" dirty="0" err="1">
                <a:cs typeface="Arial"/>
              </a:rPr>
              <a:t>trọng</a:t>
            </a:r>
            <a:r>
              <a:rPr lang="en-US" sz="2200" dirty="0">
                <a:cs typeface="Arial"/>
              </a:rPr>
              <a:t> </a:t>
            </a:r>
            <a:r>
              <a:rPr lang="en-US" sz="2200" dirty="0" err="1">
                <a:cs typeface="Arial"/>
              </a:rPr>
              <a:t>điểm</a:t>
            </a:r>
            <a:r>
              <a:rPr lang="en-US" sz="2200" dirty="0">
                <a:cs typeface="Arial"/>
              </a:rPr>
              <a:t> </a:t>
            </a:r>
            <a:r>
              <a:rPr lang="en-US" sz="2200" i="1" dirty="0" err="1"/>
              <a:t>đã</a:t>
            </a:r>
            <a:r>
              <a:rPr lang="en-US" sz="2200" i="1" dirty="0"/>
              <a:t> </a:t>
            </a:r>
            <a:r>
              <a:rPr lang="en-US" sz="2200" i="1" dirty="0" err="1"/>
              <a:t>tuân</a:t>
            </a:r>
            <a:r>
              <a:rPr lang="en-US" sz="2200" i="1" dirty="0"/>
              <a:t> </a:t>
            </a:r>
            <a:r>
              <a:rPr lang="en-US" sz="2200" i="1" dirty="0" err="1"/>
              <a:t>thủ</a:t>
            </a:r>
            <a:r>
              <a:rPr lang="en-US" sz="2200" i="1" dirty="0"/>
              <a:t> </a:t>
            </a:r>
            <a:r>
              <a:rPr lang="en-US" sz="2200" i="1" dirty="0" err="1"/>
              <a:t>đầy</a:t>
            </a:r>
            <a:r>
              <a:rPr lang="en-US" sz="2200" i="1" dirty="0"/>
              <a:t> </a:t>
            </a:r>
            <a:r>
              <a:rPr lang="en-US" sz="2200" i="1" dirty="0" err="1"/>
              <a:t>đủ</a:t>
            </a:r>
            <a:r>
              <a:rPr lang="en-US" sz="2200" i="1" dirty="0"/>
              <a:t> </a:t>
            </a:r>
            <a:r>
              <a:rPr lang="en-US" sz="2200" i="1" dirty="0" err="1"/>
              <a:t>các</a:t>
            </a:r>
            <a:r>
              <a:rPr lang="en-US" sz="2200" i="1" dirty="0"/>
              <a:t> </a:t>
            </a:r>
            <a:r>
              <a:rPr lang="en-US" sz="2200" i="1" dirty="0" err="1"/>
              <a:t>yêu</a:t>
            </a:r>
            <a:r>
              <a:rPr lang="en-US" sz="2200" i="1" dirty="0"/>
              <a:t> </a:t>
            </a:r>
            <a:r>
              <a:rPr lang="en-US" sz="2200" i="1" dirty="0" err="1"/>
              <a:t>cầu</a:t>
            </a:r>
            <a:r>
              <a:rPr lang="en-US" sz="2200" i="1" dirty="0"/>
              <a:t> </a:t>
            </a:r>
            <a:r>
              <a:rPr lang="en-US" sz="2200" i="1" dirty="0" err="1"/>
              <a:t>về</a:t>
            </a:r>
            <a:r>
              <a:rPr lang="en-US" sz="2200" i="1" dirty="0"/>
              <a:t> </a:t>
            </a:r>
            <a:r>
              <a:rPr lang="en-US" sz="2200" i="1" dirty="0" err="1"/>
              <a:t>Năng</a:t>
            </a:r>
            <a:r>
              <a:rPr lang="en-US" sz="2200" i="1" dirty="0"/>
              <a:t> </a:t>
            </a:r>
            <a:r>
              <a:rPr lang="en-US" sz="2200" i="1" dirty="0" err="1"/>
              <a:t>lượng</a:t>
            </a:r>
            <a:r>
              <a:rPr lang="en-US" sz="2200" i="1" dirty="0"/>
              <a:t> </a:t>
            </a:r>
            <a:r>
              <a:rPr lang="en-US" sz="2200" i="1" dirty="0" err="1"/>
              <a:t>của</a:t>
            </a:r>
            <a:r>
              <a:rPr lang="en-US" sz="2200" i="1" dirty="0"/>
              <a:t> </a:t>
            </a:r>
            <a:r>
              <a:rPr lang="en-US" sz="2200" i="1" dirty="0" err="1">
                <a:cs typeface="Arial"/>
              </a:rPr>
              <a:t>Pháp</a:t>
            </a:r>
            <a:r>
              <a:rPr lang="en-US" sz="2200" i="1" dirty="0">
                <a:cs typeface="Arial"/>
              </a:rPr>
              <a:t> </a:t>
            </a:r>
            <a:r>
              <a:rPr lang="en-US" sz="2200" i="1" dirty="0" err="1">
                <a:cs typeface="Arial"/>
              </a:rPr>
              <a:t>luật</a:t>
            </a:r>
            <a:r>
              <a:rPr lang="en-US" sz="2200" i="1" dirty="0">
                <a:cs typeface="Arial"/>
              </a:rPr>
              <a:t> VN </a:t>
            </a:r>
            <a:r>
              <a:rPr lang="en-US" sz="2200" i="1" dirty="0" err="1"/>
              <a:t>thì</a:t>
            </a:r>
            <a:r>
              <a:rPr lang="en-US" sz="2200" i="1" dirty="0"/>
              <a:t> </a:t>
            </a:r>
            <a:r>
              <a:rPr lang="en-US" sz="2200" i="1" dirty="0" err="1"/>
              <a:t>đồng</a:t>
            </a:r>
            <a:r>
              <a:rPr lang="en-US" sz="2200" i="1" dirty="0"/>
              <a:t> </a:t>
            </a:r>
            <a:r>
              <a:rPr lang="en-US" sz="2200" i="1" dirty="0" err="1"/>
              <a:t>thời</a:t>
            </a:r>
            <a:r>
              <a:rPr lang="en-US" sz="2200" i="1" dirty="0"/>
              <a:t> </a:t>
            </a:r>
            <a:r>
              <a:rPr lang="en-US" sz="2200" i="1" dirty="0" err="1"/>
              <a:t>cũng</a:t>
            </a:r>
            <a:r>
              <a:rPr lang="en-US" sz="2200" i="1" dirty="0"/>
              <a:t> </a:t>
            </a:r>
            <a:r>
              <a:rPr lang="en-US" sz="2200" i="1" dirty="0" err="1"/>
              <a:t>tuân</a:t>
            </a:r>
            <a:r>
              <a:rPr lang="en-US" sz="2200" i="1" dirty="0"/>
              <a:t> </a:t>
            </a:r>
            <a:r>
              <a:rPr lang="en-US" sz="2200" i="1" dirty="0" err="1"/>
              <a:t>thủ</a:t>
            </a:r>
            <a:r>
              <a:rPr lang="en-US" sz="2200" i="1" dirty="0"/>
              <a:t> </a:t>
            </a:r>
            <a:r>
              <a:rPr lang="en-US" sz="2200" i="1" dirty="0" err="1"/>
              <a:t>các</a:t>
            </a:r>
            <a:r>
              <a:rPr lang="en-US" sz="2200" i="1" dirty="0"/>
              <a:t> </a:t>
            </a:r>
            <a:r>
              <a:rPr lang="en-US" sz="2200" i="1" dirty="0" err="1"/>
              <a:t>yêu</a:t>
            </a:r>
            <a:r>
              <a:rPr lang="en-US" sz="2200" i="1" dirty="0"/>
              <a:t> </a:t>
            </a:r>
            <a:r>
              <a:rPr lang="en-US" sz="2200" i="1" dirty="0" err="1"/>
              <a:t>cầu</a:t>
            </a:r>
            <a:r>
              <a:rPr lang="en-US" sz="2200" i="1" dirty="0"/>
              <a:t> </a:t>
            </a:r>
            <a:r>
              <a:rPr lang="en-US" sz="2200" i="1" dirty="0" err="1"/>
              <a:t>về</a:t>
            </a:r>
            <a:r>
              <a:rPr lang="en-US" sz="2200" i="1" dirty="0"/>
              <a:t> </a:t>
            </a:r>
            <a:r>
              <a:rPr lang="en-US" sz="2200" i="1" dirty="0" err="1"/>
              <a:t>năng</a:t>
            </a:r>
            <a:r>
              <a:rPr lang="en-US" sz="2200" i="1" dirty="0"/>
              <a:t> </a:t>
            </a:r>
            <a:r>
              <a:rPr lang="en-US" sz="2200" i="1" dirty="0" err="1"/>
              <a:t>lượng</a:t>
            </a:r>
            <a:r>
              <a:rPr lang="en-US" sz="2200" i="1" dirty="0"/>
              <a:t> </a:t>
            </a:r>
            <a:r>
              <a:rPr lang="en-US" sz="2200" i="1" dirty="0" err="1"/>
              <a:t>theo</a:t>
            </a:r>
            <a:r>
              <a:rPr lang="en-US" sz="2200" i="1" dirty="0"/>
              <a:t> </a:t>
            </a:r>
            <a:r>
              <a:rPr lang="en-US" sz="2200" i="1" dirty="0" err="1">
                <a:cs typeface="Arial"/>
              </a:rPr>
              <a:t>Higg</a:t>
            </a:r>
            <a:r>
              <a:rPr lang="en-US" sz="2200" i="1" dirty="0">
                <a:cs typeface="Arial"/>
              </a:rPr>
              <a:t> FEM</a:t>
            </a:r>
            <a:r>
              <a:rPr lang="en-US" sz="2200" i="1" dirty="0"/>
              <a:t> - Level 2. (</a:t>
            </a:r>
            <a:r>
              <a:rPr lang="en-US" sz="2200" i="1" dirty="0" err="1"/>
              <a:t>không</a:t>
            </a:r>
            <a:r>
              <a:rPr lang="en-US" sz="2200" i="1" dirty="0"/>
              <a:t> </a:t>
            </a:r>
            <a:r>
              <a:rPr lang="en-US" sz="2200" i="1" dirty="0" err="1"/>
              <a:t>có</a:t>
            </a:r>
            <a:r>
              <a:rPr lang="en-US" sz="2200" i="1" dirty="0"/>
              <a:t> Level 3)</a:t>
            </a:r>
          </a:p>
        </p:txBody>
      </p:sp>
      <p:sp>
        <p:nvSpPr>
          <p:cNvPr id="7"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NĂNG LƯỢNG</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687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3" name="TextBox 2"/>
          <p:cNvSpPr txBox="1"/>
          <p:nvPr/>
        </p:nvSpPr>
        <p:spPr>
          <a:xfrm>
            <a:off x="2929379" y="1322989"/>
            <a:ext cx="5943600" cy="4539704"/>
          </a:xfrm>
          <a:prstGeom prst="rect">
            <a:avLst/>
          </a:prstGeom>
          <a:solidFill>
            <a:schemeClr val="accent5">
              <a:lumMod val="20000"/>
              <a:lumOff val="80000"/>
            </a:schemeClr>
          </a:solidFill>
        </p:spPr>
        <p:txBody>
          <a:bodyPr wrap="square" rtlCol="0">
            <a:spAutoFit/>
          </a:bodyPr>
          <a:lstStyle/>
          <a:p>
            <a:pPr marL="342900" indent="-342900">
              <a:buFont typeface="+mj-lt"/>
              <a:buAutoNum type="arabicPeriod"/>
            </a:pPr>
            <a:r>
              <a:rPr lang="en-US" sz="1700" dirty="0">
                <a:latin typeface="Arial" pitchFamily="34" charset="0"/>
                <a:cs typeface="Arial" pitchFamily="34" charset="0"/>
              </a:rPr>
              <a:t>QUY ĐỊNH CHUNG</a:t>
            </a:r>
          </a:p>
          <a:p>
            <a:pPr marL="342900" indent="-342900">
              <a:buFont typeface="+mj-lt"/>
              <a:buAutoNum type="arabicPeriod"/>
            </a:pPr>
            <a:r>
              <a:rPr lang="en-US" sz="1700" dirty="0">
                <a:latin typeface="Arial" pitchFamily="34" charset="0"/>
                <a:cs typeface="Arial" pitchFamily="34" charset="0"/>
              </a:rPr>
              <a:t> QUYỀN VÀ NGHĨA VỤ CỦA TỔ CHỨC, CÁ NHÂN </a:t>
            </a:r>
          </a:p>
          <a:p>
            <a:pPr marL="342900" indent="-342900">
              <a:buFont typeface="+mj-lt"/>
              <a:buAutoNum type="arabicPeriod"/>
            </a:pPr>
            <a:r>
              <a:rPr lang="en-US" sz="1700" dirty="0">
                <a:latin typeface="Arial" pitchFamily="34" charset="0"/>
                <a:cs typeface="Arial" pitchFamily="34" charset="0"/>
              </a:rPr>
              <a:t>YÊU CẦU CHUNG ĐỂ ĐẢM BẢO AN TOÀN HÓA CHẤT </a:t>
            </a:r>
          </a:p>
          <a:p>
            <a:pPr marL="342900" indent="-342900">
              <a:buFont typeface="+mj-lt"/>
              <a:buAutoNum type="arabicPeriod"/>
            </a:pPr>
            <a:r>
              <a:rPr lang="en-US" sz="1700" dirty="0">
                <a:latin typeface="Arial" pitchFamily="34" charset="0"/>
                <a:cs typeface="Arial" pitchFamily="34" charset="0"/>
              </a:rPr>
              <a:t>PHÂN LOẠI VÀ GHI NHÃN HOÁ CHẤT</a:t>
            </a:r>
          </a:p>
          <a:p>
            <a:pPr marL="342900" indent="-342900">
              <a:buFont typeface="+mj-lt"/>
              <a:buAutoNum type="arabicPeriod"/>
            </a:pPr>
            <a:r>
              <a:rPr lang="en-US" sz="1700" dirty="0">
                <a:latin typeface="Arial" pitchFamily="34" charset="0"/>
                <a:cs typeface="Arial" pitchFamily="34" charset="0"/>
              </a:rPr>
              <a:t>PHIẾU AN TOÀN HOÁ CHẤT</a:t>
            </a:r>
          </a:p>
          <a:p>
            <a:pPr marL="342900" indent="-342900">
              <a:buFont typeface="+mj-lt"/>
              <a:buAutoNum type="arabicPeriod"/>
            </a:pPr>
            <a:r>
              <a:rPr lang="en-US" sz="1700" dirty="0">
                <a:latin typeface="Arial" pitchFamily="34" charset="0"/>
                <a:cs typeface="Arial" pitchFamily="34" charset="0"/>
              </a:rPr>
              <a:t>XỬ LÝ HÓA CHẤT BỊ THẢI BỎ TRONG SỬ DỤNG</a:t>
            </a:r>
          </a:p>
          <a:p>
            <a:pPr marL="342900" indent="-342900">
              <a:buFont typeface="+mj-lt"/>
              <a:buAutoNum type="arabicPeriod"/>
            </a:pPr>
            <a:r>
              <a:rPr lang="en-US" sz="1700" dirty="0">
                <a:latin typeface="Arial" pitchFamily="34" charset="0"/>
                <a:cs typeface="Arial" pitchFamily="34" charset="0"/>
              </a:rPr>
              <a:t>PHÒNG NGỪA , ỨNG CỨU SỰ CỐ HOÁ CHẤT</a:t>
            </a:r>
          </a:p>
          <a:p>
            <a:pPr marL="342900" indent="-342900">
              <a:buFont typeface="+mj-lt"/>
              <a:buAutoNum type="arabicPeriod"/>
            </a:pPr>
            <a:r>
              <a:rPr lang="en-US" sz="1700" dirty="0">
                <a:latin typeface="Arial" pitchFamily="34" charset="0"/>
                <a:cs typeface="Arial" pitchFamily="34" charset="0"/>
              </a:rPr>
              <a:t>KHOẢNG CÁCH AN TOÀN</a:t>
            </a:r>
          </a:p>
          <a:p>
            <a:pPr marL="342900" indent="-342900">
              <a:buFont typeface="+mj-lt"/>
              <a:buAutoNum type="arabicPeriod"/>
            </a:pPr>
            <a:r>
              <a:rPr lang="en-US" sz="1700" dirty="0">
                <a:latin typeface="Arial" pitchFamily="34" charset="0"/>
                <a:cs typeface="Arial" pitchFamily="34" charset="0"/>
              </a:rPr>
              <a:t>HÓA CHẤT NGUY HIỂM, HÓA CHẤT CẤM, HÓA CHẤT ĐỘC</a:t>
            </a:r>
          </a:p>
          <a:p>
            <a:pPr marL="342900" indent="-342900">
              <a:buFont typeface="+mj-lt"/>
              <a:buAutoNum type="arabicPeriod"/>
            </a:pPr>
            <a:r>
              <a:rPr lang="en-US" sz="1700" dirty="0">
                <a:latin typeface="Arial" pitchFamily="34" charset="0"/>
                <a:cs typeface="Arial" pitchFamily="34" charset="0"/>
              </a:rPr>
              <a:t>KHAI BÁO HOÁ CHẤT</a:t>
            </a:r>
          </a:p>
          <a:p>
            <a:pPr marL="342900" indent="-342900">
              <a:buFont typeface="+mj-lt"/>
              <a:buAutoNum type="arabicPeriod"/>
            </a:pPr>
            <a:r>
              <a:rPr lang="en-US" sz="1700" dirty="0">
                <a:latin typeface="Arial" pitchFamily="34" charset="0"/>
                <a:cs typeface="Arial" pitchFamily="34" charset="0"/>
              </a:rPr>
              <a:t>CUNG CẤP THÔNG TIN HÓA CHẤT</a:t>
            </a:r>
          </a:p>
          <a:p>
            <a:pPr marL="342900" indent="-342900">
              <a:buFont typeface="+mj-lt"/>
              <a:buAutoNum type="arabicPeriod"/>
            </a:pPr>
            <a:r>
              <a:rPr lang="en-US" sz="1700" dirty="0">
                <a:latin typeface="Arial" pitchFamily="34" charset="0"/>
                <a:cs typeface="Arial" pitchFamily="34" charset="0"/>
              </a:rPr>
              <a:t>ĐĂNG KÝ HOÁ CHẤT MỚI</a:t>
            </a:r>
          </a:p>
          <a:p>
            <a:pPr marL="342900" indent="-342900">
              <a:buFont typeface="+mj-lt"/>
              <a:buAutoNum type="arabicPeriod"/>
            </a:pPr>
            <a:r>
              <a:rPr lang="en-US" sz="1700" dirty="0">
                <a:latin typeface="Arial" pitchFamily="34" charset="0"/>
                <a:cs typeface="Arial" pitchFamily="34" charset="0"/>
              </a:rPr>
              <a:t>HUẤN LUYỆN AN TOÀN HÓA CHẤT</a:t>
            </a:r>
          </a:p>
          <a:p>
            <a:pPr marL="342900" indent="-342900">
              <a:buFont typeface="+mj-lt"/>
              <a:buAutoNum type="arabicPeriod"/>
            </a:pPr>
            <a:r>
              <a:rPr lang="en-US" sz="1700" dirty="0">
                <a:latin typeface="Arial" pitchFamily="34" charset="0"/>
                <a:cs typeface="Arial" pitchFamily="34" charset="0"/>
              </a:rPr>
              <a:t>CHẾ ĐỘ BÁO CÁO</a:t>
            </a:r>
          </a:p>
          <a:p>
            <a:pPr marL="342900" indent="-342900">
              <a:buFont typeface="+mj-lt"/>
              <a:buAutoNum type="arabicPeriod"/>
            </a:pPr>
            <a:r>
              <a:rPr lang="en-US" sz="1700" dirty="0">
                <a:latin typeface="Arial" pitchFamily="34" charset="0"/>
                <a:cs typeface="Arial" pitchFamily="34" charset="0"/>
              </a:rPr>
              <a:t>CÁC HÀNH VI BỊ NGHIÊM CẤM</a:t>
            </a:r>
          </a:p>
          <a:p>
            <a:pPr marL="342900" indent="-342900">
              <a:buFont typeface="+mj-lt"/>
              <a:buAutoNum type="arabicPeriod"/>
            </a:pPr>
            <a:r>
              <a:rPr lang="en-US" sz="1700" dirty="0">
                <a:latin typeface="Arial" pitchFamily="34" charset="0"/>
                <a:cs typeface="Arial" pitchFamily="34" charset="0"/>
              </a:rPr>
              <a:t>XỬ LÝ VI PHẠM</a:t>
            </a:r>
          </a:p>
        </p:txBody>
      </p:sp>
      <p:pic>
        <p:nvPicPr>
          <p:cNvPr id="9" name="Picture 8" descr="C:\Users\Truyen Bao\Desktop\hoa-chat-tay-rua-rong-reu-elimbio-eva.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590800"/>
            <a:ext cx="2133600" cy="2133600"/>
          </a:xfrm>
          <a:prstGeom prst="rect">
            <a:avLst/>
          </a:prstGeom>
          <a:noFill/>
          <a:ln>
            <a:noFill/>
          </a:ln>
        </p:spPr>
      </p:pic>
    </p:spTree>
    <p:extLst>
      <p:ext uri="{BB962C8B-B14F-4D97-AF65-F5344CB8AC3E}">
        <p14:creationId xmlns:p14="http://schemas.microsoft.com/office/powerpoint/2010/main" val="3355867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7" name="object 12"/>
          <p:cNvSpPr txBox="1"/>
          <p:nvPr/>
        </p:nvSpPr>
        <p:spPr>
          <a:xfrm>
            <a:off x="244857" y="852059"/>
            <a:ext cx="6508748" cy="937229"/>
          </a:xfrm>
          <a:prstGeom prst="rect">
            <a:avLst/>
          </a:prstGeom>
        </p:spPr>
        <p:txBody>
          <a:bodyPr wrap="square" lIns="0" tIns="0" rIns="0" bIns="0" rtlCol="0" anchor="ctr">
            <a:noAutofit/>
          </a:bodyPr>
          <a:lstStyle/>
          <a:p>
            <a:pPr marL="12700">
              <a:lnSpc>
                <a:spcPts val="3570"/>
              </a:lnSpc>
              <a:spcBef>
                <a:spcPts val="178"/>
              </a:spcBef>
            </a:pPr>
            <a:r>
              <a:rPr lang="en-US" sz="2400" b="1" dirty="0">
                <a:solidFill>
                  <a:srgbClr val="862A39"/>
                </a:solidFill>
                <a:latin typeface="Arial" panose="020B0604020202020204" pitchFamily="34" charset="0"/>
                <a:cs typeface="Arial" panose="020B0604020202020204" pitchFamily="34" charset="0"/>
              </a:rPr>
              <a:t>LUẬT VÀ QUI ĐỊNH VỀ HÓA CHẤT</a:t>
            </a:r>
            <a:endParaRPr sz="2400" dirty="0">
              <a:solidFill>
                <a:srgbClr val="862A39"/>
              </a:solidFill>
              <a:latin typeface="Arial" panose="020B0604020202020204" pitchFamily="34" charset="0"/>
              <a:cs typeface="Arial" panose="020B0604020202020204" pitchFamily="34" charset="0"/>
            </a:endParaRPr>
          </a:p>
        </p:txBody>
      </p:sp>
      <p:grpSp>
        <p:nvGrpSpPr>
          <p:cNvPr id="23" name="Group 22"/>
          <p:cNvGrpSpPr/>
          <p:nvPr/>
        </p:nvGrpSpPr>
        <p:grpSpPr>
          <a:xfrm>
            <a:off x="1426372" y="1668046"/>
            <a:ext cx="6561180" cy="4275554"/>
            <a:chOff x="1426372" y="1650747"/>
            <a:chExt cx="6561180" cy="4275554"/>
          </a:xfrm>
        </p:grpSpPr>
        <p:grpSp>
          <p:nvGrpSpPr>
            <p:cNvPr id="24" name="Group 23"/>
            <p:cNvGrpSpPr/>
            <p:nvPr/>
          </p:nvGrpSpPr>
          <p:grpSpPr>
            <a:xfrm>
              <a:off x="2286000" y="1650747"/>
              <a:ext cx="4243928" cy="815060"/>
              <a:chOff x="709034" y="278270"/>
              <a:chExt cx="4243928" cy="815060"/>
            </a:xfrm>
          </p:grpSpPr>
          <p:grpSp>
            <p:nvGrpSpPr>
              <p:cNvPr id="30" name="Group 29"/>
              <p:cNvGrpSpPr>
                <a:grpSpLocks/>
              </p:cNvGrpSpPr>
              <p:nvPr/>
            </p:nvGrpSpPr>
            <p:grpSpPr bwMode="auto">
              <a:xfrm>
                <a:off x="847531" y="278270"/>
                <a:ext cx="4105431" cy="815060"/>
                <a:chOff x="2183" y="986"/>
                <a:chExt cx="1344" cy="607"/>
              </a:xfrm>
            </p:grpSpPr>
            <p:sp>
              <p:nvSpPr>
                <p:cNvPr id="32" name="AutoShape 161"/>
                <p:cNvSpPr>
                  <a:spLocks noChangeArrowheads="1"/>
                </p:cNvSpPr>
                <p:nvPr/>
              </p:nvSpPr>
              <p:spPr bwMode="gray">
                <a:xfrm>
                  <a:off x="2195" y="986"/>
                  <a:ext cx="1332" cy="607"/>
                </a:xfrm>
                <a:prstGeom prst="roundRect">
                  <a:avLst>
                    <a:gd name="adj" fmla="val 13181"/>
                  </a:avLst>
                </a:prstGeom>
                <a:solidFill>
                  <a:schemeClr val="accent5">
                    <a:lumMod val="20000"/>
                    <a:lumOff val="80000"/>
                  </a:schemeClr>
                </a:solidFill>
                <a:ln w="9525">
                  <a:noFill/>
                  <a:round/>
                  <a:headEnd/>
                  <a:tailEnd/>
                </a:ln>
                <a:effectLst>
                  <a:outerShdw dist="35921" dir="2700000" algn="ctr" rotWithShape="0">
                    <a:srgbClr val="1C1C1C"/>
                  </a:outerShdw>
                </a:effectLst>
              </p:spPr>
              <p:txBody>
                <a:bodyPr wrap="none" anchor="ct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a:ln>
                      <a:noFill/>
                    </a:ln>
                    <a:solidFill>
                      <a:srgbClr val="FFFFFF"/>
                    </a:solidFill>
                    <a:effectLst/>
                    <a:uLnTx/>
                    <a:uFillTx/>
                    <a:latin typeface="Arial" charset="0"/>
                    <a:ea typeface="+mn-ea"/>
                    <a:cs typeface="+mn-cs"/>
                  </a:endParaRPr>
                </a:p>
              </p:txBody>
            </p:sp>
            <p:pic>
              <p:nvPicPr>
                <p:cNvPr id="33" name="Picture 32" descr="high_line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gray">
                <a:xfrm rot="16200000">
                  <a:off x="2721" y="460"/>
                  <a:ext cx="218" cy="1293"/>
                </a:xfrm>
                <a:prstGeom prst="rect">
                  <a:avLst/>
                </a:prstGeom>
                <a:noFill/>
              </p:spPr>
            </p:pic>
          </p:grpSp>
          <p:sp>
            <p:nvSpPr>
              <p:cNvPr id="31" name="Rectangle 30"/>
              <p:cNvSpPr>
                <a:spLocks noChangeArrowheads="1"/>
              </p:cNvSpPr>
              <p:nvPr/>
            </p:nvSpPr>
            <p:spPr bwMode="gray">
              <a:xfrm>
                <a:off x="709034" y="362634"/>
                <a:ext cx="4089668" cy="646331"/>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uLnTx/>
                    <a:uFillTx/>
                    <a:latin typeface="Arial" charset="0"/>
                    <a:ea typeface="+mn-ea"/>
                    <a:cs typeface="Arial" charset="0"/>
                  </a:rPr>
                  <a:t>Luật</a:t>
                </a:r>
                <a:r>
                  <a:rPr kumimoji="0" lang="en-US" sz="1800" b="1" i="0" u="none" strike="noStrike" kern="1200" cap="none" spc="0" normalizeH="0" noProof="0" dirty="0">
                    <a:ln>
                      <a:noFill/>
                    </a:ln>
                    <a:uLnTx/>
                    <a:uFillTx/>
                    <a:latin typeface="Arial" charset="0"/>
                    <a:ea typeface="+mn-ea"/>
                    <a:cs typeface="Arial" charset="0"/>
                  </a:rPr>
                  <a:t> </a:t>
                </a:r>
                <a:r>
                  <a:rPr kumimoji="0" lang="en-US" sz="1800" b="1" i="0" u="none" strike="noStrike" kern="1200" cap="none" spc="0" normalizeH="0" noProof="0" dirty="0" err="1">
                    <a:ln>
                      <a:noFill/>
                    </a:ln>
                    <a:uLnTx/>
                    <a:uFillTx/>
                    <a:latin typeface="Arial" charset="0"/>
                    <a:ea typeface="+mn-ea"/>
                    <a:cs typeface="Arial" charset="0"/>
                  </a:rPr>
                  <a:t>hóa</a:t>
                </a:r>
                <a:r>
                  <a:rPr kumimoji="0" lang="en-US" sz="1800" b="1" i="0" u="none" strike="noStrike" kern="1200" cap="none" spc="0" normalizeH="0" noProof="0" dirty="0">
                    <a:ln>
                      <a:noFill/>
                    </a:ln>
                    <a:uLnTx/>
                    <a:uFillTx/>
                    <a:latin typeface="Arial" charset="0"/>
                    <a:ea typeface="+mn-ea"/>
                    <a:cs typeface="Arial" charset="0"/>
                  </a:rPr>
                  <a:t> </a:t>
                </a:r>
                <a:r>
                  <a:rPr kumimoji="0" lang="en-US" sz="1800" b="1" i="0" u="none" strike="noStrike" kern="1200" cap="none" spc="0" normalizeH="0" noProof="0" dirty="0" err="1">
                    <a:ln>
                      <a:noFill/>
                    </a:ln>
                    <a:uLnTx/>
                    <a:uFillTx/>
                    <a:latin typeface="Arial" charset="0"/>
                    <a:ea typeface="+mn-ea"/>
                    <a:cs typeface="Arial" charset="0"/>
                  </a:rPr>
                  <a:t>chất</a:t>
                </a:r>
                <a:endParaRPr kumimoji="0" lang="en-US" sz="1800" b="1" i="0" u="none" strike="noStrike" kern="1200" cap="none" spc="0" normalizeH="0" baseline="0" noProof="0" dirty="0">
                  <a:ln>
                    <a:noFill/>
                  </a:ln>
                  <a:uLnTx/>
                  <a:uFillTx/>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uLnTx/>
                    <a:uFillTx/>
                    <a:latin typeface="Arial" charset="0"/>
                    <a:ea typeface="+mn-ea"/>
                    <a:cs typeface="Arial" charset="0"/>
                  </a:rPr>
                  <a:t>No.06/2007/QH12</a:t>
                </a:r>
              </a:p>
            </p:txBody>
          </p:sp>
        </p:grpSp>
        <p:sp>
          <p:nvSpPr>
            <p:cNvPr id="25" name="Rectangle 24"/>
            <p:cNvSpPr>
              <a:spLocks noChangeArrowheads="1"/>
            </p:cNvSpPr>
            <p:nvPr/>
          </p:nvSpPr>
          <p:spPr bwMode="gray">
            <a:xfrm>
              <a:off x="1426373" y="3008451"/>
              <a:ext cx="2378021" cy="1292662"/>
            </a:xfrm>
            <a:prstGeom prst="rect">
              <a:avLst/>
            </a:prstGeom>
            <a:solidFill>
              <a:schemeClr val="accent5">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algn="ctr" fontAlgn="base">
                <a:spcBef>
                  <a:spcPct val="0"/>
                </a:spcBef>
                <a:spcAft>
                  <a:spcPct val="0"/>
                </a:spcAft>
                <a:defRPr/>
              </a:pPr>
              <a:r>
                <a:rPr lang="en-US" sz="1600" dirty="0"/>
                <a:t>NĐ 113/2017/NĐ-CP, </a:t>
              </a:r>
              <a:r>
                <a:rPr lang="en-US" sz="1600" dirty="0" err="1"/>
                <a:t>Quy</a:t>
              </a:r>
              <a:r>
                <a:rPr lang="en-US" sz="1600" dirty="0"/>
                <a:t> </a:t>
              </a:r>
              <a:r>
                <a:rPr lang="en-US" sz="1600" dirty="0" err="1"/>
                <a:t>định</a:t>
              </a:r>
              <a:r>
                <a:rPr lang="en-US" sz="1600" dirty="0"/>
                <a:t> chi </a:t>
              </a:r>
              <a:r>
                <a:rPr lang="en-US" sz="1600" dirty="0" err="1"/>
                <a:t>tiết</a:t>
              </a:r>
              <a:r>
                <a:rPr lang="en-US" sz="1600" dirty="0"/>
                <a:t> </a:t>
              </a:r>
              <a:r>
                <a:rPr lang="en-US" sz="1600" dirty="0" err="1"/>
                <a:t>và</a:t>
              </a:r>
              <a:r>
                <a:rPr lang="en-US" sz="1600" dirty="0"/>
                <a:t> </a:t>
              </a:r>
              <a:r>
                <a:rPr lang="en-US" sz="1600" dirty="0" err="1"/>
                <a:t>hướng</a:t>
              </a:r>
              <a:r>
                <a:rPr lang="en-US" sz="1600" dirty="0"/>
                <a:t> </a:t>
              </a:r>
              <a:r>
                <a:rPr lang="en-US" sz="1600" dirty="0" err="1"/>
                <a:t>dẫn</a:t>
              </a:r>
              <a:r>
                <a:rPr lang="en-US" sz="1600" dirty="0"/>
                <a:t> </a:t>
              </a:r>
              <a:r>
                <a:rPr lang="en-US" sz="1600" dirty="0" err="1"/>
                <a:t>thi</a:t>
              </a:r>
              <a:r>
                <a:rPr lang="en-US" sz="1600" dirty="0"/>
                <a:t> </a:t>
              </a:r>
              <a:r>
                <a:rPr lang="en-US" sz="1600" dirty="0" err="1"/>
                <a:t>hành</a:t>
              </a:r>
              <a:r>
                <a:rPr lang="en-US" sz="1600" dirty="0"/>
                <a:t> </a:t>
              </a:r>
              <a:r>
                <a:rPr lang="en-US" sz="1600" dirty="0" err="1"/>
                <a:t>một</a:t>
              </a:r>
              <a:r>
                <a:rPr lang="en-US" sz="1600" dirty="0"/>
                <a:t> </a:t>
              </a:r>
              <a:r>
                <a:rPr lang="en-US" sz="1600" dirty="0" err="1"/>
                <a:t>số</a:t>
              </a:r>
              <a:r>
                <a:rPr lang="en-US" sz="1600" dirty="0"/>
                <a:t> </a:t>
              </a:r>
              <a:r>
                <a:rPr lang="en-US" sz="1600" dirty="0" err="1"/>
                <a:t>điều</a:t>
              </a:r>
              <a:r>
                <a:rPr lang="en-US" sz="1600" dirty="0"/>
                <a:t> </a:t>
              </a:r>
              <a:r>
                <a:rPr lang="en-US" sz="1600" dirty="0" err="1"/>
                <a:t>của</a:t>
              </a:r>
              <a:r>
                <a:rPr lang="en-US" sz="1600" dirty="0"/>
                <a:t> </a:t>
              </a:r>
              <a:r>
                <a:rPr lang="en-US" sz="1600" dirty="0" err="1"/>
                <a:t>luật</a:t>
              </a:r>
              <a:r>
                <a:rPr lang="en-US" sz="1600" dirty="0"/>
                <a:t> </a:t>
              </a:r>
              <a:r>
                <a:rPr lang="en-US" sz="1600" dirty="0" err="1"/>
                <a:t>hóa</a:t>
              </a:r>
              <a:r>
                <a:rPr lang="en-US" sz="1600" dirty="0"/>
                <a:t> </a:t>
              </a:r>
              <a:r>
                <a:rPr lang="en-US" sz="1600" dirty="0" err="1"/>
                <a:t>chất</a:t>
              </a:r>
              <a:endParaRPr lang="en-US" sz="1600" dirty="0"/>
            </a:p>
            <a:p>
              <a:pPr lvl="0" fontAlgn="base">
                <a:spcBef>
                  <a:spcPct val="0"/>
                </a:spcBef>
                <a:spcAft>
                  <a:spcPct val="0"/>
                </a:spcAft>
                <a:defRPr/>
              </a:pPr>
              <a:endParaRPr kumimoji="0" lang="en-US" sz="1400" b="1" i="0" u="none" strike="noStrike" kern="0" cap="none" spc="0" normalizeH="0" baseline="0" noProof="0" dirty="0">
                <a:ln>
                  <a:noFill/>
                </a:ln>
                <a:solidFill>
                  <a:srgbClr val="FEFFFF"/>
                </a:solidFill>
                <a:effectLst>
                  <a:outerShdw blurRad="38100" dist="38100" dir="2700000" algn="tl">
                    <a:srgbClr val="000000"/>
                  </a:outerShdw>
                </a:effectLst>
                <a:uLnTx/>
                <a:uFillTx/>
                <a:latin typeface="Arial" charset="0"/>
                <a:ea typeface="+mn-ea"/>
                <a:cs typeface="Arial" charset="0"/>
              </a:endParaRPr>
            </a:p>
          </p:txBody>
        </p:sp>
        <p:sp>
          <p:nvSpPr>
            <p:cNvPr id="26" name="Rectangle 25"/>
            <p:cNvSpPr>
              <a:spLocks noChangeArrowheads="1"/>
            </p:cNvSpPr>
            <p:nvPr/>
          </p:nvSpPr>
          <p:spPr bwMode="gray">
            <a:xfrm>
              <a:off x="6006353" y="2984655"/>
              <a:ext cx="1981199" cy="1538883"/>
            </a:xfrm>
            <a:prstGeom prst="rect">
              <a:avLst/>
            </a:prstGeom>
            <a:solidFill>
              <a:schemeClr val="accent5">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algn="ctr" fontAlgn="base">
                <a:spcBef>
                  <a:spcPct val="0"/>
                </a:spcBef>
                <a:spcAft>
                  <a:spcPct val="0"/>
                </a:spcAft>
                <a:defRPr/>
              </a:pPr>
              <a:r>
                <a:rPr lang="en-US" sz="1600" dirty="0"/>
                <a:t>NĐ 163</a:t>
              </a:r>
              <a:r>
                <a:rPr lang="vi-VN" sz="1600" dirty="0"/>
                <a:t>/2013/NĐ-CP</a:t>
              </a:r>
              <a:r>
                <a:rPr lang="en-US" sz="1600" dirty="0"/>
                <a:t>, Q</a:t>
              </a:r>
              <a:r>
                <a:rPr lang="vi-VN" sz="1600" dirty="0"/>
                <a:t>uy định về xử phạt vi phạm hành chính trong lĩnh vực hóa chất</a:t>
              </a:r>
              <a:endParaRPr lang="en-US" sz="1600" dirty="0"/>
            </a:p>
            <a:p>
              <a:pPr lvl="0" fontAlgn="base">
                <a:spcBef>
                  <a:spcPct val="0"/>
                </a:spcBef>
                <a:spcAft>
                  <a:spcPct val="0"/>
                </a:spcAft>
                <a:defRPr/>
              </a:pPr>
              <a:endParaRPr kumimoji="0" lang="en-US" sz="1400" b="1" i="0" u="none" strike="noStrike" kern="0" cap="none" spc="0" normalizeH="0" baseline="0" noProof="0" dirty="0">
                <a:ln>
                  <a:noFill/>
                </a:ln>
                <a:solidFill>
                  <a:srgbClr val="FEFFFF"/>
                </a:solidFill>
                <a:effectLst>
                  <a:outerShdw blurRad="38100" dist="38100" dir="2700000" algn="tl">
                    <a:srgbClr val="000000"/>
                  </a:outerShdw>
                </a:effectLst>
                <a:uLnTx/>
                <a:uFillTx/>
                <a:latin typeface="Arial" charset="0"/>
                <a:ea typeface="+mn-ea"/>
                <a:cs typeface="Arial" charset="0"/>
              </a:endParaRPr>
            </a:p>
          </p:txBody>
        </p:sp>
        <p:sp>
          <p:nvSpPr>
            <p:cNvPr id="27" name="Rectangle 26"/>
            <p:cNvSpPr>
              <a:spLocks noChangeArrowheads="1"/>
            </p:cNvSpPr>
            <p:nvPr/>
          </p:nvSpPr>
          <p:spPr bwMode="gray">
            <a:xfrm>
              <a:off x="1426372" y="4849083"/>
              <a:ext cx="2378021" cy="1077218"/>
            </a:xfrm>
            <a:prstGeom prst="rect">
              <a:avLst/>
            </a:prstGeom>
            <a:solidFill>
              <a:schemeClr val="accent6">
                <a:lumMod val="20000"/>
                <a:lumOff val="80000"/>
              </a:schemeClr>
            </a:solidFill>
            <a:ln w="9525" cap="flat" cmpd="sng" algn="ctr">
              <a:solidFill>
                <a:srgbClr val="9BBB59">
                  <a:shade val="95000"/>
                  <a:satMod val="105000"/>
                </a:srgbClr>
              </a:solidFill>
              <a:prstDash val="solid"/>
              <a:headEnd/>
              <a:tailEnd/>
            </a:ln>
            <a:effectLst>
              <a:outerShdw blurRad="40000" dist="23000" dir="5400000" rotWithShape="0">
                <a:srgbClr val="000000">
                  <a:alpha val="35000"/>
                </a:srgbClr>
              </a:outerShdw>
            </a:effectLst>
          </p:spPr>
          <p:txBody>
            <a:bodyPr wrap="square">
              <a:spAutoFit/>
            </a:bodyPr>
            <a:lstStyle/>
            <a:p>
              <a:pPr lvl="0" fontAlgn="base">
                <a:spcBef>
                  <a:spcPct val="0"/>
                </a:spcBef>
                <a:spcAft>
                  <a:spcPct val="0"/>
                </a:spcAft>
                <a:defRPr/>
              </a:pPr>
              <a:r>
                <a:rPr lang="en-US" sz="1600" dirty="0"/>
                <a:t>T</a:t>
              </a:r>
              <a:r>
                <a:rPr lang="vi-VN" sz="1600" dirty="0"/>
                <a:t>hông tư</a:t>
              </a:r>
              <a:r>
                <a:rPr lang="en-US" sz="1600" dirty="0"/>
                <a:t> 32/2017/TT-BCT, </a:t>
              </a:r>
              <a:r>
                <a:rPr lang="en-US" sz="1600" dirty="0" err="1"/>
                <a:t>Quy</a:t>
              </a:r>
              <a:r>
                <a:rPr lang="en-US" sz="1600" dirty="0"/>
                <a:t> </a:t>
              </a:r>
              <a:r>
                <a:rPr lang="en-US" sz="1600" dirty="0" err="1"/>
                <a:t>định</a:t>
              </a:r>
              <a:r>
                <a:rPr lang="en-US" sz="1600" dirty="0"/>
                <a:t> </a:t>
              </a:r>
              <a:r>
                <a:rPr lang="en-US" sz="1600" dirty="0" err="1"/>
                <a:t>cụ</a:t>
              </a:r>
              <a:r>
                <a:rPr lang="en-US" sz="1600" dirty="0"/>
                <a:t> </a:t>
              </a:r>
              <a:r>
                <a:rPr lang="en-US" sz="1600" dirty="0" err="1"/>
                <a:t>thể</a:t>
              </a:r>
              <a:r>
                <a:rPr lang="en-US" sz="1600" dirty="0"/>
                <a:t> </a:t>
              </a:r>
              <a:r>
                <a:rPr lang="en-US" sz="1600" dirty="0" err="1"/>
                <a:t>và</a:t>
              </a:r>
              <a:r>
                <a:rPr lang="en-US" sz="1600" dirty="0"/>
                <a:t> </a:t>
              </a:r>
              <a:r>
                <a:rPr lang="en-US" sz="1600" dirty="0" err="1"/>
                <a:t>hướng</a:t>
              </a:r>
              <a:r>
                <a:rPr lang="en-US" sz="1600" dirty="0"/>
                <a:t> </a:t>
              </a:r>
              <a:r>
                <a:rPr lang="en-US" sz="1600" dirty="0" err="1"/>
                <a:t>dẫn</a:t>
              </a:r>
              <a:r>
                <a:rPr lang="en-US" sz="1600" dirty="0"/>
                <a:t> </a:t>
              </a:r>
              <a:r>
                <a:rPr lang="en-US" sz="1600" dirty="0" err="1"/>
                <a:t>thi</a:t>
              </a:r>
              <a:r>
                <a:rPr lang="en-US" sz="1600" dirty="0"/>
                <a:t> </a:t>
              </a:r>
              <a:r>
                <a:rPr lang="en-US" sz="1600" dirty="0" err="1"/>
                <a:t>hành</a:t>
              </a:r>
              <a:r>
                <a:rPr lang="en-US" sz="1600" dirty="0"/>
                <a:t> </a:t>
              </a:r>
              <a:r>
                <a:rPr lang="en-US" sz="1600" dirty="0" err="1"/>
                <a:t>một</a:t>
              </a:r>
              <a:r>
                <a:rPr lang="en-US" sz="1600" dirty="0"/>
                <a:t> </a:t>
              </a:r>
              <a:r>
                <a:rPr lang="en-US" sz="1600" dirty="0" err="1"/>
                <a:t>số</a:t>
              </a:r>
              <a:r>
                <a:rPr lang="en-US" sz="1600" dirty="0"/>
                <a:t> </a:t>
              </a:r>
              <a:r>
                <a:rPr lang="en-US" sz="1600" dirty="0" err="1"/>
                <a:t>điều</a:t>
              </a:r>
              <a:r>
                <a:rPr lang="en-US" sz="1600" dirty="0"/>
                <a:t> </a:t>
              </a:r>
              <a:r>
                <a:rPr lang="en-US" sz="1600" dirty="0" err="1"/>
                <a:t>của</a:t>
              </a:r>
              <a:r>
                <a:rPr lang="en-US" sz="1600" dirty="0"/>
                <a:t> </a:t>
              </a:r>
              <a:r>
                <a:rPr lang="en-US" sz="1600" dirty="0" err="1"/>
                <a:t>luật</a:t>
              </a:r>
              <a:r>
                <a:rPr lang="en-US" sz="1600" dirty="0"/>
                <a:t> </a:t>
              </a:r>
              <a:r>
                <a:rPr lang="en-US" sz="1600" dirty="0" err="1"/>
                <a:t>hóa</a:t>
              </a:r>
              <a:r>
                <a:rPr lang="en-US" sz="1600" dirty="0"/>
                <a:t> </a:t>
              </a:r>
              <a:r>
                <a:rPr lang="en-US" sz="1600" dirty="0" err="1"/>
                <a:t>chất</a:t>
              </a:r>
              <a:r>
                <a:rPr lang="en-US" sz="1600" dirty="0"/>
                <a:t> </a:t>
              </a:r>
              <a:endParaRPr kumimoji="0" lang="en-US" sz="1600" b="1" i="0" u="none" strike="noStrike" kern="0" cap="none" spc="0" normalizeH="0" baseline="0" noProof="0" dirty="0">
                <a:ln>
                  <a:noFill/>
                </a:ln>
                <a:solidFill>
                  <a:srgbClr val="FEFFFF"/>
                </a:solidFill>
                <a:effectLst>
                  <a:outerShdw blurRad="38100" dist="38100" dir="2700000" algn="tl">
                    <a:srgbClr val="000000"/>
                  </a:outerShdw>
                </a:effectLst>
                <a:uLnTx/>
                <a:uFillTx/>
                <a:latin typeface="Arial" charset="0"/>
                <a:cs typeface="Arial" charset="0"/>
              </a:endParaRPr>
            </a:p>
          </p:txBody>
        </p:sp>
        <p:cxnSp>
          <p:nvCxnSpPr>
            <p:cNvPr id="28" name="Straight Connector 27"/>
            <p:cNvCxnSpPr/>
            <p:nvPr/>
          </p:nvCxnSpPr>
          <p:spPr>
            <a:xfrm>
              <a:off x="4815567" y="2724563"/>
              <a:ext cx="20777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27" idx="0"/>
            </p:cNvCxnSpPr>
            <p:nvPr/>
          </p:nvCxnSpPr>
          <p:spPr>
            <a:xfrm flipH="1">
              <a:off x="2615383" y="4301113"/>
              <a:ext cx="1" cy="54797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flipH="1">
            <a:off x="2667000" y="2743200"/>
            <a:ext cx="2133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815567" y="2483106"/>
            <a:ext cx="0" cy="2587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893363" y="2741862"/>
            <a:ext cx="0" cy="2600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667000" y="2741862"/>
            <a:ext cx="0" cy="26009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312" y="4191000"/>
            <a:ext cx="457240" cy="323116"/>
          </a:xfrm>
          <a:prstGeom prst="rect">
            <a:avLst/>
          </a:prstGeom>
        </p:spPr>
      </p:pic>
      <p:sp>
        <p:nvSpPr>
          <p:cNvPr id="22" name="Rectangle 21"/>
          <p:cNvSpPr>
            <a:spLocks noChangeArrowheads="1"/>
          </p:cNvSpPr>
          <p:nvPr/>
        </p:nvSpPr>
        <p:spPr bwMode="gray">
          <a:xfrm>
            <a:off x="6006353" y="4688772"/>
            <a:ext cx="1523959" cy="461665"/>
          </a:xfrm>
          <a:prstGeom prst="rect">
            <a:avLst/>
          </a:prstGeom>
          <a:solidFill>
            <a:srgbClr val="CCCC00"/>
          </a:solidFill>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fontAlgn="base">
              <a:spcBef>
                <a:spcPct val="0"/>
              </a:spcBef>
              <a:spcAft>
                <a:spcPct val="0"/>
              </a:spcAft>
            </a:pPr>
            <a:r>
              <a:rPr lang="vi-VN" sz="1200" b="1" dirty="0">
                <a:solidFill>
                  <a:srgbClr val="FF0000"/>
                </a:solidFill>
                <a:cs typeface="Arial" charset="0"/>
              </a:rPr>
              <a:t>Nghị định</a:t>
            </a:r>
            <a:endParaRPr lang="en-US" sz="1200" b="1" dirty="0">
              <a:solidFill>
                <a:srgbClr val="FF0000"/>
              </a:solidFill>
              <a:cs typeface="Arial" charset="0"/>
            </a:endParaRPr>
          </a:p>
          <a:p>
            <a:pPr fontAlgn="base">
              <a:spcBef>
                <a:spcPct val="0"/>
              </a:spcBef>
              <a:spcAft>
                <a:spcPct val="0"/>
              </a:spcAft>
            </a:pPr>
            <a:r>
              <a:rPr lang="en-US" sz="1200" b="1" dirty="0">
                <a:solidFill>
                  <a:srgbClr val="FF0000"/>
                </a:solidFill>
              </a:rPr>
              <a:t>71/2019</a:t>
            </a:r>
            <a:r>
              <a:rPr lang="vi-VN" sz="1200" b="1" dirty="0">
                <a:solidFill>
                  <a:srgbClr val="FF0000"/>
                </a:solidFill>
              </a:rPr>
              <a:t>/NĐ-CP</a:t>
            </a:r>
            <a:endParaRPr lang="en-US" sz="1200" b="1" dirty="0">
              <a:solidFill>
                <a:srgbClr val="FF0000"/>
              </a:solidFill>
              <a:cs typeface="Arial" charset="0"/>
            </a:endParaRPr>
          </a:p>
        </p:txBody>
      </p:sp>
    </p:spTree>
    <p:extLst>
      <p:ext uri="{BB962C8B-B14F-4D97-AF65-F5344CB8AC3E}">
        <p14:creationId xmlns:p14="http://schemas.microsoft.com/office/powerpoint/2010/main" val="2393529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04800" y="2388742"/>
            <a:ext cx="4572000" cy="2492990"/>
          </a:xfrm>
          <a:prstGeom prst="rect">
            <a:avLst/>
          </a:prstGeom>
          <a:solidFill>
            <a:schemeClr val="accent5">
              <a:lumMod val="20000"/>
              <a:lumOff val="80000"/>
            </a:schemeClr>
          </a:solidFill>
        </p:spPr>
        <p:txBody>
          <a:bodyPr>
            <a:spAutoFit/>
          </a:bodyPr>
          <a:lstStyle/>
          <a:p>
            <a:r>
              <a:rPr lang="en-US" sz="2400" b="1" i="1" dirty="0" err="1">
                <a:solidFill>
                  <a:srgbClr val="862A39"/>
                </a:solidFill>
                <a:latin typeface="Calibri" panose="020F0502020204030204" pitchFamily="34" charset="0"/>
                <a:ea typeface="Calibri" panose="020F0502020204030204" pitchFamily="34" charset="0"/>
                <a:cs typeface="Times New Roman" panose="02020603050405020304" pitchFamily="18" charset="0"/>
              </a:rPr>
              <a:t>Có</a:t>
            </a:r>
            <a:r>
              <a:rPr lang="en-US" sz="24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862A39"/>
                </a:solidFill>
                <a:latin typeface="Calibri" panose="020F0502020204030204" pitchFamily="34" charset="0"/>
                <a:ea typeface="Calibri" panose="020F0502020204030204" pitchFamily="34" charset="0"/>
                <a:cs typeface="Times New Roman" panose="02020603050405020304" pitchFamily="18" charset="0"/>
              </a:rPr>
              <a:t>quyền</a:t>
            </a:r>
            <a:r>
              <a:rPr lang="en-US" sz="2400" b="1" i="1" dirty="0">
                <a:solidFill>
                  <a:srgbClr val="862A39"/>
                </a:solidFill>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862A39"/>
                </a:solidFill>
                <a:latin typeface="Calibri" panose="020F0502020204030204" pitchFamily="34" charset="0"/>
                <a:ea typeface="Calibri" panose="020F0502020204030204" pitchFamily="34" charset="0"/>
                <a:cs typeface="Times New Roman" panose="02020603050405020304" pitchFamily="18" charset="0"/>
              </a:rPr>
              <a:t> </a:t>
            </a:r>
          </a:p>
          <a:p>
            <a:r>
              <a:rPr lang="en-US" sz="2200" dirty="0" err="1">
                <a:latin typeface="Calibri" panose="020F0502020204030204" pitchFamily="34" charset="0"/>
                <a:ea typeface="Calibri" panose="020F0502020204030204" pitchFamily="34" charset="0"/>
                <a:cs typeface="Times New Roman" panose="02020603050405020304" pitchFamily="18" charset="0"/>
              </a:rPr>
              <a:t>Yêu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cầu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bên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hóa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cung</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cấp</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đầy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đủ</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chính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xác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tin </a:t>
            </a:r>
            <a:r>
              <a:rPr lang="en-US" sz="2200" dirty="0" err="1">
                <a:latin typeface="Calibri" panose="020F0502020204030204" pitchFamily="34" charset="0"/>
                <a:ea typeface="Calibri" panose="020F0502020204030204" pitchFamily="34" charset="0"/>
                <a:cs typeface="Times New Roman" panose="02020603050405020304" pitchFamily="18" charset="0"/>
              </a:rPr>
              <a:t>liên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quan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đến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đặc</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điểm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tính</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thông</a:t>
            </a:r>
            <a:r>
              <a:rPr lang="en-US" sz="2200" dirty="0">
                <a:latin typeface="Calibri" panose="020F0502020204030204" pitchFamily="34" charset="0"/>
                <a:ea typeface="Calibri" panose="020F0502020204030204" pitchFamily="34" charset="0"/>
                <a:cs typeface="Times New Roman" panose="02020603050405020304" pitchFamily="18" charset="0"/>
              </a:rPr>
              <a:t> tin </a:t>
            </a:r>
            <a:r>
              <a:rPr lang="en-US" sz="2200" dirty="0" err="1">
                <a:latin typeface="Calibri" panose="020F0502020204030204" pitchFamily="34" charset="0"/>
                <a:ea typeface="Calibri" panose="020F0502020204030204" pitchFamily="34" charset="0"/>
                <a:cs typeface="Times New Roman" panose="02020603050405020304" pitchFamily="18" charset="0"/>
              </a:rPr>
              <a:t>phân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loại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ghi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nhãn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và</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phiếu</a:t>
            </a:r>
            <a:r>
              <a:rPr lang="en-US" sz="2200" dirty="0">
                <a:latin typeface="Calibri" panose="020F0502020204030204" pitchFamily="34" charset="0"/>
                <a:ea typeface="Calibri" panose="020F0502020204030204" pitchFamily="34" charset="0"/>
                <a:cs typeface="Times New Roman" panose="02020603050405020304" pitchFamily="18" charset="0"/>
              </a:rPr>
              <a:t> an </a:t>
            </a:r>
            <a:r>
              <a:rPr lang="en-US" sz="2200" dirty="0" err="1">
                <a:latin typeface="Calibri" panose="020F0502020204030204" pitchFamily="34" charset="0"/>
                <a:ea typeface="Calibri" panose="020F0502020204030204" pitchFamily="34" charset="0"/>
                <a:cs typeface="Times New Roman" panose="02020603050405020304" pitchFamily="18" charset="0"/>
              </a:rPr>
              <a:t>toàn</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hóa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đối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với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hóa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chất</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nguy</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hiểm</a:t>
            </a:r>
            <a:endParaRPr lang="en-US" sz="22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5457" y="1749464"/>
            <a:ext cx="2889885" cy="3771545"/>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944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76200" y="923904"/>
            <a:ext cx="6781800" cy="461665"/>
          </a:xfrm>
          <a:prstGeom prst="rect">
            <a:avLst/>
          </a:prstGeom>
        </p:spPr>
        <p:txBody>
          <a:bodyPr wrap="square">
            <a:spAutoFit/>
          </a:bodyPr>
          <a:lstStyle/>
          <a:p>
            <a:r>
              <a:rPr lang="en-US" sz="2400" b="1" i="1" dirty="0" err="1">
                <a:solidFill>
                  <a:srgbClr val="862A39"/>
                </a:solidFill>
              </a:rPr>
              <a:t>Nghĩa</a:t>
            </a:r>
            <a:r>
              <a:rPr lang="en-US" sz="2400" b="1" i="1" dirty="0">
                <a:solidFill>
                  <a:srgbClr val="862A39"/>
                </a:solidFill>
              </a:rPr>
              <a:t> </a:t>
            </a:r>
            <a:r>
              <a:rPr lang="en-US" sz="2400" b="1" i="1" dirty="0" err="1">
                <a:solidFill>
                  <a:srgbClr val="862A39"/>
                </a:solidFill>
              </a:rPr>
              <a:t>vụ</a:t>
            </a:r>
            <a:r>
              <a:rPr lang="en-US" sz="2400" b="1" i="1" dirty="0">
                <a:solidFill>
                  <a:srgbClr val="862A39"/>
                </a:solidFill>
              </a:rPr>
              <a:t>:</a:t>
            </a:r>
          </a:p>
        </p:txBody>
      </p:sp>
      <p:sp>
        <p:nvSpPr>
          <p:cNvPr id="4" name="Rectangle 3"/>
          <p:cNvSpPr/>
          <p:nvPr/>
        </p:nvSpPr>
        <p:spPr>
          <a:xfrm>
            <a:off x="376450" y="1355854"/>
            <a:ext cx="5478612" cy="4832092"/>
          </a:xfrm>
          <a:prstGeom prst="rect">
            <a:avLst/>
          </a:prstGeom>
          <a:solidFill>
            <a:schemeClr val="accent6">
              <a:lumMod val="20000"/>
              <a:lumOff val="80000"/>
            </a:schemeClr>
          </a:solidFill>
        </p:spPr>
        <p:txBody>
          <a:bodyPr wrap="square">
            <a:spAutoFit/>
          </a:bodyPr>
          <a:lstStyle/>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Tuân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thủ</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các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định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quản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lý</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toàn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hóa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chất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Có</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người</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chuyên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trách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toàn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hóa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chất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Định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kỳ</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đào</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tạo</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huấn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luyện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an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toàn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hóa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chất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Cung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cấp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đầy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đủ</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kịp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thời</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chính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xác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thông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tin an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toàn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hóa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chất</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Xây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dựng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Biện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pháp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Kế</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hoạch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phòng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ngừa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ứng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phó</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sự</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cố</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Cập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nhập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lưu</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trữ</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thông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Thông</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báo</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khi</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phát</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hiện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các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biểu</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hiện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về</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đặc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tính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nguy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hiểm</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mới</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Wingdings" panose="05000000000000000000" pitchFamily="2" charset="2"/>
              <a:buChar char="ü"/>
            </a:pP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Chấp</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hành</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các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yêu</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cầu</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kiểm</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tra</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thực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hiện</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các</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quy</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định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0" y="2438400"/>
            <a:ext cx="2744304" cy="2667000"/>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332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57412" y="1225747"/>
            <a:ext cx="8786588" cy="461665"/>
          </a:xfrm>
          <a:prstGeom prst="rect">
            <a:avLst/>
          </a:prstGeom>
        </p:spPr>
        <p:txBody>
          <a:bodyPr wrap="squar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YÊU CẦU CHUNG ĐỂ ĐẢM BẢO AN TOÀN HÓA CHẤT </a:t>
            </a:r>
            <a:endParaRPr lang="en-US" sz="2400" b="1"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76200" y="1981200"/>
            <a:ext cx="7391400" cy="1800493"/>
          </a:xfrm>
          <a:prstGeom prst="rect">
            <a:avLst/>
          </a:prstGeom>
          <a:solidFill>
            <a:schemeClr val="accent5">
              <a:lumMod val="20000"/>
              <a:lumOff val="80000"/>
            </a:schemeClr>
          </a:solidFill>
        </p:spPr>
        <p:txBody>
          <a:bodyPr wrap="square">
            <a:spAutoFit/>
          </a:bodyPr>
          <a:lstStyle/>
          <a:p>
            <a:pPr marL="836295" marR="0" indent="-342900" algn="just">
              <a:spcBef>
                <a:spcPts val="300"/>
              </a:spcBef>
              <a:spcAft>
                <a:spcPts val="3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Times New Roman" panose="02020603050405020304" pitchFamily="18" charset="0"/>
              </a:rPr>
              <a:t>Yêu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cầu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đối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với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nhà</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xưởng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kho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chứa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36295" marR="0" indent="-342900" algn="just">
              <a:spcBef>
                <a:spcPts val="300"/>
              </a:spcBef>
              <a:spcAft>
                <a:spcPts val="3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Times New Roman" panose="02020603050405020304" pitchFamily="18" charset="0"/>
              </a:rPr>
              <a:t>Yêu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cầu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về</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bao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bì</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36295" marR="0" indent="-342900" algn="just">
              <a:spcBef>
                <a:spcPts val="300"/>
              </a:spcBef>
              <a:spcAft>
                <a:spcPts val="3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Times New Roman" panose="02020603050405020304" pitchFamily="18" charset="0"/>
              </a:rPr>
              <a:t>Yêu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cầu</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đối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với</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bảo</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quản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vận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chuyển</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hóa</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err="1">
                <a:latin typeface="Calibri" panose="020F0502020204030204" pitchFamily="34" charset="0"/>
                <a:ea typeface="Calibri" panose="020F0502020204030204" pitchFamily="34" charset="0"/>
                <a:cs typeface="Times New Roman" panose="02020603050405020304" pitchFamily="18" charset="0"/>
              </a:rPr>
              <a:t>chất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36295" marR="0" indent="-342900" algn="just">
              <a:spcBef>
                <a:spcPts val="300"/>
              </a:spcBef>
              <a:spcAft>
                <a:spcPts val="300"/>
              </a:spcAft>
              <a:buFont typeface="Wingdings" panose="05000000000000000000" pitchFamily="2" charset="2"/>
              <a:buChar char="ü"/>
            </a:pPr>
            <a:r>
              <a:rPr lang="en-US" sz="2400" dirty="0" err="1">
                <a:latin typeface="Calibri" panose="020F0502020204030204" pitchFamily="34" charset="0"/>
                <a:ea typeface="Calibri" panose="020F0502020204030204" pitchFamily="34" charset="0"/>
                <a:cs typeface="Calibri" panose="020F0502020204030204" pitchFamily="34" charset="0"/>
              </a:rPr>
              <a:t>Yêu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cầu</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đối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với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hoạt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động</a:t>
            </a:r>
            <a:r>
              <a:rPr lang="en-US" sz="2400" dirty="0">
                <a:latin typeface="Calibri" panose="020F0502020204030204" pitchFamily="34" charset="0"/>
                <a:ea typeface="Calibri" panose="020F0502020204030204" pitchFamily="34" charset="0"/>
                <a:cs typeface="Calibri" panose="020F0502020204030204" pitchFamily="34" charset="0"/>
              </a:rPr>
              <a:t> san </a:t>
            </a:r>
            <a:r>
              <a:rPr lang="en-US" sz="2400" dirty="0" err="1">
                <a:latin typeface="Calibri" panose="020F0502020204030204" pitchFamily="34" charset="0"/>
                <a:ea typeface="Calibri" panose="020F0502020204030204" pitchFamily="34" charset="0"/>
                <a:cs typeface="Calibri" panose="020F0502020204030204" pitchFamily="34" charset="0"/>
              </a:rPr>
              <a:t>chiết</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hóa</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chất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71800" y="4495800"/>
            <a:ext cx="5638800" cy="1323439"/>
          </a:xfrm>
          <a:prstGeom prst="rect">
            <a:avLst/>
          </a:prstGeom>
          <a:solidFill>
            <a:schemeClr val="accent6">
              <a:lumMod val="20000"/>
              <a:lumOff val="80000"/>
            </a:schemeClr>
          </a:solidFill>
        </p:spPr>
        <p:txBody>
          <a:bodyPr wrap="square">
            <a:spAutoFit/>
          </a:bodyPr>
          <a:lstStyle/>
          <a:p>
            <a:pPr algn="just">
              <a:spcBef>
                <a:spcPts val="300"/>
              </a:spcBef>
              <a:spcAft>
                <a:spcPts val="300"/>
              </a:spcAft>
            </a:pP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Chưa</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có</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qui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định</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riêng</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về</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yêu</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cầu</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để</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đảm</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bảo</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an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toàn</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hóa</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chất</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đối</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với</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các</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cơ</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solidFill>
                  <a:srgbClr val="000000"/>
                </a:solidFill>
                <a:latin typeface="Calibri" panose="020F0502020204030204" pitchFamily="34" charset="0"/>
                <a:ea typeface="Calibri" panose="020F0502020204030204" pitchFamily="34" charset="0"/>
                <a:cs typeface="Calibri" panose="020F0502020204030204" pitchFamily="34" charset="0"/>
              </a:rPr>
              <a:t>sở</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cất</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giữ</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bảo</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quản</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sử</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dụng</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hóa</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chất</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Chỉ</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có</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Yêu</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cầu</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chung</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để</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đảm</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bảo</a:t>
            </a:r>
            <a:r>
              <a:rPr lang="en-US" sz="2000" i="1" dirty="0">
                <a:latin typeface="Calibri" panose="020F0502020204030204" pitchFamily="34" charset="0"/>
                <a:ea typeface="Calibri" panose="020F0502020204030204" pitchFamily="34" charset="0"/>
                <a:cs typeface="Calibri" panose="020F0502020204030204" pitchFamily="34" charset="0"/>
              </a:rPr>
              <a:t> an </a:t>
            </a:r>
            <a:r>
              <a:rPr lang="en-US" sz="2000" i="1" dirty="0" err="1">
                <a:latin typeface="Calibri" panose="020F0502020204030204" pitchFamily="34" charset="0"/>
                <a:ea typeface="Calibri" panose="020F0502020204030204" pitchFamily="34" charset="0"/>
                <a:cs typeface="Calibri" panose="020F0502020204030204" pitchFamily="34" charset="0"/>
              </a:rPr>
              <a:t>toàn</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trong</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sản</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xuất</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kinh</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doanh</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hóa</a:t>
            </a:r>
            <a:r>
              <a:rPr lang="en-US" sz="2000" i="1" dirty="0">
                <a:latin typeface="Calibri" panose="020F0502020204030204" pitchFamily="34" charset="0"/>
                <a:ea typeface="Calibri" panose="020F0502020204030204" pitchFamily="34" charset="0"/>
                <a:cs typeface="Calibri" panose="020F0502020204030204" pitchFamily="34" charset="0"/>
              </a:rPr>
              <a:t> </a:t>
            </a:r>
            <a:r>
              <a:rPr lang="en-US" sz="2000" i="1" dirty="0" err="1">
                <a:latin typeface="Calibri" panose="020F0502020204030204" pitchFamily="34" charset="0"/>
                <a:ea typeface="Calibri" panose="020F0502020204030204" pitchFamily="34" charset="0"/>
                <a:cs typeface="Calibri" panose="020F0502020204030204" pitchFamily="34" charset="0"/>
              </a:rPr>
              <a:t>chất</a:t>
            </a:r>
            <a:r>
              <a:rPr lang="en-US" sz="2000" i="1" dirty="0">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14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3" name="Rectangle 2"/>
          <p:cNvSpPr/>
          <p:nvPr/>
        </p:nvSpPr>
        <p:spPr>
          <a:xfrm>
            <a:off x="357412" y="1194371"/>
            <a:ext cx="6885026"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PHÒNG NGỪA, ỨNG CỨU SỰ CỐ HOÁ CHẤT</a:t>
            </a:r>
            <a:endParaRPr lang="en-US" sz="2400" b="1" dirty="0">
              <a:solidFill>
                <a:srgbClr val="862A39"/>
              </a:solidFill>
              <a:latin typeface="Arial" panose="020B0604020202020204" pitchFamily="34" charset="0"/>
              <a:cs typeface="Arial" panose="020B0604020202020204" pitchFamily="34" charset="0"/>
            </a:endParaRPr>
          </a:p>
        </p:txBody>
      </p:sp>
      <p:sp>
        <p:nvSpPr>
          <p:cNvPr id="4" name="TextBox 3"/>
          <p:cNvSpPr txBox="1"/>
          <p:nvPr/>
        </p:nvSpPr>
        <p:spPr>
          <a:xfrm>
            <a:off x="457200" y="1828800"/>
            <a:ext cx="4419600" cy="4185761"/>
          </a:xfrm>
          <a:prstGeom prst="rect">
            <a:avLst/>
          </a:prstGeom>
          <a:solidFill>
            <a:schemeClr val="accent1">
              <a:lumMod val="20000"/>
              <a:lumOff val="80000"/>
            </a:schemeClr>
          </a:solidFill>
        </p:spPr>
        <p:txBody>
          <a:bodyPr wrap="square" rtlCol="0">
            <a:spAutoFit/>
          </a:bodyPr>
          <a:lstStyle/>
          <a:p>
            <a:pPr>
              <a:spcBef>
                <a:spcPts val="300"/>
              </a:spcBef>
              <a:spcAft>
                <a:spcPts val="300"/>
              </a:spcAft>
            </a:pPr>
            <a:r>
              <a:rPr lang="en-US" sz="2400" b="1" u="sng" dirty="0" err="1"/>
              <a:t>Xây</a:t>
            </a:r>
            <a:r>
              <a:rPr lang="en-US" sz="2400" b="1" u="sng" dirty="0"/>
              <a:t> </a:t>
            </a:r>
            <a:r>
              <a:rPr lang="en-US" sz="2400" b="1" u="sng" dirty="0" err="1"/>
              <a:t>dựng</a:t>
            </a:r>
            <a:r>
              <a:rPr lang="en-US" sz="2400" b="1" u="sng" dirty="0"/>
              <a:t> </a:t>
            </a:r>
            <a:r>
              <a:rPr lang="en-US" sz="2400" b="1" u="sng" dirty="0" err="1"/>
              <a:t>Kế</a:t>
            </a:r>
            <a:r>
              <a:rPr lang="en-US" sz="2400" b="1" u="sng" dirty="0"/>
              <a:t> </a:t>
            </a:r>
            <a:r>
              <a:rPr lang="en-US" sz="2400" b="1" u="sng" dirty="0" err="1"/>
              <a:t>hoạch</a:t>
            </a:r>
            <a:endParaRPr lang="en-US" sz="2400" b="1" u="sng" dirty="0"/>
          </a:p>
          <a:p>
            <a:pPr>
              <a:spcBef>
                <a:spcPts val="300"/>
              </a:spcBef>
              <a:spcAft>
                <a:spcPts val="300"/>
              </a:spcAft>
            </a:pPr>
            <a:endParaRPr lang="en-US" sz="2400" b="1" dirty="0"/>
          </a:p>
          <a:p>
            <a:pPr marL="342900" indent="-342900">
              <a:spcBef>
                <a:spcPts val="300"/>
              </a:spcBef>
              <a:spcAft>
                <a:spcPts val="300"/>
              </a:spcAft>
              <a:buFont typeface="Arial" panose="020B0604020202020204" pitchFamily="34" charset="0"/>
              <a:buChar char="•"/>
            </a:pPr>
            <a:r>
              <a:rPr lang="en-US" sz="2200" b="1" i="1" dirty="0" err="1"/>
              <a:t>Đối</a:t>
            </a:r>
            <a:r>
              <a:rPr lang="en-US" sz="2200" b="1" i="1" dirty="0"/>
              <a:t> </a:t>
            </a:r>
            <a:r>
              <a:rPr lang="en-US" sz="2200" b="1" i="1" dirty="0" err="1"/>
              <a:t>tượng</a:t>
            </a:r>
            <a:r>
              <a:rPr lang="en-US" sz="2200" b="1" i="1" dirty="0"/>
              <a:t>: </a:t>
            </a:r>
            <a:r>
              <a:rPr lang="en-US" sz="2200" dirty="0" err="1"/>
              <a:t>Có</a:t>
            </a:r>
            <a:r>
              <a:rPr lang="en-US" sz="2200" dirty="0"/>
              <a:t> </a:t>
            </a:r>
            <a:r>
              <a:rPr lang="en-US" sz="2200" dirty="0" err="1"/>
              <a:t>ít</a:t>
            </a:r>
            <a:r>
              <a:rPr lang="en-US" sz="2200" dirty="0"/>
              <a:t> </a:t>
            </a:r>
            <a:r>
              <a:rPr lang="en-US" sz="2200" dirty="0" err="1"/>
              <a:t>nhất</a:t>
            </a:r>
            <a:r>
              <a:rPr lang="en-US" sz="2200" dirty="0"/>
              <a:t> 01 </a:t>
            </a:r>
            <a:r>
              <a:rPr lang="en-US" sz="2200" dirty="0" err="1"/>
              <a:t>hóa</a:t>
            </a:r>
            <a:r>
              <a:rPr lang="en-US" sz="2200" dirty="0"/>
              <a:t> </a:t>
            </a:r>
            <a:r>
              <a:rPr lang="en-US" sz="2200" dirty="0" err="1"/>
              <a:t>chất</a:t>
            </a:r>
            <a:r>
              <a:rPr lang="en-US" sz="2200" dirty="0"/>
              <a:t> </a:t>
            </a:r>
            <a:r>
              <a:rPr lang="en-US" sz="2200" dirty="0" err="1"/>
              <a:t>thuộc</a:t>
            </a:r>
            <a:r>
              <a:rPr lang="en-US" sz="2200" dirty="0"/>
              <a:t> </a:t>
            </a:r>
            <a:r>
              <a:rPr lang="en-US" sz="2200" dirty="0" err="1"/>
              <a:t>Phụ</a:t>
            </a:r>
            <a:r>
              <a:rPr lang="en-US" sz="2200" dirty="0"/>
              <a:t> </a:t>
            </a:r>
            <a:r>
              <a:rPr lang="en-US" sz="2200" dirty="0" err="1"/>
              <a:t>lục</a:t>
            </a:r>
            <a:r>
              <a:rPr lang="en-US" sz="2200" dirty="0"/>
              <a:t> IV </a:t>
            </a:r>
            <a:r>
              <a:rPr lang="en-US" sz="2200" dirty="0" err="1"/>
              <a:t>của</a:t>
            </a:r>
            <a:r>
              <a:rPr lang="en-US" sz="2200" dirty="0"/>
              <a:t> </a:t>
            </a:r>
            <a:r>
              <a:rPr lang="en-US" sz="2200" dirty="0" err="1"/>
              <a:t>Nghị</a:t>
            </a:r>
            <a:r>
              <a:rPr lang="en-US" sz="2200" dirty="0"/>
              <a:t> </a:t>
            </a:r>
            <a:r>
              <a:rPr lang="en-US" sz="2200" dirty="0" err="1"/>
              <a:t>định</a:t>
            </a:r>
            <a:r>
              <a:rPr lang="en-US" sz="2200" dirty="0"/>
              <a:t> 113/2017/NĐ-CP</a:t>
            </a:r>
          </a:p>
          <a:p>
            <a:pPr marL="342900" indent="-342900">
              <a:spcBef>
                <a:spcPts val="300"/>
              </a:spcBef>
              <a:spcAft>
                <a:spcPts val="300"/>
              </a:spcAft>
              <a:buFont typeface="Arial" panose="020B0604020202020204" pitchFamily="34" charset="0"/>
              <a:buChar char="•"/>
            </a:pPr>
            <a:r>
              <a:rPr lang="en-US" sz="2200" b="1" i="1" dirty="0" err="1"/>
              <a:t>Trình</a:t>
            </a:r>
            <a:r>
              <a:rPr lang="en-US" sz="2200" b="1" i="1" dirty="0"/>
              <a:t>:</a:t>
            </a:r>
            <a:r>
              <a:rPr lang="en-US" sz="2200" i="1" dirty="0"/>
              <a:t> </a:t>
            </a:r>
            <a:r>
              <a:rPr lang="en-US" sz="2200" dirty="0" err="1"/>
              <a:t>Cơ</a:t>
            </a:r>
            <a:r>
              <a:rPr lang="en-US" sz="2200" dirty="0"/>
              <a:t> </a:t>
            </a:r>
            <a:r>
              <a:rPr lang="en-US" sz="2200" dirty="0" err="1"/>
              <a:t>quan</a:t>
            </a:r>
            <a:r>
              <a:rPr lang="en-US" sz="2200" dirty="0"/>
              <a:t> </a:t>
            </a:r>
            <a:r>
              <a:rPr lang="en-US" sz="2200" dirty="0" err="1"/>
              <a:t>quản</a:t>
            </a:r>
            <a:r>
              <a:rPr lang="en-US" sz="2200" dirty="0"/>
              <a:t> </a:t>
            </a:r>
            <a:r>
              <a:rPr lang="en-US" sz="2200" dirty="0" err="1"/>
              <a:t>lý</a:t>
            </a:r>
            <a:r>
              <a:rPr lang="en-US" sz="2200" dirty="0"/>
              <a:t> </a:t>
            </a:r>
            <a:r>
              <a:rPr lang="en-US" sz="2200" dirty="0" err="1"/>
              <a:t>nhà</a:t>
            </a:r>
            <a:r>
              <a:rPr lang="en-US" sz="2200" dirty="0"/>
              <a:t> </a:t>
            </a:r>
            <a:r>
              <a:rPr lang="en-US" sz="2200" dirty="0" err="1"/>
              <a:t>nước</a:t>
            </a:r>
            <a:r>
              <a:rPr lang="en-US" sz="2200" dirty="0"/>
              <a:t> </a:t>
            </a:r>
            <a:r>
              <a:rPr lang="en-US" sz="2200" dirty="0" err="1"/>
              <a:t>phê</a:t>
            </a:r>
            <a:r>
              <a:rPr lang="en-US" sz="2200" dirty="0"/>
              <a:t> </a:t>
            </a:r>
            <a:r>
              <a:rPr lang="en-US" sz="2200" dirty="0" err="1"/>
              <a:t>duyệt</a:t>
            </a:r>
            <a:r>
              <a:rPr lang="en-US" sz="2200" dirty="0"/>
              <a:t>.</a:t>
            </a:r>
          </a:p>
          <a:p>
            <a:pPr marL="342900" indent="-342900">
              <a:spcBef>
                <a:spcPts val="300"/>
              </a:spcBef>
              <a:spcAft>
                <a:spcPts val="300"/>
              </a:spcAft>
              <a:buFont typeface="Arial" panose="020B0604020202020204" pitchFamily="34" charset="0"/>
              <a:buChar char="•"/>
            </a:pPr>
            <a:r>
              <a:rPr lang="en-US" sz="2200" b="1" i="1" dirty="0" err="1"/>
              <a:t>Nộp</a:t>
            </a:r>
            <a:r>
              <a:rPr lang="en-US" sz="2200" b="1" i="1" dirty="0"/>
              <a:t>: </a:t>
            </a:r>
            <a:r>
              <a:rPr lang="en-US" sz="2200" dirty="0" err="1"/>
              <a:t>Ủy</a:t>
            </a:r>
            <a:r>
              <a:rPr lang="en-US" sz="2200" dirty="0"/>
              <a:t> ban </a:t>
            </a:r>
            <a:r>
              <a:rPr lang="en-US" sz="2200" dirty="0" err="1"/>
              <a:t>nhân</a:t>
            </a:r>
            <a:r>
              <a:rPr lang="en-US" sz="2200" dirty="0"/>
              <a:t> </a:t>
            </a:r>
            <a:r>
              <a:rPr lang="en-US" sz="2200" dirty="0" err="1"/>
              <a:t>dân</a:t>
            </a:r>
            <a:r>
              <a:rPr lang="en-US" sz="2200" dirty="0"/>
              <a:t> </a:t>
            </a:r>
            <a:r>
              <a:rPr lang="en-US" sz="2200" dirty="0" err="1"/>
              <a:t>các</a:t>
            </a:r>
            <a:r>
              <a:rPr lang="en-US" sz="2200" dirty="0"/>
              <a:t> </a:t>
            </a:r>
            <a:r>
              <a:rPr lang="en-US" sz="2200" dirty="0" err="1"/>
              <a:t>cấp</a:t>
            </a:r>
            <a:r>
              <a:rPr lang="en-US" sz="2200" dirty="0"/>
              <a:t> </a:t>
            </a:r>
            <a:r>
              <a:rPr lang="en-US" sz="2200" dirty="0" err="1"/>
              <a:t>và</a:t>
            </a:r>
            <a:r>
              <a:rPr lang="en-US" sz="2200" dirty="0"/>
              <a:t> </a:t>
            </a:r>
            <a:r>
              <a:rPr lang="en-US" sz="2200" dirty="0" err="1"/>
              <a:t>cơ</a:t>
            </a:r>
            <a:r>
              <a:rPr lang="en-US" sz="2200" dirty="0"/>
              <a:t> </a:t>
            </a:r>
            <a:r>
              <a:rPr lang="en-US" sz="2200" dirty="0" err="1"/>
              <a:t>quan</a:t>
            </a:r>
            <a:r>
              <a:rPr lang="en-US" sz="2200" dirty="0"/>
              <a:t> </a:t>
            </a:r>
            <a:r>
              <a:rPr lang="en-US" sz="2200" dirty="0" err="1"/>
              <a:t>phòng</a:t>
            </a:r>
            <a:r>
              <a:rPr lang="en-US" sz="2200" dirty="0"/>
              <a:t> </a:t>
            </a:r>
            <a:r>
              <a:rPr lang="en-US" sz="2200" dirty="0" err="1"/>
              <a:t>cháy</a:t>
            </a:r>
            <a:r>
              <a:rPr lang="en-US" sz="2200" dirty="0"/>
              <a:t>, </a:t>
            </a:r>
            <a:r>
              <a:rPr lang="en-US" sz="2200" dirty="0" err="1"/>
              <a:t>chữa</a:t>
            </a:r>
            <a:r>
              <a:rPr lang="en-US" sz="2200" dirty="0"/>
              <a:t> </a:t>
            </a:r>
            <a:r>
              <a:rPr lang="en-US" sz="2200" dirty="0" err="1"/>
              <a:t>cháy</a:t>
            </a:r>
            <a:r>
              <a:rPr lang="en-US" sz="2200" dirty="0"/>
              <a:t> /Ban </a:t>
            </a:r>
            <a:r>
              <a:rPr lang="en-US" sz="2200" dirty="0" err="1"/>
              <a:t>quản</a:t>
            </a:r>
            <a:r>
              <a:rPr lang="en-US" sz="2200" dirty="0"/>
              <a:t> </a:t>
            </a:r>
            <a:r>
              <a:rPr lang="en-US" sz="2200" dirty="0" err="1"/>
              <a:t>lý</a:t>
            </a:r>
            <a:r>
              <a:rPr lang="en-US" sz="2200" dirty="0"/>
              <a:t> </a:t>
            </a:r>
            <a:r>
              <a:rPr lang="en-US" sz="2200" dirty="0" err="1"/>
              <a:t>khu</a:t>
            </a:r>
            <a:r>
              <a:rPr lang="en-US" sz="2200" dirty="0"/>
              <a:t> </a:t>
            </a:r>
            <a:r>
              <a:rPr lang="en-US" sz="2200" dirty="0" err="1"/>
              <a:t>công</a:t>
            </a:r>
            <a:r>
              <a:rPr lang="en-US" sz="2200" dirty="0"/>
              <a:t> </a:t>
            </a:r>
            <a:r>
              <a:rPr lang="en-US" sz="2200" dirty="0" err="1"/>
              <a:t>nghiệp</a:t>
            </a:r>
            <a:r>
              <a:rPr lang="en-US" sz="2200" dirty="0"/>
              <a:t>, </a:t>
            </a:r>
            <a:r>
              <a:rPr lang="en-US" sz="2200" dirty="0" err="1"/>
              <a:t>khu</a:t>
            </a:r>
            <a:r>
              <a:rPr lang="en-US" sz="2200" dirty="0"/>
              <a:t> </a:t>
            </a:r>
            <a:r>
              <a:rPr lang="en-US" sz="2200" dirty="0" err="1"/>
              <a:t>chế</a:t>
            </a:r>
            <a:r>
              <a:rPr lang="en-US" sz="2200" dirty="0"/>
              <a:t> </a:t>
            </a:r>
            <a:r>
              <a:rPr lang="en-US" sz="2200" dirty="0" err="1"/>
              <a:t>xuất</a:t>
            </a:r>
            <a:r>
              <a:rPr lang="en-US" sz="2200" dirty="0"/>
              <a:t>, </a:t>
            </a:r>
            <a:r>
              <a:rPr lang="en-US" sz="2200" dirty="0" err="1"/>
              <a:t>khu</a:t>
            </a:r>
            <a:r>
              <a:rPr lang="en-US" sz="2200" dirty="0"/>
              <a:t> </a:t>
            </a:r>
            <a:r>
              <a:rPr lang="en-US" sz="2200" dirty="0" err="1"/>
              <a:t>kinh</a:t>
            </a:r>
            <a:r>
              <a:rPr lang="en-US" sz="2200" dirty="0"/>
              <a:t> </a:t>
            </a:r>
            <a:r>
              <a:rPr lang="en-US" sz="2200" dirty="0" err="1"/>
              <a:t>tế</a:t>
            </a:r>
            <a:r>
              <a:rPr lang="en-US" sz="2200" dirty="0"/>
              <a:t>.</a:t>
            </a:r>
          </a:p>
        </p:txBody>
      </p:sp>
      <p:sp>
        <p:nvSpPr>
          <p:cNvPr id="5" name="TextBox 4"/>
          <p:cNvSpPr txBox="1"/>
          <p:nvPr/>
        </p:nvSpPr>
        <p:spPr>
          <a:xfrm>
            <a:off x="5029200" y="1828800"/>
            <a:ext cx="3733800" cy="4154984"/>
          </a:xfrm>
          <a:prstGeom prst="rect">
            <a:avLst/>
          </a:prstGeom>
          <a:solidFill>
            <a:schemeClr val="accent6">
              <a:lumMod val="20000"/>
              <a:lumOff val="80000"/>
            </a:schemeClr>
          </a:solidFill>
        </p:spPr>
        <p:txBody>
          <a:bodyPr wrap="square" rtlCol="0">
            <a:spAutoFit/>
          </a:bodyPr>
          <a:lstStyle/>
          <a:p>
            <a:r>
              <a:rPr lang="en-US" sz="2400" b="1" u="sng" dirty="0" err="1"/>
              <a:t>Xây</a:t>
            </a:r>
            <a:r>
              <a:rPr lang="en-US" sz="2400" b="1" u="sng" dirty="0"/>
              <a:t> </a:t>
            </a:r>
            <a:r>
              <a:rPr lang="en-US" sz="2400" b="1" u="sng" dirty="0" err="1"/>
              <a:t>dựng</a:t>
            </a:r>
            <a:r>
              <a:rPr lang="en-US" sz="2400" b="1" u="sng" dirty="0"/>
              <a:t> </a:t>
            </a:r>
            <a:r>
              <a:rPr lang="en-US" sz="2400" b="1" u="sng" dirty="0" err="1"/>
              <a:t>Biện</a:t>
            </a:r>
            <a:r>
              <a:rPr lang="en-US" sz="2400" b="1" u="sng" dirty="0"/>
              <a:t> </a:t>
            </a:r>
            <a:r>
              <a:rPr lang="en-US" sz="2400" b="1" u="sng" dirty="0" err="1"/>
              <a:t>pháp</a:t>
            </a:r>
            <a:endParaRPr lang="en-US" sz="2400" b="1" u="sng" dirty="0"/>
          </a:p>
          <a:p>
            <a:endParaRPr lang="en-US" sz="2200" b="1" dirty="0"/>
          </a:p>
          <a:p>
            <a:pPr marL="342900" indent="-342900">
              <a:buFont typeface="Arial" panose="020B0604020202020204" pitchFamily="34" charset="0"/>
              <a:buChar char="•"/>
            </a:pPr>
            <a:r>
              <a:rPr lang="en-US" sz="2200" b="1" i="1" dirty="0" err="1"/>
              <a:t>Đối</a:t>
            </a:r>
            <a:r>
              <a:rPr lang="en-US" sz="2200" b="1" i="1" dirty="0"/>
              <a:t> </a:t>
            </a:r>
            <a:r>
              <a:rPr lang="en-US" sz="2200" b="1" i="1" dirty="0" err="1"/>
              <a:t>tượng</a:t>
            </a:r>
            <a:r>
              <a:rPr lang="en-US" sz="2200" b="1" i="1" dirty="0"/>
              <a:t>: </a:t>
            </a:r>
            <a:r>
              <a:rPr lang="en-US" sz="2200" dirty="0" err="1"/>
              <a:t>Không</a:t>
            </a:r>
            <a:r>
              <a:rPr lang="en-US" sz="2200" dirty="0"/>
              <a:t> </a:t>
            </a:r>
            <a:r>
              <a:rPr lang="en-US" sz="2200" dirty="0" err="1"/>
              <a:t>thuộc</a:t>
            </a:r>
            <a:r>
              <a:rPr lang="en-US" sz="2200" dirty="0"/>
              <a:t> </a:t>
            </a:r>
            <a:r>
              <a:rPr lang="en-US" sz="2200" dirty="0" err="1"/>
              <a:t>Phụ</a:t>
            </a:r>
            <a:r>
              <a:rPr lang="en-US" sz="2200" dirty="0"/>
              <a:t> </a:t>
            </a:r>
            <a:r>
              <a:rPr lang="en-US" sz="2200" dirty="0" err="1"/>
              <a:t>lục</a:t>
            </a:r>
            <a:r>
              <a:rPr lang="en-US" sz="2200" dirty="0"/>
              <a:t> IV </a:t>
            </a:r>
            <a:r>
              <a:rPr lang="en-US" sz="2200" dirty="0" err="1"/>
              <a:t>của</a:t>
            </a:r>
            <a:r>
              <a:rPr lang="en-US" sz="2200" dirty="0"/>
              <a:t> </a:t>
            </a:r>
            <a:r>
              <a:rPr lang="en-US" sz="2200" dirty="0" err="1"/>
              <a:t>Nghị</a:t>
            </a:r>
            <a:r>
              <a:rPr lang="en-US" sz="2200" dirty="0"/>
              <a:t> </a:t>
            </a:r>
            <a:r>
              <a:rPr lang="en-US" sz="2200" dirty="0" err="1"/>
              <a:t>định</a:t>
            </a:r>
            <a:r>
              <a:rPr lang="en-US" sz="2200" dirty="0"/>
              <a:t> 113/2017/NĐ-CP</a:t>
            </a:r>
          </a:p>
          <a:p>
            <a:pPr marL="342900" indent="-342900">
              <a:buFont typeface="Arial" panose="020B0604020202020204" pitchFamily="34" charset="0"/>
              <a:buChar char="•"/>
            </a:pPr>
            <a:r>
              <a:rPr lang="en-US" sz="2200" b="1" i="1" dirty="0" err="1"/>
              <a:t>Trình</a:t>
            </a:r>
            <a:r>
              <a:rPr lang="en-US" sz="2200" b="1" i="1" dirty="0"/>
              <a:t>: </a:t>
            </a:r>
            <a:r>
              <a:rPr lang="en-US" sz="2200" dirty="0" err="1"/>
              <a:t>không</a:t>
            </a:r>
            <a:r>
              <a:rPr lang="en-US" sz="2200" dirty="0"/>
              <a:t>.</a:t>
            </a:r>
          </a:p>
          <a:p>
            <a:pPr lvl="1"/>
            <a:r>
              <a:rPr lang="en-US" sz="2200" dirty="0" err="1"/>
              <a:t>Chủ</a:t>
            </a:r>
            <a:r>
              <a:rPr lang="en-US" sz="2200" dirty="0"/>
              <a:t> </a:t>
            </a:r>
            <a:r>
              <a:rPr lang="en-US" sz="2200" dirty="0" err="1"/>
              <a:t>đầu</a:t>
            </a:r>
            <a:r>
              <a:rPr lang="en-US" sz="2200" dirty="0"/>
              <a:t> </a:t>
            </a:r>
            <a:r>
              <a:rPr lang="en-US" sz="2200" dirty="0" err="1"/>
              <a:t>tư</a:t>
            </a:r>
            <a:r>
              <a:rPr lang="en-US" sz="2200" dirty="0"/>
              <a:t> </a:t>
            </a:r>
            <a:r>
              <a:rPr lang="en-US" sz="2200" dirty="0" err="1"/>
              <a:t>ra</a:t>
            </a:r>
            <a:r>
              <a:rPr lang="en-US" sz="2200" dirty="0"/>
              <a:t> </a:t>
            </a:r>
            <a:r>
              <a:rPr lang="en-US" sz="2200" dirty="0" err="1"/>
              <a:t>quyết</a:t>
            </a:r>
            <a:r>
              <a:rPr lang="en-US" sz="2200" dirty="0"/>
              <a:t> </a:t>
            </a:r>
            <a:r>
              <a:rPr lang="en-US" sz="2200" dirty="0" err="1"/>
              <a:t>định</a:t>
            </a:r>
            <a:r>
              <a:rPr lang="en-US" sz="2200" dirty="0"/>
              <a:t> ban </a:t>
            </a:r>
            <a:r>
              <a:rPr lang="en-US" sz="2200" dirty="0" err="1"/>
              <a:t>hành</a:t>
            </a:r>
            <a:r>
              <a:rPr lang="en-US" sz="2200" dirty="0"/>
              <a:t>.</a:t>
            </a:r>
          </a:p>
          <a:p>
            <a:pPr marL="342900" indent="-342900">
              <a:buFont typeface="Arial" panose="020B0604020202020204" pitchFamily="34" charset="0"/>
              <a:buChar char="•"/>
            </a:pPr>
            <a:r>
              <a:rPr lang="en-US" sz="2200" b="1" i="1" dirty="0" err="1"/>
              <a:t>Nộp</a:t>
            </a:r>
            <a:r>
              <a:rPr lang="en-US" sz="2200" b="1" i="1" dirty="0"/>
              <a:t>: </a:t>
            </a:r>
            <a:r>
              <a:rPr lang="en-US" sz="2200" dirty="0"/>
              <a:t>01 </a:t>
            </a:r>
            <a:r>
              <a:rPr lang="en-US" sz="2200" dirty="0" err="1"/>
              <a:t>bản</a:t>
            </a:r>
            <a:r>
              <a:rPr lang="en-US" sz="2200" dirty="0"/>
              <a:t> </a:t>
            </a:r>
            <a:r>
              <a:rPr lang="en-US" sz="2200" dirty="0" err="1"/>
              <a:t>Quyết</a:t>
            </a:r>
            <a:r>
              <a:rPr lang="en-US" sz="2200" dirty="0"/>
              <a:t> </a:t>
            </a:r>
            <a:r>
              <a:rPr lang="en-US" sz="2200" dirty="0" err="1"/>
              <a:t>định</a:t>
            </a:r>
            <a:r>
              <a:rPr lang="en-US" sz="2200" dirty="0"/>
              <a:t> </a:t>
            </a:r>
            <a:r>
              <a:rPr lang="en-US" sz="2200" dirty="0" err="1"/>
              <a:t>và</a:t>
            </a:r>
            <a:r>
              <a:rPr lang="en-US" sz="2200" dirty="0"/>
              <a:t> 01 </a:t>
            </a:r>
            <a:r>
              <a:rPr lang="en-US" sz="2200" dirty="0" err="1"/>
              <a:t>quyển</a:t>
            </a:r>
            <a:r>
              <a:rPr lang="en-US" sz="2200" dirty="0"/>
              <a:t> </a:t>
            </a:r>
            <a:r>
              <a:rPr lang="en-US" sz="2200" dirty="0" err="1"/>
              <a:t>Biện</a:t>
            </a:r>
            <a:r>
              <a:rPr lang="en-US" sz="2200" dirty="0"/>
              <a:t> </a:t>
            </a:r>
            <a:r>
              <a:rPr lang="en-US" sz="2200" dirty="0" err="1"/>
              <a:t>pháp</a:t>
            </a:r>
            <a:r>
              <a:rPr lang="en-US" sz="2200" dirty="0"/>
              <a:t> </a:t>
            </a:r>
            <a:r>
              <a:rPr lang="en-US" sz="2200" dirty="0" err="1"/>
              <a:t>phòng</a:t>
            </a:r>
            <a:r>
              <a:rPr lang="en-US" sz="2200" dirty="0"/>
              <a:t> </a:t>
            </a:r>
            <a:r>
              <a:rPr lang="en-US" sz="2200" dirty="0" err="1"/>
              <a:t>ngừa</a:t>
            </a:r>
            <a:r>
              <a:rPr lang="en-US" sz="2200" dirty="0"/>
              <a:t>, </a:t>
            </a:r>
            <a:r>
              <a:rPr lang="en-US" sz="2200" dirty="0" err="1"/>
              <a:t>ứng</a:t>
            </a:r>
            <a:r>
              <a:rPr lang="en-US" sz="2200" dirty="0"/>
              <a:t> </a:t>
            </a:r>
            <a:r>
              <a:rPr lang="en-US" sz="2200" dirty="0" err="1"/>
              <a:t>phó</a:t>
            </a:r>
            <a:r>
              <a:rPr lang="en-US" sz="2200" dirty="0"/>
              <a:t> </a:t>
            </a:r>
            <a:r>
              <a:rPr lang="en-US" sz="2200" dirty="0" err="1"/>
              <a:t>sự</a:t>
            </a:r>
            <a:r>
              <a:rPr lang="en-US" sz="2200" dirty="0"/>
              <a:t> </a:t>
            </a:r>
            <a:r>
              <a:rPr lang="en-US" sz="2200" dirty="0" err="1"/>
              <a:t>cố</a:t>
            </a:r>
            <a:r>
              <a:rPr lang="en-US" sz="2200" dirty="0"/>
              <a:t> </a:t>
            </a:r>
            <a:r>
              <a:rPr lang="en-US" sz="2200" dirty="0" err="1"/>
              <a:t>hóa</a:t>
            </a:r>
            <a:r>
              <a:rPr lang="en-US" sz="2200" dirty="0"/>
              <a:t> </a:t>
            </a:r>
            <a:r>
              <a:rPr lang="en-US" sz="2200" dirty="0" err="1"/>
              <a:t>chất</a:t>
            </a:r>
            <a:r>
              <a:rPr lang="en-US" sz="2200" dirty="0"/>
              <a:t> </a:t>
            </a:r>
            <a:r>
              <a:rPr lang="en-US" sz="2200" dirty="0" err="1"/>
              <a:t>đến</a:t>
            </a:r>
            <a:r>
              <a:rPr lang="en-US" sz="2200" dirty="0"/>
              <a:t> </a:t>
            </a:r>
            <a:r>
              <a:rPr lang="en-US" sz="2200" dirty="0" err="1"/>
              <a:t>Sở</a:t>
            </a:r>
            <a:r>
              <a:rPr lang="en-US" sz="2200" dirty="0"/>
              <a:t> </a:t>
            </a:r>
            <a:r>
              <a:rPr lang="en-US" sz="2200" dirty="0" err="1"/>
              <a:t>Công</a:t>
            </a:r>
            <a:r>
              <a:rPr lang="en-US" sz="2200" dirty="0"/>
              <a:t> </a:t>
            </a:r>
            <a:r>
              <a:rPr lang="en-US" sz="2200" dirty="0" err="1"/>
              <a:t>Thương</a:t>
            </a:r>
            <a:r>
              <a:rPr lang="en-US" sz="2200" dirty="0"/>
              <a:t> </a:t>
            </a: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65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3" name="Picture 2"/>
          <p:cNvPicPr>
            <a:picLocks noChangeAspect="1"/>
          </p:cNvPicPr>
          <p:nvPr/>
        </p:nvPicPr>
        <p:blipFill>
          <a:blip r:embed="rId2"/>
          <a:stretch>
            <a:fillRect/>
          </a:stretch>
        </p:blipFill>
        <p:spPr>
          <a:xfrm>
            <a:off x="152400" y="1447800"/>
            <a:ext cx="9599071" cy="6781800"/>
          </a:xfrm>
          <a:prstGeom prst="rect">
            <a:avLst/>
          </a:prstGeom>
        </p:spPr>
      </p:pic>
      <p:sp>
        <p:nvSpPr>
          <p:cNvPr id="4" name="Rectangle 3"/>
          <p:cNvSpPr/>
          <p:nvPr/>
        </p:nvSpPr>
        <p:spPr>
          <a:xfrm>
            <a:off x="301053" y="1053353"/>
            <a:ext cx="8919147" cy="461665"/>
          </a:xfrm>
          <a:prstGeom prst="rect">
            <a:avLst/>
          </a:prstGeom>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KẾ HOẠCH PHÒNG NGỪA , ỨNG CỨU SỰ CỐ HOÁ CHẤT</a:t>
            </a:r>
          </a:p>
        </p:txBody>
      </p:sp>
      <p:sp>
        <p:nvSpPr>
          <p:cNvPr id="9"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10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3" name="Picture 2"/>
          <p:cNvPicPr>
            <a:picLocks noChangeAspect="1"/>
          </p:cNvPicPr>
          <p:nvPr/>
        </p:nvPicPr>
        <p:blipFill>
          <a:blip r:embed="rId2"/>
          <a:stretch>
            <a:fillRect/>
          </a:stretch>
        </p:blipFill>
        <p:spPr>
          <a:xfrm>
            <a:off x="480534" y="947775"/>
            <a:ext cx="8182931" cy="5683192"/>
          </a:xfrm>
          <a:prstGeom prst="rect">
            <a:avLst/>
          </a:prstGeom>
        </p:spPr>
      </p:pic>
      <p:sp>
        <p:nvSpPr>
          <p:cNvPr id="9" name="Rectangle 8"/>
          <p:cNvSpPr/>
          <p:nvPr/>
        </p:nvSpPr>
        <p:spPr>
          <a:xfrm>
            <a:off x="8965" y="978016"/>
            <a:ext cx="8157147" cy="430887"/>
          </a:xfrm>
          <a:prstGeom prst="rect">
            <a:avLst/>
          </a:prstGeom>
        </p:spPr>
        <p:txBody>
          <a:bodyPr wrap="square">
            <a:spAutoFit/>
          </a:bodyPr>
          <a:lstStyle/>
          <a:p>
            <a:r>
              <a:rPr lang="en-US" sz="2200" b="1" dirty="0">
                <a:solidFill>
                  <a:srgbClr val="862A39"/>
                </a:solidFill>
                <a:latin typeface="Arial" panose="020B0604020202020204" pitchFamily="34" charset="0"/>
                <a:cs typeface="Arial" panose="020B0604020202020204" pitchFamily="34" charset="0"/>
              </a:rPr>
              <a:t>KẾ HOẠCH PHÒNG NGỪA , ỨNG CỨU SỰ CỐ</a:t>
            </a: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620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3" name="Picture 2"/>
          <p:cNvPicPr>
            <a:picLocks noChangeAspect="1"/>
          </p:cNvPicPr>
          <p:nvPr/>
        </p:nvPicPr>
        <p:blipFill>
          <a:blip r:embed="rId2"/>
          <a:stretch>
            <a:fillRect/>
          </a:stretch>
        </p:blipFill>
        <p:spPr>
          <a:xfrm>
            <a:off x="304801" y="1359067"/>
            <a:ext cx="9448800" cy="4660733"/>
          </a:xfrm>
          <a:prstGeom prst="rect">
            <a:avLst/>
          </a:prstGeom>
        </p:spPr>
      </p:pic>
      <p:sp>
        <p:nvSpPr>
          <p:cNvPr id="9" name="Rectangle 8"/>
          <p:cNvSpPr/>
          <p:nvPr/>
        </p:nvSpPr>
        <p:spPr>
          <a:xfrm>
            <a:off x="301053" y="1053353"/>
            <a:ext cx="8690547" cy="461665"/>
          </a:xfrm>
          <a:prstGeom prst="rect">
            <a:avLst/>
          </a:prstGeom>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BIỆN PHÁP PHÒNG NGỪA , ỨNG CỨU SỰ CỐ HOÁ CHẤT</a:t>
            </a: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72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57199" y="1676400"/>
            <a:ext cx="8468511" cy="1708160"/>
          </a:xfrm>
          <a:prstGeom prst="rect">
            <a:avLst/>
          </a:prstGeom>
          <a:solidFill>
            <a:schemeClr val="accent5">
              <a:lumMod val="20000"/>
              <a:lumOff val="80000"/>
            </a:schemeClr>
          </a:solidFill>
        </p:spPr>
        <p:txBody>
          <a:bodyPr wrap="square">
            <a:spAutoFit/>
          </a:bodyPr>
          <a:lstStyle/>
          <a:p>
            <a:pPr algn="ctr"/>
            <a:r>
              <a:rPr lang="en-US" sz="2400" b="1" dirty="0">
                <a:solidFill>
                  <a:srgbClr val="862A39"/>
                </a:solidFill>
                <a:latin typeface="Arial" pitchFamily="34" charset="0"/>
                <a:cs typeface="Arial" pitchFamily="34" charset="0"/>
              </a:rPr>
              <a:t>LẤY NGƯỜI HỌC LÀM TRỌNG TÂM</a:t>
            </a:r>
          </a:p>
          <a:p>
            <a:pPr algn="ctr"/>
            <a:r>
              <a:rPr lang="en-US" sz="2400" dirty="0" err="1">
                <a:latin typeface="Arial" pitchFamily="34" charset="0"/>
                <a:cs typeface="Arial" pitchFamily="34" charset="0"/>
              </a:rPr>
              <a:t>Tối</a:t>
            </a:r>
            <a:r>
              <a:rPr lang="en-US" sz="2400" dirty="0">
                <a:latin typeface="Arial" pitchFamily="34" charset="0"/>
                <a:cs typeface="Arial" pitchFamily="34" charset="0"/>
              </a:rPr>
              <a:t> </a:t>
            </a:r>
            <a:r>
              <a:rPr lang="en-US" sz="2400" dirty="0" err="1">
                <a:latin typeface="Arial" pitchFamily="34" charset="0"/>
                <a:cs typeface="Arial" pitchFamily="34" charset="0"/>
              </a:rPr>
              <a:t>đa</a:t>
            </a:r>
            <a:r>
              <a:rPr lang="en-US" sz="2400" dirty="0">
                <a:latin typeface="Arial" pitchFamily="34" charset="0"/>
                <a:cs typeface="Arial" pitchFamily="34" charset="0"/>
              </a:rPr>
              <a:t> </a:t>
            </a:r>
            <a:r>
              <a:rPr lang="en-US" sz="2400" dirty="0" err="1">
                <a:latin typeface="Arial" pitchFamily="34" charset="0"/>
                <a:cs typeface="Arial" pitchFamily="34" charset="0"/>
              </a:rPr>
              <a:t>việc</a:t>
            </a:r>
            <a:r>
              <a:rPr lang="en-US" sz="2400" dirty="0">
                <a:latin typeface="Arial" pitchFamily="34" charset="0"/>
                <a:cs typeface="Arial" pitchFamily="34" charset="0"/>
              </a:rPr>
              <a:t> </a:t>
            </a:r>
            <a:r>
              <a:rPr lang="en-US" sz="2400" dirty="0" err="1">
                <a:latin typeface="Arial" pitchFamily="34" charset="0"/>
                <a:cs typeface="Arial" pitchFamily="34" charset="0"/>
              </a:rPr>
              <a:t>khuyến</a:t>
            </a:r>
            <a:r>
              <a:rPr lang="en-US" sz="2400" dirty="0">
                <a:latin typeface="Arial" pitchFamily="34" charset="0"/>
                <a:cs typeface="Arial" pitchFamily="34" charset="0"/>
              </a:rPr>
              <a:t> </a:t>
            </a:r>
            <a:r>
              <a:rPr lang="en-US" sz="2400" dirty="0" err="1">
                <a:latin typeface="Arial" pitchFamily="34" charset="0"/>
                <a:cs typeface="Arial" pitchFamily="34" charset="0"/>
              </a:rPr>
              <a:t>khích</a:t>
            </a:r>
            <a:r>
              <a:rPr lang="en-US" sz="2400" dirty="0">
                <a:latin typeface="Arial" pitchFamily="34" charset="0"/>
                <a:cs typeface="Arial" pitchFamily="34" charset="0"/>
              </a:rPr>
              <a:t> </a:t>
            </a:r>
            <a:r>
              <a:rPr lang="en-US" sz="2400" dirty="0" err="1">
                <a:latin typeface="Arial" pitchFamily="34" charset="0"/>
                <a:cs typeface="Arial" pitchFamily="34" charset="0"/>
              </a:rPr>
              <a:t>học</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a:t>
            </a:r>
            <a:r>
              <a:rPr lang="en-US" sz="2400" dirty="0" err="1">
                <a:latin typeface="Arial" pitchFamily="34" charset="0"/>
                <a:cs typeface="Arial" pitchFamily="34" charset="0"/>
              </a:rPr>
              <a:t>tham</a:t>
            </a:r>
            <a:r>
              <a:rPr lang="en-US" sz="2400" dirty="0">
                <a:latin typeface="Arial" pitchFamily="34" charset="0"/>
                <a:cs typeface="Arial" pitchFamily="34" charset="0"/>
              </a:rPr>
              <a:t> </a:t>
            </a:r>
            <a:r>
              <a:rPr lang="en-US" sz="2400" dirty="0" err="1">
                <a:latin typeface="Arial" pitchFamily="34" charset="0"/>
                <a:cs typeface="Arial" pitchFamily="34" charset="0"/>
              </a:rPr>
              <a:t>gia</a:t>
            </a:r>
            <a:r>
              <a:rPr lang="en-US" sz="2400" dirty="0">
                <a:latin typeface="Arial" pitchFamily="34" charset="0"/>
                <a:cs typeface="Arial" pitchFamily="34" charset="0"/>
              </a:rPr>
              <a:t> </a:t>
            </a:r>
            <a:r>
              <a:rPr lang="en-US" sz="2400" dirty="0" err="1">
                <a:latin typeface="Arial" pitchFamily="34" charset="0"/>
                <a:cs typeface="Arial" pitchFamily="34" charset="0"/>
              </a:rPr>
              <a:t>vào</a:t>
            </a:r>
            <a:r>
              <a:rPr lang="en-US" sz="2400" dirty="0">
                <a:latin typeface="Arial" pitchFamily="34" charset="0"/>
                <a:cs typeface="Arial" pitchFamily="34" charset="0"/>
              </a:rPr>
              <a:t> </a:t>
            </a:r>
            <a:r>
              <a:rPr lang="en-US" sz="2400" dirty="0" err="1">
                <a:latin typeface="Arial" pitchFamily="34" charset="0"/>
                <a:cs typeface="Arial" pitchFamily="34" charset="0"/>
              </a:rPr>
              <a:t>hoạt</a:t>
            </a:r>
            <a:r>
              <a:rPr lang="en-US" sz="2400" dirty="0">
                <a:latin typeface="Arial" pitchFamily="34" charset="0"/>
                <a:cs typeface="Arial" pitchFamily="34" charset="0"/>
              </a:rPr>
              <a:t> </a:t>
            </a:r>
            <a:r>
              <a:rPr lang="en-US" sz="2400" dirty="0" err="1">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thảo</a:t>
            </a:r>
            <a:r>
              <a:rPr lang="en-US" sz="2400" dirty="0">
                <a:latin typeface="Arial" pitchFamily="34" charset="0"/>
                <a:cs typeface="Arial" pitchFamily="34" charset="0"/>
              </a:rPr>
              <a:t> </a:t>
            </a:r>
            <a:r>
              <a:rPr lang="en-US" sz="2400" dirty="0" err="1">
                <a:latin typeface="Arial" pitchFamily="34" charset="0"/>
                <a:cs typeface="Arial" pitchFamily="34" charset="0"/>
              </a:rPr>
              <a:t>luận</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nhóm</a:t>
            </a:r>
            <a:r>
              <a:rPr lang="en-US" sz="2400" dirty="0">
                <a:latin typeface="Arial" pitchFamily="34" charset="0"/>
                <a:cs typeface="Arial" pitchFamily="34" charset="0"/>
              </a:rPr>
              <a:t>; </a:t>
            </a:r>
            <a:r>
              <a:rPr lang="en-US" sz="2400" dirty="0" err="1">
                <a:latin typeface="Arial" pitchFamily="34" charset="0"/>
                <a:cs typeface="Arial" pitchFamily="34" charset="0"/>
              </a:rPr>
              <a:t>đóng</a:t>
            </a:r>
            <a:r>
              <a:rPr lang="en-US" sz="2400" dirty="0">
                <a:latin typeface="Arial" pitchFamily="34" charset="0"/>
                <a:cs typeface="Arial" pitchFamily="34" charset="0"/>
              </a:rPr>
              <a:t> </a:t>
            </a:r>
            <a:r>
              <a:rPr lang="en-US" sz="2400" dirty="0" err="1">
                <a:latin typeface="Arial" pitchFamily="34" charset="0"/>
                <a:cs typeface="Arial" pitchFamily="34" charset="0"/>
              </a:rPr>
              <a:t>góp</a:t>
            </a:r>
            <a:r>
              <a:rPr lang="en-US" sz="2400" dirty="0">
                <a:latin typeface="Arial" pitchFamily="34" charset="0"/>
                <a:cs typeface="Arial" pitchFamily="34" charset="0"/>
              </a:rPr>
              <a:t> ý </a:t>
            </a:r>
            <a:r>
              <a:rPr lang="en-US" sz="2400" dirty="0" err="1">
                <a:latin typeface="Arial" pitchFamily="34" charset="0"/>
                <a:cs typeface="Arial" pitchFamily="34" charset="0"/>
              </a:rPr>
              <a:t>kiến</a:t>
            </a:r>
            <a:endParaRPr lang="en-US" sz="2400" dirty="0">
              <a:latin typeface="Arial" pitchFamily="34" charset="0"/>
              <a:cs typeface="Arial" pitchFamily="34" charset="0"/>
            </a:endParaRPr>
          </a:p>
          <a:p>
            <a:pPr>
              <a:lnSpc>
                <a:spcPct val="150000"/>
              </a:lnSpc>
            </a:pPr>
            <a:endParaRPr lang="en-US" sz="2200" dirty="0">
              <a:solidFill>
                <a:srgbClr val="FFC000"/>
              </a:solidFill>
              <a:latin typeface="Arial" panose="020B0604020202020204" pitchFamily="34" charset="0"/>
              <a:cs typeface="Arial" panose="020B0604020202020204" pitchFamily="34" charset="0"/>
            </a:endParaRPr>
          </a:p>
        </p:txBody>
      </p:sp>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3921760" cy="418896"/>
          </a:xfrm>
          <a:prstGeom prst="rect">
            <a:avLst/>
          </a:prstGeom>
        </p:spPr>
        <p:txBody>
          <a:bodyPr wrap="square" lIns="0" tIns="0" rIns="0" bIns="0" rtlCol="0">
            <a:noAutofit/>
          </a:bodyPr>
          <a:lstStyle/>
          <a:p>
            <a:pPr marL="12700">
              <a:lnSpc>
                <a:spcPts val="3270"/>
              </a:lnSpc>
              <a:spcBef>
                <a:spcPts val="163"/>
              </a:spcBef>
            </a:pPr>
            <a:r>
              <a:rPr lang="en-US" sz="2800" b="1" dirty="0">
                <a:latin typeface="Arial"/>
                <a:cs typeface="Arial"/>
              </a:rPr>
              <a:t>PHƯƠNG PHÁP</a:t>
            </a:r>
            <a:endParaRPr lang="en-IN" sz="3000" b="1" i="1" spc="0" dirty="0">
              <a:latin typeface="Arial"/>
              <a:cs typeface="Arial"/>
            </a:endParaRPr>
          </a:p>
        </p:txBody>
      </p:sp>
      <p:sp>
        <p:nvSpPr>
          <p:cNvPr id="5" name="object 8"/>
          <p:cNvSpPr/>
          <p:nvPr/>
        </p:nvSpPr>
        <p:spPr>
          <a:xfrm>
            <a:off x="984503" y="3505200"/>
            <a:ext cx="2019300" cy="22098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6" name="object 11"/>
          <p:cNvSpPr/>
          <p:nvPr/>
        </p:nvSpPr>
        <p:spPr>
          <a:xfrm>
            <a:off x="3262884" y="3922308"/>
            <a:ext cx="2618231" cy="1743456"/>
          </a:xfrm>
          <a:prstGeom prst="rect">
            <a:avLst/>
          </a:prstGeom>
          <a:blipFill>
            <a:blip r:embed="rId3" cstate="print"/>
            <a:stretch>
              <a:fillRect/>
            </a:stretch>
          </a:blipFill>
        </p:spPr>
        <p:txBody>
          <a:bodyPr wrap="square" lIns="0" tIns="0" rIns="0" bIns="0" rtlCol="0">
            <a:noAutofit/>
          </a:bodyPr>
          <a:lstStyle/>
          <a:p>
            <a:endParaRPr>
              <a:solidFill>
                <a:prstClr val="black"/>
              </a:solidFill>
            </a:endParaRPr>
          </a:p>
        </p:txBody>
      </p:sp>
      <p:sp>
        <p:nvSpPr>
          <p:cNvPr id="7" name="object 15"/>
          <p:cNvSpPr/>
          <p:nvPr/>
        </p:nvSpPr>
        <p:spPr>
          <a:xfrm>
            <a:off x="6248400" y="3889542"/>
            <a:ext cx="2523744" cy="1808988"/>
          </a:xfrm>
          <a:prstGeom prst="rect">
            <a:avLst/>
          </a:prstGeom>
          <a:blipFill>
            <a:blip r:embed="rId4" cstate="print"/>
            <a:stretch>
              <a:fillRect/>
            </a:stretch>
          </a:blipFill>
        </p:spPr>
        <p:txBody>
          <a:bodyPr wrap="square" lIns="0" tIns="0" rIns="0" bIns="0"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352933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pic>
        <p:nvPicPr>
          <p:cNvPr id="3" name="Picture 2"/>
          <p:cNvPicPr>
            <a:picLocks noChangeAspect="1"/>
          </p:cNvPicPr>
          <p:nvPr/>
        </p:nvPicPr>
        <p:blipFill>
          <a:blip r:embed="rId2"/>
          <a:stretch>
            <a:fillRect/>
          </a:stretch>
        </p:blipFill>
        <p:spPr>
          <a:xfrm>
            <a:off x="533400" y="1447800"/>
            <a:ext cx="9132271" cy="4179905"/>
          </a:xfrm>
          <a:prstGeom prst="rect">
            <a:avLst/>
          </a:prstGeom>
        </p:spPr>
      </p:pic>
      <p:sp>
        <p:nvSpPr>
          <p:cNvPr id="9" name="Rectangle 8"/>
          <p:cNvSpPr/>
          <p:nvPr/>
        </p:nvSpPr>
        <p:spPr>
          <a:xfrm>
            <a:off x="301053" y="1053353"/>
            <a:ext cx="8690547" cy="461665"/>
          </a:xfrm>
          <a:prstGeom prst="rect">
            <a:avLst/>
          </a:prstGeom>
        </p:spPr>
        <p:txBody>
          <a:bodyPr wrap="square">
            <a:spAutoFit/>
          </a:bodyPr>
          <a:lstStyle/>
          <a:p>
            <a:r>
              <a:rPr lang="en-US" sz="2400" b="1" dirty="0">
                <a:solidFill>
                  <a:srgbClr val="862A39"/>
                </a:solidFill>
                <a:latin typeface="Arial" panose="020B0604020202020204" pitchFamily="34" charset="0"/>
                <a:cs typeface="Arial" panose="020B0604020202020204" pitchFamily="34" charset="0"/>
              </a:rPr>
              <a:t>BIỆN PHÁP PHÒNG NGỪA, ỨNG CỨU SỰ CỐ HOÁ CHẤT</a:t>
            </a:r>
          </a:p>
        </p:txBody>
      </p:sp>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801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5" name="Rectangle 4"/>
          <p:cNvSpPr/>
          <p:nvPr/>
        </p:nvSpPr>
        <p:spPr>
          <a:xfrm>
            <a:off x="89121" y="1093186"/>
            <a:ext cx="5374035" cy="461665"/>
          </a:xfrm>
          <a:prstGeom prst="rect">
            <a:avLst/>
          </a:prstGeom>
        </p:spPr>
        <p:txBody>
          <a:bodyPr wrap="none">
            <a:spAutoFit/>
          </a:bodyPr>
          <a:lstStyle/>
          <a:p>
            <a:r>
              <a:rPr lang="en-US" sz="2400" b="1" dirty="0">
                <a:solidFill>
                  <a:srgbClr val="862A39"/>
                </a:solidFill>
                <a:latin typeface="Arial" panose="020B0604020202020204" pitchFamily="34" charset="0"/>
                <a:ea typeface="Calibri" panose="020F0502020204030204" pitchFamily="34" charset="0"/>
                <a:cs typeface="Arial" panose="020B0604020202020204" pitchFamily="34" charset="0"/>
              </a:rPr>
              <a:t>HUẤN LUYỆN AN TOÀN HÓA CHẤT</a:t>
            </a:r>
            <a:endParaRPr lang="en-US" sz="2400" b="1" dirty="0">
              <a:solidFill>
                <a:srgbClr val="862A39"/>
              </a:solidFill>
              <a:latin typeface="Arial" panose="020B0604020202020204" pitchFamily="34" charset="0"/>
              <a:cs typeface="Arial" panose="020B0604020202020204" pitchFamily="34" charset="0"/>
            </a:endParaRPr>
          </a:p>
        </p:txBody>
      </p:sp>
      <p:sp>
        <p:nvSpPr>
          <p:cNvPr id="6" name="Rectangle 5"/>
          <p:cNvSpPr/>
          <p:nvPr/>
        </p:nvSpPr>
        <p:spPr>
          <a:xfrm>
            <a:off x="351484" y="1658471"/>
            <a:ext cx="8735210" cy="3262432"/>
          </a:xfrm>
          <a:prstGeom prst="rect">
            <a:avLst/>
          </a:prstGeom>
          <a:solidFill>
            <a:schemeClr val="accent5">
              <a:lumMod val="20000"/>
              <a:lumOff val="80000"/>
            </a:schemeClr>
          </a:solidFill>
        </p:spPr>
        <p:txBody>
          <a:bodyPr wrap="square">
            <a:spAutoFit/>
          </a:bodyPr>
          <a:lstStyle/>
          <a:p>
            <a:pPr marL="342900" marR="0" lvl="0" indent="-342900" algn="just">
              <a:spcBef>
                <a:spcPts val="300"/>
              </a:spcBef>
              <a:spcAft>
                <a:spcPts val="300"/>
              </a:spcAft>
              <a:buFont typeface="+mj-lt"/>
              <a:buAutoNum type="arabicPeriod"/>
            </a:pPr>
            <a:r>
              <a:rPr lang="en-US" sz="2200" b="1" i="1" dirty="0" err="1">
                <a:latin typeface="Calibri" panose="020F0502020204030204" pitchFamily="34" charset="0"/>
                <a:ea typeface="Calibri" panose="020F0502020204030204" pitchFamily="34" charset="0"/>
                <a:cs typeface="Calibri" panose="020F0502020204030204" pitchFamily="34" charset="0"/>
              </a:rPr>
              <a:t>Nhóm</a:t>
            </a:r>
            <a:r>
              <a:rPr lang="en-US" sz="2200" b="1" i="1" dirty="0">
                <a:latin typeface="Calibri" panose="020F0502020204030204" pitchFamily="34" charset="0"/>
                <a:ea typeface="Calibri" panose="020F0502020204030204" pitchFamily="34" charset="0"/>
                <a:cs typeface="Calibri" panose="020F0502020204030204" pitchFamily="34" charset="0"/>
              </a:rPr>
              <a:t> 1:</a:t>
            </a: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Người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đứng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đầu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đơn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vị</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phụ</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trách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bộ</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phận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sản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xuất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kinh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doanh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kỹ</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thuật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quản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đốc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phân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xưởng</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Cấp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phó</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của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người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đứng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đầu</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được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giao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phụ</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trách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công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tác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hóa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chất</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300"/>
              </a:spcBef>
              <a:spcAft>
                <a:spcPts val="300"/>
              </a:spcAft>
            </a:pPr>
            <a:r>
              <a:rPr lang="en-US" sz="2200" dirty="0">
                <a:latin typeface="Calibri" panose="020F0502020204030204" pitchFamily="34" charset="0"/>
                <a:ea typeface="Calibri" panose="020F0502020204030204" pitchFamily="34" charset="0"/>
                <a:cs typeface="Calibri" panose="020F0502020204030204" pitchFamily="34" charset="0"/>
              </a:rPr>
              <a:t>2.  </a:t>
            </a:r>
            <a:r>
              <a:rPr lang="en-US" sz="2200" b="1" i="1" dirty="0" err="1">
                <a:latin typeface="Calibri" panose="020F0502020204030204" pitchFamily="34" charset="0"/>
                <a:ea typeface="Calibri" panose="020F0502020204030204" pitchFamily="34" charset="0"/>
                <a:cs typeface="Calibri" panose="020F0502020204030204" pitchFamily="34" charset="0"/>
              </a:rPr>
              <a:t>Nhóm</a:t>
            </a:r>
            <a:r>
              <a:rPr lang="en-US" sz="2200" b="1" i="1" dirty="0">
                <a:latin typeface="Calibri" panose="020F0502020204030204" pitchFamily="34" charset="0"/>
                <a:ea typeface="Calibri" panose="020F0502020204030204" pitchFamily="34" charset="0"/>
                <a:cs typeface="Calibri" panose="020F0502020204030204" pitchFamily="34" charset="0"/>
              </a:rPr>
              <a:t> 2:</a:t>
            </a:r>
            <a:endParaRPr lang="en-US" sz="22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Cán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bộ</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chuyên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trách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bán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chuyên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trách</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về</a:t>
            </a:r>
            <a:r>
              <a:rPr lang="en-US" sz="2200" dirty="0">
                <a:latin typeface="Calibri" panose="020F0502020204030204" pitchFamily="34" charset="0"/>
                <a:ea typeface="Calibri" panose="020F0502020204030204" pitchFamily="34" charset="0"/>
                <a:cs typeface="Calibri" panose="020F0502020204030204" pitchFamily="34" charset="0"/>
              </a:rPr>
              <a:t> an </a:t>
            </a:r>
            <a:r>
              <a:rPr lang="en-US" sz="2200" dirty="0" err="1">
                <a:latin typeface="Calibri" panose="020F0502020204030204" pitchFamily="34" charset="0"/>
                <a:ea typeface="Calibri" panose="020F0502020204030204" pitchFamily="34" charset="0"/>
                <a:cs typeface="Calibri" panose="020F0502020204030204" pitchFamily="34" charset="0"/>
              </a:rPr>
              <a:t>toàn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hóa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chất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của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cơ</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sở</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300"/>
              </a:spcBef>
              <a:spcAft>
                <a:spcPts val="300"/>
              </a:spcAft>
              <a:buFont typeface="Wingdings" panose="05000000000000000000" pitchFamily="2" charset="2"/>
              <a:buChar char="ü"/>
            </a:pPr>
            <a:r>
              <a:rPr lang="en-US" sz="2200" dirty="0" err="1">
                <a:latin typeface="Calibri" panose="020F0502020204030204" pitchFamily="34" charset="0"/>
                <a:ea typeface="Calibri" panose="020F0502020204030204" pitchFamily="34" charset="0"/>
                <a:cs typeface="Calibri" panose="020F0502020204030204" pitchFamily="34" charset="0"/>
              </a:rPr>
              <a:t>Người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trực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tiếp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giám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sát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về</a:t>
            </a:r>
            <a:r>
              <a:rPr lang="en-US" sz="2200" dirty="0">
                <a:latin typeface="Calibri" panose="020F0502020204030204" pitchFamily="34" charset="0"/>
                <a:ea typeface="Calibri" panose="020F0502020204030204" pitchFamily="34" charset="0"/>
                <a:cs typeface="Calibri" panose="020F0502020204030204" pitchFamily="34" charset="0"/>
              </a:rPr>
              <a:t> an </a:t>
            </a:r>
            <a:r>
              <a:rPr lang="en-US" sz="2200" dirty="0" err="1">
                <a:latin typeface="Calibri" panose="020F0502020204030204" pitchFamily="34" charset="0"/>
                <a:ea typeface="Calibri" panose="020F0502020204030204" pitchFamily="34" charset="0"/>
                <a:cs typeface="Calibri" panose="020F0502020204030204" pitchFamily="34" charset="0"/>
              </a:rPr>
              <a:t>toàn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hóa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chất</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tại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nơi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làm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việc</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gn="just">
              <a:spcBef>
                <a:spcPts val="300"/>
              </a:spcBef>
              <a:spcAft>
                <a:spcPts val="300"/>
              </a:spcAft>
              <a:buAutoNum type="arabicPeriod" startAt="3"/>
            </a:pPr>
            <a:r>
              <a:rPr lang="en-US" sz="2200" b="1" i="1" dirty="0" err="1">
                <a:latin typeface="Calibri" panose="020F0502020204030204" pitchFamily="34" charset="0"/>
                <a:ea typeface="Calibri" panose="020F0502020204030204" pitchFamily="34" charset="0"/>
                <a:cs typeface="Calibri" panose="020F0502020204030204" pitchFamily="34" charset="0"/>
              </a:rPr>
              <a:t>Nhóm</a:t>
            </a:r>
            <a:r>
              <a:rPr lang="en-US" sz="2200" b="1" i="1" dirty="0">
                <a:latin typeface="Calibri" panose="020F0502020204030204" pitchFamily="34" charset="0"/>
                <a:ea typeface="Calibri" panose="020F0502020204030204" pitchFamily="34" charset="0"/>
                <a:cs typeface="Calibri" panose="020F0502020204030204" pitchFamily="34" charset="0"/>
              </a:rPr>
              <a:t> 3: </a:t>
            </a:r>
            <a:r>
              <a:rPr lang="en-US" sz="2200" dirty="0" err="1">
                <a:latin typeface="Calibri" panose="020F0502020204030204" pitchFamily="34" charset="0"/>
                <a:ea typeface="Calibri" panose="020F0502020204030204" pitchFamily="34" charset="0"/>
                <a:cs typeface="Calibri" panose="020F0502020204030204" pitchFamily="34" charset="0"/>
              </a:rPr>
              <a:t>bao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gồm</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người</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lao</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động</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liên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quan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trực</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tiếp</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đến</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hóa</a:t>
            </a:r>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dirty="0" err="1">
                <a:latin typeface="Calibri" panose="020F0502020204030204" pitchFamily="34" charset="0"/>
                <a:ea typeface="Calibri" panose="020F0502020204030204" pitchFamily="34" charset="0"/>
                <a:cs typeface="Calibri" panose="020F0502020204030204" pitchFamily="34" charset="0"/>
              </a:rPr>
              <a:t>chất</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0" y="4920903"/>
            <a:ext cx="4620895" cy="1744311"/>
          </a:xfrm>
          <a:prstGeom prst="rect">
            <a:avLst/>
          </a:prstGeom>
        </p:spPr>
      </p:pic>
      <p:sp>
        <p:nvSpPr>
          <p:cNvPr id="10"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868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1" name="Rectangle 10"/>
          <p:cNvSpPr/>
          <p:nvPr/>
        </p:nvSpPr>
        <p:spPr>
          <a:xfrm>
            <a:off x="304800" y="1045619"/>
            <a:ext cx="8407494" cy="461665"/>
          </a:xfrm>
          <a:prstGeom prst="rect">
            <a:avLst/>
          </a:prstGeom>
        </p:spPr>
        <p:txBody>
          <a:bodyPr wrap="none">
            <a:spAutoFit/>
          </a:bodyPr>
          <a:lstStyle/>
          <a:p>
            <a:pPr>
              <a:spcBef>
                <a:spcPts val="130"/>
              </a:spcBef>
            </a:pPr>
            <a:r>
              <a:rPr lang="vi-VN" sz="2400" b="1" dirty="0">
                <a:solidFill>
                  <a:srgbClr val="862A39"/>
                </a:solidFill>
                <a:latin typeface="Arial" panose="020B0604020202020204" pitchFamily="34" charset="0"/>
                <a:cs typeface="Arial" panose="020B0604020202020204" pitchFamily="34" charset="0"/>
              </a:rPr>
              <a:t>XỬ PHẠT VI PHẠM HÀNH CHÍNH TRONG </a:t>
            </a:r>
            <a:r>
              <a:rPr lang="en-US" sz="2400" b="1" dirty="0">
                <a:solidFill>
                  <a:srgbClr val="862A39"/>
                </a:solidFill>
                <a:latin typeface="Arial" panose="020B0604020202020204" pitchFamily="34" charset="0"/>
                <a:cs typeface="Arial" panose="020B0604020202020204" pitchFamily="34" charset="0"/>
              </a:rPr>
              <a:t>LV </a:t>
            </a:r>
            <a:r>
              <a:rPr lang="vi-VN" sz="2400" b="1" dirty="0">
                <a:solidFill>
                  <a:srgbClr val="862A39"/>
                </a:solidFill>
                <a:latin typeface="Arial" panose="020B0604020202020204" pitchFamily="34" charset="0"/>
                <a:cs typeface="Arial" panose="020B0604020202020204" pitchFamily="34" charset="0"/>
              </a:rPr>
              <a:t>HÓ</a:t>
            </a:r>
            <a:r>
              <a:rPr lang="vi-VN" sz="2400" b="1" dirty="0">
                <a:solidFill>
                  <a:srgbClr val="862A39"/>
                </a:solidFill>
              </a:rPr>
              <a:t>A CHẤT </a:t>
            </a:r>
            <a:endParaRPr lang="en-US" sz="24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439229"/>
          </a:xfrm>
          <a:prstGeom prst="rect">
            <a:avLst/>
          </a:prstGeom>
          <a:solidFill>
            <a:srgbClr val="CCCC00"/>
          </a:solidFill>
        </p:spPr>
        <p:txBody>
          <a:bodyPr wrap="square">
            <a:spAutoFit/>
          </a:bodyPr>
          <a:lstStyle/>
          <a:p>
            <a:pPr>
              <a:lnSpc>
                <a:spcPct val="107000"/>
              </a:lnSpc>
            </a:pPr>
            <a:r>
              <a:rPr lang="vi-VN" sz="2400" b="1" dirty="0">
                <a:solidFill>
                  <a:srgbClr val="000000"/>
                </a:solidFill>
                <a:ea typeface="Calibri" panose="020F0502020204030204" pitchFamily="34" charset="0"/>
                <a:cs typeface="Times New Roman" panose="02020603050405020304" pitchFamily="18" charset="0"/>
              </a:rPr>
              <a:t>Mục 2.</a:t>
            </a:r>
            <a:r>
              <a:rPr lang="vi-VN" sz="2400" dirty="0">
                <a:solidFill>
                  <a:srgbClr val="000000"/>
                </a:solidFill>
                <a:ea typeface="Calibri" panose="020F0502020204030204" pitchFamily="34" charset="0"/>
                <a:cs typeface="Times New Roman" panose="02020603050405020304" pitchFamily="18" charset="0"/>
              </a:rPr>
              <a:t> VI PHẠM VỀ </a:t>
            </a:r>
            <a:r>
              <a:rPr lang="vi-VN" sz="2400" dirty="0">
                <a:solidFill>
                  <a:srgbClr val="FF0000"/>
                </a:solidFill>
                <a:ea typeface="Calibri" panose="020F0502020204030204" pitchFamily="34" charset="0"/>
                <a:cs typeface="Times New Roman" panose="02020603050405020304" pitchFamily="18" charset="0"/>
              </a:rPr>
              <a:t>SỬ DỤNG HÓA CHẤT, SỬ DỤNG HÓA CHẤT NGUY HIỂM </a:t>
            </a:r>
            <a:r>
              <a:rPr lang="vi-VN" sz="2400" dirty="0">
                <a:solidFill>
                  <a:srgbClr val="000000"/>
                </a:solidFill>
                <a:ea typeface="Calibri" panose="020F0502020204030204" pitchFamily="34" charset="0"/>
                <a:cs typeface="Times New Roman" panose="02020603050405020304" pitchFamily="18" charset="0"/>
              </a:rPr>
              <a:t>ĐỂ SẢN XUẤT SẢN PHẨM, HÀNG HÓA </a:t>
            </a:r>
            <a:endParaRPr lang="en-US" sz="2400" dirty="0">
              <a:solidFill>
                <a:srgbClr val="000000"/>
              </a:solidFill>
              <a:ea typeface="Calibri" panose="020F0502020204030204" pitchFamily="34" charset="0"/>
              <a:cs typeface="Times New Roman" panose="02020603050405020304" pitchFamily="18" charset="0"/>
            </a:endParaRPr>
          </a:p>
          <a:p>
            <a:pPr>
              <a:lnSpc>
                <a:spcPct val="107000"/>
              </a:lnSpc>
            </a:pPr>
            <a:r>
              <a:rPr lang="vi-VN" sz="2400" dirty="0">
                <a:solidFill>
                  <a:srgbClr val="000000"/>
                </a:solidFill>
                <a:ea typeface="Calibri" panose="020F0502020204030204" pitchFamily="34" charset="0"/>
                <a:cs typeface="Times New Roman" panose="02020603050405020304" pitchFamily="18" charset="0"/>
              </a:rPr>
              <a:t>Điều 14. Vi phạm quy định an toàn đối với hóa chất nguy hiểm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vi-VN" sz="2400" dirty="0">
                <a:solidFill>
                  <a:srgbClr val="000000"/>
                </a:solidFill>
                <a:ea typeface="Calibri" panose="020F0502020204030204" pitchFamily="34" charset="0"/>
                <a:cs typeface="Times New Roman" panose="02020603050405020304" pitchFamily="18" charset="0"/>
              </a:rPr>
              <a:t>Điều 15. Vi phạm quy định về lưu trữ thông tin, nhân lực, huấn luyện an toàn hóa chất trong sử dụng hóa chất, sử dụng hóa chất nguy hiểm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vi-VN" sz="2400" b="1" dirty="0">
                <a:solidFill>
                  <a:srgbClr val="000000"/>
                </a:solidFill>
                <a:ea typeface="Calibri" panose="020F0502020204030204" pitchFamily="34" charset="0"/>
                <a:cs typeface="Times New Roman" panose="02020603050405020304" pitchFamily="18" charset="0"/>
              </a:rPr>
              <a:t>Mục 4.</a:t>
            </a:r>
            <a:r>
              <a:rPr lang="vi-VN" sz="2400" dirty="0">
                <a:solidFill>
                  <a:srgbClr val="000000"/>
                </a:solidFill>
                <a:ea typeface="Calibri" panose="020F0502020204030204" pitchFamily="34" charset="0"/>
                <a:cs typeface="Times New Roman" panose="02020603050405020304" pitchFamily="18" charset="0"/>
              </a:rPr>
              <a:t> VI PHẠM VỀ PHIẾU </a:t>
            </a:r>
            <a:r>
              <a:rPr lang="vi-VN" sz="2400" dirty="0">
                <a:solidFill>
                  <a:srgbClr val="FF0000"/>
                </a:solidFill>
                <a:ea typeface="Calibri" panose="020F0502020204030204" pitchFamily="34" charset="0"/>
                <a:cs typeface="Times New Roman" panose="02020603050405020304" pitchFamily="18" charset="0"/>
              </a:rPr>
              <a:t>KIỂM SOÁT MUA, BÁN HÓA CHẤT ĐỘC</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vi-VN" sz="2400" dirty="0">
                <a:solidFill>
                  <a:srgbClr val="000000"/>
                </a:solidFill>
                <a:ea typeface="Calibri" panose="020F0502020204030204" pitchFamily="34" charset="0"/>
                <a:cs typeface="Times New Roman" panose="02020603050405020304" pitchFamily="18" charset="0"/>
              </a:rPr>
              <a:t>Điều 21. Vi phạm quy định về Phiếu kiểm soát mua, bán hóa chất độc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246287"/>
            <a:ext cx="670618" cy="518205"/>
          </a:xfrm>
          <a:prstGeom prst="rect">
            <a:avLst/>
          </a:prstGeom>
        </p:spPr>
      </p:pic>
    </p:spTree>
    <p:extLst>
      <p:ext uri="{BB962C8B-B14F-4D97-AF65-F5344CB8AC3E}">
        <p14:creationId xmlns:p14="http://schemas.microsoft.com/office/powerpoint/2010/main" val="2319115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1" name="Rectangle 10"/>
          <p:cNvSpPr/>
          <p:nvPr/>
        </p:nvSpPr>
        <p:spPr>
          <a:xfrm>
            <a:off x="304800" y="1045619"/>
            <a:ext cx="8407494" cy="461665"/>
          </a:xfrm>
          <a:prstGeom prst="rect">
            <a:avLst/>
          </a:prstGeom>
        </p:spPr>
        <p:txBody>
          <a:bodyPr wrap="none">
            <a:spAutoFit/>
          </a:bodyPr>
          <a:lstStyle/>
          <a:p>
            <a:pPr>
              <a:spcBef>
                <a:spcPts val="130"/>
              </a:spcBef>
            </a:pPr>
            <a:r>
              <a:rPr lang="vi-VN" sz="2400" b="1" dirty="0">
                <a:solidFill>
                  <a:srgbClr val="862A39"/>
                </a:solidFill>
                <a:latin typeface="Arial" panose="020B0604020202020204" pitchFamily="34" charset="0"/>
                <a:cs typeface="Arial" panose="020B0604020202020204" pitchFamily="34" charset="0"/>
              </a:rPr>
              <a:t>XỬ PHẠT VI PHẠM HÀNH CHÍNH TRONG </a:t>
            </a:r>
            <a:r>
              <a:rPr lang="en-US" sz="2400" b="1" dirty="0">
                <a:solidFill>
                  <a:srgbClr val="862A39"/>
                </a:solidFill>
                <a:latin typeface="Arial" panose="020B0604020202020204" pitchFamily="34" charset="0"/>
                <a:cs typeface="Arial" panose="020B0604020202020204" pitchFamily="34" charset="0"/>
              </a:rPr>
              <a:t>LV </a:t>
            </a:r>
            <a:r>
              <a:rPr lang="vi-VN" sz="2400" b="1" dirty="0">
                <a:solidFill>
                  <a:srgbClr val="862A39"/>
                </a:solidFill>
                <a:latin typeface="Arial" panose="020B0604020202020204" pitchFamily="34" charset="0"/>
                <a:cs typeface="Arial" panose="020B0604020202020204" pitchFamily="34" charset="0"/>
              </a:rPr>
              <a:t>HÓ</a:t>
            </a:r>
            <a:r>
              <a:rPr lang="vi-VN" sz="2400" b="1" dirty="0">
                <a:solidFill>
                  <a:srgbClr val="862A39"/>
                </a:solidFill>
              </a:rPr>
              <a:t>A CHẤT </a:t>
            </a:r>
            <a:endParaRPr lang="en-US" sz="24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401205"/>
          </a:xfrm>
          <a:prstGeom prst="rect">
            <a:avLst/>
          </a:prstGeom>
          <a:solidFill>
            <a:srgbClr val="CCCC00"/>
          </a:solidFill>
        </p:spPr>
        <p:txBody>
          <a:bodyPr wrap="square">
            <a:spAutoFit/>
          </a:bodyPr>
          <a:lstStyle/>
          <a:p>
            <a:r>
              <a:rPr lang="vi-VN" sz="2000" b="1" dirty="0">
                <a:latin typeface="Arial" panose="020B0604020202020204" pitchFamily="34" charset="0"/>
                <a:cs typeface="Arial" panose="020B0604020202020204" pitchFamily="34" charset="0"/>
              </a:rPr>
              <a:t>Mục 5</a:t>
            </a:r>
            <a:r>
              <a:rPr lang="vi-VN" sz="2000" dirty="0">
                <a:latin typeface="Arial" panose="020B0604020202020204" pitchFamily="34" charset="0"/>
                <a:cs typeface="Arial" panose="020B0604020202020204" pitchFamily="34" charset="0"/>
              </a:rPr>
              <a:t>. VI PHẠM VỀ PHÂN LOẠI HÓA CHẤT, PHIẾU AN TOÀN HÓA CHẤT, KHAI BÁO HÓA CHẤT NHẬP KHẨU</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22. Vi phạm quy định về phân loại hóa chất</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23. Vi phạm quy định về Phiếu an toàn hóa chất</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24. Vi phạm quy định về khai báo hóa chất nhập khẩu qua Cổng thông tin một cửa quốc gia</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p>
          <a:p>
            <a:r>
              <a:rPr lang="vi-VN" sz="2000" b="1" dirty="0">
                <a:latin typeface="Arial" panose="020B0604020202020204" pitchFamily="34" charset="0"/>
                <a:cs typeface="Arial" panose="020B0604020202020204" pitchFamily="34" charset="0"/>
              </a:rPr>
              <a:t>Mục 6.</a:t>
            </a:r>
            <a:r>
              <a:rPr lang="vi-VN" sz="2000" dirty="0">
                <a:latin typeface="Arial" panose="020B0604020202020204" pitchFamily="34" charset="0"/>
                <a:cs typeface="Arial" panose="020B0604020202020204" pitchFamily="34" charset="0"/>
              </a:rPr>
              <a:t> VI PHẠM BIỆN PHÁP, KẾ HOẠCH PHÒNG NGỪA, ỨNG PHÓ SỰ CỐ HÓA CHẤT</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25. Vi phạm quy định về thực hiện yêu cầu của kế hoạch, biện pháp phòng ngừa, ứng phó sự cố hóa chất</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26. Vi phạm quy định về khối lượng tồn trữ hóa chất nguy hiểm</a:t>
            </a:r>
            <a:endParaRPr lang="en-US" sz="2000" dirty="0">
              <a:latin typeface="Arial" panose="020B0604020202020204" pitchFamily="34" charset="0"/>
              <a:cs typeface="Arial" panose="020B0604020202020204" pitchFamily="34" charset="0"/>
            </a:endParaRPr>
          </a:p>
          <a:p>
            <a:r>
              <a:rPr lang="vi-VN" sz="2000" dirty="0">
                <a:latin typeface="Arial" panose="020B0604020202020204" pitchFamily="34" charset="0"/>
                <a:cs typeface="Arial" panose="020B0604020202020204" pitchFamily="34" charset="0"/>
              </a:rPr>
              <a:t>Điều 27. Vi phạm quy định về xây dựng biện pháp, kế hoạch phòng ngừa, ứng phó sự cố hóa chấ</a:t>
            </a:r>
            <a:r>
              <a:rPr lang="en-US" sz="2000" dirty="0">
                <a:latin typeface="Arial" panose="020B0604020202020204" pitchFamily="34" charset="0"/>
                <a:cs typeface="Arial" panose="020B0604020202020204" pitchFamily="34" charset="0"/>
              </a:rPr>
              <a:t>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186543"/>
            <a:ext cx="670618" cy="518205"/>
          </a:xfrm>
          <a:prstGeom prst="rect">
            <a:avLst/>
          </a:prstGeom>
        </p:spPr>
      </p:pic>
    </p:spTree>
    <p:extLst>
      <p:ext uri="{BB962C8B-B14F-4D97-AF65-F5344CB8AC3E}">
        <p14:creationId xmlns:p14="http://schemas.microsoft.com/office/powerpoint/2010/main" val="34669132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11" name="Rectangle 10"/>
          <p:cNvSpPr/>
          <p:nvPr/>
        </p:nvSpPr>
        <p:spPr>
          <a:xfrm>
            <a:off x="304800" y="1045619"/>
            <a:ext cx="8407494" cy="461665"/>
          </a:xfrm>
          <a:prstGeom prst="rect">
            <a:avLst/>
          </a:prstGeom>
        </p:spPr>
        <p:txBody>
          <a:bodyPr wrap="none">
            <a:spAutoFit/>
          </a:bodyPr>
          <a:lstStyle/>
          <a:p>
            <a:pPr>
              <a:spcBef>
                <a:spcPts val="130"/>
              </a:spcBef>
            </a:pPr>
            <a:r>
              <a:rPr lang="vi-VN" sz="2400" b="1" dirty="0">
                <a:solidFill>
                  <a:srgbClr val="862A39"/>
                </a:solidFill>
                <a:latin typeface="Arial" panose="020B0604020202020204" pitchFamily="34" charset="0"/>
                <a:cs typeface="Arial" panose="020B0604020202020204" pitchFamily="34" charset="0"/>
              </a:rPr>
              <a:t>XỬ PHẠT VI PHẠM HÀNH CHÍNH TRONG </a:t>
            </a:r>
            <a:r>
              <a:rPr lang="en-US" sz="2400" b="1" dirty="0">
                <a:solidFill>
                  <a:srgbClr val="862A39"/>
                </a:solidFill>
                <a:latin typeface="Arial" panose="020B0604020202020204" pitchFamily="34" charset="0"/>
                <a:cs typeface="Arial" panose="020B0604020202020204" pitchFamily="34" charset="0"/>
              </a:rPr>
              <a:t>LV </a:t>
            </a:r>
            <a:r>
              <a:rPr lang="vi-VN" sz="2400" b="1" dirty="0">
                <a:solidFill>
                  <a:srgbClr val="862A39"/>
                </a:solidFill>
                <a:latin typeface="Arial" panose="020B0604020202020204" pitchFamily="34" charset="0"/>
                <a:cs typeface="Arial" panose="020B0604020202020204" pitchFamily="34" charset="0"/>
              </a:rPr>
              <a:t>HÓ</a:t>
            </a:r>
            <a:r>
              <a:rPr lang="vi-VN" sz="2400" b="1" dirty="0">
                <a:solidFill>
                  <a:srgbClr val="862A39"/>
                </a:solidFill>
              </a:rPr>
              <a:t>A CHẤT </a:t>
            </a:r>
            <a:endParaRPr lang="en-US" sz="2400" b="1" dirty="0">
              <a:solidFill>
                <a:srgbClr val="862A39"/>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object 17"/>
          <p:cNvSpPr txBox="1"/>
          <p:nvPr/>
        </p:nvSpPr>
        <p:spPr>
          <a:xfrm>
            <a:off x="384306" y="285852"/>
            <a:ext cx="594106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13.</a:t>
            </a:r>
            <a:r>
              <a:rPr lang="en-US" sz="3200"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HÓA CHẤT</a:t>
            </a:r>
            <a:endParaRPr lang="en-IN" sz="3000" b="1" i="1" spc="0" dirty="0">
              <a:latin typeface="Arial" panose="020B0604020202020204" pitchFamily="34" charset="0"/>
              <a:cs typeface="Arial" panose="020B0604020202020204" pitchFamily="34" charset="0"/>
            </a:endParaRPr>
          </a:p>
        </p:txBody>
      </p:sp>
      <p:sp>
        <p:nvSpPr>
          <p:cNvPr id="2" name="Rectangle 1"/>
          <p:cNvSpPr/>
          <p:nvPr/>
        </p:nvSpPr>
        <p:spPr>
          <a:xfrm>
            <a:off x="203246" y="1526138"/>
            <a:ext cx="8788353" cy="4550156"/>
          </a:xfrm>
          <a:prstGeom prst="rect">
            <a:avLst/>
          </a:prstGeom>
          <a:solidFill>
            <a:srgbClr val="CCCC00"/>
          </a:solidFill>
        </p:spPr>
        <p:txBody>
          <a:bodyPr wrap="square">
            <a:spAutoFit/>
          </a:bodyPr>
          <a:lstStyle/>
          <a:p>
            <a:r>
              <a:rPr lang="vi-VN" sz="2400" b="1" dirty="0"/>
              <a:t>Mục 7. </a:t>
            </a:r>
            <a:r>
              <a:rPr lang="vi-VN" sz="2400" dirty="0"/>
              <a:t>VI PHẠM VỀ NỘI DUNG, CHẾ ĐỘ BÁO CÁO HOẠT ĐỘNG HÓA CHẤT</a:t>
            </a:r>
            <a:endParaRPr lang="en-US" sz="2400" dirty="0"/>
          </a:p>
          <a:p>
            <a:r>
              <a:rPr lang="vi-VN" sz="2400" dirty="0"/>
              <a:t>Điều 28. Vi phạm quy định về nội dung báo cáo</a:t>
            </a:r>
            <a:endParaRPr lang="en-US" sz="2400" dirty="0"/>
          </a:p>
          <a:p>
            <a:r>
              <a:rPr lang="vi-VN" sz="2400" dirty="0"/>
              <a:t>Điều 29. Vi phạm quy định về chế độ báo cáo</a:t>
            </a:r>
            <a:endParaRPr lang="en-US" sz="2400" dirty="0"/>
          </a:p>
          <a:p>
            <a:r>
              <a:rPr lang="en-US" sz="2400" dirty="0"/>
              <a:t> </a:t>
            </a:r>
          </a:p>
          <a:p>
            <a:r>
              <a:rPr lang="vi-VN" sz="2400" b="1" dirty="0"/>
              <a:t>Mục 9.</a:t>
            </a:r>
            <a:r>
              <a:rPr lang="vi-VN" sz="2400" dirty="0"/>
              <a:t> VI PHẠM QUY ĐỊNH VỀ QUẢN LÝ HÓA CHẤT, CHẾ PHẨM DIỆT CÔN TRÙNG, DIỆT KHUẨN</a:t>
            </a:r>
            <a:endParaRPr lang="en-US" sz="2400" dirty="0"/>
          </a:p>
          <a:p>
            <a:r>
              <a:rPr lang="vi-VN" sz="2400" dirty="0"/>
              <a:t>Điều 43. Vi phạm quy định về sử dụng hóa chất, chế phẩm diệt côn trùng, diệt khuẩn</a:t>
            </a:r>
            <a:endParaRPr lang="en-US" sz="2400" dirty="0"/>
          </a:p>
          <a:p>
            <a:r>
              <a:rPr lang="vi-VN" sz="2400" dirty="0"/>
              <a:t>Điều 44. Vi phạm quy định về vận chuyển hóa chất, chế phẩm diệt côn trùng, diệt khuẩn</a:t>
            </a:r>
            <a:endParaRPr lang="en-US" sz="2400" dirty="0"/>
          </a:p>
          <a:p>
            <a:pPr>
              <a:lnSpc>
                <a:spcPct val="107000"/>
              </a:lnSpc>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5400" y="186543"/>
            <a:ext cx="670618" cy="518205"/>
          </a:xfrm>
          <a:prstGeom prst="rect">
            <a:avLst/>
          </a:prstGeom>
        </p:spPr>
      </p:pic>
    </p:spTree>
    <p:extLst>
      <p:ext uri="{BB962C8B-B14F-4D97-AF65-F5344CB8AC3E}">
        <p14:creationId xmlns:p14="http://schemas.microsoft.com/office/powerpoint/2010/main" val="3744197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3414174538"/>
              </p:ext>
            </p:extLst>
          </p:nvPr>
        </p:nvGraphicFramePr>
        <p:xfrm>
          <a:off x="304800" y="1789249"/>
          <a:ext cx="8458199" cy="3850054"/>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685800" marR="0" algn="just">
                        <a:lnSpc>
                          <a:spcPct val="107000"/>
                        </a:lnSpc>
                        <a:spcBef>
                          <a:spcPts val="600"/>
                        </a:spcBef>
                        <a:spcAft>
                          <a:spcPts val="600"/>
                        </a:spcAft>
                      </a:pPr>
                      <a:r>
                        <a:rPr lang="en-US" sz="2200" b="1" dirty="0" err="1">
                          <a:effectLst/>
                          <a:latin typeface="Calibri (Headings)"/>
                          <a:ea typeface="Calibri" panose="020F0502020204030204" pitchFamily="34" charset="0"/>
                          <a:cs typeface="Calibri" panose="020F0502020204030204" pitchFamily="34" charset="0"/>
                        </a:rPr>
                        <a:t>Các</a:t>
                      </a:r>
                      <a:r>
                        <a:rPr lang="en-US" sz="2200" b="1" dirty="0">
                          <a:effectLst/>
                          <a:latin typeface="Calibri (Headings)"/>
                          <a:ea typeface="Calibri" panose="020F0502020204030204" pitchFamily="34" charset="0"/>
                          <a:cs typeface="Calibri" panose="020F0502020204030204" pitchFamily="34" charset="0"/>
                        </a:rPr>
                        <a:t> </a:t>
                      </a:r>
                      <a:r>
                        <a:rPr lang="en-US" sz="2200" b="1" dirty="0" err="1">
                          <a:effectLst/>
                          <a:latin typeface="Calibri (Headings)"/>
                          <a:ea typeface="Calibri" panose="020F0502020204030204" pitchFamily="34" charset="0"/>
                          <a:cs typeface="Calibri" panose="020F0502020204030204" pitchFamily="34" charset="0"/>
                        </a:rPr>
                        <a:t>yêu</a:t>
                      </a:r>
                      <a:r>
                        <a:rPr lang="en-US" sz="2200" b="1" dirty="0">
                          <a:effectLst/>
                          <a:latin typeface="Calibri (Headings)"/>
                          <a:ea typeface="Calibri" panose="020F0502020204030204" pitchFamily="34" charset="0"/>
                          <a:cs typeface="Calibri" panose="020F0502020204030204" pitchFamily="34" charset="0"/>
                        </a:rPr>
                        <a:t> </a:t>
                      </a:r>
                      <a:r>
                        <a:rPr lang="en-US" sz="2200" b="1" dirty="0" err="1">
                          <a:effectLst/>
                          <a:latin typeface="Calibri (Headings)"/>
                          <a:ea typeface="Calibri" panose="020F0502020204030204" pitchFamily="34" charset="0"/>
                          <a:cs typeface="Calibri" panose="020F0502020204030204" pitchFamily="34" charset="0"/>
                        </a:rPr>
                        <a:t>cầu</a:t>
                      </a:r>
                      <a:r>
                        <a:rPr lang="en-US" sz="2200" b="1" dirty="0">
                          <a:effectLst/>
                          <a:latin typeface="Calibri (Headings)"/>
                          <a:ea typeface="Calibri" panose="020F0502020204030204" pitchFamily="34" charset="0"/>
                          <a:cs typeface="Calibri" panose="020F0502020204030204" pitchFamily="34" charset="0"/>
                        </a:rPr>
                        <a:t> </a:t>
                      </a:r>
                      <a:r>
                        <a:rPr lang="en-US" sz="2200" b="0" i="1" dirty="0">
                          <a:effectLst/>
                          <a:latin typeface="Calibri (Headings)"/>
                          <a:ea typeface="Calibri" panose="020F0502020204030204" pitchFamily="34" charset="0"/>
                          <a:cs typeface="Calibri" panose="020F0502020204030204" pitchFamily="34" charset="0"/>
                        </a:rPr>
                        <a:t>(</a:t>
                      </a:r>
                      <a:r>
                        <a:rPr lang="en-US" sz="2200" b="0" i="1" dirty="0">
                          <a:latin typeface="Calibri (Headings)"/>
                        </a:rPr>
                        <a:t>Level </a:t>
                      </a:r>
                      <a:r>
                        <a:rPr lang="en-US" sz="2200" i="1" dirty="0">
                          <a:latin typeface="Calibri (Headings)"/>
                        </a:rPr>
                        <a:t>1)</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Headings)"/>
                          <a:ea typeface="Calibri" panose="020F0502020204030204" pitchFamily="34" charset="0"/>
                          <a:cs typeface="Times New Roman" panose="02020603050405020304" pitchFamily="18" charset="0"/>
                        </a:rPr>
                        <a:t>Luật</a:t>
                      </a:r>
                      <a:r>
                        <a:rPr lang="en-US" sz="2200" b="1" i="1" dirty="0">
                          <a:effectLst/>
                          <a:latin typeface="Calibri (Headings)"/>
                          <a:ea typeface="Calibri" panose="020F0502020204030204" pitchFamily="34" charset="0"/>
                          <a:cs typeface="Times New Roman" panose="02020603050405020304" pitchFamily="18" charset="0"/>
                        </a:rPr>
                        <a:t> VN</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Headings)"/>
                          <a:ea typeface="Calibri" panose="020F0502020204030204" pitchFamily="34" charset="0"/>
                          <a:cs typeface="Times New Roman" panose="02020603050405020304" pitchFamily="18" charset="0"/>
                        </a:rPr>
                        <a:t>Higg</a:t>
                      </a:r>
                      <a:r>
                        <a:rPr lang="en-US" sz="2200" b="1" i="1" dirty="0">
                          <a:effectLst/>
                          <a:latin typeface="Calibri (Headings)"/>
                          <a:ea typeface="Calibri" panose="020F0502020204030204" pitchFamily="34" charset="0"/>
                          <a:cs typeface="Times New Roman" panose="02020603050405020304" pitchFamily="18" charset="0"/>
                        </a:rPr>
                        <a:t> FEM</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39783">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b="0" kern="1200" dirty="0" err="1">
                          <a:solidFill>
                            <a:schemeClr val="tx1"/>
                          </a:solidFill>
                          <a:effectLst/>
                          <a:latin typeface="Calibri (Headings)"/>
                          <a:ea typeface="+mn-ea"/>
                          <a:cs typeface="+mn-cs"/>
                        </a:rPr>
                        <a:t>Tài</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liệu</a:t>
                      </a:r>
                      <a:r>
                        <a:rPr lang="en-US" sz="2200" b="0" kern="1200" dirty="0">
                          <a:solidFill>
                            <a:schemeClr val="tx1"/>
                          </a:solidFill>
                          <a:effectLst/>
                          <a:latin typeface="Calibri (Headings)"/>
                          <a:ea typeface="+mn-ea"/>
                          <a:cs typeface="+mn-cs"/>
                        </a:rPr>
                        <a:t> an </a:t>
                      </a:r>
                      <a:r>
                        <a:rPr lang="en-US" sz="2200" b="0" kern="1200" dirty="0" err="1">
                          <a:solidFill>
                            <a:schemeClr val="tx1"/>
                          </a:solidFill>
                          <a:effectLst/>
                          <a:latin typeface="Calibri (Headings)"/>
                          <a:ea typeface="+mn-ea"/>
                          <a:cs typeface="+mn-cs"/>
                        </a:rPr>
                        <a:t>toàn</a:t>
                      </a:r>
                      <a:r>
                        <a:rPr lang="en-US" sz="2200" b="0" kern="1200" dirty="0">
                          <a:solidFill>
                            <a:schemeClr val="tx1"/>
                          </a:solidFill>
                          <a:effectLst/>
                          <a:latin typeface="Calibri (Headings)"/>
                          <a:ea typeface="+mn-ea"/>
                          <a:cs typeface="+mn-cs"/>
                        </a:rPr>
                        <a:t>(SDS)</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521170">
                <a:tc>
                  <a:txBody>
                    <a:bodyPr/>
                    <a:lstStyle/>
                    <a:p>
                      <a:pPr marL="0" marR="0" algn="l">
                        <a:lnSpc>
                          <a:spcPct val="107000"/>
                        </a:lnSpc>
                        <a:spcBef>
                          <a:spcPts val="600"/>
                        </a:spcBef>
                        <a:spcAft>
                          <a:spcPts val="600"/>
                        </a:spcAft>
                      </a:pPr>
                      <a:r>
                        <a:rPr lang="en-US" sz="2200" b="0" kern="1200" dirty="0" err="1">
                          <a:solidFill>
                            <a:schemeClr val="tx1"/>
                          </a:solidFill>
                          <a:effectLst/>
                          <a:latin typeface="Calibri (Headings)"/>
                          <a:ea typeface="+mn-ea"/>
                          <a:cs typeface="+mn-cs"/>
                        </a:rPr>
                        <a:t>Kế</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hoạch</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ứng</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phó</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khẩn</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cấp</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2200" b="0" kern="1200" dirty="0">
                          <a:solidFill>
                            <a:schemeClr val="tx1"/>
                          </a:solidFill>
                          <a:effectLst/>
                          <a:latin typeface="Calibri (Headings)"/>
                          <a:ea typeface="+mn-ea"/>
                          <a:cs typeface="+mn-cs"/>
                        </a:rPr>
                        <a:t>Thiết bị bảo hộ và an toàn phù hợp và có thể hoạt động</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94727">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b="0" kern="1200" dirty="0" err="1">
                          <a:solidFill>
                            <a:schemeClr val="tx1"/>
                          </a:solidFill>
                          <a:effectLst/>
                          <a:latin typeface="Calibri (Headings)"/>
                          <a:ea typeface="+mn-ea"/>
                          <a:cs typeface="+mn-cs"/>
                        </a:rPr>
                        <a:t>Biển</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báo</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nguy</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hiểm</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về</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hóa</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học</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và</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thiết</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bị</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xử</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lý</a:t>
                      </a:r>
                      <a:r>
                        <a:rPr lang="en-US" sz="2200" b="0" kern="1200" dirty="0">
                          <a:solidFill>
                            <a:schemeClr val="tx1"/>
                          </a:solidFill>
                          <a:effectLst/>
                          <a:latin typeface="Calibri (Headings)"/>
                          <a:ea typeface="+mn-ea"/>
                          <a:cs typeface="+mn-cs"/>
                        </a:rPr>
                        <a:t> an </a:t>
                      </a:r>
                      <a:r>
                        <a:rPr lang="en-US" sz="2200" b="0" kern="1200" dirty="0" err="1">
                          <a:solidFill>
                            <a:schemeClr val="tx1"/>
                          </a:solidFill>
                          <a:effectLst/>
                          <a:latin typeface="Calibri (Headings)"/>
                          <a:ea typeface="+mn-ea"/>
                          <a:cs typeface="+mn-cs"/>
                        </a:rPr>
                        <a:t>toàn</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5720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b="0" kern="1200" dirty="0">
                          <a:solidFill>
                            <a:schemeClr val="tx1"/>
                          </a:solidFill>
                          <a:effectLst/>
                          <a:latin typeface="Calibri (Headings)"/>
                          <a:ea typeface="+mn-ea"/>
                          <a:cs typeface="+mn-cs"/>
                        </a:rPr>
                        <a:t>L</a:t>
                      </a:r>
                      <a:r>
                        <a:rPr lang="vi-VN" sz="2200" b="0" kern="1200" dirty="0">
                          <a:solidFill>
                            <a:schemeClr val="tx1"/>
                          </a:solidFill>
                          <a:effectLst/>
                          <a:latin typeface="Calibri (Headings)"/>
                          <a:ea typeface="+mn-ea"/>
                          <a:cs typeface="+mn-cs"/>
                        </a:rPr>
                        <a:t>ưu</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trữ</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hoá</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chất</a:t>
                      </a:r>
                      <a:r>
                        <a:rPr lang="en-US" sz="2200" b="0" kern="1200" dirty="0">
                          <a:solidFill>
                            <a:schemeClr val="tx1"/>
                          </a:solidFill>
                          <a:effectLst/>
                          <a:latin typeface="Calibri (Headings)"/>
                          <a:ea typeface="+mn-ea"/>
                          <a:cs typeface="+mn-cs"/>
                        </a:rPr>
                        <a:t> </a:t>
                      </a:r>
                      <a:r>
                        <a:rPr lang="vi-VN" sz="2200" b="0" kern="1200" dirty="0">
                          <a:solidFill>
                            <a:schemeClr val="tx1"/>
                          </a:solidFill>
                          <a:effectLst/>
                          <a:latin typeface="Calibri (Headings)"/>
                          <a:ea typeface="+mn-ea"/>
                          <a:cs typeface="+mn-cs"/>
                        </a:rPr>
                        <a:t>đã</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ký</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hiệu</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rõ</a:t>
                      </a:r>
                      <a:r>
                        <a:rPr lang="en-US" sz="2200" b="0" kern="1200" dirty="0">
                          <a:solidFill>
                            <a:schemeClr val="tx1"/>
                          </a:solidFill>
                          <a:effectLst/>
                          <a:latin typeface="Calibri (Headings)"/>
                          <a:ea typeface="+mn-ea"/>
                          <a:cs typeface="+mn-cs"/>
                        </a:rPr>
                        <a:t> </a:t>
                      </a:r>
                      <a:r>
                        <a:rPr lang="en-US" sz="2200" b="0" kern="1200" dirty="0" err="1">
                          <a:solidFill>
                            <a:schemeClr val="tx1"/>
                          </a:solidFill>
                          <a:effectLst/>
                          <a:latin typeface="Calibri (Headings)"/>
                          <a:ea typeface="+mn-ea"/>
                          <a:cs typeface="+mn-cs"/>
                        </a:rPr>
                        <a:t>ràng</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45720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b="0" dirty="0" err="1">
                          <a:effectLst/>
                          <a:latin typeface="Calibri (Headings)"/>
                          <a:ea typeface="Calibri" panose="020F0502020204030204" pitchFamily="34" charset="0"/>
                          <a:cs typeface="Times New Roman" panose="02020603050405020304" pitchFamily="18" charset="0"/>
                        </a:rPr>
                        <a:t>Đào</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tạo</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cho</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tất</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cả</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nhân</a:t>
                      </a:r>
                      <a:r>
                        <a:rPr lang="en-US" sz="2200" b="0" dirty="0">
                          <a:effectLst/>
                          <a:latin typeface="Calibri (Headings)"/>
                          <a:ea typeface="Calibri" panose="020F0502020204030204" pitchFamily="34" charset="0"/>
                          <a:cs typeface="Times New Roman" panose="02020603050405020304" pitchFamily="18" charset="0"/>
                        </a:rPr>
                        <a:t> </a:t>
                      </a:r>
                      <a:r>
                        <a:rPr lang="en-US" sz="2200" b="0" dirty="0" err="1">
                          <a:effectLst/>
                          <a:latin typeface="Calibri (Headings)"/>
                          <a:ea typeface="Calibri" panose="020F0502020204030204" pitchFamily="34" charset="0"/>
                          <a:cs typeface="Times New Roman" panose="02020603050405020304" pitchFamily="18" charset="0"/>
                        </a:rPr>
                        <a:t>viên</a:t>
                      </a:r>
                      <a:endParaRPr lang="en-US" sz="22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Headings)"/>
                          <a:ea typeface="Calibri" panose="020F0502020204030204" pitchFamily="34" charset="0"/>
                          <a:cs typeface="Calibri" panose="020F0502020204030204" pitchFamily="34" charset="0"/>
                        </a:rPr>
                        <a:t> </a:t>
                      </a:r>
                      <a:endParaRPr lang="en-US" sz="22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7" name="Rectangle 6"/>
          <p:cNvSpPr/>
          <p:nvPr/>
        </p:nvSpPr>
        <p:spPr>
          <a:xfrm>
            <a:off x="116264" y="1049916"/>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HÓA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466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4005315718"/>
              </p:ext>
            </p:extLst>
          </p:nvPr>
        </p:nvGraphicFramePr>
        <p:xfrm>
          <a:off x="304800" y="1789249"/>
          <a:ext cx="8610601" cy="4152040"/>
        </p:xfrm>
        <a:graphic>
          <a:graphicData uri="http://schemas.openxmlformats.org/drawingml/2006/table">
            <a:tbl>
              <a:tblPr firstRow="1" firstCol="1" bandRow="1"/>
              <a:tblGrid>
                <a:gridCol w="5740401">
                  <a:extLst>
                    <a:ext uri="{9D8B030D-6E8A-4147-A177-3AD203B41FA5}">
                      <a16:colId xmlns:a16="http://schemas.microsoft.com/office/drawing/2014/main" xmlns="" val="20000"/>
                    </a:ext>
                  </a:extLst>
                </a:gridCol>
                <a:gridCol w="1396314">
                  <a:extLst>
                    <a:ext uri="{9D8B030D-6E8A-4147-A177-3AD203B41FA5}">
                      <a16:colId xmlns:a16="http://schemas.microsoft.com/office/drawing/2014/main" xmlns="" val="20001"/>
                    </a:ext>
                  </a:extLst>
                </a:gridCol>
                <a:gridCol w="1473886">
                  <a:extLst>
                    <a:ext uri="{9D8B030D-6E8A-4147-A177-3AD203B41FA5}">
                      <a16:colId xmlns:a16="http://schemas.microsoft.com/office/drawing/2014/main" xmlns="" val="20002"/>
                    </a:ext>
                  </a:extLst>
                </a:gridCol>
              </a:tblGrid>
              <a:tr h="525641">
                <a:tc>
                  <a:txBody>
                    <a:bodyPr/>
                    <a:lstStyle/>
                    <a:p>
                      <a:pPr marL="685800" marR="0" algn="just">
                        <a:lnSpc>
                          <a:spcPct val="100000"/>
                        </a:lnSpc>
                        <a:spcBef>
                          <a:spcPts val="600"/>
                        </a:spcBef>
                        <a:spcAft>
                          <a:spcPts val="600"/>
                        </a:spcAft>
                      </a:pPr>
                      <a:r>
                        <a:rPr lang="en-US" sz="2000" b="1" i="0" dirty="0" err="1">
                          <a:effectLst/>
                          <a:latin typeface="Calibri (Headings)"/>
                          <a:ea typeface="Calibri" panose="020F0502020204030204" pitchFamily="34" charset="0"/>
                          <a:cs typeface="Calibri" panose="020F0502020204030204" pitchFamily="34" charset="0"/>
                        </a:rPr>
                        <a:t>Các</a:t>
                      </a:r>
                      <a:r>
                        <a:rPr lang="en-US" sz="2000" b="1" i="0" dirty="0">
                          <a:effectLst/>
                          <a:latin typeface="Calibri (Headings)"/>
                          <a:ea typeface="Calibri" panose="020F0502020204030204" pitchFamily="34" charset="0"/>
                          <a:cs typeface="Calibri" panose="020F0502020204030204" pitchFamily="34" charset="0"/>
                        </a:rPr>
                        <a:t> </a:t>
                      </a:r>
                      <a:r>
                        <a:rPr lang="en-US" sz="2000" b="1" i="0" dirty="0" err="1">
                          <a:effectLst/>
                          <a:latin typeface="Calibri (Headings)"/>
                          <a:ea typeface="Calibri" panose="020F0502020204030204" pitchFamily="34" charset="0"/>
                          <a:cs typeface="Calibri" panose="020F0502020204030204" pitchFamily="34" charset="0"/>
                        </a:rPr>
                        <a:t>yêu</a:t>
                      </a:r>
                      <a:r>
                        <a:rPr lang="en-US" sz="2000" b="1" i="0" dirty="0">
                          <a:effectLst/>
                          <a:latin typeface="Calibri (Headings)"/>
                          <a:ea typeface="Calibri" panose="020F0502020204030204" pitchFamily="34" charset="0"/>
                          <a:cs typeface="Calibri" panose="020F0502020204030204" pitchFamily="34" charset="0"/>
                        </a:rPr>
                        <a:t> </a:t>
                      </a:r>
                      <a:r>
                        <a:rPr lang="en-US" sz="2000" b="1" i="0" dirty="0" err="1">
                          <a:effectLst/>
                          <a:latin typeface="Calibri (Headings)"/>
                          <a:ea typeface="Calibri" panose="020F0502020204030204" pitchFamily="34" charset="0"/>
                          <a:cs typeface="Calibri" panose="020F0502020204030204" pitchFamily="34" charset="0"/>
                        </a:rPr>
                        <a:t>cầu</a:t>
                      </a:r>
                      <a:r>
                        <a:rPr lang="en-US" sz="2000" b="1" i="0" dirty="0">
                          <a:effectLst/>
                          <a:latin typeface="Calibri (Headings)"/>
                          <a:ea typeface="Calibri" panose="020F0502020204030204" pitchFamily="34" charset="0"/>
                          <a:cs typeface="Calibri" panose="020F0502020204030204" pitchFamily="34" charset="0"/>
                        </a:rPr>
                        <a:t> </a:t>
                      </a:r>
                      <a:r>
                        <a:rPr lang="en-US" sz="2000" b="0" i="0" dirty="0">
                          <a:effectLst/>
                          <a:latin typeface="Calibri (Headings)"/>
                          <a:ea typeface="Calibri" panose="020F0502020204030204" pitchFamily="34" charset="0"/>
                          <a:cs typeface="Calibri" panose="020F0502020204030204" pitchFamily="34" charset="0"/>
                        </a:rPr>
                        <a:t>(</a:t>
                      </a:r>
                      <a:r>
                        <a:rPr lang="en-US" sz="2000" b="0" i="0" dirty="0">
                          <a:latin typeface="Calibri (Headings)"/>
                        </a:rPr>
                        <a:t>Level </a:t>
                      </a:r>
                      <a:r>
                        <a:rPr lang="en-US" sz="2000" i="0" dirty="0">
                          <a:latin typeface="Calibri (Headings)"/>
                        </a:rPr>
                        <a:t>1)</a:t>
                      </a:r>
                      <a:endParaRPr lang="en-US" sz="2000"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600"/>
                        </a:spcBef>
                        <a:spcAft>
                          <a:spcPts val="600"/>
                        </a:spcAft>
                      </a:pPr>
                      <a:r>
                        <a:rPr lang="en-US" sz="2000" b="1" i="0" dirty="0" err="1">
                          <a:effectLst/>
                          <a:latin typeface="Calibri (Headings)"/>
                          <a:ea typeface="Calibri" panose="020F0502020204030204" pitchFamily="34" charset="0"/>
                          <a:cs typeface="Times New Roman" panose="02020603050405020304" pitchFamily="18" charset="0"/>
                        </a:rPr>
                        <a:t>Luật</a:t>
                      </a:r>
                      <a:r>
                        <a:rPr lang="en-US" sz="2000" b="1" i="0" dirty="0">
                          <a:effectLst/>
                          <a:latin typeface="Calibri (Headings)"/>
                          <a:ea typeface="Calibri" panose="020F0502020204030204" pitchFamily="34" charset="0"/>
                          <a:cs typeface="Times New Roman" panose="02020603050405020304" pitchFamily="18" charset="0"/>
                        </a:rPr>
                        <a:t> VN</a:t>
                      </a:r>
                      <a:endParaRPr lang="en-US" sz="2000"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0000"/>
                        </a:lnSpc>
                        <a:spcBef>
                          <a:spcPts val="600"/>
                        </a:spcBef>
                        <a:spcAft>
                          <a:spcPts val="600"/>
                        </a:spcAft>
                      </a:pPr>
                      <a:r>
                        <a:rPr lang="en-US" sz="2000" b="1" i="0" dirty="0" err="1">
                          <a:effectLst/>
                          <a:latin typeface="Calibri (Headings)"/>
                          <a:ea typeface="Calibri" panose="020F0502020204030204" pitchFamily="34" charset="0"/>
                          <a:cs typeface="Times New Roman" panose="02020603050405020304" pitchFamily="18" charset="0"/>
                        </a:rPr>
                        <a:t>Higg</a:t>
                      </a:r>
                      <a:r>
                        <a:rPr lang="en-US" sz="2000" b="1" i="0" dirty="0">
                          <a:effectLst/>
                          <a:latin typeface="Calibri (Headings)"/>
                          <a:ea typeface="Calibri" panose="020F0502020204030204" pitchFamily="34" charset="0"/>
                          <a:cs typeface="Times New Roman" panose="02020603050405020304" pitchFamily="18" charset="0"/>
                        </a:rPr>
                        <a:t> FEM</a:t>
                      </a:r>
                      <a:endParaRPr lang="en-US" sz="2000" i="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77383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0" kern="1200" dirty="0" err="1">
                          <a:solidFill>
                            <a:schemeClr val="tx1"/>
                          </a:solidFill>
                          <a:effectLst/>
                          <a:latin typeface="Calibri (Headings)"/>
                          <a:ea typeface="+mn-ea"/>
                          <a:cs typeface="+mn-cs"/>
                        </a:rPr>
                        <a:t>Tuân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thủ</a:t>
                      </a:r>
                      <a:r>
                        <a:rPr lang="en-US" sz="2000" b="0" kern="1200" dirty="0">
                          <a:solidFill>
                            <a:schemeClr val="tx1"/>
                          </a:solidFill>
                          <a:effectLst/>
                          <a:latin typeface="Calibri (Headings)"/>
                          <a:ea typeface="+mn-ea"/>
                          <a:cs typeface="+mn-cs"/>
                        </a:rPr>
                        <a:t> MRSL (Manufacturing Restricted Substance List /</a:t>
                      </a:r>
                      <a:r>
                        <a:rPr lang="en-US" sz="2000" b="0" kern="1200" dirty="0" err="1">
                          <a:solidFill>
                            <a:schemeClr val="tx1"/>
                          </a:solidFill>
                          <a:effectLst/>
                          <a:latin typeface="Calibri (Headings)"/>
                          <a:ea typeface="+mn-ea"/>
                          <a:cs typeface="+mn-cs"/>
                        </a:rPr>
                        <a:t>Danh</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sách</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chất</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bị</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hạn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chế</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sản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xuất</a:t>
                      </a:r>
                      <a:r>
                        <a:rPr lang="en-US" sz="2000" b="0" kern="1200" dirty="0">
                          <a:solidFill>
                            <a:schemeClr val="tx1"/>
                          </a:solidFill>
                          <a:effectLst/>
                          <a:latin typeface="Calibri (Headings)"/>
                          <a:ea typeface="+mn-ea"/>
                          <a:cs typeface="+mn-cs"/>
                        </a:rPr>
                        <a:t>)</a:t>
                      </a:r>
                      <a:endParaRPr lang="en-US" sz="20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0000"/>
                        </a:lnSpc>
                        <a:spcBef>
                          <a:spcPts val="600"/>
                        </a:spcBef>
                        <a:spcAft>
                          <a:spcPts val="600"/>
                        </a:spcAft>
                        <a:buFont typeface="Wingdings" panose="05000000000000000000" pitchFamily="2" charset="2"/>
                        <a:buNone/>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773836">
                <a:tc>
                  <a:txBody>
                    <a:bodyPr/>
                    <a:lstStyle/>
                    <a:p>
                      <a:pPr marL="0" marR="0" algn="l">
                        <a:lnSpc>
                          <a:spcPct val="100000"/>
                        </a:lnSpc>
                        <a:spcBef>
                          <a:spcPts val="600"/>
                        </a:spcBef>
                        <a:spcAft>
                          <a:spcPts val="600"/>
                        </a:spcAft>
                      </a:pPr>
                      <a:r>
                        <a:rPr lang="en-US" sz="2000" b="0" kern="1200" dirty="0" err="1">
                          <a:solidFill>
                            <a:schemeClr val="tx1"/>
                          </a:solidFill>
                          <a:effectLst/>
                          <a:latin typeface="Calibri (Headings)"/>
                          <a:ea typeface="+mn-ea"/>
                          <a:cs typeface="+mn-cs"/>
                        </a:rPr>
                        <a:t>Đào</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tạo</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nhân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viên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chịu</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trách</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nhiệm</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về</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hệ</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thống</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quản</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lý</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hóa</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chất</a:t>
                      </a:r>
                      <a:r>
                        <a:rPr lang="en-US" sz="2000" b="0" kern="1200" dirty="0">
                          <a:solidFill>
                            <a:schemeClr val="tx1"/>
                          </a:solidFill>
                          <a:effectLst/>
                          <a:latin typeface="Calibri (Headings)"/>
                          <a:ea typeface="+mn-ea"/>
                          <a:cs typeface="+mn-cs"/>
                        </a:rPr>
                        <a:t> </a:t>
                      </a:r>
                      <a:r>
                        <a:rPr lang="en-US" sz="2000" b="0" kern="1200" dirty="0" err="1">
                          <a:solidFill>
                            <a:schemeClr val="tx1"/>
                          </a:solidFill>
                          <a:effectLst/>
                          <a:latin typeface="Calibri (Headings)"/>
                          <a:ea typeface="+mn-ea"/>
                          <a:cs typeface="+mn-cs"/>
                        </a:rPr>
                        <a:t>về</a:t>
                      </a:r>
                      <a:r>
                        <a:rPr lang="en-US" sz="2000" b="0" kern="1200" baseline="0" dirty="0">
                          <a:solidFill>
                            <a:schemeClr val="tx1"/>
                          </a:solidFill>
                          <a:effectLst/>
                          <a:latin typeface="Calibri (Headings)"/>
                          <a:ea typeface="+mn-ea"/>
                          <a:cs typeface="+mn-cs"/>
                        </a:rPr>
                        <a:t> </a:t>
                      </a:r>
                      <a:r>
                        <a:rPr lang="en-US" sz="2000" b="0" kern="1200" dirty="0">
                          <a:solidFill>
                            <a:schemeClr val="tx1"/>
                          </a:solidFill>
                          <a:effectLst/>
                          <a:latin typeface="Calibri (Headings)"/>
                          <a:ea typeface="+mn-ea"/>
                          <a:cs typeface="+mn-cs"/>
                        </a:rPr>
                        <a:t>(RSL) </a:t>
                      </a:r>
                      <a:r>
                        <a:rPr lang="en-US" sz="2000" b="0" kern="1200" dirty="0" err="1">
                          <a:solidFill>
                            <a:schemeClr val="tx1"/>
                          </a:solidFill>
                          <a:effectLst/>
                          <a:latin typeface="Calibri (Headings)"/>
                          <a:ea typeface="+mn-ea"/>
                          <a:cs typeface="+mn-cs"/>
                        </a:rPr>
                        <a:t>và</a:t>
                      </a:r>
                      <a:r>
                        <a:rPr lang="en-US" sz="2000" b="0" kern="1200" dirty="0">
                          <a:solidFill>
                            <a:schemeClr val="tx1"/>
                          </a:solidFill>
                          <a:effectLst/>
                          <a:latin typeface="Calibri (Headings)"/>
                          <a:ea typeface="+mn-ea"/>
                          <a:cs typeface="+mn-cs"/>
                        </a:rPr>
                        <a:t> (MRSL)</a:t>
                      </a:r>
                      <a:endParaRPr lang="en-US" sz="20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1154802">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vi-VN" sz="2000" dirty="0"/>
                        <a:t>Quy trình </a:t>
                      </a:r>
                      <a:r>
                        <a:rPr lang="en-US" sz="2000" dirty="0"/>
                        <a:t>/</a:t>
                      </a:r>
                      <a:r>
                        <a:rPr lang="vi-VN" sz="2000" dirty="0"/>
                        <a:t>tài liệu để xác định có hệ thống, theo dõi và xác minh sự tuân thủ với tất cả các RSL / MRSL của sản phẩm</a:t>
                      </a:r>
                      <a:r>
                        <a:rPr lang="en-US" sz="2000" dirty="0"/>
                        <a:t>.</a:t>
                      </a:r>
                      <a:endParaRPr lang="en-US" sz="2000" b="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773836">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2000" b="0" dirty="0">
                          <a:effectLst/>
                          <a:latin typeface="Calibri (Headings)"/>
                          <a:ea typeface="Calibri" panose="020F0502020204030204" pitchFamily="34" charset="0"/>
                          <a:cs typeface="Times New Roman" panose="02020603050405020304" pitchFamily="18" charset="0"/>
                        </a:rPr>
                        <a:t>Production chemicals be traced from the manufacturing process back to chemical inventory</a:t>
                      </a: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0000"/>
                        </a:lnSpc>
                        <a:spcBef>
                          <a:spcPts val="600"/>
                        </a:spcBef>
                        <a:spcAft>
                          <a:spcPts val="600"/>
                        </a:spcAft>
                        <a:buFont typeface="Wingdings" panose="05000000000000000000" pitchFamily="2" charset="2"/>
                        <a:buChar char=""/>
                        <a:tabLst>
                          <a:tab pos="457200" algn="l"/>
                        </a:tabLst>
                      </a:pPr>
                      <a:r>
                        <a:rPr lang="en-US" sz="2000" b="1" dirty="0">
                          <a:effectLst/>
                          <a:latin typeface="Calibri (Headings)"/>
                          <a:ea typeface="Calibri" panose="020F0502020204030204" pitchFamily="34" charset="0"/>
                          <a:cs typeface="Calibri" panose="020F0502020204030204" pitchFamily="34" charset="0"/>
                        </a:rPr>
                        <a:t> </a:t>
                      </a:r>
                      <a:endParaRPr lang="en-US" sz="2000" dirty="0">
                        <a:effectLst/>
                        <a:latin typeface="Calibri (Headings)"/>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bl>
          </a:graphicData>
        </a:graphic>
      </p:graphicFrame>
      <p:sp>
        <p:nvSpPr>
          <p:cNvPr id="8" name="Rectangle 7"/>
          <p:cNvSpPr/>
          <p:nvPr/>
        </p:nvSpPr>
        <p:spPr>
          <a:xfrm>
            <a:off x="116264" y="1049916"/>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HÓA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191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5" name="object 15"/>
          <p:cNvSpPr/>
          <p:nvPr/>
        </p:nvSpPr>
        <p:spPr>
          <a:xfrm>
            <a:off x="6754495" y="-76200"/>
            <a:ext cx="2388615" cy="2388742"/>
          </a:xfrm>
          <a:custGeom>
            <a:avLst/>
            <a:gdLst/>
            <a:ahLst/>
            <a:cxnLst/>
            <a:rect l="l" t="t" r="r" b="b"/>
            <a:pathLst>
              <a:path w="2388615" h="2388742">
                <a:moveTo>
                  <a:pt x="2388615" y="0"/>
                </a:moveTo>
                <a:lnTo>
                  <a:pt x="0" y="0"/>
                </a:lnTo>
                <a:lnTo>
                  <a:pt x="2388615" y="2388742"/>
                </a:lnTo>
                <a:lnTo>
                  <a:pt x="2388615" y="0"/>
                </a:lnTo>
                <a:close/>
              </a:path>
            </a:pathLst>
          </a:custGeom>
          <a:solidFill>
            <a:srgbClr val="FFFFFF"/>
          </a:solid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2406634453"/>
              </p:ext>
            </p:extLst>
          </p:nvPr>
        </p:nvGraphicFramePr>
        <p:xfrm>
          <a:off x="342900" y="1828800"/>
          <a:ext cx="8458199" cy="3132034"/>
        </p:xfrm>
        <a:graphic>
          <a:graphicData uri="http://schemas.openxmlformats.org/drawingml/2006/table">
            <a:tbl>
              <a:tblPr firstRow="1" firstCol="1" bandRow="1"/>
              <a:tblGrid>
                <a:gridCol w="56388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447799">
                  <a:extLst>
                    <a:ext uri="{9D8B030D-6E8A-4147-A177-3AD203B41FA5}">
                      <a16:colId xmlns:a16="http://schemas.microsoft.com/office/drawing/2014/main" xmlns="" val="20002"/>
                    </a:ext>
                  </a:extLst>
                </a:gridCol>
              </a:tblGrid>
              <a:tr h="420551">
                <a:tc>
                  <a:txBody>
                    <a:bodyPr/>
                    <a:lstStyle/>
                    <a:p>
                      <a:pPr marL="685800" marR="0" algn="just">
                        <a:lnSpc>
                          <a:spcPct val="107000"/>
                        </a:lnSpc>
                        <a:spcBef>
                          <a:spcPts val="600"/>
                        </a:spcBef>
                        <a:spcAft>
                          <a:spcPts val="600"/>
                        </a:spcAft>
                      </a:pPr>
                      <a:r>
                        <a:rPr lang="en-US" sz="2200" b="1" dirty="0" err="1">
                          <a:effectLst/>
                          <a:latin typeface="Calibri" panose="020F0502020204030204" pitchFamily="34" charset="0"/>
                          <a:ea typeface="Calibri" panose="020F0502020204030204" pitchFamily="34" charset="0"/>
                          <a:cs typeface="Calibri" panose="020F0502020204030204" pitchFamily="34" charset="0"/>
                        </a:rPr>
                        <a:t>Các</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yêu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cầu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0" i="1" dirty="0">
                          <a:effectLst/>
                          <a:latin typeface="Calibri" panose="020F0502020204030204" pitchFamily="34" charset="0"/>
                          <a:ea typeface="Calibri" panose="020F0502020204030204" pitchFamily="34" charset="0"/>
                          <a:cs typeface="Calibri" panose="020F0502020204030204" pitchFamily="34" charset="0"/>
                        </a:rPr>
                        <a:t>(</a:t>
                      </a:r>
                      <a:r>
                        <a:rPr lang="en-US" sz="2200" b="0" i="1" dirty="0"/>
                        <a:t>Level 2</a:t>
                      </a:r>
                      <a:r>
                        <a:rPr lang="en-US" sz="2200" i="1" dirty="0"/>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39783">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2200" b="0" kern="1200" dirty="0">
                          <a:solidFill>
                            <a:schemeClr val="tx1"/>
                          </a:solidFill>
                          <a:effectLst/>
                          <a:latin typeface="+mn-lt"/>
                          <a:ea typeface="+mn-ea"/>
                          <a:cs typeface="+mn-cs"/>
                        </a:rPr>
                        <a:t>Kế hoạch thực hiện để cải thiện</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a:lnSpc>
                          <a:spcPct val="107000"/>
                        </a:lnSpc>
                        <a:spcBef>
                          <a:spcPts val="600"/>
                        </a:spcBef>
                        <a:spcAft>
                          <a:spcPts val="600"/>
                        </a:spcAft>
                        <a:buFont typeface="Wingdings" panose="05000000000000000000" pitchFamily="2" charset="2"/>
                        <a:buNone/>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52117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2200" b="0" kern="1200" dirty="0">
                          <a:solidFill>
                            <a:schemeClr val="tx1"/>
                          </a:solidFill>
                          <a:effectLst/>
                          <a:latin typeface="+mn-lt"/>
                          <a:ea typeface="+mn-ea"/>
                          <a:cs typeface="+mn-cs"/>
                        </a:rPr>
                        <a:t>Kế hoạch thực hiện để giảm thiểu việc sử dụng hóa chất độc hại </a:t>
                      </a:r>
                      <a:r>
                        <a:rPr lang="en-US" sz="2200" b="0" kern="1200" dirty="0" err="1">
                          <a:solidFill>
                            <a:schemeClr val="tx1"/>
                          </a:solidFill>
                          <a:effectLst/>
                          <a:latin typeface="Arial" panose="020B0604020202020204" pitchFamily="34" charset="0"/>
                          <a:ea typeface="+mn-ea"/>
                          <a:cs typeface="Arial" panose="020B0604020202020204" pitchFamily="34" charset="0"/>
                        </a:rPr>
                        <a:t>vượt</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tốt</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hơn</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ngưỡng</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vi-VN" sz="2200" b="0" kern="1200" dirty="0">
                          <a:solidFill>
                            <a:schemeClr val="tx1"/>
                          </a:solidFill>
                          <a:effectLst/>
                          <a:latin typeface="+mn-lt"/>
                          <a:ea typeface="+mn-ea"/>
                          <a:cs typeface="+mn-cs"/>
                        </a:rPr>
                        <a:t>quy định</a:t>
                      </a:r>
                      <a:endParaRPr lang="en-US"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22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hoá</a:t>
                      </a:r>
                      <a:r>
                        <a:rPr lang="vi-VN"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chất đã được phê duyệt hoặc được ưu tiên</a:t>
                      </a:r>
                      <a:r>
                        <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b="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sử</a:t>
                      </a:r>
                      <a:r>
                        <a:rPr lang="en-US" sz="22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b="0" baseline="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dụng</a:t>
                      </a:r>
                      <a:r>
                        <a:rPr lang="en-US" sz="2200" b="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b="0" kern="1200" dirty="0" err="1">
                          <a:solidFill>
                            <a:schemeClr val="tx1"/>
                          </a:solidFill>
                          <a:effectLst/>
                          <a:latin typeface="Arial" panose="020B0604020202020204" pitchFamily="34" charset="0"/>
                          <a:ea typeface="+mn-ea"/>
                          <a:cs typeface="Arial" panose="020B0604020202020204" pitchFamily="34" charset="0"/>
                        </a:rPr>
                        <a:t>vượt</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tốt</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hơn</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en-US" sz="2200" b="0" kern="1200" baseline="0" dirty="0" err="1">
                          <a:solidFill>
                            <a:schemeClr val="tx1"/>
                          </a:solidFill>
                          <a:effectLst/>
                          <a:latin typeface="Arial" panose="020B0604020202020204" pitchFamily="34" charset="0"/>
                          <a:ea typeface="+mn-ea"/>
                          <a:cs typeface="Arial" panose="020B0604020202020204" pitchFamily="34" charset="0"/>
                        </a:rPr>
                        <a:t>ngưỡng</a:t>
                      </a:r>
                      <a:r>
                        <a:rPr lang="en-US" sz="2200" b="0" kern="1200" baseline="0" dirty="0">
                          <a:solidFill>
                            <a:schemeClr val="tx1"/>
                          </a:solidFill>
                          <a:effectLst/>
                          <a:latin typeface="Arial" panose="020B0604020202020204" pitchFamily="34" charset="0"/>
                          <a:ea typeface="+mn-ea"/>
                          <a:cs typeface="Arial" panose="020B0604020202020204" pitchFamily="34" charset="0"/>
                        </a:rPr>
                        <a:t> </a:t>
                      </a:r>
                      <a:r>
                        <a:rPr lang="vi-VN" sz="2200" b="0" kern="1200" dirty="0">
                          <a:solidFill>
                            <a:schemeClr val="tx1"/>
                          </a:solidFill>
                          <a:effectLst/>
                          <a:latin typeface="Arial" panose="020B0604020202020204" pitchFamily="34" charset="0"/>
                          <a:ea typeface="+mn-ea"/>
                          <a:cs typeface="Arial" panose="020B0604020202020204" pitchFamily="34" charset="0"/>
                        </a:rPr>
                        <a:t>quy định</a:t>
                      </a:r>
                      <a:endParaRPr lang="en-US" sz="22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bl>
          </a:graphicData>
        </a:graphic>
      </p:graphicFrame>
      <p:sp>
        <p:nvSpPr>
          <p:cNvPr id="8" name="Rectangle 7"/>
          <p:cNvSpPr/>
          <p:nvPr/>
        </p:nvSpPr>
        <p:spPr>
          <a:xfrm>
            <a:off x="116264" y="1049916"/>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9"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HÓA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8504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graphicFrame>
        <p:nvGraphicFramePr>
          <p:cNvPr id="2" name="Table 1"/>
          <p:cNvGraphicFramePr>
            <a:graphicFrameLocks noGrp="1"/>
          </p:cNvGraphicFramePr>
          <p:nvPr>
            <p:extLst>
              <p:ext uri="{D42A27DB-BD31-4B8C-83A1-F6EECF244321}">
                <p14:modId xmlns:p14="http://schemas.microsoft.com/office/powerpoint/2010/main" val="2649203654"/>
              </p:ext>
            </p:extLst>
          </p:nvPr>
        </p:nvGraphicFramePr>
        <p:xfrm>
          <a:off x="152400" y="1516682"/>
          <a:ext cx="8839199" cy="4586659"/>
        </p:xfrm>
        <a:graphic>
          <a:graphicData uri="http://schemas.openxmlformats.org/drawingml/2006/table">
            <a:tbl>
              <a:tblPr firstRow="1" firstCol="1" bandRow="1"/>
              <a:tblGrid>
                <a:gridCol w="6248400">
                  <a:extLst>
                    <a:ext uri="{9D8B030D-6E8A-4147-A177-3AD203B41FA5}">
                      <a16:colId xmlns:a16="http://schemas.microsoft.com/office/drawing/2014/main" xmlns="" val="20000"/>
                    </a:ext>
                  </a:extLst>
                </a:gridCol>
                <a:gridCol w="1077784">
                  <a:extLst>
                    <a:ext uri="{9D8B030D-6E8A-4147-A177-3AD203B41FA5}">
                      <a16:colId xmlns:a16="http://schemas.microsoft.com/office/drawing/2014/main" xmlns="" val="20001"/>
                    </a:ext>
                  </a:extLst>
                </a:gridCol>
                <a:gridCol w="1513015">
                  <a:extLst>
                    <a:ext uri="{9D8B030D-6E8A-4147-A177-3AD203B41FA5}">
                      <a16:colId xmlns:a16="http://schemas.microsoft.com/office/drawing/2014/main" xmlns="" val="20002"/>
                    </a:ext>
                  </a:extLst>
                </a:gridCol>
              </a:tblGrid>
              <a:tr h="420551">
                <a:tc>
                  <a:txBody>
                    <a:bodyPr/>
                    <a:lstStyle/>
                    <a:p>
                      <a:pPr marL="685800" marR="0" algn="just">
                        <a:lnSpc>
                          <a:spcPct val="107000"/>
                        </a:lnSpc>
                        <a:spcBef>
                          <a:spcPts val="600"/>
                        </a:spcBef>
                        <a:spcAft>
                          <a:spcPts val="600"/>
                        </a:spcAft>
                      </a:pPr>
                      <a:r>
                        <a:rPr lang="en-US" sz="2200" b="1" dirty="0" err="1">
                          <a:effectLst/>
                          <a:latin typeface="Calibri" panose="020F0502020204030204" pitchFamily="34" charset="0"/>
                          <a:ea typeface="Calibri" panose="020F0502020204030204" pitchFamily="34" charset="0"/>
                          <a:cs typeface="Calibri" panose="020F0502020204030204" pitchFamily="34" charset="0"/>
                        </a:rPr>
                        <a:t>Các</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yêu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1" dirty="0" err="1">
                          <a:effectLst/>
                          <a:latin typeface="Calibri" panose="020F0502020204030204" pitchFamily="34" charset="0"/>
                          <a:ea typeface="Calibri" panose="020F0502020204030204" pitchFamily="34" charset="0"/>
                          <a:cs typeface="Calibri" panose="020F0502020204030204" pitchFamily="34" charset="0"/>
                        </a:rPr>
                        <a:t>cầu</a:t>
                      </a:r>
                      <a:r>
                        <a:rPr lang="en-US" sz="2200" b="1" dirty="0">
                          <a:effectLst/>
                          <a:latin typeface="Calibri" panose="020F0502020204030204" pitchFamily="34" charset="0"/>
                          <a:ea typeface="Calibri" panose="020F0502020204030204" pitchFamily="34" charset="0"/>
                          <a:cs typeface="Calibri" panose="020F0502020204030204" pitchFamily="34" charset="0"/>
                        </a:rPr>
                        <a:t> </a:t>
                      </a:r>
                      <a:r>
                        <a:rPr lang="en-US" sz="2200" b="0" i="1" dirty="0">
                          <a:effectLst/>
                          <a:latin typeface="Calibri" panose="020F0502020204030204" pitchFamily="34" charset="0"/>
                          <a:ea typeface="Calibri" panose="020F0502020204030204" pitchFamily="34" charset="0"/>
                          <a:cs typeface="Calibri" panose="020F0502020204030204" pitchFamily="34" charset="0"/>
                        </a:rPr>
                        <a:t>(</a:t>
                      </a:r>
                      <a:r>
                        <a:rPr lang="en-US" sz="2200" b="0" i="1" dirty="0"/>
                        <a:t>Level 3</a:t>
                      </a:r>
                      <a:r>
                        <a:rPr lang="en-US" sz="2200" i="1" dirty="0"/>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Luật</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VN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7000"/>
                        </a:lnSpc>
                        <a:spcBef>
                          <a:spcPts val="0"/>
                        </a:spcBef>
                        <a:spcAft>
                          <a:spcPts val="0"/>
                        </a:spcAft>
                      </a:pPr>
                      <a:r>
                        <a:rPr lang="en-US" sz="2200" b="1" i="1"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200" b="1" i="1"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539783">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Phối hợp với các thương hiệu và / hoặc nhà cung cấp hóa chất để đánh giá lựa chọn thay thế</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521170">
                <a:tc>
                  <a:txBody>
                    <a:bodyPr/>
                    <a:lstStyle/>
                    <a:p>
                      <a:pPr marL="0" marR="0" algn="l">
                        <a:lnSpc>
                          <a:spcPct val="107000"/>
                        </a:lnSpc>
                        <a:spcBef>
                          <a:spcPts val="600"/>
                        </a:spcBef>
                        <a:spcAft>
                          <a:spcPts val="600"/>
                        </a:spcAft>
                      </a:pPr>
                      <a:r>
                        <a:rPr lang="vi-VN" sz="1800" dirty="0">
                          <a:solidFill>
                            <a:schemeClr val="tx1"/>
                          </a:solidFill>
                          <a:latin typeface="Calibri" panose="020F0502020204030204" pitchFamily="34" charset="0"/>
                          <a:cs typeface="Calibri" panose="020F0502020204030204" pitchFamily="34" charset="0"/>
                        </a:rPr>
                        <a:t>Đóng góp một phân tích hóa học chống lại các tiêu chí nguy hiểm của con người và môi trường</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592521">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Đóng</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góp</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một</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phân</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tích</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các</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tác</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động</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vòng</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đời</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cho</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quá</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trình</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thay</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thế</a:t>
                      </a: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b="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này</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494727">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Tài liệu chương trình đảm bảo chất lượng (QA) bao gồm thực hành hóa chất</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45720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Nhà thầu / nhà thầu phụ của bạn có nguồn hóa chất đã được phê duyệt hoặc ưu tiên từ danh sách tích cực để thay thế các hóa chất chưa được bao gồm trong RSL / MRSL không?</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665630">
                <a:tc>
                  <a:txBody>
                    <a:bodyPr/>
                    <a:lstStyle/>
                    <a:p>
                      <a:pPr marL="0" marR="0" lvl="0" indent="0" algn="l" defTabSz="914400" rtl="0" eaLnBrk="1" fontAlgn="auto" latinLnBrk="0" hangingPunct="1">
                        <a:lnSpc>
                          <a:spcPct val="107000"/>
                        </a:lnSpc>
                        <a:spcBef>
                          <a:spcPts val="600"/>
                        </a:spcBef>
                        <a:spcAft>
                          <a:spcPts val="600"/>
                        </a:spcAft>
                        <a:buClrTx/>
                        <a:buSzTx/>
                        <a:buFontTx/>
                        <a:buNone/>
                        <a:tabLst/>
                        <a:defRPr/>
                      </a:pPr>
                      <a:r>
                        <a:rPr lang="vi-VN" sz="1800" dirty="0">
                          <a:solidFill>
                            <a:schemeClr val="tx1"/>
                          </a:solidFill>
                          <a:latin typeface="Calibri" panose="020F0502020204030204" pitchFamily="34" charset="0"/>
                          <a:cs typeface="Calibri" panose="020F0502020204030204" pitchFamily="34" charset="0"/>
                        </a:rPr>
                        <a:t>Cơ sở của bạn có ghi lại các mục tiêu kinh doanh, quy trình và hành động thể hiện cam kết (ví dụ: thiết bị, quy trình, lựa chọn hóa chất thay thế) cho đổi mới hóa học bền vững mới không?</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lvl="0" indent="-342900" algn="ctr">
                        <a:lnSpc>
                          <a:spcPct val="107000"/>
                        </a:lnSpc>
                        <a:spcBef>
                          <a:spcPts val="600"/>
                        </a:spcBef>
                        <a:spcAft>
                          <a:spcPts val="600"/>
                        </a:spcAft>
                        <a:buFont typeface="Wingdings" panose="05000000000000000000" pitchFamily="2" charset="2"/>
                        <a:buChar char=""/>
                        <a:tabLst>
                          <a:tab pos="457200" algn="l"/>
                        </a:tabLst>
                      </a:pPr>
                      <a:r>
                        <a:rPr lang="en-US" sz="2200" b="1" dirty="0">
                          <a:effectLst/>
                          <a:latin typeface="Calibri" panose="020F0502020204030204" pitchFamily="34" charset="0"/>
                          <a:ea typeface="Calibri" panose="020F0502020204030204" pitchFamily="34" charset="0"/>
                          <a:cs typeface="Calibri" panose="020F0502020204030204" pitchFamily="34"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17145" marR="1714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sp>
        <p:nvSpPr>
          <p:cNvPr id="7" name="Rectangle 6"/>
          <p:cNvSpPr/>
          <p:nvPr/>
        </p:nvSpPr>
        <p:spPr>
          <a:xfrm>
            <a:off x="0" y="921297"/>
            <a:ext cx="8468511" cy="515526"/>
          </a:xfrm>
          <a:prstGeom prst="rect">
            <a:avLst/>
          </a:prstGeom>
        </p:spPr>
        <p:txBody>
          <a:bodyPr wrap="square">
            <a:spAutoFit/>
          </a:bodyPr>
          <a:lstStyle/>
          <a:p>
            <a:pPr marL="12700">
              <a:lnSpc>
                <a:spcPts val="3270"/>
              </a:lnSpc>
              <a:spcBef>
                <a:spcPts val="163"/>
              </a:spcBef>
            </a:pPr>
            <a:r>
              <a:rPr lang="en-IN" sz="2400" b="1" dirty="0">
                <a:solidFill>
                  <a:srgbClr val="862A39"/>
                </a:solidFill>
                <a:latin typeface="Calibri" panose="020F0502020204030204" pitchFamily="34" charset="0"/>
                <a:cs typeface="Calibri" panose="020F0502020204030204" pitchFamily="34" charset="0"/>
              </a:rPr>
              <a:t>So </a:t>
            </a:r>
            <a:r>
              <a:rPr lang="en-IN" sz="2400" b="1" dirty="0" err="1">
                <a:solidFill>
                  <a:srgbClr val="862A39"/>
                </a:solidFill>
                <a:latin typeface="Calibri" panose="020F0502020204030204" pitchFamily="34" charset="0"/>
                <a:cs typeface="Calibri" panose="020F0502020204030204" pitchFamily="34" charset="0"/>
              </a:rPr>
              <a:t>sánh</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các</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yêu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cầu</a:t>
            </a:r>
            <a:r>
              <a:rPr lang="en-IN" sz="2400" b="1" dirty="0">
                <a:solidFill>
                  <a:srgbClr val="862A39"/>
                </a:solidFill>
                <a:latin typeface="Calibri" panose="020F0502020204030204" pitchFamily="34" charset="0"/>
                <a:cs typeface="Calibri" panose="020F0502020204030204" pitchFamily="34" charset="0"/>
              </a:rPr>
              <a:t> </a:t>
            </a:r>
            <a:r>
              <a:rPr lang="en-IN" sz="2400" b="1" dirty="0" err="1">
                <a:solidFill>
                  <a:srgbClr val="862A39"/>
                </a:solidFill>
                <a:latin typeface="Calibri" panose="020F0502020204030204" pitchFamily="34" charset="0"/>
                <a:cs typeface="Calibri" panose="020F0502020204030204" pitchFamily="34" charset="0"/>
              </a:rPr>
              <a:t>giữa</a:t>
            </a:r>
            <a:r>
              <a:rPr lang="en-IN" sz="2400" b="1" dirty="0">
                <a:solidFill>
                  <a:srgbClr val="862A39"/>
                </a:solidFill>
                <a:latin typeface="Calibri" panose="020F0502020204030204" pitchFamily="34" charset="0"/>
                <a:cs typeface="Calibri" panose="020F0502020204030204" pitchFamily="34" charset="0"/>
              </a:rPr>
              <a:t> L</a:t>
            </a:r>
            <a:r>
              <a:rPr lang="en-US" sz="2400" b="1" dirty="0" err="1">
                <a:solidFill>
                  <a:srgbClr val="862A39"/>
                </a:solidFill>
                <a:cs typeface="Arial"/>
              </a:rPr>
              <a:t>uật</a:t>
            </a:r>
            <a:r>
              <a:rPr lang="en-US" sz="2400" b="1" dirty="0">
                <a:solidFill>
                  <a:srgbClr val="862A39"/>
                </a:solidFill>
                <a:cs typeface="Arial"/>
              </a:rPr>
              <a:t> </a:t>
            </a:r>
            <a:r>
              <a:rPr lang="en-US" sz="2400" b="1" dirty="0" err="1">
                <a:solidFill>
                  <a:srgbClr val="862A39"/>
                </a:solidFill>
                <a:cs typeface="Arial"/>
              </a:rPr>
              <a:t>Môi</a:t>
            </a:r>
            <a:r>
              <a:rPr lang="en-US" sz="2400" b="1" dirty="0">
                <a:solidFill>
                  <a:srgbClr val="862A39"/>
                </a:solidFill>
                <a:cs typeface="Arial"/>
              </a:rPr>
              <a:t> </a:t>
            </a:r>
            <a:r>
              <a:rPr lang="en-US" sz="2400" b="1" dirty="0" err="1">
                <a:solidFill>
                  <a:srgbClr val="862A39"/>
                </a:solidFill>
                <a:cs typeface="Arial"/>
              </a:rPr>
              <a:t>trường</a:t>
            </a:r>
            <a:r>
              <a:rPr lang="en-US" sz="2400" b="1" dirty="0">
                <a:solidFill>
                  <a:srgbClr val="862A39"/>
                </a:solidFill>
                <a:cs typeface="Arial"/>
              </a:rPr>
              <a:t> VN </a:t>
            </a:r>
            <a:r>
              <a:rPr lang="en-US" sz="2400" b="1" dirty="0" err="1">
                <a:solidFill>
                  <a:srgbClr val="862A39"/>
                </a:solidFill>
                <a:cs typeface="Arial"/>
              </a:rPr>
              <a:t>và</a:t>
            </a:r>
            <a:r>
              <a:rPr lang="en-US" sz="2400" b="1" dirty="0">
                <a:solidFill>
                  <a:srgbClr val="862A39"/>
                </a:solidFill>
                <a:cs typeface="Arial"/>
              </a:rPr>
              <a:t> </a:t>
            </a:r>
            <a:r>
              <a:rPr lang="en-US" sz="2400" b="1" dirty="0" err="1">
                <a:solidFill>
                  <a:srgbClr val="862A39"/>
                </a:solidFill>
                <a:cs typeface="Arial"/>
              </a:rPr>
              <a:t>Higg</a:t>
            </a:r>
            <a:r>
              <a:rPr lang="en-US" sz="2400" b="1" dirty="0">
                <a:solidFill>
                  <a:srgbClr val="862A39"/>
                </a:solidFill>
                <a:cs typeface="Arial"/>
              </a:rPr>
              <a:t> FEM</a:t>
            </a:r>
            <a:r>
              <a:rPr lang="en-IN" sz="2400" b="1" dirty="0">
                <a:solidFill>
                  <a:srgbClr val="862A39"/>
                </a:solidFill>
                <a:latin typeface="Calibri" panose="020F0502020204030204" pitchFamily="34" charset="0"/>
                <a:cs typeface="Calibri" panose="020F0502020204030204" pitchFamily="34" charset="0"/>
              </a:rPr>
              <a:t> </a:t>
            </a:r>
          </a:p>
        </p:txBody>
      </p:sp>
      <p:sp>
        <p:nvSpPr>
          <p:cNvPr id="8"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HÓA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043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8" name="TextBox 7"/>
          <p:cNvSpPr txBox="1"/>
          <p:nvPr/>
        </p:nvSpPr>
        <p:spPr>
          <a:xfrm>
            <a:off x="261545" y="1371600"/>
            <a:ext cx="8577655" cy="3862596"/>
          </a:xfrm>
          <a:prstGeom prst="rect">
            <a:avLst/>
          </a:prstGeom>
          <a:solidFill>
            <a:schemeClr val="accent5">
              <a:lumMod val="20000"/>
              <a:lumOff val="80000"/>
            </a:schemeClr>
          </a:solidFill>
        </p:spPr>
        <p:txBody>
          <a:bodyPr wrap="square" rtlCol="0">
            <a:spAutoFit/>
          </a:bodyPr>
          <a:lstStyle/>
          <a:p>
            <a:pPr>
              <a:spcBef>
                <a:spcPts val="600"/>
              </a:spcBef>
              <a:spcAft>
                <a:spcPts val="600"/>
              </a:spcAft>
            </a:pPr>
            <a:r>
              <a:rPr lang="en-US" sz="2200" b="1" u="sng" dirty="0" err="1">
                <a:solidFill>
                  <a:srgbClr val="862A39"/>
                </a:solidFill>
                <a:latin typeface="Calibri (Headings)"/>
              </a:rPr>
              <a:t>Kết</a:t>
            </a:r>
            <a:r>
              <a:rPr lang="en-US" sz="2200" b="1" u="sng" dirty="0">
                <a:solidFill>
                  <a:srgbClr val="862A39"/>
                </a:solidFill>
                <a:latin typeface="Calibri (Headings)"/>
              </a:rPr>
              <a:t> </a:t>
            </a:r>
            <a:r>
              <a:rPr lang="en-US" sz="2200" b="1" u="sng" dirty="0" err="1">
                <a:solidFill>
                  <a:srgbClr val="862A39"/>
                </a:solidFill>
                <a:latin typeface="Calibri (Headings)"/>
              </a:rPr>
              <a:t>luận</a:t>
            </a:r>
            <a:r>
              <a:rPr lang="en-US" sz="2200" b="1" u="sng" dirty="0">
                <a:solidFill>
                  <a:srgbClr val="862A39"/>
                </a:solidFill>
                <a:latin typeface="Calibri (Headings)"/>
              </a:rPr>
              <a:t>:</a:t>
            </a:r>
          </a:p>
          <a:p>
            <a:pPr marL="342900" indent="-342900">
              <a:spcBef>
                <a:spcPts val="300"/>
              </a:spcBef>
              <a:spcAft>
                <a:spcPts val="300"/>
              </a:spcAft>
              <a:buFont typeface="Wingdings" panose="05000000000000000000" pitchFamily="2" charset="2"/>
              <a:buChar char="§"/>
            </a:pPr>
            <a:r>
              <a:rPr lang="en-US" sz="2200" dirty="0" err="1">
                <a:latin typeface="Calibri (Headings)"/>
              </a:rPr>
              <a:t>Luật</a:t>
            </a:r>
            <a:r>
              <a:rPr lang="en-US" sz="2200" dirty="0">
                <a:latin typeface="Calibri (Headings)"/>
              </a:rPr>
              <a:t> </a:t>
            </a:r>
            <a:r>
              <a:rPr lang="en-US" sz="2200" dirty="0" err="1">
                <a:latin typeface="Calibri (Headings)"/>
              </a:rPr>
              <a:t>định</a:t>
            </a:r>
            <a:r>
              <a:rPr lang="en-US" sz="2200" dirty="0">
                <a:latin typeface="Calibri (Headings)"/>
              </a:rPr>
              <a:t> </a:t>
            </a:r>
            <a:r>
              <a:rPr lang="en-US" sz="2200" dirty="0" err="1">
                <a:latin typeface="Calibri (Headings)"/>
              </a:rPr>
              <a:t>Việt</a:t>
            </a:r>
            <a:r>
              <a:rPr lang="en-US" sz="2200" dirty="0">
                <a:latin typeface="Calibri (Headings)"/>
              </a:rPr>
              <a:t> </a:t>
            </a:r>
            <a:r>
              <a:rPr lang="en-US" sz="2200" dirty="0" err="1">
                <a:latin typeface="Calibri (Headings)"/>
              </a:rPr>
              <a:t>nam</a:t>
            </a:r>
            <a:r>
              <a:rPr lang="en-US" sz="2200" dirty="0">
                <a:latin typeface="Calibri (Headings)"/>
              </a:rPr>
              <a:t> </a:t>
            </a:r>
            <a:r>
              <a:rPr lang="en-US" sz="2200" dirty="0" err="1">
                <a:latin typeface="Calibri (Headings)"/>
              </a:rPr>
              <a:t>yêu</a:t>
            </a:r>
            <a:r>
              <a:rPr lang="en-US" sz="2200" dirty="0">
                <a:latin typeface="Calibri (Headings)"/>
              </a:rPr>
              <a:t> </a:t>
            </a:r>
            <a:r>
              <a:rPr lang="en-US" sz="2200" dirty="0" err="1">
                <a:latin typeface="Calibri (Headings)"/>
              </a:rPr>
              <a:t>cầu</a:t>
            </a:r>
            <a:r>
              <a:rPr lang="en-US" sz="2200" dirty="0">
                <a:latin typeface="Calibri (Headings)"/>
              </a:rPr>
              <a:t> </a:t>
            </a:r>
            <a:r>
              <a:rPr lang="en-US" sz="2200" dirty="0" err="1">
                <a:latin typeface="Calibri (Headings)"/>
              </a:rPr>
              <a:t>đối</a:t>
            </a:r>
            <a:r>
              <a:rPr lang="en-US" sz="2200" dirty="0">
                <a:latin typeface="Calibri (Headings)"/>
              </a:rPr>
              <a:t> </a:t>
            </a:r>
            <a:r>
              <a:rPr lang="en-US" sz="2200" dirty="0" err="1">
                <a:latin typeface="Calibri (Headings)"/>
              </a:rPr>
              <a:t>với</a:t>
            </a:r>
            <a:r>
              <a:rPr lang="en-US" sz="2200" dirty="0">
                <a:latin typeface="Calibri (Headings)"/>
              </a:rPr>
              <a:t> </a:t>
            </a:r>
            <a:r>
              <a:rPr lang="en-US" sz="2200" dirty="0" err="1">
                <a:latin typeface="Calibri (Headings)"/>
              </a:rPr>
              <a:t>Hóa</a:t>
            </a:r>
            <a:r>
              <a:rPr lang="en-US" sz="2200" dirty="0">
                <a:latin typeface="Calibri (Headings)"/>
              </a:rPr>
              <a:t> </a:t>
            </a:r>
            <a:r>
              <a:rPr lang="en-US" sz="2200" dirty="0" err="1">
                <a:latin typeface="Calibri (Headings)"/>
              </a:rPr>
              <a:t>chất</a:t>
            </a:r>
            <a:r>
              <a:rPr lang="en-US" sz="2200" dirty="0">
                <a:latin typeface="Calibri (Headings)"/>
              </a:rPr>
              <a:t> </a:t>
            </a:r>
            <a:r>
              <a:rPr lang="en-US" sz="2200" dirty="0" err="1">
                <a:latin typeface="Calibri (Headings)"/>
              </a:rPr>
              <a:t>khá</a:t>
            </a:r>
            <a:r>
              <a:rPr lang="en-US" sz="2200" dirty="0">
                <a:latin typeface="Calibri (Headings)"/>
              </a:rPr>
              <a:t> </a:t>
            </a:r>
            <a:r>
              <a:rPr lang="en-US" sz="2200" dirty="0" err="1">
                <a:latin typeface="Calibri (Headings)"/>
              </a:rPr>
              <a:t>đơn</a:t>
            </a:r>
            <a:r>
              <a:rPr lang="en-US" sz="2200" dirty="0">
                <a:latin typeface="Calibri (Headings)"/>
              </a:rPr>
              <a:t> </a:t>
            </a:r>
            <a:r>
              <a:rPr lang="en-US" sz="2200" dirty="0" err="1">
                <a:latin typeface="Calibri (Headings)"/>
              </a:rPr>
              <a:t>giản</a:t>
            </a:r>
            <a:endParaRPr lang="en-US" sz="2200" dirty="0">
              <a:latin typeface="Calibri (Headings)"/>
            </a:endParaRPr>
          </a:p>
          <a:p>
            <a:pPr marL="342900" indent="-342900">
              <a:spcBef>
                <a:spcPts val="300"/>
              </a:spcBef>
              <a:spcAft>
                <a:spcPts val="300"/>
              </a:spcAft>
              <a:buFont typeface="Wingdings" panose="05000000000000000000" pitchFamily="2" charset="2"/>
              <a:buChar char="§"/>
            </a:pPr>
            <a:r>
              <a:rPr lang="en-US" sz="2200" dirty="0">
                <a:latin typeface="Calibri (Headings)"/>
              </a:rPr>
              <a:t>So </a:t>
            </a:r>
            <a:r>
              <a:rPr lang="en-US" sz="2200" dirty="0" err="1">
                <a:latin typeface="Calibri (Headings)"/>
              </a:rPr>
              <a:t>sánh</a:t>
            </a:r>
            <a:r>
              <a:rPr lang="en-US" sz="2200" dirty="0">
                <a:latin typeface="Calibri (Headings)"/>
              </a:rPr>
              <a:t> </a:t>
            </a:r>
            <a:r>
              <a:rPr lang="en-US" sz="2200" dirty="0" err="1">
                <a:latin typeface="Calibri (Headings)"/>
              </a:rPr>
              <a:t>các</a:t>
            </a:r>
            <a:r>
              <a:rPr lang="en-US" sz="2200" dirty="0">
                <a:latin typeface="Calibri (Headings)"/>
              </a:rPr>
              <a:t> </a:t>
            </a:r>
            <a:r>
              <a:rPr lang="en-US" sz="2200" dirty="0" err="1">
                <a:latin typeface="Calibri (Headings)"/>
              </a:rPr>
              <a:t>yêu</a:t>
            </a:r>
            <a:r>
              <a:rPr lang="en-US" sz="2200" dirty="0">
                <a:latin typeface="Calibri (Headings)"/>
              </a:rPr>
              <a:t> </a:t>
            </a:r>
            <a:r>
              <a:rPr lang="en-US" sz="2200" dirty="0" err="1">
                <a:latin typeface="Calibri (Headings)"/>
              </a:rPr>
              <a:t>cầu</a:t>
            </a:r>
            <a:r>
              <a:rPr lang="en-US" sz="2200" dirty="0">
                <a:latin typeface="Calibri (Headings)"/>
              </a:rPr>
              <a:t> </a:t>
            </a:r>
            <a:r>
              <a:rPr lang="en-US" sz="2200" dirty="0" err="1">
                <a:latin typeface="Calibri (Headings)"/>
              </a:rPr>
              <a:t>về</a:t>
            </a:r>
            <a:r>
              <a:rPr lang="en-US" sz="2200" dirty="0">
                <a:latin typeface="Calibri (Headings)"/>
              </a:rPr>
              <a:t> </a:t>
            </a:r>
            <a:r>
              <a:rPr lang="en-US" sz="2200" dirty="0" err="1">
                <a:latin typeface="Calibri (Headings)"/>
              </a:rPr>
              <a:t>Hóa</a:t>
            </a:r>
            <a:r>
              <a:rPr lang="en-US" sz="2200" dirty="0">
                <a:latin typeface="Calibri (Headings)"/>
              </a:rPr>
              <a:t> </a:t>
            </a:r>
            <a:r>
              <a:rPr lang="en-US" sz="2200" dirty="0" err="1">
                <a:latin typeface="Calibri (Headings)"/>
              </a:rPr>
              <a:t>chất</a:t>
            </a:r>
            <a:r>
              <a:rPr lang="en-US" sz="2200" dirty="0">
                <a:latin typeface="Calibri (Headings)"/>
              </a:rPr>
              <a:t> </a:t>
            </a:r>
            <a:r>
              <a:rPr lang="en-US" sz="2200" dirty="0" err="1">
                <a:latin typeface="Calibri (Headings)"/>
              </a:rPr>
              <a:t>giữa</a:t>
            </a:r>
            <a:r>
              <a:rPr lang="en-US" sz="2200" dirty="0">
                <a:latin typeface="Calibri (Headings)"/>
              </a:rPr>
              <a:t> </a:t>
            </a:r>
            <a:r>
              <a:rPr lang="en-US" sz="2200" dirty="0" err="1">
                <a:latin typeface="Calibri (Headings)"/>
                <a:cs typeface="Arial"/>
              </a:rPr>
              <a:t>Pháp</a:t>
            </a:r>
            <a:r>
              <a:rPr lang="en-US" sz="2200" dirty="0">
                <a:latin typeface="Calibri (Headings)"/>
                <a:cs typeface="Arial"/>
              </a:rPr>
              <a:t> </a:t>
            </a:r>
            <a:r>
              <a:rPr lang="en-US" sz="2200" dirty="0" err="1">
                <a:latin typeface="Calibri (Headings)"/>
                <a:cs typeface="Arial"/>
              </a:rPr>
              <a:t>luật</a:t>
            </a:r>
            <a:r>
              <a:rPr lang="en-US" sz="2200" dirty="0">
                <a:latin typeface="Calibri (Headings)"/>
                <a:cs typeface="Arial"/>
              </a:rPr>
              <a:t> VN </a:t>
            </a:r>
            <a:r>
              <a:rPr lang="en-US" sz="2200" dirty="0" err="1">
                <a:latin typeface="Calibri (Headings)"/>
                <a:cs typeface="Arial"/>
              </a:rPr>
              <a:t>và</a:t>
            </a:r>
            <a:r>
              <a:rPr lang="en-US" sz="2200" dirty="0">
                <a:latin typeface="Calibri (Headings)"/>
                <a:cs typeface="Arial"/>
              </a:rPr>
              <a:t> </a:t>
            </a:r>
            <a:r>
              <a:rPr lang="en-US" sz="2200" dirty="0" err="1">
                <a:latin typeface="Calibri (Headings)"/>
                <a:cs typeface="Arial"/>
              </a:rPr>
              <a:t>Higg</a:t>
            </a:r>
            <a:r>
              <a:rPr lang="en-US" sz="2200" dirty="0">
                <a:latin typeface="Calibri (Headings)"/>
                <a:cs typeface="Arial"/>
              </a:rPr>
              <a:t> FEM </a:t>
            </a:r>
            <a:r>
              <a:rPr lang="en-US" sz="2200" dirty="0" err="1">
                <a:latin typeface="Calibri (Headings)"/>
                <a:cs typeface="Arial"/>
              </a:rPr>
              <a:t>là</a:t>
            </a:r>
            <a:r>
              <a:rPr lang="en-US" sz="2200" dirty="0">
                <a:latin typeface="Calibri (Headings)"/>
                <a:cs typeface="Arial"/>
              </a:rPr>
              <a:t> </a:t>
            </a:r>
            <a:r>
              <a:rPr lang="en-US" sz="2200" dirty="0" err="1">
                <a:latin typeface="Calibri (Headings)"/>
                <a:cs typeface="Arial"/>
              </a:rPr>
              <a:t>rất</a:t>
            </a:r>
            <a:r>
              <a:rPr lang="en-US" sz="2200" dirty="0">
                <a:latin typeface="Calibri (Headings)"/>
                <a:cs typeface="Arial"/>
              </a:rPr>
              <a:t> </a:t>
            </a:r>
            <a:r>
              <a:rPr lang="en-US" sz="2200" dirty="0" err="1">
                <a:latin typeface="Calibri (Headings)"/>
                <a:cs typeface="Arial"/>
              </a:rPr>
              <a:t>cách</a:t>
            </a:r>
            <a:r>
              <a:rPr lang="en-US" sz="2200" dirty="0">
                <a:latin typeface="Calibri (Headings)"/>
                <a:cs typeface="Arial"/>
              </a:rPr>
              <a:t> </a:t>
            </a:r>
            <a:r>
              <a:rPr lang="en-US" sz="2200" dirty="0" err="1">
                <a:latin typeface="Calibri (Headings)"/>
                <a:cs typeface="Arial"/>
              </a:rPr>
              <a:t>biệt</a:t>
            </a:r>
            <a:r>
              <a:rPr lang="en-US" sz="2200" dirty="0">
                <a:latin typeface="Calibri (Headings)"/>
                <a:cs typeface="Arial"/>
              </a:rPr>
              <a:t>.</a:t>
            </a:r>
          </a:p>
          <a:p>
            <a:pPr marL="342900" indent="-342900">
              <a:spcBef>
                <a:spcPts val="300"/>
              </a:spcBef>
              <a:spcAft>
                <a:spcPts val="300"/>
              </a:spcAft>
              <a:buFont typeface="Wingdings" panose="05000000000000000000" pitchFamily="2" charset="2"/>
              <a:buChar char="§"/>
            </a:pPr>
            <a:r>
              <a:rPr lang="en-US" sz="2200" dirty="0" err="1">
                <a:latin typeface="Calibri (Headings)"/>
                <a:cs typeface="Arial"/>
              </a:rPr>
              <a:t>Sự</a:t>
            </a:r>
            <a:r>
              <a:rPr lang="en-US" sz="2200" dirty="0">
                <a:latin typeface="Calibri (Headings)"/>
                <a:cs typeface="Arial"/>
              </a:rPr>
              <a:t> </a:t>
            </a:r>
            <a:r>
              <a:rPr lang="en-US" sz="2200" dirty="0" err="1">
                <a:latin typeface="Calibri (Headings)"/>
                <a:cs typeface="Arial"/>
              </a:rPr>
              <a:t>khác</a:t>
            </a:r>
            <a:r>
              <a:rPr lang="en-US" sz="2200" dirty="0">
                <a:latin typeface="Calibri (Headings)"/>
                <a:cs typeface="Arial"/>
              </a:rPr>
              <a:t> </a:t>
            </a:r>
            <a:r>
              <a:rPr lang="en-US" sz="2200" dirty="0" err="1">
                <a:latin typeface="Calibri (Headings)"/>
                <a:cs typeface="Arial"/>
              </a:rPr>
              <a:t>biệt</a:t>
            </a:r>
            <a:r>
              <a:rPr lang="en-US" sz="2200" dirty="0">
                <a:latin typeface="Calibri (Headings)"/>
                <a:cs typeface="Arial"/>
              </a:rPr>
              <a:t> do </a:t>
            </a:r>
            <a:r>
              <a:rPr lang="en-US" sz="2200" dirty="0" err="1">
                <a:latin typeface="Calibri (Headings)"/>
                <a:cs typeface="Arial"/>
              </a:rPr>
              <a:t>Higg</a:t>
            </a:r>
            <a:r>
              <a:rPr lang="en-US" sz="2200" dirty="0">
                <a:latin typeface="Calibri (Headings)"/>
                <a:cs typeface="Arial"/>
              </a:rPr>
              <a:t> FEM</a:t>
            </a:r>
            <a:r>
              <a:rPr lang="en-US" sz="2200" dirty="0">
                <a:latin typeface="Calibri (Headings)"/>
              </a:rPr>
              <a:t> </a:t>
            </a:r>
            <a:r>
              <a:rPr lang="en-US" sz="2200" dirty="0" err="1">
                <a:latin typeface="Calibri (Headings)"/>
              </a:rPr>
              <a:t>có</a:t>
            </a:r>
            <a:r>
              <a:rPr lang="en-US" sz="2200" dirty="0">
                <a:latin typeface="Calibri (Headings)"/>
              </a:rPr>
              <a:t> </a:t>
            </a:r>
            <a:r>
              <a:rPr lang="en-US" sz="2200" dirty="0" err="1">
                <a:latin typeface="Calibri (Headings)"/>
              </a:rPr>
              <a:t>rất</a:t>
            </a:r>
            <a:r>
              <a:rPr lang="en-US" sz="2200" dirty="0">
                <a:latin typeface="Calibri (Headings)"/>
              </a:rPr>
              <a:t> </a:t>
            </a:r>
            <a:r>
              <a:rPr lang="en-US" sz="2200" dirty="0" err="1">
                <a:latin typeface="Calibri (Headings)"/>
              </a:rPr>
              <a:t>nhiều</a:t>
            </a:r>
            <a:r>
              <a:rPr lang="en-US" sz="2200" dirty="0">
                <a:latin typeface="Calibri (Headings)"/>
              </a:rPr>
              <a:t> </a:t>
            </a:r>
            <a:r>
              <a:rPr lang="en-US" sz="2200" dirty="0" err="1">
                <a:latin typeface="Calibri (Headings)"/>
              </a:rPr>
              <a:t>yêu</a:t>
            </a:r>
            <a:r>
              <a:rPr lang="en-US" sz="2200" dirty="0">
                <a:latin typeface="Calibri (Headings)"/>
              </a:rPr>
              <a:t> </a:t>
            </a:r>
            <a:r>
              <a:rPr lang="en-US" sz="2200" dirty="0" err="1">
                <a:latin typeface="Calibri (Headings)"/>
              </a:rPr>
              <a:t>cầu</a:t>
            </a:r>
            <a:r>
              <a:rPr lang="en-US" sz="2200" dirty="0">
                <a:latin typeface="Calibri (Headings)"/>
              </a:rPr>
              <a:t> </a:t>
            </a:r>
            <a:r>
              <a:rPr lang="en-US" sz="2200" dirty="0" err="1">
                <a:latin typeface="Calibri (Headings)"/>
              </a:rPr>
              <a:t>kiểm</a:t>
            </a:r>
            <a:r>
              <a:rPr lang="en-US" sz="2200" dirty="0">
                <a:latin typeface="Calibri (Headings)"/>
              </a:rPr>
              <a:t> </a:t>
            </a:r>
            <a:r>
              <a:rPr lang="en-US" sz="2200" dirty="0" err="1">
                <a:latin typeface="Calibri (Headings)"/>
              </a:rPr>
              <a:t>soát</a:t>
            </a:r>
            <a:r>
              <a:rPr lang="en-US" sz="2200" dirty="0">
                <a:latin typeface="Calibri (Headings)"/>
              </a:rPr>
              <a:t> </a:t>
            </a:r>
            <a:r>
              <a:rPr lang="en-US" sz="2200" dirty="0" err="1">
                <a:latin typeface="Calibri (Headings)"/>
              </a:rPr>
              <a:t>rất</a:t>
            </a:r>
            <a:r>
              <a:rPr lang="en-US" sz="2200" dirty="0">
                <a:latin typeface="Calibri (Headings)"/>
              </a:rPr>
              <a:t> </a:t>
            </a:r>
            <a:r>
              <a:rPr lang="en-US" sz="2200" dirty="0" err="1">
                <a:latin typeface="Calibri (Headings)"/>
              </a:rPr>
              <a:t>cao</a:t>
            </a:r>
            <a:r>
              <a:rPr lang="en-US" sz="2200" dirty="0">
                <a:latin typeface="Calibri (Headings)"/>
              </a:rPr>
              <a:t> </a:t>
            </a:r>
            <a:r>
              <a:rPr lang="en-US" sz="2200" dirty="0" err="1">
                <a:latin typeface="Calibri (Headings)"/>
              </a:rPr>
              <a:t>và</a:t>
            </a:r>
            <a:r>
              <a:rPr lang="en-US" sz="2200" dirty="0">
                <a:latin typeface="Calibri (Headings)"/>
              </a:rPr>
              <a:t> </a:t>
            </a:r>
            <a:r>
              <a:rPr lang="en-US" sz="2200" dirty="0" err="1">
                <a:latin typeface="Calibri (Headings)"/>
              </a:rPr>
              <a:t>rất</a:t>
            </a:r>
            <a:r>
              <a:rPr lang="en-US" sz="2200" dirty="0">
                <a:latin typeface="Calibri (Headings)"/>
              </a:rPr>
              <a:t> </a:t>
            </a:r>
            <a:r>
              <a:rPr lang="en-US" sz="2200" dirty="0" err="1">
                <a:latin typeface="Calibri (Headings)"/>
              </a:rPr>
              <a:t>cụ</a:t>
            </a:r>
            <a:r>
              <a:rPr lang="en-US" sz="2200" dirty="0">
                <a:latin typeface="Calibri (Headings)"/>
              </a:rPr>
              <a:t> </a:t>
            </a:r>
            <a:r>
              <a:rPr lang="en-US" sz="2200" dirty="0" err="1">
                <a:latin typeface="Calibri (Headings)"/>
              </a:rPr>
              <a:t>thể</a:t>
            </a:r>
            <a:r>
              <a:rPr lang="en-US" sz="2200" dirty="0">
                <a:latin typeface="Calibri (Headings)"/>
              </a:rPr>
              <a:t>.</a:t>
            </a:r>
          </a:p>
          <a:p>
            <a:pPr>
              <a:spcBef>
                <a:spcPts val="300"/>
              </a:spcBef>
              <a:spcAft>
                <a:spcPts val="300"/>
              </a:spcAft>
            </a:pPr>
            <a:endParaRPr lang="en-US" sz="2200" dirty="0">
              <a:latin typeface="Calibri (Headings)"/>
              <a:cs typeface="Arial"/>
            </a:endParaRPr>
          </a:p>
          <a:p>
            <a:pPr marL="342900" indent="-342900" algn="just">
              <a:buFont typeface="Wingdings" panose="05000000000000000000" pitchFamily="2" charset="2"/>
              <a:buChar char="Ø"/>
            </a:pPr>
            <a:r>
              <a:rPr lang="en-US" sz="2200" dirty="0" err="1">
                <a:latin typeface="Calibri (Headings)"/>
              </a:rPr>
              <a:t>Để</a:t>
            </a:r>
            <a:r>
              <a:rPr lang="en-US" sz="2200" dirty="0">
                <a:latin typeface="Calibri (Headings)"/>
              </a:rPr>
              <a:t> </a:t>
            </a:r>
            <a:r>
              <a:rPr lang="en-US" sz="2200" dirty="0" err="1">
                <a:latin typeface="Calibri (Headings)"/>
              </a:rPr>
              <a:t>đạt</a:t>
            </a:r>
            <a:r>
              <a:rPr lang="en-US" sz="2200" dirty="0">
                <a:latin typeface="Calibri (Headings)"/>
              </a:rPr>
              <a:t> </a:t>
            </a:r>
            <a:r>
              <a:rPr lang="en-US" sz="2200" dirty="0" err="1">
                <a:latin typeface="Calibri (Headings)"/>
              </a:rPr>
              <a:t>được</a:t>
            </a:r>
            <a:r>
              <a:rPr lang="en-US" sz="2200" dirty="0">
                <a:latin typeface="Calibri (Headings)"/>
              </a:rPr>
              <a:t> </a:t>
            </a:r>
            <a:r>
              <a:rPr lang="en-US" sz="2200" i="1" dirty="0" err="1">
                <a:latin typeface="Calibri (Headings)"/>
                <a:cs typeface="Arial"/>
              </a:rPr>
              <a:t>Higg</a:t>
            </a:r>
            <a:r>
              <a:rPr lang="en-US" sz="2200" i="1" dirty="0">
                <a:latin typeface="Calibri (Headings)"/>
                <a:cs typeface="Arial"/>
              </a:rPr>
              <a:t> FEM</a:t>
            </a:r>
            <a:r>
              <a:rPr lang="en-US" sz="2200" i="1" dirty="0">
                <a:latin typeface="Calibri (Headings)"/>
              </a:rPr>
              <a:t> - Level 1, DN </a:t>
            </a:r>
            <a:r>
              <a:rPr lang="en-US" sz="2200" i="1" dirty="0" err="1">
                <a:latin typeface="Calibri (Headings)"/>
              </a:rPr>
              <a:t>cần</a:t>
            </a:r>
            <a:r>
              <a:rPr lang="en-US" sz="2200" i="1" dirty="0">
                <a:latin typeface="Calibri (Headings)"/>
              </a:rPr>
              <a:t> </a:t>
            </a:r>
            <a:r>
              <a:rPr lang="en-US" sz="2200" i="1" dirty="0" err="1">
                <a:latin typeface="Calibri (Headings)"/>
              </a:rPr>
              <a:t>rất</a:t>
            </a:r>
            <a:r>
              <a:rPr lang="en-US" sz="2200" i="1" dirty="0">
                <a:latin typeface="Calibri (Headings)"/>
              </a:rPr>
              <a:t> </a:t>
            </a:r>
            <a:r>
              <a:rPr lang="en-US" sz="2200" i="1" dirty="0" err="1">
                <a:latin typeface="Calibri (Headings)"/>
              </a:rPr>
              <a:t>nhiều</a:t>
            </a:r>
            <a:r>
              <a:rPr lang="en-US" sz="2200" i="1" dirty="0">
                <a:latin typeface="Calibri (Headings)"/>
              </a:rPr>
              <a:t> </a:t>
            </a:r>
            <a:r>
              <a:rPr lang="en-US" sz="2200" i="1" dirty="0" err="1">
                <a:latin typeface="Calibri (Headings)"/>
              </a:rPr>
              <a:t>nỗ</a:t>
            </a:r>
            <a:r>
              <a:rPr lang="en-US" sz="2200" i="1" dirty="0">
                <a:latin typeface="Calibri (Headings)"/>
              </a:rPr>
              <a:t> </a:t>
            </a:r>
            <a:r>
              <a:rPr lang="en-US" sz="2200" i="1" dirty="0" err="1">
                <a:latin typeface="Calibri (Headings)"/>
              </a:rPr>
              <a:t>lực</a:t>
            </a:r>
            <a:r>
              <a:rPr lang="en-US" sz="2200" i="1" dirty="0">
                <a:latin typeface="Calibri (Headings)"/>
              </a:rPr>
              <a:t> </a:t>
            </a:r>
            <a:r>
              <a:rPr lang="en-US" sz="2200" i="1" dirty="0" err="1">
                <a:latin typeface="Calibri (Headings)"/>
              </a:rPr>
              <a:t>trong</a:t>
            </a:r>
            <a:r>
              <a:rPr lang="en-US" sz="2200" i="1" dirty="0">
                <a:latin typeface="Calibri (Headings)"/>
              </a:rPr>
              <a:t> </a:t>
            </a:r>
            <a:r>
              <a:rPr lang="en-US" sz="2200" i="1" dirty="0" err="1">
                <a:latin typeface="Calibri (Headings)"/>
              </a:rPr>
              <a:t>việc</a:t>
            </a:r>
            <a:r>
              <a:rPr lang="en-US" sz="2200" i="1" dirty="0">
                <a:latin typeface="Calibri (Headings)"/>
              </a:rPr>
              <a:t> </a:t>
            </a:r>
            <a:r>
              <a:rPr lang="en-US" sz="2200" i="1" dirty="0" err="1">
                <a:latin typeface="Calibri (Headings)"/>
              </a:rPr>
              <a:t>tuân</a:t>
            </a:r>
            <a:r>
              <a:rPr lang="en-US" sz="2200" i="1" dirty="0">
                <a:latin typeface="Calibri (Headings)"/>
              </a:rPr>
              <a:t> </a:t>
            </a:r>
            <a:r>
              <a:rPr lang="en-US" sz="2200" i="1" dirty="0" err="1">
                <a:latin typeface="Calibri (Headings)"/>
              </a:rPr>
              <a:t>thủ</a:t>
            </a:r>
            <a:r>
              <a:rPr lang="en-US" sz="2200" i="1" dirty="0">
                <a:latin typeface="Calibri (Headings)"/>
              </a:rPr>
              <a:t> RSL-MRSL. Sau </a:t>
            </a:r>
            <a:r>
              <a:rPr lang="en-US" sz="2200" i="1" dirty="0" err="1">
                <a:latin typeface="Calibri (Headings)"/>
              </a:rPr>
              <a:t>đó</a:t>
            </a:r>
            <a:r>
              <a:rPr lang="en-US" sz="2200" i="1" dirty="0">
                <a:latin typeface="Calibri (Headings)"/>
              </a:rPr>
              <a:t> </a:t>
            </a:r>
            <a:r>
              <a:rPr lang="vi-VN" sz="2200" i="1" dirty="0">
                <a:latin typeface="Calibri (Headings)"/>
              </a:rPr>
              <a:t>tiếp tục có chiến lược đạt đến Higg FEM - Level 2, 3.</a:t>
            </a:r>
            <a:endParaRPr lang="en-US" sz="2200" i="1" dirty="0">
              <a:latin typeface="Calibri (Headings)"/>
            </a:endParaRPr>
          </a:p>
        </p:txBody>
      </p:sp>
      <p:sp>
        <p:nvSpPr>
          <p:cNvPr id="6" name="object 17"/>
          <p:cNvSpPr txBox="1"/>
          <p:nvPr/>
        </p:nvSpPr>
        <p:spPr>
          <a:xfrm>
            <a:off x="152399" y="76200"/>
            <a:ext cx="8827209" cy="914400"/>
          </a:xfrm>
          <a:prstGeom prst="rect">
            <a:avLst/>
          </a:prstGeom>
        </p:spPr>
        <p:txBody>
          <a:bodyPr wrap="square" lIns="0" tIns="0" rIns="0" bIns="0" rtlCol="0">
            <a:noAutofit/>
          </a:bodyPr>
          <a:lstStyle/>
          <a:p>
            <a:pPr marL="12700">
              <a:lnSpc>
                <a:spcPts val="3270"/>
              </a:lnSpc>
              <a:spcBef>
                <a:spcPts val="163"/>
              </a:spcBef>
            </a:pPr>
            <a:r>
              <a:rPr lang="en-US" sz="2800" b="1" i="1" dirty="0" err="1">
                <a:cs typeface="Arial"/>
              </a:rPr>
              <a:t>Higg</a:t>
            </a:r>
            <a:r>
              <a:rPr lang="en-US" sz="2800" b="1" i="1" dirty="0">
                <a:cs typeface="Arial"/>
              </a:rPr>
              <a:t> FEM </a:t>
            </a:r>
            <a:r>
              <a:rPr lang="en-US" sz="2800" b="1" i="1" dirty="0" err="1">
                <a:cs typeface="Arial"/>
              </a:rPr>
              <a:t>và</a:t>
            </a:r>
            <a:r>
              <a:rPr lang="en-US" sz="2800" b="1" i="1" dirty="0">
                <a:cs typeface="Arial"/>
              </a:rPr>
              <a:t> </a:t>
            </a:r>
            <a:r>
              <a:rPr lang="en-US" sz="2800" b="1" i="1" dirty="0" err="1">
                <a:cs typeface="Arial"/>
              </a:rPr>
              <a:t>Luật</a:t>
            </a:r>
            <a:r>
              <a:rPr lang="en-US" sz="2800" b="1" i="1" dirty="0">
                <a:cs typeface="Arial"/>
              </a:rPr>
              <a:t> </a:t>
            </a:r>
            <a:r>
              <a:rPr lang="en-US" sz="2800" b="1" i="1" dirty="0" err="1">
                <a:cs typeface="Arial"/>
              </a:rPr>
              <a:t>Môi</a:t>
            </a:r>
            <a:r>
              <a:rPr lang="en-US" sz="2800" b="1" i="1" dirty="0">
                <a:cs typeface="Arial"/>
              </a:rPr>
              <a:t> </a:t>
            </a:r>
            <a:r>
              <a:rPr lang="en-US" sz="2800" b="1" i="1" dirty="0" err="1">
                <a:cs typeface="Arial"/>
              </a:rPr>
              <a:t>trường</a:t>
            </a:r>
            <a:r>
              <a:rPr lang="en-US" sz="2800" b="1" i="1" dirty="0">
                <a:cs typeface="Arial"/>
              </a:rPr>
              <a:t> VN </a:t>
            </a:r>
          </a:p>
          <a:p>
            <a:pPr marL="12700">
              <a:lnSpc>
                <a:spcPts val="3270"/>
              </a:lnSpc>
              <a:spcBef>
                <a:spcPts val="163"/>
              </a:spcBef>
            </a:pPr>
            <a:r>
              <a:rPr lang="en-US" sz="2800" b="1" i="1" dirty="0" err="1">
                <a:cs typeface="Arial"/>
              </a:rPr>
              <a:t>Phân</a:t>
            </a:r>
            <a:r>
              <a:rPr lang="en-US" sz="2800" b="1" i="1" dirty="0">
                <a:cs typeface="Arial"/>
              </a:rPr>
              <a:t> </a:t>
            </a:r>
            <a:r>
              <a:rPr lang="en-US" sz="2800" b="1" i="1" dirty="0" err="1">
                <a:cs typeface="Arial"/>
              </a:rPr>
              <a:t>tích</a:t>
            </a:r>
            <a:r>
              <a:rPr lang="en-US" sz="2800" b="1" i="1" dirty="0">
                <a:cs typeface="Arial"/>
              </a:rPr>
              <a:t> Gap: </a:t>
            </a:r>
            <a:r>
              <a:rPr lang="en-US" sz="2800" b="1" dirty="0">
                <a:latin typeface="Arial" panose="020B0604020202020204" pitchFamily="34" charset="0"/>
                <a:cs typeface="Arial" panose="020B0604020202020204" pitchFamily="34" charset="0"/>
              </a:rPr>
              <a:t>QUẢN LÝ HÓA CHẤT</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86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
        <p:nvSpPr>
          <p:cNvPr id="5" name="Rectangle 4"/>
          <p:cNvSpPr/>
          <p:nvPr/>
        </p:nvSpPr>
        <p:spPr>
          <a:xfrm>
            <a:off x="337744" y="1066800"/>
            <a:ext cx="8349056" cy="4555093"/>
          </a:xfrm>
          <a:prstGeom prst="rect">
            <a:avLst/>
          </a:prstGeom>
          <a:solidFill>
            <a:schemeClr val="accent5">
              <a:lumMod val="20000"/>
              <a:lumOff val="80000"/>
            </a:schemeClr>
          </a:solidFill>
        </p:spPr>
        <p:txBody>
          <a:bodyPr wrap="square">
            <a:spAutoFit/>
          </a:bodyPr>
          <a:lstStyle/>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Giới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thiệu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 </a:t>
            </a:r>
          </a:p>
          <a:p>
            <a:pPr marL="800100" lvl="1" indent="-342900">
              <a:spcBef>
                <a:spcPts val="600"/>
              </a:spcBef>
              <a:spcAft>
                <a:spcPts val="600"/>
              </a:spcAft>
              <a:buFont typeface="Wingdings" panose="05000000000000000000" pitchFamily="2" charset="2"/>
              <a:buChar char="ü"/>
            </a:pPr>
            <a:r>
              <a:rPr lang="en-US" sz="2200" i="1" dirty="0">
                <a:latin typeface="Arial" panose="020B0604020202020204" pitchFamily="34" charset="0"/>
                <a:cs typeface="Arial" panose="020B0604020202020204" pitchFamily="34" charset="0"/>
              </a:rPr>
              <a:t>H</a:t>
            </a:r>
            <a:r>
              <a:rPr lang="vi-VN" sz="2200" i="1" dirty="0">
                <a:latin typeface="Arial" panose="020B0604020202020204" pitchFamily="34" charset="0"/>
                <a:cs typeface="Arial" panose="020B0604020202020204" pitchFamily="34" charset="0"/>
              </a:rPr>
              <a:t>ướng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dẫn</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Quốc</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về</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Luật</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Môi</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tr</a:t>
            </a:r>
            <a:r>
              <a:rPr lang="vi-VN" sz="2200" i="1" dirty="0">
                <a:latin typeface="Arial" panose="020B0604020202020204" pitchFamily="34" charset="0"/>
                <a:cs typeface="Arial" panose="020B0604020202020204" pitchFamily="34" charset="0"/>
              </a:rPr>
              <a:t>ường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Việt</a:t>
            </a:r>
            <a:r>
              <a:rPr lang="en-US" sz="2200" i="1" dirty="0">
                <a:latin typeface="Arial" panose="020B0604020202020204" pitchFamily="34" charset="0"/>
                <a:cs typeface="Arial" panose="020B0604020202020204" pitchFamily="34" charset="0"/>
              </a:rPr>
              <a:t> Nam          </a:t>
            </a:r>
            <a:r>
              <a:rPr lang="en-US" sz="2200" i="1" dirty="0" err="1">
                <a:latin typeface="Arial" panose="020B0604020202020204" pitchFamily="34" charset="0"/>
                <a:cs typeface="Arial" panose="020B0604020202020204" pitchFamily="34" charset="0"/>
              </a:rPr>
              <a:t>trong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ngành</a:t>
            </a:r>
            <a:r>
              <a:rPr lang="en-US" sz="2200" i="1" dirty="0">
                <a:latin typeface="Arial" panose="020B0604020202020204" pitchFamily="34" charset="0"/>
                <a:cs typeface="Arial" panose="020B0604020202020204" pitchFamily="34" charset="0"/>
              </a:rPr>
              <a:t> May </a:t>
            </a:r>
            <a:r>
              <a:rPr lang="en-US" sz="2200" i="1" dirty="0" err="1">
                <a:latin typeface="Arial" panose="020B0604020202020204" pitchFamily="34" charset="0"/>
                <a:cs typeface="Arial" panose="020B0604020202020204" pitchFamily="34" charset="0"/>
              </a:rPr>
              <a:t>mặc</a:t>
            </a:r>
            <a:endParaRPr lang="en-US" sz="2200" i="1" dirty="0">
              <a:latin typeface="Arial" panose="020B0604020202020204" pitchFamily="34" charset="0"/>
              <a:cs typeface="Arial" panose="020B0604020202020204" pitchFamily="34" charset="0"/>
            </a:endParaRPr>
          </a:p>
          <a:p>
            <a:pPr marL="800100" lvl="1" indent="-342900" algn="just">
              <a:spcBef>
                <a:spcPts val="600"/>
              </a:spcBef>
              <a:spcAft>
                <a:spcPts val="600"/>
              </a:spcAft>
              <a:buFont typeface="Wingdings" panose="05000000000000000000" pitchFamily="2" charset="2"/>
              <a:buChar char="ü"/>
            </a:pPr>
            <a:r>
              <a:rPr lang="en-US" sz="2200" i="1" dirty="0" err="1">
                <a:latin typeface="Arial" panose="020B0604020202020204" pitchFamily="34" charset="0"/>
                <a:cs typeface="Arial" panose="020B0604020202020204" pitchFamily="34" charset="0"/>
              </a:rPr>
              <a:t>Công</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cụ</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tự</a:t>
            </a:r>
            <a:r>
              <a:rPr lang="en-US" sz="2200" i="1" dirty="0">
                <a:latin typeface="Arial" panose="020B0604020202020204" pitchFamily="34" charset="0"/>
                <a:cs typeface="Arial" panose="020B0604020202020204" pitchFamily="34" charset="0"/>
              </a:rPr>
              <a:t> </a:t>
            </a:r>
            <a:r>
              <a:rPr lang="vi-VN" sz="2200" i="1" dirty="0">
                <a:latin typeface="Arial" panose="020B0604020202020204" pitchFamily="34" charset="0"/>
                <a:cs typeface="Arial" panose="020B0604020202020204" pitchFamily="34" charset="0"/>
              </a:rPr>
              <a:t>đánh</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giá</a:t>
            </a:r>
            <a:r>
              <a:rPr lang="en-US" sz="2200" i="1" dirty="0">
                <a:latin typeface="Arial" panose="020B0604020202020204" pitchFamily="34" charset="0"/>
                <a:cs typeface="Arial" panose="020B0604020202020204" pitchFamily="34" charset="0"/>
              </a:rPr>
              <a:t> SAT</a:t>
            </a: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Hướng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dẫn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r>
              <a:rPr lang="en-US" sz="2200" dirty="0">
                <a:latin typeface="Arial" panose="020B0604020202020204" pitchFamily="34" charset="0"/>
                <a:cs typeface="Arial" panose="020B0604020202020204" pitchFamily="34" charset="0"/>
              </a:rPr>
              <a:t>.</a:t>
            </a:r>
          </a:p>
          <a:p>
            <a:pPr marL="342900" indent="-342900" algn="just">
              <a:spcBef>
                <a:spcPts val="600"/>
              </a:spcBef>
              <a:spcAft>
                <a:spcPts val="600"/>
              </a:spcAft>
              <a:buFont typeface="Wingdings" panose="05000000000000000000" pitchFamily="2" charset="2"/>
              <a:buChar char="v"/>
            </a:pPr>
            <a:r>
              <a:rPr lang="en-US" sz="2200" dirty="0">
                <a:latin typeface="Arial" panose="020B0604020202020204" pitchFamily="34" charset="0"/>
                <a:cs typeface="Arial" panose="020B0604020202020204" pitchFamily="34" charset="0"/>
              </a:rPr>
              <a:t>T</a:t>
            </a:r>
            <a:r>
              <a:rPr lang="vi-VN" sz="2200" dirty="0">
                <a:latin typeface="Arial" panose="020B0604020202020204" pitchFamily="34" charset="0"/>
                <a:cs typeface="Arial" panose="020B0604020202020204" pitchFamily="34" charset="0"/>
              </a:rPr>
              <a:t>ổng quan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các quy định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bảo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vệ</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môi trường của Việt Nam </a:t>
            </a:r>
            <a:r>
              <a:rPr lang="en-US" sz="2200" dirty="0" err="1">
                <a:latin typeface="Arial" panose="020B0604020202020204" pitchFamily="34" charset="0"/>
                <a:cs typeface="Arial" panose="020B0604020202020204" pitchFamily="34" charset="0"/>
              </a:rPr>
              <a:t>trong</a:t>
            </a:r>
            <a:r>
              <a:rPr lang="vi-VN" sz="2200" dirty="0">
                <a:latin typeface="Arial" panose="020B0604020202020204" pitchFamily="34" charset="0"/>
                <a:cs typeface="Arial" panose="020B0604020202020204" pitchFamily="34" charset="0"/>
              </a:rPr>
              <a:t> ngành</a:t>
            </a:r>
            <a:r>
              <a:rPr lang="en-US" sz="2200" dirty="0">
                <a:latin typeface="Arial" panose="020B0604020202020204" pitchFamily="34" charset="0"/>
                <a:cs typeface="Arial" panose="020B0604020202020204" pitchFamily="34" charset="0"/>
              </a:rPr>
              <a:t> May </a:t>
            </a:r>
            <a:r>
              <a:rPr lang="en-US" sz="2200" dirty="0" err="1">
                <a:latin typeface="Arial" panose="020B0604020202020204" pitchFamily="34" charset="0"/>
                <a:cs typeface="Arial" panose="020B0604020202020204" pitchFamily="34" charset="0"/>
              </a:rPr>
              <a:t>mặc</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Cập</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nhật</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quy</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định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mới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bảo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vệ</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Môi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trường</a:t>
            </a:r>
            <a:endParaRPr lang="en-US" sz="2200" dirty="0">
              <a:solidFill>
                <a:srgbClr val="0000FF"/>
              </a:solidFill>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latin typeface="Arial" panose="020B0604020202020204" pitchFamily="34" charset="0"/>
                <a:cs typeface="Arial" panose="020B0604020202020204" pitchFamily="34" charset="0"/>
              </a:rPr>
              <a:t>Higg</a:t>
            </a:r>
            <a:r>
              <a:rPr lang="en-US" sz="2200" dirty="0">
                <a:latin typeface="Arial" panose="020B0604020202020204" pitchFamily="34" charset="0"/>
                <a:cs typeface="Arial" panose="020B0604020202020204" pitchFamily="34" charset="0"/>
              </a:rPr>
              <a:t> FEM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tạo</a:t>
            </a:r>
            <a:endParaRPr lang="en-US" sz="2200" dirty="0">
              <a:latin typeface="Arial" panose="020B0604020202020204" pitchFamily="34" charset="0"/>
              <a:cs typeface="Arial" panose="020B0604020202020204" pitchFamily="34" charset="0"/>
            </a:endParaRPr>
          </a:p>
          <a:p>
            <a:pPr marL="342900" indent="-342900" algn="just">
              <a:spcBef>
                <a:spcPts val="600"/>
              </a:spcBef>
              <a:spcAft>
                <a:spcPts val="600"/>
              </a:spcAft>
              <a:buFont typeface="Wingdings" panose="05000000000000000000" pitchFamily="2" charset="2"/>
              <a:buChar char="v"/>
            </a:pPr>
            <a:r>
              <a:rPr lang="en-US" sz="2200" dirty="0" err="1">
                <a:solidFill>
                  <a:srgbClr val="0000FF"/>
                </a:solidFill>
                <a:latin typeface="Arial" panose="020B0604020202020204" pitchFamily="34" charset="0"/>
                <a:cs typeface="Arial" panose="020B0604020202020204" pitchFamily="34" charset="0"/>
              </a:rPr>
              <a:t>Thảo</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luận</a:t>
            </a:r>
            <a:r>
              <a:rPr lang="en-US" sz="2200" dirty="0">
                <a:solidFill>
                  <a:srgbClr val="0000FF"/>
                </a:solidFill>
                <a:latin typeface="Arial" panose="020B0604020202020204" pitchFamily="34" charset="0"/>
                <a:cs typeface="Arial" panose="020B0604020202020204" pitchFamily="34" charset="0"/>
              </a:rPr>
              <a:t> </a:t>
            </a:r>
            <a:r>
              <a:rPr lang="vi-VN" sz="2200" dirty="0">
                <a:solidFill>
                  <a:srgbClr val="0000FF"/>
                </a:solidFill>
                <a:latin typeface="Arial" panose="020B0604020202020204" pitchFamily="34" charset="0"/>
                <a:cs typeface="Arial" panose="020B0604020202020204" pitchFamily="34" charset="0"/>
              </a:rPr>
              <a:t>về</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kế</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hoạch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cải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tiến</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tại</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các</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Doanh</a:t>
            </a:r>
            <a:r>
              <a:rPr lang="en-US" sz="2200" dirty="0">
                <a:solidFill>
                  <a:srgbClr val="0000FF"/>
                </a:solidFill>
                <a:latin typeface="Arial" panose="020B0604020202020204" pitchFamily="34" charset="0"/>
                <a:cs typeface="Arial" panose="020B0604020202020204" pitchFamily="34" charset="0"/>
              </a:rPr>
              <a:t> </a:t>
            </a:r>
            <a:r>
              <a:rPr lang="en-US" sz="2200" dirty="0" err="1">
                <a:solidFill>
                  <a:srgbClr val="0000FF"/>
                </a:solidFill>
                <a:latin typeface="Arial" panose="020B0604020202020204" pitchFamily="34" charset="0"/>
                <a:cs typeface="Arial" panose="020B0604020202020204" pitchFamily="34" charset="0"/>
              </a:rPr>
              <a:t>nghiệp</a:t>
            </a:r>
            <a:endParaRPr lang="en-US" sz="2200" dirty="0">
              <a:solidFill>
                <a:srgbClr val="0000FF"/>
              </a:solidFill>
              <a:latin typeface="Arial" panose="020B0604020202020204" pitchFamily="34" charset="0"/>
              <a:cs typeface="Arial" panose="020B0604020202020204" pitchFamily="34" charset="0"/>
            </a:endParaRPr>
          </a:p>
        </p:txBody>
      </p:sp>
      <p:sp>
        <p:nvSpPr>
          <p:cNvPr id="7" name="TextBox 6"/>
          <p:cNvSpPr txBox="1"/>
          <p:nvPr/>
        </p:nvSpPr>
        <p:spPr>
          <a:xfrm>
            <a:off x="609600" y="350426"/>
            <a:ext cx="5867400" cy="553998"/>
          </a:xfrm>
          <a:prstGeom prst="rect">
            <a:avLst/>
          </a:prstGeom>
          <a:noFill/>
        </p:spPr>
        <p:txBody>
          <a:bodyPr wrap="square" rtlCol="0">
            <a:spAutoFit/>
          </a:bodyPr>
          <a:lstStyle/>
          <a:p>
            <a:r>
              <a:rPr lang="en-US" sz="3000" b="1" dirty="0">
                <a:solidFill>
                  <a:srgbClr val="0000FF"/>
                </a:solidFill>
                <a:latin typeface="Arial" panose="020B0604020202020204" pitchFamily="34" charset="0"/>
                <a:cs typeface="Arial" panose="020B0604020202020204" pitchFamily="34" charset="0"/>
              </a:rPr>
              <a:t>NỘI DUNG</a:t>
            </a:r>
            <a:endParaRPr lang="en-US" sz="3000" b="1" dirty="0">
              <a:solidFill>
                <a:srgbClr val="0000FF"/>
              </a:solidFill>
            </a:endParaRPr>
          </a:p>
        </p:txBody>
      </p:sp>
    </p:spTree>
    <p:extLst>
      <p:ext uri="{BB962C8B-B14F-4D97-AF65-F5344CB8AC3E}">
        <p14:creationId xmlns:p14="http://schemas.microsoft.com/office/powerpoint/2010/main" val="420278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2057400"/>
            <a:ext cx="9144000" cy="18288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dirty="0">
              <a:latin typeface="Arial" panose="020B0604020202020204" pitchFamily="34" charset="0"/>
              <a:cs typeface="Arial" panose="020B0604020202020204" pitchFamily="34" charset="0"/>
            </a:endParaRPr>
          </a:p>
          <a:p>
            <a:pPr algn="ctr">
              <a:spcBef>
                <a:spcPts val="300"/>
              </a:spcBef>
              <a:spcAft>
                <a:spcPts val="300"/>
              </a:spcAft>
            </a:pPr>
            <a:r>
              <a:rPr lang="en-US" sz="3200" b="1" dirty="0" err="1">
                <a:solidFill>
                  <a:srgbClr val="862A39"/>
                </a:solidFill>
                <a:latin typeface="Arial" panose="020B0604020202020204" pitchFamily="34" charset="0"/>
                <a:cs typeface="Arial" panose="020B0604020202020204" pitchFamily="34" charset="0"/>
              </a:rPr>
              <a:t>Công</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cụ</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đào</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tạo</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Công</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cụ</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tự</a:t>
            </a:r>
            <a:r>
              <a:rPr lang="en-US" sz="3200" b="1" dirty="0">
                <a:solidFill>
                  <a:srgbClr val="862A39"/>
                </a:solidFill>
                <a:latin typeface="Arial" panose="020B0604020202020204" pitchFamily="34" charset="0"/>
                <a:cs typeface="Arial" panose="020B0604020202020204" pitchFamily="34" charset="0"/>
              </a:rPr>
              <a:t> </a:t>
            </a:r>
            <a:r>
              <a:rPr lang="vi-VN" sz="3200" b="1" dirty="0">
                <a:solidFill>
                  <a:srgbClr val="862A39"/>
                </a:solidFill>
                <a:latin typeface="Arial" panose="020B0604020202020204" pitchFamily="34" charset="0"/>
                <a:cs typeface="Arial" panose="020B0604020202020204" pitchFamily="34" charset="0"/>
              </a:rPr>
              <a:t>đánh</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giá</a:t>
            </a:r>
            <a:r>
              <a:rPr lang="en-US" sz="3200" b="1" dirty="0">
                <a:solidFill>
                  <a:srgbClr val="862A39"/>
                </a:solidFill>
                <a:latin typeface="Arial" panose="020B0604020202020204" pitchFamily="34" charset="0"/>
                <a:cs typeface="Arial" panose="020B0604020202020204" pitchFamily="34" charset="0"/>
              </a:rPr>
              <a:t> (SAT)</a:t>
            </a:r>
          </a:p>
          <a:p>
            <a:pPr algn="ctr">
              <a:spcBef>
                <a:spcPts val="300"/>
              </a:spcBef>
              <a:spcAft>
                <a:spcPts val="300"/>
              </a:spcAft>
            </a:pP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Cách</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sử</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dụng</a:t>
            </a:r>
            <a:r>
              <a:rPr lang="en-US" sz="3200" b="1" dirty="0">
                <a:solidFill>
                  <a:srgbClr val="862A39"/>
                </a:solidFill>
                <a:latin typeface="Arial" panose="020B0604020202020204" pitchFamily="34" charset="0"/>
                <a:cs typeface="Arial" panose="020B0604020202020204" pitchFamily="34" charset="0"/>
              </a:rPr>
              <a:t> SAT</a:t>
            </a:r>
          </a:p>
          <a:p>
            <a:pPr algn="ctr">
              <a:spcBef>
                <a:spcPts val="300"/>
              </a:spcBef>
              <a:spcAft>
                <a:spcPts val="300"/>
              </a:spcAft>
            </a:pPr>
            <a:endParaRPr lang="en-US" sz="2800" b="1" dirty="0">
              <a:solidFill>
                <a:srgbClr val="862A39"/>
              </a:solidFill>
              <a:latin typeface="Arial" panose="020B0604020202020204" pitchFamily="34" charset="0"/>
              <a:cs typeface="Arial" panose="020B0604020202020204" pitchFamily="34" charset="0"/>
            </a:endParaRP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454924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object 17"/>
          <p:cNvSpPr txBox="1"/>
          <p:nvPr/>
        </p:nvSpPr>
        <p:spPr>
          <a:xfrm>
            <a:off x="0" y="266700"/>
            <a:ext cx="93726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CÔNG CỤ ĐÀO TẠO: </a:t>
            </a:r>
            <a:r>
              <a:rPr lang="en-US" sz="2800" b="1" dirty="0" err="1">
                <a:latin typeface="Arial" panose="020B0604020202020204" pitchFamily="34" charset="0"/>
                <a:cs typeface="Arial" panose="020B0604020202020204" pitchFamily="34" charset="0"/>
              </a:rPr>
              <a:t>Công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tự</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đánh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a:t>
            </a:r>
            <a:r>
              <a:rPr lang="en-US" sz="2800" b="1" dirty="0">
                <a:latin typeface="Arial" panose="020B0604020202020204" pitchFamily="34" charset="0"/>
                <a:cs typeface="Arial" panose="020B0604020202020204" pitchFamily="34" charset="0"/>
              </a:rPr>
              <a:t> (SAT)</a:t>
            </a:r>
          </a:p>
          <a:p>
            <a:pPr marL="12700">
              <a:lnSpc>
                <a:spcPts val="3270"/>
              </a:lnSpc>
              <a:spcBef>
                <a:spcPts val="163"/>
              </a:spcBef>
            </a:pPr>
            <a:endParaRPr lang="en-IN" sz="2800" b="1" spc="0" dirty="0">
              <a:latin typeface="Arial" pitchFamily="34" charset="0"/>
              <a:cs typeface="Arial" pitchFamily="34" charset="0"/>
            </a:endParaRPr>
          </a:p>
        </p:txBody>
      </p:sp>
      <p:sp>
        <p:nvSpPr>
          <p:cNvPr id="3" name="Rectangle 2"/>
          <p:cNvSpPr/>
          <p:nvPr/>
        </p:nvSpPr>
        <p:spPr>
          <a:xfrm>
            <a:off x="310794" y="1739142"/>
            <a:ext cx="8452206" cy="3231654"/>
          </a:xfrm>
          <a:prstGeom prst="rect">
            <a:avLst/>
          </a:prstGeom>
          <a:solidFill>
            <a:schemeClr val="accent5">
              <a:lumMod val="20000"/>
              <a:lumOff val="80000"/>
            </a:schemeClr>
          </a:solidFill>
        </p:spPr>
        <p:txBody>
          <a:bodyPr wrap="square">
            <a:spAutoFit/>
          </a:bodyPr>
          <a:lstStyle/>
          <a:p>
            <a:pPr marL="285750" indent="-285750" algn="just">
              <a:spcBef>
                <a:spcPts val="600"/>
              </a:spcBef>
              <a:spcAft>
                <a:spcPts val="600"/>
              </a:spcAft>
              <a:buFont typeface="Wingdings" panose="05000000000000000000" pitchFamily="2" charset="2"/>
              <a:buChar char="ü"/>
            </a:pPr>
            <a:r>
              <a:rPr lang="vi-VN" sz="2000" dirty="0">
                <a:solidFill>
                  <a:srgbClr val="000000"/>
                </a:solidFill>
                <a:ea typeface="Calibri" panose="020F0502020204030204" pitchFamily="34" charset="0"/>
                <a:cs typeface="Times New Roman" panose="02020603050405020304" pitchFamily="18" charset="0"/>
              </a:rPr>
              <a:t>Công cụ </a:t>
            </a:r>
            <a:r>
              <a:rPr lang="en-US" sz="2000" dirty="0">
                <a:solidFill>
                  <a:srgbClr val="000000"/>
                </a:solidFill>
                <a:ea typeface="Calibri" panose="020F0502020204030204" pitchFamily="34" charset="0"/>
                <a:cs typeface="Times New Roman" panose="02020603050405020304" pitchFamily="18" charset="0"/>
              </a:rPr>
              <a:t>t</a:t>
            </a:r>
            <a:r>
              <a:rPr lang="vi-VN" sz="2000" dirty="0">
                <a:solidFill>
                  <a:srgbClr val="000000"/>
                </a:solidFill>
                <a:ea typeface="Calibri" panose="020F0502020204030204" pitchFamily="34" charset="0"/>
                <a:cs typeface="Times New Roman" panose="02020603050405020304" pitchFamily="18" charset="0"/>
              </a:rPr>
              <a:t>ự đánh giá (SAT) được phát triển để hỗ trợ các nhà máy may mặc tự đánh giá và tuân thủ các quy định về môi trường của Việt Nam.</a:t>
            </a:r>
            <a:r>
              <a:rPr lang="en-US" sz="2000" dirty="0">
                <a:solidFill>
                  <a:srgbClr val="000000"/>
                </a:solidFill>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a:p>
            <a:pPr marL="285750" indent="-285750" algn="just">
              <a:spcBef>
                <a:spcPts val="600"/>
              </a:spcBef>
              <a:spcAft>
                <a:spcPts val="600"/>
              </a:spcAft>
              <a:buFont typeface="Wingdings" panose="05000000000000000000" pitchFamily="2" charset="2"/>
              <a:buChar char="ü"/>
            </a:pPr>
            <a:r>
              <a:rPr lang="vi-VN" sz="2000" dirty="0">
                <a:solidFill>
                  <a:srgbClr val="000000"/>
                </a:solidFill>
                <a:ea typeface="Calibri" panose="020F0502020204030204" pitchFamily="34" charset="0"/>
                <a:cs typeface="Times New Roman" panose="02020603050405020304" pitchFamily="18" charset="0"/>
              </a:rPr>
              <a:t>SAT được dựa trên Hướng dẫn Quốc</a:t>
            </a:r>
            <a:r>
              <a:rPr lang="en-US" sz="2000" dirty="0">
                <a:solidFill>
                  <a:srgbClr val="000000"/>
                </a:solidFill>
                <a:ea typeface="Calibri" panose="020F0502020204030204" pitchFamily="34" charset="0"/>
                <a:cs typeface="Times New Roman" panose="02020603050405020304" pitchFamily="18" charset="0"/>
              </a:rPr>
              <a:t> </a:t>
            </a:r>
            <a:r>
              <a:rPr lang="en-US" sz="2000" dirty="0" err="1">
                <a:solidFill>
                  <a:srgbClr val="000000"/>
                </a:solidFill>
                <a:ea typeface="Calibri" panose="020F0502020204030204" pitchFamily="34" charset="0"/>
                <a:cs typeface="Times New Roman" panose="02020603050405020304" pitchFamily="18" charset="0"/>
              </a:rPr>
              <a:t>gia</a:t>
            </a:r>
            <a:r>
              <a:rPr lang="vi-VN" sz="2000" dirty="0">
                <a:solidFill>
                  <a:srgbClr val="000000"/>
                </a:solidFill>
                <a:ea typeface="Calibri" panose="020F0502020204030204" pitchFamily="34" charset="0"/>
                <a:cs typeface="Times New Roman" panose="02020603050405020304" pitchFamily="18" charset="0"/>
              </a:rPr>
              <a:t> 'Hướng dẫn về Luật Môi trường Việt Nam đối với ngành may</a:t>
            </a:r>
            <a:r>
              <a:rPr lang="en-US" sz="2000" dirty="0">
                <a:solidFill>
                  <a:srgbClr val="000000"/>
                </a:solidFill>
                <a:ea typeface="Calibri" panose="020F0502020204030204" pitchFamily="34"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ü"/>
            </a:pPr>
            <a:r>
              <a:rPr lang="en-US" sz="2000" dirty="0">
                <a:solidFill>
                  <a:srgbClr val="000000"/>
                </a:solidFill>
                <a:ea typeface="Calibri" panose="020F0502020204030204" pitchFamily="34" charset="0"/>
                <a:cs typeface="Times New Roman" panose="02020603050405020304" pitchFamily="18" charset="0"/>
              </a:rPr>
              <a:t> </a:t>
            </a:r>
            <a:r>
              <a:rPr lang="vi-VN" sz="2000" dirty="0">
                <a:solidFill>
                  <a:srgbClr val="000000"/>
                </a:solidFill>
                <a:ea typeface="Calibri" panose="020F0502020204030204" pitchFamily="34" charset="0"/>
              </a:rPr>
              <a:t>SAT bao gồm các câu hỏ</a:t>
            </a:r>
            <a:r>
              <a:rPr lang="en-US" sz="2000" dirty="0" err="1">
                <a:solidFill>
                  <a:srgbClr val="000000"/>
                </a:solidFill>
                <a:ea typeface="Calibri" panose="020F0502020204030204" pitchFamily="34" charset="0"/>
              </a:rPr>
              <a:t>i</a:t>
            </a:r>
            <a:r>
              <a:rPr lang="en-US" sz="2000" dirty="0">
                <a:solidFill>
                  <a:srgbClr val="000000"/>
                </a:solidFill>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trung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2000" dirty="0">
                <a:solidFill>
                  <a:srgbClr val="000000"/>
                </a:solidFill>
                <a:ea typeface="Calibri" panose="020F0502020204030204" pitchFamily="34" charset="0"/>
              </a:rPr>
              <a:t>tám khía cạnh đánh giá môi trường: Khai thác và tiêu thụ nước, Quản lý nước thải, Chất thải rắn, Chất thải nguy hại, Khí thải, Tiếng ồn và độ</a:t>
            </a:r>
            <a:r>
              <a:rPr lang="en-US" sz="2000" dirty="0">
                <a:solidFill>
                  <a:srgbClr val="000000"/>
                </a:solidFill>
                <a:ea typeface="Calibri" panose="020F0502020204030204" pitchFamily="34" charset="0"/>
              </a:rPr>
              <a:t> r</a:t>
            </a:r>
            <a:r>
              <a:rPr lang="vi-VN" sz="2000" dirty="0">
                <a:solidFill>
                  <a:srgbClr val="000000"/>
                </a:solidFill>
                <a:ea typeface="Calibri" panose="020F0502020204030204" pitchFamily="34" charset="0"/>
              </a:rPr>
              <a:t>ung, Quản lý năng lượng và Xử lý và quản lý hóa chất</a:t>
            </a:r>
            <a:r>
              <a:rPr lang="en-US" sz="2000" dirty="0">
                <a:solidFill>
                  <a:srgbClr val="000000"/>
                </a:solidFill>
                <a:ea typeface="Calibri" panose="020F0502020204030204" pitchFamily="34" charset="0"/>
              </a:rPr>
              <a:t>.</a:t>
            </a:r>
            <a:endParaRPr lang="en-US" sz="2000" dirty="0"/>
          </a:p>
        </p:txBody>
      </p:sp>
      <p:sp>
        <p:nvSpPr>
          <p:cNvPr id="4" name="Rectangle 3"/>
          <p:cNvSpPr/>
          <p:nvPr/>
        </p:nvSpPr>
        <p:spPr>
          <a:xfrm>
            <a:off x="228600" y="1107149"/>
            <a:ext cx="5513048" cy="461665"/>
          </a:xfrm>
          <a:prstGeom prst="rect">
            <a:avLst/>
          </a:prstGeom>
        </p:spPr>
        <p:txBody>
          <a:bodyPr wrap="none">
            <a:spAutoFit/>
          </a:bodyPr>
          <a:lstStyle/>
          <a:p>
            <a:pPr marL="342900" indent="-342900">
              <a:buFont typeface="Wingdings" panose="05000000000000000000" pitchFamily="2" charset="2"/>
              <a:buChar char="v"/>
            </a:pPr>
            <a:r>
              <a:rPr lang="vi-VN" sz="2400" b="1" dirty="0">
                <a:solidFill>
                  <a:srgbClr val="862A39"/>
                </a:solidFill>
                <a:latin typeface="Arial" panose="020B0604020202020204" pitchFamily="34" charset="0"/>
                <a:cs typeface="Arial" panose="020B0604020202020204" pitchFamily="34" charset="0"/>
              </a:rPr>
              <a:t>Giới thiệu về </a:t>
            </a:r>
            <a:r>
              <a:rPr lang="en-US" sz="2400" b="1" dirty="0">
                <a:solidFill>
                  <a:srgbClr val="862A39"/>
                </a:solidFill>
                <a:latin typeface="Arial" panose="020B0604020202020204" pitchFamily="34" charset="0"/>
                <a:cs typeface="Arial" panose="020B0604020202020204" pitchFamily="34" charset="0"/>
              </a:rPr>
              <a:t>c</a:t>
            </a:r>
            <a:r>
              <a:rPr lang="vi-VN" sz="2400" b="1" dirty="0">
                <a:solidFill>
                  <a:srgbClr val="862A39"/>
                </a:solidFill>
                <a:latin typeface="Arial" panose="020B0604020202020204" pitchFamily="34" charset="0"/>
                <a:cs typeface="Arial" panose="020B0604020202020204" pitchFamily="34" charset="0"/>
              </a:rPr>
              <a:t>ông cụ </a:t>
            </a:r>
            <a:r>
              <a:rPr lang="en-US" sz="2400" b="1" dirty="0">
                <a:solidFill>
                  <a:srgbClr val="862A39"/>
                </a:solidFill>
                <a:latin typeface="Arial" panose="020B0604020202020204" pitchFamily="34" charset="0"/>
                <a:cs typeface="Arial" panose="020B0604020202020204" pitchFamily="34" charset="0"/>
              </a:rPr>
              <a:t>t</a:t>
            </a:r>
            <a:r>
              <a:rPr lang="vi-VN" sz="2400" b="1" dirty="0">
                <a:solidFill>
                  <a:srgbClr val="862A39"/>
                </a:solidFill>
                <a:latin typeface="Arial" panose="020B0604020202020204" pitchFamily="34" charset="0"/>
                <a:cs typeface="Arial" panose="020B0604020202020204" pitchFamily="34" charset="0"/>
              </a:rPr>
              <a:t>ự đánh giá</a:t>
            </a:r>
            <a:endParaRPr lang="en-US" sz="2400" b="1" dirty="0">
              <a:solidFill>
                <a:srgbClr val="862A3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5384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28600" y="1058658"/>
            <a:ext cx="4931158" cy="461665"/>
          </a:xfrm>
          <a:prstGeom prst="rect">
            <a:avLst/>
          </a:prstGeom>
        </p:spPr>
        <p:txBody>
          <a:bodyPr wrap="none">
            <a:spAutoFit/>
          </a:bodyPr>
          <a:lstStyle/>
          <a:p>
            <a:r>
              <a:rPr lang="en-US" sz="2400" b="1" dirty="0" err="1">
                <a:solidFill>
                  <a:srgbClr val="862A39"/>
                </a:solidFill>
                <a:latin typeface="Arial" panose="020B0604020202020204" pitchFamily="34" charset="0"/>
                <a:cs typeface="Arial" panose="020B0604020202020204" pitchFamily="34" charset="0"/>
              </a:rPr>
              <a:t>Ph</a:t>
            </a:r>
            <a:r>
              <a:rPr lang="vi-VN" sz="2400" b="1" dirty="0">
                <a:solidFill>
                  <a:srgbClr val="862A39"/>
                </a:solidFill>
                <a:latin typeface="Arial" panose="020B0604020202020204" pitchFamily="34" charset="0"/>
                <a:cs typeface="Arial" panose="020B0604020202020204" pitchFamily="34" charset="0"/>
              </a:rPr>
              <a:t>ươ</a:t>
            </a:r>
            <a:r>
              <a:rPr lang="en-US" sz="2400" b="1" dirty="0" err="1">
                <a:solidFill>
                  <a:srgbClr val="862A39"/>
                </a:solidFill>
                <a:latin typeface="Arial" panose="020B0604020202020204" pitchFamily="34" charset="0"/>
                <a:cs typeface="Arial" panose="020B0604020202020204" pitchFamily="34" charset="0"/>
              </a:rPr>
              <a:t>ng</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pháp</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và</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cấu</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trúc</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chung</a:t>
            </a:r>
            <a:endParaRPr lang="en-US" sz="2400" dirty="0">
              <a:solidFill>
                <a:srgbClr val="862A39"/>
              </a:solidFill>
              <a:latin typeface="Arial" panose="020B0604020202020204" pitchFamily="34" charset="0"/>
              <a:cs typeface="Arial" panose="020B0604020202020204" pitchFamily="34" charset="0"/>
            </a:endParaRPr>
          </a:p>
        </p:txBody>
      </p:sp>
      <p:sp>
        <p:nvSpPr>
          <p:cNvPr id="4" name="Rectangle 3"/>
          <p:cNvSpPr/>
          <p:nvPr/>
        </p:nvSpPr>
        <p:spPr>
          <a:xfrm>
            <a:off x="228600" y="1676400"/>
            <a:ext cx="8664388" cy="3816429"/>
          </a:xfrm>
          <a:prstGeom prst="rect">
            <a:avLst/>
          </a:prstGeom>
          <a:solidFill>
            <a:schemeClr val="accent5">
              <a:lumMod val="20000"/>
              <a:lumOff val="80000"/>
            </a:schemeClr>
          </a:solidFill>
        </p:spPr>
        <p:txBody>
          <a:bodyPr wrap="square">
            <a:spAutoFit/>
          </a:bodyPr>
          <a:lstStyle/>
          <a:p>
            <a:pPr marL="285750" indent="-285750">
              <a:buFont typeface="Wingdings" panose="05000000000000000000" pitchFamily="2" charset="2"/>
              <a:buChar char="§"/>
            </a:pPr>
            <a:r>
              <a:rPr lang="vi-VN" sz="2200" dirty="0">
                <a:solidFill>
                  <a:srgbClr val="000000"/>
                </a:solidFill>
                <a:latin typeface="Arial (Body)"/>
                <a:ea typeface="Calibri" panose="020F0502020204030204" pitchFamily="34" charset="0"/>
                <a:cs typeface="Times New Roman" panose="02020603050405020304" pitchFamily="18" charset="0"/>
              </a:rPr>
              <a:t>SAT được sử dụng cùng với Hướng dẫn Quốc gia</a:t>
            </a:r>
            <a:r>
              <a:rPr lang="en-US" sz="2200" dirty="0">
                <a:solidFill>
                  <a:srgbClr val="000000"/>
                </a:solidFill>
                <a:latin typeface="Arial (Body)"/>
                <a:ea typeface="Calibri" panose="020F0502020204030204" pitchFamily="34" charset="0"/>
                <a:cs typeface="Times New Roman" panose="02020603050405020304" pitchFamily="18" charset="0"/>
              </a:rPr>
              <a:t>. </a:t>
            </a:r>
            <a:endParaRPr lang="en-US" sz="2200" dirty="0">
              <a:latin typeface="Arial (Body)"/>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vi-VN" sz="2200" dirty="0">
                <a:solidFill>
                  <a:srgbClr val="000000"/>
                </a:solidFill>
                <a:latin typeface="Arial (Body)"/>
                <a:ea typeface="Calibri" panose="020F0502020204030204" pitchFamily="34" charset="0"/>
                <a:cs typeface="Times New Roman" panose="02020603050405020304" pitchFamily="18" charset="0"/>
              </a:rPr>
              <a:t>SAT được cấu trúc </a:t>
            </a:r>
            <a:r>
              <a:rPr lang="en-US" sz="2200" dirty="0" err="1">
                <a:solidFill>
                  <a:srgbClr val="000000"/>
                </a:solidFill>
                <a:latin typeface="Arial (Body)"/>
                <a:ea typeface="Calibri" panose="020F0502020204030204" pitchFamily="34" charset="0"/>
                <a:cs typeface="Times New Roman" panose="02020603050405020304" pitchFamily="18" charset="0"/>
              </a:rPr>
              <a:t>tập</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trung</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của</a:t>
            </a:r>
            <a:r>
              <a:rPr lang="en-US" sz="2200" dirty="0">
                <a:solidFill>
                  <a:srgbClr val="000000"/>
                </a:solidFill>
                <a:latin typeface="Arial (Body)"/>
                <a:ea typeface="Calibri" panose="020F0502020204030204" pitchFamily="34" charset="0"/>
                <a:cs typeface="Times New Roman" panose="02020603050405020304" pitchFamily="18" charset="0"/>
              </a:rPr>
              <a:t> </a:t>
            </a:r>
            <a:r>
              <a:rPr lang="vi-VN" sz="2200" dirty="0">
                <a:solidFill>
                  <a:srgbClr val="000000"/>
                </a:solidFill>
                <a:latin typeface="Arial (Body)"/>
                <a:ea typeface="Calibri" panose="020F0502020204030204" pitchFamily="34" charset="0"/>
                <a:cs typeface="Times New Roman" panose="02020603050405020304" pitchFamily="18" charset="0"/>
              </a:rPr>
              <a:t>tám khía cạnh.</a:t>
            </a:r>
            <a:endParaRPr lang="en-US" sz="2200" dirty="0">
              <a:solidFill>
                <a:srgbClr val="000000"/>
              </a:solidFill>
              <a:latin typeface="Arial (Body)"/>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vi-VN" sz="2200" dirty="0">
                <a:solidFill>
                  <a:srgbClr val="000000"/>
                </a:solidFill>
                <a:latin typeface="Arial (Body)"/>
                <a:ea typeface="Calibri" panose="020F0502020204030204" pitchFamily="34" charset="0"/>
                <a:cs typeface="Times New Roman" panose="02020603050405020304" pitchFamily="18" charset="0"/>
              </a:rPr>
              <a:t>Mỗi khía cạnh </a:t>
            </a:r>
            <a:r>
              <a:rPr lang="en-US" sz="2200" dirty="0" err="1">
                <a:solidFill>
                  <a:srgbClr val="000000"/>
                </a:solidFill>
                <a:latin typeface="Arial (Body)"/>
                <a:ea typeface="Calibri" panose="020F0502020204030204" pitchFamily="34" charset="0"/>
                <a:cs typeface="Times New Roman" panose="02020603050405020304" pitchFamily="18" charset="0"/>
              </a:rPr>
              <a:t>của</a:t>
            </a:r>
            <a:r>
              <a:rPr lang="en-US" sz="2200" dirty="0">
                <a:solidFill>
                  <a:srgbClr val="000000"/>
                </a:solidFill>
                <a:latin typeface="Arial (Body)"/>
                <a:ea typeface="Calibri" panose="020F0502020204030204" pitchFamily="34" charset="0"/>
                <a:cs typeface="Times New Roman" panose="02020603050405020304" pitchFamily="18" charset="0"/>
              </a:rPr>
              <a:t> </a:t>
            </a:r>
            <a:r>
              <a:rPr lang="vi-VN" sz="2200" dirty="0">
                <a:solidFill>
                  <a:srgbClr val="000000"/>
                </a:solidFill>
                <a:latin typeface="Arial (Body)"/>
                <a:ea typeface="Calibri" panose="020F0502020204030204" pitchFamily="34" charset="0"/>
                <a:cs typeface="Times New Roman" panose="02020603050405020304" pitchFamily="18" charset="0"/>
              </a:rPr>
              <a:t>chủ đề được tham chiếu trong Hướng dẫn Quốc gia.</a:t>
            </a:r>
            <a:endParaRPr lang="en-US" sz="2200" dirty="0">
              <a:solidFill>
                <a:srgbClr val="000000"/>
              </a:solidFill>
              <a:latin typeface="Arial (Body)"/>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vi-VN" sz="2200" dirty="0">
                <a:solidFill>
                  <a:srgbClr val="000000"/>
                </a:solidFill>
                <a:latin typeface="Arial (Body)"/>
                <a:ea typeface="Calibri" panose="020F0502020204030204" pitchFamily="34" charset="0"/>
                <a:cs typeface="Times New Roman" panose="02020603050405020304" pitchFamily="18" charset="0"/>
              </a:rPr>
              <a:t>SAT cũng bao gồm các tham chiếu đến các phần liên quan của Higg FEM</a:t>
            </a:r>
            <a:r>
              <a:rPr lang="en-US" sz="2200" dirty="0">
                <a:solidFill>
                  <a:srgbClr val="000000"/>
                </a:solidFill>
                <a:latin typeface="Arial (Body)"/>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
            </a:pPr>
            <a:r>
              <a:rPr lang="en-US" sz="2200" dirty="0" err="1">
                <a:solidFill>
                  <a:srgbClr val="000000"/>
                </a:solidFill>
                <a:latin typeface="Arial (Body)"/>
                <a:ea typeface="Calibri" panose="020F0502020204030204" pitchFamily="34" charset="0"/>
                <a:cs typeface="Times New Roman" panose="02020603050405020304" pitchFamily="18" charset="0"/>
              </a:rPr>
              <a:t>Có</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hai</a:t>
            </a:r>
            <a:r>
              <a:rPr lang="en-US" sz="2200" dirty="0">
                <a:solidFill>
                  <a:srgbClr val="000000"/>
                </a:solidFill>
                <a:latin typeface="Arial (Body)"/>
                <a:ea typeface="Calibri" panose="020F0502020204030204" pitchFamily="34" charset="0"/>
                <a:cs typeface="Times New Roman" panose="02020603050405020304" pitchFamily="18" charset="0"/>
              </a:rPr>
              <a:t> (2) </a:t>
            </a:r>
            <a:r>
              <a:rPr lang="en-US" sz="2200" dirty="0" err="1">
                <a:solidFill>
                  <a:srgbClr val="000000"/>
                </a:solidFill>
                <a:latin typeface="Arial (Body)"/>
                <a:ea typeface="Calibri" panose="020F0502020204030204" pitchFamily="34" charset="0"/>
                <a:cs typeface="Times New Roman" panose="02020603050405020304" pitchFamily="18" charset="0"/>
              </a:rPr>
              <a:t>loại</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câu</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hỏi</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trong</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các</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câu</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hỏi</a:t>
            </a:r>
            <a:r>
              <a:rPr lang="en-US" sz="2200" dirty="0">
                <a:solidFill>
                  <a:srgbClr val="000000"/>
                </a:solidFill>
                <a:latin typeface="Arial (Body)"/>
                <a:ea typeface="Calibri" panose="020F0502020204030204" pitchFamily="34" charset="0"/>
                <a:cs typeface="Times New Roman" panose="02020603050405020304" pitchFamily="18" charset="0"/>
              </a:rPr>
              <a:t> SAT: s</a:t>
            </a:r>
            <a:r>
              <a:rPr lang="vi-VN" sz="2200" dirty="0">
                <a:solidFill>
                  <a:srgbClr val="000000"/>
                </a:solidFill>
                <a:latin typeface="Arial (Body)"/>
                <a:ea typeface="Calibri" panose="020F0502020204030204" pitchFamily="34" charset="0"/>
                <a:cs typeface="Times New Roman" panose="02020603050405020304" pitchFamily="18" charset="0"/>
              </a:rPr>
              <a:t>ơ</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cấp</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và</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thứ</a:t>
            </a:r>
            <a:r>
              <a:rPr lang="en-US" sz="2200" dirty="0">
                <a:solidFill>
                  <a:srgbClr val="000000"/>
                </a:solidFill>
                <a:latin typeface="Arial (Body)"/>
                <a:ea typeface="Calibri" panose="020F0502020204030204" pitchFamily="34" charset="0"/>
                <a:cs typeface="Times New Roman" panose="02020603050405020304" pitchFamily="18" charset="0"/>
              </a:rPr>
              <a:t> </a:t>
            </a:r>
            <a:r>
              <a:rPr lang="en-US" sz="2200" dirty="0" err="1">
                <a:solidFill>
                  <a:srgbClr val="000000"/>
                </a:solidFill>
                <a:latin typeface="Arial (Body)"/>
                <a:ea typeface="Calibri" panose="020F0502020204030204" pitchFamily="34" charset="0"/>
                <a:cs typeface="Times New Roman" panose="02020603050405020304" pitchFamily="18" charset="0"/>
              </a:rPr>
              <a:t>cấp</a:t>
            </a:r>
            <a:endParaRPr lang="en-US" sz="2200" dirty="0">
              <a:solidFill>
                <a:srgbClr val="000000"/>
              </a:solidFill>
              <a:latin typeface="Arial (Body)"/>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en-US" sz="2200" dirty="0">
                <a:solidFill>
                  <a:srgbClr val="000000"/>
                </a:solidFill>
                <a:latin typeface="Arial (Body)"/>
                <a:ea typeface="Calibri" panose="020F0502020204030204" pitchFamily="34" charset="0"/>
                <a:cs typeface="Times New Roman" panose="02020603050405020304" pitchFamily="18" charset="0"/>
              </a:rPr>
              <a:t>C</a:t>
            </a:r>
            <a:r>
              <a:rPr lang="vi-VN" sz="2200" dirty="0">
                <a:solidFill>
                  <a:srgbClr val="000000"/>
                </a:solidFill>
                <a:latin typeface="Arial (Body)"/>
                <a:ea typeface="Calibri" panose="020F0502020204030204" pitchFamily="34" charset="0"/>
                <a:cs typeface="Times New Roman" panose="02020603050405020304" pitchFamily="18" charset="0"/>
              </a:rPr>
              <a:t>ơ sở </a:t>
            </a:r>
            <a:r>
              <a:rPr lang="en-US" sz="2200" dirty="0" err="1">
                <a:solidFill>
                  <a:srgbClr val="000000"/>
                </a:solidFill>
                <a:latin typeface="Arial (Body)"/>
                <a:ea typeface="Calibri" panose="020F0502020204030204" pitchFamily="34" charset="0"/>
                <a:cs typeface="Times New Roman" panose="02020603050405020304" pitchFamily="18" charset="0"/>
              </a:rPr>
              <a:t>cần</a:t>
            </a:r>
            <a:r>
              <a:rPr lang="en-US" sz="2200" dirty="0">
                <a:solidFill>
                  <a:srgbClr val="000000"/>
                </a:solidFill>
                <a:latin typeface="Arial (Body)"/>
                <a:ea typeface="Calibri" panose="020F0502020204030204" pitchFamily="34" charset="0"/>
                <a:cs typeface="Times New Roman" panose="02020603050405020304" pitchFamily="18" charset="0"/>
              </a:rPr>
              <a:t> </a:t>
            </a:r>
            <a:r>
              <a:rPr lang="vi-VN" sz="2200" dirty="0">
                <a:solidFill>
                  <a:srgbClr val="000000"/>
                </a:solidFill>
                <a:latin typeface="Arial (Body)"/>
                <a:ea typeface="Calibri" panose="020F0502020204030204" pitchFamily="34" charset="0"/>
                <a:cs typeface="Times New Roman" panose="02020603050405020304" pitchFamily="18" charset="0"/>
              </a:rPr>
              <a:t>trả lời tất cả các câu hỏi bằng cách chọn “Có”, “Không” hoặc “Không áp dụng”.</a:t>
            </a:r>
            <a:r>
              <a:rPr lang="en-US" sz="2200" dirty="0">
                <a:solidFill>
                  <a:srgbClr val="000000"/>
                </a:solidFill>
                <a:latin typeface="Arial (Body)"/>
                <a:ea typeface="Calibri" panose="020F0502020204030204" pitchFamily="34" charset="0"/>
                <a:cs typeface="Times New Roman" panose="02020603050405020304" pitchFamily="18" charset="0"/>
              </a:rPr>
              <a:t> </a:t>
            </a:r>
            <a:endParaRPr lang="en-US" sz="2200" dirty="0">
              <a:latin typeface="Arial (Body)"/>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vi-VN" sz="2200" dirty="0">
                <a:solidFill>
                  <a:srgbClr val="000000"/>
                </a:solidFill>
                <a:latin typeface="Arial (Body)"/>
                <a:ea typeface="Calibri" panose="020F0502020204030204" pitchFamily="34" charset="0"/>
                <a:cs typeface="Times New Roman" panose="02020603050405020304" pitchFamily="18" charset="0"/>
              </a:rPr>
              <a:t>Và nếu cần, hỗ trợ giải thích có thể được viết hoặc gửi </a:t>
            </a:r>
            <a:r>
              <a:rPr lang="en-US" sz="2200" dirty="0" err="1">
                <a:solidFill>
                  <a:srgbClr val="000000"/>
                </a:solidFill>
                <a:latin typeface="Arial (Body)"/>
                <a:ea typeface="Calibri" panose="020F0502020204030204" pitchFamily="34" charset="0"/>
                <a:cs typeface="Times New Roman" panose="02020603050405020304" pitchFamily="18" charset="0"/>
              </a:rPr>
              <a:t>lên</a:t>
            </a:r>
            <a:r>
              <a:rPr lang="en-US" sz="2200" dirty="0">
                <a:solidFill>
                  <a:srgbClr val="000000"/>
                </a:solidFill>
                <a:latin typeface="Arial (Body)"/>
                <a:ea typeface="Calibri" panose="020F0502020204030204" pitchFamily="34" charset="0"/>
                <a:cs typeface="Times New Roman" panose="02020603050405020304" pitchFamily="18" charset="0"/>
              </a:rPr>
              <a:t> </a:t>
            </a:r>
            <a:r>
              <a:rPr lang="vi-VN" sz="2200" dirty="0">
                <a:solidFill>
                  <a:srgbClr val="000000"/>
                </a:solidFill>
                <a:latin typeface="Arial (Body)"/>
                <a:ea typeface="Calibri" panose="020F0502020204030204" pitchFamily="34" charset="0"/>
                <a:cs typeface="Times New Roman" panose="02020603050405020304" pitchFamily="18" charset="0"/>
              </a:rPr>
              <a:t>dưới dạng bằng chứng.</a:t>
            </a:r>
            <a:endParaRPr lang="en-US" sz="2200" dirty="0">
              <a:effectLst/>
              <a:latin typeface="Arial (Body)"/>
              <a:ea typeface="Calibri" panose="020F0502020204030204" pitchFamily="34" charset="0"/>
              <a:cs typeface="Times New Roman" panose="02020603050405020304" pitchFamily="18" charset="0"/>
            </a:endParaRPr>
          </a:p>
        </p:txBody>
      </p:sp>
      <p:sp>
        <p:nvSpPr>
          <p:cNvPr id="9" name="object 17"/>
          <p:cNvSpPr txBox="1"/>
          <p:nvPr/>
        </p:nvSpPr>
        <p:spPr>
          <a:xfrm>
            <a:off x="0" y="266700"/>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CÔNG CỤ ĐÀO TẠO: </a:t>
            </a:r>
            <a:r>
              <a:rPr lang="en-US" sz="2800" b="1" dirty="0" err="1">
                <a:latin typeface="Arial" panose="020B0604020202020204" pitchFamily="34" charset="0"/>
                <a:cs typeface="Arial" panose="020B0604020202020204" pitchFamily="34" charset="0"/>
              </a:rPr>
              <a:t>Công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tự</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đánh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a:t>
            </a:r>
            <a:r>
              <a:rPr lang="en-US" sz="2800" b="1" dirty="0">
                <a:latin typeface="Arial" panose="020B0604020202020204" pitchFamily="34" charset="0"/>
                <a:cs typeface="Arial" panose="020B0604020202020204" pitchFamily="34" charset="0"/>
              </a:rPr>
              <a:t> (SAT)</a:t>
            </a:r>
          </a:p>
          <a:p>
            <a:pPr marL="12700">
              <a:lnSpc>
                <a:spcPts val="3270"/>
              </a:lnSpc>
              <a:spcBef>
                <a:spcPts val="163"/>
              </a:spcBef>
            </a:pPr>
            <a:endParaRPr lang="en-IN" sz="2800" b="1" spc="0" dirty="0">
              <a:latin typeface="Arial" pitchFamily="34" charset="0"/>
              <a:cs typeface="Arial" pitchFamily="34" charset="0"/>
            </a:endParaRPr>
          </a:p>
        </p:txBody>
      </p:sp>
    </p:spTree>
    <p:extLst>
      <p:ext uri="{BB962C8B-B14F-4D97-AF65-F5344CB8AC3E}">
        <p14:creationId xmlns:p14="http://schemas.microsoft.com/office/powerpoint/2010/main" val="2239749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67553" y="1148834"/>
            <a:ext cx="6692858" cy="461665"/>
          </a:xfrm>
          <a:prstGeom prst="rect">
            <a:avLst/>
          </a:prstGeom>
        </p:spPr>
        <p:txBody>
          <a:bodyPr wrap="none">
            <a:spAutoFit/>
          </a:bodyPr>
          <a:lstStyle/>
          <a:p>
            <a:r>
              <a:rPr lang="vi-VN" sz="2400" b="1" dirty="0">
                <a:solidFill>
                  <a:srgbClr val="862A39"/>
                </a:solidFill>
                <a:latin typeface="Arial" panose="020B0604020202020204" pitchFamily="34" charset="0"/>
                <a:cs typeface="Arial" panose="020B0604020202020204" pitchFamily="34" charset="0"/>
              </a:rPr>
              <a:t>Hướng dẫn nhập dữ liệu và mã hoá màu sắc</a:t>
            </a:r>
            <a:endParaRPr lang="en-US" sz="2400" b="1" dirty="0">
              <a:solidFill>
                <a:srgbClr val="862A39"/>
              </a:solidFill>
              <a:latin typeface="Arial" panose="020B0604020202020204" pitchFamily="34" charset="0"/>
              <a:cs typeface="Arial" panose="020B0604020202020204" pitchFamily="34" charset="0"/>
            </a:endParaRPr>
          </a:p>
        </p:txBody>
      </p:sp>
      <p:sp>
        <p:nvSpPr>
          <p:cNvPr id="3" name="Rectangle 2"/>
          <p:cNvSpPr/>
          <p:nvPr/>
        </p:nvSpPr>
        <p:spPr>
          <a:xfrm>
            <a:off x="398928" y="1768733"/>
            <a:ext cx="8364071" cy="2431435"/>
          </a:xfrm>
          <a:prstGeom prst="rect">
            <a:avLst/>
          </a:prstGeom>
          <a:solidFill>
            <a:schemeClr val="accent5">
              <a:lumMod val="20000"/>
              <a:lumOff val="80000"/>
            </a:schemeClr>
          </a:solidFill>
        </p:spPr>
        <p:txBody>
          <a:bodyPr wrap="square">
            <a:spAutoFit/>
          </a:bodyPr>
          <a:lstStyle/>
          <a:p>
            <a:pPr marL="342900" indent="-342900">
              <a:spcBef>
                <a:spcPts val="600"/>
              </a:spcBef>
              <a:spcAft>
                <a:spcPts val="600"/>
              </a:spcAft>
              <a:buFont typeface="Wingdings" panose="05000000000000000000" pitchFamily="2" charset="2"/>
              <a:buChar char="§"/>
            </a:pPr>
            <a:r>
              <a:rPr lang="vi-VN" sz="2200" dirty="0">
                <a:latin typeface="Arial (Body)"/>
              </a:rPr>
              <a:t>Trước tiên, </a:t>
            </a:r>
            <a:r>
              <a:rPr lang="en-US" sz="2200" dirty="0" err="1">
                <a:latin typeface="Arial (Body)"/>
              </a:rPr>
              <a:t>Cơ</a:t>
            </a:r>
            <a:r>
              <a:rPr lang="en-US" sz="2200" dirty="0">
                <a:latin typeface="Arial (Body)"/>
              </a:rPr>
              <a:t> </a:t>
            </a:r>
            <a:r>
              <a:rPr lang="en-US" sz="2200" dirty="0" err="1">
                <a:latin typeface="Arial (Body)"/>
              </a:rPr>
              <a:t>sở</a:t>
            </a:r>
            <a:r>
              <a:rPr lang="en-US" sz="2200" dirty="0">
                <a:latin typeface="Arial (Body)"/>
              </a:rPr>
              <a:t> </a:t>
            </a:r>
            <a:r>
              <a:rPr lang="en-US" sz="2200" dirty="0" err="1">
                <a:latin typeface="Arial (Body)"/>
              </a:rPr>
              <a:t>cần</a:t>
            </a:r>
            <a:r>
              <a:rPr lang="en-US" sz="2200" dirty="0">
                <a:latin typeface="Arial (Body)"/>
              </a:rPr>
              <a:t> </a:t>
            </a:r>
            <a:r>
              <a:rPr lang="vi-VN" sz="2200" dirty="0">
                <a:latin typeface="Arial (Body)"/>
              </a:rPr>
              <a:t>điền </a:t>
            </a:r>
            <a:r>
              <a:rPr lang="en-US" sz="2200" dirty="0" err="1">
                <a:latin typeface="Arial (Body)"/>
              </a:rPr>
              <a:t>vào</a:t>
            </a:r>
            <a:r>
              <a:rPr lang="en-US" sz="2200" dirty="0">
                <a:latin typeface="Arial (Body)"/>
              </a:rPr>
              <a:t> sheet</a:t>
            </a:r>
            <a:r>
              <a:rPr lang="vi-VN" sz="2200" dirty="0">
                <a:latin typeface="Arial (Body)"/>
              </a:rPr>
              <a:t> "Thông tin </a:t>
            </a:r>
            <a:r>
              <a:rPr lang="en-US" sz="2200" dirty="0" err="1">
                <a:latin typeface="Arial (Body)"/>
              </a:rPr>
              <a:t>nhà</a:t>
            </a:r>
            <a:r>
              <a:rPr lang="en-US" sz="2200" dirty="0">
                <a:latin typeface="Arial (Body)"/>
              </a:rPr>
              <a:t> </a:t>
            </a:r>
            <a:r>
              <a:rPr lang="en-US" sz="2200" dirty="0" err="1">
                <a:latin typeface="Arial (Body)"/>
              </a:rPr>
              <a:t>máy</a:t>
            </a:r>
            <a:r>
              <a:rPr lang="vi-VN" sz="2200" dirty="0">
                <a:latin typeface="Arial (Body)"/>
              </a:rPr>
              <a:t>" trước khi làm việc trên các </a:t>
            </a:r>
            <a:r>
              <a:rPr lang="en-US" sz="2200" dirty="0">
                <a:latin typeface="Arial (Body)"/>
              </a:rPr>
              <a:t>sheet </a:t>
            </a:r>
            <a:r>
              <a:rPr lang="vi-VN" sz="2200" dirty="0">
                <a:latin typeface="Arial (Body)"/>
              </a:rPr>
              <a:t>khác.</a:t>
            </a:r>
            <a:endParaRPr lang="en-US" sz="2200" dirty="0">
              <a:latin typeface="Arial (Body)"/>
            </a:endParaRPr>
          </a:p>
          <a:p>
            <a:pPr marL="342900" indent="-342900">
              <a:spcBef>
                <a:spcPts val="600"/>
              </a:spcBef>
              <a:spcAft>
                <a:spcPts val="600"/>
              </a:spcAft>
              <a:buFont typeface="Wingdings" panose="05000000000000000000" pitchFamily="2" charset="2"/>
              <a:buChar char="§"/>
            </a:pPr>
            <a:r>
              <a:rPr lang="vi-VN" sz="2200" dirty="0">
                <a:latin typeface="Arial (Body)"/>
              </a:rPr>
              <a:t>Thứ hai, </a:t>
            </a:r>
            <a:r>
              <a:rPr lang="en-US" sz="2200" dirty="0">
                <a:latin typeface="Arial (Body)"/>
              </a:rPr>
              <a:t>sheet</a:t>
            </a:r>
            <a:r>
              <a:rPr lang="vi-VN" sz="2200" dirty="0">
                <a:latin typeface="Arial (Body)"/>
              </a:rPr>
              <a:t> "Giấy phép" phải được hoàn tất.</a:t>
            </a:r>
            <a:endParaRPr lang="en-US" sz="2200" dirty="0">
              <a:latin typeface="Arial (Body)"/>
            </a:endParaRPr>
          </a:p>
          <a:p>
            <a:pPr marL="342900" indent="-342900">
              <a:spcBef>
                <a:spcPts val="600"/>
              </a:spcBef>
              <a:spcAft>
                <a:spcPts val="600"/>
              </a:spcAft>
              <a:buFont typeface="Wingdings" panose="05000000000000000000" pitchFamily="2" charset="2"/>
              <a:buChar char="§"/>
            </a:pPr>
            <a:r>
              <a:rPr lang="vi-VN" sz="2200" dirty="0">
                <a:latin typeface="Arial (Body)"/>
              </a:rPr>
              <a:t>Một </a:t>
            </a:r>
            <a:r>
              <a:rPr lang="en-US" sz="2200" dirty="0" err="1">
                <a:latin typeface="Arial (Body)"/>
              </a:rPr>
              <a:t>vài</a:t>
            </a:r>
            <a:r>
              <a:rPr lang="vi-VN" sz="2200" dirty="0">
                <a:latin typeface="Arial (Body)"/>
              </a:rPr>
              <a:t> dữ liệu đầu vào trong cả </a:t>
            </a:r>
            <a:r>
              <a:rPr lang="en-US" sz="2200" dirty="0">
                <a:latin typeface="Arial (Body)"/>
              </a:rPr>
              <a:t>sheet </a:t>
            </a:r>
            <a:r>
              <a:rPr lang="en-US" sz="2200" dirty="0" err="1">
                <a:latin typeface="Arial (Body)"/>
              </a:rPr>
              <a:t>này</a:t>
            </a:r>
            <a:r>
              <a:rPr lang="en-US" sz="2200" dirty="0">
                <a:latin typeface="Arial (Body)"/>
              </a:rPr>
              <a:t> </a:t>
            </a:r>
            <a:r>
              <a:rPr lang="vi-VN" sz="2200" dirty="0">
                <a:latin typeface="Arial (Body)"/>
              </a:rPr>
              <a:t>được sử dụng trong các </a:t>
            </a:r>
            <a:r>
              <a:rPr lang="en-US" sz="2200" dirty="0">
                <a:latin typeface="Arial (Body)"/>
              </a:rPr>
              <a:t>sheet </a:t>
            </a:r>
            <a:r>
              <a:rPr lang="vi-VN" sz="2200" dirty="0">
                <a:latin typeface="Arial (Body)"/>
              </a:rPr>
              <a:t>khác, do đó các </a:t>
            </a:r>
            <a:r>
              <a:rPr lang="en-US" sz="2200" dirty="0">
                <a:latin typeface="Arial (Body)"/>
              </a:rPr>
              <a:t>sheet </a:t>
            </a:r>
            <a:r>
              <a:rPr lang="vi-VN" sz="2200" dirty="0">
                <a:latin typeface="Arial (Body)"/>
              </a:rPr>
              <a:t>này phải được hoàn thành trước khi làm việc với các </a:t>
            </a:r>
            <a:r>
              <a:rPr lang="en-US" sz="2200" dirty="0">
                <a:latin typeface="Arial (Body)"/>
              </a:rPr>
              <a:t>sheet</a:t>
            </a:r>
            <a:r>
              <a:rPr lang="vi-VN" sz="2200" dirty="0">
                <a:latin typeface="Arial (Body)"/>
              </a:rPr>
              <a:t> khác.</a:t>
            </a:r>
            <a:endParaRPr lang="en-US" sz="2200" dirty="0">
              <a:latin typeface="Arial (Body)"/>
            </a:endParaRPr>
          </a:p>
        </p:txBody>
      </p:sp>
      <p:sp>
        <p:nvSpPr>
          <p:cNvPr id="9" name="object 17"/>
          <p:cNvSpPr txBox="1"/>
          <p:nvPr/>
        </p:nvSpPr>
        <p:spPr>
          <a:xfrm>
            <a:off x="0" y="266700"/>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CÔNG CỤ ĐÀO TẠO: </a:t>
            </a:r>
            <a:r>
              <a:rPr lang="en-US" sz="2800" b="1" dirty="0" err="1">
                <a:latin typeface="Arial" panose="020B0604020202020204" pitchFamily="34" charset="0"/>
                <a:cs typeface="Arial" panose="020B0604020202020204" pitchFamily="34" charset="0"/>
              </a:rPr>
              <a:t>Công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tự</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đánh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a:t>
            </a:r>
            <a:r>
              <a:rPr lang="en-US" sz="2800" b="1" dirty="0">
                <a:latin typeface="Arial" panose="020B0604020202020204" pitchFamily="34" charset="0"/>
                <a:cs typeface="Arial" panose="020B0604020202020204" pitchFamily="34" charset="0"/>
              </a:rPr>
              <a:t> (SAT)</a:t>
            </a:r>
          </a:p>
          <a:p>
            <a:pPr marL="12700">
              <a:lnSpc>
                <a:spcPts val="3270"/>
              </a:lnSpc>
              <a:spcBef>
                <a:spcPts val="163"/>
              </a:spcBef>
            </a:pPr>
            <a:endParaRPr lang="en-IN" sz="2800" b="1" spc="0" dirty="0">
              <a:latin typeface="Arial" pitchFamily="34" charset="0"/>
              <a:cs typeface="Arial" pitchFamily="34" charset="0"/>
            </a:endParaRPr>
          </a:p>
        </p:txBody>
      </p:sp>
    </p:spTree>
    <p:extLst>
      <p:ext uri="{BB962C8B-B14F-4D97-AF65-F5344CB8AC3E}">
        <p14:creationId xmlns:p14="http://schemas.microsoft.com/office/powerpoint/2010/main" val="3971550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127018" y="1600989"/>
            <a:ext cx="8757006" cy="4493538"/>
          </a:xfrm>
          <a:prstGeom prst="rect">
            <a:avLst/>
          </a:prstGeom>
          <a:solidFill>
            <a:schemeClr val="accent5">
              <a:lumMod val="20000"/>
              <a:lumOff val="80000"/>
            </a:schemeClr>
          </a:solidFill>
        </p:spPr>
        <p:txBody>
          <a:bodyPr wrap="square">
            <a:spAutoFit/>
          </a:bodyPr>
          <a:lstStyle/>
          <a:p>
            <a:pPr marL="285750" indent="-285750">
              <a:buFont typeface="Wingdings" panose="05000000000000000000" pitchFamily="2" charset="2"/>
              <a:buChar char="§"/>
            </a:pPr>
            <a:r>
              <a:rPr lang="vi-VN" sz="2200" dirty="0">
                <a:latin typeface="Arial (Body)"/>
              </a:rPr>
              <a:t>Để nhập dữ liệu, hầu hết các ô yêu cầu đầu vào đều có màu vàng nhạt.</a:t>
            </a:r>
            <a:endParaRPr lang="en-US" sz="2200" dirty="0">
              <a:latin typeface="Arial (Body)"/>
            </a:endParaRPr>
          </a:p>
          <a:p>
            <a:pPr marL="285750" indent="-285750">
              <a:buFont typeface="Wingdings" panose="05000000000000000000" pitchFamily="2" charset="2"/>
              <a:buChar char="§"/>
            </a:pPr>
            <a:r>
              <a:rPr lang="en-US" sz="2200" dirty="0" err="1">
                <a:latin typeface="Arial (Body)"/>
              </a:rPr>
              <a:t>Các</a:t>
            </a:r>
            <a:r>
              <a:rPr lang="en-US" sz="2200" dirty="0">
                <a:latin typeface="Arial (Body)"/>
              </a:rPr>
              <a:t> </a:t>
            </a:r>
            <a:r>
              <a:rPr lang="en-US" sz="2200" dirty="0" err="1">
                <a:latin typeface="Arial (Body)"/>
              </a:rPr>
              <a:t>phản</a:t>
            </a:r>
            <a:r>
              <a:rPr lang="en-US" sz="2200" dirty="0">
                <a:latin typeface="Arial (Body)"/>
              </a:rPr>
              <a:t> </a:t>
            </a:r>
            <a:r>
              <a:rPr lang="en-US" sz="2200" dirty="0" err="1">
                <a:latin typeface="Arial (Body)"/>
              </a:rPr>
              <a:t>hồi</a:t>
            </a:r>
            <a:r>
              <a:rPr lang="en-US" sz="2200" dirty="0">
                <a:latin typeface="Arial (Body)"/>
              </a:rPr>
              <a:t> </a:t>
            </a:r>
            <a:r>
              <a:rPr lang="en-US" sz="2200" dirty="0" err="1">
                <a:latin typeface="Arial (Body)"/>
              </a:rPr>
              <a:t>dựa</a:t>
            </a:r>
            <a:r>
              <a:rPr lang="en-US" sz="2200" dirty="0">
                <a:latin typeface="Arial (Body)"/>
              </a:rPr>
              <a:t> </a:t>
            </a:r>
            <a:r>
              <a:rPr lang="en-US" sz="2200" dirty="0" err="1">
                <a:latin typeface="Arial (Body)"/>
              </a:rPr>
              <a:t>trên</a:t>
            </a:r>
            <a:r>
              <a:rPr lang="en-US" sz="2200" dirty="0">
                <a:latin typeface="Arial (Body)"/>
              </a:rPr>
              <a:t> </a:t>
            </a:r>
            <a:r>
              <a:rPr lang="en-US" sz="2200" dirty="0" err="1">
                <a:latin typeface="Arial (Body)"/>
              </a:rPr>
              <a:t>nhiều</a:t>
            </a:r>
            <a:r>
              <a:rPr lang="en-US" sz="2200" dirty="0">
                <a:latin typeface="Arial (Body)"/>
              </a:rPr>
              <a:t> </a:t>
            </a:r>
            <a:r>
              <a:rPr lang="en-US" sz="2200" dirty="0" err="1">
                <a:latin typeface="Arial (Body)"/>
              </a:rPr>
              <a:t>sự</a:t>
            </a:r>
            <a:r>
              <a:rPr lang="en-US" sz="2200" dirty="0">
                <a:latin typeface="Arial (Body)"/>
              </a:rPr>
              <a:t> </a:t>
            </a:r>
            <a:r>
              <a:rPr lang="en-US" sz="2200" dirty="0" err="1">
                <a:latin typeface="Arial (Body)"/>
              </a:rPr>
              <a:t>lựa</a:t>
            </a:r>
            <a:r>
              <a:rPr lang="en-US" sz="2200" dirty="0">
                <a:latin typeface="Arial (Body)"/>
              </a:rPr>
              <a:t> </a:t>
            </a:r>
            <a:r>
              <a:rPr lang="en-US" sz="2200" dirty="0" err="1">
                <a:latin typeface="Arial (Body)"/>
              </a:rPr>
              <a:t>chọn</a:t>
            </a:r>
            <a:r>
              <a:rPr lang="en-US" sz="2200" dirty="0">
                <a:latin typeface="Arial (Body)"/>
              </a:rPr>
              <a:t> </a:t>
            </a:r>
            <a:r>
              <a:rPr lang="vi-VN" sz="2200" dirty="0">
                <a:latin typeface="Arial (Body)"/>
              </a:rPr>
              <a:t>đượ</a:t>
            </a:r>
            <a:r>
              <a:rPr lang="en-US" sz="2200" dirty="0">
                <a:latin typeface="Arial (Body)"/>
              </a:rPr>
              <a:t>c </a:t>
            </a:r>
            <a:r>
              <a:rPr lang="en-US" sz="2200" dirty="0" err="1">
                <a:latin typeface="Arial (Body)"/>
              </a:rPr>
              <a:t>cung</a:t>
            </a:r>
            <a:r>
              <a:rPr lang="en-US" sz="2200" dirty="0">
                <a:latin typeface="Arial (Body)"/>
              </a:rPr>
              <a:t> </a:t>
            </a:r>
            <a:r>
              <a:rPr lang="en-US" sz="2200" dirty="0" err="1">
                <a:latin typeface="Arial (Body)"/>
              </a:rPr>
              <a:t>cấp</a:t>
            </a:r>
            <a:r>
              <a:rPr lang="en-US" sz="2200" dirty="0">
                <a:latin typeface="Arial (Body)"/>
              </a:rPr>
              <a:t> </a:t>
            </a:r>
            <a:r>
              <a:rPr lang="en-US" sz="2200" dirty="0" err="1">
                <a:latin typeface="Arial (Body)"/>
              </a:rPr>
              <a:t>với</a:t>
            </a:r>
            <a:r>
              <a:rPr lang="en-US" sz="2200" dirty="0">
                <a:latin typeface="Arial (Body)"/>
              </a:rPr>
              <a:t> </a:t>
            </a:r>
            <a:r>
              <a:rPr lang="en-US" sz="2200" dirty="0" err="1">
                <a:latin typeface="Arial (Body)"/>
              </a:rPr>
              <a:t>danh</a:t>
            </a:r>
            <a:r>
              <a:rPr lang="en-US" sz="2200" dirty="0">
                <a:latin typeface="Arial (Body)"/>
              </a:rPr>
              <a:t> </a:t>
            </a:r>
            <a:r>
              <a:rPr lang="en-US" sz="2200" dirty="0" err="1">
                <a:latin typeface="Arial (Body)"/>
              </a:rPr>
              <a:t>sách</a:t>
            </a:r>
            <a:r>
              <a:rPr lang="en-US" sz="2200" dirty="0">
                <a:latin typeface="Arial (Body)"/>
              </a:rPr>
              <a:t> </a:t>
            </a:r>
            <a:r>
              <a:rPr lang="en-US" sz="2200" dirty="0" err="1">
                <a:latin typeface="Arial (Body)"/>
              </a:rPr>
              <a:t>trả</a:t>
            </a:r>
            <a:r>
              <a:rPr lang="en-US" sz="2200" dirty="0">
                <a:latin typeface="Arial (Body)"/>
              </a:rPr>
              <a:t> </a:t>
            </a:r>
            <a:r>
              <a:rPr lang="en-US" sz="2200" dirty="0" err="1">
                <a:latin typeface="Arial (Body)"/>
              </a:rPr>
              <a:t>lời</a:t>
            </a:r>
            <a:r>
              <a:rPr lang="en-US" sz="2200" dirty="0">
                <a:latin typeface="Arial (Body)"/>
              </a:rPr>
              <a:t> </a:t>
            </a:r>
            <a:r>
              <a:rPr lang="en-US" sz="2200" dirty="0" err="1">
                <a:latin typeface="Arial (Body)"/>
              </a:rPr>
              <a:t>thả</a:t>
            </a:r>
            <a:r>
              <a:rPr lang="en-US" sz="2200" dirty="0">
                <a:latin typeface="Arial (Body)"/>
              </a:rPr>
              <a:t> </a:t>
            </a:r>
            <a:r>
              <a:rPr lang="en-US" sz="2200" dirty="0" err="1">
                <a:latin typeface="Arial (Body)"/>
              </a:rPr>
              <a:t>xuống</a:t>
            </a:r>
            <a:r>
              <a:rPr lang="en-US" sz="2200" dirty="0">
                <a:latin typeface="Arial (Body)"/>
              </a:rPr>
              <a:t> </a:t>
            </a:r>
            <a:r>
              <a:rPr lang="vi-VN" sz="2200" dirty="0">
                <a:latin typeface="Arial (Body)"/>
              </a:rPr>
              <a:t>để</a:t>
            </a:r>
            <a:r>
              <a:rPr lang="en-US" sz="2200" dirty="0">
                <a:latin typeface="Arial (Body)"/>
              </a:rPr>
              <a:t> </a:t>
            </a:r>
            <a:r>
              <a:rPr lang="en-US" sz="2200" dirty="0" err="1">
                <a:latin typeface="Arial (Body)"/>
              </a:rPr>
              <a:t>ng</a:t>
            </a:r>
            <a:r>
              <a:rPr lang="vi-VN" sz="2200" dirty="0">
                <a:latin typeface="Arial (Body)"/>
              </a:rPr>
              <a:t>ười</a:t>
            </a:r>
            <a:r>
              <a:rPr lang="en-US" sz="2200" dirty="0">
                <a:latin typeface="Arial (Body)"/>
              </a:rPr>
              <a:t> </a:t>
            </a:r>
            <a:r>
              <a:rPr lang="en-US" sz="2200" dirty="0" err="1">
                <a:latin typeface="Arial (Body)"/>
              </a:rPr>
              <a:t>dùng</a:t>
            </a:r>
            <a:r>
              <a:rPr lang="en-US" sz="2200" dirty="0">
                <a:latin typeface="Arial (Body)"/>
              </a:rPr>
              <a:t> </a:t>
            </a:r>
            <a:r>
              <a:rPr lang="vi-VN" sz="2200" dirty="0">
                <a:latin typeface="Arial (Body)"/>
              </a:rPr>
              <a:t>đư</a:t>
            </a:r>
            <a:r>
              <a:rPr lang="en-US" sz="2200" dirty="0">
                <a:latin typeface="Arial (Body)"/>
              </a:rPr>
              <a:t>a </a:t>
            </a:r>
            <a:r>
              <a:rPr lang="en-US" sz="2200" dirty="0" err="1">
                <a:latin typeface="Arial (Body)"/>
              </a:rPr>
              <a:t>ra</a:t>
            </a:r>
            <a:r>
              <a:rPr lang="en-US" sz="2200" dirty="0">
                <a:latin typeface="Arial (Body)"/>
              </a:rPr>
              <a:t> </a:t>
            </a:r>
            <a:r>
              <a:rPr lang="en-US" sz="2200" dirty="0" err="1">
                <a:latin typeface="Arial (Body)"/>
              </a:rPr>
              <a:t>các</a:t>
            </a:r>
            <a:r>
              <a:rPr lang="en-US" sz="2200" dirty="0">
                <a:latin typeface="Arial (Body)"/>
              </a:rPr>
              <a:t> </a:t>
            </a:r>
            <a:r>
              <a:rPr lang="en-US" sz="2200" dirty="0" err="1">
                <a:latin typeface="Arial (Body)"/>
              </a:rPr>
              <a:t>lựa</a:t>
            </a:r>
            <a:r>
              <a:rPr lang="en-US" sz="2200" dirty="0">
                <a:latin typeface="Arial (Body)"/>
              </a:rPr>
              <a:t> </a:t>
            </a:r>
            <a:r>
              <a:rPr lang="en-US" sz="2200" dirty="0" err="1">
                <a:latin typeface="Arial (Body)"/>
              </a:rPr>
              <a:t>chọn</a:t>
            </a:r>
            <a:r>
              <a:rPr lang="en-US" sz="2200" dirty="0">
                <a:latin typeface="Arial (Body)"/>
              </a:rPr>
              <a:t> </a:t>
            </a:r>
            <a:r>
              <a:rPr lang="en-US" sz="2200" dirty="0" err="1">
                <a:latin typeface="Arial (Body)"/>
              </a:rPr>
              <a:t>phù</a:t>
            </a:r>
            <a:r>
              <a:rPr lang="en-US" sz="2200" dirty="0">
                <a:latin typeface="Arial (Body)"/>
              </a:rPr>
              <a:t> </a:t>
            </a:r>
            <a:r>
              <a:rPr lang="en-US" sz="2200" dirty="0" err="1">
                <a:latin typeface="Arial (Body)"/>
              </a:rPr>
              <a:t>hợp</a:t>
            </a:r>
            <a:r>
              <a:rPr lang="en-US" sz="2200" dirty="0">
                <a:latin typeface="Arial (Body)"/>
              </a:rPr>
              <a:t>.</a:t>
            </a:r>
          </a:p>
          <a:p>
            <a:pPr marL="285750" indent="-285750">
              <a:buFont typeface="Wingdings" panose="05000000000000000000" pitchFamily="2" charset="2"/>
              <a:buChar char="§"/>
            </a:pPr>
            <a:r>
              <a:rPr lang="vi-VN" sz="2200" dirty="0">
                <a:latin typeface="Arial (Body)"/>
              </a:rPr>
              <a:t>Các cột được đánh dấu</a:t>
            </a:r>
            <a:r>
              <a:rPr lang="en-US" sz="2200" dirty="0">
                <a:latin typeface="Arial (Body)"/>
              </a:rPr>
              <a:t> </a:t>
            </a:r>
            <a:r>
              <a:rPr lang="en-US" sz="2200" dirty="0" err="1">
                <a:latin typeface="Arial (Body)"/>
              </a:rPr>
              <a:t>dạng</a:t>
            </a:r>
            <a:r>
              <a:rPr lang="en-US" sz="2200" dirty="0">
                <a:latin typeface="Arial (Body)"/>
              </a:rPr>
              <a:t> 'Drop-down'. </a:t>
            </a:r>
          </a:p>
          <a:p>
            <a:pPr marL="285750" indent="-285750">
              <a:buFont typeface="Wingdings" panose="05000000000000000000" pitchFamily="2" charset="2"/>
              <a:buChar char="§"/>
            </a:pPr>
            <a:r>
              <a:rPr lang="vi-VN" sz="2200" dirty="0">
                <a:latin typeface="Arial (Body)"/>
              </a:rPr>
              <a:t>Một số câu trả lời trong phần </a:t>
            </a:r>
            <a:r>
              <a:rPr lang="en-US" sz="2200" i="1" dirty="0">
                <a:latin typeface="Arial" panose="020B0604020202020204" pitchFamily="34" charset="0"/>
                <a:cs typeface="Arial" panose="020B0604020202020204" pitchFamily="34" charset="0"/>
              </a:rPr>
              <a:t>Materiality Check</a:t>
            </a:r>
            <a:r>
              <a:rPr lang="en-US" sz="2200" dirty="0"/>
              <a:t> </a:t>
            </a:r>
            <a:r>
              <a:rPr lang="vi-VN" sz="2200" dirty="0">
                <a:latin typeface="Arial (Body)"/>
              </a:rPr>
              <a:t>có liên quan đến các phần tiếp theo.</a:t>
            </a:r>
            <a:endParaRPr lang="en-US" sz="2200" dirty="0">
              <a:latin typeface="Arial (Body)"/>
            </a:endParaRPr>
          </a:p>
          <a:p>
            <a:pPr marL="285750" indent="-285750">
              <a:buFont typeface="Wingdings" panose="05000000000000000000" pitchFamily="2" charset="2"/>
              <a:buChar char="§"/>
            </a:pPr>
            <a:r>
              <a:rPr lang="vi-VN" sz="2200" dirty="0">
                <a:latin typeface="Arial (Body)"/>
              </a:rPr>
              <a:t>Tùy thuộc vào câu trả lời, những câu hỏi mà không được áp dụng mờ đi. Phần này cũng có dòng tiêu đề không trả lời.</a:t>
            </a:r>
            <a:endParaRPr lang="en-US" sz="2200" dirty="0">
              <a:latin typeface="Arial (Body)"/>
            </a:endParaRPr>
          </a:p>
          <a:p>
            <a:pPr marL="285750" indent="-285750">
              <a:buFont typeface="Wingdings" panose="05000000000000000000" pitchFamily="2" charset="2"/>
              <a:buChar char="§"/>
            </a:pPr>
            <a:r>
              <a:rPr lang="en-US" sz="2200" dirty="0">
                <a:latin typeface="Arial (Body)"/>
              </a:rPr>
              <a:t>C</a:t>
            </a:r>
            <a:r>
              <a:rPr lang="vi-VN" sz="2200" dirty="0">
                <a:latin typeface="Arial (Body)"/>
              </a:rPr>
              <a:t>ác cột yêu cầu nhập ngày được định dạng để chấp nhận </a:t>
            </a:r>
            <a:r>
              <a:rPr lang="en-US" sz="2200" dirty="0" err="1">
                <a:latin typeface="Arial (Body)"/>
              </a:rPr>
              <a:t>là</a:t>
            </a:r>
            <a:r>
              <a:rPr lang="en-US" sz="2200" dirty="0">
                <a:latin typeface="Arial (Body)"/>
              </a:rPr>
              <a:t> </a:t>
            </a:r>
            <a:r>
              <a:rPr lang="en-US" sz="2200" dirty="0" err="1">
                <a:latin typeface="Arial" panose="020B0604020202020204" pitchFamily="34" charset="0"/>
                <a:cs typeface="Arial" panose="020B0604020202020204" pitchFamily="34" charset="0"/>
              </a:rPr>
              <a:t>dd</a:t>
            </a:r>
            <a:r>
              <a:rPr lang="en-US" sz="2200" dirty="0">
                <a:latin typeface="Arial" panose="020B0604020202020204" pitchFamily="34" charset="0"/>
                <a:cs typeface="Arial" panose="020B0604020202020204" pitchFamily="34" charset="0"/>
              </a:rPr>
              <a:t>/mm/</a:t>
            </a:r>
            <a:r>
              <a:rPr lang="en-US" sz="2200" dirty="0" err="1">
                <a:latin typeface="Arial" panose="020B0604020202020204" pitchFamily="34" charset="0"/>
                <a:cs typeface="Arial" panose="020B0604020202020204" pitchFamily="34" charset="0"/>
              </a:rPr>
              <a:t>yy</a:t>
            </a:r>
            <a:r>
              <a:rPr lang="en-US" sz="2200" dirty="0">
                <a:latin typeface="Arial (Body)"/>
              </a:rPr>
              <a:t>. </a:t>
            </a:r>
          </a:p>
          <a:p>
            <a:pPr marL="285750" indent="-285750">
              <a:buFont typeface="Wingdings" panose="05000000000000000000" pitchFamily="2" charset="2"/>
              <a:buChar char="§"/>
            </a:pPr>
            <a:r>
              <a:rPr lang="vi-VN" sz="2200" dirty="0">
                <a:latin typeface="Arial (Body)"/>
              </a:rPr>
              <a:t>Tất cả các câu trả lời khác sẽ là văn bản</a:t>
            </a:r>
            <a:r>
              <a:rPr lang="en-US" sz="2200" dirty="0">
                <a:latin typeface="Arial (Body)"/>
              </a:rPr>
              <a:t> </a:t>
            </a:r>
            <a:r>
              <a:rPr lang="en-US" sz="2200" dirty="0" err="1">
                <a:latin typeface="Arial (Body)"/>
              </a:rPr>
              <a:t>tự</a:t>
            </a:r>
            <a:r>
              <a:rPr lang="en-US" sz="2200" dirty="0">
                <a:latin typeface="Arial (Body)"/>
              </a:rPr>
              <a:t> do</a:t>
            </a:r>
          </a:p>
        </p:txBody>
      </p:sp>
      <p:sp>
        <p:nvSpPr>
          <p:cNvPr id="8" name="Rectangle 7"/>
          <p:cNvSpPr/>
          <p:nvPr/>
        </p:nvSpPr>
        <p:spPr>
          <a:xfrm>
            <a:off x="367553" y="1148834"/>
            <a:ext cx="6692858" cy="461665"/>
          </a:xfrm>
          <a:prstGeom prst="rect">
            <a:avLst/>
          </a:prstGeom>
        </p:spPr>
        <p:txBody>
          <a:bodyPr wrap="none">
            <a:spAutoFit/>
          </a:bodyPr>
          <a:lstStyle/>
          <a:p>
            <a:r>
              <a:rPr lang="vi-VN" sz="2400" b="1" dirty="0">
                <a:solidFill>
                  <a:srgbClr val="862A39"/>
                </a:solidFill>
                <a:latin typeface="Arial" panose="020B0604020202020204" pitchFamily="34" charset="0"/>
                <a:cs typeface="Arial" panose="020B0604020202020204" pitchFamily="34" charset="0"/>
              </a:rPr>
              <a:t>Hướng dẫn nhập dữ liệu và mã hoá màu sắc</a:t>
            </a:r>
            <a:endParaRPr lang="en-US" sz="2400" b="1" dirty="0">
              <a:solidFill>
                <a:srgbClr val="862A39"/>
              </a:solidFill>
              <a:latin typeface="Arial" panose="020B0604020202020204" pitchFamily="34" charset="0"/>
              <a:cs typeface="Arial" panose="020B0604020202020204" pitchFamily="34" charset="0"/>
            </a:endParaRPr>
          </a:p>
        </p:txBody>
      </p:sp>
      <p:sp>
        <p:nvSpPr>
          <p:cNvPr id="9" name="object 17"/>
          <p:cNvSpPr txBox="1"/>
          <p:nvPr/>
        </p:nvSpPr>
        <p:spPr>
          <a:xfrm>
            <a:off x="0" y="266700"/>
            <a:ext cx="91440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CÔNG CỤ ĐÀO TẠO: </a:t>
            </a:r>
            <a:r>
              <a:rPr lang="en-US" sz="2800" b="1" dirty="0" err="1">
                <a:latin typeface="Arial" panose="020B0604020202020204" pitchFamily="34" charset="0"/>
                <a:cs typeface="Arial" panose="020B0604020202020204" pitchFamily="34" charset="0"/>
              </a:rPr>
              <a:t>Công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cụ</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tự</a:t>
            </a:r>
            <a:r>
              <a:rPr lang="en-US" sz="2800" b="1" dirty="0">
                <a:latin typeface="Arial" panose="020B0604020202020204" pitchFamily="34" charset="0"/>
                <a:cs typeface="Arial" panose="020B0604020202020204" pitchFamily="34" charset="0"/>
              </a:rPr>
              <a:t> </a:t>
            </a:r>
            <a:r>
              <a:rPr lang="vi-VN" sz="2800" b="1" dirty="0">
                <a:latin typeface="Arial" panose="020B0604020202020204" pitchFamily="34" charset="0"/>
                <a:cs typeface="Arial" panose="020B0604020202020204" pitchFamily="34" charset="0"/>
              </a:rPr>
              <a:t>đánh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giá</a:t>
            </a:r>
            <a:r>
              <a:rPr lang="en-US" sz="2800" b="1" dirty="0">
                <a:latin typeface="Arial" panose="020B0604020202020204" pitchFamily="34" charset="0"/>
                <a:cs typeface="Arial" panose="020B0604020202020204" pitchFamily="34" charset="0"/>
              </a:rPr>
              <a:t> (SAT)</a:t>
            </a:r>
          </a:p>
          <a:p>
            <a:pPr marL="12700">
              <a:lnSpc>
                <a:spcPts val="3270"/>
              </a:lnSpc>
              <a:spcBef>
                <a:spcPts val="163"/>
              </a:spcBef>
            </a:pPr>
            <a:endParaRPr lang="en-IN" sz="2800" b="1" spc="0" dirty="0">
              <a:latin typeface="Arial" pitchFamily="34" charset="0"/>
              <a:cs typeface="Arial" pitchFamily="34" charset="0"/>
            </a:endParaRPr>
          </a:p>
        </p:txBody>
      </p:sp>
    </p:spTree>
    <p:extLst>
      <p:ext uri="{BB962C8B-B14F-4D97-AF65-F5344CB8AC3E}">
        <p14:creationId xmlns:p14="http://schemas.microsoft.com/office/powerpoint/2010/main" val="4231731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002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4" name="object 14"/>
          <p:cNvSpPr/>
          <p:nvPr/>
        </p:nvSpPr>
        <p:spPr>
          <a:xfrm>
            <a:off x="0" y="2057400"/>
            <a:ext cx="9144000" cy="18288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600"/>
              </a:spcBef>
              <a:spcAft>
                <a:spcPts val="600"/>
              </a:spcAft>
            </a:pPr>
            <a:endParaRPr lang="en-US" sz="2800" dirty="0">
              <a:latin typeface="Arial" panose="020B0604020202020204" pitchFamily="34" charset="0"/>
              <a:cs typeface="Arial" panose="020B0604020202020204" pitchFamily="34" charset="0"/>
            </a:endParaRPr>
          </a:p>
          <a:p>
            <a:pPr algn="ctr">
              <a:spcBef>
                <a:spcPts val="600"/>
              </a:spcBef>
              <a:spcAft>
                <a:spcPts val="600"/>
              </a:spcAft>
            </a:pPr>
            <a:r>
              <a:rPr lang="en-US" sz="3200" b="1" dirty="0" err="1">
                <a:solidFill>
                  <a:srgbClr val="862A39"/>
                </a:solidFill>
                <a:latin typeface="Arial" panose="020B0604020202020204" pitchFamily="34" charset="0"/>
                <a:cs typeface="Arial" panose="020B0604020202020204" pitchFamily="34" charset="0"/>
              </a:rPr>
              <a:t>Công</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cụ</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đào</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tạo</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và</a:t>
            </a:r>
            <a:r>
              <a:rPr lang="en-US" sz="3200" b="1" dirty="0">
                <a:solidFill>
                  <a:srgbClr val="862A39"/>
                </a:solidFill>
                <a:latin typeface="Arial" panose="020B0604020202020204" pitchFamily="34" charset="0"/>
                <a:cs typeface="Arial" panose="020B0604020202020204" pitchFamily="34" charset="0"/>
              </a:rPr>
              <a:t> </a:t>
            </a:r>
            <a:r>
              <a:rPr lang="en-US" sz="3200" b="1" dirty="0" err="1">
                <a:solidFill>
                  <a:srgbClr val="862A39"/>
                </a:solidFill>
                <a:latin typeface="Arial" panose="020B0604020202020204" pitchFamily="34" charset="0"/>
                <a:cs typeface="Arial" panose="020B0604020202020204" pitchFamily="34" charset="0"/>
              </a:rPr>
              <a:t>Higg</a:t>
            </a:r>
            <a:r>
              <a:rPr lang="en-US" sz="3200" b="1" dirty="0">
                <a:solidFill>
                  <a:srgbClr val="862A39"/>
                </a:solidFill>
                <a:latin typeface="Arial" panose="020B0604020202020204" pitchFamily="34" charset="0"/>
                <a:cs typeface="Arial" panose="020B0604020202020204" pitchFamily="34" charset="0"/>
              </a:rPr>
              <a:t> FEM 3.0</a:t>
            </a:r>
          </a:p>
          <a:p>
            <a:pPr algn="ctr">
              <a:spcBef>
                <a:spcPts val="600"/>
              </a:spcBef>
              <a:spcAft>
                <a:spcPts val="600"/>
              </a:spcAft>
            </a:pPr>
            <a:endParaRPr lang="en-US" sz="2800" b="1" dirty="0">
              <a:latin typeface="Arial" panose="020B0604020202020204" pitchFamily="34" charset="0"/>
              <a:cs typeface="Arial" panose="020B0604020202020204" pitchFamily="34" charset="0"/>
            </a:endParaRPr>
          </a:p>
        </p:txBody>
      </p:sp>
      <p:sp>
        <p:nvSpPr>
          <p:cNvPr id="9" name="Rectangle 8"/>
          <p:cNvSpPr/>
          <p:nvPr/>
        </p:nvSpPr>
        <p:spPr>
          <a:xfrm>
            <a:off x="337744" y="3638516"/>
            <a:ext cx="8468511" cy="479747"/>
          </a:xfrm>
          <a:prstGeom prst="rect">
            <a:avLst/>
          </a:prstGeom>
        </p:spPr>
        <p:txBody>
          <a:bodyPr wrap="square">
            <a:spAutoFit/>
          </a:bodyPr>
          <a:lstStyle/>
          <a:p>
            <a:pPr marL="12700">
              <a:lnSpc>
                <a:spcPts val="3270"/>
              </a:lnSpc>
              <a:spcBef>
                <a:spcPts val="163"/>
              </a:spcBef>
            </a:pPr>
            <a:endParaRPr lang="en-IN" sz="2400" i="1" dirty="0">
              <a:solidFill>
                <a:srgbClr val="FFC000"/>
              </a:solidFill>
              <a:latin typeface="Arial"/>
              <a:cs typeface="Arial"/>
            </a:endParaRPr>
          </a:p>
        </p:txBody>
      </p:sp>
    </p:spTree>
    <p:extLst>
      <p:ext uri="{BB962C8B-B14F-4D97-AF65-F5344CB8AC3E}">
        <p14:creationId xmlns:p14="http://schemas.microsoft.com/office/powerpoint/2010/main" val="1697956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4" name="Rectangle 3"/>
          <p:cNvSpPr/>
          <p:nvPr/>
        </p:nvSpPr>
        <p:spPr>
          <a:xfrm>
            <a:off x="228600" y="1017494"/>
            <a:ext cx="5383205" cy="515526"/>
          </a:xfrm>
          <a:prstGeom prst="rect">
            <a:avLst/>
          </a:prstGeom>
        </p:spPr>
        <p:txBody>
          <a:bodyPr wrap="none">
            <a:spAutoFit/>
          </a:bodyPr>
          <a:lstStyle/>
          <a:p>
            <a:pPr marL="12700">
              <a:lnSpc>
                <a:spcPts val="3270"/>
              </a:lnSpc>
              <a:spcBef>
                <a:spcPts val="163"/>
              </a:spcBef>
            </a:pPr>
            <a:r>
              <a:rPr lang="en-US" sz="2400" b="1" dirty="0">
                <a:solidFill>
                  <a:srgbClr val="862A39"/>
                </a:solidFill>
                <a:latin typeface="Arial" panose="020B0604020202020204" pitchFamily="34" charset="0"/>
                <a:cs typeface="Arial" panose="020B0604020202020204" pitchFamily="34" charset="0"/>
              </a:rPr>
              <a:t>SỰ T</a:t>
            </a:r>
            <a:r>
              <a:rPr lang="vi-VN" sz="2400" b="1" dirty="0">
                <a:solidFill>
                  <a:srgbClr val="862A39"/>
                </a:solidFill>
                <a:latin typeface="Arial" panose="020B0604020202020204" pitchFamily="34" charset="0"/>
                <a:cs typeface="Arial" panose="020B0604020202020204" pitchFamily="34" charset="0"/>
              </a:rPr>
              <a:t>ƯƠ</a:t>
            </a:r>
            <a:r>
              <a:rPr lang="en-US" sz="2400" b="1" dirty="0">
                <a:solidFill>
                  <a:srgbClr val="862A39"/>
                </a:solidFill>
                <a:latin typeface="Arial" panose="020B0604020202020204" pitchFamily="34" charset="0"/>
                <a:cs typeface="Arial" panose="020B0604020202020204" pitchFamily="34" charset="0"/>
              </a:rPr>
              <a:t>NG ĐỒNG VÀ KHÁC NHAU</a:t>
            </a:r>
            <a:endParaRPr lang="en-IN" sz="2400" b="1" dirty="0">
              <a:solidFill>
                <a:srgbClr val="862A39"/>
              </a:solidFill>
              <a:latin typeface="Arial" pitchFamily="34" charset="0"/>
              <a:cs typeface="Arial" pitchFamily="34" charset="0"/>
            </a:endParaRPr>
          </a:p>
        </p:txBody>
      </p:sp>
      <p:sp>
        <p:nvSpPr>
          <p:cNvPr id="10"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
        <p:nvSpPr>
          <p:cNvPr id="5" name="TextBox 4"/>
          <p:cNvSpPr txBox="1"/>
          <p:nvPr/>
        </p:nvSpPr>
        <p:spPr>
          <a:xfrm>
            <a:off x="381000" y="1566446"/>
            <a:ext cx="6096000" cy="1723549"/>
          </a:xfrm>
          <a:prstGeom prst="rect">
            <a:avLst/>
          </a:prstGeom>
          <a:noFill/>
        </p:spPr>
        <p:txBody>
          <a:bodyPr wrap="square" rtlCol="0">
            <a:spAutoFit/>
          </a:bodyPr>
          <a:lstStyle/>
          <a:p>
            <a:r>
              <a:rPr lang="en-US" b="1" dirty="0">
                <a:solidFill>
                  <a:srgbClr val="002060"/>
                </a:solidFill>
                <a:latin typeface="+mj-lt"/>
              </a:rPr>
              <a:t>SỰ TƯƠNG ĐỒNG</a:t>
            </a:r>
          </a:p>
          <a:p>
            <a:pPr marL="342900" indent="-342900">
              <a:buFont typeface="Wingdings" panose="05000000000000000000" pitchFamily="2" charset="2"/>
              <a:buChar char="§"/>
            </a:pPr>
            <a:r>
              <a:rPr lang="en-US" sz="2200" dirty="0" err="1">
                <a:latin typeface="+mj-lt"/>
              </a:rPr>
              <a:t>Là</a:t>
            </a:r>
            <a:r>
              <a:rPr lang="en-US" sz="2200" dirty="0">
                <a:latin typeface="+mj-lt"/>
              </a:rPr>
              <a:t> </a:t>
            </a:r>
            <a:r>
              <a:rPr lang="en-US" sz="2200" dirty="0" err="1">
                <a:latin typeface="+mj-lt"/>
              </a:rPr>
              <a:t>công</a:t>
            </a:r>
            <a:r>
              <a:rPr lang="en-US" sz="2200" dirty="0">
                <a:latin typeface="+mj-lt"/>
              </a:rPr>
              <a:t> </a:t>
            </a:r>
            <a:r>
              <a:rPr lang="en-US" sz="2200" dirty="0" err="1">
                <a:latin typeface="+mj-lt"/>
              </a:rPr>
              <a:t>cụ</a:t>
            </a:r>
            <a:r>
              <a:rPr lang="en-US" sz="2200" dirty="0">
                <a:latin typeface="+mj-lt"/>
              </a:rPr>
              <a:t> </a:t>
            </a:r>
            <a:r>
              <a:rPr lang="en-US" sz="2200" dirty="0" err="1">
                <a:latin typeface="+mj-lt"/>
              </a:rPr>
              <a:t>tự</a:t>
            </a:r>
            <a:r>
              <a:rPr lang="en-US" sz="2200" dirty="0">
                <a:latin typeface="+mj-lt"/>
              </a:rPr>
              <a:t> </a:t>
            </a:r>
            <a:r>
              <a:rPr lang="en-US" sz="2200" dirty="0" err="1">
                <a:latin typeface="+mj-lt"/>
              </a:rPr>
              <a:t>đánh</a:t>
            </a:r>
            <a:r>
              <a:rPr lang="en-US" sz="2200" dirty="0">
                <a:latin typeface="+mj-lt"/>
              </a:rPr>
              <a:t> </a:t>
            </a:r>
            <a:r>
              <a:rPr lang="en-US" sz="2200" dirty="0" err="1">
                <a:latin typeface="+mj-lt"/>
              </a:rPr>
              <a:t>giá</a:t>
            </a:r>
            <a:endParaRPr lang="en-US" sz="2200" dirty="0">
              <a:latin typeface="+mj-lt"/>
            </a:endParaRPr>
          </a:p>
          <a:p>
            <a:pPr marL="342900" indent="-342900">
              <a:buFont typeface="Wingdings" panose="05000000000000000000" pitchFamily="2" charset="2"/>
              <a:buChar char="§"/>
            </a:pPr>
            <a:r>
              <a:rPr lang="en-US" sz="2200" dirty="0" err="1">
                <a:latin typeface="+mj-lt"/>
              </a:rPr>
              <a:t>Đề</a:t>
            </a:r>
            <a:r>
              <a:rPr lang="en-US" sz="2200" dirty="0">
                <a:latin typeface="+mj-lt"/>
              </a:rPr>
              <a:t> </a:t>
            </a:r>
            <a:r>
              <a:rPr lang="en-US" sz="2200" dirty="0" err="1">
                <a:latin typeface="+mj-lt"/>
              </a:rPr>
              <a:t>cập</a:t>
            </a:r>
            <a:r>
              <a:rPr lang="en-US" sz="2200" dirty="0">
                <a:latin typeface="+mj-lt"/>
              </a:rPr>
              <a:t> </a:t>
            </a:r>
            <a:r>
              <a:rPr lang="en-US" sz="2200" dirty="0" err="1">
                <a:latin typeface="+mj-lt"/>
              </a:rPr>
              <a:t>Môi</a:t>
            </a:r>
            <a:r>
              <a:rPr lang="en-US" sz="2200" dirty="0">
                <a:latin typeface="+mj-lt"/>
              </a:rPr>
              <a:t> </a:t>
            </a:r>
            <a:r>
              <a:rPr lang="en-US" sz="2200" dirty="0" err="1">
                <a:latin typeface="+mj-lt"/>
              </a:rPr>
              <a:t>trường</a:t>
            </a:r>
            <a:r>
              <a:rPr lang="en-US" sz="2200" dirty="0">
                <a:latin typeface="+mj-lt"/>
              </a:rPr>
              <a:t>, </a:t>
            </a:r>
            <a:r>
              <a:rPr lang="en-US" sz="2200" dirty="0" err="1">
                <a:latin typeface="+mj-lt"/>
              </a:rPr>
              <a:t>Năng</a:t>
            </a:r>
            <a:r>
              <a:rPr lang="en-US" sz="2200" dirty="0">
                <a:latin typeface="+mj-lt"/>
              </a:rPr>
              <a:t> </a:t>
            </a:r>
            <a:r>
              <a:rPr lang="en-US" sz="2200" dirty="0" err="1">
                <a:latin typeface="+mj-lt"/>
              </a:rPr>
              <a:t>lượng</a:t>
            </a:r>
            <a:r>
              <a:rPr lang="en-US" sz="2200" dirty="0">
                <a:latin typeface="+mj-lt"/>
              </a:rPr>
              <a:t>, </a:t>
            </a:r>
            <a:r>
              <a:rPr lang="en-US" sz="2200" dirty="0" err="1">
                <a:latin typeface="+mj-lt"/>
              </a:rPr>
              <a:t>Hóa</a:t>
            </a:r>
            <a:r>
              <a:rPr lang="en-US" sz="2200" dirty="0">
                <a:latin typeface="+mj-lt"/>
              </a:rPr>
              <a:t> </a:t>
            </a:r>
            <a:r>
              <a:rPr lang="en-US" sz="2200" dirty="0" err="1">
                <a:latin typeface="+mj-lt"/>
              </a:rPr>
              <a:t>chất</a:t>
            </a:r>
            <a:endParaRPr lang="en-US" sz="2200" dirty="0">
              <a:latin typeface="+mj-lt"/>
            </a:endParaRPr>
          </a:p>
          <a:p>
            <a:pPr marL="342900" indent="-342900">
              <a:buFont typeface="Wingdings" panose="05000000000000000000" pitchFamily="2" charset="2"/>
              <a:buChar char="§"/>
            </a:pPr>
            <a:r>
              <a:rPr lang="en-US" sz="2200" dirty="0" err="1">
                <a:latin typeface="+mj-lt"/>
              </a:rPr>
              <a:t>Các</a:t>
            </a:r>
            <a:r>
              <a:rPr lang="en-US" sz="2200" dirty="0">
                <a:latin typeface="+mj-lt"/>
              </a:rPr>
              <a:t> Topic </a:t>
            </a:r>
            <a:r>
              <a:rPr lang="en-US" sz="2200" dirty="0" err="1">
                <a:latin typeface="+mj-lt"/>
              </a:rPr>
              <a:t>tương</a:t>
            </a:r>
            <a:r>
              <a:rPr lang="en-US" sz="2200" dirty="0">
                <a:latin typeface="+mj-lt"/>
              </a:rPr>
              <a:t> </a:t>
            </a:r>
            <a:r>
              <a:rPr lang="en-US" sz="2200" dirty="0" err="1">
                <a:latin typeface="+mj-lt"/>
              </a:rPr>
              <a:t>tự</a:t>
            </a:r>
            <a:r>
              <a:rPr lang="en-US" sz="2200" dirty="0">
                <a:latin typeface="+mj-lt"/>
              </a:rPr>
              <a:t> </a:t>
            </a:r>
            <a:r>
              <a:rPr lang="en-US" sz="2200" dirty="0" err="1">
                <a:latin typeface="+mj-lt"/>
              </a:rPr>
              <a:t>nhau</a:t>
            </a:r>
            <a:endParaRPr lang="en-US" sz="2200" dirty="0">
              <a:latin typeface="+mj-lt"/>
            </a:endParaRPr>
          </a:p>
          <a:p>
            <a:pPr marL="342900" indent="-342900">
              <a:buFont typeface="Wingdings" panose="05000000000000000000" pitchFamily="2" charset="2"/>
              <a:buChar char="§"/>
            </a:pPr>
            <a:r>
              <a:rPr lang="en-US" sz="2200" dirty="0" err="1">
                <a:latin typeface="+mj-lt"/>
              </a:rPr>
              <a:t>Trên</a:t>
            </a:r>
            <a:r>
              <a:rPr lang="en-US" sz="2200" dirty="0">
                <a:latin typeface="+mj-lt"/>
              </a:rPr>
              <a:t> </a:t>
            </a:r>
            <a:r>
              <a:rPr lang="en-US" sz="2200" dirty="0" err="1">
                <a:latin typeface="+mj-lt"/>
              </a:rPr>
              <a:t>nền</a:t>
            </a:r>
            <a:r>
              <a:rPr lang="en-US" sz="2200" dirty="0">
                <a:latin typeface="+mj-lt"/>
              </a:rPr>
              <a:t> </a:t>
            </a:r>
            <a:r>
              <a:rPr lang="en-US" sz="2200" dirty="0" err="1">
                <a:latin typeface="+mj-lt"/>
              </a:rPr>
              <a:t>tảng</a:t>
            </a:r>
            <a:r>
              <a:rPr lang="en-US" sz="2200" dirty="0">
                <a:latin typeface="+mj-lt"/>
              </a:rPr>
              <a:t> Excel </a:t>
            </a:r>
          </a:p>
        </p:txBody>
      </p:sp>
      <p:sp>
        <p:nvSpPr>
          <p:cNvPr id="11" name="TextBox 10"/>
          <p:cNvSpPr txBox="1"/>
          <p:nvPr/>
        </p:nvSpPr>
        <p:spPr>
          <a:xfrm>
            <a:off x="228598" y="3549373"/>
            <a:ext cx="4419599" cy="2462213"/>
          </a:xfrm>
          <a:prstGeom prst="rect">
            <a:avLst/>
          </a:prstGeom>
          <a:solidFill>
            <a:schemeClr val="accent5">
              <a:lumMod val="20000"/>
              <a:lumOff val="80000"/>
            </a:schemeClr>
          </a:solidFill>
        </p:spPr>
        <p:txBody>
          <a:bodyPr wrap="square" rtlCol="0">
            <a:spAutoFit/>
          </a:bodyPr>
          <a:lstStyle/>
          <a:p>
            <a:r>
              <a:rPr lang="en-US" sz="2200" b="1" dirty="0">
                <a:latin typeface="+mj-lt"/>
              </a:rPr>
              <a:t>SAT: </a:t>
            </a:r>
          </a:p>
          <a:p>
            <a:pPr marL="342900" indent="-342900">
              <a:buFont typeface="Wingdings" panose="05000000000000000000" pitchFamily="2" charset="2"/>
              <a:buChar char="ü"/>
            </a:pPr>
            <a:r>
              <a:rPr lang="en-US" sz="2200" dirty="0" err="1">
                <a:latin typeface="+mj-lt"/>
              </a:rPr>
              <a:t>Luật</a:t>
            </a:r>
            <a:r>
              <a:rPr lang="en-US" sz="2200" dirty="0">
                <a:latin typeface="+mj-lt"/>
              </a:rPr>
              <a:t> </a:t>
            </a:r>
            <a:r>
              <a:rPr lang="en-US" sz="2200" dirty="0" err="1">
                <a:latin typeface="+mj-lt"/>
              </a:rPr>
              <a:t>Việt</a:t>
            </a:r>
            <a:r>
              <a:rPr lang="en-US" sz="2200" dirty="0">
                <a:latin typeface="+mj-lt"/>
              </a:rPr>
              <a:t> </a:t>
            </a:r>
            <a:r>
              <a:rPr lang="en-US" sz="2200" dirty="0" err="1">
                <a:latin typeface="+mj-lt"/>
              </a:rPr>
              <a:t>nam</a:t>
            </a:r>
            <a:endParaRPr lang="en-US" sz="2200" dirty="0">
              <a:latin typeface="+mj-lt"/>
            </a:endParaRPr>
          </a:p>
          <a:p>
            <a:pPr marL="342900" indent="-342900">
              <a:buFont typeface="Wingdings" panose="05000000000000000000" pitchFamily="2" charset="2"/>
              <a:buChar char="ü"/>
            </a:pPr>
            <a:r>
              <a:rPr lang="en-US" sz="2200" dirty="0" err="1">
                <a:latin typeface="+mj-lt"/>
              </a:rPr>
              <a:t>Hỗ</a:t>
            </a:r>
            <a:r>
              <a:rPr lang="en-US" sz="2200" dirty="0">
                <a:latin typeface="+mj-lt"/>
              </a:rPr>
              <a:t> </a:t>
            </a:r>
            <a:r>
              <a:rPr lang="en-US" sz="2200" dirty="0" err="1">
                <a:latin typeface="+mj-lt"/>
              </a:rPr>
              <a:t>trợ</a:t>
            </a:r>
            <a:r>
              <a:rPr lang="en-US" sz="2200" dirty="0">
                <a:latin typeface="+mj-lt"/>
              </a:rPr>
              <a:t> </a:t>
            </a:r>
            <a:r>
              <a:rPr lang="en-US" sz="2200" dirty="0" err="1">
                <a:latin typeface="+mj-lt"/>
              </a:rPr>
              <a:t>Cơ</a:t>
            </a:r>
            <a:r>
              <a:rPr lang="en-US" sz="2200" dirty="0">
                <a:latin typeface="+mj-lt"/>
              </a:rPr>
              <a:t> </a:t>
            </a:r>
            <a:r>
              <a:rPr lang="en-US" sz="2200" dirty="0" err="1">
                <a:latin typeface="+mj-lt"/>
              </a:rPr>
              <a:t>sở</a:t>
            </a:r>
            <a:r>
              <a:rPr lang="en-US" sz="2200" dirty="0">
                <a:latin typeface="+mj-lt"/>
              </a:rPr>
              <a:t> </a:t>
            </a:r>
            <a:r>
              <a:rPr lang="en-US" sz="2200" dirty="0" err="1">
                <a:latin typeface="+mj-lt"/>
              </a:rPr>
              <a:t>kiểm</a:t>
            </a:r>
            <a:r>
              <a:rPr lang="en-US" sz="2200" dirty="0">
                <a:latin typeface="+mj-lt"/>
              </a:rPr>
              <a:t> </a:t>
            </a:r>
            <a:r>
              <a:rPr lang="en-US" sz="2200" dirty="0" err="1">
                <a:latin typeface="+mj-lt"/>
              </a:rPr>
              <a:t>soát</a:t>
            </a:r>
            <a:r>
              <a:rPr lang="en-US" sz="2200" dirty="0">
                <a:latin typeface="+mj-lt"/>
              </a:rPr>
              <a:t>/</a:t>
            </a:r>
            <a:r>
              <a:rPr lang="en-US" sz="2200" dirty="0" err="1">
                <a:latin typeface="+mj-lt"/>
              </a:rPr>
              <a:t>rà</a:t>
            </a:r>
            <a:r>
              <a:rPr lang="en-US" sz="2200" dirty="0">
                <a:latin typeface="+mj-lt"/>
              </a:rPr>
              <a:t> </a:t>
            </a:r>
            <a:r>
              <a:rPr lang="en-US" sz="2200" dirty="0" err="1">
                <a:latin typeface="+mj-lt"/>
              </a:rPr>
              <a:t>soát</a:t>
            </a:r>
            <a:r>
              <a:rPr lang="en-US" sz="2200" dirty="0">
                <a:latin typeface="+mj-lt"/>
              </a:rPr>
              <a:t> </a:t>
            </a:r>
            <a:r>
              <a:rPr lang="en-US" sz="2200" dirty="0" err="1">
                <a:latin typeface="+mj-lt"/>
              </a:rPr>
              <a:t>đầy</a:t>
            </a:r>
            <a:r>
              <a:rPr lang="en-US" sz="2200" dirty="0">
                <a:latin typeface="+mj-lt"/>
              </a:rPr>
              <a:t> </a:t>
            </a:r>
            <a:r>
              <a:rPr lang="en-US" sz="2200" dirty="0" err="1">
                <a:latin typeface="+mj-lt"/>
              </a:rPr>
              <a:t>đủ</a:t>
            </a:r>
            <a:r>
              <a:rPr lang="en-US" sz="2200" dirty="0">
                <a:latin typeface="+mj-lt"/>
              </a:rPr>
              <a:t> </a:t>
            </a:r>
            <a:r>
              <a:rPr lang="en-US" sz="2200" dirty="0" err="1">
                <a:latin typeface="+mj-lt"/>
              </a:rPr>
              <a:t>các</a:t>
            </a:r>
            <a:r>
              <a:rPr lang="en-US" sz="2200" dirty="0">
                <a:latin typeface="+mj-lt"/>
              </a:rPr>
              <a:t> </a:t>
            </a:r>
            <a:r>
              <a:rPr lang="en-US" sz="2200" dirty="0" err="1">
                <a:latin typeface="+mj-lt"/>
              </a:rPr>
              <a:t>yêu</a:t>
            </a:r>
            <a:r>
              <a:rPr lang="en-US" sz="2200" dirty="0">
                <a:latin typeface="+mj-lt"/>
              </a:rPr>
              <a:t> </a:t>
            </a:r>
            <a:r>
              <a:rPr lang="en-US" sz="2200" dirty="0" err="1">
                <a:latin typeface="+mj-lt"/>
              </a:rPr>
              <a:t>cầu</a:t>
            </a:r>
            <a:r>
              <a:rPr lang="en-US" sz="2200" dirty="0">
                <a:latin typeface="+mj-lt"/>
              </a:rPr>
              <a:t> </a:t>
            </a:r>
            <a:r>
              <a:rPr lang="en-US" sz="2200" dirty="0" err="1">
                <a:latin typeface="+mj-lt"/>
              </a:rPr>
              <a:t>của</a:t>
            </a:r>
            <a:r>
              <a:rPr lang="en-US" sz="2200" dirty="0">
                <a:latin typeface="+mj-lt"/>
              </a:rPr>
              <a:t> </a:t>
            </a:r>
            <a:r>
              <a:rPr lang="en-US" sz="2200" dirty="0" err="1">
                <a:latin typeface="+mj-lt"/>
              </a:rPr>
              <a:t>pháp</a:t>
            </a:r>
            <a:r>
              <a:rPr lang="en-US" sz="2200" dirty="0">
                <a:latin typeface="+mj-lt"/>
              </a:rPr>
              <a:t> </a:t>
            </a:r>
            <a:r>
              <a:rPr lang="en-US" sz="2200" dirty="0" err="1">
                <a:latin typeface="+mj-lt"/>
              </a:rPr>
              <a:t>luật</a:t>
            </a:r>
            <a:r>
              <a:rPr lang="en-US" sz="2200" dirty="0">
                <a:latin typeface="+mj-lt"/>
              </a:rPr>
              <a:t> </a:t>
            </a:r>
            <a:r>
              <a:rPr lang="en-US" sz="2200" dirty="0" err="1">
                <a:latin typeface="+mj-lt"/>
              </a:rPr>
              <a:t>Việt</a:t>
            </a:r>
            <a:r>
              <a:rPr lang="en-US" sz="2200" dirty="0">
                <a:latin typeface="+mj-lt"/>
              </a:rPr>
              <a:t> </a:t>
            </a:r>
            <a:r>
              <a:rPr lang="en-US" sz="2200" dirty="0" err="1">
                <a:latin typeface="+mj-lt"/>
              </a:rPr>
              <a:t>nam</a:t>
            </a:r>
            <a:endParaRPr lang="en-US" sz="2200" dirty="0">
              <a:latin typeface="+mj-lt"/>
            </a:endParaRPr>
          </a:p>
          <a:p>
            <a:pPr marL="342900" indent="-342900">
              <a:buFont typeface="Wingdings" panose="05000000000000000000" pitchFamily="2" charset="2"/>
              <a:buChar char="ü"/>
            </a:pPr>
            <a:r>
              <a:rPr lang="en-US" sz="2200" dirty="0" err="1">
                <a:latin typeface="+mj-lt"/>
              </a:rPr>
              <a:t>Nhằm</a:t>
            </a:r>
            <a:r>
              <a:rPr lang="en-US" sz="2200" dirty="0">
                <a:latin typeface="+mj-lt"/>
              </a:rPr>
              <a:t> </a:t>
            </a:r>
            <a:r>
              <a:rPr lang="en-US" sz="2200" dirty="0" err="1">
                <a:latin typeface="+mj-lt"/>
              </a:rPr>
              <a:t>đảm</a:t>
            </a:r>
            <a:r>
              <a:rPr lang="en-US" sz="2200" dirty="0">
                <a:latin typeface="+mj-lt"/>
              </a:rPr>
              <a:t> </a:t>
            </a:r>
            <a:r>
              <a:rPr lang="en-US" sz="2200" dirty="0" err="1">
                <a:latin typeface="+mj-lt"/>
              </a:rPr>
              <a:t>bảo</a:t>
            </a:r>
            <a:r>
              <a:rPr lang="en-US" sz="2200" dirty="0">
                <a:latin typeface="+mj-lt"/>
              </a:rPr>
              <a:t> </a:t>
            </a:r>
            <a:r>
              <a:rPr lang="en-US" sz="2200" dirty="0" err="1">
                <a:latin typeface="+mj-lt"/>
              </a:rPr>
              <a:t>tuân</a:t>
            </a:r>
            <a:r>
              <a:rPr lang="en-US" sz="2200" dirty="0">
                <a:latin typeface="+mj-lt"/>
              </a:rPr>
              <a:t> </a:t>
            </a:r>
            <a:r>
              <a:rPr lang="en-US" sz="2200" dirty="0" err="1">
                <a:latin typeface="+mj-lt"/>
              </a:rPr>
              <a:t>thủ</a:t>
            </a:r>
            <a:r>
              <a:rPr lang="en-US" sz="2200" dirty="0">
                <a:latin typeface="+mj-lt"/>
              </a:rPr>
              <a:t> </a:t>
            </a:r>
            <a:r>
              <a:rPr lang="en-US" sz="2200" dirty="0" err="1">
                <a:latin typeface="+mj-lt"/>
              </a:rPr>
              <a:t>Luật</a:t>
            </a:r>
            <a:r>
              <a:rPr lang="en-US" sz="2200" dirty="0">
                <a:latin typeface="+mj-lt"/>
              </a:rPr>
              <a:t> </a:t>
            </a:r>
            <a:r>
              <a:rPr lang="en-US" sz="2200" dirty="0" err="1">
                <a:latin typeface="+mj-lt"/>
              </a:rPr>
              <a:t>địa</a:t>
            </a:r>
            <a:r>
              <a:rPr lang="en-US" sz="2200" dirty="0">
                <a:latin typeface="+mj-lt"/>
              </a:rPr>
              <a:t> </a:t>
            </a:r>
            <a:r>
              <a:rPr lang="en-US" sz="2200" dirty="0" err="1">
                <a:latin typeface="+mj-lt"/>
              </a:rPr>
              <a:t>phương</a:t>
            </a:r>
            <a:endParaRPr lang="en-US" sz="2200" dirty="0">
              <a:latin typeface="+mj-lt"/>
            </a:endParaRPr>
          </a:p>
        </p:txBody>
      </p:sp>
      <p:sp>
        <p:nvSpPr>
          <p:cNvPr id="14" name="TextBox 13"/>
          <p:cNvSpPr txBox="1"/>
          <p:nvPr/>
        </p:nvSpPr>
        <p:spPr>
          <a:xfrm>
            <a:off x="4648198" y="3528536"/>
            <a:ext cx="4495801" cy="2462213"/>
          </a:xfrm>
          <a:prstGeom prst="rect">
            <a:avLst/>
          </a:prstGeom>
          <a:solidFill>
            <a:schemeClr val="accent6">
              <a:lumMod val="20000"/>
              <a:lumOff val="80000"/>
            </a:schemeClr>
          </a:solidFill>
        </p:spPr>
        <p:txBody>
          <a:bodyPr wrap="square" rtlCol="0">
            <a:spAutoFit/>
          </a:bodyPr>
          <a:lstStyle/>
          <a:p>
            <a:r>
              <a:rPr lang="en-US" sz="2200" b="1" dirty="0" err="1">
                <a:latin typeface="+mj-lt"/>
              </a:rPr>
              <a:t>Higg</a:t>
            </a:r>
            <a:r>
              <a:rPr lang="en-US" sz="2200" b="1" dirty="0">
                <a:latin typeface="+mj-lt"/>
              </a:rPr>
              <a:t> 3.0: </a:t>
            </a:r>
          </a:p>
          <a:p>
            <a:pPr marL="342900" indent="-342900">
              <a:buFont typeface="Wingdings" panose="05000000000000000000" pitchFamily="2" charset="2"/>
              <a:buChar char="ü"/>
            </a:pPr>
            <a:r>
              <a:rPr lang="en-US" sz="2200" dirty="0">
                <a:latin typeface="+mj-lt"/>
              </a:rPr>
              <a:t>Đ</a:t>
            </a:r>
            <a:r>
              <a:rPr lang="vi-VN" sz="2200" dirty="0">
                <a:latin typeface="+mj-lt"/>
              </a:rPr>
              <a:t>ượ</a:t>
            </a:r>
            <a:r>
              <a:rPr lang="en-US" sz="2200" dirty="0">
                <a:latin typeface="+mj-lt"/>
              </a:rPr>
              <a:t>c </a:t>
            </a:r>
            <a:r>
              <a:rPr lang="en-US" sz="2200" dirty="0" err="1">
                <a:latin typeface="+mj-lt"/>
              </a:rPr>
              <a:t>phát</a:t>
            </a:r>
            <a:r>
              <a:rPr lang="en-US" sz="2200" dirty="0">
                <a:latin typeface="+mj-lt"/>
              </a:rPr>
              <a:t> </a:t>
            </a:r>
            <a:r>
              <a:rPr lang="en-US" sz="2200" dirty="0" err="1">
                <a:latin typeface="+mj-lt"/>
              </a:rPr>
              <a:t>triển</a:t>
            </a:r>
            <a:r>
              <a:rPr lang="en-US" sz="2200" dirty="0">
                <a:latin typeface="+mj-lt"/>
              </a:rPr>
              <a:t> </a:t>
            </a:r>
            <a:r>
              <a:rPr lang="en-US" sz="2200" dirty="0" err="1">
                <a:latin typeface="+mj-lt"/>
              </a:rPr>
              <a:t>bởi</a:t>
            </a:r>
            <a:r>
              <a:rPr lang="en-US" sz="2200" dirty="0">
                <a:latin typeface="+mj-lt"/>
              </a:rPr>
              <a:t> </a:t>
            </a:r>
            <a:r>
              <a:rPr lang="en-US" sz="2200" dirty="0" err="1">
                <a:latin typeface="+mj-lt"/>
              </a:rPr>
              <a:t>Liên</a:t>
            </a:r>
            <a:r>
              <a:rPr lang="en-US" sz="2200" dirty="0">
                <a:latin typeface="+mj-lt"/>
              </a:rPr>
              <a:t> minh </a:t>
            </a:r>
            <a:r>
              <a:rPr lang="en-US" sz="2200" dirty="0" err="1">
                <a:latin typeface="+mj-lt"/>
              </a:rPr>
              <a:t>Dệt</a:t>
            </a:r>
            <a:r>
              <a:rPr lang="en-US" sz="2200" dirty="0">
                <a:latin typeface="+mj-lt"/>
              </a:rPr>
              <a:t> May </a:t>
            </a:r>
            <a:r>
              <a:rPr lang="en-US" sz="2200" dirty="0" err="1">
                <a:latin typeface="+mj-lt"/>
              </a:rPr>
              <a:t>bền</a:t>
            </a:r>
            <a:r>
              <a:rPr lang="en-US" sz="2200" dirty="0">
                <a:latin typeface="+mj-lt"/>
              </a:rPr>
              <a:t> </a:t>
            </a:r>
            <a:r>
              <a:rPr lang="en-US" sz="2200" dirty="0" err="1">
                <a:latin typeface="+mj-lt"/>
              </a:rPr>
              <a:t>vững</a:t>
            </a:r>
            <a:endParaRPr lang="en-US" sz="2200" dirty="0">
              <a:latin typeface="+mj-lt"/>
            </a:endParaRPr>
          </a:p>
          <a:p>
            <a:pPr marL="342900" indent="-342900">
              <a:buFont typeface="Wingdings" panose="05000000000000000000" pitchFamily="2" charset="2"/>
              <a:buChar char="ü"/>
            </a:pPr>
            <a:r>
              <a:rPr lang="en-US" sz="2200" dirty="0" err="1">
                <a:latin typeface="+mj-lt"/>
              </a:rPr>
              <a:t>Khuyến</a:t>
            </a:r>
            <a:r>
              <a:rPr lang="en-US" sz="2200" dirty="0">
                <a:latin typeface="+mj-lt"/>
              </a:rPr>
              <a:t> </a:t>
            </a:r>
            <a:r>
              <a:rPr lang="en-US" sz="2200" dirty="0" err="1">
                <a:latin typeface="+mj-lt"/>
              </a:rPr>
              <a:t>khích</a:t>
            </a:r>
            <a:r>
              <a:rPr lang="en-US" sz="2200" dirty="0">
                <a:latin typeface="+mj-lt"/>
              </a:rPr>
              <a:t> </a:t>
            </a:r>
            <a:r>
              <a:rPr lang="en-US" sz="2200" dirty="0" err="1">
                <a:latin typeface="+mj-lt"/>
              </a:rPr>
              <a:t>sự</a:t>
            </a:r>
            <a:r>
              <a:rPr lang="en-US" sz="2200" dirty="0">
                <a:latin typeface="+mj-lt"/>
              </a:rPr>
              <a:t> </a:t>
            </a:r>
            <a:r>
              <a:rPr lang="en-US" sz="2200" dirty="0" err="1">
                <a:latin typeface="+mj-lt"/>
              </a:rPr>
              <a:t>tham</a:t>
            </a:r>
            <a:r>
              <a:rPr lang="en-US" sz="2200" dirty="0">
                <a:latin typeface="+mj-lt"/>
              </a:rPr>
              <a:t> </a:t>
            </a:r>
            <a:r>
              <a:rPr lang="en-US" sz="2200" dirty="0" err="1">
                <a:latin typeface="+mj-lt"/>
              </a:rPr>
              <a:t>gia</a:t>
            </a:r>
            <a:r>
              <a:rPr lang="en-US" sz="2200" dirty="0">
                <a:latin typeface="+mj-lt"/>
              </a:rPr>
              <a:t> </a:t>
            </a:r>
            <a:r>
              <a:rPr lang="en-US" sz="2200" dirty="0" err="1">
                <a:latin typeface="+mj-lt"/>
              </a:rPr>
              <a:t>cải</a:t>
            </a:r>
            <a:r>
              <a:rPr lang="en-US" sz="2200" dirty="0">
                <a:latin typeface="+mj-lt"/>
              </a:rPr>
              <a:t> </a:t>
            </a:r>
            <a:r>
              <a:rPr lang="en-US" sz="2200" dirty="0" err="1">
                <a:latin typeface="+mj-lt"/>
              </a:rPr>
              <a:t>thiện</a:t>
            </a:r>
            <a:r>
              <a:rPr lang="en-US" sz="2200" dirty="0">
                <a:latin typeface="+mj-lt"/>
              </a:rPr>
              <a:t> </a:t>
            </a:r>
            <a:r>
              <a:rPr lang="en-US" sz="2200" dirty="0" err="1">
                <a:latin typeface="+mj-lt"/>
              </a:rPr>
              <a:t>môi</a:t>
            </a:r>
            <a:r>
              <a:rPr lang="en-US" sz="2200" dirty="0">
                <a:latin typeface="+mj-lt"/>
              </a:rPr>
              <a:t> </a:t>
            </a:r>
            <a:r>
              <a:rPr lang="en-US" sz="2200" dirty="0" err="1">
                <a:latin typeface="+mj-lt"/>
              </a:rPr>
              <a:t>trường</a:t>
            </a:r>
            <a:r>
              <a:rPr lang="en-US" sz="2200" dirty="0">
                <a:latin typeface="+mj-lt"/>
              </a:rPr>
              <a:t> </a:t>
            </a:r>
            <a:r>
              <a:rPr lang="en-US" sz="2200" dirty="0" err="1">
                <a:latin typeface="+mj-lt"/>
              </a:rPr>
              <a:t>tại</a:t>
            </a:r>
            <a:r>
              <a:rPr lang="en-US" sz="2200" dirty="0">
                <a:latin typeface="+mj-lt"/>
              </a:rPr>
              <a:t> </a:t>
            </a:r>
            <a:r>
              <a:rPr lang="en-US" sz="2200" dirty="0" err="1">
                <a:latin typeface="+mj-lt"/>
              </a:rPr>
              <a:t>các</a:t>
            </a:r>
            <a:r>
              <a:rPr lang="en-US" sz="2200" dirty="0">
                <a:latin typeface="+mj-lt"/>
              </a:rPr>
              <a:t> </a:t>
            </a:r>
            <a:r>
              <a:rPr lang="en-US" sz="2200" dirty="0" err="1">
                <a:latin typeface="+mj-lt"/>
              </a:rPr>
              <a:t>cơ</a:t>
            </a:r>
            <a:r>
              <a:rPr lang="en-US" sz="2200" dirty="0">
                <a:latin typeface="+mj-lt"/>
              </a:rPr>
              <a:t> </a:t>
            </a:r>
            <a:r>
              <a:rPr lang="en-US" sz="2200" dirty="0" err="1">
                <a:latin typeface="+mj-lt"/>
              </a:rPr>
              <a:t>sở</a:t>
            </a:r>
            <a:r>
              <a:rPr lang="en-US" sz="2200" dirty="0">
                <a:latin typeface="+mj-lt"/>
              </a:rPr>
              <a:t> </a:t>
            </a:r>
            <a:r>
              <a:rPr lang="en-US" sz="2200" dirty="0" err="1">
                <a:latin typeface="+mj-lt"/>
              </a:rPr>
              <a:t>Dệt</a:t>
            </a:r>
            <a:r>
              <a:rPr lang="en-US" sz="2200" dirty="0">
                <a:latin typeface="+mj-lt"/>
              </a:rPr>
              <a:t> May.</a:t>
            </a:r>
          </a:p>
          <a:p>
            <a:pPr marL="342900" indent="-342900">
              <a:buFont typeface="Wingdings" panose="05000000000000000000" pitchFamily="2" charset="2"/>
              <a:buChar char="ü"/>
            </a:pPr>
            <a:r>
              <a:rPr lang="en-US" sz="2200" dirty="0" err="1">
                <a:latin typeface="+mj-lt"/>
              </a:rPr>
              <a:t>Nhằm</a:t>
            </a:r>
            <a:r>
              <a:rPr lang="en-US" sz="2200" dirty="0">
                <a:latin typeface="+mj-lt"/>
              </a:rPr>
              <a:t> </a:t>
            </a:r>
            <a:r>
              <a:rPr lang="en-US" sz="2200" dirty="0" err="1">
                <a:latin typeface="+mj-lt"/>
              </a:rPr>
              <a:t>hướng</a:t>
            </a:r>
            <a:r>
              <a:rPr lang="en-US" sz="2200" dirty="0">
                <a:latin typeface="+mj-lt"/>
              </a:rPr>
              <a:t> </a:t>
            </a:r>
            <a:r>
              <a:rPr lang="en-US" sz="2200" dirty="0" err="1">
                <a:latin typeface="+mj-lt"/>
              </a:rPr>
              <a:t>đến</a:t>
            </a:r>
            <a:r>
              <a:rPr lang="en-US" sz="2200" dirty="0">
                <a:latin typeface="+mj-lt"/>
              </a:rPr>
              <a:t> </a:t>
            </a:r>
            <a:r>
              <a:rPr lang="en-US" sz="2200" dirty="0" err="1">
                <a:latin typeface="+mj-lt"/>
              </a:rPr>
              <a:t>phát</a:t>
            </a:r>
            <a:r>
              <a:rPr lang="en-US" sz="2200" dirty="0">
                <a:latin typeface="+mj-lt"/>
              </a:rPr>
              <a:t> </a:t>
            </a:r>
            <a:r>
              <a:rPr lang="en-US" sz="2200" dirty="0" err="1">
                <a:latin typeface="+mj-lt"/>
              </a:rPr>
              <a:t>triển</a:t>
            </a:r>
            <a:r>
              <a:rPr lang="en-US" sz="2200" dirty="0">
                <a:latin typeface="+mj-lt"/>
              </a:rPr>
              <a:t> </a:t>
            </a:r>
            <a:r>
              <a:rPr lang="en-US" sz="2200" dirty="0" err="1">
                <a:latin typeface="+mj-lt"/>
              </a:rPr>
              <a:t>bền</a:t>
            </a:r>
            <a:r>
              <a:rPr lang="en-US" sz="2200" dirty="0">
                <a:latin typeface="+mj-lt"/>
              </a:rPr>
              <a:t> </a:t>
            </a:r>
            <a:r>
              <a:rPr lang="en-US" sz="2200" dirty="0" err="1">
                <a:latin typeface="+mj-lt"/>
              </a:rPr>
              <a:t>vững</a:t>
            </a:r>
            <a:r>
              <a:rPr lang="en-US" sz="2200" dirty="0">
                <a:latin typeface="+mj-lt"/>
              </a:rPr>
              <a:t> </a:t>
            </a:r>
            <a:r>
              <a:rPr lang="en-US" sz="2200" dirty="0" err="1">
                <a:latin typeface="+mj-lt"/>
              </a:rPr>
              <a:t>trên</a:t>
            </a:r>
            <a:r>
              <a:rPr lang="en-US" sz="2200" dirty="0">
                <a:latin typeface="+mj-lt"/>
              </a:rPr>
              <a:t> </a:t>
            </a:r>
            <a:r>
              <a:rPr lang="en-US" sz="2200" dirty="0" err="1">
                <a:latin typeface="+mj-lt"/>
              </a:rPr>
              <a:t>toàn</a:t>
            </a:r>
            <a:r>
              <a:rPr lang="en-US" sz="2200" dirty="0">
                <a:latin typeface="+mj-lt"/>
              </a:rPr>
              <a:t> </a:t>
            </a:r>
            <a:r>
              <a:rPr lang="en-US" sz="2200" dirty="0" err="1">
                <a:latin typeface="+mj-lt"/>
              </a:rPr>
              <a:t>cầu</a:t>
            </a:r>
            <a:endParaRPr lang="en-US" sz="2200" dirty="0">
              <a:latin typeface="+mj-lt"/>
            </a:endParaRPr>
          </a:p>
        </p:txBody>
      </p:sp>
      <p:sp>
        <p:nvSpPr>
          <p:cNvPr id="6" name="Rectangle 5"/>
          <p:cNvSpPr/>
          <p:nvPr/>
        </p:nvSpPr>
        <p:spPr>
          <a:xfrm>
            <a:off x="3627241" y="3180041"/>
            <a:ext cx="1691232" cy="369332"/>
          </a:xfrm>
          <a:prstGeom prst="rect">
            <a:avLst/>
          </a:prstGeom>
        </p:spPr>
        <p:txBody>
          <a:bodyPr wrap="none">
            <a:spAutoFit/>
          </a:bodyPr>
          <a:lstStyle/>
          <a:p>
            <a:r>
              <a:rPr lang="en-US" b="1" dirty="0">
                <a:solidFill>
                  <a:srgbClr val="002060"/>
                </a:solidFill>
                <a:latin typeface="+mj-lt"/>
                <a:cs typeface="Arial" panose="020B0604020202020204" pitchFamily="34" charset="0"/>
              </a:rPr>
              <a:t>SỰ KHÁC NHAU</a:t>
            </a:r>
            <a:endParaRPr lang="en-US" dirty="0">
              <a:solidFill>
                <a:srgbClr val="002060"/>
              </a:solidFill>
              <a:latin typeface="+mj-lt"/>
            </a:endParaRPr>
          </a:p>
        </p:txBody>
      </p:sp>
    </p:spTree>
    <p:extLst>
      <p:ext uri="{BB962C8B-B14F-4D97-AF65-F5344CB8AC3E}">
        <p14:creationId xmlns:p14="http://schemas.microsoft.com/office/powerpoint/2010/main" val="3147281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3327" y="-57252"/>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19848020"/>
              </p:ext>
            </p:extLst>
          </p:nvPr>
        </p:nvGraphicFramePr>
        <p:xfrm>
          <a:off x="176323" y="1600200"/>
          <a:ext cx="8534399" cy="4403216"/>
        </p:xfrm>
        <a:graphic>
          <a:graphicData uri="http://schemas.openxmlformats.org/drawingml/2006/table">
            <a:tbl>
              <a:tblPr firstRow="1" firstCol="1" bandRow="1"/>
              <a:tblGrid>
                <a:gridCol w="694660">
                  <a:extLst>
                    <a:ext uri="{9D8B030D-6E8A-4147-A177-3AD203B41FA5}">
                      <a16:colId xmlns:a16="http://schemas.microsoft.com/office/drawing/2014/main" xmlns="" val="20000"/>
                    </a:ext>
                  </a:extLst>
                </a:gridCol>
                <a:gridCol w="2977116">
                  <a:extLst>
                    <a:ext uri="{9D8B030D-6E8A-4147-A177-3AD203B41FA5}">
                      <a16:colId xmlns:a16="http://schemas.microsoft.com/office/drawing/2014/main" xmlns="" val="20001"/>
                    </a:ext>
                  </a:extLst>
                </a:gridCol>
                <a:gridCol w="2977116">
                  <a:extLst>
                    <a:ext uri="{9D8B030D-6E8A-4147-A177-3AD203B41FA5}">
                      <a16:colId xmlns:a16="http://schemas.microsoft.com/office/drawing/2014/main" xmlns="" val="20002"/>
                    </a:ext>
                  </a:extLst>
                </a:gridCol>
                <a:gridCol w="1885507">
                  <a:extLst>
                    <a:ext uri="{9D8B030D-6E8A-4147-A177-3AD203B41FA5}">
                      <a16:colId xmlns:a16="http://schemas.microsoft.com/office/drawing/2014/main" xmlns="" val="20003"/>
                    </a:ext>
                  </a:extLst>
                </a:gridCol>
              </a:tblGrid>
              <a:tr h="533063">
                <a:tc>
                  <a:txBody>
                    <a:bodyPr/>
                    <a:lstStyle/>
                    <a:p>
                      <a:pPr marL="0" marR="0" algn="ctr">
                        <a:lnSpc>
                          <a:spcPts val="2100"/>
                        </a:lnSpc>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STT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ts val="2100"/>
                        </a:lnSpc>
                        <a:spcBef>
                          <a:spcPts val="0"/>
                        </a:spcBef>
                        <a:spcAft>
                          <a:spcPts val="0"/>
                        </a:spcAft>
                      </a:pPr>
                      <a:r>
                        <a:rPr lang="en-US" sz="2000" b="1" kern="1200" dirty="0" err="1">
                          <a:effectLst/>
                          <a:latin typeface="Calibri" panose="020F0502020204030204" pitchFamily="34" charset="0"/>
                          <a:ea typeface="Times New Roman" panose="02020603050405020304" pitchFamily="18" charset="0"/>
                          <a:cs typeface="Times New Roman" panose="02020603050405020304" pitchFamily="18" charset="0"/>
                        </a:rPr>
                        <a:t>Luật</a:t>
                      </a:r>
                      <a:r>
                        <a:rPr lang="en-US" sz="2000" b="1" kern="1200" dirty="0">
                          <a:effectLst/>
                          <a:latin typeface="Calibri" panose="020F0502020204030204" pitchFamily="34" charset="0"/>
                          <a:ea typeface="Times New Roman" panose="02020603050405020304" pitchFamily="18" charset="0"/>
                          <a:cs typeface="Times New Roman" panose="02020603050405020304" pitchFamily="18" charset="0"/>
                        </a:rPr>
                        <a:t> VN</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lnSpc>
                          <a:spcPts val="2100"/>
                        </a:lnSpc>
                        <a:spcBef>
                          <a:spcPts val="0"/>
                        </a:spcBef>
                        <a:spcAft>
                          <a:spcPts val="0"/>
                        </a:spcAft>
                      </a:pPr>
                      <a:r>
                        <a:rPr lang="en-US" sz="2000" b="1" kern="1200" dirty="0" err="1">
                          <a:effectLst/>
                          <a:latin typeface="Calibri" panose="020F0502020204030204" pitchFamily="34" charset="0"/>
                          <a:ea typeface="Calibri" panose="020F0502020204030204" pitchFamily="34" charset="0"/>
                          <a:cs typeface="Times New Roman" panose="02020603050405020304" pitchFamily="18" charset="0"/>
                        </a:rPr>
                        <a:t>Higg</a:t>
                      </a:r>
                      <a:r>
                        <a:rPr lang="en-US" sz="2000" b="1" kern="1200" dirty="0">
                          <a:effectLst/>
                          <a:latin typeface="Calibri" panose="020F0502020204030204" pitchFamily="34" charset="0"/>
                          <a:ea typeface="Calibri" panose="020F0502020204030204" pitchFamily="34" charset="0"/>
                          <a:cs typeface="Times New Roman" panose="02020603050405020304" pitchFamily="18" charset="0"/>
                        </a:rPr>
                        <a:t> FEM</a:t>
                      </a:r>
                      <a:endParaRPr lang="en-US"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ts val="2100"/>
                        </a:lnSpc>
                        <a:spcBef>
                          <a:spcPts val="0"/>
                        </a:spcBef>
                        <a:spcAft>
                          <a:spcPts val="0"/>
                        </a:spcAft>
                      </a:pPr>
                      <a:r>
                        <a:rPr lang="en-US" sz="2000" b="1" i="0" dirty="0" err="1">
                          <a:effectLst/>
                          <a:latin typeface="+mn-lt"/>
                          <a:ea typeface="+mn-ea"/>
                          <a:cs typeface="Arial"/>
                        </a:rPr>
                        <a:t>Phân</a:t>
                      </a:r>
                      <a:r>
                        <a:rPr lang="en-US" sz="2000" b="1" i="0" dirty="0">
                          <a:effectLst/>
                          <a:latin typeface="+mn-lt"/>
                          <a:ea typeface="+mn-ea"/>
                          <a:cs typeface="Arial"/>
                        </a:rPr>
                        <a:t> </a:t>
                      </a:r>
                      <a:r>
                        <a:rPr lang="en-US" sz="2000" b="1" i="0" dirty="0" err="1">
                          <a:effectLst/>
                          <a:latin typeface="+mn-lt"/>
                          <a:ea typeface="+mn-ea"/>
                          <a:cs typeface="Arial"/>
                        </a:rPr>
                        <a:t>tích</a:t>
                      </a:r>
                      <a:r>
                        <a:rPr lang="en-US" sz="2000" b="1" i="0" dirty="0">
                          <a:effectLst/>
                          <a:latin typeface="+mn-lt"/>
                          <a:ea typeface="+mn-ea"/>
                          <a:cs typeface="Arial"/>
                        </a:rPr>
                        <a:t> GAP</a:t>
                      </a:r>
                      <a:endParaRPr lang="en-US" sz="2000" b="1"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380619">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Đánh</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giá</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tiền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hoạt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vi-VN" sz="2000" dirty="0">
                          <a:effectLst/>
                          <a:latin typeface="Calibri" panose="020F0502020204030204" pitchFamily="34" charset="0"/>
                          <a:ea typeface="Calibri" panose="020F0502020204030204" pitchFamily="34" charset="0"/>
                          <a:cs typeface="Times New Roman" panose="02020603050405020304" pitchFamily="18" charset="0"/>
                        </a:rPr>
                        <a:t>động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342900" marR="0" indent="-342900">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1"/>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Giấy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phép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Giấy</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phép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r>
                        <a:rPr lang="en-US"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Không</a:t>
                      </a:r>
                      <a:r>
                        <a:rPr lang="en-US"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vi-VN"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đáng</a:t>
                      </a:r>
                      <a:r>
                        <a:rPr lang="en-US" sz="20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err="1">
                          <a:solidFill>
                            <a:srgbClr val="0000FF"/>
                          </a:solidFill>
                          <a:effectLst/>
                          <a:latin typeface="Calibri" panose="020F0502020204030204" pitchFamily="34" charset="0"/>
                          <a:ea typeface="Calibri" panose="020F0502020204030204" pitchFamily="34" charset="0"/>
                          <a:cs typeface="Calibri" panose="020F0502020204030204" pitchFamily="34" charset="0"/>
                        </a:rPr>
                        <a:t>kể</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2"/>
                  </a:ext>
                </a:extLst>
              </a:tr>
              <a:tr h="548685">
                <a:tc>
                  <a:txBody>
                    <a:bodyPr/>
                    <a:lstStyle/>
                    <a:p>
                      <a:pPr marL="0" marR="0" algn="ctr">
                        <a:lnSpc>
                          <a:spcPts val="2100"/>
                        </a:lnSpc>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nSpc>
                          <a:spcPts val="2100"/>
                        </a:lnSpc>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Khai</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khác</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và</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sử</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dụng</a:t>
                      </a:r>
                      <a:r>
                        <a:rPr lang="en-US" sz="2000" baseline="0" dirty="0">
                          <a:effectLst/>
                          <a:latin typeface="Calibri" panose="020F0502020204030204" pitchFamily="34" charset="0"/>
                          <a:ea typeface="Calibri" panose="020F0502020204030204" pitchFamily="34" charset="0"/>
                          <a:cs typeface="Calibri" panose="020F0502020204030204" pitchFamily="34" charset="0"/>
                        </a:rPr>
                        <a:t> n</a:t>
                      </a:r>
                      <a:r>
                        <a:rPr lang="vi-VN" sz="2000" baseline="0" dirty="0">
                          <a:effectLst/>
                          <a:latin typeface="Calibri" panose="020F0502020204030204" pitchFamily="34" charset="0"/>
                          <a:ea typeface="Calibri" panose="020F0502020204030204" pitchFamily="34" charset="0"/>
                          <a:cs typeface="Calibri" panose="020F0502020204030204" pitchFamily="34" charset="0"/>
                        </a:rPr>
                        <a:t>ước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ts val="21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a:t>
                      </a:r>
                      <a:r>
                        <a:rPr lang="vi-VN" sz="2000" dirty="0">
                          <a:effectLst/>
                          <a:latin typeface="Calibri" panose="020F0502020204030204" pitchFamily="34" charset="0"/>
                          <a:ea typeface="Calibri" panose="020F0502020204030204" pitchFamily="34" charset="0"/>
                          <a:cs typeface="Times New Roman" panose="02020603050405020304" pitchFamily="18" charset="0"/>
                        </a:rPr>
                        <a:t>ước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dùng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nSpc>
                          <a:spcPts val="2100"/>
                        </a:lnSpc>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3"/>
                  </a:ext>
                </a:extLst>
              </a:tr>
              <a:tr h="426249">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Times New Roman" panose="02020603050405020304" pitchFamily="18" charset="0"/>
                          <a:cs typeface="Calibri" panose="020F0502020204030204" pitchFamily="34" charset="0"/>
                        </a:rPr>
                        <a:t>Quản</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lý</a:t>
                      </a:r>
                      <a:r>
                        <a:rPr lang="en-US" sz="2000" dirty="0">
                          <a:effectLst/>
                          <a:latin typeface="Calibri" panose="020F0502020204030204" pitchFamily="34" charset="0"/>
                          <a:ea typeface="Times New Roman" panose="02020603050405020304" pitchFamily="18" charset="0"/>
                          <a:cs typeface="Calibri" panose="020F0502020204030204" pitchFamily="34" charset="0"/>
                        </a:rPr>
                        <a:t> n</a:t>
                      </a:r>
                      <a:r>
                        <a:rPr lang="vi-VN" sz="2000" dirty="0">
                          <a:effectLst/>
                          <a:latin typeface="Calibri" panose="020F0502020204030204" pitchFamily="34" charset="0"/>
                          <a:ea typeface="Times New Roman" panose="02020603050405020304" pitchFamily="18" charset="0"/>
                          <a:cs typeface="Calibri" panose="020F0502020204030204" pitchFamily="34" charset="0"/>
                        </a:rPr>
                        <a:t>ước</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effectLst/>
                          <a:latin typeface="Calibri" panose="020F0502020204030204" pitchFamily="34" charset="0"/>
                          <a:ea typeface="Times New Roman" panose="02020603050405020304" pitchFamily="18"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a:t>
                      </a:r>
                      <a:r>
                        <a:rPr lang="vi-VN" sz="2000" dirty="0">
                          <a:effectLst/>
                          <a:latin typeface="Calibri" panose="020F0502020204030204" pitchFamily="34" charset="0"/>
                          <a:ea typeface="Calibri" panose="020F0502020204030204" pitchFamily="34" charset="0"/>
                          <a:cs typeface="Times New Roman" panose="02020603050405020304" pitchFamily="18" charset="0"/>
                        </a:rPr>
                        <a:t>ước</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vi-VN"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đáng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4"/>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rắn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5"/>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nguy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hại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spcBef>
                          <a:spcPts val="0"/>
                        </a:spcBef>
                        <a:spcAft>
                          <a:spcPts val="0"/>
                        </a:spcAft>
                      </a:pP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Đ</a:t>
                      </a:r>
                      <a:r>
                        <a:rPr lang="vi-VN"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áng</a:t>
                      </a:r>
                      <a:r>
                        <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6"/>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Khí</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Khí</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thải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7"/>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42900" marR="0" indent="-342900">
                        <a:spcBef>
                          <a:spcPts val="0"/>
                        </a:spcBef>
                        <a:spcAft>
                          <a:spcPts val="0"/>
                        </a:spcAft>
                        <a:buFont typeface="Wingdings" panose="05000000000000000000" pitchFamily="2" charset="2"/>
                        <a:buChar char="ü"/>
                      </a:pP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Hệ</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thống</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Quản</a:t>
                      </a:r>
                      <a:r>
                        <a:rPr lang="en-US" sz="2000"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aseline="0" dirty="0" err="1">
                          <a:effectLst/>
                          <a:latin typeface="Calibri" panose="020F0502020204030204" pitchFamily="34" charset="0"/>
                          <a:ea typeface="Calibri" panose="020F0502020204030204" pitchFamily="34" charset="0"/>
                          <a:cs typeface="Calibri" panose="020F0502020204030204" pitchFamily="34" charset="0"/>
                        </a:rPr>
                        <a:t>lý</a:t>
                      </a:r>
                      <a:r>
                        <a:rPr lang="en-US" sz="2000" baseline="0" dirty="0">
                          <a:effectLst/>
                          <a:latin typeface="Calibri" panose="020F0502020204030204" pitchFamily="34" charset="0"/>
                          <a:ea typeface="Calibri" panose="020F0502020204030204" pitchFamily="34" charset="0"/>
                          <a:cs typeface="Calibri" panose="020F0502020204030204" pitchFamily="34" charset="0"/>
                        </a:rPr>
                        <a:t> MT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ea typeface="Calibri" panose="020F0502020204030204" pitchFamily="34" charset="0"/>
                          <a:cs typeface="Times New Roman" panose="02020603050405020304" pitchFamily="18" charset="0"/>
                        </a:rPr>
                        <a:t>GAP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8"/>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IN" sz="2000" dirty="0" err="1">
                          <a:effectLst/>
                          <a:latin typeface="Calibri" panose="020F0502020204030204" pitchFamily="34" charset="0"/>
                          <a:ea typeface="Calibri" panose="020F0502020204030204" pitchFamily="34" charset="0"/>
                          <a:cs typeface="Calibri" panose="020F0502020204030204" pitchFamily="34" charset="0"/>
                        </a:rPr>
                        <a:t>Quản</a:t>
                      </a:r>
                      <a:r>
                        <a:rPr lang="en-IN" sz="2000" dirty="0">
                          <a:effectLst/>
                          <a:latin typeface="Calibri" panose="020F0502020204030204" pitchFamily="34" charset="0"/>
                          <a:ea typeface="Calibri" panose="020F0502020204030204" pitchFamily="34" charset="0"/>
                          <a:cs typeface="Calibri" panose="020F0502020204030204" pitchFamily="34" charset="0"/>
                        </a:rPr>
                        <a:t> </a:t>
                      </a:r>
                      <a:r>
                        <a:rPr lang="en-IN" sz="2000" dirty="0" err="1">
                          <a:effectLst/>
                          <a:latin typeface="Calibri" panose="020F0502020204030204" pitchFamily="34" charset="0"/>
                          <a:ea typeface="Calibri" panose="020F0502020204030204" pitchFamily="34" charset="0"/>
                          <a:cs typeface="Calibri" panose="020F0502020204030204" pitchFamily="34" charset="0"/>
                        </a:rPr>
                        <a:t>lý</a:t>
                      </a:r>
                      <a:r>
                        <a:rPr lang="en-IN" sz="2000" dirty="0">
                          <a:effectLst/>
                          <a:latin typeface="Calibri" panose="020F0502020204030204" pitchFamily="34" charset="0"/>
                          <a:ea typeface="Calibri" panose="020F0502020204030204" pitchFamily="34" charset="0"/>
                          <a:cs typeface="Calibri" panose="020F0502020204030204" pitchFamily="34" charset="0"/>
                        </a:rPr>
                        <a:t> n</a:t>
                      </a:r>
                      <a:r>
                        <a:rPr lang="vi-VN" sz="2000" dirty="0">
                          <a:effectLst/>
                          <a:latin typeface="Calibri" panose="020F0502020204030204" pitchFamily="34" charset="0"/>
                          <a:ea typeface="Calibri" panose="020F0502020204030204" pitchFamily="34" charset="0"/>
                          <a:cs typeface="Calibri" panose="020F0502020204030204" pitchFamily="34" charset="0"/>
                        </a:rPr>
                        <a:t>ă</a:t>
                      </a:r>
                      <a:r>
                        <a:rPr lang="en-US" sz="2000" dirty="0" err="1">
                          <a:effectLst/>
                          <a:latin typeface="Calibri" panose="020F0502020204030204" pitchFamily="34" charset="0"/>
                          <a:ea typeface="Calibri" panose="020F0502020204030204" pitchFamily="34" charset="0"/>
                          <a:cs typeface="Calibri" panose="020F0502020204030204" pitchFamily="34" charset="0"/>
                        </a:rPr>
                        <a:t>ng</a:t>
                      </a:r>
                      <a:r>
                        <a:rPr lang="en-US" sz="2000" dirty="0">
                          <a:effectLst/>
                          <a:latin typeface="Calibri" panose="020F0502020204030204" pitchFamily="34" charset="0"/>
                          <a:ea typeface="Calibri" panose="020F0502020204030204" pitchFamily="34" charset="0"/>
                          <a:cs typeface="Calibri" panose="020F0502020204030204" pitchFamily="34" charset="0"/>
                        </a:rPr>
                        <a:t> l</a:t>
                      </a:r>
                      <a:r>
                        <a:rPr lang="vi-VN" sz="2000" dirty="0">
                          <a:effectLst/>
                          <a:latin typeface="Calibri" panose="020F0502020204030204" pitchFamily="34" charset="0"/>
                          <a:ea typeface="Calibri" panose="020F0502020204030204" pitchFamily="34" charset="0"/>
                          <a:cs typeface="Calibri" panose="020F0502020204030204" pitchFamily="34" charset="0"/>
                        </a:rPr>
                        <a:t>ượng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Sử</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dụng</a:t>
                      </a:r>
                      <a:r>
                        <a:rPr lang="en-US" sz="2000" dirty="0">
                          <a:effectLst/>
                          <a:latin typeface="Calibri" panose="020F0502020204030204" pitchFamily="34" charset="0"/>
                          <a:ea typeface="Calibri" panose="020F0502020204030204" pitchFamily="34" charset="0"/>
                          <a:cs typeface="Times New Roman" panose="02020603050405020304" pitchFamily="18" charset="0"/>
                        </a:rPr>
                        <a:t> n</a:t>
                      </a:r>
                      <a:r>
                        <a:rPr lang="vi-VN" sz="2000" dirty="0">
                          <a:effectLst/>
                          <a:latin typeface="Calibri" panose="020F0502020204030204" pitchFamily="34" charset="0"/>
                          <a:ea typeface="Calibri" panose="020F0502020204030204" pitchFamily="34" charset="0"/>
                          <a:cs typeface="Times New Roman" panose="02020603050405020304" pitchFamily="18" charset="0"/>
                        </a:rPr>
                        <a:t>ă</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ng</a:t>
                      </a:r>
                      <a:r>
                        <a:rPr lang="en-US" sz="2000" dirty="0">
                          <a:effectLst/>
                          <a:latin typeface="Calibri" panose="020F0502020204030204" pitchFamily="34" charset="0"/>
                          <a:ea typeface="Calibri" panose="020F0502020204030204" pitchFamily="34" charset="0"/>
                          <a:cs typeface="Times New Roman" panose="02020603050405020304" pitchFamily="18" charset="0"/>
                        </a:rPr>
                        <a:t> l</a:t>
                      </a:r>
                      <a:r>
                        <a:rPr lang="vi-VN" sz="2000" dirty="0">
                          <a:effectLst/>
                          <a:latin typeface="Calibri" panose="020F0502020204030204" pitchFamily="34" charset="0"/>
                          <a:ea typeface="Calibri" panose="020F0502020204030204" pitchFamily="34" charset="0"/>
                          <a:cs typeface="Times New Roman" panose="02020603050405020304" pitchFamily="18" charset="0"/>
                        </a:rPr>
                        <a:t>ượng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09"/>
                  </a:ext>
                </a:extLst>
              </a:tr>
              <a:tr h="381000">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Biến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vi-VN" sz="2000" dirty="0">
                          <a:effectLst/>
                          <a:latin typeface="Calibri" panose="020F0502020204030204" pitchFamily="34" charset="0"/>
                          <a:ea typeface="Calibri" panose="020F0502020204030204" pitchFamily="34" charset="0"/>
                          <a:cs typeface="Calibri" panose="020F0502020204030204" pitchFamily="34" charset="0"/>
                        </a:rPr>
                        <a:t>đổi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khí</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hậu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Phát</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thải</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khí</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nhà</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kính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10"/>
                  </a:ext>
                </a:extLst>
              </a:tr>
              <a:tr h="274342">
                <a:tc>
                  <a:txBody>
                    <a:bodyPr/>
                    <a:lstStyle/>
                    <a:p>
                      <a:pPr marL="0" marR="0" algn="ctr">
                        <a:spcBef>
                          <a:spcPts val="0"/>
                        </a:spcBef>
                        <a:spcAft>
                          <a:spcPts val="0"/>
                        </a:spcAft>
                      </a:pPr>
                      <a:r>
                        <a:rPr lang="en-US" sz="2000" dirty="0">
                          <a:effectLst/>
                          <a:latin typeface="Calibri" panose="020F0502020204030204" pitchFamily="34" charset="0"/>
                          <a:ea typeface="Times New Roman" panose="02020603050405020304" pitchFamily="18" charset="0"/>
                          <a:cs typeface="Calibri" panose="020F0502020204030204" pitchFamily="34" charset="0"/>
                        </a:rPr>
                        <a:t>11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Quản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lý</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hoá</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chất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Quản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lý</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hoá</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chất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Đáng</a:t>
                      </a:r>
                      <a:r>
                        <a:rPr lang="en-US" sz="20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aseline="0" dirty="0" err="1">
                          <a:effectLst/>
                          <a:latin typeface="Calibri" panose="020F0502020204030204" pitchFamily="34" charset="0"/>
                          <a:ea typeface="Calibri" panose="020F0502020204030204" pitchFamily="34" charset="0"/>
                          <a:cs typeface="Times New Roman" panose="02020603050405020304" pitchFamily="18" charset="0"/>
                        </a:rPr>
                        <a:t>kể</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212182" y="1072163"/>
            <a:ext cx="6858000" cy="461665"/>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PHÂN TÍCH VÀ ĐÁNH GIÁ GAP</a:t>
            </a:r>
            <a:endParaRPr lang="en-US" sz="2400" b="1" dirty="0">
              <a:solidFill>
                <a:srgbClr val="862A39"/>
              </a:solidFill>
            </a:endParaRPr>
          </a:p>
        </p:txBody>
      </p:sp>
      <p:sp>
        <p:nvSpPr>
          <p:cNvPr id="8"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Tree>
    <p:extLst>
      <p:ext uri="{BB962C8B-B14F-4D97-AF65-F5344CB8AC3E}">
        <p14:creationId xmlns:p14="http://schemas.microsoft.com/office/powerpoint/2010/main" val="2461032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97882" y="1000050"/>
            <a:ext cx="8827209" cy="461665"/>
          </a:xfrm>
          <a:prstGeom prst="rect">
            <a:avLst/>
          </a:prstGeom>
          <a:noFill/>
        </p:spPr>
        <p:txBody>
          <a:bodyPr wrap="square" rtlCol="0">
            <a:spAutoFit/>
          </a:bodyPr>
          <a:lstStyle/>
          <a:p>
            <a:r>
              <a:rPr lang="en-US" sz="2400" b="1" dirty="0" err="1">
                <a:solidFill>
                  <a:srgbClr val="862A39"/>
                </a:solidFill>
                <a:latin typeface="Arial" panose="020B0604020202020204" pitchFamily="34" charset="0"/>
                <a:cs typeface="Arial" panose="020B0604020202020204" pitchFamily="34" charset="0"/>
              </a:rPr>
              <a:t>Công</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cụ</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tự</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đánh</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giá</a:t>
            </a:r>
            <a:r>
              <a:rPr lang="en-US" sz="2400" b="1" dirty="0">
                <a:solidFill>
                  <a:srgbClr val="862A39"/>
                </a:solidFill>
                <a:latin typeface="Arial" panose="020B0604020202020204" pitchFamily="34" charset="0"/>
                <a:cs typeface="Arial" panose="020B0604020202020204" pitchFamily="34" charset="0"/>
              </a:rPr>
              <a:t> (SAT) </a:t>
            </a:r>
          </a:p>
        </p:txBody>
      </p:sp>
      <p:sp>
        <p:nvSpPr>
          <p:cNvPr id="9" name="Rectangle 8"/>
          <p:cNvSpPr/>
          <p:nvPr/>
        </p:nvSpPr>
        <p:spPr>
          <a:xfrm>
            <a:off x="158394" y="1739142"/>
            <a:ext cx="8452206" cy="1938992"/>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anose="05000000000000000000" pitchFamily="2" charset="2"/>
              <a:buChar char="ü"/>
            </a:pPr>
            <a:r>
              <a:rPr lang="vi-VN" sz="2200" dirty="0">
                <a:solidFill>
                  <a:srgbClr val="000000"/>
                </a:solidFill>
                <a:ea typeface="Calibri" panose="020F0502020204030204" pitchFamily="34" charset="0"/>
              </a:rPr>
              <a:t>Công cụ tự đánh giá (SAT) được phát triển để hỗ trợ các nhà máy may mặc hiểu, tự đánh giá và tuân thủ các quy định về môi trường của Việt Nam</a:t>
            </a:r>
          </a:p>
          <a:p>
            <a:pPr marL="285750" indent="-285750">
              <a:spcBef>
                <a:spcPts val="600"/>
              </a:spcBef>
              <a:spcAft>
                <a:spcPts val="600"/>
              </a:spcAft>
              <a:buFont typeface="Wingdings" panose="05000000000000000000" pitchFamily="2" charset="2"/>
              <a:buChar char="ü"/>
            </a:pPr>
            <a:r>
              <a:rPr lang="vi-VN" sz="2200" dirty="0">
                <a:solidFill>
                  <a:srgbClr val="000000"/>
                </a:solidFill>
                <a:ea typeface="Calibri" panose="020F0502020204030204" pitchFamily="34" charset="0"/>
              </a:rPr>
              <a:t>Công cụ SAT bao gồm các câu hỏi bao gồm tám (8) khía cạnh đánh giá môi trường:</a:t>
            </a:r>
            <a:endParaRPr lang="en-US" sz="2200" dirty="0">
              <a:solidFill>
                <a:srgbClr val="000000"/>
              </a:solidFill>
              <a:ea typeface="Calibri" panose="020F0502020204030204" pitchFamily="34" charset="0"/>
            </a:endParaRPr>
          </a:p>
        </p:txBody>
      </p:sp>
      <p:sp>
        <p:nvSpPr>
          <p:cNvPr id="5" name="TextBox 4"/>
          <p:cNvSpPr txBox="1"/>
          <p:nvPr/>
        </p:nvSpPr>
        <p:spPr>
          <a:xfrm>
            <a:off x="158394" y="3740876"/>
            <a:ext cx="4191000" cy="1908215"/>
          </a:xfrm>
          <a:prstGeom prst="rect">
            <a:avLst/>
          </a:prstGeom>
          <a:solidFill>
            <a:schemeClr val="accent6">
              <a:lumMod val="20000"/>
              <a:lumOff val="80000"/>
            </a:schemeClr>
          </a:solidFill>
        </p:spPr>
        <p:txBody>
          <a:bodyPr wrap="square" rtlCol="0">
            <a:spAutoFit/>
          </a:bodyPr>
          <a:lstStyle/>
          <a:p>
            <a:pPr marL="800100" lvl="1" indent="-342900">
              <a:spcBef>
                <a:spcPts val="600"/>
              </a:spcBef>
              <a:spcAft>
                <a:spcPts val="600"/>
              </a:spcAft>
              <a:buFont typeface="Arial" panose="020B0604020202020204" pitchFamily="34" charset="0"/>
              <a:buChar char="•"/>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Khai thác và tiêu thụ nước</a:t>
            </a:r>
          </a:p>
          <a:p>
            <a:pPr marL="800100" lvl="1" indent="-342900">
              <a:spcBef>
                <a:spcPts val="600"/>
              </a:spcBef>
              <a:spcAft>
                <a:spcPts val="600"/>
              </a:spcAft>
              <a:buFont typeface="Arial" panose="020B0604020202020204" pitchFamily="34" charset="0"/>
              <a:buChar char="•"/>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Quản lý nước thải</a:t>
            </a:r>
          </a:p>
          <a:p>
            <a:pPr marL="800100" lvl="1" indent="-342900">
              <a:spcBef>
                <a:spcPts val="600"/>
              </a:spcBef>
              <a:spcAft>
                <a:spcPts val="600"/>
              </a:spcAft>
              <a:buFont typeface="Arial" panose="020B0604020202020204" pitchFamily="34" charset="0"/>
              <a:buChar char="•"/>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Chất thải rắn</a:t>
            </a:r>
          </a:p>
          <a:p>
            <a:pPr marL="800100" lvl="1" indent="-342900">
              <a:spcBef>
                <a:spcPts val="600"/>
              </a:spcBef>
              <a:spcAft>
                <a:spcPts val="600"/>
              </a:spcAft>
              <a:buFont typeface="Arial" panose="020B0604020202020204" pitchFamily="34" charset="0"/>
              <a:buChar char="•"/>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Chất thải nguy hại</a:t>
            </a:r>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4507788" y="3740876"/>
            <a:ext cx="4102812" cy="1908215"/>
          </a:xfrm>
          <a:prstGeom prst="rect">
            <a:avLst/>
          </a:prstGeom>
          <a:solidFill>
            <a:schemeClr val="accent6">
              <a:lumMod val="20000"/>
              <a:lumOff val="80000"/>
            </a:schemeClr>
          </a:solidFill>
        </p:spPr>
        <p:txBody>
          <a:bodyPr wrap="square" rtlCol="0">
            <a:spAutoFit/>
          </a:bodyPr>
          <a:lstStyle/>
          <a:p>
            <a:pPr marL="800100" lvl="1" indent="-342900">
              <a:spcBef>
                <a:spcPts val="600"/>
              </a:spcBef>
              <a:spcAft>
                <a:spcPts val="600"/>
              </a:spcAft>
              <a:buFont typeface="Arial" panose="020B0604020202020204" pitchFamily="34" charset="0"/>
              <a:buChar char="•"/>
            </a:pPr>
            <a:r>
              <a:rPr lang="vi-VN" sz="2200" dirty="0">
                <a:latin typeface="Calibri" panose="020F0502020204030204" pitchFamily="34" charset="0"/>
                <a:cs typeface="Calibri" panose="020F0502020204030204" pitchFamily="34" charset="0"/>
              </a:rPr>
              <a:t>Khí thải</a:t>
            </a:r>
          </a:p>
          <a:p>
            <a:pPr marL="800100" lvl="1" indent="-342900">
              <a:spcBef>
                <a:spcPts val="600"/>
              </a:spcBef>
              <a:spcAft>
                <a:spcPts val="600"/>
              </a:spcAft>
              <a:buFont typeface="Arial" panose="020B0604020202020204" pitchFamily="34" charset="0"/>
              <a:buChar char="•"/>
            </a:pPr>
            <a:r>
              <a:rPr lang="vi-VN" sz="2200" dirty="0">
                <a:latin typeface="Calibri" panose="020F0502020204030204" pitchFamily="34" charset="0"/>
                <a:cs typeface="Calibri" panose="020F0502020204030204" pitchFamily="34" charset="0"/>
              </a:rPr>
              <a:t>Tiếng ồn và độ rung</a:t>
            </a:r>
          </a:p>
          <a:p>
            <a:pPr marL="800100" lvl="1" indent="-342900">
              <a:spcBef>
                <a:spcPts val="600"/>
              </a:spcBef>
              <a:spcAft>
                <a:spcPts val="600"/>
              </a:spcAft>
              <a:buFont typeface="Arial" panose="020B0604020202020204" pitchFamily="34" charset="0"/>
              <a:buChar char="•"/>
            </a:pPr>
            <a:r>
              <a:rPr lang="vi-VN" sz="2200" dirty="0">
                <a:latin typeface="Calibri" panose="020F0502020204030204" pitchFamily="34" charset="0"/>
                <a:cs typeface="Calibri" panose="020F0502020204030204" pitchFamily="34" charset="0"/>
              </a:rPr>
              <a:t>Quản lý năng lượng</a:t>
            </a:r>
          </a:p>
          <a:p>
            <a:pPr marL="800100" lvl="1" indent="-342900">
              <a:spcBef>
                <a:spcPts val="600"/>
              </a:spcBef>
              <a:spcAft>
                <a:spcPts val="600"/>
              </a:spcAft>
              <a:buFont typeface="Arial" panose="020B0604020202020204" pitchFamily="34" charset="0"/>
              <a:buChar char="•"/>
            </a:pPr>
            <a:r>
              <a:rPr lang="vi-VN" sz="2200" dirty="0">
                <a:latin typeface="Calibri" panose="020F0502020204030204" pitchFamily="34" charset="0"/>
                <a:cs typeface="Calibri" panose="020F0502020204030204" pitchFamily="34" charset="0"/>
              </a:rPr>
              <a:t>Xử lý và quản lý hóa chất</a:t>
            </a:r>
            <a:endParaRPr lang="en-US" sz="2200" dirty="0">
              <a:latin typeface="Calibri" panose="020F0502020204030204" pitchFamily="34" charset="0"/>
              <a:cs typeface="Calibri" panose="020F0502020204030204" pitchFamily="34" charset="0"/>
            </a:endParaRPr>
          </a:p>
        </p:txBody>
      </p:sp>
      <p:sp>
        <p:nvSpPr>
          <p:cNvPr id="10"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Tree>
    <p:extLst>
      <p:ext uri="{BB962C8B-B14F-4D97-AF65-F5344CB8AC3E}">
        <p14:creationId xmlns:p14="http://schemas.microsoft.com/office/powerpoint/2010/main" val="1557059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307797" y="1371396"/>
            <a:ext cx="8452206" cy="2923877"/>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anose="05000000000000000000" pitchFamily="2" charset="2"/>
              <a:buChar char="ü"/>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Tuân thủ môi trường là chìa khóa để ghi điểm trong Higg FEM 3.0</a:t>
            </a:r>
          </a:p>
          <a:p>
            <a:pPr marL="285750" indent="-285750">
              <a:spcBef>
                <a:spcPts val="600"/>
              </a:spcBef>
              <a:spcAft>
                <a:spcPts val="600"/>
              </a:spcAft>
              <a:buFont typeface="Wingdings" panose="05000000000000000000" pitchFamily="2" charset="2"/>
              <a:buChar char="ü"/>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Trách nhiệm của các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Cơ</a:t>
            </a: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 sở là đảm bảo đáp ứng tất cả các yêu cầu pháp luật VN và được sự chấp thuận của cơ quan quản lý về môi trường.</a:t>
            </a:r>
          </a:p>
          <a:p>
            <a:pPr marL="285750" indent="-285750">
              <a:spcBef>
                <a:spcPts val="600"/>
              </a:spcBef>
              <a:spcAft>
                <a:spcPts val="600"/>
              </a:spcAft>
              <a:buFont typeface="Wingdings" panose="05000000000000000000" pitchFamily="2" charset="2"/>
              <a:buChar char="ü"/>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Higg FEM 3.0 không phản ánh đầy đủ Luật Môi trường Việt Nam</a:t>
            </a:r>
          </a:p>
          <a:p>
            <a:pPr marL="285750" indent="-285750">
              <a:spcBef>
                <a:spcPts val="600"/>
              </a:spcBef>
              <a:spcAft>
                <a:spcPts val="600"/>
              </a:spcAft>
              <a:buFont typeface="Wingdings" panose="05000000000000000000" pitchFamily="2" charset="2"/>
              <a:buChar char="ü"/>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Do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vậy</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Higg FEM không thể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kiểm</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soát</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hoàn</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toàn</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việc</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không</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tuân</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thủ</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các yêu cầu Luật Môi trường VN</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của</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các</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Cơ</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sở</a:t>
            </a:r>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Tree>
    <p:extLst>
      <p:ext uri="{BB962C8B-B14F-4D97-AF65-F5344CB8AC3E}">
        <p14:creationId xmlns:p14="http://schemas.microsoft.com/office/powerpoint/2010/main" val="2176799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1</a:t>
            </a:r>
          </a:p>
        </p:txBody>
      </p:sp>
      <p:graphicFrame>
        <p:nvGraphicFramePr>
          <p:cNvPr id="2" name="Table 1"/>
          <p:cNvGraphicFramePr>
            <a:graphicFrameLocks noGrp="1"/>
          </p:cNvGraphicFramePr>
          <p:nvPr>
            <p:extLst>
              <p:ext uri="{D42A27DB-BD31-4B8C-83A1-F6EECF244321}">
                <p14:modId xmlns:p14="http://schemas.microsoft.com/office/powerpoint/2010/main" val="350008715"/>
              </p:ext>
            </p:extLst>
          </p:nvPr>
        </p:nvGraphicFramePr>
        <p:xfrm>
          <a:off x="0" y="1000029"/>
          <a:ext cx="9144000" cy="5172170"/>
        </p:xfrm>
        <a:graphic>
          <a:graphicData uri="http://schemas.openxmlformats.org/drawingml/2006/table">
            <a:tbl>
              <a:tblPr>
                <a:tableStyleId>{5C22544A-7EE6-4342-B048-85BDC9FD1C3A}</a:tableStyleId>
              </a:tblPr>
              <a:tblGrid>
                <a:gridCol w="2128345">
                  <a:extLst>
                    <a:ext uri="{9D8B030D-6E8A-4147-A177-3AD203B41FA5}">
                      <a16:colId xmlns:a16="http://schemas.microsoft.com/office/drawing/2014/main" xmlns="" val="20000"/>
                    </a:ext>
                  </a:extLst>
                </a:gridCol>
                <a:gridCol w="7015655">
                  <a:extLst>
                    <a:ext uri="{9D8B030D-6E8A-4147-A177-3AD203B41FA5}">
                      <a16:colId xmlns:a16="http://schemas.microsoft.com/office/drawing/2014/main" xmlns="" val="20001"/>
                    </a:ext>
                  </a:extLst>
                </a:gridCol>
              </a:tblGrid>
              <a:tr h="337211">
                <a:tc rowSpan="4">
                  <a:txBody>
                    <a:bodyPr/>
                    <a:lstStyle/>
                    <a:p>
                      <a:pPr algn="ctr" fontAlgn="ctr"/>
                      <a:r>
                        <a:rPr lang="en-US" sz="2000" u="none" strike="noStrike" dirty="0">
                          <a:effectLst/>
                          <a:latin typeface="Arial" panose="020B0604020202020204" pitchFamily="34" charset="0"/>
                          <a:cs typeface="Arial" panose="020B0604020202020204" pitchFamily="34" charset="0"/>
                        </a:rPr>
                        <a:t>8:00 - 9:00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của IFC/BW                                                                                                                                                               </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337211">
                <a:tc vMerge="1">
                  <a:txBody>
                    <a:bodyPr/>
                    <a:lstStyle/>
                    <a:p>
                      <a:endParaRPr lang="en-US"/>
                    </a:p>
                  </a:txBody>
                  <a:tcPr/>
                </a:tc>
                <a:tc>
                  <a:txBody>
                    <a:bodyPr/>
                    <a:lstStyle/>
                    <a:p>
                      <a:pPr algn="l" fontAlgn="ctr"/>
                      <a:r>
                        <a:rPr lang="vi-VN" sz="2000" u="none" strike="noStrike">
                          <a:effectLst/>
                          <a:latin typeface="Arial" panose="020B0604020202020204" pitchFamily="34" charset="0"/>
                          <a:cs typeface="Arial" panose="020B0604020202020204" pitchFamily="34" charset="0"/>
                        </a:rPr>
                        <a:t>Giới thiệu thành phần tham gia</a:t>
                      </a:r>
                      <a:endParaRPr lang="vi-VN"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Giới thiệu Nội dung, Phương pháp</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37211">
                <a:tc vMerge="1">
                  <a:txBody>
                    <a:bodyPr/>
                    <a:lstStyle/>
                    <a:p>
                      <a:endParaRPr lang="en-US"/>
                    </a:p>
                  </a:txBody>
                  <a:tcPr/>
                </a:tc>
                <a:tc>
                  <a:txBody>
                    <a:bodyPr/>
                    <a:lstStyle/>
                    <a:p>
                      <a:pPr algn="l" fontAlgn="ctr"/>
                      <a:r>
                        <a:rPr lang="vi-VN" sz="2000" u="none" strike="noStrike" dirty="0">
                          <a:effectLst/>
                          <a:latin typeface="Arial" panose="020B0604020202020204" pitchFamily="34" charset="0"/>
                          <a:cs typeface="Arial" panose="020B0604020202020204" pitchFamily="34" charset="0"/>
                        </a:rPr>
                        <a:t>Phần 1. Giới thiệu công cụ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(CG&amp;SAT)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9:00 - 9:10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95684">
                <a:tc>
                  <a:txBody>
                    <a:bodyPr/>
                    <a:lstStyle/>
                    <a:p>
                      <a:pPr algn="ctr" fontAlgn="ctr"/>
                      <a:r>
                        <a:rPr lang="en-US" sz="2000" u="none" strike="noStrike" dirty="0">
                          <a:effectLst/>
                          <a:latin typeface="Arial" panose="020B0604020202020204" pitchFamily="34" charset="0"/>
                          <a:cs typeface="Arial" panose="020B0604020202020204" pitchFamily="34" charset="0"/>
                        </a:rPr>
                        <a:t>9:10 - 9:40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2. Tổng quan Luật và các văn bản dưới Luật</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3. </a:t>
                      </a:r>
                      <a:r>
                        <a:rPr lang="en-US" sz="2000" u="none" strike="noStrike" dirty="0" err="1">
                          <a:effectLst/>
                          <a:latin typeface="Arial" panose="020B0604020202020204" pitchFamily="34" charset="0"/>
                          <a:cs typeface="Arial" panose="020B0604020202020204" pitchFamily="34" charset="0"/>
                        </a:rPr>
                        <a:t>Đánh</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a:t>
                      </a:r>
                      <a:r>
                        <a:rPr lang="en-US" sz="2000" u="none" strike="noStrike" baseline="0" dirty="0" err="1">
                          <a:effectLst/>
                          <a:latin typeface="Arial" panose="020B0604020202020204" pitchFamily="34" charset="0"/>
                          <a:cs typeface="Arial" panose="020B0604020202020204" pitchFamily="34" charset="0"/>
                        </a:rPr>
                        <a:t>iá</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hoạt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động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4. Hồ sơ và Giấy phép Môi trường</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595684">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5. Khai thác và tiêu thụ Nước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37211">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r h="428957">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481448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307797" y="1371396"/>
            <a:ext cx="8452206" cy="1600438"/>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anose="05000000000000000000" pitchFamily="2" charset="2"/>
              <a:buChar char="ü"/>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Không có cơ chế nào trong Higg FEM 3.0 để kiểm tra các loại giấy phép khác nhau được yêu cầu</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600"/>
              </a:spcAft>
              <a:buFont typeface="Wingdings" panose="05000000000000000000" pitchFamily="2" charset="2"/>
              <a:buChar char="ü"/>
            </a:pPr>
            <a:r>
              <a:rPr lang="vi-VN" sz="2200" b="1" dirty="0">
                <a:solidFill>
                  <a:srgbClr val="000000"/>
                </a:solidFill>
                <a:latin typeface="Calibri" panose="020F0502020204030204" pitchFamily="34" charset="0"/>
                <a:ea typeface="Calibri" panose="020F0502020204030204" pitchFamily="34" charset="0"/>
                <a:cs typeface="Calibri" panose="020F0502020204030204" pitchFamily="34" charset="0"/>
              </a:rPr>
              <a:t>SAT giúp xác định các giấy phép cần thiết và đánh giá sự tuân thủ các giấy phép này</a:t>
            </a:r>
            <a:r>
              <a:rPr lang="en-US" sz="2200" b="1" dirty="0">
                <a:solidFill>
                  <a:srgbClr val="000000"/>
                </a:solidFill>
                <a:latin typeface="Calibri" panose="020F0502020204030204" pitchFamily="34" charset="0"/>
                <a:ea typeface="Calibri" panose="020F0502020204030204" pitchFamily="34" charset="0"/>
                <a:cs typeface="Calibri" panose="020F0502020204030204" pitchFamily="34" charset="0"/>
              </a:rPr>
              <a:t>.</a:t>
            </a:r>
          </a:p>
        </p:txBody>
      </p:sp>
      <p:sp>
        <p:nvSpPr>
          <p:cNvPr id="8"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Tree>
    <p:extLst>
      <p:ext uri="{BB962C8B-B14F-4D97-AF65-F5344CB8AC3E}">
        <p14:creationId xmlns:p14="http://schemas.microsoft.com/office/powerpoint/2010/main" val="4267301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dirty="0"/>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9" name="Rectangle 8"/>
          <p:cNvSpPr/>
          <p:nvPr/>
        </p:nvSpPr>
        <p:spPr>
          <a:xfrm>
            <a:off x="307797" y="1371396"/>
            <a:ext cx="8452206" cy="1261884"/>
          </a:xfrm>
          <a:prstGeom prst="rect">
            <a:avLst/>
          </a:prstGeom>
          <a:solidFill>
            <a:schemeClr val="accent5">
              <a:lumMod val="20000"/>
              <a:lumOff val="80000"/>
            </a:schemeClr>
          </a:solidFill>
        </p:spPr>
        <p:txBody>
          <a:bodyPr wrap="square">
            <a:spAutoFit/>
          </a:bodyPr>
          <a:lstStyle/>
          <a:p>
            <a:pPr marL="285750" indent="-285750">
              <a:spcBef>
                <a:spcPts val="600"/>
              </a:spcBef>
              <a:spcAft>
                <a:spcPts val="600"/>
              </a:spcAft>
              <a:buFont typeface="Wingdings" panose="05000000000000000000" pitchFamily="2" charset="2"/>
              <a:buChar char="ü"/>
            </a:pP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SAT cho thấy sự tương quan của các yêu cầu Higg FEM 3.0 với các yêu cầu quy định</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Luật</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Môi</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trường</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VN</a:t>
            </a:r>
            <a:endPar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spcAft>
                <a:spcPts val="600"/>
              </a:spcAft>
              <a:buFont typeface="Wingdings" panose="05000000000000000000" pitchFamily="2" charset="2"/>
              <a:buChar char="ü"/>
            </a:pP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vi-VN" sz="2200" dirty="0">
                <a:solidFill>
                  <a:srgbClr val="000000"/>
                </a:solidFill>
                <a:latin typeface="Calibri" panose="020F0502020204030204" pitchFamily="34" charset="0"/>
                <a:ea typeface="Calibri" panose="020F0502020204030204" pitchFamily="34" charset="0"/>
                <a:cs typeface="Calibri" panose="020F0502020204030204" pitchFamily="34" charset="0"/>
              </a:rPr>
              <a:t>í dụ</a:t>
            </a:r>
            <a:endPar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457200" y="3014076"/>
            <a:ext cx="8229600" cy="1323975"/>
          </a:xfrm>
          <a:prstGeom prst="rect">
            <a:avLst/>
          </a:prstGeom>
        </p:spPr>
      </p:pic>
      <p:sp>
        <p:nvSpPr>
          <p:cNvPr id="3" name="Oval 2"/>
          <p:cNvSpPr/>
          <p:nvPr/>
        </p:nvSpPr>
        <p:spPr>
          <a:xfrm>
            <a:off x="7086600" y="2633280"/>
            <a:ext cx="1899003"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14.</a:t>
            </a:r>
            <a:r>
              <a:rPr lang="en-US" sz="2800" b="1" dirty="0">
                <a:latin typeface="Arial" panose="020B0604020202020204" pitchFamily="34" charset="0"/>
                <a:cs typeface="Arial" panose="020B0604020202020204" pitchFamily="34" charset="0"/>
              </a:rPr>
              <a:t> CÔNG CỤ ĐÀO TẠO VÀ </a:t>
            </a:r>
            <a:r>
              <a:rPr lang="en-US" sz="3000" b="1" dirty="0">
                <a:latin typeface="Arial" panose="020B0604020202020204" pitchFamily="34" charset="0"/>
                <a:cs typeface="Arial" panose="020B0604020202020204" pitchFamily="34" charset="0"/>
              </a:rPr>
              <a:t>HIGG FEM 3.0</a:t>
            </a:r>
          </a:p>
        </p:txBody>
      </p:sp>
    </p:spTree>
    <p:extLst>
      <p:ext uri="{BB962C8B-B14F-4D97-AF65-F5344CB8AC3E}">
        <p14:creationId xmlns:p14="http://schemas.microsoft.com/office/powerpoint/2010/main" val="3685830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28281"/>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25898" y="1828800"/>
            <a:ext cx="8816004" cy="2369880"/>
          </a:xfrm>
          <a:prstGeom prst="rect">
            <a:avLst/>
          </a:prstGeom>
          <a:solidFill>
            <a:schemeClr val="accent5">
              <a:lumMod val="20000"/>
              <a:lumOff val="80000"/>
            </a:schemeClr>
          </a:solidFill>
        </p:spPr>
        <p:txBody>
          <a:bodyPr wrap="square">
            <a:spAutoFit/>
          </a:bodyPr>
          <a:lstStyle/>
          <a:p>
            <a:pPr lvl="0"/>
            <a:r>
              <a:rPr lang="en-US" sz="2400" b="1" dirty="0" err="1"/>
              <a:t>Thảo</a:t>
            </a:r>
            <a:r>
              <a:rPr lang="en-US" sz="2400" b="1" dirty="0"/>
              <a:t> </a:t>
            </a:r>
            <a:r>
              <a:rPr lang="en-US" sz="2400" b="1" dirty="0" err="1"/>
              <a:t>luận</a:t>
            </a:r>
            <a:r>
              <a:rPr lang="en-US" sz="2400" b="1" dirty="0"/>
              <a:t>:</a:t>
            </a:r>
          </a:p>
          <a:p>
            <a:pPr lvl="0"/>
            <a:endParaRPr lang="en-US" sz="2400" b="1" dirty="0"/>
          </a:p>
          <a:p>
            <a:r>
              <a:rPr lang="en-US" sz="2400" b="1" i="1" dirty="0" err="1">
                <a:solidFill>
                  <a:srgbClr val="862A39"/>
                </a:solidFill>
              </a:rPr>
              <a:t>Giải</a:t>
            </a:r>
            <a:r>
              <a:rPr lang="en-US" sz="2400" b="1" i="1" dirty="0">
                <a:solidFill>
                  <a:srgbClr val="862A39"/>
                </a:solidFill>
              </a:rPr>
              <a:t> </a:t>
            </a:r>
            <a:r>
              <a:rPr lang="en-US" sz="2400" b="1" i="1" dirty="0" err="1">
                <a:solidFill>
                  <a:srgbClr val="862A39"/>
                </a:solidFill>
              </a:rPr>
              <a:t>pháp</a:t>
            </a:r>
            <a:r>
              <a:rPr lang="en-US" sz="2400" b="1" i="1" dirty="0">
                <a:solidFill>
                  <a:srgbClr val="862A39"/>
                </a:solidFill>
              </a:rPr>
              <a:t> </a:t>
            </a:r>
            <a:r>
              <a:rPr lang="en-US" sz="2400" b="1" i="1" dirty="0" err="1">
                <a:solidFill>
                  <a:srgbClr val="862A39"/>
                </a:solidFill>
              </a:rPr>
              <a:t>nào</a:t>
            </a:r>
            <a:r>
              <a:rPr lang="en-US" sz="2400" b="1" i="1" dirty="0">
                <a:solidFill>
                  <a:srgbClr val="862A39"/>
                </a:solidFill>
              </a:rPr>
              <a:t> ? </a:t>
            </a:r>
            <a:r>
              <a:rPr lang="en-US" sz="2400" b="1" i="1" dirty="0" err="1">
                <a:solidFill>
                  <a:srgbClr val="862A39"/>
                </a:solidFill>
              </a:rPr>
              <a:t>Kinh</a:t>
            </a:r>
            <a:r>
              <a:rPr lang="en-US" sz="2400" b="1" i="1" dirty="0">
                <a:solidFill>
                  <a:srgbClr val="862A39"/>
                </a:solidFill>
              </a:rPr>
              <a:t> </a:t>
            </a:r>
            <a:r>
              <a:rPr lang="en-US" sz="2400" b="1" i="1" dirty="0" err="1">
                <a:solidFill>
                  <a:srgbClr val="862A39"/>
                </a:solidFill>
              </a:rPr>
              <a:t>phí</a:t>
            </a:r>
            <a:r>
              <a:rPr lang="en-US" sz="2400" b="1" i="1" dirty="0">
                <a:solidFill>
                  <a:srgbClr val="862A39"/>
                </a:solidFill>
              </a:rPr>
              <a:t> </a:t>
            </a:r>
            <a:r>
              <a:rPr lang="en-US" sz="2400" b="1" i="1" dirty="0" err="1">
                <a:solidFill>
                  <a:srgbClr val="862A39"/>
                </a:solidFill>
              </a:rPr>
              <a:t>nào</a:t>
            </a:r>
            <a:r>
              <a:rPr lang="en-US" sz="2400" b="1" i="1" dirty="0">
                <a:solidFill>
                  <a:srgbClr val="862A39"/>
                </a:solidFill>
              </a:rPr>
              <a:t>? </a:t>
            </a:r>
            <a:r>
              <a:rPr lang="en-US" sz="2400" b="1" i="1" dirty="0" err="1">
                <a:solidFill>
                  <a:srgbClr val="862A39"/>
                </a:solidFill>
              </a:rPr>
              <a:t>để</a:t>
            </a:r>
            <a:r>
              <a:rPr lang="en-US" sz="2400" b="1" i="1" dirty="0">
                <a:solidFill>
                  <a:srgbClr val="862A39"/>
                </a:solidFill>
              </a:rPr>
              <a:t> </a:t>
            </a:r>
            <a:r>
              <a:rPr lang="en-US" sz="2400" b="1" i="1" dirty="0" err="1">
                <a:solidFill>
                  <a:srgbClr val="862A39"/>
                </a:solidFill>
              </a:rPr>
              <a:t>tuân</a:t>
            </a:r>
            <a:r>
              <a:rPr lang="en-US" sz="2400" b="1" i="1" dirty="0">
                <a:solidFill>
                  <a:srgbClr val="862A39"/>
                </a:solidFill>
              </a:rPr>
              <a:t> </a:t>
            </a:r>
            <a:r>
              <a:rPr lang="en-US" sz="2400" b="1" i="1" dirty="0" err="1">
                <a:solidFill>
                  <a:srgbClr val="862A39"/>
                </a:solidFill>
              </a:rPr>
              <a:t>thủ</a:t>
            </a:r>
            <a:r>
              <a:rPr lang="en-US" sz="2400" b="1" i="1" dirty="0">
                <a:solidFill>
                  <a:srgbClr val="862A39"/>
                </a:solidFill>
              </a:rPr>
              <a:t> </a:t>
            </a:r>
            <a:r>
              <a:rPr lang="en-US" sz="2400" b="1" i="1" dirty="0" err="1">
                <a:solidFill>
                  <a:srgbClr val="862A39"/>
                </a:solidFill>
              </a:rPr>
              <a:t>môi</a:t>
            </a:r>
            <a:r>
              <a:rPr lang="en-US" sz="2400" b="1" i="1" dirty="0">
                <a:solidFill>
                  <a:srgbClr val="862A39"/>
                </a:solidFill>
              </a:rPr>
              <a:t> </a:t>
            </a:r>
            <a:r>
              <a:rPr lang="en-US" sz="2400" b="1" i="1" dirty="0" err="1">
                <a:solidFill>
                  <a:srgbClr val="862A39"/>
                </a:solidFill>
              </a:rPr>
              <a:t>trường</a:t>
            </a:r>
            <a:r>
              <a:rPr lang="en-US" sz="2400" b="1" i="1" dirty="0">
                <a:solidFill>
                  <a:srgbClr val="862A39"/>
                </a:solidFill>
              </a:rPr>
              <a:t> </a:t>
            </a:r>
            <a:r>
              <a:rPr lang="en-US" sz="2400" b="1" i="1" dirty="0" err="1">
                <a:solidFill>
                  <a:srgbClr val="862A39"/>
                </a:solidFill>
              </a:rPr>
              <a:t>và</a:t>
            </a:r>
            <a:r>
              <a:rPr lang="en-US" sz="2400" b="1" i="1" dirty="0">
                <a:solidFill>
                  <a:srgbClr val="862A39"/>
                </a:solidFill>
              </a:rPr>
              <a:t> </a:t>
            </a:r>
            <a:r>
              <a:rPr lang="en-US" sz="2400" b="1" i="1" dirty="0" err="1">
                <a:solidFill>
                  <a:srgbClr val="862A39"/>
                </a:solidFill>
              </a:rPr>
              <a:t>duy</a:t>
            </a:r>
            <a:r>
              <a:rPr lang="en-US" sz="2400" b="1" i="1" dirty="0">
                <a:solidFill>
                  <a:srgbClr val="862A39"/>
                </a:solidFill>
              </a:rPr>
              <a:t> </a:t>
            </a:r>
            <a:r>
              <a:rPr lang="en-US" sz="2400" b="1" i="1" dirty="0" err="1">
                <a:solidFill>
                  <a:srgbClr val="862A39"/>
                </a:solidFill>
              </a:rPr>
              <a:t>trì</a:t>
            </a:r>
            <a:r>
              <a:rPr lang="en-US" sz="2400" b="1" i="1" dirty="0">
                <a:solidFill>
                  <a:srgbClr val="862A39"/>
                </a:solidFill>
              </a:rPr>
              <a:t> </a:t>
            </a:r>
            <a:r>
              <a:rPr lang="en-US" sz="2400" b="1" i="1" dirty="0" err="1">
                <a:solidFill>
                  <a:srgbClr val="862A39"/>
                </a:solidFill>
              </a:rPr>
              <a:t>thành</a:t>
            </a:r>
            <a:r>
              <a:rPr lang="en-US" sz="2400" b="1" i="1" dirty="0">
                <a:solidFill>
                  <a:srgbClr val="862A39"/>
                </a:solidFill>
              </a:rPr>
              <a:t> </a:t>
            </a:r>
            <a:r>
              <a:rPr lang="en-US" sz="2400" b="1" i="1" dirty="0" err="1">
                <a:solidFill>
                  <a:srgbClr val="862A39"/>
                </a:solidFill>
              </a:rPr>
              <a:t>một</a:t>
            </a:r>
            <a:r>
              <a:rPr lang="en-US" sz="2400" b="1" i="1" dirty="0">
                <a:solidFill>
                  <a:srgbClr val="862A39"/>
                </a:solidFill>
              </a:rPr>
              <a:t> </a:t>
            </a:r>
            <a:r>
              <a:rPr lang="en-US" sz="2400" b="1" i="1" dirty="0" err="1">
                <a:solidFill>
                  <a:srgbClr val="862A39"/>
                </a:solidFill>
              </a:rPr>
              <a:t>hệ</a:t>
            </a:r>
            <a:r>
              <a:rPr lang="en-US" sz="2400" b="1" i="1" dirty="0">
                <a:solidFill>
                  <a:srgbClr val="862A39"/>
                </a:solidFill>
              </a:rPr>
              <a:t> </a:t>
            </a:r>
            <a:r>
              <a:rPr lang="en-US" sz="2400" b="1" i="1" dirty="0" err="1">
                <a:solidFill>
                  <a:srgbClr val="862A39"/>
                </a:solidFill>
              </a:rPr>
              <a:t>thống</a:t>
            </a:r>
            <a:r>
              <a:rPr lang="en-US" sz="2400" b="1" i="1" dirty="0">
                <a:solidFill>
                  <a:srgbClr val="862A39"/>
                </a:solidFill>
              </a:rPr>
              <a:t> </a:t>
            </a:r>
            <a:r>
              <a:rPr lang="en-US" sz="2400" b="1" i="1" dirty="0" err="1">
                <a:solidFill>
                  <a:srgbClr val="862A39"/>
                </a:solidFill>
              </a:rPr>
              <a:t>quản</a:t>
            </a:r>
            <a:r>
              <a:rPr lang="en-US" sz="2400" b="1" i="1" dirty="0">
                <a:solidFill>
                  <a:srgbClr val="862A39"/>
                </a:solidFill>
              </a:rPr>
              <a:t> </a:t>
            </a:r>
            <a:r>
              <a:rPr lang="en-US" sz="2400" b="1" i="1" dirty="0" err="1">
                <a:solidFill>
                  <a:srgbClr val="862A39"/>
                </a:solidFill>
              </a:rPr>
              <a:t>lý</a:t>
            </a:r>
            <a:r>
              <a:rPr lang="en-US" sz="2400" b="1" i="1" dirty="0">
                <a:solidFill>
                  <a:srgbClr val="862A39"/>
                </a:solidFill>
              </a:rPr>
              <a:t> </a:t>
            </a:r>
            <a:r>
              <a:rPr lang="en-US" sz="2400" b="1" i="1" dirty="0" err="1">
                <a:solidFill>
                  <a:srgbClr val="862A39"/>
                </a:solidFill>
              </a:rPr>
              <a:t>tốt</a:t>
            </a:r>
            <a:r>
              <a:rPr lang="en-US" sz="2400" b="1" i="1" dirty="0">
                <a:solidFill>
                  <a:srgbClr val="862A39"/>
                </a:solidFill>
              </a:rPr>
              <a:t>, </a:t>
            </a:r>
            <a:r>
              <a:rPr lang="en-US" sz="2400" b="1" i="1" dirty="0" err="1">
                <a:solidFill>
                  <a:srgbClr val="862A39"/>
                </a:solidFill>
              </a:rPr>
              <a:t>bền</a:t>
            </a:r>
            <a:r>
              <a:rPr lang="en-US" sz="2400" b="1" i="1" dirty="0">
                <a:solidFill>
                  <a:srgbClr val="862A39"/>
                </a:solidFill>
              </a:rPr>
              <a:t> </a:t>
            </a:r>
            <a:r>
              <a:rPr lang="en-US" sz="2400" b="1" i="1" dirty="0" err="1">
                <a:solidFill>
                  <a:srgbClr val="862A39"/>
                </a:solidFill>
              </a:rPr>
              <a:t>vững</a:t>
            </a:r>
            <a:r>
              <a:rPr lang="en-US" sz="2400" b="1" dirty="0">
                <a:solidFill>
                  <a:srgbClr val="862A39"/>
                </a:solidFill>
              </a:rPr>
              <a:t>.</a:t>
            </a:r>
          </a:p>
          <a:p>
            <a:endParaRPr lang="en-US" sz="2800" b="1" dirty="0">
              <a:solidFill>
                <a:srgbClr val="862A39"/>
              </a:solidFill>
            </a:endParaRPr>
          </a:p>
          <a:p>
            <a:pPr lvl="0"/>
            <a:r>
              <a:rPr lang="en-US" sz="2400" b="1" dirty="0"/>
              <a:t> </a:t>
            </a: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24400" y="3536275"/>
            <a:ext cx="3382097" cy="2456200"/>
          </a:xfrm>
          <a:prstGeom prst="rect">
            <a:avLst/>
          </a:prstGeom>
        </p:spPr>
      </p:pic>
      <p:sp>
        <p:nvSpPr>
          <p:cNvPr id="15"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15.</a:t>
            </a:r>
            <a:r>
              <a:rPr lang="en-US" sz="2800" b="1" dirty="0">
                <a:latin typeface="Arial" panose="020B0604020202020204" pitchFamily="34" charset="0"/>
                <a:cs typeface="Arial" panose="020B0604020202020204" pitchFamily="34" charset="0"/>
              </a:rPr>
              <a:t> THẢO LUẬN VỀ GIẢI PHÁP CẢI TIẾN</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942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7526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26894" y="0"/>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15918" y="1803871"/>
            <a:ext cx="8816004" cy="769441"/>
          </a:xfrm>
          <a:prstGeom prst="rect">
            <a:avLst/>
          </a:prstGeom>
          <a:solidFill>
            <a:schemeClr val="accent5">
              <a:lumMod val="20000"/>
              <a:lumOff val="80000"/>
            </a:schemeClr>
          </a:solidFill>
        </p:spPr>
        <p:txBody>
          <a:bodyPr wrap="square">
            <a:spAutoFit/>
          </a:bodyPr>
          <a:lstStyle/>
          <a:p>
            <a:pPr lvl="0"/>
            <a:r>
              <a:rPr lang="en-US" sz="2200" dirty="0" err="1"/>
              <a:t>Loại</a:t>
            </a:r>
            <a:r>
              <a:rPr lang="en-US" sz="2200" dirty="0"/>
              <a:t> </a:t>
            </a:r>
            <a:r>
              <a:rPr lang="en-US" sz="2200" dirty="0" err="1"/>
              <a:t>hình</a:t>
            </a:r>
            <a:r>
              <a:rPr lang="en-US" sz="2200" dirty="0"/>
              <a:t>: May </a:t>
            </a:r>
            <a:r>
              <a:rPr lang="en-US" sz="2200" dirty="0" err="1"/>
              <a:t>mặc</a:t>
            </a:r>
            <a:r>
              <a:rPr lang="en-US" sz="2200" dirty="0"/>
              <a:t> </a:t>
            </a:r>
            <a:r>
              <a:rPr lang="en-US" sz="2200" dirty="0" err="1"/>
              <a:t>có</a:t>
            </a:r>
            <a:r>
              <a:rPr lang="en-US" sz="2200" dirty="0"/>
              <a:t> </a:t>
            </a:r>
            <a:r>
              <a:rPr lang="en-US" sz="2200" dirty="0" err="1"/>
              <a:t>là</a:t>
            </a:r>
            <a:r>
              <a:rPr lang="en-US" sz="2200" dirty="0"/>
              <a:t> </a:t>
            </a:r>
            <a:r>
              <a:rPr lang="en-US" sz="2200" dirty="0" err="1"/>
              <a:t>ủi</a:t>
            </a:r>
            <a:r>
              <a:rPr lang="en-US" sz="2200" dirty="0"/>
              <a:t> (</a:t>
            </a:r>
            <a:r>
              <a:rPr lang="en-US" sz="2200" dirty="0" err="1"/>
              <a:t>không</a:t>
            </a:r>
            <a:r>
              <a:rPr lang="en-US" sz="2200" dirty="0"/>
              <a:t> </a:t>
            </a:r>
            <a:r>
              <a:rPr lang="en-US" sz="2200" dirty="0" err="1"/>
              <a:t>giặt</a:t>
            </a:r>
            <a:r>
              <a:rPr lang="en-US" sz="2200" dirty="0"/>
              <a:t>) </a:t>
            </a:r>
          </a:p>
          <a:p>
            <a:pPr lvl="0"/>
            <a:r>
              <a:rPr lang="en-US" sz="2200" dirty="0" err="1"/>
              <a:t>Địa</a:t>
            </a:r>
            <a:r>
              <a:rPr lang="en-US" sz="2200" dirty="0"/>
              <a:t> </a:t>
            </a:r>
            <a:r>
              <a:rPr lang="en-US" sz="2200" dirty="0" err="1"/>
              <a:t>điểm</a:t>
            </a:r>
            <a:r>
              <a:rPr lang="en-US" sz="2200" dirty="0"/>
              <a:t>: </a:t>
            </a:r>
            <a:r>
              <a:rPr lang="en-US" sz="2200" dirty="0" err="1"/>
              <a:t>nằm</a:t>
            </a:r>
            <a:r>
              <a:rPr lang="en-US" sz="2200" dirty="0"/>
              <a:t> </a:t>
            </a:r>
            <a:r>
              <a:rPr lang="en-US" sz="2200" dirty="0" err="1"/>
              <a:t>ngoài</a:t>
            </a:r>
            <a:r>
              <a:rPr lang="en-US" sz="2200" dirty="0"/>
              <a:t> KCN </a:t>
            </a:r>
            <a:r>
              <a:rPr lang="en-US" sz="2200" dirty="0" err="1"/>
              <a:t>với</a:t>
            </a:r>
            <a:r>
              <a:rPr lang="en-US" sz="2200" dirty="0"/>
              <a:t> </a:t>
            </a:r>
            <a:r>
              <a:rPr lang="en-US" sz="2200" dirty="0" err="1"/>
              <a:t>các</a:t>
            </a:r>
            <a:r>
              <a:rPr lang="en-US" sz="2200" dirty="0"/>
              <a:t> </a:t>
            </a:r>
            <a:r>
              <a:rPr lang="en-US" sz="2200" dirty="0" err="1"/>
              <a:t>thông</a:t>
            </a:r>
            <a:r>
              <a:rPr lang="en-US" sz="2200" dirty="0"/>
              <a:t> </a:t>
            </a:r>
            <a:r>
              <a:rPr lang="en-US" sz="2200" dirty="0" err="1"/>
              <a:t>số</a:t>
            </a:r>
            <a:r>
              <a:rPr lang="en-US" sz="2200" dirty="0"/>
              <a:t> </a:t>
            </a:r>
            <a:r>
              <a:rPr lang="en-US" sz="2200" dirty="0" err="1"/>
              <a:t>hoạt</a:t>
            </a:r>
            <a:r>
              <a:rPr lang="en-US" sz="2200" dirty="0"/>
              <a:t> </a:t>
            </a:r>
            <a:r>
              <a:rPr lang="en-US" sz="2200" dirty="0" err="1"/>
              <a:t>động</a:t>
            </a:r>
            <a:r>
              <a:rPr lang="en-US" sz="2200" dirty="0"/>
              <a:t> </a:t>
            </a:r>
            <a:r>
              <a:rPr lang="en-US" sz="2200" dirty="0" err="1"/>
              <a:t>như</a:t>
            </a:r>
            <a:r>
              <a:rPr lang="en-US" sz="2200" dirty="0"/>
              <a:t> </a:t>
            </a:r>
            <a:r>
              <a:rPr lang="en-US" sz="2200" dirty="0" err="1"/>
              <a:t>sau</a:t>
            </a:r>
            <a:r>
              <a:rPr lang="en-US" sz="2200" dirty="0"/>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0" y="1023638"/>
            <a:ext cx="8827209" cy="830997"/>
          </a:xfrm>
          <a:prstGeom prst="rect">
            <a:avLst/>
          </a:prstGeom>
          <a:noFill/>
        </p:spPr>
        <p:txBody>
          <a:bodyPr wrap="square" rtlCol="0">
            <a:spAutoFit/>
          </a:bodyPr>
          <a:lstStyle/>
          <a:p>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Kèm</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với</a:t>
            </a:r>
            <a:r>
              <a:rPr lang="en-US" sz="2400" b="1" dirty="0">
                <a:solidFill>
                  <a:srgbClr val="862A39"/>
                </a:solidFill>
                <a:latin typeface="Arial" panose="020B0604020202020204" pitchFamily="34" charset="0"/>
                <a:cs typeface="Arial" panose="020B0604020202020204" pitchFamily="34" charset="0"/>
              </a:rPr>
              <a:t> SAT, </a:t>
            </a:r>
            <a:r>
              <a:rPr lang="en-US" sz="2400" b="1" dirty="0" err="1">
                <a:solidFill>
                  <a:srgbClr val="862A39"/>
                </a:solidFill>
                <a:latin typeface="Arial" panose="020B0604020202020204" pitchFamily="34" charset="0"/>
                <a:cs typeface="Arial" panose="020B0604020202020204" pitchFamily="34" charset="0"/>
              </a:rPr>
              <a:t>vui</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lòng</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cung</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cấp</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thêm</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các</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thông</a:t>
            </a:r>
            <a:r>
              <a:rPr lang="en-US" sz="2400" b="1" dirty="0">
                <a:solidFill>
                  <a:srgbClr val="862A39"/>
                </a:solidFill>
                <a:latin typeface="Arial" panose="020B0604020202020204" pitchFamily="34" charset="0"/>
                <a:cs typeface="Arial" panose="020B0604020202020204" pitchFamily="34" charset="0"/>
              </a:rPr>
              <a:t> tin </a:t>
            </a:r>
            <a:r>
              <a:rPr lang="en-US" sz="2400" b="1" dirty="0" err="1">
                <a:solidFill>
                  <a:srgbClr val="862A39"/>
                </a:solidFill>
                <a:latin typeface="Arial" panose="020B0604020202020204" pitchFamily="34" charset="0"/>
                <a:cs typeface="Arial" panose="020B0604020202020204" pitchFamily="34" charset="0"/>
              </a:rPr>
              <a:t>được</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mô</a:t>
            </a:r>
            <a:r>
              <a:rPr lang="en-US" sz="2400" b="1" dirty="0">
                <a:solidFill>
                  <a:srgbClr val="862A39"/>
                </a:solidFill>
                <a:latin typeface="Arial" panose="020B0604020202020204" pitchFamily="34" charset="0"/>
                <a:cs typeface="Arial" panose="020B0604020202020204" pitchFamily="34" charset="0"/>
              </a:rPr>
              <a:t> tả </a:t>
            </a:r>
            <a:r>
              <a:rPr lang="en-US" sz="2400" b="1" dirty="0" err="1">
                <a:solidFill>
                  <a:srgbClr val="862A39"/>
                </a:solidFill>
                <a:latin typeface="Arial" panose="020B0604020202020204" pitchFamily="34" charset="0"/>
                <a:cs typeface="Arial" panose="020B0604020202020204" pitchFamily="34" charset="0"/>
              </a:rPr>
              <a:t>như</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dưới</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đây</a:t>
            </a:r>
            <a:r>
              <a:rPr lang="en-US" sz="2400" b="1" dirty="0">
                <a:solidFill>
                  <a:srgbClr val="862A39"/>
                </a:solidFill>
                <a:latin typeface="Arial" panose="020B0604020202020204" pitchFamily="34" charset="0"/>
                <a:cs typeface="Arial" panose="020B0604020202020204" pitchFamily="34" charset="0"/>
              </a:rPr>
              <a:t> </a:t>
            </a:r>
            <a:r>
              <a:rPr lang="en-US" sz="2400" b="1" dirty="0" err="1">
                <a:solidFill>
                  <a:srgbClr val="862A39"/>
                </a:solidFill>
                <a:latin typeface="Arial" panose="020B0604020202020204" pitchFamily="34" charset="0"/>
                <a:cs typeface="Arial" panose="020B0604020202020204" pitchFamily="34" charset="0"/>
              </a:rPr>
              <a:t>như</a:t>
            </a:r>
            <a:r>
              <a:rPr lang="en-US" sz="2400" b="1" dirty="0">
                <a:solidFill>
                  <a:srgbClr val="862A39"/>
                </a:solidFill>
                <a:latin typeface="Arial" panose="020B0604020202020204" pitchFamily="34" charset="0"/>
                <a:cs typeface="Arial" panose="020B0604020202020204" pitchFamily="34" charset="0"/>
              </a:rPr>
              <a:t> là ví dụ:</a:t>
            </a:r>
          </a:p>
        </p:txBody>
      </p:sp>
      <p:graphicFrame>
        <p:nvGraphicFramePr>
          <p:cNvPr id="4" name="Table 3"/>
          <p:cNvGraphicFramePr>
            <a:graphicFrameLocks noGrp="1"/>
          </p:cNvGraphicFramePr>
          <p:nvPr>
            <p:extLst>
              <p:ext uri="{D42A27DB-BD31-4B8C-83A1-F6EECF244321}">
                <p14:modId xmlns:p14="http://schemas.microsoft.com/office/powerpoint/2010/main" val="3634315967"/>
              </p:ext>
            </p:extLst>
          </p:nvPr>
        </p:nvGraphicFramePr>
        <p:xfrm>
          <a:off x="615594" y="2676048"/>
          <a:ext cx="8071206" cy="3411246"/>
        </p:xfrm>
        <a:graphic>
          <a:graphicData uri="http://schemas.openxmlformats.org/drawingml/2006/table">
            <a:tbl>
              <a:tblPr firstRow="1" firstCol="1" bandRow="1"/>
              <a:tblGrid>
                <a:gridCol w="463044">
                  <a:extLst>
                    <a:ext uri="{9D8B030D-6E8A-4147-A177-3AD203B41FA5}">
                      <a16:colId xmlns:a16="http://schemas.microsoft.com/office/drawing/2014/main" xmlns="" val="20000"/>
                    </a:ext>
                  </a:extLst>
                </a:gridCol>
                <a:gridCol w="2236370">
                  <a:extLst>
                    <a:ext uri="{9D8B030D-6E8A-4147-A177-3AD203B41FA5}">
                      <a16:colId xmlns:a16="http://schemas.microsoft.com/office/drawing/2014/main" xmlns="" val="20001"/>
                    </a:ext>
                  </a:extLst>
                </a:gridCol>
                <a:gridCol w="5371792">
                  <a:extLst>
                    <a:ext uri="{9D8B030D-6E8A-4147-A177-3AD203B41FA5}">
                      <a16:colId xmlns:a16="http://schemas.microsoft.com/office/drawing/2014/main" xmlns="" val="20002"/>
                    </a:ext>
                  </a:extLst>
                </a:gridCol>
              </a:tblGrid>
              <a:tr h="258847">
                <a:tc>
                  <a:txBody>
                    <a:bodyPr/>
                    <a:lstStyle/>
                    <a:p>
                      <a:pPr marL="0" marR="0">
                        <a:spcBef>
                          <a:spcPts val="0"/>
                        </a:spcBef>
                        <a:spcAft>
                          <a:spcPts val="0"/>
                        </a:spcAft>
                      </a:pP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TT</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Thông</a:t>
                      </a: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số</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Dữ</a:t>
                      </a:r>
                      <a:r>
                        <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liệu</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0"/>
                  </a:ext>
                </a:extLst>
              </a:tr>
              <a:tr h="258847">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nhân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3600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dùng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13,000 m</a:t>
                      </a:r>
                      <a:r>
                        <a:rPr lang="en-US" sz="20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tháng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Nhiên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liệu</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củi</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700,000,000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tháng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Điện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7,500,000 Kwh/</a:t>
                      </a:r>
                      <a:r>
                        <a:rPr lang="en-US" sz="20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năm</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Lò</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hơi</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Chỉ</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tiêu</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vượt</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chuẩn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QCVN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thải</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Hệ</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thống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xử</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lý</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quá</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tải</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0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aseline="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suất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6"/>
                  </a:ext>
                </a:extLst>
              </a:tr>
              <a:tr h="363246">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6</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Đơn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vị</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năng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lượng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trọng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điểm</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7"/>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7</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Giá</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17,500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a:t>
                      </a:r>
                      <a:r>
                        <a:rPr lang="en-US" sz="2000" baseline="30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a:t>
                      </a:r>
                      <a:endParaRPr lang="en-US" sz="20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8"/>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8</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Nhiên</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liệu</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củi</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1,600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9"/>
                  </a:ext>
                </a:extLst>
              </a:tr>
              <a:tr h="258847">
                <a:tc>
                  <a:txBody>
                    <a:bodyPr/>
                    <a:lstStyle/>
                    <a:p>
                      <a:pPr marL="0" marR="0">
                        <a:spcBef>
                          <a:spcPts val="0"/>
                        </a:spcBef>
                        <a:spcAft>
                          <a:spcPts val="0"/>
                        </a:spcAft>
                      </a:pPr>
                      <a:r>
                        <a:rPr lang="en-US" sz="20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9</a:t>
                      </a:r>
                      <a:endParaRPr lang="en-US"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Giá</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điện</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spcBef>
                          <a:spcPts val="0"/>
                        </a:spcBef>
                        <a:spcAft>
                          <a:spcPts val="0"/>
                        </a:spcAft>
                      </a:pP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1,800 </a:t>
                      </a:r>
                      <a:r>
                        <a:rPr lang="en-US" sz="20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đồng</a:t>
                      </a:r>
                      <a:r>
                        <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/kwh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0"/>
                  </a:ext>
                </a:extLst>
              </a:tr>
            </a:tbl>
          </a:graphicData>
        </a:graphic>
      </p:graphicFrame>
      <p:sp>
        <p:nvSpPr>
          <p:cNvPr id="11"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15.</a:t>
            </a:r>
            <a:r>
              <a:rPr lang="en-US" sz="2800" b="1" dirty="0">
                <a:latin typeface="Arial" panose="020B0604020202020204" pitchFamily="34" charset="0"/>
                <a:cs typeface="Arial" panose="020B0604020202020204" pitchFamily="34" charset="0"/>
              </a:rPr>
              <a:t> THẢO LUẬN VỀ GIẢI PHÁP CẢI TIẾN</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036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7"/>
          <p:cNvSpPr/>
          <p:nvPr/>
        </p:nvSpPr>
        <p:spPr>
          <a:xfrm>
            <a:off x="0" y="1676400"/>
            <a:ext cx="9144000" cy="5181600"/>
          </a:xfrm>
          <a:custGeom>
            <a:avLst/>
            <a:gdLst/>
            <a:ahLst/>
            <a:cxnLst/>
            <a:rect l="l" t="t" r="r" b="b"/>
            <a:pathLst>
              <a:path w="9144000" h="4469257">
                <a:moveTo>
                  <a:pt x="9144000" y="0"/>
                </a:moveTo>
                <a:lnTo>
                  <a:pt x="0" y="0"/>
                </a:lnTo>
                <a:lnTo>
                  <a:pt x="0" y="4469253"/>
                </a:lnTo>
                <a:lnTo>
                  <a:pt x="9144000" y="4469253"/>
                </a:lnTo>
                <a:lnTo>
                  <a:pt x="9144000" y="0"/>
                </a:lnTo>
                <a:close/>
              </a:path>
            </a:pathLst>
          </a:custGeom>
          <a:noFill/>
        </p:spPr>
        <p:txBody>
          <a:bodyPr wrap="square" lIns="0" tIns="0" rIns="0" bIns="0" rtlCol="0">
            <a:noAutofit/>
          </a:bodyPr>
          <a:lstStyle/>
          <a:p>
            <a:endParaRPr/>
          </a:p>
        </p:txBody>
      </p:sp>
      <p:sp>
        <p:nvSpPr>
          <p:cNvPr id="13" name="object 14"/>
          <p:cNvSpPr/>
          <p:nvPr/>
        </p:nvSpPr>
        <p:spPr>
          <a:xfrm>
            <a:off x="-56762" y="-119974"/>
            <a:ext cx="9170894"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pPr algn="ctr">
              <a:spcBef>
                <a:spcPts val="300"/>
              </a:spcBef>
              <a:spcAft>
                <a:spcPts val="300"/>
              </a:spcAft>
            </a:pPr>
            <a:endParaRPr lang="en-US" sz="3000" b="1" dirty="0">
              <a:latin typeface="Arial" panose="020B0604020202020204" pitchFamily="34" charset="0"/>
              <a:cs typeface="Arial" panose="020B0604020202020204" pitchFamily="34" charset="0"/>
            </a:endParaRPr>
          </a:p>
        </p:txBody>
      </p:sp>
      <p:sp>
        <p:nvSpPr>
          <p:cNvPr id="7" name="object 17"/>
          <p:cNvSpPr txBox="1"/>
          <p:nvPr/>
        </p:nvSpPr>
        <p:spPr>
          <a:xfrm>
            <a:off x="158394" y="68058"/>
            <a:ext cx="8827209" cy="914400"/>
          </a:xfrm>
          <a:prstGeom prst="rect">
            <a:avLst/>
          </a:prstGeom>
        </p:spPr>
        <p:txBody>
          <a:bodyPr wrap="square" lIns="0" tIns="0" rIns="0" bIns="0" rtlCol="0">
            <a:noAutofit/>
          </a:bodyPr>
          <a:lstStyle/>
          <a:p>
            <a:pPr marL="12700">
              <a:lnSpc>
                <a:spcPts val="3270"/>
              </a:lnSpc>
              <a:spcBef>
                <a:spcPts val="163"/>
              </a:spcBef>
            </a:pPr>
            <a:endParaRPr lang="en-US"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12913" y="971429"/>
            <a:ext cx="8816004" cy="4401205"/>
          </a:xfrm>
          <a:prstGeom prst="rect">
            <a:avLst/>
          </a:prstGeom>
          <a:solidFill>
            <a:schemeClr val="accent5">
              <a:lumMod val="20000"/>
              <a:lumOff val="80000"/>
            </a:schemeClr>
          </a:solidFill>
        </p:spPr>
        <p:txBody>
          <a:bodyPr wrap="square">
            <a:spAutoFit/>
          </a:bodyPr>
          <a:lstStyle/>
          <a:p>
            <a:pPr marL="342900" indent="-342900">
              <a:buFont typeface="Wingdings" panose="05000000000000000000" pitchFamily="2" charset="2"/>
              <a:buChar char="§"/>
            </a:pPr>
            <a:r>
              <a:rPr lang="en-US" sz="2200" b="1" i="1" dirty="0" err="1"/>
              <a:t>Tình</a:t>
            </a:r>
            <a:r>
              <a:rPr lang="en-US" sz="2200" b="1" i="1" dirty="0"/>
              <a:t> </a:t>
            </a:r>
            <a:r>
              <a:rPr lang="en-US" sz="2200" b="1" i="1" dirty="0" err="1"/>
              <a:t>trạng</a:t>
            </a:r>
            <a:r>
              <a:rPr lang="en-US" sz="2200" b="1" i="1" dirty="0"/>
              <a:t> </a:t>
            </a:r>
            <a:r>
              <a:rPr lang="en-US" sz="2200" b="1" i="1" dirty="0" err="1"/>
              <a:t>thiết</a:t>
            </a:r>
            <a:r>
              <a:rPr lang="en-US" sz="2200" b="1" i="1" dirty="0"/>
              <a:t> </a:t>
            </a:r>
            <a:r>
              <a:rPr lang="en-US" sz="2200" b="1" i="1" dirty="0" err="1"/>
              <a:t>bị</a:t>
            </a:r>
            <a:r>
              <a:rPr lang="en-US" sz="2200" b="1" i="1" dirty="0"/>
              <a:t>: </a:t>
            </a:r>
            <a:r>
              <a:rPr lang="en-US" sz="2200" dirty="0" err="1"/>
              <a:t>mới</a:t>
            </a:r>
            <a:r>
              <a:rPr lang="en-US" sz="2200" dirty="0"/>
              <a:t> </a:t>
            </a:r>
            <a:r>
              <a:rPr lang="en-US" sz="2200" dirty="0" err="1"/>
              <a:t>thay</a:t>
            </a:r>
            <a:r>
              <a:rPr lang="en-US" sz="2200" dirty="0"/>
              <a:t> </a:t>
            </a:r>
            <a:r>
              <a:rPr lang="en-US" sz="2200" dirty="0" err="1"/>
              <a:t>đèn</a:t>
            </a:r>
            <a:r>
              <a:rPr lang="en-US" sz="2200" dirty="0"/>
              <a:t> led 98%, </a:t>
            </a:r>
            <a:r>
              <a:rPr lang="en-US" sz="2200" dirty="0" err="1"/>
              <a:t>máy</a:t>
            </a:r>
            <a:r>
              <a:rPr lang="en-US" sz="2200" dirty="0"/>
              <a:t> may </a:t>
            </a:r>
            <a:r>
              <a:rPr lang="en-US" sz="2200" dirty="0" err="1"/>
              <a:t>điện</a:t>
            </a:r>
            <a:r>
              <a:rPr lang="en-US" sz="2200" dirty="0"/>
              <a:t> </a:t>
            </a:r>
            <a:r>
              <a:rPr lang="en-US" sz="2200" dirty="0" err="1"/>
              <a:t>tử</a:t>
            </a:r>
            <a:r>
              <a:rPr lang="en-US" sz="2200" dirty="0"/>
              <a:t> 95%</a:t>
            </a:r>
          </a:p>
          <a:p>
            <a:pPr marL="342900" indent="-342900">
              <a:buFont typeface="Wingdings" panose="05000000000000000000" pitchFamily="2" charset="2"/>
              <a:buChar char="§"/>
            </a:pPr>
            <a:r>
              <a:rPr lang="en-US" sz="2200" b="1" i="1" dirty="0" err="1"/>
              <a:t>Lò</a:t>
            </a:r>
            <a:r>
              <a:rPr lang="en-US" sz="2200" b="1" i="1" dirty="0"/>
              <a:t> </a:t>
            </a:r>
            <a:r>
              <a:rPr lang="en-US" sz="2200" b="1" i="1" dirty="0" err="1"/>
              <a:t>hơi</a:t>
            </a:r>
            <a:r>
              <a:rPr lang="en-US" sz="2200" b="1" i="1" dirty="0"/>
              <a:t>: </a:t>
            </a:r>
            <a:r>
              <a:rPr lang="en-US" sz="2200" dirty="0"/>
              <a:t>3 </a:t>
            </a:r>
            <a:r>
              <a:rPr lang="en-US" sz="2200" dirty="0" err="1"/>
              <a:t>lò</a:t>
            </a:r>
            <a:r>
              <a:rPr lang="en-US" sz="2200" dirty="0"/>
              <a:t> </a:t>
            </a:r>
            <a:r>
              <a:rPr lang="en-US" sz="2200" dirty="0" err="1"/>
              <a:t>hơi</a:t>
            </a:r>
            <a:r>
              <a:rPr lang="en-US" sz="2200" dirty="0"/>
              <a:t>, </a:t>
            </a:r>
            <a:r>
              <a:rPr lang="en-US" sz="2200" dirty="0" err="1"/>
              <a:t>tổng</a:t>
            </a:r>
            <a:r>
              <a:rPr lang="en-US" sz="2200" dirty="0"/>
              <a:t> </a:t>
            </a:r>
            <a:r>
              <a:rPr lang="en-US" sz="2200" dirty="0" err="1"/>
              <a:t>công</a:t>
            </a:r>
            <a:r>
              <a:rPr lang="en-US" sz="2200" dirty="0"/>
              <a:t> </a:t>
            </a:r>
            <a:r>
              <a:rPr lang="en-US" sz="2200" dirty="0" err="1"/>
              <a:t>suất</a:t>
            </a:r>
            <a:r>
              <a:rPr lang="en-US" sz="2200" dirty="0"/>
              <a:t>: 12 </a:t>
            </a:r>
            <a:r>
              <a:rPr lang="en-US" sz="2200" dirty="0" err="1"/>
              <a:t>tấn</a:t>
            </a:r>
            <a:r>
              <a:rPr lang="en-US" sz="2200" dirty="0"/>
              <a:t>, </a:t>
            </a:r>
            <a:r>
              <a:rPr lang="en-US" sz="2200" dirty="0" err="1"/>
              <a:t>hệ</a:t>
            </a:r>
            <a:r>
              <a:rPr lang="en-US" sz="2200" dirty="0"/>
              <a:t> </a:t>
            </a:r>
            <a:r>
              <a:rPr lang="en-US" sz="2200" dirty="0" err="1"/>
              <a:t>thống</a:t>
            </a:r>
            <a:r>
              <a:rPr lang="en-US" sz="2200" dirty="0"/>
              <a:t> </a:t>
            </a:r>
            <a:r>
              <a:rPr lang="en-US" sz="2200" dirty="0" err="1"/>
              <a:t>bẫy</a:t>
            </a:r>
            <a:r>
              <a:rPr lang="en-US" sz="2200" dirty="0"/>
              <a:t> </a:t>
            </a:r>
            <a:r>
              <a:rPr lang="en-US" sz="2200" dirty="0" err="1"/>
              <a:t>hơi</a:t>
            </a:r>
            <a:r>
              <a:rPr lang="en-US" sz="2200" dirty="0"/>
              <a:t> </a:t>
            </a:r>
            <a:r>
              <a:rPr lang="en-US" sz="2200" dirty="0" err="1"/>
              <a:t>mới</a:t>
            </a:r>
            <a:r>
              <a:rPr lang="en-US" sz="2200" dirty="0"/>
              <a:t> </a:t>
            </a:r>
            <a:r>
              <a:rPr lang="en-US" sz="2200" dirty="0" err="1"/>
              <a:t>được</a:t>
            </a:r>
            <a:r>
              <a:rPr lang="en-US" sz="2200" dirty="0"/>
              <a:t> </a:t>
            </a:r>
            <a:r>
              <a:rPr lang="en-US" sz="2200" dirty="0" err="1"/>
              <a:t>lắp</a:t>
            </a:r>
            <a:r>
              <a:rPr lang="en-US" sz="2200" dirty="0"/>
              <a:t> </a:t>
            </a:r>
            <a:r>
              <a:rPr lang="en-US" sz="2200" dirty="0" err="1"/>
              <a:t>đặt</a:t>
            </a:r>
            <a:r>
              <a:rPr lang="en-US" sz="2200" dirty="0"/>
              <a:t> </a:t>
            </a:r>
            <a:r>
              <a:rPr lang="en-US" sz="2200" dirty="0" err="1"/>
              <a:t>nhưng</a:t>
            </a:r>
            <a:r>
              <a:rPr lang="en-US" sz="2200" dirty="0"/>
              <a:t> </a:t>
            </a:r>
            <a:r>
              <a:rPr lang="en-US" sz="2200" dirty="0" err="1"/>
              <a:t>bình</a:t>
            </a:r>
            <a:r>
              <a:rPr lang="en-US" sz="2200" dirty="0"/>
              <a:t> </a:t>
            </a:r>
            <a:r>
              <a:rPr lang="en-US" sz="2200" dirty="0" err="1"/>
              <a:t>hồi</a:t>
            </a:r>
            <a:r>
              <a:rPr lang="en-US" sz="2200" dirty="0"/>
              <a:t> </a:t>
            </a:r>
            <a:r>
              <a:rPr lang="en-US" sz="2200" dirty="0" err="1"/>
              <a:t>nước</a:t>
            </a:r>
            <a:r>
              <a:rPr lang="en-US" sz="2200" dirty="0"/>
              <a:t> </a:t>
            </a:r>
            <a:r>
              <a:rPr lang="en-US" sz="2200" dirty="0" err="1"/>
              <a:t>ngưng</a:t>
            </a:r>
            <a:r>
              <a:rPr lang="en-US" sz="2200" dirty="0"/>
              <a:t> </a:t>
            </a:r>
            <a:r>
              <a:rPr lang="en-US" sz="2200" dirty="0" err="1"/>
              <a:t>luôn</a:t>
            </a:r>
            <a:r>
              <a:rPr lang="en-US" sz="2200" dirty="0"/>
              <a:t> </a:t>
            </a:r>
            <a:r>
              <a:rPr lang="en-US" sz="2200" dirty="0" err="1"/>
              <a:t>thoát</a:t>
            </a:r>
            <a:r>
              <a:rPr lang="en-US" sz="2200" dirty="0"/>
              <a:t> </a:t>
            </a:r>
            <a:r>
              <a:rPr lang="en-US" sz="2200" dirty="0" err="1"/>
              <a:t>hơi</a:t>
            </a:r>
            <a:r>
              <a:rPr lang="en-US" sz="2200" dirty="0"/>
              <a:t> </a:t>
            </a:r>
            <a:r>
              <a:rPr lang="en-US" sz="2200" dirty="0" err="1"/>
              <a:t>nóng</a:t>
            </a:r>
            <a:r>
              <a:rPr lang="en-US" sz="2200" dirty="0"/>
              <a:t>.</a:t>
            </a:r>
          </a:p>
          <a:p>
            <a:pPr marL="342900" indent="-342900">
              <a:buFont typeface="Wingdings" panose="05000000000000000000" pitchFamily="2" charset="2"/>
              <a:buChar char="§"/>
            </a:pPr>
            <a:r>
              <a:rPr lang="en-US" sz="2200" b="1" i="1" dirty="0" err="1"/>
              <a:t>Giấy</a:t>
            </a:r>
            <a:r>
              <a:rPr lang="en-US" sz="2200" b="1" i="1" dirty="0"/>
              <a:t> </a:t>
            </a:r>
            <a:r>
              <a:rPr lang="en-US" sz="2200" b="1" i="1" dirty="0" err="1"/>
              <a:t>phép</a:t>
            </a:r>
            <a:r>
              <a:rPr lang="en-US" sz="2200" b="1" i="1" dirty="0"/>
              <a:t> </a:t>
            </a:r>
            <a:r>
              <a:rPr lang="en-US" sz="2200" b="1" i="1" dirty="0" err="1"/>
              <a:t>môi</a:t>
            </a:r>
            <a:r>
              <a:rPr lang="en-US" sz="2200" b="1" i="1" dirty="0"/>
              <a:t> </a:t>
            </a:r>
            <a:r>
              <a:rPr lang="en-US" sz="2200" b="1" i="1" dirty="0" err="1"/>
              <a:t>trường</a:t>
            </a:r>
            <a:r>
              <a:rPr lang="en-US" sz="2200" b="1" i="1" dirty="0"/>
              <a:t>:</a:t>
            </a:r>
            <a:r>
              <a:rPr lang="en-US" sz="2200" dirty="0"/>
              <a:t> </a:t>
            </a:r>
            <a:r>
              <a:rPr lang="en-US" sz="2200" dirty="0" err="1"/>
              <a:t>Chưa</a:t>
            </a:r>
            <a:r>
              <a:rPr lang="en-US" sz="2200" dirty="0"/>
              <a:t> </a:t>
            </a:r>
            <a:r>
              <a:rPr lang="en-US" sz="2200" dirty="0" err="1"/>
              <a:t>có</a:t>
            </a:r>
            <a:r>
              <a:rPr lang="en-US" sz="2200" dirty="0"/>
              <a:t> </a:t>
            </a:r>
            <a:r>
              <a:rPr lang="en-US" sz="2200" dirty="0" err="1"/>
              <a:t>giấy</a:t>
            </a:r>
            <a:r>
              <a:rPr lang="en-US" sz="2200" dirty="0"/>
              <a:t> </a:t>
            </a:r>
            <a:r>
              <a:rPr lang="en-US" sz="2200" dirty="0" err="1"/>
              <a:t>phép</a:t>
            </a:r>
            <a:r>
              <a:rPr lang="en-US" sz="2200" dirty="0"/>
              <a:t> </a:t>
            </a:r>
            <a:r>
              <a:rPr lang="en-US" sz="2200" dirty="0" err="1"/>
              <a:t>hoàn</a:t>
            </a:r>
            <a:r>
              <a:rPr lang="en-US" sz="2200" dirty="0"/>
              <a:t> </a:t>
            </a:r>
            <a:r>
              <a:rPr lang="en-US" sz="2200" dirty="0" err="1"/>
              <a:t>thành</a:t>
            </a:r>
            <a:r>
              <a:rPr lang="en-US" sz="2200" dirty="0"/>
              <a:t> </a:t>
            </a:r>
            <a:r>
              <a:rPr lang="en-US" sz="2200" dirty="0" err="1"/>
              <a:t>các</a:t>
            </a:r>
            <a:r>
              <a:rPr lang="en-US" sz="2200" dirty="0"/>
              <a:t> </a:t>
            </a:r>
            <a:r>
              <a:rPr lang="en-US" sz="2200" dirty="0" err="1"/>
              <a:t>hạng</a:t>
            </a:r>
            <a:r>
              <a:rPr lang="en-US" sz="2200" dirty="0"/>
              <a:t> </a:t>
            </a:r>
            <a:r>
              <a:rPr lang="en-US" sz="2200" dirty="0" err="1"/>
              <a:t>mục</a:t>
            </a:r>
            <a:r>
              <a:rPr lang="en-US" sz="2200" dirty="0"/>
              <a:t> </a:t>
            </a:r>
            <a:r>
              <a:rPr lang="en-US" sz="2200" dirty="0" err="1"/>
              <a:t>môi</a:t>
            </a:r>
            <a:r>
              <a:rPr lang="en-US" sz="2200" dirty="0"/>
              <a:t> </a:t>
            </a:r>
            <a:r>
              <a:rPr lang="en-US" sz="2200" dirty="0" err="1"/>
              <a:t>trường</a:t>
            </a:r>
            <a:r>
              <a:rPr lang="en-US" sz="2200" dirty="0"/>
              <a:t> </a:t>
            </a:r>
          </a:p>
          <a:p>
            <a:pPr marL="342900" indent="-342900">
              <a:buFont typeface="Wingdings" panose="05000000000000000000" pitchFamily="2" charset="2"/>
              <a:buChar char="§"/>
            </a:pPr>
            <a:r>
              <a:rPr lang="en-US" sz="2200" b="1" i="1" dirty="0" err="1"/>
              <a:t>Đường</a:t>
            </a:r>
            <a:r>
              <a:rPr lang="en-US" sz="2200" b="1" i="1" dirty="0"/>
              <a:t> </a:t>
            </a:r>
            <a:r>
              <a:rPr lang="en-US" sz="2200" b="1" i="1" dirty="0" err="1"/>
              <a:t>nước</a:t>
            </a:r>
            <a:r>
              <a:rPr lang="en-US" sz="2200" b="1" i="1" dirty="0"/>
              <a:t> </a:t>
            </a:r>
            <a:r>
              <a:rPr lang="en-US" sz="2200" b="1" i="1" dirty="0" err="1"/>
              <a:t>cấp</a:t>
            </a:r>
            <a:r>
              <a:rPr lang="en-US" sz="2200" b="1" i="1" dirty="0"/>
              <a:t>: </a:t>
            </a:r>
            <a:r>
              <a:rPr lang="en-US" sz="2200" dirty="0" err="1"/>
              <a:t>lâu</a:t>
            </a:r>
            <a:r>
              <a:rPr lang="en-US" sz="2200" dirty="0"/>
              <a:t> </a:t>
            </a:r>
            <a:r>
              <a:rPr lang="en-US" sz="2200" dirty="0" err="1"/>
              <a:t>ngày</a:t>
            </a:r>
            <a:r>
              <a:rPr lang="en-US" sz="2200" dirty="0"/>
              <a:t> </a:t>
            </a:r>
            <a:r>
              <a:rPr lang="en-US" sz="2200" dirty="0" err="1"/>
              <a:t>chắp</a:t>
            </a:r>
            <a:r>
              <a:rPr lang="en-US" sz="2200" dirty="0"/>
              <a:t> </a:t>
            </a:r>
            <a:r>
              <a:rPr lang="en-US" sz="2200" dirty="0" err="1"/>
              <a:t>vá</a:t>
            </a:r>
            <a:r>
              <a:rPr lang="en-US" sz="2200" dirty="0"/>
              <a:t>, </a:t>
            </a:r>
            <a:r>
              <a:rPr lang="en-US" sz="2200" dirty="0" err="1"/>
              <a:t>không</a:t>
            </a:r>
            <a:r>
              <a:rPr lang="en-US" sz="2200" dirty="0"/>
              <a:t> </a:t>
            </a:r>
            <a:r>
              <a:rPr lang="en-US" sz="2200" dirty="0" err="1"/>
              <a:t>có</a:t>
            </a:r>
            <a:r>
              <a:rPr lang="en-US" sz="2200" dirty="0"/>
              <a:t> </a:t>
            </a:r>
            <a:r>
              <a:rPr lang="en-US" sz="2200" dirty="0" err="1"/>
              <a:t>sơ</a:t>
            </a:r>
            <a:r>
              <a:rPr lang="en-US" sz="2200" dirty="0"/>
              <a:t> </a:t>
            </a:r>
            <a:r>
              <a:rPr lang="en-US" sz="2200" dirty="0" err="1"/>
              <a:t>đồ</a:t>
            </a:r>
            <a:r>
              <a:rPr lang="en-US" sz="2200" dirty="0"/>
              <a:t>.</a:t>
            </a:r>
          </a:p>
          <a:p>
            <a:pPr marL="342900" indent="-342900">
              <a:buFont typeface="Wingdings" panose="05000000000000000000" pitchFamily="2" charset="2"/>
              <a:buChar char="§"/>
            </a:pPr>
            <a:r>
              <a:rPr lang="en-US" sz="2200" b="1" i="1" dirty="0" err="1"/>
              <a:t>Giám</a:t>
            </a:r>
            <a:r>
              <a:rPr lang="en-US" sz="2200" b="1" i="1" dirty="0"/>
              <a:t> </a:t>
            </a:r>
            <a:r>
              <a:rPr lang="en-US" sz="2200" b="1" i="1" dirty="0" err="1"/>
              <a:t>sát</a:t>
            </a:r>
            <a:r>
              <a:rPr lang="en-US" sz="2200" b="1" i="1" dirty="0"/>
              <a:t> </a:t>
            </a:r>
            <a:r>
              <a:rPr lang="en-US" sz="2200" b="1" i="1" dirty="0" err="1"/>
              <a:t>môi</a:t>
            </a:r>
            <a:r>
              <a:rPr lang="en-US" sz="2200" b="1" i="1" dirty="0"/>
              <a:t> </a:t>
            </a:r>
            <a:r>
              <a:rPr lang="en-US" sz="2200" b="1" i="1" dirty="0" err="1"/>
              <a:t>trường</a:t>
            </a:r>
            <a:r>
              <a:rPr lang="en-US" sz="2200" b="1" i="1" dirty="0"/>
              <a:t> </a:t>
            </a:r>
            <a:r>
              <a:rPr lang="en-US" sz="2200" b="1" i="1" dirty="0" err="1"/>
              <a:t>định</a:t>
            </a:r>
            <a:r>
              <a:rPr lang="en-US" sz="2200" b="1" i="1" dirty="0"/>
              <a:t> </a:t>
            </a:r>
            <a:r>
              <a:rPr lang="en-US" sz="2200" b="1" i="1" dirty="0" err="1"/>
              <a:t>kỳ</a:t>
            </a:r>
            <a:r>
              <a:rPr lang="en-US" sz="2200" b="1" i="1" dirty="0"/>
              <a:t>: </a:t>
            </a:r>
            <a:r>
              <a:rPr lang="en-US" sz="2200" dirty="0" err="1"/>
              <a:t>đối</a:t>
            </a:r>
            <a:r>
              <a:rPr lang="en-US" sz="2200" dirty="0"/>
              <a:t> </a:t>
            </a:r>
            <a:r>
              <a:rPr lang="en-US" sz="2200" dirty="0" err="1"/>
              <a:t>phó</a:t>
            </a:r>
            <a:endParaRPr lang="en-US" sz="2200" dirty="0"/>
          </a:p>
          <a:p>
            <a:pPr marL="342900" indent="-342900">
              <a:buFont typeface="Wingdings" panose="05000000000000000000" pitchFamily="2" charset="2"/>
              <a:buChar char="§"/>
            </a:pPr>
            <a:r>
              <a:rPr lang="en-US" sz="2200" b="1" i="1" dirty="0" err="1"/>
              <a:t>Tài</a:t>
            </a:r>
            <a:r>
              <a:rPr lang="en-US" sz="2200" b="1" i="1" dirty="0"/>
              <a:t> </a:t>
            </a:r>
            <a:r>
              <a:rPr lang="en-US" sz="2200" b="1" i="1" dirty="0" err="1"/>
              <a:t>liệu</a:t>
            </a:r>
            <a:r>
              <a:rPr lang="en-US" sz="2200" b="1" i="1" dirty="0"/>
              <a:t>/</a:t>
            </a:r>
            <a:r>
              <a:rPr lang="en-US" sz="2200" b="1" i="1" dirty="0" err="1"/>
              <a:t>hồ</a:t>
            </a:r>
            <a:r>
              <a:rPr lang="en-US" sz="2200" b="1" i="1" dirty="0"/>
              <a:t> </a:t>
            </a:r>
            <a:r>
              <a:rPr lang="en-US" sz="2200" b="1" i="1" dirty="0" err="1"/>
              <a:t>sơ</a:t>
            </a:r>
            <a:r>
              <a:rPr lang="en-US" sz="2200" b="1" i="1" dirty="0"/>
              <a:t> </a:t>
            </a:r>
            <a:r>
              <a:rPr lang="en-US" sz="2200" b="1" i="1" dirty="0" err="1"/>
              <a:t>môi</a:t>
            </a:r>
            <a:r>
              <a:rPr lang="en-US" sz="2200" b="1" i="1" dirty="0"/>
              <a:t> </a:t>
            </a:r>
            <a:r>
              <a:rPr lang="en-US" sz="2200" b="1" i="1" dirty="0" err="1"/>
              <a:t>trường</a:t>
            </a:r>
            <a:r>
              <a:rPr lang="en-US" sz="2200" b="1" i="1" dirty="0"/>
              <a:t>: </a:t>
            </a:r>
            <a:r>
              <a:rPr lang="en-US" sz="2200" dirty="0" err="1"/>
              <a:t>không</a:t>
            </a:r>
            <a:r>
              <a:rPr lang="en-US" sz="2200" dirty="0"/>
              <a:t> </a:t>
            </a:r>
            <a:r>
              <a:rPr lang="en-US" sz="2200" dirty="0" err="1"/>
              <a:t>đồng</a:t>
            </a:r>
            <a:r>
              <a:rPr lang="en-US" sz="2200" dirty="0"/>
              <a:t> </a:t>
            </a:r>
            <a:r>
              <a:rPr lang="en-US" sz="2200" dirty="0" err="1"/>
              <a:t>bộ</a:t>
            </a:r>
            <a:r>
              <a:rPr lang="en-US" sz="2200" dirty="0"/>
              <a:t>. </a:t>
            </a:r>
          </a:p>
          <a:p>
            <a:pPr marL="342900" indent="-342900">
              <a:buFont typeface="Wingdings" panose="05000000000000000000" pitchFamily="2" charset="2"/>
              <a:buChar char="§"/>
            </a:pPr>
            <a:r>
              <a:rPr lang="en-US" sz="2200" b="1" i="1" dirty="0" err="1"/>
              <a:t>Khí</a:t>
            </a:r>
            <a:r>
              <a:rPr lang="en-US" sz="2200" b="1" i="1" dirty="0"/>
              <a:t> </a:t>
            </a:r>
            <a:r>
              <a:rPr lang="en-US" sz="2200" b="1" i="1" dirty="0" err="1"/>
              <a:t>thải</a:t>
            </a:r>
            <a:r>
              <a:rPr lang="en-US" sz="2200" b="1" i="1" dirty="0"/>
              <a:t>, </a:t>
            </a:r>
            <a:r>
              <a:rPr lang="en-US" sz="2200" b="1" i="1" dirty="0" err="1"/>
              <a:t>nước</a:t>
            </a:r>
            <a:r>
              <a:rPr lang="en-US" sz="2200" b="1" i="1" dirty="0"/>
              <a:t> </a:t>
            </a:r>
            <a:r>
              <a:rPr lang="en-US" sz="2200" b="1" i="1" dirty="0" err="1"/>
              <a:t>thải</a:t>
            </a:r>
            <a:r>
              <a:rPr lang="en-US" sz="2200" b="1" i="1" dirty="0"/>
              <a:t>:  </a:t>
            </a:r>
            <a:r>
              <a:rPr lang="en-US" sz="2200" dirty="0" err="1"/>
              <a:t>đều</a:t>
            </a:r>
            <a:r>
              <a:rPr lang="en-US" sz="2200" dirty="0"/>
              <a:t> </a:t>
            </a:r>
            <a:r>
              <a:rPr lang="en-US" sz="2200" dirty="0" err="1"/>
              <a:t>vượt</a:t>
            </a:r>
            <a:r>
              <a:rPr lang="en-US" sz="2200" dirty="0"/>
              <a:t> QCVN </a:t>
            </a:r>
          </a:p>
          <a:p>
            <a:pPr marL="342900" indent="-342900">
              <a:buFont typeface="Wingdings" panose="05000000000000000000" pitchFamily="2" charset="2"/>
              <a:buChar char="§"/>
            </a:pPr>
            <a:r>
              <a:rPr lang="en-US" sz="2200" b="1" dirty="0" err="1"/>
              <a:t>Khác</a:t>
            </a:r>
            <a:r>
              <a:rPr lang="en-US" sz="2200" b="1" dirty="0"/>
              <a:t>: </a:t>
            </a:r>
            <a:r>
              <a:rPr lang="en-US" sz="2200" dirty="0" err="1"/>
              <a:t>Nêu</a:t>
            </a:r>
            <a:r>
              <a:rPr lang="en-US" sz="2200" dirty="0"/>
              <a:t> </a:t>
            </a:r>
            <a:r>
              <a:rPr lang="en-US" sz="2200" dirty="0" err="1"/>
              <a:t>các</a:t>
            </a:r>
            <a:r>
              <a:rPr lang="en-US" sz="2200" dirty="0"/>
              <a:t> </a:t>
            </a:r>
            <a:r>
              <a:rPr lang="en-US" sz="2200" dirty="0" err="1"/>
              <a:t>thực</a:t>
            </a:r>
            <a:r>
              <a:rPr lang="en-US" sz="2200" dirty="0"/>
              <a:t> </a:t>
            </a:r>
            <a:r>
              <a:rPr lang="en-US" sz="2200" dirty="0" err="1"/>
              <a:t>trạng</a:t>
            </a:r>
            <a:r>
              <a:rPr lang="en-US" sz="2200" dirty="0"/>
              <a:t> </a:t>
            </a:r>
            <a:r>
              <a:rPr lang="en-US" sz="2200" dirty="0" err="1"/>
              <a:t>tại</a:t>
            </a:r>
            <a:r>
              <a:rPr lang="en-US" sz="2200" dirty="0"/>
              <a:t> </a:t>
            </a:r>
            <a:r>
              <a:rPr lang="en-US" sz="2200" dirty="0" err="1"/>
              <a:t>Công</a:t>
            </a:r>
            <a:r>
              <a:rPr lang="en-US" sz="2200" dirty="0"/>
              <a:t> ty</a:t>
            </a:r>
          </a:p>
          <a:p>
            <a:endParaRPr lang="en-US" sz="2000" b="1" i="1" dirty="0">
              <a:solidFill>
                <a:srgbClr val="862A39"/>
              </a:solidFill>
            </a:endParaRPr>
          </a:p>
          <a:p>
            <a:r>
              <a:rPr lang="en-US" sz="2000" b="1" i="1" dirty="0" err="1">
                <a:solidFill>
                  <a:srgbClr val="862A39"/>
                </a:solidFill>
              </a:rPr>
              <a:t>Yêu</a:t>
            </a:r>
            <a:r>
              <a:rPr lang="en-US" sz="2000" b="1" i="1" dirty="0">
                <a:solidFill>
                  <a:srgbClr val="862A39"/>
                </a:solidFill>
              </a:rPr>
              <a:t> </a:t>
            </a:r>
            <a:r>
              <a:rPr lang="en-US" sz="2000" b="1" i="1" dirty="0" err="1">
                <a:solidFill>
                  <a:srgbClr val="862A39"/>
                </a:solidFill>
              </a:rPr>
              <a:t>cầu</a:t>
            </a:r>
            <a:r>
              <a:rPr lang="en-US" sz="2000" b="1" i="1" dirty="0">
                <a:solidFill>
                  <a:srgbClr val="862A39"/>
                </a:solidFill>
              </a:rPr>
              <a:t> </a:t>
            </a:r>
            <a:r>
              <a:rPr lang="en-US" sz="2000" b="1" i="1" dirty="0" err="1">
                <a:solidFill>
                  <a:srgbClr val="862A39"/>
                </a:solidFill>
              </a:rPr>
              <a:t>tư</a:t>
            </a:r>
            <a:r>
              <a:rPr lang="en-US" sz="2000" b="1" i="1" dirty="0">
                <a:solidFill>
                  <a:srgbClr val="862A39"/>
                </a:solidFill>
              </a:rPr>
              <a:t> </a:t>
            </a:r>
            <a:r>
              <a:rPr lang="en-US" sz="2000" b="1" i="1" dirty="0" err="1">
                <a:solidFill>
                  <a:srgbClr val="862A39"/>
                </a:solidFill>
              </a:rPr>
              <a:t>vấn</a:t>
            </a:r>
            <a:r>
              <a:rPr lang="en-US" sz="2000" b="1" i="1" dirty="0">
                <a:solidFill>
                  <a:srgbClr val="862A39"/>
                </a:solidFill>
              </a:rPr>
              <a:t> </a:t>
            </a:r>
            <a:r>
              <a:rPr lang="en-US" sz="2000" b="1" i="1" dirty="0" err="1">
                <a:solidFill>
                  <a:srgbClr val="862A39"/>
                </a:solidFill>
              </a:rPr>
              <a:t>Giải</a:t>
            </a:r>
            <a:r>
              <a:rPr lang="en-US" sz="2000" b="1" i="1" dirty="0">
                <a:solidFill>
                  <a:srgbClr val="862A39"/>
                </a:solidFill>
              </a:rPr>
              <a:t> </a:t>
            </a:r>
            <a:r>
              <a:rPr lang="en-US" sz="2000" b="1" i="1" dirty="0" err="1">
                <a:solidFill>
                  <a:srgbClr val="862A39"/>
                </a:solidFill>
              </a:rPr>
              <a:t>pháp</a:t>
            </a:r>
            <a:r>
              <a:rPr lang="en-US" sz="2000" b="1" i="1" dirty="0">
                <a:solidFill>
                  <a:srgbClr val="862A39"/>
                </a:solidFill>
              </a:rPr>
              <a:t> </a:t>
            </a:r>
            <a:r>
              <a:rPr lang="en-US" sz="2000" b="1" i="1" dirty="0" err="1">
                <a:solidFill>
                  <a:srgbClr val="862A39"/>
                </a:solidFill>
              </a:rPr>
              <a:t>nào</a:t>
            </a:r>
            <a:r>
              <a:rPr lang="en-US" sz="2000" b="1" i="1" dirty="0">
                <a:solidFill>
                  <a:srgbClr val="862A39"/>
                </a:solidFill>
              </a:rPr>
              <a:t> ? </a:t>
            </a:r>
            <a:r>
              <a:rPr lang="en-US" sz="2000" b="1" i="1" dirty="0" err="1">
                <a:solidFill>
                  <a:srgbClr val="862A39"/>
                </a:solidFill>
              </a:rPr>
              <a:t>Kinh</a:t>
            </a:r>
            <a:r>
              <a:rPr lang="en-US" sz="2000" b="1" i="1" dirty="0">
                <a:solidFill>
                  <a:srgbClr val="862A39"/>
                </a:solidFill>
              </a:rPr>
              <a:t> </a:t>
            </a:r>
            <a:r>
              <a:rPr lang="en-US" sz="2000" b="1" i="1" dirty="0" err="1">
                <a:solidFill>
                  <a:srgbClr val="862A39"/>
                </a:solidFill>
              </a:rPr>
              <a:t>phí</a:t>
            </a:r>
            <a:r>
              <a:rPr lang="en-US" sz="2000" b="1" i="1" dirty="0">
                <a:solidFill>
                  <a:srgbClr val="862A39"/>
                </a:solidFill>
              </a:rPr>
              <a:t> </a:t>
            </a:r>
            <a:r>
              <a:rPr lang="en-US" sz="2000" b="1" i="1" dirty="0" err="1">
                <a:solidFill>
                  <a:srgbClr val="862A39"/>
                </a:solidFill>
              </a:rPr>
              <a:t>nào</a:t>
            </a:r>
            <a:r>
              <a:rPr lang="en-US" sz="2000" b="1" i="1" dirty="0">
                <a:solidFill>
                  <a:srgbClr val="862A39"/>
                </a:solidFill>
              </a:rPr>
              <a:t>? </a:t>
            </a:r>
            <a:r>
              <a:rPr lang="en-US" sz="2000" b="1" i="1" dirty="0" err="1">
                <a:solidFill>
                  <a:srgbClr val="862A39"/>
                </a:solidFill>
              </a:rPr>
              <a:t>để</a:t>
            </a:r>
            <a:r>
              <a:rPr lang="en-US" sz="2000" b="1" i="1" dirty="0">
                <a:solidFill>
                  <a:srgbClr val="862A39"/>
                </a:solidFill>
              </a:rPr>
              <a:t> </a:t>
            </a:r>
            <a:r>
              <a:rPr lang="en-US" sz="2000" b="1" i="1" dirty="0" err="1">
                <a:solidFill>
                  <a:srgbClr val="862A39"/>
                </a:solidFill>
              </a:rPr>
              <a:t>khắc</a:t>
            </a:r>
            <a:r>
              <a:rPr lang="en-US" sz="2000" b="1" i="1" dirty="0">
                <a:solidFill>
                  <a:srgbClr val="862A39"/>
                </a:solidFill>
              </a:rPr>
              <a:t> </a:t>
            </a:r>
            <a:r>
              <a:rPr lang="en-US" sz="2000" b="1" i="1" dirty="0" err="1">
                <a:solidFill>
                  <a:srgbClr val="862A39"/>
                </a:solidFill>
              </a:rPr>
              <a:t>phục</a:t>
            </a:r>
            <a:r>
              <a:rPr lang="en-US" sz="2000" b="1" i="1" dirty="0">
                <a:solidFill>
                  <a:srgbClr val="862A39"/>
                </a:solidFill>
              </a:rPr>
              <a:t> </a:t>
            </a:r>
            <a:r>
              <a:rPr lang="en-US" sz="2000" b="1" i="1" dirty="0" err="1">
                <a:solidFill>
                  <a:srgbClr val="862A39"/>
                </a:solidFill>
              </a:rPr>
              <a:t>các</a:t>
            </a:r>
            <a:r>
              <a:rPr lang="en-US" sz="2000" b="1" i="1" dirty="0">
                <a:solidFill>
                  <a:srgbClr val="862A39"/>
                </a:solidFill>
              </a:rPr>
              <a:t> </a:t>
            </a:r>
            <a:r>
              <a:rPr lang="en-US" sz="2000" b="1" i="1" dirty="0" err="1">
                <a:solidFill>
                  <a:srgbClr val="862A39"/>
                </a:solidFill>
              </a:rPr>
              <a:t>tình</a:t>
            </a:r>
            <a:r>
              <a:rPr lang="en-US" sz="2000" b="1" i="1" dirty="0">
                <a:solidFill>
                  <a:srgbClr val="862A39"/>
                </a:solidFill>
              </a:rPr>
              <a:t> </a:t>
            </a:r>
            <a:r>
              <a:rPr lang="en-US" sz="2000" b="1" i="1" dirty="0" err="1">
                <a:solidFill>
                  <a:srgbClr val="862A39"/>
                </a:solidFill>
              </a:rPr>
              <a:t>trạng</a:t>
            </a:r>
            <a:r>
              <a:rPr lang="en-US" sz="2000" b="1" i="1" dirty="0">
                <a:solidFill>
                  <a:srgbClr val="862A39"/>
                </a:solidFill>
              </a:rPr>
              <a:t> </a:t>
            </a:r>
            <a:r>
              <a:rPr lang="en-US" sz="2000" b="1" i="1" dirty="0" err="1">
                <a:solidFill>
                  <a:srgbClr val="862A39"/>
                </a:solidFill>
              </a:rPr>
              <a:t>nêu</a:t>
            </a:r>
            <a:r>
              <a:rPr lang="en-US" sz="2000" b="1" i="1" dirty="0">
                <a:solidFill>
                  <a:srgbClr val="862A39"/>
                </a:solidFill>
              </a:rPr>
              <a:t> </a:t>
            </a:r>
            <a:r>
              <a:rPr lang="en-US" sz="2000" b="1" i="1" dirty="0" err="1">
                <a:solidFill>
                  <a:srgbClr val="862A39"/>
                </a:solidFill>
              </a:rPr>
              <a:t>trên</a:t>
            </a:r>
            <a:r>
              <a:rPr lang="en-US" sz="2000" b="1" i="1" dirty="0">
                <a:solidFill>
                  <a:srgbClr val="862A39"/>
                </a:solidFill>
              </a:rPr>
              <a:t> </a:t>
            </a:r>
            <a:r>
              <a:rPr lang="en-US" sz="2000" b="1" i="1" dirty="0" err="1">
                <a:solidFill>
                  <a:srgbClr val="862A39"/>
                </a:solidFill>
              </a:rPr>
              <a:t>và</a:t>
            </a:r>
            <a:r>
              <a:rPr lang="en-US" sz="2000" b="1" i="1" dirty="0">
                <a:solidFill>
                  <a:srgbClr val="862A39"/>
                </a:solidFill>
              </a:rPr>
              <a:t> </a:t>
            </a:r>
            <a:r>
              <a:rPr lang="en-US" sz="2000" b="1" i="1" dirty="0" err="1">
                <a:solidFill>
                  <a:srgbClr val="862A39"/>
                </a:solidFill>
              </a:rPr>
              <a:t>duy</a:t>
            </a:r>
            <a:r>
              <a:rPr lang="en-US" sz="2000" b="1" i="1" dirty="0">
                <a:solidFill>
                  <a:srgbClr val="862A39"/>
                </a:solidFill>
              </a:rPr>
              <a:t> </a:t>
            </a:r>
            <a:r>
              <a:rPr lang="en-US" sz="2000" b="1" i="1" dirty="0" err="1">
                <a:solidFill>
                  <a:srgbClr val="862A39"/>
                </a:solidFill>
              </a:rPr>
              <a:t>trì</a:t>
            </a:r>
            <a:r>
              <a:rPr lang="en-US" sz="2000" b="1" i="1" dirty="0">
                <a:solidFill>
                  <a:srgbClr val="862A39"/>
                </a:solidFill>
              </a:rPr>
              <a:t> </a:t>
            </a:r>
            <a:r>
              <a:rPr lang="en-US" sz="2000" b="1" i="1" dirty="0" err="1">
                <a:solidFill>
                  <a:srgbClr val="862A39"/>
                </a:solidFill>
              </a:rPr>
              <a:t>thành</a:t>
            </a:r>
            <a:r>
              <a:rPr lang="en-US" sz="2000" b="1" i="1" dirty="0">
                <a:solidFill>
                  <a:srgbClr val="862A39"/>
                </a:solidFill>
              </a:rPr>
              <a:t> </a:t>
            </a:r>
            <a:r>
              <a:rPr lang="en-US" sz="2000" b="1" i="1" dirty="0" err="1">
                <a:solidFill>
                  <a:srgbClr val="862A39"/>
                </a:solidFill>
              </a:rPr>
              <a:t>một</a:t>
            </a:r>
            <a:r>
              <a:rPr lang="en-US" sz="2000" b="1" i="1" dirty="0">
                <a:solidFill>
                  <a:srgbClr val="862A39"/>
                </a:solidFill>
              </a:rPr>
              <a:t> </a:t>
            </a:r>
            <a:r>
              <a:rPr lang="en-US" sz="2000" b="1" i="1" dirty="0" err="1">
                <a:solidFill>
                  <a:srgbClr val="862A39"/>
                </a:solidFill>
              </a:rPr>
              <a:t>hệ</a:t>
            </a:r>
            <a:r>
              <a:rPr lang="en-US" sz="2000" b="1" i="1" dirty="0">
                <a:solidFill>
                  <a:srgbClr val="862A39"/>
                </a:solidFill>
              </a:rPr>
              <a:t> </a:t>
            </a:r>
            <a:r>
              <a:rPr lang="en-US" sz="2000" b="1" i="1" dirty="0" err="1">
                <a:solidFill>
                  <a:srgbClr val="862A39"/>
                </a:solidFill>
              </a:rPr>
              <a:t>thống</a:t>
            </a:r>
            <a:r>
              <a:rPr lang="en-US" sz="2000" b="1" i="1" dirty="0">
                <a:solidFill>
                  <a:srgbClr val="862A39"/>
                </a:solidFill>
              </a:rPr>
              <a:t> </a:t>
            </a:r>
            <a:r>
              <a:rPr lang="en-US" sz="2000" b="1" i="1" dirty="0" err="1">
                <a:solidFill>
                  <a:srgbClr val="862A39"/>
                </a:solidFill>
              </a:rPr>
              <a:t>quản</a:t>
            </a:r>
            <a:r>
              <a:rPr lang="en-US" sz="2000" b="1" i="1" dirty="0">
                <a:solidFill>
                  <a:srgbClr val="862A39"/>
                </a:solidFill>
              </a:rPr>
              <a:t> </a:t>
            </a:r>
            <a:r>
              <a:rPr lang="en-US" sz="2000" b="1" i="1" dirty="0" err="1">
                <a:solidFill>
                  <a:srgbClr val="862A39"/>
                </a:solidFill>
              </a:rPr>
              <a:t>lý</a:t>
            </a:r>
            <a:r>
              <a:rPr lang="en-US" sz="2000" b="1" i="1" dirty="0">
                <a:solidFill>
                  <a:srgbClr val="862A39"/>
                </a:solidFill>
              </a:rPr>
              <a:t> </a:t>
            </a:r>
            <a:r>
              <a:rPr lang="en-US" sz="2000" b="1" i="1" dirty="0" err="1">
                <a:solidFill>
                  <a:srgbClr val="862A39"/>
                </a:solidFill>
              </a:rPr>
              <a:t>tốt</a:t>
            </a:r>
            <a:r>
              <a:rPr lang="en-US" sz="2000" b="1" i="1" dirty="0">
                <a:solidFill>
                  <a:srgbClr val="862A39"/>
                </a:solidFill>
              </a:rPr>
              <a:t>, </a:t>
            </a:r>
            <a:r>
              <a:rPr lang="en-US" sz="2000" b="1" i="1" dirty="0" err="1">
                <a:solidFill>
                  <a:srgbClr val="862A39"/>
                </a:solidFill>
              </a:rPr>
              <a:t>bền</a:t>
            </a:r>
            <a:r>
              <a:rPr lang="en-US" sz="2000" b="1" i="1" dirty="0">
                <a:solidFill>
                  <a:srgbClr val="862A39"/>
                </a:solidFill>
              </a:rPr>
              <a:t> </a:t>
            </a:r>
            <a:r>
              <a:rPr lang="en-US" sz="2000" b="1" i="1" dirty="0" err="1">
                <a:solidFill>
                  <a:srgbClr val="862A39"/>
                </a:solidFill>
              </a:rPr>
              <a:t>vững</a:t>
            </a:r>
            <a:r>
              <a:rPr lang="en-US" sz="2000" b="1" dirty="0">
                <a:solidFill>
                  <a:srgbClr val="862A39"/>
                </a:solidFill>
              </a:rPr>
              <a:t>.</a:t>
            </a:r>
            <a:endParaRPr lang="en-US" sz="2400" b="1" dirty="0">
              <a:solidFill>
                <a:srgbClr val="862A39"/>
              </a:solidFill>
            </a:endParaRPr>
          </a:p>
        </p:txBody>
      </p:sp>
      <p:sp>
        <p:nvSpPr>
          <p:cNvPr id="8" name="object 17"/>
          <p:cNvSpPr txBox="1"/>
          <p:nvPr/>
        </p:nvSpPr>
        <p:spPr>
          <a:xfrm>
            <a:off x="381000" y="228600"/>
            <a:ext cx="8305800" cy="418896"/>
          </a:xfrm>
          <a:prstGeom prst="rect">
            <a:avLst/>
          </a:prstGeom>
        </p:spPr>
        <p:txBody>
          <a:bodyPr wrap="square" lIns="0" tIns="0" rIns="0" bIns="0" rtlCol="0">
            <a:noAutofit/>
          </a:bodyPr>
          <a:lstStyle/>
          <a:p>
            <a:pPr marL="12700">
              <a:lnSpc>
                <a:spcPts val="3270"/>
              </a:lnSpc>
              <a:spcBef>
                <a:spcPts val="163"/>
              </a:spcBef>
            </a:pPr>
            <a:r>
              <a:rPr lang="en-US" sz="5400" b="1" dirty="0">
                <a:latin typeface="Arial" panose="020B0604020202020204" pitchFamily="34" charset="0"/>
                <a:cs typeface="Arial" panose="020B0604020202020204" pitchFamily="34" charset="0"/>
              </a:rPr>
              <a:t>15.</a:t>
            </a:r>
            <a:r>
              <a:rPr lang="en-US" sz="2800" b="1" dirty="0">
                <a:latin typeface="Arial" panose="020B0604020202020204" pitchFamily="34" charset="0"/>
                <a:cs typeface="Arial" panose="020B0604020202020204" pitchFamily="34" charset="0"/>
              </a:rPr>
              <a:t> THẢO LUẬN VỀ GIẢI PHÁP CẢI TIẾN</a:t>
            </a:r>
            <a:endParaRPr lang="en-US"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603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2509901"/>
            <a:ext cx="9144000" cy="4348099"/>
          </a:xfrm>
          <a:custGeom>
            <a:avLst/>
            <a:gdLst/>
            <a:ahLst/>
            <a:cxnLst/>
            <a:rect l="l" t="t" r="r" b="b"/>
            <a:pathLst>
              <a:path w="9144000" h="4348099">
                <a:moveTo>
                  <a:pt x="9144000" y="0"/>
                </a:moveTo>
                <a:lnTo>
                  <a:pt x="0" y="0"/>
                </a:lnTo>
                <a:lnTo>
                  <a:pt x="0" y="4348097"/>
                </a:lnTo>
                <a:lnTo>
                  <a:pt x="9144000" y="4348097"/>
                </a:lnTo>
                <a:lnTo>
                  <a:pt x="9144000" y="0"/>
                </a:lnTo>
                <a:close/>
              </a:path>
            </a:pathLst>
          </a:custGeom>
          <a:solidFill>
            <a:srgbClr val="49171F"/>
          </a:solidFill>
        </p:spPr>
        <p:txBody>
          <a:bodyPr wrap="square" lIns="0" tIns="0" rIns="0" bIns="0" rtlCol="0">
            <a:noAutofit/>
          </a:bodyPr>
          <a:lstStyle/>
          <a:p>
            <a:endParaRPr/>
          </a:p>
        </p:txBody>
      </p:sp>
      <p:sp>
        <p:nvSpPr>
          <p:cNvPr id="10" name="object 10"/>
          <p:cNvSpPr/>
          <p:nvPr/>
        </p:nvSpPr>
        <p:spPr>
          <a:xfrm>
            <a:off x="0" y="3341751"/>
            <a:ext cx="3516376" cy="3516249"/>
          </a:xfrm>
          <a:custGeom>
            <a:avLst/>
            <a:gdLst/>
            <a:ahLst/>
            <a:cxnLst/>
            <a:rect l="l" t="t" r="r" b="b"/>
            <a:pathLst>
              <a:path w="3516376" h="3516249">
                <a:moveTo>
                  <a:pt x="0" y="0"/>
                </a:moveTo>
                <a:lnTo>
                  <a:pt x="0" y="3516247"/>
                </a:lnTo>
                <a:lnTo>
                  <a:pt x="3516374" y="3516247"/>
                </a:lnTo>
                <a:lnTo>
                  <a:pt x="0" y="0"/>
                </a:lnTo>
                <a:close/>
              </a:path>
            </a:pathLst>
          </a:custGeom>
          <a:solidFill>
            <a:srgbClr val="EAAA0E"/>
          </a:solidFill>
        </p:spPr>
        <p:txBody>
          <a:bodyPr wrap="square" lIns="0" tIns="0" rIns="0" bIns="0" rtlCol="0">
            <a:noAutofit/>
          </a:bodyPr>
          <a:lstStyle/>
          <a:p>
            <a:endParaRPr/>
          </a:p>
        </p:txBody>
      </p:sp>
      <p:sp>
        <p:nvSpPr>
          <p:cNvPr id="8" name="object 8"/>
          <p:cNvSpPr/>
          <p:nvPr/>
        </p:nvSpPr>
        <p:spPr>
          <a:xfrm>
            <a:off x="5907151" y="390525"/>
            <a:ext cx="2944749" cy="1768475"/>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5597398" y="3084067"/>
            <a:ext cx="1666438" cy="635000"/>
          </a:xfrm>
          <a:prstGeom prst="rect">
            <a:avLst/>
          </a:prstGeom>
        </p:spPr>
        <p:txBody>
          <a:bodyPr wrap="square" lIns="0" tIns="0" rIns="0" bIns="0" rtlCol="0">
            <a:noAutofit/>
          </a:bodyPr>
          <a:lstStyle/>
          <a:p>
            <a:pPr marL="12700">
              <a:lnSpc>
                <a:spcPts val="4990"/>
              </a:lnSpc>
              <a:spcBef>
                <a:spcPts val="249"/>
              </a:spcBef>
            </a:pPr>
            <a:r>
              <a:rPr sz="7200" b="1" spc="0" baseline="3413" dirty="0">
                <a:solidFill>
                  <a:srgbClr val="FFC000"/>
                </a:solidFill>
                <a:latin typeface="Calibri"/>
                <a:cs typeface="Calibri"/>
              </a:rPr>
              <a:t>Thank</a:t>
            </a:r>
            <a:endParaRPr sz="4800" dirty="0">
              <a:solidFill>
                <a:srgbClr val="FFC000"/>
              </a:solidFill>
              <a:latin typeface="Calibri"/>
              <a:cs typeface="Calibri"/>
            </a:endParaRPr>
          </a:p>
        </p:txBody>
      </p:sp>
      <p:sp>
        <p:nvSpPr>
          <p:cNvPr id="6" name="object 6"/>
          <p:cNvSpPr txBox="1"/>
          <p:nvPr/>
        </p:nvSpPr>
        <p:spPr>
          <a:xfrm>
            <a:off x="7285380" y="3084067"/>
            <a:ext cx="1052709" cy="635000"/>
          </a:xfrm>
          <a:prstGeom prst="rect">
            <a:avLst/>
          </a:prstGeom>
        </p:spPr>
        <p:txBody>
          <a:bodyPr wrap="square" lIns="0" tIns="0" rIns="0" bIns="0" rtlCol="0">
            <a:noAutofit/>
          </a:bodyPr>
          <a:lstStyle/>
          <a:p>
            <a:pPr marL="12700">
              <a:lnSpc>
                <a:spcPts val="4990"/>
              </a:lnSpc>
              <a:spcBef>
                <a:spcPts val="249"/>
              </a:spcBef>
            </a:pPr>
            <a:r>
              <a:rPr sz="7200" b="1" spc="-59" baseline="3413" dirty="0">
                <a:solidFill>
                  <a:srgbClr val="FFC000"/>
                </a:solidFill>
                <a:latin typeface="Calibri"/>
                <a:cs typeface="Calibri"/>
              </a:rPr>
              <a:t>y</a:t>
            </a:r>
            <a:r>
              <a:rPr sz="7200" b="1" spc="0" baseline="3413" dirty="0">
                <a:solidFill>
                  <a:srgbClr val="FFC000"/>
                </a:solidFill>
                <a:latin typeface="Calibri"/>
                <a:cs typeface="Calibri"/>
              </a:rPr>
              <a:t>ou</a:t>
            </a:r>
            <a:endParaRPr sz="4800" dirty="0">
              <a:solidFill>
                <a:srgbClr val="FFC000"/>
              </a:solidFill>
              <a:latin typeface="Calibri"/>
              <a:cs typeface="Calibri"/>
            </a:endParaRPr>
          </a:p>
        </p:txBody>
      </p:sp>
      <p:sp>
        <p:nvSpPr>
          <p:cNvPr id="204" name="object 11"/>
          <p:cNvSpPr/>
          <p:nvPr/>
        </p:nvSpPr>
        <p:spPr>
          <a:xfrm>
            <a:off x="81459" y="6096036"/>
            <a:ext cx="582504" cy="0"/>
          </a:xfrm>
          <a:custGeom>
            <a:avLst/>
            <a:gdLst/>
            <a:ahLst/>
            <a:cxnLst/>
            <a:rect l="l" t="t" r="r" b="b"/>
            <a:pathLst>
              <a:path w="582504">
                <a:moveTo>
                  <a:pt x="0" y="0"/>
                </a:moveTo>
                <a:lnTo>
                  <a:pt x="582504" y="0"/>
                </a:lnTo>
              </a:path>
            </a:pathLst>
          </a:custGeom>
          <a:ln w="7582">
            <a:solidFill>
              <a:srgbClr val="FDFDFD"/>
            </a:solidFill>
          </a:ln>
        </p:spPr>
        <p:txBody>
          <a:bodyPr wrap="square" lIns="0" tIns="0" rIns="0" bIns="0" rtlCol="0">
            <a:noAutofit/>
          </a:bodyPr>
          <a:lstStyle/>
          <a:p>
            <a:endParaRPr/>
          </a:p>
        </p:txBody>
      </p:sp>
      <p:sp>
        <p:nvSpPr>
          <p:cNvPr id="205" name="object 12"/>
          <p:cNvSpPr/>
          <p:nvPr/>
        </p:nvSpPr>
        <p:spPr>
          <a:xfrm>
            <a:off x="93067" y="6147605"/>
            <a:ext cx="0" cy="77872"/>
          </a:xfrm>
          <a:custGeom>
            <a:avLst/>
            <a:gdLst/>
            <a:ahLst/>
            <a:cxnLst/>
            <a:rect l="l" t="t" r="r" b="b"/>
            <a:pathLst>
              <a:path h="77872">
                <a:moveTo>
                  <a:pt x="0" y="0"/>
                </a:moveTo>
                <a:lnTo>
                  <a:pt x="0" y="77872"/>
                </a:lnTo>
              </a:path>
            </a:pathLst>
          </a:custGeom>
          <a:ln w="7601">
            <a:solidFill>
              <a:srgbClr val="FDFDFD"/>
            </a:solidFill>
          </a:ln>
        </p:spPr>
        <p:txBody>
          <a:bodyPr wrap="square" lIns="0" tIns="0" rIns="0" bIns="0" rtlCol="0">
            <a:noAutofit/>
          </a:bodyPr>
          <a:lstStyle/>
          <a:p>
            <a:endParaRPr/>
          </a:p>
        </p:txBody>
      </p:sp>
      <p:sp>
        <p:nvSpPr>
          <p:cNvPr id="206" name="object 13"/>
          <p:cNvSpPr/>
          <p:nvPr/>
        </p:nvSpPr>
        <p:spPr>
          <a:xfrm>
            <a:off x="116283" y="6168648"/>
            <a:ext cx="42210" cy="56830"/>
          </a:xfrm>
          <a:custGeom>
            <a:avLst/>
            <a:gdLst/>
            <a:ahLst/>
            <a:cxnLst/>
            <a:rect l="l" t="t" r="r" b="b"/>
            <a:pathLst>
              <a:path w="42210" h="56830">
                <a:moveTo>
                  <a:pt x="42210" y="6326"/>
                </a:moveTo>
                <a:lnTo>
                  <a:pt x="36933" y="0"/>
                </a:lnTo>
                <a:lnTo>
                  <a:pt x="16884" y="0"/>
                </a:lnTo>
                <a:lnTo>
                  <a:pt x="11607" y="4222"/>
                </a:lnTo>
                <a:lnTo>
                  <a:pt x="6332" y="9483"/>
                </a:lnTo>
                <a:lnTo>
                  <a:pt x="6332" y="1052"/>
                </a:lnTo>
                <a:lnTo>
                  <a:pt x="0" y="1052"/>
                </a:lnTo>
                <a:lnTo>
                  <a:pt x="0" y="56830"/>
                </a:lnTo>
                <a:lnTo>
                  <a:pt x="6332" y="56830"/>
                </a:lnTo>
                <a:lnTo>
                  <a:pt x="6332" y="15796"/>
                </a:lnTo>
                <a:lnTo>
                  <a:pt x="12662" y="9483"/>
                </a:lnTo>
                <a:lnTo>
                  <a:pt x="16884" y="5274"/>
                </a:lnTo>
                <a:lnTo>
                  <a:pt x="32712" y="5274"/>
                </a:lnTo>
                <a:lnTo>
                  <a:pt x="34822" y="10535"/>
                </a:lnTo>
                <a:lnTo>
                  <a:pt x="34822" y="56830"/>
                </a:lnTo>
                <a:lnTo>
                  <a:pt x="42210" y="56830"/>
                </a:lnTo>
                <a:lnTo>
                  <a:pt x="42210" y="6326"/>
                </a:lnTo>
                <a:close/>
              </a:path>
            </a:pathLst>
          </a:custGeom>
          <a:solidFill>
            <a:srgbClr val="FDFDFD"/>
          </a:solidFill>
        </p:spPr>
        <p:txBody>
          <a:bodyPr wrap="square" lIns="0" tIns="0" rIns="0" bIns="0" rtlCol="0">
            <a:noAutofit/>
          </a:bodyPr>
          <a:lstStyle/>
          <a:p>
            <a:endParaRPr/>
          </a:p>
        </p:txBody>
      </p:sp>
      <p:sp>
        <p:nvSpPr>
          <p:cNvPr id="207" name="object 14"/>
          <p:cNvSpPr/>
          <p:nvPr/>
        </p:nvSpPr>
        <p:spPr>
          <a:xfrm>
            <a:off x="166935" y="6151814"/>
            <a:ext cx="27435" cy="74716"/>
          </a:xfrm>
          <a:custGeom>
            <a:avLst/>
            <a:gdLst/>
            <a:ahLst/>
            <a:cxnLst/>
            <a:rect l="l" t="t" r="r" b="b"/>
            <a:pathLst>
              <a:path w="27435" h="74716">
                <a:moveTo>
                  <a:pt x="14772" y="68403"/>
                </a:moveTo>
                <a:lnTo>
                  <a:pt x="14772" y="23161"/>
                </a:lnTo>
                <a:lnTo>
                  <a:pt x="27435" y="23161"/>
                </a:lnTo>
                <a:lnTo>
                  <a:pt x="27435" y="17886"/>
                </a:lnTo>
                <a:lnTo>
                  <a:pt x="14772" y="17886"/>
                </a:lnTo>
                <a:lnTo>
                  <a:pt x="14772" y="0"/>
                </a:lnTo>
                <a:lnTo>
                  <a:pt x="8442" y="0"/>
                </a:lnTo>
                <a:lnTo>
                  <a:pt x="8442" y="17886"/>
                </a:lnTo>
                <a:lnTo>
                  <a:pt x="0" y="17886"/>
                </a:lnTo>
                <a:lnTo>
                  <a:pt x="0" y="23161"/>
                </a:lnTo>
                <a:lnTo>
                  <a:pt x="8442" y="23161"/>
                </a:lnTo>
                <a:lnTo>
                  <a:pt x="8442" y="71560"/>
                </a:lnTo>
                <a:lnTo>
                  <a:pt x="11607" y="74716"/>
                </a:lnTo>
                <a:lnTo>
                  <a:pt x="25325" y="74716"/>
                </a:lnTo>
                <a:lnTo>
                  <a:pt x="27435" y="73664"/>
                </a:lnTo>
                <a:lnTo>
                  <a:pt x="27435" y="68403"/>
                </a:lnTo>
                <a:lnTo>
                  <a:pt x="25325" y="69455"/>
                </a:lnTo>
                <a:lnTo>
                  <a:pt x="16883" y="69455"/>
                </a:lnTo>
                <a:lnTo>
                  <a:pt x="14772" y="68403"/>
                </a:lnTo>
                <a:close/>
              </a:path>
            </a:pathLst>
          </a:custGeom>
          <a:solidFill>
            <a:srgbClr val="FDFDFD"/>
          </a:solidFill>
        </p:spPr>
        <p:txBody>
          <a:bodyPr wrap="square" lIns="0" tIns="0" rIns="0" bIns="0" rtlCol="0">
            <a:noAutofit/>
          </a:bodyPr>
          <a:lstStyle/>
          <a:p>
            <a:endParaRPr/>
          </a:p>
        </p:txBody>
      </p:sp>
      <p:sp>
        <p:nvSpPr>
          <p:cNvPr id="208" name="object 15"/>
          <p:cNvSpPr/>
          <p:nvPr/>
        </p:nvSpPr>
        <p:spPr>
          <a:xfrm>
            <a:off x="198593" y="6168648"/>
            <a:ext cx="46436" cy="57882"/>
          </a:xfrm>
          <a:custGeom>
            <a:avLst/>
            <a:gdLst/>
            <a:ahLst/>
            <a:cxnLst/>
            <a:rect l="l" t="t" r="r" b="b"/>
            <a:pathLst>
              <a:path w="46436" h="57882">
                <a:moveTo>
                  <a:pt x="23209" y="5274"/>
                </a:moveTo>
                <a:lnTo>
                  <a:pt x="23209" y="0"/>
                </a:lnTo>
                <a:lnTo>
                  <a:pt x="10952" y="3447"/>
                </a:lnTo>
                <a:lnTo>
                  <a:pt x="2820" y="13679"/>
                </a:lnTo>
                <a:lnTo>
                  <a:pt x="0" y="29474"/>
                </a:lnTo>
                <a:lnTo>
                  <a:pt x="2781" y="44751"/>
                </a:lnTo>
                <a:lnTo>
                  <a:pt x="11197" y="54599"/>
                </a:lnTo>
                <a:lnTo>
                  <a:pt x="24264" y="57882"/>
                </a:lnTo>
                <a:lnTo>
                  <a:pt x="25047" y="57876"/>
                </a:lnTo>
                <a:lnTo>
                  <a:pt x="37194" y="54828"/>
                </a:lnTo>
                <a:lnTo>
                  <a:pt x="46436" y="44204"/>
                </a:lnTo>
                <a:lnTo>
                  <a:pt x="41160" y="42099"/>
                </a:lnTo>
                <a:lnTo>
                  <a:pt x="34829" y="50517"/>
                </a:lnTo>
                <a:lnTo>
                  <a:pt x="31650" y="52621"/>
                </a:lnTo>
                <a:lnTo>
                  <a:pt x="24264" y="52621"/>
                </a:lnTo>
                <a:lnTo>
                  <a:pt x="19616" y="52086"/>
                </a:lnTo>
                <a:lnTo>
                  <a:pt x="9481" y="44028"/>
                </a:lnTo>
                <a:lnTo>
                  <a:pt x="6332" y="29474"/>
                </a:lnTo>
                <a:lnTo>
                  <a:pt x="6332" y="16848"/>
                </a:lnTo>
                <a:lnTo>
                  <a:pt x="11607" y="5274"/>
                </a:lnTo>
                <a:lnTo>
                  <a:pt x="23209" y="5274"/>
                </a:lnTo>
                <a:close/>
              </a:path>
              <a:path w="46436" h="57882">
                <a:moveTo>
                  <a:pt x="6332" y="16848"/>
                </a:moveTo>
                <a:lnTo>
                  <a:pt x="6332" y="29474"/>
                </a:lnTo>
                <a:lnTo>
                  <a:pt x="45381" y="29474"/>
                </a:lnTo>
                <a:lnTo>
                  <a:pt x="43233" y="14759"/>
                </a:lnTo>
                <a:lnTo>
                  <a:pt x="35851" y="3905"/>
                </a:lnTo>
                <a:lnTo>
                  <a:pt x="23209" y="0"/>
                </a:lnTo>
                <a:lnTo>
                  <a:pt x="23209" y="5274"/>
                </a:lnTo>
                <a:lnTo>
                  <a:pt x="32719" y="5274"/>
                </a:lnTo>
                <a:lnTo>
                  <a:pt x="37995" y="12639"/>
                </a:lnTo>
                <a:lnTo>
                  <a:pt x="39050" y="24213"/>
                </a:lnTo>
                <a:lnTo>
                  <a:pt x="6332" y="24213"/>
                </a:lnTo>
                <a:lnTo>
                  <a:pt x="6332" y="16848"/>
                </a:lnTo>
                <a:close/>
              </a:path>
            </a:pathLst>
          </a:custGeom>
          <a:solidFill>
            <a:srgbClr val="FDFDFD"/>
          </a:solidFill>
        </p:spPr>
        <p:txBody>
          <a:bodyPr wrap="square" lIns="0" tIns="0" rIns="0" bIns="0" rtlCol="0">
            <a:noAutofit/>
          </a:bodyPr>
          <a:lstStyle/>
          <a:p>
            <a:endParaRPr/>
          </a:p>
        </p:txBody>
      </p:sp>
      <p:sp>
        <p:nvSpPr>
          <p:cNvPr id="209" name="object 16"/>
          <p:cNvSpPr/>
          <p:nvPr/>
        </p:nvSpPr>
        <p:spPr>
          <a:xfrm>
            <a:off x="255580" y="6168648"/>
            <a:ext cx="26377" cy="56830"/>
          </a:xfrm>
          <a:custGeom>
            <a:avLst/>
            <a:gdLst/>
            <a:ahLst/>
            <a:cxnLst/>
            <a:rect l="l" t="t" r="r" b="b"/>
            <a:pathLst>
              <a:path w="26377" h="56830">
                <a:moveTo>
                  <a:pt x="23212" y="0"/>
                </a:moveTo>
                <a:lnTo>
                  <a:pt x="15826" y="0"/>
                </a:lnTo>
                <a:lnTo>
                  <a:pt x="9495" y="5274"/>
                </a:lnTo>
                <a:lnTo>
                  <a:pt x="6330" y="11587"/>
                </a:lnTo>
                <a:lnTo>
                  <a:pt x="6330" y="1052"/>
                </a:lnTo>
                <a:lnTo>
                  <a:pt x="0" y="1052"/>
                </a:lnTo>
                <a:lnTo>
                  <a:pt x="0" y="56830"/>
                </a:lnTo>
                <a:lnTo>
                  <a:pt x="6330" y="56830"/>
                </a:lnTo>
                <a:lnTo>
                  <a:pt x="6330" y="14744"/>
                </a:lnTo>
                <a:lnTo>
                  <a:pt x="15826" y="6326"/>
                </a:lnTo>
                <a:lnTo>
                  <a:pt x="26377" y="6326"/>
                </a:lnTo>
                <a:lnTo>
                  <a:pt x="26377" y="0"/>
                </a:lnTo>
                <a:lnTo>
                  <a:pt x="23212" y="0"/>
                </a:lnTo>
                <a:close/>
              </a:path>
            </a:pathLst>
          </a:custGeom>
          <a:solidFill>
            <a:srgbClr val="FDFDFD"/>
          </a:solidFill>
        </p:spPr>
        <p:txBody>
          <a:bodyPr wrap="square" lIns="0" tIns="0" rIns="0" bIns="0" rtlCol="0">
            <a:noAutofit/>
          </a:bodyPr>
          <a:lstStyle/>
          <a:p>
            <a:endParaRPr/>
          </a:p>
        </p:txBody>
      </p:sp>
      <p:sp>
        <p:nvSpPr>
          <p:cNvPr id="210" name="object 17"/>
          <p:cNvSpPr/>
          <p:nvPr/>
        </p:nvSpPr>
        <p:spPr>
          <a:xfrm>
            <a:off x="290399" y="6168648"/>
            <a:ext cx="42204" cy="56830"/>
          </a:xfrm>
          <a:custGeom>
            <a:avLst/>
            <a:gdLst/>
            <a:ahLst/>
            <a:cxnLst/>
            <a:rect l="l" t="t" r="r" b="b"/>
            <a:pathLst>
              <a:path w="42204" h="56830">
                <a:moveTo>
                  <a:pt x="42204" y="6326"/>
                </a:moveTo>
                <a:lnTo>
                  <a:pt x="37983" y="0"/>
                </a:lnTo>
                <a:lnTo>
                  <a:pt x="17936" y="0"/>
                </a:lnTo>
                <a:lnTo>
                  <a:pt x="12661" y="4222"/>
                </a:lnTo>
                <a:lnTo>
                  <a:pt x="7385" y="9483"/>
                </a:lnTo>
                <a:lnTo>
                  <a:pt x="7385" y="1052"/>
                </a:lnTo>
                <a:lnTo>
                  <a:pt x="0" y="1052"/>
                </a:lnTo>
                <a:lnTo>
                  <a:pt x="0" y="56830"/>
                </a:lnTo>
                <a:lnTo>
                  <a:pt x="7385" y="56830"/>
                </a:lnTo>
                <a:lnTo>
                  <a:pt x="7385" y="15796"/>
                </a:lnTo>
                <a:lnTo>
                  <a:pt x="13716" y="9483"/>
                </a:lnTo>
                <a:lnTo>
                  <a:pt x="17936" y="5274"/>
                </a:lnTo>
                <a:lnTo>
                  <a:pt x="33763" y="5274"/>
                </a:lnTo>
                <a:lnTo>
                  <a:pt x="35873" y="10535"/>
                </a:lnTo>
                <a:lnTo>
                  <a:pt x="35873" y="56830"/>
                </a:lnTo>
                <a:lnTo>
                  <a:pt x="42204" y="56830"/>
                </a:lnTo>
                <a:lnTo>
                  <a:pt x="42204" y="6326"/>
                </a:lnTo>
                <a:close/>
              </a:path>
            </a:pathLst>
          </a:custGeom>
          <a:solidFill>
            <a:srgbClr val="FDFDFD"/>
          </a:solidFill>
        </p:spPr>
        <p:txBody>
          <a:bodyPr wrap="square" lIns="0" tIns="0" rIns="0" bIns="0" rtlCol="0">
            <a:noAutofit/>
          </a:bodyPr>
          <a:lstStyle/>
          <a:p>
            <a:endParaRPr/>
          </a:p>
        </p:txBody>
      </p:sp>
      <p:sp>
        <p:nvSpPr>
          <p:cNvPr id="211" name="object 18"/>
          <p:cNvSpPr/>
          <p:nvPr/>
        </p:nvSpPr>
        <p:spPr>
          <a:xfrm>
            <a:off x="343168" y="6168648"/>
            <a:ext cx="43259" cy="57882"/>
          </a:xfrm>
          <a:custGeom>
            <a:avLst/>
            <a:gdLst/>
            <a:ahLst/>
            <a:cxnLst/>
            <a:rect l="l" t="t" r="r" b="b"/>
            <a:pathLst>
              <a:path w="43259" h="57882">
                <a:moveTo>
                  <a:pt x="42204" y="53673"/>
                </a:moveTo>
                <a:lnTo>
                  <a:pt x="42193" y="16902"/>
                </a:lnTo>
                <a:lnTo>
                  <a:pt x="37604" y="3986"/>
                </a:lnTo>
                <a:lnTo>
                  <a:pt x="23212" y="0"/>
                </a:lnTo>
                <a:lnTo>
                  <a:pt x="14771" y="0"/>
                </a:lnTo>
                <a:lnTo>
                  <a:pt x="7385" y="4222"/>
                </a:lnTo>
                <a:lnTo>
                  <a:pt x="3165" y="12639"/>
                </a:lnTo>
                <a:lnTo>
                  <a:pt x="7385" y="15796"/>
                </a:lnTo>
                <a:lnTo>
                  <a:pt x="11606" y="8431"/>
                </a:lnTo>
                <a:lnTo>
                  <a:pt x="16881" y="5274"/>
                </a:lnTo>
                <a:lnTo>
                  <a:pt x="32708" y="5274"/>
                </a:lnTo>
                <a:lnTo>
                  <a:pt x="35873" y="9483"/>
                </a:lnTo>
                <a:lnTo>
                  <a:pt x="35873" y="20004"/>
                </a:lnTo>
                <a:lnTo>
                  <a:pt x="28750" y="21646"/>
                </a:lnTo>
                <a:lnTo>
                  <a:pt x="13000" y="26270"/>
                </a:lnTo>
                <a:lnTo>
                  <a:pt x="3305" y="32719"/>
                </a:lnTo>
                <a:lnTo>
                  <a:pt x="0" y="43152"/>
                </a:lnTo>
                <a:lnTo>
                  <a:pt x="0" y="52621"/>
                </a:lnTo>
                <a:lnTo>
                  <a:pt x="7385" y="57882"/>
                </a:lnTo>
                <a:lnTo>
                  <a:pt x="24267" y="57882"/>
                </a:lnTo>
                <a:lnTo>
                  <a:pt x="30598" y="49464"/>
                </a:lnTo>
                <a:lnTo>
                  <a:pt x="23212" y="52621"/>
                </a:lnTo>
                <a:lnTo>
                  <a:pt x="11606" y="52621"/>
                </a:lnTo>
                <a:lnTo>
                  <a:pt x="7385" y="49464"/>
                </a:lnTo>
                <a:lnTo>
                  <a:pt x="7385" y="43152"/>
                </a:lnTo>
                <a:lnTo>
                  <a:pt x="8234" y="38672"/>
                </a:lnTo>
                <a:lnTo>
                  <a:pt x="15645" y="32079"/>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30598" y="49464"/>
                </a:lnTo>
                <a:lnTo>
                  <a:pt x="24267" y="57882"/>
                </a:lnTo>
                <a:close/>
              </a:path>
            </a:pathLst>
          </a:custGeom>
          <a:solidFill>
            <a:srgbClr val="FDFDFD"/>
          </a:solidFill>
        </p:spPr>
        <p:txBody>
          <a:bodyPr wrap="square" lIns="0" tIns="0" rIns="0" bIns="0" rtlCol="0">
            <a:noAutofit/>
          </a:bodyPr>
          <a:lstStyle/>
          <a:p>
            <a:endParaRPr/>
          </a:p>
        </p:txBody>
      </p:sp>
      <p:sp>
        <p:nvSpPr>
          <p:cNvPr id="212" name="object 19"/>
          <p:cNvSpPr/>
          <p:nvPr/>
        </p:nvSpPr>
        <p:spPr>
          <a:xfrm>
            <a:off x="394869" y="6151814"/>
            <a:ext cx="27432" cy="74716"/>
          </a:xfrm>
          <a:custGeom>
            <a:avLst/>
            <a:gdLst/>
            <a:ahLst/>
            <a:cxnLst/>
            <a:rect l="l" t="t" r="r" b="b"/>
            <a:pathLst>
              <a:path w="27432" h="74716">
                <a:moveTo>
                  <a:pt x="14771" y="68403"/>
                </a:moveTo>
                <a:lnTo>
                  <a:pt x="14771" y="23161"/>
                </a:lnTo>
                <a:lnTo>
                  <a:pt x="27432" y="23161"/>
                </a:lnTo>
                <a:lnTo>
                  <a:pt x="27432" y="17886"/>
                </a:lnTo>
                <a:lnTo>
                  <a:pt x="14771" y="17886"/>
                </a:lnTo>
                <a:lnTo>
                  <a:pt x="14771" y="0"/>
                </a:lnTo>
                <a:lnTo>
                  <a:pt x="8440" y="0"/>
                </a:lnTo>
                <a:lnTo>
                  <a:pt x="8440" y="17886"/>
                </a:lnTo>
                <a:lnTo>
                  <a:pt x="0" y="17886"/>
                </a:lnTo>
                <a:lnTo>
                  <a:pt x="0" y="23161"/>
                </a:lnTo>
                <a:lnTo>
                  <a:pt x="8440" y="23161"/>
                </a:lnTo>
                <a:lnTo>
                  <a:pt x="8440" y="71560"/>
                </a:lnTo>
                <a:lnTo>
                  <a:pt x="11606" y="74716"/>
                </a:lnTo>
                <a:lnTo>
                  <a:pt x="24267" y="74716"/>
                </a:lnTo>
                <a:lnTo>
                  <a:pt x="27432" y="73664"/>
                </a:lnTo>
                <a:lnTo>
                  <a:pt x="27432" y="68403"/>
                </a:lnTo>
                <a:lnTo>
                  <a:pt x="25322" y="69455"/>
                </a:lnTo>
                <a:lnTo>
                  <a:pt x="15826" y="69455"/>
                </a:lnTo>
                <a:lnTo>
                  <a:pt x="14771" y="68403"/>
                </a:lnTo>
                <a:close/>
              </a:path>
            </a:pathLst>
          </a:custGeom>
          <a:solidFill>
            <a:srgbClr val="FDFDFD"/>
          </a:solidFill>
        </p:spPr>
        <p:txBody>
          <a:bodyPr wrap="square" lIns="0" tIns="0" rIns="0" bIns="0" rtlCol="0">
            <a:noAutofit/>
          </a:bodyPr>
          <a:lstStyle/>
          <a:p>
            <a:endParaRPr/>
          </a:p>
        </p:txBody>
      </p:sp>
      <p:sp>
        <p:nvSpPr>
          <p:cNvPr id="213" name="object 20"/>
          <p:cNvSpPr/>
          <p:nvPr/>
        </p:nvSpPr>
        <p:spPr>
          <a:xfrm>
            <a:off x="430742" y="6147605"/>
            <a:ext cx="6344" cy="77872"/>
          </a:xfrm>
          <a:custGeom>
            <a:avLst/>
            <a:gdLst/>
            <a:ahLst/>
            <a:cxnLst/>
            <a:rect l="l" t="t" r="r" b="b"/>
            <a:pathLst>
              <a:path w="6344" h="77872">
                <a:moveTo>
                  <a:pt x="0" y="22095"/>
                </a:moveTo>
                <a:lnTo>
                  <a:pt x="0" y="77872"/>
                </a:lnTo>
                <a:lnTo>
                  <a:pt x="6344" y="77872"/>
                </a:lnTo>
                <a:lnTo>
                  <a:pt x="6344" y="22095"/>
                </a:lnTo>
                <a:lnTo>
                  <a:pt x="0" y="22095"/>
                </a:lnTo>
                <a:close/>
              </a:path>
              <a:path w="6344" h="77872">
                <a:moveTo>
                  <a:pt x="0" y="0"/>
                </a:moveTo>
                <a:lnTo>
                  <a:pt x="0" y="9469"/>
                </a:lnTo>
                <a:lnTo>
                  <a:pt x="6344" y="9469"/>
                </a:lnTo>
                <a:lnTo>
                  <a:pt x="6344" y="0"/>
                </a:lnTo>
                <a:lnTo>
                  <a:pt x="0" y="0"/>
                </a:lnTo>
                <a:close/>
              </a:path>
            </a:pathLst>
          </a:custGeom>
          <a:solidFill>
            <a:srgbClr val="FDFDFD"/>
          </a:solidFill>
        </p:spPr>
        <p:txBody>
          <a:bodyPr wrap="square" lIns="0" tIns="0" rIns="0" bIns="0" rtlCol="0">
            <a:noAutofit/>
          </a:bodyPr>
          <a:lstStyle/>
          <a:p>
            <a:endParaRPr/>
          </a:p>
        </p:txBody>
      </p:sp>
      <p:sp>
        <p:nvSpPr>
          <p:cNvPr id="214" name="object 21"/>
          <p:cNvSpPr/>
          <p:nvPr/>
        </p:nvSpPr>
        <p:spPr>
          <a:xfrm>
            <a:off x="433915" y="6149167"/>
            <a:ext cx="0" cy="76310"/>
          </a:xfrm>
          <a:custGeom>
            <a:avLst/>
            <a:gdLst/>
            <a:ahLst/>
            <a:cxnLst/>
            <a:rect l="l" t="t" r="r" b="b"/>
            <a:pathLst>
              <a:path h="76310">
                <a:moveTo>
                  <a:pt x="0" y="0"/>
                </a:moveTo>
                <a:lnTo>
                  <a:pt x="0" y="76310"/>
                </a:lnTo>
              </a:path>
            </a:pathLst>
          </a:custGeom>
          <a:ln w="7614">
            <a:solidFill>
              <a:srgbClr val="FDFDFD"/>
            </a:solidFill>
          </a:ln>
        </p:spPr>
        <p:txBody>
          <a:bodyPr wrap="square" lIns="0" tIns="0" rIns="0" bIns="0" rtlCol="0">
            <a:noAutofit/>
          </a:bodyPr>
          <a:lstStyle/>
          <a:p>
            <a:endParaRPr/>
          </a:p>
        </p:txBody>
      </p:sp>
      <p:sp>
        <p:nvSpPr>
          <p:cNvPr id="215" name="object 22"/>
          <p:cNvSpPr/>
          <p:nvPr/>
        </p:nvSpPr>
        <p:spPr>
          <a:xfrm>
            <a:off x="448693" y="6168648"/>
            <a:ext cx="36386" cy="57882"/>
          </a:xfrm>
          <a:custGeom>
            <a:avLst/>
            <a:gdLst/>
            <a:ahLst/>
            <a:cxnLst/>
            <a:rect l="l" t="t" r="r" b="b"/>
            <a:pathLst>
              <a:path w="36386" h="57882">
                <a:moveTo>
                  <a:pt x="23212" y="52621"/>
                </a:moveTo>
                <a:lnTo>
                  <a:pt x="23212" y="57882"/>
                </a:lnTo>
                <a:lnTo>
                  <a:pt x="36386" y="54366"/>
                </a:lnTo>
                <a:lnTo>
                  <a:pt x="35007" y="47842"/>
                </a:lnTo>
                <a:lnTo>
                  <a:pt x="23212" y="52621"/>
                </a:lnTo>
                <a:close/>
              </a:path>
              <a:path w="36386" h="57882">
                <a:moveTo>
                  <a:pt x="23212" y="52621"/>
                </a:moveTo>
                <a:lnTo>
                  <a:pt x="19506" y="52299"/>
                </a:lnTo>
                <a:lnTo>
                  <a:pt x="9532" y="45158"/>
                </a:lnTo>
                <a:lnTo>
                  <a:pt x="6330" y="29474"/>
                </a:lnTo>
                <a:lnTo>
                  <a:pt x="6639" y="23316"/>
                </a:lnTo>
                <a:lnTo>
                  <a:pt x="11660" y="9869"/>
                </a:lnTo>
                <a:lnTo>
                  <a:pt x="23212" y="5274"/>
                </a:lnTo>
                <a:lnTo>
                  <a:pt x="27692" y="5760"/>
                </a:lnTo>
                <a:lnTo>
                  <a:pt x="37077" y="13272"/>
                </a:lnTo>
                <a:lnTo>
                  <a:pt x="40094" y="29474"/>
                </a:lnTo>
                <a:lnTo>
                  <a:pt x="39889" y="34239"/>
                </a:lnTo>
                <a:lnTo>
                  <a:pt x="35007" y="47842"/>
                </a:lnTo>
                <a:lnTo>
                  <a:pt x="36386" y="54366"/>
                </a:lnTo>
                <a:lnTo>
                  <a:pt x="44221" y="43870"/>
                </a:lnTo>
                <a:lnTo>
                  <a:pt x="46424" y="29474"/>
                </a:lnTo>
                <a:lnTo>
                  <a:pt x="44525" y="15227"/>
                </a:lnTo>
                <a:lnTo>
                  <a:pt x="37361" y="4256"/>
                </a:lnTo>
                <a:lnTo>
                  <a:pt x="23212" y="0"/>
                </a:lnTo>
                <a:lnTo>
                  <a:pt x="10014" y="3893"/>
                </a:lnTo>
                <a:lnTo>
                  <a:pt x="2339" y="14615"/>
                </a:lnTo>
                <a:lnTo>
                  <a:pt x="0" y="29474"/>
                </a:lnTo>
                <a:lnTo>
                  <a:pt x="1920" y="42402"/>
                </a:lnTo>
                <a:lnTo>
                  <a:pt x="9298" y="53488"/>
                </a:lnTo>
                <a:lnTo>
                  <a:pt x="23212" y="57882"/>
                </a:lnTo>
                <a:lnTo>
                  <a:pt x="23212" y="52621"/>
                </a:lnTo>
                <a:close/>
              </a:path>
            </a:pathLst>
          </a:custGeom>
          <a:solidFill>
            <a:srgbClr val="FDFDFD"/>
          </a:solidFill>
        </p:spPr>
        <p:txBody>
          <a:bodyPr wrap="square" lIns="0" tIns="0" rIns="0" bIns="0" rtlCol="0">
            <a:noAutofit/>
          </a:bodyPr>
          <a:lstStyle/>
          <a:p>
            <a:endParaRPr/>
          </a:p>
        </p:txBody>
      </p:sp>
      <p:sp>
        <p:nvSpPr>
          <p:cNvPr id="216" name="object 23"/>
          <p:cNvSpPr/>
          <p:nvPr/>
        </p:nvSpPr>
        <p:spPr>
          <a:xfrm>
            <a:off x="506724" y="6168648"/>
            <a:ext cx="42218" cy="56830"/>
          </a:xfrm>
          <a:custGeom>
            <a:avLst/>
            <a:gdLst/>
            <a:ahLst/>
            <a:cxnLst/>
            <a:rect l="l" t="t" r="r" b="b"/>
            <a:pathLst>
              <a:path w="42218" h="56830">
                <a:moveTo>
                  <a:pt x="42218" y="6326"/>
                </a:moveTo>
                <a:lnTo>
                  <a:pt x="36942" y="0"/>
                </a:lnTo>
                <a:lnTo>
                  <a:pt x="17936" y="0"/>
                </a:lnTo>
                <a:lnTo>
                  <a:pt x="12661" y="4222"/>
                </a:lnTo>
                <a:lnTo>
                  <a:pt x="6330" y="9483"/>
                </a:lnTo>
                <a:lnTo>
                  <a:pt x="6330" y="1052"/>
                </a:lnTo>
                <a:lnTo>
                  <a:pt x="0" y="1052"/>
                </a:lnTo>
                <a:lnTo>
                  <a:pt x="0" y="56830"/>
                </a:lnTo>
                <a:lnTo>
                  <a:pt x="6330" y="56830"/>
                </a:lnTo>
                <a:lnTo>
                  <a:pt x="6330" y="15796"/>
                </a:lnTo>
                <a:lnTo>
                  <a:pt x="13716" y="9483"/>
                </a:lnTo>
                <a:lnTo>
                  <a:pt x="17936" y="5274"/>
                </a:lnTo>
                <a:lnTo>
                  <a:pt x="32722" y="5274"/>
                </a:lnTo>
                <a:lnTo>
                  <a:pt x="35887" y="10535"/>
                </a:lnTo>
                <a:lnTo>
                  <a:pt x="35887" y="56830"/>
                </a:lnTo>
                <a:lnTo>
                  <a:pt x="42218" y="56830"/>
                </a:lnTo>
                <a:lnTo>
                  <a:pt x="42218" y="6326"/>
                </a:lnTo>
                <a:close/>
              </a:path>
            </a:pathLst>
          </a:custGeom>
          <a:solidFill>
            <a:srgbClr val="FDFDFD"/>
          </a:solidFill>
        </p:spPr>
        <p:txBody>
          <a:bodyPr wrap="square" lIns="0" tIns="0" rIns="0" bIns="0" rtlCol="0">
            <a:noAutofit/>
          </a:bodyPr>
          <a:lstStyle/>
          <a:p>
            <a:endParaRPr/>
          </a:p>
        </p:txBody>
      </p:sp>
      <p:sp>
        <p:nvSpPr>
          <p:cNvPr id="217" name="object 24"/>
          <p:cNvSpPr/>
          <p:nvPr/>
        </p:nvSpPr>
        <p:spPr>
          <a:xfrm>
            <a:off x="559494" y="6168648"/>
            <a:ext cx="43259" cy="57882"/>
          </a:xfrm>
          <a:custGeom>
            <a:avLst/>
            <a:gdLst/>
            <a:ahLst/>
            <a:cxnLst/>
            <a:rect l="l" t="t" r="r" b="b"/>
            <a:pathLst>
              <a:path w="43259" h="57882">
                <a:moveTo>
                  <a:pt x="42204" y="53673"/>
                </a:moveTo>
                <a:lnTo>
                  <a:pt x="42190" y="16902"/>
                </a:lnTo>
                <a:lnTo>
                  <a:pt x="37198" y="3986"/>
                </a:lnTo>
                <a:lnTo>
                  <a:pt x="23212" y="0"/>
                </a:lnTo>
                <a:lnTo>
                  <a:pt x="13716" y="0"/>
                </a:lnTo>
                <a:lnTo>
                  <a:pt x="7385" y="4222"/>
                </a:lnTo>
                <a:lnTo>
                  <a:pt x="2110" y="12639"/>
                </a:lnTo>
                <a:lnTo>
                  <a:pt x="6330" y="15796"/>
                </a:lnTo>
                <a:lnTo>
                  <a:pt x="10551" y="8431"/>
                </a:lnTo>
                <a:lnTo>
                  <a:pt x="15826" y="5274"/>
                </a:lnTo>
                <a:lnTo>
                  <a:pt x="32708" y="5274"/>
                </a:lnTo>
                <a:lnTo>
                  <a:pt x="35873" y="9483"/>
                </a:lnTo>
                <a:lnTo>
                  <a:pt x="35873" y="20004"/>
                </a:lnTo>
                <a:lnTo>
                  <a:pt x="28750" y="21646"/>
                </a:lnTo>
                <a:lnTo>
                  <a:pt x="13000" y="26270"/>
                </a:lnTo>
                <a:lnTo>
                  <a:pt x="3305" y="32719"/>
                </a:lnTo>
                <a:lnTo>
                  <a:pt x="0" y="43152"/>
                </a:lnTo>
                <a:lnTo>
                  <a:pt x="0" y="52621"/>
                </a:lnTo>
                <a:lnTo>
                  <a:pt x="6330" y="57882"/>
                </a:lnTo>
                <a:lnTo>
                  <a:pt x="24267" y="57882"/>
                </a:lnTo>
                <a:lnTo>
                  <a:pt x="29543" y="49464"/>
                </a:lnTo>
                <a:lnTo>
                  <a:pt x="22157" y="52621"/>
                </a:lnTo>
                <a:lnTo>
                  <a:pt x="10551" y="52621"/>
                </a:lnTo>
                <a:lnTo>
                  <a:pt x="6330" y="49464"/>
                </a:lnTo>
                <a:lnTo>
                  <a:pt x="6330" y="43152"/>
                </a:lnTo>
                <a:lnTo>
                  <a:pt x="7366" y="38324"/>
                </a:lnTo>
                <a:lnTo>
                  <a:pt x="15193" y="31907"/>
                </a:lnTo>
                <a:lnTo>
                  <a:pt x="35873" y="25265"/>
                </a:lnTo>
                <a:lnTo>
                  <a:pt x="36928" y="56830"/>
                </a:lnTo>
                <a:lnTo>
                  <a:pt x="43259" y="56830"/>
                </a:lnTo>
                <a:lnTo>
                  <a:pt x="42204" y="53673"/>
                </a:lnTo>
                <a:close/>
              </a:path>
              <a:path w="43259" h="57882">
                <a:moveTo>
                  <a:pt x="24267" y="57882"/>
                </a:moveTo>
                <a:lnTo>
                  <a:pt x="29543" y="55777"/>
                </a:lnTo>
                <a:lnTo>
                  <a:pt x="35873" y="50517"/>
                </a:lnTo>
                <a:lnTo>
                  <a:pt x="36928" y="56830"/>
                </a:lnTo>
                <a:lnTo>
                  <a:pt x="35873" y="25265"/>
                </a:lnTo>
                <a:lnTo>
                  <a:pt x="35873" y="44204"/>
                </a:lnTo>
                <a:lnTo>
                  <a:pt x="29543" y="49464"/>
                </a:lnTo>
                <a:lnTo>
                  <a:pt x="24267" y="57882"/>
                </a:lnTo>
                <a:close/>
              </a:path>
            </a:pathLst>
          </a:custGeom>
          <a:solidFill>
            <a:srgbClr val="FDFDFD"/>
          </a:solidFill>
        </p:spPr>
        <p:txBody>
          <a:bodyPr wrap="square" lIns="0" tIns="0" rIns="0" bIns="0" rtlCol="0">
            <a:noAutofit/>
          </a:bodyPr>
          <a:lstStyle/>
          <a:p>
            <a:endParaRPr/>
          </a:p>
        </p:txBody>
      </p:sp>
      <p:sp>
        <p:nvSpPr>
          <p:cNvPr id="218" name="object 25"/>
          <p:cNvSpPr/>
          <p:nvPr/>
        </p:nvSpPr>
        <p:spPr>
          <a:xfrm>
            <a:off x="621746" y="6147605"/>
            <a:ext cx="0" cy="77872"/>
          </a:xfrm>
          <a:custGeom>
            <a:avLst/>
            <a:gdLst/>
            <a:ahLst/>
            <a:cxnLst/>
            <a:rect l="l" t="t" r="r" b="b"/>
            <a:pathLst>
              <a:path h="77872">
                <a:moveTo>
                  <a:pt x="0" y="0"/>
                </a:moveTo>
                <a:lnTo>
                  <a:pt x="0" y="77872"/>
                </a:lnTo>
              </a:path>
            </a:pathLst>
          </a:custGeom>
          <a:ln w="7600">
            <a:solidFill>
              <a:srgbClr val="FDFDFD"/>
            </a:solidFill>
          </a:ln>
        </p:spPr>
        <p:txBody>
          <a:bodyPr wrap="square" lIns="0" tIns="0" rIns="0" bIns="0" rtlCol="0">
            <a:noAutofit/>
          </a:bodyPr>
          <a:lstStyle/>
          <a:p>
            <a:endParaRPr/>
          </a:p>
        </p:txBody>
      </p:sp>
      <p:sp>
        <p:nvSpPr>
          <p:cNvPr id="219" name="object 26"/>
          <p:cNvSpPr/>
          <p:nvPr/>
        </p:nvSpPr>
        <p:spPr>
          <a:xfrm>
            <a:off x="88846" y="6262317"/>
            <a:ext cx="42209" cy="76822"/>
          </a:xfrm>
          <a:custGeom>
            <a:avLst/>
            <a:gdLst/>
            <a:ahLst/>
            <a:cxnLst/>
            <a:rect l="l" t="t" r="r" b="b"/>
            <a:pathLst>
              <a:path w="42209" h="76822">
                <a:moveTo>
                  <a:pt x="7386" y="71560"/>
                </a:moveTo>
                <a:lnTo>
                  <a:pt x="7386" y="0"/>
                </a:lnTo>
                <a:lnTo>
                  <a:pt x="0" y="0"/>
                </a:lnTo>
                <a:lnTo>
                  <a:pt x="0" y="76822"/>
                </a:lnTo>
                <a:lnTo>
                  <a:pt x="42209" y="76822"/>
                </a:lnTo>
                <a:lnTo>
                  <a:pt x="42209" y="71560"/>
                </a:lnTo>
                <a:lnTo>
                  <a:pt x="7386" y="71560"/>
                </a:lnTo>
                <a:close/>
              </a:path>
            </a:pathLst>
          </a:custGeom>
          <a:solidFill>
            <a:srgbClr val="FDFDFD"/>
          </a:solidFill>
        </p:spPr>
        <p:txBody>
          <a:bodyPr wrap="square" lIns="0" tIns="0" rIns="0" bIns="0" rtlCol="0">
            <a:noAutofit/>
          </a:bodyPr>
          <a:lstStyle/>
          <a:p>
            <a:endParaRPr/>
          </a:p>
        </p:txBody>
      </p:sp>
      <p:sp>
        <p:nvSpPr>
          <p:cNvPr id="220" name="object 27"/>
          <p:cNvSpPr/>
          <p:nvPr/>
        </p:nvSpPr>
        <p:spPr>
          <a:xfrm>
            <a:off x="134223" y="6282308"/>
            <a:ext cx="29547" cy="57883"/>
          </a:xfrm>
          <a:custGeom>
            <a:avLst/>
            <a:gdLst/>
            <a:ahLst/>
            <a:cxnLst/>
            <a:rect l="l" t="t" r="r" b="b"/>
            <a:pathLst>
              <a:path w="29547" h="57883">
                <a:moveTo>
                  <a:pt x="23215" y="57883"/>
                </a:moveTo>
                <a:lnTo>
                  <a:pt x="29547" y="49464"/>
                </a:lnTo>
                <a:lnTo>
                  <a:pt x="22160" y="53673"/>
                </a:lnTo>
                <a:lnTo>
                  <a:pt x="15828" y="53673"/>
                </a:lnTo>
                <a:lnTo>
                  <a:pt x="14772" y="57883"/>
                </a:lnTo>
                <a:lnTo>
                  <a:pt x="23215" y="57883"/>
                </a:lnTo>
                <a:close/>
              </a:path>
              <a:path w="29547" h="57883">
                <a:moveTo>
                  <a:pt x="0" y="44204"/>
                </a:moveTo>
                <a:lnTo>
                  <a:pt x="0" y="52621"/>
                </a:lnTo>
                <a:lnTo>
                  <a:pt x="6330" y="57883"/>
                </a:lnTo>
                <a:lnTo>
                  <a:pt x="14772" y="57883"/>
                </a:lnTo>
                <a:lnTo>
                  <a:pt x="15828" y="53673"/>
                </a:lnTo>
                <a:lnTo>
                  <a:pt x="10552" y="53673"/>
                </a:lnTo>
                <a:lnTo>
                  <a:pt x="6330" y="49464"/>
                </a:lnTo>
                <a:lnTo>
                  <a:pt x="6330" y="43152"/>
                </a:lnTo>
                <a:lnTo>
                  <a:pt x="7180" y="38671"/>
                </a:lnTo>
                <a:lnTo>
                  <a:pt x="14592" y="32078"/>
                </a:lnTo>
                <a:lnTo>
                  <a:pt x="34822" y="25265"/>
                </a:lnTo>
                <a:lnTo>
                  <a:pt x="34822" y="44204"/>
                </a:lnTo>
                <a:lnTo>
                  <a:pt x="29547" y="49464"/>
                </a:lnTo>
                <a:lnTo>
                  <a:pt x="23215" y="57883"/>
                </a:lnTo>
                <a:lnTo>
                  <a:pt x="28490" y="55779"/>
                </a:lnTo>
                <a:lnTo>
                  <a:pt x="34822" y="50517"/>
                </a:lnTo>
                <a:lnTo>
                  <a:pt x="35877" y="56831"/>
                </a:lnTo>
                <a:lnTo>
                  <a:pt x="42210" y="56831"/>
                </a:lnTo>
                <a:lnTo>
                  <a:pt x="42210" y="53673"/>
                </a:lnTo>
                <a:lnTo>
                  <a:pt x="41154" y="49464"/>
                </a:lnTo>
                <a:lnTo>
                  <a:pt x="41154" y="5260"/>
                </a:lnTo>
                <a:lnTo>
                  <a:pt x="35877" y="0"/>
                </a:lnTo>
                <a:lnTo>
                  <a:pt x="13717" y="0"/>
                </a:lnTo>
                <a:lnTo>
                  <a:pt x="6330" y="4208"/>
                </a:lnTo>
                <a:lnTo>
                  <a:pt x="2110" y="12625"/>
                </a:lnTo>
                <a:lnTo>
                  <a:pt x="6330" y="15782"/>
                </a:lnTo>
                <a:lnTo>
                  <a:pt x="10552" y="9469"/>
                </a:lnTo>
                <a:lnTo>
                  <a:pt x="15828" y="5260"/>
                </a:lnTo>
                <a:lnTo>
                  <a:pt x="31657" y="5260"/>
                </a:lnTo>
                <a:lnTo>
                  <a:pt x="35877" y="9469"/>
                </a:lnTo>
                <a:lnTo>
                  <a:pt x="35877" y="21056"/>
                </a:lnTo>
                <a:lnTo>
                  <a:pt x="28477" y="22396"/>
                </a:lnTo>
                <a:lnTo>
                  <a:pt x="12545" y="26563"/>
                </a:lnTo>
                <a:lnTo>
                  <a:pt x="3108" y="33112"/>
                </a:lnTo>
                <a:lnTo>
                  <a:pt x="0" y="44204"/>
                </a:lnTo>
                <a:close/>
              </a:path>
            </a:pathLst>
          </a:custGeom>
          <a:solidFill>
            <a:srgbClr val="FDFDFD"/>
          </a:solidFill>
        </p:spPr>
        <p:txBody>
          <a:bodyPr wrap="square" lIns="0" tIns="0" rIns="0" bIns="0" rtlCol="0">
            <a:noAutofit/>
          </a:bodyPr>
          <a:lstStyle/>
          <a:p>
            <a:endParaRPr/>
          </a:p>
        </p:txBody>
      </p:sp>
      <p:sp>
        <p:nvSpPr>
          <p:cNvPr id="221" name="object 28"/>
          <p:cNvSpPr/>
          <p:nvPr/>
        </p:nvSpPr>
        <p:spPr>
          <a:xfrm>
            <a:off x="193316" y="6262317"/>
            <a:ext cx="46437" cy="77874"/>
          </a:xfrm>
          <a:custGeom>
            <a:avLst/>
            <a:gdLst/>
            <a:ahLst/>
            <a:cxnLst/>
            <a:rect l="l" t="t" r="r" b="b"/>
            <a:pathLst>
              <a:path w="46437" h="77874">
                <a:moveTo>
                  <a:pt x="6332" y="70507"/>
                </a:moveTo>
                <a:lnTo>
                  <a:pt x="9497" y="75770"/>
                </a:lnTo>
                <a:lnTo>
                  <a:pt x="6332" y="63142"/>
                </a:lnTo>
                <a:lnTo>
                  <a:pt x="6332" y="35773"/>
                </a:lnTo>
                <a:lnTo>
                  <a:pt x="8442" y="31564"/>
                </a:lnTo>
                <a:lnTo>
                  <a:pt x="15829" y="25251"/>
                </a:lnTo>
                <a:lnTo>
                  <a:pt x="22161" y="25251"/>
                </a:lnTo>
                <a:lnTo>
                  <a:pt x="27919" y="26241"/>
                </a:lnTo>
                <a:lnTo>
                  <a:pt x="36985" y="34951"/>
                </a:lnTo>
                <a:lnTo>
                  <a:pt x="40106" y="50517"/>
                </a:lnTo>
                <a:lnTo>
                  <a:pt x="39900" y="54725"/>
                </a:lnTo>
                <a:lnTo>
                  <a:pt x="35011" y="68196"/>
                </a:lnTo>
                <a:lnTo>
                  <a:pt x="23216" y="73664"/>
                </a:lnTo>
                <a:lnTo>
                  <a:pt x="24266" y="77874"/>
                </a:lnTo>
                <a:lnTo>
                  <a:pt x="34960" y="75399"/>
                </a:lnTo>
                <a:lnTo>
                  <a:pt x="43430" y="65960"/>
                </a:lnTo>
                <a:lnTo>
                  <a:pt x="46437" y="49464"/>
                </a:lnTo>
                <a:lnTo>
                  <a:pt x="43864" y="35210"/>
                </a:lnTo>
                <a:lnTo>
                  <a:pt x="35964" y="24138"/>
                </a:lnTo>
                <a:lnTo>
                  <a:pt x="24266" y="19990"/>
                </a:lnTo>
                <a:lnTo>
                  <a:pt x="16884" y="19990"/>
                </a:lnTo>
                <a:lnTo>
                  <a:pt x="12664" y="23147"/>
                </a:lnTo>
                <a:lnTo>
                  <a:pt x="6332" y="28407"/>
                </a:lnTo>
                <a:lnTo>
                  <a:pt x="6332" y="0"/>
                </a:lnTo>
                <a:lnTo>
                  <a:pt x="0" y="0"/>
                </a:lnTo>
                <a:lnTo>
                  <a:pt x="0" y="76822"/>
                </a:lnTo>
                <a:lnTo>
                  <a:pt x="5276" y="76822"/>
                </a:lnTo>
                <a:lnTo>
                  <a:pt x="6332" y="70507"/>
                </a:lnTo>
                <a:close/>
              </a:path>
              <a:path w="46437" h="77874">
                <a:moveTo>
                  <a:pt x="6332" y="63142"/>
                </a:moveTo>
                <a:lnTo>
                  <a:pt x="9497" y="75770"/>
                </a:lnTo>
                <a:lnTo>
                  <a:pt x="15829" y="77874"/>
                </a:lnTo>
                <a:lnTo>
                  <a:pt x="24266" y="77874"/>
                </a:lnTo>
                <a:lnTo>
                  <a:pt x="23216" y="73664"/>
                </a:lnTo>
                <a:lnTo>
                  <a:pt x="15829" y="73664"/>
                </a:lnTo>
                <a:lnTo>
                  <a:pt x="10552" y="68403"/>
                </a:lnTo>
                <a:lnTo>
                  <a:pt x="6332" y="63142"/>
                </a:lnTo>
                <a:close/>
              </a:path>
            </a:pathLst>
          </a:custGeom>
          <a:solidFill>
            <a:srgbClr val="FDFDFD"/>
          </a:solidFill>
        </p:spPr>
        <p:txBody>
          <a:bodyPr wrap="square" lIns="0" tIns="0" rIns="0" bIns="0" rtlCol="0">
            <a:noAutofit/>
          </a:bodyPr>
          <a:lstStyle/>
          <a:p>
            <a:endParaRPr/>
          </a:p>
        </p:txBody>
      </p:sp>
      <p:sp>
        <p:nvSpPr>
          <p:cNvPr id="222" name="object 29"/>
          <p:cNvSpPr/>
          <p:nvPr/>
        </p:nvSpPr>
        <p:spPr>
          <a:xfrm>
            <a:off x="246084" y="6282308"/>
            <a:ext cx="36387" cy="57883"/>
          </a:xfrm>
          <a:custGeom>
            <a:avLst/>
            <a:gdLst/>
            <a:ahLst/>
            <a:cxnLst/>
            <a:rect l="l" t="t" r="r" b="b"/>
            <a:pathLst>
              <a:path w="36387" h="57883">
                <a:moveTo>
                  <a:pt x="23212" y="53673"/>
                </a:moveTo>
                <a:lnTo>
                  <a:pt x="23212" y="57883"/>
                </a:lnTo>
                <a:lnTo>
                  <a:pt x="36387" y="54367"/>
                </a:lnTo>
                <a:lnTo>
                  <a:pt x="34764" y="48746"/>
                </a:lnTo>
                <a:lnTo>
                  <a:pt x="23212" y="53673"/>
                </a:lnTo>
                <a:close/>
              </a:path>
              <a:path w="36387" h="57883">
                <a:moveTo>
                  <a:pt x="23212" y="53673"/>
                </a:moveTo>
                <a:lnTo>
                  <a:pt x="18732" y="53134"/>
                </a:lnTo>
                <a:lnTo>
                  <a:pt x="9346" y="45235"/>
                </a:lnTo>
                <a:lnTo>
                  <a:pt x="6330" y="29474"/>
                </a:lnTo>
                <a:lnTo>
                  <a:pt x="6641" y="23297"/>
                </a:lnTo>
                <a:lnTo>
                  <a:pt x="11663" y="9852"/>
                </a:lnTo>
                <a:lnTo>
                  <a:pt x="23212" y="5260"/>
                </a:lnTo>
                <a:lnTo>
                  <a:pt x="27702" y="5749"/>
                </a:lnTo>
                <a:lnTo>
                  <a:pt x="37080" y="13265"/>
                </a:lnTo>
                <a:lnTo>
                  <a:pt x="40094" y="29474"/>
                </a:lnTo>
                <a:lnTo>
                  <a:pt x="39784" y="35306"/>
                </a:lnTo>
                <a:lnTo>
                  <a:pt x="34764" y="48746"/>
                </a:lnTo>
                <a:lnTo>
                  <a:pt x="36387" y="54367"/>
                </a:lnTo>
                <a:lnTo>
                  <a:pt x="44221" y="43870"/>
                </a:lnTo>
                <a:lnTo>
                  <a:pt x="46424" y="29474"/>
                </a:lnTo>
                <a:lnTo>
                  <a:pt x="44525" y="15221"/>
                </a:lnTo>
                <a:lnTo>
                  <a:pt x="37361" y="4253"/>
                </a:lnTo>
                <a:lnTo>
                  <a:pt x="23212" y="0"/>
                </a:lnTo>
                <a:lnTo>
                  <a:pt x="10014" y="3890"/>
                </a:lnTo>
                <a:lnTo>
                  <a:pt x="2339" y="14609"/>
                </a:lnTo>
                <a:lnTo>
                  <a:pt x="0" y="29474"/>
                </a:lnTo>
                <a:lnTo>
                  <a:pt x="1920" y="42403"/>
                </a:lnTo>
                <a:lnTo>
                  <a:pt x="9298" y="53489"/>
                </a:lnTo>
                <a:lnTo>
                  <a:pt x="23212" y="57883"/>
                </a:lnTo>
                <a:lnTo>
                  <a:pt x="23212" y="53673"/>
                </a:lnTo>
                <a:close/>
              </a:path>
            </a:pathLst>
          </a:custGeom>
          <a:solidFill>
            <a:srgbClr val="FDFDFD"/>
          </a:solidFill>
        </p:spPr>
        <p:txBody>
          <a:bodyPr wrap="square" lIns="0" tIns="0" rIns="0" bIns="0" rtlCol="0">
            <a:noAutofit/>
          </a:bodyPr>
          <a:lstStyle/>
          <a:p>
            <a:endParaRPr/>
          </a:p>
        </p:txBody>
      </p:sp>
      <p:sp>
        <p:nvSpPr>
          <p:cNvPr id="223" name="object 30"/>
          <p:cNvSpPr/>
          <p:nvPr/>
        </p:nvSpPr>
        <p:spPr>
          <a:xfrm>
            <a:off x="304115" y="6283360"/>
            <a:ext cx="42218" cy="56831"/>
          </a:xfrm>
          <a:custGeom>
            <a:avLst/>
            <a:gdLst/>
            <a:ahLst/>
            <a:cxnLst/>
            <a:rect l="l" t="t" r="r" b="b"/>
            <a:pathLst>
              <a:path w="42218" h="56831">
                <a:moveTo>
                  <a:pt x="42218" y="55779"/>
                </a:moveTo>
                <a:lnTo>
                  <a:pt x="42218" y="0"/>
                </a:lnTo>
                <a:lnTo>
                  <a:pt x="35887" y="0"/>
                </a:lnTo>
                <a:lnTo>
                  <a:pt x="35887" y="41047"/>
                </a:lnTo>
                <a:lnTo>
                  <a:pt x="28487" y="48412"/>
                </a:lnTo>
                <a:lnTo>
                  <a:pt x="24267" y="52621"/>
                </a:lnTo>
                <a:lnTo>
                  <a:pt x="9495" y="52621"/>
                </a:lnTo>
                <a:lnTo>
                  <a:pt x="6330" y="47360"/>
                </a:lnTo>
                <a:lnTo>
                  <a:pt x="6330" y="0"/>
                </a:lnTo>
                <a:lnTo>
                  <a:pt x="0" y="0"/>
                </a:lnTo>
                <a:lnTo>
                  <a:pt x="0" y="50517"/>
                </a:lnTo>
                <a:lnTo>
                  <a:pt x="5275" y="56831"/>
                </a:lnTo>
                <a:lnTo>
                  <a:pt x="24267" y="56831"/>
                </a:lnTo>
                <a:lnTo>
                  <a:pt x="29557" y="53674"/>
                </a:lnTo>
                <a:lnTo>
                  <a:pt x="35887" y="47360"/>
                </a:lnTo>
                <a:lnTo>
                  <a:pt x="35887" y="55779"/>
                </a:lnTo>
                <a:lnTo>
                  <a:pt x="42218" y="55779"/>
                </a:lnTo>
                <a:close/>
              </a:path>
            </a:pathLst>
          </a:custGeom>
          <a:solidFill>
            <a:srgbClr val="FDFDFD"/>
          </a:solidFill>
        </p:spPr>
        <p:txBody>
          <a:bodyPr wrap="square" lIns="0" tIns="0" rIns="0" bIns="0" rtlCol="0">
            <a:noAutofit/>
          </a:bodyPr>
          <a:lstStyle/>
          <a:p>
            <a:endParaRPr/>
          </a:p>
        </p:txBody>
      </p:sp>
      <p:sp>
        <p:nvSpPr>
          <p:cNvPr id="224" name="object 31"/>
          <p:cNvSpPr/>
          <p:nvPr/>
        </p:nvSpPr>
        <p:spPr>
          <a:xfrm>
            <a:off x="362160" y="6282308"/>
            <a:ext cx="26377" cy="56831"/>
          </a:xfrm>
          <a:custGeom>
            <a:avLst/>
            <a:gdLst/>
            <a:ahLst/>
            <a:cxnLst/>
            <a:rect l="l" t="t" r="r" b="b"/>
            <a:pathLst>
              <a:path w="26377" h="56831">
                <a:moveTo>
                  <a:pt x="6330" y="56831"/>
                </a:moveTo>
                <a:lnTo>
                  <a:pt x="6330" y="14730"/>
                </a:lnTo>
                <a:lnTo>
                  <a:pt x="15826" y="6312"/>
                </a:lnTo>
                <a:lnTo>
                  <a:pt x="26377" y="6312"/>
                </a:lnTo>
                <a:lnTo>
                  <a:pt x="26377" y="0"/>
                </a:lnTo>
                <a:lnTo>
                  <a:pt x="15826" y="0"/>
                </a:lnTo>
                <a:lnTo>
                  <a:pt x="9495" y="5260"/>
                </a:lnTo>
                <a:lnTo>
                  <a:pt x="7385" y="11573"/>
                </a:lnTo>
                <a:lnTo>
                  <a:pt x="6330" y="11573"/>
                </a:lnTo>
                <a:lnTo>
                  <a:pt x="6330" y="1052"/>
                </a:lnTo>
                <a:lnTo>
                  <a:pt x="0" y="1052"/>
                </a:lnTo>
                <a:lnTo>
                  <a:pt x="0" y="56831"/>
                </a:lnTo>
                <a:lnTo>
                  <a:pt x="6330" y="56831"/>
                </a:lnTo>
                <a:close/>
              </a:path>
            </a:pathLst>
          </a:custGeom>
          <a:solidFill>
            <a:srgbClr val="FDFDFD"/>
          </a:solidFill>
        </p:spPr>
        <p:txBody>
          <a:bodyPr wrap="square" lIns="0" tIns="0" rIns="0" bIns="0" rtlCol="0">
            <a:noAutofit/>
          </a:bodyPr>
          <a:lstStyle/>
          <a:p>
            <a:endParaRPr/>
          </a:p>
        </p:txBody>
      </p:sp>
      <p:sp>
        <p:nvSpPr>
          <p:cNvPr id="225" name="object 32"/>
          <p:cNvSpPr/>
          <p:nvPr/>
        </p:nvSpPr>
        <p:spPr>
          <a:xfrm>
            <a:off x="83570" y="6378078"/>
            <a:ext cx="43098" cy="79980"/>
          </a:xfrm>
          <a:custGeom>
            <a:avLst/>
            <a:gdLst/>
            <a:ahLst/>
            <a:cxnLst/>
            <a:rect l="l" t="t" r="r" b="b"/>
            <a:pathLst>
              <a:path w="43098" h="79980">
                <a:moveTo>
                  <a:pt x="30602" y="73665"/>
                </a:moveTo>
                <a:lnTo>
                  <a:pt x="27655" y="73503"/>
                </a:lnTo>
                <a:lnTo>
                  <a:pt x="17262" y="76935"/>
                </a:lnTo>
                <a:lnTo>
                  <a:pt x="30602" y="79980"/>
                </a:lnTo>
                <a:lnTo>
                  <a:pt x="43098" y="77139"/>
                </a:lnTo>
                <a:lnTo>
                  <a:pt x="42469" y="70349"/>
                </a:lnTo>
                <a:lnTo>
                  <a:pt x="30602" y="73665"/>
                </a:lnTo>
                <a:close/>
              </a:path>
              <a:path w="43098" h="79980">
                <a:moveTo>
                  <a:pt x="1996" y="23846"/>
                </a:moveTo>
                <a:lnTo>
                  <a:pt x="0" y="39990"/>
                </a:lnTo>
                <a:lnTo>
                  <a:pt x="1860" y="55620"/>
                </a:lnTo>
                <a:lnTo>
                  <a:pt x="7647" y="68478"/>
                </a:lnTo>
                <a:lnTo>
                  <a:pt x="17262" y="76935"/>
                </a:lnTo>
                <a:lnTo>
                  <a:pt x="27655" y="73503"/>
                </a:lnTo>
                <a:lnTo>
                  <a:pt x="16647" y="68734"/>
                </a:lnTo>
                <a:lnTo>
                  <a:pt x="9764" y="57499"/>
                </a:lnTo>
                <a:lnTo>
                  <a:pt x="7386" y="39990"/>
                </a:lnTo>
                <a:lnTo>
                  <a:pt x="7580" y="34381"/>
                </a:lnTo>
                <a:lnTo>
                  <a:pt x="11150" y="18558"/>
                </a:lnTo>
                <a:lnTo>
                  <a:pt x="18942" y="8674"/>
                </a:lnTo>
                <a:lnTo>
                  <a:pt x="30602" y="5262"/>
                </a:lnTo>
                <a:lnTo>
                  <a:pt x="34351" y="5552"/>
                </a:lnTo>
                <a:lnTo>
                  <a:pt x="44928" y="10891"/>
                </a:lnTo>
                <a:lnTo>
                  <a:pt x="51536" y="22548"/>
                </a:lnTo>
                <a:lnTo>
                  <a:pt x="53818" y="39990"/>
                </a:lnTo>
                <a:lnTo>
                  <a:pt x="53699" y="44383"/>
                </a:lnTo>
                <a:lnTo>
                  <a:pt x="50294" y="60525"/>
                </a:lnTo>
                <a:lnTo>
                  <a:pt x="42469" y="70349"/>
                </a:lnTo>
                <a:lnTo>
                  <a:pt x="43098" y="77139"/>
                </a:lnTo>
                <a:lnTo>
                  <a:pt x="52886" y="68854"/>
                </a:lnTo>
                <a:lnTo>
                  <a:pt x="59057" y="56133"/>
                </a:lnTo>
                <a:lnTo>
                  <a:pt x="61205" y="39990"/>
                </a:lnTo>
                <a:lnTo>
                  <a:pt x="59203" y="24358"/>
                </a:lnTo>
                <a:lnTo>
                  <a:pt x="53166" y="11501"/>
                </a:lnTo>
                <a:lnTo>
                  <a:pt x="43497" y="3044"/>
                </a:lnTo>
                <a:lnTo>
                  <a:pt x="30602" y="0"/>
                </a:lnTo>
                <a:lnTo>
                  <a:pt x="17666" y="2840"/>
                </a:lnTo>
                <a:lnTo>
                  <a:pt x="7919" y="11125"/>
                </a:lnTo>
                <a:lnTo>
                  <a:pt x="1996" y="23846"/>
                </a:lnTo>
                <a:close/>
              </a:path>
            </a:pathLst>
          </a:custGeom>
          <a:solidFill>
            <a:srgbClr val="FDFDFD"/>
          </a:solidFill>
        </p:spPr>
        <p:txBody>
          <a:bodyPr wrap="square" lIns="0" tIns="0" rIns="0" bIns="0" rtlCol="0">
            <a:noAutofit/>
          </a:bodyPr>
          <a:lstStyle/>
          <a:p>
            <a:endParaRPr/>
          </a:p>
        </p:txBody>
      </p:sp>
      <p:sp>
        <p:nvSpPr>
          <p:cNvPr id="226" name="object 33"/>
          <p:cNvSpPr/>
          <p:nvPr/>
        </p:nvSpPr>
        <p:spPr>
          <a:xfrm>
            <a:off x="156383" y="6400177"/>
            <a:ext cx="26380" cy="56828"/>
          </a:xfrm>
          <a:custGeom>
            <a:avLst/>
            <a:gdLst/>
            <a:ahLst/>
            <a:cxnLst/>
            <a:rect l="l" t="t" r="r" b="b"/>
            <a:pathLst>
              <a:path w="26380" h="56828">
                <a:moveTo>
                  <a:pt x="23215" y="0"/>
                </a:moveTo>
                <a:lnTo>
                  <a:pt x="15828" y="0"/>
                </a:lnTo>
                <a:lnTo>
                  <a:pt x="10552" y="4209"/>
                </a:lnTo>
                <a:lnTo>
                  <a:pt x="7387" y="11576"/>
                </a:lnTo>
                <a:lnTo>
                  <a:pt x="7387" y="1052"/>
                </a:lnTo>
                <a:lnTo>
                  <a:pt x="0" y="1052"/>
                </a:lnTo>
                <a:lnTo>
                  <a:pt x="0" y="56828"/>
                </a:lnTo>
                <a:lnTo>
                  <a:pt x="7387" y="56828"/>
                </a:lnTo>
                <a:lnTo>
                  <a:pt x="7387" y="25257"/>
                </a:lnTo>
                <a:lnTo>
                  <a:pt x="12567" y="10876"/>
                </a:lnTo>
                <a:lnTo>
                  <a:pt x="23215" y="5262"/>
                </a:lnTo>
                <a:lnTo>
                  <a:pt x="26380" y="5262"/>
                </a:lnTo>
                <a:lnTo>
                  <a:pt x="26380" y="0"/>
                </a:lnTo>
                <a:lnTo>
                  <a:pt x="23215" y="0"/>
                </a:lnTo>
                <a:close/>
              </a:path>
            </a:pathLst>
          </a:custGeom>
          <a:solidFill>
            <a:srgbClr val="FDFDFD"/>
          </a:solidFill>
        </p:spPr>
        <p:txBody>
          <a:bodyPr wrap="square" lIns="0" tIns="0" rIns="0" bIns="0" rtlCol="0">
            <a:noAutofit/>
          </a:bodyPr>
          <a:lstStyle/>
          <a:p>
            <a:endParaRPr/>
          </a:p>
        </p:txBody>
      </p:sp>
      <p:sp>
        <p:nvSpPr>
          <p:cNvPr id="227" name="object 34"/>
          <p:cNvSpPr/>
          <p:nvPr/>
        </p:nvSpPr>
        <p:spPr>
          <a:xfrm>
            <a:off x="184875" y="6399125"/>
            <a:ext cx="49602" cy="77875"/>
          </a:xfrm>
          <a:custGeom>
            <a:avLst/>
            <a:gdLst/>
            <a:ahLst/>
            <a:cxnLst/>
            <a:rect l="l" t="t" r="r" b="b"/>
            <a:pathLst>
              <a:path w="49602" h="77875">
                <a:moveTo>
                  <a:pt x="6330" y="63142"/>
                </a:moveTo>
                <a:lnTo>
                  <a:pt x="6330" y="57880"/>
                </a:lnTo>
                <a:lnTo>
                  <a:pt x="6046" y="74081"/>
                </a:lnTo>
                <a:lnTo>
                  <a:pt x="24270" y="77875"/>
                </a:lnTo>
                <a:lnTo>
                  <a:pt x="36927" y="72613"/>
                </a:lnTo>
                <a:lnTo>
                  <a:pt x="11607" y="72613"/>
                </a:lnTo>
                <a:lnTo>
                  <a:pt x="6330" y="68404"/>
                </a:lnTo>
                <a:lnTo>
                  <a:pt x="6330" y="63142"/>
                </a:lnTo>
                <a:close/>
              </a:path>
              <a:path w="49602" h="77875">
                <a:moveTo>
                  <a:pt x="0" y="58932"/>
                </a:moveTo>
                <a:lnTo>
                  <a:pt x="0" y="64194"/>
                </a:lnTo>
                <a:lnTo>
                  <a:pt x="129" y="65886"/>
                </a:lnTo>
                <a:lnTo>
                  <a:pt x="6046" y="74081"/>
                </a:lnTo>
                <a:lnTo>
                  <a:pt x="6330" y="57880"/>
                </a:lnTo>
                <a:lnTo>
                  <a:pt x="10552" y="53670"/>
                </a:lnTo>
                <a:lnTo>
                  <a:pt x="40092" y="53670"/>
                </a:lnTo>
                <a:lnTo>
                  <a:pt x="43258" y="57880"/>
                </a:lnTo>
                <a:lnTo>
                  <a:pt x="43258" y="68404"/>
                </a:lnTo>
                <a:lnTo>
                  <a:pt x="36927" y="72613"/>
                </a:lnTo>
                <a:lnTo>
                  <a:pt x="24270" y="77875"/>
                </a:lnTo>
                <a:lnTo>
                  <a:pt x="31938" y="77405"/>
                </a:lnTo>
                <a:lnTo>
                  <a:pt x="45671" y="71778"/>
                </a:lnTo>
                <a:lnTo>
                  <a:pt x="49602" y="62089"/>
                </a:lnTo>
                <a:lnTo>
                  <a:pt x="49489" y="59992"/>
                </a:lnTo>
                <a:lnTo>
                  <a:pt x="43436" y="50619"/>
                </a:lnTo>
                <a:lnTo>
                  <a:pt x="26380" y="47356"/>
                </a:lnTo>
                <a:lnTo>
                  <a:pt x="10552" y="47356"/>
                </a:lnTo>
                <a:lnTo>
                  <a:pt x="8440" y="46304"/>
                </a:lnTo>
                <a:lnTo>
                  <a:pt x="8440" y="43147"/>
                </a:lnTo>
                <a:lnTo>
                  <a:pt x="10552" y="38937"/>
                </a:lnTo>
                <a:lnTo>
                  <a:pt x="13717" y="37885"/>
                </a:lnTo>
                <a:lnTo>
                  <a:pt x="16883" y="38937"/>
                </a:lnTo>
                <a:lnTo>
                  <a:pt x="23215" y="38937"/>
                </a:lnTo>
                <a:lnTo>
                  <a:pt x="26764" y="38762"/>
                </a:lnTo>
                <a:lnTo>
                  <a:pt x="32707" y="33675"/>
                </a:lnTo>
                <a:lnTo>
                  <a:pt x="15828" y="33675"/>
                </a:lnTo>
                <a:lnTo>
                  <a:pt x="9495" y="29467"/>
                </a:lnTo>
                <a:lnTo>
                  <a:pt x="6780" y="7947"/>
                </a:lnTo>
                <a:lnTo>
                  <a:pt x="2110" y="21047"/>
                </a:lnTo>
                <a:lnTo>
                  <a:pt x="2110" y="26309"/>
                </a:lnTo>
                <a:lnTo>
                  <a:pt x="5275" y="31571"/>
                </a:lnTo>
                <a:lnTo>
                  <a:pt x="10552" y="35780"/>
                </a:lnTo>
                <a:lnTo>
                  <a:pt x="6330" y="35780"/>
                </a:lnTo>
                <a:lnTo>
                  <a:pt x="2110" y="39990"/>
                </a:lnTo>
                <a:lnTo>
                  <a:pt x="2110" y="49462"/>
                </a:lnTo>
                <a:lnTo>
                  <a:pt x="5275" y="51566"/>
                </a:lnTo>
                <a:lnTo>
                  <a:pt x="9495" y="51566"/>
                </a:lnTo>
                <a:lnTo>
                  <a:pt x="9495" y="52618"/>
                </a:lnTo>
                <a:lnTo>
                  <a:pt x="2110" y="54722"/>
                </a:lnTo>
                <a:lnTo>
                  <a:pt x="0" y="58932"/>
                </a:lnTo>
                <a:close/>
              </a:path>
              <a:path w="49602" h="77875">
                <a:moveTo>
                  <a:pt x="44313" y="14732"/>
                </a:moveTo>
                <a:lnTo>
                  <a:pt x="43258" y="10524"/>
                </a:lnTo>
                <a:lnTo>
                  <a:pt x="40092" y="7366"/>
                </a:lnTo>
                <a:lnTo>
                  <a:pt x="43258" y="5262"/>
                </a:lnTo>
                <a:lnTo>
                  <a:pt x="49602" y="5262"/>
                </a:lnTo>
                <a:lnTo>
                  <a:pt x="49602" y="0"/>
                </a:lnTo>
                <a:lnTo>
                  <a:pt x="45368" y="0"/>
                </a:lnTo>
                <a:lnTo>
                  <a:pt x="41147" y="1052"/>
                </a:lnTo>
                <a:lnTo>
                  <a:pt x="37982" y="4209"/>
                </a:lnTo>
                <a:lnTo>
                  <a:pt x="33762" y="2104"/>
                </a:lnTo>
                <a:lnTo>
                  <a:pt x="30602" y="1052"/>
                </a:lnTo>
                <a:lnTo>
                  <a:pt x="24270" y="1052"/>
                </a:lnTo>
                <a:lnTo>
                  <a:pt x="18841" y="1535"/>
                </a:lnTo>
                <a:lnTo>
                  <a:pt x="6780" y="7947"/>
                </a:lnTo>
                <a:lnTo>
                  <a:pt x="9495" y="29467"/>
                </a:lnTo>
                <a:lnTo>
                  <a:pt x="9495" y="11576"/>
                </a:lnTo>
                <a:lnTo>
                  <a:pt x="14772" y="5262"/>
                </a:lnTo>
                <a:lnTo>
                  <a:pt x="32707" y="5262"/>
                </a:lnTo>
                <a:lnTo>
                  <a:pt x="37982" y="10524"/>
                </a:lnTo>
                <a:lnTo>
                  <a:pt x="37982" y="29467"/>
                </a:lnTo>
                <a:lnTo>
                  <a:pt x="32707" y="33675"/>
                </a:lnTo>
                <a:lnTo>
                  <a:pt x="26764" y="38762"/>
                </a:lnTo>
                <a:lnTo>
                  <a:pt x="39262" y="33594"/>
                </a:lnTo>
                <a:lnTo>
                  <a:pt x="44313" y="19995"/>
                </a:lnTo>
                <a:lnTo>
                  <a:pt x="44313" y="14732"/>
                </a:lnTo>
                <a:close/>
              </a:path>
            </a:pathLst>
          </a:custGeom>
          <a:solidFill>
            <a:srgbClr val="FDFDFD"/>
          </a:solidFill>
        </p:spPr>
        <p:txBody>
          <a:bodyPr wrap="square" lIns="0" tIns="0" rIns="0" bIns="0" rtlCol="0">
            <a:noAutofit/>
          </a:bodyPr>
          <a:lstStyle/>
          <a:p>
            <a:endParaRPr/>
          </a:p>
        </p:txBody>
      </p:sp>
      <p:sp>
        <p:nvSpPr>
          <p:cNvPr id="228" name="object 35"/>
          <p:cNvSpPr/>
          <p:nvPr/>
        </p:nvSpPr>
        <p:spPr>
          <a:xfrm>
            <a:off x="237643" y="6400177"/>
            <a:ext cx="36928" cy="57880"/>
          </a:xfrm>
          <a:custGeom>
            <a:avLst/>
            <a:gdLst/>
            <a:ahLst/>
            <a:cxnLst/>
            <a:rect l="l" t="t" r="r" b="b"/>
            <a:pathLst>
              <a:path w="36928" h="57880">
                <a:moveTo>
                  <a:pt x="24267" y="57880"/>
                </a:moveTo>
                <a:lnTo>
                  <a:pt x="29543" y="54724"/>
                </a:lnTo>
                <a:lnTo>
                  <a:pt x="35873" y="49462"/>
                </a:lnTo>
                <a:lnTo>
                  <a:pt x="36928" y="56828"/>
                </a:lnTo>
                <a:lnTo>
                  <a:pt x="35873" y="25257"/>
                </a:lnTo>
                <a:lnTo>
                  <a:pt x="35873" y="43147"/>
                </a:lnTo>
                <a:lnTo>
                  <a:pt x="29543" y="48410"/>
                </a:lnTo>
                <a:lnTo>
                  <a:pt x="24267" y="57880"/>
                </a:lnTo>
                <a:close/>
              </a:path>
              <a:path w="36928" h="57880">
                <a:moveTo>
                  <a:pt x="43259" y="56828"/>
                </a:moveTo>
                <a:lnTo>
                  <a:pt x="42204" y="52618"/>
                </a:lnTo>
                <a:lnTo>
                  <a:pt x="42204" y="4209"/>
                </a:lnTo>
                <a:lnTo>
                  <a:pt x="35873" y="0"/>
                </a:lnTo>
                <a:lnTo>
                  <a:pt x="13716" y="0"/>
                </a:lnTo>
                <a:lnTo>
                  <a:pt x="7385" y="3157"/>
                </a:lnTo>
                <a:lnTo>
                  <a:pt x="2110" y="12628"/>
                </a:lnTo>
                <a:lnTo>
                  <a:pt x="6330" y="14732"/>
                </a:lnTo>
                <a:lnTo>
                  <a:pt x="10551" y="8418"/>
                </a:lnTo>
                <a:lnTo>
                  <a:pt x="15826" y="4209"/>
                </a:lnTo>
                <a:lnTo>
                  <a:pt x="32708" y="4209"/>
                </a:lnTo>
                <a:lnTo>
                  <a:pt x="35873" y="8418"/>
                </a:lnTo>
                <a:lnTo>
                  <a:pt x="35873" y="19995"/>
                </a:lnTo>
                <a:lnTo>
                  <a:pt x="28746" y="21605"/>
                </a:lnTo>
                <a:lnTo>
                  <a:pt x="12998" y="25954"/>
                </a:lnTo>
                <a:lnTo>
                  <a:pt x="3305" y="32249"/>
                </a:lnTo>
                <a:lnTo>
                  <a:pt x="0" y="43147"/>
                </a:lnTo>
                <a:lnTo>
                  <a:pt x="0" y="52618"/>
                </a:lnTo>
                <a:lnTo>
                  <a:pt x="6330" y="57880"/>
                </a:lnTo>
                <a:lnTo>
                  <a:pt x="24267" y="57880"/>
                </a:lnTo>
                <a:lnTo>
                  <a:pt x="29543" y="48410"/>
                </a:lnTo>
                <a:lnTo>
                  <a:pt x="22157" y="52618"/>
                </a:lnTo>
                <a:lnTo>
                  <a:pt x="10551" y="52618"/>
                </a:lnTo>
                <a:lnTo>
                  <a:pt x="6330" y="49462"/>
                </a:lnTo>
                <a:lnTo>
                  <a:pt x="6330" y="43147"/>
                </a:lnTo>
                <a:lnTo>
                  <a:pt x="7366" y="37703"/>
                </a:lnTo>
                <a:lnTo>
                  <a:pt x="15194" y="31166"/>
                </a:lnTo>
                <a:lnTo>
                  <a:pt x="35873" y="25257"/>
                </a:lnTo>
                <a:lnTo>
                  <a:pt x="36928" y="56828"/>
                </a:lnTo>
                <a:lnTo>
                  <a:pt x="43259" y="56828"/>
                </a:lnTo>
                <a:close/>
              </a:path>
            </a:pathLst>
          </a:custGeom>
          <a:solidFill>
            <a:srgbClr val="FDFDFD"/>
          </a:solidFill>
        </p:spPr>
        <p:txBody>
          <a:bodyPr wrap="square" lIns="0" tIns="0" rIns="0" bIns="0" rtlCol="0">
            <a:noAutofit/>
          </a:bodyPr>
          <a:lstStyle/>
          <a:p>
            <a:endParaRPr/>
          </a:p>
        </p:txBody>
      </p:sp>
      <p:sp>
        <p:nvSpPr>
          <p:cNvPr id="229" name="object 36"/>
          <p:cNvSpPr/>
          <p:nvPr/>
        </p:nvSpPr>
        <p:spPr>
          <a:xfrm>
            <a:off x="295674" y="6400177"/>
            <a:ext cx="42218" cy="56828"/>
          </a:xfrm>
          <a:custGeom>
            <a:avLst/>
            <a:gdLst/>
            <a:ahLst/>
            <a:cxnLst/>
            <a:rect l="l" t="t" r="r" b="b"/>
            <a:pathLst>
              <a:path w="42218" h="56828">
                <a:moveTo>
                  <a:pt x="42218" y="6314"/>
                </a:moveTo>
                <a:lnTo>
                  <a:pt x="36928" y="0"/>
                </a:lnTo>
                <a:lnTo>
                  <a:pt x="17936" y="0"/>
                </a:lnTo>
                <a:lnTo>
                  <a:pt x="12661" y="3157"/>
                </a:lnTo>
                <a:lnTo>
                  <a:pt x="6330" y="9472"/>
                </a:lnTo>
                <a:lnTo>
                  <a:pt x="6330" y="1052"/>
                </a:lnTo>
                <a:lnTo>
                  <a:pt x="0" y="1052"/>
                </a:lnTo>
                <a:lnTo>
                  <a:pt x="0" y="56828"/>
                </a:lnTo>
                <a:lnTo>
                  <a:pt x="6330" y="56828"/>
                </a:lnTo>
                <a:lnTo>
                  <a:pt x="6330" y="15786"/>
                </a:lnTo>
                <a:lnTo>
                  <a:pt x="13716" y="8418"/>
                </a:lnTo>
                <a:lnTo>
                  <a:pt x="17936" y="4209"/>
                </a:lnTo>
                <a:lnTo>
                  <a:pt x="32708" y="4209"/>
                </a:lnTo>
                <a:lnTo>
                  <a:pt x="35873" y="9472"/>
                </a:lnTo>
                <a:lnTo>
                  <a:pt x="35873" y="56828"/>
                </a:lnTo>
                <a:lnTo>
                  <a:pt x="42218" y="56828"/>
                </a:lnTo>
                <a:lnTo>
                  <a:pt x="42218" y="6314"/>
                </a:lnTo>
                <a:close/>
              </a:path>
            </a:pathLst>
          </a:custGeom>
          <a:solidFill>
            <a:srgbClr val="FDFDFD"/>
          </a:solidFill>
        </p:spPr>
        <p:txBody>
          <a:bodyPr wrap="square" lIns="0" tIns="0" rIns="0" bIns="0" rtlCol="0">
            <a:noAutofit/>
          </a:bodyPr>
          <a:lstStyle/>
          <a:p>
            <a:endParaRPr/>
          </a:p>
        </p:txBody>
      </p:sp>
      <p:sp>
        <p:nvSpPr>
          <p:cNvPr id="230" name="object 37"/>
          <p:cNvSpPr/>
          <p:nvPr/>
        </p:nvSpPr>
        <p:spPr>
          <a:xfrm>
            <a:off x="353719"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1" name="object 38"/>
          <p:cNvSpPr/>
          <p:nvPr/>
        </p:nvSpPr>
        <p:spPr>
          <a:xfrm>
            <a:off x="356885"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2" name="object 39"/>
          <p:cNvSpPr/>
          <p:nvPr/>
        </p:nvSpPr>
        <p:spPr>
          <a:xfrm>
            <a:off x="370601" y="6401229"/>
            <a:ext cx="41149" cy="55776"/>
          </a:xfrm>
          <a:custGeom>
            <a:avLst/>
            <a:gdLst/>
            <a:ahLst/>
            <a:cxnLst/>
            <a:rect l="l" t="t" r="r" b="b"/>
            <a:pathLst>
              <a:path w="41149" h="55776">
                <a:moveTo>
                  <a:pt x="8440" y="50514"/>
                </a:moveTo>
                <a:lnTo>
                  <a:pt x="40094" y="3157"/>
                </a:lnTo>
                <a:lnTo>
                  <a:pt x="40094" y="0"/>
                </a:lnTo>
                <a:lnTo>
                  <a:pt x="2110" y="0"/>
                </a:lnTo>
                <a:lnTo>
                  <a:pt x="2110" y="4209"/>
                </a:lnTo>
                <a:lnTo>
                  <a:pt x="31653" y="4209"/>
                </a:lnTo>
                <a:lnTo>
                  <a:pt x="0" y="51566"/>
                </a:lnTo>
                <a:lnTo>
                  <a:pt x="0" y="55776"/>
                </a:lnTo>
                <a:lnTo>
                  <a:pt x="41149" y="55776"/>
                </a:lnTo>
                <a:lnTo>
                  <a:pt x="41149" y="50514"/>
                </a:lnTo>
                <a:lnTo>
                  <a:pt x="8440" y="50514"/>
                </a:lnTo>
                <a:close/>
              </a:path>
            </a:pathLst>
          </a:custGeom>
          <a:solidFill>
            <a:srgbClr val="FDFDFD"/>
          </a:solidFill>
        </p:spPr>
        <p:txBody>
          <a:bodyPr wrap="square" lIns="0" tIns="0" rIns="0" bIns="0" rtlCol="0">
            <a:noAutofit/>
          </a:bodyPr>
          <a:lstStyle/>
          <a:p>
            <a:endParaRPr/>
          </a:p>
        </p:txBody>
      </p:sp>
      <p:sp>
        <p:nvSpPr>
          <p:cNvPr id="233" name="object 40"/>
          <p:cNvSpPr/>
          <p:nvPr/>
        </p:nvSpPr>
        <p:spPr>
          <a:xfrm>
            <a:off x="415971" y="6400177"/>
            <a:ext cx="43273" cy="57880"/>
          </a:xfrm>
          <a:custGeom>
            <a:avLst/>
            <a:gdLst/>
            <a:ahLst/>
            <a:cxnLst/>
            <a:rect l="l" t="t" r="r" b="b"/>
            <a:pathLst>
              <a:path w="43273" h="57880">
                <a:moveTo>
                  <a:pt x="3165" y="12628"/>
                </a:moveTo>
                <a:lnTo>
                  <a:pt x="7385" y="14732"/>
                </a:lnTo>
                <a:lnTo>
                  <a:pt x="11606" y="8418"/>
                </a:lnTo>
                <a:lnTo>
                  <a:pt x="16881" y="4209"/>
                </a:lnTo>
                <a:lnTo>
                  <a:pt x="32722" y="4209"/>
                </a:lnTo>
                <a:lnTo>
                  <a:pt x="35887" y="8418"/>
                </a:lnTo>
                <a:lnTo>
                  <a:pt x="35887" y="19995"/>
                </a:lnTo>
                <a:lnTo>
                  <a:pt x="28741" y="21609"/>
                </a:lnTo>
                <a:lnTo>
                  <a:pt x="12994" y="25957"/>
                </a:lnTo>
                <a:lnTo>
                  <a:pt x="3303" y="32251"/>
                </a:lnTo>
                <a:lnTo>
                  <a:pt x="0" y="43147"/>
                </a:lnTo>
                <a:lnTo>
                  <a:pt x="0" y="52618"/>
                </a:lnTo>
                <a:lnTo>
                  <a:pt x="7385" y="57880"/>
                </a:lnTo>
                <a:lnTo>
                  <a:pt x="24281" y="57880"/>
                </a:lnTo>
                <a:lnTo>
                  <a:pt x="30612" y="48410"/>
                </a:lnTo>
                <a:lnTo>
                  <a:pt x="23226" y="52618"/>
                </a:lnTo>
                <a:lnTo>
                  <a:pt x="11606" y="52618"/>
                </a:lnTo>
                <a:lnTo>
                  <a:pt x="7385" y="49462"/>
                </a:lnTo>
                <a:lnTo>
                  <a:pt x="7385" y="43147"/>
                </a:lnTo>
                <a:lnTo>
                  <a:pt x="8236" y="38077"/>
                </a:lnTo>
                <a:lnTo>
                  <a:pt x="15653" y="31327"/>
                </a:lnTo>
                <a:lnTo>
                  <a:pt x="35887" y="25257"/>
                </a:lnTo>
                <a:lnTo>
                  <a:pt x="36942" y="56828"/>
                </a:lnTo>
                <a:lnTo>
                  <a:pt x="43273" y="56828"/>
                </a:lnTo>
                <a:lnTo>
                  <a:pt x="42218" y="52618"/>
                </a:lnTo>
                <a:lnTo>
                  <a:pt x="42218" y="4209"/>
                </a:lnTo>
                <a:lnTo>
                  <a:pt x="36942" y="0"/>
                </a:lnTo>
                <a:lnTo>
                  <a:pt x="14771" y="0"/>
                </a:lnTo>
                <a:lnTo>
                  <a:pt x="7385" y="3157"/>
                </a:lnTo>
                <a:lnTo>
                  <a:pt x="3165" y="12628"/>
                </a:lnTo>
                <a:close/>
              </a:path>
              <a:path w="43273" h="57880">
                <a:moveTo>
                  <a:pt x="24281" y="57880"/>
                </a:moveTo>
                <a:lnTo>
                  <a:pt x="29557" y="54724"/>
                </a:lnTo>
                <a:lnTo>
                  <a:pt x="35887" y="49462"/>
                </a:lnTo>
                <a:lnTo>
                  <a:pt x="36942" y="56828"/>
                </a:lnTo>
                <a:lnTo>
                  <a:pt x="35887" y="25257"/>
                </a:lnTo>
                <a:lnTo>
                  <a:pt x="35887" y="43147"/>
                </a:lnTo>
                <a:lnTo>
                  <a:pt x="30612" y="48410"/>
                </a:lnTo>
                <a:lnTo>
                  <a:pt x="24281" y="57880"/>
                </a:lnTo>
                <a:close/>
              </a:path>
            </a:pathLst>
          </a:custGeom>
          <a:solidFill>
            <a:srgbClr val="FDFDFD"/>
          </a:solidFill>
        </p:spPr>
        <p:txBody>
          <a:bodyPr wrap="square" lIns="0" tIns="0" rIns="0" bIns="0" rtlCol="0">
            <a:noAutofit/>
          </a:bodyPr>
          <a:lstStyle/>
          <a:p>
            <a:endParaRPr/>
          </a:p>
        </p:txBody>
      </p:sp>
      <p:sp>
        <p:nvSpPr>
          <p:cNvPr id="234" name="object 41"/>
          <p:cNvSpPr/>
          <p:nvPr/>
        </p:nvSpPr>
        <p:spPr>
          <a:xfrm>
            <a:off x="466630" y="6382286"/>
            <a:ext cx="27432" cy="75771"/>
          </a:xfrm>
          <a:custGeom>
            <a:avLst/>
            <a:gdLst/>
            <a:ahLst/>
            <a:cxnLst/>
            <a:rect l="l" t="t" r="r" b="b"/>
            <a:pathLst>
              <a:path w="27432" h="75771">
                <a:moveTo>
                  <a:pt x="14771" y="68405"/>
                </a:moveTo>
                <a:lnTo>
                  <a:pt x="14771" y="23152"/>
                </a:lnTo>
                <a:lnTo>
                  <a:pt x="27432" y="23152"/>
                </a:lnTo>
                <a:lnTo>
                  <a:pt x="27432" y="18942"/>
                </a:lnTo>
                <a:lnTo>
                  <a:pt x="14771" y="18942"/>
                </a:lnTo>
                <a:lnTo>
                  <a:pt x="14771" y="0"/>
                </a:lnTo>
                <a:lnTo>
                  <a:pt x="8440" y="0"/>
                </a:lnTo>
                <a:lnTo>
                  <a:pt x="8440" y="18942"/>
                </a:lnTo>
                <a:lnTo>
                  <a:pt x="0" y="18942"/>
                </a:lnTo>
                <a:lnTo>
                  <a:pt x="0" y="23152"/>
                </a:lnTo>
                <a:lnTo>
                  <a:pt x="8440" y="23152"/>
                </a:lnTo>
                <a:lnTo>
                  <a:pt x="8440" y="72615"/>
                </a:lnTo>
                <a:lnTo>
                  <a:pt x="11606" y="75771"/>
                </a:lnTo>
                <a:lnTo>
                  <a:pt x="23212" y="75771"/>
                </a:lnTo>
                <a:lnTo>
                  <a:pt x="27432" y="74719"/>
                </a:lnTo>
                <a:lnTo>
                  <a:pt x="27432" y="69457"/>
                </a:lnTo>
                <a:lnTo>
                  <a:pt x="25322" y="69457"/>
                </a:lnTo>
                <a:lnTo>
                  <a:pt x="21102" y="70509"/>
                </a:lnTo>
                <a:lnTo>
                  <a:pt x="16881" y="70509"/>
                </a:lnTo>
                <a:lnTo>
                  <a:pt x="14771" y="68405"/>
                </a:lnTo>
                <a:close/>
              </a:path>
            </a:pathLst>
          </a:custGeom>
          <a:solidFill>
            <a:srgbClr val="FDFDFD"/>
          </a:solidFill>
        </p:spPr>
        <p:txBody>
          <a:bodyPr wrap="square" lIns="0" tIns="0" rIns="0" bIns="0" rtlCol="0">
            <a:noAutofit/>
          </a:bodyPr>
          <a:lstStyle/>
          <a:p>
            <a:endParaRPr/>
          </a:p>
        </p:txBody>
      </p:sp>
      <p:sp>
        <p:nvSpPr>
          <p:cNvPr id="235" name="object 42"/>
          <p:cNvSpPr/>
          <p:nvPr/>
        </p:nvSpPr>
        <p:spPr>
          <a:xfrm>
            <a:off x="502504" y="6379130"/>
            <a:ext cx="6330" cy="77875"/>
          </a:xfrm>
          <a:custGeom>
            <a:avLst/>
            <a:gdLst/>
            <a:ahLst/>
            <a:cxnLst/>
            <a:rect l="l" t="t" r="r" b="b"/>
            <a:pathLst>
              <a:path w="6330" h="77875">
                <a:moveTo>
                  <a:pt x="0" y="22099"/>
                </a:moveTo>
                <a:lnTo>
                  <a:pt x="0" y="77875"/>
                </a:lnTo>
                <a:lnTo>
                  <a:pt x="6330" y="77875"/>
                </a:lnTo>
                <a:lnTo>
                  <a:pt x="6330" y="22099"/>
                </a:lnTo>
                <a:lnTo>
                  <a:pt x="0" y="22099"/>
                </a:lnTo>
                <a:close/>
              </a:path>
              <a:path w="6330" h="77875">
                <a:moveTo>
                  <a:pt x="0" y="0"/>
                </a:moveTo>
                <a:lnTo>
                  <a:pt x="0" y="9470"/>
                </a:lnTo>
                <a:lnTo>
                  <a:pt x="6330" y="9470"/>
                </a:lnTo>
                <a:lnTo>
                  <a:pt x="6330" y="0"/>
                </a:lnTo>
                <a:lnTo>
                  <a:pt x="0" y="0"/>
                </a:lnTo>
                <a:close/>
              </a:path>
            </a:pathLst>
          </a:custGeom>
          <a:solidFill>
            <a:srgbClr val="FDFDFD"/>
          </a:solidFill>
        </p:spPr>
        <p:txBody>
          <a:bodyPr wrap="square" lIns="0" tIns="0" rIns="0" bIns="0" rtlCol="0">
            <a:noAutofit/>
          </a:bodyPr>
          <a:lstStyle/>
          <a:p>
            <a:endParaRPr/>
          </a:p>
        </p:txBody>
      </p:sp>
      <p:sp>
        <p:nvSpPr>
          <p:cNvPr id="236" name="object 43"/>
          <p:cNvSpPr/>
          <p:nvPr/>
        </p:nvSpPr>
        <p:spPr>
          <a:xfrm>
            <a:off x="505669" y="6380700"/>
            <a:ext cx="0" cy="76305"/>
          </a:xfrm>
          <a:custGeom>
            <a:avLst/>
            <a:gdLst/>
            <a:ahLst/>
            <a:cxnLst/>
            <a:rect l="l" t="t" r="r" b="b"/>
            <a:pathLst>
              <a:path h="76305">
                <a:moveTo>
                  <a:pt x="0" y="0"/>
                </a:moveTo>
                <a:lnTo>
                  <a:pt x="0" y="76305"/>
                </a:lnTo>
              </a:path>
            </a:pathLst>
          </a:custGeom>
          <a:ln w="7600">
            <a:solidFill>
              <a:srgbClr val="FDFDFD"/>
            </a:solidFill>
          </a:ln>
        </p:spPr>
        <p:txBody>
          <a:bodyPr wrap="square" lIns="0" tIns="0" rIns="0" bIns="0" rtlCol="0">
            <a:noAutofit/>
          </a:bodyPr>
          <a:lstStyle/>
          <a:p>
            <a:endParaRPr/>
          </a:p>
        </p:txBody>
      </p:sp>
      <p:sp>
        <p:nvSpPr>
          <p:cNvPr id="237" name="object 44"/>
          <p:cNvSpPr/>
          <p:nvPr/>
        </p:nvSpPr>
        <p:spPr>
          <a:xfrm>
            <a:off x="520441" y="6400177"/>
            <a:ext cx="35801" cy="57880"/>
          </a:xfrm>
          <a:custGeom>
            <a:avLst/>
            <a:gdLst/>
            <a:ahLst/>
            <a:cxnLst/>
            <a:rect l="l" t="t" r="r" b="b"/>
            <a:pathLst>
              <a:path w="35801" h="57880">
                <a:moveTo>
                  <a:pt x="23226" y="52618"/>
                </a:moveTo>
                <a:lnTo>
                  <a:pt x="23226" y="57880"/>
                </a:lnTo>
                <a:lnTo>
                  <a:pt x="35801" y="54258"/>
                </a:lnTo>
                <a:lnTo>
                  <a:pt x="34512" y="47836"/>
                </a:lnTo>
                <a:lnTo>
                  <a:pt x="23226" y="52618"/>
                </a:lnTo>
                <a:close/>
              </a:path>
              <a:path w="35801" h="57880">
                <a:moveTo>
                  <a:pt x="23226" y="52618"/>
                </a:moveTo>
                <a:lnTo>
                  <a:pt x="18731" y="52130"/>
                </a:lnTo>
                <a:lnTo>
                  <a:pt x="9345" y="44614"/>
                </a:lnTo>
                <a:lnTo>
                  <a:pt x="6330" y="28415"/>
                </a:lnTo>
                <a:lnTo>
                  <a:pt x="6641" y="22566"/>
                </a:lnTo>
                <a:lnTo>
                  <a:pt x="11666" y="9134"/>
                </a:lnTo>
                <a:lnTo>
                  <a:pt x="23226" y="4209"/>
                </a:lnTo>
                <a:lnTo>
                  <a:pt x="27141" y="4623"/>
                </a:lnTo>
                <a:lnTo>
                  <a:pt x="36343" y="12405"/>
                </a:lnTo>
                <a:lnTo>
                  <a:pt x="39053" y="28415"/>
                </a:lnTo>
                <a:lnTo>
                  <a:pt x="38859" y="33848"/>
                </a:lnTo>
                <a:lnTo>
                  <a:pt x="34512" y="47836"/>
                </a:lnTo>
                <a:lnTo>
                  <a:pt x="35801" y="54258"/>
                </a:lnTo>
                <a:lnTo>
                  <a:pt x="43246" y="43505"/>
                </a:lnTo>
                <a:lnTo>
                  <a:pt x="45383" y="28415"/>
                </a:lnTo>
                <a:lnTo>
                  <a:pt x="43843" y="15971"/>
                </a:lnTo>
                <a:lnTo>
                  <a:pt x="37028" y="4545"/>
                </a:lnTo>
                <a:lnTo>
                  <a:pt x="23226" y="0"/>
                </a:lnTo>
                <a:lnTo>
                  <a:pt x="10034" y="3522"/>
                </a:lnTo>
                <a:lnTo>
                  <a:pt x="2201" y="14020"/>
                </a:lnTo>
                <a:lnTo>
                  <a:pt x="0" y="28415"/>
                </a:lnTo>
                <a:lnTo>
                  <a:pt x="1900" y="42662"/>
                </a:lnTo>
                <a:lnTo>
                  <a:pt x="9067" y="53627"/>
                </a:lnTo>
                <a:lnTo>
                  <a:pt x="23226" y="57880"/>
                </a:lnTo>
                <a:lnTo>
                  <a:pt x="23226" y="52618"/>
                </a:lnTo>
                <a:close/>
              </a:path>
            </a:pathLst>
          </a:custGeom>
          <a:solidFill>
            <a:srgbClr val="FDFDFD"/>
          </a:solidFill>
        </p:spPr>
        <p:txBody>
          <a:bodyPr wrap="square" lIns="0" tIns="0" rIns="0" bIns="0" rtlCol="0">
            <a:noAutofit/>
          </a:bodyPr>
          <a:lstStyle/>
          <a:p>
            <a:endParaRPr/>
          </a:p>
        </p:txBody>
      </p:sp>
      <p:sp>
        <p:nvSpPr>
          <p:cNvPr id="238" name="object 45"/>
          <p:cNvSpPr/>
          <p:nvPr/>
        </p:nvSpPr>
        <p:spPr>
          <a:xfrm>
            <a:off x="577431" y="6400177"/>
            <a:ext cx="42204" cy="56828"/>
          </a:xfrm>
          <a:custGeom>
            <a:avLst/>
            <a:gdLst/>
            <a:ahLst/>
            <a:cxnLst/>
            <a:rect l="l" t="t" r="r" b="b"/>
            <a:pathLst>
              <a:path w="42204" h="56828">
                <a:moveTo>
                  <a:pt x="42204" y="6314"/>
                </a:moveTo>
                <a:lnTo>
                  <a:pt x="36928" y="0"/>
                </a:lnTo>
                <a:lnTo>
                  <a:pt x="16881" y="0"/>
                </a:lnTo>
                <a:lnTo>
                  <a:pt x="12661" y="3157"/>
                </a:lnTo>
                <a:lnTo>
                  <a:pt x="6330" y="9472"/>
                </a:lnTo>
                <a:lnTo>
                  <a:pt x="6330" y="1052"/>
                </a:lnTo>
                <a:lnTo>
                  <a:pt x="0" y="1052"/>
                </a:lnTo>
                <a:lnTo>
                  <a:pt x="0" y="56828"/>
                </a:lnTo>
                <a:lnTo>
                  <a:pt x="6330" y="56828"/>
                </a:lnTo>
                <a:lnTo>
                  <a:pt x="6330" y="15786"/>
                </a:lnTo>
                <a:lnTo>
                  <a:pt x="13716" y="8418"/>
                </a:lnTo>
                <a:lnTo>
                  <a:pt x="16881" y="4209"/>
                </a:lnTo>
                <a:lnTo>
                  <a:pt x="32708" y="4209"/>
                </a:lnTo>
                <a:lnTo>
                  <a:pt x="35873" y="9472"/>
                </a:lnTo>
                <a:lnTo>
                  <a:pt x="35873" y="56828"/>
                </a:lnTo>
                <a:lnTo>
                  <a:pt x="42204" y="56828"/>
                </a:lnTo>
                <a:lnTo>
                  <a:pt x="42204" y="6314"/>
                </a:lnTo>
                <a:close/>
              </a:path>
            </a:pathLst>
          </a:custGeom>
          <a:solidFill>
            <a:srgbClr val="FDFDFD"/>
          </a:solidFill>
        </p:spPr>
        <p:txBody>
          <a:bodyPr wrap="square" lIns="0" tIns="0" rIns="0" bIns="0" rtlCol="0">
            <a:noAutofit/>
          </a:bodyPr>
          <a:lstStyle/>
          <a:p>
            <a:endParaRPr/>
          </a:p>
        </p:txBody>
      </p:sp>
      <p:sp>
        <p:nvSpPr>
          <p:cNvPr id="239" name="object 46"/>
          <p:cNvSpPr/>
          <p:nvPr/>
        </p:nvSpPr>
        <p:spPr>
          <a:xfrm>
            <a:off x="302005" y="5603532"/>
            <a:ext cx="153019" cy="216784"/>
          </a:xfrm>
          <a:custGeom>
            <a:avLst/>
            <a:gdLst/>
            <a:ahLst/>
            <a:cxnLst/>
            <a:rect l="l" t="t" r="r" b="b"/>
            <a:pathLst>
              <a:path w="153019" h="216784">
                <a:moveTo>
                  <a:pt x="153019" y="183115"/>
                </a:moveTo>
                <a:lnTo>
                  <a:pt x="147743" y="181011"/>
                </a:lnTo>
                <a:lnTo>
                  <a:pt x="143523" y="192585"/>
                </a:lnTo>
                <a:lnTo>
                  <a:pt x="136137" y="198898"/>
                </a:lnTo>
                <a:lnTo>
                  <a:pt x="131902" y="202054"/>
                </a:lnTo>
                <a:lnTo>
                  <a:pt x="125572" y="203106"/>
                </a:lnTo>
                <a:lnTo>
                  <a:pt x="120296" y="204158"/>
                </a:lnTo>
                <a:lnTo>
                  <a:pt x="71761" y="204158"/>
                </a:lnTo>
                <a:lnTo>
                  <a:pt x="55464" y="203369"/>
                </a:lnTo>
                <a:lnTo>
                  <a:pt x="48700" y="194926"/>
                </a:lnTo>
                <a:lnTo>
                  <a:pt x="48549" y="193637"/>
                </a:lnTo>
                <a:lnTo>
                  <a:pt x="48549" y="23147"/>
                </a:lnTo>
                <a:lnTo>
                  <a:pt x="59576" y="12321"/>
                </a:lnTo>
                <a:lnTo>
                  <a:pt x="71551" y="9491"/>
                </a:lnTo>
                <a:lnTo>
                  <a:pt x="71761" y="9469"/>
                </a:lnTo>
                <a:lnTo>
                  <a:pt x="71761" y="0"/>
                </a:lnTo>
                <a:lnTo>
                  <a:pt x="0" y="0"/>
                </a:lnTo>
                <a:lnTo>
                  <a:pt x="0" y="9469"/>
                </a:lnTo>
                <a:lnTo>
                  <a:pt x="20047" y="11573"/>
                </a:lnTo>
                <a:lnTo>
                  <a:pt x="21102" y="23147"/>
                </a:lnTo>
                <a:lnTo>
                  <a:pt x="21102" y="193637"/>
                </a:lnTo>
                <a:lnTo>
                  <a:pt x="20047" y="205210"/>
                </a:lnTo>
                <a:lnTo>
                  <a:pt x="0" y="207315"/>
                </a:lnTo>
                <a:lnTo>
                  <a:pt x="0" y="216784"/>
                </a:lnTo>
                <a:lnTo>
                  <a:pt x="143523" y="216784"/>
                </a:lnTo>
                <a:lnTo>
                  <a:pt x="153019" y="184168"/>
                </a:lnTo>
                <a:lnTo>
                  <a:pt x="153019" y="183115"/>
                </a:lnTo>
                <a:close/>
              </a:path>
            </a:pathLst>
          </a:custGeom>
          <a:solidFill>
            <a:srgbClr val="FDFDFD"/>
          </a:solidFill>
        </p:spPr>
        <p:txBody>
          <a:bodyPr wrap="square" lIns="0" tIns="0" rIns="0" bIns="0" rtlCol="0">
            <a:noAutofit/>
          </a:bodyPr>
          <a:lstStyle/>
          <a:p>
            <a:endParaRPr/>
          </a:p>
        </p:txBody>
      </p:sp>
      <p:sp>
        <p:nvSpPr>
          <p:cNvPr id="240" name="object 47"/>
          <p:cNvSpPr/>
          <p:nvPr/>
        </p:nvSpPr>
        <p:spPr>
          <a:xfrm>
            <a:off x="462410" y="5497237"/>
            <a:ext cx="70692" cy="39995"/>
          </a:xfrm>
          <a:custGeom>
            <a:avLst/>
            <a:gdLst/>
            <a:ahLst/>
            <a:cxnLst/>
            <a:rect l="l" t="t" r="r" b="b"/>
            <a:pathLst>
              <a:path w="70692" h="39995">
                <a:moveTo>
                  <a:pt x="0" y="0"/>
                </a:moveTo>
                <a:lnTo>
                  <a:pt x="3605" y="3764"/>
                </a:lnTo>
                <a:lnTo>
                  <a:pt x="13399" y="12131"/>
                </a:lnTo>
                <a:lnTo>
                  <a:pt x="24005" y="19116"/>
                </a:lnTo>
                <a:lnTo>
                  <a:pt x="35231" y="25056"/>
                </a:lnTo>
                <a:lnTo>
                  <a:pt x="46884" y="30291"/>
                </a:lnTo>
                <a:lnTo>
                  <a:pt x="58768" y="35158"/>
                </a:lnTo>
                <a:lnTo>
                  <a:pt x="70692" y="39995"/>
                </a:lnTo>
                <a:lnTo>
                  <a:pt x="64721" y="31790"/>
                </a:lnTo>
                <a:lnTo>
                  <a:pt x="58369" y="21310"/>
                </a:lnTo>
                <a:lnTo>
                  <a:pt x="49590" y="11573"/>
                </a:lnTo>
                <a:lnTo>
                  <a:pt x="46404" y="9140"/>
                </a:lnTo>
                <a:lnTo>
                  <a:pt x="35604" y="5062"/>
                </a:lnTo>
                <a:lnTo>
                  <a:pt x="23446" y="3667"/>
                </a:lnTo>
                <a:lnTo>
                  <a:pt x="11167" y="2724"/>
                </a:lnTo>
                <a:lnTo>
                  <a:pt x="0" y="0"/>
                </a:lnTo>
                <a:close/>
              </a:path>
            </a:pathLst>
          </a:custGeom>
          <a:solidFill>
            <a:srgbClr val="FDFDFD"/>
          </a:solidFill>
        </p:spPr>
        <p:txBody>
          <a:bodyPr wrap="square" lIns="0" tIns="0" rIns="0" bIns="0" rtlCol="0">
            <a:noAutofit/>
          </a:bodyPr>
          <a:lstStyle/>
          <a:p>
            <a:endParaRPr/>
          </a:p>
        </p:txBody>
      </p:sp>
      <p:sp>
        <p:nvSpPr>
          <p:cNvPr id="241" name="object 48"/>
          <p:cNvSpPr/>
          <p:nvPr/>
        </p:nvSpPr>
        <p:spPr>
          <a:xfrm>
            <a:off x="197538" y="5497237"/>
            <a:ext cx="69648" cy="41047"/>
          </a:xfrm>
          <a:custGeom>
            <a:avLst/>
            <a:gdLst/>
            <a:ahLst/>
            <a:cxnLst/>
            <a:rect l="l" t="t" r="r" b="b"/>
            <a:pathLst>
              <a:path w="69648" h="41047">
                <a:moveTo>
                  <a:pt x="69648" y="0"/>
                </a:moveTo>
                <a:lnTo>
                  <a:pt x="66577" y="1986"/>
                </a:lnTo>
                <a:lnTo>
                  <a:pt x="55313" y="4701"/>
                </a:lnTo>
                <a:lnTo>
                  <a:pt x="43440" y="5040"/>
                </a:lnTo>
                <a:lnTo>
                  <a:pt x="32705" y="7365"/>
                </a:lnTo>
                <a:lnTo>
                  <a:pt x="24103" y="10678"/>
                </a:lnTo>
                <a:lnTo>
                  <a:pt x="14444" y="19453"/>
                </a:lnTo>
                <a:lnTo>
                  <a:pt x="6827" y="30494"/>
                </a:lnTo>
                <a:lnTo>
                  <a:pt x="0" y="41047"/>
                </a:lnTo>
                <a:lnTo>
                  <a:pt x="2110" y="41047"/>
                </a:lnTo>
                <a:lnTo>
                  <a:pt x="5275" y="37891"/>
                </a:lnTo>
                <a:lnTo>
                  <a:pt x="16038" y="34968"/>
                </a:lnTo>
                <a:lnTo>
                  <a:pt x="27850" y="30357"/>
                </a:lnTo>
                <a:lnTo>
                  <a:pt x="39181" y="24462"/>
                </a:lnTo>
                <a:lnTo>
                  <a:pt x="49966" y="17374"/>
                </a:lnTo>
                <a:lnTo>
                  <a:pt x="60142" y="9189"/>
                </a:lnTo>
                <a:lnTo>
                  <a:pt x="69648" y="0"/>
                </a:lnTo>
                <a:close/>
              </a:path>
            </a:pathLst>
          </a:custGeom>
          <a:solidFill>
            <a:srgbClr val="FDFDFD"/>
          </a:solidFill>
        </p:spPr>
        <p:txBody>
          <a:bodyPr wrap="square" lIns="0" tIns="0" rIns="0" bIns="0" rtlCol="0">
            <a:noAutofit/>
          </a:bodyPr>
          <a:lstStyle/>
          <a:p>
            <a:endParaRPr/>
          </a:p>
        </p:txBody>
      </p:sp>
      <p:sp>
        <p:nvSpPr>
          <p:cNvPr id="242" name="object 49"/>
          <p:cNvSpPr/>
          <p:nvPr/>
        </p:nvSpPr>
        <p:spPr>
          <a:xfrm>
            <a:off x="498284" y="5505655"/>
            <a:ext cx="81257" cy="84199"/>
          </a:xfrm>
          <a:custGeom>
            <a:avLst/>
            <a:gdLst/>
            <a:ahLst/>
            <a:cxnLst/>
            <a:rect l="l" t="t" r="r" b="b"/>
            <a:pathLst>
              <a:path w="81257" h="84199">
                <a:moveTo>
                  <a:pt x="12153" y="31274"/>
                </a:moveTo>
                <a:lnTo>
                  <a:pt x="0" y="27369"/>
                </a:lnTo>
                <a:lnTo>
                  <a:pt x="18991" y="46308"/>
                </a:lnTo>
                <a:lnTo>
                  <a:pt x="26761" y="54435"/>
                </a:lnTo>
                <a:lnTo>
                  <a:pt x="37369" y="61530"/>
                </a:lnTo>
                <a:lnTo>
                  <a:pt x="48731" y="66810"/>
                </a:lnTo>
                <a:lnTo>
                  <a:pt x="60239" y="71518"/>
                </a:lnTo>
                <a:lnTo>
                  <a:pt x="71284" y="76899"/>
                </a:lnTo>
                <a:lnTo>
                  <a:pt x="81257" y="84199"/>
                </a:lnTo>
                <a:lnTo>
                  <a:pt x="79147" y="82095"/>
                </a:lnTo>
                <a:lnTo>
                  <a:pt x="78092" y="78939"/>
                </a:lnTo>
                <a:lnTo>
                  <a:pt x="77037" y="76834"/>
                </a:lnTo>
                <a:lnTo>
                  <a:pt x="77151" y="70971"/>
                </a:lnTo>
                <a:lnTo>
                  <a:pt x="75566" y="57889"/>
                </a:lnTo>
                <a:lnTo>
                  <a:pt x="71629" y="45507"/>
                </a:lnTo>
                <a:lnTo>
                  <a:pt x="65619" y="33994"/>
                </a:lnTo>
                <a:lnTo>
                  <a:pt x="57811" y="23518"/>
                </a:lnTo>
                <a:lnTo>
                  <a:pt x="48484" y="14248"/>
                </a:lnTo>
                <a:lnTo>
                  <a:pt x="37913" y="6352"/>
                </a:lnTo>
                <a:lnTo>
                  <a:pt x="26377" y="0"/>
                </a:lnTo>
                <a:lnTo>
                  <a:pt x="27560" y="1958"/>
                </a:lnTo>
                <a:lnTo>
                  <a:pt x="33794" y="13047"/>
                </a:lnTo>
                <a:lnTo>
                  <a:pt x="39730" y="24154"/>
                </a:lnTo>
                <a:lnTo>
                  <a:pt x="45914" y="35100"/>
                </a:lnTo>
                <a:lnTo>
                  <a:pt x="52892" y="45701"/>
                </a:lnTo>
                <a:lnTo>
                  <a:pt x="61210" y="55777"/>
                </a:lnTo>
                <a:lnTo>
                  <a:pt x="59100" y="57882"/>
                </a:lnTo>
                <a:lnTo>
                  <a:pt x="56911" y="55267"/>
                </a:lnTo>
                <a:lnTo>
                  <a:pt x="46919" y="46255"/>
                </a:lnTo>
                <a:lnTo>
                  <a:pt x="35922" y="39838"/>
                </a:lnTo>
                <a:lnTo>
                  <a:pt x="24230" y="35138"/>
                </a:lnTo>
                <a:lnTo>
                  <a:pt x="12153" y="31274"/>
                </a:lnTo>
                <a:close/>
              </a:path>
            </a:pathLst>
          </a:custGeom>
          <a:solidFill>
            <a:srgbClr val="FDFDFD"/>
          </a:solidFill>
        </p:spPr>
        <p:txBody>
          <a:bodyPr wrap="square" lIns="0" tIns="0" rIns="0" bIns="0" rtlCol="0">
            <a:noAutofit/>
          </a:bodyPr>
          <a:lstStyle/>
          <a:p>
            <a:endParaRPr/>
          </a:p>
        </p:txBody>
      </p:sp>
      <p:sp>
        <p:nvSpPr>
          <p:cNvPr id="243" name="object 50"/>
          <p:cNvSpPr/>
          <p:nvPr/>
        </p:nvSpPr>
        <p:spPr>
          <a:xfrm>
            <a:off x="151106" y="5506707"/>
            <a:ext cx="80206" cy="84199"/>
          </a:xfrm>
          <a:custGeom>
            <a:avLst/>
            <a:gdLst/>
            <a:ahLst/>
            <a:cxnLst/>
            <a:rect l="l" t="t" r="r" b="b"/>
            <a:pathLst>
              <a:path w="80206" h="84199">
                <a:moveTo>
                  <a:pt x="6444" y="61660"/>
                </a:moveTo>
                <a:lnTo>
                  <a:pt x="4135" y="73492"/>
                </a:lnTo>
                <a:lnTo>
                  <a:pt x="0" y="84199"/>
                </a:lnTo>
                <a:lnTo>
                  <a:pt x="5276" y="79991"/>
                </a:lnTo>
                <a:lnTo>
                  <a:pt x="7074" y="79133"/>
                </a:lnTo>
                <a:lnTo>
                  <a:pt x="18311" y="73850"/>
                </a:lnTo>
                <a:lnTo>
                  <a:pt x="29658" y="68371"/>
                </a:lnTo>
                <a:lnTo>
                  <a:pt x="40891" y="62422"/>
                </a:lnTo>
                <a:lnTo>
                  <a:pt x="51786" y="55728"/>
                </a:lnTo>
                <a:lnTo>
                  <a:pt x="62120" y="48013"/>
                </a:lnTo>
                <a:lnTo>
                  <a:pt x="71668" y="39003"/>
                </a:lnTo>
                <a:lnTo>
                  <a:pt x="80206" y="28422"/>
                </a:lnTo>
                <a:lnTo>
                  <a:pt x="77881" y="29244"/>
                </a:lnTo>
                <a:lnTo>
                  <a:pt x="65948" y="32835"/>
                </a:lnTo>
                <a:lnTo>
                  <a:pt x="53853" y="36371"/>
                </a:lnTo>
                <a:lnTo>
                  <a:pt x="42048" y="40976"/>
                </a:lnTo>
                <a:lnTo>
                  <a:pt x="30982" y="47772"/>
                </a:lnTo>
                <a:lnTo>
                  <a:pt x="21105" y="57882"/>
                </a:lnTo>
                <a:lnTo>
                  <a:pt x="20049" y="55777"/>
                </a:lnTo>
                <a:lnTo>
                  <a:pt x="21273" y="54451"/>
                </a:lnTo>
                <a:lnTo>
                  <a:pt x="29429" y="44204"/>
                </a:lnTo>
                <a:lnTo>
                  <a:pt x="36246" y="33449"/>
                </a:lnTo>
                <a:lnTo>
                  <a:pt x="42241" y="22373"/>
                </a:lnTo>
                <a:lnTo>
                  <a:pt x="47926" y="11161"/>
                </a:lnTo>
                <a:lnTo>
                  <a:pt x="53819" y="0"/>
                </a:lnTo>
                <a:lnTo>
                  <a:pt x="49652" y="3430"/>
                </a:lnTo>
                <a:lnTo>
                  <a:pt x="39384" y="10444"/>
                </a:lnTo>
                <a:lnTo>
                  <a:pt x="28853" y="17556"/>
                </a:lnTo>
                <a:lnTo>
                  <a:pt x="18994" y="26317"/>
                </a:lnTo>
                <a:lnTo>
                  <a:pt x="18011" y="27415"/>
                </a:lnTo>
                <a:lnTo>
                  <a:pt x="11823" y="37821"/>
                </a:lnTo>
                <a:lnTo>
                  <a:pt x="8488" y="49503"/>
                </a:lnTo>
                <a:lnTo>
                  <a:pt x="6444" y="61660"/>
                </a:lnTo>
                <a:close/>
              </a:path>
            </a:pathLst>
          </a:custGeom>
          <a:solidFill>
            <a:srgbClr val="FDFDFD"/>
          </a:solidFill>
        </p:spPr>
        <p:txBody>
          <a:bodyPr wrap="square" lIns="0" tIns="0" rIns="0" bIns="0" rtlCol="0">
            <a:noAutofit/>
          </a:bodyPr>
          <a:lstStyle/>
          <a:p>
            <a:endParaRPr/>
          </a:p>
        </p:txBody>
      </p:sp>
      <p:sp>
        <p:nvSpPr>
          <p:cNvPr id="244" name="object 51"/>
          <p:cNvSpPr/>
          <p:nvPr/>
        </p:nvSpPr>
        <p:spPr>
          <a:xfrm>
            <a:off x="544722" y="5543546"/>
            <a:ext cx="69072" cy="109451"/>
          </a:xfrm>
          <a:custGeom>
            <a:avLst/>
            <a:gdLst/>
            <a:ahLst/>
            <a:cxnLst/>
            <a:rect l="l" t="t" r="r" b="b"/>
            <a:pathLst>
              <a:path w="69072" h="109451">
                <a:moveTo>
                  <a:pt x="36021" y="6048"/>
                </a:moveTo>
                <a:lnTo>
                  <a:pt x="39610" y="17717"/>
                </a:lnTo>
                <a:lnTo>
                  <a:pt x="41430" y="30074"/>
                </a:lnTo>
                <a:lnTo>
                  <a:pt x="42883" y="42587"/>
                </a:lnTo>
                <a:lnTo>
                  <a:pt x="45369" y="54725"/>
                </a:lnTo>
                <a:lnTo>
                  <a:pt x="47479" y="63142"/>
                </a:lnTo>
                <a:lnTo>
                  <a:pt x="51700" y="70507"/>
                </a:lnTo>
                <a:lnTo>
                  <a:pt x="52755" y="77872"/>
                </a:lnTo>
                <a:lnTo>
                  <a:pt x="51396" y="75125"/>
                </a:lnTo>
                <a:lnTo>
                  <a:pt x="43416" y="64316"/>
                </a:lnTo>
                <a:lnTo>
                  <a:pt x="33437" y="56212"/>
                </a:lnTo>
                <a:lnTo>
                  <a:pt x="22309" y="49788"/>
                </a:lnTo>
                <a:lnTo>
                  <a:pt x="10880" y="44018"/>
                </a:lnTo>
                <a:lnTo>
                  <a:pt x="0" y="37877"/>
                </a:lnTo>
                <a:lnTo>
                  <a:pt x="15826" y="63142"/>
                </a:lnTo>
                <a:lnTo>
                  <a:pt x="18459" y="68010"/>
                </a:lnTo>
                <a:lnTo>
                  <a:pt x="26910" y="77779"/>
                </a:lnTo>
                <a:lnTo>
                  <a:pt x="37141" y="85407"/>
                </a:lnTo>
                <a:lnTo>
                  <a:pt x="47947" y="92294"/>
                </a:lnTo>
                <a:lnTo>
                  <a:pt x="58125" y="99842"/>
                </a:lnTo>
                <a:lnTo>
                  <a:pt x="66471" y="109451"/>
                </a:lnTo>
                <a:lnTo>
                  <a:pt x="65245" y="104637"/>
                </a:lnTo>
                <a:lnTo>
                  <a:pt x="64818" y="91802"/>
                </a:lnTo>
                <a:lnTo>
                  <a:pt x="67527" y="79977"/>
                </a:lnTo>
                <a:lnTo>
                  <a:pt x="68801" y="73396"/>
                </a:lnTo>
                <a:lnTo>
                  <a:pt x="69072" y="60965"/>
                </a:lnTo>
                <a:lnTo>
                  <a:pt x="66709" y="49432"/>
                </a:lnTo>
                <a:lnTo>
                  <a:pt x="62206" y="38647"/>
                </a:lnTo>
                <a:lnTo>
                  <a:pt x="56059" y="28460"/>
                </a:lnTo>
                <a:lnTo>
                  <a:pt x="48763" y="18723"/>
                </a:lnTo>
                <a:lnTo>
                  <a:pt x="40815" y="9286"/>
                </a:lnTo>
                <a:lnTo>
                  <a:pt x="32708" y="0"/>
                </a:lnTo>
                <a:lnTo>
                  <a:pt x="36021" y="6048"/>
                </a:lnTo>
                <a:close/>
              </a:path>
            </a:pathLst>
          </a:custGeom>
          <a:solidFill>
            <a:srgbClr val="FDFDFD"/>
          </a:solidFill>
        </p:spPr>
        <p:txBody>
          <a:bodyPr wrap="square" lIns="0" tIns="0" rIns="0" bIns="0" rtlCol="0">
            <a:noAutofit/>
          </a:bodyPr>
          <a:lstStyle/>
          <a:p>
            <a:endParaRPr/>
          </a:p>
        </p:txBody>
      </p:sp>
      <p:sp>
        <p:nvSpPr>
          <p:cNvPr id="245" name="object 52"/>
          <p:cNvSpPr/>
          <p:nvPr/>
        </p:nvSpPr>
        <p:spPr>
          <a:xfrm>
            <a:off x="116580" y="5544598"/>
            <a:ext cx="68295" cy="110503"/>
          </a:xfrm>
          <a:custGeom>
            <a:avLst/>
            <a:gdLst/>
            <a:ahLst/>
            <a:cxnLst/>
            <a:rect l="l" t="t" r="r" b="b"/>
            <a:pathLst>
              <a:path w="68295" h="110503">
                <a:moveTo>
                  <a:pt x="12365" y="28407"/>
                </a:moveTo>
                <a:lnTo>
                  <a:pt x="9953" y="30905"/>
                </a:lnTo>
                <a:lnTo>
                  <a:pt x="3560" y="40940"/>
                </a:lnTo>
                <a:lnTo>
                  <a:pt x="550" y="51913"/>
                </a:lnTo>
                <a:lnTo>
                  <a:pt x="0" y="63528"/>
                </a:lnTo>
                <a:lnTo>
                  <a:pt x="985" y="75490"/>
                </a:lnTo>
                <a:lnTo>
                  <a:pt x="2583" y="87503"/>
                </a:lnTo>
                <a:lnTo>
                  <a:pt x="3870" y="99273"/>
                </a:lnTo>
                <a:lnTo>
                  <a:pt x="3923" y="110503"/>
                </a:lnTo>
                <a:lnTo>
                  <a:pt x="10255" y="101020"/>
                </a:lnTo>
                <a:lnTo>
                  <a:pt x="18799" y="96555"/>
                </a:lnTo>
                <a:lnTo>
                  <a:pt x="29320" y="88994"/>
                </a:lnTo>
                <a:lnTo>
                  <a:pt x="38904" y="79973"/>
                </a:lnTo>
                <a:lnTo>
                  <a:pt x="47574" y="69921"/>
                </a:lnTo>
                <a:lnTo>
                  <a:pt x="55348" y="59270"/>
                </a:lnTo>
                <a:lnTo>
                  <a:pt x="62248" y="48449"/>
                </a:lnTo>
                <a:lnTo>
                  <a:pt x="68295" y="37891"/>
                </a:lnTo>
                <a:lnTo>
                  <a:pt x="64073" y="42099"/>
                </a:lnTo>
                <a:lnTo>
                  <a:pt x="55583" y="45349"/>
                </a:lnTo>
                <a:lnTo>
                  <a:pt x="43881" y="50979"/>
                </a:lnTo>
                <a:lnTo>
                  <a:pt x="32883" y="58253"/>
                </a:lnTo>
                <a:lnTo>
                  <a:pt x="23487" y="67469"/>
                </a:lnTo>
                <a:lnTo>
                  <a:pt x="16587" y="78925"/>
                </a:lnTo>
                <a:lnTo>
                  <a:pt x="14476" y="76820"/>
                </a:lnTo>
                <a:lnTo>
                  <a:pt x="18909" y="69112"/>
                </a:lnTo>
                <a:lnTo>
                  <a:pt x="22698" y="57894"/>
                </a:lnTo>
                <a:lnTo>
                  <a:pt x="24875" y="46008"/>
                </a:lnTo>
                <a:lnTo>
                  <a:pt x="26345" y="33863"/>
                </a:lnTo>
                <a:lnTo>
                  <a:pt x="28014" y="21873"/>
                </a:lnTo>
                <a:lnTo>
                  <a:pt x="30791" y="10448"/>
                </a:lnTo>
                <a:lnTo>
                  <a:pt x="35581" y="0"/>
                </a:lnTo>
                <a:lnTo>
                  <a:pt x="12365" y="28407"/>
                </a:lnTo>
                <a:close/>
              </a:path>
            </a:pathLst>
          </a:custGeom>
          <a:solidFill>
            <a:srgbClr val="FDFDFD"/>
          </a:solidFill>
        </p:spPr>
        <p:txBody>
          <a:bodyPr wrap="square" lIns="0" tIns="0" rIns="0" bIns="0" rtlCol="0">
            <a:noAutofit/>
          </a:bodyPr>
          <a:lstStyle/>
          <a:p>
            <a:endParaRPr/>
          </a:p>
        </p:txBody>
      </p:sp>
      <p:sp>
        <p:nvSpPr>
          <p:cNvPr id="246" name="object 53"/>
          <p:cNvSpPr/>
          <p:nvPr/>
        </p:nvSpPr>
        <p:spPr>
          <a:xfrm>
            <a:off x="572155" y="5607741"/>
            <a:ext cx="70126" cy="129442"/>
          </a:xfrm>
          <a:custGeom>
            <a:avLst/>
            <a:gdLst/>
            <a:ahLst/>
            <a:cxnLst/>
            <a:rect l="l" t="t" r="r" b="b"/>
            <a:pathLst>
              <a:path w="70126" h="129442">
                <a:moveTo>
                  <a:pt x="55608" y="10476"/>
                </a:moveTo>
                <a:lnTo>
                  <a:pt x="50645" y="0"/>
                </a:lnTo>
                <a:lnTo>
                  <a:pt x="50843" y="786"/>
                </a:lnTo>
                <a:lnTo>
                  <a:pt x="52436" y="12721"/>
                </a:lnTo>
                <a:lnTo>
                  <a:pt x="51922" y="24480"/>
                </a:lnTo>
                <a:lnTo>
                  <a:pt x="50181" y="36135"/>
                </a:lnTo>
                <a:lnTo>
                  <a:pt x="48092" y="47756"/>
                </a:lnTo>
                <a:lnTo>
                  <a:pt x="46535" y="59416"/>
                </a:lnTo>
                <a:lnTo>
                  <a:pt x="46389" y="71185"/>
                </a:lnTo>
                <a:lnTo>
                  <a:pt x="48535" y="83133"/>
                </a:lnTo>
                <a:lnTo>
                  <a:pt x="47479" y="83133"/>
                </a:lnTo>
                <a:lnTo>
                  <a:pt x="43424" y="71765"/>
                </a:lnTo>
                <a:lnTo>
                  <a:pt x="36559" y="61345"/>
                </a:lnTo>
                <a:lnTo>
                  <a:pt x="27886" y="51885"/>
                </a:lnTo>
                <a:lnTo>
                  <a:pt x="18304" y="42880"/>
                </a:lnTo>
                <a:lnTo>
                  <a:pt x="8709" y="33820"/>
                </a:lnTo>
                <a:lnTo>
                  <a:pt x="0" y="24199"/>
                </a:lnTo>
                <a:lnTo>
                  <a:pt x="6330" y="44204"/>
                </a:lnTo>
                <a:lnTo>
                  <a:pt x="7034" y="51676"/>
                </a:lnTo>
                <a:lnTo>
                  <a:pt x="11233" y="63652"/>
                </a:lnTo>
                <a:lnTo>
                  <a:pt x="18156" y="74463"/>
                </a:lnTo>
                <a:lnTo>
                  <a:pt x="26576" y="84636"/>
                </a:lnTo>
                <a:lnTo>
                  <a:pt x="35263" y="94695"/>
                </a:lnTo>
                <a:lnTo>
                  <a:pt x="42990" y="105165"/>
                </a:lnTo>
                <a:lnTo>
                  <a:pt x="48526" y="116572"/>
                </a:lnTo>
                <a:lnTo>
                  <a:pt x="50645" y="129442"/>
                </a:lnTo>
                <a:lnTo>
                  <a:pt x="51188" y="124809"/>
                </a:lnTo>
                <a:lnTo>
                  <a:pt x="54540" y="112465"/>
                </a:lnTo>
                <a:lnTo>
                  <a:pt x="59674" y="100787"/>
                </a:lnTo>
                <a:lnTo>
                  <a:pt x="65416" y="89446"/>
                </a:lnTo>
                <a:lnTo>
                  <a:pt x="68268" y="80628"/>
                </a:lnTo>
                <a:lnTo>
                  <a:pt x="70126" y="68413"/>
                </a:lnTo>
                <a:lnTo>
                  <a:pt x="69882" y="56315"/>
                </a:lnTo>
                <a:lnTo>
                  <a:pt x="67922" y="44404"/>
                </a:lnTo>
                <a:lnTo>
                  <a:pt x="64633" y="32748"/>
                </a:lnTo>
                <a:lnTo>
                  <a:pt x="60400" y="21415"/>
                </a:lnTo>
                <a:lnTo>
                  <a:pt x="55608" y="10476"/>
                </a:lnTo>
                <a:close/>
              </a:path>
            </a:pathLst>
          </a:custGeom>
          <a:solidFill>
            <a:srgbClr val="FDFDFD"/>
          </a:solidFill>
        </p:spPr>
        <p:txBody>
          <a:bodyPr wrap="square" lIns="0" tIns="0" rIns="0" bIns="0" rtlCol="0">
            <a:noAutofit/>
          </a:bodyPr>
          <a:lstStyle/>
          <a:p>
            <a:endParaRPr/>
          </a:p>
        </p:txBody>
      </p:sp>
      <p:sp>
        <p:nvSpPr>
          <p:cNvPr id="247" name="object 54"/>
          <p:cNvSpPr/>
          <p:nvPr/>
        </p:nvSpPr>
        <p:spPr>
          <a:xfrm>
            <a:off x="87703" y="5609845"/>
            <a:ext cx="70789" cy="128390"/>
          </a:xfrm>
          <a:custGeom>
            <a:avLst/>
            <a:gdLst/>
            <a:ahLst/>
            <a:cxnLst/>
            <a:rect l="l" t="t" r="r" b="b"/>
            <a:pathLst>
              <a:path w="70789" h="128390">
                <a:moveTo>
                  <a:pt x="1503" y="72055"/>
                </a:moveTo>
                <a:lnTo>
                  <a:pt x="4585" y="83544"/>
                </a:lnTo>
                <a:lnTo>
                  <a:pt x="8619" y="94816"/>
                </a:lnTo>
                <a:lnTo>
                  <a:pt x="12974" y="105976"/>
                </a:lnTo>
                <a:lnTo>
                  <a:pt x="17023" y="117132"/>
                </a:lnTo>
                <a:lnTo>
                  <a:pt x="20137" y="128390"/>
                </a:lnTo>
                <a:lnTo>
                  <a:pt x="21192" y="122077"/>
                </a:lnTo>
                <a:lnTo>
                  <a:pt x="21192" y="115764"/>
                </a:lnTo>
                <a:lnTo>
                  <a:pt x="24357" y="110503"/>
                </a:lnTo>
                <a:lnTo>
                  <a:pt x="31420" y="102691"/>
                </a:lnTo>
                <a:lnTo>
                  <a:pt x="39480" y="92437"/>
                </a:lnTo>
                <a:lnTo>
                  <a:pt x="46616" y="81791"/>
                </a:lnTo>
                <a:lnTo>
                  <a:pt x="52896" y="70767"/>
                </a:lnTo>
                <a:lnTo>
                  <a:pt x="58386" y="59378"/>
                </a:lnTo>
                <a:lnTo>
                  <a:pt x="63154" y="47636"/>
                </a:lnTo>
                <a:lnTo>
                  <a:pt x="67266" y="35555"/>
                </a:lnTo>
                <a:lnTo>
                  <a:pt x="70789" y="23147"/>
                </a:lnTo>
                <a:lnTo>
                  <a:pt x="65672" y="29076"/>
                </a:lnTo>
                <a:lnTo>
                  <a:pt x="56724" y="37956"/>
                </a:lnTo>
                <a:lnTo>
                  <a:pt x="47360" y="46781"/>
                </a:lnTo>
                <a:lnTo>
                  <a:pt x="38407" y="56060"/>
                </a:lnTo>
                <a:lnTo>
                  <a:pt x="30689" y="66299"/>
                </a:lnTo>
                <a:lnTo>
                  <a:pt x="27524" y="71560"/>
                </a:lnTo>
                <a:lnTo>
                  <a:pt x="25414" y="77872"/>
                </a:lnTo>
                <a:lnTo>
                  <a:pt x="23302" y="83133"/>
                </a:lnTo>
                <a:lnTo>
                  <a:pt x="24342" y="71248"/>
                </a:lnTo>
                <a:lnTo>
                  <a:pt x="23539" y="59010"/>
                </a:lnTo>
                <a:lnTo>
                  <a:pt x="21598" y="47017"/>
                </a:lnTo>
                <a:lnTo>
                  <a:pt x="19351" y="35195"/>
                </a:lnTo>
                <a:lnTo>
                  <a:pt x="17629" y="23467"/>
                </a:lnTo>
                <a:lnTo>
                  <a:pt x="17262" y="11761"/>
                </a:lnTo>
                <a:lnTo>
                  <a:pt x="19082" y="0"/>
                </a:lnTo>
                <a:lnTo>
                  <a:pt x="3252" y="37891"/>
                </a:lnTo>
                <a:lnTo>
                  <a:pt x="704" y="47994"/>
                </a:lnTo>
                <a:lnTo>
                  <a:pt x="0" y="60240"/>
                </a:lnTo>
                <a:lnTo>
                  <a:pt x="1503" y="72055"/>
                </a:lnTo>
                <a:close/>
              </a:path>
            </a:pathLst>
          </a:custGeom>
          <a:solidFill>
            <a:srgbClr val="FDFDFD"/>
          </a:solidFill>
        </p:spPr>
        <p:txBody>
          <a:bodyPr wrap="square" lIns="0" tIns="0" rIns="0" bIns="0" rtlCol="0">
            <a:noAutofit/>
          </a:bodyPr>
          <a:lstStyle/>
          <a:p>
            <a:endParaRPr/>
          </a:p>
        </p:txBody>
      </p:sp>
      <p:sp>
        <p:nvSpPr>
          <p:cNvPr id="248" name="object 55"/>
          <p:cNvSpPr/>
          <p:nvPr/>
        </p:nvSpPr>
        <p:spPr>
          <a:xfrm>
            <a:off x="584817" y="5690875"/>
            <a:ext cx="70135" cy="124181"/>
          </a:xfrm>
          <a:custGeom>
            <a:avLst/>
            <a:gdLst/>
            <a:ahLst/>
            <a:cxnLst/>
            <a:rect l="l" t="t" r="r" b="b"/>
            <a:pathLst>
              <a:path w="70135" h="124181">
                <a:moveTo>
                  <a:pt x="36928" y="66299"/>
                </a:moveTo>
                <a:lnTo>
                  <a:pt x="36928" y="73664"/>
                </a:lnTo>
                <a:lnTo>
                  <a:pt x="33763" y="77872"/>
                </a:lnTo>
                <a:lnTo>
                  <a:pt x="33970" y="64893"/>
                </a:lnTo>
                <a:lnTo>
                  <a:pt x="31384" y="52802"/>
                </a:lnTo>
                <a:lnTo>
                  <a:pt x="26647" y="41643"/>
                </a:lnTo>
                <a:lnTo>
                  <a:pt x="20449" y="31100"/>
                </a:lnTo>
                <a:lnTo>
                  <a:pt x="13482" y="20856"/>
                </a:lnTo>
                <a:lnTo>
                  <a:pt x="6435" y="10595"/>
                </a:lnTo>
                <a:lnTo>
                  <a:pt x="0" y="0"/>
                </a:lnTo>
                <a:lnTo>
                  <a:pt x="2110" y="22109"/>
                </a:lnTo>
                <a:lnTo>
                  <a:pt x="1883" y="32878"/>
                </a:lnTo>
                <a:lnTo>
                  <a:pt x="3731" y="44686"/>
                </a:lnTo>
                <a:lnTo>
                  <a:pt x="7175" y="55981"/>
                </a:lnTo>
                <a:lnTo>
                  <a:pt x="11515" y="66965"/>
                </a:lnTo>
                <a:lnTo>
                  <a:pt x="16051" y="77836"/>
                </a:lnTo>
                <a:lnTo>
                  <a:pt x="20083" y="88793"/>
                </a:lnTo>
                <a:lnTo>
                  <a:pt x="22911" y="100037"/>
                </a:lnTo>
                <a:lnTo>
                  <a:pt x="23836" y="111766"/>
                </a:lnTo>
                <a:lnTo>
                  <a:pt x="22157" y="124181"/>
                </a:lnTo>
                <a:lnTo>
                  <a:pt x="23572" y="121359"/>
                </a:lnTo>
                <a:lnTo>
                  <a:pt x="31506" y="111463"/>
                </a:lnTo>
                <a:lnTo>
                  <a:pt x="41149" y="103138"/>
                </a:lnTo>
                <a:lnTo>
                  <a:pt x="48267" y="96677"/>
                </a:lnTo>
                <a:lnTo>
                  <a:pt x="56233" y="86721"/>
                </a:lnTo>
                <a:lnTo>
                  <a:pt x="62270" y="75701"/>
                </a:lnTo>
                <a:lnTo>
                  <a:pt x="66510" y="63864"/>
                </a:lnTo>
                <a:lnTo>
                  <a:pt x="69087" y="51457"/>
                </a:lnTo>
                <a:lnTo>
                  <a:pt x="70135" y="38726"/>
                </a:lnTo>
                <a:lnTo>
                  <a:pt x="69785" y="25917"/>
                </a:lnTo>
                <a:lnTo>
                  <a:pt x="68173" y="13277"/>
                </a:lnTo>
                <a:lnTo>
                  <a:pt x="65430" y="1052"/>
                </a:lnTo>
                <a:lnTo>
                  <a:pt x="65400" y="2766"/>
                </a:lnTo>
                <a:lnTo>
                  <a:pt x="63249" y="15513"/>
                </a:lnTo>
                <a:lnTo>
                  <a:pt x="58515" y="27291"/>
                </a:lnTo>
                <a:lnTo>
                  <a:pt x="52326" y="38523"/>
                </a:lnTo>
                <a:lnTo>
                  <a:pt x="45809" y="49631"/>
                </a:lnTo>
                <a:lnTo>
                  <a:pt x="40094" y="61038"/>
                </a:lnTo>
                <a:lnTo>
                  <a:pt x="36928" y="66299"/>
                </a:lnTo>
                <a:close/>
              </a:path>
            </a:pathLst>
          </a:custGeom>
          <a:solidFill>
            <a:srgbClr val="FDFDFD"/>
          </a:solidFill>
        </p:spPr>
        <p:txBody>
          <a:bodyPr wrap="square" lIns="0" tIns="0" rIns="0" bIns="0" rtlCol="0">
            <a:noAutofit/>
          </a:bodyPr>
          <a:lstStyle/>
          <a:p>
            <a:endParaRPr/>
          </a:p>
        </p:txBody>
      </p:sp>
      <p:sp>
        <p:nvSpPr>
          <p:cNvPr id="249" name="object 56"/>
          <p:cNvSpPr/>
          <p:nvPr/>
        </p:nvSpPr>
        <p:spPr>
          <a:xfrm>
            <a:off x="76200" y="5691927"/>
            <a:ext cx="69056" cy="124181"/>
          </a:xfrm>
          <a:custGeom>
            <a:avLst/>
            <a:gdLst/>
            <a:ahLst/>
            <a:cxnLst/>
            <a:rect l="l" t="t" r="r" b="b"/>
            <a:pathLst>
              <a:path w="69056" h="124181">
                <a:moveTo>
                  <a:pt x="1038" y="17981"/>
                </a:moveTo>
                <a:lnTo>
                  <a:pt x="118" y="30989"/>
                </a:lnTo>
                <a:lnTo>
                  <a:pt x="0" y="44027"/>
                </a:lnTo>
                <a:lnTo>
                  <a:pt x="928" y="56648"/>
                </a:lnTo>
                <a:lnTo>
                  <a:pt x="3148" y="68403"/>
                </a:lnTo>
                <a:lnTo>
                  <a:pt x="5847" y="76197"/>
                </a:lnTo>
                <a:lnTo>
                  <a:pt x="12587" y="86911"/>
                </a:lnTo>
                <a:lnTo>
                  <a:pt x="21446" y="96683"/>
                </a:lnTo>
                <a:lnTo>
                  <a:pt x="31202" y="105897"/>
                </a:lnTo>
                <a:lnTo>
                  <a:pt x="40635" y="114935"/>
                </a:lnTo>
                <a:lnTo>
                  <a:pt x="48525" y="124181"/>
                </a:lnTo>
                <a:lnTo>
                  <a:pt x="46414" y="116816"/>
                </a:lnTo>
                <a:lnTo>
                  <a:pt x="44303" y="108399"/>
                </a:lnTo>
                <a:lnTo>
                  <a:pt x="46414" y="101034"/>
                </a:lnTo>
                <a:lnTo>
                  <a:pt x="47635" y="97982"/>
                </a:lnTo>
                <a:lnTo>
                  <a:pt x="52175" y="86380"/>
                </a:lnTo>
                <a:lnTo>
                  <a:pt x="56501" y="74594"/>
                </a:lnTo>
                <a:lnTo>
                  <a:pt x="60447" y="62624"/>
                </a:lnTo>
                <a:lnTo>
                  <a:pt x="63844" y="50469"/>
                </a:lnTo>
                <a:lnTo>
                  <a:pt x="66523" y="38130"/>
                </a:lnTo>
                <a:lnTo>
                  <a:pt x="68316" y="25605"/>
                </a:lnTo>
                <a:lnTo>
                  <a:pt x="69056" y="12895"/>
                </a:lnTo>
                <a:lnTo>
                  <a:pt x="68575" y="0"/>
                </a:lnTo>
                <a:lnTo>
                  <a:pt x="62916" y="10028"/>
                </a:lnTo>
                <a:lnTo>
                  <a:pt x="56132" y="20485"/>
                </a:lnTo>
                <a:lnTo>
                  <a:pt x="49297" y="30929"/>
                </a:lnTo>
                <a:lnTo>
                  <a:pt x="43131" y="41624"/>
                </a:lnTo>
                <a:lnTo>
                  <a:pt x="38356" y="52836"/>
                </a:lnTo>
                <a:lnTo>
                  <a:pt x="35692" y="64831"/>
                </a:lnTo>
                <a:lnTo>
                  <a:pt x="35860" y="77872"/>
                </a:lnTo>
                <a:lnTo>
                  <a:pt x="34047" y="70859"/>
                </a:lnTo>
                <a:lnTo>
                  <a:pt x="29215" y="59255"/>
                </a:lnTo>
                <a:lnTo>
                  <a:pt x="23037" y="48112"/>
                </a:lnTo>
                <a:lnTo>
                  <a:pt x="16428" y="37077"/>
                </a:lnTo>
                <a:lnTo>
                  <a:pt x="10302" y="25792"/>
                </a:lnTo>
                <a:lnTo>
                  <a:pt x="5570" y="13902"/>
                </a:lnTo>
                <a:lnTo>
                  <a:pt x="3148" y="1052"/>
                </a:lnTo>
                <a:lnTo>
                  <a:pt x="2514" y="5452"/>
                </a:lnTo>
                <a:lnTo>
                  <a:pt x="1038" y="17981"/>
                </a:lnTo>
                <a:close/>
              </a:path>
            </a:pathLst>
          </a:custGeom>
          <a:solidFill>
            <a:srgbClr val="FDFDFD"/>
          </a:solidFill>
        </p:spPr>
        <p:txBody>
          <a:bodyPr wrap="square" lIns="0" tIns="0" rIns="0" bIns="0" rtlCol="0">
            <a:noAutofit/>
          </a:bodyPr>
          <a:lstStyle/>
          <a:p>
            <a:endParaRPr/>
          </a:p>
        </p:txBody>
      </p:sp>
      <p:sp>
        <p:nvSpPr>
          <p:cNvPr id="250" name="object 57"/>
          <p:cNvSpPr/>
          <p:nvPr/>
        </p:nvSpPr>
        <p:spPr>
          <a:xfrm>
            <a:off x="82515" y="5764539"/>
            <a:ext cx="82310" cy="123129"/>
          </a:xfrm>
          <a:custGeom>
            <a:avLst/>
            <a:gdLst/>
            <a:ahLst/>
            <a:cxnLst/>
            <a:rect l="l" t="t" r="r" b="b"/>
            <a:pathLst>
              <a:path w="82310" h="123129">
                <a:moveTo>
                  <a:pt x="70003" y="89412"/>
                </a:moveTo>
                <a:lnTo>
                  <a:pt x="70701" y="76820"/>
                </a:lnTo>
                <a:lnTo>
                  <a:pt x="71982" y="72085"/>
                </a:lnTo>
                <a:lnTo>
                  <a:pt x="73743" y="59460"/>
                </a:lnTo>
                <a:lnTo>
                  <a:pt x="73432" y="47112"/>
                </a:lnTo>
                <a:lnTo>
                  <a:pt x="71590" y="35017"/>
                </a:lnTo>
                <a:lnTo>
                  <a:pt x="68754" y="23150"/>
                </a:lnTo>
                <a:lnTo>
                  <a:pt x="65464" y="11485"/>
                </a:lnTo>
                <a:lnTo>
                  <a:pt x="62260" y="0"/>
                </a:lnTo>
                <a:lnTo>
                  <a:pt x="60469" y="10531"/>
                </a:lnTo>
                <a:lnTo>
                  <a:pt x="57188" y="22178"/>
                </a:lnTo>
                <a:lnTo>
                  <a:pt x="53592" y="33876"/>
                </a:lnTo>
                <a:lnTo>
                  <a:pt x="50760" y="45748"/>
                </a:lnTo>
                <a:lnTo>
                  <a:pt x="49772" y="57917"/>
                </a:lnTo>
                <a:lnTo>
                  <a:pt x="51708" y="70507"/>
                </a:lnTo>
                <a:lnTo>
                  <a:pt x="52763" y="76820"/>
                </a:lnTo>
                <a:lnTo>
                  <a:pt x="59093" y="81043"/>
                </a:lnTo>
                <a:lnTo>
                  <a:pt x="58038" y="87356"/>
                </a:lnTo>
                <a:lnTo>
                  <a:pt x="51819" y="78041"/>
                </a:lnTo>
                <a:lnTo>
                  <a:pt x="42868" y="68829"/>
                </a:lnTo>
                <a:lnTo>
                  <a:pt x="32823" y="60479"/>
                </a:lnTo>
                <a:lnTo>
                  <a:pt x="22598" y="52312"/>
                </a:lnTo>
                <a:lnTo>
                  <a:pt x="13109" y="43648"/>
                </a:lnTo>
                <a:lnTo>
                  <a:pt x="5271" y="33807"/>
                </a:lnTo>
                <a:lnTo>
                  <a:pt x="0" y="22109"/>
                </a:lnTo>
                <a:lnTo>
                  <a:pt x="1712" y="31852"/>
                </a:lnTo>
                <a:lnTo>
                  <a:pt x="4401" y="44696"/>
                </a:lnTo>
                <a:lnTo>
                  <a:pt x="7806" y="57117"/>
                </a:lnTo>
                <a:lnTo>
                  <a:pt x="12228" y="68981"/>
                </a:lnTo>
                <a:lnTo>
                  <a:pt x="17967" y="80158"/>
                </a:lnTo>
                <a:lnTo>
                  <a:pt x="25326" y="90512"/>
                </a:lnTo>
                <a:lnTo>
                  <a:pt x="30741" y="96639"/>
                </a:lnTo>
                <a:lnTo>
                  <a:pt x="40898" y="103341"/>
                </a:lnTo>
                <a:lnTo>
                  <a:pt x="52092" y="107711"/>
                </a:lnTo>
                <a:lnTo>
                  <a:pt x="63365" y="111380"/>
                </a:lnTo>
                <a:lnTo>
                  <a:pt x="73757" y="115976"/>
                </a:lnTo>
                <a:lnTo>
                  <a:pt x="82310" y="123129"/>
                </a:lnTo>
                <a:lnTo>
                  <a:pt x="75937" y="114045"/>
                </a:lnTo>
                <a:lnTo>
                  <a:pt x="71564" y="102077"/>
                </a:lnTo>
                <a:lnTo>
                  <a:pt x="70003" y="89412"/>
                </a:lnTo>
                <a:close/>
              </a:path>
            </a:pathLst>
          </a:custGeom>
          <a:solidFill>
            <a:srgbClr val="FDFDFD"/>
          </a:solidFill>
        </p:spPr>
        <p:txBody>
          <a:bodyPr wrap="square" lIns="0" tIns="0" rIns="0" bIns="0" rtlCol="0">
            <a:noAutofit/>
          </a:bodyPr>
          <a:lstStyle/>
          <a:p>
            <a:endParaRPr/>
          </a:p>
        </p:txBody>
      </p:sp>
      <p:sp>
        <p:nvSpPr>
          <p:cNvPr id="251" name="object 58"/>
          <p:cNvSpPr/>
          <p:nvPr/>
        </p:nvSpPr>
        <p:spPr>
          <a:xfrm>
            <a:off x="470851" y="5826630"/>
            <a:ext cx="142454" cy="115847"/>
          </a:xfrm>
          <a:custGeom>
            <a:avLst/>
            <a:gdLst/>
            <a:ahLst/>
            <a:cxnLst/>
            <a:rect l="l" t="t" r="r" b="b"/>
            <a:pathLst>
              <a:path w="142454" h="115847">
                <a:moveTo>
                  <a:pt x="74354" y="31535"/>
                </a:moveTo>
                <a:lnTo>
                  <a:pt x="67527" y="42099"/>
                </a:lnTo>
                <a:lnTo>
                  <a:pt x="64914" y="49081"/>
                </a:lnTo>
                <a:lnTo>
                  <a:pt x="61182" y="61220"/>
                </a:lnTo>
                <a:lnTo>
                  <a:pt x="57600" y="73441"/>
                </a:lnTo>
                <a:lnTo>
                  <a:pt x="53316" y="85418"/>
                </a:lnTo>
                <a:lnTo>
                  <a:pt x="47479" y="96825"/>
                </a:lnTo>
                <a:lnTo>
                  <a:pt x="37026" y="104494"/>
                </a:lnTo>
                <a:lnTo>
                  <a:pt x="24767" y="108428"/>
                </a:lnTo>
                <a:lnTo>
                  <a:pt x="11939" y="109250"/>
                </a:lnTo>
                <a:lnTo>
                  <a:pt x="0" y="107347"/>
                </a:lnTo>
                <a:lnTo>
                  <a:pt x="11827" y="110565"/>
                </a:lnTo>
                <a:lnTo>
                  <a:pt x="23952" y="113517"/>
                </a:lnTo>
                <a:lnTo>
                  <a:pt x="36473" y="115482"/>
                </a:lnTo>
                <a:lnTo>
                  <a:pt x="49590" y="115764"/>
                </a:lnTo>
                <a:lnTo>
                  <a:pt x="52669" y="115847"/>
                </a:lnTo>
                <a:lnTo>
                  <a:pt x="65646" y="114581"/>
                </a:lnTo>
                <a:lnTo>
                  <a:pt x="78022" y="110934"/>
                </a:lnTo>
                <a:lnTo>
                  <a:pt x="89734" y="105259"/>
                </a:lnTo>
                <a:lnTo>
                  <a:pt x="100717" y="97910"/>
                </a:lnTo>
                <a:lnTo>
                  <a:pt x="110908" y="89239"/>
                </a:lnTo>
                <a:lnTo>
                  <a:pt x="120241" y="79601"/>
                </a:lnTo>
                <a:lnTo>
                  <a:pt x="128652" y="69348"/>
                </a:lnTo>
                <a:lnTo>
                  <a:pt x="136078" y="58834"/>
                </a:lnTo>
                <a:lnTo>
                  <a:pt x="142454" y="48412"/>
                </a:lnTo>
                <a:lnTo>
                  <a:pt x="137914" y="52074"/>
                </a:lnTo>
                <a:lnTo>
                  <a:pt x="127152" y="58364"/>
                </a:lnTo>
                <a:lnTo>
                  <a:pt x="115789" y="62969"/>
                </a:lnTo>
                <a:lnTo>
                  <a:pt x="104250" y="66926"/>
                </a:lnTo>
                <a:lnTo>
                  <a:pt x="92958" y="71268"/>
                </a:lnTo>
                <a:lnTo>
                  <a:pt x="82339" y="77032"/>
                </a:lnTo>
                <a:lnTo>
                  <a:pt x="72816" y="85252"/>
                </a:lnTo>
                <a:lnTo>
                  <a:pt x="69651" y="85252"/>
                </a:lnTo>
                <a:lnTo>
                  <a:pt x="78932" y="74984"/>
                </a:lnTo>
                <a:lnTo>
                  <a:pt x="85601" y="63987"/>
                </a:lnTo>
                <a:lnTo>
                  <a:pt x="90279" y="52173"/>
                </a:lnTo>
                <a:lnTo>
                  <a:pt x="93315" y="39703"/>
                </a:lnTo>
                <a:lnTo>
                  <a:pt x="95054" y="26743"/>
                </a:lnTo>
                <a:lnTo>
                  <a:pt x="95843" y="13454"/>
                </a:lnTo>
                <a:lnTo>
                  <a:pt x="96029" y="0"/>
                </a:lnTo>
                <a:lnTo>
                  <a:pt x="90373" y="11190"/>
                </a:lnTo>
                <a:lnTo>
                  <a:pt x="82561" y="21460"/>
                </a:lnTo>
                <a:lnTo>
                  <a:pt x="74354" y="31535"/>
                </a:lnTo>
                <a:close/>
              </a:path>
            </a:pathLst>
          </a:custGeom>
          <a:solidFill>
            <a:srgbClr val="FDFDFD"/>
          </a:solidFill>
        </p:spPr>
        <p:txBody>
          <a:bodyPr wrap="square" lIns="0" tIns="0" rIns="0" bIns="0" rtlCol="0">
            <a:noAutofit/>
          </a:bodyPr>
          <a:lstStyle/>
          <a:p>
            <a:endParaRPr/>
          </a:p>
        </p:txBody>
      </p:sp>
      <p:sp>
        <p:nvSpPr>
          <p:cNvPr id="252" name="object 59"/>
          <p:cNvSpPr/>
          <p:nvPr/>
        </p:nvSpPr>
        <p:spPr>
          <a:xfrm>
            <a:off x="118393" y="5827682"/>
            <a:ext cx="143517" cy="115574"/>
          </a:xfrm>
          <a:custGeom>
            <a:avLst/>
            <a:gdLst/>
            <a:ahLst/>
            <a:cxnLst/>
            <a:rect l="l" t="t" r="r" b="b"/>
            <a:pathLst>
              <a:path w="143517" h="115574">
                <a:moveTo>
                  <a:pt x="143517" y="107347"/>
                </a:moveTo>
                <a:lnTo>
                  <a:pt x="136131" y="108399"/>
                </a:lnTo>
                <a:lnTo>
                  <a:pt x="127690" y="110503"/>
                </a:lnTo>
                <a:lnTo>
                  <a:pt x="119250" y="109451"/>
                </a:lnTo>
                <a:lnTo>
                  <a:pt x="114001" y="108650"/>
                </a:lnTo>
                <a:lnTo>
                  <a:pt x="101788" y="103165"/>
                </a:lnTo>
                <a:lnTo>
                  <a:pt x="93622" y="93994"/>
                </a:lnTo>
                <a:lnTo>
                  <a:pt x="88283" y="82377"/>
                </a:lnTo>
                <a:lnTo>
                  <a:pt x="84551" y="69554"/>
                </a:lnTo>
                <a:lnTo>
                  <a:pt x="81208" y="56767"/>
                </a:lnTo>
                <a:lnTo>
                  <a:pt x="77034" y="45256"/>
                </a:lnTo>
                <a:lnTo>
                  <a:pt x="75154" y="41979"/>
                </a:lnTo>
                <a:lnTo>
                  <a:pt x="67808" y="31591"/>
                </a:lnTo>
                <a:lnTo>
                  <a:pt x="59724" y="21503"/>
                </a:lnTo>
                <a:lnTo>
                  <a:pt x="52174" y="11158"/>
                </a:lnTo>
                <a:lnTo>
                  <a:pt x="46431" y="0"/>
                </a:lnTo>
                <a:lnTo>
                  <a:pt x="46840" y="12830"/>
                </a:lnTo>
                <a:lnTo>
                  <a:pt x="47508" y="25891"/>
                </a:lnTo>
                <a:lnTo>
                  <a:pt x="48950" y="38877"/>
                </a:lnTo>
                <a:lnTo>
                  <a:pt x="51685" y="51495"/>
                </a:lnTo>
                <a:lnTo>
                  <a:pt x="56229" y="63451"/>
                </a:lnTo>
                <a:lnTo>
                  <a:pt x="63099" y="74451"/>
                </a:lnTo>
                <a:lnTo>
                  <a:pt x="72812" y="84199"/>
                </a:lnTo>
                <a:lnTo>
                  <a:pt x="72812" y="86304"/>
                </a:lnTo>
                <a:lnTo>
                  <a:pt x="67747" y="81805"/>
                </a:lnTo>
                <a:lnTo>
                  <a:pt x="56771" y="74758"/>
                </a:lnTo>
                <a:lnTo>
                  <a:pt x="45025" y="69538"/>
                </a:lnTo>
                <a:lnTo>
                  <a:pt x="32990" y="65272"/>
                </a:lnTo>
                <a:lnTo>
                  <a:pt x="21152" y="61086"/>
                </a:lnTo>
                <a:lnTo>
                  <a:pt x="9994" y="56108"/>
                </a:lnTo>
                <a:lnTo>
                  <a:pt x="0" y="49464"/>
                </a:lnTo>
                <a:lnTo>
                  <a:pt x="4138" y="55633"/>
                </a:lnTo>
                <a:lnTo>
                  <a:pt x="11231" y="65846"/>
                </a:lnTo>
                <a:lnTo>
                  <a:pt x="18844" y="75852"/>
                </a:lnTo>
                <a:lnTo>
                  <a:pt x="27304" y="85521"/>
                </a:lnTo>
                <a:lnTo>
                  <a:pt x="36934" y="94721"/>
                </a:lnTo>
                <a:lnTo>
                  <a:pt x="45838" y="101660"/>
                </a:lnTo>
                <a:lnTo>
                  <a:pt x="56729" y="107590"/>
                </a:lnTo>
                <a:lnTo>
                  <a:pt x="68498" y="111814"/>
                </a:lnTo>
                <a:lnTo>
                  <a:pt x="80894" y="114440"/>
                </a:lnTo>
                <a:lnTo>
                  <a:pt x="93668" y="115574"/>
                </a:lnTo>
                <a:lnTo>
                  <a:pt x="106568" y="115325"/>
                </a:lnTo>
                <a:lnTo>
                  <a:pt x="119343" y="113799"/>
                </a:lnTo>
                <a:lnTo>
                  <a:pt x="131743" y="111104"/>
                </a:lnTo>
                <a:lnTo>
                  <a:pt x="143517" y="107347"/>
                </a:lnTo>
                <a:close/>
              </a:path>
            </a:pathLst>
          </a:custGeom>
          <a:solidFill>
            <a:srgbClr val="FDFDFD"/>
          </a:solidFill>
        </p:spPr>
        <p:txBody>
          <a:bodyPr wrap="square" lIns="0" tIns="0" rIns="0" bIns="0" rtlCol="0">
            <a:noAutofit/>
          </a:bodyPr>
          <a:lstStyle/>
          <a:p>
            <a:endParaRPr/>
          </a:p>
        </p:txBody>
      </p:sp>
      <p:sp>
        <p:nvSpPr>
          <p:cNvPr id="253" name="object 60"/>
          <p:cNvSpPr/>
          <p:nvPr/>
        </p:nvSpPr>
        <p:spPr>
          <a:xfrm>
            <a:off x="180653" y="5935164"/>
            <a:ext cx="370400" cy="50996"/>
          </a:xfrm>
          <a:custGeom>
            <a:avLst/>
            <a:gdLst/>
            <a:ahLst/>
            <a:cxnLst/>
            <a:rect l="l" t="t" r="r" b="b"/>
            <a:pathLst>
              <a:path w="370400" h="50996">
                <a:moveTo>
                  <a:pt x="216983" y="6486"/>
                </a:moveTo>
                <a:lnTo>
                  <a:pt x="227241" y="10440"/>
                </a:lnTo>
                <a:lnTo>
                  <a:pt x="236956" y="16302"/>
                </a:lnTo>
                <a:lnTo>
                  <a:pt x="246433" y="23122"/>
                </a:lnTo>
                <a:lnTo>
                  <a:pt x="255976" y="29954"/>
                </a:lnTo>
                <a:lnTo>
                  <a:pt x="265890" y="35849"/>
                </a:lnTo>
                <a:lnTo>
                  <a:pt x="276481" y="39861"/>
                </a:lnTo>
                <a:lnTo>
                  <a:pt x="281562" y="41179"/>
                </a:lnTo>
                <a:lnTo>
                  <a:pt x="294250" y="43009"/>
                </a:lnTo>
                <a:lnTo>
                  <a:pt x="306700" y="42854"/>
                </a:lnTo>
                <a:lnTo>
                  <a:pt x="318804" y="40895"/>
                </a:lnTo>
                <a:lnTo>
                  <a:pt x="330455" y="37312"/>
                </a:lnTo>
                <a:lnTo>
                  <a:pt x="341547" y="32289"/>
                </a:lnTo>
                <a:lnTo>
                  <a:pt x="351973" y="26006"/>
                </a:lnTo>
                <a:lnTo>
                  <a:pt x="361626" y="18644"/>
                </a:lnTo>
                <a:lnTo>
                  <a:pt x="370400" y="10387"/>
                </a:lnTo>
                <a:lnTo>
                  <a:pt x="366167" y="12365"/>
                </a:lnTo>
                <a:lnTo>
                  <a:pt x="355130" y="16317"/>
                </a:lnTo>
                <a:lnTo>
                  <a:pt x="344266" y="18609"/>
                </a:lnTo>
                <a:lnTo>
                  <a:pt x="333546" y="19470"/>
                </a:lnTo>
                <a:lnTo>
                  <a:pt x="322942" y="19131"/>
                </a:lnTo>
                <a:lnTo>
                  <a:pt x="312423" y="17821"/>
                </a:lnTo>
                <a:lnTo>
                  <a:pt x="301962" y="15771"/>
                </a:lnTo>
                <a:lnTo>
                  <a:pt x="291530" y="13210"/>
                </a:lnTo>
                <a:lnTo>
                  <a:pt x="281098" y="10369"/>
                </a:lnTo>
                <a:lnTo>
                  <a:pt x="270636" y="7477"/>
                </a:lnTo>
                <a:lnTo>
                  <a:pt x="260117" y="4764"/>
                </a:lnTo>
                <a:lnTo>
                  <a:pt x="249511" y="2460"/>
                </a:lnTo>
                <a:lnTo>
                  <a:pt x="238789" y="795"/>
                </a:lnTo>
                <a:lnTo>
                  <a:pt x="227922" y="0"/>
                </a:lnTo>
                <a:lnTo>
                  <a:pt x="216883" y="303"/>
                </a:lnTo>
                <a:lnTo>
                  <a:pt x="205641" y="1935"/>
                </a:lnTo>
                <a:lnTo>
                  <a:pt x="194168" y="5126"/>
                </a:lnTo>
                <a:lnTo>
                  <a:pt x="184672" y="6178"/>
                </a:lnTo>
                <a:lnTo>
                  <a:pt x="173336" y="2765"/>
                </a:lnTo>
                <a:lnTo>
                  <a:pt x="162024" y="824"/>
                </a:lnTo>
                <a:lnTo>
                  <a:pt x="150854" y="197"/>
                </a:lnTo>
                <a:lnTo>
                  <a:pt x="139809" y="674"/>
                </a:lnTo>
                <a:lnTo>
                  <a:pt x="128873" y="2048"/>
                </a:lnTo>
                <a:lnTo>
                  <a:pt x="118029" y="4109"/>
                </a:lnTo>
                <a:lnTo>
                  <a:pt x="107261" y="6649"/>
                </a:lnTo>
                <a:lnTo>
                  <a:pt x="96550" y="9460"/>
                </a:lnTo>
                <a:lnTo>
                  <a:pt x="85881" y="12332"/>
                </a:lnTo>
                <a:lnTo>
                  <a:pt x="75236" y="15057"/>
                </a:lnTo>
                <a:lnTo>
                  <a:pt x="64599" y="17426"/>
                </a:lnTo>
                <a:lnTo>
                  <a:pt x="53953" y="19232"/>
                </a:lnTo>
                <a:lnTo>
                  <a:pt x="43282" y="20264"/>
                </a:lnTo>
                <a:lnTo>
                  <a:pt x="32567" y="20315"/>
                </a:lnTo>
                <a:lnTo>
                  <a:pt x="21793" y="19175"/>
                </a:lnTo>
                <a:lnTo>
                  <a:pt x="10943" y="16637"/>
                </a:lnTo>
                <a:lnTo>
                  <a:pt x="0" y="12491"/>
                </a:lnTo>
                <a:lnTo>
                  <a:pt x="8705" y="19992"/>
                </a:lnTo>
                <a:lnTo>
                  <a:pt x="19183" y="27549"/>
                </a:lnTo>
                <a:lnTo>
                  <a:pt x="30195" y="33941"/>
                </a:lnTo>
                <a:lnTo>
                  <a:pt x="41742" y="39115"/>
                </a:lnTo>
                <a:lnTo>
                  <a:pt x="53824" y="43017"/>
                </a:lnTo>
                <a:lnTo>
                  <a:pt x="69351" y="44497"/>
                </a:lnTo>
                <a:lnTo>
                  <a:pt x="81699" y="43380"/>
                </a:lnTo>
                <a:lnTo>
                  <a:pt x="93559" y="40426"/>
                </a:lnTo>
                <a:lnTo>
                  <a:pt x="104932" y="35905"/>
                </a:lnTo>
                <a:lnTo>
                  <a:pt x="115817" y="30088"/>
                </a:lnTo>
                <a:lnTo>
                  <a:pt x="126214" y="23246"/>
                </a:lnTo>
                <a:lnTo>
                  <a:pt x="136123" y="15647"/>
                </a:lnTo>
                <a:lnTo>
                  <a:pt x="144112" y="11180"/>
                </a:lnTo>
                <a:lnTo>
                  <a:pt x="155595" y="6873"/>
                </a:lnTo>
                <a:lnTo>
                  <a:pt x="167432" y="5678"/>
                </a:lnTo>
                <a:lnTo>
                  <a:pt x="178341" y="9334"/>
                </a:lnTo>
                <a:lnTo>
                  <a:pt x="169482" y="14520"/>
                </a:lnTo>
                <a:lnTo>
                  <a:pt x="159140" y="21262"/>
                </a:lnTo>
                <a:lnTo>
                  <a:pt x="149003" y="28849"/>
                </a:lnTo>
                <a:lnTo>
                  <a:pt x="139183" y="37448"/>
                </a:lnTo>
                <a:lnTo>
                  <a:pt x="129792" y="47226"/>
                </a:lnTo>
                <a:lnTo>
                  <a:pt x="129792" y="49330"/>
                </a:lnTo>
                <a:lnTo>
                  <a:pt x="132958" y="50382"/>
                </a:lnTo>
                <a:lnTo>
                  <a:pt x="140343" y="50382"/>
                </a:lnTo>
                <a:lnTo>
                  <a:pt x="145814" y="42260"/>
                </a:lnTo>
                <a:lnTo>
                  <a:pt x="154126" y="31938"/>
                </a:lnTo>
                <a:lnTo>
                  <a:pt x="163629" y="22680"/>
                </a:lnTo>
                <a:lnTo>
                  <a:pt x="174202" y="15243"/>
                </a:lnTo>
                <a:lnTo>
                  <a:pt x="185727" y="10387"/>
                </a:lnTo>
                <a:lnTo>
                  <a:pt x="195820" y="14390"/>
                </a:lnTo>
                <a:lnTo>
                  <a:pt x="206338" y="21357"/>
                </a:lnTo>
                <a:lnTo>
                  <a:pt x="216325" y="30377"/>
                </a:lnTo>
                <a:lnTo>
                  <a:pt x="217055" y="30711"/>
                </a:lnTo>
                <a:lnTo>
                  <a:pt x="223222" y="37318"/>
                </a:lnTo>
                <a:lnTo>
                  <a:pt x="228316" y="45886"/>
                </a:lnTo>
                <a:lnTo>
                  <a:pt x="234455" y="50996"/>
                </a:lnTo>
                <a:lnTo>
                  <a:pt x="243758" y="47226"/>
                </a:lnTo>
                <a:lnTo>
                  <a:pt x="234691" y="37963"/>
                </a:lnTo>
                <a:lnTo>
                  <a:pt x="224834" y="29730"/>
                </a:lnTo>
                <a:lnTo>
                  <a:pt x="214517" y="22420"/>
                </a:lnTo>
                <a:lnTo>
                  <a:pt x="203892" y="15723"/>
                </a:lnTo>
                <a:lnTo>
                  <a:pt x="193113" y="9334"/>
                </a:lnTo>
                <a:lnTo>
                  <a:pt x="193618" y="8087"/>
                </a:lnTo>
                <a:lnTo>
                  <a:pt x="205877" y="5385"/>
                </a:lnTo>
                <a:lnTo>
                  <a:pt x="216983" y="6486"/>
                </a:lnTo>
                <a:close/>
              </a:path>
            </a:pathLst>
          </a:custGeom>
          <a:solidFill>
            <a:srgbClr val="FDFDFD"/>
          </a:solidFill>
        </p:spPr>
        <p:txBody>
          <a:bodyPr wrap="square" lIns="0" tIns="0" rIns="0" bIns="0" rtlCol="0">
            <a:noAutofit/>
          </a:bodyPr>
          <a:lstStyle/>
          <a:p>
            <a:endParaRPr/>
          </a:p>
        </p:txBody>
      </p:sp>
      <p:sp>
        <p:nvSpPr>
          <p:cNvPr id="254" name="object 61"/>
          <p:cNvSpPr/>
          <p:nvPr/>
        </p:nvSpPr>
        <p:spPr>
          <a:xfrm>
            <a:off x="209145" y="5812952"/>
            <a:ext cx="314460" cy="103138"/>
          </a:xfrm>
          <a:custGeom>
            <a:avLst/>
            <a:gdLst/>
            <a:ahLst/>
            <a:cxnLst/>
            <a:rect l="l" t="t" r="r" b="b"/>
            <a:pathLst>
              <a:path w="314460" h="103138">
                <a:moveTo>
                  <a:pt x="273311" y="39995"/>
                </a:moveTo>
                <a:lnTo>
                  <a:pt x="276476" y="36839"/>
                </a:lnTo>
                <a:lnTo>
                  <a:pt x="279642" y="39995"/>
                </a:lnTo>
                <a:lnTo>
                  <a:pt x="283862" y="43152"/>
                </a:lnTo>
                <a:lnTo>
                  <a:pt x="290193" y="47360"/>
                </a:lnTo>
                <a:lnTo>
                  <a:pt x="294413" y="49464"/>
                </a:lnTo>
                <a:lnTo>
                  <a:pt x="297579" y="46308"/>
                </a:lnTo>
                <a:lnTo>
                  <a:pt x="299689" y="44204"/>
                </a:lnTo>
                <a:lnTo>
                  <a:pt x="311295" y="31578"/>
                </a:lnTo>
                <a:lnTo>
                  <a:pt x="314460" y="30526"/>
                </a:lnTo>
                <a:lnTo>
                  <a:pt x="311295" y="27355"/>
                </a:lnTo>
                <a:lnTo>
                  <a:pt x="305224" y="20840"/>
                </a:lnTo>
                <a:lnTo>
                  <a:pt x="292770" y="8626"/>
                </a:lnTo>
                <a:lnTo>
                  <a:pt x="285972" y="2104"/>
                </a:lnTo>
                <a:lnTo>
                  <a:pt x="285972" y="0"/>
                </a:lnTo>
                <a:lnTo>
                  <a:pt x="277656" y="10687"/>
                </a:lnTo>
                <a:lnTo>
                  <a:pt x="269420" y="18723"/>
                </a:lnTo>
                <a:lnTo>
                  <a:pt x="259962" y="26595"/>
                </a:lnTo>
                <a:lnTo>
                  <a:pt x="249440" y="34150"/>
                </a:lnTo>
                <a:lnTo>
                  <a:pt x="238013" y="41234"/>
                </a:lnTo>
                <a:lnTo>
                  <a:pt x="225840" y="47693"/>
                </a:lnTo>
                <a:lnTo>
                  <a:pt x="213079" y="53375"/>
                </a:lnTo>
                <a:lnTo>
                  <a:pt x="199891" y="58124"/>
                </a:lnTo>
                <a:lnTo>
                  <a:pt x="186433" y="61789"/>
                </a:lnTo>
                <a:lnTo>
                  <a:pt x="172865" y="64214"/>
                </a:lnTo>
                <a:lnTo>
                  <a:pt x="159345" y="65247"/>
                </a:lnTo>
                <a:lnTo>
                  <a:pt x="149213" y="64974"/>
                </a:lnTo>
                <a:lnTo>
                  <a:pt x="127768" y="62498"/>
                </a:lnTo>
                <a:lnTo>
                  <a:pt x="108506" y="57855"/>
                </a:lnTo>
                <a:lnTo>
                  <a:pt x="91398" y="51553"/>
                </a:lnTo>
                <a:lnTo>
                  <a:pt x="76413" y="44096"/>
                </a:lnTo>
                <a:lnTo>
                  <a:pt x="63523" y="35992"/>
                </a:lnTo>
                <a:lnTo>
                  <a:pt x="52697" y="27746"/>
                </a:lnTo>
                <a:lnTo>
                  <a:pt x="43906" y="19864"/>
                </a:lnTo>
                <a:lnTo>
                  <a:pt x="37120" y="12853"/>
                </a:lnTo>
                <a:lnTo>
                  <a:pt x="29446" y="3467"/>
                </a:lnTo>
                <a:lnTo>
                  <a:pt x="27442" y="2104"/>
                </a:lnTo>
                <a:lnTo>
                  <a:pt x="0" y="30526"/>
                </a:lnTo>
                <a:lnTo>
                  <a:pt x="15822" y="48412"/>
                </a:lnTo>
                <a:lnTo>
                  <a:pt x="20042" y="51569"/>
                </a:lnTo>
                <a:lnTo>
                  <a:pt x="24277" y="47360"/>
                </a:lnTo>
                <a:lnTo>
                  <a:pt x="31663" y="42099"/>
                </a:lnTo>
                <a:lnTo>
                  <a:pt x="35883" y="39995"/>
                </a:lnTo>
                <a:lnTo>
                  <a:pt x="39048" y="42099"/>
                </a:lnTo>
                <a:lnTo>
                  <a:pt x="42214" y="44204"/>
                </a:lnTo>
                <a:lnTo>
                  <a:pt x="53820" y="53673"/>
                </a:lnTo>
                <a:lnTo>
                  <a:pt x="55930" y="55777"/>
                </a:lnTo>
                <a:lnTo>
                  <a:pt x="53820" y="58934"/>
                </a:lnTo>
                <a:lnTo>
                  <a:pt x="52765" y="62090"/>
                </a:lnTo>
                <a:lnTo>
                  <a:pt x="50655" y="69455"/>
                </a:lnTo>
                <a:lnTo>
                  <a:pt x="48544" y="73664"/>
                </a:lnTo>
                <a:lnTo>
                  <a:pt x="50655" y="75768"/>
                </a:lnTo>
                <a:lnTo>
                  <a:pt x="53820" y="76820"/>
                </a:lnTo>
                <a:lnTo>
                  <a:pt x="67536" y="85238"/>
                </a:lnTo>
                <a:lnTo>
                  <a:pt x="73867" y="86290"/>
                </a:lnTo>
                <a:lnTo>
                  <a:pt x="75977" y="84185"/>
                </a:lnTo>
                <a:lnTo>
                  <a:pt x="83363" y="74716"/>
                </a:lnTo>
                <a:lnTo>
                  <a:pt x="85473" y="70507"/>
                </a:lnTo>
                <a:lnTo>
                  <a:pt x="90749" y="72612"/>
                </a:lnTo>
                <a:lnTo>
                  <a:pt x="96024" y="73664"/>
                </a:lnTo>
                <a:lnTo>
                  <a:pt x="105520" y="76820"/>
                </a:lnTo>
                <a:lnTo>
                  <a:pt x="108686" y="77872"/>
                </a:lnTo>
                <a:lnTo>
                  <a:pt x="108686" y="79977"/>
                </a:lnTo>
                <a:lnTo>
                  <a:pt x="109741" y="83133"/>
                </a:lnTo>
                <a:lnTo>
                  <a:pt x="108686" y="95773"/>
                </a:lnTo>
                <a:lnTo>
                  <a:pt x="108686" y="99982"/>
                </a:lnTo>
                <a:lnTo>
                  <a:pt x="113961" y="101034"/>
                </a:lnTo>
                <a:lnTo>
                  <a:pt x="119237" y="103138"/>
                </a:lnTo>
                <a:lnTo>
                  <a:pt x="135078" y="103138"/>
                </a:lnTo>
                <a:lnTo>
                  <a:pt x="138243" y="101034"/>
                </a:lnTo>
                <a:lnTo>
                  <a:pt x="138243" y="98929"/>
                </a:lnTo>
                <a:lnTo>
                  <a:pt x="141408" y="87342"/>
                </a:lnTo>
                <a:lnTo>
                  <a:pt x="144574" y="84185"/>
                </a:lnTo>
                <a:lnTo>
                  <a:pt x="166731" y="84185"/>
                </a:lnTo>
                <a:lnTo>
                  <a:pt x="169896" y="87342"/>
                </a:lnTo>
                <a:lnTo>
                  <a:pt x="170951" y="90498"/>
                </a:lnTo>
                <a:lnTo>
                  <a:pt x="173062" y="99982"/>
                </a:lnTo>
                <a:lnTo>
                  <a:pt x="175172" y="103138"/>
                </a:lnTo>
                <a:lnTo>
                  <a:pt x="182558" y="103138"/>
                </a:lnTo>
                <a:lnTo>
                  <a:pt x="198384" y="98929"/>
                </a:lnTo>
                <a:lnTo>
                  <a:pt x="202605" y="98929"/>
                </a:lnTo>
                <a:lnTo>
                  <a:pt x="201550" y="93655"/>
                </a:lnTo>
                <a:lnTo>
                  <a:pt x="201550" y="81029"/>
                </a:lnTo>
                <a:lnTo>
                  <a:pt x="203660" y="76820"/>
                </a:lnTo>
                <a:lnTo>
                  <a:pt x="206825" y="75768"/>
                </a:lnTo>
                <a:lnTo>
                  <a:pt x="222652" y="70507"/>
                </a:lnTo>
                <a:lnTo>
                  <a:pt x="225817" y="69455"/>
                </a:lnTo>
                <a:lnTo>
                  <a:pt x="226886" y="72612"/>
                </a:lnTo>
                <a:lnTo>
                  <a:pt x="228996" y="74716"/>
                </a:lnTo>
                <a:lnTo>
                  <a:pt x="235327" y="83133"/>
                </a:lnTo>
                <a:lnTo>
                  <a:pt x="238492" y="85238"/>
                </a:lnTo>
                <a:lnTo>
                  <a:pt x="241658" y="84185"/>
                </a:lnTo>
                <a:lnTo>
                  <a:pt x="244823" y="83133"/>
                </a:lnTo>
                <a:lnTo>
                  <a:pt x="259595" y="74716"/>
                </a:lnTo>
                <a:lnTo>
                  <a:pt x="262760" y="71560"/>
                </a:lnTo>
                <a:lnTo>
                  <a:pt x="261705" y="67351"/>
                </a:lnTo>
                <a:lnTo>
                  <a:pt x="259595" y="62090"/>
                </a:lnTo>
                <a:lnTo>
                  <a:pt x="257484" y="57882"/>
                </a:lnTo>
                <a:lnTo>
                  <a:pt x="256429" y="53673"/>
                </a:lnTo>
                <a:lnTo>
                  <a:pt x="259595" y="50517"/>
                </a:lnTo>
                <a:lnTo>
                  <a:pt x="273311" y="39995"/>
                </a:lnTo>
                <a:close/>
              </a:path>
            </a:pathLst>
          </a:custGeom>
          <a:solidFill>
            <a:srgbClr val="FDFDFD"/>
          </a:solidFill>
        </p:spPr>
        <p:txBody>
          <a:bodyPr wrap="square" lIns="0" tIns="0" rIns="0" bIns="0" rtlCol="0">
            <a:noAutofit/>
          </a:bodyPr>
          <a:lstStyle/>
          <a:p>
            <a:endParaRPr/>
          </a:p>
        </p:txBody>
      </p:sp>
      <p:sp>
        <p:nvSpPr>
          <p:cNvPr id="255" name="object 62"/>
          <p:cNvSpPr/>
          <p:nvPr/>
        </p:nvSpPr>
        <p:spPr>
          <a:xfrm>
            <a:off x="165880" y="5517242"/>
            <a:ext cx="179398" cy="274666"/>
          </a:xfrm>
          <a:custGeom>
            <a:avLst/>
            <a:gdLst/>
            <a:ahLst/>
            <a:cxnLst/>
            <a:rect l="l" t="t" r="r" b="b"/>
            <a:pathLst>
              <a:path w="179398" h="274666">
                <a:moveTo>
                  <a:pt x="142455" y="26303"/>
                </a:moveTo>
                <a:lnTo>
                  <a:pt x="138234" y="28407"/>
                </a:lnTo>
                <a:lnTo>
                  <a:pt x="135069" y="30512"/>
                </a:lnTo>
                <a:lnTo>
                  <a:pt x="121353" y="35773"/>
                </a:lnTo>
                <a:lnTo>
                  <a:pt x="118187" y="35773"/>
                </a:lnTo>
                <a:lnTo>
                  <a:pt x="116077" y="33668"/>
                </a:lnTo>
                <a:lnTo>
                  <a:pt x="113967" y="30512"/>
                </a:lnTo>
                <a:lnTo>
                  <a:pt x="109746" y="25251"/>
                </a:lnTo>
                <a:lnTo>
                  <a:pt x="105526" y="21042"/>
                </a:lnTo>
                <a:lnTo>
                  <a:pt x="103416" y="23147"/>
                </a:lnTo>
                <a:lnTo>
                  <a:pt x="100250" y="24199"/>
                </a:lnTo>
                <a:lnTo>
                  <a:pt x="86534" y="32616"/>
                </a:lnTo>
                <a:lnTo>
                  <a:pt x="82314" y="37877"/>
                </a:lnTo>
                <a:lnTo>
                  <a:pt x="83369" y="39981"/>
                </a:lnTo>
                <a:lnTo>
                  <a:pt x="88644" y="51555"/>
                </a:lnTo>
                <a:lnTo>
                  <a:pt x="90754" y="55763"/>
                </a:lnTo>
                <a:lnTo>
                  <a:pt x="86534" y="58920"/>
                </a:lnTo>
                <a:lnTo>
                  <a:pt x="82314" y="63128"/>
                </a:lnTo>
                <a:lnTo>
                  <a:pt x="74928" y="69455"/>
                </a:lnTo>
                <a:lnTo>
                  <a:pt x="70707" y="70507"/>
                </a:lnTo>
                <a:lnTo>
                  <a:pt x="67542" y="69455"/>
                </a:lnTo>
                <a:lnTo>
                  <a:pt x="56977" y="63128"/>
                </a:lnTo>
                <a:lnTo>
                  <a:pt x="52756" y="61024"/>
                </a:lnTo>
                <a:lnTo>
                  <a:pt x="49597" y="65247"/>
                </a:lnTo>
                <a:lnTo>
                  <a:pt x="45375" y="69455"/>
                </a:lnTo>
                <a:lnTo>
                  <a:pt x="37988" y="82081"/>
                </a:lnTo>
                <a:lnTo>
                  <a:pt x="37988" y="86290"/>
                </a:lnTo>
                <a:lnTo>
                  <a:pt x="39044" y="88394"/>
                </a:lnTo>
                <a:lnTo>
                  <a:pt x="47485" y="95759"/>
                </a:lnTo>
                <a:lnTo>
                  <a:pt x="49597" y="99968"/>
                </a:lnTo>
                <a:lnTo>
                  <a:pt x="48540" y="102072"/>
                </a:lnTo>
                <a:lnTo>
                  <a:pt x="37988" y="119958"/>
                </a:lnTo>
                <a:lnTo>
                  <a:pt x="36933" y="121011"/>
                </a:lnTo>
                <a:lnTo>
                  <a:pt x="33767" y="119958"/>
                </a:lnTo>
                <a:lnTo>
                  <a:pt x="30602" y="119958"/>
                </a:lnTo>
                <a:lnTo>
                  <a:pt x="22160" y="117854"/>
                </a:lnTo>
                <a:lnTo>
                  <a:pt x="17938" y="116802"/>
                </a:lnTo>
                <a:lnTo>
                  <a:pt x="15828" y="121011"/>
                </a:lnTo>
                <a:lnTo>
                  <a:pt x="14772" y="124167"/>
                </a:lnTo>
                <a:lnTo>
                  <a:pt x="9497" y="139963"/>
                </a:lnTo>
                <a:lnTo>
                  <a:pt x="8442" y="143120"/>
                </a:lnTo>
                <a:lnTo>
                  <a:pt x="12662" y="146276"/>
                </a:lnTo>
                <a:lnTo>
                  <a:pt x="23215" y="151537"/>
                </a:lnTo>
                <a:lnTo>
                  <a:pt x="26380" y="152589"/>
                </a:lnTo>
                <a:lnTo>
                  <a:pt x="26380" y="158902"/>
                </a:lnTo>
                <a:lnTo>
                  <a:pt x="22160" y="174684"/>
                </a:lnTo>
                <a:lnTo>
                  <a:pt x="22160" y="178893"/>
                </a:lnTo>
                <a:lnTo>
                  <a:pt x="15828" y="178893"/>
                </a:lnTo>
                <a:lnTo>
                  <a:pt x="5275" y="179945"/>
                </a:lnTo>
                <a:lnTo>
                  <a:pt x="2110" y="180997"/>
                </a:lnTo>
                <a:lnTo>
                  <a:pt x="1055" y="185206"/>
                </a:lnTo>
                <a:lnTo>
                  <a:pt x="0" y="188362"/>
                </a:lnTo>
                <a:lnTo>
                  <a:pt x="1055" y="206263"/>
                </a:lnTo>
                <a:lnTo>
                  <a:pt x="1055" y="209419"/>
                </a:lnTo>
                <a:lnTo>
                  <a:pt x="6330" y="210471"/>
                </a:lnTo>
                <a:lnTo>
                  <a:pt x="11607" y="211523"/>
                </a:lnTo>
                <a:lnTo>
                  <a:pt x="15828" y="211523"/>
                </a:lnTo>
                <a:lnTo>
                  <a:pt x="21105" y="212576"/>
                </a:lnTo>
                <a:lnTo>
                  <a:pt x="22160" y="216784"/>
                </a:lnTo>
                <a:lnTo>
                  <a:pt x="24270" y="234671"/>
                </a:lnTo>
                <a:lnTo>
                  <a:pt x="25325" y="238879"/>
                </a:lnTo>
                <a:lnTo>
                  <a:pt x="21105" y="239931"/>
                </a:lnTo>
                <a:lnTo>
                  <a:pt x="16883" y="242036"/>
                </a:lnTo>
                <a:lnTo>
                  <a:pt x="9497" y="245192"/>
                </a:lnTo>
                <a:lnTo>
                  <a:pt x="6330" y="248349"/>
                </a:lnTo>
                <a:lnTo>
                  <a:pt x="6330" y="252557"/>
                </a:lnTo>
                <a:lnTo>
                  <a:pt x="7385" y="255714"/>
                </a:lnTo>
                <a:lnTo>
                  <a:pt x="12662" y="272562"/>
                </a:lnTo>
                <a:lnTo>
                  <a:pt x="12662" y="274666"/>
                </a:lnTo>
                <a:lnTo>
                  <a:pt x="16883" y="273614"/>
                </a:lnTo>
                <a:lnTo>
                  <a:pt x="25399" y="271891"/>
                </a:lnTo>
                <a:lnTo>
                  <a:pt x="42446" y="267621"/>
                </a:lnTo>
                <a:lnTo>
                  <a:pt x="51701" y="265197"/>
                </a:lnTo>
                <a:lnTo>
                  <a:pt x="51701" y="263093"/>
                </a:lnTo>
                <a:lnTo>
                  <a:pt x="49620" y="257927"/>
                </a:lnTo>
                <a:lnTo>
                  <a:pt x="46429" y="247896"/>
                </a:lnTo>
                <a:lnTo>
                  <a:pt x="43888" y="236838"/>
                </a:lnTo>
                <a:lnTo>
                  <a:pt x="42051" y="224941"/>
                </a:lnTo>
                <a:lnTo>
                  <a:pt x="40972" y="212392"/>
                </a:lnTo>
                <a:lnTo>
                  <a:pt x="40703" y="199379"/>
                </a:lnTo>
                <a:lnTo>
                  <a:pt x="41298" y="186090"/>
                </a:lnTo>
                <a:lnTo>
                  <a:pt x="42809" y="172712"/>
                </a:lnTo>
                <a:lnTo>
                  <a:pt x="45291" y="159432"/>
                </a:lnTo>
                <a:lnTo>
                  <a:pt x="48796" y="146439"/>
                </a:lnTo>
                <a:lnTo>
                  <a:pt x="53377" y="133920"/>
                </a:lnTo>
                <a:lnTo>
                  <a:pt x="59087" y="122063"/>
                </a:lnTo>
                <a:lnTo>
                  <a:pt x="64296" y="113161"/>
                </a:lnTo>
                <a:lnTo>
                  <a:pt x="76842" y="95577"/>
                </a:lnTo>
                <a:lnTo>
                  <a:pt x="90257" y="81006"/>
                </a:lnTo>
                <a:lnTo>
                  <a:pt x="104106" y="69166"/>
                </a:lnTo>
                <a:lnTo>
                  <a:pt x="117954" y="59776"/>
                </a:lnTo>
                <a:lnTo>
                  <a:pt x="131367" y="52552"/>
                </a:lnTo>
                <a:lnTo>
                  <a:pt x="143909" y="47214"/>
                </a:lnTo>
                <a:lnTo>
                  <a:pt x="155146" y="43479"/>
                </a:lnTo>
                <a:lnTo>
                  <a:pt x="164642" y="41066"/>
                </a:lnTo>
                <a:lnTo>
                  <a:pt x="171964" y="39691"/>
                </a:lnTo>
                <a:lnTo>
                  <a:pt x="176676" y="39072"/>
                </a:lnTo>
                <a:lnTo>
                  <a:pt x="179398" y="37877"/>
                </a:lnTo>
                <a:lnTo>
                  <a:pt x="167792" y="0"/>
                </a:lnTo>
                <a:lnTo>
                  <a:pt x="144565" y="5260"/>
                </a:lnTo>
                <a:lnTo>
                  <a:pt x="139290" y="7365"/>
                </a:lnTo>
                <a:lnTo>
                  <a:pt x="140345" y="12625"/>
                </a:lnTo>
                <a:lnTo>
                  <a:pt x="141400" y="22095"/>
                </a:lnTo>
                <a:lnTo>
                  <a:pt x="142455" y="26303"/>
                </a:lnTo>
                <a:close/>
              </a:path>
            </a:pathLst>
          </a:custGeom>
          <a:solidFill>
            <a:srgbClr val="FDFDFD"/>
          </a:solidFill>
        </p:spPr>
        <p:txBody>
          <a:bodyPr wrap="square" lIns="0" tIns="0" rIns="0" bIns="0" rtlCol="0">
            <a:noAutofit/>
          </a:bodyPr>
          <a:lstStyle/>
          <a:p>
            <a:endParaRPr/>
          </a:p>
        </p:txBody>
      </p:sp>
      <p:sp>
        <p:nvSpPr>
          <p:cNvPr id="256" name="object 63"/>
          <p:cNvSpPr/>
          <p:nvPr/>
        </p:nvSpPr>
        <p:spPr>
          <a:xfrm>
            <a:off x="384318" y="5517242"/>
            <a:ext cx="179396" cy="274666"/>
          </a:xfrm>
          <a:custGeom>
            <a:avLst/>
            <a:gdLst/>
            <a:ahLst/>
            <a:cxnLst/>
            <a:rect l="l" t="t" r="r" b="b"/>
            <a:pathLst>
              <a:path w="179396" h="274666">
                <a:moveTo>
                  <a:pt x="2722" y="39072"/>
                </a:moveTo>
                <a:lnTo>
                  <a:pt x="14757" y="41066"/>
                </a:lnTo>
                <a:lnTo>
                  <a:pt x="24255" y="43480"/>
                </a:lnTo>
                <a:lnTo>
                  <a:pt x="35492" y="47216"/>
                </a:lnTo>
                <a:lnTo>
                  <a:pt x="48035" y="52555"/>
                </a:lnTo>
                <a:lnTo>
                  <a:pt x="61447" y="59780"/>
                </a:lnTo>
                <a:lnTo>
                  <a:pt x="75295" y="69173"/>
                </a:lnTo>
                <a:lnTo>
                  <a:pt x="89143" y="81015"/>
                </a:lnTo>
                <a:lnTo>
                  <a:pt x="102556" y="95589"/>
                </a:lnTo>
                <a:lnTo>
                  <a:pt x="115100" y="113178"/>
                </a:lnTo>
                <a:lnTo>
                  <a:pt x="120296" y="122063"/>
                </a:lnTo>
                <a:lnTo>
                  <a:pt x="126007" y="133920"/>
                </a:lnTo>
                <a:lnTo>
                  <a:pt x="130589" y="146439"/>
                </a:lnTo>
                <a:lnTo>
                  <a:pt x="134094" y="159432"/>
                </a:lnTo>
                <a:lnTo>
                  <a:pt x="136576" y="172711"/>
                </a:lnTo>
                <a:lnTo>
                  <a:pt x="138087" y="186089"/>
                </a:lnTo>
                <a:lnTo>
                  <a:pt x="138682" y="199378"/>
                </a:lnTo>
                <a:lnTo>
                  <a:pt x="138413" y="212391"/>
                </a:lnTo>
                <a:lnTo>
                  <a:pt x="137334" y="224940"/>
                </a:lnTo>
                <a:lnTo>
                  <a:pt x="135497" y="236837"/>
                </a:lnTo>
                <a:lnTo>
                  <a:pt x="132956" y="247895"/>
                </a:lnTo>
                <a:lnTo>
                  <a:pt x="129764" y="257926"/>
                </a:lnTo>
                <a:lnTo>
                  <a:pt x="127682" y="263093"/>
                </a:lnTo>
                <a:lnTo>
                  <a:pt x="127682" y="265197"/>
                </a:lnTo>
                <a:lnTo>
                  <a:pt x="136936" y="267619"/>
                </a:lnTo>
                <a:lnTo>
                  <a:pt x="153984" y="271889"/>
                </a:lnTo>
                <a:lnTo>
                  <a:pt x="162515" y="273614"/>
                </a:lnTo>
                <a:lnTo>
                  <a:pt x="166735" y="274666"/>
                </a:lnTo>
                <a:lnTo>
                  <a:pt x="166735" y="272562"/>
                </a:lnTo>
                <a:lnTo>
                  <a:pt x="172011" y="255714"/>
                </a:lnTo>
                <a:lnTo>
                  <a:pt x="173066" y="252557"/>
                </a:lnTo>
                <a:lnTo>
                  <a:pt x="174121" y="248349"/>
                </a:lnTo>
                <a:lnTo>
                  <a:pt x="169900" y="245192"/>
                </a:lnTo>
                <a:lnTo>
                  <a:pt x="163570" y="242036"/>
                </a:lnTo>
                <a:lnTo>
                  <a:pt x="158294" y="239931"/>
                </a:lnTo>
                <a:lnTo>
                  <a:pt x="154060" y="238879"/>
                </a:lnTo>
                <a:lnTo>
                  <a:pt x="155129" y="234671"/>
                </a:lnTo>
                <a:lnTo>
                  <a:pt x="158294" y="216784"/>
                </a:lnTo>
                <a:lnTo>
                  <a:pt x="158294" y="212576"/>
                </a:lnTo>
                <a:lnTo>
                  <a:pt x="163570" y="211523"/>
                </a:lnTo>
                <a:lnTo>
                  <a:pt x="167790" y="211523"/>
                </a:lnTo>
                <a:lnTo>
                  <a:pt x="173066" y="210471"/>
                </a:lnTo>
                <a:lnTo>
                  <a:pt x="178341" y="209419"/>
                </a:lnTo>
                <a:lnTo>
                  <a:pt x="179396" y="206263"/>
                </a:lnTo>
                <a:lnTo>
                  <a:pt x="179396" y="188362"/>
                </a:lnTo>
                <a:lnTo>
                  <a:pt x="178341" y="185206"/>
                </a:lnTo>
                <a:lnTo>
                  <a:pt x="177286" y="180997"/>
                </a:lnTo>
                <a:lnTo>
                  <a:pt x="174121" y="179945"/>
                </a:lnTo>
                <a:lnTo>
                  <a:pt x="163570" y="178893"/>
                </a:lnTo>
                <a:lnTo>
                  <a:pt x="157239" y="178893"/>
                </a:lnTo>
                <a:lnTo>
                  <a:pt x="157239" y="174684"/>
                </a:lnTo>
                <a:lnTo>
                  <a:pt x="153005" y="158902"/>
                </a:lnTo>
                <a:lnTo>
                  <a:pt x="153005" y="152589"/>
                </a:lnTo>
                <a:lnTo>
                  <a:pt x="156184" y="151537"/>
                </a:lnTo>
                <a:lnTo>
                  <a:pt x="166735" y="146276"/>
                </a:lnTo>
                <a:lnTo>
                  <a:pt x="170956" y="143120"/>
                </a:lnTo>
                <a:lnTo>
                  <a:pt x="169900" y="139963"/>
                </a:lnTo>
                <a:lnTo>
                  <a:pt x="165680" y="124167"/>
                </a:lnTo>
                <a:lnTo>
                  <a:pt x="163570" y="121011"/>
                </a:lnTo>
                <a:lnTo>
                  <a:pt x="161460" y="116802"/>
                </a:lnTo>
                <a:lnTo>
                  <a:pt x="157239" y="117854"/>
                </a:lnTo>
                <a:lnTo>
                  <a:pt x="148784" y="119958"/>
                </a:lnTo>
                <a:lnTo>
                  <a:pt x="145619" y="119958"/>
                </a:lnTo>
                <a:lnTo>
                  <a:pt x="142454" y="121011"/>
                </a:lnTo>
                <a:lnTo>
                  <a:pt x="141398" y="119958"/>
                </a:lnTo>
                <a:lnTo>
                  <a:pt x="130847" y="102072"/>
                </a:lnTo>
                <a:lnTo>
                  <a:pt x="129792" y="99968"/>
                </a:lnTo>
                <a:lnTo>
                  <a:pt x="131902" y="95759"/>
                </a:lnTo>
                <a:lnTo>
                  <a:pt x="140343" y="88394"/>
                </a:lnTo>
                <a:lnTo>
                  <a:pt x="141398" y="86290"/>
                </a:lnTo>
                <a:lnTo>
                  <a:pt x="142454" y="82081"/>
                </a:lnTo>
                <a:lnTo>
                  <a:pt x="134013" y="69455"/>
                </a:lnTo>
                <a:lnTo>
                  <a:pt x="130847" y="65247"/>
                </a:lnTo>
                <a:lnTo>
                  <a:pt x="126627" y="61024"/>
                </a:lnTo>
                <a:lnTo>
                  <a:pt x="122406" y="63128"/>
                </a:lnTo>
                <a:lnTo>
                  <a:pt x="111855" y="69455"/>
                </a:lnTo>
                <a:lnTo>
                  <a:pt x="109745" y="70507"/>
                </a:lnTo>
                <a:lnTo>
                  <a:pt x="106580" y="71560"/>
                </a:lnTo>
                <a:lnTo>
                  <a:pt x="104470" y="69455"/>
                </a:lnTo>
                <a:lnTo>
                  <a:pt x="98139" y="63128"/>
                </a:lnTo>
                <a:lnTo>
                  <a:pt x="92863" y="58920"/>
                </a:lnTo>
                <a:lnTo>
                  <a:pt x="88643" y="55763"/>
                </a:lnTo>
                <a:lnTo>
                  <a:pt x="90753" y="51555"/>
                </a:lnTo>
                <a:lnTo>
                  <a:pt x="96029" y="39981"/>
                </a:lnTo>
                <a:lnTo>
                  <a:pt x="97084" y="37877"/>
                </a:lnTo>
                <a:lnTo>
                  <a:pt x="92863" y="32616"/>
                </a:lnTo>
                <a:lnTo>
                  <a:pt x="79147" y="24199"/>
                </a:lnTo>
                <a:lnTo>
                  <a:pt x="75982" y="23147"/>
                </a:lnTo>
                <a:lnTo>
                  <a:pt x="73871" y="21042"/>
                </a:lnTo>
                <a:lnTo>
                  <a:pt x="70706" y="25251"/>
                </a:lnTo>
                <a:lnTo>
                  <a:pt x="65430" y="30512"/>
                </a:lnTo>
                <a:lnTo>
                  <a:pt x="63320" y="33668"/>
                </a:lnTo>
                <a:lnTo>
                  <a:pt x="62265" y="35773"/>
                </a:lnTo>
                <a:lnTo>
                  <a:pt x="58045" y="35773"/>
                </a:lnTo>
                <a:lnTo>
                  <a:pt x="44314" y="30512"/>
                </a:lnTo>
                <a:lnTo>
                  <a:pt x="41149" y="28407"/>
                </a:lnTo>
                <a:lnTo>
                  <a:pt x="37983" y="26303"/>
                </a:lnTo>
                <a:lnTo>
                  <a:pt x="37983" y="22095"/>
                </a:lnTo>
                <a:lnTo>
                  <a:pt x="39039" y="12625"/>
                </a:lnTo>
                <a:lnTo>
                  <a:pt x="40094" y="7365"/>
                </a:lnTo>
                <a:lnTo>
                  <a:pt x="34818" y="5260"/>
                </a:lnTo>
                <a:lnTo>
                  <a:pt x="11606" y="0"/>
                </a:lnTo>
                <a:lnTo>
                  <a:pt x="0" y="37877"/>
                </a:lnTo>
                <a:lnTo>
                  <a:pt x="2722" y="39072"/>
                </a:lnTo>
                <a:close/>
              </a:path>
            </a:pathLst>
          </a:custGeom>
          <a:solidFill>
            <a:srgbClr val="FDFDFD"/>
          </a:solidFill>
        </p:spPr>
        <p:txBody>
          <a:bodyPr wrap="square" lIns="0" tIns="0" rIns="0" bIns="0" rtlCol="0">
            <a:noAutofit/>
          </a:bodyPr>
          <a:lstStyle/>
          <a:p>
            <a:endParaRPr/>
          </a:p>
        </p:txBody>
      </p:sp>
      <p:sp>
        <p:nvSpPr>
          <p:cNvPr id="257" name="object 64"/>
          <p:cNvSpPr/>
          <p:nvPr/>
        </p:nvSpPr>
        <p:spPr>
          <a:xfrm>
            <a:off x="375877" y="5624575"/>
            <a:ext cx="115021" cy="153655"/>
          </a:xfrm>
          <a:custGeom>
            <a:avLst/>
            <a:gdLst/>
            <a:ahLst/>
            <a:cxnLst/>
            <a:rect l="l" t="t" r="r" b="b"/>
            <a:pathLst>
              <a:path w="115021" h="153655">
                <a:moveTo>
                  <a:pt x="109577" y="37860"/>
                </a:moveTo>
                <a:lnTo>
                  <a:pt x="101611" y="23311"/>
                </a:lnTo>
                <a:lnTo>
                  <a:pt x="92367" y="13227"/>
                </a:lnTo>
                <a:lnTo>
                  <a:pt x="81445" y="5804"/>
                </a:lnTo>
                <a:lnTo>
                  <a:pt x="69334" y="1312"/>
                </a:lnTo>
                <a:lnTo>
                  <a:pt x="58031" y="0"/>
                </a:lnTo>
                <a:lnTo>
                  <a:pt x="56975" y="0"/>
                </a:lnTo>
                <a:lnTo>
                  <a:pt x="44225" y="1675"/>
                </a:lnTo>
                <a:lnTo>
                  <a:pt x="32229" y="6523"/>
                </a:lnTo>
                <a:lnTo>
                  <a:pt x="21478" y="14272"/>
                </a:lnTo>
                <a:lnTo>
                  <a:pt x="28677" y="38428"/>
                </a:lnTo>
                <a:lnTo>
                  <a:pt x="31639" y="26224"/>
                </a:lnTo>
                <a:lnTo>
                  <a:pt x="33763" y="22095"/>
                </a:lnTo>
                <a:lnTo>
                  <a:pt x="43709" y="12875"/>
                </a:lnTo>
                <a:lnTo>
                  <a:pt x="55990" y="9488"/>
                </a:lnTo>
                <a:lnTo>
                  <a:pt x="59086" y="9469"/>
                </a:lnTo>
                <a:lnTo>
                  <a:pt x="71896" y="12188"/>
                </a:lnTo>
                <a:lnTo>
                  <a:pt x="82165" y="20344"/>
                </a:lnTo>
                <a:lnTo>
                  <a:pt x="87699" y="33707"/>
                </a:lnTo>
                <a:lnTo>
                  <a:pt x="89253" y="46607"/>
                </a:lnTo>
                <a:lnTo>
                  <a:pt x="89698" y="51569"/>
                </a:lnTo>
                <a:lnTo>
                  <a:pt x="89698" y="102086"/>
                </a:lnTo>
                <a:lnTo>
                  <a:pt x="88452" y="115556"/>
                </a:lnTo>
                <a:lnTo>
                  <a:pt x="85487" y="127785"/>
                </a:lnTo>
                <a:lnTo>
                  <a:pt x="73717" y="140545"/>
                </a:lnTo>
                <a:lnTo>
                  <a:pt x="61135" y="144107"/>
                </a:lnTo>
                <a:lnTo>
                  <a:pt x="56975" y="144172"/>
                </a:lnTo>
                <a:lnTo>
                  <a:pt x="44659" y="141255"/>
                </a:lnTo>
                <a:lnTo>
                  <a:pt x="34395" y="132506"/>
                </a:lnTo>
                <a:lnTo>
                  <a:pt x="33763" y="131546"/>
                </a:lnTo>
                <a:lnTo>
                  <a:pt x="33239" y="147315"/>
                </a:lnTo>
                <a:lnTo>
                  <a:pt x="45197" y="152128"/>
                </a:lnTo>
                <a:lnTo>
                  <a:pt x="56975" y="153655"/>
                </a:lnTo>
                <a:lnTo>
                  <a:pt x="58031" y="153655"/>
                </a:lnTo>
                <a:lnTo>
                  <a:pt x="70664" y="151898"/>
                </a:lnTo>
                <a:lnTo>
                  <a:pt x="82559" y="146875"/>
                </a:lnTo>
                <a:lnTo>
                  <a:pt x="93242" y="138954"/>
                </a:lnTo>
                <a:lnTo>
                  <a:pt x="102240" y="128506"/>
                </a:lnTo>
                <a:lnTo>
                  <a:pt x="108690" y="116816"/>
                </a:lnTo>
                <a:lnTo>
                  <a:pt x="112436" y="105403"/>
                </a:lnTo>
                <a:lnTo>
                  <a:pt x="114358" y="92759"/>
                </a:lnTo>
                <a:lnTo>
                  <a:pt x="114997" y="79422"/>
                </a:lnTo>
                <a:lnTo>
                  <a:pt x="115021" y="75768"/>
                </a:lnTo>
                <a:lnTo>
                  <a:pt x="114611" y="62714"/>
                </a:lnTo>
                <a:lnTo>
                  <a:pt x="112992" y="49818"/>
                </a:lnTo>
                <a:lnTo>
                  <a:pt x="109577" y="37860"/>
                </a:lnTo>
                <a:close/>
              </a:path>
              <a:path w="115021" h="153655">
                <a:moveTo>
                  <a:pt x="6330" y="116816"/>
                </a:moveTo>
                <a:lnTo>
                  <a:pt x="13330" y="129289"/>
                </a:lnTo>
                <a:lnTo>
                  <a:pt x="22458" y="139579"/>
                </a:lnTo>
                <a:lnTo>
                  <a:pt x="33239" y="147315"/>
                </a:lnTo>
                <a:lnTo>
                  <a:pt x="33763" y="131546"/>
                </a:lnTo>
                <a:lnTo>
                  <a:pt x="29430" y="120385"/>
                </a:lnTo>
                <a:lnTo>
                  <a:pt x="27876" y="107101"/>
                </a:lnTo>
                <a:lnTo>
                  <a:pt x="27432" y="102086"/>
                </a:lnTo>
                <a:lnTo>
                  <a:pt x="26377" y="90512"/>
                </a:lnTo>
                <a:lnTo>
                  <a:pt x="26377" y="63142"/>
                </a:lnTo>
                <a:lnTo>
                  <a:pt x="27432" y="51569"/>
                </a:lnTo>
                <a:lnTo>
                  <a:pt x="28677" y="38428"/>
                </a:lnTo>
                <a:lnTo>
                  <a:pt x="21478" y="14272"/>
                </a:lnTo>
                <a:lnTo>
                  <a:pt x="12460" y="24651"/>
                </a:lnTo>
                <a:lnTo>
                  <a:pt x="6330" y="35787"/>
                </a:lnTo>
                <a:lnTo>
                  <a:pt x="2513" y="47482"/>
                </a:lnTo>
                <a:lnTo>
                  <a:pt x="602" y="60262"/>
                </a:lnTo>
                <a:lnTo>
                  <a:pt x="11" y="73346"/>
                </a:lnTo>
                <a:lnTo>
                  <a:pt x="0" y="75768"/>
                </a:lnTo>
                <a:lnTo>
                  <a:pt x="386" y="89200"/>
                </a:lnTo>
                <a:lnTo>
                  <a:pt x="1907" y="102084"/>
                </a:lnTo>
                <a:lnTo>
                  <a:pt x="5107" y="113883"/>
                </a:lnTo>
                <a:lnTo>
                  <a:pt x="6330" y="116816"/>
                </a:lnTo>
                <a:close/>
              </a:path>
            </a:pathLst>
          </a:custGeom>
          <a:solidFill>
            <a:srgbClr val="FDFDFD"/>
          </a:solidFill>
        </p:spPr>
        <p:txBody>
          <a:bodyPr wrap="square" lIns="0" tIns="0" rIns="0" bIns="0" rtlCol="0">
            <a:noAutofit/>
          </a:bodyPr>
          <a:lstStyle/>
          <a:p>
            <a:endParaRPr/>
          </a:p>
        </p:txBody>
      </p:sp>
      <p:sp>
        <p:nvSpPr>
          <p:cNvPr id="258" name="object 65"/>
          <p:cNvSpPr/>
          <p:nvPr/>
        </p:nvSpPr>
        <p:spPr>
          <a:xfrm>
            <a:off x="567935" y="5762435"/>
            <a:ext cx="79147" cy="124181"/>
          </a:xfrm>
          <a:custGeom>
            <a:avLst/>
            <a:gdLst/>
            <a:ahLst/>
            <a:cxnLst/>
            <a:rect l="l" t="t" r="r" b="b"/>
            <a:pathLst>
              <a:path w="79147" h="124181">
                <a:moveTo>
                  <a:pt x="76854" y="29235"/>
                </a:moveTo>
                <a:lnTo>
                  <a:pt x="70331" y="39902"/>
                </a:lnTo>
                <a:lnTo>
                  <a:pt x="61659" y="49544"/>
                </a:lnTo>
                <a:lnTo>
                  <a:pt x="51658" y="58298"/>
                </a:lnTo>
                <a:lnTo>
                  <a:pt x="41149" y="66299"/>
                </a:lnTo>
                <a:lnTo>
                  <a:pt x="39597" y="67906"/>
                </a:lnTo>
                <a:lnTo>
                  <a:pt x="31044" y="78155"/>
                </a:lnTo>
                <a:lnTo>
                  <a:pt x="23212" y="87356"/>
                </a:lnTo>
                <a:lnTo>
                  <a:pt x="26324" y="81460"/>
                </a:lnTo>
                <a:lnTo>
                  <a:pt x="29812" y="70073"/>
                </a:lnTo>
                <a:lnTo>
                  <a:pt x="30751" y="58357"/>
                </a:lnTo>
                <a:lnTo>
                  <a:pt x="29734" y="46460"/>
                </a:lnTo>
                <a:lnTo>
                  <a:pt x="27351" y="34528"/>
                </a:lnTo>
                <a:lnTo>
                  <a:pt x="24196" y="22709"/>
                </a:lnTo>
                <a:lnTo>
                  <a:pt x="20860" y="11151"/>
                </a:lnTo>
                <a:lnTo>
                  <a:pt x="17936" y="0"/>
                </a:lnTo>
                <a:lnTo>
                  <a:pt x="17936" y="7365"/>
                </a:lnTo>
                <a:lnTo>
                  <a:pt x="15826" y="14730"/>
                </a:lnTo>
                <a:lnTo>
                  <a:pt x="12661" y="21056"/>
                </a:lnTo>
                <a:lnTo>
                  <a:pt x="9623" y="29636"/>
                </a:lnTo>
                <a:lnTo>
                  <a:pt x="7818" y="40600"/>
                </a:lnTo>
                <a:lnTo>
                  <a:pt x="7658" y="51700"/>
                </a:lnTo>
                <a:lnTo>
                  <a:pt x="8517" y="62829"/>
                </a:lnTo>
                <a:lnTo>
                  <a:pt x="9767" y="73879"/>
                </a:lnTo>
                <a:lnTo>
                  <a:pt x="10785" y="84742"/>
                </a:lnTo>
                <a:lnTo>
                  <a:pt x="10942" y="95312"/>
                </a:lnTo>
                <a:lnTo>
                  <a:pt x="9615" y="105480"/>
                </a:lnTo>
                <a:lnTo>
                  <a:pt x="6176" y="115139"/>
                </a:lnTo>
                <a:lnTo>
                  <a:pt x="0" y="124181"/>
                </a:lnTo>
                <a:lnTo>
                  <a:pt x="688" y="123361"/>
                </a:lnTo>
                <a:lnTo>
                  <a:pt x="10821" y="116215"/>
                </a:lnTo>
                <a:lnTo>
                  <a:pt x="22846" y="111748"/>
                </a:lnTo>
                <a:lnTo>
                  <a:pt x="34818" y="106295"/>
                </a:lnTo>
                <a:lnTo>
                  <a:pt x="40265" y="103419"/>
                </a:lnTo>
                <a:lnTo>
                  <a:pt x="51261" y="95030"/>
                </a:lnTo>
                <a:lnTo>
                  <a:pt x="59747" y="84868"/>
                </a:lnTo>
                <a:lnTo>
                  <a:pt x="66139" y="73382"/>
                </a:lnTo>
                <a:lnTo>
                  <a:pt x="70857" y="61018"/>
                </a:lnTo>
                <a:lnTo>
                  <a:pt x="74319" y="48228"/>
                </a:lnTo>
                <a:lnTo>
                  <a:pt x="76943" y="35459"/>
                </a:lnTo>
                <a:lnTo>
                  <a:pt x="79147" y="23161"/>
                </a:lnTo>
                <a:lnTo>
                  <a:pt x="76854" y="29235"/>
                </a:lnTo>
                <a:close/>
              </a:path>
            </a:pathLst>
          </a:custGeom>
          <a:solidFill>
            <a:srgbClr val="FDFDFD"/>
          </a:solidFill>
        </p:spPr>
        <p:txBody>
          <a:bodyPr wrap="square" lIns="0" tIns="0" rIns="0" bIns="0" rtlCol="0">
            <a:noAutofit/>
          </a:bodyPr>
          <a:lstStyle/>
          <a:p>
            <a:endParaRPr/>
          </a:p>
        </p:txBody>
      </p:sp>
      <p:sp>
        <p:nvSpPr>
          <p:cNvPr id="259" name="object 66"/>
          <p:cNvSpPr/>
          <p:nvPr/>
        </p:nvSpPr>
        <p:spPr>
          <a:xfrm>
            <a:off x="248194" y="5631940"/>
            <a:ext cx="55920" cy="147342"/>
          </a:xfrm>
          <a:custGeom>
            <a:avLst/>
            <a:gdLst/>
            <a:ahLst/>
            <a:cxnLst/>
            <a:rect l="l" t="t" r="r" b="b"/>
            <a:pathLst>
              <a:path w="55920" h="147342">
                <a:moveTo>
                  <a:pt x="13716" y="137859"/>
                </a:moveTo>
                <a:lnTo>
                  <a:pt x="0" y="137859"/>
                </a:lnTo>
                <a:lnTo>
                  <a:pt x="0" y="147342"/>
                </a:lnTo>
                <a:lnTo>
                  <a:pt x="55920" y="147342"/>
                </a:lnTo>
                <a:lnTo>
                  <a:pt x="55920" y="137859"/>
                </a:lnTo>
                <a:lnTo>
                  <a:pt x="42204" y="137859"/>
                </a:lnTo>
                <a:lnTo>
                  <a:pt x="41149" y="126285"/>
                </a:lnTo>
                <a:lnTo>
                  <a:pt x="41149" y="21056"/>
                </a:lnTo>
                <a:lnTo>
                  <a:pt x="42204" y="9469"/>
                </a:lnTo>
                <a:lnTo>
                  <a:pt x="55920" y="10521"/>
                </a:lnTo>
                <a:lnTo>
                  <a:pt x="55920" y="0"/>
                </a:lnTo>
                <a:lnTo>
                  <a:pt x="0" y="0"/>
                </a:lnTo>
                <a:lnTo>
                  <a:pt x="0" y="10521"/>
                </a:lnTo>
                <a:lnTo>
                  <a:pt x="13716" y="9469"/>
                </a:lnTo>
                <a:lnTo>
                  <a:pt x="14771" y="21056"/>
                </a:lnTo>
                <a:lnTo>
                  <a:pt x="14771" y="126285"/>
                </a:lnTo>
                <a:lnTo>
                  <a:pt x="13716" y="137859"/>
                </a:lnTo>
                <a:close/>
              </a:path>
            </a:pathLst>
          </a:custGeom>
          <a:solidFill>
            <a:srgbClr val="FDFDFD"/>
          </a:solidFill>
        </p:spPr>
        <p:txBody>
          <a:bodyPr wrap="square" lIns="0" tIns="0" rIns="0" bIns="0" rtlCol="0">
            <a:noAutofit/>
          </a:bodyPr>
          <a:lstStyle/>
          <a:p>
            <a:endParaRPr/>
          </a:p>
        </p:txBody>
      </p:sp>
      <p:sp>
        <p:nvSpPr>
          <p:cNvPr id="260" name="object 67"/>
          <p:cNvSpPr/>
          <p:nvPr/>
        </p:nvSpPr>
        <p:spPr>
          <a:xfrm>
            <a:off x="1187369" y="5818213"/>
            <a:ext cx="70706" cy="225215"/>
          </a:xfrm>
          <a:custGeom>
            <a:avLst/>
            <a:gdLst/>
            <a:ahLst/>
            <a:cxnLst/>
            <a:rect l="l" t="t" r="r" b="b"/>
            <a:pathLst>
              <a:path w="70706" h="225215">
                <a:moveTo>
                  <a:pt x="0" y="0"/>
                </a:moveTo>
                <a:lnTo>
                  <a:pt x="0" y="225215"/>
                </a:lnTo>
                <a:lnTo>
                  <a:pt x="70706" y="225215"/>
                </a:lnTo>
                <a:lnTo>
                  <a:pt x="70706" y="0"/>
                </a:lnTo>
                <a:lnTo>
                  <a:pt x="0" y="0"/>
                </a:lnTo>
                <a:close/>
              </a:path>
            </a:pathLst>
          </a:custGeom>
          <a:solidFill>
            <a:srgbClr val="FDFDFD"/>
          </a:solidFill>
        </p:spPr>
        <p:txBody>
          <a:bodyPr wrap="square" lIns="0" tIns="0" rIns="0" bIns="0" rtlCol="0">
            <a:noAutofit/>
          </a:bodyPr>
          <a:lstStyle/>
          <a:p>
            <a:endParaRPr/>
          </a:p>
        </p:txBody>
      </p:sp>
      <p:sp>
        <p:nvSpPr>
          <p:cNvPr id="261" name="object 68"/>
          <p:cNvSpPr/>
          <p:nvPr/>
        </p:nvSpPr>
        <p:spPr>
          <a:xfrm>
            <a:off x="1282343" y="5818213"/>
            <a:ext cx="158280" cy="225215"/>
          </a:xfrm>
          <a:custGeom>
            <a:avLst/>
            <a:gdLst/>
            <a:ahLst/>
            <a:cxnLst/>
            <a:rect l="l" t="t" r="r" b="b"/>
            <a:pathLst>
              <a:path w="158280" h="225215">
                <a:moveTo>
                  <a:pt x="70692" y="54725"/>
                </a:moveTo>
                <a:lnTo>
                  <a:pt x="158280" y="54725"/>
                </a:lnTo>
                <a:lnTo>
                  <a:pt x="158280" y="0"/>
                </a:lnTo>
                <a:lnTo>
                  <a:pt x="0" y="0"/>
                </a:lnTo>
                <a:lnTo>
                  <a:pt x="0" y="225215"/>
                </a:lnTo>
                <a:lnTo>
                  <a:pt x="70692" y="225215"/>
                </a:lnTo>
                <a:lnTo>
                  <a:pt x="70692" y="145224"/>
                </a:lnTo>
                <a:lnTo>
                  <a:pt x="148784" y="145224"/>
                </a:lnTo>
                <a:lnTo>
                  <a:pt x="148784" y="90512"/>
                </a:lnTo>
                <a:lnTo>
                  <a:pt x="70692" y="90512"/>
                </a:lnTo>
                <a:lnTo>
                  <a:pt x="70692" y="54725"/>
                </a:lnTo>
                <a:close/>
              </a:path>
            </a:pathLst>
          </a:custGeom>
          <a:solidFill>
            <a:srgbClr val="FDFDFD"/>
          </a:solidFill>
        </p:spPr>
        <p:txBody>
          <a:bodyPr wrap="square" lIns="0" tIns="0" rIns="0" bIns="0" rtlCol="0">
            <a:noAutofit/>
          </a:bodyPr>
          <a:lstStyle/>
          <a:p>
            <a:endParaRPr/>
          </a:p>
        </p:txBody>
      </p:sp>
      <p:sp>
        <p:nvSpPr>
          <p:cNvPr id="262" name="object 69"/>
          <p:cNvSpPr/>
          <p:nvPr/>
        </p:nvSpPr>
        <p:spPr>
          <a:xfrm>
            <a:off x="1450120" y="5814004"/>
            <a:ext cx="161460" cy="232580"/>
          </a:xfrm>
          <a:custGeom>
            <a:avLst/>
            <a:gdLst/>
            <a:ahLst/>
            <a:cxnLst/>
            <a:rect l="l" t="t" r="r" b="b"/>
            <a:pathLst>
              <a:path w="161460" h="232580">
                <a:moveTo>
                  <a:pt x="79279" y="146782"/>
                </a:moveTo>
                <a:lnTo>
                  <a:pt x="74499" y="132367"/>
                </a:lnTo>
                <a:lnTo>
                  <a:pt x="72830" y="114712"/>
                </a:lnTo>
                <a:lnTo>
                  <a:pt x="72850" y="112814"/>
                </a:lnTo>
                <a:lnTo>
                  <a:pt x="74923" y="96374"/>
                </a:lnTo>
                <a:lnTo>
                  <a:pt x="80157" y="82738"/>
                </a:lnTo>
                <a:lnTo>
                  <a:pt x="88197" y="71987"/>
                </a:lnTo>
                <a:lnTo>
                  <a:pt x="98685" y="64206"/>
                </a:lnTo>
                <a:lnTo>
                  <a:pt x="111267" y="59477"/>
                </a:lnTo>
                <a:lnTo>
                  <a:pt x="125586" y="57882"/>
                </a:lnTo>
                <a:lnTo>
                  <a:pt x="135636" y="58838"/>
                </a:lnTo>
                <a:lnTo>
                  <a:pt x="148000" y="62003"/>
                </a:lnTo>
                <a:lnTo>
                  <a:pt x="160334" y="66299"/>
                </a:lnTo>
                <a:lnTo>
                  <a:pt x="160334" y="7365"/>
                </a:lnTo>
                <a:lnTo>
                  <a:pt x="147792" y="4556"/>
                </a:lnTo>
                <a:lnTo>
                  <a:pt x="135911" y="2162"/>
                </a:lnTo>
                <a:lnTo>
                  <a:pt x="124072" y="574"/>
                </a:lnTo>
                <a:lnTo>
                  <a:pt x="110814" y="0"/>
                </a:lnTo>
                <a:lnTo>
                  <a:pt x="103772" y="181"/>
                </a:lnTo>
                <a:lnTo>
                  <a:pt x="89947" y="1635"/>
                </a:lnTo>
                <a:lnTo>
                  <a:pt x="76608" y="4544"/>
                </a:lnTo>
                <a:lnTo>
                  <a:pt x="63893" y="8908"/>
                </a:lnTo>
                <a:lnTo>
                  <a:pt x="51938" y="14728"/>
                </a:lnTo>
                <a:lnTo>
                  <a:pt x="40878" y="22002"/>
                </a:lnTo>
                <a:lnTo>
                  <a:pt x="30851" y="30732"/>
                </a:lnTo>
                <a:lnTo>
                  <a:pt x="21992" y="40916"/>
                </a:lnTo>
                <a:lnTo>
                  <a:pt x="14438" y="52555"/>
                </a:lnTo>
                <a:lnTo>
                  <a:pt x="8326" y="65649"/>
                </a:lnTo>
                <a:lnTo>
                  <a:pt x="3791" y="80198"/>
                </a:lnTo>
                <a:lnTo>
                  <a:pt x="970" y="96201"/>
                </a:lnTo>
                <a:lnTo>
                  <a:pt x="0" y="113660"/>
                </a:lnTo>
                <a:lnTo>
                  <a:pt x="570" y="128160"/>
                </a:lnTo>
                <a:lnTo>
                  <a:pt x="2835" y="144959"/>
                </a:lnTo>
                <a:lnTo>
                  <a:pt x="6721" y="160266"/>
                </a:lnTo>
                <a:lnTo>
                  <a:pt x="12120" y="174086"/>
                </a:lnTo>
                <a:lnTo>
                  <a:pt x="18922" y="186427"/>
                </a:lnTo>
                <a:lnTo>
                  <a:pt x="27019" y="197293"/>
                </a:lnTo>
                <a:lnTo>
                  <a:pt x="36303" y="206691"/>
                </a:lnTo>
                <a:lnTo>
                  <a:pt x="46663" y="214626"/>
                </a:lnTo>
                <a:lnTo>
                  <a:pt x="57992" y="221106"/>
                </a:lnTo>
                <a:lnTo>
                  <a:pt x="70181" y="226135"/>
                </a:lnTo>
                <a:lnTo>
                  <a:pt x="83120" y="229720"/>
                </a:lnTo>
                <a:lnTo>
                  <a:pt x="96701" y="231866"/>
                </a:lnTo>
                <a:lnTo>
                  <a:pt x="110814" y="232580"/>
                </a:lnTo>
                <a:lnTo>
                  <a:pt x="111381" y="232579"/>
                </a:lnTo>
                <a:lnTo>
                  <a:pt x="124755" y="231812"/>
                </a:lnTo>
                <a:lnTo>
                  <a:pt x="137942" y="229898"/>
                </a:lnTo>
                <a:lnTo>
                  <a:pt x="150369" y="227217"/>
                </a:lnTo>
                <a:lnTo>
                  <a:pt x="161460" y="224149"/>
                </a:lnTo>
                <a:lnTo>
                  <a:pt x="161460" y="164177"/>
                </a:lnTo>
                <a:lnTo>
                  <a:pt x="160673" y="164501"/>
                </a:lnTo>
                <a:lnTo>
                  <a:pt x="148274" y="168851"/>
                </a:lnTo>
                <a:lnTo>
                  <a:pt x="135875" y="171621"/>
                </a:lnTo>
                <a:lnTo>
                  <a:pt x="123476" y="172594"/>
                </a:lnTo>
                <a:lnTo>
                  <a:pt x="122658" y="172589"/>
                </a:lnTo>
                <a:lnTo>
                  <a:pt x="108858" y="170860"/>
                </a:lnTo>
                <a:lnTo>
                  <a:pt x="96800" y="166000"/>
                </a:lnTo>
                <a:lnTo>
                  <a:pt x="86827" y="157984"/>
                </a:lnTo>
                <a:lnTo>
                  <a:pt x="79279" y="146782"/>
                </a:lnTo>
                <a:close/>
              </a:path>
            </a:pathLst>
          </a:custGeom>
          <a:solidFill>
            <a:srgbClr val="FDFDFD"/>
          </a:solidFill>
        </p:spPr>
        <p:txBody>
          <a:bodyPr wrap="square" lIns="0" tIns="0" rIns="0" bIns="0" rtlCol="0">
            <a:noAutofit/>
          </a:bodyPr>
          <a:lstStyle/>
          <a:p>
            <a:endParaRPr/>
          </a:p>
        </p:txBody>
      </p:sp>
      <p:sp>
        <p:nvSpPr>
          <p:cNvPr id="263" name="object 70"/>
          <p:cNvSpPr/>
          <p:nvPr/>
        </p:nvSpPr>
        <p:spPr>
          <a:xfrm>
            <a:off x="925132" y="6091827"/>
            <a:ext cx="0" cy="73664"/>
          </a:xfrm>
          <a:custGeom>
            <a:avLst/>
            <a:gdLst/>
            <a:ahLst/>
            <a:cxnLst/>
            <a:rect l="l" t="t" r="r" b="b"/>
            <a:pathLst>
              <a:path h="73664">
                <a:moveTo>
                  <a:pt x="0" y="0"/>
                </a:moveTo>
                <a:lnTo>
                  <a:pt x="0" y="73664"/>
                </a:lnTo>
              </a:path>
            </a:pathLst>
          </a:custGeom>
          <a:ln w="21317">
            <a:solidFill>
              <a:srgbClr val="FDFDFD"/>
            </a:solidFill>
          </a:ln>
        </p:spPr>
        <p:txBody>
          <a:bodyPr wrap="square" lIns="0" tIns="0" rIns="0" bIns="0" rtlCol="0">
            <a:noAutofit/>
          </a:bodyPr>
          <a:lstStyle/>
          <a:p>
            <a:endParaRPr/>
          </a:p>
        </p:txBody>
      </p:sp>
      <p:sp>
        <p:nvSpPr>
          <p:cNvPr id="264" name="object 71"/>
          <p:cNvSpPr/>
          <p:nvPr/>
        </p:nvSpPr>
        <p:spPr>
          <a:xfrm>
            <a:off x="947817" y="6108676"/>
            <a:ext cx="59100" cy="56815"/>
          </a:xfrm>
          <a:custGeom>
            <a:avLst/>
            <a:gdLst/>
            <a:ahLst/>
            <a:cxnLst/>
            <a:rect l="l" t="t" r="r" b="b"/>
            <a:pathLst>
              <a:path w="59100" h="56815">
                <a:moveTo>
                  <a:pt x="17950" y="11573"/>
                </a:moveTo>
                <a:lnTo>
                  <a:pt x="17950" y="2104"/>
                </a:lnTo>
                <a:lnTo>
                  <a:pt x="0" y="2104"/>
                </a:lnTo>
                <a:lnTo>
                  <a:pt x="0" y="56815"/>
                </a:lnTo>
                <a:lnTo>
                  <a:pt x="19006" y="56815"/>
                </a:lnTo>
                <a:lnTo>
                  <a:pt x="19006" y="22095"/>
                </a:lnTo>
                <a:lnTo>
                  <a:pt x="23226" y="15782"/>
                </a:lnTo>
                <a:lnTo>
                  <a:pt x="35887" y="15782"/>
                </a:lnTo>
                <a:lnTo>
                  <a:pt x="40108" y="19990"/>
                </a:lnTo>
                <a:lnTo>
                  <a:pt x="40108" y="56815"/>
                </a:lnTo>
                <a:lnTo>
                  <a:pt x="59100" y="56815"/>
                </a:lnTo>
                <a:lnTo>
                  <a:pt x="59100" y="22095"/>
                </a:lnTo>
                <a:lnTo>
                  <a:pt x="58549" y="16374"/>
                </a:lnTo>
                <a:lnTo>
                  <a:pt x="52194" y="4773"/>
                </a:lnTo>
                <a:lnTo>
                  <a:pt x="37998" y="0"/>
                </a:lnTo>
                <a:lnTo>
                  <a:pt x="29557"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65" name="object 72"/>
          <p:cNvSpPr/>
          <p:nvPr/>
        </p:nvSpPr>
        <p:spPr>
          <a:xfrm>
            <a:off x="1012193" y="6091827"/>
            <a:ext cx="44328" cy="74716"/>
          </a:xfrm>
          <a:custGeom>
            <a:avLst/>
            <a:gdLst/>
            <a:ahLst/>
            <a:cxnLst/>
            <a:rect l="l" t="t" r="r" b="b"/>
            <a:pathLst>
              <a:path w="44328" h="74716">
                <a:moveTo>
                  <a:pt x="30598" y="18952"/>
                </a:moveTo>
                <a:lnTo>
                  <a:pt x="30598" y="0"/>
                </a:lnTo>
                <a:lnTo>
                  <a:pt x="11606" y="6312"/>
                </a:lnTo>
                <a:lnTo>
                  <a:pt x="11606" y="18952"/>
                </a:lnTo>
                <a:lnTo>
                  <a:pt x="0" y="18952"/>
                </a:lnTo>
                <a:lnTo>
                  <a:pt x="0" y="31578"/>
                </a:lnTo>
                <a:lnTo>
                  <a:pt x="11606" y="31578"/>
                </a:lnTo>
                <a:lnTo>
                  <a:pt x="11606" y="54725"/>
                </a:lnTo>
                <a:lnTo>
                  <a:pt x="11824" y="59249"/>
                </a:lnTo>
                <a:lnTo>
                  <a:pt x="17127" y="70674"/>
                </a:lnTo>
                <a:lnTo>
                  <a:pt x="32708" y="74716"/>
                </a:lnTo>
                <a:lnTo>
                  <a:pt x="36928" y="74716"/>
                </a:lnTo>
                <a:lnTo>
                  <a:pt x="41163" y="73664"/>
                </a:lnTo>
                <a:lnTo>
                  <a:pt x="44328" y="73664"/>
                </a:lnTo>
                <a:lnTo>
                  <a:pt x="43273" y="61038"/>
                </a:lnTo>
                <a:lnTo>
                  <a:pt x="42218" y="62090"/>
                </a:lnTo>
                <a:lnTo>
                  <a:pt x="31653" y="62090"/>
                </a:lnTo>
                <a:lnTo>
                  <a:pt x="30598" y="58934"/>
                </a:lnTo>
                <a:lnTo>
                  <a:pt x="30598" y="31578"/>
                </a:lnTo>
                <a:lnTo>
                  <a:pt x="43273" y="31578"/>
                </a:lnTo>
                <a:lnTo>
                  <a:pt x="43273" y="18952"/>
                </a:lnTo>
                <a:lnTo>
                  <a:pt x="30598" y="18952"/>
                </a:lnTo>
                <a:close/>
              </a:path>
            </a:pathLst>
          </a:custGeom>
          <a:solidFill>
            <a:srgbClr val="FDFDFD"/>
          </a:solidFill>
        </p:spPr>
        <p:txBody>
          <a:bodyPr wrap="square" lIns="0" tIns="0" rIns="0" bIns="0" rtlCol="0">
            <a:noAutofit/>
          </a:bodyPr>
          <a:lstStyle/>
          <a:p>
            <a:endParaRPr/>
          </a:p>
        </p:txBody>
      </p:sp>
      <p:sp>
        <p:nvSpPr>
          <p:cNvPr id="266" name="object 73"/>
          <p:cNvSpPr/>
          <p:nvPr/>
        </p:nvSpPr>
        <p:spPr>
          <a:xfrm>
            <a:off x="1060742" y="6108676"/>
            <a:ext cx="56975" cy="57868"/>
          </a:xfrm>
          <a:custGeom>
            <a:avLst/>
            <a:gdLst/>
            <a:ahLst/>
            <a:cxnLst/>
            <a:rect l="l" t="t" r="r" b="b"/>
            <a:pathLst>
              <a:path w="56975" h="57868">
                <a:moveTo>
                  <a:pt x="26377" y="45242"/>
                </a:moveTo>
                <a:lnTo>
                  <a:pt x="20047" y="42085"/>
                </a:lnTo>
                <a:lnTo>
                  <a:pt x="18991" y="34720"/>
                </a:lnTo>
                <a:lnTo>
                  <a:pt x="56975" y="34720"/>
                </a:lnTo>
                <a:lnTo>
                  <a:pt x="18991" y="24199"/>
                </a:lnTo>
                <a:lnTo>
                  <a:pt x="18991" y="17886"/>
                </a:lnTo>
                <a:lnTo>
                  <a:pt x="12173" y="4704"/>
                </a:lnTo>
                <a:lnTo>
                  <a:pt x="3281" y="14564"/>
                </a:lnTo>
                <a:lnTo>
                  <a:pt x="0" y="29460"/>
                </a:lnTo>
                <a:lnTo>
                  <a:pt x="436" y="34807"/>
                </a:lnTo>
                <a:lnTo>
                  <a:pt x="6055" y="47282"/>
                </a:lnTo>
                <a:lnTo>
                  <a:pt x="16967" y="55137"/>
                </a:lnTo>
                <a:lnTo>
                  <a:pt x="31653" y="57868"/>
                </a:lnTo>
                <a:lnTo>
                  <a:pt x="39039" y="57868"/>
                </a:lnTo>
                <a:lnTo>
                  <a:pt x="46424" y="56815"/>
                </a:lnTo>
                <a:lnTo>
                  <a:pt x="52755" y="54711"/>
                </a:lnTo>
                <a:lnTo>
                  <a:pt x="52755" y="41033"/>
                </a:lnTo>
                <a:lnTo>
                  <a:pt x="46424" y="44190"/>
                </a:lnTo>
                <a:lnTo>
                  <a:pt x="40094" y="45242"/>
                </a:lnTo>
                <a:lnTo>
                  <a:pt x="26377" y="45242"/>
                </a:lnTo>
                <a:close/>
              </a:path>
              <a:path w="56975" h="57868">
                <a:moveTo>
                  <a:pt x="18991" y="17886"/>
                </a:moveTo>
                <a:lnTo>
                  <a:pt x="23212" y="12625"/>
                </a:lnTo>
                <a:lnTo>
                  <a:pt x="36928" y="12625"/>
                </a:lnTo>
                <a:lnTo>
                  <a:pt x="40094" y="17886"/>
                </a:lnTo>
                <a:lnTo>
                  <a:pt x="40094" y="24199"/>
                </a:lnTo>
                <a:lnTo>
                  <a:pt x="18991" y="24199"/>
                </a:lnTo>
                <a:lnTo>
                  <a:pt x="56975" y="34720"/>
                </a:lnTo>
                <a:lnTo>
                  <a:pt x="56975" y="31564"/>
                </a:lnTo>
                <a:lnTo>
                  <a:pt x="56796" y="27131"/>
                </a:lnTo>
                <a:lnTo>
                  <a:pt x="53240" y="13472"/>
                </a:lnTo>
                <a:lnTo>
                  <a:pt x="44451" y="3721"/>
                </a:lnTo>
                <a:lnTo>
                  <a:pt x="29543" y="0"/>
                </a:lnTo>
                <a:lnTo>
                  <a:pt x="25247" y="236"/>
                </a:lnTo>
                <a:lnTo>
                  <a:pt x="12173" y="4704"/>
                </a:lnTo>
                <a:lnTo>
                  <a:pt x="18991" y="17886"/>
                </a:lnTo>
                <a:close/>
              </a:path>
            </a:pathLst>
          </a:custGeom>
          <a:solidFill>
            <a:srgbClr val="FDFDFD"/>
          </a:solidFill>
        </p:spPr>
        <p:txBody>
          <a:bodyPr wrap="square" lIns="0" tIns="0" rIns="0" bIns="0" rtlCol="0">
            <a:noAutofit/>
          </a:bodyPr>
          <a:lstStyle/>
          <a:p>
            <a:endParaRPr/>
          </a:p>
        </p:txBody>
      </p:sp>
      <p:sp>
        <p:nvSpPr>
          <p:cNvPr id="267" name="object 74"/>
          <p:cNvSpPr/>
          <p:nvPr/>
        </p:nvSpPr>
        <p:spPr>
          <a:xfrm>
            <a:off x="1127214" y="6108676"/>
            <a:ext cx="40108" cy="56815"/>
          </a:xfrm>
          <a:custGeom>
            <a:avLst/>
            <a:gdLst/>
            <a:ahLst/>
            <a:cxnLst/>
            <a:rect l="l" t="t" r="r" b="b"/>
            <a:pathLst>
              <a:path w="40108" h="56815">
                <a:moveTo>
                  <a:pt x="21102" y="5260"/>
                </a:moveTo>
                <a:lnTo>
                  <a:pt x="16881" y="11573"/>
                </a:lnTo>
                <a:lnTo>
                  <a:pt x="16881" y="2104"/>
                </a:lnTo>
                <a:lnTo>
                  <a:pt x="0" y="2104"/>
                </a:lnTo>
                <a:lnTo>
                  <a:pt x="0" y="56815"/>
                </a:lnTo>
                <a:lnTo>
                  <a:pt x="18991" y="56815"/>
                </a:lnTo>
                <a:lnTo>
                  <a:pt x="18991" y="23147"/>
                </a:lnTo>
                <a:lnTo>
                  <a:pt x="24267" y="15782"/>
                </a:lnTo>
                <a:lnTo>
                  <a:pt x="34832" y="15782"/>
                </a:lnTo>
                <a:lnTo>
                  <a:pt x="39053" y="16834"/>
                </a:lnTo>
                <a:lnTo>
                  <a:pt x="40108" y="1052"/>
                </a:lnTo>
                <a:lnTo>
                  <a:pt x="37998" y="1052"/>
                </a:lnTo>
                <a:lnTo>
                  <a:pt x="33777" y="0"/>
                </a:lnTo>
                <a:lnTo>
                  <a:pt x="25322" y="0"/>
                </a:lnTo>
                <a:lnTo>
                  <a:pt x="21102" y="5260"/>
                </a:lnTo>
                <a:close/>
              </a:path>
            </a:pathLst>
          </a:custGeom>
          <a:solidFill>
            <a:srgbClr val="FDFDFD"/>
          </a:solidFill>
        </p:spPr>
        <p:txBody>
          <a:bodyPr wrap="square" lIns="0" tIns="0" rIns="0" bIns="0" rtlCol="0">
            <a:noAutofit/>
          </a:bodyPr>
          <a:lstStyle/>
          <a:p>
            <a:endParaRPr/>
          </a:p>
        </p:txBody>
      </p:sp>
      <p:sp>
        <p:nvSpPr>
          <p:cNvPr id="268" name="object 75"/>
          <p:cNvSpPr/>
          <p:nvPr/>
        </p:nvSpPr>
        <p:spPr>
          <a:xfrm>
            <a:off x="1174708" y="6108676"/>
            <a:ext cx="59086" cy="56815"/>
          </a:xfrm>
          <a:custGeom>
            <a:avLst/>
            <a:gdLst/>
            <a:ahLst/>
            <a:cxnLst/>
            <a:rect l="l" t="t" r="r" b="b"/>
            <a:pathLst>
              <a:path w="59086" h="56815">
                <a:moveTo>
                  <a:pt x="17936" y="11573"/>
                </a:moveTo>
                <a:lnTo>
                  <a:pt x="17936" y="2104"/>
                </a:lnTo>
                <a:lnTo>
                  <a:pt x="0" y="2104"/>
                </a:lnTo>
                <a:lnTo>
                  <a:pt x="0" y="56815"/>
                </a:lnTo>
                <a:lnTo>
                  <a:pt x="18991" y="56815"/>
                </a:lnTo>
                <a:lnTo>
                  <a:pt x="18991" y="22095"/>
                </a:lnTo>
                <a:lnTo>
                  <a:pt x="23212" y="15782"/>
                </a:lnTo>
                <a:lnTo>
                  <a:pt x="35873" y="15782"/>
                </a:lnTo>
                <a:lnTo>
                  <a:pt x="40094" y="19990"/>
                </a:lnTo>
                <a:lnTo>
                  <a:pt x="40094" y="56815"/>
                </a:lnTo>
                <a:lnTo>
                  <a:pt x="59086" y="56815"/>
                </a:lnTo>
                <a:lnTo>
                  <a:pt x="59086" y="22095"/>
                </a:lnTo>
                <a:lnTo>
                  <a:pt x="58535" y="16374"/>
                </a:lnTo>
                <a:lnTo>
                  <a:pt x="52180" y="4773"/>
                </a:lnTo>
                <a:lnTo>
                  <a:pt x="37983" y="0"/>
                </a:lnTo>
                <a:lnTo>
                  <a:pt x="29543" y="0"/>
                </a:lnTo>
                <a:lnTo>
                  <a:pt x="21102" y="4208"/>
                </a:lnTo>
                <a:lnTo>
                  <a:pt x="17936" y="11573"/>
                </a:lnTo>
                <a:close/>
              </a:path>
            </a:pathLst>
          </a:custGeom>
          <a:solidFill>
            <a:srgbClr val="FDFDFD"/>
          </a:solidFill>
        </p:spPr>
        <p:txBody>
          <a:bodyPr wrap="square" lIns="0" tIns="0" rIns="0" bIns="0" rtlCol="0">
            <a:noAutofit/>
          </a:bodyPr>
          <a:lstStyle/>
          <a:p>
            <a:endParaRPr/>
          </a:p>
        </p:txBody>
      </p:sp>
      <p:sp>
        <p:nvSpPr>
          <p:cNvPr id="269" name="object 76"/>
          <p:cNvSpPr/>
          <p:nvPr/>
        </p:nvSpPr>
        <p:spPr>
          <a:xfrm>
            <a:off x="1241180" y="6108676"/>
            <a:ext cx="56990" cy="57868"/>
          </a:xfrm>
          <a:custGeom>
            <a:avLst/>
            <a:gdLst/>
            <a:ahLst/>
            <a:cxnLst/>
            <a:rect l="l" t="t" r="r" b="b"/>
            <a:pathLst>
              <a:path w="56990" h="57868">
                <a:moveTo>
                  <a:pt x="33777" y="45242"/>
                </a:moveTo>
                <a:lnTo>
                  <a:pt x="21116" y="45242"/>
                </a:lnTo>
                <a:lnTo>
                  <a:pt x="17950" y="43138"/>
                </a:lnTo>
                <a:lnTo>
                  <a:pt x="17950" y="33668"/>
                </a:lnTo>
                <a:lnTo>
                  <a:pt x="23226" y="31564"/>
                </a:lnTo>
                <a:lnTo>
                  <a:pt x="32722" y="31564"/>
                </a:lnTo>
                <a:lnTo>
                  <a:pt x="35887" y="22095"/>
                </a:lnTo>
                <a:lnTo>
                  <a:pt x="28502" y="22095"/>
                </a:lnTo>
                <a:lnTo>
                  <a:pt x="19752" y="22730"/>
                </a:lnTo>
                <a:lnTo>
                  <a:pt x="6395" y="27731"/>
                </a:lnTo>
                <a:lnTo>
                  <a:pt x="0" y="41033"/>
                </a:lnTo>
                <a:lnTo>
                  <a:pt x="109" y="43031"/>
                </a:lnTo>
                <a:lnTo>
                  <a:pt x="7315" y="54268"/>
                </a:lnTo>
                <a:lnTo>
                  <a:pt x="21116" y="57868"/>
                </a:lnTo>
                <a:lnTo>
                  <a:pt x="28502" y="57868"/>
                </a:lnTo>
                <a:lnTo>
                  <a:pt x="33777" y="45242"/>
                </a:lnTo>
                <a:close/>
              </a:path>
              <a:path w="56990" h="57868">
                <a:moveTo>
                  <a:pt x="55934" y="23147"/>
                </a:moveTo>
                <a:lnTo>
                  <a:pt x="53281" y="11516"/>
                </a:lnTo>
                <a:lnTo>
                  <a:pt x="43483" y="2679"/>
                </a:lnTo>
                <a:lnTo>
                  <a:pt x="29557" y="0"/>
                </a:lnTo>
                <a:lnTo>
                  <a:pt x="21116" y="0"/>
                </a:lnTo>
                <a:lnTo>
                  <a:pt x="13716" y="2104"/>
                </a:lnTo>
                <a:lnTo>
                  <a:pt x="7385" y="4208"/>
                </a:lnTo>
                <a:lnTo>
                  <a:pt x="7385" y="16834"/>
                </a:lnTo>
                <a:lnTo>
                  <a:pt x="12661" y="14730"/>
                </a:lnTo>
                <a:lnTo>
                  <a:pt x="19006" y="12625"/>
                </a:lnTo>
                <a:lnTo>
                  <a:pt x="31667" y="12625"/>
                </a:lnTo>
                <a:lnTo>
                  <a:pt x="37998" y="14730"/>
                </a:lnTo>
                <a:lnTo>
                  <a:pt x="37998" y="22095"/>
                </a:lnTo>
                <a:lnTo>
                  <a:pt x="35887" y="22095"/>
                </a:lnTo>
                <a:lnTo>
                  <a:pt x="32722" y="31564"/>
                </a:lnTo>
                <a:lnTo>
                  <a:pt x="35887" y="32616"/>
                </a:lnTo>
                <a:lnTo>
                  <a:pt x="37998" y="32616"/>
                </a:lnTo>
                <a:lnTo>
                  <a:pt x="37998" y="38929"/>
                </a:lnTo>
                <a:lnTo>
                  <a:pt x="33777" y="45242"/>
                </a:lnTo>
                <a:lnTo>
                  <a:pt x="28502" y="57868"/>
                </a:lnTo>
                <a:lnTo>
                  <a:pt x="33777" y="54711"/>
                </a:lnTo>
                <a:lnTo>
                  <a:pt x="39053" y="48398"/>
                </a:lnTo>
                <a:lnTo>
                  <a:pt x="39053" y="56815"/>
                </a:lnTo>
                <a:lnTo>
                  <a:pt x="56990" y="56815"/>
                </a:lnTo>
                <a:lnTo>
                  <a:pt x="55934" y="52607"/>
                </a:lnTo>
                <a:lnTo>
                  <a:pt x="55934" y="23147"/>
                </a:lnTo>
                <a:close/>
              </a:path>
            </a:pathLst>
          </a:custGeom>
          <a:solidFill>
            <a:srgbClr val="FDFDFD"/>
          </a:solidFill>
        </p:spPr>
        <p:txBody>
          <a:bodyPr wrap="square" lIns="0" tIns="0" rIns="0" bIns="0" rtlCol="0">
            <a:noAutofit/>
          </a:bodyPr>
          <a:lstStyle/>
          <a:p>
            <a:endParaRPr/>
          </a:p>
        </p:txBody>
      </p:sp>
      <p:sp>
        <p:nvSpPr>
          <p:cNvPr id="270" name="object 77"/>
          <p:cNvSpPr/>
          <p:nvPr/>
        </p:nvSpPr>
        <p:spPr>
          <a:xfrm>
            <a:off x="1303445" y="6091827"/>
            <a:ext cx="43259" cy="74716"/>
          </a:xfrm>
          <a:custGeom>
            <a:avLst/>
            <a:gdLst/>
            <a:ahLst/>
            <a:cxnLst/>
            <a:rect l="l" t="t" r="r" b="b"/>
            <a:pathLst>
              <a:path w="43259" h="74716">
                <a:moveTo>
                  <a:pt x="29543" y="18952"/>
                </a:moveTo>
                <a:lnTo>
                  <a:pt x="29543" y="0"/>
                </a:lnTo>
                <a:lnTo>
                  <a:pt x="10551" y="6312"/>
                </a:lnTo>
                <a:lnTo>
                  <a:pt x="10551" y="18952"/>
                </a:lnTo>
                <a:lnTo>
                  <a:pt x="0" y="18952"/>
                </a:lnTo>
                <a:lnTo>
                  <a:pt x="0" y="31578"/>
                </a:lnTo>
                <a:lnTo>
                  <a:pt x="10551" y="31578"/>
                </a:lnTo>
                <a:lnTo>
                  <a:pt x="10551" y="54725"/>
                </a:lnTo>
                <a:lnTo>
                  <a:pt x="10769" y="59249"/>
                </a:lnTo>
                <a:lnTo>
                  <a:pt x="16072" y="70674"/>
                </a:lnTo>
                <a:lnTo>
                  <a:pt x="31653" y="74716"/>
                </a:lnTo>
                <a:lnTo>
                  <a:pt x="36928" y="74716"/>
                </a:lnTo>
                <a:lnTo>
                  <a:pt x="40094" y="73664"/>
                </a:lnTo>
                <a:lnTo>
                  <a:pt x="43259" y="73664"/>
                </a:lnTo>
                <a:lnTo>
                  <a:pt x="43259" y="61038"/>
                </a:lnTo>
                <a:lnTo>
                  <a:pt x="41149" y="62090"/>
                </a:lnTo>
                <a:lnTo>
                  <a:pt x="30598" y="62090"/>
                </a:lnTo>
                <a:lnTo>
                  <a:pt x="29543" y="58934"/>
                </a:lnTo>
                <a:lnTo>
                  <a:pt x="29543" y="31578"/>
                </a:lnTo>
                <a:lnTo>
                  <a:pt x="43259" y="31578"/>
                </a:lnTo>
                <a:lnTo>
                  <a:pt x="43259" y="18952"/>
                </a:lnTo>
                <a:lnTo>
                  <a:pt x="29543" y="18952"/>
                </a:lnTo>
                <a:close/>
              </a:path>
            </a:pathLst>
          </a:custGeom>
          <a:solidFill>
            <a:srgbClr val="FDFDFD"/>
          </a:solidFill>
        </p:spPr>
        <p:txBody>
          <a:bodyPr wrap="square" lIns="0" tIns="0" rIns="0" bIns="0" rtlCol="0">
            <a:noAutofit/>
          </a:bodyPr>
          <a:lstStyle/>
          <a:p>
            <a:endParaRPr/>
          </a:p>
        </p:txBody>
      </p:sp>
      <p:sp>
        <p:nvSpPr>
          <p:cNvPr id="271" name="object 78"/>
          <p:cNvSpPr/>
          <p:nvPr/>
        </p:nvSpPr>
        <p:spPr>
          <a:xfrm>
            <a:off x="1356201" y="6087619"/>
            <a:ext cx="19006" cy="77872"/>
          </a:xfrm>
          <a:custGeom>
            <a:avLst/>
            <a:gdLst/>
            <a:ahLst/>
            <a:cxnLst/>
            <a:rect l="l" t="t" r="r" b="b"/>
            <a:pathLst>
              <a:path w="19006" h="77872">
                <a:moveTo>
                  <a:pt x="0" y="23161"/>
                </a:moveTo>
                <a:lnTo>
                  <a:pt x="0" y="77872"/>
                </a:lnTo>
                <a:lnTo>
                  <a:pt x="19006" y="77872"/>
                </a:lnTo>
                <a:lnTo>
                  <a:pt x="19006" y="23161"/>
                </a:lnTo>
                <a:lnTo>
                  <a:pt x="0" y="23161"/>
                </a:lnTo>
                <a:close/>
              </a:path>
              <a:path w="19006" h="77872">
                <a:moveTo>
                  <a:pt x="0" y="0"/>
                </a:moveTo>
                <a:lnTo>
                  <a:pt x="0" y="13677"/>
                </a:lnTo>
                <a:lnTo>
                  <a:pt x="19006" y="13677"/>
                </a:lnTo>
                <a:lnTo>
                  <a:pt x="19006" y="0"/>
                </a:lnTo>
                <a:lnTo>
                  <a:pt x="0" y="0"/>
                </a:lnTo>
                <a:close/>
              </a:path>
            </a:pathLst>
          </a:custGeom>
          <a:solidFill>
            <a:srgbClr val="FDFDFD"/>
          </a:solidFill>
        </p:spPr>
        <p:txBody>
          <a:bodyPr wrap="square" lIns="0" tIns="0" rIns="0" bIns="0" rtlCol="0">
            <a:noAutofit/>
          </a:bodyPr>
          <a:lstStyle/>
          <a:p>
            <a:endParaRPr/>
          </a:p>
        </p:txBody>
      </p:sp>
      <p:sp>
        <p:nvSpPr>
          <p:cNvPr id="272" name="object 79"/>
          <p:cNvSpPr/>
          <p:nvPr/>
        </p:nvSpPr>
        <p:spPr>
          <a:xfrm>
            <a:off x="1365704" y="6084955"/>
            <a:ext cx="0" cy="80537"/>
          </a:xfrm>
          <a:custGeom>
            <a:avLst/>
            <a:gdLst/>
            <a:ahLst/>
            <a:cxnLst/>
            <a:rect l="l" t="t" r="r" b="b"/>
            <a:pathLst>
              <a:path h="80537">
                <a:moveTo>
                  <a:pt x="0" y="0"/>
                </a:moveTo>
                <a:lnTo>
                  <a:pt x="0" y="80537"/>
                </a:lnTo>
              </a:path>
            </a:pathLst>
          </a:custGeom>
          <a:ln w="20276">
            <a:solidFill>
              <a:srgbClr val="FDFDFD"/>
            </a:solidFill>
          </a:ln>
        </p:spPr>
        <p:txBody>
          <a:bodyPr wrap="square" lIns="0" tIns="0" rIns="0" bIns="0" rtlCol="0">
            <a:noAutofit/>
          </a:bodyPr>
          <a:lstStyle/>
          <a:p>
            <a:endParaRPr/>
          </a:p>
        </p:txBody>
      </p:sp>
      <p:sp>
        <p:nvSpPr>
          <p:cNvPr id="273" name="object 80"/>
          <p:cNvSpPr/>
          <p:nvPr/>
        </p:nvSpPr>
        <p:spPr>
          <a:xfrm>
            <a:off x="1385758" y="6108676"/>
            <a:ext cx="64361" cy="57868"/>
          </a:xfrm>
          <a:custGeom>
            <a:avLst/>
            <a:gdLst/>
            <a:ahLst/>
            <a:cxnLst/>
            <a:rect l="l" t="t" r="r" b="b"/>
            <a:pathLst>
              <a:path w="64361" h="57868">
                <a:moveTo>
                  <a:pt x="18991" y="21042"/>
                </a:moveTo>
                <a:lnTo>
                  <a:pt x="23212" y="13677"/>
                </a:lnTo>
                <a:lnTo>
                  <a:pt x="40094" y="13677"/>
                </a:lnTo>
                <a:lnTo>
                  <a:pt x="44314" y="21042"/>
                </a:lnTo>
                <a:lnTo>
                  <a:pt x="44314" y="37877"/>
                </a:lnTo>
                <a:lnTo>
                  <a:pt x="40094" y="44190"/>
                </a:lnTo>
                <a:lnTo>
                  <a:pt x="23212" y="44190"/>
                </a:lnTo>
                <a:lnTo>
                  <a:pt x="31653" y="57868"/>
                </a:lnTo>
                <a:lnTo>
                  <a:pt x="37982" y="57414"/>
                </a:lnTo>
                <a:lnTo>
                  <a:pt x="51467" y="52689"/>
                </a:lnTo>
                <a:lnTo>
                  <a:pt x="60845" y="43212"/>
                </a:lnTo>
                <a:lnTo>
                  <a:pt x="64361" y="29460"/>
                </a:lnTo>
                <a:lnTo>
                  <a:pt x="63588" y="22281"/>
                </a:lnTo>
                <a:lnTo>
                  <a:pt x="57311" y="10104"/>
                </a:lnTo>
                <a:lnTo>
                  <a:pt x="46108" y="2576"/>
                </a:lnTo>
                <a:lnTo>
                  <a:pt x="31653" y="0"/>
                </a:lnTo>
                <a:lnTo>
                  <a:pt x="25450" y="442"/>
                </a:lnTo>
                <a:lnTo>
                  <a:pt x="12273" y="5225"/>
                </a:lnTo>
                <a:lnTo>
                  <a:pt x="18991" y="21042"/>
                </a:lnTo>
                <a:close/>
              </a:path>
              <a:path w="64361" h="57868">
                <a:moveTo>
                  <a:pt x="0" y="29460"/>
                </a:moveTo>
                <a:lnTo>
                  <a:pt x="436" y="34807"/>
                </a:lnTo>
                <a:lnTo>
                  <a:pt x="6055" y="47282"/>
                </a:lnTo>
                <a:lnTo>
                  <a:pt x="16967" y="55137"/>
                </a:lnTo>
                <a:lnTo>
                  <a:pt x="31653" y="57868"/>
                </a:lnTo>
                <a:lnTo>
                  <a:pt x="23212" y="44190"/>
                </a:lnTo>
                <a:lnTo>
                  <a:pt x="18991" y="37877"/>
                </a:lnTo>
                <a:lnTo>
                  <a:pt x="18991" y="21042"/>
                </a:lnTo>
                <a:lnTo>
                  <a:pt x="12273" y="5225"/>
                </a:lnTo>
                <a:lnTo>
                  <a:pt x="3308" y="15004"/>
                </a:lnTo>
                <a:lnTo>
                  <a:pt x="0" y="29460"/>
                </a:lnTo>
                <a:close/>
              </a:path>
            </a:pathLst>
          </a:custGeom>
          <a:solidFill>
            <a:srgbClr val="FDFDFD"/>
          </a:solidFill>
        </p:spPr>
        <p:txBody>
          <a:bodyPr wrap="square" lIns="0" tIns="0" rIns="0" bIns="0" rtlCol="0">
            <a:noAutofit/>
          </a:bodyPr>
          <a:lstStyle/>
          <a:p>
            <a:endParaRPr/>
          </a:p>
        </p:txBody>
      </p:sp>
      <p:sp>
        <p:nvSpPr>
          <p:cNvPr id="274" name="object 81"/>
          <p:cNvSpPr/>
          <p:nvPr/>
        </p:nvSpPr>
        <p:spPr>
          <a:xfrm>
            <a:off x="1457506" y="6108676"/>
            <a:ext cx="59114" cy="56815"/>
          </a:xfrm>
          <a:custGeom>
            <a:avLst/>
            <a:gdLst/>
            <a:ahLst/>
            <a:cxnLst/>
            <a:rect l="l" t="t" r="r" b="b"/>
            <a:pathLst>
              <a:path w="59114" h="56815">
                <a:moveTo>
                  <a:pt x="17950" y="11573"/>
                </a:moveTo>
                <a:lnTo>
                  <a:pt x="17950" y="2104"/>
                </a:lnTo>
                <a:lnTo>
                  <a:pt x="0" y="2104"/>
                </a:lnTo>
                <a:lnTo>
                  <a:pt x="0" y="56815"/>
                </a:lnTo>
                <a:lnTo>
                  <a:pt x="19006" y="56815"/>
                </a:lnTo>
                <a:lnTo>
                  <a:pt x="19006" y="22095"/>
                </a:lnTo>
                <a:lnTo>
                  <a:pt x="23226" y="15782"/>
                </a:lnTo>
                <a:lnTo>
                  <a:pt x="35901" y="15782"/>
                </a:lnTo>
                <a:lnTo>
                  <a:pt x="40122" y="19990"/>
                </a:lnTo>
                <a:lnTo>
                  <a:pt x="40122" y="56815"/>
                </a:lnTo>
                <a:lnTo>
                  <a:pt x="59114" y="56815"/>
                </a:lnTo>
                <a:lnTo>
                  <a:pt x="59114" y="22095"/>
                </a:lnTo>
                <a:lnTo>
                  <a:pt x="58563" y="16374"/>
                </a:lnTo>
                <a:lnTo>
                  <a:pt x="52208" y="4773"/>
                </a:lnTo>
                <a:lnTo>
                  <a:pt x="38012" y="0"/>
                </a:lnTo>
                <a:lnTo>
                  <a:pt x="29571" y="0"/>
                </a:lnTo>
                <a:lnTo>
                  <a:pt x="21116" y="4208"/>
                </a:lnTo>
                <a:lnTo>
                  <a:pt x="17950" y="11573"/>
                </a:lnTo>
                <a:close/>
              </a:path>
            </a:pathLst>
          </a:custGeom>
          <a:solidFill>
            <a:srgbClr val="FDFDFD"/>
          </a:solidFill>
        </p:spPr>
        <p:txBody>
          <a:bodyPr wrap="square" lIns="0" tIns="0" rIns="0" bIns="0" rtlCol="0">
            <a:noAutofit/>
          </a:bodyPr>
          <a:lstStyle/>
          <a:p>
            <a:endParaRPr/>
          </a:p>
        </p:txBody>
      </p:sp>
      <p:sp>
        <p:nvSpPr>
          <p:cNvPr id="275" name="object 82"/>
          <p:cNvSpPr/>
          <p:nvPr/>
        </p:nvSpPr>
        <p:spPr>
          <a:xfrm>
            <a:off x="1525061" y="6108676"/>
            <a:ext cx="55850" cy="57868"/>
          </a:xfrm>
          <a:custGeom>
            <a:avLst/>
            <a:gdLst/>
            <a:ahLst/>
            <a:cxnLst/>
            <a:rect l="l" t="t" r="r" b="b"/>
            <a:pathLst>
              <a:path w="55850" h="57868">
                <a:moveTo>
                  <a:pt x="32638" y="45242"/>
                </a:moveTo>
                <a:lnTo>
                  <a:pt x="21102" y="45242"/>
                </a:lnTo>
                <a:lnTo>
                  <a:pt x="16881" y="43138"/>
                </a:lnTo>
                <a:lnTo>
                  <a:pt x="16881" y="33668"/>
                </a:lnTo>
                <a:lnTo>
                  <a:pt x="22086" y="31564"/>
                </a:lnTo>
                <a:lnTo>
                  <a:pt x="28417" y="22095"/>
                </a:lnTo>
                <a:lnTo>
                  <a:pt x="19290" y="22721"/>
                </a:lnTo>
                <a:lnTo>
                  <a:pt x="6117" y="27714"/>
                </a:lnTo>
                <a:lnTo>
                  <a:pt x="0" y="41033"/>
                </a:lnTo>
                <a:lnTo>
                  <a:pt x="21" y="41981"/>
                </a:lnTo>
                <a:lnTo>
                  <a:pt x="6340" y="54017"/>
                </a:lnTo>
                <a:lnTo>
                  <a:pt x="19976" y="57868"/>
                </a:lnTo>
                <a:lnTo>
                  <a:pt x="28417" y="57868"/>
                </a:lnTo>
                <a:lnTo>
                  <a:pt x="33763" y="54711"/>
                </a:lnTo>
                <a:lnTo>
                  <a:pt x="32638" y="45242"/>
                </a:lnTo>
                <a:close/>
              </a:path>
              <a:path w="55850" h="57868">
                <a:moveTo>
                  <a:pt x="54865" y="23147"/>
                </a:moveTo>
                <a:lnTo>
                  <a:pt x="52190" y="11479"/>
                </a:lnTo>
                <a:lnTo>
                  <a:pt x="42377" y="2671"/>
                </a:lnTo>
                <a:lnTo>
                  <a:pt x="28417" y="0"/>
                </a:lnTo>
                <a:lnTo>
                  <a:pt x="19976" y="0"/>
                </a:lnTo>
                <a:lnTo>
                  <a:pt x="13646" y="2104"/>
                </a:lnTo>
                <a:lnTo>
                  <a:pt x="6330" y="4208"/>
                </a:lnTo>
                <a:lnTo>
                  <a:pt x="6330" y="16834"/>
                </a:lnTo>
                <a:lnTo>
                  <a:pt x="11535" y="14730"/>
                </a:lnTo>
                <a:lnTo>
                  <a:pt x="17866" y="12625"/>
                </a:lnTo>
                <a:lnTo>
                  <a:pt x="31653" y="12625"/>
                </a:lnTo>
                <a:lnTo>
                  <a:pt x="36858" y="14730"/>
                </a:lnTo>
                <a:lnTo>
                  <a:pt x="36858" y="22095"/>
                </a:lnTo>
                <a:lnTo>
                  <a:pt x="28417" y="22095"/>
                </a:lnTo>
                <a:lnTo>
                  <a:pt x="22086" y="31564"/>
                </a:lnTo>
                <a:lnTo>
                  <a:pt x="31653" y="31564"/>
                </a:lnTo>
                <a:lnTo>
                  <a:pt x="34748" y="32616"/>
                </a:lnTo>
                <a:lnTo>
                  <a:pt x="36858" y="32616"/>
                </a:lnTo>
                <a:lnTo>
                  <a:pt x="36858" y="38929"/>
                </a:lnTo>
                <a:lnTo>
                  <a:pt x="32638" y="45242"/>
                </a:lnTo>
                <a:lnTo>
                  <a:pt x="33763" y="54711"/>
                </a:lnTo>
                <a:lnTo>
                  <a:pt x="37983" y="48398"/>
                </a:lnTo>
                <a:lnTo>
                  <a:pt x="37983" y="56815"/>
                </a:lnTo>
                <a:lnTo>
                  <a:pt x="55850" y="56815"/>
                </a:lnTo>
                <a:lnTo>
                  <a:pt x="54865" y="52607"/>
                </a:lnTo>
                <a:lnTo>
                  <a:pt x="54865" y="23147"/>
                </a:lnTo>
                <a:close/>
              </a:path>
            </a:pathLst>
          </a:custGeom>
          <a:solidFill>
            <a:srgbClr val="FDFDFD"/>
          </a:solidFill>
        </p:spPr>
        <p:txBody>
          <a:bodyPr wrap="square" lIns="0" tIns="0" rIns="0" bIns="0" rtlCol="0">
            <a:noAutofit/>
          </a:bodyPr>
          <a:lstStyle/>
          <a:p>
            <a:endParaRPr/>
          </a:p>
        </p:txBody>
      </p:sp>
      <p:sp>
        <p:nvSpPr>
          <p:cNvPr id="276" name="object 83"/>
          <p:cNvSpPr/>
          <p:nvPr/>
        </p:nvSpPr>
        <p:spPr>
          <a:xfrm>
            <a:off x="1602576" y="6086567"/>
            <a:ext cx="0" cy="78925"/>
          </a:xfrm>
          <a:custGeom>
            <a:avLst/>
            <a:gdLst/>
            <a:ahLst/>
            <a:cxnLst/>
            <a:rect l="l" t="t" r="r" b="b"/>
            <a:pathLst>
              <a:path h="78925">
                <a:moveTo>
                  <a:pt x="0" y="0"/>
                </a:moveTo>
                <a:lnTo>
                  <a:pt x="0" y="78925"/>
                </a:lnTo>
              </a:path>
            </a:pathLst>
          </a:custGeom>
          <a:ln w="21246">
            <a:solidFill>
              <a:srgbClr val="FDFDFD"/>
            </a:solidFill>
          </a:ln>
        </p:spPr>
        <p:txBody>
          <a:bodyPr wrap="square" lIns="0" tIns="0" rIns="0" bIns="0" rtlCol="0">
            <a:noAutofit/>
          </a:bodyPr>
          <a:lstStyle/>
          <a:p>
            <a:endParaRPr/>
          </a:p>
        </p:txBody>
      </p:sp>
      <p:sp>
        <p:nvSpPr>
          <p:cNvPr id="277" name="object 84"/>
          <p:cNvSpPr/>
          <p:nvPr/>
        </p:nvSpPr>
        <p:spPr>
          <a:xfrm>
            <a:off x="915108" y="6191809"/>
            <a:ext cx="49604" cy="73664"/>
          </a:xfrm>
          <a:custGeom>
            <a:avLst/>
            <a:gdLst/>
            <a:ahLst/>
            <a:cxnLst/>
            <a:rect l="l" t="t" r="r" b="b"/>
            <a:pathLst>
              <a:path w="49604" h="73664">
                <a:moveTo>
                  <a:pt x="20047" y="13677"/>
                </a:moveTo>
                <a:lnTo>
                  <a:pt x="49604" y="13677"/>
                </a:lnTo>
                <a:lnTo>
                  <a:pt x="49604" y="0"/>
                </a:lnTo>
                <a:lnTo>
                  <a:pt x="0" y="0"/>
                </a:lnTo>
                <a:lnTo>
                  <a:pt x="0" y="73664"/>
                </a:lnTo>
                <a:lnTo>
                  <a:pt x="20047" y="73664"/>
                </a:lnTo>
                <a:lnTo>
                  <a:pt x="20047" y="44204"/>
                </a:lnTo>
                <a:lnTo>
                  <a:pt x="48549" y="44204"/>
                </a:lnTo>
                <a:lnTo>
                  <a:pt x="48549" y="30512"/>
                </a:lnTo>
                <a:lnTo>
                  <a:pt x="20047" y="30512"/>
                </a:lnTo>
                <a:lnTo>
                  <a:pt x="20047" y="13677"/>
                </a:lnTo>
                <a:close/>
              </a:path>
            </a:pathLst>
          </a:custGeom>
          <a:solidFill>
            <a:srgbClr val="FDFDFD"/>
          </a:solidFill>
        </p:spPr>
        <p:txBody>
          <a:bodyPr wrap="square" lIns="0" tIns="0" rIns="0" bIns="0" rtlCol="0">
            <a:noAutofit/>
          </a:bodyPr>
          <a:lstStyle/>
          <a:p>
            <a:endParaRPr/>
          </a:p>
        </p:txBody>
      </p:sp>
      <p:sp>
        <p:nvSpPr>
          <p:cNvPr id="278" name="object 85"/>
          <p:cNvSpPr/>
          <p:nvPr/>
        </p:nvSpPr>
        <p:spPr>
          <a:xfrm>
            <a:off x="975264" y="6187601"/>
            <a:ext cx="18991" cy="77872"/>
          </a:xfrm>
          <a:custGeom>
            <a:avLst/>
            <a:gdLst/>
            <a:ahLst/>
            <a:cxnLst/>
            <a:rect l="l" t="t" r="r" b="b"/>
            <a:pathLst>
              <a:path w="18991" h="77872">
                <a:moveTo>
                  <a:pt x="0" y="23147"/>
                </a:moveTo>
                <a:lnTo>
                  <a:pt x="0" y="77872"/>
                </a:lnTo>
                <a:lnTo>
                  <a:pt x="18991" y="77872"/>
                </a:lnTo>
                <a:lnTo>
                  <a:pt x="18991" y="23147"/>
                </a:lnTo>
                <a:lnTo>
                  <a:pt x="0" y="23147"/>
                </a:lnTo>
                <a:close/>
              </a:path>
              <a:path w="18991" h="77872">
                <a:moveTo>
                  <a:pt x="0" y="0"/>
                </a:moveTo>
                <a:lnTo>
                  <a:pt x="0" y="13677"/>
                </a:lnTo>
                <a:lnTo>
                  <a:pt x="18991" y="13677"/>
                </a:lnTo>
                <a:lnTo>
                  <a:pt x="18991" y="0"/>
                </a:lnTo>
                <a:lnTo>
                  <a:pt x="0" y="0"/>
                </a:lnTo>
                <a:close/>
              </a:path>
            </a:pathLst>
          </a:custGeom>
          <a:solidFill>
            <a:srgbClr val="FDFDFD"/>
          </a:solidFill>
        </p:spPr>
        <p:txBody>
          <a:bodyPr wrap="square" lIns="0" tIns="0" rIns="0" bIns="0" rtlCol="0">
            <a:noAutofit/>
          </a:bodyPr>
          <a:lstStyle/>
          <a:p>
            <a:endParaRPr/>
          </a:p>
        </p:txBody>
      </p:sp>
      <p:sp>
        <p:nvSpPr>
          <p:cNvPr id="279" name="object 86"/>
          <p:cNvSpPr/>
          <p:nvPr/>
        </p:nvSpPr>
        <p:spPr>
          <a:xfrm>
            <a:off x="984760" y="6184944"/>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80" name="object 87"/>
          <p:cNvSpPr/>
          <p:nvPr/>
        </p:nvSpPr>
        <p:spPr>
          <a:xfrm>
            <a:off x="1006917" y="6209696"/>
            <a:ext cx="59100" cy="55777"/>
          </a:xfrm>
          <a:custGeom>
            <a:avLst/>
            <a:gdLst/>
            <a:ahLst/>
            <a:cxnLst/>
            <a:rect l="l" t="t" r="r" b="b"/>
            <a:pathLst>
              <a:path w="59100" h="55777">
                <a:moveTo>
                  <a:pt x="17936" y="10521"/>
                </a:moveTo>
                <a:lnTo>
                  <a:pt x="17936" y="1052"/>
                </a:lnTo>
                <a:lnTo>
                  <a:pt x="0" y="1052"/>
                </a:lnTo>
                <a:lnTo>
                  <a:pt x="0" y="55777"/>
                </a:lnTo>
                <a:lnTo>
                  <a:pt x="18991" y="55777"/>
                </a:lnTo>
                <a:lnTo>
                  <a:pt x="18991" y="21042"/>
                </a:lnTo>
                <a:lnTo>
                  <a:pt x="23212" y="15782"/>
                </a:lnTo>
                <a:lnTo>
                  <a:pt x="36928" y="15782"/>
                </a:lnTo>
                <a:lnTo>
                  <a:pt x="40094" y="18938"/>
                </a:lnTo>
                <a:lnTo>
                  <a:pt x="40094" y="55777"/>
                </a:lnTo>
                <a:lnTo>
                  <a:pt x="59100" y="55777"/>
                </a:lnTo>
                <a:lnTo>
                  <a:pt x="59100" y="21042"/>
                </a:lnTo>
                <a:lnTo>
                  <a:pt x="58677" y="16406"/>
                </a:lnTo>
                <a:lnTo>
                  <a:pt x="52441" y="4915"/>
                </a:lnTo>
                <a:lnTo>
                  <a:pt x="37983" y="0"/>
                </a:lnTo>
                <a:lnTo>
                  <a:pt x="29543" y="0"/>
                </a:lnTo>
                <a:lnTo>
                  <a:pt x="22157" y="3156"/>
                </a:lnTo>
                <a:lnTo>
                  <a:pt x="17936" y="10521"/>
                </a:lnTo>
                <a:close/>
              </a:path>
            </a:pathLst>
          </a:custGeom>
          <a:solidFill>
            <a:srgbClr val="FDFDFD"/>
          </a:solidFill>
        </p:spPr>
        <p:txBody>
          <a:bodyPr wrap="square" lIns="0" tIns="0" rIns="0" bIns="0" rtlCol="0">
            <a:noAutofit/>
          </a:bodyPr>
          <a:lstStyle/>
          <a:p>
            <a:endParaRPr/>
          </a:p>
        </p:txBody>
      </p:sp>
      <p:sp>
        <p:nvSpPr>
          <p:cNvPr id="281" name="object 88"/>
          <p:cNvSpPr/>
          <p:nvPr/>
        </p:nvSpPr>
        <p:spPr>
          <a:xfrm>
            <a:off x="1074458" y="6209696"/>
            <a:ext cx="37983" cy="56830"/>
          </a:xfrm>
          <a:custGeom>
            <a:avLst/>
            <a:gdLst/>
            <a:ahLst/>
            <a:cxnLst/>
            <a:rect l="l" t="t" r="r" b="b"/>
            <a:pathLst>
              <a:path w="37983" h="56830">
                <a:moveTo>
                  <a:pt x="36928" y="37891"/>
                </a:moveTo>
                <a:lnTo>
                  <a:pt x="32708" y="44204"/>
                </a:lnTo>
                <a:lnTo>
                  <a:pt x="28487" y="56830"/>
                </a:lnTo>
                <a:lnTo>
                  <a:pt x="33763" y="53673"/>
                </a:lnTo>
                <a:lnTo>
                  <a:pt x="37983" y="47360"/>
                </a:lnTo>
                <a:lnTo>
                  <a:pt x="36928" y="31578"/>
                </a:lnTo>
                <a:lnTo>
                  <a:pt x="36928" y="37891"/>
                </a:lnTo>
                <a:close/>
              </a:path>
              <a:path w="37983" h="56830">
                <a:moveTo>
                  <a:pt x="17936" y="32630"/>
                </a:moveTo>
                <a:lnTo>
                  <a:pt x="22157" y="31578"/>
                </a:lnTo>
                <a:lnTo>
                  <a:pt x="36928" y="31578"/>
                </a:lnTo>
                <a:lnTo>
                  <a:pt x="37983" y="47360"/>
                </a:lnTo>
                <a:lnTo>
                  <a:pt x="37983" y="55777"/>
                </a:lnTo>
                <a:lnTo>
                  <a:pt x="55920" y="55777"/>
                </a:lnTo>
                <a:lnTo>
                  <a:pt x="54865" y="51569"/>
                </a:lnTo>
                <a:lnTo>
                  <a:pt x="54865" y="22095"/>
                </a:lnTo>
                <a:lnTo>
                  <a:pt x="52470" y="11139"/>
                </a:lnTo>
                <a:lnTo>
                  <a:pt x="42660" y="2467"/>
                </a:lnTo>
                <a:lnTo>
                  <a:pt x="28487" y="0"/>
                </a:lnTo>
                <a:lnTo>
                  <a:pt x="20047" y="0"/>
                </a:lnTo>
                <a:lnTo>
                  <a:pt x="13716" y="1052"/>
                </a:lnTo>
                <a:lnTo>
                  <a:pt x="6330" y="3156"/>
                </a:lnTo>
                <a:lnTo>
                  <a:pt x="7385" y="15782"/>
                </a:lnTo>
                <a:lnTo>
                  <a:pt x="12661" y="13677"/>
                </a:lnTo>
                <a:lnTo>
                  <a:pt x="17936" y="12625"/>
                </a:lnTo>
                <a:lnTo>
                  <a:pt x="31653" y="12625"/>
                </a:lnTo>
                <a:lnTo>
                  <a:pt x="36928" y="13677"/>
                </a:lnTo>
                <a:lnTo>
                  <a:pt x="36928" y="22095"/>
                </a:lnTo>
                <a:lnTo>
                  <a:pt x="34818" y="21042"/>
                </a:lnTo>
                <a:lnTo>
                  <a:pt x="28487" y="21042"/>
                </a:lnTo>
                <a:lnTo>
                  <a:pt x="19294" y="21678"/>
                </a:lnTo>
                <a:lnTo>
                  <a:pt x="6118" y="26682"/>
                </a:lnTo>
                <a:lnTo>
                  <a:pt x="0" y="39995"/>
                </a:lnTo>
                <a:lnTo>
                  <a:pt x="24" y="41010"/>
                </a:lnTo>
                <a:lnTo>
                  <a:pt x="6399" y="52995"/>
                </a:lnTo>
                <a:lnTo>
                  <a:pt x="20047" y="56830"/>
                </a:lnTo>
                <a:lnTo>
                  <a:pt x="28487" y="56830"/>
                </a:lnTo>
                <a:lnTo>
                  <a:pt x="32708" y="44204"/>
                </a:lnTo>
                <a:lnTo>
                  <a:pt x="21102" y="44204"/>
                </a:lnTo>
                <a:lnTo>
                  <a:pt x="17936" y="42099"/>
                </a:lnTo>
                <a:lnTo>
                  <a:pt x="17936" y="32630"/>
                </a:lnTo>
                <a:close/>
              </a:path>
            </a:pathLst>
          </a:custGeom>
          <a:solidFill>
            <a:srgbClr val="FDFDFD"/>
          </a:solidFill>
        </p:spPr>
        <p:txBody>
          <a:bodyPr wrap="square" lIns="0" tIns="0" rIns="0" bIns="0" rtlCol="0">
            <a:noAutofit/>
          </a:bodyPr>
          <a:lstStyle/>
          <a:p>
            <a:endParaRPr/>
          </a:p>
        </p:txBody>
      </p:sp>
      <p:sp>
        <p:nvSpPr>
          <p:cNvPr id="282" name="object 89"/>
          <p:cNvSpPr/>
          <p:nvPr/>
        </p:nvSpPr>
        <p:spPr>
          <a:xfrm>
            <a:off x="1140930" y="6209696"/>
            <a:ext cx="58045" cy="55777"/>
          </a:xfrm>
          <a:custGeom>
            <a:avLst/>
            <a:gdLst/>
            <a:ahLst/>
            <a:cxnLst/>
            <a:rect l="l" t="t" r="r" b="b"/>
            <a:pathLst>
              <a:path w="58045" h="55777">
                <a:moveTo>
                  <a:pt x="16895" y="10521"/>
                </a:moveTo>
                <a:lnTo>
                  <a:pt x="16895" y="1052"/>
                </a:lnTo>
                <a:lnTo>
                  <a:pt x="0" y="1052"/>
                </a:lnTo>
                <a:lnTo>
                  <a:pt x="0" y="55777"/>
                </a:lnTo>
                <a:lnTo>
                  <a:pt x="19006" y="55777"/>
                </a:lnTo>
                <a:lnTo>
                  <a:pt x="19006" y="21042"/>
                </a:lnTo>
                <a:lnTo>
                  <a:pt x="22171" y="15782"/>
                </a:lnTo>
                <a:lnTo>
                  <a:pt x="35887" y="15782"/>
                </a:lnTo>
                <a:lnTo>
                  <a:pt x="39053" y="18938"/>
                </a:lnTo>
                <a:lnTo>
                  <a:pt x="39053" y="55777"/>
                </a:lnTo>
                <a:lnTo>
                  <a:pt x="58045" y="55777"/>
                </a:lnTo>
                <a:lnTo>
                  <a:pt x="58045" y="21042"/>
                </a:lnTo>
                <a:lnTo>
                  <a:pt x="57624" y="16415"/>
                </a:lnTo>
                <a:lnTo>
                  <a:pt x="51392" y="4918"/>
                </a:lnTo>
                <a:lnTo>
                  <a:pt x="36942" y="0"/>
                </a:lnTo>
                <a:lnTo>
                  <a:pt x="28502" y="0"/>
                </a:lnTo>
                <a:lnTo>
                  <a:pt x="21116" y="3156"/>
                </a:lnTo>
                <a:lnTo>
                  <a:pt x="16895" y="10521"/>
                </a:lnTo>
                <a:close/>
              </a:path>
            </a:pathLst>
          </a:custGeom>
          <a:solidFill>
            <a:srgbClr val="FDFDFD"/>
          </a:solidFill>
        </p:spPr>
        <p:txBody>
          <a:bodyPr wrap="square" lIns="0" tIns="0" rIns="0" bIns="0" rtlCol="0">
            <a:noAutofit/>
          </a:bodyPr>
          <a:lstStyle/>
          <a:p>
            <a:endParaRPr/>
          </a:p>
        </p:txBody>
      </p:sp>
      <p:sp>
        <p:nvSpPr>
          <p:cNvPr id="283" name="object 90"/>
          <p:cNvSpPr/>
          <p:nvPr/>
        </p:nvSpPr>
        <p:spPr>
          <a:xfrm>
            <a:off x="1207416" y="6209696"/>
            <a:ext cx="47479" cy="56830"/>
          </a:xfrm>
          <a:custGeom>
            <a:avLst/>
            <a:gdLst/>
            <a:ahLst/>
            <a:cxnLst/>
            <a:rect l="l" t="t" r="r" b="b"/>
            <a:pathLst>
              <a:path w="47479" h="56830">
                <a:moveTo>
                  <a:pt x="3414" y="14446"/>
                </a:moveTo>
                <a:lnTo>
                  <a:pt x="0" y="28422"/>
                </a:lnTo>
                <a:lnTo>
                  <a:pt x="436" y="33769"/>
                </a:lnTo>
                <a:lnTo>
                  <a:pt x="6055" y="46244"/>
                </a:lnTo>
                <a:lnTo>
                  <a:pt x="16967" y="54099"/>
                </a:lnTo>
                <a:lnTo>
                  <a:pt x="31653" y="56830"/>
                </a:lnTo>
                <a:lnTo>
                  <a:pt x="36928" y="56830"/>
                </a:lnTo>
                <a:lnTo>
                  <a:pt x="43259" y="55777"/>
                </a:lnTo>
                <a:lnTo>
                  <a:pt x="47479" y="54725"/>
                </a:lnTo>
                <a:lnTo>
                  <a:pt x="47479" y="39995"/>
                </a:lnTo>
                <a:lnTo>
                  <a:pt x="44314" y="42099"/>
                </a:lnTo>
                <a:lnTo>
                  <a:pt x="39039" y="43152"/>
                </a:lnTo>
                <a:lnTo>
                  <a:pt x="27432" y="43152"/>
                </a:lnTo>
                <a:lnTo>
                  <a:pt x="20047" y="37891"/>
                </a:lnTo>
                <a:lnTo>
                  <a:pt x="20047" y="18938"/>
                </a:lnTo>
                <a:lnTo>
                  <a:pt x="26377" y="13677"/>
                </a:lnTo>
                <a:lnTo>
                  <a:pt x="39039" y="13677"/>
                </a:lnTo>
                <a:lnTo>
                  <a:pt x="42204" y="14730"/>
                </a:lnTo>
                <a:lnTo>
                  <a:pt x="45369" y="16834"/>
                </a:lnTo>
                <a:lnTo>
                  <a:pt x="47479" y="2104"/>
                </a:lnTo>
                <a:lnTo>
                  <a:pt x="43259" y="0"/>
                </a:lnTo>
                <a:lnTo>
                  <a:pt x="31653" y="0"/>
                </a:lnTo>
                <a:lnTo>
                  <a:pt x="26184" y="340"/>
                </a:lnTo>
                <a:lnTo>
                  <a:pt x="12648" y="4919"/>
                </a:lnTo>
                <a:lnTo>
                  <a:pt x="3414" y="14446"/>
                </a:lnTo>
                <a:close/>
              </a:path>
            </a:pathLst>
          </a:custGeom>
          <a:solidFill>
            <a:srgbClr val="FDFDFD"/>
          </a:solidFill>
        </p:spPr>
        <p:txBody>
          <a:bodyPr wrap="square" lIns="0" tIns="0" rIns="0" bIns="0" rtlCol="0">
            <a:noAutofit/>
          </a:bodyPr>
          <a:lstStyle/>
          <a:p>
            <a:endParaRPr/>
          </a:p>
        </p:txBody>
      </p:sp>
      <p:sp>
        <p:nvSpPr>
          <p:cNvPr id="284" name="object 91"/>
          <p:cNvSpPr/>
          <p:nvPr/>
        </p:nvSpPr>
        <p:spPr>
          <a:xfrm>
            <a:off x="1259131" y="6209696"/>
            <a:ext cx="56975" cy="56830"/>
          </a:xfrm>
          <a:custGeom>
            <a:avLst/>
            <a:gdLst/>
            <a:ahLst/>
            <a:cxnLst/>
            <a:rect l="l" t="t" r="r" b="b"/>
            <a:pathLst>
              <a:path w="56975" h="56830">
                <a:moveTo>
                  <a:pt x="26377" y="44204"/>
                </a:moveTo>
                <a:lnTo>
                  <a:pt x="20047" y="41047"/>
                </a:lnTo>
                <a:lnTo>
                  <a:pt x="18991" y="33682"/>
                </a:lnTo>
                <a:lnTo>
                  <a:pt x="56975" y="33682"/>
                </a:lnTo>
                <a:lnTo>
                  <a:pt x="18991" y="23147"/>
                </a:lnTo>
                <a:lnTo>
                  <a:pt x="18991" y="16834"/>
                </a:lnTo>
                <a:lnTo>
                  <a:pt x="12573" y="4394"/>
                </a:lnTo>
                <a:lnTo>
                  <a:pt x="3394" y="14003"/>
                </a:lnTo>
                <a:lnTo>
                  <a:pt x="0" y="28422"/>
                </a:lnTo>
                <a:lnTo>
                  <a:pt x="436" y="33769"/>
                </a:lnTo>
                <a:lnTo>
                  <a:pt x="6055" y="46244"/>
                </a:lnTo>
                <a:lnTo>
                  <a:pt x="16967" y="54099"/>
                </a:lnTo>
                <a:lnTo>
                  <a:pt x="31653" y="56830"/>
                </a:lnTo>
                <a:lnTo>
                  <a:pt x="39039" y="56830"/>
                </a:lnTo>
                <a:lnTo>
                  <a:pt x="46424" y="55777"/>
                </a:lnTo>
                <a:lnTo>
                  <a:pt x="52755" y="53673"/>
                </a:lnTo>
                <a:lnTo>
                  <a:pt x="52755" y="39995"/>
                </a:lnTo>
                <a:lnTo>
                  <a:pt x="46424" y="43152"/>
                </a:lnTo>
                <a:lnTo>
                  <a:pt x="41149" y="44204"/>
                </a:lnTo>
                <a:lnTo>
                  <a:pt x="26377" y="44204"/>
                </a:lnTo>
                <a:close/>
              </a:path>
              <a:path w="56975" h="56830">
                <a:moveTo>
                  <a:pt x="18991" y="16834"/>
                </a:moveTo>
                <a:lnTo>
                  <a:pt x="23212" y="11573"/>
                </a:lnTo>
                <a:lnTo>
                  <a:pt x="36928" y="11573"/>
                </a:lnTo>
                <a:lnTo>
                  <a:pt x="40094" y="16834"/>
                </a:lnTo>
                <a:lnTo>
                  <a:pt x="40094" y="23147"/>
                </a:lnTo>
                <a:lnTo>
                  <a:pt x="18991" y="23147"/>
                </a:lnTo>
                <a:lnTo>
                  <a:pt x="56975" y="33682"/>
                </a:lnTo>
                <a:lnTo>
                  <a:pt x="56860" y="26956"/>
                </a:lnTo>
                <a:lnTo>
                  <a:pt x="53465" y="13225"/>
                </a:lnTo>
                <a:lnTo>
                  <a:pt x="44672" y="3617"/>
                </a:lnTo>
                <a:lnTo>
                  <a:pt x="29543" y="0"/>
                </a:lnTo>
                <a:lnTo>
                  <a:pt x="26032" y="156"/>
                </a:lnTo>
                <a:lnTo>
                  <a:pt x="12573" y="4394"/>
                </a:lnTo>
                <a:lnTo>
                  <a:pt x="18991" y="16834"/>
                </a:lnTo>
                <a:close/>
              </a:path>
            </a:pathLst>
          </a:custGeom>
          <a:solidFill>
            <a:srgbClr val="FDFDFD"/>
          </a:solidFill>
        </p:spPr>
        <p:txBody>
          <a:bodyPr wrap="square" lIns="0" tIns="0" rIns="0" bIns="0" rtlCol="0">
            <a:noAutofit/>
          </a:bodyPr>
          <a:lstStyle/>
          <a:p>
            <a:endParaRPr/>
          </a:p>
        </p:txBody>
      </p:sp>
      <p:sp>
        <p:nvSpPr>
          <p:cNvPr id="285" name="object 92"/>
          <p:cNvSpPr/>
          <p:nvPr/>
        </p:nvSpPr>
        <p:spPr>
          <a:xfrm>
            <a:off x="910888" y="6290725"/>
            <a:ext cx="64375" cy="75775"/>
          </a:xfrm>
          <a:custGeom>
            <a:avLst/>
            <a:gdLst/>
            <a:ahLst/>
            <a:cxnLst/>
            <a:rect l="l" t="t" r="r" b="b"/>
            <a:pathLst>
              <a:path w="64375" h="75775">
                <a:moveTo>
                  <a:pt x="20760" y="4088"/>
                </a:moveTo>
                <a:lnTo>
                  <a:pt x="9747" y="11560"/>
                </a:lnTo>
                <a:lnTo>
                  <a:pt x="2566" y="22828"/>
                </a:lnTo>
                <a:lnTo>
                  <a:pt x="0" y="37891"/>
                </a:lnTo>
                <a:lnTo>
                  <a:pt x="728" y="46184"/>
                </a:lnTo>
                <a:lnTo>
                  <a:pt x="6536" y="60087"/>
                </a:lnTo>
                <a:lnTo>
                  <a:pt x="16618" y="69228"/>
                </a:lnTo>
                <a:lnTo>
                  <a:pt x="29127" y="74245"/>
                </a:lnTo>
                <a:lnTo>
                  <a:pt x="42218" y="75775"/>
                </a:lnTo>
                <a:lnTo>
                  <a:pt x="52769" y="75775"/>
                </a:lnTo>
                <a:lnTo>
                  <a:pt x="59100" y="74723"/>
                </a:lnTo>
                <a:lnTo>
                  <a:pt x="64375" y="72619"/>
                </a:lnTo>
                <a:lnTo>
                  <a:pt x="63320" y="57884"/>
                </a:lnTo>
                <a:lnTo>
                  <a:pt x="58045" y="59990"/>
                </a:lnTo>
                <a:lnTo>
                  <a:pt x="51714" y="61042"/>
                </a:lnTo>
                <a:lnTo>
                  <a:pt x="45383" y="61042"/>
                </a:lnTo>
                <a:lnTo>
                  <a:pt x="34823" y="59373"/>
                </a:lnTo>
                <a:lnTo>
                  <a:pt x="24061" y="51545"/>
                </a:lnTo>
                <a:lnTo>
                  <a:pt x="20047" y="37891"/>
                </a:lnTo>
                <a:lnTo>
                  <a:pt x="21434" y="29343"/>
                </a:lnTo>
                <a:lnTo>
                  <a:pt x="29531" y="18699"/>
                </a:lnTo>
                <a:lnTo>
                  <a:pt x="43273" y="14744"/>
                </a:lnTo>
                <a:lnTo>
                  <a:pt x="49604" y="14744"/>
                </a:lnTo>
                <a:lnTo>
                  <a:pt x="55934" y="15796"/>
                </a:lnTo>
                <a:lnTo>
                  <a:pt x="62265" y="20004"/>
                </a:lnTo>
                <a:lnTo>
                  <a:pt x="64375" y="3156"/>
                </a:lnTo>
                <a:lnTo>
                  <a:pt x="56990" y="1052"/>
                </a:lnTo>
                <a:lnTo>
                  <a:pt x="49604" y="0"/>
                </a:lnTo>
                <a:lnTo>
                  <a:pt x="42218" y="0"/>
                </a:lnTo>
                <a:lnTo>
                  <a:pt x="34826" y="414"/>
                </a:lnTo>
                <a:lnTo>
                  <a:pt x="20760" y="4088"/>
                </a:lnTo>
                <a:close/>
              </a:path>
            </a:pathLst>
          </a:custGeom>
          <a:solidFill>
            <a:srgbClr val="FDFDFD"/>
          </a:solidFill>
        </p:spPr>
        <p:txBody>
          <a:bodyPr wrap="square" lIns="0" tIns="0" rIns="0" bIns="0" rtlCol="0">
            <a:noAutofit/>
          </a:bodyPr>
          <a:lstStyle/>
          <a:p>
            <a:endParaRPr/>
          </a:p>
        </p:txBody>
      </p:sp>
      <p:sp>
        <p:nvSpPr>
          <p:cNvPr id="286" name="object 93"/>
          <p:cNvSpPr/>
          <p:nvPr/>
        </p:nvSpPr>
        <p:spPr>
          <a:xfrm>
            <a:off x="979484" y="6309678"/>
            <a:ext cx="51919" cy="56823"/>
          </a:xfrm>
          <a:custGeom>
            <a:avLst/>
            <a:gdLst/>
            <a:ahLst/>
            <a:cxnLst/>
            <a:rect l="l" t="t" r="r" b="b"/>
            <a:pathLst>
              <a:path w="51919" h="56823">
                <a:moveTo>
                  <a:pt x="20047" y="28409"/>
                </a:moveTo>
                <a:lnTo>
                  <a:pt x="20047" y="19990"/>
                </a:lnTo>
                <a:lnTo>
                  <a:pt x="16968" y="54092"/>
                </a:lnTo>
                <a:lnTo>
                  <a:pt x="31653" y="56823"/>
                </a:lnTo>
                <a:lnTo>
                  <a:pt x="38281" y="56369"/>
                </a:lnTo>
                <a:lnTo>
                  <a:pt x="51919" y="51641"/>
                </a:lnTo>
                <a:lnTo>
                  <a:pt x="44314" y="36827"/>
                </a:lnTo>
                <a:lnTo>
                  <a:pt x="41149" y="44194"/>
                </a:lnTo>
                <a:lnTo>
                  <a:pt x="23212" y="44194"/>
                </a:lnTo>
                <a:lnTo>
                  <a:pt x="20047" y="36827"/>
                </a:lnTo>
                <a:lnTo>
                  <a:pt x="20047" y="28409"/>
                </a:lnTo>
                <a:close/>
              </a:path>
              <a:path w="51919" h="56823">
                <a:moveTo>
                  <a:pt x="3416" y="14440"/>
                </a:moveTo>
                <a:lnTo>
                  <a:pt x="0" y="28409"/>
                </a:lnTo>
                <a:lnTo>
                  <a:pt x="436" y="33761"/>
                </a:lnTo>
                <a:lnTo>
                  <a:pt x="6057" y="46237"/>
                </a:lnTo>
                <a:lnTo>
                  <a:pt x="16968" y="54092"/>
                </a:lnTo>
                <a:lnTo>
                  <a:pt x="20047" y="19990"/>
                </a:lnTo>
                <a:lnTo>
                  <a:pt x="23212" y="12625"/>
                </a:lnTo>
                <a:lnTo>
                  <a:pt x="41149" y="12625"/>
                </a:lnTo>
                <a:lnTo>
                  <a:pt x="44314" y="19990"/>
                </a:lnTo>
                <a:lnTo>
                  <a:pt x="44314" y="36827"/>
                </a:lnTo>
                <a:lnTo>
                  <a:pt x="51919" y="51641"/>
                </a:lnTo>
                <a:lnTo>
                  <a:pt x="61038" y="42162"/>
                </a:lnTo>
                <a:lnTo>
                  <a:pt x="64361" y="28409"/>
                </a:lnTo>
                <a:lnTo>
                  <a:pt x="63778" y="22265"/>
                </a:lnTo>
                <a:lnTo>
                  <a:pt x="57916" y="10213"/>
                </a:lnTo>
                <a:lnTo>
                  <a:pt x="46782" y="2632"/>
                </a:lnTo>
                <a:lnTo>
                  <a:pt x="31653" y="0"/>
                </a:lnTo>
                <a:lnTo>
                  <a:pt x="26193" y="339"/>
                </a:lnTo>
                <a:lnTo>
                  <a:pt x="12652" y="4915"/>
                </a:lnTo>
                <a:lnTo>
                  <a:pt x="3416" y="14440"/>
                </a:lnTo>
                <a:close/>
              </a:path>
            </a:pathLst>
          </a:custGeom>
          <a:solidFill>
            <a:srgbClr val="FDFDFD"/>
          </a:solidFill>
        </p:spPr>
        <p:txBody>
          <a:bodyPr wrap="square" lIns="0" tIns="0" rIns="0" bIns="0" rtlCol="0">
            <a:noAutofit/>
          </a:bodyPr>
          <a:lstStyle/>
          <a:p>
            <a:endParaRPr/>
          </a:p>
        </p:txBody>
      </p:sp>
      <p:sp>
        <p:nvSpPr>
          <p:cNvPr id="287" name="object 94"/>
          <p:cNvSpPr/>
          <p:nvPr/>
        </p:nvSpPr>
        <p:spPr>
          <a:xfrm>
            <a:off x="1052301" y="6309678"/>
            <a:ext cx="40094" cy="55770"/>
          </a:xfrm>
          <a:custGeom>
            <a:avLst/>
            <a:gdLst/>
            <a:ahLst/>
            <a:cxnLst/>
            <a:rect l="l" t="t" r="r" b="b"/>
            <a:pathLst>
              <a:path w="40094" h="55770">
                <a:moveTo>
                  <a:pt x="20047" y="4208"/>
                </a:moveTo>
                <a:lnTo>
                  <a:pt x="16881" y="10521"/>
                </a:lnTo>
                <a:lnTo>
                  <a:pt x="16881" y="1052"/>
                </a:lnTo>
                <a:lnTo>
                  <a:pt x="0" y="1052"/>
                </a:lnTo>
                <a:lnTo>
                  <a:pt x="0" y="55770"/>
                </a:lnTo>
                <a:lnTo>
                  <a:pt x="18991" y="55770"/>
                </a:lnTo>
                <a:lnTo>
                  <a:pt x="18991" y="22095"/>
                </a:lnTo>
                <a:lnTo>
                  <a:pt x="23212" y="15782"/>
                </a:lnTo>
                <a:lnTo>
                  <a:pt x="39039" y="15782"/>
                </a:lnTo>
                <a:lnTo>
                  <a:pt x="40094" y="0"/>
                </a:lnTo>
                <a:lnTo>
                  <a:pt x="25322" y="0"/>
                </a:lnTo>
                <a:lnTo>
                  <a:pt x="20047" y="4208"/>
                </a:lnTo>
                <a:close/>
              </a:path>
            </a:pathLst>
          </a:custGeom>
          <a:solidFill>
            <a:srgbClr val="FDFDFD"/>
          </a:solidFill>
        </p:spPr>
        <p:txBody>
          <a:bodyPr wrap="square" lIns="0" tIns="0" rIns="0" bIns="0" rtlCol="0">
            <a:noAutofit/>
          </a:bodyPr>
          <a:lstStyle/>
          <a:p>
            <a:endParaRPr/>
          </a:p>
        </p:txBody>
      </p:sp>
      <p:sp>
        <p:nvSpPr>
          <p:cNvPr id="288" name="object 95"/>
          <p:cNvSpPr/>
          <p:nvPr/>
        </p:nvSpPr>
        <p:spPr>
          <a:xfrm>
            <a:off x="1098726" y="6309678"/>
            <a:ext cx="61210" cy="77870"/>
          </a:xfrm>
          <a:custGeom>
            <a:avLst/>
            <a:gdLst/>
            <a:ahLst/>
            <a:cxnLst/>
            <a:rect l="l" t="t" r="r" b="b"/>
            <a:pathLst>
              <a:path w="61210" h="77870">
                <a:moveTo>
                  <a:pt x="61210" y="27357"/>
                </a:moveTo>
                <a:lnTo>
                  <a:pt x="59097" y="15706"/>
                </a:lnTo>
                <a:lnTo>
                  <a:pt x="51198" y="4532"/>
                </a:lnTo>
                <a:lnTo>
                  <a:pt x="37983" y="0"/>
                </a:lnTo>
                <a:lnTo>
                  <a:pt x="29543" y="0"/>
                </a:lnTo>
                <a:lnTo>
                  <a:pt x="30598" y="13677"/>
                </a:lnTo>
                <a:lnTo>
                  <a:pt x="37983" y="13677"/>
                </a:lnTo>
                <a:lnTo>
                  <a:pt x="42204" y="19990"/>
                </a:lnTo>
                <a:lnTo>
                  <a:pt x="42204" y="27357"/>
                </a:lnTo>
                <a:lnTo>
                  <a:pt x="50382" y="52379"/>
                </a:lnTo>
                <a:lnTo>
                  <a:pt x="58502" y="41754"/>
                </a:lnTo>
                <a:lnTo>
                  <a:pt x="61210" y="27357"/>
                </a:lnTo>
                <a:close/>
              </a:path>
              <a:path w="61210" h="77870">
                <a:moveTo>
                  <a:pt x="16881" y="1052"/>
                </a:moveTo>
                <a:lnTo>
                  <a:pt x="0" y="1052"/>
                </a:lnTo>
                <a:lnTo>
                  <a:pt x="0" y="77870"/>
                </a:lnTo>
                <a:lnTo>
                  <a:pt x="18991" y="77870"/>
                </a:lnTo>
                <a:lnTo>
                  <a:pt x="18991" y="48404"/>
                </a:lnTo>
                <a:lnTo>
                  <a:pt x="22157" y="54718"/>
                </a:lnTo>
                <a:lnTo>
                  <a:pt x="29543" y="56823"/>
                </a:lnTo>
                <a:lnTo>
                  <a:pt x="36855" y="56807"/>
                </a:lnTo>
                <a:lnTo>
                  <a:pt x="50382" y="52379"/>
                </a:lnTo>
                <a:lnTo>
                  <a:pt x="42204" y="27357"/>
                </a:lnTo>
                <a:lnTo>
                  <a:pt x="42204" y="36827"/>
                </a:lnTo>
                <a:lnTo>
                  <a:pt x="36928" y="42090"/>
                </a:lnTo>
                <a:lnTo>
                  <a:pt x="24267" y="42090"/>
                </a:lnTo>
                <a:lnTo>
                  <a:pt x="18991" y="36827"/>
                </a:lnTo>
                <a:lnTo>
                  <a:pt x="18991" y="19990"/>
                </a:lnTo>
                <a:lnTo>
                  <a:pt x="23212" y="13677"/>
                </a:lnTo>
                <a:lnTo>
                  <a:pt x="30598" y="13677"/>
                </a:lnTo>
                <a:lnTo>
                  <a:pt x="29543" y="0"/>
                </a:lnTo>
                <a:lnTo>
                  <a:pt x="21102" y="3156"/>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89" name="object 96"/>
          <p:cNvSpPr/>
          <p:nvPr/>
        </p:nvSpPr>
        <p:spPr>
          <a:xfrm>
            <a:off x="1165212" y="6309678"/>
            <a:ext cx="51710" cy="56823"/>
          </a:xfrm>
          <a:custGeom>
            <a:avLst/>
            <a:gdLst/>
            <a:ahLst/>
            <a:cxnLst/>
            <a:rect l="l" t="t" r="r" b="b"/>
            <a:pathLst>
              <a:path w="51710" h="56823">
                <a:moveTo>
                  <a:pt x="20047" y="28409"/>
                </a:moveTo>
                <a:lnTo>
                  <a:pt x="20047" y="19990"/>
                </a:lnTo>
                <a:lnTo>
                  <a:pt x="18043" y="54189"/>
                </a:lnTo>
                <a:lnTo>
                  <a:pt x="32708" y="56823"/>
                </a:lnTo>
                <a:lnTo>
                  <a:pt x="38171" y="56483"/>
                </a:lnTo>
                <a:lnTo>
                  <a:pt x="51710" y="51905"/>
                </a:lnTo>
                <a:lnTo>
                  <a:pt x="45369" y="36827"/>
                </a:lnTo>
                <a:lnTo>
                  <a:pt x="41149" y="44194"/>
                </a:lnTo>
                <a:lnTo>
                  <a:pt x="24267" y="44194"/>
                </a:lnTo>
                <a:lnTo>
                  <a:pt x="20047" y="36827"/>
                </a:lnTo>
                <a:lnTo>
                  <a:pt x="20047" y="28409"/>
                </a:lnTo>
                <a:close/>
              </a:path>
              <a:path w="51710" h="56823">
                <a:moveTo>
                  <a:pt x="3515" y="14656"/>
                </a:moveTo>
                <a:lnTo>
                  <a:pt x="0" y="28409"/>
                </a:lnTo>
                <a:lnTo>
                  <a:pt x="624" y="34556"/>
                </a:lnTo>
                <a:lnTo>
                  <a:pt x="6764" y="46608"/>
                </a:lnTo>
                <a:lnTo>
                  <a:pt x="18043" y="54189"/>
                </a:lnTo>
                <a:lnTo>
                  <a:pt x="20047" y="19990"/>
                </a:lnTo>
                <a:lnTo>
                  <a:pt x="24267" y="12625"/>
                </a:lnTo>
                <a:lnTo>
                  <a:pt x="41149" y="12625"/>
                </a:lnTo>
                <a:lnTo>
                  <a:pt x="45369" y="19990"/>
                </a:lnTo>
                <a:lnTo>
                  <a:pt x="45369" y="36827"/>
                </a:lnTo>
                <a:lnTo>
                  <a:pt x="51710" y="51905"/>
                </a:lnTo>
                <a:lnTo>
                  <a:pt x="60946" y="42379"/>
                </a:lnTo>
                <a:lnTo>
                  <a:pt x="64361" y="28409"/>
                </a:lnTo>
                <a:lnTo>
                  <a:pt x="63925" y="23060"/>
                </a:lnTo>
                <a:lnTo>
                  <a:pt x="58305" y="10584"/>
                </a:lnTo>
                <a:lnTo>
                  <a:pt x="47394" y="2730"/>
                </a:lnTo>
                <a:lnTo>
                  <a:pt x="32708" y="0"/>
                </a:lnTo>
                <a:lnTo>
                  <a:pt x="26378" y="453"/>
                </a:lnTo>
                <a:lnTo>
                  <a:pt x="12893" y="5179"/>
                </a:lnTo>
                <a:lnTo>
                  <a:pt x="3515" y="14656"/>
                </a:lnTo>
                <a:close/>
              </a:path>
            </a:pathLst>
          </a:custGeom>
          <a:solidFill>
            <a:srgbClr val="FDFDFD"/>
          </a:solidFill>
        </p:spPr>
        <p:txBody>
          <a:bodyPr wrap="square" lIns="0" tIns="0" rIns="0" bIns="0" rtlCol="0">
            <a:noAutofit/>
          </a:bodyPr>
          <a:lstStyle/>
          <a:p>
            <a:endParaRPr/>
          </a:p>
        </p:txBody>
      </p:sp>
      <p:sp>
        <p:nvSpPr>
          <p:cNvPr id="290" name="object 97"/>
          <p:cNvSpPr/>
          <p:nvPr/>
        </p:nvSpPr>
        <p:spPr>
          <a:xfrm>
            <a:off x="1238015" y="6309678"/>
            <a:ext cx="40108" cy="55770"/>
          </a:xfrm>
          <a:custGeom>
            <a:avLst/>
            <a:gdLst/>
            <a:ahLst/>
            <a:cxnLst/>
            <a:rect l="l" t="t" r="r" b="b"/>
            <a:pathLst>
              <a:path w="40108" h="55770">
                <a:moveTo>
                  <a:pt x="16881" y="1052"/>
                </a:moveTo>
                <a:lnTo>
                  <a:pt x="0" y="1052"/>
                </a:lnTo>
                <a:lnTo>
                  <a:pt x="0" y="55770"/>
                </a:lnTo>
                <a:lnTo>
                  <a:pt x="18991" y="55770"/>
                </a:lnTo>
                <a:lnTo>
                  <a:pt x="18991" y="22095"/>
                </a:lnTo>
                <a:lnTo>
                  <a:pt x="24281" y="15782"/>
                </a:lnTo>
                <a:lnTo>
                  <a:pt x="39053" y="15782"/>
                </a:lnTo>
                <a:lnTo>
                  <a:pt x="40108" y="0"/>
                </a:lnTo>
                <a:lnTo>
                  <a:pt x="25336" y="0"/>
                </a:lnTo>
                <a:lnTo>
                  <a:pt x="21116" y="4208"/>
                </a:lnTo>
                <a:lnTo>
                  <a:pt x="17936" y="10521"/>
                </a:lnTo>
                <a:lnTo>
                  <a:pt x="16881" y="10521"/>
                </a:lnTo>
                <a:lnTo>
                  <a:pt x="16881" y="1052"/>
                </a:lnTo>
                <a:close/>
              </a:path>
            </a:pathLst>
          </a:custGeom>
          <a:solidFill>
            <a:srgbClr val="FDFDFD"/>
          </a:solidFill>
        </p:spPr>
        <p:txBody>
          <a:bodyPr wrap="square" lIns="0" tIns="0" rIns="0" bIns="0" rtlCol="0">
            <a:noAutofit/>
          </a:bodyPr>
          <a:lstStyle/>
          <a:p>
            <a:endParaRPr/>
          </a:p>
        </p:txBody>
      </p:sp>
      <p:sp>
        <p:nvSpPr>
          <p:cNvPr id="291" name="object 98"/>
          <p:cNvSpPr/>
          <p:nvPr/>
        </p:nvSpPr>
        <p:spPr>
          <a:xfrm>
            <a:off x="1281288" y="6309678"/>
            <a:ext cx="55920" cy="56823"/>
          </a:xfrm>
          <a:custGeom>
            <a:avLst/>
            <a:gdLst/>
            <a:ahLst/>
            <a:cxnLst/>
            <a:rect l="l" t="t" r="r" b="b"/>
            <a:pathLst>
              <a:path w="55920" h="56823">
                <a:moveTo>
                  <a:pt x="17936" y="32617"/>
                </a:moveTo>
                <a:lnTo>
                  <a:pt x="23212" y="31565"/>
                </a:lnTo>
                <a:lnTo>
                  <a:pt x="36928" y="31565"/>
                </a:lnTo>
                <a:lnTo>
                  <a:pt x="37983" y="47352"/>
                </a:lnTo>
                <a:lnTo>
                  <a:pt x="37983" y="49456"/>
                </a:lnTo>
                <a:lnTo>
                  <a:pt x="39039" y="52613"/>
                </a:lnTo>
                <a:lnTo>
                  <a:pt x="39039" y="55770"/>
                </a:lnTo>
                <a:lnTo>
                  <a:pt x="55920" y="55770"/>
                </a:lnTo>
                <a:lnTo>
                  <a:pt x="54865" y="51560"/>
                </a:lnTo>
                <a:lnTo>
                  <a:pt x="54865" y="22095"/>
                </a:lnTo>
                <a:lnTo>
                  <a:pt x="52630" y="11139"/>
                </a:lnTo>
                <a:lnTo>
                  <a:pt x="43126" y="2467"/>
                </a:lnTo>
                <a:lnTo>
                  <a:pt x="28487" y="0"/>
                </a:lnTo>
                <a:lnTo>
                  <a:pt x="21102" y="0"/>
                </a:lnTo>
                <a:lnTo>
                  <a:pt x="13716" y="1052"/>
                </a:lnTo>
                <a:lnTo>
                  <a:pt x="6330" y="3156"/>
                </a:lnTo>
                <a:lnTo>
                  <a:pt x="7385" y="15782"/>
                </a:lnTo>
                <a:lnTo>
                  <a:pt x="12661" y="13677"/>
                </a:lnTo>
                <a:lnTo>
                  <a:pt x="18991" y="12625"/>
                </a:lnTo>
                <a:lnTo>
                  <a:pt x="31653" y="12625"/>
                </a:lnTo>
                <a:lnTo>
                  <a:pt x="36928" y="13677"/>
                </a:lnTo>
                <a:lnTo>
                  <a:pt x="36928" y="22095"/>
                </a:lnTo>
                <a:lnTo>
                  <a:pt x="34818" y="21042"/>
                </a:lnTo>
                <a:lnTo>
                  <a:pt x="28487" y="21042"/>
                </a:lnTo>
                <a:lnTo>
                  <a:pt x="19299" y="21677"/>
                </a:lnTo>
                <a:lnTo>
                  <a:pt x="6120" y="26677"/>
                </a:lnTo>
                <a:lnTo>
                  <a:pt x="0" y="39984"/>
                </a:lnTo>
                <a:lnTo>
                  <a:pt x="98" y="41972"/>
                </a:lnTo>
                <a:lnTo>
                  <a:pt x="6892" y="53219"/>
                </a:lnTo>
                <a:lnTo>
                  <a:pt x="21102" y="56823"/>
                </a:lnTo>
                <a:lnTo>
                  <a:pt x="28487" y="56823"/>
                </a:lnTo>
                <a:lnTo>
                  <a:pt x="32708" y="44194"/>
                </a:lnTo>
                <a:lnTo>
                  <a:pt x="21102" y="44194"/>
                </a:lnTo>
                <a:lnTo>
                  <a:pt x="17936" y="42090"/>
                </a:lnTo>
                <a:lnTo>
                  <a:pt x="17936" y="32617"/>
                </a:lnTo>
                <a:close/>
              </a:path>
              <a:path w="55920" h="56823">
                <a:moveTo>
                  <a:pt x="36928" y="37880"/>
                </a:moveTo>
                <a:lnTo>
                  <a:pt x="32708" y="44194"/>
                </a:lnTo>
                <a:lnTo>
                  <a:pt x="28487" y="56823"/>
                </a:lnTo>
                <a:lnTo>
                  <a:pt x="33763" y="53666"/>
                </a:lnTo>
                <a:lnTo>
                  <a:pt x="37983" y="47352"/>
                </a:lnTo>
                <a:lnTo>
                  <a:pt x="36928" y="31565"/>
                </a:lnTo>
                <a:lnTo>
                  <a:pt x="36928" y="37880"/>
                </a:lnTo>
                <a:close/>
              </a:path>
            </a:pathLst>
          </a:custGeom>
          <a:solidFill>
            <a:srgbClr val="FDFDFD"/>
          </a:solidFill>
        </p:spPr>
        <p:txBody>
          <a:bodyPr wrap="square" lIns="0" tIns="0" rIns="0" bIns="0" rtlCol="0">
            <a:noAutofit/>
          </a:bodyPr>
          <a:lstStyle/>
          <a:p>
            <a:endParaRPr/>
          </a:p>
        </p:txBody>
      </p:sp>
      <p:sp>
        <p:nvSpPr>
          <p:cNvPr id="292" name="object 99"/>
          <p:cNvSpPr/>
          <p:nvPr/>
        </p:nvSpPr>
        <p:spPr>
          <a:xfrm>
            <a:off x="1342485" y="6291778"/>
            <a:ext cx="44328" cy="74723"/>
          </a:xfrm>
          <a:custGeom>
            <a:avLst/>
            <a:gdLst/>
            <a:ahLst/>
            <a:cxnLst/>
            <a:rect l="l" t="t" r="r" b="b"/>
            <a:pathLst>
              <a:path w="44328" h="74723">
                <a:moveTo>
                  <a:pt x="10551" y="31578"/>
                </a:moveTo>
                <a:lnTo>
                  <a:pt x="10551" y="54728"/>
                </a:lnTo>
                <a:lnTo>
                  <a:pt x="10864" y="60024"/>
                </a:lnTo>
                <a:lnTo>
                  <a:pt x="16536" y="70886"/>
                </a:lnTo>
                <a:lnTo>
                  <a:pt x="32722" y="74723"/>
                </a:lnTo>
                <a:lnTo>
                  <a:pt x="40108" y="74723"/>
                </a:lnTo>
                <a:lnTo>
                  <a:pt x="44328" y="73671"/>
                </a:lnTo>
                <a:lnTo>
                  <a:pt x="43273" y="61042"/>
                </a:lnTo>
                <a:lnTo>
                  <a:pt x="41163" y="62094"/>
                </a:lnTo>
                <a:lnTo>
                  <a:pt x="31667" y="62094"/>
                </a:lnTo>
                <a:lnTo>
                  <a:pt x="30612" y="58938"/>
                </a:lnTo>
                <a:lnTo>
                  <a:pt x="30612" y="31578"/>
                </a:lnTo>
                <a:lnTo>
                  <a:pt x="43273" y="31578"/>
                </a:lnTo>
                <a:lnTo>
                  <a:pt x="43273" y="18952"/>
                </a:lnTo>
                <a:lnTo>
                  <a:pt x="30612" y="18952"/>
                </a:lnTo>
                <a:lnTo>
                  <a:pt x="30612" y="0"/>
                </a:lnTo>
                <a:lnTo>
                  <a:pt x="11606" y="6312"/>
                </a:lnTo>
                <a:lnTo>
                  <a:pt x="11606" y="18952"/>
                </a:lnTo>
                <a:lnTo>
                  <a:pt x="0" y="18952"/>
                </a:lnTo>
                <a:lnTo>
                  <a:pt x="0" y="31578"/>
                </a:lnTo>
                <a:lnTo>
                  <a:pt x="10551" y="31578"/>
                </a:lnTo>
                <a:close/>
              </a:path>
            </a:pathLst>
          </a:custGeom>
          <a:solidFill>
            <a:srgbClr val="FDFDFD"/>
          </a:solidFill>
        </p:spPr>
        <p:txBody>
          <a:bodyPr wrap="square" lIns="0" tIns="0" rIns="0" bIns="0" rtlCol="0">
            <a:noAutofit/>
          </a:bodyPr>
          <a:lstStyle/>
          <a:p>
            <a:endParaRPr/>
          </a:p>
        </p:txBody>
      </p:sp>
      <p:sp>
        <p:nvSpPr>
          <p:cNvPr id="293" name="object 100"/>
          <p:cNvSpPr/>
          <p:nvPr/>
        </p:nvSpPr>
        <p:spPr>
          <a:xfrm>
            <a:off x="1395254" y="6287569"/>
            <a:ext cx="18991" cy="77880"/>
          </a:xfrm>
          <a:custGeom>
            <a:avLst/>
            <a:gdLst/>
            <a:ahLst/>
            <a:cxnLst/>
            <a:rect l="l" t="t" r="r" b="b"/>
            <a:pathLst>
              <a:path w="18991" h="77880">
                <a:moveTo>
                  <a:pt x="0" y="23161"/>
                </a:moveTo>
                <a:lnTo>
                  <a:pt x="0" y="77880"/>
                </a:lnTo>
                <a:lnTo>
                  <a:pt x="18991" y="77880"/>
                </a:lnTo>
                <a:lnTo>
                  <a:pt x="18991" y="23161"/>
                </a:lnTo>
                <a:lnTo>
                  <a:pt x="0" y="23161"/>
                </a:lnTo>
                <a:close/>
              </a:path>
              <a:path w="18991" h="77880">
                <a:moveTo>
                  <a:pt x="0" y="0"/>
                </a:moveTo>
                <a:lnTo>
                  <a:pt x="0" y="13691"/>
                </a:lnTo>
                <a:lnTo>
                  <a:pt x="18991" y="13691"/>
                </a:lnTo>
                <a:lnTo>
                  <a:pt x="18991" y="0"/>
                </a:lnTo>
                <a:lnTo>
                  <a:pt x="0" y="0"/>
                </a:lnTo>
                <a:close/>
              </a:path>
            </a:pathLst>
          </a:custGeom>
          <a:solidFill>
            <a:srgbClr val="FDFDFD"/>
          </a:solidFill>
        </p:spPr>
        <p:txBody>
          <a:bodyPr wrap="square" lIns="0" tIns="0" rIns="0" bIns="0" rtlCol="0">
            <a:noAutofit/>
          </a:bodyPr>
          <a:lstStyle/>
          <a:p>
            <a:endParaRPr/>
          </a:p>
        </p:txBody>
      </p:sp>
      <p:sp>
        <p:nvSpPr>
          <p:cNvPr id="294" name="object 101"/>
          <p:cNvSpPr/>
          <p:nvPr/>
        </p:nvSpPr>
        <p:spPr>
          <a:xfrm>
            <a:off x="1404750" y="6284919"/>
            <a:ext cx="0" cy="80530"/>
          </a:xfrm>
          <a:custGeom>
            <a:avLst/>
            <a:gdLst/>
            <a:ahLst/>
            <a:cxnLst/>
            <a:rect l="l" t="t" r="r" b="b"/>
            <a:pathLst>
              <a:path h="80530">
                <a:moveTo>
                  <a:pt x="0" y="0"/>
                </a:moveTo>
                <a:lnTo>
                  <a:pt x="0" y="80530"/>
                </a:lnTo>
              </a:path>
            </a:pathLst>
          </a:custGeom>
          <a:ln w="20261">
            <a:solidFill>
              <a:srgbClr val="FDFDFD"/>
            </a:solidFill>
          </a:ln>
        </p:spPr>
        <p:txBody>
          <a:bodyPr wrap="square" lIns="0" tIns="0" rIns="0" bIns="0" rtlCol="0">
            <a:noAutofit/>
          </a:bodyPr>
          <a:lstStyle/>
          <a:p>
            <a:endParaRPr/>
          </a:p>
        </p:txBody>
      </p:sp>
      <p:sp>
        <p:nvSpPr>
          <p:cNvPr id="295" name="object 102"/>
          <p:cNvSpPr/>
          <p:nvPr/>
        </p:nvSpPr>
        <p:spPr>
          <a:xfrm>
            <a:off x="1424797" y="6309678"/>
            <a:ext cx="51738" cy="56823"/>
          </a:xfrm>
          <a:custGeom>
            <a:avLst/>
            <a:gdLst/>
            <a:ahLst/>
            <a:cxnLst/>
            <a:rect l="l" t="t" r="r" b="b"/>
            <a:pathLst>
              <a:path w="51738" h="56823">
                <a:moveTo>
                  <a:pt x="20047" y="28409"/>
                </a:moveTo>
                <a:lnTo>
                  <a:pt x="20047" y="19990"/>
                </a:lnTo>
                <a:lnTo>
                  <a:pt x="17579" y="54189"/>
                </a:lnTo>
                <a:lnTo>
                  <a:pt x="32708" y="56823"/>
                </a:lnTo>
                <a:lnTo>
                  <a:pt x="38198" y="56480"/>
                </a:lnTo>
                <a:lnTo>
                  <a:pt x="51738" y="51898"/>
                </a:lnTo>
                <a:lnTo>
                  <a:pt x="44328" y="36827"/>
                </a:lnTo>
                <a:lnTo>
                  <a:pt x="41163" y="44194"/>
                </a:lnTo>
                <a:lnTo>
                  <a:pt x="23212" y="44194"/>
                </a:lnTo>
                <a:lnTo>
                  <a:pt x="20047" y="36827"/>
                </a:lnTo>
                <a:lnTo>
                  <a:pt x="20047" y="28409"/>
                </a:lnTo>
                <a:close/>
              </a:path>
              <a:path w="51738" h="56823">
                <a:moveTo>
                  <a:pt x="3323" y="14656"/>
                </a:moveTo>
                <a:lnTo>
                  <a:pt x="0" y="28409"/>
                </a:lnTo>
                <a:lnTo>
                  <a:pt x="583" y="34556"/>
                </a:lnTo>
                <a:lnTo>
                  <a:pt x="6446" y="46608"/>
                </a:lnTo>
                <a:lnTo>
                  <a:pt x="17579" y="54189"/>
                </a:lnTo>
                <a:lnTo>
                  <a:pt x="20047" y="19990"/>
                </a:lnTo>
                <a:lnTo>
                  <a:pt x="23212" y="12625"/>
                </a:lnTo>
                <a:lnTo>
                  <a:pt x="41163" y="12625"/>
                </a:lnTo>
                <a:lnTo>
                  <a:pt x="44328" y="19990"/>
                </a:lnTo>
                <a:lnTo>
                  <a:pt x="44328" y="36827"/>
                </a:lnTo>
                <a:lnTo>
                  <a:pt x="51738" y="51898"/>
                </a:lnTo>
                <a:lnTo>
                  <a:pt x="60974" y="42373"/>
                </a:lnTo>
                <a:lnTo>
                  <a:pt x="64389" y="28409"/>
                </a:lnTo>
                <a:lnTo>
                  <a:pt x="63949" y="23038"/>
                </a:lnTo>
                <a:lnTo>
                  <a:pt x="58319" y="10574"/>
                </a:lnTo>
                <a:lnTo>
                  <a:pt x="47400" y="2727"/>
                </a:lnTo>
                <a:lnTo>
                  <a:pt x="32708" y="0"/>
                </a:lnTo>
                <a:lnTo>
                  <a:pt x="26083" y="453"/>
                </a:lnTo>
                <a:lnTo>
                  <a:pt x="12443" y="5179"/>
                </a:lnTo>
                <a:lnTo>
                  <a:pt x="3323" y="14656"/>
                </a:lnTo>
                <a:close/>
              </a:path>
            </a:pathLst>
          </a:custGeom>
          <a:solidFill>
            <a:srgbClr val="FDFDFD"/>
          </a:solidFill>
        </p:spPr>
        <p:txBody>
          <a:bodyPr wrap="square" lIns="0" tIns="0" rIns="0" bIns="0" rtlCol="0">
            <a:noAutofit/>
          </a:bodyPr>
          <a:lstStyle/>
          <a:p>
            <a:endParaRPr/>
          </a:p>
        </p:txBody>
      </p:sp>
      <p:sp>
        <p:nvSpPr>
          <p:cNvPr id="296" name="object 103"/>
          <p:cNvSpPr/>
          <p:nvPr/>
        </p:nvSpPr>
        <p:spPr>
          <a:xfrm>
            <a:off x="1497628" y="6309678"/>
            <a:ext cx="57960" cy="55770"/>
          </a:xfrm>
          <a:custGeom>
            <a:avLst/>
            <a:gdLst/>
            <a:ahLst/>
            <a:cxnLst/>
            <a:rect l="l" t="t" r="r" b="b"/>
            <a:pathLst>
              <a:path w="57960" h="55770">
                <a:moveTo>
                  <a:pt x="16881" y="10521"/>
                </a:moveTo>
                <a:lnTo>
                  <a:pt x="16881" y="1052"/>
                </a:lnTo>
                <a:lnTo>
                  <a:pt x="0" y="1052"/>
                </a:lnTo>
                <a:lnTo>
                  <a:pt x="0" y="55770"/>
                </a:lnTo>
                <a:lnTo>
                  <a:pt x="18991" y="55770"/>
                </a:lnTo>
                <a:lnTo>
                  <a:pt x="18991" y="21042"/>
                </a:lnTo>
                <a:lnTo>
                  <a:pt x="23212" y="15782"/>
                </a:lnTo>
                <a:lnTo>
                  <a:pt x="35873" y="15782"/>
                </a:lnTo>
                <a:lnTo>
                  <a:pt x="38968" y="18938"/>
                </a:lnTo>
                <a:lnTo>
                  <a:pt x="38968" y="55770"/>
                </a:lnTo>
                <a:lnTo>
                  <a:pt x="57960" y="55770"/>
                </a:lnTo>
                <a:lnTo>
                  <a:pt x="57960" y="21042"/>
                </a:lnTo>
                <a:lnTo>
                  <a:pt x="57602" y="16415"/>
                </a:lnTo>
                <a:lnTo>
                  <a:pt x="51781" y="4918"/>
                </a:lnTo>
                <a:lnTo>
                  <a:pt x="36858" y="0"/>
                </a:lnTo>
                <a:lnTo>
                  <a:pt x="28417" y="0"/>
                </a:lnTo>
                <a:lnTo>
                  <a:pt x="21102" y="3156"/>
                </a:lnTo>
                <a:lnTo>
                  <a:pt x="16881" y="10521"/>
                </a:lnTo>
                <a:close/>
              </a:path>
            </a:pathLst>
          </a:custGeom>
          <a:solidFill>
            <a:srgbClr val="FDFDFD"/>
          </a:solidFill>
        </p:spPr>
        <p:txBody>
          <a:bodyPr wrap="square" lIns="0" tIns="0" rIns="0" bIns="0" rtlCol="0">
            <a:noAutofit/>
          </a:bodyPr>
          <a:lstStyle/>
          <a:p>
            <a:endParaRPr/>
          </a:p>
        </p:txBody>
      </p:sp>
      <p:sp>
        <p:nvSpPr>
          <p:cNvPr id="297" name="object 104"/>
          <p:cNvSpPr/>
          <p:nvPr/>
        </p:nvSpPr>
        <p:spPr>
          <a:xfrm>
            <a:off x="910888" y="6413858"/>
            <a:ext cx="582519" cy="43147"/>
          </a:xfrm>
          <a:custGeom>
            <a:avLst/>
            <a:gdLst/>
            <a:ahLst/>
            <a:cxnLst/>
            <a:rect l="l" t="t" r="r" b="b"/>
            <a:pathLst>
              <a:path w="582519" h="43147">
                <a:moveTo>
                  <a:pt x="429486" y="0"/>
                </a:moveTo>
                <a:lnTo>
                  <a:pt x="429486" y="43147"/>
                </a:lnTo>
                <a:lnTo>
                  <a:pt x="437927" y="43147"/>
                </a:lnTo>
                <a:lnTo>
                  <a:pt x="437927" y="27361"/>
                </a:lnTo>
                <a:lnTo>
                  <a:pt x="446368" y="27361"/>
                </a:lnTo>
                <a:lnTo>
                  <a:pt x="447423" y="30519"/>
                </a:lnTo>
                <a:lnTo>
                  <a:pt x="449547" y="33675"/>
                </a:lnTo>
                <a:lnTo>
                  <a:pt x="448478" y="19995"/>
                </a:lnTo>
                <a:lnTo>
                  <a:pt x="437927" y="19995"/>
                </a:lnTo>
                <a:lnTo>
                  <a:pt x="437927" y="7366"/>
                </a:lnTo>
                <a:lnTo>
                  <a:pt x="444257" y="0"/>
                </a:lnTo>
                <a:lnTo>
                  <a:pt x="429486" y="0"/>
                </a:lnTo>
                <a:close/>
              </a:path>
              <a:path w="582519" h="43147">
                <a:moveTo>
                  <a:pt x="459043" y="32623"/>
                </a:moveTo>
                <a:lnTo>
                  <a:pt x="456933" y="29467"/>
                </a:lnTo>
                <a:lnTo>
                  <a:pt x="455878" y="28415"/>
                </a:lnTo>
                <a:lnTo>
                  <a:pt x="453767" y="24205"/>
                </a:lnTo>
                <a:lnTo>
                  <a:pt x="456933" y="23152"/>
                </a:lnTo>
                <a:lnTo>
                  <a:pt x="460098" y="19995"/>
                </a:lnTo>
                <a:lnTo>
                  <a:pt x="460098" y="4209"/>
                </a:lnTo>
                <a:lnTo>
                  <a:pt x="455878" y="0"/>
                </a:lnTo>
                <a:lnTo>
                  <a:pt x="444257" y="0"/>
                </a:lnTo>
                <a:lnTo>
                  <a:pt x="437927" y="7366"/>
                </a:lnTo>
                <a:lnTo>
                  <a:pt x="448478" y="7366"/>
                </a:lnTo>
                <a:lnTo>
                  <a:pt x="451657" y="10524"/>
                </a:lnTo>
                <a:lnTo>
                  <a:pt x="451657" y="17890"/>
                </a:lnTo>
                <a:lnTo>
                  <a:pt x="448478" y="19995"/>
                </a:lnTo>
                <a:lnTo>
                  <a:pt x="449547" y="33675"/>
                </a:lnTo>
                <a:lnTo>
                  <a:pt x="450602" y="37885"/>
                </a:lnTo>
                <a:lnTo>
                  <a:pt x="452712" y="43147"/>
                </a:lnTo>
                <a:lnTo>
                  <a:pt x="465374" y="43147"/>
                </a:lnTo>
                <a:lnTo>
                  <a:pt x="465374" y="35781"/>
                </a:lnTo>
                <a:lnTo>
                  <a:pt x="460098" y="35781"/>
                </a:lnTo>
                <a:lnTo>
                  <a:pt x="459043" y="32623"/>
                </a:lnTo>
                <a:close/>
              </a:path>
              <a:path w="582519" h="43147">
                <a:moveTo>
                  <a:pt x="475925" y="12628"/>
                </a:moveTo>
                <a:lnTo>
                  <a:pt x="479090" y="8419"/>
                </a:lnTo>
                <a:lnTo>
                  <a:pt x="489641" y="8419"/>
                </a:lnTo>
                <a:lnTo>
                  <a:pt x="494917" y="9472"/>
                </a:lnTo>
                <a:lnTo>
                  <a:pt x="494917" y="33675"/>
                </a:lnTo>
                <a:lnTo>
                  <a:pt x="499549" y="37452"/>
                </a:lnTo>
                <a:lnTo>
                  <a:pt x="504413" y="22100"/>
                </a:lnTo>
                <a:lnTo>
                  <a:pt x="503964" y="16176"/>
                </a:lnTo>
                <a:lnTo>
                  <a:pt x="497050" y="3521"/>
                </a:lnTo>
                <a:lnTo>
                  <a:pt x="485421" y="0"/>
                </a:lnTo>
                <a:lnTo>
                  <a:pt x="481785" y="273"/>
                </a:lnTo>
                <a:lnTo>
                  <a:pt x="471054" y="6158"/>
                </a:lnTo>
                <a:lnTo>
                  <a:pt x="466429" y="22100"/>
                </a:lnTo>
                <a:lnTo>
                  <a:pt x="466726" y="26691"/>
                </a:lnTo>
                <a:lnTo>
                  <a:pt x="473512" y="39506"/>
                </a:lnTo>
                <a:lnTo>
                  <a:pt x="475925" y="12628"/>
                </a:lnTo>
                <a:close/>
              </a:path>
              <a:path w="582519" h="43147">
                <a:moveTo>
                  <a:pt x="475925" y="22100"/>
                </a:moveTo>
                <a:lnTo>
                  <a:pt x="475925" y="12628"/>
                </a:lnTo>
                <a:lnTo>
                  <a:pt x="473512" y="39506"/>
                </a:lnTo>
                <a:lnTo>
                  <a:pt x="485421" y="43147"/>
                </a:lnTo>
                <a:lnTo>
                  <a:pt x="488374" y="42971"/>
                </a:lnTo>
                <a:lnTo>
                  <a:pt x="499549" y="37452"/>
                </a:lnTo>
                <a:lnTo>
                  <a:pt x="494917" y="33675"/>
                </a:lnTo>
                <a:lnTo>
                  <a:pt x="489641" y="35781"/>
                </a:lnTo>
                <a:lnTo>
                  <a:pt x="479090" y="35781"/>
                </a:lnTo>
                <a:lnTo>
                  <a:pt x="475925" y="30519"/>
                </a:lnTo>
                <a:lnTo>
                  <a:pt x="475925" y="22100"/>
                </a:lnTo>
                <a:close/>
              </a:path>
              <a:path w="582519" h="43147">
                <a:moveTo>
                  <a:pt x="543452" y="39990"/>
                </a:moveTo>
                <a:lnTo>
                  <a:pt x="543452" y="0"/>
                </a:lnTo>
                <a:lnTo>
                  <a:pt x="533956" y="0"/>
                </a:lnTo>
                <a:lnTo>
                  <a:pt x="533956" y="31571"/>
                </a:lnTo>
                <a:lnTo>
                  <a:pt x="531846" y="34729"/>
                </a:lnTo>
                <a:lnTo>
                  <a:pt x="522350" y="34729"/>
                </a:lnTo>
                <a:lnTo>
                  <a:pt x="519184" y="31571"/>
                </a:lnTo>
                <a:lnTo>
                  <a:pt x="519184" y="0"/>
                </a:lnTo>
                <a:lnTo>
                  <a:pt x="510743" y="0"/>
                </a:lnTo>
                <a:lnTo>
                  <a:pt x="510743" y="31571"/>
                </a:lnTo>
                <a:lnTo>
                  <a:pt x="511798" y="35781"/>
                </a:lnTo>
                <a:lnTo>
                  <a:pt x="514964" y="38937"/>
                </a:lnTo>
                <a:lnTo>
                  <a:pt x="517074" y="42095"/>
                </a:lnTo>
                <a:lnTo>
                  <a:pt x="521294" y="43147"/>
                </a:lnTo>
                <a:lnTo>
                  <a:pt x="533956" y="43147"/>
                </a:lnTo>
                <a:lnTo>
                  <a:pt x="543452" y="39990"/>
                </a:lnTo>
                <a:close/>
              </a:path>
              <a:path w="582519" h="43147">
                <a:moveTo>
                  <a:pt x="582519" y="14734"/>
                </a:moveTo>
                <a:lnTo>
                  <a:pt x="582519" y="5262"/>
                </a:lnTo>
                <a:lnTo>
                  <a:pt x="576188" y="0"/>
                </a:lnTo>
                <a:lnTo>
                  <a:pt x="565623" y="0"/>
                </a:lnTo>
                <a:lnTo>
                  <a:pt x="560348" y="7366"/>
                </a:lnTo>
                <a:lnTo>
                  <a:pt x="569844" y="7366"/>
                </a:lnTo>
                <a:lnTo>
                  <a:pt x="572953" y="10524"/>
                </a:lnTo>
                <a:lnTo>
                  <a:pt x="572953" y="19995"/>
                </a:lnTo>
                <a:lnTo>
                  <a:pt x="570899" y="22100"/>
                </a:lnTo>
                <a:lnTo>
                  <a:pt x="566678" y="29467"/>
                </a:lnTo>
                <a:lnTo>
                  <a:pt x="576188" y="29467"/>
                </a:lnTo>
                <a:lnTo>
                  <a:pt x="582519" y="24205"/>
                </a:lnTo>
                <a:lnTo>
                  <a:pt x="582519" y="14734"/>
                </a:lnTo>
                <a:close/>
              </a:path>
              <a:path w="582519" h="43147">
                <a:moveTo>
                  <a:pt x="570899" y="22100"/>
                </a:moveTo>
                <a:lnTo>
                  <a:pt x="560348" y="22100"/>
                </a:lnTo>
                <a:lnTo>
                  <a:pt x="560348" y="7366"/>
                </a:lnTo>
                <a:lnTo>
                  <a:pt x="565623" y="0"/>
                </a:lnTo>
                <a:lnTo>
                  <a:pt x="550838" y="0"/>
                </a:lnTo>
                <a:lnTo>
                  <a:pt x="550838" y="43147"/>
                </a:lnTo>
                <a:lnTo>
                  <a:pt x="560348" y="43147"/>
                </a:lnTo>
                <a:lnTo>
                  <a:pt x="560348" y="29467"/>
                </a:lnTo>
                <a:lnTo>
                  <a:pt x="566678" y="29467"/>
                </a:lnTo>
                <a:lnTo>
                  <a:pt x="570899" y="22100"/>
                </a:lnTo>
                <a:close/>
              </a:path>
              <a:path w="582519" h="43147">
                <a:moveTo>
                  <a:pt x="275426" y="25257"/>
                </a:moveTo>
                <a:lnTo>
                  <a:pt x="287032" y="32623"/>
                </a:lnTo>
                <a:lnTo>
                  <a:pt x="284922" y="25257"/>
                </a:lnTo>
                <a:lnTo>
                  <a:pt x="275426" y="25257"/>
                </a:lnTo>
                <a:close/>
              </a:path>
              <a:path w="582519" h="43147">
                <a:moveTo>
                  <a:pt x="60155" y="0"/>
                </a:moveTo>
                <a:lnTo>
                  <a:pt x="49604" y="0"/>
                </a:lnTo>
                <a:lnTo>
                  <a:pt x="42218" y="31571"/>
                </a:lnTo>
                <a:lnTo>
                  <a:pt x="33763" y="0"/>
                </a:lnTo>
                <a:lnTo>
                  <a:pt x="26377" y="0"/>
                </a:lnTo>
                <a:lnTo>
                  <a:pt x="17936" y="31571"/>
                </a:lnTo>
                <a:lnTo>
                  <a:pt x="10551" y="0"/>
                </a:lnTo>
                <a:lnTo>
                  <a:pt x="0" y="0"/>
                </a:lnTo>
                <a:lnTo>
                  <a:pt x="12661" y="43147"/>
                </a:lnTo>
                <a:lnTo>
                  <a:pt x="22157" y="43147"/>
                </a:lnTo>
                <a:lnTo>
                  <a:pt x="29543" y="15786"/>
                </a:lnTo>
                <a:lnTo>
                  <a:pt x="36928" y="43147"/>
                </a:lnTo>
                <a:lnTo>
                  <a:pt x="47494" y="43147"/>
                </a:lnTo>
                <a:lnTo>
                  <a:pt x="60155" y="0"/>
                </a:lnTo>
                <a:close/>
              </a:path>
              <a:path w="582519" h="43147">
                <a:moveTo>
                  <a:pt x="70706" y="12628"/>
                </a:moveTo>
                <a:lnTo>
                  <a:pt x="73871" y="8419"/>
                </a:lnTo>
                <a:lnTo>
                  <a:pt x="83367" y="8419"/>
                </a:lnTo>
                <a:lnTo>
                  <a:pt x="89698" y="9472"/>
                </a:lnTo>
                <a:lnTo>
                  <a:pt x="89698" y="33675"/>
                </a:lnTo>
                <a:lnTo>
                  <a:pt x="94330" y="37452"/>
                </a:lnTo>
                <a:lnTo>
                  <a:pt x="99194" y="22100"/>
                </a:lnTo>
                <a:lnTo>
                  <a:pt x="98745" y="16176"/>
                </a:lnTo>
                <a:lnTo>
                  <a:pt x="91832" y="3521"/>
                </a:lnTo>
                <a:lnTo>
                  <a:pt x="80202" y="0"/>
                </a:lnTo>
                <a:lnTo>
                  <a:pt x="76566" y="273"/>
                </a:lnTo>
                <a:lnTo>
                  <a:pt x="65835" y="6158"/>
                </a:lnTo>
                <a:lnTo>
                  <a:pt x="61210" y="22100"/>
                </a:lnTo>
                <a:lnTo>
                  <a:pt x="61508" y="26691"/>
                </a:lnTo>
                <a:lnTo>
                  <a:pt x="68294" y="39506"/>
                </a:lnTo>
                <a:lnTo>
                  <a:pt x="70706" y="12628"/>
                </a:lnTo>
                <a:close/>
              </a:path>
              <a:path w="582519" h="43147">
                <a:moveTo>
                  <a:pt x="70706" y="22100"/>
                </a:moveTo>
                <a:lnTo>
                  <a:pt x="70706" y="12628"/>
                </a:lnTo>
                <a:lnTo>
                  <a:pt x="68294" y="39506"/>
                </a:lnTo>
                <a:lnTo>
                  <a:pt x="80202" y="43147"/>
                </a:lnTo>
                <a:lnTo>
                  <a:pt x="83155" y="42971"/>
                </a:lnTo>
                <a:lnTo>
                  <a:pt x="94330" y="37452"/>
                </a:lnTo>
                <a:lnTo>
                  <a:pt x="89698" y="33675"/>
                </a:lnTo>
                <a:lnTo>
                  <a:pt x="83367" y="35781"/>
                </a:lnTo>
                <a:lnTo>
                  <a:pt x="73871" y="35781"/>
                </a:lnTo>
                <a:lnTo>
                  <a:pt x="70706" y="30519"/>
                </a:lnTo>
                <a:lnTo>
                  <a:pt x="70706" y="22100"/>
                </a:lnTo>
                <a:close/>
              </a:path>
              <a:path w="582519" h="43147">
                <a:moveTo>
                  <a:pt x="104470" y="0"/>
                </a:moveTo>
                <a:lnTo>
                  <a:pt x="104470" y="43147"/>
                </a:lnTo>
                <a:lnTo>
                  <a:pt x="113966" y="43147"/>
                </a:lnTo>
                <a:lnTo>
                  <a:pt x="113966" y="27361"/>
                </a:lnTo>
                <a:lnTo>
                  <a:pt x="121351" y="27361"/>
                </a:lnTo>
                <a:lnTo>
                  <a:pt x="122406" y="30519"/>
                </a:lnTo>
                <a:lnTo>
                  <a:pt x="124517" y="33675"/>
                </a:lnTo>
                <a:lnTo>
                  <a:pt x="123462" y="19995"/>
                </a:lnTo>
                <a:lnTo>
                  <a:pt x="113966" y="19995"/>
                </a:lnTo>
                <a:lnTo>
                  <a:pt x="113966" y="7366"/>
                </a:lnTo>
                <a:lnTo>
                  <a:pt x="119241" y="0"/>
                </a:lnTo>
                <a:lnTo>
                  <a:pt x="104470" y="0"/>
                </a:lnTo>
                <a:close/>
              </a:path>
              <a:path w="582519" h="43147">
                <a:moveTo>
                  <a:pt x="134013" y="32623"/>
                </a:moveTo>
                <a:lnTo>
                  <a:pt x="131902" y="29467"/>
                </a:lnTo>
                <a:lnTo>
                  <a:pt x="130847" y="28415"/>
                </a:lnTo>
                <a:lnTo>
                  <a:pt x="128737" y="24205"/>
                </a:lnTo>
                <a:lnTo>
                  <a:pt x="131902" y="23152"/>
                </a:lnTo>
                <a:lnTo>
                  <a:pt x="136123" y="19995"/>
                </a:lnTo>
                <a:lnTo>
                  <a:pt x="136123" y="4209"/>
                </a:lnTo>
                <a:lnTo>
                  <a:pt x="130847" y="0"/>
                </a:lnTo>
                <a:lnTo>
                  <a:pt x="119241" y="0"/>
                </a:lnTo>
                <a:lnTo>
                  <a:pt x="113966" y="7366"/>
                </a:lnTo>
                <a:lnTo>
                  <a:pt x="123462" y="7366"/>
                </a:lnTo>
                <a:lnTo>
                  <a:pt x="126627" y="10524"/>
                </a:lnTo>
                <a:lnTo>
                  <a:pt x="126627" y="17890"/>
                </a:lnTo>
                <a:lnTo>
                  <a:pt x="123462" y="19995"/>
                </a:lnTo>
                <a:lnTo>
                  <a:pt x="124517" y="33675"/>
                </a:lnTo>
                <a:lnTo>
                  <a:pt x="126627" y="37885"/>
                </a:lnTo>
                <a:lnTo>
                  <a:pt x="128737" y="43147"/>
                </a:lnTo>
                <a:lnTo>
                  <a:pt x="140343" y="43147"/>
                </a:lnTo>
                <a:lnTo>
                  <a:pt x="140343" y="35781"/>
                </a:lnTo>
                <a:lnTo>
                  <a:pt x="135068" y="35781"/>
                </a:lnTo>
                <a:lnTo>
                  <a:pt x="134013" y="32623"/>
                </a:lnTo>
                <a:close/>
              </a:path>
              <a:path w="582519" h="43147">
                <a:moveTo>
                  <a:pt x="153019" y="35781"/>
                </a:moveTo>
                <a:lnTo>
                  <a:pt x="153019" y="0"/>
                </a:lnTo>
                <a:lnTo>
                  <a:pt x="144578" y="0"/>
                </a:lnTo>
                <a:lnTo>
                  <a:pt x="144578" y="43147"/>
                </a:lnTo>
                <a:lnTo>
                  <a:pt x="172011" y="43147"/>
                </a:lnTo>
                <a:lnTo>
                  <a:pt x="172011" y="35781"/>
                </a:lnTo>
                <a:lnTo>
                  <a:pt x="153019" y="35781"/>
                </a:lnTo>
                <a:close/>
              </a:path>
              <a:path w="582519" h="43147">
                <a:moveTo>
                  <a:pt x="185727" y="7366"/>
                </a:moveTo>
                <a:lnTo>
                  <a:pt x="197333" y="7366"/>
                </a:lnTo>
                <a:lnTo>
                  <a:pt x="200499" y="12628"/>
                </a:lnTo>
                <a:lnTo>
                  <a:pt x="200499" y="30519"/>
                </a:lnTo>
                <a:lnTo>
                  <a:pt x="197333" y="35781"/>
                </a:lnTo>
                <a:lnTo>
                  <a:pt x="191003" y="35781"/>
                </a:lnTo>
                <a:lnTo>
                  <a:pt x="194484" y="42909"/>
                </a:lnTo>
                <a:lnTo>
                  <a:pt x="205832" y="36590"/>
                </a:lnTo>
                <a:lnTo>
                  <a:pt x="209995" y="22100"/>
                </a:lnTo>
                <a:lnTo>
                  <a:pt x="209294" y="15638"/>
                </a:lnTo>
                <a:lnTo>
                  <a:pt x="202189" y="4136"/>
                </a:lnTo>
                <a:lnTo>
                  <a:pt x="188892" y="0"/>
                </a:lnTo>
                <a:lnTo>
                  <a:pt x="176231" y="0"/>
                </a:lnTo>
                <a:lnTo>
                  <a:pt x="185727" y="7366"/>
                </a:lnTo>
                <a:close/>
              </a:path>
              <a:path w="582519" h="43147">
                <a:moveTo>
                  <a:pt x="185727" y="35781"/>
                </a:moveTo>
                <a:lnTo>
                  <a:pt x="185727" y="7366"/>
                </a:lnTo>
                <a:lnTo>
                  <a:pt x="176231" y="0"/>
                </a:lnTo>
                <a:lnTo>
                  <a:pt x="176231" y="43147"/>
                </a:lnTo>
                <a:lnTo>
                  <a:pt x="191003" y="43147"/>
                </a:lnTo>
                <a:lnTo>
                  <a:pt x="194484" y="42909"/>
                </a:lnTo>
                <a:lnTo>
                  <a:pt x="191003" y="35781"/>
                </a:lnTo>
                <a:lnTo>
                  <a:pt x="185727" y="35781"/>
                </a:lnTo>
                <a:close/>
              </a:path>
              <a:path w="582519" h="43147">
                <a:moveTo>
                  <a:pt x="249048" y="29467"/>
                </a:moveTo>
                <a:lnTo>
                  <a:pt x="249048" y="33675"/>
                </a:lnTo>
                <a:lnTo>
                  <a:pt x="246938" y="35781"/>
                </a:lnTo>
                <a:lnTo>
                  <a:pt x="235317" y="35781"/>
                </a:lnTo>
                <a:lnTo>
                  <a:pt x="243758" y="43147"/>
                </a:lnTo>
                <a:lnTo>
                  <a:pt x="253268" y="43147"/>
                </a:lnTo>
                <a:lnTo>
                  <a:pt x="258544" y="38937"/>
                </a:lnTo>
                <a:lnTo>
                  <a:pt x="258544" y="24205"/>
                </a:lnTo>
                <a:lnTo>
                  <a:pt x="254323" y="21047"/>
                </a:lnTo>
                <a:lnTo>
                  <a:pt x="251158" y="19995"/>
                </a:lnTo>
                <a:lnTo>
                  <a:pt x="253268" y="19995"/>
                </a:lnTo>
                <a:lnTo>
                  <a:pt x="256434" y="17890"/>
                </a:lnTo>
                <a:lnTo>
                  <a:pt x="256434" y="4209"/>
                </a:lnTo>
                <a:lnTo>
                  <a:pt x="251158" y="0"/>
                </a:lnTo>
                <a:lnTo>
                  <a:pt x="242703" y="0"/>
                </a:lnTo>
                <a:lnTo>
                  <a:pt x="235317" y="7366"/>
                </a:lnTo>
                <a:lnTo>
                  <a:pt x="244827" y="7366"/>
                </a:lnTo>
                <a:lnTo>
                  <a:pt x="246938" y="9472"/>
                </a:lnTo>
                <a:lnTo>
                  <a:pt x="246938" y="15786"/>
                </a:lnTo>
                <a:lnTo>
                  <a:pt x="249048" y="25257"/>
                </a:lnTo>
                <a:lnTo>
                  <a:pt x="249048" y="29467"/>
                </a:lnTo>
                <a:close/>
              </a:path>
              <a:path w="582519" h="43147">
                <a:moveTo>
                  <a:pt x="225821" y="0"/>
                </a:moveTo>
                <a:lnTo>
                  <a:pt x="225821" y="43147"/>
                </a:lnTo>
                <a:lnTo>
                  <a:pt x="243758" y="43147"/>
                </a:lnTo>
                <a:lnTo>
                  <a:pt x="235317" y="35781"/>
                </a:lnTo>
                <a:lnTo>
                  <a:pt x="235317" y="24205"/>
                </a:lnTo>
                <a:lnTo>
                  <a:pt x="244827" y="24205"/>
                </a:lnTo>
                <a:lnTo>
                  <a:pt x="249048" y="25257"/>
                </a:lnTo>
                <a:lnTo>
                  <a:pt x="246938" y="15786"/>
                </a:lnTo>
                <a:lnTo>
                  <a:pt x="244827" y="17890"/>
                </a:lnTo>
                <a:lnTo>
                  <a:pt x="235317" y="17890"/>
                </a:lnTo>
                <a:lnTo>
                  <a:pt x="235317" y="7366"/>
                </a:lnTo>
                <a:lnTo>
                  <a:pt x="242703" y="0"/>
                </a:lnTo>
                <a:lnTo>
                  <a:pt x="225821" y="0"/>
                </a:lnTo>
                <a:close/>
              </a:path>
              <a:path w="582519" h="43147">
                <a:moveTo>
                  <a:pt x="291252" y="43147"/>
                </a:moveTo>
                <a:lnTo>
                  <a:pt x="299693" y="43147"/>
                </a:lnTo>
                <a:lnTo>
                  <a:pt x="284922" y="1052"/>
                </a:lnTo>
                <a:lnTo>
                  <a:pt x="284922" y="0"/>
                </a:lnTo>
                <a:lnTo>
                  <a:pt x="275426" y="0"/>
                </a:lnTo>
                <a:lnTo>
                  <a:pt x="259599" y="43147"/>
                </a:lnTo>
                <a:lnTo>
                  <a:pt x="269095" y="43147"/>
                </a:lnTo>
                <a:lnTo>
                  <a:pt x="273315" y="32623"/>
                </a:lnTo>
                <a:lnTo>
                  <a:pt x="287032" y="32623"/>
                </a:lnTo>
                <a:lnTo>
                  <a:pt x="275426" y="25257"/>
                </a:lnTo>
                <a:lnTo>
                  <a:pt x="279646" y="11576"/>
                </a:lnTo>
                <a:lnTo>
                  <a:pt x="284922" y="25257"/>
                </a:lnTo>
                <a:lnTo>
                  <a:pt x="287032" y="32623"/>
                </a:lnTo>
                <a:lnTo>
                  <a:pt x="291252" y="43147"/>
                </a:lnTo>
                <a:close/>
              </a:path>
              <a:path w="582519" h="43147">
                <a:moveTo>
                  <a:pt x="311299" y="43147"/>
                </a:moveTo>
                <a:lnTo>
                  <a:pt x="311299" y="17890"/>
                </a:lnTo>
                <a:lnTo>
                  <a:pt x="326071" y="43147"/>
                </a:lnTo>
                <a:lnTo>
                  <a:pt x="335567" y="43147"/>
                </a:lnTo>
                <a:lnTo>
                  <a:pt x="335567" y="0"/>
                </a:lnTo>
                <a:lnTo>
                  <a:pt x="327126" y="0"/>
                </a:lnTo>
                <a:lnTo>
                  <a:pt x="327126" y="26309"/>
                </a:lnTo>
                <a:lnTo>
                  <a:pt x="311299" y="0"/>
                </a:lnTo>
                <a:lnTo>
                  <a:pt x="302858" y="0"/>
                </a:lnTo>
                <a:lnTo>
                  <a:pt x="302858" y="43147"/>
                </a:lnTo>
                <a:lnTo>
                  <a:pt x="311299" y="43147"/>
                </a:lnTo>
                <a:close/>
              </a:path>
              <a:path w="582519" h="43147">
                <a:moveTo>
                  <a:pt x="361959" y="21047"/>
                </a:moveTo>
                <a:lnTo>
                  <a:pt x="377785" y="0"/>
                </a:lnTo>
                <a:lnTo>
                  <a:pt x="367234" y="0"/>
                </a:lnTo>
                <a:lnTo>
                  <a:pt x="353518" y="19995"/>
                </a:lnTo>
                <a:lnTo>
                  <a:pt x="353518" y="0"/>
                </a:lnTo>
                <a:lnTo>
                  <a:pt x="344008" y="0"/>
                </a:lnTo>
                <a:lnTo>
                  <a:pt x="344008" y="43147"/>
                </a:lnTo>
                <a:lnTo>
                  <a:pt x="353518" y="43147"/>
                </a:lnTo>
                <a:lnTo>
                  <a:pt x="353518" y="23152"/>
                </a:lnTo>
                <a:lnTo>
                  <a:pt x="367234" y="43147"/>
                </a:lnTo>
                <a:lnTo>
                  <a:pt x="378840" y="43147"/>
                </a:lnTo>
                <a:lnTo>
                  <a:pt x="361959" y="21047"/>
                </a:lnTo>
                <a:close/>
              </a:path>
              <a:path w="582519" h="43147">
                <a:moveTo>
                  <a:pt x="396777" y="30519"/>
                </a:moveTo>
                <a:lnTo>
                  <a:pt x="396777" y="12628"/>
                </a:lnTo>
                <a:lnTo>
                  <a:pt x="400998" y="8419"/>
                </a:lnTo>
                <a:lnTo>
                  <a:pt x="413659" y="8419"/>
                </a:lnTo>
                <a:lnTo>
                  <a:pt x="414714" y="15786"/>
                </a:lnTo>
                <a:lnTo>
                  <a:pt x="423155" y="14734"/>
                </a:lnTo>
                <a:lnTo>
                  <a:pt x="423155" y="11576"/>
                </a:lnTo>
                <a:lnTo>
                  <a:pt x="419990" y="0"/>
                </a:lnTo>
                <a:lnTo>
                  <a:pt x="406273" y="0"/>
                </a:lnTo>
                <a:lnTo>
                  <a:pt x="393765" y="4536"/>
                </a:lnTo>
                <a:lnTo>
                  <a:pt x="387640" y="17099"/>
                </a:lnTo>
                <a:lnTo>
                  <a:pt x="387281" y="22100"/>
                </a:lnTo>
                <a:lnTo>
                  <a:pt x="391444" y="36159"/>
                </a:lnTo>
                <a:lnTo>
                  <a:pt x="402792" y="42879"/>
                </a:lnTo>
                <a:lnTo>
                  <a:pt x="406273" y="43147"/>
                </a:lnTo>
                <a:lnTo>
                  <a:pt x="418935" y="43147"/>
                </a:lnTo>
                <a:lnTo>
                  <a:pt x="423155" y="34729"/>
                </a:lnTo>
                <a:lnTo>
                  <a:pt x="423155" y="19995"/>
                </a:lnTo>
                <a:lnTo>
                  <a:pt x="405218" y="19995"/>
                </a:lnTo>
                <a:lnTo>
                  <a:pt x="405218" y="27361"/>
                </a:lnTo>
                <a:lnTo>
                  <a:pt x="414714" y="27361"/>
                </a:lnTo>
                <a:lnTo>
                  <a:pt x="414714" y="30519"/>
                </a:lnTo>
                <a:lnTo>
                  <a:pt x="413659" y="34729"/>
                </a:lnTo>
                <a:lnTo>
                  <a:pt x="400998" y="34729"/>
                </a:lnTo>
                <a:lnTo>
                  <a:pt x="396777" y="30519"/>
                </a:lnTo>
                <a:close/>
              </a:path>
            </a:pathLst>
          </a:custGeom>
          <a:solidFill>
            <a:srgbClr val="FDFDFD"/>
          </a:solidFill>
        </p:spPr>
        <p:txBody>
          <a:bodyPr wrap="square" lIns="0" tIns="0" rIns="0" bIns="0" rtlCol="0">
            <a:noAutofit/>
          </a:bodyPr>
          <a:lstStyle/>
          <a:p>
            <a:endParaRPr/>
          </a:p>
        </p:txBody>
      </p:sp>
      <p:sp>
        <p:nvSpPr>
          <p:cNvPr id="298" name="object 105"/>
          <p:cNvSpPr/>
          <p:nvPr/>
        </p:nvSpPr>
        <p:spPr>
          <a:xfrm>
            <a:off x="910888" y="5814004"/>
            <a:ext cx="233207" cy="232580"/>
          </a:xfrm>
          <a:custGeom>
            <a:avLst/>
            <a:gdLst/>
            <a:ahLst/>
            <a:cxnLst/>
            <a:rect l="l" t="t" r="r" b="b"/>
            <a:pathLst>
              <a:path w="233207" h="232580">
                <a:moveTo>
                  <a:pt x="50659" y="51569"/>
                </a:moveTo>
                <a:lnTo>
                  <a:pt x="40272" y="59131"/>
                </a:lnTo>
                <a:lnTo>
                  <a:pt x="30943" y="67751"/>
                </a:lnTo>
                <a:lnTo>
                  <a:pt x="24931" y="92832"/>
                </a:lnTo>
                <a:lnTo>
                  <a:pt x="29543" y="86290"/>
                </a:lnTo>
                <a:lnTo>
                  <a:pt x="37812" y="76602"/>
                </a:lnTo>
                <a:lnTo>
                  <a:pt x="46883" y="67710"/>
                </a:lnTo>
                <a:lnTo>
                  <a:pt x="54879" y="61038"/>
                </a:lnTo>
                <a:lnTo>
                  <a:pt x="50659" y="35787"/>
                </a:lnTo>
                <a:lnTo>
                  <a:pt x="49604" y="41047"/>
                </a:lnTo>
                <a:lnTo>
                  <a:pt x="49604" y="46308"/>
                </a:lnTo>
                <a:lnTo>
                  <a:pt x="50659" y="51569"/>
                </a:lnTo>
                <a:close/>
              </a:path>
              <a:path w="233207" h="232580">
                <a:moveTo>
                  <a:pt x="4220" y="148380"/>
                </a:moveTo>
                <a:lnTo>
                  <a:pt x="5275" y="150485"/>
                </a:lnTo>
                <a:lnTo>
                  <a:pt x="10058" y="163394"/>
                </a:lnTo>
                <a:lnTo>
                  <a:pt x="16229" y="175475"/>
                </a:lnTo>
                <a:lnTo>
                  <a:pt x="14771" y="145224"/>
                </a:lnTo>
                <a:lnTo>
                  <a:pt x="13716" y="142068"/>
                </a:lnTo>
                <a:lnTo>
                  <a:pt x="13716" y="138911"/>
                </a:lnTo>
                <a:lnTo>
                  <a:pt x="12661" y="134703"/>
                </a:lnTo>
                <a:lnTo>
                  <a:pt x="16881" y="139963"/>
                </a:lnTo>
                <a:lnTo>
                  <a:pt x="21102" y="145224"/>
                </a:lnTo>
                <a:lnTo>
                  <a:pt x="26377" y="149433"/>
                </a:lnTo>
                <a:lnTo>
                  <a:pt x="35961" y="157589"/>
                </a:lnTo>
                <a:lnTo>
                  <a:pt x="33763" y="142068"/>
                </a:lnTo>
                <a:lnTo>
                  <a:pt x="24067" y="131825"/>
                </a:lnTo>
                <a:lnTo>
                  <a:pt x="17280" y="121373"/>
                </a:lnTo>
                <a:lnTo>
                  <a:pt x="14771" y="115764"/>
                </a:lnTo>
                <a:lnTo>
                  <a:pt x="19019" y="104012"/>
                </a:lnTo>
                <a:lnTo>
                  <a:pt x="24931" y="92832"/>
                </a:lnTo>
                <a:lnTo>
                  <a:pt x="30943" y="67751"/>
                </a:lnTo>
                <a:lnTo>
                  <a:pt x="22478" y="77230"/>
                </a:lnTo>
                <a:lnTo>
                  <a:pt x="21102" y="78925"/>
                </a:lnTo>
                <a:lnTo>
                  <a:pt x="18991" y="82081"/>
                </a:lnTo>
                <a:lnTo>
                  <a:pt x="16881" y="86290"/>
                </a:lnTo>
                <a:lnTo>
                  <a:pt x="14771" y="89446"/>
                </a:lnTo>
                <a:lnTo>
                  <a:pt x="18694" y="77013"/>
                </a:lnTo>
                <a:lnTo>
                  <a:pt x="24252" y="65220"/>
                </a:lnTo>
                <a:lnTo>
                  <a:pt x="31225" y="54245"/>
                </a:lnTo>
                <a:lnTo>
                  <a:pt x="39390" y="44265"/>
                </a:lnTo>
                <a:lnTo>
                  <a:pt x="48526" y="35457"/>
                </a:lnTo>
                <a:lnTo>
                  <a:pt x="50659" y="33682"/>
                </a:lnTo>
                <a:lnTo>
                  <a:pt x="50659" y="35787"/>
                </a:lnTo>
                <a:lnTo>
                  <a:pt x="54879" y="61038"/>
                </a:lnTo>
                <a:lnTo>
                  <a:pt x="58045" y="66299"/>
                </a:lnTo>
                <a:lnTo>
                  <a:pt x="62265" y="71560"/>
                </a:lnTo>
                <a:lnTo>
                  <a:pt x="64375" y="55777"/>
                </a:lnTo>
                <a:lnTo>
                  <a:pt x="71101" y="39712"/>
                </a:lnTo>
                <a:lnTo>
                  <a:pt x="61210" y="45256"/>
                </a:lnTo>
                <a:lnTo>
                  <a:pt x="61210" y="37891"/>
                </a:lnTo>
                <a:lnTo>
                  <a:pt x="62265" y="32630"/>
                </a:lnTo>
                <a:lnTo>
                  <a:pt x="65430" y="27355"/>
                </a:lnTo>
                <a:lnTo>
                  <a:pt x="75008" y="7872"/>
                </a:lnTo>
                <a:lnTo>
                  <a:pt x="62309" y="13698"/>
                </a:lnTo>
                <a:lnTo>
                  <a:pt x="50467" y="20939"/>
                </a:lnTo>
                <a:lnTo>
                  <a:pt x="39594" y="29483"/>
                </a:lnTo>
                <a:lnTo>
                  <a:pt x="29801" y="39220"/>
                </a:lnTo>
                <a:lnTo>
                  <a:pt x="21201" y="50037"/>
                </a:lnTo>
                <a:lnTo>
                  <a:pt x="13905" y="61824"/>
                </a:lnTo>
                <a:lnTo>
                  <a:pt x="8025" y="74469"/>
                </a:lnTo>
                <a:lnTo>
                  <a:pt x="3673" y="87860"/>
                </a:lnTo>
                <a:lnTo>
                  <a:pt x="961" y="101886"/>
                </a:lnTo>
                <a:lnTo>
                  <a:pt x="0" y="116436"/>
                </a:lnTo>
                <a:lnTo>
                  <a:pt x="0" y="116816"/>
                </a:lnTo>
                <a:lnTo>
                  <a:pt x="570" y="129706"/>
                </a:lnTo>
                <a:lnTo>
                  <a:pt x="2549" y="142398"/>
                </a:lnTo>
                <a:lnTo>
                  <a:pt x="4220" y="148380"/>
                </a:lnTo>
                <a:close/>
              </a:path>
              <a:path w="233207" h="232580">
                <a:moveTo>
                  <a:pt x="112910" y="11573"/>
                </a:moveTo>
                <a:lnTo>
                  <a:pt x="116076" y="11573"/>
                </a:lnTo>
                <a:lnTo>
                  <a:pt x="120296" y="13677"/>
                </a:lnTo>
                <a:lnTo>
                  <a:pt x="123462" y="17886"/>
                </a:lnTo>
                <a:lnTo>
                  <a:pt x="128297" y="41800"/>
                </a:lnTo>
                <a:lnTo>
                  <a:pt x="130847" y="38943"/>
                </a:lnTo>
                <a:lnTo>
                  <a:pt x="133047" y="49258"/>
                </a:lnTo>
                <a:lnTo>
                  <a:pt x="135083" y="60962"/>
                </a:lnTo>
                <a:lnTo>
                  <a:pt x="136792" y="74053"/>
                </a:lnTo>
                <a:lnTo>
                  <a:pt x="138012" y="88533"/>
                </a:lnTo>
                <a:lnTo>
                  <a:pt x="138233" y="92603"/>
                </a:lnTo>
                <a:lnTo>
                  <a:pt x="139288" y="17886"/>
                </a:lnTo>
                <a:lnTo>
                  <a:pt x="136123" y="19990"/>
                </a:lnTo>
                <a:lnTo>
                  <a:pt x="134013" y="16834"/>
                </a:lnTo>
                <a:lnTo>
                  <a:pt x="132958" y="14730"/>
                </a:lnTo>
                <a:lnTo>
                  <a:pt x="130847" y="11573"/>
                </a:lnTo>
                <a:lnTo>
                  <a:pt x="136063" y="1261"/>
                </a:lnTo>
                <a:lnTo>
                  <a:pt x="121456" y="63"/>
                </a:lnTo>
                <a:lnTo>
                  <a:pt x="117131" y="0"/>
                </a:lnTo>
                <a:lnTo>
                  <a:pt x="112910" y="11573"/>
                </a:lnTo>
                <a:close/>
              </a:path>
              <a:path w="233207" h="232580">
                <a:moveTo>
                  <a:pt x="174240" y="13560"/>
                </a:moveTo>
                <a:lnTo>
                  <a:pt x="162569" y="8058"/>
                </a:lnTo>
                <a:lnTo>
                  <a:pt x="149805" y="3943"/>
                </a:lnTo>
                <a:lnTo>
                  <a:pt x="149853" y="23147"/>
                </a:lnTo>
                <a:lnTo>
                  <a:pt x="153019" y="21042"/>
                </a:lnTo>
                <a:lnTo>
                  <a:pt x="156184" y="19990"/>
                </a:lnTo>
                <a:lnTo>
                  <a:pt x="159349" y="18938"/>
                </a:lnTo>
                <a:lnTo>
                  <a:pt x="164625" y="21042"/>
                </a:lnTo>
                <a:lnTo>
                  <a:pt x="169900" y="24199"/>
                </a:lnTo>
                <a:lnTo>
                  <a:pt x="175176" y="27355"/>
                </a:lnTo>
                <a:lnTo>
                  <a:pt x="184704" y="20398"/>
                </a:lnTo>
                <a:lnTo>
                  <a:pt x="174240" y="13560"/>
                </a:lnTo>
                <a:close/>
              </a:path>
              <a:path w="233207" h="232580">
                <a:moveTo>
                  <a:pt x="211050" y="155745"/>
                </a:moveTo>
                <a:lnTo>
                  <a:pt x="211050" y="150485"/>
                </a:lnTo>
                <a:lnTo>
                  <a:pt x="210447" y="138168"/>
                </a:lnTo>
                <a:lnTo>
                  <a:pt x="208640" y="125852"/>
                </a:lnTo>
                <a:lnTo>
                  <a:pt x="205628" y="113533"/>
                </a:lnTo>
                <a:lnTo>
                  <a:pt x="201411" y="101213"/>
                </a:lnTo>
                <a:lnTo>
                  <a:pt x="195990" y="88891"/>
                </a:lnTo>
                <a:lnTo>
                  <a:pt x="195223" y="87342"/>
                </a:lnTo>
                <a:lnTo>
                  <a:pt x="203819" y="77479"/>
                </a:lnTo>
                <a:lnTo>
                  <a:pt x="208570" y="65586"/>
                </a:lnTo>
                <a:lnTo>
                  <a:pt x="208940" y="63142"/>
                </a:lnTo>
                <a:lnTo>
                  <a:pt x="209995" y="59986"/>
                </a:lnTo>
                <a:lnTo>
                  <a:pt x="207884" y="56830"/>
                </a:lnTo>
                <a:lnTo>
                  <a:pt x="204719" y="56830"/>
                </a:lnTo>
                <a:lnTo>
                  <a:pt x="201554" y="55777"/>
                </a:lnTo>
                <a:lnTo>
                  <a:pt x="199444" y="57882"/>
                </a:lnTo>
                <a:lnTo>
                  <a:pt x="198388" y="61038"/>
                </a:lnTo>
                <a:lnTo>
                  <a:pt x="197333" y="67351"/>
                </a:lnTo>
                <a:lnTo>
                  <a:pt x="194168" y="72612"/>
                </a:lnTo>
                <a:lnTo>
                  <a:pt x="188892" y="77872"/>
                </a:lnTo>
                <a:lnTo>
                  <a:pt x="187837" y="74716"/>
                </a:lnTo>
                <a:lnTo>
                  <a:pt x="185727" y="93655"/>
                </a:lnTo>
                <a:lnTo>
                  <a:pt x="191286" y="105951"/>
                </a:lnTo>
                <a:lnTo>
                  <a:pt x="195596" y="118243"/>
                </a:lnTo>
                <a:lnTo>
                  <a:pt x="198593" y="130534"/>
                </a:lnTo>
                <a:lnTo>
                  <a:pt x="200213" y="142823"/>
                </a:lnTo>
                <a:lnTo>
                  <a:pt x="200499" y="150485"/>
                </a:lnTo>
                <a:lnTo>
                  <a:pt x="200499" y="155745"/>
                </a:lnTo>
                <a:lnTo>
                  <a:pt x="199444" y="161020"/>
                </a:lnTo>
                <a:lnTo>
                  <a:pt x="199444" y="166281"/>
                </a:lnTo>
                <a:lnTo>
                  <a:pt x="194168" y="169437"/>
                </a:lnTo>
                <a:lnTo>
                  <a:pt x="188892" y="171542"/>
                </a:lnTo>
                <a:lnTo>
                  <a:pt x="182562" y="173646"/>
                </a:lnTo>
                <a:lnTo>
                  <a:pt x="170733" y="177124"/>
                </a:lnTo>
                <a:lnTo>
                  <a:pt x="158216" y="179228"/>
                </a:lnTo>
                <a:lnTo>
                  <a:pt x="145010" y="179958"/>
                </a:lnTo>
                <a:lnTo>
                  <a:pt x="144578" y="179959"/>
                </a:lnTo>
                <a:lnTo>
                  <a:pt x="142468" y="41047"/>
                </a:lnTo>
                <a:lnTo>
                  <a:pt x="152152" y="49058"/>
                </a:lnTo>
                <a:lnTo>
                  <a:pt x="161058" y="57964"/>
                </a:lnTo>
                <a:lnTo>
                  <a:pt x="169305" y="67765"/>
                </a:lnTo>
                <a:lnTo>
                  <a:pt x="176913" y="59711"/>
                </a:lnTo>
                <a:lnTo>
                  <a:pt x="168419" y="50069"/>
                </a:lnTo>
                <a:lnTo>
                  <a:pt x="159299" y="41472"/>
                </a:lnTo>
                <a:lnTo>
                  <a:pt x="150908" y="34734"/>
                </a:lnTo>
                <a:lnTo>
                  <a:pt x="164465" y="36140"/>
                </a:lnTo>
                <a:lnTo>
                  <a:pt x="177048" y="38785"/>
                </a:lnTo>
                <a:lnTo>
                  <a:pt x="188657" y="42940"/>
                </a:lnTo>
                <a:lnTo>
                  <a:pt x="195223" y="46308"/>
                </a:lnTo>
                <a:lnTo>
                  <a:pt x="196278" y="47360"/>
                </a:lnTo>
                <a:lnTo>
                  <a:pt x="199444" y="47360"/>
                </a:lnTo>
                <a:lnTo>
                  <a:pt x="203664" y="44204"/>
                </a:lnTo>
                <a:lnTo>
                  <a:pt x="203664" y="39995"/>
                </a:lnTo>
                <a:lnTo>
                  <a:pt x="201554" y="37891"/>
                </a:lnTo>
                <a:lnTo>
                  <a:pt x="193847" y="28525"/>
                </a:lnTo>
                <a:lnTo>
                  <a:pt x="184704" y="20398"/>
                </a:lnTo>
                <a:lnTo>
                  <a:pt x="175176" y="27355"/>
                </a:lnTo>
                <a:lnTo>
                  <a:pt x="162648" y="24877"/>
                </a:lnTo>
                <a:lnTo>
                  <a:pt x="150120" y="23180"/>
                </a:lnTo>
                <a:lnTo>
                  <a:pt x="149853" y="23147"/>
                </a:lnTo>
                <a:lnTo>
                  <a:pt x="149805" y="3943"/>
                </a:lnTo>
                <a:lnTo>
                  <a:pt x="136063" y="1261"/>
                </a:lnTo>
                <a:lnTo>
                  <a:pt x="130847" y="11573"/>
                </a:lnTo>
                <a:lnTo>
                  <a:pt x="135068" y="12625"/>
                </a:lnTo>
                <a:lnTo>
                  <a:pt x="140343" y="13677"/>
                </a:lnTo>
                <a:lnTo>
                  <a:pt x="144578" y="14730"/>
                </a:lnTo>
                <a:lnTo>
                  <a:pt x="142468" y="15782"/>
                </a:lnTo>
                <a:lnTo>
                  <a:pt x="139288" y="17886"/>
                </a:lnTo>
                <a:lnTo>
                  <a:pt x="138233" y="92603"/>
                </a:lnTo>
                <a:lnTo>
                  <a:pt x="126627" y="92603"/>
                </a:lnTo>
                <a:lnTo>
                  <a:pt x="121351" y="90498"/>
                </a:lnTo>
                <a:lnTo>
                  <a:pt x="112910" y="89446"/>
                </a:lnTo>
                <a:lnTo>
                  <a:pt x="105525" y="87342"/>
                </a:lnTo>
                <a:lnTo>
                  <a:pt x="99194" y="84185"/>
                </a:lnTo>
                <a:lnTo>
                  <a:pt x="96833" y="65320"/>
                </a:lnTo>
                <a:lnTo>
                  <a:pt x="89772" y="76941"/>
                </a:lnTo>
                <a:lnTo>
                  <a:pt x="88643" y="78925"/>
                </a:lnTo>
                <a:lnTo>
                  <a:pt x="83367" y="75768"/>
                </a:lnTo>
                <a:lnTo>
                  <a:pt x="79147" y="72612"/>
                </a:lnTo>
                <a:lnTo>
                  <a:pt x="74926" y="68403"/>
                </a:lnTo>
                <a:lnTo>
                  <a:pt x="69651" y="64195"/>
                </a:lnTo>
                <a:lnTo>
                  <a:pt x="66486" y="59986"/>
                </a:lnTo>
                <a:lnTo>
                  <a:pt x="64375" y="55777"/>
                </a:lnTo>
                <a:lnTo>
                  <a:pt x="62265" y="71560"/>
                </a:lnTo>
                <a:lnTo>
                  <a:pt x="67541" y="75768"/>
                </a:lnTo>
                <a:lnTo>
                  <a:pt x="71761" y="81029"/>
                </a:lnTo>
                <a:lnTo>
                  <a:pt x="77037" y="85238"/>
                </a:lnTo>
                <a:lnTo>
                  <a:pt x="83367" y="88394"/>
                </a:lnTo>
                <a:lnTo>
                  <a:pt x="82312" y="91550"/>
                </a:lnTo>
                <a:lnTo>
                  <a:pt x="80202" y="94721"/>
                </a:lnTo>
                <a:lnTo>
                  <a:pt x="79147" y="97877"/>
                </a:lnTo>
                <a:lnTo>
                  <a:pt x="73234" y="109890"/>
                </a:lnTo>
                <a:lnTo>
                  <a:pt x="69275" y="152714"/>
                </a:lnTo>
                <a:lnTo>
                  <a:pt x="72712" y="141560"/>
                </a:lnTo>
                <a:lnTo>
                  <a:pt x="76946" y="129660"/>
                </a:lnTo>
                <a:lnTo>
                  <a:pt x="82126" y="117015"/>
                </a:lnTo>
                <a:lnTo>
                  <a:pt x="88400" y="103624"/>
                </a:lnTo>
                <a:lnTo>
                  <a:pt x="88643" y="103138"/>
                </a:lnTo>
                <a:lnTo>
                  <a:pt x="89698" y="99982"/>
                </a:lnTo>
                <a:lnTo>
                  <a:pt x="91808" y="96825"/>
                </a:lnTo>
                <a:lnTo>
                  <a:pt x="93918" y="93655"/>
                </a:lnTo>
                <a:lnTo>
                  <a:pt x="101304" y="96825"/>
                </a:lnTo>
                <a:lnTo>
                  <a:pt x="109745" y="99982"/>
                </a:lnTo>
                <a:lnTo>
                  <a:pt x="118186" y="101034"/>
                </a:lnTo>
                <a:lnTo>
                  <a:pt x="125572" y="103138"/>
                </a:lnTo>
                <a:lnTo>
                  <a:pt x="131902" y="104190"/>
                </a:lnTo>
                <a:lnTo>
                  <a:pt x="138233" y="104190"/>
                </a:lnTo>
                <a:lnTo>
                  <a:pt x="139288" y="108399"/>
                </a:lnTo>
                <a:lnTo>
                  <a:pt x="139288" y="116816"/>
                </a:lnTo>
                <a:lnTo>
                  <a:pt x="139042" y="131494"/>
                </a:lnTo>
                <a:lnTo>
                  <a:pt x="138339" y="145159"/>
                </a:lnTo>
                <a:lnTo>
                  <a:pt x="137229" y="157811"/>
                </a:lnTo>
                <a:lnTo>
                  <a:pt x="135763" y="169448"/>
                </a:lnTo>
                <a:lnTo>
                  <a:pt x="134013" y="179959"/>
                </a:lnTo>
                <a:lnTo>
                  <a:pt x="121478" y="178534"/>
                </a:lnTo>
                <a:lnTo>
                  <a:pt x="108773" y="176623"/>
                </a:lnTo>
                <a:lnTo>
                  <a:pt x="104470" y="175750"/>
                </a:lnTo>
                <a:lnTo>
                  <a:pt x="91732" y="172428"/>
                </a:lnTo>
                <a:lnTo>
                  <a:pt x="79632" y="168470"/>
                </a:lnTo>
                <a:lnTo>
                  <a:pt x="68169" y="163877"/>
                </a:lnTo>
                <a:lnTo>
                  <a:pt x="75835" y="179169"/>
                </a:lnTo>
                <a:lnTo>
                  <a:pt x="87943" y="182761"/>
                </a:lnTo>
                <a:lnTo>
                  <a:pt x="100698" y="185888"/>
                </a:lnTo>
                <a:lnTo>
                  <a:pt x="114894" y="188468"/>
                </a:lnTo>
                <a:lnTo>
                  <a:pt x="127599" y="190007"/>
                </a:lnTo>
                <a:lnTo>
                  <a:pt x="131902" y="190480"/>
                </a:lnTo>
                <a:lnTo>
                  <a:pt x="125919" y="209294"/>
                </a:lnTo>
                <a:lnTo>
                  <a:pt x="120320" y="219724"/>
                </a:lnTo>
                <a:lnTo>
                  <a:pt x="117131" y="222045"/>
                </a:lnTo>
                <a:lnTo>
                  <a:pt x="116076" y="222045"/>
                </a:lnTo>
                <a:lnTo>
                  <a:pt x="103171" y="221319"/>
                </a:lnTo>
                <a:lnTo>
                  <a:pt x="90524" y="219058"/>
                </a:lnTo>
                <a:lnTo>
                  <a:pt x="78390" y="215132"/>
                </a:lnTo>
                <a:lnTo>
                  <a:pt x="70706" y="211523"/>
                </a:lnTo>
                <a:lnTo>
                  <a:pt x="69651" y="211523"/>
                </a:lnTo>
                <a:lnTo>
                  <a:pt x="64811" y="205143"/>
                </a:lnTo>
                <a:lnTo>
                  <a:pt x="62937" y="192832"/>
                </a:lnTo>
                <a:lnTo>
                  <a:pt x="63656" y="134069"/>
                </a:lnTo>
                <a:lnTo>
                  <a:pt x="59991" y="145938"/>
                </a:lnTo>
                <a:lnTo>
                  <a:pt x="57076" y="157463"/>
                </a:lnTo>
                <a:lnTo>
                  <a:pt x="56990" y="157850"/>
                </a:lnTo>
                <a:lnTo>
                  <a:pt x="45731" y="151494"/>
                </a:lnTo>
                <a:lnTo>
                  <a:pt x="35636" y="143847"/>
                </a:lnTo>
                <a:lnTo>
                  <a:pt x="33763" y="142068"/>
                </a:lnTo>
                <a:lnTo>
                  <a:pt x="35961" y="157589"/>
                </a:lnTo>
                <a:lnTo>
                  <a:pt x="46210" y="165088"/>
                </a:lnTo>
                <a:lnTo>
                  <a:pt x="53824" y="169437"/>
                </a:lnTo>
                <a:lnTo>
                  <a:pt x="52237" y="183135"/>
                </a:lnTo>
                <a:lnTo>
                  <a:pt x="52272" y="195618"/>
                </a:lnTo>
                <a:lnTo>
                  <a:pt x="52769" y="201002"/>
                </a:lnTo>
                <a:lnTo>
                  <a:pt x="43106" y="192728"/>
                </a:lnTo>
                <a:lnTo>
                  <a:pt x="34469" y="183379"/>
                </a:lnTo>
                <a:lnTo>
                  <a:pt x="26983" y="172995"/>
                </a:lnTo>
                <a:lnTo>
                  <a:pt x="20775" y="161617"/>
                </a:lnTo>
                <a:lnTo>
                  <a:pt x="15971" y="149288"/>
                </a:lnTo>
                <a:lnTo>
                  <a:pt x="14771" y="145224"/>
                </a:lnTo>
                <a:lnTo>
                  <a:pt x="16229" y="175475"/>
                </a:lnTo>
                <a:lnTo>
                  <a:pt x="23692" y="186642"/>
                </a:lnTo>
                <a:lnTo>
                  <a:pt x="32349" y="196807"/>
                </a:lnTo>
                <a:lnTo>
                  <a:pt x="42103" y="205882"/>
                </a:lnTo>
                <a:lnTo>
                  <a:pt x="52857" y="213781"/>
                </a:lnTo>
                <a:lnTo>
                  <a:pt x="64512" y="220416"/>
                </a:lnTo>
                <a:lnTo>
                  <a:pt x="76974" y="225700"/>
                </a:lnTo>
                <a:lnTo>
                  <a:pt x="90143" y="229546"/>
                </a:lnTo>
                <a:lnTo>
                  <a:pt x="103923" y="231867"/>
                </a:lnTo>
                <a:lnTo>
                  <a:pt x="117131" y="232580"/>
                </a:lnTo>
                <a:lnTo>
                  <a:pt x="130031" y="231831"/>
                </a:lnTo>
                <a:lnTo>
                  <a:pt x="142771" y="229639"/>
                </a:lnTo>
                <a:lnTo>
                  <a:pt x="132251" y="220951"/>
                </a:lnTo>
                <a:lnTo>
                  <a:pt x="131902" y="220993"/>
                </a:lnTo>
                <a:lnTo>
                  <a:pt x="137213" y="210902"/>
                </a:lnTo>
                <a:lnTo>
                  <a:pt x="140955" y="198265"/>
                </a:lnTo>
                <a:lnTo>
                  <a:pt x="142468" y="190480"/>
                </a:lnTo>
                <a:lnTo>
                  <a:pt x="155968" y="189948"/>
                </a:lnTo>
                <a:lnTo>
                  <a:pt x="168778" y="188349"/>
                </a:lnTo>
                <a:lnTo>
                  <a:pt x="180744" y="185686"/>
                </a:lnTo>
                <a:lnTo>
                  <a:pt x="185727" y="184168"/>
                </a:lnTo>
                <a:lnTo>
                  <a:pt x="188892" y="183115"/>
                </a:lnTo>
                <a:lnTo>
                  <a:pt x="192058" y="182063"/>
                </a:lnTo>
                <a:lnTo>
                  <a:pt x="195223" y="179959"/>
                </a:lnTo>
                <a:lnTo>
                  <a:pt x="188616" y="191855"/>
                </a:lnTo>
                <a:lnTo>
                  <a:pt x="180626" y="200994"/>
                </a:lnTo>
                <a:lnTo>
                  <a:pt x="182562" y="212576"/>
                </a:lnTo>
                <a:lnTo>
                  <a:pt x="185727" y="210471"/>
                </a:lnTo>
                <a:lnTo>
                  <a:pt x="195497" y="202292"/>
                </a:lnTo>
                <a:lnTo>
                  <a:pt x="204367" y="193073"/>
                </a:lnTo>
                <a:lnTo>
                  <a:pt x="212258" y="182917"/>
                </a:lnTo>
                <a:lnTo>
                  <a:pt x="219090" y="171932"/>
                </a:lnTo>
                <a:lnTo>
                  <a:pt x="224784" y="160220"/>
                </a:lnTo>
                <a:lnTo>
                  <a:pt x="229262" y="147889"/>
                </a:lnTo>
                <a:lnTo>
                  <a:pt x="230042" y="145224"/>
                </a:lnTo>
                <a:lnTo>
                  <a:pt x="230042" y="142068"/>
                </a:lnTo>
                <a:lnTo>
                  <a:pt x="231097" y="139963"/>
                </a:lnTo>
                <a:lnTo>
                  <a:pt x="232152" y="132598"/>
                </a:lnTo>
                <a:lnTo>
                  <a:pt x="233207" y="125233"/>
                </a:lnTo>
                <a:lnTo>
                  <a:pt x="233207" y="116816"/>
                </a:lnTo>
                <a:lnTo>
                  <a:pt x="232491" y="103854"/>
                </a:lnTo>
                <a:lnTo>
                  <a:pt x="230342" y="91150"/>
                </a:lnTo>
                <a:lnTo>
                  <a:pt x="226761" y="78970"/>
                </a:lnTo>
                <a:lnTo>
                  <a:pt x="223711" y="71560"/>
                </a:lnTo>
                <a:lnTo>
                  <a:pt x="222656" y="68403"/>
                </a:lnTo>
                <a:lnTo>
                  <a:pt x="219491" y="67351"/>
                </a:lnTo>
                <a:lnTo>
                  <a:pt x="217380" y="68403"/>
                </a:lnTo>
                <a:lnTo>
                  <a:pt x="214215" y="69455"/>
                </a:lnTo>
                <a:lnTo>
                  <a:pt x="213160" y="72612"/>
                </a:lnTo>
                <a:lnTo>
                  <a:pt x="214215" y="75768"/>
                </a:lnTo>
                <a:lnTo>
                  <a:pt x="218401" y="87540"/>
                </a:lnTo>
                <a:lnTo>
                  <a:pt x="221247" y="99895"/>
                </a:lnTo>
                <a:lnTo>
                  <a:pt x="222578" y="112828"/>
                </a:lnTo>
                <a:lnTo>
                  <a:pt x="222656" y="116816"/>
                </a:lnTo>
                <a:lnTo>
                  <a:pt x="221868" y="129417"/>
                </a:lnTo>
                <a:lnTo>
                  <a:pt x="219491" y="142068"/>
                </a:lnTo>
                <a:lnTo>
                  <a:pt x="217380" y="147328"/>
                </a:lnTo>
                <a:lnTo>
                  <a:pt x="215270" y="151537"/>
                </a:lnTo>
                <a:lnTo>
                  <a:pt x="211050" y="155745"/>
                </a:lnTo>
                <a:close/>
              </a:path>
              <a:path w="233207" h="232580">
                <a:moveTo>
                  <a:pt x="187837" y="74716"/>
                </a:moveTo>
                <a:lnTo>
                  <a:pt x="184672" y="70507"/>
                </a:lnTo>
                <a:lnTo>
                  <a:pt x="176913" y="59711"/>
                </a:lnTo>
                <a:lnTo>
                  <a:pt x="169305" y="67765"/>
                </a:lnTo>
                <a:lnTo>
                  <a:pt x="175176" y="75768"/>
                </a:lnTo>
                <a:lnTo>
                  <a:pt x="177286" y="78925"/>
                </a:lnTo>
                <a:lnTo>
                  <a:pt x="179396" y="81029"/>
                </a:lnTo>
                <a:lnTo>
                  <a:pt x="180452" y="84185"/>
                </a:lnTo>
                <a:lnTo>
                  <a:pt x="169681" y="89004"/>
                </a:lnTo>
                <a:lnTo>
                  <a:pt x="157007" y="91711"/>
                </a:lnTo>
                <a:lnTo>
                  <a:pt x="148798" y="92603"/>
                </a:lnTo>
                <a:lnTo>
                  <a:pt x="147835" y="79371"/>
                </a:lnTo>
                <a:lnTo>
                  <a:pt x="146493" y="66223"/>
                </a:lnTo>
                <a:lnTo>
                  <a:pt x="144773" y="53621"/>
                </a:lnTo>
                <a:lnTo>
                  <a:pt x="142675" y="42025"/>
                </a:lnTo>
                <a:lnTo>
                  <a:pt x="142468" y="41047"/>
                </a:lnTo>
                <a:lnTo>
                  <a:pt x="144578" y="179959"/>
                </a:lnTo>
                <a:lnTo>
                  <a:pt x="146345" y="168113"/>
                </a:lnTo>
                <a:lnTo>
                  <a:pt x="147808" y="155556"/>
                </a:lnTo>
                <a:lnTo>
                  <a:pt x="148914" y="142594"/>
                </a:lnTo>
                <a:lnTo>
                  <a:pt x="149613" y="129533"/>
                </a:lnTo>
                <a:lnTo>
                  <a:pt x="149853" y="116816"/>
                </a:lnTo>
                <a:lnTo>
                  <a:pt x="149853" y="104190"/>
                </a:lnTo>
                <a:lnTo>
                  <a:pt x="163142" y="102107"/>
                </a:lnTo>
                <a:lnTo>
                  <a:pt x="175217" y="98331"/>
                </a:lnTo>
                <a:lnTo>
                  <a:pt x="185727" y="93655"/>
                </a:lnTo>
                <a:lnTo>
                  <a:pt x="187837" y="74716"/>
                </a:lnTo>
                <a:close/>
              </a:path>
              <a:path w="233207" h="232580">
                <a:moveTo>
                  <a:pt x="132251" y="220951"/>
                </a:moveTo>
                <a:lnTo>
                  <a:pt x="142771" y="229639"/>
                </a:lnTo>
                <a:lnTo>
                  <a:pt x="155188" y="226084"/>
                </a:lnTo>
                <a:lnTo>
                  <a:pt x="167118" y="221250"/>
                </a:lnTo>
                <a:lnTo>
                  <a:pt x="178400" y="215217"/>
                </a:lnTo>
                <a:lnTo>
                  <a:pt x="182562" y="212576"/>
                </a:lnTo>
                <a:lnTo>
                  <a:pt x="180626" y="200994"/>
                </a:lnTo>
                <a:lnTo>
                  <a:pt x="179396" y="202054"/>
                </a:lnTo>
                <a:lnTo>
                  <a:pt x="168785" y="208672"/>
                </a:lnTo>
                <a:lnTo>
                  <a:pt x="157391" y="214221"/>
                </a:lnTo>
                <a:lnTo>
                  <a:pt x="145213" y="218411"/>
                </a:lnTo>
                <a:lnTo>
                  <a:pt x="132251" y="220951"/>
                </a:lnTo>
                <a:close/>
              </a:path>
              <a:path w="233207" h="232580">
                <a:moveTo>
                  <a:pt x="123462" y="17886"/>
                </a:moveTo>
                <a:lnTo>
                  <a:pt x="120296" y="16834"/>
                </a:lnTo>
                <a:lnTo>
                  <a:pt x="119241" y="15782"/>
                </a:lnTo>
                <a:lnTo>
                  <a:pt x="113966" y="14730"/>
                </a:lnTo>
                <a:lnTo>
                  <a:pt x="109745" y="12625"/>
                </a:lnTo>
                <a:lnTo>
                  <a:pt x="104470" y="11573"/>
                </a:lnTo>
                <a:lnTo>
                  <a:pt x="112910" y="11573"/>
                </a:lnTo>
                <a:lnTo>
                  <a:pt x="117131" y="0"/>
                </a:lnTo>
                <a:lnTo>
                  <a:pt x="102531" y="911"/>
                </a:lnTo>
                <a:lnTo>
                  <a:pt x="88453" y="3573"/>
                </a:lnTo>
                <a:lnTo>
                  <a:pt x="75008" y="7872"/>
                </a:lnTo>
                <a:lnTo>
                  <a:pt x="65430" y="27355"/>
                </a:lnTo>
                <a:lnTo>
                  <a:pt x="70706" y="23147"/>
                </a:lnTo>
                <a:lnTo>
                  <a:pt x="81963" y="20835"/>
                </a:lnTo>
                <a:lnTo>
                  <a:pt x="94095" y="21063"/>
                </a:lnTo>
                <a:lnTo>
                  <a:pt x="106956" y="23829"/>
                </a:lnTo>
                <a:lnTo>
                  <a:pt x="113966" y="26303"/>
                </a:lnTo>
                <a:lnTo>
                  <a:pt x="107635" y="27355"/>
                </a:lnTo>
                <a:lnTo>
                  <a:pt x="101304" y="28407"/>
                </a:lnTo>
                <a:lnTo>
                  <a:pt x="94974" y="30526"/>
                </a:lnTo>
                <a:lnTo>
                  <a:pt x="82544" y="34498"/>
                </a:lnTo>
                <a:lnTo>
                  <a:pt x="71101" y="39712"/>
                </a:lnTo>
                <a:lnTo>
                  <a:pt x="64375" y="55777"/>
                </a:lnTo>
                <a:lnTo>
                  <a:pt x="75375" y="49666"/>
                </a:lnTo>
                <a:lnTo>
                  <a:pt x="86893" y="44564"/>
                </a:lnTo>
                <a:lnTo>
                  <a:pt x="98139" y="41047"/>
                </a:lnTo>
                <a:lnTo>
                  <a:pt x="104470" y="38943"/>
                </a:lnTo>
                <a:lnTo>
                  <a:pt x="111855" y="36839"/>
                </a:lnTo>
                <a:lnTo>
                  <a:pt x="119241" y="35787"/>
                </a:lnTo>
                <a:lnTo>
                  <a:pt x="111655" y="44656"/>
                </a:lnTo>
                <a:lnTo>
                  <a:pt x="104156" y="54529"/>
                </a:lnTo>
                <a:lnTo>
                  <a:pt x="96833" y="65320"/>
                </a:lnTo>
                <a:lnTo>
                  <a:pt x="99194" y="84185"/>
                </a:lnTo>
                <a:lnTo>
                  <a:pt x="106043" y="72203"/>
                </a:lnTo>
                <a:lnTo>
                  <a:pt x="113330" y="61042"/>
                </a:lnTo>
                <a:lnTo>
                  <a:pt x="120825" y="50856"/>
                </a:lnTo>
                <a:lnTo>
                  <a:pt x="128297" y="41800"/>
                </a:lnTo>
                <a:lnTo>
                  <a:pt x="123462" y="17886"/>
                </a:lnTo>
                <a:close/>
              </a:path>
              <a:path w="233207" h="232580">
                <a:moveTo>
                  <a:pt x="63656" y="134069"/>
                </a:moveTo>
                <a:lnTo>
                  <a:pt x="62937" y="192832"/>
                </a:lnTo>
                <a:lnTo>
                  <a:pt x="64252" y="175488"/>
                </a:lnTo>
                <a:lnTo>
                  <a:pt x="64375" y="174698"/>
                </a:lnTo>
                <a:lnTo>
                  <a:pt x="75835" y="179169"/>
                </a:lnTo>
                <a:lnTo>
                  <a:pt x="68169" y="163877"/>
                </a:lnTo>
                <a:lnTo>
                  <a:pt x="66486" y="163125"/>
                </a:lnTo>
                <a:lnTo>
                  <a:pt x="69275" y="152714"/>
                </a:lnTo>
                <a:lnTo>
                  <a:pt x="73234" y="109890"/>
                </a:lnTo>
                <a:lnTo>
                  <a:pt x="68070" y="122003"/>
                </a:lnTo>
                <a:lnTo>
                  <a:pt x="63656" y="134069"/>
                </a:lnTo>
                <a:close/>
              </a:path>
            </a:pathLst>
          </a:custGeom>
          <a:solidFill>
            <a:srgbClr val="FDFDFD"/>
          </a:solidFill>
        </p:spPr>
        <p:txBody>
          <a:bodyPr wrap="square" lIns="0" tIns="0" rIns="0" bIns="0" rtlCol="0">
            <a:noAutofit/>
          </a:bodyPr>
          <a:lstStyle/>
          <a:p>
            <a:endParaRPr/>
          </a:p>
        </p:txBody>
      </p:sp>
      <p:sp>
        <p:nvSpPr>
          <p:cNvPr id="299" name="object 106"/>
          <p:cNvSpPr/>
          <p:nvPr/>
        </p:nvSpPr>
        <p:spPr>
          <a:xfrm>
            <a:off x="910888" y="5814004"/>
            <a:ext cx="233207" cy="232580"/>
          </a:xfrm>
          <a:custGeom>
            <a:avLst/>
            <a:gdLst/>
            <a:ahLst/>
            <a:cxnLst/>
            <a:rect l="l" t="t" r="r" b="b"/>
            <a:pathLst>
              <a:path w="233207" h="232580">
                <a:moveTo>
                  <a:pt x="117131" y="0"/>
                </a:moveTo>
                <a:lnTo>
                  <a:pt x="116750" y="0"/>
                </a:lnTo>
                <a:lnTo>
                  <a:pt x="103479" y="872"/>
                </a:lnTo>
                <a:lnTo>
                  <a:pt x="102162" y="958"/>
                </a:lnTo>
                <a:lnTo>
                  <a:pt x="88099" y="3663"/>
                </a:lnTo>
                <a:lnTo>
                  <a:pt x="86043" y="4328"/>
                </a:lnTo>
                <a:lnTo>
                  <a:pt x="74672" y="8003"/>
                </a:lnTo>
                <a:lnTo>
                  <a:pt x="66952" y="11573"/>
                </a:lnTo>
                <a:lnTo>
                  <a:pt x="153736" y="11573"/>
                </a:lnTo>
                <a:lnTo>
                  <a:pt x="148562" y="8003"/>
                </a:lnTo>
                <a:lnTo>
                  <a:pt x="143235" y="4328"/>
                </a:lnTo>
                <a:lnTo>
                  <a:pt x="140844" y="3663"/>
                </a:lnTo>
                <a:lnTo>
                  <a:pt x="131113" y="958"/>
                </a:lnTo>
                <a:lnTo>
                  <a:pt x="130802" y="872"/>
                </a:lnTo>
                <a:lnTo>
                  <a:pt x="117140" y="0"/>
                </a:lnTo>
                <a:close/>
              </a:path>
              <a:path w="233207" h="232580">
                <a:moveTo>
                  <a:pt x="66952" y="11573"/>
                </a:moveTo>
                <a:lnTo>
                  <a:pt x="64677" y="12625"/>
                </a:lnTo>
                <a:lnTo>
                  <a:pt x="61994" y="13866"/>
                </a:lnTo>
                <a:lnTo>
                  <a:pt x="60592" y="14730"/>
                </a:lnTo>
                <a:lnTo>
                  <a:pt x="58882" y="15782"/>
                </a:lnTo>
                <a:lnTo>
                  <a:pt x="55464" y="17886"/>
                </a:lnTo>
                <a:lnTo>
                  <a:pt x="123462" y="17886"/>
                </a:lnTo>
                <a:lnTo>
                  <a:pt x="119241" y="15782"/>
                </a:lnTo>
                <a:lnTo>
                  <a:pt x="113966" y="14730"/>
                </a:lnTo>
                <a:lnTo>
                  <a:pt x="112234" y="13866"/>
                </a:lnTo>
                <a:lnTo>
                  <a:pt x="109745" y="12625"/>
                </a:lnTo>
                <a:lnTo>
                  <a:pt x="104470" y="11573"/>
                </a:lnTo>
              </a:path>
              <a:path w="233207" h="232580">
                <a:moveTo>
                  <a:pt x="116076" y="11573"/>
                </a:moveTo>
                <a:lnTo>
                  <a:pt x="120296" y="13677"/>
                </a:lnTo>
                <a:lnTo>
                  <a:pt x="121088" y="14730"/>
                </a:lnTo>
                <a:lnTo>
                  <a:pt x="122670" y="16834"/>
                </a:lnTo>
                <a:lnTo>
                  <a:pt x="123462" y="17886"/>
                </a:lnTo>
                <a:lnTo>
                  <a:pt x="134716" y="17886"/>
                </a:lnTo>
                <a:lnTo>
                  <a:pt x="134013" y="16834"/>
                </a:lnTo>
                <a:lnTo>
                  <a:pt x="132958" y="14730"/>
                </a:lnTo>
                <a:lnTo>
                  <a:pt x="132254" y="13677"/>
                </a:lnTo>
                <a:lnTo>
                  <a:pt x="130847" y="11573"/>
                </a:lnTo>
              </a:path>
              <a:path w="233207" h="232580">
                <a:moveTo>
                  <a:pt x="130847" y="11573"/>
                </a:moveTo>
                <a:lnTo>
                  <a:pt x="131056" y="11625"/>
                </a:lnTo>
                <a:lnTo>
                  <a:pt x="135068" y="12625"/>
                </a:lnTo>
                <a:lnTo>
                  <a:pt x="140343" y="13677"/>
                </a:lnTo>
                <a:lnTo>
                  <a:pt x="144578" y="14730"/>
                </a:lnTo>
                <a:lnTo>
                  <a:pt x="142454" y="15782"/>
                </a:lnTo>
                <a:lnTo>
                  <a:pt x="139288" y="17886"/>
                </a:lnTo>
                <a:lnTo>
                  <a:pt x="137706" y="18938"/>
                </a:lnTo>
                <a:lnTo>
                  <a:pt x="136123" y="19990"/>
                </a:lnTo>
                <a:lnTo>
                  <a:pt x="156975" y="19990"/>
                </a:lnTo>
                <a:lnTo>
                  <a:pt x="159349" y="18938"/>
                </a:lnTo>
                <a:lnTo>
                  <a:pt x="158553" y="17886"/>
                </a:lnTo>
                <a:lnTo>
                  <a:pt x="156959" y="15782"/>
                </a:lnTo>
                <a:lnTo>
                  <a:pt x="156162" y="14730"/>
                </a:lnTo>
                <a:lnTo>
                  <a:pt x="155366" y="13677"/>
                </a:lnTo>
                <a:lnTo>
                  <a:pt x="154569" y="12625"/>
                </a:lnTo>
                <a:lnTo>
                  <a:pt x="153812" y="11625"/>
                </a:lnTo>
              </a:path>
              <a:path w="233207" h="232580">
                <a:moveTo>
                  <a:pt x="55464" y="17886"/>
                </a:moveTo>
                <a:lnTo>
                  <a:pt x="52046" y="19990"/>
                </a:lnTo>
                <a:lnTo>
                  <a:pt x="136123" y="19990"/>
                </a:lnTo>
                <a:lnTo>
                  <a:pt x="134716" y="17886"/>
                </a:lnTo>
              </a:path>
              <a:path w="233207" h="232580">
                <a:moveTo>
                  <a:pt x="159349" y="18938"/>
                </a:moveTo>
                <a:lnTo>
                  <a:pt x="164035" y="21042"/>
                </a:lnTo>
                <a:lnTo>
                  <a:pt x="166399" y="22104"/>
                </a:lnTo>
                <a:lnTo>
                  <a:pt x="164625" y="21042"/>
                </a:lnTo>
              </a:path>
              <a:path w="233207" h="232580">
                <a:moveTo>
                  <a:pt x="52046" y="19990"/>
                </a:moveTo>
                <a:lnTo>
                  <a:pt x="50993" y="20639"/>
                </a:lnTo>
                <a:lnTo>
                  <a:pt x="155513" y="20639"/>
                </a:lnTo>
                <a:lnTo>
                  <a:pt x="156975" y="19990"/>
                </a:lnTo>
              </a:path>
              <a:path w="233207" h="232580">
                <a:moveTo>
                  <a:pt x="50993" y="20639"/>
                </a:moveTo>
                <a:lnTo>
                  <a:pt x="50175" y="21142"/>
                </a:lnTo>
                <a:lnTo>
                  <a:pt x="49578" y="21614"/>
                </a:lnTo>
                <a:lnTo>
                  <a:pt x="47640" y="23147"/>
                </a:lnTo>
                <a:lnTo>
                  <a:pt x="42317" y="27355"/>
                </a:lnTo>
                <a:lnTo>
                  <a:pt x="39328" y="29719"/>
                </a:lnTo>
                <a:lnTo>
                  <a:pt x="36417" y="32630"/>
                </a:lnTo>
                <a:lnTo>
                  <a:pt x="35366" y="33682"/>
                </a:lnTo>
                <a:lnTo>
                  <a:pt x="62054" y="33682"/>
                </a:lnTo>
                <a:lnTo>
                  <a:pt x="62265" y="32630"/>
                </a:lnTo>
                <a:lnTo>
                  <a:pt x="64012" y="29719"/>
                </a:lnTo>
                <a:lnTo>
                  <a:pt x="65430" y="27355"/>
                </a:lnTo>
                <a:lnTo>
                  <a:pt x="70706" y="23147"/>
                </a:lnTo>
                <a:lnTo>
                  <a:pt x="76510" y="21614"/>
                </a:lnTo>
                <a:lnTo>
                  <a:pt x="82189" y="21142"/>
                </a:lnTo>
                <a:lnTo>
                  <a:pt x="88246" y="20639"/>
                </a:lnTo>
              </a:path>
              <a:path w="233207" h="232580">
                <a:moveTo>
                  <a:pt x="88246" y="20639"/>
                </a:moveTo>
                <a:lnTo>
                  <a:pt x="100779" y="22202"/>
                </a:lnTo>
                <a:lnTo>
                  <a:pt x="103818" y="23147"/>
                </a:lnTo>
                <a:lnTo>
                  <a:pt x="109248" y="24836"/>
                </a:lnTo>
                <a:lnTo>
                  <a:pt x="113966" y="26303"/>
                </a:lnTo>
                <a:lnTo>
                  <a:pt x="108032" y="27289"/>
                </a:lnTo>
                <a:lnTo>
                  <a:pt x="107635" y="27355"/>
                </a:lnTo>
                <a:lnTo>
                  <a:pt x="175176" y="27355"/>
                </a:lnTo>
                <a:lnTo>
                  <a:pt x="174910" y="27289"/>
                </a:lnTo>
                <a:lnTo>
                  <a:pt x="169874" y="26303"/>
                </a:lnTo>
                <a:lnTo>
                  <a:pt x="162381" y="24836"/>
                </a:lnTo>
                <a:lnTo>
                  <a:pt x="149853" y="23147"/>
                </a:lnTo>
                <a:lnTo>
                  <a:pt x="151986" y="22202"/>
                </a:lnTo>
                <a:lnTo>
                  <a:pt x="155513" y="20639"/>
                </a:lnTo>
              </a:path>
              <a:path w="233207" h="232580">
                <a:moveTo>
                  <a:pt x="166399" y="22104"/>
                </a:moveTo>
                <a:lnTo>
                  <a:pt x="169900" y="24199"/>
                </a:lnTo>
                <a:lnTo>
                  <a:pt x="175176" y="27355"/>
                </a:lnTo>
                <a:lnTo>
                  <a:pt x="178093" y="27355"/>
                </a:lnTo>
                <a:lnTo>
                  <a:pt x="171064" y="24199"/>
                </a:lnTo>
              </a:path>
              <a:path w="233207" h="232580">
                <a:moveTo>
                  <a:pt x="107635" y="27355"/>
                </a:moveTo>
                <a:lnTo>
                  <a:pt x="101304" y="28407"/>
                </a:lnTo>
                <a:lnTo>
                  <a:pt x="94974" y="30526"/>
                </a:lnTo>
                <a:lnTo>
                  <a:pt x="83728" y="34043"/>
                </a:lnTo>
                <a:lnTo>
                  <a:pt x="82166" y="34734"/>
                </a:lnTo>
                <a:lnTo>
                  <a:pt x="194525" y="34734"/>
                </a:lnTo>
                <a:lnTo>
                  <a:pt x="192985" y="34043"/>
                </a:lnTo>
                <a:lnTo>
                  <a:pt x="185153" y="30526"/>
                </a:lnTo>
                <a:lnTo>
                  <a:pt x="180436" y="28407"/>
                </a:lnTo>
                <a:lnTo>
                  <a:pt x="178093" y="27355"/>
                </a:lnTo>
              </a:path>
              <a:path w="233207" h="232580">
                <a:moveTo>
                  <a:pt x="35366" y="33682"/>
                </a:moveTo>
                <a:lnTo>
                  <a:pt x="29565" y="39485"/>
                </a:lnTo>
                <a:lnTo>
                  <a:pt x="27322" y="42323"/>
                </a:lnTo>
                <a:lnTo>
                  <a:pt x="20997" y="50328"/>
                </a:lnTo>
                <a:lnTo>
                  <a:pt x="19778" y="52311"/>
                </a:lnTo>
                <a:lnTo>
                  <a:pt x="13736" y="62139"/>
                </a:lnTo>
                <a:lnTo>
                  <a:pt x="13073" y="63577"/>
                </a:lnTo>
                <a:lnTo>
                  <a:pt x="7894" y="74804"/>
                </a:lnTo>
                <a:lnTo>
                  <a:pt x="7493" y="76050"/>
                </a:lnTo>
                <a:lnTo>
                  <a:pt x="6889" y="77929"/>
                </a:lnTo>
                <a:lnTo>
                  <a:pt x="22185" y="77929"/>
                </a:lnTo>
                <a:lnTo>
                  <a:pt x="22568" y="76050"/>
                </a:lnTo>
                <a:lnTo>
                  <a:pt x="22984" y="74804"/>
                </a:lnTo>
                <a:lnTo>
                  <a:pt x="26735" y="63577"/>
                </a:lnTo>
                <a:lnTo>
                  <a:pt x="27553" y="62139"/>
                </a:lnTo>
                <a:lnTo>
                  <a:pt x="33146" y="52311"/>
                </a:lnTo>
                <a:lnTo>
                  <a:pt x="34762" y="50328"/>
                </a:lnTo>
                <a:lnTo>
                  <a:pt x="41291" y="42323"/>
                </a:lnTo>
                <a:lnTo>
                  <a:pt x="44368" y="39485"/>
                </a:lnTo>
                <a:lnTo>
                  <a:pt x="50659" y="33682"/>
                </a:lnTo>
              </a:path>
              <a:path w="233207" h="232580">
                <a:moveTo>
                  <a:pt x="50659" y="33682"/>
                </a:moveTo>
                <a:lnTo>
                  <a:pt x="50659" y="35787"/>
                </a:lnTo>
                <a:lnTo>
                  <a:pt x="50237" y="37891"/>
                </a:lnTo>
                <a:lnTo>
                  <a:pt x="49604" y="41047"/>
                </a:lnTo>
                <a:lnTo>
                  <a:pt x="49604" y="45256"/>
                </a:lnTo>
                <a:lnTo>
                  <a:pt x="61210" y="45256"/>
                </a:lnTo>
                <a:lnTo>
                  <a:pt x="61210" y="41047"/>
                </a:lnTo>
                <a:lnTo>
                  <a:pt x="61210" y="37891"/>
                </a:lnTo>
                <a:lnTo>
                  <a:pt x="61632" y="35787"/>
                </a:lnTo>
                <a:lnTo>
                  <a:pt x="62054" y="33682"/>
                </a:lnTo>
              </a:path>
              <a:path w="233207" h="232580">
                <a:moveTo>
                  <a:pt x="82166" y="34734"/>
                </a:moveTo>
                <a:lnTo>
                  <a:pt x="79791" y="35787"/>
                </a:lnTo>
                <a:lnTo>
                  <a:pt x="152205" y="35787"/>
                </a:lnTo>
                <a:lnTo>
                  <a:pt x="150908" y="34734"/>
                </a:lnTo>
              </a:path>
              <a:path w="233207" h="232580">
                <a:moveTo>
                  <a:pt x="150908" y="34734"/>
                </a:moveTo>
                <a:lnTo>
                  <a:pt x="159245" y="35454"/>
                </a:lnTo>
                <a:lnTo>
                  <a:pt x="172211" y="37579"/>
                </a:lnTo>
                <a:lnTo>
                  <a:pt x="173272" y="37891"/>
                </a:lnTo>
                <a:lnTo>
                  <a:pt x="180424" y="39995"/>
                </a:lnTo>
                <a:lnTo>
                  <a:pt x="184204" y="41107"/>
                </a:lnTo>
                <a:lnTo>
                  <a:pt x="190765" y="44204"/>
                </a:lnTo>
                <a:lnTo>
                  <a:pt x="195223" y="46308"/>
                </a:lnTo>
                <a:lnTo>
                  <a:pt x="196278" y="47360"/>
                </a:lnTo>
                <a:lnTo>
                  <a:pt x="199444" y="47360"/>
                </a:lnTo>
                <a:lnTo>
                  <a:pt x="200850" y="46308"/>
                </a:lnTo>
                <a:lnTo>
                  <a:pt x="203664" y="44204"/>
                </a:lnTo>
                <a:lnTo>
                  <a:pt x="203664" y="41107"/>
                </a:lnTo>
                <a:lnTo>
                  <a:pt x="203664" y="39995"/>
                </a:lnTo>
                <a:lnTo>
                  <a:pt x="201554" y="37891"/>
                </a:lnTo>
                <a:lnTo>
                  <a:pt x="200859" y="37579"/>
                </a:lnTo>
                <a:lnTo>
                  <a:pt x="196126" y="35454"/>
                </a:lnTo>
                <a:lnTo>
                  <a:pt x="194525" y="34734"/>
                </a:lnTo>
              </a:path>
              <a:path w="233207" h="232580">
                <a:moveTo>
                  <a:pt x="79791" y="35787"/>
                </a:moveTo>
                <a:lnTo>
                  <a:pt x="77416" y="36839"/>
                </a:lnTo>
                <a:lnTo>
                  <a:pt x="72665" y="38943"/>
                </a:lnTo>
                <a:lnTo>
                  <a:pt x="72209" y="39145"/>
                </a:lnTo>
                <a:lnTo>
                  <a:pt x="68785" y="41047"/>
                </a:lnTo>
                <a:lnTo>
                  <a:pt x="61636" y="45019"/>
                </a:lnTo>
                <a:lnTo>
                  <a:pt x="61210" y="45256"/>
                </a:lnTo>
                <a:lnTo>
                  <a:pt x="85190" y="45256"/>
                </a:lnTo>
                <a:lnTo>
                  <a:pt x="85709" y="45019"/>
                </a:lnTo>
                <a:lnTo>
                  <a:pt x="98139" y="41047"/>
                </a:lnTo>
                <a:lnTo>
                  <a:pt x="103862" y="39145"/>
                </a:lnTo>
                <a:lnTo>
                  <a:pt x="104470" y="38943"/>
                </a:lnTo>
                <a:lnTo>
                  <a:pt x="111855" y="36839"/>
                </a:lnTo>
                <a:lnTo>
                  <a:pt x="119241" y="35787"/>
                </a:lnTo>
              </a:path>
              <a:path w="233207" h="232580">
                <a:moveTo>
                  <a:pt x="119241" y="35787"/>
                </a:moveTo>
                <a:lnTo>
                  <a:pt x="117991" y="37172"/>
                </a:lnTo>
                <a:lnTo>
                  <a:pt x="116507" y="38943"/>
                </a:lnTo>
                <a:lnTo>
                  <a:pt x="156094" y="38943"/>
                </a:lnTo>
                <a:lnTo>
                  <a:pt x="153912" y="37172"/>
                </a:lnTo>
                <a:lnTo>
                  <a:pt x="152205" y="35787"/>
                </a:lnTo>
              </a:path>
              <a:path w="233207" h="232580">
                <a:moveTo>
                  <a:pt x="116507" y="38943"/>
                </a:moveTo>
                <a:lnTo>
                  <a:pt x="110414" y="46212"/>
                </a:lnTo>
                <a:lnTo>
                  <a:pt x="109401" y="47571"/>
                </a:lnTo>
                <a:lnTo>
                  <a:pt x="102938" y="56243"/>
                </a:lnTo>
                <a:lnTo>
                  <a:pt x="102178" y="57382"/>
                </a:lnTo>
                <a:lnTo>
                  <a:pt x="95652" y="67176"/>
                </a:lnTo>
                <a:lnTo>
                  <a:pt x="95028" y="68221"/>
                </a:lnTo>
                <a:lnTo>
                  <a:pt x="88643" y="78925"/>
                </a:lnTo>
                <a:lnTo>
                  <a:pt x="102118" y="78925"/>
                </a:lnTo>
                <a:lnTo>
                  <a:pt x="108539" y="68221"/>
                </a:lnTo>
                <a:lnTo>
                  <a:pt x="109251" y="67176"/>
                </a:lnTo>
                <a:lnTo>
                  <a:pt x="115925" y="57382"/>
                </a:lnTo>
                <a:lnTo>
                  <a:pt x="116797" y="56243"/>
                </a:lnTo>
                <a:lnTo>
                  <a:pt x="123438" y="47571"/>
                </a:lnTo>
                <a:lnTo>
                  <a:pt x="124605" y="46212"/>
                </a:lnTo>
                <a:lnTo>
                  <a:pt x="130847" y="38943"/>
                </a:lnTo>
              </a:path>
              <a:path w="233207" h="232580">
                <a:moveTo>
                  <a:pt x="130847" y="38943"/>
                </a:moveTo>
                <a:lnTo>
                  <a:pt x="131325" y="41047"/>
                </a:lnTo>
                <a:lnTo>
                  <a:pt x="158687" y="41047"/>
                </a:lnTo>
                <a:lnTo>
                  <a:pt x="156094" y="38943"/>
                </a:lnTo>
              </a:path>
              <a:path w="233207" h="232580">
                <a:moveTo>
                  <a:pt x="131325" y="41047"/>
                </a:moveTo>
                <a:lnTo>
                  <a:pt x="133609" y="52224"/>
                </a:lnTo>
                <a:lnTo>
                  <a:pt x="135574" y="64296"/>
                </a:lnTo>
                <a:lnTo>
                  <a:pt x="137170" y="77755"/>
                </a:lnTo>
                <a:lnTo>
                  <a:pt x="137200" y="78177"/>
                </a:lnTo>
                <a:lnTo>
                  <a:pt x="138148" y="91419"/>
                </a:lnTo>
                <a:lnTo>
                  <a:pt x="138233" y="92603"/>
                </a:lnTo>
                <a:lnTo>
                  <a:pt x="148798" y="92603"/>
                </a:lnTo>
                <a:lnTo>
                  <a:pt x="148727" y="91419"/>
                </a:lnTo>
                <a:lnTo>
                  <a:pt x="147729" y="78177"/>
                </a:lnTo>
                <a:lnTo>
                  <a:pt x="147685" y="77755"/>
                </a:lnTo>
                <a:lnTo>
                  <a:pt x="146352" y="65060"/>
                </a:lnTo>
                <a:lnTo>
                  <a:pt x="146245" y="64296"/>
                </a:lnTo>
                <a:lnTo>
                  <a:pt x="144594" y="52529"/>
                </a:lnTo>
                <a:lnTo>
                  <a:pt x="144537" y="52224"/>
                </a:lnTo>
                <a:lnTo>
                  <a:pt x="142546" y="41541"/>
                </a:lnTo>
                <a:lnTo>
                  <a:pt x="142454" y="41047"/>
                </a:lnTo>
              </a:path>
              <a:path w="233207" h="232580">
                <a:moveTo>
                  <a:pt x="142454" y="41047"/>
                </a:moveTo>
                <a:lnTo>
                  <a:pt x="144264" y="42508"/>
                </a:lnTo>
                <a:lnTo>
                  <a:pt x="149863" y="47026"/>
                </a:lnTo>
                <a:lnTo>
                  <a:pt x="154263" y="51231"/>
                </a:lnTo>
                <a:lnTo>
                  <a:pt x="158951" y="55712"/>
                </a:lnTo>
                <a:lnTo>
                  <a:pt x="163598" y="61014"/>
                </a:lnTo>
                <a:lnTo>
                  <a:pt x="167348" y="65293"/>
                </a:lnTo>
                <a:lnTo>
                  <a:pt x="171245" y="70507"/>
                </a:lnTo>
                <a:lnTo>
                  <a:pt x="174390" y="74716"/>
                </a:lnTo>
                <a:lnTo>
                  <a:pt x="175176" y="75768"/>
                </a:lnTo>
                <a:lnTo>
                  <a:pt x="176583" y="77872"/>
                </a:lnTo>
                <a:lnTo>
                  <a:pt x="188892" y="77872"/>
                </a:lnTo>
                <a:lnTo>
                  <a:pt x="188189" y="75768"/>
                </a:lnTo>
                <a:lnTo>
                  <a:pt x="187837" y="74716"/>
                </a:lnTo>
                <a:lnTo>
                  <a:pt x="184672" y="70507"/>
                </a:lnTo>
                <a:lnTo>
                  <a:pt x="180974" y="65293"/>
                </a:lnTo>
                <a:lnTo>
                  <a:pt x="177939" y="61014"/>
                </a:lnTo>
                <a:lnTo>
                  <a:pt x="173383" y="55712"/>
                </a:lnTo>
                <a:lnTo>
                  <a:pt x="169533" y="51231"/>
                </a:lnTo>
                <a:lnTo>
                  <a:pt x="165171" y="47026"/>
                </a:lnTo>
                <a:lnTo>
                  <a:pt x="160486" y="42508"/>
                </a:lnTo>
                <a:lnTo>
                  <a:pt x="158687" y="41047"/>
                </a:lnTo>
              </a:path>
              <a:path w="233207" h="232580">
                <a:moveTo>
                  <a:pt x="49604" y="45256"/>
                </a:moveTo>
                <a:lnTo>
                  <a:pt x="49604" y="46308"/>
                </a:lnTo>
                <a:lnTo>
                  <a:pt x="50391" y="50233"/>
                </a:lnTo>
                <a:lnTo>
                  <a:pt x="50659" y="51569"/>
                </a:lnTo>
                <a:lnTo>
                  <a:pt x="46113" y="55777"/>
                </a:lnTo>
                <a:lnTo>
                  <a:pt x="41567" y="59986"/>
                </a:lnTo>
                <a:lnTo>
                  <a:pt x="40430" y="61038"/>
                </a:lnTo>
                <a:lnTo>
                  <a:pt x="67277" y="61038"/>
                </a:lnTo>
                <a:lnTo>
                  <a:pt x="66486" y="59986"/>
                </a:lnTo>
                <a:lnTo>
                  <a:pt x="64375" y="55777"/>
                </a:lnTo>
                <a:lnTo>
                  <a:pt x="71883" y="51569"/>
                </a:lnTo>
                <a:lnTo>
                  <a:pt x="74266" y="50233"/>
                </a:lnTo>
                <a:lnTo>
                  <a:pt x="82881" y="46308"/>
                </a:lnTo>
                <a:lnTo>
                  <a:pt x="85190" y="45256"/>
                </a:lnTo>
              </a:path>
              <a:path w="233207" h="232580">
                <a:moveTo>
                  <a:pt x="201554" y="55777"/>
                </a:moveTo>
                <a:lnTo>
                  <a:pt x="200499" y="56830"/>
                </a:lnTo>
                <a:lnTo>
                  <a:pt x="204719" y="56830"/>
                </a:lnTo>
              </a:path>
              <a:path w="233207" h="232580">
                <a:moveTo>
                  <a:pt x="200499" y="56830"/>
                </a:moveTo>
                <a:lnTo>
                  <a:pt x="199444" y="57882"/>
                </a:lnTo>
                <a:lnTo>
                  <a:pt x="198740" y="59986"/>
                </a:lnTo>
                <a:lnTo>
                  <a:pt x="198388" y="61038"/>
                </a:lnTo>
                <a:lnTo>
                  <a:pt x="198037" y="63142"/>
                </a:lnTo>
                <a:lnTo>
                  <a:pt x="197333" y="67351"/>
                </a:lnTo>
                <a:lnTo>
                  <a:pt x="194168" y="72612"/>
                </a:lnTo>
                <a:lnTo>
                  <a:pt x="191418" y="75354"/>
                </a:lnTo>
                <a:lnTo>
                  <a:pt x="188892" y="77872"/>
                </a:lnTo>
                <a:lnTo>
                  <a:pt x="203110" y="77872"/>
                </a:lnTo>
                <a:lnTo>
                  <a:pt x="205056" y="75354"/>
                </a:lnTo>
                <a:lnTo>
                  <a:pt x="205928" y="72612"/>
                </a:lnTo>
                <a:lnTo>
                  <a:pt x="207601" y="67351"/>
                </a:lnTo>
                <a:lnTo>
                  <a:pt x="208940" y="63142"/>
                </a:lnTo>
                <a:lnTo>
                  <a:pt x="209643" y="61038"/>
                </a:lnTo>
                <a:lnTo>
                  <a:pt x="209995" y="59986"/>
                </a:lnTo>
                <a:lnTo>
                  <a:pt x="208588" y="57882"/>
                </a:lnTo>
                <a:lnTo>
                  <a:pt x="207884" y="56830"/>
                </a:lnTo>
              </a:path>
              <a:path w="233207" h="232580">
                <a:moveTo>
                  <a:pt x="40430" y="61038"/>
                </a:moveTo>
                <a:lnTo>
                  <a:pt x="31527" y="69280"/>
                </a:lnTo>
                <a:lnTo>
                  <a:pt x="22185" y="77929"/>
                </a:lnTo>
                <a:lnTo>
                  <a:pt x="36621" y="77929"/>
                </a:lnTo>
                <a:lnTo>
                  <a:pt x="45160" y="69280"/>
                </a:lnTo>
                <a:lnTo>
                  <a:pt x="54879" y="61038"/>
                </a:lnTo>
              </a:path>
              <a:path w="233207" h="232580">
                <a:moveTo>
                  <a:pt x="54879" y="61038"/>
                </a:moveTo>
                <a:lnTo>
                  <a:pt x="56779" y="64195"/>
                </a:lnTo>
                <a:lnTo>
                  <a:pt x="58045" y="66299"/>
                </a:lnTo>
                <a:lnTo>
                  <a:pt x="59733" y="68403"/>
                </a:lnTo>
                <a:lnTo>
                  <a:pt x="62265" y="71560"/>
                </a:lnTo>
                <a:lnTo>
                  <a:pt x="63584" y="72612"/>
                </a:lnTo>
                <a:lnTo>
                  <a:pt x="67541" y="75768"/>
                </a:lnTo>
                <a:lnTo>
                  <a:pt x="70073" y="78925"/>
                </a:lnTo>
                <a:lnTo>
                  <a:pt x="88643" y="78925"/>
                </a:lnTo>
                <a:lnTo>
                  <a:pt x="83367" y="75768"/>
                </a:lnTo>
                <a:lnTo>
                  <a:pt x="79147" y="72612"/>
                </a:lnTo>
                <a:lnTo>
                  <a:pt x="78092" y="71560"/>
                </a:lnTo>
                <a:lnTo>
                  <a:pt x="74926" y="68403"/>
                </a:lnTo>
                <a:lnTo>
                  <a:pt x="72289" y="66299"/>
                </a:lnTo>
                <a:lnTo>
                  <a:pt x="69651" y="64195"/>
                </a:lnTo>
                <a:lnTo>
                  <a:pt x="67277" y="61038"/>
                </a:lnTo>
              </a:path>
              <a:path w="233207" h="232580">
                <a:moveTo>
                  <a:pt x="219491" y="67351"/>
                </a:moveTo>
                <a:lnTo>
                  <a:pt x="217380" y="68403"/>
                </a:lnTo>
                <a:lnTo>
                  <a:pt x="214215" y="69455"/>
                </a:lnTo>
                <a:lnTo>
                  <a:pt x="213512" y="71560"/>
                </a:lnTo>
                <a:lnTo>
                  <a:pt x="213160" y="72612"/>
                </a:lnTo>
                <a:lnTo>
                  <a:pt x="214215" y="75768"/>
                </a:lnTo>
                <a:lnTo>
                  <a:pt x="215600" y="79235"/>
                </a:lnTo>
                <a:lnTo>
                  <a:pt x="216882" y="83264"/>
                </a:lnTo>
                <a:lnTo>
                  <a:pt x="219402" y="91182"/>
                </a:lnTo>
                <a:lnTo>
                  <a:pt x="220265" y="95663"/>
                </a:lnTo>
                <a:lnTo>
                  <a:pt x="221813" y="103711"/>
                </a:lnTo>
                <a:lnTo>
                  <a:pt x="222121" y="108490"/>
                </a:lnTo>
                <a:lnTo>
                  <a:pt x="222656" y="116816"/>
                </a:lnTo>
                <a:lnTo>
                  <a:pt x="222127" y="125233"/>
                </a:lnTo>
                <a:lnTo>
                  <a:pt x="221862" y="129466"/>
                </a:lnTo>
                <a:lnTo>
                  <a:pt x="221272" y="132598"/>
                </a:lnTo>
                <a:lnTo>
                  <a:pt x="219887" y="139963"/>
                </a:lnTo>
                <a:lnTo>
                  <a:pt x="219491" y="142068"/>
                </a:lnTo>
                <a:lnTo>
                  <a:pt x="218647" y="144172"/>
                </a:lnTo>
                <a:lnTo>
                  <a:pt x="218225" y="145224"/>
                </a:lnTo>
                <a:lnTo>
                  <a:pt x="217380" y="147328"/>
                </a:lnTo>
                <a:lnTo>
                  <a:pt x="215270" y="151537"/>
                </a:lnTo>
                <a:lnTo>
                  <a:pt x="211050" y="155745"/>
                </a:lnTo>
                <a:lnTo>
                  <a:pt x="226483" y="155745"/>
                </a:lnTo>
                <a:lnTo>
                  <a:pt x="227906" y="151537"/>
                </a:lnTo>
                <a:lnTo>
                  <a:pt x="229330" y="147328"/>
                </a:lnTo>
                <a:lnTo>
                  <a:pt x="230042" y="145224"/>
                </a:lnTo>
                <a:lnTo>
                  <a:pt x="230042" y="144172"/>
                </a:lnTo>
                <a:lnTo>
                  <a:pt x="230569" y="142068"/>
                </a:lnTo>
                <a:lnTo>
                  <a:pt x="231097" y="139963"/>
                </a:lnTo>
                <a:lnTo>
                  <a:pt x="232152" y="132598"/>
                </a:lnTo>
                <a:lnTo>
                  <a:pt x="232601" y="129466"/>
                </a:lnTo>
                <a:lnTo>
                  <a:pt x="233207" y="125233"/>
                </a:lnTo>
                <a:lnTo>
                  <a:pt x="233207" y="116816"/>
                </a:lnTo>
                <a:lnTo>
                  <a:pt x="232913" y="108490"/>
                </a:lnTo>
                <a:lnTo>
                  <a:pt x="232304" y="103711"/>
                </a:lnTo>
                <a:lnTo>
                  <a:pt x="231278" y="95663"/>
                </a:lnTo>
                <a:lnTo>
                  <a:pt x="230170" y="91182"/>
                </a:lnTo>
                <a:lnTo>
                  <a:pt x="228211" y="83264"/>
                </a:lnTo>
                <a:lnTo>
                  <a:pt x="226662" y="79235"/>
                </a:lnTo>
                <a:lnTo>
                  <a:pt x="225329" y="75768"/>
                </a:lnTo>
                <a:lnTo>
                  <a:pt x="224116" y="72612"/>
                </a:lnTo>
                <a:lnTo>
                  <a:pt x="223711" y="71560"/>
                </a:lnTo>
                <a:lnTo>
                  <a:pt x="223008" y="69455"/>
                </a:lnTo>
                <a:lnTo>
                  <a:pt x="222656" y="68403"/>
                </a:lnTo>
              </a:path>
              <a:path w="233207" h="232580">
                <a:moveTo>
                  <a:pt x="176583" y="77872"/>
                </a:moveTo>
                <a:lnTo>
                  <a:pt x="177286" y="78925"/>
                </a:lnTo>
                <a:lnTo>
                  <a:pt x="179396" y="81029"/>
                </a:lnTo>
                <a:lnTo>
                  <a:pt x="180452" y="84185"/>
                </a:lnTo>
                <a:lnTo>
                  <a:pt x="177606" y="85650"/>
                </a:lnTo>
                <a:lnTo>
                  <a:pt x="174447" y="87275"/>
                </a:lnTo>
                <a:lnTo>
                  <a:pt x="174221" y="87342"/>
                </a:lnTo>
                <a:lnTo>
                  <a:pt x="162575" y="90781"/>
                </a:lnTo>
                <a:lnTo>
                  <a:pt x="148798" y="92603"/>
                </a:lnTo>
                <a:lnTo>
                  <a:pt x="197602" y="92603"/>
                </a:lnTo>
                <a:lnTo>
                  <a:pt x="196779" y="90781"/>
                </a:lnTo>
                <a:lnTo>
                  <a:pt x="195223" y="87342"/>
                </a:lnTo>
                <a:lnTo>
                  <a:pt x="197099" y="85650"/>
                </a:lnTo>
                <a:lnTo>
                  <a:pt x="198230" y="84185"/>
                </a:lnTo>
                <a:lnTo>
                  <a:pt x="200670" y="81029"/>
                </a:lnTo>
                <a:lnTo>
                  <a:pt x="202297" y="78925"/>
                </a:lnTo>
                <a:lnTo>
                  <a:pt x="203110" y="77872"/>
                </a:lnTo>
              </a:path>
              <a:path w="233207" h="232580">
                <a:moveTo>
                  <a:pt x="6889" y="77929"/>
                </a:moveTo>
                <a:lnTo>
                  <a:pt x="6764" y="78319"/>
                </a:lnTo>
                <a:lnTo>
                  <a:pt x="4201" y="86290"/>
                </a:lnTo>
                <a:lnTo>
                  <a:pt x="3583" y="88213"/>
                </a:lnTo>
                <a:lnTo>
                  <a:pt x="1855" y="97304"/>
                </a:lnTo>
                <a:lnTo>
                  <a:pt x="914" y="102254"/>
                </a:lnTo>
                <a:lnTo>
                  <a:pt x="511" y="108671"/>
                </a:lnTo>
                <a:lnTo>
                  <a:pt x="66" y="115764"/>
                </a:lnTo>
                <a:lnTo>
                  <a:pt x="0" y="116816"/>
                </a:lnTo>
                <a:lnTo>
                  <a:pt x="138" y="123308"/>
                </a:lnTo>
                <a:lnTo>
                  <a:pt x="395" y="126006"/>
                </a:lnTo>
                <a:lnTo>
                  <a:pt x="1225" y="134703"/>
                </a:lnTo>
                <a:lnTo>
                  <a:pt x="26668" y="134703"/>
                </a:lnTo>
                <a:lnTo>
                  <a:pt x="19943" y="126006"/>
                </a:lnTo>
                <a:lnTo>
                  <a:pt x="18581" y="123308"/>
                </a:lnTo>
                <a:lnTo>
                  <a:pt x="15302" y="116816"/>
                </a:lnTo>
                <a:lnTo>
                  <a:pt x="14771" y="115764"/>
                </a:lnTo>
                <a:lnTo>
                  <a:pt x="17143" y="108671"/>
                </a:lnTo>
                <a:lnTo>
                  <a:pt x="20052" y="102254"/>
                </a:lnTo>
                <a:lnTo>
                  <a:pt x="22296" y="97304"/>
                </a:lnTo>
                <a:lnTo>
                  <a:pt x="28277" y="88213"/>
                </a:lnTo>
                <a:lnTo>
                  <a:pt x="29543" y="86290"/>
                </a:lnTo>
                <a:lnTo>
                  <a:pt x="36236" y="78319"/>
                </a:lnTo>
                <a:lnTo>
                  <a:pt x="36621" y="77929"/>
                </a:lnTo>
              </a:path>
              <a:path w="233207" h="232580">
                <a:moveTo>
                  <a:pt x="70073" y="78925"/>
                </a:moveTo>
                <a:lnTo>
                  <a:pt x="70884" y="79935"/>
                </a:lnTo>
                <a:lnTo>
                  <a:pt x="71761" y="81029"/>
                </a:lnTo>
                <a:lnTo>
                  <a:pt x="75718" y="84185"/>
                </a:lnTo>
                <a:lnTo>
                  <a:pt x="77037" y="85238"/>
                </a:lnTo>
                <a:lnTo>
                  <a:pt x="81257" y="87342"/>
                </a:lnTo>
                <a:lnTo>
                  <a:pt x="83367" y="88394"/>
                </a:lnTo>
                <a:lnTo>
                  <a:pt x="83016" y="89446"/>
                </a:lnTo>
                <a:lnTo>
                  <a:pt x="82664" y="90498"/>
                </a:lnTo>
                <a:lnTo>
                  <a:pt x="82312" y="91550"/>
                </a:lnTo>
                <a:lnTo>
                  <a:pt x="81609" y="92603"/>
                </a:lnTo>
                <a:lnTo>
                  <a:pt x="126627" y="92603"/>
                </a:lnTo>
                <a:lnTo>
                  <a:pt x="123989" y="91550"/>
                </a:lnTo>
                <a:lnTo>
                  <a:pt x="121351" y="90498"/>
                </a:lnTo>
                <a:lnTo>
                  <a:pt x="112910" y="89446"/>
                </a:lnTo>
                <a:lnTo>
                  <a:pt x="109218" y="88394"/>
                </a:lnTo>
                <a:lnTo>
                  <a:pt x="105525" y="87342"/>
                </a:lnTo>
                <a:lnTo>
                  <a:pt x="101304" y="85238"/>
                </a:lnTo>
                <a:lnTo>
                  <a:pt x="99194" y="84185"/>
                </a:lnTo>
                <a:lnTo>
                  <a:pt x="100915" y="81029"/>
                </a:lnTo>
                <a:lnTo>
                  <a:pt x="101511" y="79935"/>
                </a:lnTo>
                <a:lnTo>
                  <a:pt x="102118" y="78925"/>
                </a:lnTo>
              </a:path>
              <a:path w="233207" h="232580">
                <a:moveTo>
                  <a:pt x="81609" y="92603"/>
                </a:moveTo>
                <a:lnTo>
                  <a:pt x="80905" y="93655"/>
                </a:lnTo>
                <a:lnTo>
                  <a:pt x="198078" y="93655"/>
                </a:lnTo>
                <a:lnTo>
                  <a:pt x="197602" y="92603"/>
                </a:lnTo>
              </a:path>
              <a:path w="233207" h="232580">
                <a:moveTo>
                  <a:pt x="80905" y="93655"/>
                </a:moveTo>
                <a:lnTo>
                  <a:pt x="80202" y="94707"/>
                </a:lnTo>
                <a:lnTo>
                  <a:pt x="79497" y="96825"/>
                </a:lnTo>
                <a:lnTo>
                  <a:pt x="79147" y="97877"/>
                </a:lnTo>
                <a:lnTo>
                  <a:pt x="78932" y="98285"/>
                </a:lnTo>
                <a:lnTo>
                  <a:pt x="78101" y="99982"/>
                </a:lnTo>
                <a:lnTo>
                  <a:pt x="76555" y="103138"/>
                </a:lnTo>
                <a:lnTo>
                  <a:pt x="73045" y="110304"/>
                </a:lnTo>
                <a:lnTo>
                  <a:pt x="70393" y="116556"/>
                </a:lnTo>
                <a:lnTo>
                  <a:pt x="67907" y="122418"/>
                </a:lnTo>
                <a:lnTo>
                  <a:pt x="65429" y="129227"/>
                </a:lnTo>
                <a:lnTo>
                  <a:pt x="63518" y="134479"/>
                </a:lnTo>
                <a:lnTo>
                  <a:pt x="61471" y="141153"/>
                </a:lnTo>
                <a:lnTo>
                  <a:pt x="59879" y="146339"/>
                </a:lnTo>
                <a:lnTo>
                  <a:pt x="58374" y="152334"/>
                </a:lnTo>
                <a:lnTo>
                  <a:pt x="56990" y="157850"/>
                </a:lnTo>
                <a:lnTo>
                  <a:pt x="67899" y="157850"/>
                </a:lnTo>
                <a:lnTo>
                  <a:pt x="69384" y="152334"/>
                </a:lnTo>
                <a:lnTo>
                  <a:pt x="71240" y="146339"/>
                </a:lnTo>
                <a:lnTo>
                  <a:pt x="72847" y="141153"/>
                </a:lnTo>
                <a:lnTo>
                  <a:pt x="75233" y="134479"/>
                </a:lnTo>
                <a:lnTo>
                  <a:pt x="77112" y="129227"/>
                </a:lnTo>
                <a:lnTo>
                  <a:pt x="79914" y="122418"/>
                </a:lnTo>
                <a:lnTo>
                  <a:pt x="82327" y="116556"/>
                </a:lnTo>
                <a:lnTo>
                  <a:pt x="85270" y="110304"/>
                </a:lnTo>
                <a:lnTo>
                  <a:pt x="88643" y="103138"/>
                </a:lnTo>
                <a:lnTo>
                  <a:pt x="89698" y="99982"/>
                </a:lnTo>
                <a:lnTo>
                  <a:pt x="90832" y="98285"/>
                </a:lnTo>
                <a:lnTo>
                  <a:pt x="91105" y="97877"/>
                </a:lnTo>
                <a:lnTo>
                  <a:pt x="91808" y="96825"/>
                </a:lnTo>
                <a:lnTo>
                  <a:pt x="93218" y="94707"/>
                </a:lnTo>
                <a:lnTo>
                  <a:pt x="93918" y="93655"/>
                </a:lnTo>
              </a:path>
              <a:path w="233207" h="232580">
                <a:moveTo>
                  <a:pt x="93918" y="93655"/>
                </a:moveTo>
                <a:lnTo>
                  <a:pt x="101304" y="96825"/>
                </a:lnTo>
                <a:lnTo>
                  <a:pt x="105994" y="98579"/>
                </a:lnTo>
                <a:lnTo>
                  <a:pt x="109745" y="99982"/>
                </a:lnTo>
                <a:lnTo>
                  <a:pt x="118186" y="101034"/>
                </a:lnTo>
                <a:lnTo>
                  <a:pt x="122537" y="102273"/>
                </a:lnTo>
                <a:lnTo>
                  <a:pt x="125572" y="103138"/>
                </a:lnTo>
                <a:lnTo>
                  <a:pt x="131902" y="104190"/>
                </a:lnTo>
                <a:lnTo>
                  <a:pt x="149853" y="104190"/>
                </a:lnTo>
                <a:lnTo>
                  <a:pt x="156758" y="103138"/>
                </a:lnTo>
                <a:lnTo>
                  <a:pt x="162432" y="102273"/>
                </a:lnTo>
                <a:lnTo>
                  <a:pt x="166504" y="101034"/>
                </a:lnTo>
                <a:lnTo>
                  <a:pt x="169961" y="99982"/>
                </a:lnTo>
                <a:lnTo>
                  <a:pt x="174569" y="98579"/>
                </a:lnTo>
                <a:lnTo>
                  <a:pt x="178543" y="96825"/>
                </a:lnTo>
                <a:lnTo>
                  <a:pt x="185727" y="93655"/>
                </a:lnTo>
              </a:path>
              <a:path w="233207" h="232580">
                <a:moveTo>
                  <a:pt x="185727" y="93655"/>
                </a:moveTo>
                <a:lnTo>
                  <a:pt x="188556" y="99665"/>
                </a:lnTo>
                <a:lnTo>
                  <a:pt x="189336" y="101322"/>
                </a:lnTo>
                <a:lnTo>
                  <a:pt x="193489" y="111985"/>
                </a:lnTo>
                <a:lnTo>
                  <a:pt x="194124" y="113615"/>
                </a:lnTo>
                <a:lnTo>
                  <a:pt x="197166" y="124303"/>
                </a:lnTo>
                <a:lnTo>
                  <a:pt x="197623" y="125907"/>
                </a:lnTo>
                <a:lnTo>
                  <a:pt x="199494" y="136620"/>
                </a:lnTo>
                <a:lnTo>
                  <a:pt x="199769" y="138196"/>
                </a:lnTo>
                <a:lnTo>
                  <a:pt x="200407" y="148937"/>
                </a:lnTo>
                <a:lnTo>
                  <a:pt x="200499" y="150485"/>
                </a:lnTo>
                <a:lnTo>
                  <a:pt x="200499" y="155745"/>
                </a:lnTo>
                <a:lnTo>
                  <a:pt x="211050" y="155745"/>
                </a:lnTo>
                <a:lnTo>
                  <a:pt x="211042" y="150485"/>
                </a:lnTo>
                <a:lnTo>
                  <a:pt x="211040" y="148937"/>
                </a:lnTo>
                <a:lnTo>
                  <a:pt x="210383" y="138196"/>
                </a:lnTo>
                <a:lnTo>
                  <a:pt x="210286" y="136620"/>
                </a:lnTo>
                <a:lnTo>
                  <a:pt x="208583" y="125907"/>
                </a:lnTo>
                <a:lnTo>
                  <a:pt x="208328" y="124303"/>
                </a:lnTo>
                <a:lnTo>
                  <a:pt x="205583" y="113615"/>
                </a:lnTo>
                <a:lnTo>
                  <a:pt x="205164" y="111985"/>
                </a:lnTo>
                <a:lnTo>
                  <a:pt x="201384" y="101322"/>
                </a:lnTo>
                <a:lnTo>
                  <a:pt x="200796" y="99665"/>
                </a:lnTo>
                <a:lnTo>
                  <a:pt x="198078" y="93655"/>
                </a:lnTo>
              </a:path>
              <a:path w="233207" h="232580">
                <a:moveTo>
                  <a:pt x="138233" y="104190"/>
                </a:moveTo>
                <a:lnTo>
                  <a:pt x="139288" y="108399"/>
                </a:lnTo>
                <a:lnTo>
                  <a:pt x="139288" y="112607"/>
                </a:lnTo>
                <a:lnTo>
                  <a:pt x="139288" y="116816"/>
                </a:lnTo>
                <a:lnTo>
                  <a:pt x="139075" y="129673"/>
                </a:lnTo>
                <a:lnTo>
                  <a:pt x="139048" y="131341"/>
                </a:lnTo>
                <a:lnTo>
                  <a:pt x="138465" y="142735"/>
                </a:lnTo>
                <a:lnTo>
                  <a:pt x="138349" y="145017"/>
                </a:lnTo>
                <a:lnTo>
                  <a:pt x="137416" y="155694"/>
                </a:lnTo>
                <a:lnTo>
                  <a:pt x="137243" y="157680"/>
                </a:lnTo>
                <a:lnTo>
                  <a:pt x="135916" y="168245"/>
                </a:lnTo>
                <a:lnTo>
                  <a:pt x="135780" y="169328"/>
                </a:lnTo>
                <a:lnTo>
                  <a:pt x="134013" y="179959"/>
                </a:lnTo>
                <a:lnTo>
                  <a:pt x="144578" y="179959"/>
                </a:lnTo>
                <a:lnTo>
                  <a:pt x="146166" y="169328"/>
                </a:lnTo>
                <a:lnTo>
                  <a:pt x="146328" y="168245"/>
                </a:lnTo>
                <a:lnTo>
                  <a:pt x="147562" y="157680"/>
                </a:lnTo>
                <a:lnTo>
                  <a:pt x="147794" y="155694"/>
                </a:lnTo>
                <a:lnTo>
                  <a:pt x="148708" y="145017"/>
                </a:lnTo>
                <a:lnTo>
                  <a:pt x="148904" y="142735"/>
                </a:lnTo>
                <a:lnTo>
                  <a:pt x="149518" y="131341"/>
                </a:lnTo>
                <a:lnTo>
                  <a:pt x="149608" y="129673"/>
                </a:lnTo>
                <a:lnTo>
                  <a:pt x="149853" y="116816"/>
                </a:lnTo>
                <a:lnTo>
                  <a:pt x="149853" y="112607"/>
                </a:lnTo>
                <a:lnTo>
                  <a:pt x="149853" y="108399"/>
                </a:lnTo>
                <a:lnTo>
                  <a:pt x="149853" y="104190"/>
                </a:lnTo>
              </a:path>
              <a:path w="233207" h="232580">
                <a:moveTo>
                  <a:pt x="1225" y="134703"/>
                </a:moveTo>
                <a:lnTo>
                  <a:pt x="1373" y="136247"/>
                </a:lnTo>
                <a:lnTo>
                  <a:pt x="1998" y="138911"/>
                </a:lnTo>
                <a:lnTo>
                  <a:pt x="2739" y="142068"/>
                </a:lnTo>
                <a:lnTo>
                  <a:pt x="3479" y="145224"/>
                </a:lnTo>
                <a:lnTo>
                  <a:pt x="4220" y="148380"/>
                </a:lnTo>
                <a:lnTo>
                  <a:pt x="5275" y="150485"/>
                </a:lnTo>
                <a:lnTo>
                  <a:pt x="7965" y="157844"/>
                </a:lnTo>
                <a:lnTo>
                  <a:pt x="9651" y="162455"/>
                </a:lnTo>
                <a:lnTo>
                  <a:pt x="13184" y="169524"/>
                </a:lnTo>
                <a:lnTo>
                  <a:pt x="15722" y="174602"/>
                </a:lnTo>
                <a:lnTo>
                  <a:pt x="19409" y="180225"/>
                </a:lnTo>
                <a:lnTo>
                  <a:pt x="23091" y="185840"/>
                </a:lnTo>
                <a:lnTo>
                  <a:pt x="26492" y="189904"/>
                </a:lnTo>
                <a:lnTo>
                  <a:pt x="31662" y="196083"/>
                </a:lnTo>
                <a:lnTo>
                  <a:pt x="34237" y="198520"/>
                </a:lnTo>
                <a:lnTo>
                  <a:pt x="36858" y="201002"/>
                </a:lnTo>
                <a:lnTo>
                  <a:pt x="52769" y="201002"/>
                </a:lnTo>
                <a:lnTo>
                  <a:pt x="49630" y="198520"/>
                </a:lnTo>
                <a:lnTo>
                  <a:pt x="46983" y="196083"/>
                </a:lnTo>
                <a:lnTo>
                  <a:pt x="40276" y="189904"/>
                </a:lnTo>
                <a:lnTo>
                  <a:pt x="36795" y="185840"/>
                </a:lnTo>
                <a:lnTo>
                  <a:pt x="31987" y="180225"/>
                </a:lnTo>
                <a:lnTo>
                  <a:pt x="28257" y="174602"/>
                </a:lnTo>
                <a:lnTo>
                  <a:pt x="24889" y="169524"/>
                </a:lnTo>
                <a:lnTo>
                  <a:pt x="21391" y="162455"/>
                </a:lnTo>
                <a:lnTo>
                  <a:pt x="19108" y="157844"/>
                </a:lnTo>
                <a:lnTo>
                  <a:pt x="16579" y="150485"/>
                </a:lnTo>
                <a:lnTo>
                  <a:pt x="15856" y="148380"/>
                </a:lnTo>
                <a:lnTo>
                  <a:pt x="14771" y="145224"/>
                </a:lnTo>
                <a:lnTo>
                  <a:pt x="13716" y="142068"/>
                </a:lnTo>
                <a:lnTo>
                  <a:pt x="13716" y="138911"/>
                </a:lnTo>
                <a:lnTo>
                  <a:pt x="13048" y="136247"/>
                </a:lnTo>
                <a:lnTo>
                  <a:pt x="12661" y="134703"/>
                </a:lnTo>
              </a:path>
              <a:path w="233207" h="232580">
                <a:moveTo>
                  <a:pt x="12661" y="134703"/>
                </a:moveTo>
                <a:lnTo>
                  <a:pt x="14069" y="136458"/>
                </a:lnTo>
                <a:lnTo>
                  <a:pt x="16881" y="139963"/>
                </a:lnTo>
                <a:lnTo>
                  <a:pt x="18569" y="142068"/>
                </a:lnTo>
                <a:lnTo>
                  <a:pt x="21102" y="145224"/>
                </a:lnTo>
                <a:lnTo>
                  <a:pt x="26377" y="149433"/>
                </a:lnTo>
                <a:lnTo>
                  <a:pt x="27020" y="149987"/>
                </a:lnTo>
                <a:lnTo>
                  <a:pt x="32798" y="154972"/>
                </a:lnTo>
                <a:lnTo>
                  <a:pt x="34900" y="156616"/>
                </a:lnTo>
                <a:lnTo>
                  <a:pt x="36479" y="157850"/>
                </a:lnTo>
                <a:lnTo>
                  <a:pt x="56990" y="157850"/>
                </a:lnTo>
                <a:lnTo>
                  <a:pt x="54574" y="156616"/>
                </a:lnTo>
                <a:lnTo>
                  <a:pt x="51819" y="154972"/>
                </a:lnTo>
                <a:lnTo>
                  <a:pt x="43464" y="149987"/>
                </a:lnTo>
                <a:lnTo>
                  <a:pt x="42785" y="149433"/>
                </a:lnTo>
                <a:lnTo>
                  <a:pt x="37629" y="145224"/>
                </a:lnTo>
                <a:lnTo>
                  <a:pt x="33763" y="142068"/>
                </a:lnTo>
                <a:lnTo>
                  <a:pt x="31611" y="139963"/>
                </a:lnTo>
                <a:lnTo>
                  <a:pt x="28026" y="136458"/>
                </a:lnTo>
                <a:lnTo>
                  <a:pt x="26668" y="134703"/>
                </a:lnTo>
              </a:path>
              <a:path w="233207" h="232580">
                <a:moveTo>
                  <a:pt x="200499" y="155745"/>
                </a:moveTo>
                <a:lnTo>
                  <a:pt x="200113" y="157673"/>
                </a:lnTo>
                <a:lnTo>
                  <a:pt x="199444" y="161020"/>
                </a:lnTo>
                <a:lnTo>
                  <a:pt x="199444" y="166281"/>
                </a:lnTo>
                <a:lnTo>
                  <a:pt x="194168" y="169437"/>
                </a:lnTo>
                <a:lnTo>
                  <a:pt x="193953" y="169523"/>
                </a:lnTo>
                <a:lnTo>
                  <a:pt x="188892" y="171542"/>
                </a:lnTo>
                <a:lnTo>
                  <a:pt x="182562" y="173646"/>
                </a:lnTo>
                <a:lnTo>
                  <a:pt x="182195" y="173778"/>
                </a:lnTo>
                <a:lnTo>
                  <a:pt x="170345" y="177212"/>
                </a:lnTo>
                <a:lnTo>
                  <a:pt x="157806" y="179272"/>
                </a:lnTo>
                <a:lnTo>
                  <a:pt x="144578" y="179959"/>
                </a:lnTo>
                <a:lnTo>
                  <a:pt x="214208" y="179959"/>
                </a:lnTo>
                <a:lnTo>
                  <a:pt x="214614" y="179272"/>
                </a:lnTo>
                <a:lnTo>
                  <a:pt x="215834" y="177212"/>
                </a:lnTo>
                <a:lnTo>
                  <a:pt x="217867" y="173778"/>
                </a:lnTo>
                <a:lnTo>
                  <a:pt x="217945" y="173646"/>
                </a:lnTo>
                <a:lnTo>
                  <a:pt x="219191" y="171542"/>
                </a:lnTo>
                <a:lnTo>
                  <a:pt x="220386" y="169523"/>
                </a:lnTo>
                <a:lnTo>
                  <a:pt x="221876" y="166281"/>
                </a:lnTo>
                <a:lnTo>
                  <a:pt x="224293" y="161020"/>
                </a:lnTo>
                <a:lnTo>
                  <a:pt x="225831" y="157673"/>
                </a:lnTo>
                <a:lnTo>
                  <a:pt x="226483" y="155745"/>
                </a:lnTo>
              </a:path>
              <a:path w="233207" h="232580">
                <a:moveTo>
                  <a:pt x="36479" y="157850"/>
                </a:moveTo>
                <a:lnTo>
                  <a:pt x="42759" y="162759"/>
                </a:lnTo>
                <a:lnTo>
                  <a:pt x="43364" y="163125"/>
                </a:lnTo>
                <a:lnTo>
                  <a:pt x="51135" y="167814"/>
                </a:lnTo>
                <a:lnTo>
                  <a:pt x="53824" y="169437"/>
                </a:lnTo>
                <a:lnTo>
                  <a:pt x="53465" y="171868"/>
                </a:lnTo>
                <a:lnTo>
                  <a:pt x="53047" y="174698"/>
                </a:lnTo>
                <a:lnTo>
                  <a:pt x="100318" y="174698"/>
                </a:lnTo>
                <a:lnTo>
                  <a:pt x="89855" y="171868"/>
                </a:lnTo>
                <a:lnTo>
                  <a:pt x="82657" y="169437"/>
                </a:lnTo>
                <a:lnTo>
                  <a:pt x="77852" y="167814"/>
                </a:lnTo>
                <a:lnTo>
                  <a:pt x="66486" y="163125"/>
                </a:lnTo>
                <a:lnTo>
                  <a:pt x="66575" y="162770"/>
                </a:lnTo>
                <a:lnTo>
                  <a:pt x="67899" y="157850"/>
                </a:lnTo>
              </a:path>
              <a:path w="233207" h="232580">
                <a:moveTo>
                  <a:pt x="53047" y="174698"/>
                </a:moveTo>
                <a:lnTo>
                  <a:pt x="52806" y="176333"/>
                </a:lnTo>
                <a:lnTo>
                  <a:pt x="52077" y="189577"/>
                </a:lnTo>
                <a:lnTo>
                  <a:pt x="52237" y="192226"/>
                </a:lnTo>
                <a:lnTo>
                  <a:pt x="52769" y="201002"/>
                </a:lnTo>
                <a:lnTo>
                  <a:pt x="64153" y="201002"/>
                </a:lnTo>
                <a:lnTo>
                  <a:pt x="62927" y="192226"/>
                </a:lnTo>
                <a:lnTo>
                  <a:pt x="63146" y="189577"/>
                </a:lnTo>
                <a:lnTo>
                  <a:pt x="64240" y="176333"/>
                </a:lnTo>
                <a:lnTo>
                  <a:pt x="64375" y="174698"/>
                </a:lnTo>
              </a:path>
              <a:path w="233207" h="232580">
                <a:moveTo>
                  <a:pt x="64375" y="174698"/>
                </a:moveTo>
                <a:lnTo>
                  <a:pt x="65700" y="175287"/>
                </a:lnTo>
                <a:lnTo>
                  <a:pt x="66917" y="175750"/>
                </a:lnTo>
                <a:lnTo>
                  <a:pt x="72762" y="177946"/>
                </a:lnTo>
                <a:lnTo>
                  <a:pt x="76858" y="179486"/>
                </a:lnTo>
                <a:lnTo>
                  <a:pt x="77333" y="179664"/>
                </a:lnTo>
                <a:lnTo>
                  <a:pt x="78357" y="179959"/>
                </a:lnTo>
                <a:lnTo>
                  <a:pt x="134013" y="179959"/>
                </a:lnTo>
                <a:lnTo>
                  <a:pt x="131329" y="179664"/>
                </a:lnTo>
                <a:lnTo>
                  <a:pt x="129710" y="179486"/>
                </a:lnTo>
                <a:lnTo>
                  <a:pt x="117004" y="177946"/>
                </a:lnTo>
                <a:lnTo>
                  <a:pt x="104470" y="175750"/>
                </a:lnTo>
                <a:lnTo>
                  <a:pt x="102666" y="175327"/>
                </a:lnTo>
                <a:lnTo>
                  <a:pt x="102495" y="175287"/>
                </a:lnTo>
                <a:lnTo>
                  <a:pt x="100318" y="174698"/>
                </a:lnTo>
              </a:path>
              <a:path w="233207" h="232580">
                <a:moveTo>
                  <a:pt x="78357" y="179959"/>
                </a:moveTo>
                <a:lnTo>
                  <a:pt x="85664" y="182063"/>
                </a:lnTo>
                <a:lnTo>
                  <a:pt x="89317" y="183115"/>
                </a:lnTo>
                <a:lnTo>
                  <a:pt x="89522" y="183174"/>
                </a:lnTo>
                <a:lnTo>
                  <a:pt x="93638" y="184168"/>
                </a:lnTo>
                <a:lnTo>
                  <a:pt x="102359" y="186272"/>
                </a:lnTo>
                <a:lnTo>
                  <a:pt x="106662" y="187145"/>
                </a:lnTo>
                <a:lnTo>
                  <a:pt x="119368" y="189056"/>
                </a:lnTo>
                <a:lnTo>
                  <a:pt x="122141" y="189371"/>
                </a:lnTo>
                <a:lnTo>
                  <a:pt x="130981" y="190376"/>
                </a:lnTo>
                <a:lnTo>
                  <a:pt x="131902" y="190480"/>
                </a:lnTo>
                <a:lnTo>
                  <a:pt x="124953" y="204339"/>
                </a:lnTo>
                <a:lnTo>
                  <a:pt x="119177" y="215860"/>
                </a:lnTo>
                <a:lnTo>
                  <a:pt x="116603" y="220993"/>
                </a:lnTo>
                <a:lnTo>
                  <a:pt x="131902" y="220993"/>
                </a:lnTo>
                <a:lnTo>
                  <a:pt x="135000" y="215860"/>
                </a:lnTo>
                <a:lnTo>
                  <a:pt x="139409" y="204339"/>
                </a:lnTo>
                <a:lnTo>
                  <a:pt x="142454" y="190480"/>
                </a:lnTo>
                <a:lnTo>
                  <a:pt x="148518" y="190376"/>
                </a:lnTo>
                <a:lnTo>
                  <a:pt x="161734" y="189371"/>
                </a:lnTo>
                <a:lnTo>
                  <a:pt x="163630" y="189056"/>
                </a:lnTo>
                <a:lnTo>
                  <a:pt x="174188" y="187302"/>
                </a:lnTo>
                <a:lnTo>
                  <a:pt x="177980" y="186272"/>
                </a:lnTo>
                <a:lnTo>
                  <a:pt x="185727" y="184168"/>
                </a:lnTo>
                <a:lnTo>
                  <a:pt x="188715" y="183174"/>
                </a:lnTo>
                <a:lnTo>
                  <a:pt x="188892" y="183115"/>
                </a:lnTo>
                <a:lnTo>
                  <a:pt x="192058" y="182063"/>
                </a:lnTo>
                <a:lnTo>
                  <a:pt x="195223" y="179959"/>
                </a:lnTo>
              </a:path>
              <a:path w="233207" h="232580">
                <a:moveTo>
                  <a:pt x="195223" y="179959"/>
                </a:moveTo>
                <a:lnTo>
                  <a:pt x="194896" y="180670"/>
                </a:lnTo>
                <a:lnTo>
                  <a:pt x="194381" y="181791"/>
                </a:lnTo>
                <a:lnTo>
                  <a:pt x="188934" y="191009"/>
                </a:lnTo>
                <a:lnTo>
                  <a:pt x="187580" y="193301"/>
                </a:lnTo>
                <a:lnTo>
                  <a:pt x="180911" y="200435"/>
                </a:lnTo>
                <a:lnTo>
                  <a:pt x="179396" y="202054"/>
                </a:lnTo>
                <a:lnTo>
                  <a:pt x="179130" y="202238"/>
                </a:lnTo>
                <a:lnTo>
                  <a:pt x="168498" y="208832"/>
                </a:lnTo>
                <a:lnTo>
                  <a:pt x="162929" y="211523"/>
                </a:lnTo>
                <a:lnTo>
                  <a:pt x="160753" y="212576"/>
                </a:lnTo>
                <a:lnTo>
                  <a:pt x="157084" y="214349"/>
                </a:lnTo>
                <a:lnTo>
                  <a:pt x="144886" y="218499"/>
                </a:lnTo>
                <a:lnTo>
                  <a:pt x="142017" y="219050"/>
                </a:lnTo>
                <a:lnTo>
                  <a:pt x="131902" y="220993"/>
                </a:lnTo>
                <a:lnTo>
                  <a:pt x="167295" y="220993"/>
                </a:lnTo>
                <a:lnTo>
                  <a:pt x="171576" y="219050"/>
                </a:lnTo>
                <a:lnTo>
                  <a:pt x="172510" y="218499"/>
                </a:lnTo>
                <a:lnTo>
                  <a:pt x="179553" y="214349"/>
                </a:lnTo>
                <a:lnTo>
                  <a:pt x="182562" y="212576"/>
                </a:lnTo>
                <a:lnTo>
                  <a:pt x="184672" y="211523"/>
                </a:lnTo>
                <a:lnTo>
                  <a:pt x="187854" y="208841"/>
                </a:lnTo>
                <a:lnTo>
                  <a:pt x="195385" y="202238"/>
                </a:lnTo>
                <a:lnTo>
                  <a:pt x="195595" y="202054"/>
                </a:lnTo>
                <a:lnTo>
                  <a:pt x="197442" y="200435"/>
                </a:lnTo>
                <a:lnTo>
                  <a:pt x="204004" y="193301"/>
                </a:lnTo>
                <a:lnTo>
                  <a:pt x="206112" y="191009"/>
                </a:lnTo>
                <a:lnTo>
                  <a:pt x="212955" y="181791"/>
                </a:lnTo>
                <a:lnTo>
                  <a:pt x="213787" y="180670"/>
                </a:lnTo>
                <a:lnTo>
                  <a:pt x="214208" y="179959"/>
                </a:lnTo>
              </a:path>
              <a:path w="233207" h="232580">
                <a:moveTo>
                  <a:pt x="36858" y="201002"/>
                </a:moveTo>
                <a:lnTo>
                  <a:pt x="40824" y="204757"/>
                </a:lnTo>
                <a:lnTo>
                  <a:pt x="41337" y="205242"/>
                </a:lnTo>
                <a:lnTo>
                  <a:pt x="49560" y="211393"/>
                </a:lnTo>
                <a:lnTo>
                  <a:pt x="49734" y="211523"/>
                </a:lnTo>
                <a:lnTo>
                  <a:pt x="52019" y="213232"/>
                </a:lnTo>
                <a:lnTo>
                  <a:pt x="57713" y="216539"/>
                </a:lnTo>
                <a:lnTo>
                  <a:pt x="63461" y="219878"/>
                </a:lnTo>
                <a:lnTo>
                  <a:pt x="63611" y="219965"/>
                </a:lnTo>
                <a:lnTo>
                  <a:pt x="67511" y="221659"/>
                </a:lnTo>
                <a:lnTo>
                  <a:pt x="68399" y="222045"/>
                </a:lnTo>
                <a:lnTo>
                  <a:pt x="116076" y="222045"/>
                </a:lnTo>
                <a:lnTo>
                  <a:pt x="106606" y="221659"/>
                </a:lnTo>
                <a:lnTo>
                  <a:pt x="94651" y="219965"/>
                </a:lnTo>
                <a:lnTo>
                  <a:pt x="94038" y="219878"/>
                </a:lnTo>
                <a:lnTo>
                  <a:pt x="81679" y="216539"/>
                </a:lnTo>
                <a:lnTo>
                  <a:pt x="73749" y="213232"/>
                </a:lnTo>
                <a:lnTo>
                  <a:pt x="69651" y="211523"/>
                </a:lnTo>
                <a:lnTo>
                  <a:pt x="69402" y="211393"/>
                </a:lnTo>
                <a:lnTo>
                  <a:pt x="65023" y="205242"/>
                </a:lnTo>
                <a:lnTo>
                  <a:pt x="64677" y="204757"/>
                </a:lnTo>
                <a:lnTo>
                  <a:pt x="64153" y="201002"/>
                </a:lnTo>
              </a:path>
              <a:path w="233207" h="232580">
                <a:moveTo>
                  <a:pt x="116603" y="220993"/>
                </a:moveTo>
                <a:lnTo>
                  <a:pt x="116076" y="222045"/>
                </a:lnTo>
                <a:lnTo>
                  <a:pt x="164976" y="222045"/>
                </a:lnTo>
                <a:lnTo>
                  <a:pt x="167295" y="220993"/>
                </a:lnTo>
              </a:path>
              <a:path w="233207" h="232580">
                <a:moveTo>
                  <a:pt x="68399" y="222045"/>
                </a:moveTo>
                <a:lnTo>
                  <a:pt x="73725" y="224358"/>
                </a:lnTo>
                <a:lnTo>
                  <a:pt x="76015" y="225353"/>
                </a:lnTo>
                <a:lnTo>
                  <a:pt x="86178" y="228419"/>
                </a:lnTo>
                <a:lnTo>
                  <a:pt x="89135" y="229310"/>
                </a:lnTo>
                <a:lnTo>
                  <a:pt x="99493" y="231149"/>
                </a:lnTo>
                <a:lnTo>
                  <a:pt x="102872" y="231748"/>
                </a:lnTo>
                <a:lnTo>
                  <a:pt x="115182" y="232467"/>
                </a:lnTo>
                <a:lnTo>
                  <a:pt x="117131" y="232580"/>
                </a:lnTo>
                <a:lnTo>
                  <a:pt x="122138" y="232467"/>
                </a:lnTo>
                <a:lnTo>
                  <a:pt x="129145" y="231748"/>
                </a:lnTo>
                <a:lnTo>
                  <a:pt x="134995" y="231149"/>
                </a:lnTo>
                <a:lnTo>
                  <a:pt x="143503" y="229310"/>
                </a:lnTo>
                <a:lnTo>
                  <a:pt x="147629" y="228419"/>
                </a:lnTo>
                <a:lnTo>
                  <a:pt x="156876" y="225353"/>
                </a:lnTo>
                <a:lnTo>
                  <a:pt x="159877" y="224358"/>
                </a:lnTo>
                <a:lnTo>
                  <a:pt x="164976" y="222045"/>
                </a:lnTo>
              </a:path>
            </a:pathLst>
          </a:custGeom>
          <a:solidFill>
            <a:srgbClr val="FDFDFD"/>
          </a:solidFill>
        </p:spPr>
        <p:txBody>
          <a:bodyPr wrap="square" lIns="0" tIns="0" rIns="0" bIns="0" rtlCol="0">
            <a:noAutofit/>
          </a:bodyPr>
          <a:lstStyle/>
          <a:p>
            <a:endParaRPr/>
          </a:p>
        </p:txBody>
      </p:sp>
      <p:sp>
        <p:nvSpPr>
          <p:cNvPr id="300" name="object 5"/>
          <p:cNvSpPr txBox="1"/>
          <p:nvPr/>
        </p:nvSpPr>
        <p:spPr>
          <a:xfrm>
            <a:off x="1187369" y="5818213"/>
            <a:ext cx="70706" cy="225215"/>
          </a:xfrm>
          <a:prstGeom prst="rect">
            <a:avLst/>
          </a:prstGeom>
        </p:spPr>
        <p:txBody>
          <a:bodyPr wrap="square" lIns="0" tIns="0" rIns="0" bIns="0" rtlCol="0">
            <a:noAutofit/>
          </a:bodyPr>
          <a:lstStyle/>
          <a:p>
            <a:pPr marL="25400">
              <a:lnSpc>
                <a:spcPts val="1000"/>
              </a:lnSpc>
            </a:pPr>
            <a:endParaRPr sz="1000"/>
          </a:p>
        </p:txBody>
      </p:sp>
      <p:sp>
        <p:nvSpPr>
          <p:cNvPr id="301" name="object 4"/>
          <p:cNvSpPr txBox="1"/>
          <p:nvPr/>
        </p:nvSpPr>
        <p:spPr>
          <a:xfrm>
            <a:off x="910888" y="5814004"/>
            <a:ext cx="233207" cy="232580"/>
          </a:xfrm>
          <a:prstGeom prst="rect">
            <a:avLst/>
          </a:prstGeom>
        </p:spPr>
        <p:txBody>
          <a:bodyPr wrap="square" lIns="0" tIns="0" rIns="0" bIns="0" rtlCol="0">
            <a:noAutofit/>
          </a:bodyPr>
          <a:lstStyle/>
          <a:p>
            <a:pPr marL="25400">
              <a:lnSpc>
                <a:spcPts val="1000"/>
              </a:lnSpc>
            </a:pPr>
            <a:endParaRPr sz="1000"/>
          </a:p>
        </p:txBody>
      </p:sp>
      <p:sp>
        <p:nvSpPr>
          <p:cNvPr id="302" name="object 3"/>
          <p:cNvSpPr txBox="1"/>
          <p:nvPr/>
        </p:nvSpPr>
        <p:spPr>
          <a:xfrm>
            <a:off x="910888" y="6046585"/>
            <a:ext cx="233207" cy="118906"/>
          </a:xfrm>
          <a:prstGeom prst="rect">
            <a:avLst/>
          </a:prstGeom>
        </p:spPr>
        <p:txBody>
          <a:bodyPr wrap="square" lIns="0" tIns="0" rIns="0" bIns="0" rtlCol="0">
            <a:noAutofit/>
          </a:bodyPr>
          <a:lstStyle/>
          <a:p>
            <a:pPr marL="25400">
              <a:lnSpc>
                <a:spcPts val="900"/>
              </a:lnSpc>
              <a:spcBef>
                <a:spcPts val="36"/>
              </a:spcBef>
            </a:pPr>
            <a:endParaRPr sz="900"/>
          </a:p>
        </p:txBody>
      </p:sp>
      <p:sp>
        <p:nvSpPr>
          <p:cNvPr id="303" name="object 2"/>
          <p:cNvSpPr txBox="1"/>
          <p:nvPr/>
        </p:nvSpPr>
        <p:spPr>
          <a:xfrm>
            <a:off x="81459" y="5956336"/>
            <a:ext cx="582504" cy="152400"/>
          </a:xfrm>
          <a:prstGeom prst="rect">
            <a:avLst/>
          </a:prstGeom>
        </p:spPr>
        <p:txBody>
          <a:bodyPr wrap="square" lIns="0" tIns="0" rIns="0" bIns="0" rtlCol="0">
            <a:noAutofit/>
          </a:bodyPr>
          <a:lstStyle/>
          <a:p>
            <a:pPr marL="25400">
              <a:lnSpc>
                <a:spcPts val="1000"/>
              </a:lnSpc>
            </a:pPr>
            <a:endParaRPr sz="1000"/>
          </a:p>
        </p:txBody>
      </p:sp>
      <p:pic>
        <p:nvPicPr>
          <p:cNvPr id="10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06549" y="5786871"/>
            <a:ext cx="1008207" cy="85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a:extLst>
              <a:ext uri="{FF2B5EF4-FFF2-40B4-BE49-F238E27FC236}">
                <a16:creationId xmlns:a16="http://schemas.microsoft.com/office/drawing/2014/main" xmlns="" id="{AEF3FE6A-4AB9-2943-B3E8-388EFAE2FF86}"/>
              </a:ext>
            </a:extLst>
          </p:cNvPr>
          <p:cNvSpPr/>
          <p:nvPr/>
        </p:nvSpPr>
        <p:spPr>
          <a:xfrm>
            <a:off x="7303562" y="5501464"/>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Supported by:</a:t>
            </a:r>
          </a:p>
        </p:txBody>
      </p:sp>
      <p:sp>
        <p:nvSpPr>
          <p:cNvPr id="111" name="Rectangle 110">
            <a:extLst>
              <a:ext uri="{FF2B5EF4-FFF2-40B4-BE49-F238E27FC236}">
                <a16:creationId xmlns:a16="http://schemas.microsoft.com/office/drawing/2014/main" xmlns="" id="{723B9F51-09C0-3744-9AEA-C59FF6964C5A}"/>
              </a:ext>
            </a:extLst>
          </p:cNvPr>
          <p:cNvSpPr/>
          <p:nvPr/>
        </p:nvSpPr>
        <p:spPr>
          <a:xfrm>
            <a:off x="5842954" y="5476738"/>
            <a:ext cx="1643179" cy="246221"/>
          </a:xfrm>
          <a:prstGeom prst="rect">
            <a:avLst/>
          </a:prstGeom>
        </p:spPr>
        <p:txBody>
          <a:bodyPr wrap="square">
            <a:spAutoFit/>
          </a:bodyPr>
          <a:lstStyle/>
          <a:p>
            <a:pPr fontAlgn="b"/>
            <a:r>
              <a:rPr lang="en-US" sz="1000" i="1" dirty="0">
                <a:solidFill>
                  <a:schemeClr val="bg1"/>
                </a:solidFill>
                <a:latin typeface="Calibri" panose="020F0502020204030204" pitchFamily="34" charset="0"/>
              </a:rPr>
              <a:t>In a partnership with:</a:t>
            </a:r>
          </a:p>
        </p:txBody>
      </p:sp>
      <p:pic>
        <p:nvPicPr>
          <p:cNvPr id="112" name="Picture 111">
            <a:extLst>
              <a:ext uri="{FF2B5EF4-FFF2-40B4-BE49-F238E27FC236}">
                <a16:creationId xmlns:a16="http://schemas.microsoft.com/office/drawing/2014/main" xmlns="" id="{0D86598D-789A-4BE8-AE4B-6B9C9DE0D78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6624" y="5855503"/>
            <a:ext cx="1673603" cy="729965"/>
          </a:xfrm>
          <a:prstGeom prst="rect">
            <a:avLst/>
          </a:prstGeom>
          <a:noFill/>
          <a:ln>
            <a:noFill/>
          </a:ln>
        </p:spPr>
      </p:pic>
    </p:spTree>
    <p:extLst>
      <p:ext uri="{BB962C8B-B14F-4D97-AF65-F5344CB8AC3E}">
        <p14:creationId xmlns:p14="http://schemas.microsoft.com/office/powerpoint/2010/main" val="373664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2</a:t>
            </a:r>
          </a:p>
        </p:txBody>
      </p:sp>
      <p:graphicFrame>
        <p:nvGraphicFramePr>
          <p:cNvPr id="2" name="Table 1"/>
          <p:cNvGraphicFramePr>
            <a:graphicFrameLocks noGrp="1"/>
          </p:cNvGraphicFramePr>
          <p:nvPr>
            <p:extLst>
              <p:ext uri="{D42A27DB-BD31-4B8C-83A1-F6EECF244321}">
                <p14:modId xmlns:p14="http://schemas.microsoft.com/office/powerpoint/2010/main" val="3486955002"/>
              </p:ext>
            </p:extLst>
          </p:nvPr>
        </p:nvGraphicFramePr>
        <p:xfrm>
          <a:off x="0" y="990600"/>
          <a:ext cx="9144000" cy="518160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xmlns="" val="20000"/>
                    </a:ext>
                  </a:extLst>
                </a:gridCol>
                <a:gridCol w="7620000">
                  <a:extLst>
                    <a:ext uri="{9D8B030D-6E8A-4147-A177-3AD203B41FA5}">
                      <a16:colId xmlns:a16="http://schemas.microsoft.com/office/drawing/2014/main" xmlns="" val="20001"/>
                    </a:ext>
                  </a:extLst>
                </a:gridCol>
              </a:tblGrid>
              <a:tr h="537247">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01483">
                <a:tc>
                  <a:txBody>
                    <a:bodyPr/>
                    <a:lstStyle/>
                    <a:p>
                      <a:pPr algn="ctr" fontAlgn="ctr"/>
                      <a:r>
                        <a:rPr lang="en-US" sz="2000" u="none" strike="noStrike" dirty="0">
                          <a:effectLst/>
                          <a:latin typeface="Arial" panose="020B0604020202020204" pitchFamily="34" charset="0"/>
                          <a:cs typeface="Arial" panose="020B0604020202020204" pitchFamily="34" charset="0"/>
                        </a:rPr>
                        <a:t>8:20 - 8:50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6. Quản lý Nước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8:50 - 9:10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7. Chất thải rắn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9:10 - 9:20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9:20 - 9:40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8. Chất thải nguy 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9:40 - 10:10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9. Khí thải</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10:10 - 10:20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10:20 - 10:50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10. Hệ thống Quản lý Môi trường (EMS)</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r h="537247">
                <a:tc>
                  <a:txBody>
                    <a:bodyPr/>
                    <a:lstStyle/>
                    <a:p>
                      <a:pPr algn="ctr" fontAlgn="ctr"/>
                      <a:r>
                        <a:rPr lang="en-US" sz="2000" u="none" strike="noStrike">
                          <a:effectLst/>
                          <a:latin typeface="Arial" panose="020B0604020202020204" pitchFamily="34" charset="0"/>
                          <a:cs typeface="Arial" panose="020B0604020202020204" pitchFamily="34" charset="0"/>
                        </a:rPr>
                        <a:t>10:50 - 11:20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11.</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Arial" panose="020B0604020202020204" pitchFamily="34" charset="0"/>
                          <a:cs typeface="Arial" panose="020B0604020202020204" pitchFamily="34" charset="0"/>
                        </a:rPr>
                        <a:t>Biến đổi khí hậu - Khí nhà kính</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8"/>
                  </a:ext>
                </a:extLst>
              </a:tr>
              <a:tr h="323253">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9"/>
                  </a:ext>
                </a:extLst>
              </a:tr>
              <a:tr h="386876">
                <a:tc>
                  <a:txBody>
                    <a:bodyPr/>
                    <a:lstStyle/>
                    <a:p>
                      <a:pPr algn="ctr" fontAlgn="ctr"/>
                      <a:r>
                        <a:rPr lang="en-US" sz="2000" u="none" strike="noStrike">
                          <a:effectLst/>
                          <a:latin typeface="Arial" panose="020B0604020202020204" pitchFamily="34" charset="0"/>
                          <a:cs typeface="Arial" panose="020B0604020202020204" pitchFamily="34" charset="0"/>
                        </a:rPr>
                        <a:t>11:30 - 12:00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82996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3</a:t>
            </a:r>
          </a:p>
        </p:txBody>
      </p:sp>
      <p:graphicFrame>
        <p:nvGraphicFramePr>
          <p:cNvPr id="4" name="Table 3"/>
          <p:cNvGraphicFramePr>
            <a:graphicFrameLocks noGrp="1"/>
          </p:cNvGraphicFramePr>
          <p:nvPr>
            <p:extLst>
              <p:ext uri="{D42A27DB-BD31-4B8C-83A1-F6EECF244321}">
                <p14:modId xmlns:p14="http://schemas.microsoft.com/office/powerpoint/2010/main" val="2945306637"/>
              </p:ext>
            </p:extLst>
          </p:nvPr>
        </p:nvGraphicFramePr>
        <p:xfrm>
          <a:off x="0" y="1019033"/>
          <a:ext cx="9144000" cy="5153168"/>
        </p:xfrm>
        <a:graphic>
          <a:graphicData uri="http://schemas.openxmlformats.org/drawingml/2006/table">
            <a:tbl>
              <a:tblPr>
                <a:tableStyleId>{5C22544A-7EE6-4342-B048-85BDC9FD1C3A}</a:tableStyleId>
              </a:tblPr>
              <a:tblGrid>
                <a:gridCol w="1752600">
                  <a:extLst>
                    <a:ext uri="{9D8B030D-6E8A-4147-A177-3AD203B41FA5}">
                      <a16:colId xmlns:a16="http://schemas.microsoft.com/office/drawing/2014/main" xmlns="" val="20000"/>
                    </a:ext>
                  </a:extLst>
                </a:gridCol>
                <a:gridCol w="7391400">
                  <a:extLst>
                    <a:ext uri="{9D8B030D-6E8A-4147-A177-3AD203B41FA5}">
                      <a16:colId xmlns:a16="http://schemas.microsoft.com/office/drawing/2014/main" xmlns="" val="20001"/>
                    </a:ext>
                  </a:extLst>
                </a:gridCol>
              </a:tblGrid>
              <a:tr h="680512">
                <a:tc>
                  <a:txBody>
                    <a:bodyPr/>
                    <a:lstStyle/>
                    <a:p>
                      <a:pPr algn="ctr" fontAlgn="ctr"/>
                      <a:r>
                        <a:rPr lang="en-US" sz="2000" u="none" strike="noStrike" dirty="0">
                          <a:effectLst/>
                          <a:latin typeface="Arial" panose="020B0604020202020204" pitchFamily="34" charset="0"/>
                          <a:cs typeface="Arial" panose="020B0604020202020204" pitchFamily="34" charset="0"/>
                        </a:rPr>
                        <a:t>8:00 - 8:20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6310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Arial" panose="020B0604020202020204" pitchFamily="34" charset="0"/>
                          <a:cs typeface="Arial" panose="020B0604020202020204" pitchFamily="34" charset="0"/>
                        </a:rPr>
                        <a:t>8:20 - 9:20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vi-VN" sz="2000" u="none" strike="noStrike" dirty="0">
                          <a:effectLst/>
                          <a:latin typeface="Arial" panose="020B0604020202020204" pitchFamily="34" charset="0"/>
                          <a:cs typeface="Arial" panose="020B0604020202020204" pitchFamily="34" charset="0"/>
                        </a:rPr>
                        <a:t>Phần 12. Quản lý năng lượng</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9:20 - 9:30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669150">
                <a:tc>
                  <a:txBody>
                    <a:bodyPr/>
                    <a:lstStyle/>
                    <a:p>
                      <a:pPr algn="ctr" fontAlgn="ctr"/>
                      <a:r>
                        <a:rPr lang="en-US" sz="2000" u="none" strike="noStrike" dirty="0">
                          <a:effectLst/>
                          <a:latin typeface="Arial" panose="020B0604020202020204" pitchFamily="34" charset="0"/>
                          <a:cs typeface="Arial" panose="020B0604020202020204" pitchFamily="34" charset="0"/>
                        </a:rPr>
                        <a:t>9:30 - 10:30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Phần 13. Quản lý Hóa chất</a:t>
                      </a:r>
                      <a:endParaRPr lang="vi-VN" sz="20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10:30 - 10:40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63720">
                <a:tc>
                  <a:txBody>
                    <a:bodyPr/>
                    <a:lstStyle/>
                    <a:p>
                      <a:pPr algn="ctr" fontAlgn="ctr"/>
                      <a:r>
                        <a:rPr lang="en-US" sz="2000" u="none" strike="noStrike" dirty="0">
                          <a:effectLst/>
                          <a:latin typeface="Arial" panose="020B0604020202020204" pitchFamily="34" charset="0"/>
                          <a:cs typeface="Arial" panose="020B0604020202020204" pitchFamily="34" charset="0"/>
                        </a:rPr>
                        <a:t>10:40 - 11:20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Phần 14. Công cụ </a:t>
                      </a:r>
                      <a:r>
                        <a:rPr lang="en-US" sz="2000" u="none" strike="noStrike" dirty="0" err="1">
                          <a:effectLst/>
                          <a:latin typeface="Arial" panose="020B0604020202020204" pitchFamily="34" charset="0"/>
                          <a:cs typeface="Arial" panose="020B0604020202020204" pitchFamily="34" charset="0"/>
                        </a:rPr>
                        <a:t>đào</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tạo</a:t>
                      </a:r>
                      <a:r>
                        <a:rPr lang="vi-VN" sz="2000" u="none" strike="noStrike" dirty="0">
                          <a:effectLst/>
                          <a:latin typeface="Arial" panose="020B0604020202020204" pitchFamily="34" charset="0"/>
                          <a:cs typeface="Arial" panose="020B0604020202020204" pitchFamily="34" charset="0"/>
                        </a:rPr>
                        <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Công cụ tự đánh giá SAT</a:t>
                      </a:r>
                      <a:br>
                        <a:rPr lang="vi-VN"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 - </a:t>
                      </a:r>
                      <a:r>
                        <a:rPr lang="vi-VN" sz="2000" u="none" strike="noStrike" dirty="0">
                          <a:effectLst/>
                          <a:latin typeface="Arial" panose="020B0604020202020204" pitchFamily="34" charset="0"/>
                          <a:cs typeface="Arial" panose="020B0604020202020204" pitchFamily="34" charset="0"/>
                        </a:rPr>
                        <a:t>SAT liên kết với Higg FEM 3.0</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315532">
                <a:tc>
                  <a:txBody>
                    <a:bodyPr/>
                    <a:lstStyle/>
                    <a:p>
                      <a:pPr algn="ctr" fontAlgn="ctr"/>
                      <a:r>
                        <a:rPr lang="en-US" sz="2000" b="1" i="1" u="none" strike="noStrike" dirty="0">
                          <a:effectLst/>
                          <a:latin typeface="Arial" panose="020B0604020202020204" pitchFamily="34" charset="0"/>
                          <a:cs typeface="Arial" panose="020B0604020202020204" pitchFamily="34" charset="0"/>
                        </a:rPr>
                        <a:t>11:20 - 11:30</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r h="1262127">
                <a:tc>
                  <a:txBody>
                    <a:bodyPr/>
                    <a:lstStyle/>
                    <a:p>
                      <a:pPr algn="ctr" fontAlgn="ctr"/>
                      <a:r>
                        <a:rPr lang="en-US" sz="2000" u="none" strike="noStrike" dirty="0">
                          <a:effectLst/>
                          <a:latin typeface="Arial" panose="020B0604020202020204" pitchFamily="34" charset="0"/>
                          <a:cs typeface="Arial" panose="020B0604020202020204" pitchFamily="34" charset="0"/>
                        </a:rPr>
                        <a:t>11:30 - 12:00</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Phần</a:t>
                      </a:r>
                      <a:r>
                        <a:rPr lang="en-US" sz="2000" u="none" strike="noStrike" dirty="0">
                          <a:effectLst/>
                          <a:latin typeface="Arial" panose="020B0604020202020204" pitchFamily="34" charset="0"/>
                          <a:cs typeface="Arial" panose="020B0604020202020204" pitchFamily="34" charset="0"/>
                        </a:rPr>
                        <a:t> 15: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2000" u="none" strike="noStrike" dirty="0" err="1">
                          <a:effectLst/>
                          <a:latin typeface="Arial" panose="020B0604020202020204" pitchFamily="34" charset="0"/>
                          <a:cs typeface="Arial" panose="020B0604020202020204" pitchFamily="34" charset="0"/>
                        </a:rPr>
                        <a:t>Đề</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xuất</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tiến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a:t>
                      </a:r>
                      <a:r>
                        <a:rPr lang="vi-VN" sz="2000" u="none" strike="noStrike" dirty="0">
                          <a:effectLst/>
                          <a:latin typeface="+mn-lt"/>
                          <a:cs typeface="Arial" panose="020B0604020202020204" pitchFamily="34" charset="0"/>
                        </a:rPr>
                        <a:t>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14200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4"/>
          <p:cNvSpPr/>
          <p:nvPr/>
        </p:nvSpPr>
        <p:spPr>
          <a:xfrm>
            <a:off x="0" y="0"/>
            <a:ext cx="9144000" cy="990600"/>
          </a:xfrm>
          <a:custGeom>
            <a:avLst/>
            <a:gdLst/>
            <a:ahLst/>
            <a:cxnLst/>
            <a:rect l="l" t="t" r="r" b="b"/>
            <a:pathLst>
              <a:path w="9144000" h="1663700">
                <a:moveTo>
                  <a:pt x="0" y="1663700"/>
                </a:moveTo>
                <a:lnTo>
                  <a:pt x="9144000" y="1663700"/>
                </a:lnTo>
                <a:lnTo>
                  <a:pt x="9144000" y="0"/>
                </a:lnTo>
                <a:lnTo>
                  <a:pt x="0" y="0"/>
                </a:lnTo>
                <a:lnTo>
                  <a:pt x="0" y="1663700"/>
                </a:lnTo>
                <a:close/>
              </a:path>
            </a:pathLst>
          </a:custGeom>
          <a:solidFill>
            <a:srgbClr val="E4DFD2"/>
          </a:solidFill>
        </p:spPr>
        <p:txBody>
          <a:bodyPr wrap="square" lIns="0" tIns="0" rIns="0" bIns="0" rtlCol="0">
            <a:noAutofit/>
          </a:bodyPr>
          <a:lstStyle/>
          <a:p>
            <a:endParaRPr/>
          </a:p>
        </p:txBody>
      </p:sp>
      <p:sp>
        <p:nvSpPr>
          <p:cNvPr id="9" name="object 17"/>
          <p:cNvSpPr txBox="1"/>
          <p:nvPr/>
        </p:nvSpPr>
        <p:spPr>
          <a:xfrm>
            <a:off x="838200" y="381000"/>
            <a:ext cx="8458200" cy="418896"/>
          </a:xfrm>
          <a:prstGeom prst="rect">
            <a:avLst/>
          </a:prstGeom>
        </p:spPr>
        <p:txBody>
          <a:bodyPr wrap="square" lIns="0" tIns="0" rIns="0" bIns="0" rtlCol="0">
            <a:noAutofit/>
          </a:bodyPr>
          <a:lstStyle/>
          <a:p>
            <a:pPr marL="12700">
              <a:lnSpc>
                <a:spcPts val="3270"/>
              </a:lnSpc>
              <a:spcBef>
                <a:spcPts val="163"/>
              </a:spcBef>
            </a:pPr>
            <a:r>
              <a:rPr lang="en-IN" sz="3000" b="1" spc="0" dirty="0">
                <a:latin typeface="Arial"/>
                <a:cs typeface="Arial"/>
              </a:rPr>
              <a:t>CHƯƠNG TRÌNH KHÓA HỌC – BUỔI 4</a:t>
            </a:r>
          </a:p>
        </p:txBody>
      </p:sp>
      <p:graphicFrame>
        <p:nvGraphicFramePr>
          <p:cNvPr id="3" name="Table 2"/>
          <p:cNvGraphicFramePr>
            <a:graphicFrameLocks noGrp="1"/>
          </p:cNvGraphicFramePr>
          <p:nvPr>
            <p:extLst>
              <p:ext uri="{D42A27DB-BD31-4B8C-83A1-F6EECF244321}">
                <p14:modId xmlns:p14="http://schemas.microsoft.com/office/powerpoint/2010/main" val="2358680148"/>
              </p:ext>
            </p:extLst>
          </p:nvPr>
        </p:nvGraphicFramePr>
        <p:xfrm>
          <a:off x="-19640" y="990600"/>
          <a:ext cx="9163639" cy="5181601"/>
        </p:xfrm>
        <a:graphic>
          <a:graphicData uri="http://schemas.openxmlformats.org/drawingml/2006/table">
            <a:tbl>
              <a:tblPr>
                <a:tableStyleId>{5C22544A-7EE6-4342-B048-85BDC9FD1C3A}</a:tableStyleId>
              </a:tblPr>
              <a:tblGrid>
                <a:gridCol w="1924640">
                  <a:extLst>
                    <a:ext uri="{9D8B030D-6E8A-4147-A177-3AD203B41FA5}">
                      <a16:colId xmlns:a16="http://schemas.microsoft.com/office/drawing/2014/main" xmlns="" val="20000"/>
                    </a:ext>
                  </a:extLst>
                </a:gridCol>
                <a:gridCol w="7238999">
                  <a:extLst>
                    <a:ext uri="{9D8B030D-6E8A-4147-A177-3AD203B41FA5}">
                      <a16:colId xmlns:a16="http://schemas.microsoft.com/office/drawing/2014/main" xmlns="" val="20001"/>
                    </a:ext>
                  </a:extLst>
                </a:gridCol>
              </a:tblGrid>
              <a:tr h="682188">
                <a:tc>
                  <a:txBody>
                    <a:bodyPr/>
                    <a:lstStyle/>
                    <a:p>
                      <a:pPr algn="ctr" fontAlgn="ctr"/>
                      <a:r>
                        <a:rPr lang="en-US" sz="2000" u="none" strike="noStrike" dirty="0">
                          <a:effectLst/>
                          <a:latin typeface="Arial" panose="020B0604020202020204" pitchFamily="34" charset="0"/>
                          <a:cs typeface="Arial" panose="020B0604020202020204" pitchFamily="34" charset="0"/>
                        </a:rPr>
                        <a:t>8:00 - 8:15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Trao đổi nhanh/tóm tắt các nội dung đã học</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751923">
                <a:tc>
                  <a:txBody>
                    <a:bodyPr/>
                    <a:lstStyle/>
                    <a:p>
                      <a:pPr algn="ctr" fontAlgn="ctr"/>
                      <a:r>
                        <a:rPr lang="en-US" sz="2000" u="none" strike="noStrike" dirty="0">
                          <a:effectLst/>
                          <a:latin typeface="Arial" panose="020B0604020202020204" pitchFamily="34" charset="0"/>
                          <a:cs typeface="Arial" panose="020B0604020202020204" pitchFamily="34" charset="0"/>
                        </a:rPr>
                        <a:t>8:15 - 9:15</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dirty="0" err="1">
                          <a:effectLst/>
                          <a:latin typeface="Arial" panose="020B0604020202020204" pitchFamily="34" charset="0"/>
                          <a:cs typeface="Arial" panose="020B0604020202020204" pitchFamily="34" charset="0"/>
                        </a:rPr>
                        <a:t>các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thách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thức</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khi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đáp</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ứng</a:t>
                      </a:r>
                      <a:r>
                        <a:rPr lang="en-US" sz="2000" u="none" strike="noStrike" baseline="0" dirty="0">
                          <a:effectLst/>
                          <a:latin typeface="Arial" panose="020B0604020202020204" pitchFamily="34" charset="0"/>
                          <a:cs typeface="Arial" panose="020B0604020202020204" pitchFamily="34" charset="0"/>
                        </a:rPr>
                        <a:t> SAT </a:t>
                      </a:r>
                      <a:r>
                        <a:rPr lang="en-US" sz="2000" u="none" strike="noStrike" baseline="0" dirty="0" err="1">
                          <a:effectLst/>
                          <a:latin typeface="Arial" panose="020B0604020202020204" pitchFamily="34" charset="0"/>
                          <a:cs typeface="Arial" panose="020B0604020202020204" pitchFamily="34" charset="0"/>
                        </a:rPr>
                        <a:t>và</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kết</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quả</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1"/>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9:15 - 9:25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2"/>
                  </a:ext>
                </a:extLst>
              </a:tr>
              <a:tr h="557879">
                <a:tc>
                  <a:txBody>
                    <a:bodyPr/>
                    <a:lstStyle/>
                    <a:p>
                      <a:pPr algn="ctr" fontAlgn="ctr"/>
                      <a:r>
                        <a:rPr lang="en-US" sz="2000" u="none" strike="noStrike">
                          <a:effectLst/>
                          <a:latin typeface="Arial" panose="020B0604020202020204" pitchFamily="34" charset="0"/>
                          <a:cs typeface="Arial" panose="020B0604020202020204" pitchFamily="34" charset="0"/>
                        </a:rPr>
                        <a:t>9:25 - 10:25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u="none" strike="noStrike" dirty="0">
                          <a:effectLst/>
                          <a:latin typeface="Arial" panose="020B0604020202020204" pitchFamily="34" charset="0"/>
                          <a:cs typeface="Arial" panose="020B0604020202020204" pitchFamily="34" charset="0"/>
                        </a:rPr>
                        <a:t>Thảo luận về </a:t>
                      </a:r>
                      <a:r>
                        <a:rPr lang="en-US" sz="2000" u="none" strike="noStrike" baseline="0" dirty="0" err="1">
                          <a:effectLst/>
                          <a:latin typeface="Arial" panose="020B0604020202020204" pitchFamily="34" charset="0"/>
                          <a:cs typeface="Arial" panose="020B0604020202020204" pitchFamily="34" charset="0"/>
                        </a:rPr>
                        <a:t>kê</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hoạch</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cải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tiến</a:t>
                      </a:r>
                      <a:endParaRPr lang="vi-VN"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3"/>
                  </a:ext>
                </a:extLst>
              </a:tr>
              <a:tr h="485112">
                <a:tc>
                  <a:txBody>
                    <a:bodyPr/>
                    <a:lstStyle/>
                    <a:p>
                      <a:pPr algn="ctr" fontAlgn="ctr"/>
                      <a:r>
                        <a:rPr lang="en-US" sz="2000" b="1" i="1" u="none" strike="noStrike" dirty="0">
                          <a:effectLst/>
                          <a:latin typeface="Arial" panose="020B0604020202020204" pitchFamily="34" charset="0"/>
                          <a:cs typeface="Arial" panose="020B0604020202020204" pitchFamily="34" charset="0"/>
                        </a:rPr>
                        <a:t>10:25 - 10:35</a:t>
                      </a:r>
                      <a:endParaRPr lang="en-US"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vi-VN" sz="2000" b="1" i="1" u="none" strike="noStrike" dirty="0">
                          <a:effectLst/>
                          <a:latin typeface="Arial" panose="020B0604020202020204" pitchFamily="34" charset="0"/>
                          <a:cs typeface="Arial" panose="020B0604020202020204" pitchFamily="34" charset="0"/>
                        </a:rPr>
                        <a:t>Giải lao</a:t>
                      </a:r>
                      <a:endParaRPr lang="vi-VN" sz="2000" b="1" i="1"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4"/>
                  </a:ext>
                </a:extLst>
              </a:tr>
              <a:tr h="970224">
                <a:tc>
                  <a:txBody>
                    <a:bodyPr/>
                    <a:lstStyle/>
                    <a:p>
                      <a:pPr algn="ctr" fontAlgn="ctr"/>
                      <a:r>
                        <a:rPr lang="en-US" sz="2000" u="none" strike="noStrike">
                          <a:effectLst/>
                          <a:latin typeface="Arial" panose="020B0604020202020204" pitchFamily="34" charset="0"/>
                          <a:cs typeface="Arial" panose="020B0604020202020204" pitchFamily="34" charset="0"/>
                        </a:rPr>
                        <a:t>10:35 - 11:45</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err="1">
                          <a:effectLst/>
                          <a:latin typeface="Arial" panose="020B0604020202020204" pitchFamily="34" charset="0"/>
                          <a:cs typeface="Arial" panose="020B0604020202020204" pitchFamily="34" charset="0"/>
                        </a:rPr>
                        <a:t>Thảo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luận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Giải</a:t>
                      </a:r>
                      <a:r>
                        <a:rPr lang="en-US" sz="2000" u="none" strike="noStrike" baseline="0" dirty="0">
                          <a:effectLst/>
                          <a:latin typeface="Arial" panose="020B0604020202020204" pitchFamily="34" charset="0"/>
                          <a:cs typeface="Arial" panose="020B0604020202020204" pitchFamily="34" charset="0"/>
                        </a:rPr>
                        <a:t> </a:t>
                      </a:r>
                      <a:r>
                        <a:rPr lang="en-US" sz="2000" u="none" strike="noStrike" baseline="0" dirty="0" err="1">
                          <a:effectLst/>
                          <a:latin typeface="Arial" panose="020B0604020202020204" pitchFamily="34" charset="0"/>
                          <a:cs typeface="Arial" panose="020B0604020202020204" pitchFamily="34" charset="0"/>
                        </a:rPr>
                        <a:t>pháp</a:t>
                      </a:r>
                      <a:r>
                        <a:rPr lang="en-US" sz="2000" u="none" strike="noStrike" baseline="0"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cải</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thiện</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để</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đáp</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ứng</a:t>
                      </a:r>
                      <a:r>
                        <a:rPr lang="en-US" sz="2000" u="none" strike="noStrike" dirty="0">
                          <a:effectLst/>
                          <a:latin typeface="Arial" panose="020B0604020202020204" pitchFamily="34" charset="0"/>
                          <a:cs typeface="Arial" panose="020B0604020202020204" pitchFamily="34" charset="0"/>
                        </a:rPr>
                        <a:t> SAT </a:t>
                      </a:r>
                      <a:r>
                        <a:rPr lang="en-US" sz="2000" u="none" strike="noStrike" dirty="0" err="1">
                          <a:effectLst/>
                          <a:latin typeface="Arial" panose="020B0604020202020204" pitchFamily="34" charset="0"/>
                          <a:cs typeface="Arial" panose="020B0604020202020204" pitchFamily="34" charset="0"/>
                        </a:rPr>
                        <a:t>và</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nâng</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cao</a:t>
                      </a:r>
                      <a:r>
                        <a:rPr lang="en-US" sz="2000" u="none" strike="noStrike" dirty="0">
                          <a:effectLst/>
                          <a:latin typeface="Arial" panose="020B0604020202020204" pitchFamily="34" charset="0"/>
                          <a:cs typeface="Arial" panose="020B0604020202020204" pitchFamily="34" charset="0"/>
                        </a:rPr>
                        <a:t> </a:t>
                      </a:r>
                      <a:r>
                        <a:rPr lang="en-US" sz="2000" u="none" strike="noStrike" dirty="0" err="1">
                          <a:effectLst/>
                          <a:latin typeface="Arial" panose="020B0604020202020204" pitchFamily="34" charset="0"/>
                          <a:cs typeface="Arial" panose="020B0604020202020204" pitchFamily="34" charset="0"/>
                        </a:rPr>
                        <a:t>điểm</a:t>
                      </a:r>
                      <a:r>
                        <a:rPr lang="en-US" sz="2000" u="none" strike="noStrike" dirty="0">
                          <a:effectLst/>
                          <a:latin typeface="Arial" panose="020B0604020202020204" pitchFamily="34" charset="0"/>
                          <a:cs typeface="Arial" panose="020B0604020202020204" pitchFamily="34" charset="0"/>
                        </a:rPr>
                        <a:t> HIGG.</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5"/>
                  </a:ext>
                </a:extLst>
              </a:tr>
              <a:tr h="1249163">
                <a:tc>
                  <a:txBody>
                    <a:bodyPr/>
                    <a:lstStyle/>
                    <a:p>
                      <a:pPr algn="ctr" fontAlgn="ctr"/>
                      <a:r>
                        <a:rPr lang="en-US" sz="2000" u="none" strike="noStrike">
                          <a:effectLst/>
                          <a:latin typeface="Arial" panose="020B0604020202020204" pitchFamily="34" charset="0"/>
                          <a:cs typeface="Arial" panose="020B0604020202020204" pitchFamily="34" charset="0"/>
                        </a:rPr>
                        <a:t>11:45 - 12:00</a:t>
                      </a:r>
                      <a:endParaRPr lang="en-US"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ctr"/>
                      <a:r>
                        <a:rPr lang="en-US" sz="2000" u="none" strike="noStrike" dirty="0">
                          <a:effectLst/>
                          <a:latin typeface="Arial" panose="020B0604020202020204" pitchFamily="34" charset="0"/>
                          <a:cs typeface="Arial" panose="020B0604020202020204" pitchFamily="34" charset="0"/>
                        </a:rPr>
                        <a:t>Views from Better Work/IFC</a:t>
                      </a:r>
                      <a:br>
                        <a:rPr lang="en-US" sz="2000" u="none" strike="noStrike" dirty="0">
                          <a:effectLst/>
                          <a:latin typeface="Arial" panose="020B0604020202020204" pitchFamily="34" charset="0"/>
                          <a:cs typeface="Arial" panose="020B0604020202020204" pitchFamily="34" charset="0"/>
                        </a:rPr>
                      </a:br>
                      <a:r>
                        <a:rPr lang="en-US" sz="2000" u="none" strike="noStrike" dirty="0">
                          <a:effectLst/>
                          <a:latin typeface="Arial" panose="020B0604020202020204" pitchFamily="34" charset="0"/>
                          <a:cs typeface="Arial" panose="020B0604020202020204" pitchFamily="34" charset="0"/>
                        </a:rPr>
                        <a:t>Better Work/IFC Closing</a:t>
                      </a:r>
                      <a:endParaRPr lang="en-US" sz="20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83928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6143</Words>
  <Application>Microsoft Office PowerPoint</Application>
  <PresentationFormat>On-screen Show (4:3)</PresentationFormat>
  <Paragraphs>706</Paragraphs>
  <Slides>65</Slides>
  <Notes>7</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cp:revision>
  <dcterms:created xsi:type="dcterms:W3CDTF">2021-03-29T07:19:29Z</dcterms:created>
  <dcterms:modified xsi:type="dcterms:W3CDTF">2021-03-30T02:44:14Z</dcterms:modified>
</cp:coreProperties>
</file>