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60" r:id="rId3"/>
    <p:sldId id="261" r:id="rId4"/>
    <p:sldId id="262" r:id="rId5"/>
    <p:sldId id="263" r:id="rId6"/>
    <p:sldId id="264" r:id="rId7"/>
    <p:sldId id="265" r:id="rId8"/>
    <p:sldId id="266" r:id="rId9"/>
    <p:sldId id="267" r:id="rId10"/>
    <p:sldId id="270"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37"/>
  </p:normalViewPr>
  <p:slideViewPr>
    <p:cSldViewPr>
      <p:cViewPr>
        <p:scale>
          <a:sx n="76" d="100"/>
          <a:sy n="76" d="100"/>
        </p:scale>
        <p:origin x="-1200"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E6DA20-3F2B-4D13-BA8B-E6B1BE37E043}"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9B12E-9023-492C-800D-70354EAE6469}" type="slidenum">
              <a:rPr lang="en-US" smtClean="0"/>
              <a:t>‹#›</a:t>
            </a:fld>
            <a:endParaRPr lang="en-US"/>
          </a:p>
        </p:txBody>
      </p:sp>
    </p:spTree>
    <p:extLst>
      <p:ext uri="{BB962C8B-B14F-4D97-AF65-F5344CB8AC3E}">
        <p14:creationId xmlns:p14="http://schemas.microsoft.com/office/powerpoint/2010/main" val="318846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DA20-3F2B-4D13-BA8B-E6B1BE37E043}"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9B12E-9023-492C-800D-70354EAE6469}" type="slidenum">
              <a:rPr lang="en-US" smtClean="0"/>
              <a:t>‹#›</a:t>
            </a:fld>
            <a:endParaRPr lang="en-US"/>
          </a:p>
        </p:txBody>
      </p:sp>
    </p:spTree>
    <p:extLst>
      <p:ext uri="{BB962C8B-B14F-4D97-AF65-F5344CB8AC3E}">
        <p14:creationId xmlns:p14="http://schemas.microsoft.com/office/powerpoint/2010/main" val="75723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DA20-3F2B-4D13-BA8B-E6B1BE37E043}"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9B12E-9023-492C-800D-70354EAE6469}" type="slidenum">
              <a:rPr lang="en-US" smtClean="0"/>
              <a:t>‹#›</a:t>
            </a:fld>
            <a:endParaRPr lang="en-US"/>
          </a:p>
        </p:txBody>
      </p:sp>
    </p:spTree>
    <p:extLst>
      <p:ext uri="{BB962C8B-B14F-4D97-AF65-F5344CB8AC3E}">
        <p14:creationId xmlns:p14="http://schemas.microsoft.com/office/powerpoint/2010/main" val="242993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774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102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300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67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631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348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47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6DA20-3F2B-4D13-BA8B-E6B1BE37E043}"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9B12E-9023-492C-800D-70354EAE6469}" type="slidenum">
              <a:rPr lang="en-US" smtClean="0"/>
              <a:t>‹#›</a:t>
            </a:fld>
            <a:endParaRPr lang="en-US"/>
          </a:p>
        </p:txBody>
      </p:sp>
    </p:spTree>
    <p:extLst>
      <p:ext uri="{BB962C8B-B14F-4D97-AF65-F5344CB8AC3E}">
        <p14:creationId xmlns:p14="http://schemas.microsoft.com/office/powerpoint/2010/main" val="286384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E6DA20-3F2B-4D13-BA8B-E6B1BE37E043}"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9B12E-9023-492C-800D-70354EAE6469}" type="slidenum">
              <a:rPr lang="en-US" smtClean="0"/>
              <a:t>‹#›</a:t>
            </a:fld>
            <a:endParaRPr lang="en-US"/>
          </a:p>
        </p:txBody>
      </p:sp>
    </p:spTree>
    <p:extLst>
      <p:ext uri="{BB962C8B-B14F-4D97-AF65-F5344CB8AC3E}">
        <p14:creationId xmlns:p14="http://schemas.microsoft.com/office/powerpoint/2010/main" val="410249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E6DA20-3F2B-4D13-BA8B-E6B1BE37E043}"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9B12E-9023-492C-800D-70354EAE6469}" type="slidenum">
              <a:rPr lang="en-US" smtClean="0"/>
              <a:t>‹#›</a:t>
            </a:fld>
            <a:endParaRPr lang="en-US"/>
          </a:p>
        </p:txBody>
      </p:sp>
    </p:spTree>
    <p:extLst>
      <p:ext uri="{BB962C8B-B14F-4D97-AF65-F5344CB8AC3E}">
        <p14:creationId xmlns:p14="http://schemas.microsoft.com/office/powerpoint/2010/main" val="185936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E6DA20-3F2B-4D13-BA8B-E6B1BE37E043}"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9B12E-9023-492C-800D-70354EAE6469}" type="slidenum">
              <a:rPr lang="en-US" smtClean="0"/>
              <a:t>‹#›</a:t>
            </a:fld>
            <a:endParaRPr lang="en-US"/>
          </a:p>
        </p:txBody>
      </p:sp>
    </p:spTree>
    <p:extLst>
      <p:ext uri="{BB962C8B-B14F-4D97-AF65-F5344CB8AC3E}">
        <p14:creationId xmlns:p14="http://schemas.microsoft.com/office/powerpoint/2010/main" val="158347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6DA20-3F2B-4D13-BA8B-E6B1BE37E043}"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9B12E-9023-492C-800D-70354EAE6469}" type="slidenum">
              <a:rPr lang="en-US" smtClean="0"/>
              <a:t>‹#›</a:t>
            </a:fld>
            <a:endParaRPr lang="en-US"/>
          </a:p>
        </p:txBody>
      </p:sp>
    </p:spTree>
    <p:extLst>
      <p:ext uri="{BB962C8B-B14F-4D97-AF65-F5344CB8AC3E}">
        <p14:creationId xmlns:p14="http://schemas.microsoft.com/office/powerpoint/2010/main" val="329663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6DA20-3F2B-4D13-BA8B-E6B1BE37E043}"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9B12E-9023-492C-800D-70354EAE6469}" type="slidenum">
              <a:rPr lang="en-US" smtClean="0"/>
              <a:t>‹#›</a:t>
            </a:fld>
            <a:endParaRPr lang="en-US"/>
          </a:p>
        </p:txBody>
      </p:sp>
    </p:spTree>
    <p:extLst>
      <p:ext uri="{BB962C8B-B14F-4D97-AF65-F5344CB8AC3E}">
        <p14:creationId xmlns:p14="http://schemas.microsoft.com/office/powerpoint/2010/main" val="169102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6DA20-3F2B-4D13-BA8B-E6B1BE37E043}"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9B12E-9023-492C-800D-70354EAE6469}" type="slidenum">
              <a:rPr lang="en-US" smtClean="0"/>
              <a:t>‹#›</a:t>
            </a:fld>
            <a:endParaRPr lang="en-US"/>
          </a:p>
        </p:txBody>
      </p:sp>
    </p:spTree>
    <p:extLst>
      <p:ext uri="{BB962C8B-B14F-4D97-AF65-F5344CB8AC3E}">
        <p14:creationId xmlns:p14="http://schemas.microsoft.com/office/powerpoint/2010/main" val="29871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6DA20-3F2B-4D13-BA8B-E6B1BE37E043}"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9B12E-9023-492C-800D-70354EAE6469}" type="slidenum">
              <a:rPr lang="en-US" smtClean="0"/>
              <a:t>‹#›</a:t>
            </a:fld>
            <a:endParaRPr lang="en-US"/>
          </a:p>
        </p:txBody>
      </p:sp>
    </p:spTree>
    <p:extLst>
      <p:ext uri="{BB962C8B-B14F-4D97-AF65-F5344CB8AC3E}">
        <p14:creationId xmlns:p14="http://schemas.microsoft.com/office/powerpoint/2010/main" val="368157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6DA20-3F2B-4D13-BA8B-E6B1BE37E043}" type="datetimeFigureOut">
              <a:rPr lang="en-US" smtClean="0"/>
              <a:t>3/30/2021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9B12E-9023-492C-800D-70354EAE6469}" type="slidenum">
              <a:rPr lang="en-US" smtClean="0"/>
              <a:t>‹#›</a:t>
            </a:fld>
            <a:endParaRPr lang="en-US"/>
          </a:p>
        </p:txBody>
      </p:sp>
    </p:spTree>
    <p:extLst>
      <p:ext uri="{BB962C8B-B14F-4D97-AF65-F5344CB8AC3E}">
        <p14:creationId xmlns:p14="http://schemas.microsoft.com/office/powerpoint/2010/main" val="291049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p:nvPr/>
        </p:nvSpPr>
        <p:spPr>
          <a:xfrm>
            <a:off x="0" y="-1113"/>
            <a:ext cx="5562600" cy="4905624"/>
          </a:xfrm>
          <a:prstGeom prst="rect">
            <a:avLst/>
          </a:prstGeom>
          <a:blipFill>
            <a:blip r:embed="rId2" cstate="print"/>
            <a:stretch>
              <a:fillRect/>
            </a:stretch>
          </a:blipFill>
        </p:spPr>
        <p:txBody>
          <a:bodyPr wrap="square" lIns="0" tIns="0" rIns="0" bIns="0" rtlCol="0">
            <a:noAutofit/>
          </a:bodyPr>
          <a:lstStyle/>
          <a:p>
            <a:endParaRPr/>
          </a:p>
        </p:txBody>
      </p:sp>
      <p:sp>
        <p:nvSpPr>
          <p:cNvPr id="108"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a:p>
        </p:txBody>
      </p:sp>
      <p:sp>
        <p:nvSpPr>
          <p:cNvPr id="109"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a:p>
        </p:txBody>
      </p:sp>
      <p:sp>
        <p:nvSpPr>
          <p:cNvPr id="110"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a:p>
        </p:txBody>
      </p:sp>
      <p:sp>
        <p:nvSpPr>
          <p:cNvPr id="111"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a:p>
        </p:txBody>
      </p:sp>
      <p:sp>
        <p:nvSpPr>
          <p:cNvPr id="112"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a:p>
        </p:txBody>
      </p:sp>
      <p:sp>
        <p:nvSpPr>
          <p:cNvPr id="113"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a:p>
        </p:txBody>
      </p:sp>
      <p:sp>
        <p:nvSpPr>
          <p:cNvPr id="114"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a:p>
        </p:txBody>
      </p:sp>
      <p:sp>
        <p:nvSpPr>
          <p:cNvPr id="115"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a:p>
        </p:txBody>
      </p:sp>
      <p:sp>
        <p:nvSpPr>
          <p:cNvPr id="116"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a:p>
        </p:txBody>
      </p:sp>
      <p:sp>
        <p:nvSpPr>
          <p:cNvPr id="117"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a:p>
        </p:txBody>
      </p:sp>
      <p:sp>
        <p:nvSpPr>
          <p:cNvPr id="118"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a:p>
        </p:txBody>
      </p:sp>
      <p:sp>
        <p:nvSpPr>
          <p:cNvPr id="119"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a:p>
        </p:txBody>
      </p:sp>
      <p:sp>
        <p:nvSpPr>
          <p:cNvPr id="120"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a:p>
        </p:txBody>
      </p:sp>
      <p:sp>
        <p:nvSpPr>
          <p:cNvPr id="121"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a:p>
        </p:txBody>
      </p:sp>
      <p:sp>
        <p:nvSpPr>
          <p:cNvPr id="122"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a:p>
        </p:txBody>
      </p:sp>
      <p:sp>
        <p:nvSpPr>
          <p:cNvPr id="123"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a:p>
        </p:txBody>
      </p:sp>
      <p:sp>
        <p:nvSpPr>
          <p:cNvPr id="124"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a:p>
        </p:txBody>
      </p:sp>
      <p:sp>
        <p:nvSpPr>
          <p:cNvPr id="125"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a:p>
        </p:txBody>
      </p:sp>
      <p:sp>
        <p:nvSpPr>
          <p:cNvPr id="126"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a:p>
        </p:txBody>
      </p:sp>
      <p:sp>
        <p:nvSpPr>
          <p:cNvPr id="127"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a:p>
        </p:txBody>
      </p:sp>
      <p:sp>
        <p:nvSpPr>
          <p:cNvPr id="128"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a:p>
        </p:txBody>
      </p:sp>
      <p:sp>
        <p:nvSpPr>
          <p:cNvPr id="129"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a:p>
        </p:txBody>
      </p:sp>
      <p:sp>
        <p:nvSpPr>
          <p:cNvPr id="130"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a:p>
        </p:txBody>
      </p:sp>
      <p:sp>
        <p:nvSpPr>
          <p:cNvPr id="131"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a:p>
        </p:txBody>
      </p:sp>
      <p:sp>
        <p:nvSpPr>
          <p:cNvPr id="132"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a:p>
        </p:txBody>
      </p:sp>
      <p:sp>
        <p:nvSpPr>
          <p:cNvPr id="133"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a:p>
        </p:txBody>
      </p:sp>
      <p:sp>
        <p:nvSpPr>
          <p:cNvPr id="134"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35"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36"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a:p>
        </p:txBody>
      </p:sp>
      <p:sp>
        <p:nvSpPr>
          <p:cNvPr id="137"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a:p>
        </p:txBody>
      </p:sp>
      <p:sp>
        <p:nvSpPr>
          <p:cNvPr id="138"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a:p>
        </p:txBody>
      </p:sp>
      <p:sp>
        <p:nvSpPr>
          <p:cNvPr id="139"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40"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41"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a:p>
        </p:txBody>
      </p:sp>
      <p:sp>
        <p:nvSpPr>
          <p:cNvPr id="142"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a:p>
        </p:txBody>
      </p:sp>
      <p:sp>
        <p:nvSpPr>
          <p:cNvPr id="143"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a:p>
        </p:txBody>
      </p:sp>
      <p:sp>
        <p:nvSpPr>
          <p:cNvPr id="144"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a:p>
        </p:txBody>
      </p:sp>
      <p:sp>
        <p:nvSpPr>
          <p:cNvPr id="145"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a:p>
        </p:txBody>
      </p:sp>
      <p:sp>
        <p:nvSpPr>
          <p:cNvPr id="146"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a:p>
        </p:txBody>
      </p:sp>
      <p:sp>
        <p:nvSpPr>
          <p:cNvPr id="147"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a:p>
        </p:txBody>
      </p:sp>
      <p:sp>
        <p:nvSpPr>
          <p:cNvPr id="148"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a:p>
        </p:txBody>
      </p:sp>
      <p:sp>
        <p:nvSpPr>
          <p:cNvPr id="149"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a:p>
        </p:txBody>
      </p:sp>
      <p:sp>
        <p:nvSpPr>
          <p:cNvPr id="150"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a:p>
        </p:txBody>
      </p:sp>
      <p:sp>
        <p:nvSpPr>
          <p:cNvPr id="151"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a:p>
        </p:txBody>
      </p:sp>
      <p:sp>
        <p:nvSpPr>
          <p:cNvPr id="152"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a:p>
        </p:txBody>
      </p:sp>
      <p:sp>
        <p:nvSpPr>
          <p:cNvPr id="153"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a:p>
        </p:txBody>
      </p:sp>
      <p:sp>
        <p:nvSpPr>
          <p:cNvPr id="154"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a:p>
        </p:txBody>
      </p:sp>
      <p:sp>
        <p:nvSpPr>
          <p:cNvPr id="155"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a:p>
        </p:txBody>
      </p:sp>
      <p:sp>
        <p:nvSpPr>
          <p:cNvPr id="156"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a:p>
        </p:txBody>
      </p:sp>
      <p:sp>
        <p:nvSpPr>
          <p:cNvPr id="157"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a:p>
        </p:txBody>
      </p:sp>
      <p:sp>
        <p:nvSpPr>
          <p:cNvPr id="158"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a:p>
        </p:txBody>
      </p:sp>
      <p:sp>
        <p:nvSpPr>
          <p:cNvPr id="159"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a:p>
        </p:txBody>
      </p:sp>
      <p:sp>
        <p:nvSpPr>
          <p:cNvPr id="160"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a:p>
        </p:txBody>
      </p:sp>
      <p:sp>
        <p:nvSpPr>
          <p:cNvPr id="161"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a:p>
        </p:txBody>
      </p:sp>
      <p:sp>
        <p:nvSpPr>
          <p:cNvPr id="162"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a:p>
        </p:txBody>
      </p:sp>
      <p:sp>
        <p:nvSpPr>
          <p:cNvPr id="163"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a:p>
        </p:txBody>
      </p:sp>
      <p:sp>
        <p:nvSpPr>
          <p:cNvPr id="164"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a:p>
        </p:txBody>
      </p:sp>
      <p:sp>
        <p:nvSpPr>
          <p:cNvPr id="165"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a:p>
        </p:txBody>
      </p:sp>
      <p:sp>
        <p:nvSpPr>
          <p:cNvPr id="166"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a:p>
        </p:txBody>
      </p:sp>
      <p:sp>
        <p:nvSpPr>
          <p:cNvPr id="167"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a:p>
        </p:txBody>
      </p:sp>
      <p:sp>
        <p:nvSpPr>
          <p:cNvPr id="168"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69"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a:p>
        </p:txBody>
      </p:sp>
      <p:sp>
        <p:nvSpPr>
          <p:cNvPr id="170"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a:p>
        </p:txBody>
      </p:sp>
      <p:sp>
        <p:nvSpPr>
          <p:cNvPr id="171"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a:p>
        </p:txBody>
      </p:sp>
      <p:sp>
        <p:nvSpPr>
          <p:cNvPr id="172"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a:p>
        </p:txBody>
      </p:sp>
      <p:sp>
        <p:nvSpPr>
          <p:cNvPr id="173"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a:p>
        </p:txBody>
      </p:sp>
      <p:sp>
        <p:nvSpPr>
          <p:cNvPr id="174"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a:p>
        </p:txBody>
      </p:sp>
      <p:sp>
        <p:nvSpPr>
          <p:cNvPr id="175"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a:p>
        </p:txBody>
      </p:sp>
      <p:sp>
        <p:nvSpPr>
          <p:cNvPr id="176"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a:p>
        </p:txBody>
      </p:sp>
      <p:sp>
        <p:nvSpPr>
          <p:cNvPr id="177"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a:p>
        </p:txBody>
      </p:sp>
      <p:sp>
        <p:nvSpPr>
          <p:cNvPr id="178"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79"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a:p>
        </p:txBody>
      </p:sp>
      <p:sp>
        <p:nvSpPr>
          <p:cNvPr id="180"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a:p>
        </p:txBody>
      </p:sp>
      <p:sp>
        <p:nvSpPr>
          <p:cNvPr id="181"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a:p>
        </p:txBody>
      </p:sp>
      <p:sp>
        <p:nvSpPr>
          <p:cNvPr id="182"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a:p>
        </p:txBody>
      </p:sp>
      <p:sp>
        <p:nvSpPr>
          <p:cNvPr id="183"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84"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a:p>
        </p:txBody>
      </p:sp>
      <p:sp>
        <p:nvSpPr>
          <p:cNvPr id="185"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a:p>
        </p:txBody>
      </p:sp>
      <p:sp>
        <p:nvSpPr>
          <p:cNvPr id="186"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a:p>
        </p:txBody>
      </p:sp>
      <p:sp>
        <p:nvSpPr>
          <p:cNvPr id="187"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a:p>
        </p:txBody>
      </p:sp>
      <p:sp>
        <p:nvSpPr>
          <p:cNvPr id="188"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a:p>
        </p:txBody>
      </p:sp>
      <p:sp>
        <p:nvSpPr>
          <p:cNvPr id="189"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a:p>
        </p:txBody>
      </p:sp>
      <p:sp>
        <p:nvSpPr>
          <p:cNvPr id="190"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a:p>
        </p:txBody>
      </p:sp>
      <p:sp>
        <p:nvSpPr>
          <p:cNvPr id="191"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a:p>
        </p:txBody>
      </p:sp>
      <p:sp>
        <p:nvSpPr>
          <p:cNvPr id="192"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3"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a:p>
        </p:txBody>
      </p:sp>
      <p:sp>
        <p:nvSpPr>
          <p:cNvPr id="194"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5"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a:p>
        </p:txBody>
      </p:sp>
      <p:sp>
        <p:nvSpPr>
          <p:cNvPr id="196"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a:p>
        </p:txBody>
      </p:sp>
      <p:sp>
        <p:nvSpPr>
          <p:cNvPr id="197"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a:p>
        </p:txBody>
      </p:sp>
      <p:sp>
        <p:nvSpPr>
          <p:cNvPr id="198"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99"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a:p>
        </p:txBody>
      </p:sp>
      <p:sp>
        <p:nvSpPr>
          <p:cNvPr id="200"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a:p>
        </p:txBody>
      </p:sp>
      <p:sp>
        <p:nvSpPr>
          <p:cNvPr id="201"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a:p>
        </p:txBody>
      </p:sp>
      <p:sp>
        <p:nvSpPr>
          <p:cNvPr id="202"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a:p>
        </p:txBody>
      </p:sp>
      <p:sp>
        <p:nvSpPr>
          <p:cNvPr id="203"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a:p>
        </p:txBody>
      </p:sp>
      <p:sp>
        <p:nvSpPr>
          <p:cNvPr id="204"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a:p>
        </p:txBody>
      </p:sp>
      <p:sp>
        <p:nvSpPr>
          <p:cNvPr id="205"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a:p>
        </p:txBody>
      </p:sp>
      <p:sp>
        <p:nvSpPr>
          <p:cNvPr id="206"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a:p>
        </p:txBody>
      </p:sp>
      <p:sp>
        <p:nvSpPr>
          <p:cNvPr id="207"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a:p>
        </p:txBody>
      </p:sp>
      <p:sp>
        <p:nvSpPr>
          <p:cNvPr id="209" name="object 8"/>
          <p:cNvSpPr txBox="1"/>
          <p:nvPr/>
        </p:nvSpPr>
        <p:spPr>
          <a:xfrm>
            <a:off x="1692474" y="3341878"/>
            <a:ext cx="7376463" cy="1170296"/>
          </a:xfrm>
          <a:prstGeom prst="rect">
            <a:avLst/>
          </a:prstGeom>
        </p:spPr>
        <p:txBody>
          <a:bodyPr wrap="square" lIns="0" tIns="0" rIns="0" bIns="0" rtlCol="0">
            <a:noAutofit/>
          </a:bodyPr>
          <a:lstStyle/>
          <a:p>
            <a:pPr marL="12700" algn="ctr">
              <a:lnSpc>
                <a:spcPts val="4600"/>
              </a:lnSpc>
              <a:spcBef>
                <a:spcPts val="230"/>
              </a:spcBef>
            </a:pPr>
            <a:r>
              <a:rPr lang="en-US" sz="3600" b="1" dirty="0" err="1">
                <a:solidFill>
                  <a:srgbClr val="C64623"/>
                </a:solidFill>
                <a:latin typeface="Arial"/>
                <a:cs typeface="Arial"/>
              </a:rPr>
              <a:t>Đào</a:t>
            </a:r>
            <a:r>
              <a:rPr lang="en-US" sz="3600" b="1" dirty="0">
                <a:solidFill>
                  <a:srgbClr val="C64623"/>
                </a:solidFill>
                <a:latin typeface="Arial"/>
                <a:cs typeface="Arial"/>
              </a:rPr>
              <a:t> </a:t>
            </a:r>
            <a:r>
              <a:rPr lang="en-US" sz="3600" b="1" dirty="0" err="1">
                <a:solidFill>
                  <a:srgbClr val="C64623"/>
                </a:solidFill>
                <a:latin typeface="Arial"/>
                <a:cs typeface="Arial"/>
              </a:rPr>
              <a:t>tạo</a:t>
            </a:r>
            <a:r>
              <a:rPr lang="en-US" sz="3600" b="1" dirty="0">
                <a:solidFill>
                  <a:srgbClr val="C64623"/>
                </a:solidFill>
                <a:latin typeface="Arial"/>
                <a:cs typeface="Arial"/>
              </a:rPr>
              <a:t> </a:t>
            </a:r>
            <a:r>
              <a:rPr lang="en-US" sz="3600" b="1" dirty="0" err="1">
                <a:solidFill>
                  <a:srgbClr val="C64623"/>
                </a:solidFill>
                <a:latin typeface="Arial"/>
                <a:cs typeface="Arial"/>
              </a:rPr>
              <a:t>về</a:t>
            </a:r>
            <a:r>
              <a:rPr lang="en-US" sz="3600" b="1" dirty="0">
                <a:solidFill>
                  <a:srgbClr val="C64623"/>
                </a:solidFill>
                <a:latin typeface="Arial"/>
                <a:cs typeface="Arial"/>
              </a:rPr>
              <a:t> </a:t>
            </a:r>
            <a:r>
              <a:rPr lang="en-US" sz="3600" b="1" dirty="0" err="1">
                <a:solidFill>
                  <a:srgbClr val="C64623"/>
                </a:solidFill>
                <a:latin typeface="Arial"/>
                <a:cs typeface="Arial"/>
              </a:rPr>
              <a:t>Quy</a:t>
            </a:r>
            <a:r>
              <a:rPr lang="en-US" sz="3600" b="1" dirty="0">
                <a:solidFill>
                  <a:srgbClr val="C64623"/>
                </a:solidFill>
                <a:latin typeface="Arial"/>
                <a:cs typeface="Arial"/>
              </a:rPr>
              <a:t> </a:t>
            </a:r>
            <a:r>
              <a:rPr lang="en-US" sz="3600" b="1" dirty="0" err="1">
                <a:solidFill>
                  <a:srgbClr val="C64623"/>
                </a:solidFill>
                <a:latin typeface="Arial"/>
                <a:cs typeface="Arial"/>
              </a:rPr>
              <a:t>định</a:t>
            </a:r>
            <a:r>
              <a:rPr lang="en-US" sz="3600" b="1" dirty="0">
                <a:solidFill>
                  <a:srgbClr val="C64623"/>
                </a:solidFill>
                <a:latin typeface="Arial"/>
                <a:cs typeface="Arial"/>
              </a:rPr>
              <a:t> </a:t>
            </a:r>
            <a:r>
              <a:rPr lang="en-US" sz="3600" b="1" dirty="0" err="1">
                <a:solidFill>
                  <a:srgbClr val="C64623"/>
                </a:solidFill>
                <a:latin typeface="Arial"/>
                <a:cs typeface="Arial"/>
              </a:rPr>
              <a:t>Môi</a:t>
            </a:r>
            <a:r>
              <a:rPr lang="en-US" sz="3600" b="1" dirty="0">
                <a:solidFill>
                  <a:srgbClr val="C64623"/>
                </a:solidFill>
                <a:latin typeface="Arial"/>
                <a:cs typeface="Arial"/>
              </a:rPr>
              <a:t> </a:t>
            </a:r>
            <a:r>
              <a:rPr lang="en-US" sz="3600" b="1" dirty="0" err="1">
                <a:solidFill>
                  <a:srgbClr val="C64623"/>
                </a:solidFill>
                <a:latin typeface="Arial"/>
                <a:cs typeface="Arial"/>
              </a:rPr>
              <a:t>trường</a:t>
            </a:r>
            <a:r>
              <a:rPr lang="en-US" sz="3600" b="1" dirty="0">
                <a:solidFill>
                  <a:srgbClr val="C64623"/>
                </a:solidFill>
                <a:latin typeface="Arial"/>
                <a:cs typeface="Arial"/>
              </a:rPr>
              <a:t> </a:t>
            </a:r>
            <a:r>
              <a:rPr lang="en-US" sz="3600" b="1" dirty="0" err="1">
                <a:solidFill>
                  <a:srgbClr val="C64623"/>
                </a:solidFill>
                <a:latin typeface="Arial"/>
                <a:cs typeface="Arial"/>
              </a:rPr>
              <a:t>cho</a:t>
            </a:r>
            <a:r>
              <a:rPr lang="en-US" sz="3600" b="1" dirty="0">
                <a:solidFill>
                  <a:srgbClr val="C64623"/>
                </a:solidFill>
                <a:latin typeface="Arial"/>
                <a:cs typeface="Arial"/>
              </a:rPr>
              <a:t> </a:t>
            </a:r>
            <a:r>
              <a:rPr lang="en-US" sz="3600" b="1" dirty="0" err="1">
                <a:solidFill>
                  <a:srgbClr val="C64623"/>
                </a:solidFill>
                <a:latin typeface="Arial"/>
                <a:cs typeface="Arial"/>
              </a:rPr>
              <a:t>ngành</a:t>
            </a:r>
            <a:r>
              <a:rPr lang="en-US" sz="3600" b="1" dirty="0">
                <a:solidFill>
                  <a:srgbClr val="C64623"/>
                </a:solidFill>
                <a:latin typeface="Arial"/>
                <a:cs typeface="Arial"/>
              </a:rPr>
              <a:t> May </a:t>
            </a:r>
            <a:r>
              <a:rPr lang="en-US" sz="3600" b="1" dirty="0" err="1">
                <a:solidFill>
                  <a:srgbClr val="C64623"/>
                </a:solidFill>
                <a:latin typeface="Arial"/>
                <a:cs typeface="Arial"/>
              </a:rPr>
              <a:t>mặc</a:t>
            </a:r>
            <a:r>
              <a:rPr lang="en-US" sz="3600" b="1" dirty="0">
                <a:solidFill>
                  <a:srgbClr val="C64623"/>
                </a:solidFill>
                <a:latin typeface="Arial"/>
                <a:cs typeface="Arial"/>
              </a:rPr>
              <a:t> </a:t>
            </a:r>
            <a:r>
              <a:rPr lang="en-US" sz="3600" b="1" dirty="0" err="1">
                <a:solidFill>
                  <a:srgbClr val="C64623"/>
                </a:solidFill>
                <a:latin typeface="Arial"/>
                <a:cs typeface="Arial"/>
              </a:rPr>
              <a:t>Việt</a:t>
            </a:r>
            <a:r>
              <a:rPr lang="en-US" sz="3600" b="1" dirty="0">
                <a:solidFill>
                  <a:srgbClr val="C64623"/>
                </a:solidFill>
                <a:latin typeface="Arial"/>
                <a:cs typeface="Arial"/>
              </a:rPr>
              <a:t> Nam </a:t>
            </a:r>
            <a:endParaRPr lang="vi-VN" sz="3600" b="1" dirty="0">
              <a:solidFill>
                <a:srgbClr val="C64623"/>
              </a:solidFill>
              <a:latin typeface="Arial"/>
              <a:cs typeface="Arial"/>
            </a:endParaRPr>
          </a:p>
        </p:txBody>
      </p:sp>
      <p:sp>
        <p:nvSpPr>
          <p:cNvPr id="210" name="object 107"/>
          <p:cNvSpPr>
            <a:spLocks noChangeAspect="1"/>
          </p:cNvSpPr>
          <p:nvPr/>
        </p:nvSpPr>
        <p:spPr>
          <a:xfrm>
            <a:off x="6504615" y="1"/>
            <a:ext cx="2650275" cy="15916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08" name="object 10"/>
          <p:cNvSpPr/>
          <p:nvPr/>
        </p:nvSpPr>
        <p:spPr>
          <a:xfrm>
            <a:off x="0" y="2819400"/>
            <a:ext cx="4419600" cy="4039751"/>
          </a:xfrm>
          <a:custGeom>
            <a:avLst/>
            <a:gdLst/>
            <a:ahLst/>
            <a:cxnLst/>
            <a:rect l="l" t="t" r="r" b="b"/>
            <a:pathLst>
              <a:path w="3516122" h="3516122">
                <a:moveTo>
                  <a:pt x="0" y="0"/>
                </a:moveTo>
                <a:lnTo>
                  <a:pt x="0" y="3516118"/>
                </a:lnTo>
                <a:lnTo>
                  <a:pt x="3516118" y="3516118"/>
                </a:lnTo>
                <a:lnTo>
                  <a:pt x="0" y="0"/>
                </a:lnTo>
                <a:close/>
              </a:path>
            </a:pathLst>
          </a:custGeom>
          <a:solidFill>
            <a:srgbClr val="EAAA0E"/>
          </a:solidFill>
        </p:spPr>
        <p:txBody>
          <a:bodyPr wrap="square" lIns="0" tIns="0" rIns="0" bIns="0" rtlCol="0">
            <a:noAutofit/>
          </a:bodyPr>
          <a:lstStyle/>
          <a:p>
            <a:endParaRPr/>
          </a:p>
        </p:txBody>
      </p:sp>
      <p:pic>
        <p:nvPicPr>
          <p:cNvPr id="211" name="Picture 210">
            <a:extLst>
              <a:ext uri="{FF2B5EF4-FFF2-40B4-BE49-F238E27FC236}">
                <a16:creationId xmlns:a16="http://schemas.microsoft.com/office/drawing/2014/main" xmlns="" id="{DDB4900C-1561-8341-91A5-6CC5AFFDA40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97673" y="5986160"/>
            <a:ext cx="1918915" cy="5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
            <a:extLst>
              <a:ext uri="{FF2B5EF4-FFF2-40B4-BE49-F238E27FC236}">
                <a16:creationId xmlns:a16="http://schemas.microsoft.com/office/drawing/2014/main" xmlns="" id="{5CCEC614-5DAE-0F47-A9A6-6FFD531ED4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667" y="5765331"/>
            <a:ext cx="654304"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21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717869" y="5501726"/>
            <a:ext cx="1432121" cy="12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 name="Rectangle 213">
            <a:extLst>
              <a:ext uri="{FF2B5EF4-FFF2-40B4-BE49-F238E27FC236}">
                <a16:creationId xmlns="" xmlns:a16="http://schemas.microsoft.com/office/drawing/2014/main" xmlns:lc="http://schemas.openxmlformats.org/drawingml/2006/lockedCanvas" id="{AEF3FE6A-4AB9-2943-B3E8-388EFAE2FF86}"/>
              </a:ext>
            </a:extLst>
          </p:cNvPr>
          <p:cNvSpPr/>
          <p:nvPr/>
        </p:nvSpPr>
        <p:spPr>
          <a:xfrm>
            <a:off x="7397216" y="5308341"/>
            <a:ext cx="1643179"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
            <a:r>
              <a:rPr lang="en-US" sz="1400" i="1" dirty="0" err="1" smtClean="0">
                <a:solidFill>
                  <a:srgbClr val="000000"/>
                </a:solidFill>
                <a:latin typeface="Calibri" panose="020F0502020204030204" pitchFamily="34" charset="0"/>
              </a:rPr>
              <a:t>Được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hỗ</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trợ</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bởi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sp>
        <p:nvSpPr>
          <p:cNvPr id="215" name="Rectangle 214">
            <a:extLst>
              <a:ext uri="{FF2B5EF4-FFF2-40B4-BE49-F238E27FC236}">
                <a16:creationId xmlns="" xmlns:a16="http://schemas.microsoft.com/office/drawing/2014/main" xmlns:lc="http://schemas.openxmlformats.org/drawingml/2006/lockedCanvas" id="{723B9F51-09C0-3744-9AEA-C59FF6964C5A}"/>
              </a:ext>
            </a:extLst>
          </p:cNvPr>
          <p:cNvSpPr/>
          <p:nvPr/>
        </p:nvSpPr>
        <p:spPr>
          <a:xfrm>
            <a:off x="5518492" y="5308341"/>
            <a:ext cx="2214232"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Hợp</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tác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với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pic>
        <p:nvPicPr>
          <p:cNvPr id="216" name="Picture 215">
            <a:extLst>
              <a:ext uri="{FF2B5EF4-FFF2-40B4-BE49-F238E27FC236}">
                <a16:creationId xmlns="" xmlns:a16="http://schemas.microsoft.com/office/drawing/2014/main" xmlns:lc="http://schemas.openxmlformats.org/drawingml/2006/lockedCanvas" id="{0D86598D-789A-4BE8-AE4B-6B9C9DE0D78D}"/>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302843" y="5658401"/>
            <a:ext cx="1766094" cy="978408"/>
          </a:xfrm>
          <a:prstGeom prst="rect">
            <a:avLst/>
          </a:prstGeom>
          <a:noFill/>
          <a:ln>
            <a:noFill/>
          </a:ln>
        </p:spPr>
      </p:pic>
    </p:spTree>
    <p:extLst>
      <p:ext uri="{BB962C8B-B14F-4D97-AF65-F5344CB8AC3E}">
        <p14:creationId xmlns:p14="http://schemas.microsoft.com/office/powerpoint/2010/main" val="2734859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228600" y="95352"/>
            <a:ext cx="8458200" cy="799896"/>
          </a:xfrm>
          <a:prstGeom prst="rect">
            <a:avLst/>
          </a:prstGeom>
        </p:spPr>
        <p:txBody>
          <a:bodyPr wrap="square" lIns="0" tIns="0" rIns="0" bIns="0" rtlCol="0">
            <a:noAutofit/>
          </a:bodyPr>
          <a:lstStyle/>
          <a:p>
            <a:pPr marL="12700" algn="ctr">
              <a:lnSpc>
                <a:spcPts val="3270"/>
              </a:lnSpc>
              <a:spcBef>
                <a:spcPts val="163"/>
              </a:spcBef>
            </a:pPr>
            <a:r>
              <a:rPr lang="en-IN" sz="3000" b="1" spc="0" dirty="0">
                <a:latin typeface="Arial"/>
                <a:cs typeface="Arial"/>
              </a:rPr>
              <a:t>CHƯƠNG TRÌNH KHÓA HỌC – BUỔI 4</a:t>
            </a:r>
          </a:p>
          <a:p>
            <a:pPr marL="12700" algn="ctr">
              <a:lnSpc>
                <a:spcPts val="3270"/>
              </a:lnSpc>
              <a:spcBef>
                <a:spcPts val="163"/>
              </a:spcBef>
            </a:pPr>
            <a:r>
              <a:rPr lang="en-IN" sz="3000" b="1" dirty="0">
                <a:latin typeface="Arial"/>
                <a:cs typeface="Arial"/>
              </a:rPr>
              <a:t>NGÀY 12/04/2021</a:t>
            </a:r>
            <a:endParaRPr lang="en-IN" sz="3000" b="1" spc="0" dirty="0">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323496548"/>
              </p:ext>
            </p:extLst>
          </p:nvPr>
        </p:nvGraphicFramePr>
        <p:xfrm>
          <a:off x="-19640" y="990600"/>
          <a:ext cx="9163639" cy="5181601"/>
        </p:xfrm>
        <a:graphic>
          <a:graphicData uri="http://schemas.openxmlformats.org/drawingml/2006/table">
            <a:tbl>
              <a:tblPr>
                <a:tableStyleId>{5C22544A-7EE6-4342-B048-85BDC9FD1C3A}</a:tableStyleId>
              </a:tblPr>
              <a:tblGrid>
                <a:gridCol w="1924640">
                  <a:extLst>
                    <a:ext uri="{9D8B030D-6E8A-4147-A177-3AD203B41FA5}">
                      <a16:colId xmlns:a16="http://schemas.microsoft.com/office/drawing/2014/main" xmlns="" val="20000"/>
                    </a:ext>
                  </a:extLst>
                </a:gridCol>
                <a:gridCol w="7238999">
                  <a:extLst>
                    <a:ext uri="{9D8B030D-6E8A-4147-A177-3AD203B41FA5}">
                      <a16:colId xmlns:a16="http://schemas.microsoft.com/office/drawing/2014/main" xmlns="" val="20001"/>
                    </a:ext>
                  </a:extLst>
                </a:gridCol>
              </a:tblGrid>
              <a:tr h="682188">
                <a:tc>
                  <a:txBody>
                    <a:bodyPr/>
                    <a:lstStyle/>
                    <a:p>
                      <a:pPr algn="ctr" fontAlgn="ctr"/>
                      <a:r>
                        <a:rPr lang="en-US" sz="2000" u="none" strike="noStrike" dirty="0">
                          <a:effectLst/>
                          <a:latin typeface="Arial" panose="020B0604020202020204" pitchFamily="34" charset="0"/>
                          <a:cs typeface="Arial" panose="020B0604020202020204" pitchFamily="34" charset="0"/>
                        </a:rPr>
                        <a:t>8:00 - 8:15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751923">
                <a:tc>
                  <a:txBody>
                    <a:bodyPr/>
                    <a:lstStyle/>
                    <a:p>
                      <a:pPr algn="ctr" fontAlgn="ctr"/>
                      <a:r>
                        <a:rPr lang="en-US" sz="2000" u="none" strike="noStrike" dirty="0">
                          <a:effectLst/>
                          <a:latin typeface="Arial" panose="020B0604020202020204" pitchFamily="34" charset="0"/>
                          <a:cs typeface="Arial" panose="020B0604020202020204" pitchFamily="34" charset="0"/>
                        </a:rPr>
                        <a:t>8:15 - 9:15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về </a:t>
                      </a:r>
                      <a:r>
                        <a:rPr lang="en-US" sz="2000" u="none" strike="noStrike" dirty="0" err="1">
                          <a:effectLst/>
                          <a:latin typeface="Arial" panose="020B0604020202020204" pitchFamily="34" charset="0"/>
                          <a:cs typeface="Arial" panose="020B0604020202020204" pitchFamily="34" charset="0"/>
                        </a:rPr>
                        <a:t>các</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thách</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thức</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khi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đáp</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ứng</a:t>
                      </a:r>
                      <a:r>
                        <a:rPr lang="en-US" sz="2000" u="none" strike="noStrike" baseline="0" dirty="0">
                          <a:effectLst/>
                          <a:latin typeface="Arial" panose="020B0604020202020204" pitchFamily="34" charset="0"/>
                          <a:cs typeface="Arial" panose="020B0604020202020204" pitchFamily="34" charset="0"/>
                        </a:rPr>
                        <a:t> SAT </a:t>
                      </a:r>
                      <a:r>
                        <a:rPr lang="en-US" sz="2000" u="none" strike="noStrike" baseline="0" dirty="0" err="1">
                          <a:effectLst/>
                          <a:latin typeface="Arial" panose="020B0604020202020204" pitchFamily="34" charset="0"/>
                          <a:cs typeface="Arial" panose="020B0604020202020204" pitchFamily="34" charset="0"/>
                        </a:rPr>
                        <a:t>và</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kết</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quả</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9:15 - 9:25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557879">
                <a:tc>
                  <a:txBody>
                    <a:bodyPr/>
                    <a:lstStyle/>
                    <a:p>
                      <a:pPr algn="ctr" fontAlgn="ctr"/>
                      <a:r>
                        <a:rPr lang="en-US" sz="2000" u="none" strike="noStrike">
                          <a:effectLst/>
                          <a:latin typeface="Arial" panose="020B0604020202020204" pitchFamily="34" charset="0"/>
                          <a:cs typeface="Arial" panose="020B0604020202020204" pitchFamily="34" charset="0"/>
                        </a:rPr>
                        <a:t>9:25 - 10:25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về </a:t>
                      </a:r>
                      <a:r>
                        <a:rPr lang="en-US" sz="2000" u="none" strike="noStrike" baseline="0" dirty="0" err="1">
                          <a:effectLst/>
                          <a:latin typeface="Arial" panose="020B0604020202020204" pitchFamily="34" charset="0"/>
                          <a:cs typeface="Arial" panose="020B0604020202020204" pitchFamily="34" charset="0"/>
                        </a:rPr>
                        <a:t>kê</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hoạch</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cải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tiến</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10:25 - 10:35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970224">
                <a:tc>
                  <a:txBody>
                    <a:bodyPr/>
                    <a:lstStyle/>
                    <a:p>
                      <a:pPr algn="ctr" fontAlgn="ctr"/>
                      <a:r>
                        <a:rPr lang="en-US" sz="2000" u="none" strike="noStrike">
                          <a:effectLst/>
                          <a:latin typeface="Arial" panose="020B0604020202020204" pitchFamily="34" charset="0"/>
                          <a:cs typeface="Arial" panose="020B0604020202020204" pitchFamily="34" charset="0"/>
                        </a:rPr>
                        <a:t>10:35 - 11:45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err="1">
                          <a:effectLst/>
                          <a:latin typeface="Arial" panose="020B0604020202020204" pitchFamily="34" charset="0"/>
                          <a:cs typeface="Arial" panose="020B0604020202020204" pitchFamily="34" charset="0"/>
                        </a:rPr>
                        <a:t>Thảo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luận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Giải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pháp</a:t>
                      </a:r>
                      <a:r>
                        <a:rPr lang="en-US" sz="2000" u="none" strike="noStrike" baseline="0"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cải</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thiện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để</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đáp</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ứng</a:t>
                      </a:r>
                      <a:r>
                        <a:rPr lang="en-US" sz="2000" u="none" strike="noStrike" dirty="0">
                          <a:effectLst/>
                          <a:latin typeface="Arial" panose="020B0604020202020204" pitchFamily="34" charset="0"/>
                          <a:cs typeface="Arial" panose="020B0604020202020204" pitchFamily="34" charset="0"/>
                        </a:rPr>
                        <a:t> SAT </a:t>
                      </a:r>
                      <a:r>
                        <a:rPr lang="en-US" sz="2000" u="none" strike="noStrike" dirty="0" err="1">
                          <a:effectLst/>
                          <a:latin typeface="Arial" panose="020B0604020202020204" pitchFamily="34" charset="0"/>
                          <a:cs typeface="Arial" panose="020B0604020202020204" pitchFamily="34" charset="0"/>
                        </a:rPr>
                        <a:t>và</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nâng</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cao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điểm</a:t>
                      </a:r>
                      <a:r>
                        <a:rPr lang="en-US" sz="2000" u="none" strike="noStrike" dirty="0">
                          <a:effectLst/>
                          <a:latin typeface="Arial" panose="020B0604020202020204" pitchFamily="34" charset="0"/>
                          <a:cs typeface="Arial" panose="020B0604020202020204" pitchFamily="34" charset="0"/>
                        </a:rPr>
                        <a:t> HIGG.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1249163">
                <a:tc>
                  <a:txBody>
                    <a:bodyPr/>
                    <a:lstStyle/>
                    <a:p>
                      <a:pPr algn="ctr" fontAlgn="ctr"/>
                      <a:r>
                        <a:rPr lang="en-US" sz="2000" u="none" strike="noStrike">
                          <a:effectLst/>
                          <a:latin typeface="Arial" panose="020B0604020202020204" pitchFamily="34" charset="0"/>
                          <a:cs typeface="Arial" panose="020B0604020202020204" pitchFamily="34" charset="0"/>
                        </a:rPr>
                        <a:t>11:45 - 12:00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a:effectLst/>
                          <a:latin typeface="Arial" panose="020B0604020202020204" pitchFamily="34" charset="0"/>
                          <a:cs typeface="Arial" panose="020B0604020202020204" pitchFamily="34" charset="0"/>
                        </a:rPr>
                        <a:t>Views from Better Work/IFC</a:t>
                      </a:r>
                      <a:br>
                        <a:rPr lang="en-US"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Better Work/IFC Closing</a:t>
                      </a:r>
                      <a:endParaRPr lang="en-US" sz="20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57320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2509901"/>
            <a:ext cx="9144000" cy="4348099"/>
          </a:xfrm>
          <a:custGeom>
            <a:avLst/>
            <a:gdLst/>
            <a:ahLst/>
            <a:cxnLst/>
            <a:rect l="l" t="t" r="r" b="b"/>
            <a:pathLst>
              <a:path w="9144000" h="4348099">
                <a:moveTo>
                  <a:pt x="9144000" y="0"/>
                </a:moveTo>
                <a:lnTo>
                  <a:pt x="0" y="0"/>
                </a:lnTo>
                <a:lnTo>
                  <a:pt x="0" y="4348097"/>
                </a:lnTo>
                <a:lnTo>
                  <a:pt x="9144000" y="4348097"/>
                </a:lnTo>
                <a:lnTo>
                  <a:pt x="9144000" y="0"/>
                </a:lnTo>
                <a:close/>
              </a:path>
            </a:pathLst>
          </a:custGeom>
          <a:solidFill>
            <a:srgbClr val="49171F"/>
          </a:solidFill>
        </p:spPr>
        <p:txBody>
          <a:bodyPr wrap="square" lIns="0" tIns="0" rIns="0" bIns="0" rtlCol="0">
            <a:noAutofit/>
          </a:bodyPr>
          <a:lstStyle/>
          <a:p>
            <a:endParaRPr/>
          </a:p>
        </p:txBody>
      </p:sp>
      <p:sp>
        <p:nvSpPr>
          <p:cNvPr id="10" name="object 10"/>
          <p:cNvSpPr/>
          <p:nvPr/>
        </p:nvSpPr>
        <p:spPr>
          <a:xfrm>
            <a:off x="0" y="3341751"/>
            <a:ext cx="3516376" cy="3516249"/>
          </a:xfrm>
          <a:custGeom>
            <a:avLst/>
            <a:gdLst/>
            <a:ahLst/>
            <a:cxnLst/>
            <a:rect l="l" t="t" r="r" b="b"/>
            <a:pathLst>
              <a:path w="3516376" h="3516249">
                <a:moveTo>
                  <a:pt x="0" y="0"/>
                </a:moveTo>
                <a:lnTo>
                  <a:pt x="0" y="3516247"/>
                </a:lnTo>
                <a:lnTo>
                  <a:pt x="3516374" y="3516247"/>
                </a:lnTo>
                <a:lnTo>
                  <a:pt x="0" y="0"/>
                </a:lnTo>
                <a:close/>
              </a:path>
            </a:pathLst>
          </a:custGeom>
          <a:solidFill>
            <a:srgbClr val="EAAA0E"/>
          </a:solidFill>
        </p:spPr>
        <p:txBody>
          <a:bodyPr wrap="square" lIns="0" tIns="0" rIns="0" bIns="0" rtlCol="0">
            <a:noAutofit/>
          </a:bodyPr>
          <a:lstStyle/>
          <a:p>
            <a:endParaRPr/>
          </a:p>
        </p:txBody>
      </p:sp>
      <p:sp>
        <p:nvSpPr>
          <p:cNvPr id="8" name="object 8"/>
          <p:cNvSpPr/>
          <p:nvPr/>
        </p:nvSpPr>
        <p:spPr>
          <a:xfrm>
            <a:off x="5907151" y="390525"/>
            <a:ext cx="2944749" cy="17684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txBox="1"/>
          <p:nvPr/>
        </p:nvSpPr>
        <p:spPr>
          <a:xfrm>
            <a:off x="5597398" y="3084067"/>
            <a:ext cx="1666438" cy="635000"/>
          </a:xfrm>
          <a:prstGeom prst="rect">
            <a:avLst/>
          </a:prstGeom>
        </p:spPr>
        <p:txBody>
          <a:bodyPr wrap="square" lIns="0" tIns="0" rIns="0" bIns="0" rtlCol="0">
            <a:noAutofit/>
          </a:bodyPr>
          <a:lstStyle/>
          <a:p>
            <a:pPr marL="12700">
              <a:lnSpc>
                <a:spcPts val="4990"/>
              </a:lnSpc>
              <a:spcBef>
                <a:spcPts val="249"/>
              </a:spcBef>
            </a:pPr>
            <a:r>
              <a:rPr sz="7200" b="1" spc="0" baseline="3413" dirty="0">
                <a:solidFill>
                  <a:srgbClr val="FFC000"/>
                </a:solidFill>
                <a:latin typeface="Calibri"/>
                <a:cs typeface="Calibri"/>
              </a:rPr>
              <a:t>Thank</a:t>
            </a:r>
            <a:endParaRPr sz="4800" dirty="0">
              <a:solidFill>
                <a:srgbClr val="FFC000"/>
              </a:solidFill>
              <a:latin typeface="Calibri"/>
              <a:cs typeface="Calibri"/>
            </a:endParaRPr>
          </a:p>
        </p:txBody>
      </p:sp>
      <p:sp>
        <p:nvSpPr>
          <p:cNvPr id="6" name="object 6"/>
          <p:cNvSpPr txBox="1"/>
          <p:nvPr/>
        </p:nvSpPr>
        <p:spPr>
          <a:xfrm>
            <a:off x="7285380" y="3084067"/>
            <a:ext cx="1052709" cy="635000"/>
          </a:xfrm>
          <a:prstGeom prst="rect">
            <a:avLst/>
          </a:prstGeom>
        </p:spPr>
        <p:txBody>
          <a:bodyPr wrap="square" lIns="0" tIns="0" rIns="0" bIns="0" rtlCol="0">
            <a:noAutofit/>
          </a:bodyPr>
          <a:lstStyle/>
          <a:p>
            <a:pPr marL="12700">
              <a:lnSpc>
                <a:spcPts val="4990"/>
              </a:lnSpc>
              <a:spcBef>
                <a:spcPts val="249"/>
              </a:spcBef>
            </a:pPr>
            <a:r>
              <a:rPr sz="7200" b="1" spc="-59" baseline="3413" dirty="0">
                <a:solidFill>
                  <a:srgbClr val="FFC000"/>
                </a:solidFill>
                <a:latin typeface="Calibri"/>
                <a:cs typeface="Calibri"/>
              </a:rPr>
              <a:t>y</a:t>
            </a:r>
            <a:r>
              <a:rPr sz="7200" b="1" spc="0" baseline="3413" dirty="0">
                <a:solidFill>
                  <a:srgbClr val="FFC000"/>
                </a:solidFill>
                <a:latin typeface="Calibri"/>
                <a:cs typeface="Calibri"/>
              </a:rPr>
              <a:t>ou</a:t>
            </a:r>
            <a:endParaRPr sz="4800" dirty="0">
              <a:solidFill>
                <a:srgbClr val="FFC000"/>
              </a:solidFill>
              <a:latin typeface="Calibri"/>
              <a:cs typeface="Calibri"/>
            </a:endParaRPr>
          </a:p>
        </p:txBody>
      </p:sp>
      <p:sp>
        <p:nvSpPr>
          <p:cNvPr id="204"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a:p>
        </p:txBody>
      </p:sp>
      <p:sp>
        <p:nvSpPr>
          <p:cNvPr id="205"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a:p>
        </p:txBody>
      </p:sp>
      <p:sp>
        <p:nvSpPr>
          <p:cNvPr id="206"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a:p>
        </p:txBody>
      </p:sp>
      <p:sp>
        <p:nvSpPr>
          <p:cNvPr id="207"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a:p>
        </p:txBody>
      </p:sp>
      <p:sp>
        <p:nvSpPr>
          <p:cNvPr id="208"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a:p>
        </p:txBody>
      </p:sp>
      <p:sp>
        <p:nvSpPr>
          <p:cNvPr id="209"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a:p>
        </p:txBody>
      </p:sp>
      <p:sp>
        <p:nvSpPr>
          <p:cNvPr id="210"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a:p>
        </p:txBody>
      </p:sp>
      <p:sp>
        <p:nvSpPr>
          <p:cNvPr id="211"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a:p>
        </p:txBody>
      </p:sp>
      <p:sp>
        <p:nvSpPr>
          <p:cNvPr id="212"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a:p>
        </p:txBody>
      </p:sp>
      <p:sp>
        <p:nvSpPr>
          <p:cNvPr id="213"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a:p>
        </p:txBody>
      </p:sp>
      <p:sp>
        <p:nvSpPr>
          <p:cNvPr id="214"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a:p>
        </p:txBody>
      </p:sp>
      <p:sp>
        <p:nvSpPr>
          <p:cNvPr id="215"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a:p>
        </p:txBody>
      </p:sp>
      <p:sp>
        <p:nvSpPr>
          <p:cNvPr id="216"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a:p>
        </p:txBody>
      </p:sp>
      <p:sp>
        <p:nvSpPr>
          <p:cNvPr id="217"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a:p>
        </p:txBody>
      </p:sp>
      <p:sp>
        <p:nvSpPr>
          <p:cNvPr id="218"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a:p>
        </p:txBody>
      </p:sp>
      <p:sp>
        <p:nvSpPr>
          <p:cNvPr id="219"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a:p>
        </p:txBody>
      </p:sp>
      <p:sp>
        <p:nvSpPr>
          <p:cNvPr id="220"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a:p>
        </p:txBody>
      </p:sp>
      <p:sp>
        <p:nvSpPr>
          <p:cNvPr id="221"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a:p>
        </p:txBody>
      </p:sp>
      <p:sp>
        <p:nvSpPr>
          <p:cNvPr id="222"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a:p>
        </p:txBody>
      </p:sp>
      <p:sp>
        <p:nvSpPr>
          <p:cNvPr id="223"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a:p>
        </p:txBody>
      </p:sp>
      <p:sp>
        <p:nvSpPr>
          <p:cNvPr id="224"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a:p>
        </p:txBody>
      </p:sp>
      <p:sp>
        <p:nvSpPr>
          <p:cNvPr id="225"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a:p>
        </p:txBody>
      </p:sp>
      <p:sp>
        <p:nvSpPr>
          <p:cNvPr id="226"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a:p>
        </p:txBody>
      </p:sp>
      <p:sp>
        <p:nvSpPr>
          <p:cNvPr id="227"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a:p>
        </p:txBody>
      </p:sp>
      <p:sp>
        <p:nvSpPr>
          <p:cNvPr id="228"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a:p>
        </p:txBody>
      </p:sp>
      <p:sp>
        <p:nvSpPr>
          <p:cNvPr id="229"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a:p>
        </p:txBody>
      </p:sp>
      <p:sp>
        <p:nvSpPr>
          <p:cNvPr id="230"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231"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232"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a:p>
        </p:txBody>
      </p:sp>
      <p:sp>
        <p:nvSpPr>
          <p:cNvPr id="233"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a:p>
        </p:txBody>
      </p:sp>
      <p:sp>
        <p:nvSpPr>
          <p:cNvPr id="234"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a:p>
        </p:txBody>
      </p:sp>
      <p:sp>
        <p:nvSpPr>
          <p:cNvPr id="235"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236"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237"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a:p>
        </p:txBody>
      </p:sp>
      <p:sp>
        <p:nvSpPr>
          <p:cNvPr id="238"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a:p>
        </p:txBody>
      </p:sp>
      <p:sp>
        <p:nvSpPr>
          <p:cNvPr id="239"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a:p>
        </p:txBody>
      </p:sp>
      <p:sp>
        <p:nvSpPr>
          <p:cNvPr id="240"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a:p>
        </p:txBody>
      </p:sp>
      <p:sp>
        <p:nvSpPr>
          <p:cNvPr id="241"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a:p>
        </p:txBody>
      </p:sp>
      <p:sp>
        <p:nvSpPr>
          <p:cNvPr id="242"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a:p>
        </p:txBody>
      </p:sp>
      <p:sp>
        <p:nvSpPr>
          <p:cNvPr id="243"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a:p>
        </p:txBody>
      </p:sp>
      <p:sp>
        <p:nvSpPr>
          <p:cNvPr id="244"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a:p>
        </p:txBody>
      </p:sp>
      <p:sp>
        <p:nvSpPr>
          <p:cNvPr id="245"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a:p>
        </p:txBody>
      </p:sp>
      <p:sp>
        <p:nvSpPr>
          <p:cNvPr id="246"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a:p>
        </p:txBody>
      </p:sp>
      <p:sp>
        <p:nvSpPr>
          <p:cNvPr id="247"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a:p>
        </p:txBody>
      </p:sp>
      <p:sp>
        <p:nvSpPr>
          <p:cNvPr id="248"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a:p>
        </p:txBody>
      </p:sp>
      <p:sp>
        <p:nvSpPr>
          <p:cNvPr id="249"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a:p>
        </p:txBody>
      </p:sp>
      <p:sp>
        <p:nvSpPr>
          <p:cNvPr id="250"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a:p>
        </p:txBody>
      </p:sp>
      <p:sp>
        <p:nvSpPr>
          <p:cNvPr id="251"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a:p>
        </p:txBody>
      </p:sp>
      <p:sp>
        <p:nvSpPr>
          <p:cNvPr id="252"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a:p>
        </p:txBody>
      </p:sp>
      <p:sp>
        <p:nvSpPr>
          <p:cNvPr id="253"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a:p>
        </p:txBody>
      </p:sp>
      <p:sp>
        <p:nvSpPr>
          <p:cNvPr id="254"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a:p>
        </p:txBody>
      </p:sp>
      <p:sp>
        <p:nvSpPr>
          <p:cNvPr id="255"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a:p>
        </p:txBody>
      </p:sp>
      <p:sp>
        <p:nvSpPr>
          <p:cNvPr id="256"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a:p>
        </p:txBody>
      </p:sp>
      <p:sp>
        <p:nvSpPr>
          <p:cNvPr id="257"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a:p>
        </p:txBody>
      </p:sp>
      <p:sp>
        <p:nvSpPr>
          <p:cNvPr id="258"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a:p>
        </p:txBody>
      </p:sp>
      <p:sp>
        <p:nvSpPr>
          <p:cNvPr id="259"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a:p>
        </p:txBody>
      </p:sp>
      <p:sp>
        <p:nvSpPr>
          <p:cNvPr id="260"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a:p>
        </p:txBody>
      </p:sp>
      <p:sp>
        <p:nvSpPr>
          <p:cNvPr id="261"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a:p>
        </p:txBody>
      </p:sp>
      <p:sp>
        <p:nvSpPr>
          <p:cNvPr id="262"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a:p>
        </p:txBody>
      </p:sp>
      <p:sp>
        <p:nvSpPr>
          <p:cNvPr id="263"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a:p>
        </p:txBody>
      </p:sp>
      <p:sp>
        <p:nvSpPr>
          <p:cNvPr id="264"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265"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a:p>
        </p:txBody>
      </p:sp>
      <p:sp>
        <p:nvSpPr>
          <p:cNvPr id="266"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a:p>
        </p:txBody>
      </p:sp>
      <p:sp>
        <p:nvSpPr>
          <p:cNvPr id="267"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a:p>
        </p:txBody>
      </p:sp>
      <p:sp>
        <p:nvSpPr>
          <p:cNvPr id="268"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a:p>
        </p:txBody>
      </p:sp>
      <p:sp>
        <p:nvSpPr>
          <p:cNvPr id="269"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a:p>
        </p:txBody>
      </p:sp>
      <p:sp>
        <p:nvSpPr>
          <p:cNvPr id="270"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a:p>
        </p:txBody>
      </p:sp>
      <p:sp>
        <p:nvSpPr>
          <p:cNvPr id="271"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a:p>
        </p:txBody>
      </p:sp>
      <p:sp>
        <p:nvSpPr>
          <p:cNvPr id="272"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a:p>
        </p:txBody>
      </p:sp>
      <p:sp>
        <p:nvSpPr>
          <p:cNvPr id="273"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a:p>
        </p:txBody>
      </p:sp>
      <p:sp>
        <p:nvSpPr>
          <p:cNvPr id="274"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275"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a:p>
        </p:txBody>
      </p:sp>
      <p:sp>
        <p:nvSpPr>
          <p:cNvPr id="276"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a:p>
        </p:txBody>
      </p:sp>
      <p:sp>
        <p:nvSpPr>
          <p:cNvPr id="277"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a:p>
        </p:txBody>
      </p:sp>
      <p:sp>
        <p:nvSpPr>
          <p:cNvPr id="278"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a:p>
        </p:txBody>
      </p:sp>
      <p:sp>
        <p:nvSpPr>
          <p:cNvPr id="279"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280"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a:p>
        </p:txBody>
      </p:sp>
      <p:sp>
        <p:nvSpPr>
          <p:cNvPr id="281"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a:p>
        </p:txBody>
      </p:sp>
      <p:sp>
        <p:nvSpPr>
          <p:cNvPr id="282"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a:p>
        </p:txBody>
      </p:sp>
      <p:sp>
        <p:nvSpPr>
          <p:cNvPr id="283"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a:p>
        </p:txBody>
      </p:sp>
      <p:sp>
        <p:nvSpPr>
          <p:cNvPr id="284"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a:p>
        </p:txBody>
      </p:sp>
      <p:sp>
        <p:nvSpPr>
          <p:cNvPr id="285"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a:p>
        </p:txBody>
      </p:sp>
      <p:sp>
        <p:nvSpPr>
          <p:cNvPr id="286"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a:p>
        </p:txBody>
      </p:sp>
      <p:sp>
        <p:nvSpPr>
          <p:cNvPr id="287"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a:p>
        </p:txBody>
      </p:sp>
      <p:sp>
        <p:nvSpPr>
          <p:cNvPr id="288"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289"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a:p>
        </p:txBody>
      </p:sp>
      <p:sp>
        <p:nvSpPr>
          <p:cNvPr id="290"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291"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a:p>
        </p:txBody>
      </p:sp>
      <p:sp>
        <p:nvSpPr>
          <p:cNvPr id="292"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a:p>
        </p:txBody>
      </p:sp>
      <p:sp>
        <p:nvSpPr>
          <p:cNvPr id="293"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a:p>
        </p:txBody>
      </p:sp>
      <p:sp>
        <p:nvSpPr>
          <p:cNvPr id="294"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295"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a:p>
        </p:txBody>
      </p:sp>
      <p:sp>
        <p:nvSpPr>
          <p:cNvPr id="296"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a:p>
        </p:txBody>
      </p:sp>
      <p:sp>
        <p:nvSpPr>
          <p:cNvPr id="297"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a:p>
        </p:txBody>
      </p:sp>
      <p:sp>
        <p:nvSpPr>
          <p:cNvPr id="298"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a:p>
        </p:txBody>
      </p:sp>
      <p:sp>
        <p:nvSpPr>
          <p:cNvPr id="299"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a:p>
        </p:txBody>
      </p:sp>
      <p:sp>
        <p:nvSpPr>
          <p:cNvPr id="300"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a:p>
        </p:txBody>
      </p:sp>
      <p:sp>
        <p:nvSpPr>
          <p:cNvPr id="301"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a:p>
        </p:txBody>
      </p:sp>
      <p:sp>
        <p:nvSpPr>
          <p:cNvPr id="302"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a:p>
        </p:txBody>
      </p:sp>
      <p:sp>
        <p:nvSpPr>
          <p:cNvPr id="303"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a:p>
        </p:txBody>
      </p:sp>
      <p:pic>
        <p:nvPicPr>
          <p:cNvPr id="10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06549" y="5786871"/>
            <a:ext cx="1008207" cy="85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a:extLst>
              <a:ext uri="{FF2B5EF4-FFF2-40B4-BE49-F238E27FC236}">
                <a16:creationId xmlns:a16="http://schemas.microsoft.com/office/drawing/2014/main" xmlns="" id="{AEF3FE6A-4AB9-2943-B3E8-388EFAE2FF86}"/>
              </a:ext>
            </a:extLst>
          </p:cNvPr>
          <p:cNvSpPr/>
          <p:nvPr/>
        </p:nvSpPr>
        <p:spPr>
          <a:xfrm>
            <a:off x="7303562" y="5501464"/>
            <a:ext cx="1643179" cy="246221"/>
          </a:xfrm>
          <a:prstGeom prst="rect">
            <a:avLst/>
          </a:prstGeom>
        </p:spPr>
        <p:txBody>
          <a:bodyPr wrap="square">
            <a:spAutoFit/>
          </a:bodyPr>
          <a:lstStyle/>
          <a:p>
            <a:pPr fontAlgn="b"/>
            <a:r>
              <a:rPr lang="en-US" sz="1000" i="1" dirty="0">
                <a:solidFill>
                  <a:schemeClr val="bg1"/>
                </a:solidFill>
                <a:latin typeface="Calibri" panose="020F0502020204030204" pitchFamily="34" charset="0"/>
              </a:rPr>
              <a:t>Supported by:</a:t>
            </a:r>
          </a:p>
        </p:txBody>
      </p:sp>
      <p:sp>
        <p:nvSpPr>
          <p:cNvPr id="111" name="Rectangle 110">
            <a:extLst>
              <a:ext uri="{FF2B5EF4-FFF2-40B4-BE49-F238E27FC236}">
                <a16:creationId xmlns:a16="http://schemas.microsoft.com/office/drawing/2014/main" xmlns="" id="{723B9F51-09C0-3744-9AEA-C59FF6964C5A}"/>
              </a:ext>
            </a:extLst>
          </p:cNvPr>
          <p:cNvSpPr/>
          <p:nvPr/>
        </p:nvSpPr>
        <p:spPr>
          <a:xfrm>
            <a:off x="5842954" y="5476738"/>
            <a:ext cx="1643179" cy="246221"/>
          </a:xfrm>
          <a:prstGeom prst="rect">
            <a:avLst/>
          </a:prstGeom>
        </p:spPr>
        <p:txBody>
          <a:bodyPr wrap="square">
            <a:spAutoFit/>
          </a:bodyPr>
          <a:lstStyle/>
          <a:p>
            <a:pPr fontAlgn="b"/>
            <a:r>
              <a:rPr lang="en-US" sz="1000" i="1" dirty="0">
                <a:solidFill>
                  <a:schemeClr val="bg1"/>
                </a:solidFill>
                <a:latin typeface="Calibri" panose="020F0502020204030204" pitchFamily="34" charset="0"/>
              </a:rPr>
              <a:t>In a partnership with:</a:t>
            </a:r>
          </a:p>
        </p:txBody>
      </p:sp>
      <p:pic>
        <p:nvPicPr>
          <p:cNvPr id="112" name="Picture 111">
            <a:extLst>
              <a:ext uri="{FF2B5EF4-FFF2-40B4-BE49-F238E27FC236}">
                <a16:creationId xmlns:a16="http://schemas.microsoft.com/office/drawing/2014/main" xmlns="" id="{0D86598D-789A-4BE8-AE4B-6B9C9DE0D78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6624" y="5855503"/>
            <a:ext cx="1673603" cy="729965"/>
          </a:xfrm>
          <a:prstGeom prst="rect">
            <a:avLst/>
          </a:prstGeom>
          <a:noFill/>
          <a:ln>
            <a:noFill/>
          </a:ln>
        </p:spPr>
      </p:pic>
    </p:spTree>
    <p:extLst>
      <p:ext uri="{BB962C8B-B14F-4D97-AF65-F5344CB8AC3E}">
        <p14:creationId xmlns:p14="http://schemas.microsoft.com/office/powerpoint/2010/main" val="288335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0" y="0"/>
            <a:ext cx="9144000" cy="932723"/>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5" name="object 17"/>
          <p:cNvSpPr txBox="1"/>
          <p:nvPr/>
        </p:nvSpPr>
        <p:spPr>
          <a:xfrm>
            <a:off x="304800" y="182173"/>
            <a:ext cx="5029200" cy="558528"/>
          </a:xfrm>
          <a:prstGeom prst="rect">
            <a:avLst/>
          </a:prstGeom>
        </p:spPr>
        <p:txBody>
          <a:bodyPr wrap="square" lIns="0" tIns="0" rIns="0" bIns="0" rtlCol="0" anchor="ctr">
            <a:noAutofit/>
          </a:bodyPr>
          <a:lstStyle/>
          <a:p>
            <a:pPr marL="12700">
              <a:lnSpc>
                <a:spcPts val="3271"/>
              </a:lnSpc>
              <a:spcBef>
                <a:spcPts val="163"/>
              </a:spcBef>
            </a:pPr>
            <a:r>
              <a:rPr lang="en-IN" b="1" i="1" dirty="0">
                <a:latin typeface="Open Sans" panose="020B0606030504020204" pitchFamily="34" charset="0"/>
                <a:ea typeface="Open Sans" panose="020B0606030504020204" pitchFamily="34" charset="0"/>
                <a:cs typeface="Open Sans" panose="020B0606030504020204" pitchFamily="34" charset="0"/>
              </a:rPr>
              <a:t>HƯỚNG DẪN CHUNG</a:t>
            </a:r>
          </a:p>
        </p:txBody>
      </p:sp>
      <p:sp>
        <p:nvSpPr>
          <p:cNvPr id="6" name="Rectangle 5"/>
          <p:cNvSpPr/>
          <p:nvPr/>
        </p:nvSpPr>
        <p:spPr>
          <a:xfrm>
            <a:off x="274204" y="1063963"/>
            <a:ext cx="8618276" cy="253916"/>
          </a:xfrm>
          <a:prstGeom prst="rect">
            <a:avLst/>
          </a:prstGeom>
        </p:spPr>
        <p:txBody>
          <a:bodyPr wrap="square">
            <a:spAutoFit/>
          </a:bodyPr>
          <a:lstStyle/>
          <a:p>
            <a:r>
              <a:rPr lang="en-US" sz="1050" dirty="0" err="1">
                <a:latin typeface="Open Sans" panose="020B0606030504020204" pitchFamily="34" charset="0"/>
                <a:ea typeface="Open Sans" panose="020B0606030504020204" pitchFamily="34" charset="0"/>
                <a:cs typeface="Open Sans" panose="020B0606030504020204" pitchFamily="34" charset="0"/>
              </a:rPr>
              <a:t>Để</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đảm</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bảo</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việc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tổ</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chức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và</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vận</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hành</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chương</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trình</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đạt</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được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hiệu</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quả</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tốt</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nhất</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người</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tham</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dự</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cần</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lưu</a:t>
            </a:r>
            <a:r>
              <a:rPr lang="en-US" sz="1050" dirty="0">
                <a:latin typeface="Open Sans" panose="020B0606030504020204" pitchFamily="34" charset="0"/>
                <a:ea typeface="Open Sans" panose="020B0606030504020204" pitchFamily="34" charset="0"/>
                <a:cs typeface="Open Sans" panose="020B0606030504020204" pitchFamily="34" charset="0"/>
              </a:rPr>
              <a:t> ý </a:t>
            </a:r>
            <a:r>
              <a:rPr lang="en-US" sz="1050" dirty="0" err="1">
                <a:latin typeface="Open Sans" panose="020B0606030504020204" pitchFamily="34" charset="0"/>
                <a:ea typeface="Open Sans" panose="020B0606030504020204" pitchFamily="34" charset="0"/>
                <a:cs typeface="Open Sans" panose="020B0606030504020204" pitchFamily="34" charset="0"/>
              </a:rPr>
              <a:t>các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vấn</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đề</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sau</a:t>
            </a:r>
            <a:r>
              <a:rPr lang="en-US" sz="1050" dirty="0">
                <a:latin typeface="Open Sans" panose="020B0606030504020204" pitchFamily="34" charset="0"/>
                <a:ea typeface="Open Sans" panose="020B0606030504020204" pitchFamily="34" charset="0"/>
                <a:cs typeface="Open Sans" panose="020B0606030504020204" pitchFamily="34" charset="0"/>
              </a:rPr>
              <a:t> :</a:t>
            </a:r>
          </a:p>
        </p:txBody>
      </p:sp>
      <p:sp>
        <p:nvSpPr>
          <p:cNvPr id="7" name="Rectangle 6"/>
          <p:cNvSpPr/>
          <p:nvPr/>
        </p:nvSpPr>
        <p:spPr>
          <a:xfrm>
            <a:off x="150304" y="1508787"/>
            <a:ext cx="4271392" cy="2462213"/>
          </a:xfrm>
          <a:prstGeom prst="rect">
            <a:avLst/>
          </a:prstGeom>
        </p:spPr>
        <p:txBody>
          <a:bodyPr wrap="square">
            <a:spAutoFit/>
          </a:bodyPr>
          <a:lstStyle/>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Nếu</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không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có</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cho</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phép</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từ</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chủ</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trì</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r>
              <a:rPr lang="en-US" sz="1100" b="1" dirty="0">
                <a:latin typeface="Calibri" pitchFamily="34" charset="0"/>
                <a:ea typeface="Open Sans" panose="020B0606030504020204" pitchFamily="34" charset="0"/>
                <a:cs typeface="Calibri" pitchFamily="34" charset="0"/>
              </a:rPr>
              <a:t>n</a:t>
            </a:r>
            <a:r>
              <a:rPr lang="vi-VN" sz="1100" b="1" dirty="0">
                <a:latin typeface="Calibri" pitchFamily="34" charset="0"/>
                <a:ea typeface="Open Sans" panose="020B0606030504020204" pitchFamily="34" charset="0"/>
                <a:cs typeface="Calibri" pitchFamily="34" charset="0"/>
              </a:rPr>
              <a:t>gười tham</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dự</a:t>
            </a:r>
            <a:r>
              <a:rPr lang="vi-VN" sz="1100" b="1" dirty="0">
                <a:latin typeface="Calibri" pitchFamily="34" charset="0"/>
                <a:ea typeface="Open Sans" panose="020B0606030504020204" pitchFamily="34" charset="0"/>
                <a:cs typeface="Calibri" pitchFamily="34" charset="0"/>
              </a:rPr>
              <a:t> phải tắt máy ảnh và micrô</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trong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suốt</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chương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trình</a:t>
            </a:r>
            <a:r>
              <a:rPr lang="en-US" sz="1100" dirty="0">
                <a:latin typeface="Calibri" pitchFamily="34" charset="0"/>
                <a:ea typeface="Open Sans" panose="020B0606030504020204" pitchFamily="34" charset="0"/>
                <a:cs typeface="Calibri" pitchFamily="34" charset="0"/>
              </a:rPr>
              <a:t>.</a:t>
            </a:r>
            <a:r>
              <a:rPr lang="vi-VN" sz="1100" dirty="0">
                <a:latin typeface="Calibri" pitchFamily="34" charset="0"/>
                <a:ea typeface="Open Sans" panose="020B0606030504020204" pitchFamily="34" charset="0"/>
                <a:cs typeface="Calibri" pitchFamily="34" charset="0"/>
              </a:rPr>
              <a:t> Điều này sẽ giúp</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chương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trình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diễn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ra</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suôn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sẻ</a:t>
            </a:r>
            <a:r>
              <a:rPr lang="vi-VN" sz="1100" dirty="0">
                <a:latin typeface="Calibri" pitchFamily="34" charset="0"/>
                <a:ea typeface="Open Sans" panose="020B0606030504020204" pitchFamily="34" charset="0"/>
                <a:cs typeface="Calibri" pitchFamily="34" charset="0"/>
              </a:rPr>
              <a:t> và tiết kiệm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băng thông sử dụng.</a:t>
            </a: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Một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sẽ</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diễn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ra</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trong</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khoảng 4 giờ. </a:t>
            </a:r>
            <a:r>
              <a:rPr lang="vi-VN" sz="1100" b="1" dirty="0">
                <a:latin typeface="Calibri" pitchFamily="34" charset="0"/>
                <a:ea typeface="Open Sans" panose="020B0606030504020204" pitchFamily="34" charset="0"/>
                <a:cs typeface="Calibri" pitchFamily="34" charset="0"/>
              </a:rPr>
              <a:t>Thời gian nghỉ giải lao </a:t>
            </a:r>
            <a:r>
              <a:rPr lang="en-US" sz="1100" b="1" dirty="0" err="1">
                <a:latin typeface="Calibri" pitchFamily="34" charset="0"/>
                <a:ea typeface="Open Sans" panose="020B0606030504020204" pitchFamily="34" charset="0"/>
                <a:cs typeface="Calibri" pitchFamily="34" charset="0"/>
              </a:rPr>
              <a:t>đã</a:t>
            </a:r>
            <a:r>
              <a:rPr lang="en-US" sz="1100" b="1" dirty="0">
                <a:latin typeface="Calibri" pitchFamily="34" charset="0"/>
                <a:ea typeface="Open Sans" panose="020B0606030504020204" pitchFamily="34" charset="0"/>
                <a:cs typeface="Calibri" pitchFamily="34" charset="0"/>
              </a:rPr>
              <a:t> </a:t>
            </a:r>
            <a:r>
              <a:rPr lang="vi-VN" sz="1100" b="1" dirty="0">
                <a:latin typeface="Calibri" pitchFamily="34" charset="0"/>
                <a:ea typeface="Open Sans" panose="020B0606030504020204" pitchFamily="34" charset="0"/>
                <a:cs typeface="Calibri" pitchFamily="34" charset="0"/>
              </a:rPr>
              <a:t>được</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sắp</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xếp</a:t>
            </a:r>
            <a:r>
              <a:rPr lang="vi-VN"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trong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nên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có</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thể</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nghỉ ngơ</a:t>
            </a:r>
            <a:r>
              <a:rPr lang="en-US" sz="1100" dirty="0" err="1">
                <a:latin typeface="Calibri" pitchFamily="34" charset="0"/>
                <a:ea typeface="Open Sans" panose="020B0606030504020204" pitchFamily="34" charset="0"/>
                <a:cs typeface="Calibri" pitchFamily="34" charset="0"/>
              </a:rPr>
              <a:t>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uống</a:t>
            </a:r>
            <a:r>
              <a:rPr lang="vi-VN" sz="1100" dirty="0">
                <a:latin typeface="Calibri" pitchFamily="34" charset="0"/>
                <a:ea typeface="Open Sans" panose="020B0606030504020204" pitchFamily="34" charset="0"/>
                <a:cs typeface="Calibri" pitchFamily="34" charset="0"/>
              </a:rPr>
              <a:t> nước/vệ sinh nhanh chóng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và</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tránh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việc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bỏ</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lỡ</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thông</a:t>
            </a:r>
            <a:r>
              <a:rPr lang="en-US" sz="1100" dirty="0">
                <a:latin typeface="Calibri" pitchFamily="34" charset="0"/>
                <a:ea typeface="Open Sans" panose="020B0606030504020204" pitchFamily="34" charset="0"/>
                <a:cs typeface="Calibri" pitchFamily="34" charset="0"/>
              </a:rPr>
              <a:t> tin </a:t>
            </a:r>
            <a:r>
              <a:rPr lang="en-US" sz="1100" dirty="0" err="1">
                <a:latin typeface="Calibri" pitchFamily="34" charset="0"/>
                <a:ea typeface="Open Sans" panose="020B0606030504020204" pitchFamily="34" charset="0"/>
                <a:cs typeface="Calibri" pitchFamily="34" charset="0"/>
              </a:rPr>
              <a:t>trong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a:t>
            </a:r>
            <a:endParaRPr lang="vi-VN" sz="1100" dirty="0">
              <a:latin typeface="Calibri" pitchFamily="34" charset="0"/>
              <a:ea typeface="Open Sans" panose="020B0606030504020204" pitchFamily="34" charset="0"/>
              <a:cs typeface="Calibri" pitchFamily="34" charset="0"/>
            </a:endParaRP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cũng có thể </a:t>
            </a:r>
            <a:r>
              <a:rPr lang="vi-VN" sz="1100" b="1" dirty="0">
                <a:latin typeface="Calibri" pitchFamily="34" charset="0"/>
                <a:ea typeface="Open Sans" panose="020B0606030504020204" pitchFamily="34" charset="0"/>
                <a:cs typeface="Calibri" pitchFamily="34" charset="0"/>
              </a:rPr>
              <a:t>tương tác với</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nhau</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thông</a:t>
            </a:r>
            <a:r>
              <a:rPr lang="en-US" sz="1100" b="1" dirty="0">
                <a:latin typeface="Calibri" pitchFamily="34" charset="0"/>
                <a:ea typeface="Open Sans" panose="020B0606030504020204" pitchFamily="34" charset="0"/>
                <a:cs typeface="Calibri" pitchFamily="34" charset="0"/>
              </a:rPr>
              <a:t> qua </a:t>
            </a:r>
            <a:r>
              <a:rPr lang="en-US" sz="1100" b="1" dirty="0" err="1">
                <a:latin typeface="Calibri" pitchFamily="34" charset="0"/>
                <a:ea typeface="Open Sans" panose="020B0606030504020204" pitchFamily="34" charset="0"/>
                <a:cs typeface="Calibri" pitchFamily="34" charset="0"/>
              </a:rPr>
              <a:t>mục</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trò</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chuyện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trên</a:t>
            </a:r>
            <a:r>
              <a:rPr lang="en-US" sz="1100" b="1" dirty="0">
                <a:latin typeface="Calibri" pitchFamily="34" charset="0"/>
                <a:ea typeface="Open Sans" panose="020B0606030504020204" pitchFamily="34" charset="0"/>
                <a:cs typeface="Calibri" pitchFamily="34" charset="0"/>
              </a:rPr>
              <a:t> Zoom.</a:t>
            </a:r>
            <a:endParaRPr lang="vi-VN" sz="1100" b="1" dirty="0">
              <a:latin typeface="Calibri" pitchFamily="34" charset="0"/>
              <a:ea typeface="Open Sans" panose="020B0606030504020204" pitchFamily="34" charset="0"/>
              <a:cs typeface="Calibri" pitchFamily="34" charset="0"/>
            </a:endParaRPr>
          </a:p>
          <a:p>
            <a:pPr marL="285750" indent="-285750">
              <a:buFont typeface="Arial" panose="020B0604020202020204" pitchFamily="34" charset="0"/>
              <a:buChar char="•"/>
            </a:pPr>
            <a:r>
              <a:rPr lang="vi-VN" sz="1100" dirty="0">
                <a:latin typeface="Calibri" pitchFamily="34" charset="0"/>
                <a:ea typeface="Open Sans" panose="020B0606030504020204" pitchFamily="34" charset="0"/>
                <a:cs typeface="Calibri" pitchFamily="34" charset="0"/>
              </a:rPr>
              <a:t>Nếu </a:t>
            </a:r>
            <a:r>
              <a:rPr lang="en-US" sz="1100" b="1" dirty="0" err="1">
                <a:latin typeface="Calibri" pitchFamily="34" charset="0"/>
                <a:ea typeface="Open Sans" panose="020B0606030504020204" pitchFamily="34" charset="0"/>
                <a:cs typeface="Calibri" pitchFamily="34" charset="0"/>
              </a:rPr>
              <a:t>người</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tham</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dự</a:t>
            </a:r>
            <a:r>
              <a:rPr lang="en-US" sz="1100" b="1" dirty="0">
                <a:latin typeface="Calibri" pitchFamily="34" charset="0"/>
                <a:ea typeface="Open Sans" panose="020B0606030504020204" pitchFamily="34" charset="0"/>
                <a:cs typeface="Calibri" pitchFamily="34" charset="0"/>
              </a:rPr>
              <a:t> </a:t>
            </a:r>
            <a:r>
              <a:rPr lang="vi-VN" sz="1100" b="1" dirty="0">
                <a:latin typeface="Calibri" pitchFamily="34" charset="0"/>
                <a:ea typeface="Open Sans" panose="020B0606030504020204" pitchFamily="34" charset="0"/>
                <a:cs typeface="Calibri" pitchFamily="34" charset="0"/>
              </a:rPr>
              <a:t> muốn chuyển bất kỳ câu hỏi nào đến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giảng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viên</a:t>
            </a:r>
            <a:r>
              <a:rPr lang="vi-VN" sz="1100" dirty="0">
                <a:latin typeface="Calibri" pitchFamily="34" charset="0"/>
                <a:ea typeface="Open Sans" panose="020B0606030504020204" pitchFamily="34" charset="0"/>
                <a:cs typeface="Calibri" pitchFamily="34" charset="0"/>
              </a:rPr>
              <a: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có thể </a:t>
            </a:r>
            <a:r>
              <a:rPr lang="vi-VN" sz="1100" b="1" dirty="0">
                <a:latin typeface="Calibri" pitchFamily="34" charset="0"/>
                <a:ea typeface="Open Sans" panose="020B0606030504020204" pitchFamily="34" charset="0"/>
                <a:cs typeface="Calibri" pitchFamily="34" charset="0"/>
              </a:rPr>
              <a:t>gửi chúng thông qua tính năng Trò chuyện của Zoom</a:t>
            </a:r>
            <a:r>
              <a:rPr lang="vi-VN"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Giảng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viên</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sẽ giải quyết các câu hỏi đã chọn ở cuối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mỗi</a:t>
            </a:r>
            <a:r>
              <a:rPr lang="vi-VN"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bài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vi-VN" sz="1100" dirty="0">
                <a:latin typeface="Calibri" pitchFamily="34" charset="0"/>
                <a:ea typeface="Open Sans" panose="020B0606030504020204" pitchFamily="34" charset="0"/>
                <a:cs typeface="Calibri" pitchFamily="34" charset="0"/>
              </a:rPr>
              <a:t>.</a:t>
            </a:r>
            <a:endParaRPr lang="en-US" sz="1100" dirty="0">
              <a:latin typeface="Calibri" pitchFamily="34" charset="0"/>
              <a:ea typeface="Open Sans" panose="020B0606030504020204" pitchFamily="34" charset="0"/>
              <a:cs typeface="Calibri" pitchFamily="34" charset="0"/>
            </a:endParaRPr>
          </a:p>
        </p:txBody>
      </p:sp>
      <p:sp>
        <p:nvSpPr>
          <p:cNvPr id="8" name="Rectangle 7"/>
          <p:cNvSpPr/>
          <p:nvPr/>
        </p:nvSpPr>
        <p:spPr>
          <a:xfrm>
            <a:off x="4443301" y="1508787"/>
            <a:ext cx="4470784" cy="1954381"/>
          </a:xfrm>
          <a:prstGeom prst="rect">
            <a:avLst/>
          </a:prstGeom>
        </p:spPr>
        <p:txBody>
          <a:bodyPr wrap="square">
            <a:spAutoFit/>
          </a:bodyPr>
          <a:lstStyle/>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Nếu</a:t>
            </a:r>
            <a:r>
              <a:rPr lang="en-US" sz="1100"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người</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tham</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dự</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muốn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phát</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biểu</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hoặc</a:t>
            </a:r>
            <a:r>
              <a:rPr lang="en-US" sz="1100" b="1" dirty="0">
                <a:latin typeface="Calibri" pitchFamily="34" charset="0"/>
                <a:ea typeface="Open Sans" panose="020B0606030504020204" pitchFamily="34" charset="0"/>
                <a:cs typeface="Calibri" pitchFamily="34" charset="0"/>
              </a:rPr>
              <a:t> chia </a:t>
            </a:r>
            <a:r>
              <a:rPr lang="en-US" sz="1100" b="1" dirty="0" err="1">
                <a:latin typeface="Calibri" pitchFamily="34" charset="0"/>
                <a:ea typeface="Open Sans" panose="020B0606030504020204" pitchFamily="34" charset="0"/>
                <a:cs typeface="Calibri" pitchFamily="34" charset="0"/>
              </a:rPr>
              <a:t>sẻ</a:t>
            </a:r>
            <a:r>
              <a:rPr lang="en-US" sz="1100" b="1" dirty="0">
                <a:latin typeface="Calibri" pitchFamily="34" charset="0"/>
                <a:ea typeface="Open Sans" panose="020B0606030504020204" pitchFamily="34" charset="0"/>
                <a:cs typeface="Calibri" pitchFamily="34" charset="0"/>
              </a:rPr>
              <a:t> ý </a:t>
            </a:r>
            <a:r>
              <a:rPr lang="en-US" sz="1100" b="1" dirty="0" err="1">
                <a:latin typeface="Calibri" pitchFamily="34" charset="0"/>
                <a:ea typeface="Open Sans" panose="020B0606030504020204" pitchFamily="34" charset="0"/>
                <a:cs typeface="Calibri" pitchFamily="34" charset="0"/>
              </a:rPr>
              <a:t>kiến</a:t>
            </a:r>
            <a:r>
              <a:rPr lang="en-US" sz="1100" dirty="0" err="1">
                <a:latin typeface="Calibri" pitchFamily="34" charset="0"/>
                <a:ea typeface="Open Sans" panose="020B0606030504020204" pitchFamily="34" charset="0"/>
                <a:cs typeface="Calibri" pitchFamily="34" charset="0"/>
              </a:rPr>
              <a:t>,vui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lòng</a:t>
            </a:r>
            <a:r>
              <a:rPr lang="en-US" sz="1100"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ấn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vào</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biểu</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tượng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giơ</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tay</a:t>
            </a:r>
            <a:r>
              <a:rPr lang="en-US" sz="1100" b="1" dirty="0">
                <a:latin typeface="Calibri" pitchFamily="34" charset="0"/>
                <a:ea typeface="Open Sans" panose="020B0606030504020204" pitchFamily="34" charset="0"/>
                <a:cs typeface="Calibri" pitchFamily="34" charset="0"/>
              </a:rPr>
              <a:t> ở </a:t>
            </a:r>
            <a:r>
              <a:rPr lang="en-US" sz="1100" b="1" dirty="0" err="1">
                <a:latin typeface="Calibri" pitchFamily="34" charset="0"/>
                <a:ea typeface="Open Sans" panose="020B0606030504020204" pitchFamily="34" charset="0"/>
                <a:cs typeface="Calibri" pitchFamily="34" charset="0"/>
              </a:rPr>
              <a:t>mục</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tương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tác</a:t>
            </a:r>
            <a:r>
              <a:rPr lang="en-US" sz="1100" b="1" dirty="0">
                <a:latin typeface="Calibri" pitchFamily="34" charset="0"/>
                <a:ea typeface="Open Sans" panose="020B0606030504020204" pitchFamily="34" charset="0"/>
                <a:cs typeface="Calibri" pitchFamily="34" charset="0"/>
              </a:rPr>
              <a: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nhân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viên</a:t>
            </a:r>
            <a:r>
              <a:rPr lang="en-US" sz="1100" dirty="0">
                <a:latin typeface="Calibri" pitchFamily="34" charset="0"/>
                <a:ea typeface="Open Sans" panose="020B0606030504020204" pitchFamily="34" charset="0"/>
                <a:cs typeface="Calibri" pitchFamily="34" charset="0"/>
              </a:rPr>
              <a:t> ASSIST </a:t>
            </a:r>
            <a:r>
              <a:rPr lang="en-US" sz="1100" dirty="0" err="1">
                <a:latin typeface="Calibri" pitchFamily="34" charset="0"/>
                <a:ea typeface="Open Sans" panose="020B0606030504020204" pitchFamily="34" charset="0"/>
                <a:cs typeface="Calibri" pitchFamily="34" charset="0"/>
              </a:rPr>
              <a:t>sẽ</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nhận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thấy</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và</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bạn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phát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biểu</a:t>
            </a:r>
            <a:r>
              <a:rPr lang="en-US" sz="1100" dirty="0">
                <a:latin typeface="Calibri" pitchFamily="34" charset="0"/>
                <a:ea typeface="Open Sans" panose="020B0606030504020204" pitchFamily="34" charset="0"/>
                <a:cs typeface="Calibri" pitchFamily="34" charset="0"/>
              </a:rPr>
              <a:t>. </a:t>
            </a: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Chúng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tôi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đặc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biệt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khuyến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khích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ghi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chú</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hoặc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chụp</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lại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màn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hình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những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thông</a:t>
            </a:r>
            <a:r>
              <a:rPr lang="en-US" sz="1100" dirty="0">
                <a:latin typeface="Calibri" pitchFamily="34" charset="0"/>
                <a:ea typeface="Open Sans" panose="020B0606030504020204" pitchFamily="34" charset="0"/>
                <a:cs typeface="Calibri" pitchFamily="34" charset="0"/>
              </a:rPr>
              <a:t> tin </a:t>
            </a:r>
            <a:r>
              <a:rPr lang="en-US" sz="1100" dirty="0" err="1">
                <a:latin typeface="Calibri" pitchFamily="34" charset="0"/>
                <a:ea typeface="Open Sans" panose="020B0606030504020204" pitchFamily="34" charset="0"/>
                <a:cs typeface="Calibri" pitchFamily="34" charset="0"/>
              </a:rPr>
              <a:t>quan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trọng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thảo</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luận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trong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suốt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ngày</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hôm</a:t>
            </a:r>
            <a:r>
              <a:rPr lang="en-US" sz="1100" dirty="0">
                <a:latin typeface="Calibri" pitchFamily="34" charset="0"/>
                <a:ea typeface="Open Sans" panose="020B0606030504020204" pitchFamily="34" charset="0"/>
                <a:cs typeface="Calibri" pitchFamily="34" charset="0"/>
              </a:rPr>
              <a:t> nay </a:t>
            </a:r>
            <a:r>
              <a:rPr lang="en-US" sz="1100" dirty="0" err="1">
                <a:latin typeface="Calibri" pitchFamily="34" charset="0"/>
                <a:ea typeface="Open Sans" panose="020B0606030504020204" pitchFamily="34" charset="0"/>
                <a:cs typeface="Calibri" pitchFamily="34" charset="0"/>
              </a:rPr>
              <a:t>sẽ</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ghi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âm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lại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nhằm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mục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đích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lưu</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trữ</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tài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liệu</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cho</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án</a:t>
            </a:r>
            <a:r>
              <a:rPr lang="en-US" sz="1100" dirty="0">
                <a:latin typeface="Calibri" pitchFamily="34" charset="0"/>
                <a:ea typeface="Open Sans" panose="020B0606030504020204" pitchFamily="34" charset="0"/>
                <a:cs typeface="Calibri" pitchFamily="34" charset="0"/>
              </a:rPr>
              <a:t>.</a:t>
            </a:r>
          </a:p>
          <a:p>
            <a:pPr marL="285750" indent="-285750">
              <a:buFont typeface="Arial" panose="020B0604020202020204" pitchFamily="34" charset="0"/>
              <a:buChar char="•"/>
            </a:pPr>
            <a:r>
              <a:rPr lang="vi-VN" sz="1100" dirty="0">
                <a:latin typeface="Calibri" pitchFamily="34" charset="0"/>
                <a:cs typeface="Calibri" pitchFamily="34" charset="0"/>
              </a:rPr>
              <a:t>Trong trường hợp có vấn đề khẩn cấp cần sự quan tâm hoặc có mặt của</a:t>
            </a:r>
            <a:r>
              <a:rPr lang="en-US" sz="1100" dirty="0">
                <a:latin typeface="Calibri" pitchFamily="34" charset="0"/>
                <a:cs typeface="Calibri" pitchFamily="34" charset="0"/>
              </a:rPr>
              <a:t> </a:t>
            </a:r>
            <a:r>
              <a:rPr lang="en-US" sz="1100" dirty="0" err="1">
                <a:latin typeface="Calibri" pitchFamily="34" charset="0"/>
                <a:cs typeface="Calibri" pitchFamily="34" charset="0"/>
              </a:rPr>
              <a:t>người</a:t>
            </a:r>
            <a:r>
              <a:rPr lang="en-US" sz="1100" dirty="0">
                <a:latin typeface="Calibri" pitchFamily="34" charset="0"/>
                <a:cs typeface="Calibri" pitchFamily="34" charset="0"/>
              </a:rPr>
              <a:t> </a:t>
            </a:r>
            <a:r>
              <a:rPr lang="en-US" sz="1100" dirty="0" err="1">
                <a:latin typeface="Calibri" pitchFamily="34" charset="0"/>
                <a:cs typeface="Calibri" pitchFamily="34" charset="0"/>
              </a:rPr>
              <a:t>tham</a:t>
            </a:r>
            <a:r>
              <a:rPr lang="en-US" sz="1100" dirty="0">
                <a:latin typeface="Calibri" pitchFamily="34" charset="0"/>
                <a:cs typeface="Calibri" pitchFamily="34" charset="0"/>
              </a:rPr>
              <a:t> </a:t>
            </a:r>
            <a:r>
              <a:rPr lang="en-US" sz="1100" dirty="0" err="1">
                <a:latin typeface="Calibri" pitchFamily="34" charset="0"/>
                <a:cs typeface="Calibri" pitchFamily="34" charset="0"/>
              </a:rPr>
              <a:t>dự</a:t>
            </a:r>
            <a:r>
              <a:rPr lang="vi-VN" sz="1100" dirty="0">
                <a:latin typeface="Calibri" pitchFamily="34" charset="0"/>
                <a:cs typeface="Calibri" pitchFamily="34" charset="0"/>
              </a:rPr>
              <a:t>, vui lòng thông báo cho </a:t>
            </a:r>
            <a:r>
              <a:rPr lang="en-US" sz="1100" dirty="0" err="1">
                <a:latin typeface="Calibri" pitchFamily="34" charset="0"/>
                <a:cs typeface="Calibri" pitchFamily="34" charset="0"/>
              </a:rPr>
              <a:t>nhân</a:t>
            </a:r>
            <a:r>
              <a:rPr lang="en-US" sz="1100" dirty="0">
                <a:latin typeface="Calibri" pitchFamily="34" charset="0"/>
                <a:cs typeface="Calibri" pitchFamily="34" charset="0"/>
              </a:rPr>
              <a:t> </a:t>
            </a:r>
            <a:r>
              <a:rPr lang="en-US" sz="1100" dirty="0" err="1">
                <a:latin typeface="Calibri" pitchFamily="34" charset="0"/>
                <a:cs typeface="Calibri" pitchFamily="34" charset="0"/>
              </a:rPr>
              <a:t>viên</a:t>
            </a:r>
            <a:r>
              <a:rPr lang="en-US" sz="1100" dirty="0">
                <a:latin typeface="Calibri" pitchFamily="34" charset="0"/>
                <a:cs typeface="Calibri" pitchFamily="34" charset="0"/>
              </a:rPr>
              <a:t> </a:t>
            </a:r>
            <a:r>
              <a:rPr lang="en-US" sz="1100" dirty="0" err="1">
                <a:latin typeface="Calibri" pitchFamily="34" charset="0"/>
                <a:cs typeface="Calibri" pitchFamily="34" charset="0"/>
              </a:rPr>
              <a:t>của</a:t>
            </a:r>
            <a:r>
              <a:rPr lang="en-US" sz="1100" dirty="0">
                <a:latin typeface="Calibri" pitchFamily="34" charset="0"/>
                <a:cs typeface="Calibri" pitchFamily="34" charset="0"/>
              </a:rPr>
              <a:t> </a:t>
            </a:r>
            <a:r>
              <a:rPr lang="vi-VN" sz="1100" dirty="0">
                <a:latin typeface="Calibri" pitchFamily="34" charset="0"/>
                <a:cs typeface="Calibri" pitchFamily="34" charset="0"/>
              </a:rPr>
              <a:t>ASSIST trước khi rời khỏi </a:t>
            </a:r>
            <a:r>
              <a:rPr lang="en-US" sz="1100" dirty="0" err="1">
                <a:latin typeface="Calibri" pitchFamily="34" charset="0"/>
                <a:cs typeface="Calibri" pitchFamily="34" charset="0"/>
              </a:rPr>
              <a:t>buổi</a:t>
            </a:r>
            <a:r>
              <a:rPr lang="en-US" sz="1100" dirty="0">
                <a:latin typeface="Calibri" pitchFamily="34" charset="0"/>
                <a:cs typeface="Calibri" pitchFamily="34" charset="0"/>
              </a:rPr>
              <a:t> </a:t>
            </a:r>
            <a:r>
              <a:rPr lang="en-US" sz="1100" dirty="0" err="1">
                <a:latin typeface="Calibri" pitchFamily="34" charset="0"/>
                <a:cs typeface="Calibri" pitchFamily="34" charset="0"/>
              </a:rPr>
              <a:t>học</a:t>
            </a:r>
            <a:r>
              <a:rPr lang="en-US" sz="1100" dirty="0">
                <a:latin typeface="Calibri" pitchFamily="34" charset="0"/>
                <a:cs typeface="Calibri" pitchFamily="34" charset="0"/>
              </a:rPr>
              <a:t>.</a:t>
            </a:r>
            <a:endParaRPr lang="en-US" sz="1100" dirty="0">
              <a:latin typeface="Calibri" pitchFamily="34" charset="0"/>
              <a:ea typeface="Open Sans" panose="020B0606030504020204" pitchFamily="34" charset="0"/>
              <a:cs typeface="Calibri"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382" y="6215419"/>
            <a:ext cx="1191127" cy="433136"/>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6021289"/>
            <a:ext cx="944628" cy="755703"/>
          </a:xfrm>
          <a:prstGeom prst="rect">
            <a:avLst/>
          </a:prstGeom>
        </p:spPr>
      </p:pic>
      <p:sp>
        <p:nvSpPr>
          <p:cNvPr id="11" name="Rectangle 10"/>
          <p:cNvSpPr/>
          <p:nvPr/>
        </p:nvSpPr>
        <p:spPr>
          <a:xfrm>
            <a:off x="0" y="5960330"/>
            <a:ext cx="9144000" cy="6095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descr="Navigating Zoom – CTE Resourc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1972"/>
          <a:stretch/>
        </p:blipFill>
        <p:spPr bwMode="auto">
          <a:xfrm>
            <a:off x="1170712" y="4389107"/>
            <a:ext cx="6641649" cy="1050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4986560"/>
            <a:ext cx="1059451" cy="261610"/>
          </a:xfrm>
          <a:prstGeom prst="rect">
            <a:avLst/>
          </a:prstGeom>
          <a:solidFill>
            <a:schemeClr val="accent6"/>
          </a:solidFill>
          <a:ln>
            <a:solidFill>
              <a:schemeClr val="accent6"/>
            </a:solidFill>
          </a:ln>
        </p:spPr>
        <p:txBody>
          <a:bodyPr wrap="square" rtlCol="0">
            <a:spAutoFit/>
          </a:bodyPr>
          <a:lstStyle/>
          <a:p>
            <a:r>
              <a:rPr lang="en-US" sz="1100" b="1" dirty="0" err="1">
                <a:ea typeface="Open Sans" panose="020B0606030504020204" pitchFamily="34" charset="0"/>
                <a:cs typeface="Open Sans" panose="020B0606030504020204" pitchFamily="34" charset="0"/>
              </a:rPr>
              <a:t>Bật</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Tắt</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micrô</a:t>
            </a:r>
            <a:endParaRPr lang="en-PH" sz="1100" b="1" dirty="0">
              <a:ea typeface="Open Sans" panose="020B0606030504020204" pitchFamily="34" charset="0"/>
              <a:cs typeface="Open Sans" panose="020B0606030504020204" pitchFamily="34" charset="0"/>
            </a:endParaRPr>
          </a:p>
        </p:txBody>
      </p:sp>
      <p:sp>
        <p:nvSpPr>
          <p:cNvPr id="14" name="TextBox 13"/>
          <p:cNvSpPr txBox="1"/>
          <p:nvPr/>
        </p:nvSpPr>
        <p:spPr>
          <a:xfrm>
            <a:off x="8004720" y="4773150"/>
            <a:ext cx="1080120" cy="769441"/>
          </a:xfrm>
          <a:prstGeom prst="rect">
            <a:avLst/>
          </a:prstGeom>
          <a:solidFill>
            <a:schemeClr val="accent6"/>
          </a:solidFill>
          <a:ln>
            <a:solidFill>
              <a:schemeClr val="accent6"/>
            </a:solidFill>
          </a:ln>
        </p:spPr>
        <p:txBody>
          <a:bodyPr wrap="square" rtlCol="0">
            <a:spAutoFit/>
          </a:bodyPr>
          <a:lstStyle/>
          <a:p>
            <a:pPr algn="ctr"/>
            <a:r>
              <a:rPr lang="en-PH" sz="1100" b="1" dirty="0" err="1">
                <a:ea typeface="Open Sans" panose="020B0606030504020204" pitchFamily="34" charset="0"/>
                <a:cs typeface="Open Sans" panose="020B0606030504020204" pitchFamily="34" charset="0"/>
              </a:rPr>
              <a:t>Nút</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tương</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tác</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giơ</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tay</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các</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biểu</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tượng</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tương</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tác</a:t>
            </a:r>
            <a:r>
              <a:rPr lang="en-PH" sz="1100" b="1" dirty="0">
                <a:ea typeface="Open Sans" panose="020B0606030504020204" pitchFamily="34" charset="0"/>
                <a:cs typeface="Open Sans" panose="020B0606030504020204" pitchFamily="34" charset="0"/>
              </a:rPr>
              <a:t>)</a:t>
            </a:r>
          </a:p>
        </p:txBody>
      </p:sp>
      <p:sp>
        <p:nvSpPr>
          <p:cNvPr id="15" name="TextBox 14"/>
          <p:cNvSpPr txBox="1"/>
          <p:nvPr/>
        </p:nvSpPr>
        <p:spPr>
          <a:xfrm>
            <a:off x="1659938" y="4225734"/>
            <a:ext cx="864096" cy="430887"/>
          </a:xfrm>
          <a:prstGeom prst="rect">
            <a:avLst/>
          </a:prstGeom>
          <a:solidFill>
            <a:schemeClr val="accent6"/>
          </a:solidFill>
        </p:spPr>
        <p:txBody>
          <a:bodyPr wrap="square" rtlCol="0">
            <a:spAutoFit/>
          </a:bodyPr>
          <a:lstStyle/>
          <a:p>
            <a:pPr algn="ctr"/>
            <a:r>
              <a:rPr lang="en-PH" sz="1100" b="1" dirty="0" err="1">
                <a:ea typeface="Open Sans" panose="020B0606030504020204" pitchFamily="34" charset="0"/>
                <a:cs typeface="Open Sans" panose="020B0606030504020204" pitchFamily="34" charset="0"/>
              </a:rPr>
              <a:t>Bật</a:t>
            </a:r>
            <a:r>
              <a:rPr lang="en-PH" sz="1100" b="1" dirty="0">
                <a:ea typeface="Open Sans" panose="020B0606030504020204" pitchFamily="34" charset="0"/>
                <a:cs typeface="Open Sans" panose="020B0606030504020204" pitchFamily="34" charset="0"/>
              </a:rPr>
              <a:t>/</a:t>
            </a:r>
            <a:r>
              <a:rPr lang="en-PH" sz="1100" b="1" dirty="0" err="1">
                <a:ea typeface="Open Sans" panose="020B0606030504020204" pitchFamily="34" charset="0"/>
                <a:cs typeface="Open Sans" panose="020B0606030504020204" pitchFamily="34" charset="0"/>
              </a:rPr>
              <a:t>Tắt</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máy</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ảnh</a:t>
            </a:r>
            <a:endParaRPr lang="en-PH" sz="1100" b="1" dirty="0">
              <a:ea typeface="Open Sans" panose="020B0606030504020204" pitchFamily="34" charset="0"/>
              <a:cs typeface="Open Sans" panose="020B0606030504020204" pitchFamily="34" charset="0"/>
            </a:endParaRPr>
          </a:p>
        </p:txBody>
      </p:sp>
      <p:sp>
        <p:nvSpPr>
          <p:cNvPr id="16" name="TextBox 15"/>
          <p:cNvSpPr txBox="1"/>
          <p:nvPr/>
        </p:nvSpPr>
        <p:spPr>
          <a:xfrm>
            <a:off x="3072379" y="4044736"/>
            <a:ext cx="1164346" cy="600164"/>
          </a:xfrm>
          <a:prstGeom prst="rect">
            <a:avLst/>
          </a:prstGeom>
          <a:solidFill>
            <a:schemeClr val="accent6"/>
          </a:solidFill>
          <a:ln>
            <a:solidFill>
              <a:schemeClr val="accent6"/>
            </a:solidFill>
          </a:ln>
        </p:spPr>
        <p:txBody>
          <a:bodyPr wrap="square" rtlCol="0">
            <a:spAutoFit/>
          </a:bodyPr>
          <a:lstStyle/>
          <a:p>
            <a:pPr algn="ctr"/>
            <a:r>
              <a:rPr lang="en-US" sz="1100" b="1" dirty="0" err="1">
                <a:ea typeface="Open Sans" panose="020B0606030504020204" pitchFamily="34" charset="0"/>
                <a:cs typeface="Open Sans" panose="020B0606030504020204" pitchFamily="34" charset="0"/>
              </a:rPr>
              <a:t>Ẩn</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Hiện</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danh</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sách</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người</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tham</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dự</a:t>
            </a:r>
            <a:endParaRPr lang="en-US" sz="1100" b="1" dirty="0">
              <a:ea typeface="Open Sans" panose="020B0606030504020204" pitchFamily="34" charset="0"/>
              <a:cs typeface="Open Sans" panose="020B0606030504020204" pitchFamily="34" charset="0"/>
            </a:endParaRPr>
          </a:p>
        </p:txBody>
      </p:sp>
      <p:sp>
        <p:nvSpPr>
          <p:cNvPr id="17" name="TextBox 16"/>
          <p:cNvSpPr txBox="1"/>
          <p:nvPr/>
        </p:nvSpPr>
        <p:spPr>
          <a:xfrm>
            <a:off x="3654552" y="5541235"/>
            <a:ext cx="1277488" cy="430887"/>
          </a:xfrm>
          <a:prstGeom prst="rect">
            <a:avLst/>
          </a:prstGeom>
          <a:solidFill>
            <a:schemeClr val="accent6"/>
          </a:solidFill>
          <a:ln>
            <a:solidFill>
              <a:schemeClr val="accent6"/>
            </a:solidFill>
          </a:ln>
        </p:spPr>
        <p:txBody>
          <a:bodyPr wrap="square" rtlCol="0">
            <a:spAutoFit/>
          </a:bodyPr>
          <a:lstStyle/>
          <a:p>
            <a:pPr algn="ctr"/>
            <a:r>
              <a:rPr lang="en-US" sz="1100" b="1" dirty="0" err="1">
                <a:ea typeface="Open Sans" panose="020B0606030504020204" pitchFamily="34" charset="0"/>
                <a:cs typeface="Open Sans" panose="020B0606030504020204" pitchFamily="34" charset="0"/>
              </a:rPr>
              <a:t>Ẩn</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Hiện</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mục</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Trò</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chiuyện</a:t>
            </a:r>
            <a:endParaRPr lang="en-US" sz="1100" b="1" dirty="0">
              <a:ea typeface="Open Sans" panose="020B0606030504020204" pitchFamily="34" charset="0"/>
              <a:cs typeface="Open Sans" panose="020B0606030504020204" pitchFamily="34" charset="0"/>
            </a:endParaRPr>
          </a:p>
        </p:txBody>
      </p:sp>
      <p:sp>
        <p:nvSpPr>
          <p:cNvPr id="18" name="TextBox 17"/>
          <p:cNvSpPr txBox="1"/>
          <p:nvPr/>
        </p:nvSpPr>
        <p:spPr>
          <a:xfrm>
            <a:off x="4505708" y="3832810"/>
            <a:ext cx="852664" cy="769441"/>
          </a:xfrm>
          <a:prstGeom prst="rect">
            <a:avLst/>
          </a:prstGeom>
          <a:solidFill>
            <a:schemeClr val="accent6"/>
          </a:solidFill>
          <a:ln>
            <a:solidFill>
              <a:schemeClr val="accent6"/>
            </a:solidFill>
          </a:ln>
        </p:spPr>
        <p:txBody>
          <a:bodyPr wrap="square" rtlCol="0">
            <a:spAutoFit/>
          </a:bodyPr>
          <a:lstStyle/>
          <a:p>
            <a:pPr algn="ctr"/>
            <a:r>
              <a:rPr lang="en-US" sz="1100" b="1" dirty="0" err="1">
                <a:ea typeface="Open Sans" panose="020B0606030504020204" pitchFamily="34" charset="0"/>
                <a:cs typeface="Open Sans" panose="020B0606030504020204" pitchFamily="34" charset="0"/>
              </a:rPr>
              <a:t>Bắt</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đầu</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Dừng</a:t>
            </a:r>
            <a:r>
              <a:rPr lang="en-US" sz="1100" b="1" dirty="0">
                <a:ea typeface="Open Sans" panose="020B0606030504020204" pitchFamily="34" charset="0"/>
                <a:cs typeface="Open Sans" panose="020B0606030504020204" pitchFamily="34" charset="0"/>
              </a:rPr>
              <a:t> chia </a:t>
            </a:r>
            <a:r>
              <a:rPr lang="en-US" sz="1100" b="1" dirty="0" err="1">
                <a:ea typeface="Open Sans" panose="020B0606030504020204" pitchFamily="34" charset="0"/>
                <a:cs typeface="Open Sans" panose="020B0606030504020204" pitchFamily="34" charset="0"/>
              </a:rPr>
              <a:t>sẻ</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màn</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hình</a:t>
            </a:r>
            <a:endParaRPr lang="en-US" sz="1100" b="1" dirty="0">
              <a:ea typeface="Open Sans" panose="020B0606030504020204" pitchFamily="34" charset="0"/>
              <a:cs typeface="Open Sans" panose="020B0606030504020204" pitchFamily="34" charset="0"/>
            </a:endParaRPr>
          </a:p>
        </p:txBody>
      </p:sp>
      <p:sp>
        <p:nvSpPr>
          <p:cNvPr id="19" name="Isosceles Triangle 18"/>
          <p:cNvSpPr/>
          <p:nvPr/>
        </p:nvSpPr>
        <p:spPr>
          <a:xfrm flipV="1">
            <a:off x="1996598" y="4602251"/>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Isosceles Triangle 20"/>
          <p:cNvSpPr/>
          <p:nvPr/>
        </p:nvSpPr>
        <p:spPr>
          <a:xfrm flipV="1">
            <a:off x="3612516" y="4623375"/>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Isosceles Triangle 22"/>
          <p:cNvSpPr/>
          <p:nvPr/>
        </p:nvSpPr>
        <p:spPr>
          <a:xfrm flipV="1">
            <a:off x="4788025" y="4623375"/>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Isosceles Triangle 23"/>
          <p:cNvSpPr/>
          <p:nvPr/>
        </p:nvSpPr>
        <p:spPr>
          <a:xfrm>
            <a:off x="4165200" y="5445225"/>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Isosceles Triangle 24"/>
          <p:cNvSpPr/>
          <p:nvPr/>
        </p:nvSpPr>
        <p:spPr>
          <a:xfrm rot="16200000" flipV="1">
            <a:off x="932267" y="5074024"/>
            <a:ext cx="254369" cy="112331"/>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Isosceles Triangle 25"/>
          <p:cNvSpPr/>
          <p:nvPr/>
        </p:nvSpPr>
        <p:spPr>
          <a:xfrm rot="5400000" flipV="1">
            <a:off x="7821371" y="5048464"/>
            <a:ext cx="254369" cy="112331"/>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4621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5" name="Rectangle 4"/>
          <p:cNvSpPr/>
          <p:nvPr/>
        </p:nvSpPr>
        <p:spPr>
          <a:xfrm>
            <a:off x="337744" y="1066800"/>
            <a:ext cx="8349056" cy="5016758"/>
          </a:xfrm>
          <a:prstGeom prst="rect">
            <a:avLst/>
          </a:prstGeom>
          <a:solidFill>
            <a:schemeClr val="accent5">
              <a:lumMod val="20000"/>
              <a:lumOff val="80000"/>
            </a:schemeClr>
          </a:solidFill>
        </p:spPr>
        <p:txBody>
          <a:bodyPr wrap="square">
            <a:spAutoFit/>
          </a:bodyPr>
          <a:lstStyle/>
          <a:p>
            <a:pPr marL="285750" indent="-285750">
              <a:spcBef>
                <a:spcPts val="600"/>
              </a:spcBef>
              <a:spcAft>
                <a:spcPts val="600"/>
              </a:spcAft>
              <a:buFont typeface="Wingdings" pitchFamily="2" charset="2"/>
              <a:buChar char="v"/>
            </a:pPr>
            <a:r>
              <a:rPr lang="vi-VN" sz="1500" dirty="0"/>
              <a:t>Khóa đào tạo được triển khai nhằm hỗ trợ các nhà máy của Better Work hiểu rõ, tự đánh giá và được trang bị tốt hơn để đáp ứng với các yêu cầu theo quy định hiện hành về môi trường trong ngành May mặc của Việt Nam. Khóa đào tạo sẽ diễn ra trong 4 ngày theo hình thức trực tuyến (online) dành cho hơn 50 nhà máy. Ở khóa học, người tham gia sẽ được biết về cách:</a:t>
            </a:r>
            <a:endParaRPr lang="en-US" sz="1500" dirty="0"/>
          </a:p>
          <a:p>
            <a:pPr marL="285750" indent="-285750">
              <a:spcBef>
                <a:spcPts val="600"/>
              </a:spcBef>
              <a:spcAft>
                <a:spcPts val="600"/>
              </a:spcAft>
              <a:buFont typeface="Courier New" pitchFamily="49" charset="0"/>
              <a:buChar char="o"/>
            </a:pPr>
            <a:r>
              <a:rPr lang="vi-VN" sz="1500" dirty="0"/>
              <a:t>Hiểu, thu thập và sử dụng thông tin để đáp ứng các yêu cầu theo quy định về môi trường của quốc gia thông qua việc sử dụng “Hướng dẫn Luật Môi trường Việt Nam dành cho ngành May mặc”</a:t>
            </a:r>
            <a:endParaRPr lang="en-US" sz="1500" dirty="0"/>
          </a:p>
          <a:p>
            <a:pPr marL="285750" indent="-285750">
              <a:spcBef>
                <a:spcPts val="600"/>
              </a:spcBef>
              <a:spcAft>
                <a:spcPts val="600"/>
              </a:spcAft>
              <a:buFont typeface="Courier New" pitchFamily="49" charset="0"/>
              <a:buChar char="o"/>
            </a:pPr>
            <a:r>
              <a:rPr lang="vi-VN" sz="1500" dirty="0"/>
              <a:t>Đánh giá mức độ hoạt động của các nhà máy sao cho phù hợp với các quy định hiện hành của quốc gia bằng cách sử dụng Công cụ tự đánh giá.</a:t>
            </a:r>
            <a:endParaRPr lang="en-US" sz="1500" dirty="0"/>
          </a:p>
          <a:p>
            <a:pPr marL="285750" indent="-285750">
              <a:spcBef>
                <a:spcPts val="600"/>
              </a:spcBef>
              <a:spcAft>
                <a:spcPts val="600"/>
              </a:spcAft>
              <a:buFont typeface="Courier New" pitchFamily="49" charset="0"/>
              <a:buChar char="o"/>
            </a:pPr>
            <a:r>
              <a:rPr lang="vi-VN" sz="1500" dirty="0"/>
              <a:t>Xây dựng một kế hoạch cải tiến.</a:t>
            </a:r>
            <a:endParaRPr lang="en-US" sz="1500" dirty="0"/>
          </a:p>
          <a:p>
            <a:pPr>
              <a:spcBef>
                <a:spcPts val="600"/>
              </a:spcBef>
              <a:spcAft>
                <a:spcPts val="600"/>
              </a:spcAft>
            </a:pPr>
            <a:endParaRPr lang="en-US" sz="1500" dirty="0"/>
          </a:p>
          <a:p>
            <a:pPr marL="285750" indent="-285750">
              <a:spcBef>
                <a:spcPts val="600"/>
              </a:spcBef>
              <a:spcAft>
                <a:spcPts val="600"/>
              </a:spcAft>
              <a:buFont typeface="Wingdings" pitchFamily="2" charset="2"/>
              <a:buChar char="v"/>
            </a:pPr>
            <a:r>
              <a:rPr lang="vi-VN" sz="1500" dirty="0"/>
              <a:t>Khóa đào tạo được xây dựng dựa trên một dự án thử nghiệm do Better Work thực hiện trong năm 2017 – 2018 cho 30 nhà máy. Khóa học được thiết kế với sự tham vấn của các thương hiện và các bên liên quan khác, trong đó có sự hiện diện của Liên minh Trang phục Bền vững để đảm bảo tính liên kết với chỉ số HIGG FEM. Các công cụ sẽ được giới thiệu đến các nhà máy và được sử dụng trong suốt quá trình đào tạo với phiên bản được cập nhật mới để nêu rõ các quy định áp dụng mới nhất tính đến thời điểm hiện tại.</a:t>
            </a:r>
            <a:endParaRPr lang="en-US" sz="15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09600" y="350426"/>
            <a:ext cx="5867400" cy="553998"/>
          </a:xfrm>
          <a:prstGeom prst="rect">
            <a:avLst/>
          </a:prstGeom>
          <a:noFill/>
        </p:spPr>
        <p:txBody>
          <a:bodyPr wrap="square" rtlCol="0">
            <a:spAutoFit/>
          </a:bodyPr>
          <a:lstStyle/>
          <a:p>
            <a:r>
              <a:rPr lang="en-US" sz="3000" b="1" dirty="0">
                <a:solidFill>
                  <a:srgbClr val="0000FF"/>
                </a:solidFill>
                <a:latin typeface="Arial" panose="020B0604020202020204" pitchFamily="34" charset="0"/>
                <a:cs typeface="Arial" panose="020B0604020202020204" pitchFamily="34" charset="0"/>
              </a:rPr>
              <a:t>MUC TIÊU ĐÀO TẠO</a:t>
            </a:r>
            <a:endParaRPr lang="en-US" sz="3000" b="1" dirty="0">
              <a:solidFill>
                <a:srgbClr val="0000FF"/>
              </a:solidFill>
            </a:endParaRPr>
          </a:p>
        </p:txBody>
      </p:sp>
    </p:spTree>
    <p:extLst>
      <p:ext uri="{BB962C8B-B14F-4D97-AF65-F5344CB8AC3E}">
        <p14:creationId xmlns:p14="http://schemas.microsoft.com/office/powerpoint/2010/main" val="46027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7199" y="1676400"/>
            <a:ext cx="8468511" cy="1708160"/>
          </a:xfrm>
          <a:prstGeom prst="rect">
            <a:avLst/>
          </a:prstGeom>
          <a:solidFill>
            <a:schemeClr val="accent5">
              <a:lumMod val="20000"/>
              <a:lumOff val="80000"/>
            </a:schemeClr>
          </a:solidFill>
        </p:spPr>
        <p:txBody>
          <a:bodyPr wrap="square">
            <a:spAutoFit/>
          </a:bodyPr>
          <a:lstStyle/>
          <a:p>
            <a:pPr algn="ctr"/>
            <a:r>
              <a:rPr lang="en-US" sz="2400" b="1" dirty="0">
                <a:solidFill>
                  <a:srgbClr val="862A39"/>
                </a:solidFill>
                <a:latin typeface="Arial" pitchFamily="34" charset="0"/>
                <a:cs typeface="Arial" pitchFamily="34" charset="0"/>
              </a:rPr>
              <a:t>LẤY NGƯỜI HỌC LÀM TRỌNG TÂM</a:t>
            </a:r>
          </a:p>
          <a:p>
            <a:pPr algn="ctr"/>
            <a:r>
              <a:rPr lang="en-US" sz="2400" dirty="0" err="1">
                <a:latin typeface="Arial" pitchFamily="34" charset="0"/>
                <a:cs typeface="Arial" pitchFamily="34" charset="0"/>
              </a:rPr>
              <a:t>Tối</a:t>
            </a:r>
            <a:r>
              <a:rPr lang="en-US" sz="2400" dirty="0">
                <a:latin typeface="Arial" pitchFamily="34" charset="0"/>
                <a:cs typeface="Arial" pitchFamily="34" charset="0"/>
              </a:rPr>
              <a:t> </a:t>
            </a:r>
            <a:r>
              <a:rPr lang="en-US" sz="2400" dirty="0" err="1">
                <a:latin typeface="Arial" pitchFamily="34" charset="0"/>
                <a:cs typeface="Arial" pitchFamily="34" charset="0"/>
              </a:rPr>
              <a:t>đa</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khuyến</a:t>
            </a:r>
            <a:r>
              <a:rPr lang="en-US" sz="2400" dirty="0">
                <a:latin typeface="Arial" pitchFamily="34" charset="0"/>
                <a:cs typeface="Arial" pitchFamily="34" charset="0"/>
              </a:rPr>
              <a:t> </a:t>
            </a:r>
            <a:r>
              <a:rPr lang="en-US" sz="2400" dirty="0" err="1">
                <a:latin typeface="Arial" pitchFamily="34" charset="0"/>
                <a:cs typeface="Arial" pitchFamily="34" charset="0"/>
              </a:rPr>
              <a:t>khích</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tham</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thảo</a:t>
            </a:r>
            <a:r>
              <a:rPr lang="en-US" sz="2400" dirty="0">
                <a:latin typeface="Arial" pitchFamily="34" charset="0"/>
                <a:cs typeface="Arial" pitchFamily="34" charset="0"/>
              </a:rPr>
              <a:t> </a:t>
            </a:r>
            <a:r>
              <a:rPr lang="en-US" sz="2400" dirty="0" err="1">
                <a:latin typeface="Arial" pitchFamily="34" charset="0"/>
                <a:cs typeface="Arial" pitchFamily="34" charset="0"/>
              </a:rPr>
              <a:t>luận</a:t>
            </a:r>
            <a:r>
              <a:rPr lang="en-US" sz="2400" dirty="0">
                <a:latin typeface="Arial" pitchFamily="34" charset="0"/>
                <a:cs typeface="Arial" pitchFamily="34" charset="0"/>
              </a:rPr>
              <a:t> </a:t>
            </a:r>
            <a:r>
              <a:rPr lang="en-US" sz="2400" dirty="0" err="1">
                <a:latin typeface="Arial" pitchFamily="34" charset="0"/>
                <a:cs typeface="Arial" pitchFamily="34" charset="0"/>
              </a:rPr>
              <a:t>nhóm</a:t>
            </a:r>
            <a:r>
              <a:rPr lang="en-US" sz="2400" dirty="0">
                <a:latin typeface="Arial" pitchFamily="34" charset="0"/>
                <a:cs typeface="Arial" pitchFamily="34" charset="0"/>
              </a:rPr>
              <a:t>; </a:t>
            </a:r>
            <a:r>
              <a:rPr lang="en-US" sz="2400" dirty="0" err="1">
                <a:latin typeface="Arial" pitchFamily="34" charset="0"/>
                <a:cs typeface="Arial" pitchFamily="34" charset="0"/>
              </a:rPr>
              <a:t>bài</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nhóm</a:t>
            </a:r>
            <a:r>
              <a:rPr lang="en-US" sz="2400" dirty="0">
                <a:latin typeface="Arial" pitchFamily="34" charset="0"/>
                <a:cs typeface="Arial" pitchFamily="34" charset="0"/>
              </a:rPr>
              <a:t>; </a:t>
            </a:r>
            <a:r>
              <a:rPr lang="en-US" sz="2400" dirty="0" err="1">
                <a:latin typeface="Arial" pitchFamily="34" charset="0"/>
                <a:cs typeface="Arial" pitchFamily="34" charset="0"/>
              </a:rPr>
              <a:t>đóng</a:t>
            </a:r>
            <a:r>
              <a:rPr lang="en-US" sz="2400" dirty="0">
                <a:latin typeface="Arial" pitchFamily="34" charset="0"/>
                <a:cs typeface="Arial" pitchFamily="34" charset="0"/>
              </a:rPr>
              <a:t> </a:t>
            </a:r>
            <a:r>
              <a:rPr lang="en-US" sz="2400" dirty="0" err="1">
                <a:latin typeface="Arial" pitchFamily="34" charset="0"/>
                <a:cs typeface="Arial" pitchFamily="34" charset="0"/>
              </a:rPr>
              <a:t>góp</a:t>
            </a:r>
            <a:r>
              <a:rPr lang="en-US" sz="2400" dirty="0">
                <a:latin typeface="Arial" pitchFamily="34" charset="0"/>
                <a:cs typeface="Arial" pitchFamily="34" charset="0"/>
              </a:rPr>
              <a:t> ý </a:t>
            </a:r>
            <a:r>
              <a:rPr lang="en-US" sz="2400" dirty="0" err="1">
                <a:latin typeface="Arial" pitchFamily="34" charset="0"/>
                <a:cs typeface="Arial" pitchFamily="34" charset="0"/>
              </a:rPr>
              <a:t>kiến</a:t>
            </a:r>
            <a:endParaRPr lang="en-US" sz="2400" dirty="0">
              <a:latin typeface="Arial" pitchFamily="34" charset="0"/>
              <a:cs typeface="Arial" pitchFamily="34" charset="0"/>
            </a:endParaRPr>
          </a:p>
          <a:p>
            <a:pPr>
              <a:lnSpc>
                <a:spcPct val="150000"/>
              </a:lnSpc>
            </a:pPr>
            <a:endParaRPr lang="en-US" sz="2200" dirty="0">
              <a:solidFill>
                <a:srgbClr val="FFC000"/>
              </a:solidFill>
              <a:latin typeface="Arial" panose="020B0604020202020204" pitchFamily="34" charset="0"/>
              <a:cs typeface="Arial" panose="020B0604020202020204" pitchFamily="34" charset="0"/>
            </a:endParaRPr>
          </a:p>
        </p:txBody>
      </p:sp>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3921760" cy="418896"/>
          </a:xfrm>
          <a:prstGeom prst="rect">
            <a:avLst/>
          </a:prstGeom>
        </p:spPr>
        <p:txBody>
          <a:bodyPr wrap="square" lIns="0" tIns="0" rIns="0" bIns="0" rtlCol="0">
            <a:noAutofit/>
          </a:bodyPr>
          <a:lstStyle/>
          <a:p>
            <a:pPr marL="12700">
              <a:lnSpc>
                <a:spcPts val="3270"/>
              </a:lnSpc>
              <a:spcBef>
                <a:spcPts val="163"/>
              </a:spcBef>
            </a:pPr>
            <a:r>
              <a:rPr lang="en-US" sz="2800" b="1" dirty="0">
                <a:latin typeface="Arial"/>
                <a:cs typeface="Arial"/>
              </a:rPr>
              <a:t>PHƯƠNG PHÁP</a:t>
            </a:r>
            <a:endParaRPr lang="en-IN" sz="3000" b="1" i="1" spc="0" dirty="0">
              <a:latin typeface="Arial"/>
              <a:cs typeface="Arial"/>
            </a:endParaRPr>
          </a:p>
        </p:txBody>
      </p:sp>
      <p:sp>
        <p:nvSpPr>
          <p:cNvPr id="5" name="object 8"/>
          <p:cNvSpPr/>
          <p:nvPr/>
        </p:nvSpPr>
        <p:spPr>
          <a:xfrm>
            <a:off x="984503" y="3505200"/>
            <a:ext cx="2019300" cy="2209800"/>
          </a:xfrm>
          <a:prstGeom prst="rect">
            <a:avLst/>
          </a:prstGeom>
          <a:blipFill>
            <a:blip r:embed="rId2"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11"/>
          <p:cNvSpPr/>
          <p:nvPr/>
        </p:nvSpPr>
        <p:spPr>
          <a:xfrm>
            <a:off x="3262884" y="3922308"/>
            <a:ext cx="2618231" cy="1743456"/>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15"/>
          <p:cNvSpPr/>
          <p:nvPr/>
        </p:nvSpPr>
        <p:spPr>
          <a:xfrm>
            <a:off x="6248400" y="3889542"/>
            <a:ext cx="2523744" cy="1808988"/>
          </a:xfrm>
          <a:prstGeom prst="rect">
            <a:avLst/>
          </a:prstGeom>
          <a:blipFill>
            <a:blip r:embed="rId4"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73687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5" name="Rectangle 4"/>
          <p:cNvSpPr/>
          <p:nvPr/>
        </p:nvSpPr>
        <p:spPr>
          <a:xfrm>
            <a:off x="337744" y="1066800"/>
            <a:ext cx="8349056" cy="4555093"/>
          </a:xfrm>
          <a:prstGeom prst="rect">
            <a:avLst/>
          </a:prstGeom>
          <a:solidFill>
            <a:schemeClr val="accent5">
              <a:lumMod val="20000"/>
              <a:lumOff val="80000"/>
            </a:schemeClr>
          </a:solidFill>
        </p:spPr>
        <p:txBody>
          <a:bodyPr wrap="square">
            <a:spAutoFit/>
          </a:bodyPr>
          <a:lstStyle/>
          <a:p>
            <a:pPr marL="342900" indent="-342900" algn="just">
              <a:spcBef>
                <a:spcPts val="600"/>
              </a:spcBef>
              <a:spcAft>
                <a:spcPts val="600"/>
              </a:spcAft>
              <a:buFont typeface="Wingdings" panose="05000000000000000000" pitchFamily="2" charset="2"/>
              <a:buChar char="v"/>
            </a:pPr>
            <a:r>
              <a:rPr lang="en-US" sz="2200" dirty="0" err="1">
                <a:latin typeface="Arial" panose="020B0604020202020204" pitchFamily="34" charset="0"/>
                <a:cs typeface="Arial" panose="020B0604020202020204" pitchFamily="34" charset="0"/>
              </a:rPr>
              <a:t>Giới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thiệu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p>
          <a:p>
            <a:pPr marL="800100" lvl="1" indent="-342900">
              <a:spcBef>
                <a:spcPts val="600"/>
              </a:spcBef>
              <a:spcAft>
                <a:spcPts val="600"/>
              </a:spcAft>
              <a:buFont typeface="Wingdings" panose="05000000000000000000" pitchFamily="2" charset="2"/>
              <a:buChar char="ü"/>
            </a:pPr>
            <a:r>
              <a:rPr lang="en-US" sz="2200" i="1" dirty="0">
                <a:latin typeface="Arial" panose="020B0604020202020204" pitchFamily="34" charset="0"/>
                <a:cs typeface="Arial" panose="020B0604020202020204" pitchFamily="34" charset="0"/>
              </a:rPr>
              <a:t>H</a:t>
            </a:r>
            <a:r>
              <a:rPr lang="vi-VN" sz="2200" i="1" dirty="0">
                <a:latin typeface="Arial" panose="020B0604020202020204" pitchFamily="34" charset="0"/>
                <a:cs typeface="Arial" panose="020B0604020202020204" pitchFamily="34" charset="0"/>
              </a:rPr>
              <a:t>ướng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dẫn</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Quốc</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gia</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về</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Luật</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Môi</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tr</a:t>
            </a:r>
            <a:r>
              <a:rPr lang="vi-VN" sz="2200" i="1" dirty="0">
                <a:latin typeface="Arial" panose="020B0604020202020204" pitchFamily="34" charset="0"/>
                <a:cs typeface="Arial" panose="020B0604020202020204" pitchFamily="34" charset="0"/>
              </a:rPr>
              <a:t>ường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Việt</a:t>
            </a:r>
            <a:r>
              <a:rPr lang="en-US" sz="2200" i="1" dirty="0">
                <a:latin typeface="Arial" panose="020B0604020202020204" pitchFamily="34" charset="0"/>
                <a:cs typeface="Arial" panose="020B0604020202020204" pitchFamily="34" charset="0"/>
              </a:rPr>
              <a:t> Nam          </a:t>
            </a:r>
            <a:r>
              <a:rPr lang="en-US" sz="2200" i="1" dirty="0" err="1">
                <a:latin typeface="Arial" panose="020B0604020202020204" pitchFamily="34" charset="0"/>
                <a:cs typeface="Arial" panose="020B0604020202020204" pitchFamily="34" charset="0"/>
              </a:rPr>
              <a:t>trong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ngành</a:t>
            </a:r>
            <a:r>
              <a:rPr lang="en-US" sz="2200" i="1" dirty="0">
                <a:latin typeface="Arial" panose="020B0604020202020204" pitchFamily="34" charset="0"/>
                <a:cs typeface="Arial" panose="020B0604020202020204" pitchFamily="34" charset="0"/>
              </a:rPr>
              <a:t> May </a:t>
            </a:r>
            <a:r>
              <a:rPr lang="en-US" sz="2200" i="1" dirty="0" err="1">
                <a:latin typeface="Arial" panose="020B0604020202020204" pitchFamily="34" charset="0"/>
                <a:cs typeface="Arial" panose="020B0604020202020204" pitchFamily="34" charset="0"/>
              </a:rPr>
              <a:t>mặc</a:t>
            </a:r>
            <a:endParaRPr lang="en-US" sz="2200" i="1" dirty="0">
              <a:latin typeface="Arial" panose="020B0604020202020204" pitchFamily="34" charset="0"/>
              <a:cs typeface="Arial" panose="020B0604020202020204" pitchFamily="34" charset="0"/>
            </a:endParaRPr>
          </a:p>
          <a:p>
            <a:pPr marL="800100" lvl="1" indent="-342900" algn="just">
              <a:spcBef>
                <a:spcPts val="600"/>
              </a:spcBef>
              <a:spcAft>
                <a:spcPts val="600"/>
              </a:spcAft>
              <a:buFont typeface="Wingdings" panose="05000000000000000000" pitchFamily="2" charset="2"/>
              <a:buChar char="ü"/>
            </a:pPr>
            <a:r>
              <a:rPr lang="en-US" sz="2200" i="1" dirty="0" err="1">
                <a:latin typeface="Arial" panose="020B0604020202020204" pitchFamily="34" charset="0"/>
                <a:cs typeface="Arial" panose="020B0604020202020204" pitchFamily="34" charset="0"/>
              </a:rPr>
              <a:t>Công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cụ</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tự</a:t>
            </a:r>
            <a:r>
              <a:rPr lang="en-US" sz="2200" i="1" dirty="0">
                <a:latin typeface="Arial" panose="020B0604020202020204" pitchFamily="34" charset="0"/>
                <a:cs typeface="Arial" panose="020B0604020202020204" pitchFamily="34" charset="0"/>
              </a:rPr>
              <a:t> </a:t>
            </a:r>
            <a:r>
              <a:rPr lang="vi-VN" sz="2200" i="1" dirty="0">
                <a:latin typeface="Arial" panose="020B0604020202020204" pitchFamily="34" charset="0"/>
                <a:cs typeface="Arial" panose="020B0604020202020204" pitchFamily="34" charset="0"/>
              </a:rPr>
              <a:t>đánh</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giá</a:t>
            </a:r>
            <a:r>
              <a:rPr lang="en-US" sz="2200" i="1" dirty="0">
                <a:latin typeface="Arial" panose="020B0604020202020204" pitchFamily="34" charset="0"/>
                <a:cs typeface="Arial" panose="020B0604020202020204" pitchFamily="34" charset="0"/>
              </a:rPr>
              <a:t> SAT</a:t>
            </a:r>
          </a:p>
          <a:p>
            <a:pPr marL="342900" indent="-342900" algn="just">
              <a:spcBef>
                <a:spcPts val="600"/>
              </a:spcBef>
              <a:spcAft>
                <a:spcPts val="600"/>
              </a:spcAft>
              <a:buFont typeface="Wingdings" panose="05000000000000000000" pitchFamily="2" charset="2"/>
              <a:buChar char="v"/>
            </a:pPr>
            <a:r>
              <a:rPr lang="en-US" sz="2200" dirty="0" err="1">
                <a:latin typeface="Arial" panose="020B0604020202020204" pitchFamily="34" charset="0"/>
                <a:cs typeface="Arial" panose="020B0604020202020204" pitchFamily="34" charset="0"/>
              </a:rPr>
              <a:t>Hướng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dẫn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a:t>
            </a:r>
          </a:p>
          <a:p>
            <a:pPr marL="342900" indent="-342900" algn="just">
              <a:spcBef>
                <a:spcPts val="600"/>
              </a:spcBef>
              <a:spcAft>
                <a:spcPts val="6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T</a:t>
            </a:r>
            <a:r>
              <a:rPr lang="vi-VN" sz="2200" dirty="0">
                <a:latin typeface="Arial" panose="020B0604020202020204" pitchFamily="34" charset="0"/>
                <a:cs typeface="Arial" panose="020B0604020202020204" pitchFamily="34" charset="0"/>
              </a:rPr>
              <a:t>ổng quan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các quy 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vệ</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môi trường của Việt Nam </a:t>
            </a:r>
            <a:r>
              <a:rPr lang="en-US" sz="2200" dirty="0" err="1">
                <a:latin typeface="Arial" panose="020B0604020202020204" pitchFamily="34" charset="0"/>
                <a:cs typeface="Arial" panose="020B0604020202020204" pitchFamily="34" charset="0"/>
              </a:rPr>
              <a:t>trong</a:t>
            </a:r>
            <a:r>
              <a:rPr lang="vi-VN" sz="2200" dirty="0">
                <a:latin typeface="Arial" panose="020B0604020202020204" pitchFamily="34" charset="0"/>
                <a:cs typeface="Arial" panose="020B0604020202020204" pitchFamily="34" charset="0"/>
              </a:rPr>
              <a:t> ngành</a:t>
            </a:r>
            <a:r>
              <a:rPr lang="en-US" sz="2200" dirty="0">
                <a:latin typeface="Arial" panose="020B0604020202020204" pitchFamily="34" charset="0"/>
                <a:cs typeface="Arial" panose="020B0604020202020204" pitchFamily="34" charset="0"/>
              </a:rPr>
              <a:t> May </a:t>
            </a:r>
            <a:r>
              <a:rPr lang="en-US" sz="2200" dirty="0" err="1">
                <a:latin typeface="Arial" panose="020B0604020202020204" pitchFamily="34" charset="0"/>
                <a:cs typeface="Arial" panose="020B0604020202020204" pitchFamily="34" charset="0"/>
              </a:rPr>
              <a:t>mặc</a:t>
            </a:r>
            <a:endParaRPr lang="en-US" sz="2200" dirty="0">
              <a:latin typeface="Arial" panose="020B0604020202020204" pitchFamily="34" charset="0"/>
              <a:cs typeface="Arial" panose="020B0604020202020204" pitchFamily="34" charset="0"/>
            </a:endParaRPr>
          </a:p>
          <a:p>
            <a:pPr marL="342900" indent="-342900" algn="just">
              <a:spcBef>
                <a:spcPts val="600"/>
              </a:spcBef>
              <a:spcAft>
                <a:spcPts val="600"/>
              </a:spcAft>
              <a:buFont typeface="Wingdings" panose="05000000000000000000" pitchFamily="2" charset="2"/>
              <a:buChar char="v"/>
            </a:pPr>
            <a:r>
              <a:rPr lang="en-US" sz="2200" dirty="0" err="1">
                <a:solidFill>
                  <a:srgbClr val="0000FF"/>
                </a:solidFill>
                <a:latin typeface="Arial" panose="020B0604020202020204" pitchFamily="34" charset="0"/>
                <a:cs typeface="Arial" panose="020B0604020202020204" pitchFamily="34" charset="0"/>
              </a:rPr>
              <a:t>Cập</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nhật</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các</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quy</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định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mới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về</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bảo</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vệ</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Môi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trường</a:t>
            </a:r>
            <a:endParaRPr lang="en-US" sz="2200" dirty="0">
              <a:solidFill>
                <a:srgbClr val="0000FF"/>
              </a:solidFill>
              <a:latin typeface="Arial" panose="020B0604020202020204" pitchFamily="34" charset="0"/>
              <a:cs typeface="Arial" panose="020B0604020202020204" pitchFamily="34" charset="0"/>
            </a:endParaRPr>
          </a:p>
          <a:p>
            <a:pPr marL="342900" indent="-342900" algn="just">
              <a:spcBef>
                <a:spcPts val="600"/>
              </a:spcBef>
              <a:spcAft>
                <a:spcPts val="600"/>
              </a:spcAft>
              <a:buFont typeface="Wingdings" panose="05000000000000000000" pitchFamily="2" charset="2"/>
              <a:buChar char="v"/>
            </a:pPr>
            <a:r>
              <a:rPr lang="en-US" sz="2200" dirty="0" err="1">
                <a:latin typeface="Arial" panose="020B0604020202020204" pitchFamily="34" charset="0"/>
                <a:cs typeface="Arial" panose="020B0604020202020204" pitchFamily="34" charset="0"/>
              </a:rPr>
              <a:t>Higg</a:t>
            </a:r>
            <a:r>
              <a:rPr lang="en-US" sz="2200" dirty="0">
                <a:latin typeface="Arial" panose="020B0604020202020204" pitchFamily="34" charset="0"/>
                <a:cs typeface="Arial" panose="020B0604020202020204" pitchFamily="34" charset="0"/>
              </a:rPr>
              <a:t> FEM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endParaRPr lang="en-US" sz="2200" dirty="0">
              <a:latin typeface="Arial" panose="020B0604020202020204" pitchFamily="34" charset="0"/>
              <a:cs typeface="Arial" panose="020B0604020202020204" pitchFamily="34" charset="0"/>
            </a:endParaRPr>
          </a:p>
          <a:p>
            <a:pPr marL="342900" indent="-342900" algn="just">
              <a:spcBef>
                <a:spcPts val="600"/>
              </a:spcBef>
              <a:spcAft>
                <a:spcPts val="600"/>
              </a:spcAft>
              <a:buFont typeface="Wingdings" panose="05000000000000000000" pitchFamily="2" charset="2"/>
              <a:buChar char="v"/>
            </a:pPr>
            <a:r>
              <a:rPr lang="en-US" sz="2200" dirty="0" err="1">
                <a:solidFill>
                  <a:srgbClr val="0000FF"/>
                </a:solidFill>
                <a:latin typeface="Arial" panose="020B0604020202020204" pitchFamily="34" charset="0"/>
                <a:cs typeface="Arial" panose="020B0604020202020204" pitchFamily="34" charset="0"/>
              </a:rPr>
              <a:t>Thảo</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luận</a:t>
            </a:r>
            <a:r>
              <a:rPr lang="en-US" sz="2200" dirty="0">
                <a:solidFill>
                  <a:srgbClr val="0000FF"/>
                </a:solidFill>
                <a:latin typeface="Arial" panose="020B0604020202020204" pitchFamily="34" charset="0"/>
                <a:cs typeface="Arial" panose="020B0604020202020204" pitchFamily="34" charset="0"/>
              </a:rPr>
              <a:t> </a:t>
            </a:r>
            <a:r>
              <a:rPr lang="vi-VN" sz="2200" dirty="0">
                <a:solidFill>
                  <a:srgbClr val="0000FF"/>
                </a:solidFill>
                <a:latin typeface="Arial" panose="020B0604020202020204" pitchFamily="34" charset="0"/>
                <a:cs typeface="Arial" panose="020B0604020202020204" pitchFamily="34" charset="0"/>
              </a:rPr>
              <a:t>về</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kế</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hoạch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cải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tiến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tại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các</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Doanh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nghiệp</a:t>
            </a:r>
            <a:endParaRPr lang="en-US" sz="22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09600" y="350426"/>
            <a:ext cx="5867400" cy="553998"/>
          </a:xfrm>
          <a:prstGeom prst="rect">
            <a:avLst/>
          </a:prstGeom>
          <a:noFill/>
        </p:spPr>
        <p:txBody>
          <a:bodyPr wrap="square" rtlCol="0">
            <a:spAutoFit/>
          </a:bodyPr>
          <a:lstStyle/>
          <a:p>
            <a:r>
              <a:rPr lang="en-US" sz="3000" b="1" dirty="0">
                <a:solidFill>
                  <a:srgbClr val="0000FF"/>
                </a:solidFill>
                <a:latin typeface="Arial" panose="020B0604020202020204" pitchFamily="34" charset="0"/>
                <a:cs typeface="Arial" panose="020B0604020202020204" pitchFamily="34" charset="0"/>
              </a:rPr>
              <a:t>NỘI DUNG</a:t>
            </a:r>
            <a:endParaRPr lang="en-US" sz="3000" b="1" dirty="0">
              <a:solidFill>
                <a:srgbClr val="0000FF"/>
              </a:solidFill>
            </a:endParaRPr>
          </a:p>
        </p:txBody>
      </p:sp>
    </p:spTree>
    <p:extLst>
      <p:ext uri="{BB962C8B-B14F-4D97-AF65-F5344CB8AC3E}">
        <p14:creationId xmlns:p14="http://schemas.microsoft.com/office/powerpoint/2010/main" val="172617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1</a:t>
            </a:r>
          </a:p>
        </p:txBody>
      </p:sp>
      <p:graphicFrame>
        <p:nvGraphicFramePr>
          <p:cNvPr id="2" name="Table 1"/>
          <p:cNvGraphicFramePr>
            <a:graphicFrameLocks noGrp="1"/>
          </p:cNvGraphicFramePr>
          <p:nvPr>
            <p:extLst>
              <p:ext uri="{D42A27DB-BD31-4B8C-83A1-F6EECF244321}">
                <p14:modId xmlns:p14="http://schemas.microsoft.com/office/powerpoint/2010/main" val="3247120071"/>
              </p:ext>
            </p:extLst>
          </p:nvPr>
        </p:nvGraphicFramePr>
        <p:xfrm>
          <a:off x="0" y="1000029"/>
          <a:ext cx="9144000" cy="5172170"/>
        </p:xfrm>
        <a:graphic>
          <a:graphicData uri="http://schemas.openxmlformats.org/drawingml/2006/table">
            <a:tbl>
              <a:tblPr>
                <a:tableStyleId>{5C22544A-7EE6-4342-B048-85BDC9FD1C3A}</a:tableStyleId>
              </a:tblPr>
              <a:tblGrid>
                <a:gridCol w="2128345">
                  <a:extLst>
                    <a:ext uri="{9D8B030D-6E8A-4147-A177-3AD203B41FA5}">
                      <a16:colId xmlns:a16="http://schemas.microsoft.com/office/drawing/2014/main" xmlns="" val="20000"/>
                    </a:ext>
                  </a:extLst>
                </a:gridCol>
                <a:gridCol w="7015655">
                  <a:extLst>
                    <a:ext uri="{9D8B030D-6E8A-4147-A177-3AD203B41FA5}">
                      <a16:colId xmlns:a16="http://schemas.microsoft.com/office/drawing/2014/main" xmlns="" val="20001"/>
                    </a:ext>
                  </a:extLst>
                </a:gridCol>
              </a:tblGrid>
              <a:tr h="337211">
                <a:tc rowSpan="4">
                  <a:txBody>
                    <a:bodyPr/>
                    <a:lstStyle/>
                    <a:p>
                      <a:pPr algn="ctr" fontAlgn="ctr"/>
                      <a:r>
                        <a:rPr lang="en-US" sz="2000" u="none" strike="noStrike" dirty="0">
                          <a:effectLst/>
                          <a:latin typeface="Arial" panose="020B0604020202020204" pitchFamily="34" charset="0"/>
                          <a:cs typeface="Arial" panose="020B0604020202020204" pitchFamily="34" charset="0"/>
                        </a:rPr>
                        <a:t>8:00 - 9:00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Giới thiệu của IFC/BW                                                                                                                                                               </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337211">
                <a:tc vMerge="1">
                  <a:txBody>
                    <a:bodyPr/>
                    <a:lstStyle/>
                    <a:p>
                      <a:endParaRPr lang="en-US"/>
                    </a:p>
                  </a:txBody>
                  <a:tcPr/>
                </a:tc>
                <a:tc>
                  <a:txBody>
                    <a:bodyPr/>
                    <a:lstStyle/>
                    <a:p>
                      <a:pPr algn="l" fontAlgn="ctr"/>
                      <a:r>
                        <a:rPr lang="vi-VN" sz="2000" u="none" strike="noStrike">
                          <a:effectLst/>
                          <a:latin typeface="Arial" panose="020B0604020202020204" pitchFamily="34" charset="0"/>
                          <a:cs typeface="Arial" panose="020B0604020202020204" pitchFamily="34" charset="0"/>
                        </a:rPr>
                        <a:t>Giới thiệu thành phần tham gia</a:t>
                      </a:r>
                      <a:endParaRPr lang="vi-VN"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337211">
                <a:tc vMerge="1">
                  <a:txBody>
                    <a:bodyPr/>
                    <a:lstStyle/>
                    <a:p>
                      <a:endParaRPr lang="en-US"/>
                    </a:p>
                  </a:txBody>
                  <a:tcPr/>
                </a:tc>
                <a:tc>
                  <a:txBody>
                    <a:bodyPr/>
                    <a:lstStyle/>
                    <a:p>
                      <a:pPr algn="l" fontAlgn="ctr"/>
                      <a:r>
                        <a:rPr lang="vi-VN" sz="2000" u="none" strike="noStrike" dirty="0">
                          <a:effectLst/>
                          <a:latin typeface="Arial" panose="020B0604020202020204" pitchFamily="34" charset="0"/>
                          <a:cs typeface="Arial" panose="020B0604020202020204" pitchFamily="34" charset="0"/>
                        </a:rPr>
                        <a:t>Giới thiệu Nội dung, Phương pháp</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337211">
                <a:tc vMerge="1">
                  <a:txBody>
                    <a:bodyPr/>
                    <a:lstStyle/>
                    <a:p>
                      <a:endParaRPr lang="en-US"/>
                    </a:p>
                  </a:txBody>
                  <a:tcPr/>
                </a:tc>
                <a:tc>
                  <a:txBody>
                    <a:bodyPr/>
                    <a:lstStyle/>
                    <a:p>
                      <a:pPr algn="l" fontAlgn="ctr"/>
                      <a:r>
                        <a:rPr lang="vi-VN" sz="2000" u="none" strike="noStrike" dirty="0">
                          <a:effectLst/>
                          <a:latin typeface="Arial" panose="020B0604020202020204" pitchFamily="34" charset="0"/>
                          <a:cs typeface="Arial" panose="020B0604020202020204" pitchFamily="34" charset="0"/>
                        </a:rPr>
                        <a:t>Phần 1. Giới thiệu công cụ </a:t>
                      </a:r>
                      <a:r>
                        <a:rPr lang="en-US" sz="2000" u="none" strike="noStrike" dirty="0" err="1">
                          <a:effectLst/>
                          <a:latin typeface="Arial" panose="020B0604020202020204" pitchFamily="34" charset="0"/>
                          <a:cs typeface="Arial" panose="020B0604020202020204" pitchFamily="34" charset="0"/>
                        </a:rPr>
                        <a:t>Đào</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tạo</a:t>
                      </a:r>
                      <a:r>
                        <a:rPr lang="vi-VN" sz="2000" u="none" strike="noStrike" dirty="0">
                          <a:effectLst/>
                          <a:latin typeface="Arial" panose="020B0604020202020204" pitchFamily="34" charset="0"/>
                          <a:cs typeface="Arial" panose="020B0604020202020204" pitchFamily="34" charset="0"/>
                        </a:rPr>
                        <a:t> (CG&amp;SAT)</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9:00 - 9:10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595684">
                <a:tc>
                  <a:txBody>
                    <a:bodyPr/>
                    <a:lstStyle/>
                    <a:p>
                      <a:pPr algn="ctr" fontAlgn="ctr"/>
                      <a:r>
                        <a:rPr lang="en-US" sz="2000" u="none" strike="noStrike" dirty="0">
                          <a:effectLst/>
                          <a:latin typeface="Arial" panose="020B0604020202020204" pitchFamily="34" charset="0"/>
                          <a:cs typeface="Arial" panose="020B0604020202020204" pitchFamily="34" charset="0"/>
                        </a:rPr>
                        <a:t>9:10 - 9:40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2. Tổng quan Luật và các văn bản dưới Luật</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9:40 - 10:10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err="1">
                          <a:effectLst/>
                          <a:latin typeface="Arial" panose="020B0604020202020204" pitchFamily="34" charset="0"/>
                          <a:cs typeface="Arial" panose="020B0604020202020204" pitchFamily="34" charset="0"/>
                        </a:rPr>
                        <a:t>Phần</a:t>
                      </a:r>
                      <a:r>
                        <a:rPr lang="en-US" sz="2000" u="none" strike="noStrike" dirty="0">
                          <a:effectLst/>
                          <a:latin typeface="Arial" panose="020B0604020202020204" pitchFamily="34" charset="0"/>
                          <a:cs typeface="Arial" panose="020B0604020202020204" pitchFamily="34" charset="0"/>
                        </a:rPr>
                        <a:t> 3. </a:t>
                      </a:r>
                      <a:r>
                        <a:rPr lang="en-US" sz="2000" u="none" strike="noStrike" dirty="0" err="1">
                          <a:effectLst/>
                          <a:latin typeface="Arial" panose="020B0604020202020204" pitchFamily="34" charset="0"/>
                          <a:cs typeface="Arial" panose="020B0604020202020204" pitchFamily="34" charset="0"/>
                        </a:rPr>
                        <a:t>Đánh</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g</a:t>
                      </a:r>
                      <a:r>
                        <a:rPr lang="en-US" sz="2000" u="none" strike="noStrike" baseline="0" dirty="0" err="1">
                          <a:effectLst/>
                          <a:latin typeface="Arial" panose="020B0604020202020204" pitchFamily="34" charset="0"/>
                          <a:cs typeface="Arial" panose="020B0604020202020204" pitchFamily="34" charset="0"/>
                        </a:rPr>
                        <a:t>iá</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tiền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hoạt</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động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10:10 - 10:20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10:20 - 10:50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4. Hồ sơ và Giấy phép Môi trường</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10:50 - 11:20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5. Khai thác và tiêu thụ Nước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r h="428957">
                <a:tc>
                  <a:txBody>
                    <a:bodyPr/>
                    <a:lstStyle/>
                    <a:p>
                      <a:pPr algn="ctr" fontAlgn="ctr"/>
                      <a:r>
                        <a:rPr lang="en-US" sz="2000" u="none" strike="noStrike">
                          <a:effectLst/>
                          <a:latin typeface="Arial" panose="020B0604020202020204" pitchFamily="34" charset="0"/>
                          <a:cs typeface="Arial" panose="020B0604020202020204" pitchFamily="34" charset="0"/>
                        </a:rPr>
                        <a:t>11:30 - 12:00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9776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2</a:t>
            </a:r>
          </a:p>
        </p:txBody>
      </p:sp>
      <p:graphicFrame>
        <p:nvGraphicFramePr>
          <p:cNvPr id="2" name="Table 1"/>
          <p:cNvGraphicFramePr>
            <a:graphicFrameLocks noGrp="1"/>
          </p:cNvGraphicFramePr>
          <p:nvPr>
            <p:extLst>
              <p:ext uri="{D42A27DB-BD31-4B8C-83A1-F6EECF244321}">
                <p14:modId xmlns:p14="http://schemas.microsoft.com/office/powerpoint/2010/main" val="72233485"/>
              </p:ext>
            </p:extLst>
          </p:nvPr>
        </p:nvGraphicFramePr>
        <p:xfrm>
          <a:off x="0" y="990600"/>
          <a:ext cx="9144000" cy="518160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xmlns="" val="20000"/>
                    </a:ext>
                  </a:extLst>
                </a:gridCol>
                <a:gridCol w="7620000">
                  <a:extLst>
                    <a:ext uri="{9D8B030D-6E8A-4147-A177-3AD203B41FA5}">
                      <a16:colId xmlns:a16="http://schemas.microsoft.com/office/drawing/2014/main" xmlns="" val="20001"/>
                    </a:ext>
                  </a:extLst>
                </a:gridCol>
              </a:tblGrid>
              <a:tr h="537247">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601483">
                <a:tc>
                  <a:txBody>
                    <a:bodyPr/>
                    <a:lstStyle/>
                    <a:p>
                      <a:pPr algn="ctr" fontAlgn="ctr"/>
                      <a:r>
                        <a:rPr lang="en-US" sz="2000" u="none" strike="noStrike" dirty="0">
                          <a:effectLst/>
                          <a:latin typeface="Arial" panose="020B0604020202020204" pitchFamily="34" charset="0"/>
                          <a:cs typeface="Arial" panose="020B0604020202020204" pitchFamily="34" charset="0"/>
                        </a:rPr>
                        <a:t>8:20 - 8:50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6. Quản lý Nước thải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8:50 - 9:10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7. Chất thải rắn</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9:10 - 9:20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9:20 - 9:40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8. Chất thải nguy 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9:40 - 10:10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9. Khí thải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10:10 - 10:20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10:20 - 10:50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10. Hệ thống Quản lý Môi trường (EMS)</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10:50 - 11:20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11.</a:t>
                      </a:r>
                      <a:r>
                        <a:rPr lang="en-US" sz="2000" u="none" strike="noStrike" dirty="0">
                          <a:effectLst/>
                          <a:latin typeface="Arial" panose="020B0604020202020204" pitchFamily="34" charset="0"/>
                          <a:cs typeface="Arial" panose="020B0604020202020204" pitchFamily="34" charset="0"/>
                        </a:rPr>
                        <a:t> </a:t>
                      </a:r>
                      <a:r>
                        <a:rPr lang="vi-VN" sz="2000" u="none" strike="noStrike" dirty="0">
                          <a:effectLst/>
                          <a:latin typeface="Arial" panose="020B0604020202020204" pitchFamily="34" charset="0"/>
                          <a:cs typeface="Arial" panose="020B0604020202020204" pitchFamily="34" charset="0"/>
                        </a:rPr>
                        <a:t>Biến đổi khí hậu - Khí nhà kính</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386876">
                <a:tc>
                  <a:txBody>
                    <a:bodyPr/>
                    <a:lstStyle/>
                    <a:p>
                      <a:pPr algn="ctr" fontAlgn="ctr"/>
                      <a:r>
                        <a:rPr lang="en-US" sz="2000" u="none" strike="noStrike">
                          <a:effectLst/>
                          <a:latin typeface="Arial" panose="020B0604020202020204" pitchFamily="34" charset="0"/>
                          <a:cs typeface="Arial" panose="020B0604020202020204" pitchFamily="34" charset="0"/>
                        </a:rPr>
                        <a:t>11:30 - 12:00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24310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3</a:t>
            </a:r>
          </a:p>
        </p:txBody>
      </p:sp>
      <p:graphicFrame>
        <p:nvGraphicFramePr>
          <p:cNvPr id="4" name="Table 3"/>
          <p:cNvGraphicFramePr>
            <a:graphicFrameLocks noGrp="1"/>
          </p:cNvGraphicFramePr>
          <p:nvPr>
            <p:extLst>
              <p:ext uri="{D42A27DB-BD31-4B8C-83A1-F6EECF244321}">
                <p14:modId xmlns:p14="http://schemas.microsoft.com/office/powerpoint/2010/main" val="1186919172"/>
              </p:ext>
            </p:extLst>
          </p:nvPr>
        </p:nvGraphicFramePr>
        <p:xfrm>
          <a:off x="0" y="1019033"/>
          <a:ext cx="9144000" cy="5153168"/>
        </p:xfrm>
        <a:graphic>
          <a:graphicData uri="http://schemas.openxmlformats.org/drawingml/2006/table">
            <a:tbl>
              <a:tblPr>
                <a:tableStyleId>{5C22544A-7EE6-4342-B048-85BDC9FD1C3A}</a:tableStyleId>
              </a:tblPr>
              <a:tblGrid>
                <a:gridCol w="1752600">
                  <a:extLst>
                    <a:ext uri="{9D8B030D-6E8A-4147-A177-3AD203B41FA5}">
                      <a16:colId xmlns:a16="http://schemas.microsoft.com/office/drawing/2014/main" xmlns="" val="20000"/>
                    </a:ext>
                  </a:extLst>
                </a:gridCol>
                <a:gridCol w="7391400">
                  <a:extLst>
                    <a:ext uri="{9D8B030D-6E8A-4147-A177-3AD203B41FA5}">
                      <a16:colId xmlns:a16="http://schemas.microsoft.com/office/drawing/2014/main" xmlns="" val="20001"/>
                    </a:ext>
                  </a:extLst>
                </a:gridCol>
              </a:tblGrid>
              <a:tr h="680512">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63106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8:20 - 9:20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vi-VN" sz="2000" u="none" strike="noStrike" dirty="0">
                          <a:effectLst/>
                          <a:latin typeface="Arial" panose="020B0604020202020204" pitchFamily="34" charset="0"/>
                          <a:cs typeface="Arial" panose="020B0604020202020204" pitchFamily="34" charset="0"/>
                        </a:rPr>
                        <a:t>Phần 12. Quản lý năng lượng</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9:20 - 9:30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669150">
                <a:tc>
                  <a:txBody>
                    <a:bodyPr/>
                    <a:lstStyle/>
                    <a:p>
                      <a:pPr algn="ctr" fontAlgn="ctr"/>
                      <a:r>
                        <a:rPr lang="en-US" sz="2000" u="none" strike="noStrike" dirty="0">
                          <a:effectLst/>
                          <a:latin typeface="Arial" panose="020B0604020202020204" pitchFamily="34" charset="0"/>
                          <a:cs typeface="Arial" panose="020B0604020202020204" pitchFamily="34" charset="0"/>
                        </a:rPr>
                        <a:t>9:30 - 10:30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13. Quản lý Hóa chất</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10:30 - 10:40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963720">
                <a:tc>
                  <a:txBody>
                    <a:bodyPr/>
                    <a:lstStyle/>
                    <a:p>
                      <a:pPr algn="ctr" fontAlgn="ctr"/>
                      <a:r>
                        <a:rPr lang="en-US" sz="2000" u="none" strike="noStrike" dirty="0">
                          <a:effectLst/>
                          <a:latin typeface="Arial" panose="020B0604020202020204" pitchFamily="34" charset="0"/>
                          <a:cs typeface="Arial" panose="020B0604020202020204" pitchFamily="34" charset="0"/>
                        </a:rPr>
                        <a:t>10:40 - 11:20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Phần 14. Công cụ </a:t>
                      </a:r>
                      <a:r>
                        <a:rPr lang="en-US" sz="2000" u="none" strike="noStrike" dirty="0" err="1">
                          <a:effectLst/>
                          <a:latin typeface="Arial" panose="020B0604020202020204" pitchFamily="34" charset="0"/>
                          <a:cs typeface="Arial" panose="020B0604020202020204" pitchFamily="34" charset="0"/>
                        </a:rPr>
                        <a:t>đào</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tạo</a:t>
                      </a:r>
                      <a:r>
                        <a:rPr lang="vi-VN" sz="2000" u="none" strike="noStrike" dirty="0">
                          <a:effectLst/>
                          <a:latin typeface="Arial" panose="020B0604020202020204" pitchFamily="34" charset="0"/>
                          <a:cs typeface="Arial" panose="020B0604020202020204" pitchFamily="34" charset="0"/>
                        </a:rPr>
                        <a:t/>
                      </a:r>
                      <a:br>
                        <a:rPr lang="vi-VN"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 - </a:t>
                      </a:r>
                      <a:r>
                        <a:rPr lang="vi-VN" sz="2000" u="none" strike="noStrike" dirty="0">
                          <a:effectLst/>
                          <a:latin typeface="Arial" panose="020B0604020202020204" pitchFamily="34" charset="0"/>
                          <a:cs typeface="Arial" panose="020B0604020202020204" pitchFamily="34" charset="0"/>
                        </a:rPr>
                        <a:t>Công cụ tự đánh giá SAT</a:t>
                      </a:r>
                      <a:br>
                        <a:rPr lang="vi-VN"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 - </a:t>
                      </a:r>
                      <a:r>
                        <a:rPr lang="vi-VN" sz="2000" u="none" strike="noStrike" dirty="0">
                          <a:effectLst/>
                          <a:latin typeface="Arial" panose="020B0604020202020204" pitchFamily="34" charset="0"/>
                          <a:cs typeface="Arial" panose="020B0604020202020204" pitchFamily="34" charset="0"/>
                        </a:rPr>
                        <a:t>SAT liên kết với Higg FEM 3.0</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1262127">
                <a:tc>
                  <a:txBody>
                    <a:bodyPr/>
                    <a:lstStyle/>
                    <a:p>
                      <a:pPr algn="ctr" fontAlgn="ctr"/>
                      <a:r>
                        <a:rPr lang="en-US" sz="2000" u="none" strike="noStrike" dirty="0">
                          <a:effectLst/>
                          <a:latin typeface="Arial" panose="020B0604020202020204" pitchFamily="34" charset="0"/>
                          <a:cs typeface="Arial" panose="020B0604020202020204" pitchFamily="34" charset="0"/>
                        </a:rPr>
                        <a:t>11:30 - 12:00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err="1">
                          <a:effectLst/>
                          <a:latin typeface="Arial" panose="020B0604020202020204" pitchFamily="34" charset="0"/>
                          <a:cs typeface="Arial" panose="020B0604020202020204" pitchFamily="34" charset="0"/>
                        </a:rPr>
                        <a:t>Phần</a:t>
                      </a:r>
                      <a:r>
                        <a:rPr lang="en-US" sz="2000" u="none" strike="noStrike" dirty="0">
                          <a:effectLst/>
                          <a:latin typeface="Arial" panose="020B0604020202020204" pitchFamily="34" charset="0"/>
                          <a:cs typeface="Arial" panose="020B0604020202020204" pitchFamily="34" charset="0"/>
                        </a:rPr>
                        <a:t> 15: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err="1">
                          <a:effectLst/>
                          <a:latin typeface="Arial" panose="020B0604020202020204" pitchFamily="34" charset="0"/>
                          <a:cs typeface="Arial" panose="020B0604020202020204" pitchFamily="34" charset="0"/>
                        </a:rPr>
                        <a:t>Đề</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xuất</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cải</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tiến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để</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đáp</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ứng</a:t>
                      </a:r>
                      <a:r>
                        <a:rPr lang="en-US" sz="2000" u="none" strike="noStrike" dirty="0">
                          <a:effectLst/>
                          <a:latin typeface="Arial" panose="020B0604020202020204" pitchFamily="34" charset="0"/>
                          <a:cs typeface="Arial" panose="020B0604020202020204" pitchFamily="34" charset="0"/>
                        </a:rPr>
                        <a:t> SAT </a:t>
                      </a:r>
                      <a:r>
                        <a:rPr lang="en-US" sz="2000" u="none" strike="noStrike" dirty="0" err="1">
                          <a:effectLst/>
                          <a:latin typeface="Arial" panose="020B0604020202020204" pitchFamily="34" charset="0"/>
                          <a:cs typeface="Arial" panose="020B0604020202020204" pitchFamily="34" charset="0"/>
                        </a:rPr>
                        <a:t>và</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nâng</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cao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điểm</a:t>
                      </a:r>
                      <a:r>
                        <a:rPr lang="en-US" sz="2000" u="none" strike="noStrike" dirty="0">
                          <a:effectLst/>
                          <a:latin typeface="Arial" panose="020B0604020202020204" pitchFamily="34" charset="0"/>
                          <a:cs typeface="Arial" panose="020B0604020202020204" pitchFamily="34" charset="0"/>
                        </a:rPr>
                        <a:t> </a:t>
                      </a:r>
                      <a:r>
                        <a:rPr lang="vi-VN" sz="2000" u="none" strike="noStrike" dirty="0">
                          <a:effectLst/>
                          <a:latin typeface="+mn-lt"/>
                          <a:cs typeface="Arial" panose="020B0604020202020204" pitchFamily="34" charset="0"/>
                        </a:rPr>
                        <a:t>Higg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31659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4</a:t>
            </a:r>
          </a:p>
        </p:txBody>
      </p:sp>
      <p:graphicFrame>
        <p:nvGraphicFramePr>
          <p:cNvPr id="3" name="Table 2"/>
          <p:cNvGraphicFramePr>
            <a:graphicFrameLocks noGrp="1"/>
          </p:cNvGraphicFramePr>
          <p:nvPr>
            <p:extLst>
              <p:ext uri="{D42A27DB-BD31-4B8C-83A1-F6EECF244321}">
                <p14:modId xmlns:p14="http://schemas.microsoft.com/office/powerpoint/2010/main" val="1889608998"/>
              </p:ext>
            </p:extLst>
          </p:nvPr>
        </p:nvGraphicFramePr>
        <p:xfrm>
          <a:off x="-19640" y="990600"/>
          <a:ext cx="9163639" cy="5181601"/>
        </p:xfrm>
        <a:graphic>
          <a:graphicData uri="http://schemas.openxmlformats.org/drawingml/2006/table">
            <a:tbl>
              <a:tblPr>
                <a:tableStyleId>{5C22544A-7EE6-4342-B048-85BDC9FD1C3A}</a:tableStyleId>
              </a:tblPr>
              <a:tblGrid>
                <a:gridCol w="1924640">
                  <a:extLst>
                    <a:ext uri="{9D8B030D-6E8A-4147-A177-3AD203B41FA5}">
                      <a16:colId xmlns:a16="http://schemas.microsoft.com/office/drawing/2014/main" xmlns="" val="20000"/>
                    </a:ext>
                  </a:extLst>
                </a:gridCol>
                <a:gridCol w="7238999">
                  <a:extLst>
                    <a:ext uri="{9D8B030D-6E8A-4147-A177-3AD203B41FA5}">
                      <a16:colId xmlns:a16="http://schemas.microsoft.com/office/drawing/2014/main" xmlns="" val="20001"/>
                    </a:ext>
                  </a:extLst>
                </a:gridCol>
              </a:tblGrid>
              <a:tr h="682188">
                <a:tc>
                  <a:txBody>
                    <a:bodyPr/>
                    <a:lstStyle/>
                    <a:p>
                      <a:pPr algn="ctr" fontAlgn="ctr"/>
                      <a:r>
                        <a:rPr lang="en-US" sz="2000" u="none" strike="noStrike" dirty="0">
                          <a:effectLst/>
                          <a:latin typeface="Arial" panose="020B0604020202020204" pitchFamily="34" charset="0"/>
                          <a:cs typeface="Arial" panose="020B0604020202020204" pitchFamily="34" charset="0"/>
                        </a:rPr>
                        <a:t>8:00 - 8:15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751923">
                <a:tc>
                  <a:txBody>
                    <a:bodyPr/>
                    <a:lstStyle/>
                    <a:p>
                      <a:pPr algn="ctr" fontAlgn="ctr"/>
                      <a:r>
                        <a:rPr lang="en-US" sz="2000" u="none" strike="noStrike" dirty="0">
                          <a:effectLst/>
                          <a:latin typeface="Arial" panose="020B0604020202020204" pitchFamily="34" charset="0"/>
                          <a:cs typeface="Arial" panose="020B0604020202020204" pitchFamily="34" charset="0"/>
                        </a:rPr>
                        <a:t>8:15 - 9:15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về </a:t>
                      </a:r>
                      <a:r>
                        <a:rPr lang="en-US" sz="2000" u="none" strike="noStrike" dirty="0" err="1">
                          <a:effectLst/>
                          <a:latin typeface="Arial" panose="020B0604020202020204" pitchFamily="34" charset="0"/>
                          <a:cs typeface="Arial" panose="020B0604020202020204" pitchFamily="34" charset="0"/>
                        </a:rPr>
                        <a:t>các</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thách</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thức</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khi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đáp</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ứng</a:t>
                      </a:r>
                      <a:r>
                        <a:rPr lang="en-US" sz="2000" u="none" strike="noStrike" baseline="0" dirty="0">
                          <a:effectLst/>
                          <a:latin typeface="Arial" panose="020B0604020202020204" pitchFamily="34" charset="0"/>
                          <a:cs typeface="Arial" panose="020B0604020202020204" pitchFamily="34" charset="0"/>
                        </a:rPr>
                        <a:t> SAT </a:t>
                      </a:r>
                      <a:r>
                        <a:rPr lang="en-US" sz="2000" u="none" strike="noStrike" baseline="0" dirty="0" err="1">
                          <a:effectLst/>
                          <a:latin typeface="Arial" panose="020B0604020202020204" pitchFamily="34" charset="0"/>
                          <a:cs typeface="Arial" panose="020B0604020202020204" pitchFamily="34" charset="0"/>
                        </a:rPr>
                        <a:t>và</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kết</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quả</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9:15 - 9:25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557879">
                <a:tc>
                  <a:txBody>
                    <a:bodyPr/>
                    <a:lstStyle/>
                    <a:p>
                      <a:pPr algn="ctr" fontAlgn="ctr"/>
                      <a:r>
                        <a:rPr lang="en-US" sz="2000" u="none" strike="noStrike">
                          <a:effectLst/>
                          <a:latin typeface="Arial" panose="020B0604020202020204" pitchFamily="34" charset="0"/>
                          <a:cs typeface="Arial" panose="020B0604020202020204" pitchFamily="34" charset="0"/>
                        </a:rPr>
                        <a:t>9:25 - 10:25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về </a:t>
                      </a:r>
                      <a:r>
                        <a:rPr lang="en-US" sz="2000" u="none" strike="noStrike" baseline="0" dirty="0" err="1">
                          <a:effectLst/>
                          <a:latin typeface="Arial" panose="020B0604020202020204" pitchFamily="34" charset="0"/>
                          <a:cs typeface="Arial" panose="020B0604020202020204" pitchFamily="34" charset="0"/>
                        </a:rPr>
                        <a:t>kê</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hoạch</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cải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tiến</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10:25 - 10:35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970224">
                <a:tc>
                  <a:txBody>
                    <a:bodyPr/>
                    <a:lstStyle/>
                    <a:p>
                      <a:pPr algn="ctr" fontAlgn="ctr"/>
                      <a:r>
                        <a:rPr lang="en-US" sz="2000" u="none" strike="noStrike">
                          <a:effectLst/>
                          <a:latin typeface="Arial" panose="020B0604020202020204" pitchFamily="34" charset="0"/>
                          <a:cs typeface="Arial" panose="020B0604020202020204" pitchFamily="34" charset="0"/>
                        </a:rPr>
                        <a:t>10:35 - 11:45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err="1">
                          <a:effectLst/>
                          <a:latin typeface="Arial" panose="020B0604020202020204" pitchFamily="34" charset="0"/>
                          <a:cs typeface="Arial" panose="020B0604020202020204" pitchFamily="34" charset="0"/>
                        </a:rPr>
                        <a:t>Thảo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luận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Giải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pháp</a:t>
                      </a:r>
                      <a:r>
                        <a:rPr lang="en-US" sz="2000" u="none" strike="noStrike" baseline="0"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cải</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thiện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để</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đáp</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ứng</a:t>
                      </a:r>
                      <a:r>
                        <a:rPr lang="en-US" sz="2000" u="none" strike="noStrike" dirty="0">
                          <a:effectLst/>
                          <a:latin typeface="Arial" panose="020B0604020202020204" pitchFamily="34" charset="0"/>
                          <a:cs typeface="Arial" panose="020B0604020202020204" pitchFamily="34" charset="0"/>
                        </a:rPr>
                        <a:t> SAT </a:t>
                      </a:r>
                      <a:r>
                        <a:rPr lang="en-US" sz="2000" u="none" strike="noStrike" dirty="0" err="1">
                          <a:effectLst/>
                          <a:latin typeface="Arial" panose="020B0604020202020204" pitchFamily="34" charset="0"/>
                          <a:cs typeface="Arial" panose="020B0604020202020204" pitchFamily="34" charset="0"/>
                        </a:rPr>
                        <a:t>và</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nâng</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cao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điểm</a:t>
                      </a:r>
                      <a:r>
                        <a:rPr lang="en-US" sz="2000" u="none" strike="noStrike" dirty="0">
                          <a:effectLst/>
                          <a:latin typeface="Arial" panose="020B0604020202020204" pitchFamily="34" charset="0"/>
                          <a:cs typeface="Arial" panose="020B0604020202020204" pitchFamily="34" charset="0"/>
                        </a:rPr>
                        <a:t> HIGG.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1249163">
                <a:tc>
                  <a:txBody>
                    <a:bodyPr/>
                    <a:lstStyle/>
                    <a:p>
                      <a:pPr algn="ctr" fontAlgn="ctr"/>
                      <a:r>
                        <a:rPr lang="en-US" sz="2000" u="none" strike="noStrike">
                          <a:effectLst/>
                          <a:latin typeface="Arial" panose="020B0604020202020204" pitchFamily="34" charset="0"/>
                          <a:cs typeface="Arial" panose="020B0604020202020204" pitchFamily="34" charset="0"/>
                        </a:rPr>
                        <a:t>11:45 - 12:00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a:effectLst/>
                          <a:latin typeface="Arial" panose="020B0604020202020204" pitchFamily="34" charset="0"/>
                          <a:cs typeface="Arial" panose="020B0604020202020204" pitchFamily="34" charset="0"/>
                        </a:rPr>
                        <a:t>Views from Better Work/IFC</a:t>
                      </a:r>
                      <a:br>
                        <a:rPr lang="en-US"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Better Work/IFC Closing</a:t>
                      </a:r>
                      <a:endParaRPr lang="en-US" sz="20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104297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1259</Words>
  <Application>Microsoft Office PowerPoint</Application>
  <PresentationFormat>On-screen Show (4:3)</PresentationFormat>
  <Paragraphs>136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cp:revision>
  <dcterms:created xsi:type="dcterms:W3CDTF">2021-03-29T07:28:53Z</dcterms:created>
  <dcterms:modified xsi:type="dcterms:W3CDTF">2021-03-30T02:44:30Z</dcterms:modified>
</cp:coreProperties>
</file>