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media/image16.jpg" ContentType="image/jpeg"/>
  <Override PartName="/ppt/media/image23.jpg" ContentType="image/jpeg"/>
  <Override PartName="/ppt/media/image39.jpg" ContentType="image/jpeg"/>
  <Override PartName="/ppt/notesSlides/notesSlide1.xml" ContentType="application/vnd.openxmlformats-officedocument.presentationml.notesSlide+xml"/>
  <Override PartName="/ppt/media/image54.jpg" ContentType="image/jpeg"/>
  <Override PartName="/ppt/media/image56.jpg" ContentType="image/jpeg"/>
  <Override PartName="/ppt/media/image5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8.jpg" ContentType="image/jpeg"/>
  <Override PartName="/ppt/notesSlides/notesSlide4.xml" ContentType="application/vnd.openxmlformats-officedocument.presentationml.notesSlide+xml"/>
  <Override PartName="/ppt/media/image6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41" r:id="rId2"/>
    <p:sldId id="257" r:id="rId3"/>
    <p:sldId id="258" r:id="rId4"/>
    <p:sldId id="259" r:id="rId5"/>
    <p:sldId id="260" r:id="rId6"/>
    <p:sldId id="261" r:id="rId7"/>
    <p:sldId id="262" r:id="rId8"/>
    <p:sldId id="263" r:id="rId9"/>
    <p:sldId id="264"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8" autoAdjust="0"/>
    <p:restoredTop sz="94737"/>
  </p:normalViewPr>
  <p:slideViewPr>
    <p:cSldViewPr>
      <p:cViewPr>
        <p:scale>
          <a:sx n="76" d="100"/>
          <a:sy n="76" d="100"/>
        </p:scale>
        <p:origin x="-978"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236B1-8806-461E-B059-00E5DB6E6093}" type="datetimeFigureOut">
              <a:rPr lang="en-US" smtClean="0"/>
              <a:t>3/30/2021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601DC-64D4-4FAC-8828-5EFAD65EE3BC}" type="slidenum">
              <a:rPr lang="en-US" smtClean="0"/>
              <a:t>‹#›</a:t>
            </a:fld>
            <a:endParaRPr lang="en-US"/>
          </a:p>
        </p:txBody>
      </p:sp>
    </p:spTree>
    <p:extLst>
      <p:ext uri="{BB962C8B-B14F-4D97-AF65-F5344CB8AC3E}">
        <p14:creationId xmlns:p14="http://schemas.microsoft.com/office/powerpoint/2010/main" val="405576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45</a:t>
            </a:fld>
            <a:endParaRPr lang="vi-VN"/>
          </a:p>
        </p:txBody>
      </p:sp>
    </p:spTree>
    <p:extLst>
      <p:ext uri="{BB962C8B-B14F-4D97-AF65-F5344CB8AC3E}">
        <p14:creationId xmlns:p14="http://schemas.microsoft.com/office/powerpoint/2010/main" val="61933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55</a:t>
            </a:fld>
            <a:endParaRPr lang="vi-VN"/>
          </a:p>
        </p:txBody>
      </p:sp>
    </p:spTree>
    <p:extLst>
      <p:ext uri="{BB962C8B-B14F-4D97-AF65-F5344CB8AC3E}">
        <p14:creationId xmlns:p14="http://schemas.microsoft.com/office/powerpoint/2010/main" val="259783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58</a:t>
            </a:fld>
            <a:endParaRPr lang="vi-VN"/>
          </a:p>
        </p:txBody>
      </p:sp>
    </p:spTree>
    <p:extLst>
      <p:ext uri="{BB962C8B-B14F-4D97-AF65-F5344CB8AC3E}">
        <p14:creationId xmlns:p14="http://schemas.microsoft.com/office/powerpoint/2010/main" val="38133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65</a:t>
            </a:fld>
            <a:endParaRPr lang="vi-VN"/>
          </a:p>
        </p:txBody>
      </p:sp>
    </p:spTree>
    <p:extLst>
      <p:ext uri="{BB962C8B-B14F-4D97-AF65-F5344CB8AC3E}">
        <p14:creationId xmlns:p14="http://schemas.microsoft.com/office/powerpoint/2010/main" val="363842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75</a:t>
            </a:fld>
            <a:endParaRPr lang="vi-VN"/>
          </a:p>
        </p:txBody>
      </p:sp>
    </p:spTree>
    <p:extLst>
      <p:ext uri="{BB962C8B-B14F-4D97-AF65-F5344CB8AC3E}">
        <p14:creationId xmlns:p14="http://schemas.microsoft.com/office/powerpoint/2010/main" val="349188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Guide 11.3</a:t>
            </a:r>
          </a:p>
          <a:p>
            <a:r>
              <a:rPr lang="en-US" sz="1200" kern="1200">
                <a:solidFill>
                  <a:schemeClr val="tx1"/>
                </a:solidFill>
                <a:effectLst/>
                <a:latin typeface="+mn-lt"/>
                <a:ea typeface="+mn-ea"/>
                <a:cs typeface="+mn-cs"/>
              </a:rPr>
              <a:t>Renewable energy is energy that is extracted from water, wind, solar, geothermal, ocean waves, biofuels and other renewable energy resources</a:t>
            </a:r>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82</a:t>
            </a:fld>
            <a:endParaRPr lang="vi-VN">
              <a:solidFill>
                <a:prstClr val="black"/>
              </a:solidFill>
            </a:endParaRPr>
          </a:p>
        </p:txBody>
      </p:sp>
    </p:spTree>
    <p:extLst>
      <p:ext uri="{BB962C8B-B14F-4D97-AF65-F5344CB8AC3E}">
        <p14:creationId xmlns:p14="http://schemas.microsoft.com/office/powerpoint/2010/main" val="207066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148F01-E93A-467E-8735-791B5A3C385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2754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48F01-E93A-467E-8735-791B5A3C385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279688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48F01-E93A-467E-8735-791B5A3C385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1491992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69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13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20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99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84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13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05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1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48F01-E93A-467E-8735-791B5A3C385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872619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48F01-E93A-467E-8735-791B5A3C385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37940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148F01-E93A-467E-8735-791B5A3C385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4085149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148F01-E93A-467E-8735-791B5A3C385B}"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3890867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148F01-E93A-467E-8735-791B5A3C385B}"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3651055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36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48F01-E93A-467E-8735-791B5A3C385B}"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2132717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6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6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6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6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6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6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6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148F01-E93A-467E-8735-791B5A3C385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15400595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6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7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7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7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7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7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7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7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7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7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148F01-E93A-467E-8735-791B5A3C385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1C14D-E9CB-49DD-94CD-AAAFA6F82FCA}" type="slidenum">
              <a:rPr lang="en-US" smtClean="0"/>
              <a:t>‹#›</a:t>
            </a:fld>
            <a:endParaRPr lang="en-US"/>
          </a:p>
        </p:txBody>
      </p:sp>
    </p:spTree>
    <p:extLst>
      <p:ext uri="{BB962C8B-B14F-4D97-AF65-F5344CB8AC3E}">
        <p14:creationId xmlns:p14="http://schemas.microsoft.com/office/powerpoint/2010/main" val="2999335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7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8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968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48F01-E93A-467E-8735-791B5A3C385B}" type="datetimeFigureOut">
              <a:rPr lang="en-US" smtClean="0"/>
              <a:t>3/30/2021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C14D-E9CB-49DD-94CD-AAAFA6F82FCA}" type="slidenum">
              <a:rPr lang="en-US" smtClean="0"/>
              <a:t>‹#›</a:t>
            </a:fld>
            <a:endParaRPr lang="en-US"/>
          </a:p>
        </p:txBody>
      </p:sp>
    </p:spTree>
    <p:extLst>
      <p:ext uri="{BB962C8B-B14F-4D97-AF65-F5344CB8AC3E}">
        <p14:creationId xmlns:p14="http://schemas.microsoft.com/office/powerpoint/2010/main" val="244645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hyperlink" Target="http://www.gree-vn.com/pdf/QCVN14-2008BTNMT.pdf" TargetMode="Externa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4.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41.png"/><Relationship Id="rId5" Type="http://schemas.openxmlformats.org/officeDocument/2006/relationships/image" Target="../media/image45.emf"/><Relationship Id="rId4" Type="http://schemas.openxmlformats.org/officeDocument/2006/relationships/package" Target="../embeddings/Microsoft_Word_Document1.docx"/></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emf"/><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0.xml"/><Relationship Id="rId4" Type="http://schemas.openxmlformats.org/officeDocument/2006/relationships/image" Target="../media/image65.gif"/></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9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91.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6.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sp>
        <p:nvSpPr>
          <p:cNvPr id="209" name="object 8"/>
          <p:cNvSpPr txBox="1"/>
          <p:nvPr/>
        </p:nvSpPr>
        <p:spPr>
          <a:xfrm>
            <a:off x="1692474" y="3341878"/>
            <a:ext cx="7376463" cy="1170296"/>
          </a:xfrm>
          <a:prstGeom prst="rect">
            <a:avLst/>
          </a:prstGeom>
        </p:spPr>
        <p:txBody>
          <a:bodyPr wrap="square" lIns="0" tIns="0" rIns="0" bIns="0" rtlCol="0">
            <a:noAutofit/>
          </a:bodyPr>
          <a:lstStyle/>
          <a:p>
            <a:pPr marL="12700" algn="ctr">
              <a:lnSpc>
                <a:spcPts val="4600"/>
              </a:lnSpc>
              <a:spcBef>
                <a:spcPts val="230"/>
              </a:spcBef>
            </a:pPr>
            <a:r>
              <a:rPr lang="en-US" sz="3600" b="1" dirty="0" err="1">
                <a:solidFill>
                  <a:srgbClr val="C64623"/>
                </a:solidFill>
                <a:latin typeface="Arial"/>
                <a:cs typeface="Arial"/>
              </a:rPr>
              <a:t>Đào</a:t>
            </a:r>
            <a:r>
              <a:rPr lang="en-US" sz="3600" b="1" dirty="0">
                <a:solidFill>
                  <a:srgbClr val="C64623"/>
                </a:solidFill>
                <a:latin typeface="Arial"/>
                <a:cs typeface="Arial"/>
              </a:rPr>
              <a:t> </a:t>
            </a:r>
            <a:r>
              <a:rPr lang="en-US" sz="3600" b="1" dirty="0" err="1">
                <a:solidFill>
                  <a:srgbClr val="C64623"/>
                </a:solidFill>
                <a:latin typeface="Arial"/>
                <a:cs typeface="Arial"/>
              </a:rPr>
              <a:t>tạo</a:t>
            </a:r>
            <a:r>
              <a:rPr lang="en-US" sz="3600" b="1" dirty="0">
                <a:solidFill>
                  <a:srgbClr val="C64623"/>
                </a:solidFill>
                <a:latin typeface="Arial"/>
                <a:cs typeface="Arial"/>
              </a:rPr>
              <a:t> </a:t>
            </a:r>
            <a:r>
              <a:rPr lang="en-US" sz="3600" b="1" dirty="0" err="1">
                <a:solidFill>
                  <a:srgbClr val="C64623"/>
                </a:solidFill>
                <a:latin typeface="Arial"/>
                <a:cs typeface="Arial"/>
              </a:rPr>
              <a:t>về</a:t>
            </a:r>
            <a:r>
              <a:rPr lang="en-US" sz="3600" b="1" dirty="0">
                <a:solidFill>
                  <a:srgbClr val="C64623"/>
                </a:solidFill>
                <a:latin typeface="Arial"/>
                <a:cs typeface="Arial"/>
              </a:rPr>
              <a:t> </a:t>
            </a:r>
            <a:r>
              <a:rPr lang="en-US" sz="3600" b="1" dirty="0" err="1">
                <a:solidFill>
                  <a:srgbClr val="C64623"/>
                </a:solidFill>
                <a:latin typeface="Arial"/>
                <a:cs typeface="Arial"/>
              </a:rPr>
              <a:t>Quy</a:t>
            </a:r>
            <a:r>
              <a:rPr lang="en-US" sz="3600" b="1" dirty="0">
                <a:solidFill>
                  <a:srgbClr val="C64623"/>
                </a:solidFill>
                <a:latin typeface="Arial"/>
                <a:cs typeface="Arial"/>
              </a:rPr>
              <a:t> </a:t>
            </a:r>
            <a:r>
              <a:rPr lang="en-US" sz="3600" b="1" dirty="0" err="1">
                <a:solidFill>
                  <a:srgbClr val="C64623"/>
                </a:solidFill>
                <a:latin typeface="Arial"/>
                <a:cs typeface="Arial"/>
              </a:rPr>
              <a:t>định</a:t>
            </a:r>
            <a:r>
              <a:rPr lang="en-US" sz="3600" b="1" dirty="0">
                <a:solidFill>
                  <a:srgbClr val="C64623"/>
                </a:solidFill>
                <a:latin typeface="Arial"/>
                <a:cs typeface="Arial"/>
              </a:rPr>
              <a:t> </a:t>
            </a:r>
            <a:r>
              <a:rPr lang="en-US" sz="3600" b="1" dirty="0" err="1">
                <a:solidFill>
                  <a:srgbClr val="C64623"/>
                </a:solidFill>
                <a:latin typeface="Arial"/>
                <a:cs typeface="Arial"/>
              </a:rPr>
              <a:t>Môi</a:t>
            </a:r>
            <a:r>
              <a:rPr lang="en-US" sz="3600" b="1" dirty="0">
                <a:solidFill>
                  <a:srgbClr val="C64623"/>
                </a:solidFill>
                <a:latin typeface="Arial"/>
                <a:cs typeface="Arial"/>
              </a:rPr>
              <a:t> </a:t>
            </a:r>
            <a:r>
              <a:rPr lang="en-US" sz="3600" b="1" dirty="0" err="1">
                <a:solidFill>
                  <a:srgbClr val="C64623"/>
                </a:solidFill>
                <a:latin typeface="Arial"/>
                <a:cs typeface="Arial"/>
              </a:rPr>
              <a:t>trường</a:t>
            </a:r>
            <a:r>
              <a:rPr lang="en-US" sz="3600" b="1" dirty="0">
                <a:solidFill>
                  <a:srgbClr val="C64623"/>
                </a:solidFill>
                <a:latin typeface="Arial"/>
                <a:cs typeface="Arial"/>
              </a:rPr>
              <a:t> </a:t>
            </a:r>
            <a:r>
              <a:rPr lang="en-US" sz="3600" b="1" dirty="0" err="1">
                <a:solidFill>
                  <a:srgbClr val="C64623"/>
                </a:solidFill>
                <a:latin typeface="Arial"/>
                <a:cs typeface="Arial"/>
              </a:rPr>
              <a:t>cho</a:t>
            </a:r>
            <a:r>
              <a:rPr lang="en-US" sz="3600" b="1" dirty="0">
                <a:solidFill>
                  <a:srgbClr val="C64623"/>
                </a:solidFill>
                <a:latin typeface="Arial"/>
                <a:cs typeface="Arial"/>
              </a:rPr>
              <a:t> </a:t>
            </a:r>
            <a:r>
              <a:rPr lang="en-US" sz="3600" b="1" dirty="0" err="1">
                <a:solidFill>
                  <a:srgbClr val="C64623"/>
                </a:solidFill>
                <a:latin typeface="Arial"/>
                <a:cs typeface="Arial"/>
              </a:rPr>
              <a:t>ngành</a:t>
            </a:r>
            <a:r>
              <a:rPr lang="en-US" sz="3600" b="1" dirty="0">
                <a:solidFill>
                  <a:srgbClr val="C64623"/>
                </a:solidFill>
                <a:latin typeface="Arial"/>
                <a:cs typeface="Arial"/>
              </a:rPr>
              <a:t> May </a:t>
            </a:r>
            <a:r>
              <a:rPr lang="en-US" sz="3600" b="1" dirty="0" err="1">
                <a:solidFill>
                  <a:srgbClr val="C64623"/>
                </a:solidFill>
                <a:latin typeface="Arial"/>
                <a:cs typeface="Arial"/>
              </a:rPr>
              <a:t>mặc</a:t>
            </a:r>
            <a:r>
              <a:rPr lang="en-US" sz="3600" b="1" dirty="0">
                <a:solidFill>
                  <a:srgbClr val="C64623"/>
                </a:solidFill>
                <a:latin typeface="Arial"/>
                <a:cs typeface="Arial"/>
              </a:rPr>
              <a:t> </a:t>
            </a:r>
            <a:r>
              <a:rPr lang="en-US" sz="3600" b="1" dirty="0" err="1">
                <a:solidFill>
                  <a:srgbClr val="C64623"/>
                </a:solidFill>
                <a:latin typeface="Arial"/>
                <a:cs typeface="Arial"/>
              </a:rPr>
              <a:t>Việt</a:t>
            </a:r>
            <a:r>
              <a:rPr lang="en-US" sz="3600" b="1" dirty="0">
                <a:solidFill>
                  <a:srgbClr val="C64623"/>
                </a:solidFill>
                <a:latin typeface="Arial"/>
                <a:cs typeface="Arial"/>
              </a:rPr>
              <a:t> Nam </a:t>
            </a:r>
            <a:endParaRPr lang="vi-VN" sz="3600" b="1" dirty="0">
              <a:solidFill>
                <a:srgbClr val="C64623"/>
              </a:solidFill>
              <a:latin typeface="Arial"/>
              <a:cs typeface="Arial"/>
            </a:endParaRP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21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46411" y="5428315"/>
            <a:ext cx="1432121" cy="12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a:extLst>
              <a:ext uri="{FF2B5EF4-FFF2-40B4-BE49-F238E27FC236}">
                <a16:creationId xmlns:a16="http://schemas.microsoft.com/office/drawing/2014/main" xmlns="" id="{AEF3FE6A-4AB9-2943-B3E8-388EFAE2FF86}"/>
              </a:ext>
            </a:extLst>
          </p:cNvPr>
          <p:cNvSpPr/>
          <p:nvPr/>
        </p:nvSpPr>
        <p:spPr>
          <a:xfrm>
            <a:off x="7425758" y="5234930"/>
            <a:ext cx="1643179" cy="307777"/>
          </a:xfrm>
          <a:prstGeom prst="rect">
            <a:avLst/>
          </a:prstGeom>
        </p:spPr>
        <p:txBody>
          <a:bodyPr wrap="square">
            <a:spAutoFit/>
          </a:bodyPr>
          <a:lstStyle/>
          <a:p>
            <a:pPr fontAlgn="b"/>
            <a:r>
              <a:rPr lang="en-US" sz="1400" i="1" dirty="0" err="1" smtClean="0">
                <a:solidFill>
                  <a:srgbClr val="000000"/>
                </a:solidFill>
                <a:latin typeface="Calibri" panose="020F0502020204030204" pitchFamily="34" charset="0"/>
              </a:rPr>
              <a:t>Được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sp>
        <p:nvSpPr>
          <p:cNvPr id="221" name="Rectangle 220">
            <a:extLst>
              <a:ext uri="{FF2B5EF4-FFF2-40B4-BE49-F238E27FC236}">
                <a16:creationId xmlns:a16="http://schemas.microsoft.com/office/drawing/2014/main" xmlns="" id="{723B9F51-09C0-3744-9AEA-C59FF6964C5A}"/>
              </a:ext>
            </a:extLst>
          </p:cNvPr>
          <p:cNvSpPr/>
          <p:nvPr/>
        </p:nvSpPr>
        <p:spPr>
          <a:xfrm>
            <a:off x="5547034" y="5234930"/>
            <a:ext cx="2214232" cy="307777"/>
          </a:xfrm>
          <a:prstGeom prst="rect">
            <a:avLst/>
          </a:prstGeom>
        </p:spPr>
        <p:txBody>
          <a:bodyPr wrap="square">
            <a:spAutoFit/>
          </a:body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22" name="Picture 221">
            <a:extLst>
              <a:ext uri="{FF2B5EF4-FFF2-40B4-BE49-F238E27FC236}">
                <a16:creationId xmlns:a16="http://schemas.microsoft.com/office/drawing/2014/main" xmlns="" id="{0D86598D-789A-4BE8-AE4B-6B9C9DE0D78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1385" y="5584990"/>
            <a:ext cx="1766094" cy="978408"/>
          </a:xfrm>
          <a:prstGeom prst="rect">
            <a:avLst/>
          </a:prstGeom>
          <a:noFill/>
          <a:ln>
            <a:noFill/>
          </a:ln>
        </p:spPr>
      </p:pic>
      <p:sp>
        <p:nvSpPr>
          <p:cNvPr id="208" name="object 10"/>
          <p:cNvSpPr/>
          <p:nvPr/>
        </p:nvSpPr>
        <p:spPr>
          <a:xfrm>
            <a:off x="0" y="2819400"/>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xmlns="" id="{DDB4900C-1561-8341-91A5-6CC5AFFDA40F}"/>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
            <a:extLst>
              <a:ext uri="{FF2B5EF4-FFF2-40B4-BE49-F238E27FC236}">
                <a16:creationId xmlns:a16="http://schemas.microsoft.com/office/drawing/2014/main" xmlns="" id="{5CCEC614-5DAE-0F47-A9A6-6FFD531ED47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5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152400"/>
            <a:ext cx="8458200" cy="990600"/>
          </a:xfrm>
          <a:prstGeom prst="rect">
            <a:avLst/>
          </a:prstGeom>
        </p:spPr>
        <p:txBody>
          <a:bodyPr wrap="square" lIns="0" tIns="0" rIns="0" bIns="0" rtlCol="0">
            <a:noAutofit/>
          </a:bodyPr>
          <a:lstStyle/>
          <a:p>
            <a:pPr marL="12700" algn="ctr">
              <a:lnSpc>
                <a:spcPts val="3270"/>
              </a:lnSpc>
              <a:spcBef>
                <a:spcPts val="163"/>
              </a:spcBef>
            </a:pPr>
            <a:r>
              <a:rPr lang="en-IN" sz="3000" b="1" spc="0" dirty="0">
                <a:latin typeface="Arial"/>
                <a:cs typeface="Arial"/>
              </a:rPr>
              <a:t>CHƯƠNG TRÌNH KHÓA HỌC – BUỔI 2</a:t>
            </a:r>
          </a:p>
          <a:p>
            <a:pPr marL="12700" algn="ctr">
              <a:lnSpc>
                <a:spcPts val="3270"/>
              </a:lnSpc>
              <a:spcBef>
                <a:spcPts val="163"/>
              </a:spcBef>
            </a:pPr>
            <a:r>
              <a:rPr lang="en-IN" sz="3000" b="1" dirty="0">
                <a:latin typeface="Arial"/>
                <a:cs typeface="Arial"/>
              </a:rPr>
              <a:t>NGÀY 02/04/2021</a:t>
            </a:r>
            <a:endParaRPr lang="en-IN" sz="3000" b="1" spc="0"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827473208"/>
              </p:ext>
            </p:extLst>
          </p:nvPr>
        </p:nvGraphicFramePr>
        <p:xfrm>
          <a:off x="0" y="990600"/>
          <a:ext cx="9144000" cy="51816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xmlns="" val="20000"/>
                    </a:ext>
                  </a:extLst>
                </a:gridCol>
                <a:gridCol w="7620000">
                  <a:extLst>
                    <a:ext uri="{9D8B030D-6E8A-4147-A177-3AD203B41FA5}">
                      <a16:colId xmlns:a16="http://schemas.microsoft.com/office/drawing/2014/main" xmlns="" val="20001"/>
                    </a:ext>
                  </a:extLst>
                </a:gridCol>
              </a:tblGrid>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01483">
                <a:tc>
                  <a:txBody>
                    <a:bodyPr/>
                    <a:lstStyle/>
                    <a:p>
                      <a:pPr algn="ctr" fontAlgn="ctr"/>
                      <a:r>
                        <a:rPr lang="en-US" sz="2000" u="none" strike="noStrike" dirty="0">
                          <a:effectLst/>
                          <a:latin typeface="Arial" panose="020B0604020202020204" pitchFamily="34" charset="0"/>
                          <a:cs typeface="Arial" panose="020B0604020202020204" pitchFamily="34" charset="0"/>
                        </a:rPr>
                        <a:t>8:20 - 8:50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6. Quản lý Nước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8:50 - 9:10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7. Chất thải rắn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9:10 - 9:20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9:20 - 9:40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8. Chất thải nguy 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9. Khí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10. Hệ thống Quản lý Môi trường (EMS)</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11.</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Arial" panose="020B0604020202020204" pitchFamily="34" charset="0"/>
                          <a:cs typeface="Arial" panose="020B0604020202020204" pitchFamily="34" charset="0"/>
                        </a:rPr>
                        <a:t>Biến đổi khí hậu - Khí nhà kính</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86876">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9547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err="1">
                <a:latin typeface="Arial" panose="020B0604020202020204" pitchFamily="34" charset="0"/>
                <a:cs typeface="Arial" panose="020B0604020202020204" pitchFamily="34" charset="0"/>
              </a:rPr>
              <a:t>Ghi</a:t>
            </a:r>
            <a:r>
              <a:rPr lang="en-IN" sz="3000" b="1" spc="0" dirty="0">
                <a:latin typeface="Arial" panose="020B0604020202020204" pitchFamily="34" charset="0"/>
                <a:cs typeface="Arial" panose="020B0604020202020204" pitchFamily="34" charset="0"/>
              </a:rPr>
              <a:t> </a:t>
            </a:r>
            <a:r>
              <a:rPr lang="en-IN" sz="3000" b="1" spc="0" dirty="0" err="1">
                <a:latin typeface="Arial" panose="020B0604020202020204" pitchFamily="34" charset="0"/>
                <a:cs typeface="Arial" panose="020B0604020202020204" pitchFamily="34" charset="0"/>
              </a:rPr>
              <a:t>chu</a:t>
            </a:r>
            <a:r>
              <a:rPr lang="en-IN" sz="3000" b="1" spc="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685800" y="1524000"/>
            <a:ext cx="1087666" cy="838200"/>
          </a:xfrm>
          <a:prstGeom prst="rect">
            <a:avLst/>
          </a:prstGeom>
        </p:spPr>
      </p:pic>
      <p:sp>
        <p:nvSpPr>
          <p:cNvPr id="4" name="TextBox 3"/>
          <p:cNvSpPr txBox="1"/>
          <p:nvPr/>
        </p:nvSpPr>
        <p:spPr>
          <a:xfrm>
            <a:off x="1981200" y="1676400"/>
            <a:ext cx="5867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Còn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lực</a:t>
            </a:r>
            <a:r>
              <a:rPr lang="en-US" sz="2400" dirty="0">
                <a:latin typeface="Arial" panose="020B0604020202020204" pitchFamily="34" charset="0"/>
                <a:cs typeface="Arial" panose="020B0604020202020204" pitchFamily="34" charset="0"/>
              </a:rPr>
              <a:t>, có </a:t>
            </a:r>
            <a:r>
              <a:rPr lang="en-US" sz="2400" dirty="0" err="1">
                <a:latin typeface="Arial" panose="020B0604020202020204" pitchFamily="34" charset="0"/>
                <a:cs typeface="Arial" panose="020B0604020202020204" pitchFamily="34" charset="0"/>
              </a:rPr>
              <a:t>bô</a:t>
            </a:r>
            <a:r>
              <a:rPr lang="en-US" sz="2400" dirty="0">
                <a:latin typeface="Arial" panose="020B0604020202020204" pitchFamily="34" charset="0"/>
                <a:cs typeface="Arial" panose="020B0604020202020204" pitchFamily="34" charset="0"/>
              </a:rPr>
              <a:t>̉ sung/</a:t>
            </a:r>
            <a:r>
              <a:rPr lang="en-US" sz="2400" dirty="0" err="1">
                <a:latin typeface="Arial" panose="020B0604020202020204" pitchFamily="34" charset="0"/>
                <a:cs typeface="Arial" panose="020B0604020202020204" pitchFamily="34" charset="0"/>
              </a:rPr>
              <a:t>chỉnh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sửa</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981200" y="2667000"/>
            <a:ext cx="5867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Hết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lực</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1981200" y="3581400"/>
            <a:ext cx="5867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Cập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mới</a:t>
            </a:r>
            <a:endParaRPr 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838200" y="2667000"/>
            <a:ext cx="935266" cy="660189"/>
          </a:xfrm>
          <a:prstGeom prst="rect">
            <a:avLst/>
          </a:prstGeom>
        </p:spPr>
      </p:pic>
      <p:sp>
        <p:nvSpPr>
          <p:cNvPr id="12" name="Rectangle 11"/>
          <p:cNvSpPr>
            <a:spLocks noChangeArrowheads="1"/>
          </p:cNvSpPr>
          <p:nvPr/>
        </p:nvSpPr>
        <p:spPr bwMode="gray">
          <a:xfrm>
            <a:off x="575159" y="3757539"/>
            <a:ext cx="1198307" cy="276999"/>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ts val="1200"/>
              </a:spcBef>
              <a:spcAft>
                <a:spcPts val="1200"/>
              </a:spcAft>
            </a:pPr>
            <a:endParaRPr lang="en-US" sz="1200" dirty="0">
              <a:solidFill>
                <a:srgbClr val="C00000"/>
              </a:solidFill>
              <a:cs typeface="Arial" charset="0"/>
            </a:endParaRPr>
          </a:p>
        </p:txBody>
      </p:sp>
    </p:spTree>
    <p:extLst>
      <p:ext uri="{BB962C8B-B14F-4D97-AF65-F5344CB8AC3E}">
        <p14:creationId xmlns:p14="http://schemas.microsoft.com/office/powerpoint/2010/main" val="144203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6" name="TextBox 5"/>
          <p:cNvSpPr txBox="1"/>
          <p:nvPr/>
        </p:nvSpPr>
        <p:spPr>
          <a:xfrm>
            <a:off x="2662846" y="1083979"/>
            <a:ext cx="6423847" cy="5078313"/>
          </a:xfrm>
          <a:prstGeom prst="rect">
            <a:avLst/>
          </a:prstGeom>
          <a:solidFill>
            <a:schemeClr val="accent5">
              <a:lumMod val="20000"/>
              <a:lumOff val="80000"/>
            </a:schemeClr>
          </a:solidFill>
        </p:spPr>
        <p:txBody>
          <a:bodyPr wrap="square" rtlCol="0">
            <a:spAutoFit/>
          </a:bodyPr>
          <a:lstStyle/>
          <a:p>
            <a:pPr marL="457200" lvl="0" indent="-457200">
              <a:buFont typeface="+mj-lt"/>
              <a:buAutoNum type="arabicPeriod"/>
            </a:pPr>
            <a:r>
              <a:rPr lang="en-US" dirty="0">
                <a:latin typeface="Arial" pitchFamily="34" charset="0"/>
                <a:cs typeface="Arial" pitchFamily="34" charset="0"/>
              </a:rPr>
              <a:t>NGUYÊN TẮC CHUNG </a:t>
            </a:r>
          </a:p>
          <a:p>
            <a:pPr marL="457200" lvl="0" indent="-457200">
              <a:buFont typeface="+mj-lt"/>
              <a:buAutoNum type="arabicPeriod"/>
            </a:pPr>
            <a:r>
              <a:rPr lang="en-US" dirty="0">
                <a:latin typeface="Arial" pitchFamily="34" charset="0"/>
                <a:cs typeface="Arial" pitchFamily="34" charset="0"/>
              </a:rPr>
              <a:t>CÁC HÀNH VI BỊ NGHIÊM CẤM</a:t>
            </a:r>
          </a:p>
          <a:p>
            <a:pPr marL="457200" lvl="0" indent="-457200">
              <a:buFont typeface="+mj-lt"/>
              <a:buAutoNum type="arabicPeriod"/>
            </a:pPr>
            <a:r>
              <a:rPr lang="en-US" dirty="0">
                <a:latin typeface="Arial" pitchFamily="34" charset="0"/>
                <a:cs typeface="Arial" pitchFamily="34" charset="0"/>
              </a:rPr>
              <a:t>HỆ THỐNG XỬ LÝ NƯỚC THẢI </a:t>
            </a:r>
          </a:p>
          <a:p>
            <a:pPr marL="457200" lvl="0" indent="-457200">
              <a:buFont typeface="+mj-lt"/>
              <a:buAutoNum type="arabicPeriod"/>
            </a:pPr>
            <a:r>
              <a:rPr lang="en-US" dirty="0">
                <a:latin typeface="Arial" pitchFamily="34" charset="0"/>
                <a:cs typeface="Arial" pitchFamily="34" charset="0"/>
              </a:rPr>
              <a:t>THU GOM, XỬ LÝ NƯỚC THẢI</a:t>
            </a:r>
          </a:p>
          <a:p>
            <a:pPr marL="457200" lvl="0" indent="-457200">
              <a:buFont typeface="+mj-lt"/>
              <a:buAutoNum type="arabicPeriod"/>
            </a:pPr>
            <a:r>
              <a:rPr lang="en-US" dirty="0">
                <a:latin typeface="Arial" pitchFamily="34" charset="0"/>
                <a:cs typeface="Arial" pitchFamily="34" charset="0"/>
              </a:rPr>
              <a:t>ĐẤU NỐI NƯỚC THẢI</a:t>
            </a:r>
          </a:p>
          <a:p>
            <a:pPr marL="457200" lvl="0" indent="-457200">
              <a:buFont typeface="+mj-lt"/>
              <a:buAutoNum type="arabicPeriod"/>
            </a:pPr>
            <a:r>
              <a:rPr lang="en-US" dirty="0">
                <a:latin typeface="Arial" pitchFamily="34" charset="0"/>
                <a:cs typeface="Arial" pitchFamily="34" charset="0"/>
              </a:rPr>
              <a:t>XẢ NƯỚC THẢI VÀO NGUỒN NƯỚC</a:t>
            </a:r>
          </a:p>
          <a:p>
            <a:pPr marL="457200" lvl="0" indent="-457200">
              <a:buFont typeface="+mj-lt"/>
              <a:buAutoNum type="arabicPeriod"/>
            </a:pPr>
            <a:r>
              <a:rPr lang="en-US" dirty="0">
                <a:latin typeface="Arial" pitchFamily="34" charset="0"/>
                <a:cs typeface="Arial" pitchFamily="34" charset="0"/>
              </a:rPr>
              <a:t>QUẢN LÝ NƯỚC THẢI</a:t>
            </a:r>
          </a:p>
          <a:p>
            <a:pPr marL="457200" lvl="0" indent="-457200">
              <a:buFont typeface="+mj-lt"/>
              <a:buAutoNum type="arabicPeriod"/>
            </a:pPr>
            <a:r>
              <a:rPr lang="en-US" dirty="0">
                <a:latin typeface="Arial" pitchFamily="34" charset="0"/>
                <a:cs typeface="Arial" pitchFamily="34" charset="0"/>
              </a:rPr>
              <a:t>QUYỀN VÀ NGHĨA VỤ LIÊN QUAN GIẤY PHÉP XẢ THẢI </a:t>
            </a:r>
          </a:p>
          <a:p>
            <a:pPr marL="457200" lvl="0" indent="-457200">
              <a:buFont typeface="+mj-lt"/>
              <a:buAutoNum type="arabicPeriod"/>
            </a:pPr>
            <a:r>
              <a:rPr lang="en-US" dirty="0">
                <a:latin typeface="Arial" pitchFamily="34" charset="0"/>
                <a:cs typeface="Arial" pitchFamily="34" charset="0"/>
              </a:rPr>
              <a:t>ĐĂNG KÝ XẢ NƯỚC THẢI VÀO NGUỒN NƯỚC</a:t>
            </a:r>
          </a:p>
          <a:p>
            <a:pPr marL="457200" lvl="0" indent="-457200">
              <a:buFont typeface="+mj-lt"/>
              <a:buAutoNum type="arabicPeriod"/>
            </a:pPr>
            <a:r>
              <a:rPr lang="en-US" dirty="0">
                <a:latin typeface="Arial" pitchFamily="34" charset="0"/>
                <a:cs typeface="Arial" pitchFamily="34" charset="0"/>
              </a:rPr>
              <a:t>CHUYỂN GIAO NƯỚC THẢI KHÔNG NGUY HẠI ĐỂ XỬ LÝ</a:t>
            </a:r>
          </a:p>
          <a:p>
            <a:pPr marL="457200" lvl="0" indent="-457200">
              <a:buFont typeface="+mj-lt"/>
              <a:buAutoNum type="arabicPeriod"/>
            </a:pPr>
            <a:r>
              <a:rPr lang="en-US" dirty="0">
                <a:latin typeface="Arial" pitchFamily="34" charset="0"/>
                <a:cs typeface="Arial" pitchFamily="34" charset="0"/>
              </a:rPr>
              <a:t>QUAN TRẮC VIỆC XẢ NƯỚC THẢI</a:t>
            </a:r>
          </a:p>
          <a:p>
            <a:pPr marL="457200" lvl="0" indent="-457200">
              <a:buFont typeface="+mj-lt"/>
              <a:buAutoNum type="arabicPeriod"/>
            </a:pPr>
            <a:r>
              <a:rPr lang="en-US" dirty="0">
                <a:latin typeface="Arial" pitchFamily="34" charset="0"/>
                <a:cs typeface="Arial" pitchFamily="34" charset="0"/>
              </a:rPr>
              <a:t>QUAN TRẮC NƯỚC THẢI TỰ ĐỘNG</a:t>
            </a:r>
          </a:p>
          <a:p>
            <a:pPr marL="457200" lvl="0" indent="-457200">
              <a:buFont typeface="+mj-lt"/>
              <a:buAutoNum type="arabicPeriod"/>
            </a:pPr>
            <a:r>
              <a:rPr lang="en-US" dirty="0">
                <a:latin typeface="Arial" pitchFamily="34" charset="0"/>
                <a:cs typeface="Arial" pitchFamily="34" charset="0"/>
              </a:rPr>
              <a:t>LƯU GIỮ, BÁO CÁO, CÔNG BỐ DỮ LIỆU QUAN TRẮC</a:t>
            </a:r>
          </a:p>
          <a:p>
            <a:pPr marL="457200" lvl="0" indent="-457200">
              <a:buFont typeface="+mj-lt"/>
              <a:buAutoNum type="arabicPeriod"/>
            </a:pPr>
            <a:r>
              <a:rPr lang="en-US" dirty="0">
                <a:latin typeface="Arial" pitchFamily="34" charset="0"/>
                <a:cs typeface="Arial" pitchFamily="34" charset="0"/>
              </a:rPr>
              <a:t>QUI CHUẨN KỸ THUẬT QUỐC GIA VỀ NƯỚC THẢI</a:t>
            </a:r>
          </a:p>
          <a:p>
            <a:pPr marL="457200" lvl="0" indent="-457200">
              <a:buFont typeface="+mj-lt"/>
              <a:buAutoNum type="arabicPeriod"/>
            </a:pPr>
            <a:r>
              <a:rPr lang="en-US" dirty="0">
                <a:latin typeface="Arial" pitchFamily="34" charset="0"/>
                <a:cs typeface="Arial" pitchFamily="34" charset="0"/>
              </a:rPr>
              <a:t>QUẢN LÝ NƯỚC SAU XỬ LÝ NƯỚC THẢI</a:t>
            </a:r>
          </a:p>
          <a:p>
            <a:pPr marL="457200" lvl="0" indent="-457200">
              <a:buFont typeface="+mj-lt"/>
              <a:buAutoNum type="arabicPeriod"/>
            </a:pPr>
            <a:r>
              <a:rPr lang="en-US" dirty="0">
                <a:latin typeface="Arial" pitchFamily="34" charset="0"/>
                <a:cs typeface="Arial" pitchFamily="34" charset="0"/>
              </a:rPr>
              <a:t>PHÍ BẢO VỆ MÔI TRƯỜNG ĐỐI VỚI NƯỚC THẢI</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2857466"/>
            <a:ext cx="1943134" cy="1943134"/>
          </a:xfrm>
          <a:prstGeom prst="rect">
            <a:avLst/>
          </a:prstGeom>
        </p:spPr>
      </p:pic>
    </p:spTree>
    <p:extLst>
      <p:ext uri="{BB962C8B-B14F-4D97-AF65-F5344CB8AC3E}">
        <p14:creationId xmlns:p14="http://schemas.microsoft.com/office/powerpoint/2010/main" val="294817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2085861" y="1028731"/>
            <a:ext cx="6705600" cy="5219570"/>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NGUYÊN TẮC CHUNG </a:t>
            </a:r>
          </a:p>
          <a:p>
            <a:pPr marL="342900" marR="0" lvl="0" indent="-342900" algn="just">
              <a:lnSpc>
                <a:spcPct val="107000"/>
              </a:lnSpc>
              <a:spcBef>
                <a:spcPts val="200"/>
              </a:spcBef>
              <a:spcAft>
                <a:spcPts val="2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gom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bảo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đảm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chuẩn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thuật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môi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trường</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200"/>
              </a:spcBef>
              <a:spcAft>
                <a:spcPts val="2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yếu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tố</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vượt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ngưỡng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200"/>
              </a:spcBef>
              <a:spcAft>
                <a:spcPts val="2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qua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giảm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thiểu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gom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chuẩn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thuật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môi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trường</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200"/>
              </a:spcBef>
              <a:spcAft>
                <a:spcPts val="2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Phát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sinh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nộp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phí</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200"/>
              </a:spcBef>
              <a:spcAft>
                <a:spcPts val="2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Khuyến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khích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nhằm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giảm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thiểu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200"/>
              </a:spcBef>
              <a:spcAft>
                <a:spcPts val="2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sở</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chức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thuận</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09143" y="1714500"/>
            <a:ext cx="1872057" cy="4953000"/>
          </a:xfrm>
          <a:prstGeom prst="rect">
            <a:avLst/>
          </a:prstGeom>
          <a:noFill/>
        </p:spPr>
        <p:txBody>
          <a:bodyPr wrap="square" rtlCol="0">
            <a:spAutoFit/>
          </a:bodyPr>
          <a:lstStyle/>
          <a:p>
            <a:endParaRPr lang="en-US" dirty="0"/>
          </a:p>
        </p:txBody>
      </p:sp>
      <p:sp>
        <p:nvSpPr>
          <p:cNvPr id="7" name="TextBox 6"/>
          <p:cNvSpPr txBox="1"/>
          <p:nvPr/>
        </p:nvSpPr>
        <p:spPr>
          <a:xfrm>
            <a:off x="533400" y="1752600"/>
            <a:ext cx="1219200" cy="1245742"/>
          </a:xfrm>
          <a:prstGeom prst="rect">
            <a:avLst/>
          </a:prstGeom>
          <a:noFill/>
        </p:spPr>
        <p:txBody>
          <a:bodyPr wrap="square" rtlCol="0">
            <a:spAutoFit/>
          </a:bodyPr>
          <a:lstStyle/>
          <a:p>
            <a:endParaRPr lang="en-US" dirty="0"/>
          </a:p>
        </p:txBody>
      </p:sp>
      <p:sp>
        <p:nvSpPr>
          <p:cNvPr id="10" name="TextBox 9"/>
          <p:cNvSpPr txBox="1"/>
          <p:nvPr/>
        </p:nvSpPr>
        <p:spPr>
          <a:xfrm>
            <a:off x="171785" y="1390548"/>
            <a:ext cx="1861745" cy="4093428"/>
          </a:xfrm>
          <a:prstGeom prst="rect">
            <a:avLst/>
          </a:prstGeom>
          <a:noFill/>
        </p:spPr>
        <p:txBody>
          <a:bodyPr wrap="square" rtlCol="0">
            <a:spAutoFit/>
          </a:bodyPr>
          <a:lstStyle/>
          <a:p>
            <a:r>
              <a:rPr lang="en-US" sz="2000" dirty="0">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giảm</a:t>
            </a:r>
            <a:r>
              <a:rPr lang="en-US" sz="2000" b="1" dirty="0">
                <a:solidFill>
                  <a:srgbClr val="862A39"/>
                </a:solidFill>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thiểu</a:t>
            </a:r>
            <a:endParaRPr lang="en-US" sz="2000" b="1" dirty="0">
              <a:solidFill>
                <a:srgbClr val="862A39"/>
              </a:solidFill>
              <a:latin typeface="Arial" pitchFamily="34" charset="0"/>
              <a:ea typeface="Calibri" panose="020F0502020204030204" pitchFamily="34" charset="0"/>
              <a:cs typeface="Arial" pitchFamily="34" charset="0"/>
            </a:endParaRPr>
          </a:p>
          <a:p>
            <a:endParaRPr lang="en-US" sz="2000" dirty="0">
              <a:latin typeface="Arial" pitchFamily="34" charset="0"/>
              <a:ea typeface="Calibri" panose="020F0502020204030204" pitchFamily="34" charset="0"/>
              <a:cs typeface="Arial" pitchFamily="34" charset="0"/>
            </a:endParaRPr>
          </a:p>
          <a:p>
            <a:endParaRPr lang="en-US" sz="2000" dirty="0">
              <a:latin typeface="Arial" pitchFamily="34" charset="0"/>
              <a:ea typeface="Calibri" panose="020F0502020204030204" pitchFamily="34" charset="0"/>
              <a:cs typeface="Arial" pitchFamily="34" charset="0"/>
            </a:endParaRPr>
          </a:p>
          <a:p>
            <a:pPr algn="ctr"/>
            <a:endParaRPr lang="en-US" sz="2000" dirty="0">
              <a:latin typeface="Arial" pitchFamily="34" charset="0"/>
              <a:ea typeface="Calibri" panose="020F0502020204030204" pitchFamily="34" charset="0"/>
              <a:cs typeface="Arial" pitchFamily="34" charset="0"/>
            </a:endParaRPr>
          </a:p>
          <a:p>
            <a:pPr algn="ctr"/>
            <a:endParaRPr lang="en-US" sz="2000" dirty="0">
              <a:latin typeface="Arial" pitchFamily="34" charset="0"/>
              <a:ea typeface="Calibri" panose="020F0502020204030204" pitchFamily="34" charset="0"/>
              <a:cs typeface="Arial" pitchFamily="34" charset="0"/>
            </a:endParaRPr>
          </a:p>
          <a:p>
            <a:pPr algn="ctr"/>
            <a:r>
              <a:rPr lang="en-US" sz="2000" dirty="0">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tái</a:t>
            </a:r>
            <a:r>
              <a:rPr lang="en-US" sz="2000" b="1" dirty="0">
                <a:solidFill>
                  <a:srgbClr val="862A39"/>
                </a:solidFill>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sử</a:t>
            </a:r>
            <a:r>
              <a:rPr lang="en-US" sz="2000" b="1" dirty="0">
                <a:solidFill>
                  <a:srgbClr val="862A39"/>
                </a:solidFill>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dụng</a:t>
            </a:r>
            <a:endParaRPr lang="en-US" sz="2000" b="1" dirty="0">
              <a:solidFill>
                <a:srgbClr val="862A39"/>
              </a:solidFill>
              <a:latin typeface="Arial" pitchFamily="34" charset="0"/>
              <a:ea typeface="Calibri" panose="020F0502020204030204" pitchFamily="34" charset="0"/>
              <a:cs typeface="Arial" pitchFamily="34" charset="0"/>
            </a:endParaRPr>
          </a:p>
          <a:p>
            <a:endParaRPr lang="en-US" sz="2000" dirty="0">
              <a:latin typeface="Arial" pitchFamily="34" charset="0"/>
              <a:ea typeface="Calibri" panose="020F0502020204030204" pitchFamily="34" charset="0"/>
              <a:cs typeface="Arial" pitchFamily="34" charset="0"/>
            </a:endParaRPr>
          </a:p>
          <a:p>
            <a:endParaRPr lang="en-US" sz="2000" dirty="0">
              <a:latin typeface="Arial" pitchFamily="34" charset="0"/>
              <a:ea typeface="Calibri" panose="020F0502020204030204" pitchFamily="34" charset="0"/>
              <a:cs typeface="Arial" pitchFamily="34" charset="0"/>
            </a:endParaRPr>
          </a:p>
          <a:p>
            <a:endParaRPr lang="en-US" sz="2000" dirty="0">
              <a:latin typeface="Arial" pitchFamily="34" charset="0"/>
              <a:ea typeface="Calibri" panose="020F0502020204030204" pitchFamily="34" charset="0"/>
              <a:cs typeface="Arial" pitchFamily="34" charset="0"/>
            </a:endParaRPr>
          </a:p>
          <a:p>
            <a:endParaRPr lang="en-US" sz="2000" dirty="0">
              <a:latin typeface="Arial" pitchFamily="34" charset="0"/>
              <a:ea typeface="Calibri" panose="020F0502020204030204" pitchFamily="34" charset="0"/>
              <a:cs typeface="Arial" pitchFamily="34" charset="0"/>
            </a:endParaRPr>
          </a:p>
          <a:p>
            <a:pPr algn="ctr"/>
            <a:r>
              <a:rPr lang="en-US" sz="2000" b="1" dirty="0" err="1">
                <a:solidFill>
                  <a:srgbClr val="862A39"/>
                </a:solidFill>
                <a:latin typeface="Arial" pitchFamily="34" charset="0"/>
                <a:ea typeface="Calibri" panose="020F0502020204030204" pitchFamily="34" charset="0"/>
                <a:cs typeface="Arial" pitchFamily="34" charset="0"/>
              </a:rPr>
              <a:t>thu</a:t>
            </a:r>
            <a:r>
              <a:rPr lang="en-US" sz="2000" b="1" dirty="0">
                <a:solidFill>
                  <a:srgbClr val="862A39"/>
                </a:solidFill>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gom</a:t>
            </a:r>
            <a:r>
              <a:rPr lang="en-US" sz="2000" b="1" dirty="0">
                <a:solidFill>
                  <a:srgbClr val="862A39"/>
                </a:solidFill>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xử</a:t>
            </a:r>
            <a:r>
              <a:rPr lang="en-US" sz="2000" b="1" dirty="0">
                <a:solidFill>
                  <a:srgbClr val="862A39"/>
                </a:solidFill>
                <a:latin typeface="Arial" pitchFamily="34" charset="0"/>
                <a:ea typeface="Calibri" panose="020F0502020204030204" pitchFamily="34" charset="0"/>
                <a:cs typeface="Arial" pitchFamily="34" charset="0"/>
              </a:rPr>
              <a:t> </a:t>
            </a:r>
            <a:r>
              <a:rPr lang="en-US" sz="2000" b="1" dirty="0" err="1">
                <a:solidFill>
                  <a:srgbClr val="862A39"/>
                </a:solidFill>
                <a:latin typeface="Arial" pitchFamily="34" charset="0"/>
                <a:ea typeface="Calibri" panose="020F0502020204030204" pitchFamily="34" charset="0"/>
                <a:cs typeface="Arial" pitchFamily="34" charset="0"/>
              </a:rPr>
              <a:t>lý</a:t>
            </a:r>
            <a:endParaRPr lang="en-US" sz="2000" b="1" dirty="0">
              <a:solidFill>
                <a:srgbClr val="862A39"/>
              </a:solidFill>
              <a:latin typeface="Arial" pitchFamily="34" charset="0"/>
              <a:ea typeface="Calibri" panose="020F0502020204030204" pitchFamily="34" charset="0"/>
              <a:cs typeface="Arial" pitchFamily="34" charset="0"/>
            </a:endParaRPr>
          </a:p>
          <a:p>
            <a:endParaRPr lang="en-US" sz="2000" dirty="0">
              <a:latin typeface="Arial" pitchFamily="34" charset="0"/>
              <a:cs typeface="Arial" pitchFamily="34" charset="0"/>
            </a:endParaRPr>
          </a:p>
        </p:txBody>
      </p:sp>
      <p:pic>
        <p:nvPicPr>
          <p:cNvPr id="16" name="Picture 15" descr="C:\Users\Truyen Bao\Desktop\IMG_741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697" y="3283745"/>
            <a:ext cx="906730" cy="1079482"/>
          </a:xfrm>
          <a:prstGeom prst="rect">
            <a:avLst/>
          </a:prstGeom>
          <a:noFill/>
          <a:ln>
            <a:noFill/>
          </a:ln>
          <a:scene3d>
            <a:camera prst="orthographicFront">
              <a:rot lat="300000" lon="600000" rev="16200000"/>
            </a:camera>
            <a:lightRig rig="threePt" dir="t"/>
          </a:scene3d>
        </p:spPr>
      </p:pic>
      <p:pic>
        <p:nvPicPr>
          <p:cNvPr id="17" name="Picture 16" descr="C:\Users\Truyen Bao\Desktop\IMG_581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479" y="5125503"/>
            <a:ext cx="1068070" cy="800735"/>
          </a:xfrm>
          <a:prstGeom prst="rect">
            <a:avLst/>
          </a:prstGeom>
          <a:noFill/>
          <a:ln>
            <a:noFill/>
          </a:ln>
        </p:spPr>
      </p:pic>
      <p:pic>
        <p:nvPicPr>
          <p:cNvPr id="19" name="Picture 3" descr="Description: WP_20150319_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602" y="1831432"/>
            <a:ext cx="885825" cy="10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25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219200"/>
            <a:ext cx="9144000" cy="56388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261544" y="1243227"/>
            <a:ext cx="8468511" cy="3046988"/>
          </a:xfrm>
          <a:prstGeom prst="rect">
            <a:avLst/>
          </a:prstGeom>
          <a:solidFill>
            <a:schemeClr val="accent5">
              <a:lumMod val="20000"/>
              <a:lumOff val="80000"/>
            </a:schemeClr>
          </a:solidFill>
        </p:spPr>
        <p:txBody>
          <a:bodyPr wrap="square">
            <a:spAutoFit/>
          </a:bodyPr>
          <a:lstStyle/>
          <a:p>
            <a:r>
              <a:rPr lang="en-US" sz="2400" b="1" dirty="0">
                <a:solidFill>
                  <a:srgbClr val="862A39"/>
                </a:solidFill>
                <a:latin typeface="Arial" panose="020B0604020202020204" pitchFamily="34" charset="0"/>
                <a:cs typeface="Arial" panose="020B0604020202020204" pitchFamily="34" charset="0"/>
              </a:rPr>
              <a:t>CÁC HÀNH VI BỊ NGHIÊM CẤM</a:t>
            </a:r>
          </a:p>
          <a:p>
            <a:endParaRPr lang="en-US" sz="2400" dirty="0"/>
          </a:p>
          <a:p>
            <a:pPr marL="342900" lvl="0" indent="-342900">
              <a:buFont typeface="Wingdings" panose="05000000000000000000" pitchFamily="2" charset="2"/>
              <a:buChar char="ü"/>
            </a:pPr>
            <a:r>
              <a:rPr lang="en-US" sz="2400" dirty="0" err="1"/>
              <a:t>Đổ</a:t>
            </a:r>
            <a:r>
              <a:rPr lang="en-US" sz="2400" dirty="0"/>
              <a:t> </a:t>
            </a:r>
            <a:r>
              <a:rPr lang="en-US" sz="2400" dirty="0" err="1"/>
              <a:t>chất</a:t>
            </a:r>
            <a:r>
              <a:rPr lang="en-US" sz="2400" dirty="0"/>
              <a:t> </a:t>
            </a:r>
            <a:r>
              <a:rPr lang="en-US" sz="2400" dirty="0" err="1"/>
              <a:t>thải</a:t>
            </a:r>
            <a:r>
              <a:rPr lang="en-US" sz="2400" dirty="0"/>
              <a:t>, </a:t>
            </a:r>
            <a:r>
              <a:rPr lang="en-US" sz="2400" dirty="0" err="1"/>
              <a:t>rác</a:t>
            </a:r>
            <a:r>
              <a:rPr lang="en-US" sz="2400" dirty="0"/>
              <a:t> </a:t>
            </a:r>
            <a:r>
              <a:rPr lang="en-US" sz="2400" dirty="0" err="1"/>
              <a:t>thải</a:t>
            </a:r>
            <a:r>
              <a:rPr lang="en-US" sz="2400" dirty="0"/>
              <a:t>, </a:t>
            </a:r>
            <a:r>
              <a:rPr lang="en-US" sz="2400" dirty="0" err="1"/>
              <a:t>đổ</a:t>
            </a:r>
            <a:r>
              <a:rPr lang="en-US" sz="2400" dirty="0"/>
              <a:t> </a:t>
            </a:r>
            <a:r>
              <a:rPr lang="en-US" sz="2400" dirty="0" err="1"/>
              <a:t>hoặc</a:t>
            </a:r>
            <a:r>
              <a:rPr lang="en-US" sz="2400" dirty="0"/>
              <a:t> </a:t>
            </a:r>
            <a:r>
              <a:rPr lang="en-US" sz="2400" dirty="0" err="1"/>
              <a:t>làm</a:t>
            </a:r>
            <a:r>
              <a:rPr lang="en-US" sz="2400" dirty="0"/>
              <a:t> </a:t>
            </a:r>
            <a:r>
              <a:rPr lang="en-US" sz="2400" dirty="0" err="1"/>
              <a:t>rò</a:t>
            </a:r>
            <a:r>
              <a:rPr lang="en-US" sz="2400" dirty="0"/>
              <a:t> </a:t>
            </a:r>
            <a:r>
              <a:rPr lang="en-US" sz="2400" dirty="0" err="1"/>
              <a:t>rỉ</a:t>
            </a:r>
            <a:r>
              <a:rPr lang="en-US" sz="2400" dirty="0"/>
              <a:t> </a:t>
            </a:r>
            <a:r>
              <a:rPr lang="en-US" sz="2400" dirty="0" err="1"/>
              <a:t>các</a:t>
            </a:r>
            <a:r>
              <a:rPr lang="en-US" sz="2400" dirty="0"/>
              <a:t> </a:t>
            </a:r>
            <a:r>
              <a:rPr lang="en-US" sz="2400" dirty="0" err="1"/>
              <a:t>chất</a:t>
            </a:r>
            <a:r>
              <a:rPr lang="en-US" sz="2400" dirty="0"/>
              <a:t> </a:t>
            </a:r>
            <a:r>
              <a:rPr lang="en-US" sz="2400" dirty="0" err="1"/>
              <a:t>độc</a:t>
            </a:r>
            <a:r>
              <a:rPr lang="en-US" sz="2400" dirty="0"/>
              <a:t> </a:t>
            </a:r>
            <a:r>
              <a:rPr lang="en-US" sz="2400" dirty="0" err="1"/>
              <a:t>hại</a:t>
            </a:r>
            <a:r>
              <a:rPr lang="en-US" sz="2400" dirty="0"/>
              <a:t> </a:t>
            </a:r>
            <a:r>
              <a:rPr lang="en-US" sz="2400" dirty="0" err="1"/>
              <a:t>vào</a:t>
            </a:r>
            <a:r>
              <a:rPr lang="en-US" sz="2400" dirty="0"/>
              <a:t> </a:t>
            </a:r>
            <a:r>
              <a:rPr lang="en-US" sz="2400" dirty="0" err="1"/>
              <a:t>nguồn</a:t>
            </a:r>
            <a:r>
              <a:rPr lang="en-US" sz="2400" dirty="0"/>
              <a:t> </a:t>
            </a:r>
            <a:r>
              <a:rPr lang="en-US" sz="2400" dirty="0" err="1"/>
              <a:t>nước</a:t>
            </a:r>
            <a:r>
              <a:rPr lang="en-US" sz="2400" dirty="0"/>
              <a:t> </a:t>
            </a:r>
          </a:p>
          <a:p>
            <a:pPr marL="342900" lvl="0" indent="-342900">
              <a:buFont typeface="Wingdings" panose="05000000000000000000" pitchFamily="2" charset="2"/>
              <a:buChar char="ü"/>
            </a:pPr>
            <a:r>
              <a:rPr lang="en-US" sz="2400" dirty="0" err="1"/>
              <a:t>Xả</a:t>
            </a:r>
            <a:r>
              <a:rPr lang="en-US" sz="2400" dirty="0"/>
              <a:t> </a:t>
            </a:r>
            <a:r>
              <a:rPr lang="en-US" sz="2400" dirty="0" err="1"/>
              <a:t>nước</a:t>
            </a:r>
            <a:r>
              <a:rPr lang="en-US" sz="2400" dirty="0"/>
              <a:t> </a:t>
            </a:r>
            <a:r>
              <a:rPr lang="en-US" sz="2400" dirty="0" err="1"/>
              <a:t>thải</a:t>
            </a:r>
            <a:r>
              <a:rPr lang="en-US" sz="2400" dirty="0"/>
              <a:t> </a:t>
            </a:r>
            <a:r>
              <a:rPr lang="en-US" sz="2400" dirty="0" err="1"/>
              <a:t>chưa</a:t>
            </a:r>
            <a:r>
              <a:rPr lang="en-US" sz="2400" dirty="0"/>
              <a:t> qua </a:t>
            </a:r>
            <a:r>
              <a:rPr lang="en-US" sz="2400" dirty="0" err="1"/>
              <a:t>xử</a:t>
            </a:r>
            <a:r>
              <a:rPr lang="en-US" sz="2400" dirty="0"/>
              <a:t> </a:t>
            </a:r>
            <a:r>
              <a:rPr lang="en-US" sz="2400" dirty="0" err="1"/>
              <a:t>lý</a:t>
            </a:r>
            <a:r>
              <a:rPr lang="en-US" sz="2400" dirty="0"/>
              <a:t> </a:t>
            </a:r>
            <a:r>
              <a:rPr lang="en-US" sz="2400" dirty="0" err="1"/>
              <a:t>hoặc</a:t>
            </a:r>
            <a:r>
              <a:rPr lang="en-US" sz="2400" dirty="0"/>
              <a:t> </a:t>
            </a:r>
            <a:r>
              <a:rPr lang="en-US" sz="2400" dirty="0" err="1"/>
              <a:t>xử</a:t>
            </a:r>
            <a:r>
              <a:rPr lang="en-US" sz="2400" dirty="0"/>
              <a:t> </a:t>
            </a:r>
            <a:r>
              <a:rPr lang="en-US" sz="2400" dirty="0" err="1"/>
              <a:t>lý</a:t>
            </a:r>
            <a:r>
              <a:rPr lang="en-US" sz="2400" dirty="0"/>
              <a:t> </a:t>
            </a:r>
            <a:r>
              <a:rPr lang="en-US" sz="2400" dirty="0" err="1"/>
              <a:t>chưa</a:t>
            </a:r>
            <a:r>
              <a:rPr lang="en-US" sz="2400" dirty="0"/>
              <a:t> </a:t>
            </a:r>
            <a:r>
              <a:rPr lang="en-US" sz="2400" dirty="0" err="1"/>
              <a:t>đạt</a:t>
            </a:r>
            <a:r>
              <a:rPr lang="en-US" sz="2400" dirty="0"/>
              <a:t> </a:t>
            </a:r>
            <a:r>
              <a:rPr lang="en-US" sz="2400" dirty="0" err="1"/>
              <a:t>tiêu</a:t>
            </a:r>
            <a:r>
              <a:rPr lang="en-US" sz="2400" dirty="0"/>
              <a:t> </a:t>
            </a:r>
            <a:r>
              <a:rPr lang="en-US" sz="2400" dirty="0" err="1"/>
              <a:t>chuẩn</a:t>
            </a:r>
            <a:r>
              <a:rPr lang="en-US" sz="2400" dirty="0"/>
              <a:t>, </a:t>
            </a:r>
            <a:r>
              <a:rPr lang="en-US" sz="2400" dirty="0" err="1"/>
              <a:t>quy</a:t>
            </a:r>
            <a:r>
              <a:rPr lang="en-US" sz="2400" dirty="0"/>
              <a:t> </a:t>
            </a:r>
            <a:r>
              <a:rPr lang="en-US" sz="2400" dirty="0" err="1"/>
              <a:t>chuẩn</a:t>
            </a:r>
            <a:r>
              <a:rPr lang="en-US" sz="2400" dirty="0"/>
              <a:t> </a:t>
            </a:r>
            <a:r>
              <a:rPr lang="en-US" sz="2400" dirty="0" err="1"/>
              <a:t>kỹ</a:t>
            </a:r>
            <a:r>
              <a:rPr lang="en-US" sz="2400" dirty="0"/>
              <a:t> </a:t>
            </a:r>
            <a:r>
              <a:rPr lang="en-US" sz="2400" dirty="0" err="1"/>
              <a:t>thuật</a:t>
            </a:r>
            <a:r>
              <a:rPr lang="en-US" sz="2400" dirty="0"/>
              <a:t> </a:t>
            </a:r>
            <a:r>
              <a:rPr lang="en-US" sz="2400" dirty="0" err="1"/>
              <a:t>vào</a:t>
            </a:r>
            <a:r>
              <a:rPr lang="en-US" sz="2400" dirty="0"/>
              <a:t> </a:t>
            </a:r>
            <a:r>
              <a:rPr lang="en-US" sz="2400" dirty="0" err="1"/>
              <a:t>nguồn</a:t>
            </a:r>
            <a:r>
              <a:rPr lang="en-US" sz="2400" dirty="0"/>
              <a:t> </a:t>
            </a:r>
            <a:r>
              <a:rPr lang="en-US" sz="2400" dirty="0" err="1"/>
              <a:t>nước</a:t>
            </a:r>
            <a:r>
              <a:rPr lang="en-US" sz="2400" dirty="0"/>
              <a:t>.</a:t>
            </a:r>
          </a:p>
          <a:p>
            <a:pPr marL="342900" indent="-342900">
              <a:buFont typeface="Wingdings" panose="05000000000000000000" pitchFamily="2" charset="2"/>
              <a:buChar char="ü"/>
            </a:pPr>
            <a:r>
              <a:rPr lang="en-US" sz="2400" dirty="0"/>
              <a:t> </a:t>
            </a:r>
            <a:r>
              <a:rPr lang="en-US" sz="2400" dirty="0" err="1"/>
              <a:t>Xả</a:t>
            </a:r>
            <a:r>
              <a:rPr lang="en-US" sz="2400" dirty="0"/>
              <a:t> </a:t>
            </a:r>
            <a:r>
              <a:rPr lang="en-US" sz="2400" dirty="0" err="1"/>
              <a:t>khí</a:t>
            </a:r>
            <a:r>
              <a:rPr lang="en-US" sz="2400" dirty="0"/>
              <a:t> </a:t>
            </a:r>
            <a:r>
              <a:rPr lang="en-US" sz="2400" dirty="0" err="1"/>
              <a:t>thải</a:t>
            </a:r>
            <a:r>
              <a:rPr lang="en-US" sz="2400" dirty="0"/>
              <a:t> </a:t>
            </a:r>
            <a:r>
              <a:rPr lang="en-US" sz="2400" dirty="0" err="1"/>
              <a:t>độc</a:t>
            </a:r>
            <a:r>
              <a:rPr lang="en-US" sz="2400" dirty="0"/>
              <a:t> </a:t>
            </a:r>
            <a:r>
              <a:rPr lang="en-US" sz="2400" dirty="0" err="1"/>
              <a:t>hại</a:t>
            </a:r>
            <a:r>
              <a:rPr lang="en-US" sz="2400" dirty="0"/>
              <a:t> </a:t>
            </a:r>
            <a:r>
              <a:rPr lang="en-US" sz="2400" dirty="0" err="1"/>
              <a:t>trực</a:t>
            </a:r>
            <a:r>
              <a:rPr lang="en-US" sz="2400" dirty="0"/>
              <a:t> </a:t>
            </a:r>
            <a:r>
              <a:rPr lang="en-US" sz="2400" dirty="0" err="1"/>
              <a:t>tiếp</a:t>
            </a:r>
            <a:r>
              <a:rPr lang="en-US" sz="2400" dirty="0"/>
              <a:t> </a:t>
            </a:r>
            <a:r>
              <a:rPr lang="en-US" sz="2400" dirty="0" err="1"/>
              <a:t>vào</a:t>
            </a:r>
            <a:r>
              <a:rPr lang="en-US" sz="2400" dirty="0"/>
              <a:t> </a:t>
            </a:r>
            <a:r>
              <a:rPr lang="en-US" sz="2400" dirty="0" err="1"/>
              <a:t>nguồn</a:t>
            </a:r>
            <a:r>
              <a:rPr lang="en-US" sz="2400" dirty="0"/>
              <a:t> </a:t>
            </a:r>
            <a:r>
              <a:rPr lang="en-US" sz="2400" dirty="0" err="1"/>
              <a:t>nước</a:t>
            </a:r>
            <a:r>
              <a:rPr lang="en-US" sz="2400" dirty="0"/>
              <a:t>, </a:t>
            </a:r>
            <a:r>
              <a:rPr lang="en-US" sz="2400" dirty="0" err="1"/>
              <a:t>đưa</a:t>
            </a:r>
            <a:r>
              <a:rPr lang="en-US" sz="2400" dirty="0"/>
              <a:t> </a:t>
            </a:r>
            <a:r>
              <a:rPr lang="en-US" sz="2400" dirty="0" err="1"/>
              <a:t>nước</a:t>
            </a:r>
            <a:r>
              <a:rPr lang="en-US" sz="2400" dirty="0"/>
              <a:t> </a:t>
            </a:r>
            <a:r>
              <a:rPr lang="en-US" sz="2400" dirty="0" err="1"/>
              <a:t>thải</a:t>
            </a:r>
            <a:r>
              <a:rPr lang="en-US" sz="2400" dirty="0"/>
              <a:t> </a:t>
            </a:r>
            <a:r>
              <a:rPr lang="en-US" sz="2400" dirty="0" err="1"/>
              <a:t>vào</a:t>
            </a:r>
            <a:r>
              <a:rPr lang="en-US" sz="2400" dirty="0"/>
              <a:t> </a:t>
            </a:r>
            <a:r>
              <a:rPr lang="en-US" sz="2400" dirty="0" err="1"/>
              <a:t>trong</a:t>
            </a:r>
            <a:r>
              <a:rPr lang="en-US" sz="2400" dirty="0"/>
              <a:t> </a:t>
            </a:r>
            <a:r>
              <a:rPr lang="en-US" sz="2400" dirty="0" err="1"/>
              <a:t>lòng</a:t>
            </a:r>
            <a:r>
              <a:rPr lang="en-US" sz="2400" dirty="0"/>
              <a:t> </a:t>
            </a:r>
            <a:r>
              <a:rPr lang="en-US" sz="2400" dirty="0" err="1"/>
              <a:t>đất</a:t>
            </a:r>
            <a:r>
              <a:rPr lang="en-US" sz="2400" dirty="0"/>
              <a:t>; </a:t>
            </a:r>
            <a:r>
              <a:rPr lang="en-US" sz="2400" dirty="0" err="1"/>
              <a:t>gian</a:t>
            </a:r>
            <a:r>
              <a:rPr lang="en-US" sz="2400" dirty="0"/>
              <a:t> </a:t>
            </a:r>
            <a:r>
              <a:rPr lang="en-US" sz="2400" dirty="0" err="1"/>
              <a:t>lận</a:t>
            </a:r>
            <a:r>
              <a:rPr lang="en-US" sz="2400" dirty="0"/>
              <a:t> </a:t>
            </a:r>
            <a:r>
              <a:rPr lang="en-US" sz="2400" dirty="0" err="1"/>
              <a:t>trong</a:t>
            </a:r>
            <a:r>
              <a:rPr lang="en-US" sz="2400" dirty="0"/>
              <a:t> </a:t>
            </a:r>
            <a:r>
              <a:rPr lang="en-US" sz="2400" dirty="0" err="1"/>
              <a:t>việc</a:t>
            </a:r>
            <a:r>
              <a:rPr lang="en-US" sz="2400" dirty="0"/>
              <a:t> </a:t>
            </a:r>
            <a:r>
              <a:rPr lang="en-US" sz="2400" dirty="0" err="1"/>
              <a:t>xả</a:t>
            </a:r>
            <a:r>
              <a:rPr lang="en-US" sz="2400" dirty="0"/>
              <a:t> </a:t>
            </a:r>
            <a:r>
              <a:rPr lang="en-US" sz="2400" dirty="0" err="1"/>
              <a:t>nước</a:t>
            </a:r>
            <a:r>
              <a:rPr lang="en-US" sz="2400" dirty="0"/>
              <a:t> </a:t>
            </a:r>
            <a:r>
              <a:rPr lang="en-US" sz="2400" dirty="0" err="1"/>
              <a:t>thải</a:t>
            </a:r>
            <a:r>
              <a:rPr lang="en-US" sz="2400" dirty="0"/>
              <a:t>.</a:t>
            </a:r>
          </a:p>
        </p:txBody>
      </p:sp>
      <p:pic>
        <p:nvPicPr>
          <p:cNvPr id="10" name="Picture 9" descr="C:\Users\Truyen Bao\Desktop\images (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518815"/>
            <a:ext cx="1981200" cy="1371600"/>
          </a:xfrm>
          <a:prstGeom prst="rect">
            <a:avLst/>
          </a:prstGeom>
          <a:noFill/>
          <a:ln>
            <a:noFill/>
          </a:ln>
        </p:spPr>
      </p:pic>
      <p:pic>
        <p:nvPicPr>
          <p:cNvPr id="11" name="Picture 10" descr="C:\Users\Truyen Bao\Desktop\kimlien1_db0f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199" y="4518815"/>
            <a:ext cx="1981200" cy="1380565"/>
          </a:xfrm>
          <a:prstGeom prst="rect">
            <a:avLst/>
          </a:prstGeom>
          <a:noFill/>
          <a:ln>
            <a:noFill/>
          </a:ln>
        </p:spPr>
      </p:pic>
      <p:pic>
        <p:nvPicPr>
          <p:cNvPr id="13" name="Picture 12" descr="C:\Users\Truyen Bao\Desktop\khi-thai.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0842" y="4384344"/>
            <a:ext cx="2236105" cy="1640541"/>
          </a:xfrm>
          <a:prstGeom prst="rect">
            <a:avLst/>
          </a:prstGeom>
          <a:noFill/>
          <a:ln>
            <a:noFill/>
          </a:ln>
        </p:spPr>
      </p:pic>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41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152400" y="1190231"/>
            <a:ext cx="8458200" cy="4081758"/>
          </a:xfrm>
          <a:prstGeom prst="rect">
            <a:avLst/>
          </a:prstGeom>
        </p:spPr>
        <p:txBody>
          <a:bodyPr wrap="square">
            <a:spAutoFit/>
          </a:bodyPr>
          <a:lstStyle/>
          <a:p>
            <a:pPr>
              <a:lnSpc>
                <a:spcPct val="107000"/>
              </a:lnSpc>
              <a:spcAft>
                <a:spcPts val="8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XỬ LÝ NƯỚC THẢI</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Nước</a:t>
            </a:r>
            <a:r>
              <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thải</a:t>
            </a:r>
            <a:endParaRPr lang="en-US"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Arrow Connector 4"/>
          <p:cNvCxnSpPr/>
          <p:nvPr/>
        </p:nvCxnSpPr>
        <p:spPr>
          <a:xfrm>
            <a:off x="4419600" y="2133600"/>
            <a:ext cx="0" cy="1143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2667000"/>
            <a:ext cx="5562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2667000"/>
            <a:ext cx="0" cy="609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239000" y="2667000"/>
            <a:ext cx="0"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836" y="3276600"/>
            <a:ext cx="2114550" cy="1483341"/>
          </a:xfrm>
          <a:prstGeom prst="rect">
            <a:avLst/>
          </a:prstGeom>
        </p:spPr>
      </p:pic>
      <p:pic>
        <p:nvPicPr>
          <p:cNvPr id="18" name="Picture 17" descr="C:\Users\Truyen Bao\Desktop\IMG_580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176" y="3301991"/>
            <a:ext cx="1899023" cy="1457949"/>
          </a:xfrm>
          <a:prstGeom prst="rect">
            <a:avLst/>
          </a:prstGeom>
          <a:noFill/>
          <a:ln>
            <a:noFill/>
          </a:ln>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9425" y="3352800"/>
            <a:ext cx="2443298" cy="1544349"/>
          </a:xfrm>
          <a:prstGeom prst="rect">
            <a:avLst/>
          </a:prstGeom>
        </p:spPr>
      </p:pic>
      <p:sp>
        <p:nvSpPr>
          <p:cNvPr id="21" name="TextBox 20"/>
          <p:cNvSpPr txBox="1"/>
          <p:nvPr/>
        </p:nvSpPr>
        <p:spPr>
          <a:xfrm>
            <a:off x="6096000" y="5029200"/>
            <a:ext cx="2362200" cy="646331"/>
          </a:xfrm>
          <a:prstGeom prst="rect">
            <a:avLst/>
          </a:prstGeom>
          <a:noFill/>
        </p:spPr>
        <p:txBody>
          <a:bodyPr wrap="square" rtlCol="0">
            <a:spAutoFit/>
          </a:bodyPr>
          <a:lstStyle/>
          <a:p>
            <a:pPr algn="ctr"/>
            <a:r>
              <a:rPr lang="en-US" b="1" dirty="0" err="1">
                <a:solidFill>
                  <a:srgbClr val="862A39"/>
                </a:solidFill>
                <a:latin typeface="Arial" pitchFamily="34" charset="0"/>
                <a:ea typeface="Calibri" panose="020F0502020204030204" pitchFamily="34" charset="0"/>
                <a:cs typeface="Arial" pitchFamily="34" charset="0"/>
              </a:rPr>
              <a:t>Chuyển</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giao</a:t>
            </a:r>
            <a:r>
              <a:rPr lang="en-US" b="1" dirty="0">
                <a:solidFill>
                  <a:srgbClr val="862A39"/>
                </a:solidFill>
                <a:latin typeface="Arial" pitchFamily="34" charset="0"/>
                <a:ea typeface="Calibri" panose="020F0502020204030204" pitchFamily="34" charset="0"/>
                <a:cs typeface="Arial" pitchFamily="34" charset="0"/>
              </a:rPr>
              <a:t> </a:t>
            </a:r>
          </a:p>
          <a:p>
            <a:pPr algn="ctr"/>
            <a:r>
              <a:rPr lang="en-US" b="1" dirty="0" err="1">
                <a:solidFill>
                  <a:srgbClr val="862A39"/>
                </a:solidFill>
                <a:latin typeface="Arial" pitchFamily="34" charset="0"/>
                <a:ea typeface="Calibri" panose="020F0502020204030204" pitchFamily="34" charset="0"/>
                <a:cs typeface="Arial" pitchFamily="34" charset="0"/>
              </a:rPr>
              <a:t>bên</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ngoài</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xử</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lý</a:t>
            </a:r>
            <a:endParaRPr lang="en-US" b="1" dirty="0">
              <a:solidFill>
                <a:srgbClr val="862A39"/>
              </a:solidFill>
              <a:latin typeface="Arial" pitchFamily="34" charset="0"/>
              <a:ea typeface="Calibri" panose="020F0502020204030204" pitchFamily="34" charset="0"/>
              <a:cs typeface="Arial" pitchFamily="34" charset="0"/>
            </a:endParaRPr>
          </a:p>
        </p:txBody>
      </p:sp>
      <p:sp>
        <p:nvSpPr>
          <p:cNvPr id="2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46118" y="5086023"/>
            <a:ext cx="2666114" cy="369332"/>
          </a:xfrm>
          <a:prstGeom prst="rect">
            <a:avLst/>
          </a:prstGeom>
        </p:spPr>
        <p:txBody>
          <a:bodyPr wrap="none">
            <a:spAutoFit/>
          </a:bodyPr>
          <a:lstStyle/>
          <a:p>
            <a:pPr algn="ctr"/>
            <a:r>
              <a:rPr lang="en-US" b="1" dirty="0" err="1">
                <a:solidFill>
                  <a:srgbClr val="862A39"/>
                </a:solidFill>
                <a:latin typeface="Arial" pitchFamily="34" charset="0"/>
                <a:ea typeface="Calibri" panose="020F0502020204030204" pitchFamily="34" charset="0"/>
                <a:cs typeface="Arial" pitchFamily="34" charset="0"/>
              </a:rPr>
              <a:t>Tự</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xử</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lý</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tại</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cơ</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sở</a:t>
            </a:r>
            <a:r>
              <a:rPr lang="en-US" b="1" dirty="0">
                <a:solidFill>
                  <a:srgbClr val="862A39"/>
                </a:solidFill>
                <a:latin typeface="Arial" pitchFamily="34" charset="0"/>
                <a:ea typeface="Calibri" panose="020F0502020204030204" pitchFamily="34" charset="0"/>
                <a:cs typeface="Arial" pitchFamily="34" charset="0"/>
              </a:rPr>
              <a:t>        </a:t>
            </a:r>
            <a:endParaRPr lang="en-US" dirty="0">
              <a:latin typeface="Arial" pitchFamily="34" charset="0"/>
              <a:cs typeface="Arial" pitchFamily="34" charset="0"/>
            </a:endParaRPr>
          </a:p>
        </p:txBody>
      </p:sp>
      <p:sp>
        <p:nvSpPr>
          <p:cNvPr id="4" name="Rectangle 3"/>
          <p:cNvSpPr/>
          <p:nvPr/>
        </p:nvSpPr>
        <p:spPr>
          <a:xfrm>
            <a:off x="2889486" y="5077641"/>
            <a:ext cx="2780797" cy="388696"/>
          </a:xfrm>
          <a:prstGeom prst="rect">
            <a:avLst/>
          </a:prstGeom>
        </p:spPr>
        <p:txBody>
          <a:bodyPr wrap="square">
            <a:spAutoFit/>
          </a:bodyPr>
          <a:lstStyle/>
          <a:p>
            <a:pPr algn="ctr">
              <a:lnSpc>
                <a:spcPct val="107000"/>
              </a:lnSpc>
              <a:spcBef>
                <a:spcPts val="300"/>
              </a:spcBef>
              <a:spcAft>
                <a:spcPts val="300"/>
              </a:spcAft>
            </a:pPr>
            <a:r>
              <a:rPr lang="en-US"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Xử</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lý</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tập</a:t>
            </a:r>
            <a:r>
              <a:rPr lang="en-US" b="1" dirty="0">
                <a:solidFill>
                  <a:srgbClr val="862A39"/>
                </a:solidFill>
                <a:latin typeface="Arial" pitchFamily="34" charset="0"/>
                <a:ea typeface="Calibri" panose="020F0502020204030204" pitchFamily="34" charset="0"/>
                <a:cs typeface="Arial" pitchFamily="34" charset="0"/>
              </a:rPr>
              <a:t> </a:t>
            </a:r>
            <a:r>
              <a:rPr lang="en-US" b="1" dirty="0" err="1">
                <a:solidFill>
                  <a:srgbClr val="862A39"/>
                </a:solidFill>
                <a:latin typeface="Arial" pitchFamily="34" charset="0"/>
                <a:ea typeface="Calibri" panose="020F0502020204030204" pitchFamily="34" charset="0"/>
                <a:cs typeface="Arial" pitchFamily="34" charset="0"/>
              </a:rPr>
              <a:t>trung</a:t>
            </a:r>
            <a:r>
              <a:rPr lang="en-US" b="1" dirty="0">
                <a:solidFill>
                  <a:srgbClr val="862A39"/>
                </a:solidFill>
                <a:latin typeface="Arial" pitchFamily="34" charset="0"/>
                <a:ea typeface="Calibri" panose="020F0502020204030204" pitchFamily="34" charset="0"/>
                <a:cs typeface="Arial" pitchFamily="34" charset="0"/>
              </a:rPr>
              <a:t> KCN    </a:t>
            </a:r>
            <a:r>
              <a:rPr lang="en-US" dirty="0">
                <a:solidFill>
                  <a:srgbClr val="862A39"/>
                </a:solidFill>
                <a:latin typeface="Arial" pitchFamily="34" charset="0"/>
                <a:ea typeface="Calibri" panose="020F0502020204030204" pitchFamily="34" charset="0"/>
                <a:cs typeface="Arial" pitchFamily="34" charset="0"/>
              </a:rPr>
              <a:t>                   </a:t>
            </a:r>
          </a:p>
        </p:txBody>
      </p:sp>
    </p:spTree>
    <p:extLst>
      <p:ext uri="{BB962C8B-B14F-4D97-AF65-F5344CB8AC3E}">
        <p14:creationId xmlns:p14="http://schemas.microsoft.com/office/powerpoint/2010/main" val="190512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152400" y="1221646"/>
            <a:ext cx="8468511" cy="3785652"/>
          </a:xfrm>
          <a:prstGeom prst="rect">
            <a:avLst/>
          </a:prstGeom>
          <a:solidFill>
            <a:schemeClr val="accent5">
              <a:lumMod val="20000"/>
              <a:lumOff val="80000"/>
            </a:schemeClr>
          </a:solidFill>
        </p:spPr>
        <p:txBody>
          <a:bodyPr wrap="square">
            <a:spAutoFit/>
          </a:bodyPr>
          <a:lstStyle/>
          <a:p>
            <a:r>
              <a:rPr lang="en-US" sz="2400" b="1" dirty="0">
                <a:solidFill>
                  <a:srgbClr val="862A39"/>
                </a:solidFill>
                <a:latin typeface="Arial" panose="020B0604020202020204" pitchFamily="34" charset="0"/>
                <a:cs typeface="Arial" panose="020B0604020202020204" pitchFamily="34" charset="0"/>
              </a:rPr>
              <a:t>HỆ THỐNG XỬ LÝ NƯỚC THẢI</a:t>
            </a:r>
          </a:p>
          <a:p>
            <a:endParaRPr lang="en-US" sz="2400" dirty="0"/>
          </a:p>
          <a:p>
            <a:r>
              <a:rPr lang="en-US" sz="2400" dirty="0" err="1"/>
              <a:t>Hệ</a:t>
            </a:r>
            <a:r>
              <a:rPr lang="en-US" sz="2400" dirty="0"/>
              <a:t> </a:t>
            </a:r>
            <a:r>
              <a:rPr lang="en-US" sz="2400" dirty="0" err="1"/>
              <a:t>thống</a:t>
            </a:r>
            <a:r>
              <a:rPr lang="en-US" sz="2400" dirty="0"/>
              <a:t> </a:t>
            </a:r>
            <a:r>
              <a:rPr lang="en-US" sz="2400" dirty="0" err="1"/>
              <a:t>xử</a:t>
            </a:r>
            <a:r>
              <a:rPr lang="en-US" sz="2400" dirty="0"/>
              <a:t> </a:t>
            </a:r>
            <a:r>
              <a:rPr lang="en-US" sz="2400" dirty="0" err="1"/>
              <a:t>lý</a:t>
            </a:r>
            <a:r>
              <a:rPr lang="en-US" sz="2400" dirty="0"/>
              <a:t> </a:t>
            </a:r>
            <a:r>
              <a:rPr lang="en-US" sz="2400" dirty="0" err="1"/>
              <a:t>nước</a:t>
            </a:r>
            <a:r>
              <a:rPr lang="en-US" sz="2400" dirty="0"/>
              <a:t> </a:t>
            </a:r>
            <a:r>
              <a:rPr lang="en-US" sz="2400" dirty="0" err="1"/>
              <a:t>thải</a:t>
            </a:r>
            <a:r>
              <a:rPr lang="en-US" sz="2400" dirty="0"/>
              <a:t> </a:t>
            </a:r>
            <a:r>
              <a:rPr lang="en-US" sz="2400" dirty="0" err="1"/>
              <a:t>phải</a:t>
            </a:r>
            <a:r>
              <a:rPr lang="en-US" sz="2400" dirty="0"/>
              <a:t> </a:t>
            </a:r>
            <a:r>
              <a:rPr lang="en-US" sz="2400" dirty="0" err="1"/>
              <a:t>bảo</a:t>
            </a:r>
            <a:r>
              <a:rPr lang="en-US" sz="2400" dirty="0"/>
              <a:t> </a:t>
            </a:r>
            <a:r>
              <a:rPr lang="en-US" sz="2400" dirty="0" err="1"/>
              <a:t>đảm</a:t>
            </a:r>
            <a:r>
              <a:rPr lang="en-US" sz="2400" dirty="0"/>
              <a:t> </a:t>
            </a:r>
            <a:r>
              <a:rPr lang="en-US" sz="2400" dirty="0" err="1"/>
              <a:t>các</a:t>
            </a:r>
            <a:r>
              <a:rPr lang="en-US" sz="2400" dirty="0"/>
              <a:t> </a:t>
            </a:r>
            <a:r>
              <a:rPr lang="en-US" sz="2400" dirty="0" err="1"/>
              <a:t>yêu</a:t>
            </a:r>
            <a:r>
              <a:rPr lang="en-US" sz="2400" dirty="0"/>
              <a:t> </a:t>
            </a:r>
            <a:r>
              <a:rPr lang="en-US" sz="2400" dirty="0" err="1"/>
              <a:t>cầu</a:t>
            </a:r>
            <a:r>
              <a:rPr lang="en-US" sz="2400" dirty="0"/>
              <a:t> </a:t>
            </a:r>
            <a:r>
              <a:rPr lang="en-US" sz="2400" dirty="0" err="1"/>
              <a:t>sau</a:t>
            </a:r>
            <a:r>
              <a:rPr lang="en-US" sz="2400" dirty="0"/>
              <a:t>:</a:t>
            </a:r>
          </a:p>
          <a:p>
            <a:pPr marL="342900" lvl="0" indent="-342900">
              <a:buFont typeface="Wingdings" panose="05000000000000000000" pitchFamily="2" charset="2"/>
              <a:buChar char="ü"/>
            </a:pPr>
            <a:r>
              <a:rPr lang="en-US" sz="2400" dirty="0" err="1"/>
              <a:t>Có</a:t>
            </a:r>
            <a:r>
              <a:rPr lang="en-US" sz="2400" dirty="0"/>
              <a:t> </a:t>
            </a:r>
            <a:r>
              <a:rPr lang="en-US" sz="2400" dirty="0" err="1"/>
              <a:t>quy</a:t>
            </a:r>
            <a:r>
              <a:rPr lang="en-US" sz="2400" dirty="0"/>
              <a:t> </a:t>
            </a:r>
            <a:r>
              <a:rPr lang="en-US" sz="2400" dirty="0" err="1"/>
              <a:t>trình</a:t>
            </a:r>
            <a:r>
              <a:rPr lang="en-US" sz="2400" dirty="0"/>
              <a:t> </a:t>
            </a:r>
            <a:r>
              <a:rPr lang="en-US" sz="2400" dirty="0" err="1"/>
              <a:t>công</a:t>
            </a:r>
            <a:r>
              <a:rPr lang="en-US" sz="2400" dirty="0"/>
              <a:t> </a:t>
            </a:r>
            <a:r>
              <a:rPr lang="en-US" sz="2400" dirty="0" err="1"/>
              <a:t>nghệ</a:t>
            </a:r>
            <a:r>
              <a:rPr lang="en-US" sz="2400" dirty="0"/>
              <a:t> </a:t>
            </a:r>
            <a:r>
              <a:rPr lang="en-US" sz="2400" dirty="0" err="1"/>
              <a:t>phù</a:t>
            </a:r>
            <a:r>
              <a:rPr lang="en-US" sz="2400" dirty="0"/>
              <a:t> </a:t>
            </a:r>
            <a:r>
              <a:rPr lang="en-US" sz="2400" dirty="0" err="1"/>
              <a:t>hợp</a:t>
            </a:r>
            <a:r>
              <a:rPr lang="en-US" sz="2400" dirty="0"/>
              <a:t> </a:t>
            </a:r>
          </a:p>
          <a:p>
            <a:pPr marL="342900" lvl="0" indent="-342900">
              <a:buFont typeface="Wingdings" panose="05000000000000000000" pitchFamily="2" charset="2"/>
              <a:buChar char="ü"/>
            </a:pPr>
            <a:r>
              <a:rPr lang="en-US" sz="2400" dirty="0" err="1"/>
              <a:t>Đủ</a:t>
            </a:r>
            <a:r>
              <a:rPr lang="en-US" sz="2400" dirty="0"/>
              <a:t> </a:t>
            </a:r>
            <a:r>
              <a:rPr lang="en-US" sz="2400" dirty="0" err="1"/>
              <a:t>công</a:t>
            </a:r>
            <a:r>
              <a:rPr lang="en-US" sz="2400" dirty="0"/>
              <a:t> </a:t>
            </a:r>
            <a:r>
              <a:rPr lang="en-US" sz="2400" dirty="0" err="1"/>
              <a:t>suất</a:t>
            </a:r>
            <a:r>
              <a:rPr lang="en-US" sz="2400" dirty="0"/>
              <a:t> </a:t>
            </a:r>
          </a:p>
          <a:p>
            <a:pPr marL="342900" lvl="0" indent="-342900">
              <a:buFont typeface="Wingdings" panose="05000000000000000000" pitchFamily="2" charset="2"/>
              <a:buChar char="ü"/>
            </a:pPr>
            <a:r>
              <a:rPr lang="en-US" sz="2400" dirty="0" err="1"/>
              <a:t>Đạt</a:t>
            </a:r>
            <a:r>
              <a:rPr lang="en-US" sz="2400" dirty="0"/>
              <a:t> </a:t>
            </a:r>
            <a:r>
              <a:rPr lang="en-US" sz="2400" dirty="0" err="1"/>
              <a:t>quy</a:t>
            </a:r>
            <a:r>
              <a:rPr lang="en-US" sz="2400" dirty="0"/>
              <a:t> </a:t>
            </a:r>
            <a:r>
              <a:rPr lang="en-US" sz="2400" dirty="0" err="1"/>
              <a:t>chuẩn</a:t>
            </a:r>
            <a:endParaRPr lang="en-US" sz="2400" dirty="0"/>
          </a:p>
          <a:p>
            <a:pPr marL="342900" lvl="0" indent="-342900">
              <a:buFont typeface="Wingdings" panose="05000000000000000000" pitchFamily="2" charset="2"/>
              <a:buChar char="ü"/>
            </a:pPr>
            <a:r>
              <a:rPr lang="en-US" sz="2400" dirty="0" err="1"/>
              <a:t>Cửa</a:t>
            </a:r>
            <a:r>
              <a:rPr lang="en-US" sz="2400" dirty="0"/>
              <a:t> </a:t>
            </a:r>
            <a:r>
              <a:rPr lang="en-US" sz="2400" dirty="0" err="1"/>
              <a:t>xả</a:t>
            </a:r>
            <a:r>
              <a:rPr lang="en-US" sz="2400" dirty="0"/>
              <a:t> </a:t>
            </a:r>
            <a:r>
              <a:rPr lang="en-US" sz="2400" dirty="0" err="1"/>
              <a:t>tiêu</a:t>
            </a:r>
            <a:r>
              <a:rPr lang="en-US" sz="2400" dirty="0"/>
              <a:t> </a:t>
            </a:r>
            <a:r>
              <a:rPr lang="en-US" sz="2400" dirty="0" err="1"/>
              <a:t>thoát</a:t>
            </a:r>
            <a:r>
              <a:rPr lang="en-US" sz="2400" dirty="0"/>
              <a:t> </a:t>
            </a:r>
          </a:p>
          <a:p>
            <a:pPr marL="342900" lvl="0" indent="-342900">
              <a:buFont typeface="Wingdings" panose="05000000000000000000" pitchFamily="2" charset="2"/>
              <a:buChar char="ü"/>
            </a:pPr>
            <a:r>
              <a:rPr lang="en-US" sz="2400" dirty="0" err="1"/>
              <a:t>Vận</a:t>
            </a:r>
            <a:r>
              <a:rPr lang="en-US" sz="2400" dirty="0"/>
              <a:t> </a:t>
            </a:r>
            <a:r>
              <a:rPr lang="en-US" sz="2400" dirty="0" err="1"/>
              <a:t>hành</a:t>
            </a:r>
            <a:r>
              <a:rPr lang="en-US" sz="2400" dirty="0"/>
              <a:t> </a:t>
            </a:r>
          </a:p>
          <a:p>
            <a:pPr marL="342900" lvl="0" indent="-342900">
              <a:buFont typeface="Wingdings" panose="05000000000000000000" pitchFamily="2" charset="2"/>
              <a:buChar char="ü"/>
            </a:pPr>
            <a:r>
              <a:rPr lang="en-US" sz="2400" dirty="0" err="1"/>
              <a:t>Quan</a:t>
            </a:r>
            <a:r>
              <a:rPr lang="en-US" sz="2400" dirty="0"/>
              <a:t> </a:t>
            </a:r>
            <a:r>
              <a:rPr lang="en-US" sz="2400" dirty="0" err="1"/>
              <a:t>trắc</a:t>
            </a:r>
            <a:r>
              <a:rPr lang="en-US" sz="2400" dirty="0"/>
              <a:t> </a:t>
            </a:r>
          </a:p>
          <a:p>
            <a:pPr marL="342900" lvl="0" indent="-342900">
              <a:buFont typeface="Wingdings" panose="05000000000000000000" pitchFamily="2" charset="2"/>
              <a:buChar char="ü"/>
            </a:pPr>
            <a:r>
              <a:rPr lang="en-US" sz="2400" dirty="0" err="1"/>
              <a:t>Lưu</a:t>
            </a:r>
            <a:r>
              <a:rPr lang="en-US" sz="2400" dirty="0"/>
              <a:t> </a:t>
            </a:r>
            <a:r>
              <a:rPr lang="en-US" sz="2400" dirty="0" err="1"/>
              <a:t>giữ</a:t>
            </a:r>
            <a:r>
              <a:rPr lang="en-US" sz="2400" dirty="0"/>
              <a:t> </a:t>
            </a:r>
            <a:r>
              <a:rPr lang="en-US" sz="2400" dirty="0" err="1"/>
              <a:t>dữ</a:t>
            </a:r>
            <a:r>
              <a:rPr lang="en-US" sz="2400" dirty="0"/>
              <a:t> </a:t>
            </a:r>
            <a:r>
              <a:rPr lang="en-US" sz="2400" dirty="0" err="1"/>
              <a:t>liệu</a:t>
            </a:r>
            <a:r>
              <a:rPr lang="en-US" sz="2400" dirty="0"/>
              <a:t>.</a:t>
            </a:r>
          </a:p>
        </p:txBody>
      </p:sp>
      <p:pic>
        <p:nvPicPr>
          <p:cNvPr id="10" name="Picture 2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07774" y="2881977"/>
            <a:ext cx="6283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28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330991"/>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228601" y="1330991"/>
            <a:ext cx="5029199" cy="4160306"/>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ĐẤU NỐI NƯỚC THẢI</a:t>
            </a:r>
          </a:p>
          <a:p>
            <a:pPr>
              <a:lnSpc>
                <a:spcPct val="107000"/>
              </a:lnSpc>
              <a:spcAft>
                <a:spcPts val="800"/>
              </a:spcAft>
            </a:pP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trong</a:t>
            </a:r>
            <a:r>
              <a:rPr lang="en-US" sz="2200" dirty="0">
                <a:latin typeface="Calibri" panose="020F0502020204030204" pitchFamily="34" charset="0"/>
                <a:ea typeface="Calibri" panose="020F0502020204030204" pitchFamily="34" charset="0"/>
                <a:cs typeface="Calibri" panose="020F0502020204030204" pitchFamily="34" charset="0"/>
              </a:rPr>
              <a:t> KCX/KCN/CCN: </a:t>
            </a:r>
            <a:r>
              <a:rPr lang="en-US" sz="2200" dirty="0" err="1">
                <a:latin typeface="Calibri" panose="020F0502020204030204" pitchFamily="34" charset="0"/>
                <a:ea typeface="Calibri" panose="020F0502020204030204" pitchFamily="34" charset="0"/>
                <a:cs typeface="Calibri" panose="020F0502020204030204" pitchFamily="34" charset="0"/>
              </a:rPr>
              <a:t>đấu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nối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và</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lý</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theo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điều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kiện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ghi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trong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văn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bản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thỏa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thuận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với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chủ</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đầu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tư</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xây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dựng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và</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kinh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doanh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tầng</a:t>
            </a:r>
            <a:r>
              <a:rPr lang="en-US" sz="2200" dirty="0">
                <a:latin typeface="Calibri" panose="020F0502020204030204" pitchFamily="34" charset="0"/>
                <a:ea typeface="Calibri" panose="020F0502020204030204" pitchFamily="34" charset="0"/>
                <a:cs typeface="Calibri" panose="020F0502020204030204" pitchFamily="34" charset="0"/>
              </a:rPr>
              <a:t> KCX/KCN/CCN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err="1">
                <a:latin typeface="Calibri" panose="020F0502020204030204" pitchFamily="34" charset="0"/>
                <a:ea typeface="Calibri" panose="020F0502020204030204" pitchFamily="34" charset="0"/>
                <a:cs typeface="Calibri" panose="020F0502020204030204" pitchFamily="34" charset="0"/>
              </a:rPr>
              <a:t>Các</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trường</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hợp</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được</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miễn</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trừ</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đấu</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nối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lnSpc>
                <a:spcPct val="107000"/>
              </a:lnSpc>
              <a:spcBef>
                <a:spcPts val="300"/>
              </a:spcBef>
              <a:spcAft>
                <a:spcPts val="300"/>
              </a:spcAft>
              <a:buFont typeface="+mj-lt"/>
              <a:buAutoNum type="arabicPeriod"/>
            </a:pPr>
            <a:r>
              <a:rPr lang="en-US" sz="2200" dirty="0" err="1">
                <a:latin typeface="Calibri" panose="020F0502020204030204" pitchFamily="34" charset="0"/>
                <a:ea typeface="Calibri" panose="020F0502020204030204" pitchFamily="34" charset="0"/>
                <a:cs typeface="Calibri" panose="020F0502020204030204" pitchFamily="34" charset="0"/>
              </a:rPr>
              <a:t>Xử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lý</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đạt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chuẩn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nhưng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đấu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nối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bất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lợi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lnSpc>
                <a:spcPct val="107000"/>
              </a:lnSpc>
              <a:spcBef>
                <a:spcPts val="300"/>
              </a:spcBef>
              <a:spcAft>
                <a:spcPts val="300"/>
              </a:spcAft>
              <a:buFont typeface="+mj-lt"/>
              <a:buAutoNum type="arabicPeriod"/>
            </a:pPr>
            <a:r>
              <a:rPr lang="en-US" sz="2200" dirty="0" err="1">
                <a:latin typeface="Calibri" panose="020F0502020204030204" pitchFamily="34" charset="0"/>
                <a:ea typeface="Calibri" panose="020F0502020204030204" pitchFamily="34" charset="0"/>
                <a:cs typeface="Calibri" panose="020F0502020204030204" pitchFamily="34" charset="0"/>
              </a:rPr>
              <a:t>Vượt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khả</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năng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tiếp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nhận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200" dirty="0" err="1">
                <a:latin typeface="Calibri" panose="020F0502020204030204" pitchFamily="34" charset="0"/>
                <a:ea typeface="Calibri" panose="020F0502020204030204" pitchFamily="34" charset="0"/>
              </a:rPr>
              <a:t>Chưa</a:t>
            </a:r>
            <a:r>
              <a:rPr lang="en-US" sz="2200" dirty="0">
                <a:latin typeface="Calibri" panose="020F0502020204030204" pitchFamily="34" charset="0"/>
                <a:ea typeface="Calibri" panose="020F0502020204030204" pitchFamily="34" charset="0"/>
              </a:rPr>
              <a:t> </a:t>
            </a:r>
            <a:r>
              <a:rPr lang="en-US" sz="2200" dirty="0" err="1">
                <a:latin typeface="Calibri" panose="020F0502020204030204" pitchFamily="34" charset="0"/>
                <a:ea typeface="Calibri" panose="020F0502020204030204" pitchFamily="34" charset="0"/>
              </a:rPr>
              <a:t>có</a:t>
            </a:r>
            <a:r>
              <a:rPr lang="en-US" sz="2200" dirty="0">
                <a:latin typeface="Calibri" panose="020F0502020204030204" pitchFamily="34" charset="0"/>
                <a:ea typeface="Calibri" panose="020F0502020204030204" pitchFamily="34" charset="0"/>
              </a:rPr>
              <a:t> HT XLNT </a:t>
            </a:r>
            <a:r>
              <a:rPr lang="en-US" sz="2200" dirty="0" err="1">
                <a:latin typeface="Calibri" panose="020F0502020204030204" pitchFamily="34" charset="0"/>
                <a:ea typeface="Calibri" panose="020F0502020204030204" pitchFamily="34" charset="0"/>
              </a:rPr>
              <a:t>tập</a:t>
            </a:r>
            <a:r>
              <a:rPr lang="en-US" sz="2200" dirty="0">
                <a:latin typeface="Calibri" panose="020F0502020204030204" pitchFamily="34" charset="0"/>
                <a:ea typeface="Calibri" panose="020F0502020204030204" pitchFamily="34" charset="0"/>
              </a:rPr>
              <a:t> </a:t>
            </a:r>
            <a:r>
              <a:rPr lang="en-US" sz="2200" dirty="0" err="1">
                <a:latin typeface="Calibri" panose="020F0502020204030204" pitchFamily="34" charset="0"/>
                <a:ea typeface="Calibri" panose="020F0502020204030204" pitchFamily="34" charset="0"/>
              </a:rPr>
              <a:t>trung</a:t>
            </a:r>
            <a:endParaRPr lang="en-US" sz="2200"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7777" y="1330991"/>
            <a:ext cx="3219294" cy="4556461"/>
          </a:xfrm>
          <a:prstGeom prst="rect">
            <a:avLst/>
          </a:prstGeom>
          <a:solidFill>
            <a:schemeClr val="accent6">
              <a:lumMod val="20000"/>
              <a:lumOff val="80000"/>
            </a:schemeClr>
          </a:solidFill>
          <a:scene3d>
            <a:camera prst="orthographicFront"/>
            <a:lightRig rig="threePt" dir="t"/>
          </a:scene3d>
          <a:sp3d contourW="12700"/>
        </p:spPr>
      </p:pic>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4" name="Picture 3"/>
          <p:cNvPicPr>
            <a:picLocks noChangeAspect="1"/>
          </p:cNvPicPr>
          <p:nvPr/>
        </p:nvPicPr>
        <p:blipFill>
          <a:blip r:embed="rId2"/>
          <a:stretch>
            <a:fillRect/>
          </a:stretch>
        </p:blipFill>
        <p:spPr>
          <a:xfrm>
            <a:off x="352930" y="2057400"/>
            <a:ext cx="9930155" cy="4140244"/>
          </a:xfrm>
          <a:prstGeom prst="rect">
            <a:avLst/>
          </a:prstGeom>
        </p:spPr>
      </p:pic>
      <p:sp>
        <p:nvSpPr>
          <p:cNvPr id="10" name="Rectangle 9"/>
          <p:cNvSpPr/>
          <p:nvPr/>
        </p:nvSpPr>
        <p:spPr>
          <a:xfrm>
            <a:off x="152400" y="982271"/>
            <a:ext cx="7085594"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ĐĂNG KÝ XẢ NƯỚC THẢI VÀO NGUỒN NƯỚC </a:t>
            </a:r>
            <a:endParaRPr lang="en-US" sz="2400" b="1" dirty="0">
              <a:solidFill>
                <a:srgbClr val="862A39"/>
              </a:solidFill>
              <a:latin typeface="Arial" panose="020B0604020202020204" pitchFamily="34" charset="0"/>
              <a:cs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22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5" name="Picture 4"/>
          <p:cNvPicPr>
            <a:picLocks noChangeAspect="1"/>
          </p:cNvPicPr>
          <p:nvPr/>
        </p:nvPicPr>
        <p:blipFill>
          <a:blip r:embed="rId2"/>
          <a:stretch>
            <a:fillRect/>
          </a:stretch>
        </p:blipFill>
        <p:spPr>
          <a:xfrm>
            <a:off x="685800" y="1223064"/>
            <a:ext cx="8293203" cy="5248835"/>
          </a:xfrm>
          <a:prstGeom prst="rect">
            <a:avLst/>
          </a:prstGeom>
        </p:spPr>
      </p:pic>
      <p:sp>
        <p:nvSpPr>
          <p:cNvPr id="6" name="Rectangle 5"/>
          <p:cNvSpPr/>
          <p:nvPr/>
        </p:nvSpPr>
        <p:spPr>
          <a:xfrm>
            <a:off x="152400" y="982271"/>
            <a:ext cx="7085594"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ĐĂNG KÝ XẢ NƯỚC THẢI VÀO NGUỒN NƯỚC </a:t>
            </a:r>
            <a:endParaRPr lang="en-US" sz="2400" b="1" dirty="0">
              <a:solidFill>
                <a:srgbClr val="862A39"/>
              </a:solidFill>
              <a:latin typeface="Arial" panose="020B0604020202020204" pitchFamily="34" charset="0"/>
              <a:cs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6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0" y="0"/>
            <a:ext cx="9144000" cy="932723"/>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 name="object 17"/>
          <p:cNvSpPr txBox="1"/>
          <p:nvPr/>
        </p:nvSpPr>
        <p:spPr>
          <a:xfrm>
            <a:off x="304800" y="182173"/>
            <a:ext cx="5029200" cy="558528"/>
          </a:xfrm>
          <a:prstGeom prst="rect">
            <a:avLst/>
          </a:prstGeom>
        </p:spPr>
        <p:txBody>
          <a:bodyPr wrap="square" lIns="0" tIns="0" rIns="0" bIns="0" rtlCol="0" anchor="ctr">
            <a:noAutofit/>
          </a:bodyPr>
          <a:lstStyle/>
          <a:p>
            <a:pPr marL="12700">
              <a:lnSpc>
                <a:spcPts val="3271"/>
              </a:lnSpc>
              <a:spcBef>
                <a:spcPts val="163"/>
              </a:spcBef>
            </a:pPr>
            <a:r>
              <a:rPr lang="en-IN" b="1" i="1" dirty="0">
                <a:latin typeface="Open Sans" panose="020B0606030504020204" pitchFamily="34" charset="0"/>
                <a:ea typeface="Open Sans" panose="020B0606030504020204" pitchFamily="34" charset="0"/>
                <a:cs typeface="Open Sans" panose="020B0606030504020204" pitchFamily="34" charset="0"/>
              </a:rPr>
              <a:t>HƯỚNG DẪN CHUNG</a:t>
            </a:r>
          </a:p>
        </p:txBody>
      </p:sp>
      <p:sp>
        <p:nvSpPr>
          <p:cNvPr id="6" name="Rectangle 5"/>
          <p:cNvSpPr/>
          <p:nvPr/>
        </p:nvSpPr>
        <p:spPr>
          <a:xfrm>
            <a:off x="274204" y="1063963"/>
            <a:ext cx="8618276" cy="253916"/>
          </a:xfrm>
          <a:prstGeom prst="rect">
            <a:avLst/>
          </a:prstGeom>
        </p:spPr>
        <p:txBody>
          <a:bodyPr wrap="square">
            <a:spAutoFit/>
          </a:bodyPr>
          <a:lstStyle/>
          <a:p>
            <a:r>
              <a:rPr lang="en-US" sz="1050" dirty="0" err="1">
                <a:latin typeface="Open Sans" panose="020B0606030504020204" pitchFamily="34" charset="0"/>
                <a:ea typeface="Open Sans" panose="020B0606030504020204" pitchFamily="34" charset="0"/>
                <a:cs typeface="Open Sans" panose="020B0606030504020204" pitchFamily="34" charset="0"/>
              </a:rPr>
              <a:t>Để</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đảm</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bảo</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việc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tổ</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chức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và</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vận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hành</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chương</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trình</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đạt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được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hiệu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quả</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tốt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nhất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người</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tham</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dự</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cần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lưu</a:t>
            </a:r>
            <a:r>
              <a:rPr lang="en-US" sz="1050" dirty="0">
                <a:latin typeface="Open Sans" panose="020B0606030504020204" pitchFamily="34" charset="0"/>
                <a:ea typeface="Open Sans" panose="020B0606030504020204" pitchFamily="34" charset="0"/>
                <a:cs typeface="Open Sans" panose="020B0606030504020204" pitchFamily="34" charset="0"/>
              </a:rPr>
              <a:t> ý </a:t>
            </a:r>
            <a:r>
              <a:rPr lang="en-US" sz="1050" dirty="0" err="1">
                <a:latin typeface="Open Sans" panose="020B0606030504020204" pitchFamily="34" charset="0"/>
                <a:ea typeface="Open Sans" panose="020B0606030504020204" pitchFamily="34" charset="0"/>
                <a:cs typeface="Open Sans" panose="020B0606030504020204" pitchFamily="34" charset="0"/>
              </a:rPr>
              <a:t>các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vấn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đề</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sau</a:t>
            </a:r>
            <a:r>
              <a:rPr lang="en-US" sz="1050"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Rectangle 6"/>
          <p:cNvSpPr/>
          <p:nvPr/>
        </p:nvSpPr>
        <p:spPr>
          <a:xfrm>
            <a:off x="150304" y="1508787"/>
            <a:ext cx="4271392" cy="2462213"/>
          </a:xfrm>
          <a:prstGeom prst="rect">
            <a:avLst/>
          </a:prstGeom>
        </p:spPr>
        <p:txBody>
          <a:bodyPr wrap="square">
            <a:spAutoFit/>
          </a:bodyPr>
          <a:lstStyle/>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Nếu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không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có</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phép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từ</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chủ</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trì</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b="1" dirty="0">
                <a:latin typeface="Calibri" pitchFamily="34" charset="0"/>
                <a:ea typeface="Open Sans" panose="020B0606030504020204" pitchFamily="34" charset="0"/>
                <a:cs typeface="Calibri" pitchFamily="34" charset="0"/>
              </a:rPr>
              <a:t>n</a:t>
            </a:r>
            <a:r>
              <a:rPr lang="vi-VN" sz="1100" b="1" dirty="0">
                <a:latin typeface="Calibri" pitchFamily="34" charset="0"/>
                <a:ea typeface="Open Sans" panose="020B0606030504020204" pitchFamily="34" charset="0"/>
                <a:cs typeface="Calibri" pitchFamily="34" charset="0"/>
              </a:rPr>
              <a:t>gười 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vi-VN" sz="1100" b="1" dirty="0">
                <a:latin typeface="Calibri" pitchFamily="34" charset="0"/>
                <a:ea typeface="Open Sans" panose="020B0606030504020204" pitchFamily="34" charset="0"/>
                <a:cs typeface="Calibri" pitchFamily="34" charset="0"/>
              </a:rPr>
              <a:t> phải tắt máy ảnh và micrô</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trong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suốt</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chương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trình</a:t>
            </a:r>
            <a:r>
              <a:rPr lang="en-US" sz="1100" dirty="0">
                <a:latin typeface="Calibri" pitchFamily="34" charset="0"/>
                <a:ea typeface="Open Sans" panose="020B0606030504020204" pitchFamily="34" charset="0"/>
                <a:cs typeface="Calibri" pitchFamily="34" charset="0"/>
              </a:rPr>
              <a:t>.</a:t>
            </a:r>
            <a:r>
              <a:rPr lang="vi-VN" sz="1100" dirty="0">
                <a:latin typeface="Calibri" pitchFamily="34" charset="0"/>
                <a:ea typeface="Open Sans" panose="020B0606030504020204" pitchFamily="34" charset="0"/>
                <a:cs typeface="Calibri" pitchFamily="34" charset="0"/>
              </a:rPr>
              <a:t> Điều này sẽ giúp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chương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trình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diễn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ra</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suôn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sẻ</a:t>
            </a:r>
            <a:r>
              <a:rPr lang="vi-VN" sz="1100" dirty="0">
                <a:latin typeface="Calibri" pitchFamily="34" charset="0"/>
                <a:ea typeface="Open Sans" panose="020B0606030504020204" pitchFamily="34" charset="0"/>
                <a:cs typeface="Calibri" pitchFamily="34" charset="0"/>
              </a:rPr>
              <a:t> và tiết kiệm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băng thông sử dụng.</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Một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diễn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ra</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khoảng 4 giờ. </a:t>
            </a:r>
            <a:r>
              <a:rPr lang="vi-VN" sz="1100" b="1" dirty="0">
                <a:latin typeface="Calibri" pitchFamily="34" charset="0"/>
                <a:ea typeface="Open Sans" panose="020B0606030504020204" pitchFamily="34" charset="0"/>
                <a:cs typeface="Calibri" pitchFamily="34" charset="0"/>
              </a:rPr>
              <a:t>Thời gian nghỉ giải lao </a:t>
            </a:r>
            <a:r>
              <a:rPr lang="en-US" sz="1100" b="1" dirty="0" err="1">
                <a:latin typeface="Calibri" pitchFamily="34" charset="0"/>
                <a:ea typeface="Open Sans" panose="020B0606030504020204" pitchFamily="34" charset="0"/>
                <a:cs typeface="Calibri" pitchFamily="34" charset="0"/>
              </a:rPr>
              <a:t>đã</a:t>
            </a:r>
            <a:r>
              <a:rPr lang="en-US" sz="1100" b="1" dirty="0">
                <a:latin typeface="Calibri" pitchFamily="34" charset="0"/>
                <a:ea typeface="Open Sans" panose="020B0606030504020204" pitchFamily="34" charset="0"/>
                <a:cs typeface="Calibri" pitchFamily="34" charset="0"/>
              </a:rPr>
              <a:t> </a:t>
            </a:r>
            <a:r>
              <a:rPr lang="vi-VN" sz="1100" b="1" dirty="0">
                <a:latin typeface="Calibri" pitchFamily="34" charset="0"/>
                <a:ea typeface="Open Sans" panose="020B0606030504020204" pitchFamily="34" charset="0"/>
                <a:cs typeface="Calibri" pitchFamily="34" charset="0"/>
              </a:rPr>
              <a:t>được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sắp</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xếp</a:t>
            </a:r>
            <a:r>
              <a:rPr lang="vi-VN"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trong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nên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có</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thể</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nghỉ ngơ</a:t>
            </a:r>
            <a:r>
              <a:rPr lang="en-US" sz="1100" dirty="0" err="1">
                <a:latin typeface="Calibri" pitchFamily="34" charset="0"/>
                <a:ea typeface="Open Sans" panose="020B0606030504020204" pitchFamily="34" charset="0"/>
                <a:cs typeface="Calibri" pitchFamily="34" charset="0"/>
              </a:rPr>
              <a:t>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uống</a:t>
            </a:r>
            <a:r>
              <a:rPr lang="vi-VN" sz="1100" dirty="0">
                <a:latin typeface="Calibri" pitchFamily="34" charset="0"/>
                <a:ea typeface="Open Sans" panose="020B0606030504020204" pitchFamily="34" charset="0"/>
                <a:cs typeface="Calibri" pitchFamily="34" charset="0"/>
              </a:rPr>
              <a:t> nước/vệ sinh nhanh chóng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và</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tránh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việc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bỏ</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lỡ</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thông</a:t>
            </a:r>
            <a:r>
              <a:rPr lang="en-US" sz="1100" dirty="0">
                <a:latin typeface="Calibri" pitchFamily="34" charset="0"/>
                <a:ea typeface="Open Sans" panose="020B0606030504020204" pitchFamily="34" charset="0"/>
                <a:cs typeface="Calibri" pitchFamily="34" charset="0"/>
              </a:rPr>
              <a:t> tin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a:t>
            </a:r>
            <a:endParaRPr lang="vi-VN" sz="1100" dirty="0">
              <a:latin typeface="Calibri" pitchFamily="34" charset="0"/>
              <a:ea typeface="Open Sans" panose="020B0606030504020204" pitchFamily="34" charset="0"/>
              <a:cs typeface="Calibri" pitchFamily="34" charset="0"/>
            </a:endParaRP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cũng có thể </a:t>
            </a:r>
            <a:r>
              <a:rPr lang="vi-VN" sz="1100" b="1" dirty="0">
                <a:latin typeface="Calibri" pitchFamily="34" charset="0"/>
                <a:ea typeface="Open Sans" panose="020B0606030504020204" pitchFamily="34" charset="0"/>
                <a:cs typeface="Calibri" pitchFamily="34" charset="0"/>
              </a:rPr>
              <a:t>tương tác với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nhau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thông</a:t>
            </a:r>
            <a:r>
              <a:rPr lang="en-US" sz="1100" b="1" dirty="0">
                <a:latin typeface="Calibri" pitchFamily="34" charset="0"/>
                <a:ea typeface="Open Sans" panose="020B0606030504020204" pitchFamily="34" charset="0"/>
                <a:cs typeface="Calibri" pitchFamily="34" charset="0"/>
              </a:rPr>
              <a:t> qua </a:t>
            </a:r>
            <a:r>
              <a:rPr lang="en-US" sz="1100" b="1" dirty="0" err="1">
                <a:latin typeface="Calibri" pitchFamily="34" charset="0"/>
                <a:ea typeface="Open Sans" panose="020B0606030504020204" pitchFamily="34" charset="0"/>
                <a:cs typeface="Calibri" pitchFamily="34" charset="0"/>
              </a:rPr>
              <a:t>mục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trò</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chuyện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trên</a:t>
            </a:r>
            <a:r>
              <a:rPr lang="en-US" sz="1100" b="1" dirty="0">
                <a:latin typeface="Calibri" pitchFamily="34" charset="0"/>
                <a:ea typeface="Open Sans" panose="020B0606030504020204" pitchFamily="34" charset="0"/>
                <a:cs typeface="Calibri" pitchFamily="34" charset="0"/>
              </a:rPr>
              <a:t> Zoom.</a:t>
            </a:r>
            <a:endParaRPr lang="vi-VN" sz="1100" b="1" dirty="0">
              <a:latin typeface="Calibri" pitchFamily="34" charset="0"/>
              <a:ea typeface="Open Sans" panose="020B0606030504020204" pitchFamily="34" charset="0"/>
              <a:cs typeface="Calibri" pitchFamily="34" charset="0"/>
            </a:endParaRPr>
          </a:p>
          <a:p>
            <a:pPr marL="285750" indent="-285750">
              <a:buFont typeface="Arial" panose="020B0604020202020204" pitchFamily="34" charset="0"/>
              <a:buChar char="•"/>
            </a:pPr>
            <a:r>
              <a:rPr lang="vi-VN" sz="1100" dirty="0">
                <a:latin typeface="Calibri" pitchFamily="34" charset="0"/>
                <a:ea typeface="Open Sans" panose="020B0606030504020204" pitchFamily="34" charset="0"/>
                <a:cs typeface="Calibri" pitchFamily="34" charset="0"/>
              </a:rPr>
              <a:t>Nếu </a:t>
            </a:r>
            <a:r>
              <a:rPr lang="en-US" sz="1100" b="1" dirty="0" err="1">
                <a:latin typeface="Calibri" pitchFamily="34" charset="0"/>
                <a:ea typeface="Open Sans" panose="020B0606030504020204" pitchFamily="34" charset="0"/>
                <a:cs typeface="Calibri" pitchFamily="34" charset="0"/>
              </a:rPr>
              <a:t>người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en-US" sz="1100" b="1" dirty="0">
                <a:latin typeface="Calibri" pitchFamily="34" charset="0"/>
                <a:ea typeface="Open Sans" panose="020B0606030504020204" pitchFamily="34" charset="0"/>
                <a:cs typeface="Calibri" pitchFamily="34" charset="0"/>
              </a:rPr>
              <a:t> </a:t>
            </a:r>
            <a:r>
              <a:rPr lang="vi-VN" sz="1100" b="1" dirty="0">
                <a:latin typeface="Calibri" pitchFamily="34" charset="0"/>
                <a:ea typeface="Open Sans" panose="020B0606030504020204" pitchFamily="34" charset="0"/>
                <a:cs typeface="Calibri" pitchFamily="34" charset="0"/>
              </a:rPr>
              <a:t> muốn chuyển bất kỳ câu hỏi nào đến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giảng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viên</a:t>
            </a:r>
            <a:r>
              <a:rPr lang="vi-VN" sz="1100" dirty="0">
                <a:latin typeface="Calibri" pitchFamily="34" charset="0"/>
                <a:ea typeface="Open Sans" panose="020B0606030504020204" pitchFamily="34" charset="0"/>
                <a:cs typeface="Calibri" pitchFamily="34" charset="0"/>
              </a:rPr>
              <a: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có thể </a:t>
            </a:r>
            <a:r>
              <a:rPr lang="vi-VN" sz="1100" b="1" dirty="0">
                <a:latin typeface="Calibri" pitchFamily="34" charset="0"/>
                <a:ea typeface="Open Sans" panose="020B0606030504020204" pitchFamily="34" charset="0"/>
                <a:cs typeface="Calibri" pitchFamily="34" charset="0"/>
              </a:rPr>
              <a:t>gửi chúng thông qua tính năng Trò chuyện của Zoom</a:t>
            </a:r>
            <a:r>
              <a:rPr lang="vi-VN"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Giảng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viên</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sẽ giải quyết các câu hỏi đã chọn ở cuối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mỗi</a:t>
            </a:r>
            <a:r>
              <a:rPr lang="vi-VN"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bài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vi-VN" sz="1100" dirty="0">
                <a:latin typeface="Calibri" pitchFamily="34" charset="0"/>
                <a:ea typeface="Open Sans" panose="020B0606030504020204" pitchFamily="34" charset="0"/>
                <a:cs typeface="Calibri" pitchFamily="34" charset="0"/>
              </a:rPr>
              <a:t>.</a:t>
            </a:r>
            <a:endParaRPr lang="en-US" sz="1100" dirty="0">
              <a:latin typeface="Calibri" pitchFamily="34" charset="0"/>
              <a:ea typeface="Open Sans" panose="020B0606030504020204" pitchFamily="34" charset="0"/>
              <a:cs typeface="Calibri" pitchFamily="34" charset="0"/>
            </a:endParaRPr>
          </a:p>
        </p:txBody>
      </p:sp>
      <p:sp>
        <p:nvSpPr>
          <p:cNvPr id="8" name="Rectangle 7"/>
          <p:cNvSpPr/>
          <p:nvPr/>
        </p:nvSpPr>
        <p:spPr>
          <a:xfrm>
            <a:off x="4443301" y="1508787"/>
            <a:ext cx="4470784" cy="1954381"/>
          </a:xfrm>
          <a:prstGeom prst="rect">
            <a:avLst/>
          </a:prstGeom>
        </p:spPr>
        <p:txBody>
          <a:bodyPr wrap="square">
            <a:spAutoFit/>
          </a:bodyPr>
          <a:lstStyle/>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Nếu</a:t>
            </a:r>
            <a:r>
              <a:rPr lang="en-US" sz="1100"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người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muốn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phát</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biểu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hoặc</a:t>
            </a:r>
            <a:r>
              <a:rPr lang="en-US" sz="1100" b="1" dirty="0">
                <a:latin typeface="Calibri" pitchFamily="34" charset="0"/>
                <a:ea typeface="Open Sans" panose="020B0606030504020204" pitchFamily="34" charset="0"/>
                <a:cs typeface="Calibri" pitchFamily="34" charset="0"/>
              </a:rPr>
              <a:t> chia </a:t>
            </a:r>
            <a:r>
              <a:rPr lang="en-US" sz="1100" b="1" dirty="0" err="1">
                <a:latin typeface="Calibri" pitchFamily="34" charset="0"/>
                <a:ea typeface="Open Sans" panose="020B0606030504020204" pitchFamily="34" charset="0"/>
                <a:cs typeface="Calibri" pitchFamily="34" charset="0"/>
              </a:rPr>
              <a:t>sẻ</a:t>
            </a:r>
            <a:r>
              <a:rPr lang="en-US" sz="1100" b="1" dirty="0">
                <a:latin typeface="Calibri" pitchFamily="34" charset="0"/>
                <a:ea typeface="Open Sans" panose="020B0606030504020204" pitchFamily="34" charset="0"/>
                <a:cs typeface="Calibri" pitchFamily="34" charset="0"/>
              </a:rPr>
              <a:t> ý </a:t>
            </a:r>
            <a:r>
              <a:rPr lang="en-US" sz="1100" b="1" dirty="0" err="1">
                <a:latin typeface="Calibri" pitchFamily="34" charset="0"/>
                <a:ea typeface="Open Sans" panose="020B0606030504020204" pitchFamily="34" charset="0"/>
                <a:cs typeface="Calibri" pitchFamily="34" charset="0"/>
              </a:rPr>
              <a:t>kiến</a:t>
            </a:r>
            <a:r>
              <a:rPr lang="en-US" sz="1100" dirty="0" err="1">
                <a:latin typeface="Calibri" pitchFamily="34" charset="0"/>
                <a:ea typeface="Open Sans" panose="020B0606030504020204" pitchFamily="34" charset="0"/>
                <a:cs typeface="Calibri" pitchFamily="34" charset="0"/>
              </a:rPr>
              <a:t>,vui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lòng</a:t>
            </a:r>
            <a:r>
              <a:rPr lang="en-US" sz="1100"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ấn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vào</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biểu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tượng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giơ</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tay</a:t>
            </a:r>
            <a:r>
              <a:rPr lang="en-US" sz="1100" b="1" dirty="0">
                <a:latin typeface="Calibri" pitchFamily="34" charset="0"/>
                <a:ea typeface="Open Sans" panose="020B0606030504020204" pitchFamily="34" charset="0"/>
                <a:cs typeface="Calibri" pitchFamily="34" charset="0"/>
              </a:rPr>
              <a:t> ở </a:t>
            </a:r>
            <a:r>
              <a:rPr lang="en-US" sz="1100" b="1" dirty="0" err="1">
                <a:latin typeface="Calibri" pitchFamily="34" charset="0"/>
                <a:ea typeface="Open Sans" panose="020B0606030504020204" pitchFamily="34" charset="0"/>
                <a:cs typeface="Calibri" pitchFamily="34" charset="0"/>
              </a:rPr>
              <a:t>mục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tương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tác</a:t>
            </a:r>
            <a:r>
              <a:rPr lang="en-US" sz="1100" b="1" dirty="0">
                <a:latin typeface="Calibri" pitchFamily="34" charset="0"/>
                <a:ea typeface="Open Sans" panose="020B0606030504020204" pitchFamily="34" charset="0"/>
                <a:cs typeface="Calibri" pitchFamily="34" charset="0"/>
              </a:rPr>
              <a: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nhân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viên</a:t>
            </a:r>
            <a:r>
              <a:rPr lang="en-US" sz="1100" dirty="0">
                <a:latin typeface="Calibri" pitchFamily="34" charset="0"/>
                <a:ea typeface="Open Sans" panose="020B0606030504020204" pitchFamily="34" charset="0"/>
                <a:cs typeface="Calibri" pitchFamily="34" charset="0"/>
              </a:rPr>
              <a:t> ASSIST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nhận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thấy</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và</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bạn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phát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biểu</a:t>
            </a:r>
            <a:r>
              <a:rPr lang="en-US" sz="1100" dirty="0">
                <a:latin typeface="Calibri" pitchFamily="34" charset="0"/>
                <a:ea typeface="Open Sans" panose="020B0606030504020204" pitchFamily="34" charset="0"/>
                <a:cs typeface="Calibri" pitchFamily="34" charset="0"/>
              </a:rPr>
              <a:t>. </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Chúng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tôi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đặc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biệt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khuyến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khích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ghi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chú</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hoặc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chụp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lại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màn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hình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những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thông</a:t>
            </a:r>
            <a:r>
              <a:rPr lang="en-US" sz="1100" dirty="0">
                <a:latin typeface="Calibri" pitchFamily="34" charset="0"/>
                <a:ea typeface="Open Sans" panose="020B0606030504020204" pitchFamily="34" charset="0"/>
                <a:cs typeface="Calibri" pitchFamily="34" charset="0"/>
              </a:rPr>
              <a:t> tin </a:t>
            </a:r>
            <a:r>
              <a:rPr lang="en-US" sz="1100" dirty="0" err="1">
                <a:latin typeface="Calibri" pitchFamily="34" charset="0"/>
                <a:ea typeface="Open Sans" panose="020B0606030504020204" pitchFamily="34" charset="0"/>
                <a:cs typeface="Calibri" pitchFamily="34" charset="0"/>
              </a:rPr>
              <a:t>quan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trọng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thảo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luận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suốt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ngày</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hôm</a:t>
            </a:r>
            <a:r>
              <a:rPr lang="en-US" sz="1100" dirty="0">
                <a:latin typeface="Calibri" pitchFamily="34" charset="0"/>
                <a:ea typeface="Open Sans" panose="020B0606030504020204" pitchFamily="34" charset="0"/>
                <a:cs typeface="Calibri" pitchFamily="34" charset="0"/>
              </a:rPr>
              <a:t> nay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ghi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âm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lại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nhằm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mục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đích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lưu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trữ</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tài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liệu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án</a:t>
            </a:r>
            <a:r>
              <a:rPr lang="en-US" sz="1100" dirty="0">
                <a:latin typeface="Calibri" pitchFamily="34" charset="0"/>
                <a:ea typeface="Open Sans" panose="020B0606030504020204" pitchFamily="34" charset="0"/>
                <a:cs typeface="Calibri" pitchFamily="34" charset="0"/>
              </a:rPr>
              <a:t>.</a:t>
            </a:r>
          </a:p>
          <a:p>
            <a:pPr marL="285750" indent="-285750">
              <a:buFont typeface="Arial" panose="020B0604020202020204" pitchFamily="34" charset="0"/>
              <a:buChar char="•"/>
            </a:pPr>
            <a:r>
              <a:rPr lang="vi-VN" sz="1100" dirty="0">
                <a:latin typeface="Calibri" pitchFamily="34" charset="0"/>
                <a:cs typeface="Calibri" pitchFamily="34" charset="0"/>
              </a:rPr>
              <a:t>Trong trường hợp có vấn đề khẩn cấp cần sự quan tâm hoặc có mặt của</a:t>
            </a:r>
            <a:r>
              <a:rPr lang="en-US" sz="1100" dirty="0">
                <a:latin typeface="Calibri" pitchFamily="34" charset="0"/>
                <a:cs typeface="Calibri" pitchFamily="34" charset="0"/>
              </a:rPr>
              <a:t> </a:t>
            </a:r>
            <a:r>
              <a:rPr lang="en-US" sz="1100" dirty="0" err="1">
                <a:latin typeface="Calibri" pitchFamily="34" charset="0"/>
                <a:cs typeface="Calibri" pitchFamily="34" charset="0"/>
              </a:rPr>
              <a:t>người</a:t>
            </a:r>
            <a:r>
              <a:rPr lang="en-US" sz="1100" dirty="0">
                <a:latin typeface="Calibri" pitchFamily="34" charset="0"/>
                <a:cs typeface="Calibri" pitchFamily="34" charset="0"/>
              </a:rPr>
              <a:t> </a:t>
            </a:r>
            <a:r>
              <a:rPr lang="en-US" sz="1100" dirty="0" err="1">
                <a:latin typeface="Calibri" pitchFamily="34" charset="0"/>
                <a:cs typeface="Calibri" pitchFamily="34" charset="0"/>
              </a:rPr>
              <a:t>tham</a:t>
            </a:r>
            <a:r>
              <a:rPr lang="en-US" sz="1100" dirty="0">
                <a:latin typeface="Calibri" pitchFamily="34" charset="0"/>
                <a:cs typeface="Calibri" pitchFamily="34" charset="0"/>
              </a:rPr>
              <a:t> </a:t>
            </a:r>
            <a:r>
              <a:rPr lang="en-US" sz="1100" dirty="0" err="1">
                <a:latin typeface="Calibri" pitchFamily="34" charset="0"/>
                <a:cs typeface="Calibri" pitchFamily="34" charset="0"/>
              </a:rPr>
              <a:t>dự</a:t>
            </a:r>
            <a:r>
              <a:rPr lang="vi-VN" sz="1100" dirty="0">
                <a:latin typeface="Calibri" pitchFamily="34" charset="0"/>
                <a:cs typeface="Calibri" pitchFamily="34" charset="0"/>
              </a:rPr>
              <a:t>, vui lòng thông báo cho </a:t>
            </a:r>
            <a:r>
              <a:rPr lang="en-US" sz="1100" dirty="0" err="1">
                <a:latin typeface="Calibri" pitchFamily="34" charset="0"/>
                <a:cs typeface="Calibri" pitchFamily="34" charset="0"/>
              </a:rPr>
              <a:t>nhân</a:t>
            </a:r>
            <a:r>
              <a:rPr lang="en-US" sz="1100" dirty="0">
                <a:latin typeface="Calibri" pitchFamily="34" charset="0"/>
                <a:cs typeface="Calibri" pitchFamily="34" charset="0"/>
              </a:rPr>
              <a:t> </a:t>
            </a:r>
            <a:r>
              <a:rPr lang="en-US" sz="1100" dirty="0" err="1">
                <a:latin typeface="Calibri" pitchFamily="34" charset="0"/>
                <a:cs typeface="Calibri" pitchFamily="34" charset="0"/>
              </a:rPr>
              <a:t>viên</a:t>
            </a:r>
            <a:r>
              <a:rPr lang="en-US" sz="1100" dirty="0">
                <a:latin typeface="Calibri" pitchFamily="34" charset="0"/>
                <a:cs typeface="Calibri" pitchFamily="34" charset="0"/>
              </a:rPr>
              <a:t> </a:t>
            </a:r>
            <a:r>
              <a:rPr lang="en-US" sz="1100" dirty="0" err="1">
                <a:latin typeface="Calibri" pitchFamily="34" charset="0"/>
                <a:cs typeface="Calibri" pitchFamily="34" charset="0"/>
              </a:rPr>
              <a:t>của</a:t>
            </a:r>
            <a:r>
              <a:rPr lang="en-US" sz="1100" dirty="0">
                <a:latin typeface="Calibri" pitchFamily="34" charset="0"/>
                <a:cs typeface="Calibri" pitchFamily="34" charset="0"/>
              </a:rPr>
              <a:t> </a:t>
            </a:r>
            <a:r>
              <a:rPr lang="vi-VN" sz="1100" dirty="0">
                <a:latin typeface="Calibri" pitchFamily="34" charset="0"/>
                <a:cs typeface="Calibri" pitchFamily="34" charset="0"/>
              </a:rPr>
              <a:t>ASSIST trước khi rời khỏi </a:t>
            </a:r>
            <a:r>
              <a:rPr lang="en-US" sz="1100" dirty="0" err="1">
                <a:latin typeface="Calibri" pitchFamily="34" charset="0"/>
                <a:cs typeface="Calibri" pitchFamily="34" charset="0"/>
              </a:rPr>
              <a:t>buổi</a:t>
            </a:r>
            <a:r>
              <a:rPr lang="en-US" sz="1100" dirty="0">
                <a:latin typeface="Calibri" pitchFamily="34" charset="0"/>
                <a:cs typeface="Calibri" pitchFamily="34" charset="0"/>
              </a:rPr>
              <a:t> </a:t>
            </a:r>
            <a:r>
              <a:rPr lang="en-US" sz="1100" dirty="0" err="1">
                <a:latin typeface="Calibri" pitchFamily="34" charset="0"/>
                <a:cs typeface="Calibri" pitchFamily="34" charset="0"/>
              </a:rPr>
              <a:t>học</a:t>
            </a:r>
            <a:r>
              <a:rPr lang="en-US" sz="1100" dirty="0">
                <a:latin typeface="Calibri" pitchFamily="34" charset="0"/>
                <a:cs typeface="Calibri" pitchFamily="34" charset="0"/>
              </a:rPr>
              <a:t>.</a:t>
            </a:r>
            <a:endParaRPr lang="en-US" sz="1100" dirty="0">
              <a:latin typeface="Calibri" pitchFamily="34" charset="0"/>
              <a:ea typeface="Open Sans" panose="020B0606030504020204" pitchFamily="34" charset="0"/>
              <a:cs typeface="Calibri"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82" y="6215419"/>
            <a:ext cx="1191127" cy="43313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6021289"/>
            <a:ext cx="944628" cy="755703"/>
          </a:xfrm>
          <a:prstGeom prst="rect">
            <a:avLst/>
          </a:prstGeom>
        </p:spPr>
      </p:pic>
      <p:sp>
        <p:nvSpPr>
          <p:cNvPr id="11" name="Rectangle 10"/>
          <p:cNvSpPr/>
          <p:nvPr/>
        </p:nvSpPr>
        <p:spPr>
          <a:xfrm>
            <a:off x="0" y="5960330"/>
            <a:ext cx="9144000" cy="6095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Navigating Zoom – CTE Resourc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70712" y="4389107"/>
            <a:ext cx="6641649" cy="105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4986560"/>
            <a:ext cx="1059451" cy="261610"/>
          </a:xfrm>
          <a:prstGeom prst="rect">
            <a:avLst/>
          </a:prstGeom>
          <a:solidFill>
            <a:schemeClr val="accent6"/>
          </a:solidFill>
          <a:ln>
            <a:solidFill>
              <a:schemeClr val="accent6"/>
            </a:solidFill>
          </a:ln>
        </p:spPr>
        <p:txBody>
          <a:bodyPr wrap="square" rtlCol="0">
            <a:spAutoFit/>
          </a:bodyPr>
          <a:lstStyle/>
          <a:p>
            <a:r>
              <a:rPr lang="en-US" sz="1100" b="1" dirty="0" err="1">
                <a:ea typeface="Open Sans" panose="020B0606030504020204" pitchFamily="34" charset="0"/>
                <a:cs typeface="Open Sans" panose="020B0606030504020204" pitchFamily="34" charset="0"/>
              </a:rPr>
              <a:t>Bật</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Tắt</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micrô</a:t>
            </a:r>
            <a:endParaRPr lang="en-PH" sz="1100" b="1" dirty="0">
              <a:ea typeface="Open Sans" panose="020B0606030504020204" pitchFamily="34" charset="0"/>
              <a:cs typeface="Open Sans" panose="020B0606030504020204" pitchFamily="34" charset="0"/>
            </a:endParaRPr>
          </a:p>
        </p:txBody>
      </p:sp>
      <p:sp>
        <p:nvSpPr>
          <p:cNvPr id="14" name="TextBox 13"/>
          <p:cNvSpPr txBox="1"/>
          <p:nvPr/>
        </p:nvSpPr>
        <p:spPr>
          <a:xfrm>
            <a:off x="8004720" y="4773150"/>
            <a:ext cx="1080120" cy="769441"/>
          </a:xfrm>
          <a:prstGeom prst="rect">
            <a:avLst/>
          </a:prstGeom>
          <a:solidFill>
            <a:schemeClr val="accent6"/>
          </a:solidFill>
          <a:ln>
            <a:solidFill>
              <a:schemeClr val="accent6"/>
            </a:solidFill>
          </a:ln>
        </p:spPr>
        <p:txBody>
          <a:bodyPr wrap="square" rtlCol="0">
            <a:spAutoFit/>
          </a:bodyPr>
          <a:lstStyle/>
          <a:p>
            <a:pPr algn="ctr"/>
            <a:r>
              <a:rPr lang="en-PH" sz="1100" b="1" dirty="0" err="1">
                <a:ea typeface="Open Sans" panose="020B0606030504020204" pitchFamily="34" charset="0"/>
                <a:cs typeface="Open Sans" panose="020B0606030504020204" pitchFamily="34" charset="0"/>
              </a:rPr>
              <a:t>Nút</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tương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tác</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giơ</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tay</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các</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biểu</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tượng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tương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tác</a:t>
            </a:r>
            <a:r>
              <a:rPr lang="en-PH" sz="1100" b="1" dirty="0">
                <a:ea typeface="Open Sans" panose="020B0606030504020204" pitchFamily="34" charset="0"/>
                <a:cs typeface="Open Sans" panose="020B0606030504020204" pitchFamily="34" charset="0"/>
              </a:rPr>
              <a:t>)</a:t>
            </a:r>
          </a:p>
        </p:txBody>
      </p:sp>
      <p:sp>
        <p:nvSpPr>
          <p:cNvPr id="15" name="TextBox 14"/>
          <p:cNvSpPr txBox="1"/>
          <p:nvPr/>
        </p:nvSpPr>
        <p:spPr>
          <a:xfrm>
            <a:off x="1659938" y="4225734"/>
            <a:ext cx="864096" cy="430887"/>
          </a:xfrm>
          <a:prstGeom prst="rect">
            <a:avLst/>
          </a:prstGeom>
          <a:solidFill>
            <a:schemeClr val="accent6"/>
          </a:solidFill>
        </p:spPr>
        <p:txBody>
          <a:bodyPr wrap="square" rtlCol="0">
            <a:spAutoFit/>
          </a:bodyPr>
          <a:lstStyle/>
          <a:p>
            <a:pPr algn="ctr"/>
            <a:r>
              <a:rPr lang="en-PH" sz="1100" b="1" dirty="0" err="1">
                <a:ea typeface="Open Sans" panose="020B0606030504020204" pitchFamily="34" charset="0"/>
                <a:cs typeface="Open Sans" panose="020B0606030504020204" pitchFamily="34" charset="0"/>
              </a:rPr>
              <a:t>Bật</a:t>
            </a:r>
            <a:r>
              <a:rPr lang="en-PH" sz="1100" b="1" dirty="0">
                <a:ea typeface="Open Sans" panose="020B0606030504020204" pitchFamily="34" charset="0"/>
                <a:cs typeface="Open Sans" panose="020B0606030504020204" pitchFamily="34" charset="0"/>
              </a:rPr>
              <a:t>/</a:t>
            </a:r>
            <a:r>
              <a:rPr lang="en-PH" sz="1100" b="1" dirty="0" err="1">
                <a:ea typeface="Open Sans" panose="020B0606030504020204" pitchFamily="34" charset="0"/>
                <a:cs typeface="Open Sans" panose="020B0606030504020204" pitchFamily="34" charset="0"/>
              </a:rPr>
              <a:t>Tắt</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máy</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ảnh</a:t>
            </a:r>
            <a:endParaRPr lang="en-PH" sz="1100" b="1" dirty="0">
              <a:ea typeface="Open Sans" panose="020B0606030504020204" pitchFamily="34" charset="0"/>
              <a:cs typeface="Open Sans" panose="020B0606030504020204" pitchFamily="34" charset="0"/>
            </a:endParaRPr>
          </a:p>
        </p:txBody>
      </p:sp>
      <p:sp>
        <p:nvSpPr>
          <p:cNvPr id="16" name="TextBox 15"/>
          <p:cNvSpPr txBox="1"/>
          <p:nvPr/>
        </p:nvSpPr>
        <p:spPr>
          <a:xfrm>
            <a:off x="3072379" y="4044736"/>
            <a:ext cx="1164346" cy="600164"/>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Ẩn</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Hiện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danh</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sách</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người</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tham</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dự</a:t>
            </a:r>
            <a:endParaRPr lang="en-US" sz="1100" b="1" dirty="0">
              <a:ea typeface="Open Sans" panose="020B0606030504020204" pitchFamily="34" charset="0"/>
              <a:cs typeface="Open Sans" panose="020B0606030504020204" pitchFamily="34" charset="0"/>
            </a:endParaRPr>
          </a:p>
        </p:txBody>
      </p:sp>
      <p:sp>
        <p:nvSpPr>
          <p:cNvPr id="17" name="TextBox 16"/>
          <p:cNvSpPr txBox="1"/>
          <p:nvPr/>
        </p:nvSpPr>
        <p:spPr>
          <a:xfrm>
            <a:off x="3654552" y="5541235"/>
            <a:ext cx="1277488" cy="430887"/>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Ẩn</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Hiện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mục</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Trò</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chiuyện</a:t>
            </a:r>
            <a:endParaRPr lang="en-US" sz="1100" b="1" dirty="0">
              <a:ea typeface="Open Sans" panose="020B0606030504020204" pitchFamily="34" charset="0"/>
              <a:cs typeface="Open Sans" panose="020B0606030504020204" pitchFamily="34" charset="0"/>
            </a:endParaRPr>
          </a:p>
        </p:txBody>
      </p:sp>
      <p:sp>
        <p:nvSpPr>
          <p:cNvPr id="18" name="TextBox 17"/>
          <p:cNvSpPr txBox="1"/>
          <p:nvPr/>
        </p:nvSpPr>
        <p:spPr>
          <a:xfrm>
            <a:off x="4505708" y="3832810"/>
            <a:ext cx="852664" cy="769441"/>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Bắt</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đầu</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Dừng</a:t>
            </a:r>
            <a:r>
              <a:rPr lang="en-US" sz="1100" b="1" dirty="0">
                <a:ea typeface="Open Sans" panose="020B0606030504020204" pitchFamily="34" charset="0"/>
                <a:cs typeface="Open Sans" panose="020B0606030504020204" pitchFamily="34" charset="0"/>
              </a:rPr>
              <a:t> chia </a:t>
            </a:r>
            <a:r>
              <a:rPr lang="en-US" sz="1100" b="1" dirty="0" err="1">
                <a:ea typeface="Open Sans" panose="020B0606030504020204" pitchFamily="34" charset="0"/>
                <a:cs typeface="Open Sans" panose="020B0606030504020204" pitchFamily="34" charset="0"/>
              </a:rPr>
              <a:t>sẻ</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màn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hình</a:t>
            </a:r>
            <a:endParaRPr lang="en-US" sz="1100" b="1" dirty="0">
              <a:ea typeface="Open Sans" panose="020B0606030504020204" pitchFamily="34" charset="0"/>
              <a:cs typeface="Open Sans" panose="020B0606030504020204" pitchFamily="34" charset="0"/>
            </a:endParaRPr>
          </a:p>
        </p:txBody>
      </p:sp>
      <p:sp>
        <p:nvSpPr>
          <p:cNvPr id="19" name="Isosceles Triangle 18"/>
          <p:cNvSpPr/>
          <p:nvPr/>
        </p:nvSpPr>
        <p:spPr>
          <a:xfrm flipV="1">
            <a:off x="1996598" y="4602251"/>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Isosceles Triangle 20"/>
          <p:cNvSpPr/>
          <p:nvPr/>
        </p:nvSpPr>
        <p:spPr>
          <a:xfrm flipV="1">
            <a:off x="3612516" y="462337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Isosceles Triangle 22"/>
          <p:cNvSpPr/>
          <p:nvPr/>
        </p:nvSpPr>
        <p:spPr>
          <a:xfrm flipV="1">
            <a:off x="4788025" y="462337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Isosceles Triangle 23"/>
          <p:cNvSpPr/>
          <p:nvPr/>
        </p:nvSpPr>
        <p:spPr>
          <a:xfrm>
            <a:off x="4165200" y="544522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Isosceles Triangle 24"/>
          <p:cNvSpPr/>
          <p:nvPr/>
        </p:nvSpPr>
        <p:spPr>
          <a:xfrm rot="16200000" flipV="1">
            <a:off x="932267" y="5074024"/>
            <a:ext cx="254369" cy="11233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Isosceles Triangle 25"/>
          <p:cNvSpPr/>
          <p:nvPr/>
        </p:nvSpPr>
        <p:spPr>
          <a:xfrm rot="5400000" flipV="1">
            <a:off x="7821371" y="5048464"/>
            <a:ext cx="254369" cy="11233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09224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Rectangle 9"/>
          <p:cNvSpPr/>
          <p:nvPr/>
        </p:nvSpPr>
        <p:spPr>
          <a:xfrm>
            <a:off x="152400" y="982271"/>
            <a:ext cx="7547066"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QUI CHUẨN KỸ THUẬT QUỐC GIA VỀ NƯỚC THẢI</a:t>
            </a:r>
          </a:p>
        </p:txBody>
      </p:sp>
      <p:graphicFrame>
        <p:nvGraphicFramePr>
          <p:cNvPr id="3" name="Table 2"/>
          <p:cNvGraphicFramePr>
            <a:graphicFrameLocks noGrp="1"/>
          </p:cNvGraphicFramePr>
          <p:nvPr>
            <p:extLst>
              <p:ext uri="{D42A27DB-BD31-4B8C-83A1-F6EECF244321}">
                <p14:modId xmlns:p14="http://schemas.microsoft.com/office/powerpoint/2010/main" val="532834074"/>
              </p:ext>
            </p:extLst>
          </p:nvPr>
        </p:nvGraphicFramePr>
        <p:xfrm>
          <a:off x="571500" y="1600201"/>
          <a:ext cx="8001000" cy="4664075"/>
        </p:xfrm>
        <a:graphic>
          <a:graphicData uri="http://schemas.openxmlformats.org/drawingml/2006/table">
            <a:tbl>
              <a:tblPr firstRow="1" firstCol="1" bandRow="1"/>
              <a:tblGrid>
                <a:gridCol w="843033">
                  <a:extLst>
                    <a:ext uri="{9D8B030D-6E8A-4147-A177-3AD203B41FA5}">
                      <a16:colId xmlns:a16="http://schemas.microsoft.com/office/drawing/2014/main" xmlns="" val="20000"/>
                    </a:ext>
                  </a:extLst>
                </a:gridCol>
                <a:gridCol w="3059894">
                  <a:extLst>
                    <a:ext uri="{9D8B030D-6E8A-4147-A177-3AD203B41FA5}">
                      <a16:colId xmlns:a16="http://schemas.microsoft.com/office/drawing/2014/main" xmlns="" val="20001"/>
                    </a:ext>
                  </a:extLst>
                </a:gridCol>
                <a:gridCol w="4098073">
                  <a:extLst>
                    <a:ext uri="{9D8B030D-6E8A-4147-A177-3AD203B41FA5}">
                      <a16:colId xmlns:a16="http://schemas.microsoft.com/office/drawing/2014/main" xmlns="" val="20002"/>
                    </a:ext>
                  </a:extLst>
                </a:gridCol>
              </a:tblGrid>
              <a:tr h="336251">
                <a:tc>
                  <a:txBody>
                    <a:bodyPr/>
                    <a:lstStyle/>
                    <a:p>
                      <a:pPr marL="0" marR="0" algn="ctr">
                        <a:lnSpc>
                          <a:spcPct val="107000"/>
                        </a:lnSpc>
                        <a:spcBef>
                          <a:spcPts val="300"/>
                        </a:spcBef>
                        <a:spcAft>
                          <a:spcPts val="3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STT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b="1">
                          <a:effectLst/>
                          <a:latin typeface="Calibri" panose="020F0502020204030204" pitchFamily="34" charset="0"/>
                          <a:ea typeface="Calibri" panose="020F0502020204030204" pitchFamily="34" charset="0"/>
                          <a:cs typeface="Calibri" panose="020F0502020204030204" pitchFamily="34" charset="0"/>
                        </a:rPr>
                        <a:t>Qui định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b="1">
                          <a:effectLst/>
                          <a:latin typeface="Calibri" panose="020F0502020204030204" pitchFamily="34" charset="0"/>
                          <a:ea typeface="Calibri" panose="020F0502020204030204" pitchFamily="34" charset="0"/>
                          <a:cs typeface="Calibri" panose="020F0502020204030204" pitchFamily="34" charset="0"/>
                        </a:rPr>
                        <a:t>Ghi chú</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039887">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QCVN 13-MT: 2015/BTNMT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0"/>
                        </a:spcBef>
                        <a:spcAft>
                          <a:spcPts val="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Quy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chuẩn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Kỹ</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thuật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Quốc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gia</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về</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nước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công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nghiệp</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dệt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nhuộm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1039887">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QCVN 14:2015/BTNMT</a:t>
                      </a: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0"/>
                        </a:spcBef>
                        <a:spcAft>
                          <a:spcPts val="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Quy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chuẩn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Kỹ</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thuật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Quốc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gia</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về</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nước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sinh</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hoạt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1039887">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QCVN 40:2011/BTNMT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0"/>
                        </a:spcBef>
                        <a:spcAft>
                          <a:spcPts val="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Quy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chuẩn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Kỹ</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thuật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Quốc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gia</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về</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nước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công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nghiệp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1039887">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Tiêu</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chuẩn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xử</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lý</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nước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0"/>
                        </a:spcBef>
                        <a:spcAft>
                          <a:spcPts val="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Giới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quy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định</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tiếp</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nhận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nước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do KCX, KCN,CCN ban </a:t>
                      </a:r>
                      <a:r>
                        <a:rPr lang="en-US" sz="2200" dirty="0" err="1">
                          <a:effectLst/>
                          <a:latin typeface="Calibri" panose="020F0502020204030204" pitchFamily="34" charset="0"/>
                          <a:ea typeface="Calibri" panose="020F0502020204030204" pitchFamily="34" charset="0"/>
                          <a:cs typeface="Calibri" panose="020F0502020204030204" pitchFamily="34" charset="0"/>
                        </a:rPr>
                        <a:t>hành</a:t>
                      </a:r>
                      <a:r>
                        <a:rPr lang="en-US" sz="2200" dirty="0">
                          <a:effectLst/>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31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330126" y="990600"/>
            <a:ext cx="8458200" cy="5142626"/>
          </a:xfrm>
          <a:prstGeom prst="rect">
            <a:avLst/>
          </a:prstGeom>
          <a:solidFill>
            <a:schemeClr val="accent5">
              <a:lumMod val="20000"/>
              <a:lumOff val="80000"/>
            </a:schemeClr>
          </a:solidFill>
        </p:spPr>
        <p:txBody>
          <a:bodyPr wrap="square">
            <a:spAutoFit/>
          </a:bodyPr>
          <a:lstStyle/>
          <a:p>
            <a:pPr marL="683895" marR="0">
              <a:lnSpc>
                <a:spcPct val="107000"/>
              </a:lnSpc>
              <a:spcBef>
                <a:spcPts val="600"/>
              </a:spcBef>
              <a:spcAft>
                <a:spcPts val="1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QUẢN LÝ NƯỚC THẢI CƠ SỞ NẰM NGOÀI KCN</a:t>
            </a:r>
          </a:p>
          <a:p>
            <a:pPr algn="just">
              <a:spcBef>
                <a:spcPts val="200"/>
              </a:spcBef>
              <a:spcAft>
                <a:spcPts val="200"/>
              </a:spcAft>
            </a:pPr>
            <a:r>
              <a:rPr lang="en-US" sz="2000" b="1" i="1" dirty="0">
                <a:latin typeface="Calibri" panose="020F0502020204030204" pitchFamily="34" charset="0"/>
                <a:ea typeface="Calibri" panose="020F0502020204030204" pitchFamily="34" charset="0"/>
                <a:cs typeface="Calibri" panose="020F0502020204030204" pitchFamily="34" charset="0"/>
              </a:rPr>
              <a:t>Q </a:t>
            </a:r>
            <a:r>
              <a:rPr lang="en-US" sz="2000" b="1" i="1" dirty="0"/>
              <a:t>≥ </a:t>
            </a:r>
            <a:r>
              <a:rPr lang="en-US" sz="2000" b="1" i="1" dirty="0">
                <a:latin typeface="Calibri" panose="020F0502020204030204" pitchFamily="34" charset="0"/>
                <a:ea typeface="Calibri" panose="020F0502020204030204" pitchFamily="34" charset="0"/>
                <a:cs typeface="Calibri" panose="020F0502020204030204" pitchFamily="34" charset="0"/>
              </a:rPr>
              <a:t>30 m</a:t>
            </a:r>
            <a:r>
              <a:rPr lang="en-US" sz="2000" b="1" i="1" baseline="30000" dirty="0">
                <a:latin typeface="Calibri" panose="020F0502020204030204" pitchFamily="34" charset="0"/>
                <a:ea typeface="Calibri" panose="020F0502020204030204" pitchFamily="34" charset="0"/>
                <a:cs typeface="Calibri" panose="020F0502020204030204" pitchFamily="34" charset="0"/>
              </a:rPr>
              <a:t>3</a:t>
            </a:r>
            <a:r>
              <a:rPr lang="en-US" sz="2000" b="1" i="1" dirty="0">
                <a:latin typeface="Calibri" panose="020F0502020204030204" pitchFamily="34" charset="0"/>
                <a:ea typeface="Calibri" panose="020F0502020204030204" pitchFamily="34" charset="0"/>
                <a:cs typeface="Calibri" panose="020F0502020204030204" pitchFamily="34" charset="0"/>
              </a:rPr>
              <a:t>/</a:t>
            </a:r>
            <a:r>
              <a:rPr lang="en-US" sz="2000" b="1" i="1" dirty="0" err="1">
                <a:latin typeface="Calibri" panose="020F0502020204030204" pitchFamily="34" charset="0"/>
                <a:ea typeface="Calibri" panose="020F0502020204030204" pitchFamily="34" charset="0"/>
                <a:cs typeface="Calibri" panose="020F0502020204030204" pitchFamily="34" charset="0"/>
              </a:rPr>
              <a:t>ngày.đêm</a:t>
            </a:r>
            <a:endParaRPr lang="en-US" sz="2000" b="1" i="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US" sz="2000" dirty="0" err="1">
                <a:latin typeface="Calibri" panose="020F0502020204030204" pitchFamily="34" charset="0"/>
                <a:ea typeface="Calibri" panose="020F0502020204030204" pitchFamily="34" charset="0"/>
                <a:cs typeface="Calibri" panose="020F0502020204030204" pitchFamily="34" charset="0"/>
              </a:rPr>
              <a:t>phải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có</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nhật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ký</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vận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hành</a:t>
            </a:r>
            <a:r>
              <a:rPr lang="en-US" sz="2000" dirty="0">
                <a:latin typeface="Calibri" panose="020F0502020204030204" pitchFamily="34" charset="0"/>
                <a:ea typeface="Calibri" panose="020F0502020204030204" pitchFamily="34" charset="0"/>
                <a:cs typeface="Calibri" panose="020F0502020204030204" pitchFamily="34" charset="0"/>
              </a:rPr>
              <a:t> </a:t>
            </a:r>
          </a:p>
          <a:p>
            <a:pPr algn="just">
              <a:spcBef>
                <a:spcPts val="200"/>
              </a:spcBef>
              <a:spcAft>
                <a:spcPts val="200"/>
              </a:spcAft>
            </a:pPr>
            <a:r>
              <a:rPr lang="en-US" sz="2000" dirty="0" err="1">
                <a:latin typeface="Calibri" panose="020F0502020204030204" pitchFamily="34" charset="0"/>
                <a:ea typeface="Calibri" panose="020F0502020204030204" pitchFamily="34" charset="0"/>
                <a:cs typeface="Calibri" panose="020F0502020204030204" pitchFamily="34" charset="0"/>
              </a:rPr>
              <a:t>ghi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chép</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đầy</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đủ</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giữ</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tối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thiểu</a:t>
            </a:r>
            <a:r>
              <a:rPr lang="en-US" sz="2000" dirty="0">
                <a:latin typeface="Calibri" panose="020F0502020204030204" pitchFamily="34" charset="0"/>
                <a:ea typeface="Calibri" panose="020F0502020204030204" pitchFamily="34" charset="0"/>
                <a:cs typeface="Calibri" panose="020F0502020204030204" pitchFamily="34" charset="0"/>
              </a:rPr>
              <a:t> 02 </a:t>
            </a:r>
            <a:r>
              <a:rPr lang="en-US" sz="2000" dirty="0" err="1">
                <a:latin typeface="Calibri" panose="020F0502020204030204" pitchFamily="34" charset="0"/>
                <a:ea typeface="Calibri" panose="020F0502020204030204" pitchFamily="34" charset="0"/>
                <a:cs typeface="Calibri" panose="020F0502020204030204" pitchFamily="34" charset="0"/>
              </a:rPr>
              <a:t>năm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US" sz="2000" dirty="0" err="1">
                <a:latin typeface="Calibri" panose="020F0502020204030204" pitchFamily="34" charset="0"/>
                <a:ea typeface="Calibri" panose="020F0502020204030204" pitchFamily="34" charset="0"/>
                <a:cs typeface="Calibri" panose="020F0502020204030204" pitchFamily="34" charset="0"/>
              </a:rPr>
              <a:t>Nhật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ký</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vận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hành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gồm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các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nội</a:t>
            </a:r>
            <a:r>
              <a:rPr lang="en-US" sz="2000" dirty="0">
                <a:latin typeface="Calibri" panose="020F0502020204030204" pitchFamily="34" charset="0"/>
                <a:ea typeface="Calibri" panose="020F0502020204030204" pitchFamily="34" charset="0"/>
                <a:cs typeface="Calibri" panose="020F0502020204030204" pitchFamily="34" charset="0"/>
              </a:rPr>
              <a:t> dung: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Calibri" panose="020F0502020204030204" pitchFamily="34" charset="0"/>
              </a:rPr>
              <a:t>lưu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Calibri" panose="020F0502020204030204" pitchFamily="34" charset="0"/>
              </a:rPr>
              <a:t>thông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số</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vận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hành</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kết</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quả</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quan</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trắc</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Calibri" panose="020F0502020204030204" pitchFamily="34" charset="0"/>
              </a:rPr>
              <a:t>loại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và</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hóa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chất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sử</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dụng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bùn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thải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phát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sinh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Q </a:t>
            </a:r>
            <a:r>
              <a:rPr lang="en-US" sz="2000" b="1" i="1" dirty="0">
                <a:solidFill>
                  <a:srgbClr val="FF0000"/>
                </a:solidFill>
              </a:rPr>
              <a:t>≥ </a:t>
            </a:r>
            <a:r>
              <a:rPr lang="en-US" sz="2000" b="1" i="1" dirty="0">
                <a:solidFill>
                  <a:srgbClr val="FF0000"/>
                </a:solidFill>
                <a:latin typeface="Calibri" panose="020F0502020204030204" pitchFamily="34" charset="0"/>
                <a:cs typeface="Calibri" panose="020F0502020204030204" pitchFamily="34" charset="0"/>
              </a:rPr>
              <a:t>100</a:t>
            </a: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0 m</a:t>
            </a:r>
            <a:r>
              <a:rPr lang="en-US" sz="2000" b="1" i="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3</a:t>
            </a: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000" b="1" i="1" dirty="0" err="1">
                <a:solidFill>
                  <a:srgbClr val="FF0000"/>
                </a:solidFill>
                <a:latin typeface="Calibri" panose="020F0502020204030204" pitchFamily="34" charset="0"/>
                <a:ea typeface="Calibri" panose="020F0502020204030204" pitchFamily="34" charset="0"/>
                <a:cs typeface="Calibri" panose="020F0502020204030204" pitchFamily="34" charset="0"/>
              </a:rPr>
              <a:t>ngày.đêm</a:t>
            </a:r>
            <a:endParaRPr lang="en-U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Giám</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sát</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quan</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trắc</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tự</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động</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liên</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ea typeface="Calibri" panose="020F0502020204030204" pitchFamily="34" charset="0"/>
                <a:cs typeface="Calibri" panose="020F0502020204030204" pitchFamily="34" charset="0"/>
              </a:rPr>
              <a:t>tục</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Calibri" panose="020F0502020204030204" pitchFamily="34" charset="0"/>
              </a:rPr>
              <a:t>Có</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công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tơ</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điện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tử</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điện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độc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lập</a:t>
            </a:r>
            <a:r>
              <a:rPr lang="en-US" sz="20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a:spcBef>
                <a:spcPts val="200"/>
              </a:spcBef>
              <a:spcAft>
                <a:spcPts val="200"/>
              </a:spcAf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điện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tiêu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thụ</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ghi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vào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nhật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ký</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vận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hành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Truyen Bao\Desktop\a3_cgd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574" y="2169897"/>
            <a:ext cx="3670681" cy="2937238"/>
          </a:xfrm>
          <a:prstGeom prst="rect">
            <a:avLst/>
          </a:prstGeom>
          <a:noFill/>
          <a:ln>
            <a:noFill/>
          </a:ln>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4555151"/>
            <a:ext cx="670618" cy="518205"/>
          </a:xfrm>
          <a:prstGeom prst="rect">
            <a:avLst/>
          </a:prstGeom>
        </p:spPr>
      </p:pic>
      <p:pic>
        <p:nvPicPr>
          <p:cNvPr id="5" name="Picture 4"/>
          <p:cNvPicPr>
            <a:picLocks noChangeAspect="1"/>
          </p:cNvPicPr>
          <p:nvPr/>
        </p:nvPicPr>
        <p:blipFill>
          <a:blip r:embed="rId4"/>
          <a:stretch>
            <a:fillRect/>
          </a:stretch>
        </p:blipFill>
        <p:spPr>
          <a:xfrm>
            <a:off x="5862620" y="32714"/>
            <a:ext cx="1210322" cy="935249"/>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7765" y="3397947"/>
            <a:ext cx="670618" cy="518205"/>
          </a:xfrm>
          <a:prstGeom prst="rect">
            <a:avLst/>
          </a:prstGeom>
        </p:spPr>
      </p:pic>
    </p:spTree>
    <p:extLst>
      <p:ext uri="{BB962C8B-B14F-4D97-AF65-F5344CB8AC3E}">
        <p14:creationId xmlns:p14="http://schemas.microsoft.com/office/powerpoint/2010/main" val="137996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152399" y="1190642"/>
            <a:ext cx="8839200" cy="4527650"/>
          </a:xfrm>
          <a:prstGeom prst="rect">
            <a:avLst/>
          </a:prstGeom>
          <a:solidFill>
            <a:srgbClr val="CCCC00"/>
          </a:solidFill>
        </p:spPr>
        <p:txBody>
          <a:bodyPr wrap="square">
            <a:spAutoFit/>
          </a:bodyPr>
          <a:lstStyle/>
          <a:p>
            <a:pPr marL="683895">
              <a:lnSpc>
                <a:spcPct val="107000"/>
              </a:lnSpc>
              <a:spcBef>
                <a:spcPts val="600"/>
              </a:spcBef>
              <a:spcAft>
                <a:spcPts val="1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QUẢN LÝ NƯỚC THẢI CƠ SỞ NẰM NGOÀI KCN</a:t>
            </a:r>
          </a:p>
          <a:p>
            <a:pPr marL="683895">
              <a:lnSpc>
                <a:spcPct val="107000"/>
              </a:lnSpc>
              <a:spcBef>
                <a:spcPts val="600"/>
              </a:spcBef>
              <a:spcAft>
                <a:spcPts val="100"/>
              </a:spcAft>
            </a:pP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suất</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trắc</a:t>
            </a:r>
            <a:endPar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683895">
              <a:lnSpc>
                <a:spcPct val="107000"/>
              </a:lnSpc>
              <a:spcBef>
                <a:spcPts val="600"/>
              </a:spcBef>
              <a:spcAft>
                <a:spcPts val="100"/>
              </a:spcAft>
            </a:pPr>
            <a:endPar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457200" lvl="0" indent="-457200">
              <a:buFont typeface="+mj-lt"/>
              <a:buAutoNum type="arabicPeriod"/>
            </a:pPr>
            <a:r>
              <a:rPr lang="en-US" sz="2400" dirty="0" err="1"/>
              <a:t>Đối</a:t>
            </a:r>
            <a:r>
              <a:rPr lang="en-US" sz="2400" dirty="0"/>
              <a:t> </a:t>
            </a:r>
            <a:r>
              <a:rPr lang="en-US" sz="2400" dirty="0" err="1"/>
              <a:t>tượng</a:t>
            </a:r>
            <a:r>
              <a:rPr lang="en-US" sz="2400" dirty="0"/>
              <a:t> </a:t>
            </a:r>
            <a:r>
              <a:rPr lang="en-US" sz="2400" dirty="0" err="1"/>
              <a:t>phải</a:t>
            </a:r>
            <a:r>
              <a:rPr lang="en-US" sz="2400" dirty="0"/>
              <a:t> </a:t>
            </a:r>
            <a:r>
              <a:rPr lang="en-US" sz="2400" dirty="0" err="1"/>
              <a:t>lập</a:t>
            </a:r>
            <a:r>
              <a:rPr lang="en-US" sz="2400" dirty="0"/>
              <a:t> ĐTM </a:t>
            </a:r>
            <a:r>
              <a:rPr lang="en-US" sz="2400" dirty="0" err="1"/>
              <a:t>và</a:t>
            </a:r>
            <a:r>
              <a:rPr lang="en-US" sz="2400" dirty="0"/>
              <a:t> </a:t>
            </a:r>
            <a:r>
              <a:rPr lang="en-US" sz="2400" dirty="0" err="1"/>
              <a:t>có</a:t>
            </a:r>
            <a:r>
              <a:rPr lang="en-US" sz="2400" dirty="0"/>
              <a:t> </a:t>
            </a:r>
            <a:r>
              <a:rPr lang="en-US" sz="2400" dirty="0" err="1"/>
              <a:t>tổng</a:t>
            </a:r>
            <a:r>
              <a:rPr lang="en-US" sz="2400" dirty="0"/>
              <a:t> </a:t>
            </a:r>
            <a:r>
              <a:rPr lang="en-US" sz="2400" dirty="0" err="1"/>
              <a:t>khối</a:t>
            </a:r>
            <a:r>
              <a:rPr lang="en-US" sz="2400" dirty="0"/>
              <a:t> </a:t>
            </a:r>
            <a:r>
              <a:rPr lang="en-US" sz="2400" dirty="0" err="1"/>
              <a:t>lượng</a:t>
            </a:r>
            <a:r>
              <a:rPr lang="en-US" sz="2400" dirty="0"/>
              <a:t> </a:t>
            </a:r>
            <a:r>
              <a:rPr lang="en-US" sz="2400" dirty="0" err="1"/>
              <a:t>nước</a:t>
            </a:r>
            <a:r>
              <a:rPr lang="en-US" sz="2400" dirty="0"/>
              <a:t> </a:t>
            </a:r>
            <a:r>
              <a:rPr lang="en-US" sz="2400" dirty="0" err="1"/>
              <a:t>thải</a:t>
            </a:r>
            <a:r>
              <a:rPr lang="en-US" sz="2400" dirty="0"/>
              <a:t> </a:t>
            </a:r>
            <a:r>
              <a:rPr lang="en-US" sz="2400" dirty="0" err="1"/>
              <a:t>thải</a:t>
            </a:r>
            <a:r>
              <a:rPr lang="en-US" sz="2400" dirty="0"/>
              <a:t> </a:t>
            </a:r>
            <a:r>
              <a:rPr lang="en-US" sz="2400" dirty="0" err="1"/>
              <a:t>từ</a:t>
            </a:r>
            <a:r>
              <a:rPr lang="en-US" sz="2400" dirty="0"/>
              <a:t> 20 m3/</a:t>
            </a:r>
            <a:r>
              <a:rPr lang="en-US" sz="2400" dirty="0" err="1"/>
              <a:t>ngày</a:t>
            </a:r>
            <a:r>
              <a:rPr lang="en-US" sz="2400" dirty="0"/>
              <a:t> (24 </a:t>
            </a:r>
            <a:r>
              <a:rPr lang="en-US" sz="2400" dirty="0" err="1"/>
              <a:t>giờ</a:t>
            </a:r>
            <a:r>
              <a:rPr lang="en-US" sz="2400" dirty="0"/>
              <a:t>) </a:t>
            </a:r>
            <a:r>
              <a:rPr lang="en-US" sz="2400" dirty="0" err="1"/>
              <a:t>trở</a:t>
            </a:r>
            <a:r>
              <a:rPr lang="en-US" sz="2400" dirty="0"/>
              <a:t> </a:t>
            </a:r>
            <a:r>
              <a:rPr lang="en-US" sz="2400" dirty="0" err="1"/>
              <a:t>lên</a:t>
            </a:r>
            <a:r>
              <a:rPr lang="en-US" sz="2400" dirty="0"/>
              <a:t>, </a:t>
            </a:r>
            <a:r>
              <a:rPr lang="en-US" sz="2400" dirty="0" err="1"/>
              <a:t>trừ</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đấu</a:t>
            </a:r>
            <a:r>
              <a:rPr lang="en-US" sz="2400" dirty="0"/>
              <a:t> </a:t>
            </a:r>
            <a:r>
              <a:rPr lang="en-US" sz="2400" dirty="0" err="1"/>
              <a:t>nối</a:t>
            </a:r>
            <a:r>
              <a:rPr lang="en-US" sz="2400" dirty="0"/>
              <a:t> KCN. </a:t>
            </a:r>
            <a:r>
              <a:rPr lang="en-US" sz="2400" dirty="0" err="1"/>
              <a:t>Tần</a:t>
            </a:r>
            <a:r>
              <a:rPr lang="en-US" sz="2400" dirty="0"/>
              <a:t> </a:t>
            </a:r>
            <a:r>
              <a:rPr lang="en-US" sz="2400" dirty="0" err="1"/>
              <a:t>suất</a:t>
            </a:r>
            <a:r>
              <a:rPr lang="en-US" sz="2400" dirty="0"/>
              <a:t> </a:t>
            </a:r>
            <a:r>
              <a:rPr lang="en-US" sz="2400" dirty="0" err="1"/>
              <a:t>quan</a:t>
            </a:r>
            <a:r>
              <a:rPr lang="en-US" sz="2400" dirty="0"/>
              <a:t> </a:t>
            </a:r>
            <a:r>
              <a:rPr lang="en-US" sz="2400" dirty="0" err="1"/>
              <a:t>trắc</a:t>
            </a:r>
            <a:r>
              <a:rPr lang="en-US" sz="2400" dirty="0"/>
              <a:t> </a:t>
            </a:r>
            <a:r>
              <a:rPr lang="en-US" sz="2400" dirty="0" err="1"/>
              <a:t>nước</a:t>
            </a:r>
            <a:r>
              <a:rPr lang="en-US" sz="2400" dirty="0"/>
              <a:t> </a:t>
            </a:r>
            <a:r>
              <a:rPr lang="en-US" sz="2400" dirty="0" err="1"/>
              <a:t>thải</a:t>
            </a:r>
            <a:r>
              <a:rPr lang="en-US" sz="2400" dirty="0"/>
              <a:t> </a:t>
            </a:r>
            <a:r>
              <a:rPr lang="en-US" sz="2400" dirty="0" err="1"/>
              <a:t>định</a:t>
            </a:r>
            <a:r>
              <a:rPr lang="en-US" sz="2400" dirty="0"/>
              <a:t> </a:t>
            </a:r>
            <a:r>
              <a:rPr lang="en-US" sz="2400" dirty="0" err="1"/>
              <a:t>kỳ</a:t>
            </a:r>
            <a:r>
              <a:rPr lang="en-US" sz="2400" dirty="0"/>
              <a:t> </a:t>
            </a:r>
            <a:r>
              <a:rPr lang="en-US" sz="2400" dirty="0" err="1"/>
              <a:t>là</a:t>
            </a:r>
            <a:r>
              <a:rPr lang="en-US" sz="2400" dirty="0"/>
              <a:t> 03 </a:t>
            </a:r>
            <a:r>
              <a:rPr lang="en-US" sz="2400" dirty="0" err="1"/>
              <a:t>tháng</a:t>
            </a:r>
            <a:r>
              <a:rPr lang="en-US" sz="2400" dirty="0"/>
              <a:t>/</a:t>
            </a:r>
            <a:r>
              <a:rPr lang="en-US" sz="2400" dirty="0" err="1"/>
              <a:t>lần</a:t>
            </a:r>
            <a:r>
              <a:rPr lang="en-US" sz="2400" dirty="0"/>
              <a:t>. </a:t>
            </a:r>
          </a:p>
          <a:p>
            <a:pPr lvl="0"/>
            <a:endParaRPr lang="en-US" sz="2400" dirty="0"/>
          </a:p>
          <a:p>
            <a:pPr marL="457200" lvl="0" indent="-457200">
              <a:buFont typeface="+mj-lt"/>
              <a:buAutoNum type="arabicPeriod"/>
            </a:pPr>
            <a:r>
              <a:rPr lang="en-US" sz="2400" dirty="0" err="1"/>
              <a:t>Đối</a:t>
            </a:r>
            <a:r>
              <a:rPr lang="en-US" sz="2400" dirty="0"/>
              <a:t> </a:t>
            </a:r>
            <a:r>
              <a:rPr lang="en-US" sz="2400" dirty="0" err="1"/>
              <a:t>tượng</a:t>
            </a:r>
            <a:r>
              <a:rPr lang="en-US" sz="2400" dirty="0"/>
              <a:t> </a:t>
            </a:r>
            <a:r>
              <a:rPr lang="en-US" sz="2400" dirty="0" err="1"/>
              <a:t>phải</a:t>
            </a:r>
            <a:r>
              <a:rPr lang="en-US" sz="2400" dirty="0"/>
              <a:t> </a:t>
            </a:r>
            <a:r>
              <a:rPr lang="en-US" sz="2400" dirty="0" err="1"/>
              <a:t>lập</a:t>
            </a:r>
            <a:r>
              <a:rPr lang="en-US" sz="2400" dirty="0"/>
              <a:t> KHBVMT </a:t>
            </a:r>
            <a:r>
              <a:rPr lang="en-US" sz="2400" dirty="0" err="1"/>
              <a:t>và</a:t>
            </a:r>
            <a:r>
              <a:rPr lang="en-US" sz="2400" dirty="0"/>
              <a:t> </a:t>
            </a:r>
            <a:r>
              <a:rPr lang="en-US" sz="2400" dirty="0" err="1"/>
              <a:t>có</a:t>
            </a:r>
            <a:r>
              <a:rPr lang="en-US" sz="2400" dirty="0"/>
              <a:t> </a:t>
            </a:r>
            <a:r>
              <a:rPr lang="en-US" sz="2400" dirty="0" err="1"/>
              <a:t>tổng</a:t>
            </a:r>
            <a:r>
              <a:rPr lang="en-US" sz="2400" dirty="0"/>
              <a:t> </a:t>
            </a:r>
            <a:r>
              <a:rPr lang="en-US" sz="2400" dirty="0" err="1"/>
              <a:t>khối</a:t>
            </a:r>
            <a:r>
              <a:rPr lang="en-US" sz="2400" dirty="0"/>
              <a:t> </a:t>
            </a:r>
            <a:r>
              <a:rPr lang="en-US" sz="2400" dirty="0" err="1"/>
              <a:t>lượng</a:t>
            </a:r>
            <a:r>
              <a:rPr lang="en-US" sz="2400" dirty="0"/>
              <a:t> </a:t>
            </a:r>
            <a:r>
              <a:rPr lang="en-US" sz="2400" dirty="0" err="1"/>
              <a:t>nước</a:t>
            </a:r>
            <a:r>
              <a:rPr lang="en-US" sz="2400" dirty="0"/>
              <a:t> </a:t>
            </a:r>
            <a:r>
              <a:rPr lang="en-US" sz="2400" dirty="0" err="1"/>
              <a:t>thải</a:t>
            </a:r>
            <a:r>
              <a:rPr lang="en-US" sz="2400" dirty="0"/>
              <a:t> </a:t>
            </a:r>
            <a:r>
              <a:rPr lang="en-US" sz="2400" dirty="0" err="1"/>
              <a:t>thải</a:t>
            </a:r>
            <a:r>
              <a:rPr lang="en-US" sz="2400" dirty="0"/>
              <a:t> </a:t>
            </a:r>
            <a:r>
              <a:rPr lang="en-US" sz="2400" dirty="0" err="1"/>
              <a:t>từ</a:t>
            </a:r>
            <a:r>
              <a:rPr lang="en-US" sz="2400" dirty="0"/>
              <a:t> 20 m3/</a:t>
            </a:r>
            <a:r>
              <a:rPr lang="en-US" sz="2400" dirty="0" err="1"/>
              <a:t>ngày</a:t>
            </a:r>
            <a:r>
              <a:rPr lang="en-US" sz="2400" dirty="0"/>
              <a:t> (24 </a:t>
            </a:r>
            <a:r>
              <a:rPr lang="en-US" sz="2400" dirty="0" err="1"/>
              <a:t>giờ</a:t>
            </a:r>
            <a:r>
              <a:rPr lang="en-US" sz="2400" dirty="0"/>
              <a:t>) </a:t>
            </a:r>
            <a:r>
              <a:rPr lang="en-US" sz="2400" dirty="0" err="1"/>
              <a:t>trở</a:t>
            </a:r>
            <a:r>
              <a:rPr lang="en-US" sz="2400" dirty="0"/>
              <a:t> </a:t>
            </a:r>
            <a:r>
              <a:rPr lang="en-US" sz="2400" dirty="0" err="1"/>
              <a:t>lên</a:t>
            </a:r>
            <a:r>
              <a:rPr lang="en-US" sz="2400" dirty="0"/>
              <a:t>, </a:t>
            </a:r>
            <a:r>
              <a:rPr lang="en-US" sz="2400" dirty="0" err="1"/>
              <a:t>trừ</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đấu</a:t>
            </a:r>
            <a:r>
              <a:rPr lang="en-US" sz="2400" dirty="0"/>
              <a:t> </a:t>
            </a:r>
            <a:r>
              <a:rPr lang="en-US" sz="2400" dirty="0" err="1"/>
              <a:t>nối</a:t>
            </a:r>
            <a:r>
              <a:rPr lang="en-US" sz="2400" dirty="0"/>
              <a:t> KCN. </a:t>
            </a:r>
            <a:r>
              <a:rPr lang="en-US" sz="2400" dirty="0" err="1"/>
              <a:t>Tần</a:t>
            </a:r>
            <a:r>
              <a:rPr lang="en-US" sz="2400" dirty="0"/>
              <a:t> </a:t>
            </a:r>
            <a:r>
              <a:rPr lang="en-US" sz="2400" dirty="0" err="1"/>
              <a:t>suất</a:t>
            </a:r>
            <a:r>
              <a:rPr lang="en-US" sz="2400" dirty="0"/>
              <a:t> </a:t>
            </a:r>
            <a:r>
              <a:rPr lang="en-US" sz="2400" dirty="0" err="1"/>
              <a:t>quan</a:t>
            </a:r>
            <a:r>
              <a:rPr lang="en-US" sz="2400" dirty="0"/>
              <a:t> </a:t>
            </a:r>
            <a:r>
              <a:rPr lang="en-US" sz="2400" dirty="0" err="1"/>
              <a:t>trắc</a:t>
            </a:r>
            <a:r>
              <a:rPr lang="en-US" sz="2400" dirty="0"/>
              <a:t> </a:t>
            </a:r>
            <a:r>
              <a:rPr lang="en-US" sz="2400" dirty="0" err="1"/>
              <a:t>nước</a:t>
            </a:r>
            <a:r>
              <a:rPr lang="en-US" sz="2400" dirty="0"/>
              <a:t> </a:t>
            </a:r>
            <a:r>
              <a:rPr lang="en-US" sz="2400" dirty="0" err="1"/>
              <a:t>thải</a:t>
            </a:r>
            <a:r>
              <a:rPr lang="en-US" sz="2400" dirty="0"/>
              <a:t> </a:t>
            </a:r>
            <a:r>
              <a:rPr lang="en-US" sz="2400" dirty="0" err="1"/>
              <a:t>định</a:t>
            </a:r>
            <a:r>
              <a:rPr lang="en-US" sz="2400" dirty="0"/>
              <a:t> </a:t>
            </a:r>
            <a:r>
              <a:rPr lang="en-US" sz="2400" dirty="0" err="1"/>
              <a:t>kỳ</a:t>
            </a:r>
            <a:r>
              <a:rPr lang="en-US" sz="2400" dirty="0"/>
              <a:t> </a:t>
            </a:r>
            <a:r>
              <a:rPr lang="en-US" sz="2400" dirty="0" err="1"/>
              <a:t>là</a:t>
            </a:r>
            <a:r>
              <a:rPr lang="en-US" sz="2400" dirty="0"/>
              <a:t> 06 </a:t>
            </a:r>
            <a:r>
              <a:rPr lang="en-US" sz="2400" dirty="0" err="1"/>
              <a:t>tháng</a:t>
            </a:r>
            <a:r>
              <a:rPr lang="en-US" sz="2400" dirty="0"/>
              <a:t>/</a:t>
            </a:r>
            <a:r>
              <a:rPr lang="en-US" sz="2400" dirty="0" err="1"/>
              <a:t>lần</a:t>
            </a:r>
            <a:r>
              <a:rPr lang="en-US" sz="2400" dirty="0"/>
              <a:t>. </a:t>
            </a:r>
          </a:p>
          <a:p>
            <a:pPr marL="683895">
              <a:lnSpc>
                <a:spcPct val="107000"/>
              </a:lnSpc>
              <a:spcBef>
                <a:spcPts val="600"/>
              </a:spcBef>
              <a:spcAft>
                <a:spcPts val="100"/>
              </a:spcAft>
            </a:pPr>
            <a:endPar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endParaRPr>
          </a:p>
        </p:txBody>
      </p:sp>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p>
          <a:p>
            <a:pPr marL="12700">
              <a:lnSpc>
                <a:spcPts val="3270"/>
              </a:lnSpc>
              <a:spcBef>
                <a:spcPts val="163"/>
              </a:spcBef>
            </a:pPr>
            <a:endParaRPr lang="en-IN" sz="3000" b="1" i="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045" y="62837"/>
            <a:ext cx="670618" cy="518205"/>
          </a:xfrm>
          <a:prstGeom prst="rect">
            <a:avLst/>
          </a:prstGeom>
        </p:spPr>
      </p:pic>
    </p:spTree>
    <p:extLst>
      <p:ext uri="{BB962C8B-B14F-4D97-AF65-F5344CB8AC3E}">
        <p14:creationId xmlns:p14="http://schemas.microsoft.com/office/powerpoint/2010/main" val="2305501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21996" y="1053437"/>
            <a:ext cx="8839200" cy="4932312"/>
          </a:xfrm>
          <a:prstGeom prst="rect">
            <a:avLst/>
          </a:prstGeom>
          <a:solidFill>
            <a:srgbClr val="CCCC00"/>
          </a:solidFill>
        </p:spPr>
        <p:txBody>
          <a:bodyPr wrap="square">
            <a:spAutoFit/>
          </a:bodyPr>
          <a:lstStyle/>
          <a:p>
            <a:pPr marL="683895">
              <a:lnSpc>
                <a:spcPct val="107000"/>
              </a:lnSpc>
              <a:spcBef>
                <a:spcPts val="600"/>
              </a:spcBef>
              <a:spcAft>
                <a:spcPts val="1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QUẢN LÝ NƯỚC THẢI CƠ SỞ NẰM NGOÀI KCN</a:t>
            </a:r>
          </a:p>
          <a:p>
            <a:r>
              <a:rPr lang="en-US" sz="2400" dirty="0" err="1">
                <a:solidFill>
                  <a:srgbClr val="FF0000"/>
                </a:solidFill>
                <a:latin typeface="Arial" panose="020B0604020202020204" pitchFamily="34" charset="0"/>
                <a:cs typeface="Arial" panose="020B0604020202020204" pitchFamily="34" charset="0"/>
              </a:rPr>
              <a:t>Đối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tượng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phải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thực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hiện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trắc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nước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thải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tự</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liên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tục</a:t>
            </a:r>
            <a:r>
              <a:rPr lang="en-US" sz="2400" dirty="0">
                <a:solidFill>
                  <a:srgbClr val="FF0000"/>
                </a:solidFill>
                <a:latin typeface="Arial" panose="020B0604020202020204" pitchFamily="34" charset="0"/>
                <a:cs typeface="Arial" panose="020B0604020202020204" pitchFamily="34" charset="0"/>
              </a:rPr>
              <a:t>:</a:t>
            </a:r>
          </a:p>
          <a:p>
            <a:endParaRPr lang="en-US" sz="2400" dirty="0">
              <a:solidFill>
                <a:srgbClr val="FF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Khu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XLNT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gây</a:t>
            </a:r>
            <a:r>
              <a:rPr lang="en-US" sz="2000" dirty="0">
                <a:latin typeface="Arial" panose="020B0604020202020204" pitchFamily="34" charset="0"/>
                <a:cs typeface="Arial" panose="020B0604020202020204" pitchFamily="34" charset="0"/>
              </a:rPr>
              <a:t> ô </a:t>
            </a:r>
            <a:r>
              <a:rPr lang="en-US" sz="2000" dirty="0" err="1">
                <a:latin typeface="Arial" panose="020B0604020202020204" pitchFamily="34" charset="0"/>
                <a:cs typeface="Arial" panose="020B0604020202020204" pitchFamily="34" charset="0"/>
              </a:rPr>
              <a:t>nhiễm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I - </a:t>
            </a:r>
            <a:r>
              <a:rPr lang="en-US" sz="2000" dirty="0" err="1">
                <a:latin typeface="Arial" panose="020B0604020202020204" pitchFamily="34" charset="0"/>
                <a:cs typeface="Arial" panose="020B0604020202020204" pitchFamily="34" charset="0"/>
              </a:rPr>
              <a:t>Nghị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40/2019/NĐ-CP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500 m3/</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(24 </a:t>
            </a:r>
            <a:r>
              <a:rPr lang="en-US" sz="2000" dirty="0" err="1">
                <a:latin typeface="Arial" panose="020B0604020202020204" pitchFamily="34" charset="0"/>
                <a:cs typeface="Arial" panose="020B0604020202020204" pitchFamily="34" charset="0"/>
              </a:rPr>
              <a:t>giờ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a:t>
            </a:r>
            <a:r>
              <a:rPr lang="en-US" sz="2000" dirty="0">
                <a:latin typeface="Arial" panose="020B0604020202020204" pitchFamily="34" charset="0"/>
                <a:cs typeface="Arial" panose="020B0604020202020204" pitchFamily="34" charset="0"/>
              </a:rPr>
              <a:t>;</a:t>
            </a:r>
          </a:p>
          <a:p>
            <a:pPr lvl="0"/>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1.000 m3/</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(24 </a:t>
            </a:r>
            <a:r>
              <a:rPr lang="en-US" sz="2000" dirty="0" err="1">
                <a:latin typeface="Arial" panose="020B0604020202020204" pitchFamily="34" charset="0"/>
                <a:cs typeface="Arial" panose="020B0604020202020204" pitchFamily="34" charset="0"/>
              </a:rPr>
              <a:t>giờ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xả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a:t>
            </a:r>
          </a:p>
        </p:txBody>
      </p:sp>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p>
          <a:p>
            <a:pPr marL="12700">
              <a:lnSpc>
                <a:spcPts val="3270"/>
              </a:lnSpc>
              <a:spcBef>
                <a:spcPts val="163"/>
              </a:spcBef>
            </a:pPr>
            <a:endParaRPr lang="en-IN" sz="3000" b="1" i="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045" y="62837"/>
            <a:ext cx="670618" cy="518205"/>
          </a:xfrm>
          <a:prstGeom prst="rect">
            <a:avLst/>
          </a:prstGeom>
        </p:spPr>
      </p:pic>
    </p:spTree>
    <p:extLst>
      <p:ext uri="{BB962C8B-B14F-4D97-AF65-F5344CB8AC3E}">
        <p14:creationId xmlns:p14="http://schemas.microsoft.com/office/powerpoint/2010/main" val="118951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21996" y="1053437"/>
            <a:ext cx="8839200" cy="3639651"/>
          </a:xfrm>
          <a:prstGeom prst="rect">
            <a:avLst/>
          </a:prstGeom>
          <a:solidFill>
            <a:srgbClr val="CCCC00"/>
          </a:solidFill>
        </p:spPr>
        <p:txBody>
          <a:bodyPr wrap="square">
            <a:spAutoFit/>
          </a:bodyPr>
          <a:lstStyle/>
          <a:p>
            <a:pPr marL="683895">
              <a:lnSpc>
                <a:spcPct val="107000"/>
              </a:lnSpc>
              <a:spcBef>
                <a:spcPts val="600"/>
              </a:spcBef>
              <a:spcAft>
                <a:spcPts val="1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QUẢN LÝ NƯỚC THẢI CƠ SỞ NẰM NGOÀI KCN</a:t>
            </a:r>
          </a:p>
          <a:p>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tượng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phải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thực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quan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trắc</a:t>
            </a:r>
            <a:r>
              <a:rPr lang="en-US" sz="2400" b="1" dirty="0">
                <a:solidFill>
                  <a:srgbClr val="FF0000"/>
                </a:solidFill>
                <a:latin typeface="Arial" panose="020B0604020202020204" pitchFamily="34" charset="0"/>
                <a:cs typeface="Arial" panose="020B0604020202020204" pitchFamily="34" charset="0"/>
              </a:rPr>
              <a:t> NT </a:t>
            </a:r>
            <a:r>
              <a:rPr lang="en-US" sz="2400" b="1" dirty="0" err="1">
                <a:solidFill>
                  <a:srgbClr val="FF0000"/>
                </a:solidFill>
                <a:latin typeface="Arial" panose="020B0604020202020204" pitchFamily="34" charset="0"/>
                <a:cs typeface="Arial" panose="020B0604020202020204" pitchFamily="34" charset="0"/>
              </a:rPr>
              <a:t>tự</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động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liên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tục</a:t>
            </a:r>
            <a:r>
              <a:rPr lang="en-US" sz="2400" b="1" dirty="0">
                <a:solidFill>
                  <a:srgbClr val="FF0000"/>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mẫu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camera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dõi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31 </a:t>
            </a:r>
            <a:r>
              <a:rPr lang="en-US" sz="2000" dirty="0" err="1">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2020.</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triển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lắp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p>
          <a:p>
            <a:pPr marL="12700">
              <a:lnSpc>
                <a:spcPts val="3270"/>
              </a:lnSpc>
              <a:spcBef>
                <a:spcPts val="163"/>
              </a:spcBef>
            </a:pPr>
            <a:endParaRPr lang="en-IN" sz="3000" b="1" i="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045" y="62837"/>
            <a:ext cx="670618" cy="518205"/>
          </a:xfrm>
          <a:prstGeom prst="rect">
            <a:avLst/>
          </a:prstGeom>
        </p:spPr>
      </p:pic>
      <p:sp>
        <p:nvSpPr>
          <p:cNvPr id="4" name="Rectangle 3"/>
          <p:cNvSpPr/>
          <p:nvPr/>
        </p:nvSpPr>
        <p:spPr>
          <a:xfrm>
            <a:off x="21996" y="4783420"/>
            <a:ext cx="8839200" cy="1384995"/>
          </a:xfrm>
          <a:prstGeom prst="rect">
            <a:avLst/>
          </a:prstGeom>
          <a:solidFill>
            <a:srgbClr val="CCCC00"/>
          </a:solidFill>
        </p:spPr>
        <p:txBody>
          <a:bodyPr wrap="square">
            <a:spAutoFit/>
          </a:bodyPr>
          <a:lstStyle/>
          <a:p>
            <a:r>
              <a:rPr lang="en-US" sz="2400" b="1" dirty="0" err="1">
                <a:solidFill>
                  <a:srgbClr val="FF0000"/>
                </a:solidFill>
                <a:latin typeface="Arial" panose="020B0604020202020204" pitchFamily="34" charset="0"/>
                <a:cs typeface="Arial" panose="020B0604020202020204" pitchFamily="34" charset="0"/>
              </a:rPr>
              <a:t>Miễn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trừ</a:t>
            </a:r>
            <a:endParaRPr lang="en-US" sz="2400" b="1" dirty="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Trạm</a:t>
            </a:r>
            <a:r>
              <a:rPr lang="en-US" sz="2000" dirty="0">
                <a:latin typeface="Arial" panose="020B0604020202020204" pitchFamily="34" charset="0"/>
                <a:cs typeface="Arial" panose="020B0604020202020204" pitchFamily="34" charset="0"/>
              </a:rPr>
              <a:t> XLNT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riêng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trùng</a:t>
            </a:r>
            <a:r>
              <a:rPr lang="en-US" sz="2000" dirty="0">
                <a:latin typeface="Arial" panose="020B060402020202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94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337744" y="1524000"/>
            <a:ext cx="4953000" cy="4703403"/>
          </a:xfrm>
          <a:prstGeom prst="rect">
            <a:avLst/>
          </a:prstGeom>
          <a:solidFill>
            <a:schemeClr val="accent5">
              <a:lumMod val="20000"/>
              <a:lumOff val="80000"/>
            </a:schemeClr>
          </a:solidFill>
        </p:spPr>
        <p:txBody>
          <a:bodyPr wrap="square">
            <a:spAutoFit/>
          </a:bodyPr>
          <a:lstStyle/>
          <a:p>
            <a:pPr marL="342900" indent="-342900" algn="just">
              <a:lnSpc>
                <a:spcPct val="107000"/>
              </a:lnSpc>
              <a:spcBef>
                <a:spcPts val="1200"/>
              </a:spcBef>
              <a:spcAft>
                <a:spcPts val="300"/>
              </a:spcAft>
              <a:buFont typeface="+mj-lt"/>
              <a:buAutoNum type="arabicPeriod"/>
            </a:pPr>
            <a:r>
              <a:rPr lang="en-US" sz="2200" dirty="0" err="1">
                <a:solidFill>
                  <a:prstClr val="black"/>
                </a:solidFill>
                <a:ea typeface="Calibri" panose="020F0502020204030204" pitchFamily="34" charset="0"/>
                <a:cs typeface="Calibri" panose="020F0502020204030204" pitchFamily="34" charset="0"/>
              </a:rPr>
              <a:t>Thông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số</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quan</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trắc</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lưu</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lượng</a:t>
            </a:r>
            <a:r>
              <a:rPr lang="en-US" sz="2200" dirty="0">
                <a:solidFill>
                  <a:prstClr val="black"/>
                </a:solidFill>
                <a:ea typeface="Calibri" panose="020F0502020204030204" pitchFamily="34" charset="0"/>
                <a:cs typeface="Calibri" panose="020F0502020204030204" pitchFamily="34" charset="0"/>
              </a:rPr>
              <a:t>, pH, </a:t>
            </a:r>
            <a:r>
              <a:rPr lang="en-US" sz="2200" dirty="0" err="1">
                <a:solidFill>
                  <a:prstClr val="black"/>
                </a:solidFill>
                <a:ea typeface="Calibri" panose="020F0502020204030204" pitchFamily="34" charset="0"/>
                <a:cs typeface="Calibri" panose="020F0502020204030204" pitchFamily="34" charset="0"/>
              </a:rPr>
              <a:t>nhiệt</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độ</a:t>
            </a:r>
            <a:r>
              <a:rPr lang="en-US" sz="2200" dirty="0">
                <a:solidFill>
                  <a:prstClr val="black"/>
                </a:solidFill>
                <a:ea typeface="Calibri" panose="020F0502020204030204" pitchFamily="34" charset="0"/>
                <a:cs typeface="Calibri" panose="020F0502020204030204" pitchFamily="34" charset="0"/>
              </a:rPr>
              <a:t>, COD, TSS </a:t>
            </a:r>
            <a:r>
              <a:rPr lang="en-US" sz="2200" dirty="0" err="1">
                <a:solidFill>
                  <a:prstClr val="black"/>
                </a:solidFill>
                <a:ea typeface="Calibri" panose="020F0502020204030204" pitchFamily="34" charset="0"/>
                <a:cs typeface="Calibri" panose="020F0502020204030204" pitchFamily="34" charset="0"/>
              </a:rPr>
              <a:t>và</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các</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thông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số</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đặc</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trưng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theo</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yêu</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cầu</a:t>
            </a:r>
            <a:r>
              <a:rPr lang="en-US" sz="2200" dirty="0">
                <a:solidFill>
                  <a:prstClr val="black"/>
                </a:solidFill>
                <a:ea typeface="Calibri" panose="020F0502020204030204" pitchFamily="34" charset="0"/>
                <a:cs typeface="Calibri" panose="020F0502020204030204" pitchFamily="34" charset="0"/>
              </a:rPr>
              <a:t> ĐTM </a:t>
            </a:r>
            <a:r>
              <a:rPr lang="en-US" sz="2200" dirty="0" err="1">
                <a:solidFill>
                  <a:prstClr val="black"/>
                </a:solidFill>
                <a:ea typeface="Calibri" panose="020F0502020204030204" pitchFamily="34" charset="0"/>
                <a:cs typeface="Calibri" panose="020F0502020204030204" pitchFamily="34" charset="0"/>
              </a:rPr>
              <a:t>phê</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duyệt</a:t>
            </a:r>
            <a:r>
              <a:rPr lang="en-US" sz="2200" dirty="0">
                <a:solidFill>
                  <a:prstClr val="black"/>
                </a:solidFill>
                <a:ea typeface="Calibri" panose="020F0502020204030204" pitchFamily="34" charset="0"/>
                <a:cs typeface="Calibri" panose="020F0502020204030204" pitchFamily="34" charset="0"/>
              </a:rPr>
              <a:t> </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Bef>
                <a:spcPts val="300"/>
              </a:spcBef>
              <a:spcAft>
                <a:spcPts val="300"/>
              </a:spcAft>
              <a:buFont typeface="+mj-lt"/>
              <a:buAutoNum type="arabicPeriod"/>
            </a:pPr>
            <a:r>
              <a:rPr lang="en-US" sz="2200" dirty="0" err="1">
                <a:solidFill>
                  <a:prstClr val="black"/>
                </a:solidFill>
                <a:ea typeface="Calibri" panose="020F0502020204030204" pitchFamily="34" charset="0"/>
                <a:cs typeface="Calibri" panose="020F0502020204030204" pitchFamily="34" charset="0"/>
              </a:rPr>
              <a:t>Hệ</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thống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gồm</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thiết</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bị</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lấy</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mẫu</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tự</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động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được</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niêm</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phong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và</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quản</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lý</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bởi</a:t>
            </a:r>
            <a:r>
              <a:rPr lang="en-US" sz="2200" dirty="0">
                <a:solidFill>
                  <a:prstClr val="black"/>
                </a:solidFill>
                <a:ea typeface="Calibri" panose="020F0502020204030204" pitchFamily="34" charset="0"/>
                <a:cs typeface="Calibri" panose="020F0502020204030204" pitchFamily="34" charset="0"/>
              </a:rPr>
              <a:t> DONRE; </a:t>
            </a:r>
            <a:r>
              <a:rPr lang="en-US" sz="2200" dirty="0" err="1">
                <a:solidFill>
                  <a:prstClr val="black"/>
                </a:solidFill>
                <a:ea typeface="Calibri" panose="020F0502020204030204" pitchFamily="34" charset="0"/>
                <a:cs typeface="Calibri" panose="020F0502020204030204" pitchFamily="34" charset="0"/>
              </a:rPr>
              <a:t>thiết</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bị</a:t>
            </a:r>
            <a:r>
              <a:rPr lang="en-US" sz="2200" dirty="0">
                <a:solidFill>
                  <a:prstClr val="black"/>
                </a:solidFill>
                <a:ea typeface="Calibri" panose="020F0502020204030204" pitchFamily="34" charset="0"/>
                <a:cs typeface="Calibri" panose="020F0502020204030204" pitchFamily="34" charset="0"/>
              </a:rPr>
              <a:t> camera </a:t>
            </a:r>
            <a:r>
              <a:rPr lang="en-US" sz="2200" dirty="0" err="1">
                <a:solidFill>
                  <a:prstClr val="black"/>
                </a:solidFill>
                <a:ea typeface="Calibri" panose="020F0502020204030204" pitchFamily="34" charset="0"/>
                <a:cs typeface="Calibri" panose="020F0502020204030204" pitchFamily="34" charset="0"/>
              </a:rPr>
              <a:t>được</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kết</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nối</a:t>
            </a:r>
            <a:r>
              <a:rPr lang="en-US" sz="2200" dirty="0">
                <a:solidFill>
                  <a:prstClr val="black"/>
                </a:solidFill>
                <a:ea typeface="Calibri" panose="020F0502020204030204" pitchFamily="34" charset="0"/>
                <a:cs typeface="Calibri" panose="020F0502020204030204" pitchFamily="34" charset="0"/>
              </a:rPr>
              <a:t> internet </a:t>
            </a:r>
            <a:r>
              <a:rPr lang="en-US" sz="2200" dirty="0" err="1">
                <a:solidFill>
                  <a:prstClr val="black"/>
                </a:solidFill>
                <a:ea typeface="Calibri" panose="020F0502020204030204" pitchFamily="34" charset="0"/>
                <a:cs typeface="Calibri" panose="020F0502020204030204" pitchFamily="34" charset="0"/>
              </a:rPr>
              <a:t>để</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giám</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sát</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cửa</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xả</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và</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lưu</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giữ</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hình</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ảnh</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trong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vòng</a:t>
            </a:r>
            <a:r>
              <a:rPr lang="en-US" sz="2200" dirty="0">
                <a:solidFill>
                  <a:prstClr val="black"/>
                </a:solidFill>
                <a:ea typeface="Calibri" panose="020F0502020204030204" pitchFamily="34" charset="0"/>
                <a:cs typeface="Calibri" panose="020F0502020204030204" pitchFamily="34" charset="0"/>
              </a:rPr>
              <a:t> 03 </a:t>
            </a:r>
            <a:r>
              <a:rPr lang="en-US" sz="2200" dirty="0" err="1">
                <a:solidFill>
                  <a:prstClr val="black"/>
                </a:solidFill>
                <a:ea typeface="Calibri" panose="020F0502020204030204" pitchFamily="34" charset="0"/>
                <a:cs typeface="Calibri" panose="020F0502020204030204" pitchFamily="34" charset="0"/>
              </a:rPr>
              <a:t>tháng</a:t>
            </a:r>
            <a:r>
              <a:rPr lang="en-US" sz="2200" dirty="0">
                <a:solidFill>
                  <a:prstClr val="black"/>
                </a:solidFill>
                <a:ea typeface="Calibri" panose="020F0502020204030204" pitchFamily="34" charset="0"/>
                <a:cs typeface="Calibri" panose="020F0502020204030204" pitchFamily="34" charset="0"/>
              </a:rPr>
              <a:t>.</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Bef>
                <a:spcPts val="300"/>
              </a:spcBef>
              <a:spcAft>
                <a:spcPts val="300"/>
              </a:spcAft>
              <a:buFont typeface="+mj-lt"/>
              <a:buAutoNum type="arabicPeriod"/>
            </a:pPr>
            <a:r>
              <a:rPr lang="en-US" sz="2200" dirty="0" err="1">
                <a:solidFill>
                  <a:prstClr val="black"/>
                </a:solidFill>
                <a:ea typeface="Calibri" panose="020F0502020204030204" pitchFamily="34" charset="0"/>
                <a:cs typeface="Calibri" panose="020F0502020204030204" pitchFamily="34" charset="0"/>
              </a:rPr>
              <a:t>Thời</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gian</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lưu</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tối</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thiểu</a:t>
            </a:r>
            <a:r>
              <a:rPr lang="en-US" sz="2200" dirty="0">
                <a:solidFill>
                  <a:prstClr val="black"/>
                </a:solidFill>
                <a:ea typeface="Calibri" panose="020F0502020204030204" pitchFamily="34" charset="0"/>
                <a:cs typeface="Calibri" panose="020F0502020204030204" pitchFamily="34" charset="0"/>
              </a:rPr>
              <a:t> 03 </a:t>
            </a:r>
            <a:r>
              <a:rPr lang="en-US" sz="2200" dirty="0" err="1">
                <a:solidFill>
                  <a:prstClr val="black"/>
                </a:solidFill>
                <a:ea typeface="Calibri" panose="020F0502020204030204" pitchFamily="34" charset="0"/>
                <a:cs typeface="Calibri" panose="020F0502020204030204" pitchFamily="34" charset="0"/>
              </a:rPr>
              <a:t>năm</a:t>
            </a:r>
            <a:r>
              <a:rPr lang="en-US" sz="2200" dirty="0">
                <a:solidFill>
                  <a:prstClr val="black"/>
                </a:solidFill>
                <a:ea typeface="Calibri" panose="020F0502020204030204" pitchFamily="34" charset="0"/>
                <a:cs typeface="Calibri" panose="020F0502020204030204" pitchFamily="34" charset="0"/>
              </a:rPr>
              <a:t>.</a:t>
            </a:r>
            <a:endParaRPr lang="en-US" sz="22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Bef>
                <a:spcPts val="300"/>
              </a:spcBef>
              <a:spcAft>
                <a:spcPts val="300"/>
              </a:spcAft>
              <a:buFont typeface="+mj-lt"/>
              <a:buAutoNum type="arabicPeriod"/>
            </a:pPr>
            <a:r>
              <a:rPr lang="en-US" sz="2200" dirty="0" err="1">
                <a:solidFill>
                  <a:prstClr val="black"/>
                </a:solidFill>
                <a:ea typeface="Calibri" panose="020F0502020204030204" pitchFamily="34" charset="0"/>
                <a:cs typeface="Calibri" panose="020F0502020204030204" pitchFamily="34" charset="0"/>
              </a:rPr>
              <a:t>Phải</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công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bố</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kết</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quả</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quan</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trắc</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môi</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trường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định</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kỳ</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trên</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trang</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thông</a:t>
            </a:r>
            <a:r>
              <a:rPr lang="en-US" sz="2200" dirty="0">
                <a:solidFill>
                  <a:prstClr val="black"/>
                </a:solidFill>
                <a:ea typeface="Calibri" panose="020F0502020204030204" pitchFamily="34" charset="0"/>
                <a:cs typeface="Calibri" panose="020F0502020204030204" pitchFamily="34" charset="0"/>
              </a:rPr>
              <a:t> tin </a:t>
            </a:r>
            <a:r>
              <a:rPr lang="en-US" sz="2200" dirty="0" err="1">
                <a:solidFill>
                  <a:prstClr val="black"/>
                </a:solidFill>
                <a:ea typeface="Calibri" panose="020F0502020204030204" pitchFamily="34" charset="0"/>
                <a:cs typeface="Calibri" panose="020F0502020204030204" pitchFamily="34" charset="0"/>
              </a:rPr>
              <a:t>điện</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tử</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của</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cơ</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sở</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nếu</a:t>
            </a:r>
            <a:r>
              <a:rPr lang="en-US" sz="2200" dirty="0">
                <a:solidFill>
                  <a:prstClr val="black"/>
                </a:solidFill>
                <a:ea typeface="Calibri" panose="020F0502020204030204" pitchFamily="34" charset="0"/>
                <a:cs typeface="Calibri" panose="020F0502020204030204" pitchFamily="34" charset="0"/>
              </a:rPr>
              <a:t> </a:t>
            </a:r>
            <a:r>
              <a:rPr lang="en-US" sz="2200" dirty="0" err="1">
                <a:solidFill>
                  <a:prstClr val="black"/>
                </a:solidFill>
                <a:ea typeface="Calibri" panose="020F0502020204030204" pitchFamily="34" charset="0"/>
                <a:cs typeface="Calibri" panose="020F0502020204030204" pitchFamily="34" charset="0"/>
              </a:rPr>
              <a:t>có</a:t>
            </a:r>
            <a:r>
              <a:rPr lang="en-US" sz="2200" dirty="0">
                <a:solidFill>
                  <a:prstClr val="black"/>
                </a:solidFill>
                <a:ea typeface="Calibri" panose="020F0502020204030204" pitchFamily="34" charset="0"/>
                <a:cs typeface="Calibri" panose="020F0502020204030204" pitchFamily="34" charset="0"/>
              </a:rPr>
              <a:t>).</a:t>
            </a:r>
            <a:r>
              <a:rPr lang="en-US" sz="2400" dirty="0">
                <a:solidFill>
                  <a:srgbClr val="FF0000"/>
                </a:solidFill>
                <a:ea typeface="Calibri" panose="020F0502020204030204" pitchFamily="34" charset="0"/>
                <a:cs typeface="Times New Roman" panose="02020603050405020304" pitchFamily="18" charset="0"/>
              </a:rPr>
              <a:t> </a:t>
            </a:r>
            <a:endParaRPr lang="en-US" sz="2400" dirty="0">
              <a:solidFill>
                <a:prstClr val="black"/>
              </a:solidFill>
              <a:ea typeface="Calibri" panose="020F0502020204030204" pitchFamily="34" charset="0"/>
              <a:cs typeface="Times New Roman" panose="02020603050405020304" pitchFamily="18" charset="0"/>
            </a:endParaRPr>
          </a:p>
        </p:txBody>
      </p:sp>
      <p:pic>
        <p:nvPicPr>
          <p:cNvPr id="10" name="Picture 9" descr="C:\Users\Truyen Bao\Desktop\Trạm-quan-trắc-nước-thải-online.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9034" y="2286000"/>
            <a:ext cx="2701566" cy="3200400"/>
          </a:xfrm>
          <a:prstGeom prst="rect">
            <a:avLst/>
          </a:prstGeom>
          <a:noFill/>
          <a:ln>
            <a:noFill/>
          </a:ln>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solidFill>
                  <a:prstClr val="black"/>
                </a:solidFill>
                <a:latin typeface="Arial" panose="020B0604020202020204" pitchFamily="34" charset="0"/>
                <a:cs typeface="Arial" panose="020B0604020202020204" pitchFamily="34" charset="0"/>
              </a:rPr>
              <a:t>6.</a:t>
            </a:r>
            <a:r>
              <a:rPr lang="en-US" sz="3000" b="1" dirty="0">
                <a:solidFill>
                  <a:prstClr val="black"/>
                </a:solidFill>
                <a:latin typeface="Arial" panose="020B0604020202020204" pitchFamily="34" charset="0"/>
                <a:cs typeface="Arial" panose="020B0604020202020204" pitchFamily="34" charset="0"/>
              </a:rPr>
              <a:t> QUẢN LÝ NƯỚC THẢI</a:t>
            </a:r>
            <a:endParaRPr lang="en-IN" sz="3000" b="1" i="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28600" y="1047062"/>
            <a:ext cx="5420074" cy="458780"/>
          </a:xfrm>
          <a:prstGeom prst="rect">
            <a:avLst/>
          </a:prstGeom>
        </p:spPr>
        <p:txBody>
          <a:bodyPr wrap="none">
            <a:spAutoFit/>
          </a:bodyPr>
          <a:lstStyle/>
          <a:p>
            <a:pPr>
              <a:lnSpc>
                <a:spcPct val="107000"/>
              </a:lnSpc>
              <a:spcAft>
                <a:spcPts val="8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QUAN TRẮC NƯỚC THẢI TỰ ĐỘNG</a:t>
            </a:r>
          </a:p>
        </p:txBody>
      </p:sp>
    </p:spTree>
    <p:extLst>
      <p:ext uri="{BB962C8B-B14F-4D97-AF65-F5344CB8AC3E}">
        <p14:creationId xmlns:p14="http://schemas.microsoft.com/office/powerpoint/2010/main" val="1146928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152400" y="1124109"/>
            <a:ext cx="5959550" cy="4862870"/>
          </a:xfrm>
          <a:prstGeom prst="rect">
            <a:avLst/>
          </a:prstGeom>
          <a:solidFill>
            <a:schemeClr val="accent5">
              <a:lumMod val="20000"/>
              <a:lumOff val="80000"/>
            </a:schemeClr>
          </a:solidFill>
        </p:spPr>
        <p:txBody>
          <a:bodyPr wrap="square">
            <a:spAutoFit/>
          </a:bodyPr>
          <a:lstStyle/>
          <a:p>
            <a:pPr marL="457200">
              <a:spcBef>
                <a:spcPts val="130"/>
              </a:spcBef>
              <a:spcAft>
                <a:spcPts val="0"/>
              </a:spcAft>
            </a:pPr>
            <a:r>
              <a:rPr lang="en-US" sz="2400" b="1" dirty="0">
                <a:solidFill>
                  <a:srgbClr val="862A39"/>
                </a:solidFill>
                <a:latin typeface="Arial" panose="020B0604020202020204" pitchFamily="34" charset="0"/>
                <a:ea typeface="Times New Roman" panose="02020603050405020304" pitchFamily="18" charset="0"/>
                <a:cs typeface="Arial" panose="020B0604020202020204" pitchFamily="34" charset="0"/>
              </a:rPr>
              <a:t>XẢ NƯỚC THẢI VÀO NGUỒN NƯ</a:t>
            </a:r>
            <a:r>
              <a:rPr lang="en-US" sz="2400" b="1" dirty="0">
                <a:solidFill>
                  <a:srgbClr val="B45608"/>
                </a:solidFill>
                <a:latin typeface="Arial" panose="020B0604020202020204" pitchFamily="34" charset="0"/>
                <a:ea typeface="Times New Roman" panose="02020603050405020304" pitchFamily="18" charset="0"/>
                <a:cs typeface="Arial" panose="020B0604020202020204" pitchFamily="34" charset="0"/>
              </a:rPr>
              <a:t>ỚC</a:t>
            </a:r>
          </a:p>
          <a:p>
            <a:pPr marL="342900" marR="0" lvl="0" indent="-342900" algn="just">
              <a:buFont typeface="+mj-lt"/>
              <a:buAutoNum type="arabicPeriod"/>
            </a:pPr>
            <a:r>
              <a:rPr lang="en-US" sz="2200" dirty="0" err="1">
                <a:latin typeface="Calibri" panose="020F0502020204030204" pitchFamily="34" charset="0"/>
                <a:ea typeface="Calibri" panose="020F0502020204030204" pitchFamily="34" charset="0"/>
                <a:cs typeface="Calibri" panose="020F0502020204030204" pitchFamily="34" charset="0"/>
              </a:rPr>
              <a:t>Phải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có</a:t>
            </a:r>
            <a:r>
              <a:rPr lang="en-US" sz="2200" dirty="0">
                <a:latin typeface="Calibri" panose="020F0502020204030204" pitchFamily="34" charset="0"/>
                <a:ea typeface="Calibri" panose="020F0502020204030204" pitchFamily="34" charset="0"/>
                <a:cs typeface="Calibri" panose="020F0502020204030204" pitchFamily="34" charset="0"/>
              </a:rPr>
              <a:t>:</a:t>
            </a:r>
          </a:p>
          <a:p>
            <a:pPr marL="285750" marR="0" lvl="0" indent="-28575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hệ</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thống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gom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tách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riêng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mưa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p>
          <a:p>
            <a:pPr marL="285750" marR="0" lvl="0" indent="-28575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hệ</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thống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lý</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a:t>
            </a:r>
          </a:p>
          <a:p>
            <a:pPr marL="285750" marR="0" lvl="0" indent="-28575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hệ</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thống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tiêu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thoát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dẫn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a:t>
            </a:r>
          </a:p>
          <a:p>
            <a:pPr marR="0" lvl="0" algn="just"/>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gn="just"/>
            <a:r>
              <a:rPr lang="en-US" sz="2200" dirty="0">
                <a:latin typeface="Calibri" panose="020F0502020204030204" pitchFamily="34" charset="0"/>
                <a:ea typeface="Calibri" panose="020F0502020204030204" pitchFamily="34" charset="0"/>
                <a:cs typeface="Calibri" panose="020F0502020204030204" pitchFamily="34" charset="0"/>
              </a:rPr>
              <a:t>2. </a:t>
            </a:r>
            <a:r>
              <a:rPr lang="en-US" sz="2200" dirty="0" err="1">
                <a:latin typeface="Calibri" panose="020F0502020204030204" pitchFamily="34" charset="0"/>
                <a:ea typeface="Calibri" panose="020F0502020204030204" pitchFamily="34" charset="0"/>
                <a:cs typeface="Calibri" panose="020F0502020204030204" pitchFamily="34" charset="0"/>
              </a:rPr>
              <a:t>Phải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được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quan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nhà</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có</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thẩm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quyền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cấp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giấy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phép</a:t>
            </a:r>
            <a:r>
              <a:rPr lang="en-US" sz="2200" dirty="0">
                <a:latin typeface="Calibri" panose="020F0502020204030204" pitchFamily="34" charset="0"/>
                <a:ea typeface="Calibri" panose="020F0502020204030204" pitchFamily="34" charset="0"/>
                <a:cs typeface="Calibri" panose="020F0502020204030204" pitchFamily="34" charset="0"/>
              </a:rPr>
              <a:t>.</a:t>
            </a:r>
          </a:p>
          <a:p>
            <a:pPr marR="0" lvl="0" algn="just"/>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gn="just"/>
            <a:r>
              <a:rPr lang="en-US" sz="2200" b="1" i="1" dirty="0" err="1">
                <a:latin typeface="Calibri" panose="020F0502020204030204" pitchFamily="34" charset="0"/>
                <a:ea typeface="Calibri" panose="020F0502020204030204" pitchFamily="34" charset="0"/>
                <a:cs typeface="Calibri" panose="020F0502020204030204" pitchFamily="34" charset="0"/>
              </a:rPr>
              <a:t>Các</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trường</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hợp</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không</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phải</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xin</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phép</a:t>
            </a:r>
            <a:r>
              <a:rPr lang="en-US" sz="2200" b="1" i="1" dirty="0">
                <a:latin typeface="Calibri" panose="020F0502020204030204" pitchFamily="34" charset="0"/>
                <a:ea typeface="Calibri" panose="020F0502020204030204" pitchFamily="34" charset="0"/>
                <a:cs typeface="Calibri" panose="020F0502020204030204" pitchFamily="34" charset="0"/>
              </a:rPr>
              <a:t>:</a:t>
            </a:r>
            <a:endParaRPr lang="en-US" sz="22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Không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vượt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quá</a:t>
            </a:r>
            <a:r>
              <a:rPr lang="en-US" sz="2200" dirty="0">
                <a:latin typeface="Calibri" panose="020F0502020204030204" pitchFamily="34" charset="0"/>
                <a:ea typeface="Calibri" panose="020F0502020204030204" pitchFamily="34" charset="0"/>
                <a:cs typeface="Calibri" panose="020F0502020204030204" pitchFamily="34" charset="0"/>
              </a:rPr>
              <a:t> 5m</a:t>
            </a:r>
            <a:r>
              <a:rPr lang="en-US" sz="2200" baseline="30000" dirty="0">
                <a:latin typeface="Calibri" panose="020F0502020204030204" pitchFamily="34" charset="0"/>
                <a:ea typeface="Calibri" panose="020F0502020204030204" pitchFamily="34" charset="0"/>
                <a:cs typeface="Calibri" panose="020F0502020204030204" pitchFamily="34" charset="0"/>
              </a:rPr>
              <a:t>3</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err="1">
                <a:latin typeface="Calibri" panose="020F0502020204030204" pitchFamily="34" charset="0"/>
                <a:ea typeface="Calibri" panose="020F0502020204030204" pitchFamily="34" charset="0"/>
                <a:cs typeface="Calibri" panose="020F0502020204030204" pitchFamily="34" charset="0"/>
              </a:rPr>
              <a:t>ngày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đêm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trừ</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sở</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có</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công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đoạn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nhuộm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giặt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tẩy</a:t>
            </a:r>
            <a:r>
              <a:rPr lang="en-US" sz="2200" dirty="0">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Xả</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vào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lý</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tập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trung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được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cấp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phép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Truyen Bao\Desktop\reseau_separatif.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6657" y="1212855"/>
            <a:ext cx="1371600" cy="1118786"/>
          </a:xfrm>
          <a:prstGeom prst="rect">
            <a:avLst/>
          </a:prstGeom>
          <a:noFill/>
          <a:ln>
            <a:noFill/>
          </a:ln>
        </p:spPr>
      </p:pic>
      <p:cxnSp>
        <p:nvCxnSpPr>
          <p:cNvPr id="5" name="Straight Arrow Connector 4"/>
          <p:cNvCxnSpPr/>
          <p:nvPr/>
        </p:nvCxnSpPr>
        <p:spPr>
          <a:xfrm>
            <a:off x="7784856" y="2273346"/>
            <a:ext cx="0" cy="430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C:\Users\Truyen Bao\Desktop\IMG_580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6657" y="2704004"/>
            <a:ext cx="1676399" cy="1309364"/>
          </a:xfrm>
          <a:prstGeom prst="rect">
            <a:avLst/>
          </a:prstGeom>
          <a:noFill/>
          <a:ln>
            <a:noFill/>
          </a:ln>
        </p:spPr>
      </p:pic>
      <p:cxnSp>
        <p:nvCxnSpPr>
          <p:cNvPr id="16" name="Straight Arrow Connector 15"/>
          <p:cNvCxnSpPr/>
          <p:nvPr/>
        </p:nvCxnSpPr>
        <p:spPr>
          <a:xfrm>
            <a:off x="7784856" y="3902934"/>
            <a:ext cx="0" cy="430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C:\Users\Truyen Bao\Desktop\t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3938" y="4357199"/>
            <a:ext cx="1604682" cy="1030317"/>
          </a:xfrm>
          <a:prstGeom prst="rect">
            <a:avLst/>
          </a:prstGeom>
          <a:noFill/>
          <a:ln>
            <a:noFill/>
          </a:ln>
        </p:spPr>
      </p:pic>
      <p:cxnSp>
        <p:nvCxnSpPr>
          <p:cNvPr id="18" name="Straight Arrow Connector 17"/>
          <p:cNvCxnSpPr/>
          <p:nvPr/>
        </p:nvCxnSpPr>
        <p:spPr>
          <a:xfrm>
            <a:off x="7819159" y="5296485"/>
            <a:ext cx="0" cy="430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C:\Users\Truyen Bao\Desktop\work_permits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138407" y="5727143"/>
            <a:ext cx="1528482" cy="1121948"/>
          </a:xfrm>
          <a:prstGeom prst="rect">
            <a:avLst/>
          </a:prstGeom>
          <a:noFill/>
          <a:ln>
            <a:noFill/>
          </a:ln>
        </p:spPr>
      </p:pic>
      <p:sp>
        <p:nvSpPr>
          <p:cNvPr id="2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33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52930" y="990600"/>
            <a:ext cx="5254494" cy="5163593"/>
          </a:xfrm>
          <a:prstGeom prst="rect">
            <a:avLst/>
          </a:prstGeom>
          <a:solidFill>
            <a:schemeClr val="accent5">
              <a:lumMod val="20000"/>
              <a:lumOff val="80000"/>
            </a:schemeClr>
          </a:solidFill>
        </p:spPr>
        <p:txBody>
          <a:bodyPr wrap="square">
            <a:spAutoFit/>
          </a:bodyPr>
          <a:lstStyle/>
          <a:p>
            <a:pPr marR="0" lvl="1">
              <a:lnSpc>
                <a:spcPct val="107000"/>
              </a:lnSpc>
              <a:spcBef>
                <a:spcPts val="200"/>
              </a:spcBef>
              <a:spcAft>
                <a:spcPts val="200"/>
              </a:spcAft>
              <a:buSzPts val="1100"/>
              <a:tabLst>
                <a:tab pos="685800" algn="l"/>
              </a:tabLst>
            </a:pPr>
            <a:r>
              <a:rPr lang="en-US" sz="2200" b="1" i="1" dirty="0" err="1">
                <a:solidFill>
                  <a:srgbClr val="862A39"/>
                </a:solidFill>
                <a:latin typeface="Calibri" panose="020F0502020204030204" pitchFamily="34" charset="0"/>
                <a:ea typeface="Calibri" panose="020F0502020204030204" pitchFamily="34" charset="0"/>
                <a:cs typeface="Calibri" panose="020F0502020204030204" pitchFamily="34" charset="0"/>
              </a:rPr>
              <a:t>Được</a:t>
            </a:r>
            <a:r>
              <a:rPr lang="en-US" sz="2200" b="1" i="1" dirty="0">
                <a:solidFill>
                  <a:srgbClr val="862A39"/>
                </a:solidFill>
                <a:latin typeface="Calibri" panose="020F0502020204030204" pitchFamily="34" charset="0"/>
                <a:ea typeface="Calibri" panose="020F0502020204030204" pitchFamily="34" charset="0"/>
                <a:cs typeface="Times New Roman" panose="02020603050405020304" pitchFamily="18" charset="0"/>
              </a:rPr>
              <a:t> </a:t>
            </a:r>
            <a:r>
              <a:rPr lang="en-US" sz="2200" b="1" i="1" dirty="0" err="1">
                <a:solidFill>
                  <a:srgbClr val="862A39"/>
                </a:solidFill>
                <a:latin typeface="Calibri" panose="020F0502020204030204" pitchFamily="34" charset="0"/>
                <a:ea typeface="Calibri" panose="020F0502020204030204" pitchFamily="34" charset="0"/>
                <a:cs typeface="Times New Roman" panose="02020603050405020304" pitchFamily="18" charset="0"/>
              </a:rPr>
              <a:t>quyền</a:t>
            </a:r>
            <a:r>
              <a:rPr lang="en-US" sz="2200" b="1" i="1" dirty="0">
                <a:solidFill>
                  <a:srgbClr val="862A39"/>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Xả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nguồn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của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giấy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phép</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bảo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hộ</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ích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pháp</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bồi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thường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trong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trường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giấy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phép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hồi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thời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hạn</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yêu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bồi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thường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của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pháp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luật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Đề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đổi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thời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điều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chỉnh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nội</a:t>
            </a:r>
            <a:r>
              <a:rPr lang="en-US" sz="2200" dirty="0">
                <a:latin typeface="Calibri" panose="020F0502020204030204" pitchFamily="34" charset="0"/>
                <a:ea typeface="Calibri" panose="020F0502020204030204" pitchFamily="34" charset="0"/>
                <a:cs typeface="Times New Roman" panose="02020603050405020304" pitchFamily="18" charset="0"/>
              </a:rPr>
              <a:t> dung </a:t>
            </a:r>
            <a:r>
              <a:rPr lang="en-US" sz="2200" dirty="0" err="1">
                <a:latin typeface="Calibri" panose="020F0502020204030204" pitchFamily="34" charset="0"/>
                <a:ea typeface="Calibri" panose="020F0502020204030204" pitchFamily="34" charset="0"/>
                <a:cs typeface="Times New Roman" panose="02020603050405020304" pitchFamily="18" charset="0"/>
              </a:rPr>
              <a:t>giấy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phép</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Khiếu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khởi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hành</a:t>
            </a:r>
            <a:r>
              <a:rPr lang="en-US" sz="2200" dirty="0">
                <a:latin typeface="Calibri" panose="020F0502020204030204" pitchFamily="34" charset="0"/>
                <a:ea typeface="Calibri" panose="020F0502020204030204" pitchFamily="34" charset="0"/>
                <a:cs typeface="Times New Roman" panose="02020603050405020304" pitchFamily="18" charset="0"/>
              </a:rPr>
              <a:t> vi </a:t>
            </a:r>
            <a:r>
              <a:rPr lang="en-US" sz="2200" dirty="0" err="1">
                <a:latin typeface="Calibri" panose="020F0502020204030204" pitchFamily="34" charset="0"/>
                <a:ea typeface="Calibri" panose="020F0502020204030204" pitchFamily="34" charset="0"/>
                <a:cs typeface="Times New Roman" panose="02020603050405020304" pitchFamily="18" charset="0"/>
              </a:rPr>
              <a:t>vi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phạm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ích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pháp</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0769" y="1686623"/>
            <a:ext cx="2889885" cy="3771545"/>
          </a:xfrm>
          <a:prstGeom prst="rect">
            <a:avLst/>
          </a:prstGeom>
        </p:spPr>
      </p:pic>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758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152400" y="990600"/>
            <a:ext cx="5334000" cy="5125121"/>
          </a:xfrm>
          <a:prstGeom prst="rect">
            <a:avLst/>
          </a:prstGeom>
          <a:solidFill>
            <a:schemeClr val="accent5">
              <a:lumMod val="20000"/>
              <a:lumOff val="80000"/>
            </a:schemeClr>
          </a:solidFill>
        </p:spPr>
        <p:txBody>
          <a:bodyPr wrap="square">
            <a:spAutoFit/>
          </a:bodyPr>
          <a:lstStyle/>
          <a:p>
            <a:pPr marR="0" lvl="0" algn="just">
              <a:lnSpc>
                <a:spcPct val="107000"/>
              </a:lnSpc>
              <a:spcBef>
                <a:spcPts val="200"/>
              </a:spcBef>
              <a:spcAft>
                <a:spcPts val="200"/>
              </a:spcAft>
              <a:buSzPts val="1100"/>
              <a:tabLst>
                <a:tab pos="685800" algn="l"/>
              </a:tabLst>
            </a:pPr>
            <a:r>
              <a:rPr lang="en-US" sz="2200" b="1" i="1" dirty="0" err="1">
                <a:solidFill>
                  <a:srgbClr val="862A39"/>
                </a:solidFill>
                <a:latin typeface="Calibri" panose="020F0502020204030204" pitchFamily="34" charset="0"/>
                <a:ea typeface="Calibri" panose="020F0502020204030204" pitchFamily="34" charset="0"/>
                <a:cs typeface="Times New Roman" panose="02020603050405020304" pitchFamily="18" charset="0"/>
              </a:rPr>
              <a:t>Nghĩa</a:t>
            </a:r>
            <a:r>
              <a:rPr lang="en-US" sz="2200" b="1" i="1" dirty="0">
                <a:solidFill>
                  <a:srgbClr val="862A39"/>
                </a:solidFill>
                <a:latin typeface="Calibri" panose="020F0502020204030204" pitchFamily="34" charset="0"/>
                <a:ea typeface="Calibri" panose="020F0502020204030204" pitchFamily="34" charset="0"/>
                <a:cs typeface="Times New Roman" panose="02020603050405020304" pitchFamily="18" charset="0"/>
              </a:rPr>
              <a:t> </a:t>
            </a:r>
            <a:r>
              <a:rPr lang="en-US" sz="2200" b="1" i="1" dirty="0" err="1">
                <a:solidFill>
                  <a:srgbClr val="862A39"/>
                </a:solidFill>
                <a:latin typeface="Calibri" panose="020F0502020204030204" pitchFamily="34" charset="0"/>
                <a:ea typeface="Calibri" panose="020F0502020204030204" pitchFamily="34" charset="0"/>
                <a:cs typeface="Times New Roman" panose="02020603050405020304" pitchFamily="18" charset="0"/>
              </a:rPr>
              <a:t>vụ</a:t>
            </a:r>
            <a:r>
              <a:rPr lang="en-US" sz="2200" b="1" i="1" dirty="0">
                <a:solidFill>
                  <a:srgbClr val="862A39"/>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Chấp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hành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đúng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nội</a:t>
            </a:r>
            <a:r>
              <a:rPr lang="en-US" sz="2200" dirty="0">
                <a:latin typeface="Calibri" panose="020F0502020204030204" pitchFamily="34" charset="0"/>
                <a:ea typeface="Calibri" panose="020F0502020204030204" pitchFamily="34" charset="0"/>
                <a:cs typeface="Times New Roman" panose="02020603050405020304" pitchFamily="18" charset="0"/>
              </a:rPr>
              <a:t> dung </a:t>
            </a:r>
            <a:r>
              <a:rPr lang="en-US" sz="2200" dirty="0" err="1">
                <a:latin typeface="Calibri" panose="020F0502020204030204" pitchFamily="34" charset="0"/>
                <a:ea typeface="Calibri" panose="020F0502020204030204" pitchFamily="34" charset="0"/>
                <a:cs typeface="Times New Roman" panose="02020603050405020304" pitchFamily="18" charset="0"/>
              </a:rPr>
              <a:t>của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giấy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phép</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nghĩa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vụ</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tài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chính</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Bảo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đảm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chuẩn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Không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trở</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hoặc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việc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khác</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Đầy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đủ</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dữ</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tin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Bảo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đảm</a:t>
            </a:r>
            <a:r>
              <a:rPr lang="en-US" sz="2200" dirty="0">
                <a:latin typeface="Calibri" panose="020F0502020204030204" pitchFamily="34" charset="0"/>
                <a:ea typeface="Calibri" panose="020F0502020204030204" pitchFamily="34" charset="0"/>
                <a:cs typeface="Times New Roman" panose="02020603050405020304" pitchFamily="18" charset="0"/>
              </a:rPr>
              <a:t> an </a:t>
            </a:r>
            <a:r>
              <a:rPr lang="en-US" sz="2200" dirty="0" err="1">
                <a:latin typeface="Calibri" panose="020F0502020204030204" pitchFamily="34" charset="0"/>
                <a:ea typeface="Calibri" panose="020F0502020204030204" pitchFamily="34" charset="0"/>
                <a:cs typeface="Times New Roman" panose="02020603050405020304" pitchFamily="18" charset="0"/>
              </a:rPr>
              <a:t>toàn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phòng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ngừa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khắc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phục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sự</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cố</a:t>
            </a:r>
            <a:r>
              <a:rPr lang="en-US" sz="2200" dirty="0">
                <a:latin typeface="Calibri" panose="020F0502020204030204" pitchFamily="34" charset="0"/>
                <a:ea typeface="Calibri" panose="020F0502020204030204" pitchFamily="34" charset="0"/>
                <a:cs typeface="Times New Roman" panose="02020603050405020304" pitchFamily="18" charset="0"/>
              </a:rPr>
              <a:t> ô </a:t>
            </a:r>
            <a:r>
              <a:rPr lang="en-US" sz="2200" dirty="0" err="1">
                <a:latin typeface="Calibri" panose="020F0502020204030204" pitchFamily="34" charset="0"/>
                <a:ea typeface="Calibri" panose="020F0502020204030204" pitchFamily="34" charset="0"/>
                <a:cs typeface="Times New Roman" panose="02020603050405020304" pitchFamily="18" charset="0"/>
              </a:rPr>
              <a:t>nhiễm</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Quan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trắc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giám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Bồi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thường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 do vi </a:t>
            </a:r>
            <a:r>
              <a:rPr lang="en-US" sz="2200" dirty="0" err="1">
                <a:latin typeface="Calibri" panose="020F0502020204030204" pitchFamily="34" charset="0"/>
                <a:ea typeface="Calibri" panose="020F0502020204030204" pitchFamily="34" charset="0"/>
                <a:cs typeface="Times New Roman" panose="02020603050405020304" pitchFamily="18" charset="0"/>
              </a:rPr>
              <a:t>phạm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4153" y="2305016"/>
            <a:ext cx="2744304" cy="2667000"/>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589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152400" y="1570385"/>
            <a:ext cx="5635494" cy="4616007"/>
          </a:xfrm>
          <a:prstGeom prst="rect">
            <a:avLst/>
          </a:prstGeom>
          <a:solidFill>
            <a:schemeClr val="accent5">
              <a:lumMod val="20000"/>
              <a:lumOff val="80000"/>
            </a:schemeClr>
          </a:solidFill>
        </p:spPr>
        <p:txBody>
          <a:bodyPr wrap="square">
            <a:spAutoFit/>
          </a:bodyPr>
          <a:lstStyle/>
          <a:p>
            <a:pPr marL="342900" marR="0" lvl="0" indent="-342900" algn="just">
              <a:lnSpc>
                <a:spcPct val="107000"/>
              </a:lnSpc>
              <a:spcBef>
                <a:spcPts val="300"/>
              </a:spcBef>
              <a:spcAft>
                <a:spcPts val="300"/>
              </a:spcAft>
              <a:buFont typeface="Symbol" panose="05050102010706020507" pitchFamily="18" charset="2"/>
              <a:buChar char=""/>
            </a:pPr>
            <a:endParaRPr lang="en-US" sz="22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Symbol" panose="05050102010706020507" pitchFamily="18" charset="2"/>
              <a:buChar char=""/>
            </a:pPr>
            <a:r>
              <a:rPr lang="vi-VN" sz="2200" b="1" i="1" dirty="0">
                <a:latin typeface="Calibri" panose="020F0502020204030204" pitchFamily="34" charset="0"/>
                <a:ea typeface="Calibri" panose="020F0502020204030204" pitchFamily="34" charset="0"/>
                <a:cs typeface="Times New Roman" panose="02020603050405020304" pitchFamily="18" charset="0"/>
              </a:rPr>
              <a:t>Đối tượng chịu phí</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nước thải công nghiệp và nước thải sinh hoạt</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ct val="107000"/>
              </a:lnSpc>
              <a:spcBef>
                <a:spcPts val="300"/>
              </a:spcBef>
              <a:spcAft>
                <a:spcPts val="300"/>
              </a:spcAft>
              <a:buFont typeface="Symbol" panose="05050102010706020507" pitchFamily="18" charset="2"/>
              <a:buChar char=""/>
            </a:pPr>
            <a:r>
              <a:rPr lang="en-US" sz="22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Mức</a:t>
            </a:r>
            <a:r>
              <a:rPr lang="en-US" sz="2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phí</a:t>
            </a:r>
            <a:r>
              <a:rPr lang="en-US" sz="2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tính</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theo</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tải</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lượng</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thải</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300"/>
              </a:spcBef>
              <a:spcAft>
                <a:spcPts val="300"/>
              </a:spcAft>
              <a:buFont typeface="Symbol" panose="05050102010706020507" pitchFamily="18" charset="2"/>
              <a:buChar char=""/>
            </a:pPr>
            <a:r>
              <a:rPr lang="en-US" sz="2200" b="1" i="1" dirty="0" err="1">
                <a:latin typeface="Calibri" panose="020F0502020204030204" pitchFamily="34" charset="0"/>
                <a:ea typeface="Calibri" panose="020F0502020204030204" pitchFamily="34" charset="0"/>
                <a:cs typeface="Times New Roman" panose="02020603050405020304" pitchFamily="18" charset="0"/>
              </a:rPr>
              <a:t>Hình</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thức</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Kê</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khai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thẩm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tờ</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khai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nộp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phí</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Symbol" panose="05050102010706020507" pitchFamily="18" charset="2"/>
              <a:buChar char=""/>
            </a:pPr>
            <a:r>
              <a:rPr lang="vi-VN" sz="2200" b="1" i="1" dirty="0">
                <a:latin typeface="Calibri" panose="020F0502020204030204" pitchFamily="34" charset="0"/>
                <a:ea typeface="Calibri" panose="020F0502020204030204" pitchFamily="34" charset="0"/>
                <a:cs typeface="Times New Roman" panose="02020603050405020304" pitchFamily="18" charset="0"/>
              </a:rPr>
              <a:t>Miễn phí:</a:t>
            </a:r>
            <a:endParaRPr lang="en-US" sz="22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Nước tuần hoàn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không thải ra môi trường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Nước làm mát thiết bị, </a:t>
            </a:r>
            <a:r>
              <a:rPr lang="en-US" sz="2200" dirty="0" err="1">
                <a:latin typeface="Calibri" panose="020F0502020204030204" pitchFamily="34" charset="0"/>
                <a:ea typeface="Calibri" panose="020F0502020204030204" pitchFamily="34" charset="0"/>
                <a:cs typeface="Times New Roman" panose="02020603050405020304" pitchFamily="18" charset="0"/>
              </a:rPr>
              <a:t>không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ô nhiễm, có đường thoát riêng</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300"/>
              </a:spcBef>
              <a:spcAft>
                <a:spcPts val="300"/>
              </a:spcAf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Nước mưa tự nhiên chảy tràn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sạch</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438400" y="1276452"/>
            <a:ext cx="76200" cy="399948"/>
          </a:xfrm>
          <a:prstGeom prst="rect">
            <a:avLst/>
          </a:prstGeom>
          <a:noFill/>
        </p:spPr>
        <p:txBody>
          <a:bodyPr wrap="square" rtlCol="0">
            <a:spAutoFit/>
          </a:bodyPr>
          <a:lstStyle/>
          <a:p>
            <a:endParaRPr lang="en-US" dirty="0"/>
          </a:p>
        </p:txBody>
      </p:sp>
      <p:sp>
        <p:nvSpPr>
          <p:cNvPr id="5" name="TextBox 4"/>
          <p:cNvSpPr txBox="1"/>
          <p:nvPr/>
        </p:nvSpPr>
        <p:spPr>
          <a:xfrm>
            <a:off x="152400" y="1240141"/>
            <a:ext cx="7543800" cy="738664"/>
          </a:xfrm>
          <a:prstGeom prst="rect">
            <a:avLst/>
          </a:prstGeom>
          <a:solidFill>
            <a:schemeClr val="accent5">
              <a:lumMod val="20000"/>
              <a:lumOff val="80000"/>
            </a:schemeClr>
          </a:solidFill>
        </p:spPr>
        <p:txBody>
          <a:bodyPr wrap="square" rtlCol="0">
            <a:spAutoFit/>
          </a:bodyPr>
          <a:lstStyle/>
          <a:p>
            <a:r>
              <a:rPr lang="en-US" sz="2400" b="1" dirty="0">
                <a:solidFill>
                  <a:srgbClr val="862A39"/>
                </a:solidFill>
                <a:latin typeface="Arial" panose="020B0604020202020204" pitchFamily="34" charset="0"/>
                <a:ea typeface="Times New Roman" panose="02020603050405020304" pitchFamily="18" charset="0"/>
                <a:cs typeface="Arial" panose="020B0604020202020204" pitchFamily="34" charset="0"/>
              </a:rPr>
              <a:t>PHÍ BẢO VỆ MÔI TRƯỜNG ĐỐI VỚI NƯỚC THẢI</a:t>
            </a:r>
          </a:p>
          <a:p>
            <a:endParaRPr lang="en-US" dirty="0"/>
          </a:p>
        </p:txBody>
      </p:sp>
      <p:pic>
        <p:nvPicPr>
          <p:cNvPr id="11" name="Picture 10" descr="C:\Users\Truyen Bao\Desktop\QMS_VBPL_90116_phi-bvmt.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9185" y="2615736"/>
            <a:ext cx="3122413" cy="2184863"/>
          </a:xfrm>
          <a:prstGeom prst="rect">
            <a:avLst/>
          </a:prstGeom>
          <a:noFill/>
          <a:ln>
            <a:noFill/>
          </a:ln>
        </p:spPr>
      </p:pic>
      <p:sp>
        <p:nvSpPr>
          <p:cNvPr id="13"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6.</a:t>
            </a:r>
            <a:r>
              <a:rPr lang="en-US" sz="3000" b="1" dirty="0">
                <a:latin typeface="Arial" panose="020B0604020202020204" pitchFamily="34" charset="0"/>
                <a:cs typeface="Arial" panose="020B0604020202020204" pitchFamily="34" charset="0"/>
              </a:rPr>
              <a:t> QUẢN LÝ NƯỚC THẢI</a:t>
            </a:r>
            <a:endParaRPr lang="en-IN" sz="3000" b="1" i="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2650311"/>
            <a:ext cx="670618" cy="518205"/>
          </a:xfrm>
          <a:prstGeom prst="rect">
            <a:avLst/>
          </a:prstGeom>
        </p:spPr>
      </p:pic>
    </p:spTree>
    <p:extLst>
      <p:ext uri="{BB962C8B-B14F-4D97-AF65-F5344CB8AC3E}">
        <p14:creationId xmlns:p14="http://schemas.microsoft.com/office/powerpoint/2010/main" val="31495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5016758"/>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itchFamily="2" charset="2"/>
              <a:buChar char="v"/>
            </a:pPr>
            <a:r>
              <a:rPr lang="vi-VN" sz="1500" dirty="0"/>
              <a:t>Khóa đào tạo được triển khai nhằm hỗ trợ các nhà máy của Better Work hiểu rõ, tự đánh giá và được trang bị tốt hơn để đáp ứng với các yêu cầu theo quy định hiện hành về môi trường trong ngành May mặc của Việt Nam. Khóa đào tạo sẽ diễn ra trong 4 ngày theo hình thức trực tuyến (online) dành cho hơn 50 nhà máy. Ở khóa học, người tham gia sẽ được biết về cách:</a:t>
            </a:r>
            <a:endParaRPr lang="en-US" sz="1500" dirty="0"/>
          </a:p>
          <a:p>
            <a:pPr marL="285750" indent="-285750">
              <a:spcBef>
                <a:spcPts val="600"/>
              </a:spcBef>
              <a:spcAft>
                <a:spcPts val="600"/>
              </a:spcAft>
              <a:buFont typeface="Courier New" pitchFamily="49" charset="0"/>
              <a:buChar char="o"/>
            </a:pPr>
            <a:r>
              <a:rPr lang="vi-VN" sz="1500" dirty="0"/>
              <a:t>Hiểu, thu thập và sử dụng thông tin để đáp ứng các yêu cầu theo quy định về môi trường của quốc gia thông qua việc sử dụng “Hướng dẫn Luật Môi trường Việt Nam dành cho ngành May mặc”</a:t>
            </a:r>
            <a:endParaRPr lang="en-US" sz="1500" dirty="0"/>
          </a:p>
          <a:p>
            <a:pPr marL="285750" indent="-285750">
              <a:spcBef>
                <a:spcPts val="600"/>
              </a:spcBef>
              <a:spcAft>
                <a:spcPts val="600"/>
              </a:spcAft>
              <a:buFont typeface="Courier New" pitchFamily="49" charset="0"/>
              <a:buChar char="o"/>
            </a:pPr>
            <a:r>
              <a:rPr lang="vi-VN" sz="1500" dirty="0"/>
              <a:t>Đánh giá mức độ hoạt động của các nhà máy sao cho phù hợp với các quy định hiện hành của quốc gia bằng cách sử dụng Công cụ tự đánh giá.</a:t>
            </a:r>
            <a:endParaRPr lang="en-US" sz="1500" dirty="0"/>
          </a:p>
          <a:p>
            <a:pPr marL="285750" indent="-285750">
              <a:spcBef>
                <a:spcPts val="600"/>
              </a:spcBef>
              <a:spcAft>
                <a:spcPts val="600"/>
              </a:spcAft>
              <a:buFont typeface="Courier New" pitchFamily="49" charset="0"/>
              <a:buChar char="o"/>
            </a:pPr>
            <a:r>
              <a:rPr lang="vi-VN" sz="1500" dirty="0"/>
              <a:t>Xây dựng một kế hoạch cải tiến.</a:t>
            </a:r>
            <a:endParaRPr lang="en-US" sz="1500" dirty="0"/>
          </a:p>
          <a:p>
            <a:pPr>
              <a:spcBef>
                <a:spcPts val="600"/>
              </a:spcBef>
              <a:spcAft>
                <a:spcPts val="600"/>
              </a:spcAft>
            </a:pPr>
            <a:endParaRPr lang="en-US" sz="1500" dirty="0"/>
          </a:p>
          <a:p>
            <a:pPr marL="285750" indent="-285750">
              <a:spcBef>
                <a:spcPts val="600"/>
              </a:spcBef>
              <a:spcAft>
                <a:spcPts val="600"/>
              </a:spcAft>
              <a:buFont typeface="Wingdings" pitchFamily="2" charset="2"/>
              <a:buChar char="v"/>
            </a:pPr>
            <a:r>
              <a:rPr lang="vi-VN" sz="1500" dirty="0"/>
              <a:t>Khóa đào tạo được xây dựng dựa trên một dự án thử nghiệm do Better Work thực hiện trong năm 2017 – 2018 cho 30 nhà máy. Khóa học được thiết kế với sự tham vấn của các thương hiện và các bên liên quan khác, trong đó có sự hiện diện của Liên minh Trang phục Bền vững để đảm bảo tính liên kết với chỉ số HIGG FEM. Các công cụ sẽ được giới thiệu đến các nhà máy và được sử dụng trong suốt quá trình đào tạo với phiên bản được cập nhật mới để nêu rõ các quy định áp dụng mới nhất tính đến thời điểm hiện tại.</a:t>
            </a:r>
            <a:endParaRPr lang="en-US" sz="15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a:solidFill>
                  <a:srgbClr val="0000FF"/>
                </a:solidFill>
                <a:latin typeface="Arial" panose="020B0604020202020204" pitchFamily="34" charset="0"/>
                <a:cs typeface="Arial" panose="020B0604020202020204" pitchFamily="34" charset="0"/>
              </a:rPr>
              <a:t>MUC TIÊU ĐÀO TẠO</a:t>
            </a:r>
            <a:endParaRPr lang="en-US" sz="3000" b="1" dirty="0">
              <a:solidFill>
                <a:srgbClr val="0000FF"/>
              </a:solidFill>
            </a:endParaRPr>
          </a:p>
        </p:txBody>
      </p:sp>
    </p:spTree>
    <p:extLst>
      <p:ext uri="{BB962C8B-B14F-4D97-AF65-F5344CB8AC3E}">
        <p14:creationId xmlns:p14="http://schemas.microsoft.com/office/powerpoint/2010/main" val="1473068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26894" y="1144441"/>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52400" y="1847063"/>
            <a:ext cx="4191000" cy="3416320"/>
          </a:xfrm>
          <a:prstGeom prst="rect">
            <a:avLst/>
          </a:prstGeom>
          <a:solidFill>
            <a:schemeClr val="accent5">
              <a:lumMod val="20000"/>
              <a:lumOff val="80000"/>
            </a:schemeClr>
          </a:solidFill>
        </p:spPr>
        <p:txBody>
          <a:bodyPr wrap="square" rtlCol="0">
            <a:spAutoFit/>
          </a:bodyPr>
          <a:lstStyle/>
          <a:p>
            <a:r>
              <a:rPr lang="en-US" i="1" dirty="0" err="1">
                <a:latin typeface="Arial" pitchFamily="34" charset="0"/>
                <a:cs typeface="Arial" pitchFamily="34" charset="0"/>
              </a:rPr>
              <a:t>Pháp</a:t>
            </a:r>
            <a:r>
              <a:rPr lang="en-US" i="1" dirty="0">
                <a:latin typeface="Arial" pitchFamily="34" charset="0"/>
                <a:cs typeface="Arial" pitchFamily="34" charset="0"/>
              </a:rPr>
              <a:t> </a:t>
            </a:r>
            <a:r>
              <a:rPr lang="en-US" i="1" dirty="0" err="1">
                <a:latin typeface="Arial" pitchFamily="34" charset="0"/>
                <a:cs typeface="Arial" pitchFamily="34" charset="0"/>
              </a:rPr>
              <a:t>luật</a:t>
            </a:r>
            <a:r>
              <a:rPr lang="en-US" i="1" dirty="0">
                <a:latin typeface="Arial" pitchFamily="34" charset="0"/>
                <a:cs typeface="Arial" pitchFamily="34" charset="0"/>
              </a:rPr>
              <a:t> VN </a:t>
            </a:r>
            <a:r>
              <a:rPr lang="en-US" i="1" dirty="0" err="1">
                <a:latin typeface="Arial" pitchFamily="34" charset="0"/>
                <a:cs typeface="Arial" pitchFamily="34" charset="0"/>
              </a:rPr>
              <a:t>đề</a:t>
            </a:r>
            <a:r>
              <a:rPr lang="en-US" i="1" dirty="0">
                <a:latin typeface="Arial" pitchFamily="34" charset="0"/>
                <a:cs typeface="Arial" pitchFamily="34" charset="0"/>
              </a:rPr>
              <a:t> </a:t>
            </a:r>
            <a:r>
              <a:rPr lang="en-US" i="1" dirty="0" err="1">
                <a:latin typeface="Arial" pitchFamily="34" charset="0"/>
                <a:cs typeface="Arial" pitchFamily="34" charset="0"/>
              </a:rPr>
              <a:t>cập</a:t>
            </a:r>
            <a:r>
              <a:rPr lang="en-US" i="1" dirty="0">
                <a:latin typeface="Arial" pitchFamily="34" charset="0"/>
                <a:cs typeface="Arial" pitchFamily="34" charset="0"/>
              </a:rPr>
              <a:t>:</a:t>
            </a:r>
          </a:p>
          <a:p>
            <a:pPr marL="342900" lvl="0" indent="-342900">
              <a:buFont typeface="Wingdings" panose="05000000000000000000" pitchFamily="2" charset="2"/>
              <a:buChar char="ü"/>
            </a:pPr>
            <a:r>
              <a:rPr lang="en-US" dirty="0" err="1">
                <a:latin typeface="Arial" pitchFamily="34" charset="0"/>
                <a:cs typeface="Arial" pitchFamily="34" charset="0"/>
              </a:rPr>
              <a:t>Nguyên</a:t>
            </a:r>
            <a:r>
              <a:rPr lang="en-US" dirty="0">
                <a:latin typeface="Arial" pitchFamily="34" charset="0"/>
                <a:cs typeface="Arial" pitchFamily="34" charset="0"/>
              </a:rPr>
              <a:t> </a:t>
            </a:r>
            <a:r>
              <a:rPr lang="en-US" dirty="0" err="1">
                <a:latin typeface="Arial" pitchFamily="34" charset="0"/>
                <a:cs typeface="Arial" pitchFamily="34" charset="0"/>
              </a:rPr>
              <a:t>tắc</a:t>
            </a:r>
            <a:r>
              <a:rPr lang="en-US" dirty="0">
                <a:latin typeface="Arial" pitchFamily="34" charset="0"/>
                <a:cs typeface="Arial" pitchFamily="34" charset="0"/>
              </a:rPr>
              <a:t> </a:t>
            </a:r>
            <a:r>
              <a:rPr lang="en-US" dirty="0" err="1">
                <a:latin typeface="Arial" pitchFamily="34" charset="0"/>
                <a:cs typeface="Arial" pitchFamily="34" charset="0"/>
              </a:rPr>
              <a:t>chung</a:t>
            </a:r>
            <a:r>
              <a:rPr lang="en-US" dirty="0">
                <a:latin typeface="Arial" pitchFamily="34" charset="0"/>
                <a:cs typeface="Arial" pitchFamily="34" charset="0"/>
              </a:rPr>
              <a:t> </a:t>
            </a:r>
          </a:p>
          <a:p>
            <a:pPr marL="342900" lvl="0" indent="-342900">
              <a:buFont typeface="Wingdings" panose="05000000000000000000" pitchFamily="2" charset="2"/>
              <a:buChar char="ü"/>
            </a:pPr>
            <a:r>
              <a:rPr lang="en-US" dirty="0" err="1">
                <a:latin typeface="Arial" pitchFamily="34" charset="0"/>
                <a:cs typeface="Arial" pitchFamily="34" charset="0"/>
              </a:rPr>
              <a:t>Hành</a:t>
            </a:r>
            <a:r>
              <a:rPr lang="en-US" dirty="0">
                <a:latin typeface="Arial" pitchFamily="34" charset="0"/>
                <a:cs typeface="Arial" pitchFamily="34" charset="0"/>
              </a:rPr>
              <a:t> vi </a:t>
            </a:r>
            <a:r>
              <a:rPr lang="en-US" dirty="0" err="1">
                <a:latin typeface="Arial" pitchFamily="34" charset="0"/>
                <a:cs typeface="Arial" pitchFamily="34" charset="0"/>
              </a:rPr>
              <a:t>bị</a:t>
            </a:r>
            <a:r>
              <a:rPr lang="en-US" dirty="0">
                <a:latin typeface="Arial" pitchFamily="34" charset="0"/>
                <a:cs typeface="Arial" pitchFamily="34" charset="0"/>
              </a:rPr>
              <a:t> </a:t>
            </a:r>
            <a:r>
              <a:rPr lang="en-US" dirty="0" err="1">
                <a:latin typeface="Arial" pitchFamily="34" charset="0"/>
                <a:cs typeface="Arial" pitchFamily="34" charset="0"/>
              </a:rPr>
              <a:t>nghiêm</a:t>
            </a:r>
            <a:r>
              <a:rPr lang="en-US" dirty="0">
                <a:latin typeface="Arial" pitchFamily="34" charset="0"/>
                <a:cs typeface="Arial" pitchFamily="34" charset="0"/>
              </a:rPr>
              <a:t> </a:t>
            </a:r>
            <a:r>
              <a:rPr lang="en-US" dirty="0" err="1">
                <a:latin typeface="Arial" pitchFamily="34" charset="0"/>
                <a:cs typeface="Arial" pitchFamily="34" charset="0"/>
              </a:rPr>
              <a:t>cấm</a:t>
            </a:r>
            <a:endParaRPr lang="en-US" dirty="0">
              <a:latin typeface="Arial" pitchFamily="34" charset="0"/>
              <a:cs typeface="Arial" pitchFamily="34" charset="0"/>
            </a:endParaRPr>
          </a:p>
          <a:p>
            <a:pPr marL="342900" lvl="0" indent="-342900">
              <a:buFont typeface="Wingdings" panose="05000000000000000000" pitchFamily="2" charset="2"/>
              <a:buChar char="ü"/>
            </a:pPr>
            <a:r>
              <a:rPr lang="en-US" dirty="0">
                <a:latin typeface="Arial" pitchFamily="34" charset="0"/>
                <a:cs typeface="Arial" pitchFamily="34" charset="0"/>
              </a:rPr>
              <a:t>Thu </a:t>
            </a:r>
            <a:r>
              <a:rPr lang="en-US" dirty="0" err="1">
                <a:latin typeface="Arial" pitchFamily="34" charset="0"/>
                <a:cs typeface="Arial" pitchFamily="34" charset="0"/>
              </a:rPr>
              <a:t>gom</a:t>
            </a:r>
            <a:r>
              <a:rPr lang="en-US" dirty="0">
                <a:latin typeface="Arial" pitchFamily="34" charset="0"/>
                <a:cs typeface="Arial" pitchFamily="34" charset="0"/>
              </a:rPr>
              <a:t>, </a:t>
            </a:r>
            <a:r>
              <a:rPr lang="en-US" dirty="0" err="1">
                <a:latin typeface="Arial" pitchFamily="34" charset="0"/>
                <a:cs typeface="Arial" pitchFamily="34" charset="0"/>
              </a:rPr>
              <a:t>xử</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p>
          <a:p>
            <a:pPr marL="342900" lvl="0" indent="-342900">
              <a:buFont typeface="Wingdings" panose="05000000000000000000" pitchFamily="2" charset="2"/>
              <a:buChar char="ü"/>
            </a:pPr>
            <a:r>
              <a:rPr lang="en-US" dirty="0" err="1">
                <a:latin typeface="Arial" pitchFamily="34" charset="0"/>
                <a:cs typeface="Arial" pitchFamily="34" charset="0"/>
              </a:rPr>
              <a:t>Đấu</a:t>
            </a:r>
            <a:r>
              <a:rPr lang="en-US" dirty="0">
                <a:latin typeface="Arial" pitchFamily="34" charset="0"/>
                <a:cs typeface="Arial" pitchFamily="34" charset="0"/>
              </a:rPr>
              <a:t> </a:t>
            </a:r>
            <a:r>
              <a:rPr lang="en-US" dirty="0" err="1">
                <a:latin typeface="Arial" pitchFamily="34" charset="0"/>
                <a:cs typeface="Arial" pitchFamily="34" charset="0"/>
              </a:rPr>
              <a:t>nối</a:t>
            </a:r>
            <a:r>
              <a:rPr lang="en-US" dirty="0">
                <a:latin typeface="Arial" pitchFamily="34" charset="0"/>
                <a:cs typeface="Arial" pitchFamily="34" charset="0"/>
              </a:rPr>
              <a:t>, </a:t>
            </a:r>
            <a:r>
              <a:rPr lang="en-US" dirty="0" err="1">
                <a:latin typeface="Arial" pitchFamily="34" charset="0"/>
                <a:cs typeface="Arial" pitchFamily="34" charset="0"/>
              </a:rPr>
              <a:t>Xả</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p>
          <a:p>
            <a:pPr marL="342900" lvl="0" indent="-342900">
              <a:buFont typeface="Wingdings" panose="05000000000000000000" pitchFamily="2" charset="2"/>
              <a:buChar char="ü"/>
            </a:pPr>
            <a:r>
              <a:rPr lang="en-US" dirty="0" err="1">
                <a:latin typeface="Arial" pitchFamily="34" charset="0"/>
                <a:cs typeface="Arial" pitchFamily="34" charset="0"/>
              </a:rPr>
              <a:t>Quyền</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nghĩa</a:t>
            </a:r>
            <a:r>
              <a:rPr lang="en-US" dirty="0">
                <a:latin typeface="Arial" pitchFamily="34" charset="0"/>
                <a:cs typeface="Arial" pitchFamily="34" charset="0"/>
              </a:rPr>
              <a:t> </a:t>
            </a:r>
            <a:r>
              <a:rPr lang="en-US" dirty="0" err="1">
                <a:latin typeface="Arial" pitchFamily="34" charset="0"/>
                <a:cs typeface="Arial" pitchFamily="34" charset="0"/>
              </a:rPr>
              <a:t>vụ</a:t>
            </a:r>
            <a:r>
              <a:rPr lang="en-US" dirty="0">
                <a:latin typeface="Arial" pitchFamily="34" charset="0"/>
                <a:cs typeface="Arial" pitchFamily="34" charset="0"/>
              </a:rPr>
              <a:t> </a:t>
            </a:r>
          </a:p>
          <a:p>
            <a:pPr marL="342900" lvl="0" indent="-342900">
              <a:buFont typeface="Wingdings" panose="05000000000000000000" pitchFamily="2" charset="2"/>
              <a:buChar char="ü"/>
            </a:pPr>
            <a:r>
              <a:rPr lang="en-US" dirty="0" err="1">
                <a:latin typeface="Arial" pitchFamily="34" charset="0"/>
                <a:cs typeface="Arial" pitchFamily="34" charset="0"/>
              </a:rPr>
              <a:t>Chuyển</a:t>
            </a:r>
            <a:r>
              <a:rPr lang="en-US" dirty="0">
                <a:latin typeface="Arial" pitchFamily="34" charset="0"/>
                <a:cs typeface="Arial" pitchFamily="34" charset="0"/>
              </a:rPr>
              <a:t> </a:t>
            </a:r>
            <a:r>
              <a:rPr lang="en-US" dirty="0" err="1">
                <a:latin typeface="Arial" pitchFamily="34" charset="0"/>
                <a:cs typeface="Arial" pitchFamily="34" charset="0"/>
              </a:rPr>
              <a:t>giao</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để</a:t>
            </a:r>
            <a:r>
              <a:rPr lang="en-US" dirty="0">
                <a:latin typeface="Arial" pitchFamily="34" charset="0"/>
                <a:cs typeface="Arial" pitchFamily="34" charset="0"/>
              </a:rPr>
              <a:t> </a:t>
            </a:r>
            <a:r>
              <a:rPr lang="en-US" dirty="0" err="1">
                <a:latin typeface="Arial" pitchFamily="34" charset="0"/>
                <a:cs typeface="Arial" pitchFamily="34" charset="0"/>
              </a:rPr>
              <a:t>xử</a:t>
            </a:r>
            <a:r>
              <a:rPr lang="en-US" dirty="0">
                <a:latin typeface="Arial" pitchFamily="34" charset="0"/>
                <a:cs typeface="Arial" pitchFamily="34" charset="0"/>
              </a:rPr>
              <a:t> </a:t>
            </a:r>
            <a:r>
              <a:rPr lang="en-US" dirty="0" err="1">
                <a:latin typeface="Arial" pitchFamily="34" charset="0"/>
                <a:cs typeface="Arial" pitchFamily="34" charset="0"/>
              </a:rPr>
              <a:t>lý</a:t>
            </a:r>
            <a:endParaRPr lang="en-US" dirty="0">
              <a:latin typeface="Arial" pitchFamily="34" charset="0"/>
              <a:cs typeface="Arial" pitchFamily="34" charset="0"/>
            </a:endParaRPr>
          </a:p>
          <a:p>
            <a:pPr marL="342900" lvl="0" indent="-342900">
              <a:buFont typeface="Wingdings" panose="05000000000000000000" pitchFamily="2" charset="2"/>
              <a:buChar char="ü"/>
            </a:pPr>
            <a:r>
              <a:rPr lang="en-US" dirty="0" err="1">
                <a:latin typeface="Arial" pitchFamily="34" charset="0"/>
                <a:cs typeface="Arial" pitchFamily="34" charset="0"/>
              </a:rPr>
              <a:t>Quan</a:t>
            </a:r>
            <a:r>
              <a:rPr lang="en-US" dirty="0">
                <a:latin typeface="Arial" pitchFamily="34" charset="0"/>
                <a:cs typeface="Arial" pitchFamily="34" charset="0"/>
              </a:rPr>
              <a:t> </a:t>
            </a:r>
            <a:r>
              <a:rPr lang="en-US" dirty="0" err="1">
                <a:latin typeface="Arial" pitchFamily="34" charset="0"/>
                <a:cs typeface="Arial" pitchFamily="34" charset="0"/>
              </a:rPr>
              <a:t>trắc</a:t>
            </a:r>
            <a:r>
              <a:rPr lang="en-US" dirty="0">
                <a:latin typeface="Arial" pitchFamily="34" charset="0"/>
                <a:cs typeface="Arial" pitchFamily="34" charset="0"/>
              </a:rPr>
              <a:t> </a:t>
            </a:r>
            <a:r>
              <a:rPr lang="en-US" dirty="0" err="1">
                <a:latin typeface="Arial" pitchFamily="34" charset="0"/>
                <a:cs typeface="Arial" pitchFamily="34" charset="0"/>
              </a:rPr>
              <a:t>xả</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thải</a:t>
            </a:r>
            <a:endParaRPr lang="en-US" dirty="0">
              <a:latin typeface="Arial" pitchFamily="34" charset="0"/>
              <a:cs typeface="Arial" pitchFamily="34" charset="0"/>
            </a:endParaRPr>
          </a:p>
          <a:p>
            <a:pPr marL="342900" lvl="0" indent="-342900">
              <a:buFont typeface="Wingdings" panose="05000000000000000000" pitchFamily="2" charset="2"/>
              <a:buChar char="ü"/>
            </a:pPr>
            <a:r>
              <a:rPr lang="en-US" dirty="0" err="1">
                <a:latin typeface="Arial" pitchFamily="34" charset="0"/>
                <a:cs typeface="Arial" pitchFamily="34" charset="0"/>
              </a:rPr>
              <a:t>Lưu</a:t>
            </a:r>
            <a:r>
              <a:rPr lang="en-US" dirty="0">
                <a:latin typeface="Arial" pitchFamily="34" charset="0"/>
                <a:cs typeface="Arial" pitchFamily="34" charset="0"/>
              </a:rPr>
              <a:t> </a:t>
            </a:r>
            <a:r>
              <a:rPr lang="en-US" dirty="0" err="1">
                <a:latin typeface="Arial" pitchFamily="34" charset="0"/>
                <a:cs typeface="Arial" pitchFamily="34" charset="0"/>
              </a:rPr>
              <a:t>giữ</a:t>
            </a:r>
            <a:r>
              <a:rPr lang="en-US" dirty="0">
                <a:latin typeface="Arial" pitchFamily="34" charset="0"/>
                <a:cs typeface="Arial" pitchFamily="34" charset="0"/>
              </a:rPr>
              <a:t> </a:t>
            </a:r>
            <a:r>
              <a:rPr lang="en-US" dirty="0" err="1">
                <a:latin typeface="Arial" pitchFamily="34" charset="0"/>
                <a:cs typeface="Arial" pitchFamily="34" charset="0"/>
              </a:rPr>
              <a:t>dữ</a:t>
            </a:r>
            <a:r>
              <a:rPr lang="en-US" dirty="0">
                <a:latin typeface="Arial" pitchFamily="34" charset="0"/>
                <a:cs typeface="Arial" pitchFamily="34" charset="0"/>
              </a:rPr>
              <a:t> </a:t>
            </a:r>
            <a:r>
              <a:rPr lang="en-US" dirty="0" err="1">
                <a:latin typeface="Arial" pitchFamily="34" charset="0"/>
                <a:cs typeface="Arial" pitchFamily="34" charset="0"/>
              </a:rPr>
              <a:t>liệu</a:t>
            </a:r>
            <a:r>
              <a:rPr lang="en-US" dirty="0">
                <a:latin typeface="Arial" pitchFamily="34" charset="0"/>
                <a:cs typeface="Arial" pitchFamily="34" charset="0"/>
              </a:rPr>
              <a:t> </a:t>
            </a:r>
            <a:r>
              <a:rPr lang="en-US" dirty="0" err="1">
                <a:latin typeface="Arial" pitchFamily="34" charset="0"/>
                <a:cs typeface="Arial" pitchFamily="34" charset="0"/>
              </a:rPr>
              <a:t>quan</a:t>
            </a:r>
            <a:r>
              <a:rPr lang="en-US" dirty="0">
                <a:latin typeface="Arial" pitchFamily="34" charset="0"/>
                <a:cs typeface="Arial" pitchFamily="34" charset="0"/>
              </a:rPr>
              <a:t> </a:t>
            </a:r>
            <a:r>
              <a:rPr lang="en-US" dirty="0" err="1">
                <a:latin typeface="Arial" pitchFamily="34" charset="0"/>
                <a:cs typeface="Arial" pitchFamily="34" charset="0"/>
              </a:rPr>
              <a:t>trắc</a:t>
            </a:r>
            <a:r>
              <a:rPr lang="en-US" dirty="0">
                <a:latin typeface="Arial" pitchFamily="34" charset="0"/>
                <a:cs typeface="Arial" pitchFamily="34" charset="0"/>
              </a:rPr>
              <a:t>, </a:t>
            </a:r>
          </a:p>
          <a:p>
            <a:pPr marL="342900" lvl="0" indent="-342900">
              <a:buFont typeface="Wingdings" panose="05000000000000000000" pitchFamily="2" charset="2"/>
              <a:buChar char="ü"/>
            </a:pPr>
            <a:r>
              <a:rPr lang="en-US" dirty="0">
                <a:latin typeface="Arial" pitchFamily="34" charset="0"/>
                <a:cs typeface="Arial" pitchFamily="34" charset="0"/>
              </a:rPr>
              <a:t>Qui </a:t>
            </a:r>
            <a:r>
              <a:rPr lang="en-US" dirty="0" err="1">
                <a:latin typeface="Arial" pitchFamily="34" charset="0"/>
                <a:cs typeface="Arial" pitchFamily="34" charset="0"/>
              </a:rPr>
              <a:t>chuẩn</a:t>
            </a:r>
            <a:r>
              <a:rPr lang="en-US" dirty="0">
                <a:latin typeface="Arial" pitchFamily="34" charset="0"/>
                <a:cs typeface="Arial" pitchFamily="34" charset="0"/>
              </a:rPr>
              <a:t> </a:t>
            </a:r>
            <a:r>
              <a:rPr lang="en-US" dirty="0" err="1">
                <a:latin typeface="Arial" pitchFamily="34" charset="0"/>
                <a:cs typeface="Arial" pitchFamily="34" charset="0"/>
              </a:rPr>
              <a:t>kỹ</a:t>
            </a:r>
            <a:r>
              <a:rPr lang="en-US" dirty="0">
                <a:latin typeface="Arial" pitchFamily="34" charset="0"/>
                <a:cs typeface="Arial" pitchFamily="34" charset="0"/>
              </a:rPr>
              <a:t> </a:t>
            </a:r>
            <a:r>
              <a:rPr lang="en-US" dirty="0" err="1">
                <a:latin typeface="Arial" pitchFamily="34" charset="0"/>
                <a:cs typeface="Arial" pitchFamily="34" charset="0"/>
              </a:rPr>
              <a:t>thuật</a:t>
            </a:r>
            <a:r>
              <a:rPr lang="en-US" dirty="0">
                <a:latin typeface="Arial" pitchFamily="34" charset="0"/>
                <a:cs typeface="Arial" pitchFamily="34" charset="0"/>
              </a:rPr>
              <a:t> </a:t>
            </a:r>
          </a:p>
          <a:p>
            <a:pPr marL="342900" lvl="0" indent="-342900">
              <a:buFont typeface="Wingdings" panose="05000000000000000000" pitchFamily="2" charset="2"/>
              <a:buChar char="ü"/>
            </a:pP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sau</a:t>
            </a:r>
            <a:r>
              <a:rPr lang="en-US" dirty="0">
                <a:latin typeface="Arial" pitchFamily="34" charset="0"/>
                <a:cs typeface="Arial" pitchFamily="34" charset="0"/>
              </a:rPr>
              <a:t> </a:t>
            </a:r>
            <a:r>
              <a:rPr lang="en-US" dirty="0" err="1">
                <a:latin typeface="Arial" pitchFamily="34" charset="0"/>
                <a:cs typeface="Arial" pitchFamily="34" charset="0"/>
              </a:rPr>
              <a:t>xử</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Phí</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vệ</a:t>
            </a:r>
            <a:r>
              <a:rPr lang="en-US" dirty="0">
                <a:latin typeface="Arial" pitchFamily="34" charset="0"/>
                <a:cs typeface="Arial" pitchFamily="34" charset="0"/>
              </a:rPr>
              <a:t> </a:t>
            </a:r>
            <a:r>
              <a:rPr lang="en-US" dirty="0" err="1">
                <a:latin typeface="Arial" pitchFamily="34" charset="0"/>
                <a:cs typeface="Arial" pitchFamily="34" charset="0"/>
              </a:rPr>
              <a:t>môi</a:t>
            </a:r>
            <a:r>
              <a:rPr lang="en-US" dirty="0">
                <a:latin typeface="Arial" pitchFamily="34" charset="0"/>
                <a:cs typeface="Arial" pitchFamily="34" charset="0"/>
              </a:rPr>
              <a:t> </a:t>
            </a:r>
            <a:r>
              <a:rPr lang="en-US" dirty="0" err="1">
                <a:latin typeface="Arial" pitchFamily="34" charset="0"/>
                <a:cs typeface="Arial" pitchFamily="34" charset="0"/>
              </a:rPr>
              <a:t>trường</a:t>
            </a:r>
            <a:r>
              <a:rPr lang="en-US" dirty="0">
                <a:latin typeface="Arial" pitchFamily="34" charset="0"/>
                <a:cs typeface="Arial" pitchFamily="34" charset="0"/>
              </a:rPr>
              <a:t> </a:t>
            </a:r>
          </a:p>
        </p:txBody>
      </p:sp>
      <p:sp>
        <p:nvSpPr>
          <p:cNvPr id="4" name="TextBox 3"/>
          <p:cNvSpPr txBox="1"/>
          <p:nvPr/>
        </p:nvSpPr>
        <p:spPr>
          <a:xfrm>
            <a:off x="4114800" y="1847063"/>
            <a:ext cx="5105399" cy="4247317"/>
          </a:xfrm>
          <a:prstGeom prst="rect">
            <a:avLst/>
          </a:prstGeom>
          <a:solidFill>
            <a:schemeClr val="accent6">
              <a:lumMod val="20000"/>
              <a:lumOff val="80000"/>
            </a:schemeClr>
          </a:solidFill>
        </p:spPr>
        <p:txBody>
          <a:bodyPr wrap="square" rtlCol="0">
            <a:spAutoFit/>
          </a:bodyPr>
          <a:lstStyle/>
          <a:p>
            <a:r>
              <a:rPr lang="en-US" i="1" dirty="0" err="1">
                <a:latin typeface="Arial" pitchFamily="34" charset="0"/>
                <a:cs typeface="Arial" pitchFamily="34" charset="0"/>
              </a:rPr>
              <a:t>Higg</a:t>
            </a:r>
            <a:r>
              <a:rPr lang="en-US" i="1" dirty="0">
                <a:latin typeface="Arial" pitchFamily="34" charset="0"/>
                <a:cs typeface="Arial" pitchFamily="34" charset="0"/>
              </a:rPr>
              <a:t> FEM </a:t>
            </a:r>
            <a:r>
              <a:rPr lang="en-US" i="1" dirty="0" err="1">
                <a:latin typeface="Arial" pitchFamily="34" charset="0"/>
                <a:cs typeface="Arial" pitchFamily="34" charset="0"/>
              </a:rPr>
              <a:t>đề</a:t>
            </a:r>
            <a:r>
              <a:rPr lang="en-US" i="1" dirty="0">
                <a:latin typeface="Arial" pitchFamily="34" charset="0"/>
                <a:cs typeface="Arial" pitchFamily="34" charset="0"/>
              </a:rPr>
              <a:t> </a:t>
            </a:r>
            <a:r>
              <a:rPr lang="en-US" i="1" dirty="0" err="1">
                <a:latin typeface="Arial" pitchFamily="34" charset="0"/>
                <a:cs typeface="Arial" pitchFamily="34" charset="0"/>
              </a:rPr>
              <a:t>cập</a:t>
            </a:r>
            <a:r>
              <a:rPr lang="en-US" i="1"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Nguồn</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NT </a:t>
            </a:r>
            <a:r>
              <a:rPr lang="en-US" dirty="0" err="1">
                <a:latin typeface="Arial" pitchFamily="34" charset="0"/>
                <a:cs typeface="Arial" pitchFamily="34" charset="0"/>
              </a:rPr>
              <a:t>sinh</a:t>
            </a:r>
            <a:r>
              <a:rPr lang="en-US" dirty="0">
                <a:latin typeface="Arial" pitchFamily="34" charset="0"/>
                <a:cs typeface="Arial" pitchFamily="34" charset="0"/>
              </a:rPr>
              <a:t> </a:t>
            </a:r>
            <a:r>
              <a:rPr lang="en-US" dirty="0" err="1">
                <a:latin typeface="Arial" pitchFamily="34" charset="0"/>
                <a:cs typeface="Arial" pitchFamily="34" charset="0"/>
              </a:rPr>
              <a:t>hoạt</a:t>
            </a:r>
            <a:r>
              <a:rPr lang="en-US" dirty="0">
                <a:latin typeface="Arial" pitchFamily="34" charset="0"/>
                <a:cs typeface="Arial" pitchFamily="34" charset="0"/>
              </a:rPr>
              <a:t>/ </a:t>
            </a:r>
            <a:r>
              <a:rPr lang="en-US" dirty="0" err="1">
                <a:latin typeface="Arial" pitchFamily="34" charset="0"/>
                <a:cs typeface="Arial" pitchFamily="34" charset="0"/>
              </a:rPr>
              <a:t>công</a:t>
            </a:r>
            <a:r>
              <a:rPr lang="en-US" dirty="0">
                <a:latin typeface="Arial" pitchFamily="34" charset="0"/>
                <a:cs typeface="Arial" pitchFamily="34" charset="0"/>
              </a:rPr>
              <a:t> </a:t>
            </a:r>
            <a:r>
              <a:rPr lang="en-US" dirty="0" err="1">
                <a:latin typeface="Arial" pitchFamily="34" charset="0"/>
                <a:cs typeface="Arial" pitchFamily="34" charset="0"/>
              </a:rPr>
              <a:t>nghiệp</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Trạm</a:t>
            </a:r>
            <a:r>
              <a:rPr lang="en-US" dirty="0">
                <a:latin typeface="Arial" pitchFamily="34" charset="0"/>
                <a:cs typeface="Arial" pitchFamily="34" charset="0"/>
              </a:rPr>
              <a:t> </a:t>
            </a:r>
            <a:r>
              <a:rPr lang="en-US" dirty="0" err="1">
                <a:latin typeface="Arial" pitchFamily="34" charset="0"/>
                <a:cs typeface="Arial" pitchFamily="34" charset="0"/>
              </a:rPr>
              <a:t>xử</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tại</a:t>
            </a:r>
            <a:r>
              <a:rPr lang="en-US" dirty="0">
                <a:latin typeface="Arial" pitchFamily="34" charset="0"/>
                <a:cs typeface="Arial" pitchFamily="34" charset="0"/>
              </a:rPr>
              <a:t> </a:t>
            </a:r>
            <a:r>
              <a:rPr lang="en-US" dirty="0" err="1">
                <a:latin typeface="Arial" pitchFamily="34" charset="0"/>
                <a:cs typeface="Arial" pitchFamily="34" charset="0"/>
              </a:rPr>
              <a:t>chỗ</a:t>
            </a:r>
            <a:r>
              <a:rPr lang="en-US" dirty="0">
                <a:latin typeface="Arial" pitchFamily="34" charset="0"/>
                <a:cs typeface="Arial" pitchFamily="34" charset="0"/>
              </a:rPr>
              <a:t>/ </a:t>
            </a:r>
            <a:r>
              <a:rPr lang="en-US" dirty="0" err="1">
                <a:latin typeface="Arial" pitchFamily="34" charset="0"/>
                <a:cs typeface="Arial" pitchFamily="34" charset="0"/>
              </a:rPr>
              <a:t>bên</a:t>
            </a:r>
            <a:r>
              <a:rPr lang="en-US" dirty="0">
                <a:latin typeface="Arial" pitchFamily="34" charset="0"/>
                <a:cs typeface="Arial" pitchFamily="34" charset="0"/>
              </a:rPr>
              <a:t> </a:t>
            </a:r>
            <a:r>
              <a:rPr lang="en-US" dirty="0" err="1">
                <a:latin typeface="Arial" pitchFamily="34" charset="0"/>
                <a:cs typeface="Arial" pitchFamily="34" charset="0"/>
              </a:rPr>
              <a:t>ngoài</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xử</a:t>
            </a:r>
            <a:r>
              <a:rPr lang="en-US" dirty="0">
                <a:latin typeface="Arial" pitchFamily="34" charset="0"/>
                <a:cs typeface="Arial" pitchFamily="34" charset="0"/>
              </a:rPr>
              <a:t> </a:t>
            </a:r>
            <a:r>
              <a:rPr lang="en-US" dirty="0" err="1">
                <a:latin typeface="Arial" pitchFamily="34" charset="0"/>
                <a:cs typeface="Arial" pitchFamily="34" charset="0"/>
              </a:rPr>
              <a:t>lý</a:t>
            </a:r>
            <a:endParaRPr lang="en-US" dirty="0">
              <a:latin typeface="Arial" pitchFamily="34" charset="0"/>
              <a:cs typeface="Arial" pitchFamily="34" charset="0"/>
            </a:endParaRPr>
          </a:p>
          <a:p>
            <a:pPr marL="342900" indent="-342900">
              <a:buFont typeface="Wingdings" panose="05000000000000000000" pitchFamily="2" charset="2"/>
              <a:buChar char="ü"/>
            </a:pPr>
            <a:r>
              <a:rPr lang="vi-VN" dirty="0">
                <a:latin typeface="Arial" pitchFamily="34" charset="0"/>
                <a:cs typeface="Arial" pitchFamily="34" charset="0"/>
              </a:rPr>
              <a:t>Theo dõi lượng nước thải</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Ph</a:t>
            </a:r>
            <a:r>
              <a:rPr lang="vi-VN" dirty="0">
                <a:latin typeface="Arial" pitchFamily="34" charset="0"/>
                <a:cs typeface="Arial" pitchFamily="34" charset="0"/>
              </a:rPr>
              <a:t>ươn</a:t>
            </a:r>
            <a:r>
              <a:rPr lang="en-US" dirty="0">
                <a:latin typeface="Arial" pitchFamily="34" charset="0"/>
                <a:cs typeface="Arial" pitchFamily="34" charset="0"/>
              </a:rPr>
              <a:t>g </a:t>
            </a:r>
            <a:r>
              <a:rPr lang="en-US" dirty="0" err="1">
                <a:latin typeface="Arial" pitchFamily="34" charset="0"/>
                <a:cs typeface="Arial" pitchFamily="34" charset="0"/>
              </a:rPr>
              <a:t>pháp</a:t>
            </a:r>
            <a:r>
              <a:rPr lang="en-US" dirty="0">
                <a:latin typeface="Arial" pitchFamily="34" charset="0"/>
                <a:cs typeface="Arial" pitchFamily="34" charset="0"/>
              </a:rPr>
              <a:t>/</a:t>
            </a:r>
            <a:r>
              <a:rPr lang="en-US" dirty="0" err="1">
                <a:latin typeface="Arial" pitchFamily="34" charset="0"/>
                <a:cs typeface="Arial" pitchFamily="34" charset="0"/>
              </a:rPr>
              <a:t>chu</a:t>
            </a:r>
            <a:r>
              <a:rPr lang="en-US" dirty="0">
                <a:latin typeface="Arial" pitchFamily="34" charset="0"/>
                <a:cs typeface="Arial" pitchFamily="34" charset="0"/>
              </a:rPr>
              <a:t> </a:t>
            </a:r>
            <a:r>
              <a:rPr lang="en-US" dirty="0" err="1">
                <a:latin typeface="Arial" pitchFamily="34" charset="0"/>
                <a:cs typeface="Arial" pitchFamily="34" charset="0"/>
              </a:rPr>
              <a:t>kỳ</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a:latin typeface="Arial" pitchFamily="34" charset="0"/>
                <a:cs typeface="Arial" pitchFamily="34" charset="0"/>
              </a:rPr>
              <a:t>H</a:t>
            </a:r>
            <a:r>
              <a:rPr lang="vi-VN" dirty="0">
                <a:latin typeface="Arial" pitchFamily="34" charset="0"/>
                <a:cs typeface="Arial" pitchFamily="34" charset="0"/>
              </a:rPr>
              <a:t>ướng</a:t>
            </a:r>
            <a:r>
              <a:rPr lang="en-US" dirty="0">
                <a:latin typeface="Arial" pitchFamily="34" charset="0"/>
                <a:cs typeface="Arial" pitchFamily="34" charset="0"/>
              </a:rPr>
              <a:t> </a:t>
            </a:r>
            <a:r>
              <a:rPr lang="en-US" dirty="0" err="1">
                <a:latin typeface="Arial" pitchFamily="34" charset="0"/>
                <a:cs typeface="Arial" pitchFamily="34" charset="0"/>
              </a:rPr>
              <a:t>dẫn</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n</a:t>
            </a:r>
            <a:r>
              <a:rPr lang="vi-VN" dirty="0">
                <a:latin typeface="Arial" pitchFamily="34" charset="0"/>
                <a:cs typeface="Arial" pitchFamily="34" charset="0"/>
              </a:rPr>
              <a:t>ước</a:t>
            </a:r>
            <a:r>
              <a:rPr lang="en-US" dirty="0">
                <a:latin typeface="Arial" pitchFamily="34" charset="0"/>
                <a:cs typeface="Arial" pitchFamily="34" charset="0"/>
              </a:rPr>
              <a:t> </a:t>
            </a:r>
            <a:r>
              <a:rPr lang="en-US" dirty="0" err="1">
                <a:latin typeface="Arial" pitchFamily="34" charset="0"/>
                <a:cs typeface="Arial" pitchFamily="34" charset="0"/>
              </a:rPr>
              <a:t>thải</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Điểm</a:t>
            </a:r>
            <a:r>
              <a:rPr lang="en-US" dirty="0">
                <a:latin typeface="Arial" pitchFamily="34" charset="0"/>
                <a:cs typeface="Arial" pitchFamily="34" charset="0"/>
              </a:rPr>
              <a:t> </a:t>
            </a:r>
            <a:r>
              <a:rPr lang="en-US" dirty="0" err="1">
                <a:latin typeface="Arial" pitchFamily="34" charset="0"/>
                <a:cs typeface="Arial" pitchFamily="34" charset="0"/>
              </a:rPr>
              <a:t>xả</a:t>
            </a:r>
            <a:r>
              <a:rPr lang="en-US" dirty="0">
                <a:latin typeface="Arial" pitchFamily="34" charset="0"/>
                <a:cs typeface="Arial" pitchFamily="34" charset="0"/>
              </a:rPr>
              <a:t> </a:t>
            </a:r>
            <a:r>
              <a:rPr lang="en-US" dirty="0" err="1">
                <a:latin typeface="Arial" pitchFamily="34" charset="0"/>
                <a:cs typeface="Arial" pitchFamily="34" charset="0"/>
              </a:rPr>
              <a:t>cuối</a:t>
            </a:r>
            <a:r>
              <a:rPr lang="en-US" dirty="0">
                <a:latin typeface="Arial" pitchFamily="34" charset="0"/>
                <a:cs typeface="Arial" pitchFamily="34" charset="0"/>
              </a:rPr>
              <a:t> </a:t>
            </a:r>
            <a:r>
              <a:rPr lang="en-US" dirty="0" err="1">
                <a:latin typeface="Arial" pitchFamily="34" charset="0"/>
                <a:cs typeface="Arial" pitchFamily="34" charset="0"/>
              </a:rPr>
              <a:t>cùng</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Tuân</a:t>
            </a:r>
            <a:r>
              <a:rPr lang="en-US" dirty="0">
                <a:latin typeface="Arial" pitchFamily="34" charset="0"/>
                <a:cs typeface="Arial" pitchFamily="34" charset="0"/>
              </a:rPr>
              <a:t> </a:t>
            </a:r>
            <a:r>
              <a:rPr lang="en-US" dirty="0" err="1">
                <a:latin typeface="Arial" pitchFamily="34" charset="0"/>
                <a:cs typeface="Arial" pitchFamily="34" charset="0"/>
              </a:rPr>
              <a:t>thủ</a:t>
            </a:r>
            <a:r>
              <a:rPr lang="en-US" dirty="0">
                <a:latin typeface="Arial" pitchFamily="34" charset="0"/>
                <a:cs typeface="Arial" pitchFamily="34" charset="0"/>
              </a:rPr>
              <a:t> </a:t>
            </a:r>
            <a:r>
              <a:rPr lang="en-US" dirty="0" err="1">
                <a:latin typeface="Arial" pitchFamily="34" charset="0"/>
                <a:cs typeface="Arial" pitchFamily="34" charset="0"/>
              </a:rPr>
              <a:t>giấy</a:t>
            </a:r>
            <a:r>
              <a:rPr lang="en-US" dirty="0">
                <a:latin typeface="Arial" pitchFamily="34" charset="0"/>
                <a:cs typeface="Arial" pitchFamily="34" charset="0"/>
              </a:rPr>
              <a:t> </a:t>
            </a:r>
            <a:r>
              <a:rPr lang="en-US" dirty="0" err="1">
                <a:latin typeface="Arial" pitchFamily="34" charset="0"/>
                <a:cs typeface="Arial" pitchFamily="34" charset="0"/>
              </a:rPr>
              <a:t>phép</a:t>
            </a:r>
            <a:r>
              <a:rPr lang="en-US" dirty="0">
                <a:latin typeface="Arial" pitchFamily="34" charset="0"/>
                <a:cs typeface="Arial" pitchFamily="34" charset="0"/>
              </a:rPr>
              <a:t> / </a:t>
            </a:r>
            <a:r>
              <a:rPr lang="en-US" dirty="0" err="1">
                <a:latin typeface="Arial" pitchFamily="34" charset="0"/>
                <a:cs typeface="Arial" pitchFamily="34" charset="0"/>
              </a:rPr>
              <a:t>thỏa</a:t>
            </a:r>
            <a:r>
              <a:rPr lang="en-US" dirty="0">
                <a:latin typeface="Arial" pitchFamily="34" charset="0"/>
                <a:cs typeface="Arial" pitchFamily="34" charset="0"/>
              </a:rPr>
              <a:t> </a:t>
            </a:r>
            <a:r>
              <a:rPr lang="en-US" dirty="0" err="1">
                <a:latin typeface="Arial" pitchFamily="34" charset="0"/>
                <a:cs typeface="Arial" pitchFamily="34" charset="0"/>
              </a:rPr>
              <a:t>thuận</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chuẩn</a:t>
            </a:r>
            <a:r>
              <a:rPr lang="en-US" dirty="0">
                <a:latin typeface="Arial" pitchFamily="34" charset="0"/>
                <a:cs typeface="Arial" pitchFamily="34" charset="0"/>
              </a:rPr>
              <a:t> n</a:t>
            </a:r>
            <a:r>
              <a:rPr lang="vi-VN" dirty="0">
                <a:latin typeface="Arial" pitchFamily="34" charset="0"/>
                <a:cs typeface="Arial" pitchFamily="34" charset="0"/>
              </a:rPr>
              <a:t>ước</a:t>
            </a:r>
            <a:r>
              <a:rPr lang="en-US" dirty="0">
                <a:latin typeface="Arial" pitchFamily="34" charset="0"/>
                <a:cs typeface="Arial" pitchFamily="34" charset="0"/>
              </a:rPr>
              <a:t> </a:t>
            </a:r>
            <a:r>
              <a:rPr lang="en-US" dirty="0" err="1">
                <a:latin typeface="Arial" pitchFamily="34" charset="0"/>
                <a:cs typeface="Arial" pitchFamily="34" charset="0"/>
              </a:rPr>
              <a:t>thải</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Kết</a:t>
            </a:r>
            <a:r>
              <a:rPr lang="en-US" dirty="0">
                <a:latin typeface="Arial" pitchFamily="34" charset="0"/>
                <a:cs typeface="Arial" pitchFamily="34" charset="0"/>
              </a:rPr>
              <a:t> </a:t>
            </a:r>
            <a:r>
              <a:rPr lang="en-US" dirty="0" err="1">
                <a:latin typeface="Arial" pitchFamily="34" charset="0"/>
                <a:cs typeface="Arial" pitchFamily="34" charset="0"/>
              </a:rPr>
              <a:t>quả</a:t>
            </a:r>
            <a:r>
              <a:rPr lang="en-US" dirty="0">
                <a:latin typeface="Arial" pitchFamily="34" charset="0"/>
                <a:cs typeface="Arial" pitchFamily="34" charset="0"/>
              </a:rPr>
              <a:t> Test </a:t>
            </a:r>
            <a:r>
              <a:rPr lang="vi-VN" dirty="0">
                <a:latin typeface="Arial" pitchFamily="34" charset="0"/>
                <a:cs typeface="Arial" pitchFamily="34" charset="0"/>
              </a:rPr>
              <a:t>- thông số</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Kế</a:t>
            </a:r>
            <a:r>
              <a:rPr lang="en-US" dirty="0">
                <a:latin typeface="Arial" pitchFamily="34" charset="0"/>
                <a:cs typeface="Arial" pitchFamily="34" charset="0"/>
              </a:rPr>
              <a:t> </a:t>
            </a:r>
            <a:r>
              <a:rPr lang="en-US" dirty="0" err="1">
                <a:latin typeface="Arial" pitchFamily="34" charset="0"/>
                <a:cs typeface="Arial" pitchFamily="34" charset="0"/>
              </a:rPr>
              <a:t>hoạch</a:t>
            </a:r>
            <a:r>
              <a:rPr lang="en-US" dirty="0">
                <a:latin typeface="Arial" pitchFamily="34" charset="0"/>
                <a:cs typeface="Arial" pitchFamily="34" charset="0"/>
              </a:rPr>
              <a:t> </a:t>
            </a:r>
            <a:r>
              <a:rPr lang="en-US" dirty="0" err="1">
                <a:latin typeface="Arial" pitchFamily="34" charset="0"/>
                <a:cs typeface="Arial" pitchFamily="34" charset="0"/>
              </a:rPr>
              <a:t>dự</a:t>
            </a:r>
            <a:r>
              <a:rPr lang="en-US" dirty="0">
                <a:latin typeface="Arial" pitchFamily="34" charset="0"/>
                <a:cs typeface="Arial" pitchFamily="34" charset="0"/>
              </a:rPr>
              <a:t> </a:t>
            </a:r>
            <a:r>
              <a:rPr lang="en-US" dirty="0" err="1">
                <a:latin typeface="Arial" pitchFamily="34" charset="0"/>
                <a:cs typeface="Arial" pitchFamily="34" charset="0"/>
              </a:rPr>
              <a:t>phòng</a:t>
            </a:r>
            <a:r>
              <a:rPr lang="en-US" dirty="0">
                <a:latin typeface="Arial" pitchFamily="34" charset="0"/>
                <a:cs typeface="Arial" pitchFamily="34" charset="0"/>
              </a:rPr>
              <a:t> - </a:t>
            </a:r>
            <a:r>
              <a:rPr lang="en-US" dirty="0" err="1">
                <a:latin typeface="Arial" pitchFamily="34" charset="0"/>
                <a:cs typeface="Arial" pitchFamily="34" charset="0"/>
              </a:rPr>
              <a:t>tình</a:t>
            </a:r>
            <a:r>
              <a:rPr lang="en-US" dirty="0">
                <a:latin typeface="Arial" pitchFamily="34" charset="0"/>
                <a:cs typeface="Arial" pitchFamily="34" charset="0"/>
              </a:rPr>
              <a:t> </a:t>
            </a:r>
            <a:r>
              <a:rPr lang="en-US" dirty="0" err="1">
                <a:latin typeface="Arial" pitchFamily="34" charset="0"/>
                <a:cs typeface="Arial" pitchFamily="34" charset="0"/>
              </a:rPr>
              <a:t>huống</a:t>
            </a:r>
            <a:r>
              <a:rPr lang="en-US" dirty="0">
                <a:latin typeface="Arial" pitchFamily="34" charset="0"/>
                <a:cs typeface="Arial" pitchFamily="34" charset="0"/>
              </a:rPr>
              <a:t> </a:t>
            </a:r>
            <a:r>
              <a:rPr lang="en-US" dirty="0" err="1">
                <a:latin typeface="Arial" pitchFamily="34" charset="0"/>
                <a:cs typeface="Arial" pitchFamily="34" charset="0"/>
              </a:rPr>
              <a:t>khẩn</a:t>
            </a:r>
            <a:r>
              <a:rPr lang="en-US" dirty="0">
                <a:latin typeface="Arial" pitchFamily="34" charset="0"/>
                <a:cs typeface="Arial" pitchFamily="34" charset="0"/>
              </a:rPr>
              <a:t> </a:t>
            </a:r>
            <a:r>
              <a:rPr lang="en-US" dirty="0" err="1">
                <a:latin typeface="Arial" pitchFamily="34" charset="0"/>
                <a:cs typeface="Arial" pitchFamily="34" charset="0"/>
              </a:rPr>
              <a:t>cấp</a:t>
            </a:r>
            <a:endParaRPr lang="en-US" dirty="0">
              <a:latin typeface="Arial" pitchFamily="34" charset="0"/>
              <a:cs typeface="Arial" pitchFamily="34" charset="0"/>
            </a:endParaRPr>
          </a:p>
          <a:p>
            <a:pPr marL="342900" indent="-342900">
              <a:buFont typeface="Wingdings" panose="05000000000000000000" pitchFamily="2" charset="2"/>
              <a:buChar char="ü"/>
            </a:pPr>
            <a:r>
              <a:rPr lang="vi-VN" dirty="0">
                <a:latin typeface="Arial" pitchFamily="34" charset="0"/>
                <a:cs typeface="Arial" pitchFamily="34" charset="0"/>
              </a:rPr>
              <a:t>Bùn được xử lý đúng cách</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solidFill>
                  <a:srgbClr val="C00000"/>
                </a:solidFill>
                <a:latin typeface="Arial" pitchFamily="34" charset="0"/>
                <a:cs typeface="Arial" pitchFamily="34" charset="0"/>
              </a:rPr>
              <a:t>Không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xả</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chất</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lỏng</a:t>
            </a:r>
            <a:r>
              <a:rPr lang="en-US" dirty="0">
                <a:solidFill>
                  <a:srgbClr val="C00000"/>
                </a:solidFill>
                <a:latin typeface="Arial" pitchFamily="34" charset="0"/>
                <a:cs typeface="Arial" pitchFamily="34" charset="0"/>
              </a:rPr>
              <a:t>/Zero Liquid Discharge</a:t>
            </a:r>
          </a:p>
          <a:p>
            <a:pPr marL="342900" indent="-342900">
              <a:buFont typeface="Wingdings" panose="05000000000000000000" pitchFamily="2" charset="2"/>
              <a:buChar char="ü"/>
            </a:pPr>
            <a:r>
              <a:rPr lang="en-US" dirty="0" err="1">
                <a:solidFill>
                  <a:srgbClr val="C00000"/>
                </a:solidFill>
                <a:latin typeface="Arial" pitchFamily="34" charset="0"/>
                <a:cs typeface="Arial" pitchFamily="34" charset="0"/>
              </a:rPr>
              <a:t>Thông</a:t>
            </a:r>
            <a:r>
              <a:rPr lang="en-US" dirty="0">
                <a:solidFill>
                  <a:srgbClr val="C00000"/>
                </a:solidFill>
                <a:latin typeface="Arial" pitchFamily="34" charset="0"/>
                <a:cs typeface="Arial" pitchFamily="34" charset="0"/>
              </a:rPr>
              <a:t> tin </a:t>
            </a:r>
            <a:r>
              <a:rPr lang="en-US" dirty="0" err="1">
                <a:solidFill>
                  <a:srgbClr val="C00000"/>
                </a:solidFill>
                <a:latin typeface="Arial" pitchFamily="34" charset="0"/>
                <a:cs typeface="Arial" pitchFamily="34" charset="0"/>
              </a:rPr>
              <a:t>về</a:t>
            </a:r>
            <a:r>
              <a:rPr lang="en-US" dirty="0">
                <a:solidFill>
                  <a:srgbClr val="C00000"/>
                </a:solidFill>
                <a:latin typeface="Arial" pitchFamily="34" charset="0"/>
                <a:cs typeface="Arial" pitchFamily="34" charset="0"/>
              </a:rPr>
              <a:t> HTXLNT </a:t>
            </a:r>
            <a:r>
              <a:rPr lang="en-US" dirty="0" err="1">
                <a:solidFill>
                  <a:srgbClr val="C00000"/>
                </a:solidFill>
                <a:latin typeface="Arial" pitchFamily="34" charset="0"/>
                <a:cs typeface="Arial" pitchFamily="34" charset="0"/>
              </a:rPr>
              <a:t>bên</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ngoài</a:t>
            </a:r>
            <a:endParaRPr lang="en-US" dirty="0">
              <a:solidFill>
                <a:srgbClr val="C00000"/>
              </a:solidFill>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Tái</a:t>
            </a:r>
            <a:r>
              <a:rPr lang="en-US" dirty="0">
                <a:latin typeface="Arial" pitchFamily="34" charset="0"/>
                <a:cs typeface="Arial" pitchFamily="34" charset="0"/>
              </a:rPr>
              <a:t> </a:t>
            </a:r>
            <a:r>
              <a:rPr lang="en-US" dirty="0" err="1">
                <a:latin typeface="Arial" pitchFamily="34" charset="0"/>
                <a:cs typeface="Arial" pitchFamily="34" charset="0"/>
              </a:rPr>
              <a:t>chế</a:t>
            </a:r>
            <a:r>
              <a:rPr lang="en-US" dirty="0">
                <a:latin typeface="Arial" pitchFamily="34" charset="0"/>
                <a:cs typeface="Arial" pitchFamily="34" charset="0"/>
              </a:rPr>
              <a:t>/ </a:t>
            </a:r>
            <a:r>
              <a:rPr lang="en-US" dirty="0" err="1">
                <a:latin typeface="Arial" pitchFamily="34" charset="0"/>
                <a:cs typeface="Arial" pitchFamily="34" charset="0"/>
              </a:rPr>
              <a:t>tái</a:t>
            </a:r>
            <a:r>
              <a:rPr lang="en-US" dirty="0">
                <a:latin typeface="Arial" pitchFamily="34" charset="0"/>
                <a:cs typeface="Arial" pitchFamily="34" charset="0"/>
              </a:rPr>
              <a:t> </a:t>
            </a:r>
            <a:r>
              <a:rPr lang="en-US" dirty="0" err="1">
                <a:latin typeface="Arial" pitchFamily="34" charset="0"/>
                <a:cs typeface="Arial" pitchFamily="34" charset="0"/>
              </a:rPr>
              <a:t>sử</a:t>
            </a:r>
            <a:r>
              <a:rPr lang="en-US" dirty="0">
                <a:latin typeface="Arial" pitchFamily="34" charset="0"/>
                <a:cs typeface="Arial" pitchFamily="34" charset="0"/>
              </a:rPr>
              <a:t> </a:t>
            </a:r>
            <a:r>
              <a:rPr lang="en-US" dirty="0" err="1">
                <a:latin typeface="Arial" pitchFamily="34" charset="0"/>
                <a:cs typeface="Arial" pitchFamily="34" charset="0"/>
              </a:rPr>
              <a:t>dụng</a:t>
            </a:r>
            <a:r>
              <a:rPr lang="en-US" dirty="0">
                <a:latin typeface="Arial" pitchFamily="34" charset="0"/>
                <a:cs typeface="Arial" pitchFamily="34" charset="0"/>
              </a:rPr>
              <a:t> n</a:t>
            </a:r>
            <a:r>
              <a:rPr lang="vi-VN" dirty="0">
                <a:latin typeface="Arial" pitchFamily="34" charset="0"/>
                <a:cs typeface="Arial" pitchFamily="34" charset="0"/>
              </a:rPr>
              <a:t>ướ</a:t>
            </a:r>
            <a:r>
              <a:rPr lang="en-US" dirty="0">
                <a:latin typeface="Arial" pitchFamily="34" charset="0"/>
                <a:cs typeface="Arial" pitchFamily="34" charset="0"/>
              </a:rPr>
              <a:t>c </a:t>
            </a:r>
            <a:r>
              <a:rPr lang="en-US" dirty="0" err="1">
                <a:latin typeface="Arial" pitchFamily="34" charset="0"/>
                <a:cs typeface="Arial" pitchFamily="34" charset="0"/>
              </a:rPr>
              <a:t>thải</a:t>
            </a:r>
            <a:endParaRPr lang="en-US" dirty="0">
              <a:latin typeface="Arial" pitchFamily="34" charset="0"/>
              <a:cs typeface="Arial" pitchFamily="34" charset="0"/>
            </a:endParaRP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NƯỚC THẢI – NƯỚC THẢI</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864685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9050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26542"/>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2955189358"/>
              </p:ext>
            </p:extLst>
          </p:nvPr>
        </p:nvGraphicFramePr>
        <p:xfrm>
          <a:off x="152400" y="2006465"/>
          <a:ext cx="8534400" cy="4035362"/>
        </p:xfrm>
        <a:graphic>
          <a:graphicData uri="http://schemas.openxmlformats.org/drawingml/2006/table">
            <a:tbl>
              <a:tblPr firstRow="1" firstCol="1" bandRow="1"/>
              <a:tblGrid>
                <a:gridCol w="62484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70641">
                <a:tc>
                  <a:txBody>
                    <a:bodyPr/>
                    <a:lstStyle/>
                    <a:p>
                      <a:pPr marL="0" marR="0" algn="ctr">
                        <a:spcBef>
                          <a:spcPts val="0"/>
                        </a:spcBef>
                        <a:spcAft>
                          <a:spcPts val="0"/>
                        </a:spcAft>
                      </a:pPr>
                      <a:r>
                        <a:rPr lang="en-US" sz="22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2200" b="1" kern="12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kern="1200" baseline="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yêu</a:t>
                      </a:r>
                      <a:r>
                        <a:rPr lang="en-US" sz="2200" b="1" kern="12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kern="1200" baseline="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cầu</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200" b="1" i="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Luật</a:t>
                      </a:r>
                      <a:r>
                        <a:rPr lang="en-US" sz="22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VN</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200" b="1" i="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Higg</a:t>
                      </a:r>
                      <a:r>
                        <a:rPr lang="en-US" sz="22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FEM</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25596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Nguồn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thải</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sinh</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hoạt</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công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25596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Trạm</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xử</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chỗ</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bên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xử</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170641">
                <a:tc>
                  <a:txBody>
                    <a:bodyPr/>
                    <a:lstStyle/>
                    <a:p>
                      <a:pPr marL="0" marR="0">
                        <a:spcBef>
                          <a:spcPts val="0"/>
                        </a:spcBef>
                        <a:spcAft>
                          <a:spcPts val="0"/>
                        </a:spcAft>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Theo dõi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lưu</a:t>
                      </a:r>
                      <a:r>
                        <a:rPr lang="en-US" sz="2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lượng nước thải</a:t>
                      </a: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170641">
                <a:tc>
                  <a:txBody>
                    <a:bodyPr/>
                    <a:lstStyle/>
                    <a:p>
                      <a:pPr marL="0" marR="0">
                        <a:spcBef>
                          <a:spcPts val="0"/>
                        </a:spcBef>
                        <a:spcAft>
                          <a:spcPts val="0"/>
                        </a:spcAft>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Phương pháp/</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tần</a:t>
                      </a:r>
                      <a:r>
                        <a:rPr lang="en-US" sz="2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suất</a:t>
                      </a:r>
                      <a:endPar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170641">
                <a:tc>
                  <a:txBody>
                    <a:bodyPr/>
                    <a:lstStyle/>
                    <a:p>
                      <a:pPr marL="0" marR="0">
                        <a:spcBef>
                          <a:spcPts val="0"/>
                        </a:spcBef>
                        <a:spcAft>
                          <a:spcPts val="0"/>
                        </a:spcAft>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Hướng dẫn về nước thải</a:t>
                      </a: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17064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Điểm</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xả</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cuối</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cùng</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34128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Tuân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thủ</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giấy</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phép</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thỏa</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thuận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170641">
                <a:tc>
                  <a:txBody>
                    <a:bodyPr/>
                    <a:lstStyle/>
                    <a:p>
                      <a:pPr marL="0" marR="0">
                        <a:spcBef>
                          <a:spcPts val="0"/>
                        </a:spcBef>
                        <a:spcAft>
                          <a:spcPts val="0"/>
                        </a:spcAft>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Tiêu chuẩn nước thải</a:t>
                      </a: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r h="170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latin typeface="+mn-lt"/>
                          <a:cs typeface="Arial" pitchFamily="34" charset="0"/>
                        </a:rPr>
                        <a:t>Kết</a:t>
                      </a:r>
                      <a:r>
                        <a:rPr lang="en-US" sz="2200" dirty="0">
                          <a:latin typeface="+mn-lt"/>
                          <a:cs typeface="Arial" pitchFamily="34" charset="0"/>
                        </a:rPr>
                        <a:t> </a:t>
                      </a:r>
                      <a:r>
                        <a:rPr lang="en-US" sz="2200" dirty="0" err="1">
                          <a:latin typeface="+mn-lt"/>
                          <a:cs typeface="Arial" pitchFamily="34" charset="0"/>
                        </a:rPr>
                        <a:t>quả</a:t>
                      </a:r>
                      <a:r>
                        <a:rPr lang="en-US" sz="2200" dirty="0">
                          <a:latin typeface="+mn-lt"/>
                          <a:cs typeface="Arial" pitchFamily="34" charset="0"/>
                        </a:rPr>
                        <a:t> Test</a:t>
                      </a:r>
                      <a:r>
                        <a:rPr lang="en-US" sz="2200" baseline="0" dirty="0">
                          <a:latin typeface="+mn-lt"/>
                          <a:cs typeface="Arial" pitchFamily="34" charset="0"/>
                        </a:rPr>
                        <a:t> – </a:t>
                      </a:r>
                      <a:r>
                        <a:rPr lang="en-US" sz="2200" baseline="0" dirty="0" err="1">
                          <a:latin typeface="+mn-lt"/>
                          <a:cs typeface="Arial" pitchFamily="34" charset="0"/>
                        </a:rPr>
                        <a:t>thông</a:t>
                      </a:r>
                      <a:r>
                        <a:rPr lang="en-US" sz="2200" baseline="0" dirty="0">
                          <a:latin typeface="+mn-lt"/>
                          <a:cs typeface="Arial" pitchFamily="34" charset="0"/>
                        </a:rPr>
                        <a:t> </a:t>
                      </a:r>
                      <a:r>
                        <a:rPr lang="en-US" sz="2200" baseline="0" dirty="0" err="1">
                          <a:latin typeface="+mn-lt"/>
                          <a:cs typeface="Arial" pitchFamily="34" charset="0"/>
                        </a:rPr>
                        <a:t>số</a:t>
                      </a:r>
                      <a:endParaRPr lang="vi-VN" sz="2200" dirty="0">
                        <a:solidFill>
                          <a:schemeClr val="tx1"/>
                        </a:solidFill>
                        <a:effectLst/>
                        <a:latin typeface="Calibri (Body)"/>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9"/>
                  </a:ext>
                </a:extLst>
              </a:tr>
              <a:tr h="25596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Kế</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hoạch</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dự</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phòng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tình</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huống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khẩn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0"/>
                  </a:ext>
                </a:extLst>
              </a:tr>
              <a:tr h="341281">
                <a:tc>
                  <a:txBody>
                    <a:bodyPr/>
                    <a:lstStyle/>
                    <a:p>
                      <a:pPr marL="0" marR="0">
                        <a:spcBef>
                          <a:spcPts val="0"/>
                        </a:spcBef>
                        <a:spcAft>
                          <a:spcPts val="0"/>
                        </a:spcAft>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Bùn được xử lý đúng cách</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1"/>
                  </a:ext>
                </a:extLst>
              </a:tr>
            </a:tbl>
          </a:graphicData>
        </a:graphic>
      </p:graphicFrame>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Rectangle 17"/>
          <p:cNvSpPr/>
          <p:nvPr/>
        </p:nvSpPr>
        <p:spPr>
          <a:xfrm>
            <a:off x="26894" y="1144441"/>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NƯỚC THẢI – NƯỚC THẢI</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658334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3" name="Table 2"/>
          <p:cNvGraphicFramePr>
            <a:graphicFrameLocks noGrp="1"/>
          </p:cNvGraphicFramePr>
          <p:nvPr>
            <p:extLst>
              <p:ext uri="{D42A27DB-BD31-4B8C-83A1-F6EECF244321}">
                <p14:modId xmlns:p14="http://schemas.microsoft.com/office/powerpoint/2010/main" val="640650332"/>
              </p:ext>
            </p:extLst>
          </p:nvPr>
        </p:nvGraphicFramePr>
        <p:xfrm>
          <a:off x="437259" y="1822773"/>
          <a:ext cx="8401942" cy="4035362"/>
        </p:xfrm>
        <a:graphic>
          <a:graphicData uri="http://schemas.openxmlformats.org/drawingml/2006/table">
            <a:tbl>
              <a:tblPr firstRow="1" firstCol="1" bandRow="1"/>
              <a:tblGrid>
                <a:gridCol w="5601070">
                  <a:extLst>
                    <a:ext uri="{9D8B030D-6E8A-4147-A177-3AD203B41FA5}">
                      <a16:colId xmlns:a16="http://schemas.microsoft.com/office/drawing/2014/main" xmlns="" val="20000"/>
                    </a:ext>
                  </a:extLst>
                </a:gridCol>
                <a:gridCol w="1357621">
                  <a:extLst>
                    <a:ext uri="{9D8B030D-6E8A-4147-A177-3AD203B41FA5}">
                      <a16:colId xmlns:a16="http://schemas.microsoft.com/office/drawing/2014/main" xmlns="" val="20001"/>
                    </a:ext>
                  </a:extLst>
                </a:gridCol>
                <a:gridCol w="1443251">
                  <a:extLst>
                    <a:ext uri="{9D8B030D-6E8A-4147-A177-3AD203B41FA5}">
                      <a16:colId xmlns:a16="http://schemas.microsoft.com/office/drawing/2014/main" xmlns="" val="20002"/>
                    </a:ext>
                  </a:extLst>
                </a:gridCol>
              </a:tblGrid>
              <a:tr h="1706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2200" b="1" kern="12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kern="1200" baseline="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yêu</a:t>
                      </a:r>
                      <a:r>
                        <a:rPr lang="en-US" sz="2200" b="1" kern="12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kern="1200" baseline="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cầu</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b="1" i="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Luật</a:t>
                      </a:r>
                      <a:r>
                        <a:rPr lang="en-US" sz="22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VN</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b="1" i="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Higg</a:t>
                      </a:r>
                      <a:r>
                        <a:rPr lang="en-US" sz="22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FEM</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4128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xả</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chất</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lỏng</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17064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HTXLNT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bên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341281">
                <a:tc>
                  <a:txBody>
                    <a:bodyPr/>
                    <a:lstStyle/>
                    <a:p>
                      <a:pPr marL="0" marR="0">
                        <a:spcBef>
                          <a:spcPts val="0"/>
                        </a:spcBef>
                        <a:spcAft>
                          <a:spcPts val="0"/>
                        </a:spcAft>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Tái chế/ tái sử dụng nước thải</a:t>
                      </a: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255961">
                <a:tc>
                  <a:txBody>
                    <a:bodyPr/>
                    <a:lstStyle/>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Quản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thải</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cơ</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sở</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nằm</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KCN</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255961">
                <a:tc>
                  <a:txBody>
                    <a:bodyPr/>
                    <a:lstStyle/>
                    <a:p>
                      <a:pPr marL="0" marR="0">
                        <a:spcBef>
                          <a:spcPts val="0"/>
                        </a:spcBef>
                        <a:spcAft>
                          <a:spcPts val="0"/>
                        </a:spcAft>
                      </a:pPr>
                      <a:r>
                        <a:rPr lang="en-US" sz="2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 ≥ 30 m</a:t>
                      </a:r>
                      <a:r>
                        <a:rPr lang="en-US" sz="2200" b="1" i="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r>
                        <a:rPr lang="en-US" sz="2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2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ngày.đêm</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Nhật</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ký</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vận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hành</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682563">
                <a:tc>
                  <a:txBody>
                    <a:bodyPr/>
                    <a:lstStyle/>
                    <a:p>
                      <a:pPr marL="0" marR="0">
                        <a:spcBef>
                          <a:spcPts val="0"/>
                        </a:spcBef>
                        <a:spcAft>
                          <a:spcPts val="0"/>
                        </a:spcAft>
                      </a:pPr>
                      <a:r>
                        <a:rPr lang="en-US" sz="2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 ≥ 1000 m</a:t>
                      </a:r>
                      <a:r>
                        <a:rPr lang="en-US" sz="2200" b="1" i="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r>
                        <a:rPr lang="en-US" sz="2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2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ngày.đêm</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Giám</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sát</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quan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trắc</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tự</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liên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tục</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công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tơ</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điện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tử</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đo</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điện</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độc</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lập</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Công</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bố</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liệu</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452" marR="17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sp>
        <p:nvSpPr>
          <p:cNvPr id="11" name="Rectangle 10"/>
          <p:cNvSpPr/>
          <p:nvPr/>
        </p:nvSpPr>
        <p:spPr>
          <a:xfrm>
            <a:off x="26894" y="1144441"/>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sp>
        <p:nvSpPr>
          <p:cNvPr id="8"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NƯỚC THẢI – NƯỚC THẢI</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2949546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TextBox 8"/>
          <p:cNvSpPr txBox="1"/>
          <p:nvPr/>
        </p:nvSpPr>
        <p:spPr>
          <a:xfrm>
            <a:off x="152400" y="1081474"/>
            <a:ext cx="8577655" cy="4785926"/>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000" b="1" u="sng" dirty="0" err="1">
                <a:solidFill>
                  <a:srgbClr val="862A39"/>
                </a:solidFill>
                <a:latin typeface="Calibri (Headings)"/>
              </a:rPr>
              <a:t>Kết</a:t>
            </a:r>
            <a:r>
              <a:rPr lang="en-US" sz="2000" b="1" u="sng" dirty="0">
                <a:solidFill>
                  <a:srgbClr val="862A39"/>
                </a:solidFill>
                <a:latin typeface="Calibri (Headings)"/>
              </a:rPr>
              <a:t> </a:t>
            </a:r>
            <a:r>
              <a:rPr lang="en-US" sz="2000" b="1" u="sng" dirty="0" err="1">
                <a:solidFill>
                  <a:srgbClr val="862A39"/>
                </a:solidFill>
                <a:latin typeface="Calibri (Headings)"/>
              </a:rPr>
              <a:t>luận</a:t>
            </a:r>
            <a:r>
              <a:rPr lang="en-US" sz="2000" b="1" u="sng" dirty="0">
                <a:solidFill>
                  <a:srgbClr val="862A39"/>
                </a:solidFill>
                <a:latin typeface="Calibri (Headings)"/>
              </a:rPr>
              <a:t>:</a:t>
            </a:r>
          </a:p>
          <a:p>
            <a:pPr marL="342900" indent="-342900">
              <a:buFont typeface="Wingdings" panose="05000000000000000000" pitchFamily="2" charset="2"/>
              <a:buChar char="§"/>
            </a:pPr>
            <a:r>
              <a:rPr lang="en-US" sz="2000" dirty="0" err="1">
                <a:latin typeface="Calibri (Headings)"/>
              </a:rPr>
              <a:t>Luật</a:t>
            </a:r>
            <a:r>
              <a:rPr lang="en-US" sz="2000" dirty="0">
                <a:latin typeface="Calibri (Headings)"/>
              </a:rPr>
              <a:t> </a:t>
            </a:r>
            <a:r>
              <a:rPr lang="en-US" sz="2000" dirty="0" err="1">
                <a:latin typeface="Calibri (Headings)"/>
              </a:rPr>
              <a:t>định</a:t>
            </a:r>
            <a:r>
              <a:rPr lang="en-US" sz="2000" dirty="0">
                <a:latin typeface="Calibri (Headings)"/>
              </a:rPr>
              <a:t> </a:t>
            </a:r>
            <a:r>
              <a:rPr lang="en-US" sz="2000" dirty="0" err="1">
                <a:latin typeface="Calibri (Headings)"/>
              </a:rPr>
              <a:t>Việt</a:t>
            </a:r>
            <a:r>
              <a:rPr lang="en-US" sz="2000" dirty="0">
                <a:latin typeface="Calibri (Headings)"/>
              </a:rPr>
              <a:t> Nam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về</a:t>
            </a:r>
            <a:r>
              <a:rPr lang="en-US" sz="2000" dirty="0">
                <a:latin typeface="Calibri (Headings)"/>
              </a:rPr>
              <a:t> </a:t>
            </a:r>
            <a:r>
              <a:rPr lang="en-US" sz="2000" dirty="0" err="1">
                <a:latin typeface="Calibri (Headings)"/>
              </a:rPr>
              <a:t>quản</a:t>
            </a:r>
            <a:r>
              <a:rPr lang="en-US" sz="2000" dirty="0">
                <a:latin typeface="Calibri (Headings)"/>
              </a:rPr>
              <a:t> </a:t>
            </a:r>
            <a:r>
              <a:rPr lang="en-US" sz="2000" dirty="0" err="1">
                <a:latin typeface="Calibri (Headings)"/>
              </a:rPr>
              <a:t>lý</a:t>
            </a:r>
            <a:r>
              <a:rPr lang="en-US" sz="2000" dirty="0">
                <a:latin typeface="Calibri (Headings)"/>
              </a:rPr>
              <a:t> </a:t>
            </a:r>
            <a:r>
              <a:rPr lang="en-US" sz="2000" dirty="0" err="1">
                <a:latin typeface="Calibri (Headings)"/>
              </a:rPr>
              <a:t>nước</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rất</a:t>
            </a:r>
            <a:r>
              <a:rPr lang="en-US" sz="2000" dirty="0">
                <a:latin typeface="Calibri (Headings)"/>
              </a:rPr>
              <a:t> </a:t>
            </a:r>
            <a:r>
              <a:rPr lang="en-US" sz="2000" dirty="0" err="1">
                <a:latin typeface="Calibri (Headings)"/>
              </a:rPr>
              <a:t>chặt</a:t>
            </a:r>
            <a:r>
              <a:rPr lang="en-US" sz="2000" dirty="0">
                <a:latin typeface="Calibri (Headings)"/>
              </a:rPr>
              <a:t> </a:t>
            </a:r>
            <a:r>
              <a:rPr lang="en-US" sz="2000" dirty="0" err="1">
                <a:latin typeface="Calibri (Headings)"/>
              </a:rPr>
              <a:t>chẽ</a:t>
            </a:r>
            <a:r>
              <a:rPr lang="en-US" sz="2000" dirty="0">
                <a:latin typeface="Calibri (Headings)"/>
              </a:rPr>
              <a:t>.</a:t>
            </a:r>
          </a:p>
          <a:p>
            <a:pPr marL="342900" indent="-342900">
              <a:buFont typeface="Wingdings" panose="05000000000000000000" pitchFamily="2" charset="2"/>
              <a:buChar char="§"/>
            </a:pPr>
            <a:r>
              <a:rPr lang="en-US" sz="2000" dirty="0">
                <a:latin typeface="Calibri (Headings)"/>
              </a:rPr>
              <a:t>So </a:t>
            </a:r>
            <a:r>
              <a:rPr lang="en-US" sz="2000" dirty="0" err="1">
                <a:latin typeface="Calibri (Headings)"/>
              </a:rPr>
              <a:t>sánh</a:t>
            </a:r>
            <a:r>
              <a:rPr lang="en-US" sz="2000" dirty="0">
                <a:latin typeface="Calibri (Headings)"/>
              </a:rPr>
              <a:t> </a:t>
            </a:r>
            <a:r>
              <a:rPr lang="en-US" sz="2000" dirty="0" err="1">
                <a:latin typeface="Calibri (Headings)"/>
              </a:rPr>
              <a:t>các</a:t>
            </a:r>
            <a:r>
              <a:rPr lang="en-US" sz="2000" dirty="0">
                <a:latin typeface="Calibri (Headings)"/>
              </a:rPr>
              <a:t>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về</a:t>
            </a:r>
            <a:r>
              <a:rPr lang="en-US" sz="2000" dirty="0">
                <a:latin typeface="Calibri (Headings)"/>
              </a:rPr>
              <a:t> </a:t>
            </a:r>
            <a:r>
              <a:rPr lang="en-US" sz="2000" dirty="0" err="1">
                <a:latin typeface="Calibri (Headings)"/>
              </a:rPr>
              <a:t>nước</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giữa</a:t>
            </a:r>
            <a:r>
              <a:rPr lang="en-US" sz="2000" dirty="0">
                <a:latin typeface="Calibri (Headings)"/>
              </a:rPr>
              <a:t> </a:t>
            </a:r>
            <a:r>
              <a:rPr lang="en-US" sz="2000" dirty="0" err="1">
                <a:latin typeface="Calibri (Headings)"/>
                <a:cs typeface="Arial"/>
              </a:rPr>
              <a:t>Luật</a:t>
            </a:r>
            <a:r>
              <a:rPr lang="en-US" sz="2000" dirty="0">
                <a:latin typeface="Calibri (Headings)"/>
                <a:cs typeface="Arial"/>
              </a:rPr>
              <a:t> VN </a:t>
            </a:r>
            <a:r>
              <a:rPr lang="en-US" sz="2000" dirty="0" err="1">
                <a:latin typeface="Calibri (Headings)"/>
                <a:cs typeface="Arial"/>
              </a:rPr>
              <a:t>và</a:t>
            </a:r>
            <a:r>
              <a:rPr lang="en-US" sz="2000" dirty="0">
                <a:latin typeface="Calibri (Headings)"/>
                <a:cs typeface="Arial"/>
              </a:rPr>
              <a:t> </a:t>
            </a:r>
            <a:r>
              <a:rPr lang="en-US" sz="2000" dirty="0" err="1">
                <a:latin typeface="Calibri (Headings)"/>
                <a:cs typeface="Arial"/>
              </a:rPr>
              <a:t>Higg</a:t>
            </a:r>
            <a:r>
              <a:rPr lang="en-US" sz="2000" dirty="0">
                <a:latin typeface="Calibri (Headings)"/>
                <a:cs typeface="Arial"/>
              </a:rPr>
              <a:t> FEM </a:t>
            </a:r>
            <a:r>
              <a:rPr lang="en-US" sz="2000" dirty="0" err="1">
                <a:latin typeface="Calibri (Headings)"/>
                <a:cs typeface="Arial"/>
              </a:rPr>
              <a:t>là</a:t>
            </a:r>
            <a:r>
              <a:rPr lang="en-US" sz="2000" dirty="0">
                <a:latin typeface="Calibri (Headings)"/>
                <a:cs typeface="Arial"/>
              </a:rPr>
              <a:t> </a:t>
            </a:r>
            <a:r>
              <a:rPr lang="en-US" sz="2000" dirty="0" err="1">
                <a:latin typeface="Calibri (Headings)"/>
                <a:cs typeface="Arial"/>
              </a:rPr>
              <a:t>khá</a:t>
            </a:r>
            <a:r>
              <a:rPr lang="en-US" sz="2000" dirty="0">
                <a:latin typeface="Calibri (Headings)"/>
                <a:cs typeface="Arial"/>
              </a:rPr>
              <a:t> </a:t>
            </a:r>
            <a:r>
              <a:rPr lang="en-US" sz="2000" dirty="0" err="1">
                <a:latin typeface="Calibri (Headings)"/>
                <a:cs typeface="Arial"/>
              </a:rPr>
              <a:t>tương</a:t>
            </a:r>
            <a:r>
              <a:rPr lang="en-US" sz="2000" dirty="0">
                <a:latin typeface="Calibri (Headings)"/>
                <a:cs typeface="Arial"/>
              </a:rPr>
              <a:t> </a:t>
            </a:r>
            <a:r>
              <a:rPr lang="en-US" sz="2000" dirty="0" err="1">
                <a:latin typeface="Calibri (Headings)"/>
                <a:cs typeface="Arial"/>
              </a:rPr>
              <a:t>đồng</a:t>
            </a:r>
            <a:r>
              <a:rPr lang="en-US" sz="2000" dirty="0">
                <a:latin typeface="Calibri (Headings)"/>
                <a:cs typeface="Arial"/>
              </a:rPr>
              <a:t>.</a:t>
            </a:r>
          </a:p>
          <a:p>
            <a:pPr marL="342900" indent="-342900">
              <a:buFont typeface="Wingdings" panose="05000000000000000000" pitchFamily="2" charset="2"/>
              <a:buChar char="§"/>
            </a:pPr>
            <a:r>
              <a:rPr lang="en-US" sz="2000" dirty="0" err="1">
                <a:latin typeface="Calibri (Headings)"/>
                <a:cs typeface="Arial"/>
              </a:rPr>
              <a:t>Sự</a:t>
            </a:r>
            <a:r>
              <a:rPr lang="en-US" sz="2000" dirty="0">
                <a:latin typeface="Calibri (Headings)"/>
                <a:cs typeface="Arial"/>
              </a:rPr>
              <a:t> </a:t>
            </a:r>
            <a:r>
              <a:rPr lang="en-US" sz="2000" dirty="0" err="1">
                <a:latin typeface="Calibri (Headings)"/>
                <a:cs typeface="Arial"/>
              </a:rPr>
              <a:t>khác</a:t>
            </a:r>
            <a:r>
              <a:rPr lang="en-US" sz="2000" dirty="0">
                <a:latin typeface="Calibri (Headings)"/>
                <a:cs typeface="Arial"/>
              </a:rPr>
              <a:t> </a:t>
            </a:r>
            <a:r>
              <a:rPr lang="en-US" sz="2000" dirty="0" err="1">
                <a:latin typeface="Calibri (Headings)"/>
                <a:cs typeface="Arial"/>
              </a:rPr>
              <a:t>biệt</a:t>
            </a:r>
            <a:r>
              <a:rPr lang="en-US" sz="2000" dirty="0">
                <a:latin typeface="Calibri (Headings)"/>
                <a:cs typeface="Arial"/>
              </a:rPr>
              <a:t>:</a:t>
            </a:r>
          </a:p>
          <a:p>
            <a:pPr marL="800100" lvl="1" indent="-342900">
              <a:buFont typeface="Wingdings" panose="05000000000000000000" pitchFamily="2" charset="2"/>
              <a:buChar char="ü"/>
            </a:pPr>
            <a:r>
              <a:rPr lang="en-US" sz="2000" dirty="0" err="1">
                <a:latin typeface="Calibri (Headings)"/>
                <a:cs typeface="Arial"/>
              </a:rPr>
              <a:t>Pháp</a:t>
            </a:r>
            <a:r>
              <a:rPr lang="en-US" sz="2000" dirty="0">
                <a:latin typeface="Calibri (Headings)"/>
                <a:cs typeface="Arial"/>
              </a:rPr>
              <a:t> </a:t>
            </a:r>
            <a:r>
              <a:rPr lang="en-US" sz="2000" dirty="0" err="1">
                <a:latin typeface="Calibri (Headings)"/>
                <a:cs typeface="Arial"/>
              </a:rPr>
              <a:t>luật</a:t>
            </a:r>
            <a:r>
              <a:rPr lang="en-US" sz="2000" dirty="0">
                <a:latin typeface="Calibri (Headings)"/>
                <a:cs typeface="Arial"/>
              </a:rPr>
              <a:t> VN </a:t>
            </a:r>
            <a:r>
              <a:rPr lang="en-US" sz="2000" dirty="0" err="1">
                <a:latin typeface="Calibri (Headings)"/>
                <a:cs typeface="Arial"/>
              </a:rPr>
              <a:t>giám</a:t>
            </a:r>
            <a:r>
              <a:rPr lang="en-US" sz="2000" dirty="0">
                <a:latin typeface="Calibri (Headings)"/>
                <a:cs typeface="Arial"/>
              </a:rPr>
              <a:t> </a:t>
            </a:r>
            <a:r>
              <a:rPr lang="en-US" sz="2000" dirty="0" err="1">
                <a:latin typeface="Calibri (Headings)"/>
                <a:cs typeface="Arial"/>
              </a:rPr>
              <a:t>sát</a:t>
            </a:r>
            <a:r>
              <a:rPr lang="en-US" sz="2000" dirty="0">
                <a:latin typeface="Calibri (Headings)"/>
                <a:cs typeface="Arial"/>
              </a:rPr>
              <a:t> </a:t>
            </a:r>
            <a:r>
              <a:rPr lang="en-US" sz="2000" dirty="0" err="1">
                <a:latin typeface="Calibri (Headings)"/>
                <a:cs typeface="Arial"/>
              </a:rPr>
              <a:t>rất</a:t>
            </a:r>
            <a:r>
              <a:rPr lang="en-US" sz="2000" dirty="0">
                <a:latin typeface="Calibri (Headings)"/>
                <a:cs typeface="Arial"/>
              </a:rPr>
              <a:t> </a:t>
            </a:r>
            <a:r>
              <a:rPr lang="en-US" sz="2000" dirty="0" err="1">
                <a:latin typeface="Calibri (Headings)"/>
                <a:cs typeface="Arial"/>
              </a:rPr>
              <a:t>kỹ</a:t>
            </a:r>
            <a:r>
              <a:rPr lang="en-US" sz="2000" dirty="0">
                <a:latin typeface="Calibri (Headings)"/>
                <a:cs typeface="Arial"/>
              </a:rPr>
              <a:t> </a:t>
            </a:r>
            <a:r>
              <a:rPr lang="en-US" sz="2000" dirty="0" err="1">
                <a:latin typeface="Calibri (Headings)"/>
                <a:cs typeface="Arial"/>
              </a:rPr>
              <a:t>đối</a:t>
            </a:r>
            <a:r>
              <a:rPr lang="en-US" sz="2000" dirty="0">
                <a:latin typeface="Calibri (Headings)"/>
                <a:cs typeface="Arial"/>
              </a:rPr>
              <a:t> </a:t>
            </a:r>
            <a:r>
              <a:rPr lang="en-US" sz="2000" dirty="0" err="1">
                <a:latin typeface="Calibri (Headings)"/>
                <a:cs typeface="Arial"/>
              </a:rPr>
              <a:t>với</a:t>
            </a:r>
            <a:r>
              <a:rPr lang="en-US" sz="2000" dirty="0">
                <a:latin typeface="Calibri (Headings)"/>
                <a:cs typeface="Arial"/>
              </a:rPr>
              <a:t> </a:t>
            </a:r>
            <a:r>
              <a:rPr lang="en-US" sz="2000" dirty="0" err="1">
                <a:latin typeface="Calibri (Headings)"/>
                <a:cs typeface="Arial"/>
              </a:rPr>
              <a:t>nước</a:t>
            </a:r>
            <a:r>
              <a:rPr lang="en-US" sz="2000" dirty="0">
                <a:latin typeface="Calibri (Headings)"/>
                <a:cs typeface="Arial"/>
              </a:rPr>
              <a:t> </a:t>
            </a:r>
            <a:r>
              <a:rPr lang="en-US" sz="2000" dirty="0" err="1">
                <a:latin typeface="Calibri (Headings)"/>
                <a:cs typeface="Arial"/>
              </a:rPr>
              <a:t>thải</a:t>
            </a:r>
            <a:r>
              <a:rPr lang="en-US" sz="2000" dirty="0">
                <a:latin typeface="Calibri (Headings)"/>
                <a:cs typeface="Arial"/>
              </a:rPr>
              <a:t> </a:t>
            </a:r>
            <a:r>
              <a:rPr lang="en-US" sz="2000" dirty="0" err="1">
                <a:latin typeface="Calibri (Headings)"/>
                <a:cs typeface="Arial"/>
              </a:rPr>
              <a:t>nằm</a:t>
            </a:r>
            <a:r>
              <a:rPr lang="en-US" sz="2000" dirty="0">
                <a:latin typeface="Calibri (Headings)"/>
                <a:cs typeface="Arial"/>
              </a:rPr>
              <a:t> </a:t>
            </a:r>
            <a:r>
              <a:rPr lang="en-US" sz="2000" dirty="0" err="1">
                <a:latin typeface="Calibri (Headings)"/>
                <a:cs typeface="Arial"/>
              </a:rPr>
              <a:t>ngoài</a:t>
            </a:r>
            <a:r>
              <a:rPr lang="en-US" sz="2000" dirty="0">
                <a:latin typeface="Calibri (Headings)"/>
                <a:cs typeface="Arial"/>
              </a:rPr>
              <a:t> KCN.</a:t>
            </a:r>
          </a:p>
          <a:p>
            <a:pPr marL="800100" lvl="1" indent="-342900">
              <a:buFont typeface="Wingdings" panose="05000000000000000000" pitchFamily="2" charset="2"/>
              <a:buChar char="ü"/>
            </a:pPr>
            <a:r>
              <a:rPr lang="en-US" sz="2000" i="1" dirty="0" err="1">
                <a:latin typeface="Calibri (Headings)"/>
                <a:cs typeface="Arial"/>
              </a:rPr>
              <a:t>Higg</a:t>
            </a:r>
            <a:r>
              <a:rPr lang="en-US" sz="2000" i="1" dirty="0">
                <a:latin typeface="Calibri (Headings)"/>
                <a:cs typeface="Arial"/>
              </a:rPr>
              <a:t> FEM</a:t>
            </a:r>
            <a:r>
              <a:rPr lang="en-US" sz="2000" i="1" dirty="0">
                <a:latin typeface="Calibri (Headings)"/>
              </a:rPr>
              <a:t> </a:t>
            </a:r>
            <a:r>
              <a:rPr lang="en-US" sz="2000" dirty="0" err="1">
                <a:latin typeface="Calibri (Headings)"/>
                <a:cs typeface="Arial"/>
              </a:rPr>
              <a:t>yêu</a:t>
            </a:r>
            <a:r>
              <a:rPr lang="en-US" sz="2000" dirty="0">
                <a:latin typeface="Calibri (Headings)"/>
                <a:cs typeface="Arial"/>
              </a:rPr>
              <a:t> </a:t>
            </a:r>
            <a:r>
              <a:rPr lang="en-US" sz="2000" dirty="0" err="1">
                <a:latin typeface="Calibri (Headings)"/>
                <a:cs typeface="Arial"/>
              </a:rPr>
              <a:t>cầu</a:t>
            </a:r>
            <a:r>
              <a:rPr lang="en-US" sz="2000" dirty="0">
                <a:latin typeface="Calibri (Headings)"/>
                <a:cs typeface="Arial"/>
              </a:rPr>
              <a:t> </a:t>
            </a:r>
            <a:r>
              <a:rPr lang="en-US" sz="2000" dirty="0" err="1">
                <a:latin typeface="Calibri (Headings)"/>
                <a:cs typeface="Arial"/>
              </a:rPr>
              <a:t>chủ</a:t>
            </a:r>
            <a:r>
              <a:rPr lang="en-US" sz="2000" dirty="0">
                <a:latin typeface="Calibri (Headings)"/>
                <a:cs typeface="Arial"/>
              </a:rPr>
              <a:t> </a:t>
            </a:r>
            <a:r>
              <a:rPr lang="en-US" sz="2000" dirty="0" err="1">
                <a:latin typeface="Calibri (Headings)"/>
                <a:cs typeface="Arial"/>
              </a:rPr>
              <a:t>xả</a:t>
            </a:r>
            <a:r>
              <a:rPr lang="en-US" sz="2000" dirty="0">
                <a:latin typeface="Calibri (Headings)"/>
                <a:cs typeface="Arial"/>
              </a:rPr>
              <a:t> </a:t>
            </a:r>
            <a:r>
              <a:rPr lang="en-US" sz="2000" dirty="0" err="1">
                <a:latin typeface="Calibri (Headings)"/>
                <a:cs typeface="Arial"/>
              </a:rPr>
              <a:t>thải</a:t>
            </a:r>
            <a:r>
              <a:rPr lang="en-US" sz="2000" dirty="0">
                <a:latin typeface="Calibri (Headings)"/>
                <a:cs typeface="Arial"/>
              </a:rPr>
              <a:t> </a:t>
            </a:r>
            <a:r>
              <a:rPr lang="en-US" sz="2000" dirty="0" err="1">
                <a:latin typeface="Calibri (Headings)"/>
                <a:cs typeface="Arial"/>
              </a:rPr>
              <a:t>phải</a:t>
            </a:r>
            <a:r>
              <a:rPr lang="en-US" sz="2000" dirty="0">
                <a:latin typeface="Calibri (Headings)"/>
                <a:cs typeface="Arial"/>
              </a:rPr>
              <a:t> </a:t>
            </a:r>
            <a:r>
              <a:rPr lang="en-US" sz="2000" dirty="0" err="1">
                <a:latin typeface="Calibri (Headings)"/>
                <a:cs typeface="Arial"/>
              </a:rPr>
              <a:t>quan</a:t>
            </a:r>
            <a:r>
              <a:rPr lang="en-US" sz="2000" dirty="0">
                <a:latin typeface="Calibri (Headings)"/>
                <a:cs typeface="Arial"/>
              </a:rPr>
              <a:t> </a:t>
            </a:r>
            <a:r>
              <a:rPr lang="en-US" sz="2000" dirty="0" err="1">
                <a:latin typeface="Calibri (Headings)"/>
                <a:cs typeface="Arial"/>
              </a:rPr>
              <a:t>tâm</a:t>
            </a:r>
            <a:r>
              <a:rPr lang="en-US" sz="2000" dirty="0">
                <a:latin typeface="Calibri (Headings)"/>
                <a:cs typeface="Arial"/>
              </a:rPr>
              <a:t> </a:t>
            </a:r>
            <a:r>
              <a:rPr lang="en-US" sz="2000" dirty="0" err="1">
                <a:latin typeface="Calibri (Headings)"/>
                <a:cs typeface="Arial"/>
              </a:rPr>
              <a:t>kết</a:t>
            </a:r>
            <a:r>
              <a:rPr lang="en-US" sz="2000" dirty="0">
                <a:latin typeface="Calibri (Headings)"/>
                <a:cs typeface="Arial"/>
              </a:rPr>
              <a:t> </a:t>
            </a:r>
            <a:r>
              <a:rPr lang="en-US" sz="2000" dirty="0" err="1">
                <a:latin typeface="Calibri (Headings)"/>
                <a:cs typeface="Arial"/>
              </a:rPr>
              <a:t>quả</a:t>
            </a:r>
            <a:r>
              <a:rPr lang="en-US" sz="2000" dirty="0">
                <a:latin typeface="Calibri (Headings)"/>
                <a:cs typeface="Arial"/>
              </a:rPr>
              <a:t> </a:t>
            </a:r>
            <a:r>
              <a:rPr lang="en-US" sz="2000" dirty="0" err="1">
                <a:latin typeface="Calibri (Headings)"/>
                <a:cs typeface="Arial"/>
              </a:rPr>
              <a:t>xử</a:t>
            </a:r>
            <a:r>
              <a:rPr lang="en-US" sz="2000" dirty="0">
                <a:latin typeface="Calibri (Headings)"/>
                <a:cs typeface="Arial"/>
              </a:rPr>
              <a:t> </a:t>
            </a:r>
            <a:r>
              <a:rPr lang="en-US" sz="2000" dirty="0" err="1">
                <a:latin typeface="Calibri (Headings)"/>
                <a:cs typeface="Arial"/>
              </a:rPr>
              <a:t>lý</a:t>
            </a:r>
            <a:r>
              <a:rPr lang="en-US" sz="2000" dirty="0">
                <a:latin typeface="Calibri (Headings)"/>
                <a:cs typeface="Arial"/>
              </a:rPr>
              <a:t> </a:t>
            </a:r>
            <a:r>
              <a:rPr lang="en-US" sz="2000" dirty="0" err="1">
                <a:latin typeface="Calibri (Headings)"/>
                <a:cs typeface="Arial"/>
              </a:rPr>
              <a:t>bên</a:t>
            </a:r>
            <a:r>
              <a:rPr lang="en-US" sz="2000" dirty="0">
                <a:latin typeface="Calibri (Headings)"/>
                <a:cs typeface="Arial"/>
              </a:rPr>
              <a:t> </a:t>
            </a:r>
            <a:r>
              <a:rPr lang="en-US" sz="2000" dirty="0" err="1">
                <a:latin typeface="Calibri (Headings)"/>
                <a:cs typeface="Arial"/>
              </a:rPr>
              <a:t>ngoài</a:t>
            </a:r>
            <a:r>
              <a:rPr lang="en-US" sz="2000" dirty="0">
                <a:latin typeface="Calibri (Headings)"/>
                <a:cs typeface="Arial"/>
              </a:rPr>
              <a:t>.</a:t>
            </a:r>
          </a:p>
          <a:p>
            <a:pPr marL="800100" lvl="1" indent="-342900">
              <a:buFont typeface="Wingdings" panose="05000000000000000000" pitchFamily="2" charset="2"/>
              <a:buChar char="ü"/>
            </a:pPr>
            <a:r>
              <a:rPr lang="en-US" sz="2000" i="1" dirty="0" err="1">
                <a:latin typeface="Calibri (Headings)"/>
                <a:cs typeface="Arial"/>
              </a:rPr>
              <a:t>Higg</a:t>
            </a:r>
            <a:r>
              <a:rPr lang="en-US" sz="2000" i="1" dirty="0">
                <a:latin typeface="Calibri (Headings)"/>
                <a:cs typeface="Arial"/>
              </a:rPr>
              <a:t> FEM</a:t>
            </a:r>
            <a:r>
              <a:rPr lang="en-US" sz="2000" i="1" dirty="0">
                <a:latin typeface="Calibri (Headings)"/>
              </a:rPr>
              <a:t> </a:t>
            </a:r>
            <a:r>
              <a:rPr lang="en-US" sz="2000" i="1" dirty="0" err="1">
                <a:latin typeface="Calibri (Headings)"/>
              </a:rPr>
              <a:t>yêu</a:t>
            </a:r>
            <a:r>
              <a:rPr lang="en-US" sz="2000" i="1" dirty="0">
                <a:latin typeface="Calibri (Headings)"/>
              </a:rPr>
              <a:t> </a:t>
            </a:r>
            <a:r>
              <a:rPr lang="en-US" sz="2000" i="1" dirty="0" err="1">
                <a:latin typeface="Calibri (Headings)"/>
              </a:rPr>
              <a:t>cầu</a:t>
            </a:r>
            <a:r>
              <a:rPr lang="en-US" sz="2000" i="1" dirty="0">
                <a:latin typeface="Calibri (Headings)"/>
              </a:rPr>
              <a:t> </a:t>
            </a:r>
            <a:r>
              <a:rPr lang="en-US" sz="2000" i="1" dirty="0" err="1">
                <a:latin typeface="Calibri (Headings)"/>
              </a:rPr>
              <a:t>nhà</a:t>
            </a:r>
            <a:r>
              <a:rPr lang="en-US" sz="2000" i="1" dirty="0">
                <a:latin typeface="Calibri (Headings)"/>
              </a:rPr>
              <a:t> </a:t>
            </a:r>
            <a:r>
              <a:rPr lang="en-US" sz="2000" i="1" dirty="0" err="1">
                <a:latin typeface="Calibri (Headings)"/>
              </a:rPr>
              <a:t>máy</a:t>
            </a:r>
            <a:r>
              <a:rPr lang="en-US" sz="2000" i="1" dirty="0">
                <a:latin typeface="Calibri (Headings)"/>
              </a:rPr>
              <a:t> </a:t>
            </a:r>
            <a:r>
              <a:rPr lang="en-US" sz="2000" i="1" dirty="0" err="1">
                <a:latin typeface="Calibri (Headings)"/>
              </a:rPr>
              <a:t>tái</a:t>
            </a:r>
            <a:r>
              <a:rPr lang="en-US" sz="2000" i="1" dirty="0">
                <a:latin typeface="Calibri (Headings)"/>
              </a:rPr>
              <a:t> </a:t>
            </a:r>
            <a:r>
              <a:rPr lang="en-US" sz="2000" i="1" dirty="0" err="1">
                <a:latin typeface="Calibri (Headings)"/>
              </a:rPr>
              <a:t>chế</a:t>
            </a:r>
            <a:r>
              <a:rPr lang="en-US" sz="2000" i="1" dirty="0">
                <a:latin typeface="Calibri (Headings)"/>
              </a:rPr>
              <a:t>, </a:t>
            </a:r>
            <a:r>
              <a:rPr lang="en-US" sz="2000" i="1" dirty="0" err="1">
                <a:latin typeface="Calibri (Headings)"/>
              </a:rPr>
              <a:t>tái</a:t>
            </a:r>
            <a:r>
              <a:rPr lang="en-US" sz="2000" i="1" dirty="0">
                <a:latin typeface="Calibri (Headings)"/>
              </a:rPr>
              <a:t> </a:t>
            </a:r>
            <a:r>
              <a:rPr lang="en-US" sz="2000" i="1" dirty="0" err="1">
                <a:latin typeface="Calibri (Headings)"/>
              </a:rPr>
              <a:t>sử</a:t>
            </a:r>
            <a:r>
              <a:rPr lang="en-US" sz="2000" i="1" dirty="0">
                <a:latin typeface="Calibri (Headings)"/>
              </a:rPr>
              <a:t> </a:t>
            </a:r>
            <a:r>
              <a:rPr lang="en-US" sz="2000" i="1" dirty="0" err="1">
                <a:latin typeface="Calibri (Headings)"/>
              </a:rPr>
              <a:t>dụng</a:t>
            </a:r>
            <a:r>
              <a:rPr lang="en-US" sz="2000" i="1" dirty="0">
                <a:latin typeface="Calibri (Headings)"/>
              </a:rPr>
              <a:t> n</a:t>
            </a:r>
            <a:r>
              <a:rPr lang="vi-VN" sz="2000" i="1" dirty="0">
                <a:latin typeface="Calibri (Headings)"/>
              </a:rPr>
              <a:t>ước</a:t>
            </a:r>
            <a:r>
              <a:rPr lang="en-US" sz="2000" i="1" dirty="0">
                <a:latin typeface="Calibri (Headings)"/>
              </a:rPr>
              <a:t> </a:t>
            </a:r>
            <a:r>
              <a:rPr lang="en-US" sz="2000" i="1" dirty="0" err="1">
                <a:latin typeface="Calibri (Headings)"/>
              </a:rPr>
              <a:t>thải</a:t>
            </a:r>
            <a:r>
              <a:rPr lang="en-US" sz="2000" i="1" dirty="0">
                <a:latin typeface="Calibri (Headings)"/>
              </a:rPr>
              <a:t> (</a:t>
            </a:r>
            <a:r>
              <a:rPr lang="en-US" sz="2000" i="1" dirty="0" err="1">
                <a:latin typeface="Calibri (Headings)"/>
              </a:rPr>
              <a:t>khép</a:t>
            </a:r>
            <a:r>
              <a:rPr lang="en-US" sz="2000" i="1" dirty="0">
                <a:latin typeface="Calibri (Headings)"/>
              </a:rPr>
              <a:t> </a:t>
            </a:r>
            <a:r>
              <a:rPr lang="en-US" sz="2000" i="1" dirty="0" err="1">
                <a:latin typeface="Calibri (Headings)"/>
              </a:rPr>
              <a:t>kín</a:t>
            </a:r>
            <a:r>
              <a:rPr lang="en-US" sz="2000" i="1" dirty="0">
                <a:latin typeface="Calibri (Headings)"/>
              </a:rPr>
              <a:t>)</a:t>
            </a:r>
            <a:r>
              <a:rPr lang="en-US" sz="2000" dirty="0">
                <a:latin typeface="Calibri (Headings)"/>
              </a:rPr>
              <a:t>.</a:t>
            </a:r>
          </a:p>
          <a:p>
            <a:pPr marL="342900" indent="-342900">
              <a:buFont typeface="Wingdings" panose="05000000000000000000" pitchFamily="2" charset="2"/>
              <a:buChar char="Ø"/>
            </a:pPr>
            <a:r>
              <a:rPr lang="en-US" sz="2000" i="1" dirty="0" err="1">
                <a:latin typeface="Calibri (Headings)"/>
              </a:rPr>
              <a:t>Nếu</a:t>
            </a:r>
            <a:r>
              <a:rPr lang="en-US" sz="2000" i="1" dirty="0">
                <a:latin typeface="Calibri (Headings)"/>
              </a:rPr>
              <a:t> DN </a:t>
            </a:r>
            <a:r>
              <a:rPr lang="en-US" sz="2000" i="1" dirty="0" err="1">
                <a:latin typeface="Calibri (Headings)"/>
              </a:rPr>
              <a:t>đã</a:t>
            </a:r>
            <a:r>
              <a:rPr lang="en-US" sz="2000" i="1" dirty="0">
                <a:latin typeface="Calibri (Headings)"/>
              </a:rPr>
              <a:t> </a:t>
            </a:r>
            <a:r>
              <a:rPr lang="en-US" sz="2000" i="1" dirty="0" err="1">
                <a:latin typeface="Calibri (Headings)"/>
              </a:rPr>
              <a:t>tuân</a:t>
            </a:r>
            <a:r>
              <a:rPr lang="en-US" sz="2000" i="1" dirty="0">
                <a:latin typeface="Calibri (Headings)"/>
              </a:rPr>
              <a:t> </a:t>
            </a:r>
            <a:r>
              <a:rPr lang="en-US" sz="2000" i="1" dirty="0" err="1">
                <a:latin typeface="Calibri (Headings)"/>
              </a:rPr>
              <a:t>thủ</a:t>
            </a:r>
            <a:r>
              <a:rPr lang="en-US" sz="2000" i="1" dirty="0">
                <a:latin typeface="Calibri (Headings)"/>
              </a:rPr>
              <a:t> </a:t>
            </a:r>
            <a:r>
              <a:rPr lang="en-US" sz="2000" i="1" dirty="0" err="1">
                <a:latin typeface="Calibri (Headings)"/>
              </a:rPr>
              <a:t>đầy</a:t>
            </a:r>
            <a:r>
              <a:rPr lang="en-US" sz="2000" i="1" dirty="0">
                <a:latin typeface="Calibri (Headings)"/>
              </a:rPr>
              <a:t> </a:t>
            </a:r>
            <a:r>
              <a:rPr lang="en-US" sz="2000" i="1" dirty="0" err="1">
                <a:latin typeface="Calibri (Headings)"/>
              </a:rPr>
              <a:t>đủ</a:t>
            </a:r>
            <a:r>
              <a:rPr lang="en-US" sz="2000" i="1" dirty="0">
                <a:latin typeface="Calibri (Headings)"/>
              </a:rPr>
              <a:t> </a:t>
            </a:r>
            <a:r>
              <a:rPr lang="en-US" sz="2000" i="1" dirty="0" err="1">
                <a:latin typeface="Calibri (Headings)"/>
              </a:rPr>
              <a:t>các</a:t>
            </a:r>
            <a:r>
              <a:rPr lang="en-US" sz="2000" i="1" dirty="0">
                <a:latin typeface="Calibri (Headings)"/>
              </a:rPr>
              <a:t> </a:t>
            </a:r>
            <a:r>
              <a:rPr lang="en-US" sz="2000" i="1" dirty="0" err="1">
                <a:latin typeface="Calibri (Headings)"/>
              </a:rPr>
              <a:t>yêu</a:t>
            </a:r>
            <a:r>
              <a:rPr lang="en-US" sz="2000" i="1" dirty="0">
                <a:latin typeface="Calibri (Headings)"/>
              </a:rPr>
              <a:t> </a:t>
            </a:r>
            <a:r>
              <a:rPr lang="en-US" sz="2000" i="1" dirty="0" err="1">
                <a:latin typeface="Calibri (Headings)"/>
              </a:rPr>
              <a:t>cầu</a:t>
            </a:r>
            <a:r>
              <a:rPr lang="en-US" sz="2000" i="1" dirty="0">
                <a:latin typeface="Calibri (Headings)"/>
              </a:rPr>
              <a:t> </a:t>
            </a:r>
            <a:r>
              <a:rPr lang="en-US" sz="2000" i="1" dirty="0" err="1">
                <a:latin typeface="Calibri (Headings)"/>
              </a:rPr>
              <a:t>về</a:t>
            </a:r>
            <a:r>
              <a:rPr lang="en-US" sz="2000" i="1" dirty="0">
                <a:latin typeface="Calibri (Headings)"/>
              </a:rPr>
              <a:t> </a:t>
            </a:r>
            <a:r>
              <a:rPr lang="en-US" sz="2000" i="1" dirty="0" err="1">
                <a:latin typeface="Calibri (Headings)"/>
              </a:rPr>
              <a:t>quản</a:t>
            </a:r>
            <a:r>
              <a:rPr lang="en-US" sz="2000" i="1" dirty="0">
                <a:latin typeface="Calibri (Headings)"/>
              </a:rPr>
              <a:t> </a:t>
            </a:r>
            <a:r>
              <a:rPr lang="en-US" sz="2000" i="1" dirty="0" err="1">
                <a:latin typeface="Calibri (Headings)"/>
              </a:rPr>
              <a:t>lý</a:t>
            </a:r>
            <a:r>
              <a:rPr lang="en-US" sz="2000" i="1" dirty="0">
                <a:latin typeface="Calibri (Headings)"/>
              </a:rPr>
              <a:t> </a:t>
            </a:r>
            <a:r>
              <a:rPr lang="en-US" sz="2000" i="1" dirty="0" err="1">
                <a:latin typeface="Calibri (Headings)"/>
              </a:rPr>
              <a:t>nước</a:t>
            </a:r>
            <a:r>
              <a:rPr lang="en-US" sz="2000" i="1" dirty="0">
                <a:latin typeface="Calibri (Headings)"/>
              </a:rPr>
              <a:t> </a:t>
            </a:r>
            <a:r>
              <a:rPr lang="en-US" sz="2000" i="1" dirty="0" err="1">
                <a:latin typeface="Calibri (Headings)"/>
              </a:rPr>
              <a:t>thải</a:t>
            </a:r>
            <a:r>
              <a:rPr lang="en-US" sz="2000" i="1" dirty="0">
                <a:latin typeface="Calibri (Headings)"/>
              </a:rPr>
              <a:t> </a:t>
            </a:r>
            <a:r>
              <a:rPr lang="en-US" sz="2000" i="1" dirty="0" err="1">
                <a:latin typeface="Calibri (Headings)"/>
              </a:rPr>
              <a:t>của</a:t>
            </a:r>
            <a:r>
              <a:rPr lang="en-US" sz="2000" i="1" dirty="0">
                <a:latin typeface="Calibri (Headings)"/>
              </a:rPr>
              <a:t> </a:t>
            </a:r>
            <a:r>
              <a:rPr lang="en-US" sz="2000" i="1" dirty="0" err="1">
                <a:latin typeface="Calibri (Headings)"/>
                <a:cs typeface="Arial"/>
              </a:rPr>
              <a:t>Pháp</a:t>
            </a:r>
            <a:r>
              <a:rPr lang="en-US" sz="2000" i="1" dirty="0">
                <a:latin typeface="Calibri (Headings)"/>
                <a:cs typeface="Arial"/>
              </a:rPr>
              <a:t> </a:t>
            </a:r>
            <a:r>
              <a:rPr lang="en-US" sz="2000" i="1" dirty="0" err="1">
                <a:latin typeface="Calibri (Headings)"/>
                <a:cs typeface="Arial"/>
              </a:rPr>
              <a:t>luật</a:t>
            </a:r>
            <a:r>
              <a:rPr lang="en-US" sz="2000" i="1" dirty="0">
                <a:latin typeface="Calibri (Headings)"/>
                <a:cs typeface="Arial"/>
              </a:rPr>
              <a:t> VN </a:t>
            </a:r>
            <a:r>
              <a:rPr lang="en-US" sz="2000" i="1" dirty="0" err="1">
                <a:latin typeface="Calibri (Headings)"/>
              </a:rPr>
              <a:t>thì</a:t>
            </a:r>
            <a:r>
              <a:rPr lang="en-US" sz="2000" i="1" dirty="0">
                <a:latin typeface="Calibri (Headings)"/>
              </a:rPr>
              <a:t> </a:t>
            </a:r>
            <a:r>
              <a:rPr lang="en-US" sz="2000" i="1" dirty="0" err="1">
                <a:latin typeface="Calibri (Headings)"/>
              </a:rPr>
              <a:t>đồng</a:t>
            </a:r>
            <a:r>
              <a:rPr lang="en-US" sz="2000" i="1" dirty="0">
                <a:latin typeface="Calibri (Headings)"/>
              </a:rPr>
              <a:t> </a:t>
            </a:r>
            <a:r>
              <a:rPr lang="en-US" sz="2000" i="1" dirty="0" err="1">
                <a:latin typeface="Calibri (Headings)"/>
              </a:rPr>
              <a:t>thời</a:t>
            </a:r>
            <a:r>
              <a:rPr lang="en-US" sz="2000" i="1" dirty="0">
                <a:latin typeface="Calibri (Headings)"/>
              </a:rPr>
              <a:t> </a:t>
            </a:r>
            <a:r>
              <a:rPr lang="en-US" sz="2000" i="1" dirty="0" err="1">
                <a:latin typeface="Calibri (Headings)"/>
              </a:rPr>
              <a:t>cũng</a:t>
            </a:r>
            <a:r>
              <a:rPr lang="en-US" sz="2000" i="1" dirty="0">
                <a:latin typeface="Calibri (Headings)"/>
              </a:rPr>
              <a:t> </a:t>
            </a:r>
            <a:r>
              <a:rPr lang="en-US" sz="2000" i="1" dirty="0" err="1">
                <a:latin typeface="Calibri (Headings)"/>
              </a:rPr>
              <a:t>tuân</a:t>
            </a:r>
            <a:r>
              <a:rPr lang="en-US" sz="2000" i="1" dirty="0">
                <a:latin typeface="Calibri (Headings)"/>
              </a:rPr>
              <a:t> </a:t>
            </a:r>
            <a:r>
              <a:rPr lang="en-US" sz="2000" i="1" dirty="0" err="1">
                <a:latin typeface="Calibri (Headings)"/>
              </a:rPr>
              <a:t>thủ</a:t>
            </a:r>
            <a:r>
              <a:rPr lang="en-US" sz="2000" i="1" dirty="0">
                <a:latin typeface="Calibri (Headings)"/>
              </a:rPr>
              <a:t> </a:t>
            </a:r>
            <a:r>
              <a:rPr lang="en-US" sz="2000" i="1" dirty="0" err="1">
                <a:latin typeface="Calibri (Headings)"/>
              </a:rPr>
              <a:t>các</a:t>
            </a:r>
            <a:r>
              <a:rPr lang="en-US" sz="2000" i="1" dirty="0">
                <a:latin typeface="Calibri (Headings)"/>
              </a:rPr>
              <a:t> </a:t>
            </a:r>
            <a:r>
              <a:rPr lang="en-US" sz="2000" i="1" dirty="0" err="1">
                <a:latin typeface="Calibri (Headings)"/>
              </a:rPr>
              <a:t>yêu</a:t>
            </a:r>
            <a:r>
              <a:rPr lang="en-US" sz="2000" i="1" dirty="0">
                <a:latin typeface="Calibri (Headings)"/>
              </a:rPr>
              <a:t> </a:t>
            </a:r>
            <a:r>
              <a:rPr lang="en-US" sz="2000" i="1" dirty="0" err="1">
                <a:latin typeface="Calibri (Headings)"/>
              </a:rPr>
              <a:t>cầu</a:t>
            </a:r>
            <a:r>
              <a:rPr lang="en-US" sz="2000" i="1" dirty="0">
                <a:latin typeface="Calibri (Headings)"/>
              </a:rPr>
              <a:t> </a:t>
            </a:r>
            <a:r>
              <a:rPr lang="en-US" sz="2000" i="1" dirty="0" err="1">
                <a:latin typeface="Calibri (Headings)"/>
              </a:rPr>
              <a:t>về</a:t>
            </a:r>
            <a:r>
              <a:rPr lang="en-US" sz="2000" i="1" dirty="0">
                <a:latin typeface="Calibri (Headings)"/>
              </a:rPr>
              <a:t> </a:t>
            </a:r>
            <a:r>
              <a:rPr lang="en-US" sz="2000" i="1" dirty="0" err="1">
                <a:latin typeface="Calibri (Headings)"/>
              </a:rPr>
              <a:t>Nước</a:t>
            </a:r>
            <a:r>
              <a:rPr lang="en-US" sz="2000" i="1" dirty="0">
                <a:latin typeface="Calibri (Headings)"/>
              </a:rPr>
              <a:t> </a:t>
            </a:r>
            <a:r>
              <a:rPr lang="en-US" sz="2000" i="1" dirty="0" err="1">
                <a:latin typeface="Calibri (Headings)"/>
              </a:rPr>
              <a:t>thải</a:t>
            </a:r>
            <a:r>
              <a:rPr lang="en-US" sz="2000" i="1" dirty="0">
                <a:latin typeface="Calibri (Headings)"/>
              </a:rPr>
              <a:t> </a:t>
            </a:r>
            <a:r>
              <a:rPr lang="en-US" sz="2000" i="1" dirty="0" err="1">
                <a:latin typeface="Calibri (Headings)"/>
              </a:rPr>
              <a:t>theo</a:t>
            </a:r>
            <a:r>
              <a:rPr lang="en-US" sz="2000" i="1" dirty="0">
                <a:latin typeface="Calibri (Headings)"/>
              </a:rPr>
              <a:t> </a:t>
            </a:r>
            <a:r>
              <a:rPr lang="en-US" sz="2000" i="1" dirty="0" err="1">
                <a:latin typeface="Calibri (Headings)"/>
                <a:cs typeface="Arial"/>
              </a:rPr>
              <a:t>Higg</a:t>
            </a:r>
            <a:r>
              <a:rPr lang="en-US" sz="2000" i="1" dirty="0">
                <a:latin typeface="Calibri (Headings)"/>
                <a:cs typeface="Arial"/>
              </a:rPr>
              <a:t> FEM</a:t>
            </a:r>
            <a:r>
              <a:rPr lang="en-US" sz="2000" i="1" dirty="0">
                <a:latin typeface="Calibri (Headings)"/>
              </a:rPr>
              <a:t> - Level 1.</a:t>
            </a:r>
          </a:p>
          <a:p>
            <a:pPr marL="342900" indent="-342900">
              <a:buFont typeface="Wingdings" panose="05000000000000000000" pitchFamily="2" charset="2"/>
              <a:buChar char="Ø"/>
            </a:pPr>
            <a:r>
              <a:rPr lang="en-US" sz="2000" i="1" dirty="0">
                <a:latin typeface="Calibri (Headings)"/>
              </a:rPr>
              <a:t>DN </a:t>
            </a:r>
            <a:r>
              <a:rPr lang="en-US" sz="2000" i="1" dirty="0" err="1">
                <a:latin typeface="Calibri (Headings)"/>
              </a:rPr>
              <a:t>muốn</a:t>
            </a:r>
            <a:r>
              <a:rPr lang="en-US" sz="2000" i="1" dirty="0">
                <a:latin typeface="Calibri (Headings)"/>
              </a:rPr>
              <a:t> </a:t>
            </a:r>
            <a:r>
              <a:rPr lang="en-US" sz="2000" i="1" dirty="0" err="1">
                <a:latin typeface="Calibri (Headings)"/>
              </a:rPr>
              <a:t>đạt</a:t>
            </a:r>
            <a:r>
              <a:rPr lang="en-US" sz="2000" i="1" dirty="0">
                <a:latin typeface="Calibri (Headings)"/>
              </a:rPr>
              <a:t> </a:t>
            </a:r>
            <a:r>
              <a:rPr lang="en-US" sz="2000" i="1" dirty="0" err="1">
                <a:latin typeface="Calibri (Headings)"/>
              </a:rPr>
              <a:t>được</a:t>
            </a:r>
            <a:r>
              <a:rPr lang="en-US" sz="2000" i="1" dirty="0">
                <a:latin typeface="Calibri (Headings)"/>
              </a:rPr>
              <a:t> </a:t>
            </a:r>
            <a:r>
              <a:rPr lang="en-US" sz="2000" i="1" dirty="0" err="1">
                <a:latin typeface="Calibri (Headings)"/>
                <a:cs typeface="Arial"/>
              </a:rPr>
              <a:t>Higg</a:t>
            </a:r>
            <a:r>
              <a:rPr lang="en-US" sz="2000" i="1" dirty="0">
                <a:latin typeface="Calibri (Headings)"/>
                <a:cs typeface="Arial"/>
              </a:rPr>
              <a:t> FEM</a:t>
            </a:r>
            <a:r>
              <a:rPr lang="en-US" sz="2000" i="1" dirty="0">
                <a:latin typeface="Calibri (Headings)"/>
              </a:rPr>
              <a:t> - Level 3 </a:t>
            </a:r>
            <a:r>
              <a:rPr lang="en-US" sz="2000" i="1" dirty="0" err="1">
                <a:latin typeface="Calibri (Headings)"/>
              </a:rPr>
              <a:t>khi</a:t>
            </a:r>
            <a:r>
              <a:rPr lang="en-US" sz="2000" i="1" dirty="0">
                <a:latin typeface="Calibri (Headings)"/>
              </a:rPr>
              <a:t> </a:t>
            </a:r>
            <a:r>
              <a:rPr lang="en-US" sz="2000" i="1" dirty="0" err="1">
                <a:latin typeface="Calibri (Headings)"/>
              </a:rPr>
              <a:t>thực</a:t>
            </a:r>
            <a:r>
              <a:rPr lang="en-US" sz="2000" i="1" dirty="0">
                <a:latin typeface="Calibri (Headings)"/>
              </a:rPr>
              <a:t> </a:t>
            </a:r>
            <a:r>
              <a:rPr lang="en-US" sz="2000" i="1" dirty="0" err="1">
                <a:latin typeface="Calibri (Headings)"/>
              </a:rPr>
              <a:t>hiện</a:t>
            </a:r>
            <a:r>
              <a:rPr lang="en-US" sz="2000" i="1" dirty="0">
                <a:latin typeface="Calibri (Headings)"/>
              </a:rPr>
              <a:t> </a:t>
            </a:r>
            <a:r>
              <a:rPr lang="en-US" sz="2000" i="1" dirty="0" err="1">
                <a:latin typeface="Calibri (Headings)"/>
              </a:rPr>
              <a:t>tất</a:t>
            </a:r>
            <a:r>
              <a:rPr lang="en-US" sz="2000" i="1" dirty="0">
                <a:latin typeface="Calibri (Headings)"/>
              </a:rPr>
              <a:t> </a:t>
            </a:r>
            <a:r>
              <a:rPr lang="en-US" sz="2000" i="1" dirty="0" err="1">
                <a:latin typeface="Calibri (Headings)"/>
              </a:rPr>
              <a:t>cả</a:t>
            </a:r>
            <a:r>
              <a:rPr lang="en-US" sz="2000" i="1" dirty="0">
                <a:latin typeface="Calibri (Headings)"/>
              </a:rPr>
              <a:t> </a:t>
            </a:r>
            <a:r>
              <a:rPr lang="en-US" sz="2000" i="1" dirty="0" err="1">
                <a:latin typeface="Calibri (Headings)"/>
              </a:rPr>
              <a:t>các</a:t>
            </a:r>
            <a:r>
              <a:rPr lang="en-US" sz="2000" i="1" dirty="0">
                <a:latin typeface="Calibri (Headings)"/>
              </a:rPr>
              <a:t> </a:t>
            </a:r>
            <a:r>
              <a:rPr lang="en-US" sz="2000" i="1" dirty="0" err="1">
                <a:latin typeface="Calibri (Headings)"/>
              </a:rPr>
              <a:t>sự</a:t>
            </a:r>
            <a:r>
              <a:rPr lang="en-US" sz="2000" i="1" dirty="0">
                <a:latin typeface="Calibri (Headings)"/>
              </a:rPr>
              <a:t> </a:t>
            </a:r>
            <a:r>
              <a:rPr lang="en-US" sz="2000" i="1" dirty="0" err="1">
                <a:latin typeface="Calibri (Headings)"/>
              </a:rPr>
              <a:t>khác</a:t>
            </a:r>
            <a:r>
              <a:rPr lang="en-US" sz="2000" i="1" dirty="0">
                <a:latin typeface="Calibri (Headings)"/>
              </a:rPr>
              <a:t> </a:t>
            </a:r>
            <a:r>
              <a:rPr lang="en-US" sz="2000" i="1" dirty="0" err="1">
                <a:latin typeface="Calibri (Headings)"/>
              </a:rPr>
              <a:t>biệt</a:t>
            </a:r>
            <a:r>
              <a:rPr lang="en-US" sz="2000" i="1" dirty="0">
                <a:latin typeface="Calibri (Headings)"/>
              </a:rPr>
              <a:t> </a:t>
            </a:r>
            <a:r>
              <a:rPr lang="en-US" sz="2000" i="1" dirty="0" err="1">
                <a:latin typeface="Calibri (Headings)"/>
              </a:rPr>
              <a:t>nêu</a:t>
            </a:r>
            <a:r>
              <a:rPr lang="en-US" sz="2000" i="1" dirty="0">
                <a:latin typeface="Calibri (Headings)"/>
              </a:rPr>
              <a:t> </a:t>
            </a:r>
            <a:r>
              <a:rPr lang="en-US" sz="2000" i="1" dirty="0" err="1">
                <a:latin typeface="Calibri (Headings)"/>
              </a:rPr>
              <a:t>trên</a:t>
            </a:r>
            <a:r>
              <a:rPr lang="en-US" sz="2000" i="1" dirty="0">
                <a:latin typeface="Calibri (Headings)"/>
              </a:rPr>
              <a:t>: </a:t>
            </a:r>
            <a:r>
              <a:rPr lang="en-US" sz="2000" i="1" dirty="0">
                <a:solidFill>
                  <a:srgbClr val="862A39"/>
                </a:solidFill>
                <a:latin typeface="Calibri (Headings)"/>
                <a:cs typeface="Arial"/>
              </a:rPr>
              <a:t>offsite &amp; </a:t>
            </a:r>
            <a:r>
              <a:rPr lang="en-US" sz="2000" i="1" dirty="0">
                <a:solidFill>
                  <a:srgbClr val="862A39"/>
                </a:solidFill>
                <a:latin typeface="Calibri (Headings)"/>
              </a:rPr>
              <a:t>closed loop.</a:t>
            </a:r>
          </a:p>
        </p:txBody>
      </p:sp>
      <p:sp>
        <p:nvSpPr>
          <p:cNvPr id="5"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NƯỚC THẢI – NƯỚC THẢI</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110299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sp>
        <p:nvSpPr>
          <p:cNvPr id="6" name="TextBox 5"/>
          <p:cNvSpPr txBox="1"/>
          <p:nvPr/>
        </p:nvSpPr>
        <p:spPr>
          <a:xfrm>
            <a:off x="2743200" y="2286000"/>
            <a:ext cx="5702188" cy="1631216"/>
          </a:xfrm>
          <a:prstGeom prst="rect">
            <a:avLst/>
          </a:prstGeom>
          <a:solidFill>
            <a:schemeClr val="accent5">
              <a:lumMod val="20000"/>
              <a:lumOff val="80000"/>
            </a:schemeClr>
          </a:solidFill>
        </p:spPr>
        <p:txBody>
          <a:bodyPr wrap="square" rtlCol="0">
            <a:spAutoFit/>
          </a:bodyPr>
          <a:lstStyle/>
          <a:p>
            <a:pPr marL="457200" indent="-457200">
              <a:spcBef>
                <a:spcPts val="600"/>
              </a:spcBef>
              <a:spcAft>
                <a:spcPts val="600"/>
              </a:spcAft>
              <a:buFont typeface="+mj-lt"/>
              <a:buAutoNum type="arabicPeriod"/>
            </a:pPr>
            <a:r>
              <a:rPr lang="en-US" sz="2000" dirty="0">
                <a:latin typeface="Arial" pitchFamily="34" charset="0"/>
                <a:cs typeface="Arial" pitchFamily="34" charset="0"/>
              </a:rPr>
              <a:t>QUẢN LÝ CHẤT THẢI RẮN SINH HOẠT</a:t>
            </a:r>
          </a:p>
          <a:p>
            <a:pPr marL="457200" indent="-457200">
              <a:spcBef>
                <a:spcPts val="600"/>
              </a:spcBef>
              <a:spcAft>
                <a:spcPts val="600"/>
              </a:spcAft>
              <a:buFont typeface="+mj-lt"/>
              <a:buAutoNum type="arabicPeriod"/>
            </a:pPr>
            <a:r>
              <a:rPr lang="en-US" sz="2000" dirty="0">
                <a:latin typeface="Arial" pitchFamily="34" charset="0"/>
                <a:cs typeface="Arial" pitchFamily="34" charset="0"/>
              </a:rPr>
              <a:t>QUẢN LÝ CTR CÔNG NGHIỆP THÔNG THƯỜNG</a:t>
            </a:r>
          </a:p>
          <a:p>
            <a:pPr marL="457200" indent="-457200">
              <a:spcBef>
                <a:spcPts val="600"/>
              </a:spcBef>
              <a:spcAft>
                <a:spcPts val="600"/>
              </a:spcAft>
              <a:buFont typeface="+mj-lt"/>
              <a:buAutoNum type="arabicPeriod"/>
            </a:pPr>
            <a:r>
              <a:rPr lang="en-US" sz="2000" dirty="0">
                <a:latin typeface="Arial" pitchFamily="34" charset="0"/>
                <a:cs typeface="Arial" pitchFamily="34" charset="0"/>
              </a:rPr>
              <a:t>QUẢN LÝ BÙN THẢI</a:t>
            </a:r>
          </a:p>
        </p:txBody>
      </p:sp>
      <p:pic>
        <p:nvPicPr>
          <p:cNvPr id="10" name="Picture 9" descr="E:\DOITAC.E\Assist\ASSIST.GD4\Tuvan.Nhamay\Ketqua.GD1.tuvan3DN\Report.Nền\Asia\SP.Pha2\Asia.Lan 1\hinh\IMG_728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989" y="2286000"/>
            <a:ext cx="2066925" cy="1550035"/>
          </a:xfrm>
          <a:prstGeom prst="rect">
            <a:avLst/>
          </a:prstGeom>
          <a:noFill/>
          <a:ln>
            <a:noFill/>
          </a:ln>
        </p:spPr>
      </p:pic>
    </p:spTree>
    <p:extLst>
      <p:ext uri="{BB962C8B-B14F-4D97-AF65-F5344CB8AC3E}">
        <p14:creationId xmlns:p14="http://schemas.microsoft.com/office/powerpoint/2010/main" val="2865314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142912" y="981635"/>
            <a:ext cx="6423847"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CHẤT THẢI RẮN SINH HOẠT</a:t>
            </a:r>
          </a:p>
        </p:txBody>
      </p:sp>
      <p:sp>
        <p:nvSpPr>
          <p:cNvPr id="3" name="Rectangle 2"/>
          <p:cNvSpPr/>
          <p:nvPr/>
        </p:nvSpPr>
        <p:spPr>
          <a:xfrm>
            <a:off x="348559" y="1345724"/>
            <a:ext cx="6245094" cy="4832092"/>
          </a:xfrm>
          <a:prstGeom prst="rect">
            <a:avLst/>
          </a:prstGeom>
          <a:solidFill>
            <a:schemeClr val="accent5">
              <a:lumMod val="20000"/>
              <a:lumOff val="80000"/>
            </a:schemeClr>
          </a:solidFill>
        </p:spPr>
        <p:txBody>
          <a:bodyPr wrap="square">
            <a:spAutoFit/>
          </a:bodyPr>
          <a:lstStyle/>
          <a:p>
            <a:pPr marL="457200" marR="0" algn="just"/>
            <a:r>
              <a:rPr lang="en-US" sz="2200" b="1" dirty="0" err="1">
                <a:latin typeface="Calibri" panose="020F0502020204030204" pitchFamily="34" charset="0"/>
                <a:ea typeface="Calibri" panose="020F0502020204030204" pitchFamily="34" charset="0"/>
                <a:cs typeface="Times New Roman" panose="02020603050405020304" pitchFamily="18" charset="0"/>
              </a:rPr>
              <a:t>Trách</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nhiệm</a:t>
            </a:r>
            <a:r>
              <a:rPr lang="en-US" sz="2200" b="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việc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loại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Ký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đồng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dịch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vụ</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gom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vận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toán</a:t>
            </a:r>
            <a:r>
              <a:rPr lang="en-US" sz="2200" dirty="0">
                <a:latin typeface="Calibri" panose="020F0502020204030204" pitchFamily="34" charset="0"/>
                <a:ea typeface="Calibri" panose="020F0502020204030204" pitchFamily="34" charset="0"/>
                <a:cs typeface="Times New Roman" panose="02020603050405020304" pitchFamily="18" charset="0"/>
              </a:rPr>
              <a:t> chi </a:t>
            </a:r>
            <a:r>
              <a:rPr lang="en-US" sz="2200" dirty="0" err="1">
                <a:latin typeface="Calibri" panose="020F0502020204030204" pitchFamily="34" charset="0"/>
                <a:ea typeface="Calibri" panose="020F0502020204030204" pitchFamily="34" charset="0"/>
                <a:cs typeface="Times New Roman" panose="02020603050405020304" pitchFamily="18" charset="0"/>
              </a:rPr>
              <a:t>phí</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Phân</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loại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Nhóm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hữu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dễ</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hủy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nhóm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thức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thừa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rau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củ</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vật</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Nhóm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nhóm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giấy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nhựa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kim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thủy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tinh</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Nhóm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còn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lại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gn="just"/>
            <a:r>
              <a:rPr lang="en-US" sz="2200" b="1" dirty="0">
                <a:latin typeface="Calibri" panose="020F0502020204030204" pitchFamily="34" charset="0"/>
                <a:ea typeface="Calibri" panose="020F0502020204030204" pitchFamily="34" charset="0"/>
                <a:cs typeface="Times New Roman" panose="02020603050405020304" pitchFamily="18" charset="0"/>
              </a:rPr>
              <a:t>     Thu </a:t>
            </a:r>
            <a:r>
              <a:rPr lang="en-US" sz="2200" b="1" dirty="0" err="1">
                <a:latin typeface="Calibri" panose="020F0502020204030204" pitchFamily="34" charset="0"/>
                <a:ea typeface="Calibri" panose="020F0502020204030204" pitchFamily="34" charset="0"/>
                <a:cs typeface="Times New Roman" panose="02020603050405020304" pitchFamily="18" charset="0"/>
              </a:rPr>
              <a:t>gom</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vận</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chuyển</a:t>
            </a:r>
            <a:r>
              <a:rPr lang="en-US" sz="2200" b="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Thu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gom</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theo</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tuyến</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để</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vận</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chuyển</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tới</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điểm</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tập</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kết</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trạm</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trung</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chuyển</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chứa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kích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C:\Users\Truyen Bao\Desktop\1_19139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763460" y="1944148"/>
            <a:ext cx="2169870" cy="1697419"/>
          </a:xfrm>
          <a:prstGeom prst="rect">
            <a:avLst/>
          </a:prstGeom>
          <a:noFill/>
          <a:ln>
            <a:noFill/>
          </a:ln>
        </p:spPr>
      </p:pic>
      <p:pic>
        <p:nvPicPr>
          <p:cNvPr id="16" name="Picture 15" descr="C:\Users\Truyen Bao\Desktop\VAN-CHUYEN-RAC-0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9300" y="4251167"/>
            <a:ext cx="2177348" cy="1834323"/>
          </a:xfrm>
          <a:prstGeom prst="rect">
            <a:avLst/>
          </a:prstGeom>
          <a:noFill/>
          <a:ln>
            <a:noFill/>
          </a:ln>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4909225"/>
            <a:ext cx="670618" cy="518205"/>
          </a:xfrm>
          <a:prstGeom prst="rect">
            <a:avLst/>
          </a:prstGeom>
        </p:spPr>
      </p:pic>
    </p:spTree>
    <p:extLst>
      <p:ext uri="{BB962C8B-B14F-4D97-AF65-F5344CB8AC3E}">
        <p14:creationId xmlns:p14="http://schemas.microsoft.com/office/powerpoint/2010/main" val="7276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142912" y="981635"/>
            <a:ext cx="6423847"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CHẤT THẢI RẮN SINH HOẠT</a:t>
            </a:r>
          </a:p>
        </p:txBody>
      </p:sp>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
        <p:nvSpPr>
          <p:cNvPr id="2" name="Rectangle 1"/>
          <p:cNvSpPr/>
          <p:nvPr/>
        </p:nvSpPr>
        <p:spPr>
          <a:xfrm>
            <a:off x="168050" y="1721758"/>
            <a:ext cx="8772488" cy="3517886"/>
          </a:xfrm>
          <a:prstGeom prst="rect">
            <a:avLst/>
          </a:prstGeom>
          <a:solidFill>
            <a:srgbClr val="CCCC00"/>
          </a:solidFill>
        </p:spPr>
        <p:txBody>
          <a:bodyPr wrap="square">
            <a:spAutoFit/>
          </a:bodyPr>
          <a:lstStyle/>
          <a:p>
            <a:pPr marL="342900" marR="0" lvl="0" indent="-342900" algn="just">
              <a:lnSpc>
                <a:spcPct val="107000"/>
              </a:lnSpc>
              <a:spcBef>
                <a:spcPts val="600"/>
              </a:spcBef>
              <a:spcAft>
                <a:spcPts val="600"/>
              </a:spcAft>
              <a:buFont typeface="Wingdings" panose="05000000000000000000" pitchFamily="2" charset="2"/>
              <a:buChar char=""/>
            </a:pPr>
            <a:r>
              <a:rPr lang="en-US" sz="2000" dirty="0" err="1">
                <a:latin typeface="Arial" panose="020B0604020202020204" pitchFamily="34" charset="0"/>
                <a:ea typeface="Calibri" panose="020F0502020204030204" pitchFamily="34" charset="0"/>
                <a:cs typeface="Arial" panose="020B0604020202020204" pitchFamily="34" charset="0"/>
              </a:rPr>
              <a:t>Trường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nguồn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hoạt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tự</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chế</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chế</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lý</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lý</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hồi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năng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phù</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phê</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duyệt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cáo</a:t>
            </a:r>
            <a:r>
              <a:rPr lang="en-US" sz="2000" dirty="0">
                <a:latin typeface="Arial" panose="020B0604020202020204" pitchFamily="34" charset="0"/>
                <a:ea typeface="Calibri" panose="020F0502020204030204" pitchFamily="34" charset="0"/>
                <a:cs typeface="Arial" panose="020B0604020202020204" pitchFamily="34" charset="0"/>
              </a:rPr>
              <a:t> ĐTM</a:t>
            </a:r>
          </a:p>
          <a:p>
            <a:pPr marL="342900" marR="0" lvl="0" indent="-342900" algn="just">
              <a:lnSpc>
                <a:spcPct val="107000"/>
              </a:lnSpc>
              <a:spcBef>
                <a:spcPts val="600"/>
              </a:spcBef>
              <a:spcAft>
                <a:spcPts val="600"/>
              </a:spcAft>
              <a:buFont typeface="Wingdings" panose="05000000000000000000" pitchFamily="2" charset="2"/>
              <a:buChar char=""/>
            </a:pP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hoạt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sau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giữ</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bao</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bì</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hoặc</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thiết</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bị</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lưu</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chứa</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phù</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hợp</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phù</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giữ</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err="1">
                <a:latin typeface="Arial" panose="020B0604020202020204" pitchFamily="34" charset="0"/>
                <a:ea typeface="Calibri" panose="020F0502020204030204" pitchFamily="34" charset="0"/>
                <a:cs typeface="Arial" panose="020B0604020202020204" pitchFamily="34" charset="0"/>
              </a:rPr>
              <a:t>tại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vực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cộng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đảm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mỹ</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quan</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07000"/>
              </a:lnSpc>
              <a:spcBef>
                <a:spcPts val="600"/>
              </a:spcBef>
              <a:spcAft>
                <a:spcPts val="600"/>
              </a:spcAft>
              <a:buFont typeface="Wingdings" panose="05000000000000000000" pitchFamily="2" charset="2"/>
              <a:buChar char=""/>
            </a:pPr>
            <a:r>
              <a:rPr lang="en-US" sz="2000" dirty="0" err="1">
                <a:latin typeface="Arial" panose="020B0604020202020204" pitchFamily="34" charset="0"/>
                <a:ea typeface="Calibri" panose="020F0502020204030204" pitchFamily="34" charset="0"/>
                <a:cs typeface="Arial" panose="020B0604020202020204" pitchFamily="34" charset="0"/>
              </a:rPr>
              <a:t>Sử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biên</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bản</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bàn</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giao</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chất</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thải</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rắn</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sinh</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C00000"/>
                </a:solidFill>
                <a:latin typeface="Arial" panose="020B0604020202020204" pitchFamily="34" charset="0"/>
                <a:ea typeface="Calibri" panose="020F0502020204030204" pitchFamily="34" charset="0"/>
                <a:cs typeface="Arial" panose="020B0604020202020204" pitchFamily="34" charset="0"/>
              </a:rPr>
              <a:t>hoạt</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tiếp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Phụ</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lục</a:t>
            </a:r>
            <a:r>
              <a:rPr lang="en-US" sz="2000" dirty="0">
                <a:latin typeface="Arial" panose="020B0604020202020204" pitchFamily="34" charset="0"/>
                <a:ea typeface="Calibri" panose="020F0502020204030204" pitchFamily="34" charset="0"/>
                <a:cs typeface="Arial" panose="020B0604020202020204" pitchFamily="34" charset="0"/>
              </a:rPr>
              <a:t> IV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40/2019</a:t>
            </a:r>
          </a:p>
          <a:p>
            <a:pPr marL="342900" marR="0" lvl="0" indent="-342900" algn="just">
              <a:lnSpc>
                <a:spcPct val="107000"/>
              </a:lnSpc>
              <a:spcBef>
                <a:spcPts val="600"/>
              </a:spcBef>
              <a:spcAft>
                <a:spcPts val="600"/>
              </a:spcAft>
              <a:buFont typeface="Wingdings" panose="05000000000000000000" pitchFamily="2" charset="2"/>
              <a:buChar char=""/>
            </a:pPr>
            <a:r>
              <a:rPr lang="en-US" sz="2000" dirty="0" err="1">
                <a:latin typeface="Arial" panose="020B0604020202020204" pitchFamily="34" charset="0"/>
                <a:ea typeface="Calibri" panose="020F0502020204030204" pitchFamily="34" charset="0"/>
                <a:cs typeface="Arial" panose="020B0604020202020204" pitchFamily="34" charset="0"/>
              </a:rPr>
              <a:t>Lập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hoạt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hàng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năm</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0716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142912" y="981635"/>
            <a:ext cx="6423847"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CHẤT THẢI RẮN SINH HOẠT</a:t>
            </a:r>
          </a:p>
        </p:txBody>
      </p:sp>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
        <p:nvSpPr>
          <p:cNvPr id="2" name="Rectangle 1"/>
          <p:cNvSpPr/>
          <p:nvPr/>
        </p:nvSpPr>
        <p:spPr>
          <a:xfrm>
            <a:off x="185756" y="1443300"/>
            <a:ext cx="8772488" cy="4339650"/>
          </a:xfrm>
          <a:prstGeom prst="rect">
            <a:avLst/>
          </a:prstGeom>
          <a:solidFill>
            <a:srgbClr val="CCCC00"/>
          </a:solidFill>
        </p:spPr>
        <p:txBody>
          <a:bodyPr wrap="square">
            <a:spAutoFit/>
          </a:bodyPr>
          <a:lstStyle/>
          <a:p>
            <a:pPr marL="457200" indent="-457200">
              <a:buAutoNum type="arabicPeriod"/>
            </a:pPr>
            <a:r>
              <a:rPr lang="vi-VN" sz="2400" b="1" dirty="0">
                <a:solidFill>
                  <a:srgbClr val="FF0000"/>
                </a:solidFill>
              </a:rPr>
              <a:t>Thiết bị lưu giữ CTRSH phải đáp ứng các yêu cầu sau:</a:t>
            </a:r>
            <a:endParaRPr lang="en-US" sz="2400" b="1" dirty="0">
              <a:solidFill>
                <a:srgbClr val="FF0000"/>
              </a:solidFill>
            </a:endParaRPr>
          </a:p>
          <a:p>
            <a:endParaRPr lang="en-US" sz="2400" b="1" dirty="0">
              <a:solidFill>
                <a:srgbClr val="FF0000"/>
              </a:solidFill>
            </a:endParaRPr>
          </a:p>
          <a:p>
            <a:pPr marL="342900" indent="-342900">
              <a:buFont typeface="Wingdings" panose="05000000000000000000" pitchFamily="2" charset="2"/>
              <a:buChar char="ü"/>
            </a:pPr>
            <a:r>
              <a:rPr lang="vi-VN" sz="2000" dirty="0"/>
              <a:t>Đảm bảo lưu giữ an toàn, không bị hư hỏng, rách vỡ vỏ.</a:t>
            </a:r>
            <a:endParaRPr lang="en-US" sz="2000" dirty="0"/>
          </a:p>
          <a:p>
            <a:pPr marL="342900" indent="-342900">
              <a:buFont typeface="Wingdings" panose="05000000000000000000" pitchFamily="2" charset="2"/>
              <a:buChar char="ü"/>
            </a:pPr>
            <a:r>
              <a:rPr lang="vi-VN" sz="2000" dirty="0"/>
              <a:t>Không được ngấm, rò rỉ nước rác, phát tán chất thải do gió.</a:t>
            </a:r>
            <a:endParaRPr lang="en-US" sz="2000" dirty="0"/>
          </a:p>
          <a:p>
            <a:pPr marL="342900" indent="-342900">
              <a:buFont typeface="Wingdings" panose="05000000000000000000" pitchFamily="2" charset="2"/>
              <a:buChar char="ü"/>
            </a:pPr>
            <a:r>
              <a:rPr lang="vi-VN" sz="2000" dirty="0"/>
              <a:t>Có dung tích, kích thước phù hợp với thời gian lưu giữ.</a:t>
            </a:r>
            <a:endParaRPr lang="en-US" sz="2000" dirty="0"/>
          </a:p>
          <a:p>
            <a:endParaRPr lang="en-US" sz="2000" dirty="0"/>
          </a:p>
          <a:p>
            <a:r>
              <a:rPr lang="vi-VN" sz="2000" b="1" dirty="0">
                <a:solidFill>
                  <a:srgbClr val="FF0000"/>
                </a:solidFill>
              </a:rPr>
              <a:t>2</a:t>
            </a:r>
            <a:r>
              <a:rPr lang="vi-VN" sz="2400" b="1" dirty="0">
                <a:solidFill>
                  <a:srgbClr val="FF0000"/>
                </a:solidFill>
              </a:rPr>
              <a:t>. Điểm tập kết CTRSH phải đáp ứng các yêu cầu sau:</a:t>
            </a:r>
            <a:endParaRPr lang="en-US" sz="2400" b="1" dirty="0">
              <a:solidFill>
                <a:srgbClr val="FF0000"/>
              </a:solidFill>
            </a:endParaRPr>
          </a:p>
          <a:p>
            <a:endParaRPr lang="en-US" sz="2400" b="1" dirty="0">
              <a:solidFill>
                <a:srgbClr val="FF0000"/>
              </a:solidFill>
            </a:endParaRPr>
          </a:p>
          <a:p>
            <a:pPr marL="342900" indent="-342900">
              <a:buFont typeface="Wingdings" panose="05000000000000000000" pitchFamily="2" charset="2"/>
              <a:buChar char="ü"/>
            </a:pPr>
            <a:r>
              <a:rPr lang="vi-VN" sz="2000" dirty="0"/>
              <a:t>Có cao độ nền bảo đảm không bị ngập lụt.</a:t>
            </a:r>
            <a:endParaRPr lang="en-US" sz="2000" dirty="0"/>
          </a:p>
          <a:p>
            <a:pPr marL="342900" indent="-342900">
              <a:buFont typeface="Wingdings" panose="05000000000000000000" pitchFamily="2" charset="2"/>
              <a:buChar char="ü"/>
            </a:pPr>
            <a:r>
              <a:rPr lang="vi-VN" sz="2000" dirty="0"/>
              <a:t>Có sàn bảo đảm kín, không rạn nứt, không bị thẩm thấu.</a:t>
            </a:r>
            <a:endParaRPr lang="en-US" sz="2000" dirty="0"/>
          </a:p>
          <a:p>
            <a:pPr marL="342900" indent="-342900">
              <a:buFont typeface="Wingdings" panose="05000000000000000000" pitchFamily="2" charset="2"/>
              <a:buChar char="ü"/>
            </a:pPr>
            <a:r>
              <a:rPr lang="en-US" sz="2000" dirty="0"/>
              <a:t>T</a:t>
            </a:r>
            <a:r>
              <a:rPr lang="vi-VN" sz="2000" dirty="0"/>
              <a:t>ránh nước mưa chảy tràn từ bên ngoài vào.</a:t>
            </a:r>
            <a:endParaRPr lang="en-US" sz="2000" dirty="0"/>
          </a:p>
          <a:p>
            <a:pPr marL="342900" indent="-342900">
              <a:buFont typeface="Wingdings" panose="05000000000000000000" pitchFamily="2" charset="2"/>
              <a:buChar char="ü"/>
            </a:pPr>
            <a:r>
              <a:rPr lang="vi-VN" sz="2000" dirty="0"/>
              <a:t>Có mái che kín nắng, mưa cho toàn bộ khu vực lưu giữ. </a:t>
            </a:r>
            <a:endParaRPr lang="en-US" sz="2000" dirty="0"/>
          </a:p>
          <a:p>
            <a:pPr marL="342900" indent="-342900">
              <a:buFont typeface="Wingdings" panose="05000000000000000000" pitchFamily="2" charset="2"/>
              <a:buChar char="ü"/>
            </a:pPr>
            <a:r>
              <a:rPr lang="vi-VN" sz="2000" dirty="0"/>
              <a:t>xử lý nước rỉ rác.</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438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142912" y="616842"/>
            <a:ext cx="6423847"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CHẤT THẢI RẮN SINH HOẠT</a:t>
            </a:r>
          </a:p>
        </p:txBody>
      </p:sp>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03777603"/>
              </p:ext>
            </p:extLst>
          </p:nvPr>
        </p:nvGraphicFramePr>
        <p:xfrm>
          <a:off x="1143000" y="1021237"/>
          <a:ext cx="7156319" cy="5505450"/>
        </p:xfrm>
        <a:graphic>
          <a:graphicData uri="http://schemas.openxmlformats.org/presentationml/2006/ole">
            <mc:AlternateContent xmlns:mc="http://schemas.openxmlformats.org/markup-compatibility/2006">
              <mc:Choice xmlns:v="urn:schemas-microsoft-com:vml" Requires="v">
                <p:oleObj spid="_x0000_s1034" name="Document" r:id="rId4" imgW="5938053" imgH="4568632" progId="Word.Document.12">
                  <p:embed/>
                </p:oleObj>
              </mc:Choice>
              <mc:Fallback>
                <p:oleObj name="Document" r:id="rId4" imgW="5938053" imgH="4568632" progId="Word.Document.12">
                  <p:embed/>
                  <p:pic>
                    <p:nvPicPr>
                      <p:cNvPr id="0" name=""/>
                      <p:cNvPicPr/>
                      <p:nvPr/>
                    </p:nvPicPr>
                    <p:blipFill>
                      <a:blip r:embed="rId5"/>
                      <a:stretch>
                        <a:fillRect/>
                      </a:stretch>
                    </p:blipFill>
                    <p:spPr>
                      <a:xfrm>
                        <a:off x="1143000" y="1021237"/>
                        <a:ext cx="7156319" cy="5505450"/>
                      </a:xfrm>
                      <a:prstGeom prst="rect">
                        <a:avLst/>
                      </a:prstGeom>
                    </p:spPr>
                  </p:pic>
                </p:oleObj>
              </mc:Fallback>
            </mc:AlternateContent>
          </a:graphicData>
        </a:graphic>
      </p:graphicFrame>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Tree>
    <p:extLst>
      <p:ext uri="{BB962C8B-B14F-4D97-AF65-F5344CB8AC3E}">
        <p14:creationId xmlns:p14="http://schemas.microsoft.com/office/powerpoint/2010/main" val="3965395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165324" y="1117757"/>
            <a:ext cx="8978676"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CHẤT THẢI RẮN CÔNG NGHIỆP THÔNG THƯỜNG</a:t>
            </a:r>
          </a:p>
        </p:txBody>
      </p:sp>
      <p:sp>
        <p:nvSpPr>
          <p:cNvPr id="3" name="Rectangle 2"/>
          <p:cNvSpPr/>
          <p:nvPr/>
        </p:nvSpPr>
        <p:spPr>
          <a:xfrm>
            <a:off x="348447" y="1682621"/>
            <a:ext cx="6553200" cy="4324261"/>
          </a:xfrm>
          <a:prstGeom prst="rect">
            <a:avLst/>
          </a:prstGeom>
          <a:solidFill>
            <a:schemeClr val="accent5">
              <a:lumMod val="20000"/>
              <a:lumOff val="80000"/>
            </a:schemeClr>
          </a:solidFill>
        </p:spPr>
        <p:txBody>
          <a:bodyPr wrap="square">
            <a:spAutoFit/>
          </a:bodyPr>
          <a:lstStyle/>
          <a:p>
            <a:pPr marL="457200" marR="0" algn="just">
              <a:spcBef>
                <a:spcPts val="100"/>
              </a:spcBef>
              <a:spcAft>
                <a:spcPts val="100"/>
              </a:spcAft>
            </a:pPr>
            <a:r>
              <a:rPr lang="en-US" sz="2000" b="1" dirty="0" err="1">
                <a:latin typeface="Calibri" panose="020F0502020204030204" pitchFamily="34" charset="0"/>
                <a:ea typeface="Calibri" panose="020F0502020204030204" pitchFamily="34" charset="0"/>
                <a:cs typeface="Times New Roman" panose="02020603050405020304" pitchFamily="18" charset="0"/>
              </a:rPr>
              <a:t>Trách</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nhiệm</a:t>
            </a: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Thực</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hiện</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phân</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định</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phân</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loạ</a:t>
            </a:r>
            <a:r>
              <a:rPr lang="en-US" sz="2000" dirty="0" err="1">
                <a:latin typeface="Calibri" panose="020F0502020204030204" pitchFamily="34" charset="0"/>
                <a:ea typeface="Calibri" panose="020F0502020204030204" pitchFamily="34" charset="0"/>
                <a:cs typeface="Times New Roman" panose="02020603050405020304" pitchFamily="18" charset="0"/>
              </a:rPr>
              <a:t>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Times New Roman" panose="02020603050405020304" pitchFamily="18" charset="0"/>
              </a:rPr>
              <a:t>Tự</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dụng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sơ</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chế</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chế</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đồng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hồi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năng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lượng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hoặc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hợp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đồng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chuyển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giao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đơn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vị</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có</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chức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năng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vận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chuyển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100"/>
              </a:spcBef>
              <a:spcAft>
                <a:spcPts val="100"/>
              </a:spcAf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kỳ</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báo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cáo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tình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hình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phát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sinh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quản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chất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rắn</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algn="just">
              <a:spcBef>
                <a:spcPts val="100"/>
              </a:spcBef>
              <a:spcAft>
                <a:spcPts val="1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Phân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định</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phân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loại</a:t>
            </a: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loại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nguồn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để</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thuận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việc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dụng</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R="0" lvl="0" algn="just">
              <a:spcBef>
                <a:spcPts val="100"/>
              </a:spcBef>
              <a:spcAft>
                <a:spcPts val="1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chế</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hồi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năng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lượng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và</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100"/>
              </a:spcBef>
              <a:spcAft>
                <a:spcPts val="100"/>
              </a:spcAf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loại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riêng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với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chất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nguy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hại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00"/>
              </a:spcBef>
              <a:spcAft>
                <a:spcPts val="100"/>
              </a:spcAf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loại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đáp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ứng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yêu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cầu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kỹ</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thuật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và</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trình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quản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theo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C:\Users\Truyen Bao\Desktop\WP_20140917_14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5366" y="4444915"/>
            <a:ext cx="2819400" cy="2362200"/>
          </a:xfrm>
          <a:prstGeom prst="rect">
            <a:avLst/>
          </a:prstGeom>
          <a:noFill/>
          <a:ln>
            <a:noFill/>
          </a:ln>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6691" y="1828800"/>
            <a:ext cx="670618" cy="518205"/>
          </a:xfrm>
          <a:prstGeom prst="rect">
            <a:avLst/>
          </a:prstGeom>
        </p:spPr>
      </p:pic>
    </p:spTree>
    <p:extLst>
      <p:ext uri="{BB962C8B-B14F-4D97-AF65-F5344CB8AC3E}">
        <p14:creationId xmlns:p14="http://schemas.microsoft.com/office/powerpoint/2010/main" val="210697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199" y="1676400"/>
            <a:ext cx="8468511" cy="1708160"/>
          </a:xfrm>
          <a:prstGeom prst="rect">
            <a:avLst/>
          </a:prstGeom>
          <a:solidFill>
            <a:schemeClr val="accent5">
              <a:lumMod val="20000"/>
              <a:lumOff val="80000"/>
            </a:schemeClr>
          </a:solidFill>
        </p:spPr>
        <p:txBody>
          <a:bodyPr wrap="square">
            <a:spAutoFit/>
          </a:bodyPr>
          <a:lstStyle/>
          <a:p>
            <a:pPr algn="ctr"/>
            <a:r>
              <a:rPr lang="en-US" sz="2400" b="1" dirty="0">
                <a:solidFill>
                  <a:srgbClr val="862A39"/>
                </a:solidFill>
                <a:latin typeface="Arial" pitchFamily="34" charset="0"/>
                <a:cs typeface="Arial" pitchFamily="34" charset="0"/>
              </a:rPr>
              <a:t>LẤY NGƯỜI HỌC LÀM TRỌNG TÂM</a:t>
            </a:r>
          </a:p>
          <a:p>
            <a:pPr algn="ct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đa</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khích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thảo</a:t>
            </a:r>
            <a:r>
              <a:rPr lang="en-US" sz="2400" dirty="0">
                <a:latin typeface="Arial" pitchFamily="34" charset="0"/>
                <a:cs typeface="Arial" pitchFamily="34" charset="0"/>
              </a:rPr>
              <a:t> </a:t>
            </a:r>
            <a:r>
              <a:rPr lang="en-US" sz="2400" dirty="0" err="1">
                <a:latin typeface="Arial" pitchFamily="34" charset="0"/>
                <a:cs typeface="Arial" pitchFamily="34" charset="0"/>
              </a:rPr>
              <a:t>luận</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đóng</a:t>
            </a:r>
            <a:r>
              <a:rPr lang="en-US" sz="2400" dirty="0">
                <a:latin typeface="Arial" pitchFamily="34" charset="0"/>
                <a:cs typeface="Arial" pitchFamily="34" charset="0"/>
              </a:rPr>
              <a:t> </a:t>
            </a:r>
            <a:r>
              <a:rPr lang="en-US" sz="2400" dirty="0" err="1">
                <a:latin typeface="Arial" pitchFamily="34" charset="0"/>
                <a:cs typeface="Arial" pitchFamily="34" charset="0"/>
              </a:rPr>
              <a:t>góp</a:t>
            </a:r>
            <a:r>
              <a:rPr lang="en-US" sz="2400" dirty="0">
                <a:latin typeface="Arial" pitchFamily="34" charset="0"/>
                <a:cs typeface="Arial" pitchFamily="34" charset="0"/>
              </a:rPr>
              <a:t> ý </a:t>
            </a:r>
            <a:r>
              <a:rPr lang="en-US" sz="2400" dirty="0" err="1">
                <a:latin typeface="Arial" pitchFamily="34" charset="0"/>
                <a:cs typeface="Arial" pitchFamily="34" charset="0"/>
              </a:rPr>
              <a:t>kiến</a:t>
            </a:r>
            <a:endParaRPr lang="en-US" sz="2400" dirty="0">
              <a:latin typeface="Arial" pitchFamily="34" charset="0"/>
              <a:cs typeface="Arial" pitchFamily="34" charset="0"/>
            </a:endParaRPr>
          </a:p>
          <a:p>
            <a:pPr>
              <a:lnSpc>
                <a:spcPct val="150000"/>
              </a:lnSpc>
            </a:pPr>
            <a:endParaRPr lang="en-US" sz="2200" dirty="0">
              <a:solidFill>
                <a:srgbClr val="FFC000"/>
              </a:solidFill>
              <a:latin typeface="Arial" panose="020B0604020202020204" pitchFamily="34" charset="0"/>
              <a:cs typeface="Arial" panose="020B0604020202020204" pitchFamily="34" charset="0"/>
            </a:endParaRPr>
          </a:p>
        </p:txBody>
      </p:sp>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3921760" cy="418896"/>
          </a:xfrm>
          <a:prstGeom prst="rect">
            <a:avLst/>
          </a:prstGeom>
        </p:spPr>
        <p:txBody>
          <a:bodyPr wrap="square" lIns="0" tIns="0" rIns="0" bIns="0" rtlCol="0">
            <a:noAutofit/>
          </a:bodyPr>
          <a:lstStyle/>
          <a:p>
            <a:pPr marL="12700">
              <a:lnSpc>
                <a:spcPts val="3270"/>
              </a:lnSpc>
              <a:spcBef>
                <a:spcPts val="163"/>
              </a:spcBef>
            </a:pPr>
            <a:r>
              <a:rPr lang="en-US" sz="2800" b="1" dirty="0">
                <a:latin typeface="Arial"/>
                <a:cs typeface="Arial"/>
              </a:rPr>
              <a:t>PHƯƠNG PHÁP</a:t>
            </a:r>
            <a:endParaRPr lang="en-IN" sz="3000" b="1" i="1" spc="0" dirty="0">
              <a:latin typeface="Arial"/>
              <a:cs typeface="Arial"/>
            </a:endParaRPr>
          </a:p>
        </p:txBody>
      </p:sp>
      <p:sp>
        <p:nvSpPr>
          <p:cNvPr id="5" name="object 8"/>
          <p:cNvSpPr/>
          <p:nvPr/>
        </p:nvSpPr>
        <p:spPr>
          <a:xfrm>
            <a:off x="984503" y="3505200"/>
            <a:ext cx="2019300" cy="2209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11"/>
          <p:cNvSpPr/>
          <p:nvPr/>
        </p:nvSpPr>
        <p:spPr>
          <a:xfrm>
            <a:off x="3262884" y="3922308"/>
            <a:ext cx="2618231" cy="1743456"/>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15"/>
          <p:cNvSpPr/>
          <p:nvPr/>
        </p:nvSpPr>
        <p:spPr>
          <a:xfrm>
            <a:off x="6248400" y="3889542"/>
            <a:ext cx="2523744" cy="1808988"/>
          </a:xfrm>
          <a:prstGeom prst="rect">
            <a:avLst/>
          </a:prstGeom>
          <a:blipFill>
            <a:blip r:embed="rId4"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54132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82662" y="990600"/>
            <a:ext cx="8978676"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CHẤT THẢI RẮN CÔNG NGHIỆP THÔNG THƯỜNG</a:t>
            </a:r>
          </a:p>
        </p:txBody>
      </p:sp>
      <p:sp>
        <p:nvSpPr>
          <p:cNvPr id="3" name="Rectangle 2"/>
          <p:cNvSpPr/>
          <p:nvPr/>
        </p:nvSpPr>
        <p:spPr>
          <a:xfrm>
            <a:off x="235239" y="1479666"/>
            <a:ext cx="8566954" cy="1384995"/>
          </a:xfrm>
          <a:prstGeom prst="rect">
            <a:avLst/>
          </a:prstGeom>
          <a:solidFill>
            <a:srgbClr val="CCCC00"/>
          </a:solid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CTR CNTT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loại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thành</a:t>
            </a:r>
            <a:r>
              <a:rPr lang="en-US" sz="2400" dirty="0">
                <a:solidFill>
                  <a:srgbClr val="FF0000"/>
                </a:solidFill>
                <a:latin typeface="Arial" panose="020B0604020202020204" pitchFamily="34" charset="0"/>
                <a:cs typeface="Arial" panose="020B0604020202020204" pitchFamily="34" charset="0"/>
              </a:rPr>
              <a:t> 03 </a:t>
            </a:r>
            <a:r>
              <a:rPr lang="en-US" sz="2400" dirty="0" err="1">
                <a:solidFill>
                  <a:srgbClr val="FF0000"/>
                </a:solidFill>
                <a:latin typeface="Arial" panose="020B0604020202020204" pitchFamily="34" charset="0"/>
                <a:cs typeface="Arial" panose="020B0604020202020204" pitchFamily="34" charset="0"/>
              </a:rPr>
              <a:t>nhóm</a:t>
            </a:r>
            <a:r>
              <a:rPr lang="en-US" sz="2400" dirty="0">
                <a:solidFill>
                  <a:srgbClr val="FF0000"/>
                </a:solidFill>
                <a:latin typeface="Arial" panose="020B0604020202020204" pitchFamily="34" charset="0"/>
                <a:cs typeface="Arial" panose="020B0604020202020204" pitchFamily="34" charset="0"/>
              </a:rPr>
              <a:t>:</a:t>
            </a:r>
          </a:p>
          <a:p>
            <a:pPr lvl="0"/>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en-US" sz="2000" dirty="0">
                <a:latin typeface="Arial" panose="020B0604020202020204" pitchFamily="34" charset="0"/>
                <a:cs typeface="Arial" panose="020B0604020202020204" pitchFamily="34" charset="0"/>
              </a:rPr>
              <a:t>;</a:t>
            </a:r>
          </a:p>
          <a:p>
            <a:pPr lvl="0"/>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san </a:t>
            </a:r>
            <a:r>
              <a:rPr lang="en-US" sz="2000" dirty="0" err="1">
                <a:latin typeface="Arial" panose="020B0604020202020204" pitchFamily="34" charset="0"/>
                <a:cs typeface="Arial" panose="020B0604020202020204" pitchFamily="34" charset="0"/>
              </a:rPr>
              <a:t>lấp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a:t>
            </a:r>
          </a:p>
          <a:p>
            <a:pPr lvl="0"/>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còn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lấp</a:t>
            </a:r>
            <a:r>
              <a:rPr lang="en-US" sz="2000" dirty="0">
                <a:latin typeface="Arial" panose="020B060402020202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158695"/>
            <a:ext cx="670618" cy="518205"/>
          </a:xfrm>
          <a:prstGeom prst="rect">
            <a:avLst/>
          </a:prstGeom>
        </p:spPr>
      </p:pic>
      <p:sp>
        <p:nvSpPr>
          <p:cNvPr id="2" name="Rectangle 1"/>
          <p:cNvSpPr/>
          <p:nvPr/>
        </p:nvSpPr>
        <p:spPr>
          <a:xfrm>
            <a:off x="159039" y="2962360"/>
            <a:ext cx="8643154" cy="2886431"/>
          </a:xfrm>
          <a:prstGeom prst="rect">
            <a:avLst/>
          </a:prstGeom>
          <a:solidFill>
            <a:srgbClr val="CCCC00"/>
          </a:solidFill>
        </p:spPr>
        <p:txBody>
          <a:bodyPr wrap="square">
            <a:spAutoFit/>
          </a:bodyPr>
          <a:lstStyle/>
          <a:p>
            <a:pPr marL="342900" marR="0" lvl="0" indent="-342900" algn="just">
              <a:lnSpc>
                <a:spcPct val="107000"/>
              </a:lnSpc>
              <a:spcBef>
                <a:spcPts val="300"/>
              </a:spcBef>
              <a:spcAft>
                <a:spcPts val="300"/>
              </a:spcAft>
              <a:buFont typeface="+mj-lt"/>
              <a:buAutoNum type="arabicPeriod"/>
            </a:pPr>
            <a:r>
              <a:rPr lang="en-US" dirty="0" err="1">
                <a:latin typeface="Arial" panose="020B0604020202020204" pitchFamily="34" charset="0"/>
                <a:ea typeface="Calibri" panose="020F0502020204030204" pitchFamily="34" charset="0"/>
                <a:cs typeface="Times New Roman" panose="02020603050405020304" pitchFamily="18" charset="0"/>
              </a:rPr>
              <a:t>Sử</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dụng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biên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bản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bàn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giao</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mj-lt"/>
              <a:buAutoNum type="arabicPeriod"/>
            </a:pPr>
            <a:r>
              <a:rPr lang="en-US" dirty="0" err="1">
                <a:latin typeface="Arial" panose="020B0604020202020204" pitchFamily="34" charset="0"/>
                <a:ea typeface="Calibri" panose="020F0502020204030204" pitchFamily="34" charset="0"/>
                <a:cs typeface="Times New Roman" panose="02020603050405020304" pitchFamily="18" charset="0"/>
              </a:rPr>
              <a:t>Tự</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tái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sử</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dụng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sơ</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chế</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tái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chế</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xử</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lý</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đồng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xử</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lý</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thu</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hồi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năng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lượng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từ</a:t>
            </a:r>
            <a:r>
              <a:rPr lang="en-US" dirty="0">
                <a:latin typeface="Arial" panose="020B0604020202020204" pitchFamily="34" charset="0"/>
                <a:ea typeface="Calibri" panose="020F0502020204030204" pitchFamily="34" charset="0"/>
                <a:cs typeface="Times New Roman" panose="02020603050405020304" pitchFamily="18" charset="0"/>
              </a:rPr>
              <a:t> CTRCNTT </a:t>
            </a:r>
            <a:r>
              <a:rPr lang="en-US" dirty="0" err="1">
                <a:latin typeface="Arial" panose="020B0604020202020204" pitchFamily="34" charset="0"/>
                <a:ea typeface="Calibri" panose="020F0502020204030204" pitchFamily="34" charset="0"/>
                <a:cs typeface="Times New Roman" panose="02020603050405020304" pitchFamily="18" charset="0"/>
              </a:rPr>
              <a:t>phải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đáp</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ứng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các</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yêu</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cầu</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sau</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Wingdings" panose="05000000000000000000" pitchFamily="2" charset="2"/>
              <a:buChar char=""/>
            </a:pPr>
            <a:r>
              <a:rPr lang="en-US" dirty="0" err="1">
                <a:latin typeface="Arial" panose="020B0604020202020204" pitchFamily="34" charset="0"/>
                <a:ea typeface="Calibri" panose="020F0502020204030204" pitchFamily="34" charset="0"/>
                <a:cs typeface="Times New Roman" panose="02020603050405020304" pitchFamily="18" charset="0"/>
              </a:rPr>
              <a:t>Phù</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hợp</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với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chứng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nhận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đăng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ký</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doanh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nghiệp</a:t>
            </a:r>
            <a:r>
              <a:rPr lang="en-US" dirty="0">
                <a:latin typeface="Arial" panose="020B0604020202020204" pitchFamily="34" charset="0"/>
                <a:ea typeface="Calibri" panose="020F0502020204030204" pitchFamily="34" charset="0"/>
                <a:cs typeface="Times New Roman" panose="02020603050405020304" pitchFamily="18" charset="0"/>
              </a:rPr>
              <a:t>/</a:t>
            </a:r>
            <a:r>
              <a:rPr lang="en-US" dirty="0" err="1">
                <a:latin typeface="Arial" panose="020B0604020202020204" pitchFamily="34" charset="0"/>
                <a:ea typeface="Calibri" panose="020F0502020204030204" pitchFamily="34" charset="0"/>
                <a:cs typeface="Times New Roman" panose="02020603050405020304" pitchFamily="18" charset="0"/>
              </a:rPr>
              <a:t>chứng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nhận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đầu</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tư</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Wingdings" panose="05000000000000000000" pitchFamily="2" charset="2"/>
              <a:buChar char=""/>
            </a:pPr>
            <a:r>
              <a:rPr lang="en-US" dirty="0" err="1">
                <a:latin typeface="Arial" panose="020B0604020202020204" pitchFamily="34" charset="0"/>
                <a:ea typeface="Calibri" panose="020F0502020204030204" pitchFamily="34" charset="0"/>
                <a:cs typeface="Times New Roman" panose="02020603050405020304" pitchFamily="18" charset="0"/>
              </a:rPr>
              <a:t>Thực</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hiện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bằng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công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nghệ</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thiết</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bị</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sản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xuất</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sẵn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có</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trong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khuôn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viên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Wingdings" panose="05000000000000000000" pitchFamily="2" charset="2"/>
              <a:buChar char=""/>
            </a:pPr>
            <a:r>
              <a:rPr lang="en-US" dirty="0" err="1">
                <a:latin typeface="Arial" panose="020B0604020202020204" pitchFamily="34" charset="0"/>
                <a:ea typeface="Calibri" panose="020F0502020204030204" pitchFamily="34" charset="0"/>
                <a:cs typeface="Times New Roman" panose="02020603050405020304" pitchFamily="18" charset="0"/>
              </a:rPr>
              <a:t>Bảo</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đảm</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đạt</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yêu</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cầu</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về</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bảo</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vệ</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môi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trường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theo</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quy</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định</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300"/>
              </a:spcBef>
              <a:spcAft>
                <a:spcPts val="300"/>
              </a:spcAft>
              <a:buFont typeface="Wingdings" panose="05000000000000000000" pitchFamily="2" charset="2"/>
              <a:buChar char=""/>
            </a:pPr>
            <a:r>
              <a:rPr lang="en-US" dirty="0" err="1">
                <a:latin typeface="Arial" panose="020B0604020202020204" pitchFamily="34" charset="0"/>
                <a:ea typeface="Calibri" panose="020F0502020204030204" pitchFamily="34" charset="0"/>
                <a:cs typeface="Times New Roman" panose="02020603050405020304" pitchFamily="18" charset="0"/>
              </a:rPr>
              <a:t>Phải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phù</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hợp</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với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quyết</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định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phê</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duyệt</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báo</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cáo</a:t>
            </a:r>
            <a:r>
              <a:rPr lang="en-US" dirty="0">
                <a:latin typeface="Arial" panose="020B0604020202020204" pitchFamily="34" charset="0"/>
                <a:ea typeface="Calibri" panose="020F0502020204030204" pitchFamily="34" charset="0"/>
                <a:cs typeface="Times New Roman" panose="02020603050405020304" pitchFamily="18" charset="0"/>
              </a:rPr>
              <a:t> ĐTM.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P</a:t>
            </a:r>
            <a:r>
              <a:rPr lang="vi-VN" dirty="0">
                <a:ea typeface="Calibri" panose="020F0502020204030204" pitchFamily="34" charset="0"/>
                <a:cs typeface="Times New Roman" panose="02020603050405020304" pitchFamily="18" charset="0"/>
              </a:rPr>
              <a:t>hù hợp với nội dung quản lý chất thải rắn trong các quy hoạch liên quan;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2664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5240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82662" y="1045619"/>
            <a:ext cx="8978676" cy="461665"/>
          </a:xfrm>
          <a:prstGeom prst="rect">
            <a:avLst/>
          </a:prstGeom>
          <a:noFill/>
        </p:spPr>
        <p:txBody>
          <a:bodyPr wrap="square" rtlCol="0">
            <a:spAutoFit/>
          </a:bodyPr>
          <a:lstStyle>
            <a:defPPr>
              <a:defRPr lang="en-US"/>
            </a:defPPr>
            <a:lvl1pPr>
              <a:defRPr sz="2000"/>
            </a:lvl1pPr>
          </a:lstStyle>
          <a:p>
            <a:r>
              <a:rPr lang="en-US" sz="2400" b="1" dirty="0">
                <a:solidFill>
                  <a:srgbClr val="862A39"/>
                </a:solidFill>
                <a:latin typeface="Arial" panose="020B0604020202020204" pitchFamily="34" charset="0"/>
                <a:cs typeface="Arial" panose="020B0604020202020204" pitchFamily="34" charset="0"/>
              </a:rPr>
              <a:t>QUẢN LÝ CHẤT THẢI RẮN CÔNG NGHIỆP THÔNG THƯỜNG</a:t>
            </a:r>
          </a:p>
        </p:txBody>
      </p:sp>
      <p:sp>
        <p:nvSpPr>
          <p:cNvPr id="5" name="Rectangle 4"/>
          <p:cNvSpPr/>
          <p:nvPr/>
        </p:nvSpPr>
        <p:spPr>
          <a:xfrm>
            <a:off x="82662" y="1415377"/>
            <a:ext cx="5168676" cy="4878259"/>
          </a:xfrm>
          <a:prstGeom prst="rect">
            <a:avLst/>
          </a:prstGeom>
          <a:solidFill>
            <a:schemeClr val="accent5">
              <a:lumMod val="20000"/>
              <a:lumOff val="80000"/>
            </a:schemeClr>
          </a:solidFill>
        </p:spPr>
        <p:txBody>
          <a:bodyPr wrap="square">
            <a:spAutoFit/>
          </a:bodyPr>
          <a:lstStyle/>
          <a:p>
            <a:pPr marL="457200" marR="0" algn="just">
              <a:spcBef>
                <a:spcPts val="300"/>
              </a:spcBef>
              <a:spcAft>
                <a:spcPts val="300"/>
              </a:spcAft>
            </a:pPr>
            <a:r>
              <a:rPr lang="en-US" sz="2200" b="1" dirty="0">
                <a:latin typeface="Calibri" panose="020F0502020204030204" pitchFamily="34" charset="0"/>
                <a:ea typeface="Calibri" panose="020F0502020204030204" pitchFamily="34" charset="0"/>
                <a:cs typeface="Times New Roman" panose="02020603050405020304" pitchFamily="18" charset="0"/>
              </a:rPr>
              <a:t>Thu </a:t>
            </a:r>
            <a:r>
              <a:rPr lang="en-US" sz="2200" b="1" dirty="0" err="1">
                <a:latin typeface="Calibri" panose="020F0502020204030204" pitchFamily="34" charset="0"/>
                <a:ea typeface="Calibri" panose="020F0502020204030204" pitchFamily="34" charset="0"/>
                <a:cs typeface="Times New Roman" panose="02020603050405020304" pitchFamily="18" charset="0"/>
              </a:rPr>
              <a:t>gom</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vận</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chuyển</a:t>
            </a:r>
            <a:r>
              <a:rPr lang="en-US" sz="2200" b="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Thu </a:t>
            </a:r>
            <a:r>
              <a:rPr lang="en-US" sz="2200" dirty="0" err="1">
                <a:latin typeface="Calibri" panose="020F0502020204030204" pitchFamily="34" charset="0"/>
                <a:ea typeface="Calibri" panose="020F0502020204030204" pitchFamily="34" charset="0"/>
                <a:cs typeface="Times New Roman" panose="02020603050405020304" pitchFamily="18" charset="0"/>
              </a:rPr>
              <a:t>gom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giữ</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vận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bằng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phương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Bảo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đảm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làm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rơi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bụi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mùi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hoặc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rò</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rỉ</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spcBef>
                <a:spcPts val="300"/>
              </a:spcBef>
              <a:spcAft>
                <a:spcPts val="300"/>
              </a:spcAft>
            </a:pP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Tái</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sử</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dụng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tái</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chế</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thu</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hồi</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năng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lượng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và</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xử</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lý</a:t>
            </a:r>
            <a:r>
              <a:rPr lang="en-US" sz="2200" b="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nhiệm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hồi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rắn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Hoặc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sở</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chức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hồi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E:\HINH\Score.may\SongMay\IMG_585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5694" y="2743200"/>
            <a:ext cx="3200400" cy="2222615"/>
          </a:xfrm>
          <a:prstGeom prst="rect">
            <a:avLst/>
          </a:prstGeom>
          <a:noFill/>
          <a:ln>
            <a:noFill/>
          </a:ln>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43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TextBox 5"/>
          <p:cNvSpPr txBox="1"/>
          <p:nvPr/>
        </p:nvSpPr>
        <p:spPr>
          <a:xfrm>
            <a:off x="142912" y="1019744"/>
            <a:ext cx="6423847"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QUẢN LÝ BÙN THẢI</a:t>
            </a:r>
          </a:p>
        </p:txBody>
      </p:sp>
      <p:sp>
        <p:nvSpPr>
          <p:cNvPr id="3" name="Rectangle 2"/>
          <p:cNvSpPr/>
          <p:nvPr/>
        </p:nvSpPr>
        <p:spPr>
          <a:xfrm>
            <a:off x="124205" y="1531314"/>
            <a:ext cx="6629400" cy="4401205"/>
          </a:xfrm>
          <a:prstGeom prst="rect">
            <a:avLst/>
          </a:prstGeom>
          <a:solidFill>
            <a:schemeClr val="accent5">
              <a:lumMod val="20000"/>
              <a:lumOff val="80000"/>
            </a:schemeClr>
          </a:solidFill>
        </p:spPr>
        <p:txBody>
          <a:bodyPr wrap="square">
            <a:spAutoFit/>
          </a:bodyPr>
          <a:lstStyle/>
          <a:p>
            <a:pPr marL="342900" marR="0" lvl="0" indent="-342900" algn="just">
              <a:buFont typeface="+mj-lt"/>
              <a:buAutoNum type="arabicPeriod"/>
            </a:pPr>
            <a:r>
              <a:rPr lang="en-US" sz="2000" dirty="0" err="1">
                <a:latin typeface="Calibri" panose="020F0502020204030204" pitchFamily="34" charset="0"/>
                <a:ea typeface="Calibri" panose="020F0502020204030204" pitchFamily="34" charset="0"/>
                <a:cs typeface="Times New Roman" panose="02020603050405020304" pitchFamily="18" charset="0"/>
              </a:rPr>
              <a:t>Bùn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được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loại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để</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quản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và</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lựa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chọn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công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nghệ</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phù</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hợp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mj-lt"/>
              <a:buAutoNum type="arabicPeriod"/>
            </a:pPr>
            <a:r>
              <a:rPr lang="en-US" sz="2000" dirty="0" err="1">
                <a:latin typeface="Calibri" panose="020F0502020204030204" pitchFamily="34" charset="0"/>
                <a:ea typeface="Calibri" panose="020F0502020204030204" pitchFamily="34" charset="0"/>
                <a:cs typeface="Times New Roman" panose="02020603050405020304" pitchFamily="18" charset="0"/>
              </a:rPr>
              <a:t>Bùn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được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loại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nguồn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gốc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mức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độ</a:t>
            </a:r>
            <a:r>
              <a:rPr lang="en-US" sz="2000" dirty="0">
                <a:latin typeface="Calibri" panose="020F0502020204030204" pitchFamily="34" charset="0"/>
                <a:ea typeface="Calibri" panose="020F0502020204030204" pitchFamily="34" charset="0"/>
                <a:cs typeface="Times New Roman" panose="02020603050405020304" pitchFamily="18" charset="0"/>
              </a:rPr>
              <a:t> ô </a:t>
            </a:r>
            <a:r>
              <a:rPr lang="en-US" sz="2000" dirty="0" err="1">
                <a:latin typeface="Calibri" panose="020F0502020204030204" pitchFamily="34" charset="0"/>
                <a:ea typeface="Calibri" panose="020F0502020204030204" pitchFamily="34" charset="0"/>
                <a:cs typeface="Times New Roman" panose="02020603050405020304" pitchFamily="18" charset="0"/>
              </a:rPr>
              <a:t>nhiễm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ngưỡng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nguy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hại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Thu </a:t>
            </a:r>
            <a:r>
              <a:rPr lang="en-US" sz="2000" dirty="0" err="1">
                <a:latin typeface="Calibri" panose="020F0502020204030204" pitchFamily="34" charset="0"/>
                <a:ea typeface="Calibri" panose="020F0502020204030204" pitchFamily="34" charset="0"/>
                <a:cs typeface="Times New Roman" panose="02020603050405020304" pitchFamily="18" charset="0"/>
              </a:rPr>
              <a:t>gom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vận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chuyển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và</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bùn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hệ</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thống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thoát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nước</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Đến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các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điểm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theo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hoạch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Tuân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thủ</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các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Có</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các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giải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pháp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gom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và</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bùn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phù</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hợp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r>
              <a:rPr lang="en-US" sz="2000" dirty="0">
                <a:latin typeface="Calibri" panose="020F0502020204030204" pitchFamily="34" charset="0"/>
                <a:ea typeface="Calibri" panose="020F0502020204030204" pitchFamily="34" charset="0"/>
                <a:cs typeface="Times New Roman" panose="02020603050405020304" pitchFamily="18" charset="0"/>
              </a:rPr>
              <a:t>4.  </a:t>
            </a:r>
            <a:r>
              <a:rPr lang="en-US" sz="2000" dirty="0" err="1">
                <a:latin typeface="Calibri" panose="020F0502020204030204" pitchFamily="34" charset="0"/>
                <a:ea typeface="Calibri" panose="020F0502020204030204" pitchFamily="34" charset="0"/>
                <a:cs typeface="Times New Roman" panose="02020603050405020304" pitchFamily="18" charset="0"/>
              </a:rPr>
              <a:t>Thông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hút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vận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chuyển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và</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bùn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bể</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tự</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hoại</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Bùn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phải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được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thông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hút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kỳ</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Phương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tiện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thiết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bị</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chuyên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dụng</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Đến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điểm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đã</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được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cho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phép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để</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xử</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lý</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Tuân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thủ</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các</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quy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định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bảo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vệ</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môi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trường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C:\Users\Truyen Bao\Desktop\san-phoi-bun-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2441" y="1425624"/>
            <a:ext cx="1808866" cy="2112993"/>
          </a:xfrm>
          <a:prstGeom prst="rect">
            <a:avLst/>
          </a:prstGeom>
          <a:noFill/>
          <a:ln>
            <a:noFill/>
          </a:ln>
        </p:spPr>
      </p:pic>
      <p:pic>
        <p:nvPicPr>
          <p:cNvPr id="16" name="Picture 15" descr="C:\Users\Truyen Bao\Desktop\1415862869_xe-hut-bun-4-khoi-ap-luc-cao (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0286" y="4034507"/>
            <a:ext cx="2465941" cy="1752600"/>
          </a:xfrm>
          <a:prstGeom prst="rect">
            <a:avLst/>
          </a:prstGeom>
          <a:noFill/>
          <a:ln>
            <a:noFill/>
          </a:ln>
        </p:spPr>
      </p:pic>
      <p:sp>
        <p:nvSpPr>
          <p:cNvPr id="13"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7.</a:t>
            </a:r>
            <a:r>
              <a:rPr lang="en-US" sz="3000" b="1" dirty="0">
                <a:latin typeface="Arial" panose="020B0604020202020204" pitchFamily="34" charset="0"/>
                <a:cs typeface="Arial" panose="020B0604020202020204" pitchFamily="34" charset="0"/>
              </a:rPr>
              <a:t> CHẤT THẢI RẮN</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60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17929" y="985418"/>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06509" y="1476386"/>
            <a:ext cx="4191000" cy="3139321"/>
          </a:xfrm>
          <a:prstGeom prst="rect">
            <a:avLst/>
          </a:prstGeom>
          <a:solidFill>
            <a:schemeClr val="accent5">
              <a:lumMod val="20000"/>
              <a:lumOff val="80000"/>
            </a:schemeClr>
          </a:solidFill>
        </p:spPr>
        <p:txBody>
          <a:bodyPr wrap="square" rtlCol="0">
            <a:spAutoFit/>
          </a:bodyPr>
          <a:lstStyle/>
          <a:p>
            <a:r>
              <a:rPr lang="en-US" i="1" dirty="0" err="1">
                <a:latin typeface="Arial" pitchFamily="34" charset="0"/>
                <a:cs typeface="Arial" pitchFamily="34" charset="0"/>
              </a:rPr>
              <a:t>Pháp</a:t>
            </a:r>
            <a:r>
              <a:rPr lang="en-US" i="1" dirty="0">
                <a:latin typeface="Arial" pitchFamily="34" charset="0"/>
                <a:cs typeface="Arial" pitchFamily="34" charset="0"/>
              </a:rPr>
              <a:t> </a:t>
            </a:r>
            <a:r>
              <a:rPr lang="en-US" i="1" dirty="0" err="1">
                <a:latin typeface="Arial" pitchFamily="34" charset="0"/>
                <a:cs typeface="Arial" pitchFamily="34" charset="0"/>
              </a:rPr>
              <a:t>luật</a:t>
            </a:r>
            <a:r>
              <a:rPr lang="en-US" i="1" dirty="0">
                <a:latin typeface="Arial" pitchFamily="34" charset="0"/>
                <a:cs typeface="Arial" pitchFamily="34" charset="0"/>
              </a:rPr>
              <a:t> VN </a:t>
            </a:r>
            <a:r>
              <a:rPr lang="en-US" i="1" dirty="0" err="1">
                <a:latin typeface="Arial" pitchFamily="34" charset="0"/>
                <a:cs typeface="Arial" pitchFamily="34" charset="0"/>
              </a:rPr>
              <a:t>đề</a:t>
            </a:r>
            <a:r>
              <a:rPr lang="en-US" i="1" dirty="0">
                <a:latin typeface="Arial" pitchFamily="34" charset="0"/>
                <a:cs typeface="Arial" pitchFamily="34" charset="0"/>
              </a:rPr>
              <a:t> </a:t>
            </a:r>
            <a:r>
              <a:rPr lang="en-US" i="1" dirty="0" err="1">
                <a:latin typeface="Arial" pitchFamily="34" charset="0"/>
                <a:cs typeface="Arial" pitchFamily="34" charset="0"/>
              </a:rPr>
              <a:t>cập</a:t>
            </a:r>
            <a:r>
              <a:rPr lang="en-US" i="1" dirty="0">
                <a:latin typeface="Arial" pitchFamily="34" charset="0"/>
                <a:cs typeface="Arial" pitchFamily="34" charset="0"/>
              </a:rPr>
              <a:t>:</a:t>
            </a:r>
          </a:p>
          <a:p>
            <a:pPr marL="342900" lvl="0" indent="-342900">
              <a:buFont typeface="Wingdings" panose="05000000000000000000" pitchFamily="2" charset="2"/>
              <a:buChar char="ü"/>
            </a:pP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rắn</a:t>
            </a:r>
            <a:r>
              <a:rPr lang="en-US" dirty="0">
                <a:latin typeface="Arial" pitchFamily="34" charset="0"/>
                <a:cs typeface="Arial" pitchFamily="34" charset="0"/>
              </a:rPr>
              <a:t> </a:t>
            </a:r>
            <a:r>
              <a:rPr lang="en-US" dirty="0" err="1">
                <a:latin typeface="Arial" pitchFamily="34" charset="0"/>
                <a:cs typeface="Arial" pitchFamily="34" charset="0"/>
              </a:rPr>
              <a:t>sinh</a:t>
            </a:r>
            <a:r>
              <a:rPr lang="en-US" dirty="0">
                <a:latin typeface="Arial" pitchFamily="34" charset="0"/>
                <a:cs typeface="Arial" pitchFamily="34" charset="0"/>
              </a:rPr>
              <a:t> </a:t>
            </a:r>
            <a:r>
              <a:rPr lang="en-US" dirty="0" err="1">
                <a:latin typeface="Arial" pitchFamily="34" charset="0"/>
                <a:cs typeface="Arial" pitchFamily="34" charset="0"/>
              </a:rPr>
              <a:t>hoạt</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rắn</a:t>
            </a:r>
            <a:r>
              <a:rPr lang="en-US" dirty="0">
                <a:latin typeface="Arial" pitchFamily="34" charset="0"/>
                <a:cs typeface="Arial" pitchFamily="34" charset="0"/>
              </a:rPr>
              <a:t> </a:t>
            </a:r>
            <a:r>
              <a:rPr lang="en-US" dirty="0" err="1">
                <a:latin typeface="Arial" pitchFamily="34" charset="0"/>
                <a:cs typeface="Arial" pitchFamily="34" charset="0"/>
              </a:rPr>
              <a:t>công</a:t>
            </a:r>
            <a:r>
              <a:rPr lang="en-US" dirty="0">
                <a:latin typeface="Arial" pitchFamily="34" charset="0"/>
                <a:cs typeface="Arial" pitchFamily="34" charset="0"/>
              </a:rPr>
              <a:t> </a:t>
            </a:r>
            <a:r>
              <a:rPr lang="en-US" dirty="0" err="1">
                <a:latin typeface="Arial" pitchFamily="34" charset="0"/>
                <a:cs typeface="Arial" pitchFamily="34" charset="0"/>
              </a:rPr>
              <a:t>nghiệp</a:t>
            </a:r>
            <a:r>
              <a:rPr lang="en-US" dirty="0">
                <a:latin typeface="Arial" pitchFamily="34" charset="0"/>
                <a:cs typeface="Arial" pitchFamily="34" charset="0"/>
              </a:rPr>
              <a:t> </a:t>
            </a:r>
            <a:r>
              <a:rPr lang="en-US" dirty="0" err="1">
                <a:latin typeface="Arial" pitchFamily="34" charset="0"/>
                <a:cs typeface="Arial" pitchFamily="34" charset="0"/>
              </a:rPr>
              <a:t>thông</a:t>
            </a:r>
            <a:r>
              <a:rPr lang="en-US" dirty="0">
                <a:latin typeface="Arial" pitchFamily="34" charset="0"/>
                <a:cs typeface="Arial" pitchFamily="34" charset="0"/>
              </a:rPr>
              <a:t> </a:t>
            </a:r>
            <a:r>
              <a:rPr lang="en-US" dirty="0" err="1">
                <a:latin typeface="Arial" pitchFamily="34" charset="0"/>
                <a:cs typeface="Arial" pitchFamily="34" charset="0"/>
              </a:rPr>
              <a:t>thường</a:t>
            </a:r>
            <a:endParaRPr lang="en-US" dirty="0">
              <a:latin typeface="Arial" pitchFamily="34" charset="0"/>
              <a:cs typeface="Arial" pitchFamily="34" charset="0"/>
            </a:endParaRPr>
          </a:p>
          <a:p>
            <a:pPr marL="342900" lvl="0" indent="-342900">
              <a:buFont typeface="Wingdings" panose="05000000000000000000" pitchFamily="2" charset="2"/>
              <a:buChar char="ü"/>
            </a:pPr>
            <a:r>
              <a:rPr lang="en-US" dirty="0" err="1">
                <a:latin typeface="Arial" pitchFamily="34" charset="0"/>
                <a:cs typeface="Arial" pitchFamily="34" charset="0"/>
              </a:rPr>
              <a:t>Bùn</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Trách</a:t>
            </a:r>
            <a:r>
              <a:rPr lang="en-US" dirty="0">
                <a:latin typeface="Arial" pitchFamily="34" charset="0"/>
                <a:cs typeface="Arial" pitchFamily="34" charset="0"/>
              </a:rPr>
              <a:t> </a:t>
            </a:r>
            <a:r>
              <a:rPr lang="en-US" dirty="0" err="1">
                <a:latin typeface="Arial" pitchFamily="34" charset="0"/>
                <a:cs typeface="Arial" pitchFamily="34" charset="0"/>
              </a:rPr>
              <a:t>nhiệm</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Phân</a:t>
            </a:r>
            <a:r>
              <a:rPr lang="en-US" dirty="0">
                <a:latin typeface="Arial" pitchFamily="34" charset="0"/>
                <a:cs typeface="Arial" pitchFamily="34" charset="0"/>
              </a:rPr>
              <a:t> </a:t>
            </a:r>
            <a:r>
              <a:rPr lang="en-US" dirty="0" err="1">
                <a:latin typeface="Arial" pitchFamily="34" charset="0"/>
                <a:cs typeface="Arial" pitchFamily="34" charset="0"/>
              </a:rPr>
              <a:t>định</a:t>
            </a:r>
            <a:r>
              <a:rPr lang="en-US" dirty="0">
                <a:latin typeface="Arial" pitchFamily="34" charset="0"/>
                <a:cs typeface="Arial" pitchFamily="34" charset="0"/>
              </a:rPr>
              <a:t>, </a:t>
            </a:r>
            <a:r>
              <a:rPr lang="en-US" dirty="0" err="1">
                <a:latin typeface="Arial" pitchFamily="34" charset="0"/>
                <a:cs typeface="Arial" pitchFamily="34" charset="0"/>
              </a:rPr>
              <a:t>phân</a:t>
            </a:r>
            <a:r>
              <a:rPr lang="en-US" dirty="0">
                <a:latin typeface="Arial" pitchFamily="34" charset="0"/>
                <a:cs typeface="Arial" pitchFamily="34" charset="0"/>
              </a:rPr>
              <a:t> </a:t>
            </a:r>
            <a:r>
              <a:rPr lang="en-US" dirty="0" err="1">
                <a:latin typeface="Arial" pitchFamily="34" charset="0"/>
                <a:cs typeface="Arial" pitchFamily="34" charset="0"/>
              </a:rPr>
              <a:t>loại</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a:latin typeface="Arial" pitchFamily="34" charset="0"/>
                <a:cs typeface="Arial" pitchFamily="34" charset="0"/>
              </a:rPr>
              <a:t>Thu </a:t>
            </a:r>
            <a:r>
              <a:rPr lang="en-US" dirty="0" err="1">
                <a:latin typeface="Arial" pitchFamily="34" charset="0"/>
                <a:cs typeface="Arial" pitchFamily="34" charset="0"/>
              </a:rPr>
              <a:t>gom</a:t>
            </a:r>
            <a:r>
              <a:rPr lang="en-US" dirty="0">
                <a:latin typeface="Arial" pitchFamily="34" charset="0"/>
                <a:cs typeface="Arial" pitchFamily="34" charset="0"/>
              </a:rPr>
              <a:t>, </a:t>
            </a:r>
            <a:r>
              <a:rPr lang="en-US" dirty="0" err="1">
                <a:latin typeface="Arial" pitchFamily="34" charset="0"/>
                <a:cs typeface="Arial" pitchFamily="34" charset="0"/>
              </a:rPr>
              <a:t>vận</a:t>
            </a:r>
            <a:r>
              <a:rPr lang="en-US" dirty="0">
                <a:latin typeface="Arial" pitchFamily="34" charset="0"/>
                <a:cs typeface="Arial" pitchFamily="34" charset="0"/>
              </a:rPr>
              <a:t> </a:t>
            </a:r>
            <a:r>
              <a:rPr lang="en-US" dirty="0" err="1">
                <a:latin typeface="Arial" pitchFamily="34" charset="0"/>
                <a:cs typeface="Arial" pitchFamily="34" charset="0"/>
              </a:rPr>
              <a:t>chuyển</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Tái</a:t>
            </a:r>
            <a:r>
              <a:rPr lang="en-US" dirty="0">
                <a:latin typeface="Arial" pitchFamily="34" charset="0"/>
                <a:cs typeface="Arial" pitchFamily="34" charset="0"/>
              </a:rPr>
              <a:t> </a:t>
            </a:r>
            <a:r>
              <a:rPr lang="en-US" dirty="0" err="1">
                <a:latin typeface="Arial" pitchFamily="34" charset="0"/>
                <a:cs typeface="Arial" pitchFamily="34" charset="0"/>
              </a:rPr>
              <a:t>sử</a:t>
            </a:r>
            <a:r>
              <a:rPr lang="en-US" dirty="0">
                <a:latin typeface="Arial" pitchFamily="34" charset="0"/>
                <a:cs typeface="Arial" pitchFamily="34" charset="0"/>
              </a:rPr>
              <a:t> </a:t>
            </a:r>
            <a:r>
              <a:rPr lang="en-US" dirty="0" err="1">
                <a:latin typeface="Arial" pitchFamily="34" charset="0"/>
                <a:cs typeface="Arial" pitchFamily="34" charset="0"/>
              </a:rPr>
              <a:t>dụng</a:t>
            </a:r>
            <a:r>
              <a:rPr lang="en-US" dirty="0">
                <a:latin typeface="Arial" pitchFamily="34" charset="0"/>
                <a:cs typeface="Arial" pitchFamily="34" charset="0"/>
              </a:rPr>
              <a:t>, </a:t>
            </a:r>
            <a:r>
              <a:rPr lang="en-US" dirty="0" err="1">
                <a:latin typeface="Arial" pitchFamily="34" charset="0"/>
                <a:cs typeface="Arial" pitchFamily="34" charset="0"/>
              </a:rPr>
              <a:t>tái</a:t>
            </a:r>
            <a:r>
              <a:rPr lang="en-US" dirty="0">
                <a:latin typeface="Arial" pitchFamily="34" charset="0"/>
                <a:cs typeface="Arial" pitchFamily="34" charset="0"/>
              </a:rPr>
              <a:t> </a:t>
            </a:r>
            <a:r>
              <a:rPr lang="en-US" dirty="0" err="1">
                <a:latin typeface="Arial" pitchFamily="34" charset="0"/>
                <a:cs typeface="Arial" pitchFamily="34" charset="0"/>
              </a:rPr>
              <a:t>chế</a:t>
            </a:r>
            <a:r>
              <a:rPr lang="en-US" dirty="0">
                <a:latin typeface="Arial" pitchFamily="34" charset="0"/>
                <a:cs typeface="Arial" pitchFamily="34" charset="0"/>
              </a:rPr>
              <a:t>, </a:t>
            </a:r>
            <a:r>
              <a:rPr lang="en-US" dirty="0" err="1">
                <a:latin typeface="Arial" pitchFamily="34" charset="0"/>
                <a:cs typeface="Arial" pitchFamily="34" charset="0"/>
              </a:rPr>
              <a:t>thu</a:t>
            </a:r>
            <a:r>
              <a:rPr lang="en-US" dirty="0">
                <a:latin typeface="Arial" pitchFamily="34" charset="0"/>
                <a:cs typeface="Arial" pitchFamily="34" charset="0"/>
              </a:rPr>
              <a:t> </a:t>
            </a:r>
            <a:r>
              <a:rPr lang="en-US" dirty="0" err="1">
                <a:latin typeface="Arial" pitchFamily="34" charset="0"/>
                <a:cs typeface="Arial" pitchFamily="34" charset="0"/>
              </a:rPr>
              <a:t>hồi</a:t>
            </a:r>
            <a:r>
              <a:rPr lang="en-US" dirty="0">
                <a:latin typeface="Arial" pitchFamily="34" charset="0"/>
                <a:cs typeface="Arial" pitchFamily="34" charset="0"/>
              </a:rPr>
              <a:t> </a:t>
            </a:r>
            <a:r>
              <a:rPr lang="en-US" dirty="0" err="1">
                <a:latin typeface="Arial" pitchFamily="34" charset="0"/>
                <a:cs typeface="Arial" pitchFamily="34" charset="0"/>
              </a:rPr>
              <a:t>năng</a:t>
            </a:r>
            <a:r>
              <a:rPr lang="en-US" dirty="0">
                <a:latin typeface="Arial" pitchFamily="34" charset="0"/>
                <a:cs typeface="Arial" pitchFamily="34" charset="0"/>
              </a:rPr>
              <a:t> </a:t>
            </a:r>
            <a:r>
              <a:rPr lang="en-US" dirty="0" err="1">
                <a:latin typeface="Arial" pitchFamily="34" charset="0"/>
                <a:cs typeface="Arial" pitchFamily="34" charset="0"/>
              </a:rPr>
              <a:t>lượng</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xử</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chung</a:t>
            </a:r>
            <a:r>
              <a:rPr lang="en-US" dirty="0">
                <a:latin typeface="Arial" pitchFamily="34" charset="0"/>
                <a:cs typeface="Arial" pitchFamily="34" charset="0"/>
              </a:rPr>
              <a:t> </a:t>
            </a:r>
            <a:r>
              <a:rPr lang="en-US" dirty="0" err="1">
                <a:latin typeface="Arial" pitchFamily="34" charset="0"/>
                <a:cs typeface="Arial" pitchFamily="34" charset="0"/>
              </a:rPr>
              <a:t>chung</a:t>
            </a:r>
            <a:r>
              <a:rPr lang="en-US" dirty="0">
                <a:latin typeface="Arial" pitchFamily="34" charset="0"/>
                <a:cs typeface="Arial" pitchFamily="34" charset="0"/>
              </a:rPr>
              <a:t>) </a:t>
            </a:r>
          </a:p>
          <a:p>
            <a:pPr marL="342900" lvl="0" indent="-342900">
              <a:buFont typeface="Wingdings" panose="05000000000000000000" pitchFamily="2" charset="2"/>
              <a:buChar char="ü"/>
            </a:pPr>
            <a:endParaRPr lang="en-US" dirty="0">
              <a:latin typeface="Arial" pitchFamily="34" charset="0"/>
              <a:cs typeface="Arial" pitchFamily="34" charset="0"/>
            </a:endParaRPr>
          </a:p>
        </p:txBody>
      </p:sp>
      <p:sp>
        <p:nvSpPr>
          <p:cNvPr id="4" name="TextBox 3"/>
          <p:cNvSpPr txBox="1"/>
          <p:nvPr/>
        </p:nvSpPr>
        <p:spPr>
          <a:xfrm>
            <a:off x="4066274" y="1483404"/>
            <a:ext cx="4908854" cy="4524315"/>
          </a:xfrm>
          <a:prstGeom prst="rect">
            <a:avLst/>
          </a:prstGeom>
          <a:solidFill>
            <a:schemeClr val="accent6">
              <a:lumMod val="20000"/>
              <a:lumOff val="80000"/>
            </a:schemeClr>
          </a:solidFill>
        </p:spPr>
        <p:txBody>
          <a:bodyPr wrap="square" rtlCol="0">
            <a:spAutoFit/>
          </a:bodyPr>
          <a:lstStyle/>
          <a:p>
            <a:r>
              <a:rPr lang="en-US" i="1" dirty="0" err="1">
                <a:latin typeface="Arial" pitchFamily="34" charset="0"/>
                <a:cs typeface="Arial" pitchFamily="34" charset="0"/>
              </a:rPr>
              <a:t>Higg</a:t>
            </a:r>
            <a:r>
              <a:rPr lang="en-US" i="1" dirty="0">
                <a:latin typeface="Arial" pitchFamily="34" charset="0"/>
                <a:cs typeface="Arial" pitchFamily="34" charset="0"/>
              </a:rPr>
              <a:t> FEM </a:t>
            </a:r>
            <a:r>
              <a:rPr lang="en-US" i="1" dirty="0" err="1">
                <a:latin typeface="Arial" pitchFamily="34" charset="0"/>
                <a:cs typeface="Arial" pitchFamily="34" charset="0"/>
              </a:rPr>
              <a:t>đề</a:t>
            </a:r>
            <a:r>
              <a:rPr lang="en-US" i="1" dirty="0">
                <a:latin typeface="Arial" pitchFamily="34" charset="0"/>
                <a:cs typeface="Arial" pitchFamily="34" charset="0"/>
              </a:rPr>
              <a:t> </a:t>
            </a:r>
            <a:r>
              <a:rPr lang="en-US" i="1" dirty="0" err="1">
                <a:latin typeface="Arial" pitchFamily="34" charset="0"/>
                <a:cs typeface="Arial" pitchFamily="34" charset="0"/>
              </a:rPr>
              <a:t>cập</a:t>
            </a:r>
            <a:r>
              <a:rPr lang="en-US" i="1" dirty="0">
                <a:latin typeface="Arial" pitchFamily="34" charset="0"/>
                <a:cs typeface="Arial" pitchFamily="34" charset="0"/>
              </a:rPr>
              <a:t> :</a:t>
            </a:r>
          </a:p>
          <a:p>
            <a:pPr marL="342900" indent="-342900">
              <a:buFont typeface="Wingdings" panose="05000000000000000000" pitchFamily="2" charset="2"/>
              <a:buChar char="ü"/>
            </a:pP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rắn</a:t>
            </a:r>
            <a:r>
              <a:rPr lang="en-US" dirty="0">
                <a:latin typeface="Arial" pitchFamily="34" charset="0"/>
                <a:cs typeface="Arial" pitchFamily="34" charset="0"/>
              </a:rPr>
              <a:t> </a:t>
            </a:r>
            <a:r>
              <a:rPr lang="en-US" dirty="0" err="1">
                <a:latin typeface="Arial" pitchFamily="34" charset="0"/>
                <a:cs typeface="Arial" pitchFamily="34" charset="0"/>
              </a:rPr>
              <a:t>sinh</a:t>
            </a:r>
            <a:r>
              <a:rPr lang="en-US" dirty="0">
                <a:latin typeface="Arial" pitchFamily="34" charset="0"/>
                <a:cs typeface="Arial" pitchFamily="34" charset="0"/>
              </a:rPr>
              <a:t> </a:t>
            </a:r>
            <a:r>
              <a:rPr lang="en-US" dirty="0" err="1">
                <a:latin typeface="Arial" pitchFamily="34" charset="0"/>
                <a:cs typeface="Arial" pitchFamily="34" charset="0"/>
              </a:rPr>
              <a:t>hoạt</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sản</a:t>
            </a:r>
            <a:r>
              <a:rPr lang="en-US" dirty="0">
                <a:latin typeface="Arial" pitchFamily="34" charset="0"/>
                <a:cs typeface="Arial" pitchFamily="34" charset="0"/>
              </a:rPr>
              <a:t> </a:t>
            </a:r>
            <a:r>
              <a:rPr lang="en-US" dirty="0" err="1">
                <a:latin typeface="Arial" pitchFamily="34" charset="0"/>
                <a:cs typeface="Arial" pitchFamily="34" charset="0"/>
              </a:rPr>
              <a:t>xuất</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nguy</a:t>
            </a:r>
            <a:r>
              <a:rPr lang="en-US" dirty="0">
                <a:latin typeface="Arial" pitchFamily="34" charset="0"/>
                <a:cs typeface="Arial" pitchFamily="34" charset="0"/>
              </a:rPr>
              <a:t> </a:t>
            </a:r>
            <a:r>
              <a:rPr lang="en-US" dirty="0" err="1">
                <a:latin typeface="Arial" pitchFamily="34" charset="0"/>
                <a:cs typeface="Arial" pitchFamily="34" charset="0"/>
              </a:rPr>
              <a:t>hại</a:t>
            </a:r>
            <a:r>
              <a:rPr lang="en-US" dirty="0">
                <a:latin typeface="Arial" pitchFamily="34" charset="0"/>
                <a:cs typeface="Arial" pitchFamily="34" charset="0"/>
              </a:rPr>
              <a:t>) </a:t>
            </a:r>
          </a:p>
          <a:p>
            <a:pPr marL="342900" indent="-342900">
              <a:buFont typeface="Wingdings" panose="05000000000000000000" pitchFamily="2" charset="2"/>
              <a:buChar char="ü"/>
            </a:pPr>
            <a:r>
              <a:rPr lang="en-US" dirty="0">
                <a:latin typeface="Arial" pitchFamily="34" charset="0"/>
                <a:cs typeface="Arial" pitchFamily="34" charset="0"/>
              </a:rPr>
              <a:t>T</a:t>
            </a:r>
            <a:r>
              <a:rPr lang="vi-VN" dirty="0">
                <a:latin typeface="Arial" pitchFamily="34" charset="0"/>
                <a:cs typeface="Arial" pitchFamily="34" charset="0"/>
              </a:rPr>
              <a:t>heo dõi số lượng của tất cả các dòng thải</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a:latin typeface="Arial" pitchFamily="34" charset="0"/>
                <a:cs typeface="Arial" pitchFamily="34" charset="0"/>
              </a:rPr>
              <a:t>X</a:t>
            </a:r>
            <a:r>
              <a:rPr lang="vi-VN" dirty="0">
                <a:latin typeface="Arial" pitchFamily="34" charset="0"/>
                <a:cs typeface="Arial" pitchFamily="34" charset="0"/>
              </a:rPr>
              <a:t>ác định các cơ hội tái sử dụng, tái chế ...</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a:latin typeface="Arial" pitchFamily="34" charset="0"/>
                <a:cs typeface="Arial" pitchFamily="34" charset="0"/>
              </a:rPr>
              <a:t>K</a:t>
            </a:r>
            <a:r>
              <a:rPr lang="vi-VN" dirty="0">
                <a:latin typeface="Arial" pitchFamily="34" charset="0"/>
                <a:cs typeface="Arial" pitchFamily="34" charset="0"/>
              </a:rPr>
              <a:t>hu vực lưu trữ: thông gió, khô </a:t>
            </a:r>
            <a:r>
              <a:rPr lang="en-US" dirty="0" err="1">
                <a:latin typeface="Arial" pitchFamily="34" charset="0"/>
                <a:cs typeface="Arial" pitchFamily="34" charset="0"/>
              </a:rPr>
              <a:t>ráo</a:t>
            </a:r>
            <a:r>
              <a:rPr lang="en-US" dirty="0">
                <a:latin typeface="Arial" pitchFamily="34" charset="0"/>
                <a:cs typeface="Arial" pitchFamily="34" charset="0"/>
              </a:rPr>
              <a:t> </a:t>
            </a:r>
            <a:r>
              <a:rPr lang="vi-VN" dirty="0">
                <a:latin typeface="Arial" pitchFamily="34" charset="0"/>
                <a:cs typeface="Arial" pitchFamily="34" charset="0"/>
              </a:rPr>
              <a:t>và </a:t>
            </a:r>
            <a:r>
              <a:rPr lang="en-US" dirty="0" err="1">
                <a:latin typeface="Arial" pitchFamily="34" charset="0"/>
                <a:cs typeface="Arial" pitchFamily="34" charset="0"/>
              </a:rPr>
              <a:t>tránh</a:t>
            </a:r>
            <a:r>
              <a:rPr lang="en-US" dirty="0">
                <a:latin typeface="Arial" pitchFamily="34" charset="0"/>
                <a:cs typeface="Arial" pitchFamily="34" charset="0"/>
              </a:rPr>
              <a:t> m</a:t>
            </a:r>
            <a:r>
              <a:rPr lang="vi-VN" dirty="0">
                <a:latin typeface="Arial" pitchFamily="34" charset="0"/>
                <a:cs typeface="Arial" pitchFamily="34" charset="0"/>
              </a:rPr>
              <a:t>ưa</a:t>
            </a:r>
            <a:r>
              <a:rPr lang="en-US" dirty="0">
                <a:latin typeface="Arial" pitchFamily="34" charset="0"/>
                <a:cs typeface="Arial" pitchFamily="34" charset="0"/>
              </a:rPr>
              <a:t> </a:t>
            </a:r>
            <a:r>
              <a:rPr lang="en-US" dirty="0" err="1">
                <a:latin typeface="Arial" pitchFamily="34" charset="0"/>
                <a:cs typeface="Arial" pitchFamily="34" charset="0"/>
              </a:rPr>
              <a:t>nắng</a:t>
            </a:r>
            <a:r>
              <a:rPr lang="vi-VN" dirty="0">
                <a:latin typeface="Arial" pitchFamily="34" charset="0"/>
                <a:cs typeface="Arial" pitchFamily="34" charset="0"/>
              </a:rPr>
              <a:t>, </a:t>
            </a:r>
            <a:r>
              <a:rPr lang="en-US" dirty="0" err="1">
                <a:latin typeface="Arial" pitchFamily="34" charset="0"/>
                <a:cs typeface="Arial" pitchFamily="34" charset="0"/>
              </a:rPr>
              <a:t>tránh</a:t>
            </a:r>
            <a:r>
              <a:rPr lang="vi-VN" dirty="0">
                <a:latin typeface="Arial" pitchFamily="34" charset="0"/>
                <a:cs typeface="Arial" pitchFamily="34" charset="0"/>
              </a:rPr>
              <a:t> nguy cơ cháy, được bảo vệ, được </a:t>
            </a:r>
            <a:r>
              <a:rPr lang="en-US" dirty="0" err="1">
                <a:latin typeface="Arial" pitchFamily="34" charset="0"/>
                <a:cs typeface="Arial" pitchFamily="34" charset="0"/>
              </a:rPr>
              <a:t>ký</a:t>
            </a:r>
            <a:r>
              <a:rPr lang="en-US" dirty="0">
                <a:latin typeface="Arial" pitchFamily="34" charset="0"/>
                <a:cs typeface="Arial" pitchFamily="34" charset="0"/>
              </a:rPr>
              <a:t> </a:t>
            </a:r>
            <a:r>
              <a:rPr lang="en-US" dirty="0" err="1">
                <a:latin typeface="Arial" pitchFamily="34" charset="0"/>
                <a:cs typeface="Arial" pitchFamily="34" charset="0"/>
              </a:rPr>
              <a:t>hiệu</a:t>
            </a:r>
            <a:r>
              <a:rPr lang="en-US" dirty="0">
                <a:latin typeface="Arial" pitchFamily="34" charset="0"/>
                <a:cs typeface="Arial" pitchFamily="34" charset="0"/>
              </a:rPr>
              <a:t> </a:t>
            </a:r>
            <a:r>
              <a:rPr lang="vi-VN" dirty="0">
                <a:latin typeface="Arial" pitchFamily="34" charset="0"/>
                <a:cs typeface="Arial" pitchFamily="34" charset="0"/>
              </a:rPr>
              <a:t>rõ ràng</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Cấm</a:t>
            </a:r>
            <a:r>
              <a:rPr lang="en-US" dirty="0">
                <a:latin typeface="Arial" pitchFamily="34" charset="0"/>
                <a:cs typeface="Arial" pitchFamily="34" charset="0"/>
              </a:rPr>
              <a:t> </a:t>
            </a:r>
            <a:r>
              <a:rPr lang="vi-VN" dirty="0">
                <a:latin typeface="Arial" pitchFamily="34" charset="0"/>
                <a:cs typeface="Arial" pitchFamily="34" charset="0"/>
              </a:rPr>
              <a:t>đốt</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xả</a:t>
            </a:r>
            <a:r>
              <a:rPr lang="en-US" dirty="0">
                <a:latin typeface="Arial" pitchFamily="34" charset="0"/>
                <a:cs typeface="Arial" pitchFamily="34" charset="0"/>
              </a:rPr>
              <a:t> CTR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tại</a:t>
            </a:r>
            <a:r>
              <a:rPr lang="en-US" dirty="0">
                <a:latin typeface="Arial" pitchFamily="34" charset="0"/>
                <a:cs typeface="Arial" pitchFamily="34" charset="0"/>
              </a:rPr>
              <a:t> </a:t>
            </a:r>
            <a:r>
              <a:rPr lang="en-US" dirty="0" err="1">
                <a:latin typeface="Arial" pitchFamily="34" charset="0"/>
                <a:cs typeface="Arial" pitchFamily="34" charset="0"/>
              </a:rPr>
              <a:t>chỗ</a:t>
            </a:r>
            <a:r>
              <a:rPr lang="en-US" dirty="0">
                <a:latin typeface="Arial" pitchFamily="34" charset="0"/>
                <a:cs typeface="Arial" pitchFamily="34" charset="0"/>
              </a:rPr>
              <a:t>? </a:t>
            </a:r>
            <a:r>
              <a:rPr lang="en-US" dirty="0" err="1">
                <a:latin typeface="Arial" pitchFamily="34" charset="0"/>
                <a:cs typeface="Arial" pitchFamily="34" charset="0"/>
              </a:rPr>
              <a:t>Cấp</a:t>
            </a:r>
            <a:r>
              <a:rPr lang="en-US" dirty="0">
                <a:latin typeface="Arial" pitchFamily="34" charset="0"/>
                <a:cs typeface="Arial" pitchFamily="34" charset="0"/>
              </a:rPr>
              <a:t> </a:t>
            </a:r>
            <a:r>
              <a:rPr lang="en-US" dirty="0" err="1">
                <a:latin typeface="Arial" pitchFamily="34" charset="0"/>
                <a:cs typeface="Arial" pitchFamily="34" charset="0"/>
              </a:rPr>
              <a:t>phép</a:t>
            </a:r>
            <a:r>
              <a:rPr lang="en-US" dirty="0">
                <a:latin typeface="Arial" pitchFamily="34" charset="0"/>
                <a:cs typeface="Arial" pitchFamily="34" charset="0"/>
              </a:rPr>
              <a:t> </a:t>
            </a:r>
            <a:r>
              <a:rPr lang="vi-VN" dirty="0">
                <a:latin typeface="Arial" pitchFamily="34" charset="0"/>
                <a:cs typeface="Arial" pitchFamily="34" charset="0"/>
              </a:rPr>
              <a:t>đặc</a:t>
            </a:r>
            <a:r>
              <a:rPr lang="en-US" dirty="0">
                <a:latin typeface="Arial" pitchFamily="34" charset="0"/>
                <a:cs typeface="Arial" pitchFamily="34" charset="0"/>
              </a:rPr>
              <a:t> </a:t>
            </a:r>
            <a:r>
              <a:rPr lang="en-US" dirty="0" err="1">
                <a:latin typeface="Arial" pitchFamily="34" charset="0"/>
                <a:cs typeface="Arial" pitchFamily="34" charset="0"/>
              </a:rPr>
              <a:t>biệt</a:t>
            </a:r>
            <a:r>
              <a:rPr lang="en-US" dirty="0">
                <a:latin typeface="Arial" pitchFamily="34" charset="0"/>
                <a:cs typeface="Arial" pitchFamily="34" charset="0"/>
              </a:rPr>
              <a:t>/ </a:t>
            </a:r>
            <a:r>
              <a:rPr lang="en-US" dirty="0" err="1">
                <a:latin typeface="Arial" pitchFamily="34" charset="0"/>
                <a:cs typeface="Arial" pitchFamily="34" charset="0"/>
              </a:rPr>
              <a:t>kiểm</a:t>
            </a:r>
            <a:r>
              <a:rPr lang="en-US" dirty="0">
                <a:latin typeface="Arial" pitchFamily="34" charset="0"/>
                <a:cs typeface="Arial" pitchFamily="34" charset="0"/>
              </a:rPr>
              <a:t> </a:t>
            </a:r>
            <a:r>
              <a:rPr lang="en-US" dirty="0" err="1">
                <a:latin typeface="Arial" pitchFamily="34" charset="0"/>
                <a:cs typeface="Arial" pitchFamily="34" charset="0"/>
              </a:rPr>
              <a:t>soát</a:t>
            </a:r>
            <a:r>
              <a:rPr lang="en-US" dirty="0">
                <a:latin typeface="Arial" pitchFamily="34" charset="0"/>
                <a:cs typeface="Arial" pitchFamily="34" charset="0"/>
              </a:rPr>
              <a:t> </a:t>
            </a:r>
            <a:r>
              <a:rPr lang="en-US" dirty="0" err="1">
                <a:latin typeface="Arial" pitchFamily="34" charset="0"/>
                <a:cs typeface="Arial" pitchFamily="34" charset="0"/>
              </a:rPr>
              <a:t>khí</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p>
          <a:p>
            <a:pPr marL="342900" indent="-342900">
              <a:buFont typeface="Wingdings" panose="05000000000000000000" pitchFamily="2" charset="2"/>
              <a:buChar char="ü"/>
            </a:pPr>
            <a:r>
              <a:rPr lang="vi-VN" dirty="0">
                <a:latin typeface="Arial" pitchFamily="34" charset="0"/>
                <a:cs typeface="Arial" pitchFamily="34" charset="0"/>
              </a:rPr>
              <a:t>Đường cơ sở cho chất thải rắn</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a:latin typeface="Arial" pitchFamily="34" charset="0"/>
                <a:cs typeface="Arial" pitchFamily="34" charset="0"/>
              </a:rPr>
              <a:t>T</a:t>
            </a:r>
            <a:r>
              <a:rPr lang="vi-VN" dirty="0">
                <a:latin typeface="Arial" pitchFamily="34" charset="0"/>
                <a:cs typeface="Arial" pitchFamily="34" charset="0"/>
              </a:rPr>
              <a:t>hiết lập các mục tiêu để giảm lượng chất thải</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Thiết</a:t>
            </a:r>
            <a:r>
              <a:rPr lang="en-US" dirty="0">
                <a:latin typeface="Arial" pitchFamily="34" charset="0"/>
                <a:cs typeface="Arial" pitchFamily="34" charset="0"/>
              </a:rPr>
              <a:t> </a:t>
            </a:r>
            <a:r>
              <a:rPr lang="en-US" dirty="0" err="1">
                <a:latin typeface="Arial" pitchFamily="34" charset="0"/>
                <a:cs typeface="Arial" pitchFamily="34" charset="0"/>
              </a:rPr>
              <a:t>lập</a:t>
            </a:r>
            <a:r>
              <a:rPr lang="en-US" dirty="0">
                <a:latin typeface="Arial" pitchFamily="34" charset="0"/>
                <a:cs typeface="Arial" pitchFamily="34" charset="0"/>
              </a:rPr>
              <a:t> </a:t>
            </a:r>
            <a:r>
              <a:rPr lang="en-US" dirty="0" err="1">
                <a:latin typeface="Arial" pitchFamily="34" charset="0"/>
                <a:cs typeface="Arial" pitchFamily="34" charset="0"/>
              </a:rPr>
              <a:t>số</a:t>
            </a:r>
            <a:r>
              <a:rPr lang="en-US" dirty="0">
                <a:latin typeface="Arial" pitchFamily="34" charset="0"/>
                <a:cs typeface="Arial" pitchFamily="34" charset="0"/>
              </a:rPr>
              <a:t> l</a:t>
            </a:r>
            <a:r>
              <a:rPr lang="vi-VN" dirty="0">
                <a:latin typeface="Arial" pitchFamily="34" charset="0"/>
                <a:cs typeface="Arial" pitchFamily="34" charset="0"/>
              </a:rPr>
              <a:t>ượng</a:t>
            </a:r>
            <a:r>
              <a:rPr lang="en-US" dirty="0">
                <a:latin typeface="Arial" pitchFamily="34" charset="0"/>
                <a:cs typeface="Arial" pitchFamily="34" charset="0"/>
              </a:rPr>
              <a:t> </a:t>
            </a:r>
            <a:r>
              <a:rPr lang="en-US" dirty="0" err="1">
                <a:latin typeface="Arial" pitchFamily="34" charset="0"/>
                <a:cs typeface="Arial" pitchFamily="34" charset="0"/>
              </a:rPr>
              <a:t>hoặc</a:t>
            </a:r>
            <a:r>
              <a:rPr lang="en-US" dirty="0">
                <a:latin typeface="Arial" pitchFamily="34" charset="0"/>
                <a:cs typeface="Arial" pitchFamily="34" charset="0"/>
              </a:rPr>
              <a:t> </a:t>
            </a:r>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cải</a:t>
            </a:r>
            <a:r>
              <a:rPr lang="en-US" dirty="0">
                <a:latin typeface="Arial" pitchFamily="34" charset="0"/>
                <a:cs typeface="Arial" pitchFamily="34" charset="0"/>
              </a:rPr>
              <a:t> </a:t>
            </a:r>
            <a:r>
              <a:rPr lang="en-US" dirty="0" err="1">
                <a:latin typeface="Arial" pitchFamily="34" charset="0"/>
                <a:cs typeface="Arial" pitchFamily="34" charset="0"/>
              </a:rPr>
              <a:t>tiến</a:t>
            </a:r>
            <a:endParaRPr lang="en-US" dirty="0">
              <a:latin typeface="Arial" pitchFamily="34" charset="0"/>
              <a:cs typeface="Arial" pitchFamily="34" charset="0"/>
            </a:endParaRPr>
          </a:p>
          <a:p>
            <a:pPr marL="342900" indent="-342900">
              <a:buFont typeface="Wingdings" panose="05000000000000000000" pitchFamily="2" charset="2"/>
              <a:buChar char="ü"/>
            </a:pPr>
            <a:r>
              <a:rPr lang="en-US" dirty="0" err="1">
                <a:latin typeface="Arial" pitchFamily="34" charset="0"/>
                <a:cs typeface="Arial" pitchFamily="34" charset="0"/>
              </a:rPr>
              <a:t>Kế</a:t>
            </a:r>
            <a:r>
              <a:rPr lang="en-US" dirty="0">
                <a:latin typeface="Arial" pitchFamily="34" charset="0"/>
                <a:cs typeface="Arial" pitchFamily="34" charset="0"/>
              </a:rPr>
              <a:t> </a:t>
            </a:r>
            <a:r>
              <a:rPr lang="en-US" dirty="0" err="1">
                <a:latin typeface="Arial" pitchFamily="34" charset="0"/>
                <a:cs typeface="Arial" pitchFamily="34" charset="0"/>
              </a:rPr>
              <a:t>hoạch</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endParaRPr lang="en-US" dirty="0">
              <a:latin typeface="Arial" pitchFamily="34" charset="0"/>
              <a:cs typeface="Arial" pitchFamily="34" charset="0"/>
            </a:endParaRPr>
          </a:p>
          <a:p>
            <a:pPr marL="342900" indent="-342900">
              <a:buFont typeface="Wingdings" panose="05000000000000000000" pitchFamily="2" charset="2"/>
              <a:buChar char="ü"/>
            </a:pPr>
            <a:r>
              <a:rPr lang="vi-VN" dirty="0">
                <a:latin typeface="Arial" pitchFamily="34" charset="0"/>
                <a:cs typeface="Arial" pitchFamily="34" charset="0"/>
              </a:rPr>
              <a:t>Không </a:t>
            </a: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thải</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bãi</a:t>
            </a:r>
            <a:r>
              <a:rPr lang="en-US" dirty="0">
                <a:latin typeface="Arial" pitchFamily="34" charset="0"/>
                <a:cs typeface="Arial" pitchFamily="34" charset="0"/>
              </a:rPr>
              <a:t> </a:t>
            </a:r>
            <a:r>
              <a:rPr lang="vi-VN" dirty="0">
                <a:latin typeface="Arial" pitchFamily="34" charset="0"/>
                <a:cs typeface="Arial" pitchFamily="34" charset="0"/>
              </a:rPr>
              <a:t>chôn lấp</a:t>
            </a:r>
            <a:r>
              <a:rPr lang="en-US" b="1" dirty="0">
                <a:latin typeface="Arial" pitchFamily="34" charset="0"/>
                <a:cs typeface="Arial" pitchFamily="34" charset="0"/>
              </a:rPr>
              <a:t>  </a:t>
            </a:r>
            <a:endParaRPr lang="en-US" dirty="0">
              <a:latin typeface="Arial" pitchFamily="34" charset="0"/>
              <a:cs typeface="Arial" pitchFamily="34" charset="0"/>
            </a:endParaRP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RẮN</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1671587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Rectangle 17"/>
          <p:cNvSpPr/>
          <p:nvPr/>
        </p:nvSpPr>
        <p:spPr>
          <a:xfrm>
            <a:off x="0" y="1016142"/>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0202178"/>
              </p:ext>
            </p:extLst>
          </p:nvPr>
        </p:nvGraphicFramePr>
        <p:xfrm>
          <a:off x="152400" y="1528170"/>
          <a:ext cx="8763001" cy="4544905"/>
        </p:xfrm>
        <a:graphic>
          <a:graphicData uri="http://schemas.openxmlformats.org/drawingml/2006/table">
            <a:tbl>
              <a:tblPr firstRow="1" firstCol="1" bandRow="1"/>
              <a:tblGrid>
                <a:gridCol w="5630374">
                  <a:extLst>
                    <a:ext uri="{9D8B030D-6E8A-4147-A177-3AD203B41FA5}">
                      <a16:colId xmlns:a16="http://schemas.microsoft.com/office/drawing/2014/main" xmlns="" val="20000"/>
                    </a:ext>
                  </a:extLst>
                </a:gridCol>
                <a:gridCol w="1608626">
                  <a:extLst>
                    <a:ext uri="{9D8B030D-6E8A-4147-A177-3AD203B41FA5}">
                      <a16:colId xmlns:a16="http://schemas.microsoft.com/office/drawing/2014/main" xmlns="" val="20001"/>
                    </a:ext>
                  </a:extLst>
                </a:gridCol>
                <a:gridCol w="1524001">
                  <a:extLst>
                    <a:ext uri="{9D8B030D-6E8A-4147-A177-3AD203B41FA5}">
                      <a16:colId xmlns:a16="http://schemas.microsoft.com/office/drawing/2014/main" xmlns="" val="20002"/>
                    </a:ext>
                  </a:extLst>
                </a:gridCol>
              </a:tblGrid>
              <a:tr h="363577">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yêu</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cầu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1" dirty="0" err="1">
                          <a:effectLst/>
                          <a:latin typeface="Calibri" panose="020F0502020204030204" pitchFamily="34" charset="0"/>
                          <a:ea typeface="Calibri" panose="020F0502020204030204" pitchFamily="34" charset="0"/>
                          <a:cs typeface="Times New Roman" panose="02020603050405020304" pitchFamily="18" charset="0"/>
                        </a:rPr>
                        <a:t>Luật</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 VN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1"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18053">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Chất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thải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rắn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sinh</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hoạt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358946">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Chất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thải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rắn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công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nghiệp</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thông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363577">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Bùn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thải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363577">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Phân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định</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phân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loại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363577">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Thu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gom</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vận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chuyển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363577">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Tái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sử</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dụng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tái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chế</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thu</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hồi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năng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lượng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xử</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lý</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Chung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chung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228600" marR="0" algn="ctr">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Rất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cụ</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293516">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t>
                      </a:r>
                      <a:r>
                        <a:rPr lang="vi-VN" sz="2000" dirty="0">
                          <a:effectLst/>
                          <a:latin typeface="Calibri" panose="020F0502020204030204" pitchFamily="34" charset="0"/>
                          <a:ea typeface="Calibri" panose="020F0502020204030204" pitchFamily="34" charset="0"/>
                          <a:cs typeface="Times New Roman" panose="02020603050405020304" pitchFamily="18" charset="0"/>
                        </a:rPr>
                        <a:t>heo dõi số lượng của tất cả các dòng 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pPr>
                      <a:endParaRPr lang="en-US" sz="2000" dirty="0">
                        <a:effectLst/>
                        <a:latin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708819">
                <a:tc>
                  <a:txBody>
                    <a:bodyPr/>
                    <a:lstStyle/>
                    <a:p>
                      <a:pPr marL="0" marR="0">
                        <a:lnSpc>
                          <a:spcPct val="107000"/>
                        </a:lnSpc>
                        <a:spcBef>
                          <a:spcPts val="0"/>
                        </a:spcBef>
                        <a:spcAft>
                          <a:spcPts val="0"/>
                        </a:spcAft>
                      </a:pPr>
                      <a:r>
                        <a:rPr lang="vi-VN" sz="2000" dirty="0">
                          <a:effectLst/>
                          <a:latin typeface="Calibri" panose="020F0502020204030204" pitchFamily="34" charset="0"/>
                          <a:ea typeface="Calibri" panose="020F0502020204030204" pitchFamily="34" charset="0"/>
                          <a:cs typeface="Times New Roman" panose="02020603050405020304" pitchFamily="18" charset="0"/>
                        </a:rPr>
                        <a:t>Khu vực lưu trữ: thông gió, khô ráo và tránh mưa nắng, tránh nguy cơ cháy, được bảo vệ, được ký hiệu rõ ràng</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pPr>
                      <a:endParaRPr lang="en-US" sz="2000" dirty="0">
                        <a:effectLst/>
                        <a:latin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r h="708819">
                <a:tc>
                  <a:txBody>
                    <a:bodyPr/>
                    <a:lstStyle/>
                    <a:p>
                      <a:pPr marL="0" marR="0">
                        <a:lnSpc>
                          <a:spcPct val="107000"/>
                        </a:lnSpc>
                        <a:spcBef>
                          <a:spcPts val="0"/>
                        </a:spcBef>
                        <a:spcAft>
                          <a:spcPts val="0"/>
                        </a:spcAft>
                      </a:pPr>
                      <a:r>
                        <a:rPr lang="vi-VN" sz="2000" dirty="0">
                          <a:effectLst/>
                          <a:latin typeface="Calibri" panose="020F0502020204030204" pitchFamily="34" charset="0"/>
                          <a:ea typeface="Calibri" panose="020F0502020204030204" pitchFamily="34" charset="0"/>
                          <a:cs typeface="Times New Roman" panose="02020603050405020304" pitchFamily="18" charset="0"/>
                        </a:rPr>
                        <a:t>Cấm đốt và xả CTR thải tại chỗ?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Giấy</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phép</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vi-VN" sz="2000" dirty="0">
                          <a:effectLst/>
                          <a:latin typeface="Calibri" panose="020F0502020204030204" pitchFamily="34" charset="0"/>
                          <a:ea typeface="Calibri" panose="020F0502020204030204" pitchFamily="34" charset="0"/>
                          <a:cs typeface="Times New Roman" panose="02020603050405020304" pitchFamily="18" charset="0"/>
                        </a:rPr>
                        <a:t>đặc biệt/ kiểm soát khí thải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Không rõ ràng</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9"/>
                  </a:ext>
                </a:extLst>
              </a:tr>
            </a:tbl>
          </a:graphicData>
        </a:graphic>
      </p:graphicFrame>
      <p:sp>
        <p:nvSpPr>
          <p:cNvPr id="8"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RẮN</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2233213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Rectangle 17"/>
          <p:cNvSpPr/>
          <p:nvPr/>
        </p:nvSpPr>
        <p:spPr>
          <a:xfrm>
            <a:off x="26894" y="1144441"/>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93205842"/>
              </p:ext>
            </p:extLst>
          </p:nvPr>
        </p:nvGraphicFramePr>
        <p:xfrm>
          <a:off x="304801" y="1828802"/>
          <a:ext cx="8534398" cy="3105029"/>
        </p:xfrm>
        <a:graphic>
          <a:graphicData uri="http://schemas.openxmlformats.org/drawingml/2006/table">
            <a:tbl>
              <a:tblPr firstRow="1" firstCol="1" bandRow="1"/>
              <a:tblGrid>
                <a:gridCol w="5483494">
                  <a:extLst>
                    <a:ext uri="{9D8B030D-6E8A-4147-A177-3AD203B41FA5}">
                      <a16:colId xmlns:a16="http://schemas.microsoft.com/office/drawing/2014/main" xmlns="" val="20000"/>
                    </a:ext>
                  </a:extLst>
                </a:gridCol>
                <a:gridCol w="1391212">
                  <a:extLst>
                    <a:ext uri="{9D8B030D-6E8A-4147-A177-3AD203B41FA5}">
                      <a16:colId xmlns:a16="http://schemas.microsoft.com/office/drawing/2014/main" xmlns="" val="20001"/>
                    </a:ext>
                  </a:extLst>
                </a:gridCol>
                <a:gridCol w="1659692">
                  <a:extLst>
                    <a:ext uri="{9D8B030D-6E8A-4147-A177-3AD203B41FA5}">
                      <a16:colId xmlns:a16="http://schemas.microsoft.com/office/drawing/2014/main" xmlns="" val="20002"/>
                    </a:ext>
                  </a:extLst>
                </a:gridCol>
              </a:tblGrid>
              <a:tr h="369470">
                <a:tc>
                  <a:txBody>
                    <a:bodyPr/>
                    <a:lstStyle/>
                    <a:p>
                      <a:pPr marL="0" marR="0">
                        <a:lnSpc>
                          <a:spcPct val="107000"/>
                        </a:lnSpc>
                        <a:spcBef>
                          <a:spcPts val="0"/>
                        </a:spcBef>
                        <a:spcAft>
                          <a:spcPts val="0"/>
                        </a:spcAft>
                      </a:pP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yêu</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cầu</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Luật</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VN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00492">
                <a:tc>
                  <a:txBody>
                    <a:bodyPr/>
                    <a:lstStyle/>
                    <a:p>
                      <a:pPr marL="0" marR="0">
                        <a:lnSpc>
                          <a:spcPct val="107000"/>
                        </a:lnSpc>
                        <a:spcBef>
                          <a:spcPts val="0"/>
                        </a:spcBef>
                        <a:spcAft>
                          <a:spcPts val="0"/>
                        </a:spcAft>
                      </a:pPr>
                      <a:r>
                        <a:rPr lang="vi-VN" sz="2200" dirty="0">
                          <a:effectLst/>
                          <a:latin typeface="Calibri" panose="020F0502020204030204" pitchFamily="34" charset="0"/>
                          <a:ea typeface="Calibri" panose="020F0502020204030204" pitchFamily="34" charset="0"/>
                          <a:cs typeface="Times New Roman" panose="02020603050405020304" pitchFamily="18" charset="0"/>
                        </a:rPr>
                        <a:t>Đường cơ sở cho chất thải rắn</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434882">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P</a:t>
                      </a:r>
                      <a:r>
                        <a:rPr lang="vi-VN" sz="2200" dirty="0">
                          <a:effectLst/>
                          <a:latin typeface="Calibri" panose="020F0502020204030204" pitchFamily="34" charset="0"/>
                          <a:ea typeface="Calibri" panose="020F0502020204030204" pitchFamily="34" charset="0"/>
                          <a:cs typeface="Times New Roman" panose="02020603050405020304" pitchFamily="18" charset="0"/>
                        </a:rPr>
                        <a:t>hương pháp xử lý chất thải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434949">
                <a:tc>
                  <a:txBody>
                    <a:bodyPr/>
                    <a:lstStyle/>
                    <a:p>
                      <a:pPr marL="0" marR="0">
                        <a:lnSpc>
                          <a:spcPct val="107000"/>
                        </a:lnSpc>
                        <a:spcBef>
                          <a:spcPts val="0"/>
                        </a:spcBef>
                        <a:spcAft>
                          <a:spcPts val="0"/>
                        </a:spcAft>
                      </a:pPr>
                      <a:r>
                        <a:rPr lang="vi-VN" sz="2200" dirty="0">
                          <a:effectLst/>
                          <a:latin typeface="Calibri" panose="020F0502020204030204" pitchFamily="34" charset="0"/>
                          <a:ea typeface="Calibri" panose="020F0502020204030204" pitchFamily="34" charset="0"/>
                          <a:cs typeface="Times New Roman" panose="02020603050405020304" pitchFamily="18" charset="0"/>
                        </a:rPr>
                        <a:t>Thiết lập các mục tiêu để giảm lượng chất thải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34949">
                <a:tc>
                  <a:txBody>
                    <a:bodyPr/>
                    <a:lstStyle/>
                    <a:p>
                      <a:pPr marL="0" marR="0">
                        <a:lnSpc>
                          <a:spcPct val="107000"/>
                        </a:lnSpc>
                        <a:spcBef>
                          <a:spcPts val="0"/>
                        </a:spcBef>
                        <a:spcAft>
                          <a:spcPts val="0"/>
                        </a:spcAft>
                      </a:pPr>
                      <a:r>
                        <a:rPr lang="vi-VN" sz="2200" dirty="0">
                          <a:effectLst/>
                          <a:latin typeface="Calibri" panose="020F0502020204030204" pitchFamily="34" charset="0"/>
                          <a:ea typeface="Calibri" panose="020F0502020204030204" pitchFamily="34" charset="0"/>
                          <a:cs typeface="Times New Roman" panose="02020603050405020304" pitchFamily="18" charset="0"/>
                        </a:rPr>
                        <a:t>Thiết lập số lượng hoặc mục tiêu cải tiến</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34949">
                <a:tc>
                  <a:txBody>
                    <a:bodyPr/>
                    <a:lstStyle/>
                    <a:p>
                      <a:pPr marL="0" marR="0">
                        <a:lnSpc>
                          <a:spcPct val="107000"/>
                        </a:lnSpc>
                        <a:spcBef>
                          <a:spcPts val="0"/>
                        </a:spcBef>
                        <a:spcAft>
                          <a:spcPts val="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Kế</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hoạch</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thực</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hiện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95338">
                <a:tc>
                  <a:txBody>
                    <a:bodyPr/>
                    <a:lstStyle/>
                    <a:p>
                      <a:pPr marL="0" marR="0">
                        <a:lnSpc>
                          <a:spcPct val="107000"/>
                        </a:lnSpc>
                        <a:spcBef>
                          <a:spcPts val="0"/>
                        </a:spcBef>
                        <a:spcAft>
                          <a:spcPts val="0"/>
                        </a:spcAft>
                      </a:pPr>
                      <a:r>
                        <a:rPr lang="vi-VN" sz="2200" dirty="0">
                          <a:effectLst/>
                          <a:latin typeface="Calibri" panose="020F0502020204030204" pitchFamily="34" charset="0"/>
                          <a:ea typeface="Calibri" panose="020F0502020204030204" pitchFamily="34" charset="0"/>
                          <a:cs typeface="Times New Roman" panose="02020603050405020304" pitchFamily="18" charset="0"/>
                        </a:rPr>
                        <a:t>Không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chất</a:t>
                      </a:r>
                      <a:r>
                        <a:rPr lang="en-US" sz="2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aseline="0" dirty="0" err="1">
                          <a:effectLst/>
                          <a:latin typeface="Calibri" panose="020F0502020204030204" pitchFamily="34" charset="0"/>
                          <a:ea typeface="Calibri" panose="020F0502020204030204" pitchFamily="34" charset="0"/>
                          <a:cs typeface="Times New Roman" panose="02020603050405020304" pitchFamily="18" charset="0"/>
                        </a:rPr>
                        <a:t>thải</a:t>
                      </a:r>
                      <a:r>
                        <a:rPr lang="en-US" sz="2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aseline="0" dirty="0" err="1">
                          <a:effectLst/>
                          <a:latin typeface="Calibri" panose="020F0502020204030204" pitchFamily="34" charset="0"/>
                          <a:ea typeface="Calibri" panose="020F0502020204030204" pitchFamily="34" charset="0"/>
                          <a:cs typeface="Times New Roman" panose="02020603050405020304" pitchFamily="18" charset="0"/>
                        </a:rPr>
                        <a:t>đến</a:t>
                      </a:r>
                      <a:r>
                        <a:rPr lang="en-US" sz="2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aseline="0" dirty="0" err="1">
                          <a:effectLst/>
                          <a:latin typeface="Calibri" panose="020F0502020204030204" pitchFamily="34" charset="0"/>
                          <a:ea typeface="Calibri" panose="020F0502020204030204" pitchFamily="34" charset="0"/>
                          <a:cs typeface="Times New Roman" panose="02020603050405020304" pitchFamily="18" charset="0"/>
                        </a:rPr>
                        <a:t>bãi</a:t>
                      </a:r>
                      <a:r>
                        <a:rPr lang="en-US" sz="2200" baseline="0" dirty="0">
                          <a:effectLst/>
                          <a:latin typeface="Calibri" panose="020F0502020204030204" pitchFamily="34" charset="0"/>
                          <a:ea typeface="Calibri" panose="020F0502020204030204" pitchFamily="34" charset="0"/>
                          <a:cs typeface="Times New Roman" panose="02020603050405020304" pitchFamily="18" charset="0"/>
                        </a:rPr>
                        <a:t> </a:t>
                      </a:r>
                      <a:r>
                        <a:rPr lang="vi-VN" sz="2200" dirty="0">
                          <a:effectLst/>
                          <a:latin typeface="Calibri" panose="020F0502020204030204" pitchFamily="34" charset="0"/>
                          <a:ea typeface="Calibri" panose="020F0502020204030204" pitchFamily="34" charset="0"/>
                          <a:cs typeface="Times New Roman" panose="02020603050405020304" pitchFamily="18" charset="0"/>
                        </a:rPr>
                        <a:t>chôn lấp  </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45720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0"/>
                        </a:spcBef>
                        <a:spcAft>
                          <a:spcPts val="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RẮN</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1567534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TextBox 8"/>
          <p:cNvSpPr txBox="1"/>
          <p:nvPr/>
        </p:nvSpPr>
        <p:spPr>
          <a:xfrm>
            <a:off x="147918" y="1152628"/>
            <a:ext cx="8577655" cy="4632037"/>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000" b="1" u="sng" dirty="0" err="1">
                <a:solidFill>
                  <a:srgbClr val="862A39"/>
                </a:solidFill>
                <a:latin typeface="Calibri (Headings)"/>
              </a:rPr>
              <a:t>Kết</a:t>
            </a:r>
            <a:r>
              <a:rPr lang="en-US" sz="2000" b="1" u="sng" dirty="0">
                <a:solidFill>
                  <a:srgbClr val="862A39"/>
                </a:solidFill>
                <a:latin typeface="Calibri (Headings)"/>
              </a:rPr>
              <a:t> </a:t>
            </a:r>
            <a:r>
              <a:rPr lang="en-US" sz="2000" b="1" u="sng" dirty="0" err="1">
                <a:solidFill>
                  <a:srgbClr val="862A39"/>
                </a:solidFill>
                <a:latin typeface="Calibri (Headings)"/>
              </a:rPr>
              <a:t>luận</a:t>
            </a:r>
            <a:r>
              <a:rPr lang="en-US" sz="2000" b="1" u="sng" dirty="0">
                <a:solidFill>
                  <a:srgbClr val="862A39"/>
                </a:solidFill>
                <a:latin typeface="Calibri (Headings)"/>
              </a:rPr>
              <a:t>:</a:t>
            </a:r>
          </a:p>
          <a:p>
            <a:pPr marL="342900" indent="-342900">
              <a:spcBef>
                <a:spcPts val="300"/>
              </a:spcBef>
              <a:spcAft>
                <a:spcPts val="300"/>
              </a:spcAft>
              <a:buFont typeface="Wingdings" panose="05000000000000000000" pitchFamily="2" charset="2"/>
              <a:buChar char="§"/>
            </a:pPr>
            <a:r>
              <a:rPr lang="en-US" sz="2000" dirty="0" err="1">
                <a:latin typeface="Calibri (Headings)"/>
              </a:rPr>
              <a:t>Luật</a:t>
            </a:r>
            <a:r>
              <a:rPr lang="en-US" sz="2000" dirty="0">
                <a:latin typeface="Calibri (Headings)"/>
              </a:rPr>
              <a:t> </a:t>
            </a:r>
            <a:r>
              <a:rPr lang="en-US" sz="2000" dirty="0" err="1">
                <a:latin typeface="Calibri (Headings)"/>
              </a:rPr>
              <a:t>định</a:t>
            </a:r>
            <a:r>
              <a:rPr lang="en-US" sz="2000" dirty="0">
                <a:latin typeface="Calibri (Headings)"/>
              </a:rPr>
              <a:t> </a:t>
            </a:r>
            <a:r>
              <a:rPr lang="en-US" sz="2000" dirty="0" err="1">
                <a:latin typeface="Calibri (Headings)"/>
              </a:rPr>
              <a:t>Việt</a:t>
            </a:r>
            <a:r>
              <a:rPr lang="en-US" sz="2000" dirty="0">
                <a:latin typeface="Calibri (Headings)"/>
              </a:rPr>
              <a:t> Nam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đối</a:t>
            </a:r>
            <a:r>
              <a:rPr lang="en-US" sz="2000" dirty="0">
                <a:latin typeface="Calibri (Headings)"/>
              </a:rPr>
              <a:t> </a:t>
            </a:r>
            <a:r>
              <a:rPr lang="en-US" sz="2000" dirty="0" err="1">
                <a:latin typeface="Calibri (Headings)"/>
              </a:rPr>
              <a:t>với</a:t>
            </a:r>
            <a:r>
              <a:rPr lang="en-US" sz="2000" dirty="0">
                <a:latin typeface="Calibri (Headings)"/>
              </a:rPr>
              <a:t> </a:t>
            </a:r>
            <a:r>
              <a:rPr lang="en-US" sz="2000" dirty="0" err="1">
                <a:latin typeface="Calibri (Headings)"/>
              </a:rPr>
              <a:t>chất</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rắn</a:t>
            </a:r>
            <a:r>
              <a:rPr lang="en-US" sz="2000" dirty="0">
                <a:latin typeface="Calibri (Headings)"/>
              </a:rPr>
              <a:t> </a:t>
            </a:r>
            <a:r>
              <a:rPr lang="en-US" sz="2000" dirty="0" err="1">
                <a:latin typeface="Calibri (Headings)"/>
              </a:rPr>
              <a:t>khá</a:t>
            </a:r>
            <a:r>
              <a:rPr lang="en-US" sz="2000" dirty="0">
                <a:latin typeface="Calibri (Headings)"/>
              </a:rPr>
              <a:t> </a:t>
            </a:r>
            <a:r>
              <a:rPr lang="en-US" sz="2000" dirty="0" err="1">
                <a:latin typeface="Calibri (Headings)"/>
              </a:rPr>
              <a:t>đơn</a:t>
            </a:r>
            <a:r>
              <a:rPr lang="en-US" sz="2000" dirty="0">
                <a:latin typeface="Calibri (Headings)"/>
              </a:rPr>
              <a:t> </a:t>
            </a:r>
            <a:r>
              <a:rPr lang="en-US" sz="2000" dirty="0" err="1">
                <a:latin typeface="Calibri (Headings)"/>
              </a:rPr>
              <a:t>giản</a:t>
            </a:r>
            <a:endParaRPr lang="en-US" sz="2000" dirty="0">
              <a:latin typeface="Calibri (Headings)"/>
            </a:endParaRPr>
          </a:p>
          <a:p>
            <a:pPr marL="342900" indent="-342900">
              <a:spcBef>
                <a:spcPts val="300"/>
              </a:spcBef>
              <a:spcAft>
                <a:spcPts val="300"/>
              </a:spcAft>
              <a:buFont typeface="Wingdings" panose="05000000000000000000" pitchFamily="2" charset="2"/>
              <a:buChar char="§"/>
            </a:pPr>
            <a:r>
              <a:rPr lang="en-US" sz="2000" dirty="0">
                <a:latin typeface="Calibri (Headings)"/>
              </a:rPr>
              <a:t>So </a:t>
            </a:r>
            <a:r>
              <a:rPr lang="en-US" sz="2000" dirty="0" err="1">
                <a:latin typeface="Calibri (Headings)"/>
              </a:rPr>
              <a:t>sánh</a:t>
            </a:r>
            <a:r>
              <a:rPr lang="en-US" sz="2000" dirty="0">
                <a:latin typeface="Calibri (Headings)"/>
              </a:rPr>
              <a:t> </a:t>
            </a:r>
            <a:r>
              <a:rPr lang="en-US" sz="2000" dirty="0" err="1">
                <a:latin typeface="Calibri (Headings)"/>
              </a:rPr>
              <a:t>các</a:t>
            </a:r>
            <a:r>
              <a:rPr lang="en-US" sz="2000" dirty="0">
                <a:latin typeface="Calibri (Headings)"/>
              </a:rPr>
              <a:t>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về</a:t>
            </a:r>
            <a:r>
              <a:rPr lang="en-US" sz="2000" dirty="0">
                <a:latin typeface="Calibri (Headings)"/>
              </a:rPr>
              <a:t> </a:t>
            </a:r>
            <a:r>
              <a:rPr lang="en-US" sz="2000" dirty="0" err="1">
                <a:latin typeface="Calibri (Headings)"/>
              </a:rPr>
              <a:t>chất</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rắn</a:t>
            </a:r>
            <a:r>
              <a:rPr lang="en-US" sz="2000" dirty="0">
                <a:latin typeface="Calibri (Headings)"/>
              </a:rPr>
              <a:t> </a:t>
            </a:r>
            <a:r>
              <a:rPr lang="en-US" sz="2000" dirty="0" err="1">
                <a:latin typeface="Calibri (Headings)"/>
              </a:rPr>
              <a:t>giữa</a:t>
            </a:r>
            <a:r>
              <a:rPr lang="en-US" sz="2000" dirty="0">
                <a:latin typeface="Calibri (Headings)"/>
              </a:rPr>
              <a:t> </a:t>
            </a:r>
            <a:r>
              <a:rPr lang="en-US" sz="2000" dirty="0" err="1">
                <a:latin typeface="Calibri (Headings)"/>
              </a:rPr>
              <a:t>L</a:t>
            </a:r>
            <a:r>
              <a:rPr lang="en-US" sz="2000" dirty="0" err="1">
                <a:latin typeface="Calibri (Headings)"/>
                <a:cs typeface="Arial"/>
              </a:rPr>
              <a:t>uật</a:t>
            </a:r>
            <a:r>
              <a:rPr lang="en-US" sz="2000" dirty="0">
                <a:latin typeface="Calibri (Headings)"/>
                <a:cs typeface="Arial"/>
              </a:rPr>
              <a:t> VN </a:t>
            </a:r>
            <a:r>
              <a:rPr lang="en-US" sz="2000" dirty="0" err="1">
                <a:latin typeface="Calibri (Headings)"/>
                <a:cs typeface="Arial"/>
              </a:rPr>
              <a:t>và</a:t>
            </a:r>
            <a:r>
              <a:rPr lang="en-US" sz="2000" dirty="0">
                <a:latin typeface="Calibri (Headings)"/>
                <a:cs typeface="Arial"/>
              </a:rPr>
              <a:t> </a:t>
            </a:r>
            <a:r>
              <a:rPr lang="en-US" sz="2000" dirty="0" err="1">
                <a:latin typeface="Calibri (Headings)"/>
                <a:cs typeface="Arial"/>
              </a:rPr>
              <a:t>Higg</a:t>
            </a:r>
            <a:r>
              <a:rPr lang="en-US" sz="2000" dirty="0">
                <a:latin typeface="Calibri (Headings)"/>
                <a:cs typeface="Arial"/>
              </a:rPr>
              <a:t> FEM </a:t>
            </a:r>
            <a:r>
              <a:rPr lang="en-US" sz="2000" dirty="0" err="1">
                <a:latin typeface="Calibri (Headings)"/>
                <a:cs typeface="Arial"/>
              </a:rPr>
              <a:t>là</a:t>
            </a:r>
            <a:r>
              <a:rPr lang="en-US" sz="2000" dirty="0">
                <a:latin typeface="Calibri (Headings)"/>
                <a:cs typeface="Arial"/>
              </a:rPr>
              <a:t> </a:t>
            </a:r>
            <a:r>
              <a:rPr lang="en-US" sz="2000" dirty="0" err="1">
                <a:latin typeface="Calibri (Headings)"/>
                <a:cs typeface="Arial"/>
              </a:rPr>
              <a:t>rất</a:t>
            </a:r>
            <a:r>
              <a:rPr lang="en-US" sz="2000" dirty="0">
                <a:latin typeface="Calibri (Headings)"/>
                <a:cs typeface="Arial"/>
              </a:rPr>
              <a:t> </a:t>
            </a:r>
            <a:r>
              <a:rPr lang="en-US" sz="2000" dirty="0" err="1">
                <a:latin typeface="Calibri (Headings)"/>
                <a:cs typeface="Arial"/>
              </a:rPr>
              <a:t>cách</a:t>
            </a:r>
            <a:r>
              <a:rPr lang="en-US" sz="2000" dirty="0">
                <a:latin typeface="Calibri (Headings)"/>
                <a:cs typeface="Arial"/>
              </a:rPr>
              <a:t> </a:t>
            </a:r>
            <a:r>
              <a:rPr lang="en-US" sz="2000" dirty="0" err="1">
                <a:latin typeface="Calibri (Headings)"/>
                <a:cs typeface="Arial"/>
              </a:rPr>
              <a:t>biệt</a:t>
            </a:r>
            <a:r>
              <a:rPr lang="en-US" sz="2000" dirty="0">
                <a:latin typeface="Calibri (Headings)"/>
                <a:cs typeface="Arial"/>
              </a:rPr>
              <a:t>.</a:t>
            </a:r>
          </a:p>
          <a:p>
            <a:pPr marL="342900" indent="-342900">
              <a:spcBef>
                <a:spcPts val="300"/>
              </a:spcBef>
              <a:spcAft>
                <a:spcPts val="300"/>
              </a:spcAft>
              <a:buFont typeface="Wingdings" panose="05000000000000000000" pitchFamily="2" charset="2"/>
              <a:buChar char="§"/>
            </a:pPr>
            <a:r>
              <a:rPr lang="en-US" sz="2000" dirty="0" err="1">
                <a:latin typeface="Calibri (Headings)"/>
                <a:cs typeface="Arial"/>
              </a:rPr>
              <a:t>Sự</a:t>
            </a:r>
            <a:r>
              <a:rPr lang="en-US" sz="2000" dirty="0">
                <a:latin typeface="Calibri (Headings)"/>
                <a:cs typeface="Arial"/>
              </a:rPr>
              <a:t> </a:t>
            </a:r>
            <a:r>
              <a:rPr lang="en-US" sz="2000" dirty="0" err="1">
                <a:latin typeface="Calibri (Headings)"/>
                <a:cs typeface="Arial"/>
              </a:rPr>
              <a:t>khác</a:t>
            </a:r>
            <a:r>
              <a:rPr lang="en-US" sz="2000" dirty="0">
                <a:latin typeface="Calibri (Headings)"/>
                <a:cs typeface="Arial"/>
              </a:rPr>
              <a:t> </a:t>
            </a:r>
            <a:r>
              <a:rPr lang="en-US" sz="2000" dirty="0" err="1">
                <a:latin typeface="Calibri (Headings)"/>
                <a:cs typeface="Arial"/>
              </a:rPr>
              <a:t>biệt</a:t>
            </a:r>
            <a:r>
              <a:rPr lang="en-US" sz="2000" dirty="0">
                <a:latin typeface="Calibri (Headings)"/>
                <a:cs typeface="Arial"/>
              </a:rPr>
              <a:t> do </a:t>
            </a:r>
            <a:r>
              <a:rPr lang="en-US" sz="2000" dirty="0" err="1">
                <a:latin typeface="Calibri (Headings)"/>
                <a:cs typeface="Arial"/>
              </a:rPr>
              <a:t>Higg</a:t>
            </a:r>
            <a:r>
              <a:rPr lang="en-US" sz="2000" dirty="0">
                <a:latin typeface="Calibri (Headings)"/>
                <a:cs typeface="Arial"/>
              </a:rPr>
              <a:t> FEM</a:t>
            </a:r>
            <a:r>
              <a:rPr lang="en-US" sz="2000" dirty="0">
                <a:latin typeface="Calibri (Headings)"/>
              </a:rPr>
              <a:t> </a:t>
            </a:r>
            <a:r>
              <a:rPr lang="en-US" sz="2000" dirty="0" err="1">
                <a:latin typeface="Calibri (Headings)"/>
              </a:rPr>
              <a:t>có</a:t>
            </a:r>
            <a:r>
              <a:rPr lang="en-US" sz="2000" dirty="0">
                <a:latin typeface="Calibri (Headings)"/>
              </a:rPr>
              <a:t> </a:t>
            </a:r>
            <a:r>
              <a:rPr lang="en-US" sz="2000" dirty="0" err="1">
                <a:latin typeface="Calibri (Headings)"/>
              </a:rPr>
              <a:t>rất</a:t>
            </a:r>
            <a:r>
              <a:rPr lang="en-US" sz="2000" dirty="0">
                <a:latin typeface="Calibri (Headings)"/>
              </a:rPr>
              <a:t> </a:t>
            </a:r>
            <a:r>
              <a:rPr lang="en-US" sz="2000" dirty="0" err="1">
                <a:latin typeface="Calibri (Headings)"/>
              </a:rPr>
              <a:t>nhiều</a:t>
            </a:r>
            <a:r>
              <a:rPr lang="en-US" sz="2000" dirty="0">
                <a:latin typeface="Calibri (Headings)"/>
              </a:rPr>
              <a:t>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như</a:t>
            </a:r>
            <a:r>
              <a:rPr lang="en-US" sz="2000" dirty="0">
                <a:latin typeface="Calibri (Headings)"/>
                <a:cs typeface="Arial"/>
              </a:rPr>
              <a:t>:</a:t>
            </a:r>
          </a:p>
          <a:p>
            <a:pPr marL="800100" lvl="1" indent="-342900">
              <a:spcBef>
                <a:spcPts val="300"/>
              </a:spcBef>
              <a:spcAft>
                <a:spcPts val="300"/>
              </a:spcAft>
              <a:buFont typeface="Wingdings" panose="05000000000000000000" pitchFamily="2" charset="2"/>
              <a:buChar char="ü"/>
            </a:pPr>
            <a:r>
              <a:rPr lang="vi-VN" sz="2000" dirty="0">
                <a:latin typeface="Calibri (Headings)"/>
                <a:ea typeface="Calibri" panose="020F0502020204030204" pitchFamily="34" charset="0"/>
                <a:cs typeface="Times New Roman" panose="02020603050405020304" pitchFamily="18" charset="0"/>
              </a:rPr>
              <a:t>Theo dõi số lượng của tất cả các dòng thải</a:t>
            </a:r>
          </a:p>
          <a:p>
            <a:pPr marL="800100" lvl="1" indent="-342900">
              <a:spcBef>
                <a:spcPts val="300"/>
              </a:spcBef>
              <a:spcAft>
                <a:spcPts val="300"/>
              </a:spcAft>
              <a:buFont typeface="Wingdings" panose="05000000000000000000" pitchFamily="2" charset="2"/>
              <a:buChar char="ü"/>
            </a:pPr>
            <a:r>
              <a:rPr lang="vi-VN" sz="2000" dirty="0">
                <a:latin typeface="Calibri (Headings)"/>
              </a:rPr>
              <a:t>Xác định các cơ hội tái sử dụng, tái chế ...</a:t>
            </a:r>
          </a:p>
          <a:p>
            <a:pPr marL="800100" lvl="1" indent="-342900">
              <a:spcBef>
                <a:spcPts val="300"/>
              </a:spcBef>
              <a:spcAft>
                <a:spcPts val="300"/>
              </a:spcAft>
              <a:buFont typeface="Wingdings" panose="05000000000000000000" pitchFamily="2" charset="2"/>
              <a:buChar char="ü"/>
            </a:pPr>
            <a:r>
              <a:rPr lang="en-US" sz="2000" dirty="0" err="1">
                <a:latin typeface="Calibri (Headings)"/>
                <a:cs typeface="Arial"/>
              </a:rPr>
              <a:t>Yêu</a:t>
            </a:r>
            <a:r>
              <a:rPr lang="en-US" sz="2000" dirty="0">
                <a:latin typeface="Calibri (Headings)"/>
                <a:cs typeface="Arial"/>
              </a:rPr>
              <a:t> </a:t>
            </a:r>
            <a:r>
              <a:rPr lang="en-US" sz="2000" dirty="0" err="1">
                <a:latin typeface="Calibri (Headings)"/>
                <a:cs typeface="Arial"/>
              </a:rPr>
              <a:t>cầu</a:t>
            </a:r>
            <a:r>
              <a:rPr lang="en-US" sz="2000" dirty="0">
                <a:latin typeface="Calibri (Headings)"/>
                <a:cs typeface="Arial"/>
              </a:rPr>
              <a:t> </a:t>
            </a:r>
            <a:r>
              <a:rPr lang="en-US" sz="2000" dirty="0" err="1">
                <a:latin typeface="Calibri (Headings)"/>
                <a:cs typeface="Arial"/>
              </a:rPr>
              <a:t>cụ</a:t>
            </a:r>
            <a:r>
              <a:rPr lang="en-US" sz="2000" dirty="0">
                <a:latin typeface="Calibri (Headings)"/>
                <a:cs typeface="Arial"/>
              </a:rPr>
              <a:t> </a:t>
            </a:r>
            <a:r>
              <a:rPr lang="en-US" sz="2000" dirty="0" err="1">
                <a:latin typeface="Calibri (Headings)"/>
                <a:cs typeface="Arial"/>
              </a:rPr>
              <a:t>thể</a:t>
            </a:r>
            <a:r>
              <a:rPr lang="en-US" sz="2000" dirty="0">
                <a:latin typeface="Calibri (Headings)"/>
                <a:cs typeface="Arial"/>
              </a:rPr>
              <a:t> </a:t>
            </a:r>
            <a:r>
              <a:rPr lang="en-US" sz="2000" dirty="0" err="1">
                <a:latin typeface="Calibri (Headings)"/>
                <a:cs typeface="Arial"/>
              </a:rPr>
              <a:t>về</a:t>
            </a:r>
            <a:r>
              <a:rPr lang="en-US" sz="2000" dirty="0">
                <a:latin typeface="Calibri (Headings)"/>
                <a:cs typeface="Arial"/>
              </a:rPr>
              <a:t> </a:t>
            </a:r>
            <a:r>
              <a:rPr lang="en-US" sz="2000" dirty="0" err="1">
                <a:latin typeface="Calibri (Headings)"/>
                <a:cs typeface="Arial"/>
              </a:rPr>
              <a:t>kho</a:t>
            </a:r>
            <a:r>
              <a:rPr lang="en-US" sz="2000" dirty="0">
                <a:latin typeface="Calibri (Headings)"/>
                <a:cs typeface="Arial"/>
              </a:rPr>
              <a:t> </a:t>
            </a:r>
            <a:r>
              <a:rPr lang="en-US" sz="2000" dirty="0" err="1">
                <a:latin typeface="Calibri (Headings)"/>
                <a:cs typeface="Arial"/>
              </a:rPr>
              <a:t>chứa</a:t>
            </a:r>
            <a:endParaRPr lang="en-US" sz="2000" dirty="0">
              <a:latin typeface="Calibri (Headings)"/>
              <a:cs typeface="Arial"/>
            </a:endParaRPr>
          </a:p>
          <a:p>
            <a:pPr marL="800100" lvl="1" indent="-342900">
              <a:buFont typeface="Wingdings" panose="05000000000000000000" pitchFamily="2" charset="2"/>
              <a:buChar char="ü"/>
            </a:pPr>
            <a:r>
              <a:rPr lang="en-US" sz="2000" dirty="0" err="1">
                <a:latin typeface="Calibri (Headings)"/>
              </a:rPr>
              <a:t>Hệ</a:t>
            </a:r>
            <a:r>
              <a:rPr lang="en-US" sz="2000" dirty="0">
                <a:latin typeface="Calibri (Headings)"/>
              </a:rPr>
              <a:t> </a:t>
            </a:r>
            <a:r>
              <a:rPr lang="en-US" sz="2000" dirty="0" err="1">
                <a:latin typeface="Calibri (Headings)"/>
              </a:rPr>
              <a:t>thống</a:t>
            </a:r>
            <a:r>
              <a:rPr lang="en-US" sz="2000" dirty="0">
                <a:latin typeface="Calibri (Headings)"/>
              </a:rPr>
              <a:t> </a:t>
            </a:r>
            <a:r>
              <a:rPr lang="en-US" sz="2000" dirty="0" err="1">
                <a:latin typeface="Calibri (Headings)"/>
              </a:rPr>
              <a:t>quản</a:t>
            </a:r>
            <a:r>
              <a:rPr lang="en-US" sz="2000" dirty="0">
                <a:latin typeface="Calibri (Headings)"/>
              </a:rPr>
              <a:t> </a:t>
            </a:r>
            <a:r>
              <a:rPr lang="en-US" sz="2000" dirty="0" err="1">
                <a:latin typeface="Calibri (Headings)"/>
              </a:rPr>
              <a:t>lý</a:t>
            </a:r>
            <a:r>
              <a:rPr lang="en-US" sz="2000" dirty="0">
                <a:latin typeface="Calibri (Headings)"/>
              </a:rPr>
              <a:t> (</a:t>
            </a:r>
            <a:r>
              <a:rPr lang="vi-VN" sz="2000" dirty="0">
                <a:latin typeface="Calibri (Headings)"/>
              </a:rPr>
              <a:t>đường</a:t>
            </a:r>
            <a:r>
              <a:rPr lang="en-US" sz="2000" dirty="0">
                <a:latin typeface="Calibri (Headings)"/>
              </a:rPr>
              <a:t> c</a:t>
            </a:r>
            <a:r>
              <a:rPr lang="vi-VN" sz="2000" dirty="0">
                <a:latin typeface="Calibri (Headings)"/>
              </a:rPr>
              <a:t>ơ</a:t>
            </a:r>
            <a:r>
              <a:rPr lang="en-US" sz="2000" dirty="0">
                <a:latin typeface="Calibri (Headings)"/>
              </a:rPr>
              <a:t> </a:t>
            </a:r>
            <a:r>
              <a:rPr lang="en-US" sz="2000" dirty="0" err="1">
                <a:latin typeface="Calibri (Headings)"/>
              </a:rPr>
              <a:t>sở</a:t>
            </a:r>
            <a:r>
              <a:rPr lang="en-US" sz="2000" dirty="0">
                <a:latin typeface="Calibri (Headings)"/>
              </a:rPr>
              <a:t>/ </a:t>
            </a:r>
            <a:r>
              <a:rPr lang="en-US" sz="2000" dirty="0" err="1">
                <a:latin typeface="Calibri (Headings)"/>
              </a:rPr>
              <a:t>mục</a:t>
            </a:r>
            <a:r>
              <a:rPr lang="en-US" sz="2000" dirty="0">
                <a:latin typeface="Calibri (Headings)"/>
              </a:rPr>
              <a:t> </a:t>
            </a:r>
            <a:r>
              <a:rPr lang="en-US" sz="2000" dirty="0" err="1">
                <a:latin typeface="Calibri (Headings)"/>
              </a:rPr>
              <a:t>tiêu</a:t>
            </a:r>
            <a:r>
              <a:rPr lang="en-US" sz="2000" dirty="0">
                <a:latin typeface="Calibri (Headings)"/>
              </a:rPr>
              <a:t>/ </a:t>
            </a:r>
            <a:r>
              <a:rPr lang="en-US" sz="2000" dirty="0" err="1">
                <a:latin typeface="Calibri (Headings)"/>
              </a:rPr>
              <a:t>kế</a:t>
            </a:r>
            <a:r>
              <a:rPr lang="en-US" sz="2000" dirty="0">
                <a:latin typeface="Calibri (Headings)"/>
              </a:rPr>
              <a:t> </a:t>
            </a:r>
            <a:r>
              <a:rPr lang="en-US" sz="2000" dirty="0" err="1">
                <a:latin typeface="Calibri (Headings)"/>
              </a:rPr>
              <a:t>hoạch</a:t>
            </a:r>
            <a:r>
              <a:rPr lang="en-US" sz="2000" dirty="0">
                <a:latin typeface="Calibri (Headings)"/>
              </a:rPr>
              <a:t> </a:t>
            </a:r>
            <a:r>
              <a:rPr lang="en-US" sz="2000" dirty="0" err="1">
                <a:latin typeface="Calibri (Headings)"/>
              </a:rPr>
              <a:t>thực</a:t>
            </a:r>
            <a:r>
              <a:rPr lang="en-US" sz="2000" dirty="0">
                <a:latin typeface="Calibri (Headings)"/>
              </a:rPr>
              <a:t> </a:t>
            </a:r>
            <a:r>
              <a:rPr lang="en-US" sz="2000" dirty="0" err="1">
                <a:latin typeface="Calibri (Headings)"/>
              </a:rPr>
              <a:t>hiện</a:t>
            </a:r>
            <a:r>
              <a:rPr lang="en-US" sz="2000" dirty="0">
                <a:latin typeface="Calibri (Headings)"/>
              </a:rPr>
              <a:t>) </a:t>
            </a:r>
          </a:p>
          <a:p>
            <a:pPr marL="800100" lvl="1" indent="-342900">
              <a:buFont typeface="Wingdings" panose="05000000000000000000" pitchFamily="2" charset="2"/>
              <a:buChar char="ü"/>
            </a:pPr>
            <a:r>
              <a:rPr lang="en-US" sz="2000" dirty="0" err="1">
                <a:latin typeface="Calibri (Headings)"/>
              </a:rPr>
              <a:t>Giảm</a:t>
            </a:r>
            <a:r>
              <a:rPr lang="en-US" sz="2000" dirty="0">
                <a:latin typeface="Calibri (Headings)"/>
              </a:rPr>
              <a:t> </a:t>
            </a:r>
            <a:r>
              <a:rPr lang="en-US" sz="2000" dirty="0" err="1">
                <a:latin typeface="Calibri (Headings)"/>
              </a:rPr>
              <a:t>thiểu</a:t>
            </a:r>
            <a:r>
              <a:rPr lang="en-US" sz="2000" dirty="0">
                <a:latin typeface="Calibri (Headings)"/>
              </a:rPr>
              <a:t> </a:t>
            </a:r>
            <a:r>
              <a:rPr lang="en-US" sz="2000" dirty="0" err="1">
                <a:latin typeface="Calibri (Headings)"/>
              </a:rPr>
              <a:t>các</a:t>
            </a:r>
            <a:r>
              <a:rPr lang="en-US" sz="2000" dirty="0">
                <a:latin typeface="Calibri (Headings)"/>
              </a:rPr>
              <a:t> </a:t>
            </a:r>
            <a:r>
              <a:rPr lang="en-US" sz="2000" dirty="0" err="1">
                <a:latin typeface="Calibri (Headings)"/>
              </a:rPr>
              <a:t>nguồn</a:t>
            </a:r>
            <a:r>
              <a:rPr lang="en-US" sz="2000" dirty="0">
                <a:latin typeface="Calibri (Headings)"/>
              </a:rPr>
              <a:t> </a:t>
            </a:r>
            <a:r>
              <a:rPr lang="en-US" sz="2000" dirty="0" err="1">
                <a:latin typeface="Calibri (Headings)"/>
              </a:rPr>
              <a:t>chất</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từ</a:t>
            </a:r>
            <a:r>
              <a:rPr lang="en-US" sz="2000" dirty="0">
                <a:latin typeface="Calibri (Headings)"/>
              </a:rPr>
              <a:t> 50 - 80%</a:t>
            </a:r>
          </a:p>
          <a:p>
            <a:pPr marL="800100" lvl="1" indent="-342900">
              <a:buFont typeface="Wingdings" panose="05000000000000000000" pitchFamily="2" charset="2"/>
              <a:buChar char="ü"/>
            </a:pPr>
            <a:r>
              <a:rPr lang="en-US" sz="2000" dirty="0" err="1">
                <a:latin typeface="Calibri (Headings)"/>
              </a:rPr>
              <a:t>Không</a:t>
            </a:r>
            <a:r>
              <a:rPr lang="en-US" sz="2000" dirty="0">
                <a:latin typeface="Calibri (Headings)"/>
              </a:rPr>
              <a:t> </a:t>
            </a:r>
            <a:r>
              <a:rPr lang="en-US" sz="2000" dirty="0" err="1">
                <a:latin typeface="Calibri (Headings)"/>
              </a:rPr>
              <a:t>chất</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đến</a:t>
            </a:r>
            <a:r>
              <a:rPr lang="en-US" sz="2000" dirty="0">
                <a:latin typeface="Calibri (Headings)"/>
              </a:rPr>
              <a:t> </a:t>
            </a:r>
            <a:r>
              <a:rPr lang="en-US" sz="2000" dirty="0" err="1">
                <a:latin typeface="Calibri (Headings)"/>
              </a:rPr>
              <a:t>bãi</a:t>
            </a:r>
            <a:r>
              <a:rPr lang="en-US" sz="2000" dirty="0">
                <a:latin typeface="Calibri (Headings)"/>
              </a:rPr>
              <a:t> </a:t>
            </a:r>
            <a:r>
              <a:rPr lang="en-US" sz="2000" dirty="0" err="1">
                <a:latin typeface="Calibri (Headings)"/>
              </a:rPr>
              <a:t>chôn</a:t>
            </a:r>
            <a:r>
              <a:rPr lang="en-US" sz="2000" dirty="0">
                <a:latin typeface="Calibri (Headings)"/>
              </a:rPr>
              <a:t> </a:t>
            </a:r>
            <a:r>
              <a:rPr lang="en-US" sz="2000" dirty="0" err="1">
                <a:latin typeface="Calibri (Headings)"/>
              </a:rPr>
              <a:t>lấp</a:t>
            </a:r>
            <a:endParaRPr lang="en-US" sz="2000" dirty="0">
              <a:latin typeface="Calibri (Headings)"/>
            </a:endParaRPr>
          </a:p>
          <a:p>
            <a:r>
              <a:rPr lang="en-US" sz="2000" dirty="0">
                <a:latin typeface="Calibri (Headings)"/>
              </a:rPr>
              <a:t> </a:t>
            </a:r>
            <a:r>
              <a:rPr lang="en-US" sz="2000" dirty="0" err="1">
                <a:latin typeface="Calibri (Headings)"/>
              </a:rPr>
              <a:t>Để</a:t>
            </a:r>
            <a:r>
              <a:rPr lang="en-US" sz="2000" dirty="0">
                <a:latin typeface="Calibri (Headings)"/>
              </a:rPr>
              <a:t> </a:t>
            </a:r>
            <a:r>
              <a:rPr lang="en-US" sz="2000" dirty="0" err="1">
                <a:latin typeface="Calibri (Headings)"/>
              </a:rPr>
              <a:t>đạt</a:t>
            </a:r>
            <a:r>
              <a:rPr lang="en-US" sz="2000" dirty="0">
                <a:latin typeface="Calibri (Headings)"/>
              </a:rPr>
              <a:t> </a:t>
            </a:r>
            <a:r>
              <a:rPr lang="en-US" sz="2000" dirty="0" err="1">
                <a:latin typeface="Calibri (Headings)"/>
              </a:rPr>
              <a:t>được</a:t>
            </a:r>
            <a:r>
              <a:rPr lang="en-US" sz="2000" dirty="0">
                <a:latin typeface="Calibri (Headings)"/>
              </a:rPr>
              <a:t> </a:t>
            </a:r>
            <a:r>
              <a:rPr lang="en-US" sz="2000" i="1" dirty="0" err="1">
                <a:latin typeface="Calibri (Headings)"/>
                <a:cs typeface="Arial"/>
              </a:rPr>
              <a:t>Higg</a:t>
            </a:r>
            <a:r>
              <a:rPr lang="en-US" sz="2000" i="1" dirty="0">
                <a:latin typeface="Calibri (Headings)"/>
                <a:cs typeface="Arial"/>
              </a:rPr>
              <a:t> FEM</a:t>
            </a:r>
            <a:r>
              <a:rPr lang="en-US" sz="2000" i="1" dirty="0">
                <a:latin typeface="Calibri (Headings)"/>
              </a:rPr>
              <a:t> - Level 2, DN </a:t>
            </a:r>
            <a:r>
              <a:rPr lang="en-US" sz="2000" i="1" dirty="0" err="1">
                <a:latin typeface="Calibri (Headings)"/>
              </a:rPr>
              <a:t>cần</a:t>
            </a:r>
            <a:r>
              <a:rPr lang="en-US" sz="2000" i="1" dirty="0">
                <a:latin typeface="Calibri (Headings)"/>
              </a:rPr>
              <a:t> </a:t>
            </a:r>
            <a:r>
              <a:rPr lang="en-US" sz="2000" i="1" dirty="0" err="1">
                <a:latin typeface="Calibri (Headings)"/>
              </a:rPr>
              <a:t>rất</a:t>
            </a:r>
            <a:r>
              <a:rPr lang="en-US" sz="2000" i="1" dirty="0">
                <a:latin typeface="Calibri (Headings)"/>
              </a:rPr>
              <a:t> </a:t>
            </a:r>
            <a:r>
              <a:rPr lang="en-US" sz="2000" i="1" dirty="0" err="1">
                <a:latin typeface="Calibri (Headings)"/>
              </a:rPr>
              <a:t>nhiều</a:t>
            </a:r>
            <a:r>
              <a:rPr lang="en-US" sz="2000" i="1" dirty="0">
                <a:latin typeface="Calibri (Headings)"/>
              </a:rPr>
              <a:t> </a:t>
            </a:r>
            <a:r>
              <a:rPr lang="en-US" sz="2000" i="1" dirty="0" err="1">
                <a:latin typeface="Calibri (Headings)"/>
              </a:rPr>
              <a:t>nỗ</a:t>
            </a:r>
            <a:r>
              <a:rPr lang="en-US" sz="2000" i="1" dirty="0">
                <a:latin typeface="Calibri (Headings)"/>
              </a:rPr>
              <a:t> </a:t>
            </a:r>
            <a:r>
              <a:rPr lang="en-US" sz="2000" i="1" dirty="0" err="1">
                <a:latin typeface="Calibri (Headings)"/>
              </a:rPr>
              <a:t>lực</a:t>
            </a:r>
            <a:r>
              <a:rPr lang="en-US" sz="2000" i="1" dirty="0">
                <a:latin typeface="Calibri (Headings)"/>
              </a:rPr>
              <a:t> </a:t>
            </a:r>
            <a:r>
              <a:rPr lang="en-US" sz="2000" i="1" dirty="0" err="1">
                <a:latin typeface="Calibri (Headings)"/>
              </a:rPr>
              <a:t>về</a:t>
            </a:r>
            <a:r>
              <a:rPr lang="en-US" sz="2000" i="1" dirty="0">
                <a:latin typeface="Calibri (Headings)"/>
              </a:rPr>
              <a:t> </a:t>
            </a:r>
            <a:r>
              <a:rPr lang="en-US" sz="2000" i="1" dirty="0" err="1">
                <a:latin typeface="Calibri (Headings)"/>
              </a:rPr>
              <a:t>quản</a:t>
            </a:r>
            <a:r>
              <a:rPr lang="en-US" sz="2000" i="1" dirty="0">
                <a:latin typeface="Calibri (Headings)"/>
              </a:rPr>
              <a:t> </a:t>
            </a:r>
            <a:r>
              <a:rPr lang="en-US" sz="2000" i="1" dirty="0" err="1">
                <a:latin typeface="Calibri (Headings)"/>
              </a:rPr>
              <a:t>lý</a:t>
            </a:r>
            <a:r>
              <a:rPr lang="en-US" sz="2000" i="1" dirty="0">
                <a:latin typeface="Calibri (Headings)"/>
              </a:rPr>
              <a:t> </a:t>
            </a:r>
            <a:r>
              <a:rPr lang="en-US" sz="2000" i="1" dirty="0" err="1">
                <a:latin typeface="Calibri (Headings)"/>
              </a:rPr>
              <a:t>và</a:t>
            </a:r>
            <a:r>
              <a:rPr lang="en-US" sz="2000" i="1" dirty="0">
                <a:latin typeface="Calibri (Headings)"/>
              </a:rPr>
              <a:t> </a:t>
            </a:r>
            <a:r>
              <a:rPr lang="en-US" sz="2000" i="1" dirty="0" err="1">
                <a:latin typeface="Calibri (Headings)"/>
              </a:rPr>
              <a:t>giải</a:t>
            </a:r>
            <a:r>
              <a:rPr lang="en-US" sz="2000" i="1" dirty="0">
                <a:latin typeface="Calibri (Headings)"/>
              </a:rPr>
              <a:t> </a:t>
            </a:r>
            <a:r>
              <a:rPr lang="en-US" sz="2000" i="1" dirty="0" err="1">
                <a:latin typeface="Calibri (Headings)"/>
              </a:rPr>
              <a:t>pháp</a:t>
            </a:r>
            <a:r>
              <a:rPr lang="en-US" sz="2000" i="1" dirty="0">
                <a:latin typeface="Calibri (Headings)"/>
              </a:rPr>
              <a:t> </a:t>
            </a:r>
            <a:r>
              <a:rPr lang="en-US" sz="2000" i="1" dirty="0" err="1">
                <a:latin typeface="Calibri (Headings)"/>
              </a:rPr>
              <a:t>kỹ</a:t>
            </a:r>
            <a:r>
              <a:rPr lang="en-US" sz="2000" i="1" dirty="0">
                <a:latin typeface="Calibri (Headings)"/>
              </a:rPr>
              <a:t> </a:t>
            </a:r>
            <a:r>
              <a:rPr lang="en-US" sz="2000" i="1" dirty="0" err="1">
                <a:latin typeface="Calibri (Headings)"/>
              </a:rPr>
              <a:t>thuật</a:t>
            </a:r>
            <a:r>
              <a:rPr lang="en-US" sz="2000" i="1" dirty="0">
                <a:latin typeface="Calibri (Headings)"/>
              </a:rPr>
              <a:t>/</a:t>
            </a:r>
            <a:r>
              <a:rPr lang="en-US" sz="2000" i="1" dirty="0" err="1">
                <a:latin typeface="Calibri (Headings)"/>
              </a:rPr>
              <a:t>chọn</a:t>
            </a:r>
            <a:r>
              <a:rPr lang="en-US" sz="2000" i="1" dirty="0">
                <a:latin typeface="Calibri (Headings)"/>
              </a:rPr>
              <a:t> </a:t>
            </a:r>
            <a:r>
              <a:rPr lang="en-US" sz="2000" i="1" dirty="0" err="1">
                <a:latin typeface="Calibri (Headings)"/>
              </a:rPr>
              <a:t>nhà</a:t>
            </a:r>
            <a:r>
              <a:rPr lang="en-US" sz="2000" i="1" dirty="0">
                <a:latin typeface="Calibri (Headings)"/>
              </a:rPr>
              <a:t> </a:t>
            </a:r>
            <a:r>
              <a:rPr lang="en-US" sz="2000" i="1" dirty="0" err="1">
                <a:latin typeface="Calibri (Headings)"/>
              </a:rPr>
              <a:t>cung</a:t>
            </a:r>
            <a:r>
              <a:rPr lang="en-US" sz="2000" i="1" dirty="0">
                <a:latin typeface="Calibri (Headings)"/>
              </a:rPr>
              <a:t> </a:t>
            </a:r>
            <a:r>
              <a:rPr lang="en-US" sz="2000" i="1" dirty="0" err="1">
                <a:latin typeface="Calibri (Headings)"/>
              </a:rPr>
              <a:t>cấp</a:t>
            </a:r>
            <a:r>
              <a:rPr lang="en-US" sz="2000" i="1" dirty="0">
                <a:latin typeface="Calibri (Headings)"/>
              </a:rPr>
              <a:t> </a:t>
            </a:r>
            <a:r>
              <a:rPr lang="en-US" sz="2000" i="1" dirty="0" err="1">
                <a:latin typeface="Calibri (Headings)"/>
              </a:rPr>
              <a:t>dịch</a:t>
            </a:r>
            <a:r>
              <a:rPr lang="en-US" sz="2000" i="1" dirty="0">
                <a:latin typeface="Calibri (Headings)"/>
              </a:rPr>
              <a:t> </a:t>
            </a:r>
            <a:r>
              <a:rPr lang="en-US" sz="2000" i="1" dirty="0" err="1">
                <a:latin typeface="Calibri (Headings)"/>
              </a:rPr>
              <a:t>vụ</a:t>
            </a:r>
            <a:r>
              <a:rPr lang="en-US" sz="2000" i="1" dirty="0">
                <a:latin typeface="Calibri (Headings)"/>
              </a:rPr>
              <a:t> </a:t>
            </a:r>
            <a:r>
              <a:rPr lang="en-US" sz="2000" i="1" dirty="0" err="1">
                <a:latin typeface="Calibri (Headings)"/>
              </a:rPr>
              <a:t>phù</a:t>
            </a:r>
            <a:r>
              <a:rPr lang="en-US" sz="2000" i="1" dirty="0">
                <a:latin typeface="Calibri (Headings)"/>
              </a:rPr>
              <a:t> </a:t>
            </a:r>
            <a:r>
              <a:rPr lang="en-US" sz="2000" i="1" dirty="0" err="1">
                <a:latin typeface="Calibri (Headings)"/>
              </a:rPr>
              <a:t>hợp</a:t>
            </a:r>
            <a:r>
              <a:rPr lang="en-US" sz="2000" i="1" dirty="0">
                <a:latin typeface="Calibri (Headings)"/>
              </a:rPr>
              <a:t>.</a:t>
            </a:r>
          </a:p>
        </p:txBody>
      </p:sp>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RẮN</a:t>
            </a:r>
            <a:endParaRPr lang="en-US" sz="2800" b="1" dirty="0">
              <a:solidFill>
                <a:srgbClr val="002060"/>
              </a:solidFill>
              <a:latin typeface="Arial" panose="020B0604020202020204" pitchFamily="34" charset="0"/>
              <a:cs typeface="Arial" panose="020B0604020202020204" pitchFamily="34" charset="0"/>
            </a:endParaRPr>
          </a:p>
          <a:p>
            <a:pPr marL="12700">
              <a:lnSpc>
                <a:spcPts val="3270"/>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683536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
        <p:nvSpPr>
          <p:cNvPr id="6" name="TextBox 5"/>
          <p:cNvSpPr txBox="1"/>
          <p:nvPr/>
        </p:nvSpPr>
        <p:spPr>
          <a:xfrm>
            <a:off x="2743200" y="1752600"/>
            <a:ext cx="5943600" cy="3477875"/>
          </a:xfrm>
          <a:prstGeom prst="rect">
            <a:avLst/>
          </a:prstGeom>
          <a:solidFill>
            <a:schemeClr val="accent5">
              <a:lumMod val="20000"/>
              <a:lumOff val="80000"/>
            </a:schemeClr>
          </a:solidFill>
        </p:spPr>
        <p:txBody>
          <a:bodyPr wrap="square" rtlCol="0">
            <a:spAutoFit/>
          </a:bodyPr>
          <a:lstStyle/>
          <a:p>
            <a:pPr marL="457200" indent="-457200">
              <a:buFont typeface="+mj-lt"/>
              <a:buAutoNum type="arabicPeriod"/>
            </a:pPr>
            <a:r>
              <a:rPr lang="en-US" sz="2000" dirty="0">
                <a:latin typeface="Arial" pitchFamily="34" charset="0"/>
                <a:cs typeface="Arial" pitchFamily="34" charset="0"/>
              </a:rPr>
              <a:t>TRÁCH NHIỆM CỦA CHỦ NGUỒN THẢI CHẤT THẢI NGUY HẠI</a:t>
            </a:r>
          </a:p>
          <a:p>
            <a:pPr marL="457200" indent="-457200">
              <a:buFont typeface="+mj-lt"/>
              <a:buAutoNum type="arabicPeriod"/>
            </a:pPr>
            <a:r>
              <a:rPr lang="en-US" sz="2000" dirty="0">
                <a:latin typeface="Arial" pitchFamily="34" charset="0"/>
                <a:cs typeface="Arial" pitchFamily="34" charset="0"/>
              </a:rPr>
              <a:t>LẬP HỒ SƠ, ĐĂNG KÝ CHỦ NGUỒN THẢI</a:t>
            </a:r>
          </a:p>
          <a:p>
            <a:pPr marL="457200" indent="-457200">
              <a:buFont typeface="+mj-lt"/>
              <a:buAutoNum type="arabicPeriod"/>
            </a:pPr>
            <a:r>
              <a:rPr lang="en-US" sz="2000" dirty="0">
                <a:latin typeface="Arial" pitchFamily="34" charset="0"/>
                <a:cs typeface="Arial" pitchFamily="34" charset="0"/>
              </a:rPr>
              <a:t>PHÂN LOẠI VÀ LƯU GIỮ CHẤT THẢI NGUY HẠI </a:t>
            </a:r>
          </a:p>
          <a:p>
            <a:pPr marL="457200" indent="-457200">
              <a:buFont typeface="+mj-lt"/>
              <a:buAutoNum type="arabicPeriod"/>
            </a:pPr>
            <a:r>
              <a:rPr lang="en-US" sz="2000" dirty="0">
                <a:latin typeface="Arial" pitchFamily="34" charset="0"/>
                <a:cs typeface="Arial" pitchFamily="34" charset="0"/>
              </a:rPr>
              <a:t>YÊU CẦU KỸ THUẬT, QUY TRÌNH QUẢN LÝ ĐỐI VỚI CHỦ NGUỒN THẢI CHẤT THẢI NGUY HẠI</a:t>
            </a:r>
          </a:p>
          <a:p>
            <a:pPr marL="457200" indent="-457200">
              <a:buFont typeface="+mj-lt"/>
              <a:buAutoNum type="arabicPeriod"/>
            </a:pPr>
            <a:r>
              <a:rPr lang="en-US" sz="2000" dirty="0">
                <a:latin typeface="Arial" pitchFamily="34" charset="0"/>
                <a:cs typeface="Arial" pitchFamily="34" charset="0"/>
              </a:rPr>
              <a:t>QUI CHUẨN KỸ THUẬT VỀ CHẤT THẢI NGUY HẠI</a:t>
            </a:r>
          </a:p>
          <a:p>
            <a:endParaRPr lang="en-US" sz="2000" dirty="0">
              <a:latin typeface="Arial" pitchFamily="34" charset="0"/>
              <a:cs typeface="Arial" pitchFamily="34" charset="0"/>
            </a:endParaRPr>
          </a:p>
        </p:txBody>
      </p:sp>
      <p:pic>
        <p:nvPicPr>
          <p:cNvPr id="9" name="Picture 8" descr="C:\Users\Truyen Bao\Desktop\thegioixulychatthainguyhairasa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949" y="2209800"/>
            <a:ext cx="1981639" cy="1752600"/>
          </a:xfrm>
          <a:prstGeom prst="rect">
            <a:avLst/>
          </a:prstGeom>
          <a:noFill/>
          <a:ln>
            <a:noFill/>
          </a:ln>
        </p:spPr>
      </p:pic>
    </p:spTree>
    <p:extLst>
      <p:ext uri="{BB962C8B-B14F-4D97-AF65-F5344CB8AC3E}">
        <p14:creationId xmlns:p14="http://schemas.microsoft.com/office/powerpoint/2010/main" val="1764668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04800" y="1089898"/>
            <a:ext cx="7543800" cy="4278094"/>
          </a:xfrm>
          <a:prstGeom prst="rect">
            <a:avLst/>
          </a:prstGeom>
          <a:solidFill>
            <a:schemeClr val="accent5">
              <a:lumMod val="20000"/>
              <a:lumOff val="80000"/>
            </a:schemeClr>
          </a:solidFill>
        </p:spPr>
        <p:txBody>
          <a:bodyPr wrap="square">
            <a:spAutoFit/>
          </a:bodyPr>
          <a:lstStyle/>
          <a:p>
            <a:pPr algn="just">
              <a:spcBef>
                <a:spcPts val="600"/>
              </a:spcBef>
              <a:spcAft>
                <a:spcPts val="6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TRÁCH NHIỆM CỦA CHỦ NGUỒN THẢI CHẤT THẢI NGUY HẠI</a:t>
            </a:r>
          </a:p>
          <a:p>
            <a:pPr marL="342900" marR="0" lvl="0" indent="-342900" algn="just">
              <a:spcBef>
                <a:spcPts val="600"/>
              </a:spcBef>
              <a:spcAft>
                <a:spcPts val="6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Đăng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với</a:t>
            </a:r>
            <a:r>
              <a:rPr lang="en-US" sz="2200" dirty="0">
                <a:latin typeface="Calibri" panose="020F0502020204030204" pitchFamily="34" charset="0"/>
                <a:ea typeface="Calibri" panose="020F0502020204030204" pitchFamily="34" charset="0"/>
                <a:cs typeface="Times New Roman" panose="02020603050405020304" pitchFamily="18" charset="0"/>
              </a:rPr>
              <a:t> DONRE</a:t>
            </a:r>
          </a:p>
          <a:p>
            <a:pPr marL="342900" marR="0" lvl="0" indent="-342900" algn="just">
              <a:spcBef>
                <a:spcPts val="600"/>
              </a:spcBef>
              <a:spcAft>
                <a:spcPts val="6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Giảm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thiểu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số</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cáo</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600"/>
              </a:spcBef>
              <a:spcAft>
                <a:spcPts val="6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giữ</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tạm</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dirty="0" err="1">
                <a:latin typeface="Calibri" panose="020F0502020204030204" pitchFamily="34" charset="0"/>
                <a:ea typeface="Calibri" panose="020F0502020204030204" pitchFamily="34" charset="0"/>
                <a:cs typeface="Times New Roman" panose="02020603050405020304" pitchFamily="18" charset="0"/>
              </a:rPr>
              <a:t>bao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bì</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yêu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thuật</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600"/>
              </a:spcBef>
              <a:spcAft>
                <a:spcPts val="6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Ký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đồng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600"/>
              </a:spcBef>
              <a:spcAft>
                <a:spcPts val="6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06 (</a:t>
            </a:r>
            <a:r>
              <a:rPr lang="en-US" sz="2200" dirty="0" err="1">
                <a:latin typeface="Calibri" panose="020F0502020204030204" pitchFamily="34" charset="0"/>
                <a:ea typeface="Calibri" panose="020F0502020204030204" pitchFamily="34" charset="0"/>
                <a:cs typeface="Times New Roman" panose="02020603050405020304" pitchFamily="18" charset="0"/>
              </a:rPr>
              <a:t>sáu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tháng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cáo</a:t>
            </a:r>
            <a:r>
              <a:rPr lang="en-US" sz="2200" dirty="0">
                <a:latin typeface="Calibri" panose="020F0502020204030204" pitchFamily="34" charset="0"/>
                <a:ea typeface="Calibri" panose="020F0502020204030204" pitchFamily="34" charset="0"/>
                <a:cs typeface="Times New Roman" panose="02020603050405020304" pitchFamily="18" charset="0"/>
              </a:rPr>
              <a:t> DONRE.</a:t>
            </a:r>
          </a:p>
          <a:p>
            <a:pPr marL="342900" marR="0" lvl="0" indent="-342900" algn="just">
              <a:spcBef>
                <a:spcPts val="600"/>
              </a:spcBef>
              <a:spcAft>
                <a:spcPts val="6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Lập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trữ</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chứng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từ</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dirty="0" err="1">
                <a:latin typeface="Calibri" panose="020F0502020204030204" pitchFamily="34" charset="0"/>
                <a:ea typeface="Calibri" panose="020F0502020204030204" pitchFamily="34" charset="0"/>
                <a:cs typeface="Times New Roman" panose="02020603050405020304" pitchFamily="18" charset="0"/>
              </a:rPr>
              <a:t>hồ</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sơ</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600"/>
              </a:spcBef>
              <a:spcAft>
                <a:spcPts val="6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cho</a:t>
            </a:r>
            <a:r>
              <a:rPr lang="en-US" sz="2200" dirty="0">
                <a:latin typeface="Calibri" panose="020F0502020204030204" pitchFamily="34" charset="0"/>
                <a:ea typeface="Calibri" panose="020F0502020204030204" pitchFamily="34" charset="0"/>
                <a:cs typeface="Times New Roman" panose="02020603050405020304" pitchFamily="18" charset="0"/>
              </a:rPr>
              <a:t> DONRE </a:t>
            </a:r>
            <a:r>
              <a:rPr lang="en-US" sz="2200" dirty="0" err="1">
                <a:latin typeface="Calibri" panose="020F0502020204030204" pitchFamily="34" charset="0"/>
                <a:ea typeface="Calibri" panose="020F0502020204030204" pitchFamily="34" charset="0"/>
                <a:cs typeface="Times New Roman" panose="02020603050405020304" pitchFamily="18" charset="0"/>
              </a:rPr>
              <a:t>khi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dứt</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Truyen Bao\Desktop\hqdefault.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4876800"/>
            <a:ext cx="3037205" cy="1605280"/>
          </a:xfrm>
          <a:prstGeom prst="rect">
            <a:avLst/>
          </a:prstGeom>
          <a:noFill/>
          <a:ln>
            <a:noFill/>
          </a:ln>
        </p:spPr>
      </p:pic>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293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447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04800" y="1064567"/>
            <a:ext cx="6964599" cy="461665"/>
          </a:xfrm>
          <a:prstGeom prst="rect">
            <a:avLst/>
          </a:prstGeom>
        </p:spPr>
        <p:txBody>
          <a:bodyPr wrap="none">
            <a:spAutoFit/>
          </a:bodyPr>
          <a:lstStyle/>
          <a:p>
            <a:pPr marL="685800" marR="0" algn="just">
              <a:spcBef>
                <a:spcPts val="600"/>
              </a:spcBef>
              <a:spcAft>
                <a:spcPts val="6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LẬP HỒ SƠ, ĐĂNG KÝ CHỦ NGUỒN THẢI</a:t>
            </a:r>
            <a:endParaRPr lang="en-US" sz="2400" b="1" dirty="0">
              <a:solidFill>
                <a:srgbClr val="862A39"/>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396485" y="1161948"/>
            <a:ext cx="8215054" cy="5335661"/>
          </a:xfrm>
          <a:prstGeom prst="rect">
            <a:avLst/>
          </a:prstGeom>
        </p:spPr>
      </p:pic>
      <p:pic>
        <p:nvPicPr>
          <p:cNvPr id="9" name="Picture 8" descr="C:\Users\Truyen Bao\Desktop\so-chu-nguon-thai-1067x8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667000"/>
            <a:ext cx="2312203" cy="2262697"/>
          </a:xfrm>
          <a:prstGeom prst="rect">
            <a:avLst/>
          </a:prstGeom>
          <a:noFill/>
          <a:ln>
            <a:noFill/>
          </a:ln>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7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4555093"/>
          </a:xfrm>
          <a:prstGeom prst="rect">
            <a:avLst/>
          </a:prstGeom>
          <a:solidFill>
            <a:schemeClr val="accent5">
              <a:lumMod val="20000"/>
              <a:lumOff val="80000"/>
            </a:schemeClr>
          </a:solidFill>
        </p:spPr>
        <p:txBody>
          <a:bodyPr wrap="square">
            <a:spAutoFit/>
          </a:bodyPr>
          <a:lstStyle/>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Giới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p>
          <a:p>
            <a:pPr marL="800100" lvl="1" indent="-342900">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H</a:t>
            </a:r>
            <a:r>
              <a:rPr lang="vi-VN" sz="2200" i="1" dirty="0">
                <a:latin typeface="Arial" panose="020B0604020202020204" pitchFamily="34" charset="0"/>
                <a:cs typeface="Arial" panose="020B0604020202020204" pitchFamily="34" charset="0"/>
              </a:rPr>
              <a:t>ướng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dẫn</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Quốc</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gia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về</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Luật</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Môi</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tr</a:t>
            </a:r>
            <a:r>
              <a:rPr lang="vi-VN" sz="2200" i="1" dirty="0">
                <a:latin typeface="Arial" panose="020B0604020202020204" pitchFamily="34" charset="0"/>
                <a:cs typeface="Arial" panose="020B0604020202020204" pitchFamily="34" charset="0"/>
              </a:rPr>
              <a:t>ường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Việt</a:t>
            </a:r>
            <a:r>
              <a:rPr lang="en-US" sz="2200" i="1" dirty="0">
                <a:latin typeface="Arial" panose="020B0604020202020204" pitchFamily="34" charset="0"/>
                <a:cs typeface="Arial" panose="020B0604020202020204" pitchFamily="34" charset="0"/>
              </a:rPr>
              <a:t> Nam          </a:t>
            </a:r>
            <a:r>
              <a:rPr lang="en-US" sz="2200" i="1" dirty="0" err="1">
                <a:latin typeface="Arial" panose="020B0604020202020204" pitchFamily="34" charset="0"/>
                <a:cs typeface="Arial" panose="020B0604020202020204" pitchFamily="34" charset="0"/>
              </a:rPr>
              <a:t>trong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ngành</a:t>
            </a:r>
            <a:r>
              <a:rPr lang="en-US" sz="2200" i="1" dirty="0">
                <a:latin typeface="Arial" panose="020B0604020202020204" pitchFamily="34" charset="0"/>
                <a:cs typeface="Arial" panose="020B0604020202020204" pitchFamily="34" charset="0"/>
              </a:rPr>
              <a:t> May </a:t>
            </a:r>
            <a:r>
              <a:rPr lang="en-US" sz="2200" i="1" dirty="0" err="1">
                <a:latin typeface="Arial" panose="020B0604020202020204" pitchFamily="34" charset="0"/>
                <a:cs typeface="Arial" panose="020B0604020202020204" pitchFamily="34" charset="0"/>
              </a:rPr>
              <a:t>mặc</a:t>
            </a:r>
            <a:endParaRPr lang="en-US" sz="2200" i="1" dirty="0">
              <a:latin typeface="Arial" panose="020B0604020202020204" pitchFamily="34" charset="0"/>
              <a:cs typeface="Arial" panose="020B0604020202020204" pitchFamily="34" charset="0"/>
            </a:endParaRPr>
          </a:p>
          <a:p>
            <a:pPr marL="800100" lvl="1" indent="-342900" algn="just">
              <a:spcBef>
                <a:spcPts val="600"/>
              </a:spcBef>
              <a:spcAft>
                <a:spcPts val="600"/>
              </a:spcAft>
              <a:buFont typeface="Wingdings" panose="05000000000000000000" pitchFamily="2" charset="2"/>
              <a:buChar char="ü"/>
            </a:pPr>
            <a:r>
              <a:rPr lang="en-US" sz="2200" i="1" dirty="0" err="1">
                <a:latin typeface="Arial" panose="020B0604020202020204" pitchFamily="34" charset="0"/>
                <a:cs typeface="Arial" panose="020B0604020202020204" pitchFamily="34" charset="0"/>
              </a:rPr>
              <a:t>Công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cụ</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tự</a:t>
            </a:r>
            <a:r>
              <a:rPr lang="en-US" sz="2200" i="1" dirty="0">
                <a:latin typeface="Arial" panose="020B0604020202020204" pitchFamily="34" charset="0"/>
                <a:cs typeface="Arial" panose="020B0604020202020204" pitchFamily="34" charset="0"/>
              </a:rPr>
              <a:t> </a:t>
            </a:r>
            <a:r>
              <a:rPr lang="vi-VN" sz="2200" i="1" dirty="0">
                <a:latin typeface="Arial" panose="020B0604020202020204" pitchFamily="34" charset="0"/>
                <a:cs typeface="Arial" panose="020B0604020202020204" pitchFamily="34" charset="0"/>
              </a:rPr>
              <a:t>đánh</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giá</a:t>
            </a:r>
            <a:r>
              <a:rPr lang="en-US" sz="2200" i="1" dirty="0">
                <a:latin typeface="Arial" panose="020B0604020202020204" pitchFamily="34" charset="0"/>
                <a:cs typeface="Arial" panose="020B0604020202020204" pitchFamily="34" charset="0"/>
              </a:rPr>
              <a:t> SAT</a:t>
            </a:r>
          </a:p>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Hướng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dẫn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a:t>
            </a:r>
          </a:p>
          <a:p>
            <a:pPr marL="342900" indent="-342900" algn="just">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a:t>
            </a:r>
            <a:r>
              <a:rPr lang="vi-VN" sz="2200" dirty="0">
                <a:latin typeface="Arial" panose="020B0604020202020204" pitchFamily="34" charset="0"/>
                <a:cs typeface="Arial" panose="020B0604020202020204" pitchFamily="34" charset="0"/>
              </a:rPr>
              <a:t>ổng 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các quy 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môi trường của Việt Nam </a:t>
            </a:r>
            <a:r>
              <a:rPr lang="en-US" sz="2200" dirty="0" err="1">
                <a:latin typeface="Arial" panose="020B0604020202020204" pitchFamily="34" charset="0"/>
                <a:cs typeface="Arial" panose="020B0604020202020204" pitchFamily="34" charset="0"/>
              </a:rPr>
              <a:t>trong</a:t>
            </a:r>
            <a:r>
              <a:rPr lang="vi-VN" sz="2200" dirty="0">
                <a:latin typeface="Arial" panose="020B0604020202020204" pitchFamily="34" charset="0"/>
                <a:cs typeface="Arial" panose="020B0604020202020204" pitchFamily="34" charset="0"/>
              </a:rPr>
              <a:t> ngành</a:t>
            </a:r>
            <a:r>
              <a:rPr lang="en-US" sz="2200" dirty="0">
                <a:latin typeface="Arial" panose="020B0604020202020204" pitchFamily="34" charset="0"/>
                <a:cs typeface="Arial" panose="020B0604020202020204" pitchFamily="34" charset="0"/>
              </a:rPr>
              <a:t> May </a:t>
            </a:r>
            <a:r>
              <a:rPr lang="en-US" sz="2200" dirty="0" err="1">
                <a:latin typeface="Arial" panose="020B0604020202020204" pitchFamily="34" charset="0"/>
                <a:cs typeface="Arial" panose="020B0604020202020204" pitchFamily="34" charset="0"/>
              </a:rPr>
              <a:t>mặc</a:t>
            </a:r>
            <a:endParaRPr lang="en-US" sz="22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solidFill>
                  <a:srgbClr val="0000FF"/>
                </a:solidFill>
                <a:latin typeface="Arial" panose="020B0604020202020204" pitchFamily="34" charset="0"/>
                <a:cs typeface="Arial" panose="020B0604020202020204" pitchFamily="34" charset="0"/>
              </a:rPr>
              <a:t>Cập</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nhật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các</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quy</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định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mới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vệ</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Môi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trường</a:t>
            </a:r>
            <a:endParaRPr lang="en-US" sz="2200" dirty="0">
              <a:solidFill>
                <a:srgbClr val="0000FF"/>
              </a:solidFill>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Higg</a:t>
            </a:r>
            <a:r>
              <a:rPr lang="en-US" sz="2200" dirty="0">
                <a:latin typeface="Arial" panose="020B0604020202020204" pitchFamily="34" charset="0"/>
                <a:cs typeface="Arial" panose="020B0604020202020204" pitchFamily="34" charset="0"/>
              </a:rPr>
              <a:t> FEM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endParaRPr lang="en-US" sz="22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solidFill>
                  <a:srgbClr val="0000FF"/>
                </a:solidFill>
                <a:latin typeface="Arial" panose="020B0604020202020204" pitchFamily="34" charset="0"/>
                <a:cs typeface="Arial" panose="020B0604020202020204" pitchFamily="34" charset="0"/>
              </a:rPr>
              <a:t>Thảo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luận</a:t>
            </a:r>
            <a:r>
              <a:rPr lang="en-US" sz="2200" dirty="0">
                <a:solidFill>
                  <a:srgbClr val="0000FF"/>
                </a:solidFill>
                <a:latin typeface="Arial" panose="020B0604020202020204" pitchFamily="34" charset="0"/>
                <a:cs typeface="Arial" panose="020B0604020202020204" pitchFamily="34" charset="0"/>
              </a:rPr>
              <a:t> </a:t>
            </a:r>
            <a:r>
              <a:rPr lang="vi-VN" sz="2200" dirty="0">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kế</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hoạch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cải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tiến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tại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các</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Doanh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nghiệp</a:t>
            </a:r>
            <a:endParaRPr lang="en-US" sz="22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a:solidFill>
                  <a:srgbClr val="0000FF"/>
                </a:solidFill>
                <a:latin typeface="Arial" panose="020B0604020202020204" pitchFamily="34" charset="0"/>
                <a:cs typeface="Arial" panose="020B0604020202020204" pitchFamily="34" charset="0"/>
              </a:rPr>
              <a:t>NỘI DUNG</a:t>
            </a:r>
            <a:endParaRPr lang="en-US" sz="3000" b="1" dirty="0">
              <a:solidFill>
                <a:srgbClr val="0000FF"/>
              </a:solidFill>
            </a:endParaRPr>
          </a:p>
        </p:txBody>
      </p:sp>
    </p:spTree>
    <p:extLst>
      <p:ext uri="{BB962C8B-B14F-4D97-AF65-F5344CB8AC3E}">
        <p14:creationId xmlns:p14="http://schemas.microsoft.com/office/powerpoint/2010/main" val="845649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04800" y="1705451"/>
            <a:ext cx="6553200" cy="2693045"/>
          </a:xfrm>
          <a:prstGeom prst="rect">
            <a:avLst/>
          </a:prstGeom>
          <a:solidFill>
            <a:schemeClr val="accent5">
              <a:lumMod val="20000"/>
              <a:lumOff val="80000"/>
            </a:schemeClr>
          </a:solidFill>
        </p:spPr>
        <p:txBody>
          <a:bodyPr wrap="square">
            <a:spAutoFit/>
          </a:bodyPr>
          <a:lstStyle/>
          <a:p>
            <a:pPr marL="342900" marR="0" lvl="0" indent="-342900" algn="just">
              <a:spcBef>
                <a:spcPts val="300"/>
              </a:spcBef>
              <a:spcAft>
                <a:spcPts val="300"/>
              </a:spcAft>
              <a:buFont typeface="+mj-lt"/>
              <a:buAutoNum type="arabicPeriod"/>
              <a:tabLst>
                <a:tab pos="707390" algn="l"/>
              </a:tabLst>
            </a:pP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mục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ngưỡng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hại</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mj-lt"/>
              <a:buAutoNum type="arabicPeriod"/>
              <a:tabLst>
                <a:tab pos="707390" algn="l"/>
              </a:tabLst>
            </a:pP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giữ</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300"/>
              </a:spcBef>
              <a:spcAft>
                <a:spcPts val="300"/>
              </a:spcAft>
              <a:buFont typeface="+mj-lt"/>
              <a:buAutoNum type="arabicPeriod"/>
              <a:tabLst>
                <a:tab pos="707390" algn="l"/>
              </a:tabLst>
            </a:pP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bắt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từ</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thời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điểm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giữ</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hoặc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chuyển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mj-lt"/>
              <a:buAutoNum type="arabicPeriod"/>
              <a:tabLst>
                <a:tab pos="707390" algn="l"/>
              </a:tabLst>
            </a:pP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CTNH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QCVN 07:2009/BTNMT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78318" y="1095851"/>
            <a:ext cx="8584118" cy="461665"/>
          </a:xfrm>
          <a:prstGeom prst="rect">
            <a:avLst/>
          </a:prstGeom>
        </p:spPr>
        <p:txBody>
          <a:bodyPr wrap="square">
            <a:spAutoFit/>
          </a:bodyPr>
          <a:lstStyle/>
          <a:p>
            <a:pPr marL="685800" marR="0" algn="just">
              <a:spcBef>
                <a:spcPts val="300"/>
              </a:spcBef>
              <a:spcAft>
                <a:spcPts val="300"/>
              </a:spcAft>
              <a:tabLst>
                <a:tab pos="707390" algn="l"/>
              </a:tabLs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PHÂN ĐỊNH, ÁP MÃ, PHÂN LOẠI VÀ LƯU GIỮ</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0" y="4398496"/>
            <a:ext cx="2895600" cy="1902524"/>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646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152400" y="1045619"/>
            <a:ext cx="6590650"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YÊU CẦU KỸ THUẬT, QUY TRÌNH QUẢN LÝ </a:t>
            </a:r>
          </a:p>
        </p:txBody>
      </p:sp>
      <p:pic>
        <p:nvPicPr>
          <p:cNvPr id="4" name="Picture 3"/>
          <p:cNvPicPr>
            <a:picLocks noChangeAspect="1"/>
          </p:cNvPicPr>
          <p:nvPr/>
        </p:nvPicPr>
        <p:blipFill>
          <a:blip r:embed="rId2"/>
          <a:stretch>
            <a:fillRect/>
          </a:stretch>
        </p:blipFill>
        <p:spPr>
          <a:xfrm>
            <a:off x="3276600" y="1487645"/>
            <a:ext cx="7704082" cy="5086833"/>
          </a:xfrm>
          <a:prstGeom prst="rect">
            <a:avLst/>
          </a:prstGeom>
        </p:spPr>
      </p:pic>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438400"/>
            <a:ext cx="2200275" cy="2076450"/>
          </a:xfrm>
          <a:prstGeom prst="rect">
            <a:avLst/>
          </a:prstGeom>
        </p:spPr>
      </p:pic>
    </p:spTree>
    <p:extLst>
      <p:ext uri="{BB962C8B-B14F-4D97-AF65-F5344CB8AC3E}">
        <p14:creationId xmlns:p14="http://schemas.microsoft.com/office/powerpoint/2010/main" val="1126185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7" name="Rectangle 6"/>
          <p:cNvSpPr/>
          <p:nvPr/>
        </p:nvSpPr>
        <p:spPr>
          <a:xfrm>
            <a:off x="152400" y="1045619"/>
            <a:ext cx="6590650"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YÊU CẦU KỸ THUẬT, QUY TRÌNH QUẢN LÝ </a:t>
            </a:r>
          </a:p>
        </p:txBody>
      </p:sp>
      <p:sp>
        <p:nvSpPr>
          <p:cNvPr id="3" name="Rectangle 2"/>
          <p:cNvSpPr/>
          <p:nvPr/>
        </p:nvSpPr>
        <p:spPr>
          <a:xfrm>
            <a:off x="211437" y="1577788"/>
            <a:ext cx="5655963" cy="4493538"/>
          </a:xfrm>
          <a:prstGeom prst="rect">
            <a:avLst/>
          </a:prstGeom>
          <a:solidFill>
            <a:schemeClr val="accent5">
              <a:lumMod val="20000"/>
              <a:lumOff val="80000"/>
            </a:schemeClr>
          </a:solidFill>
        </p:spPr>
        <p:txBody>
          <a:bodyPr wrap="square">
            <a:spAutoFit/>
          </a:bodyPr>
          <a:lstStyle/>
          <a:p>
            <a:pPr indent="457200" algn="just"/>
            <a:r>
              <a:rPr lang="en-US" sz="2200" b="1" dirty="0">
                <a:latin typeface="Calibri" panose="020F0502020204030204" pitchFamily="34" charset="0"/>
                <a:ea typeface="Calibri" panose="020F0502020204030204" pitchFamily="34" charset="0"/>
                <a:cs typeface="Times New Roman" panose="02020603050405020304" pitchFamily="18" charset="0"/>
              </a:rPr>
              <a:t>1. </a:t>
            </a:r>
            <a:r>
              <a:rPr lang="vi-VN" sz="2200" b="1" dirty="0">
                <a:latin typeface="Calibri" panose="020F0502020204030204" pitchFamily="34" charset="0"/>
                <a:ea typeface="Calibri" panose="020F0502020204030204" pitchFamily="34" charset="0"/>
                <a:cs typeface="Times New Roman" panose="02020603050405020304" pitchFamily="18" charset="0"/>
              </a:rPr>
              <a:t>Bao bì CTNH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Bao bì: chống ăn mòn,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chống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thấm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 không gỉ, chịu được va chạm</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K</a:t>
            </a:r>
            <a:r>
              <a:rPr lang="vi-VN" sz="2200" dirty="0">
                <a:latin typeface="Calibri" panose="020F0502020204030204" pitchFamily="34" charset="0"/>
                <a:ea typeface="Calibri" panose="020F0502020204030204" pitchFamily="34" charset="0"/>
                <a:cs typeface="Times New Roman" panose="02020603050405020304" pitchFamily="18" charset="0"/>
              </a:rPr>
              <a:t>hông phản ứng hoá học với CTNH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Bao bì mềm buộc kín, bao bì cứng có nắp đậy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Chất thải lỏng không vượt quá 90% dung tích/10 cm</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vi-VN" sz="2200" b="1" dirty="0">
                <a:latin typeface="Calibri" panose="020F0502020204030204" pitchFamily="34" charset="0"/>
                <a:ea typeface="Calibri" panose="020F0502020204030204" pitchFamily="34" charset="0"/>
                <a:cs typeface="Times New Roman" panose="02020603050405020304" pitchFamily="18" charset="0"/>
              </a:rPr>
              <a:t>2. Thiết bị lưu chứa CTNH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C</a:t>
            </a:r>
            <a:r>
              <a:rPr lang="vi-VN" sz="2200" dirty="0">
                <a:latin typeface="Calibri" panose="020F0502020204030204" pitchFamily="34" charset="0"/>
                <a:ea typeface="Calibri" panose="020F0502020204030204" pitchFamily="34" charset="0"/>
                <a:cs typeface="Times New Roman" panose="02020603050405020304" pitchFamily="18" charset="0"/>
              </a:rPr>
              <a:t>hống ăn mòn, không gỉ, không phản ứng hoá học với CTNH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chống thấm, thẩm thấu</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Kết cấu cứng chịu được va chạm, không hỏng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Có dấu hiệu cảnh báo, phòng ngừa theo TCVN 6707:2009</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vi-VN"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KT </a:t>
            </a:r>
            <a:r>
              <a:rPr lang="en-US" sz="2200" dirty="0" err="1">
                <a:latin typeface="Calibri" panose="020F0502020204030204" pitchFamily="34" charset="0"/>
                <a:ea typeface="Calibri" panose="020F0502020204030204" pitchFamily="34" charset="0"/>
                <a:cs typeface="Times New Roman" panose="02020603050405020304" pitchFamily="18" charset="0"/>
              </a:rPr>
              <a:t>tối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thiểu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30</a:t>
            </a:r>
            <a:r>
              <a:rPr lang="en-US" sz="2200" dirty="0">
                <a:latin typeface="Calibri" panose="020F0502020204030204" pitchFamily="34" charset="0"/>
                <a:ea typeface="Calibri" panose="020F0502020204030204" pitchFamily="34" charset="0"/>
                <a:cs typeface="Times New Roman" panose="02020603050405020304" pitchFamily="18" charset="0"/>
              </a:rPr>
              <a:t>x30 </a:t>
            </a:r>
            <a:r>
              <a:rPr lang="vi-VN" sz="2200" dirty="0">
                <a:latin typeface="Calibri" panose="020F0502020204030204" pitchFamily="34" charset="0"/>
                <a:ea typeface="Calibri" panose="020F0502020204030204" pitchFamily="34" charset="0"/>
                <a:cs typeface="Times New Roman" panose="02020603050405020304" pitchFamily="18" charset="0"/>
              </a:rPr>
              <a:t>cm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Users\Truyen Bao\Desktop\images (1).jpg"/>
          <p:cNvPicPr/>
          <p:nvPr/>
        </p:nvPicPr>
        <p:blipFill>
          <a:blip r:embed="rId2">
            <a:extLst>
              <a:ext uri="{28A0092B-C50C-407E-A947-70E740481C1C}">
                <a14:useLocalDpi xmlns:a14="http://schemas.microsoft.com/office/drawing/2010/main"/>
              </a:ext>
            </a:extLst>
          </a:blip>
          <a:srcRect/>
          <a:stretch>
            <a:fillRect/>
          </a:stretch>
        </p:blipFill>
        <p:spPr bwMode="auto">
          <a:xfrm>
            <a:off x="5791200" y="2674594"/>
            <a:ext cx="3352800" cy="2112020"/>
          </a:xfrm>
          <a:prstGeom prst="rect">
            <a:avLst/>
          </a:prstGeom>
          <a:noFill/>
          <a:ln>
            <a:noFill/>
          </a:ln>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653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7" name="Rectangle 6"/>
          <p:cNvSpPr/>
          <p:nvPr/>
        </p:nvSpPr>
        <p:spPr>
          <a:xfrm>
            <a:off x="152400" y="1024226"/>
            <a:ext cx="6590650"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YÊU CẦU KỸ THUẬT, QUY TRÌNH QUẢN LÝ </a:t>
            </a:r>
          </a:p>
        </p:txBody>
      </p:sp>
      <p:sp>
        <p:nvSpPr>
          <p:cNvPr id="3" name="Rectangle 2"/>
          <p:cNvSpPr/>
          <p:nvPr/>
        </p:nvSpPr>
        <p:spPr>
          <a:xfrm>
            <a:off x="223587" y="1493746"/>
            <a:ext cx="5181601" cy="4493538"/>
          </a:xfrm>
          <a:prstGeom prst="rect">
            <a:avLst/>
          </a:prstGeom>
          <a:solidFill>
            <a:schemeClr val="accent5">
              <a:lumMod val="20000"/>
              <a:lumOff val="80000"/>
            </a:schemeClr>
          </a:solidFill>
        </p:spPr>
        <p:txBody>
          <a:bodyPr wrap="square">
            <a:spAutoFit/>
          </a:bodyPr>
          <a:lstStyle/>
          <a:p>
            <a:pPr algn="just"/>
            <a:r>
              <a:rPr lang="vi-VN" sz="2200" b="1" dirty="0">
                <a:latin typeface="Calibri" panose="020F0502020204030204" pitchFamily="34" charset="0"/>
                <a:ea typeface="Calibri" panose="020F0502020204030204" pitchFamily="34" charset="0"/>
                <a:cs typeface="Times New Roman" panose="02020603050405020304" pitchFamily="18" charset="0"/>
              </a:rPr>
              <a:t>3. Khu vực lưu giữ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Có cao độ nền bảo đảm không bị ngập lụt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Có sàn kín khít, không rạn nứt, chống thấm, chịu ăn mòn,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Chịu được tải trọng; tường và vách ngăn vật liệu không cháy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M</a:t>
            </a:r>
            <a:r>
              <a:rPr lang="vi-VN" sz="2200" dirty="0">
                <a:latin typeface="Calibri" panose="020F0502020204030204" pitchFamily="34" charset="0"/>
                <a:ea typeface="Calibri" panose="020F0502020204030204" pitchFamily="34" charset="0"/>
                <a:cs typeface="Times New Roman" panose="02020603050405020304" pitchFamily="18" charset="0"/>
              </a:rPr>
              <a:t>ái che kín nắng, mưa cho toàn bộ khu vực lưu giữ CTNH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Phân chia các ô riêng cho từng loại</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dirty="0" err="1">
                <a:latin typeface="Calibri" panose="020F0502020204030204" pitchFamily="34" charset="0"/>
                <a:ea typeface="Calibri" panose="020F0502020204030204" pitchFamily="34" charset="0"/>
                <a:cs typeface="Times New Roman" panose="02020603050405020304" pitchFamily="18" charset="0"/>
              </a:rPr>
              <a:t>nhóm</a:t>
            </a:r>
            <a:r>
              <a:rPr lang="vi-VN" sz="2200" dirty="0">
                <a:latin typeface="Calibri" panose="020F0502020204030204" pitchFamily="34" charset="0"/>
                <a:ea typeface="Calibri" panose="020F0502020204030204" pitchFamily="34" charset="0"/>
                <a:cs typeface="Times New Roman" panose="02020603050405020304" pitchFamily="18" charset="0"/>
              </a:rPr>
              <a:t> CTNH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Có tường, đê, hoặc gờ bao quanh để cách ly thứ cấp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Cách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không dưới 10 m với lò đốt, lò hơi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5761" y="2497780"/>
            <a:ext cx="3717629" cy="2420471"/>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12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7" name="Rectangle 6"/>
          <p:cNvSpPr/>
          <p:nvPr/>
        </p:nvSpPr>
        <p:spPr>
          <a:xfrm>
            <a:off x="152400" y="1024226"/>
            <a:ext cx="6590650"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YÊU CẦU KỸ THUẬT, QUY TRÌNH QUẢN LÝ </a:t>
            </a:r>
          </a:p>
        </p:txBody>
      </p:sp>
      <p:sp>
        <p:nvSpPr>
          <p:cNvPr id="3" name="Rectangle 2"/>
          <p:cNvSpPr/>
          <p:nvPr/>
        </p:nvSpPr>
        <p:spPr>
          <a:xfrm>
            <a:off x="228600" y="2209800"/>
            <a:ext cx="5257800" cy="3139321"/>
          </a:xfrm>
          <a:prstGeom prst="rect">
            <a:avLst/>
          </a:prstGeom>
          <a:solidFill>
            <a:schemeClr val="accent5">
              <a:lumMod val="20000"/>
              <a:lumOff val="80000"/>
            </a:schemeClr>
          </a:solidFill>
        </p:spPr>
        <p:txBody>
          <a:bodyPr wrap="square">
            <a:spAutoFit/>
          </a:bodyPr>
          <a:lstStyle/>
          <a:p>
            <a:pPr algn="just"/>
            <a:r>
              <a:rPr lang="vi-VN" sz="2200" b="1" dirty="0">
                <a:latin typeface="Calibri" panose="020F0502020204030204" pitchFamily="34" charset="0"/>
                <a:ea typeface="Calibri" panose="020F0502020204030204" pitchFamily="34" charset="0"/>
                <a:cs typeface="Times New Roman" panose="02020603050405020304" pitchFamily="18" charset="0"/>
              </a:rPr>
              <a:t>3. Khu vực lưu giữ </a:t>
            </a:r>
            <a:r>
              <a:rPr lang="en-US" sz="2200" b="1" dirty="0">
                <a:latin typeface="Calibri" panose="020F0502020204030204" pitchFamily="34" charset="0"/>
                <a:ea typeface="Calibri" panose="020F0502020204030204" pitchFamily="34" charset="0"/>
                <a:cs typeface="Times New Roman" panose="02020603050405020304" pitchFamily="18" charset="0"/>
              </a:rPr>
              <a:t>(</a:t>
            </a:r>
            <a:r>
              <a:rPr lang="en-US" sz="2200" b="1" dirty="0" err="1">
                <a:latin typeface="Calibri" panose="020F0502020204030204" pitchFamily="34" charset="0"/>
                <a:ea typeface="Calibri" panose="020F0502020204030204" pitchFamily="34" charset="0"/>
                <a:cs typeface="Times New Roman" panose="02020603050405020304" pitchFamily="18" charset="0"/>
              </a:rPr>
              <a:t>tt</a:t>
            </a:r>
            <a:r>
              <a:rPr lang="en-US" sz="2200" b="1" dirty="0">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Thiết bị phòng cháy chữa cháy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Vật liệu hấp thụ (như cát khô hoặc mùn cưa) và xẻng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Hộp sơ cứu vết thương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Thiết bị xếp dỡ</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vi-VN" sz="2200" dirty="0">
                <a:latin typeface="Calibri" panose="020F0502020204030204" pitchFamily="34" charset="0"/>
                <a:ea typeface="Calibri" panose="020F0502020204030204" pitchFamily="34" charset="0"/>
                <a:cs typeface="Times New Roman" panose="02020603050405020304" pitchFamily="18" charset="0"/>
              </a:rPr>
              <a:t> thông tin liên lạc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Dấu hiệu cảnh báo, phòng ngừa phù hợp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vi-VN" sz="2200" dirty="0">
                <a:latin typeface="Calibri" panose="020F0502020204030204" pitchFamily="34" charset="0"/>
                <a:ea typeface="Calibri" panose="020F0502020204030204" pitchFamily="34" charset="0"/>
                <a:cs typeface="Times New Roman" panose="02020603050405020304" pitchFamily="18" charset="0"/>
              </a:rPr>
              <a:t>Sơ đồ thoát hiểm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B</a:t>
            </a:r>
            <a:r>
              <a:rPr lang="vi-VN" sz="2200" dirty="0">
                <a:latin typeface="Calibri" panose="020F0502020204030204" pitchFamily="34" charset="0"/>
                <a:ea typeface="Calibri" panose="020F0502020204030204" pitchFamily="34" charset="0"/>
                <a:cs typeface="Times New Roman" panose="02020603050405020304" pitchFamily="18" charset="0"/>
              </a:rPr>
              <a:t>ảng hướng dẫn, quy trình ứng phó sự cố</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4371" y="2407860"/>
            <a:ext cx="3603727" cy="2743200"/>
          </a:xfrm>
          <a:prstGeom prst="rect">
            <a:avLst/>
          </a:prstGeom>
        </p:spPr>
      </p:pic>
    </p:spTree>
    <p:extLst>
      <p:ext uri="{BB962C8B-B14F-4D97-AF65-F5344CB8AC3E}">
        <p14:creationId xmlns:p14="http://schemas.microsoft.com/office/powerpoint/2010/main" val="2110125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1376" y="1066800"/>
            <a:ext cx="8032376" cy="461665"/>
          </a:xfrm>
          <a:prstGeom prst="rect">
            <a:avLst/>
          </a:prstGeom>
        </p:spPr>
        <p:txBody>
          <a:bodyPr wrap="square">
            <a:spAutoFit/>
          </a:bodyPr>
          <a:lstStyle/>
          <a:p>
            <a:pPr marL="456565" marR="0">
              <a:spcBef>
                <a:spcPts val="0"/>
              </a:spcBef>
              <a:spcAft>
                <a:spcPts val="0"/>
              </a:spcAft>
              <a:tabLst>
                <a:tab pos="707390" algn="l"/>
              </a:tabLs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QUI CHUẨN KỸ THUẬT VỀ CHẤT THẢI NGUY HẠI</a:t>
            </a:r>
            <a:endParaRPr lang="en-US" sz="2400" b="1" dirty="0">
              <a:solidFill>
                <a:srgbClr val="862A39"/>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67480143"/>
              </p:ext>
            </p:extLst>
          </p:nvPr>
        </p:nvGraphicFramePr>
        <p:xfrm>
          <a:off x="457200" y="1904999"/>
          <a:ext cx="7086600" cy="3003578"/>
        </p:xfrm>
        <a:graphic>
          <a:graphicData uri="http://schemas.openxmlformats.org/drawingml/2006/table">
            <a:tbl>
              <a:tblPr firstRow="1" firstCol="1" bandRow="1"/>
              <a:tblGrid>
                <a:gridCol w="746685">
                  <a:extLst>
                    <a:ext uri="{9D8B030D-6E8A-4147-A177-3AD203B41FA5}">
                      <a16:colId xmlns:a16="http://schemas.microsoft.com/office/drawing/2014/main" xmlns="" val="20000"/>
                    </a:ext>
                  </a:extLst>
                </a:gridCol>
                <a:gridCol w="2488952">
                  <a:extLst>
                    <a:ext uri="{9D8B030D-6E8A-4147-A177-3AD203B41FA5}">
                      <a16:colId xmlns:a16="http://schemas.microsoft.com/office/drawing/2014/main" xmlns="" val="20001"/>
                    </a:ext>
                  </a:extLst>
                </a:gridCol>
                <a:gridCol w="3850963">
                  <a:extLst>
                    <a:ext uri="{9D8B030D-6E8A-4147-A177-3AD203B41FA5}">
                      <a16:colId xmlns:a16="http://schemas.microsoft.com/office/drawing/2014/main" xmlns="" val="20002"/>
                    </a:ext>
                  </a:extLst>
                </a:gridCol>
              </a:tblGrid>
              <a:tr h="381005">
                <a:tc>
                  <a:txBody>
                    <a:bodyPr/>
                    <a:lstStyle/>
                    <a:p>
                      <a:pPr marL="0" marR="0" algn="ctr">
                        <a:lnSpc>
                          <a:spcPct val="107000"/>
                        </a:lnSpc>
                        <a:spcBef>
                          <a:spcPts val="300"/>
                        </a:spcBef>
                        <a:spcAft>
                          <a:spcPts val="3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STT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b="1">
                          <a:effectLst/>
                          <a:latin typeface="Calibri" panose="020F0502020204030204" pitchFamily="34" charset="0"/>
                          <a:ea typeface="Calibri" panose="020F0502020204030204" pitchFamily="34" charset="0"/>
                          <a:cs typeface="Calibri" panose="020F0502020204030204" pitchFamily="34" charset="0"/>
                        </a:rPr>
                        <a:t>Qui chuẩn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b="1">
                          <a:effectLst/>
                          <a:latin typeface="Calibri" panose="020F0502020204030204" pitchFamily="34" charset="0"/>
                          <a:ea typeface="Calibri" panose="020F0502020204030204" pitchFamily="34" charset="0"/>
                          <a:cs typeface="Calibri" panose="020F0502020204030204" pitchFamily="34" charset="0"/>
                        </a:rPr>
                        <a:t>Ghi chú</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81005">
                <a:tc>
                  <a:txBody>
                    <a:bodyPr/>
                    <a:lstStyle/>
                    <a:p>
                      <a:pPr marL="0" marR="0" algn="ctr">
                        <a:lnSpc>
                          <a:spcPct val="107000"/>
                        </a:lnSpc>
                        <a:spcBef>
                          <a:spcPts val="300"/>
                        </a:spcBef>
                        <a:spcAft>
                          <a:spcPts val="300"/>
                        </a:spcAft>
                      </a:pPr>
                      <a:r>
                        <a:rPr lang="en-US" sz="2200" dirty="0">
                          <a:effectLst/>
                          <a:latin typeface="Calibri" panose="020F0502020204030204" pitchFamily="34" charset="0"/>
                          <a:ea typeface="Calibri" panose="020F0502020204030204" pitchFamily="34" charset="0"/>
                          <a:cs typeface="Calibri" panose="020F0502020204030204" pitchFamily="34" charset="0"/>
                        </a:rPr>
                        <a:t>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dirty="0">
                          <a:effectLst/>
                          <a:latin typeface="Calibri" panose="020F0502020204030204" pitchFamily="34" charset="0"/>
                          <a:ea typeface="Calibri" panose="020F0502020204030204" pitchFamily="34" charset="0"/>
                          <a:cs typeface="Calibri" panose="020F0502020204030204" pitchFamily="34" charset="0"/>
                        </a:rPr>
                        <a:t>QCVN 07:2009/BTNMT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300"/>
                        </a:spcBef>
                        <a:spcAft>
                          <a:spcPts val="30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Ngưỡng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762009">
                <a:tc>
                  <a:txBody>
                    <a:bodyPr/>
                    <a:lstStyle/>
                    <a:p>
                      <a:pPr marL="0" marR="0" algn="ctr">
                        <a:lnSpc>
                          <a:spcPct val="107000"/>
                        </a:lnSpc>
                        <a:spcBef>
                          <a:spcPts val="300"/>
                        </a:spcBef>
                        <a:spcAft>
                          <a:spcPts val="300"/>
                        </a:spcAft>
                      </a:pPr>
                      <a:r>
                        <a:rPr lang="en-US" sz="2200">
                          <a:effectLst/>
                          <a:latin typeface="Calibri" panose="020F0502020204030204" pitchFamily="34" charset="0"/>
                          <a:ea typeface="Calibri" panose="020F0502020204030204" pitchFamily="34" charset="0"/>
                          <a:cs typeface="Calibri" panose="020F0502020204030204" pitchFamily="34" charset="0"/>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dirty="0">
                          <a:effectLst/>
                          <a:latin typeface="Calibri" panose="020F0502020204030204" pitchFamily="34" charset="0"/>
                          <a:ea typeface="Calibri" panose="020F0502020204030204" pitchFamily="34" charset="0"/>
                          <a:cs typeface="Calibri" panose="020F0502020204030204" pitchFamily="34" charset="0"/>
                        </a:rPr>
                        <a:t> QCVN 50:2013/BTNMT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300"/>
                        </a:spcBef>
                        <a:spcAft>
                          <a:spcPts val="300"/>
                        </a:spcAft>
                      </a:pPr>
                      <a:r>
                        <a:rPr lang="nl-NL" sz="2200" dirty="0">
                          <a:effectLst/>
                          <a:latin typeface="Calibri" panose="020F0502020204030204" pitchFamily="34" charset="0"/>
                          <a:ea typeface="Calibri" panose="020F0502020204030204" pitchFamily="34" charset="0"/>
                          <a:cs typeface="Calibri" panose="020F0502020204030204" pitchFamily="34" charset="0"/>
                        </a:rPr>
                        <a:t>Ngưỡng nguy hại đối với bùn thải từ quá trình xử lý nước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762009">
                <a:tc>
                  <a:txBody>
                    <a:bodyPr/>
                    <a:lstStyle/>
                    <a:p>
                      <a:pPr marL="0" marR="0" algn="ctr">
                        <a:lnSpc>
                          <a:spcPct val="107000"/>
                        </a:lnSpc>
                        <a:spcBef>
                          <a:spcPts val="300"/>
                        </a:spcBef>
                        <a:spcAft>
                          <a:spcPts val="300"/>
                        </a:spcAft>
                      </a:pPr>
                      <a:r>
                        <a:rPr lang="en-US" sz="2200">
                          <a:effectLst/>
                          <a:latin typeface="Calibri" panose="020F0502020204030204" pitchFamily="34" charset="0"/>
                          <a:ea typeface="Calibri" panose="020F0502020204030204" pitchFamily="34" charset="0"/>
                          <a:cs typeface="Calibri" panose="020F0502020204030204" pitchFamily="34" charset="0"/>
                        </a:rPr>
                        <a:t>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dirty="0">
                          <a:effectLst/>
                          <a:latin typeface="Calibri" panose="020F0502020204030204" pitchFamily="34" charset="0"/>
                          <a:ea typeface="Calibri" panose="020F0502020204030204" pitchFamily="34" charset="0"/>
                          <a:cs typeface="Calibri" panose="020F0502020204030204" pitchFamily="34" charset="0"/>
                        </a:rPr>
                        <a:t>TCVN 6707 : 2009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300"/>
                        </a:spcBef>
                        <a:spcAft>
                          <a:spcPts val="30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Chất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hại</a:t>
                      </a:r>
                      <a:r>
                        <a:rPr lang="en-US" sz="2200" dirty="0">
                          <a:effectLst/>
                          <a:latin typeface="Calibri" panose="020F0502020204030204" pitchFamily="34" charset="0"/>
                          <a:ea typeface="Calibri" panose="020F0502020204030204" pitchFamily="34" charset="0"/>
                          <a:cs typeface="Calibri" panose="020F0502020204030204" pitchFamily="34" charset="0"/>
                        </a:rPr>
                        <a:t> – </a:t>
                      </a:r>
                      <a:r>
                        <a:rPr lang="en-US" sz="2200" dirty="0" err="1">
                          <a:effectLst/>
                          <a:latin typeface="Calibri" panose="020F0502020204030204" pitchFamily="34" charset="0"/>
                          <a:ea typeface="Calibri" panose="020F0502020204030204" pitchFamily="34" charset="0"/>
                          <a:cs typeface="Calibri" panose="020F0502020204030204" pitchFamily="34" charset="0"/>
                        </a:rPr>
                        <a:t>dấu</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hiệu</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cảnh</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báo</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và</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phòng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ngừa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381005">
                <a:tc>
                  <a:txBody>
                    <a:bodyPr/>
                    <a:lstStyle/>
                    <a:p>
                      <a:pPr marL="0" marR="0" algn="ctr">
                        <a:lnSpc>
                          <a:spcPct val="107000"/>
                        </a:lnSpc>
                        <a:spcBef>
                          <a:spcPts val="300"/>
                        </a:spcBef>
                        <a:spcAft>
                          <a:spcPts val="300"/>
                        </a:spcAft>
                      </a:pPr>
                      <a:r>
                        <a:rPr lang="en-US" sz="2200">
                          <a:effectLst/>
                          <a:latin typeface="Calibri" panose="020F0502020204030204" pitchFamily="34" charset="0"/>
                          <a:ea typeface="Calibri" panose="020F0502020204030204" pitchFamily="34" charset="0"/>
                          <a:cs typeface="Calibri" panose="020F0502020204030204" pitchFamily="34" charset="0"/>
                        </a:rPr>
                        <a:t>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300"/>
                        </a:spcBef>
                        <a:spcAft>
                          <a:spcPts val="300"/>
                        </a:spcAft>
                      </a:pPr>
                      <a:r>
                        <a:rPr lang="en-US" sz="2200" dirty="0">
                          <a:effectLst/>
                          <a:latin typeface="Calibri" panose="020F0502020204030204" pitchFamily="34" charset="0"/>
                          <a:ea typeface="Calibri" panose="020F0502020204030204" pitchFamily="34" charset="0"/>
                          <a:cs typeface="Calibri" panose="020F0502020204030204" pitchFamily="34" charset="0"/>
                        </a:rPr>
                        <a:t>TCVN 6706 : 2009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300"/>
                        </a:spcBef>
                        <a:spcAft>
                          <a:spcPts val="30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Chất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hại</a:t>
                      </a:r>
                      <a:r>
                        <a:rPr lang="en-US" sz="2200" dirty="0">
                          <a:effectLst/>
                          <a:latin typeface="Calibri" panose="020F0502020204030204" pitchFamily="34" charset="0"/>
                          <a:ea typeface="Calibri" panose="020F0502020204030204" pitchFamily="34" charset="0"/>
                          <a:cs typeface="Calibri" panose="020F0502020204030204" pitchFamily="34" charset="0"/>
                        </a:rPr>
                        <a:t> – </a:t>
                      </a:r>
                      <a:r>
                        <a:rPr lang="en-US" sz="2200" dirty="0" err="1">
                          <a:effectLst/>
                          <a:latin typeface="Calibri" panose="020F0502020204030204" pitchFamily="34" charset="0"/>
                          <a:ea typeface="Calibri" panose="020F0502020204030204" pitchFamily="34" charset="0"/>
                          <a:cs typeface="Calibri" panose="020F0502020204030204" pitchFamily="34" charset="0"/>
                        </a:rPr>
                        <a:t>phân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loại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8. </a:t>
            </a:r>
            <a:r>
              <a:rPr lang="en-US" sz="3000" b="1" dirty="0">
                <a:latin typeface="Arial" panose="020B0604020202020204" pitchFamily="34" charset="0"/>
                <a:cs typeface="Arial" panose="020B0604020202020204" pitchFamily="34" charset="0"/>
              </a:rPr>
              <a:t>CHẤT THẢI NGUY HẠI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69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828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37448" y="1395092"/>
            <a:ext cx="3863052" cy="4644861"/>
          </a:xfrm>
          <a:prstGeom prst="rect">
            <a:avLst/>
          </a:prstGeom>
          <a:solidFill>
            <a:schemeClr val="accent5">
              <a:lumMod val="20000"/>
              <a:lumOff val="80000"/>
            </a:schemeClr>
          </a:solidFill>
        </p:spPr>
        <p:txBody>
          <a:bodyPr wrap="square" rtlCol="0">
            <a:spAutoFit/>
          </a:bodyPr>
          <a:lstStyle/>
          <a:p>
            <a:pPr>
              <a:spcAft>
                <a:spcPts val="600"/>
              </a:spcAft>
            </a:pPr>
            <a:r>
              <a:rPr lang="en-US" sz="2000" i="1" dirty="0" err="1">
                <a:latin typeface="Arial" pitchFamily="34" charset="0"/>
                <a:cs typeface="Arial" pitchFamily="34" charset="0"/>
              </a:rPr>
              <a:t>Pháp</a:t>
            </a:r>
            <a:r>
              <a:rPr lang="en-US" sz="2000" i="1" dirty="0">
                <a:latin typeface="Arial" pitchFamily="34" charset="0"/>
                <a:cs typeface="Arial" pitchFamily="34" charset="0"/>
              </a:rPr>
              <a:t> </a:t>
            </a:r>
            <a:r>
              <a:rPr lang="en-US" sz="2000" i="1" dirty="0" err="1">
                <a:latin typeface="Arial" pitchFamily="34" charset="0"/>
                <a:cs typeface="Arial" pitchFamily="34" charset="0"/>
              </a:rPr>
              <a:t>luật</a:t>
            </a:r>
            <a:r>
              <a:rPr lang="en-US" sz="2000" i="1" dirty="0">
                <a:latin typeface="Arial" pitchFamily="34" charset="0"/>
                <a:cs typeface="Arial" pitchFamily="34" charset="0"/>
              </a:rPr>
              <a:t> VN </a:t>
            </a:r>
            <a:r>
              <a:rPr lang="en-US" sz="2000" i="1" dirty="0" err="1">
                <a:latin typeface="Arial" pitchFamily="34" charset="0"/>
                <a:cs typeface="Arial" pitchFamily="34" charset="0"/>
              </a:rPr>
              <a:t>đề</a:t>
            </a:r>
            <a:r>
              <a:rPr lang="en-US" sz="2000" i="1" dirty="0">
                <a:latin typeface="Arial" pitchFamily="34" charset="0"/>
                <a:cs typeface="Arial" pitchFamily="34" charset="0"/>
              </a:rPr>
              <a:t> </a:t>
            </a:r>
            <a:r>
              <a:rPr lang="en-US" sz="2000" i="1" dirty="0" err="1">
                <a:latin typeface="Arial" pitchFamily="34" charset="0"/>
                <a:cs typeface="Arial" pitchFamily="34" charset="0"/>
              </a:rPr>
              <a:t>cập</a:t>
            </a:r>
            <a:r>
              <a:rPr lang="en-US" sz="2000" i="1" dirty="0">
                <a:latin typeface="Arial" pitchFamily="34" charset="0"/>
                <a:cs typeface="Arial" pitchFamily="34" charset="0"/>
              </a:rPr>
              <a:t>:</a:t>
            </a:r>
          </a:p>
          <a:p>
            <a:pPr marL="342900" marR="0" lvl="0" indent="-342900" algn="just">
              <a:spcBef>
                <a:spcPts val="100"/>
              </a:spcBef>
              <a:spcAft>
                <a:spcPts val="100"/>
              </a:spcAft>
              <a:buFont typeface="Wingdings" panose="05000000000000000000" pitchFamily="2" charset="2"/>
              <a:buChar char="ü"/>
            </a:pPr>
            <a:r>
              <a:rPr lang="en-US" sz="2000" dirty="0" err="1">
                <a:latin typeface="Arial" pitchFamily="34" charset="0"/>
                <a:ea typeface="Calibri" panose="020F0502020204030204" pitchFamily="34" charset="0"/>
                <a:cs typeface="Arial" pitchFamily="34" charset="0"/>
              </a:rPr>
              <a:t>Đăng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ký</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với</a:t>
            </a:r>
            <a:r>
              <a:rPr lang="en-US" sz="2000" dirty="0">
                <a:latin typeface="Arial" pitchFamily="34" charset="0"/>
                <a:ea typeface="Calibri" panose="020F0502020204030204" pitchFamily="34" charset="0"/>
                <a:cs typeface="Arial" pitchFamily="34" charset="0"/>
              </a:rPr>
              <a:t> DONRE</a:t>
            </a:r>
          </a:p>
          <a:p>
            <a:pPr marL="342900" marR="0" lvl="0" indent="-342900" algn="just">
              <a:spcBef>
                <a:spcPts val="100"/>
              </a:spcBef>
              <a:spcAft>
                <a:spcPts val="100"/>
              </a:spcAft>
              <a:buFont typeface="Wingdings" panose="05000000000000000000" pitchFamily="2" charset="2"/>
              <a:buChar char="ü"/>
            </a:pPr>
            <a:r>
              <a:rPr lang="en-US" sz="2000" dirty="0" err="1">
                <a:latin typeface="Arial" pitchFamily="34" charset="0"/>
                <a:ea typeface="Calibri" panose="020F0502020204030204" pitchFamily="34" charset="0"/>
                <a:cs typeface="Arial" pitchFamily="34" charset="0"/>
              </a:rPr>
              <a:t>Giảm</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thiểu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phân</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định</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phân</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loại</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số</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lượng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báo</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cáo</a:t>
            </a:r>
            <a:r>
              <a:rPr lang="en-US" sz="2000" dirty="0">
                <a:latin typeface="Arial" pitchFamily="34" charset="0"/>
                <a:ea typeface="Calibri" panose="020F0502020204030204" pitchFamily="34" charset="0"/>
                <a:cs typeface="Arial" pitchFamily="34" charset="0"/>
              </a:rPr>
              <a:t> </a:t>
            </a:r>
          </a:p>
          <a:p>
            <a:pPr marL="342900" marR="0" lvl="0" indent="-342900" algn="just">
              <a:spcBef>
                <a:spcPts val="100"/>
              </a:spcBef>
              <a:spcAft>
                <a:spcPts val="100"/>
              </a:spcAft>
              <a:buFont typeface="Wingdings" panose="05000000000000000000" pitchFamily="2" charset="2"/>
              <a:buChar char="ü"/>
            </a:pPr>
            <a:r>
              <a:rPr lang="en-US" sz="2000" dirty="0" err="1">
                <a:latin typeface="Arial" pitchFamily="34" charset="0"/>
                <a:ea typeface="Calibri" panose="020F0502020204030204" pitchFamily="34" charset="0"/>
                <a:cs typeface="Arial" pitchFamily="34" charset="0"/>
              </a:rPr>
              <a:t>Có</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khu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vực</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lưu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giữ</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tạm</a:t>
            </a:r>
            <a:r>
              <a:rPr lang="en-US" sz="2000" dirty="0">
                <a:latin typeface="Arial" pitchFamily="34" charset="0"/>
                <a:ea typeface="Calibri" panose="020F0502020204030204" pitchFamily="34" charset="0"/>
                <a:cs typeface="Arial" pitchFamily="34" charset="0"/>
              </a:rPr>
              <a:t>/</a:t>
            </a:r>
            <a:r>
              <a:rPr lang="en-US" sz="2000" dirty="0" err="1">
                <a:latin typeface="Arial" pitchFamily="34" charset="0"/>
                <a:ea typeface="Calibri" panose="020F0502020204030204" pitchFamily="34" charset="0"/>
                <a:cs typeface="Arial" pitchFamily="34" charset="0"/>
              </a:rPr>
              <a:t>bao</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bì</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yêu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cầu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kỹ</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thuật</a:t>
            </a:r>
            <a:r>
              <a:rPr lang="en-US" sz="2000" dirty="0">
                <a:latin typeface="Arial" pitchFamily="34" charset="0"/>
                <a:ea typeface="Calibri" panose="020F0502020204030204" pitchFamily="34" charset="0"/>
                <a:cs typeface="Arial" pitchFamily="34" charset="0"/>
              </a:rPr>
              <a:t>.</a:t>
            </a:r>
          </a:p>
          <a:p>
            <a:pPr marL="342900" marR="0" lvl="0" indent="-342900" algn="just">
              <a:spcBef>
                <a:spcPts val="100"/>
              </a:spcBef>
              <a:spcAft>
                <a:spcPts val="100"/>
              </a:spcAft>
              <a:buFont typeface="Wingdings" panose="05000000000000000000" pitchFamily="2" charset="2"/>
              <a:buChar char="ü"/>
            </a:pPr>
            <a:r>
              <a:rPr lang="en-US" sz="2000" dirty="0" err="1">
                <a:latin typeface="Arial" pitchFamily="34" charset="0"/>
                <a:ea typeface="Calibri" panose="020F0502020204030204" pitchFamily="34" charset="0"/>
                <a:cs typeface="Arial" pitchFamily="34" charset="0"/>
              </a:rPr>
              <a:t>Ký</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hợp</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đồng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để</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chuyển</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giao</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xử</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lý</a:t>
            </a:r>
            <a:r>
              <a:rPr lang="en-US" sz="2000" dirty="0">
                <a:latin typeface="Arial" pitchFamily="34" charset="0"/>
                <a:ea typeface="Calibri" panose="020F0502020204030204" pitchFamily="34" charset="0"/>
                <a:cs typeface="Arial" pitchFamily="34" charset="0"/>
              </a:rPr>
              <a:t>.</a:t>
            </a:r>
          </a:p>
          <a:p>
            <a:pPr marL="342900" marR="0" lvl="0" indent="-342900" algn="just">
              <a:spcBef>
                <a:spcPts val="100"/>
              </a:spcBef>
              <a:spcAft>
                <a:spcPts val="1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06 (</a:t>
            </a:r>
            <a:r>
              <a:rPr lang="en-US" sz="2000" dirty="0" err="1">
                <a:latin typeface="Arial" pitchFamily="34" charset="0"/>
                <a:ea typeface="Calibri" panose="020F0502020204030204" pitchFamily="34" charset="0"/>
                <a:cs typeface="Arial" pitchFamily="34" charset="0"/>
              </a:rPr>
              <a:t>sáu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tháng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báo</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cáo</a:t>
            </a:r>
            <a:r>
              <a:rPr lang="en-US" sz="2000" dirty="0">
                <a:latin typeface="Arial" pitchFamily="34" charset="0"/>
                <a:ea typeface="Calibri" panose="020F0502020204030204" pitchFamily="34" charset="0"/>
                <a:cs typeface="Arial" pitchFamily="34" charset="0"/>
              </a:rPr>
              <a:t> DONRE.</a:t>
            </a:r>
          </a:p>
          <a:p>
            <a:pPr marL="342900" marR="0" lvl="0" indent="-342900" algn="just">
              <a:spcBef>
                <a:spcPts val="100"/>
              </a:spcBef>
              <a:spcAft>
                <a:spcPts val="100"/>
              </a:spcAft>
              <a:buFont typeface="Wingdings" panose="05000000000000000000" pitchFamily="2" charset="2"/>
              <a:buChar char="ü"/>
            </a:pPr>
            <a:r>
              <a:rPr lang="en-US" sz="2000" dirty="0" err="1">
                <a:latin typeface="Arial" pitchFamily="34" charset="0"/>
                <a:ea typeface="Calibri" panose="020F0502020204030204" pitchFamily="34" charset="0"/>
                <a:cs typeface="Arial" pitchFamily="34" charset="0"/>
              </a:rPr>
              <a:t>Lập</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sử</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dụng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lưu</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trữ</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và</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quản</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lý</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chứng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từ</a:t>
            </a:r>
            <a:r>
              <a:rPr lang="en-US" sz="2000" dirty="0">
                <a:latin typeface="Arial" pitchFamily="34" charset="0"/>
                <a:ea typeface="Calibri" panose="020F0502020204030204" pitchFamily="34" charset="0"/>
                <a:cs typeface="Arial" pitchFamily="34" charset="0"/>
              </a:rPr>
              <a:t>/</a:t>
            </a:r>
            <a:r>
              <a:rPr lang="en-US" sz="2000" dirty="0" err="1">
                <a:latin typeface="Arial" pitchFamily="34" charset="0"/>
                <a:ea typeface="Calibri" panose="020F0502020204030204" pitchFamily="34" charset="0"/>
                <a:cs typeface="Arial" pitchFamily="34" charset="0"/>
              </a:rPr>
              <a:t>hồ</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sơ</a:t>
            </a:r>
            <a:r>
              <a:rPr lang="en-US" sz="2000" dirty="0">
                <a:latin typeface="Arial" pitchFamily="34" charset="0"/>
                <a:ea typeface="Calibri" panose="020F0502020204030204" pitchFamily="34" charset="0"/>
                <a:cs typeface="Arial" pitchFamily="34" charset="0"/>
              </a:rPr>
              <a:t>.</a:t>
            </a:r>
          </a:p>
          <a:p>
            <a:pPr marL="342900" marR="0" lvl="0" indent="-342900" algn="just">
              <a:spcBef>
                <a:spcPts val="100"/>
              </a:spcBef>
              <a:spcAft>
                <a:spcPts val="100"/>
              </a:spcAft>
              <a:buFont typeface="Wingdings" panose="05000000000000000000" pitchFamily="2" charset="2"/>
              <a:buChar char="ü"/>
            </a:pPr>
            <a:r>
              <a:rPr lang="en-US" sz="2000" dirty="0" err="1">
                <a:latin typeface="Arial" pitchFamily="34" charset="0"/>
                <a:ea typeface="Calibri" panose="020F0502020204030204" pitchFamily="34" charset="0"/>
                <a:cs typeface="Arial" pitchFamily="34" charset="0"/>
              </a:rPr>
              <a:t>Thông</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báo</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cho</a:t>
            </a:r>
            <a:r>
              <a:rPr lang="en-US" sz="2000" dirty="0">
                <a:latin typeface="Arial" pitchFamily="34" charset="0"/>
                <a:ea typeface="Calibri" panose="020F0502020204030204" pitchFamily="34" charset="0"/>
                <a:cs typeface="Arial" pitchFamily="34" charset="0"/>
              </a:rPr>
              <a:t> DONRE </a:t>
            </a:r>
            <a:r>
              <a:rPr lang="en-US" sz="2000" dirty="0" err="1">
                <a:latin typeface="Arial" pitchFamily="34" charset="0"/>
                <a:ea typeface="Calibri" panose="020F0502020204030204" pitchFamily="34" charset="0"/>
                <a:cs typeface="Arial" pitchFamily="34" charset="0"/>
              </a:rPr>
              <a:t>khi</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chấm</a:t>
            </a:r>
            <a:r>
              <a:rPr lang="en-US" sz="2000" dirty="0">
                <a:latin typeface="Arial" pitchFamily="34" charset="0"/>
                <a:ea typeface="Calibri" panose="020F0502020204030204" pitchFamily="34" charset="0"/>
                <a:cs typeface="Arial" pitchFamily="34" charset="0"/>
              </a:rPr>
              <a:t> </a:t>
            </a:r>
            <a:r>
              <a:rPr lang="en-US" sz="2000" dirty="0" err="1">
                <a:latin typeface="Arial" pitchFamily="34" charset="0"/>
                <a:ea typeface="Calibri" panose="020F0502020204030204" pitchFamily="34" charset="0"/>
                <a:cs typeface="Arial" pitchFamily="34" charset="0"/>
              </a:rPr>
              <a:t>dứt</a:t>
            </a:r>
            <a:r>
              <a:rPr lang="en-US" sz="2000" dirty="0">
                <a:latin typeface="Arial" pitchFamily="34" charset="0"/>
                <a:ea typeface="Calibri" panose="020F0502020204030204" pitchFamily="34" charset="0"/>
                <a:cs typeface="Arial" pitchFamily="34" charset="0"/>
              </a:rPr>
              <a:t>.</a:t>
            </a:r>
            <a:endParaRPr lang="en-US" sz="2000" dirty="0">
              <a:latin typeface="Arial" pitchFamily="34" charset="0"/>
              <a:cs typeface="Arial" pitchFamily="34" charset="0"/>
            </a:endParaRPr>
          </a:p>
        </p:txBody>
      </p:sp>
      <p:sp>
        <p:nvSpPr>
          <p:cNvPr id="4" name="TextBox 3"/>
          <p:cNvSpPr txBox="1"/>
          <p:nvPr/>
        </p:nvSpPr>
        <p:spPr>
          <a:xfrm>
            <a:off x="4066274" y="1411687"/>
            <a:ext cx="4908854" cy="4785926"/>
          </a:xfrm>
          <a:prstGeom prst="rect">
            <a:avLst/>
          </a:prstGeom>
          <a:solidFill>
            <a:schemeClr val="accent6">
              <a:lumMod val="20000"/>
              <a:lumOff val="80000"/>
            </a:schemeClr>
          </a:solidFill>
        </p:spPr>
        <p:txBody>
          <a:bodyPr wrap="square" rtlCol="0">
            <a:spAutoFit/>
          </a:bodyPr>
          <a:lstStyle/>
          <a:p>
            <a:pPr algn="just">
              <a:spcAft>
                <a:spcPts val="600"/>
              </a:spcAft>
            </a:pPr>
            <a:r>
              <a:rPr lang="en-US" sz="2000" i="1" dirty="0" err="1">
                <a:latin typeface="Arial" pitchFamily="34" charset="0"/>
                <a:cs typeface="Arial" pitchFamily="34" charset="0"/>
              </a:rPr>
              <a:t>Higg</a:t>
            </a:r>
            <a:r>
              <a:rPr lang="en-US" sz="2000" i="1" dirty="0">
                <a:latin typeface="Arial" pitchFamily="34" charset="0"/>
                <a:cs typeface="Arial" pitchFamily="34" charset="0"/>
              </a:rPr>
              <a:t> FEM </a:t>
            </a:r>
            <a:r>
              <a:rPr lang="en-US" sz="2000" i="1" dirty="0" err="1">
                <a:latin typeface="Arial" pitchFamily="34" charset="0"/>
                <a:cs typeface="Arial" pitchFamily="34" charset="0"/>
              </a:rPr>
              <a:t>đề</a:t>
            </a:r>
            <a:r>
              <a:rPr lang="en-US" sz="2000" i="1" dirty="0">
                <a:latin typeface="Arial" pitchFamily="34" charset="0"/>
                <a:cs typeface="Arial" pitchFamily="34" charset="0"/>
              </a:rPr>
              <a:t> </a:t>
            </a:r>
            <a:r>
              <a:rPr lang="en-US" sz="2000" i="1" dirty="0" err="1">
                <a:latin typeface="Arial" pitchFamily="34" charset="0"/>
                <a:cs typeface="Arial" pitchFamily="34" charset="0"/>
              </a:rPr>
              <a:t>cập</a:t>
            </a:r>
            <a:r>
              <a:rPr lang="en-US" sz="2000" i="1" dirty="0">
                <a:latin typeface="Arial" pitchFamily="34" charset="0"/>
                <a:cs typeface="Arial" pitchFamily="34" charset="0"/>
              </a:rPr>
              <a:t> :</a:t>
            </a:r>
          </a:p>
          <a:p>
            <a:pPr marL="342900" indent="-342900" algn="just">
              <a:buFont typeface="Wingdings" panose="05000000000000000000" pitchFamily="2" charset="2"/>
              <a:buChar char="ü"/>
            </a:pPr>
            <a:r>
              <a:rPr lang="en-US" sz="2000" dirty="0">
                <a:latin typeface="Arial" panose="020B0604020202020204" pitchFamily="34" charset="0"/>
                <a:cs typeface="Arial" panose="020B0604020202020204" pitchFamily="34" charset="0"/>
              </a:rPr>
              <a:t>Theo </a:t>
            </a:r>
            <a:r>
              <a:rPr lang="en-US" sz="2000" dirty="0" err="1">
                <a:latin typeface="Arial" panose="020B0604020202020204" pitchFamily="34" charset="0"/>
                <a:cs typeface="Arial" panose="020B0604020202020204" pitchFamily="34" charset="0"/>
              </a:rPr>
              <a:t>dõi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vi-VN" sz="2000" dirty="0">
                <a:cs typeface="Arial" panose="020B0604020202020204" pitchFamily="34" charset="0"/>
              </a:rPr>
              <a:t>Xử lý </a:t>
            </a:r>
            <a:r>
              <a:rPr lang="en-US" sz="2000" dirty="0">
                <a:latin typeface="Arial" panose="020B0604020202020204" pitchFamily="34" charset="0"/>
                <a:cs typeface="Arial" panose="020B0604020202020204" pitchFamily="34" charset="0"/>
              </a:rPr>
              <a:t>CTNH</a:t>
            </a:r>
            <a:r>
              <a:rPr lang="en-US" sz="2000" dirty="0">
                <a:cs typeface="Arial" panose="020B0604020202020204" pitchFamily="34" charset="0"/>
              </a:rPr>
              <a:t> </a:t>
            </a:r>
            <a:r>
              <a:rPr lang="vi-VN" sz="2000" dirty="0">
                <a:cs typeface="Arial" panose="020B0604020202020204" pitchFamily="34" charset="0"/>
              </a:rPr>
              <a:t>thông qua nhà thầu </a:t>
            </a:r>
            <a:r>
              <a:rPr lang="en-US" sz="2000" dirty="0">
                <a:latin typeface="Arial" panose="020B0604020202020204" pitchFamily="34" charset="0"/>
                <a:cs typeface="Arial" panose="020B0604020202020204" pitchFamily="34" charset="0"/>
              </a:rPr>
              <a:t>CTNH</a:t>
            </a:r>
            <a:r>
              <a:rPr lang="en-US" sz="2000" dirty="0">
                <a:cs typeface="Arial" panose="020B0604020202020204" pitchFamily="34" charset="0"/>
              </a:rPr>
              <a:t> </a:t>
            </a:r>
            <a:r>
              <a:rPr lang="vi-VN" sz="2000" dirty="0">
                <a:cs typeface="Arial" panose="020B0604020202020204" pitchFamily="34" charset="0"/>
              </a:rPr>
              <a:t>được cấp phép và được phép</a:t>
            </a:r>
          </a:p>
          <a:p>
            <a:pPr marL="342900" indent="-342900" algn="just">
              <a:buFont typeface="Wingdings" panose="05000000000000000000" pitchFamily="2" charset="2"/>
              <a:buChar char="ü"/>
            </a:pP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riêng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vi-VN" sz="2000" dirty="0">
                <a:latin typeface="Arial" panose="020B0604020202020204" pitchFamily="34" charset="0"/>
                <a:cs typeface="Arial" panose="020B0604020202020204" pitchFamily="34" charset="0"/>
              </a:rPr>
              <a:t>Khu vực lưu trữ: thông gió, khô ráo và tránh mưa nắng, tránh nguy cơ cháy, được bảo vệ, được ký hiệu rõ ràng</a:t>
            </a:r>
          </a:p>
          <a:p>
            <a:pPr marL="285750" indent="-285750" algn="just">
              <a:buFont typeface="Wingdings" panose="05000000000000000000" pitchFamily="2" charset="2"/>
              <a:buChar char="ü"/>
            </a:pPr>
            <a:r>
              <a:rPr lang="en-US" sz="2000" dirty="0">
                <a:latin typeface="Arial" panose="020B0604020202020204" pitchFamily="34" charset="0"/>
                <a:cs typeface="Arial" panose="020B0604020202020204" pitchFamily="34" charset="0"/>
              </a:rPr>
              <a:t>K</a:t>
            </a:r>
            <a:r>
              <a:rPr lang="vi-VN" sz="2000" dirty="0">
                <a:latin typeface="Arial" panose="020B0604020202020204" pitchFamily="34" charset="0"/>
                <a:cs typeface="Arial" panose="020B0604020202020204" pitchFamily="34" charset="0"/>
              </a:rPr>
              <a:t>hu vực lưu trữ </a:t>
            </a:r>
            <a:r>
              <a:rPr lang="en-US" sz="2000" dirty="0">
                <a:latin typeface="Arial" panose="020B0604020202020204" pitchFamily="34" charset="0"/>
                <a:cs typeface="Arial" panose="020B0604020202020204" pitchFamily="34" charset="0"/>
              </a:rPr>
              <a:t>CTNH </a:t>
            </a:r>
            <a:r>
              <a:rPr lang="vi-VN" sz="2000" dirty="0">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rõ</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hiểm</a:t>
            </a:r>
            <a:endParaRPr 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vi-VN" sz="2000" dirty="0">
                <a:latin typeface="Arial" panose="020B0604020202020204" pitchFamily="34" charset="0"/>
                <a:cs typeface="Arial" panose="020B0604020202020204" pitchFamily="34" charset="0"/>
              </a:rPr>
              <a:t>Đào tạo cho tất cả nhân viên</a:t>
            </a:r>
            <a:endParaRPr 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r>
              <a:rPr lang="en-US" sz="2000" dirty="0">
                <a:latin typeface="Arial" panose="020B0604020202020204" pitchFamily="34" charset="0"/>
                <a:cs typeface="Arial" panose="020B0604020202020204" pitchFamily="34" charset="0"/>
              </a:rPr>
              <a:t> </a:t>
            </a: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Rectangle 9"/>
          <p:cNvSpPr/>
          <p:nvPr/>
        </p:nvSpPr>
        <p:spPr>
          <a:xfrm>
            <a:off x="0" y="894174"/>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sp>
        <p:nvSpPr>
          <p:cNvPr id="14"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NGUY HẠI</a:t>
            </a:r>
            <a:endParaRPr lang="en-US" sz="2800" i="1" dirty="0">
              <a:solidFill>
                <a:srgbClr val="002060"/>
              </a:solidFill>
              <a:cs typeface="Arial"/>
            </a:endParaRPr>
          </a:p>
        </p:txBody>
      </p:sp>
    </p:spTree>
    <p:extLst>
      <p:ext uri="{BB962C8B-B14F-4D97-AF65-F5344CB8AC3E}">
        <p14:creationId xmlns:p14="http://schemas.microsoft.com/office/powerpoint/2010/main" val="1311262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Rectangle 17"/>
          <p:cNvSpPr/>
          <p:nvPr/>
        </p:nvSpPr>
        <p:spPr>
          <a:xfrm>
            <a:off x="0" y="977530"/>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75677554"/>
              </p:ext>
            </p:extLst>
          </p:nvPr>
        </p:nvGraphicFramePr>
        <p:xfrm>
          <a:off x="152400" y="1586049"/>
          <a:ext cx="8458199" cy="4617186"/>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02599">
                <a:tc>
                  <a:txBody>
                    <a:bodyPr/>
                    <a:lstStyle/>
                    <a:p>
                      <a:pPr marL="685800" marR="0" algn="just">
                        <a:lnSpc>
                          <a:spcPct val="107000"/>
                        </a:lnSpc>
                        <a:spcBef>
                          <a:spcPts val="600"/>
                        </a:spcBef>
                        <a:spcAft>
                          <a:spcPts val="600"/>
                        </a:spcAft>
                      </a:pPr>
                      <a:r>
                        <a:rPr lang="en-US" sz="2200" b="1" dirty="0" err="1">
                          <a:effectLst/>
                          <a:latin typeface="Calibri" panose="020F0502020204030204" pitchFamily="34" charset="0"/>
                          <a:ea typeface="Calibri" panose="020F0502020204030204" pitchFamily="34" charset="0"/>
                          <a:cs typeface="Calibri" panose="020F0502020204030204" pitchFamily="34" charset="0"/>
                        </a:rPr>
                        <a:t>Các</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yêu</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cầu</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Luật</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VN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16742">
                <a:tc>
                  <a:txBody>
                    <a:bodyPr/>
                    <a:lstStyle/>
                    <a:p>
                      <a:pPr marL="0" marR="0" algn="l">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Đăng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ký</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2200" dirty="0">
                          <a:effectLst/>
                          <a:latin typeface="Calibri" panose="020F0502020204030204" pitchFamily="34" charset="0"/>
                          <a:ea typeface="Calibri" panose="020F0502020204030204" pitchFamily="34" charset="0"/>
                          <a:cs typeface="Times New Roman" panose="02020603050405020304" pitchFamily="18" charset="0"/>
                        </a:rPr>
                        <a:t> DONRE</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pPr>
                      <a:endParaRPr lang="en-US" sz="2200" dirty="0">
                        <a:effectLst/>
                        <a:latin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696039">
                <a:tc>
                  <a:txBody>
                    <a:bodyPr/>
                    <a:lstStyle/>
                    <a:p>
                      <a:pPr marL="0" marR="0" algn="l">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Giảm</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thiểu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phân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định</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phân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loại</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lượng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báo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cáo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67228">
                <a:tc>
                  <a:txBody>
                    <a:bodyPr/>
                    <a:lstStyle/>
                    <a:p>
                      <a:pPr marL="0" marR="0" algn="l">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khu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vực</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lưu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giữ</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tạm</a:t>
                      </a:r>
                      <a:r>
                        <a:rPr lang="en-US" sz="2200" dirty="0">
                          <a:effectLst/>
                          <a:latin typeface="Calibri" panose="020F0502020204030204" pitchFamily="34" charset="0"/>
                          <a:ea typeface="Calibri" panose="020F0502020204030204" pitchFamily="34" charset="0"/>
                          <a:cs typeface="Times New Roman" panose="02020603050405020304" pitchFamily="18" charset="0"/>
                        </a:rPr>
                        <a:t>/</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bao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bì</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yêu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cầu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kỹ</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thuật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567228">
                <a:tc>
                  <a:txBody>
                    <a:bodyPr/>
                    <a:lstStyle/>
                    <a:p>
                      <a:pPr marL="0" marR="0" algn="l">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Ký</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hợp</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đồng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để</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chuyển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giao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xử</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lý</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567228">
                <a:tc>
                  <a:txBody>
                    <a:bodyPr/>
                    <a:lstStyle/>
                    <a:p>
                      <a:pPr marL="0" marR="0" algn="l">
                        <a:lnSpc>
                          <a:spcPct val="107000"/>
                        </a:lnSpc>
                        <a:spcBef>
                          <a:spcPts val="600"/>
                        </a:spcBef>
                        <a:spcAft>
                          <a:spcPts val="6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06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sáu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tháng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báo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cáo</a:t>
                      </a:r>
                      <a:r>
                        <a:rPr lang="en-US" sz="2200" dirty="0">
                          <a:effectLst/>
                          <a:latin typeface="Calibri" panose="020F0502020204030204" pitchFamily="34" charset="0"/>
                          <a:ea typeface="Calibri" panose="020F0502020204030204" pitchFamily="34" charset="0"/>
                          <a:cs typeface="Times New Roman" panose="02020603050405020304" pitchFamily="18" charset="0"/>
                        </a:rPr>
                        <a:t> DONRE</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567228">
                <a:tc>
                  <a:txBody>
                    <a:bodyPr/>
                    <a:lstStyle/>
                    <a:p>
                      <a:pPr marL="0" marR="0" algn="l">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Lập</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sử</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dụng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lưu</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trữ</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quản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lý</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chứng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2200" dirty="0">
                          <a:effectLst/>
                          <a:latin typeface="Calibri" panose="020F0502020204030204" pitchFamily="34" charset="0"/>
                          <a:ea typeface="Calibri" panose="020F0502020204030204" pitchFamily="34" charset="0"/>
                          <a:cs typeface="Times New Roman" panose="02020603050405020304" pitchFamily="18" charset="0"/>
                        </a:rPr>
                        <a:t>/</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hồ</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sơ</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701858">
                <a:tc>
                  <a:txBody>
                    <a:bodyPr/>
                    <a:lstStyle/>
                    <a:p>
                      <a:pPr marL="0" marR="0" algn="l">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Thông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báo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2200" dirty="0">
                          <a:effectLst/>
                          <a:latin typeface="Calibri" panose="020F0502020204030204" pitchFamily="34" charset="0"/>
                          <a:ea typeface="Calibri" panose="020F0502020204030204" pitchFamily="34" charset="0"/>
                          <a:cs typeface="Times New Roman" panose="02020603050405020304" pitchFamily="18" charset="0"/>
                        </a:rPr>
                        <a:t> DONRE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khi</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chấm</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dứt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pPr>
                      <a:endParaRPr lang="en-US" sz="2200" dirty="0">
                        <a:effectLst/>
                        <a:latin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NGUY HẠI</a:t>
            </a:r>
            <a:endParaRPr lang="en-US" sz="2800" i="1" dirty="0">
              <a:solidFill>
                <a:srgbClr val="002060"/>
              </a:solidFill>
              <a:cs typeface="Arial"/>
            </a:endParaRPr>
          </a:p>
        </p:txBody>
      </p:sp>
    </p:spTree>
    <p:extLst>
      <p:ext uri="{BB962C8B-B14F-4D97-AF65-F5344CB8AC3E}">
        <p14:creationId xmlns:p14="http://schemas.microsoft.com/office/powerpoint/2010/main" val="4043627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Rectangle 17"/>
          <p:cNvSpPr/>
          <p:nvPr/>
        </p:nvSpPr>
        <p:spPr>
          <a:xfrm>
            <a:off x="76200" y="936269"/>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02681933"/>
              </p:ext>
            </p:extLst>
          </p:nvPr>
        </p:nvGraphicFramePr>
        <p:xfrm>
          <a:off x="381000" y="1447805"/>
          <a:ext cx="8382000" cy="4722129"/>
        </p:xfrm>
        <a:graphic>
          <a:graphicData uri="http://schemas.openxmlformats.org/drawingml/2006/table">
            <a:tbl>
              <a:tblPr firstRow="1" firstCol="1" bandRow="1"/>
              <a:tblGrid>
                <a:gridCol w="60198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59855">
                <a:tc>
                  <a:txBody>
                    <a:bodyPr/>
                    <a:lstStyle/>
                    <a:p>
                      <a:pPr marL="685800" marR="0" algn="just">
                        <a:lnSpc>
                          <a:spcPct val="107000"/>
                        </a:lnSpc>
                        <a:spcBef>
                          <a:spcPts val="600"/>
                        </a:spcBef>
                        <a:spcAft>
                          <a:spcPts val="600"/>
                        </a:spcAft>
                      </a:pPr>
                      <a:r>
                        <a:rPr lang="en-US" sz="2200" b="1" dirty="0" err="1">
                          <a:effectLst/>
                          <a:latin typeface="Calibri" panose="020F0502020204030204" pitchFamily="34" charset="0"/>
                          <a:ea typeface="Calibri" panose="020F0502020204030204" pitchFamily="34" charset="0"/>
                          <a:cs typeface="Calibri" panose="020F0502020204030204" pitchFamily="34" charset="0"/>
                        </a:rPr>
                        <a:t>Các</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yêu</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cầu</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Luật</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VN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460769">
                <a:tc>
                  <a:txBody>
                    <a:bodyPr/>
                    <a:lstStyle/>
                    <a:p>
                      <a:pPr marL="0" marR="0" algn="just">
                        <a:lnSpc>
                          <a:spcPct val="107000"/>
                        </a:lnSpc>
                        <a:spcBef>
                          <a:spcPts val="600"/>
                        </a:spcBef>
                        <a:spcAft>
                          <a:spcPts val="600"/>
                        </a:spcAft>
                      </a:pPr>
                      <a:r>
                        <a:rPr lang="en-US" sz="2200" dirty="0">
                          <a:effectLst/>
                          <a:latin typeface="Calibri" panose="020F0502020204030204" pitchFamily="34" charset="0"/>
                          <a:ea typeface="Calibri" panose="020F0502020204030204" pitchFamily="34" charset="0"/>
                          <a:cs typeface="Calibri" panose="020F0502020204030204" pitchFamily="34" charset="0"/>
                        </a:rPr>
                        <a:t>Theo </a:t>
                      </a:r>
                      <a:r>
                        <a:rPr lang="en-US" sz="2200" dirty="0" err="1">
                          <a:effectLst/>
                          <a:latin typeface="Calibri" panose="020F0502020204030204" pitchFamily="34" charset="0"/>
                          <a:ea typeface="Calibri" panose="020F0502020204030204" pitchFamily="34" charset="0"/>
                          <a:cs typeface="Calibri" panose="020F0502020204030204" pitchFamily="34" charset="0"/>
                        </a:rPr>
                        <a:t>dõi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cả</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các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nguồn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hại</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684036">
                <a:tc>
                  <a:txBody>
                    <a:bodyPr/>
                    <a:lstStyle/>
                    <a:p>
                      <a:pPr marL="0" marR="0" algn="just">
                        <a:lnSpc>
                          <a:spcPct val="107000"/>
                        </a:lnSpc>
                        <a:spcBef>
                          <a:spcPts val="600"/>
                        </a:spcBef>
                        <a:spcAft>
                          <a:spcPts val="600"/>
                        </a:spcAft>
                      </a:pPr>
                      <a:r>
                        <a:rPr lang="vi-VN" sz="2200" dirty="0">
                          <a:effectLst/>
                          <a:latin typeface="Calibri" panose="020F0502020204030204" pitchFamily="34" charset="0"/>
                          <a:ea typeface="Calibri" panose="020F0502020204030204" pitchFamily="34" charset="0"/>
                          <a:cs typeface="Calibri" panose="020F0502020204030204" pitchFamily="34" charset="0"/>
                        </a:rPr>
                        <a:t>Xử lý CTNH thông qua các đơn vị có giấy phép xử lý CTNH</a:t>
                      </a: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a:effectLst/>
                          <a:latin typeface="Calibri" panose="020F0502020204030204"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309312">
                <a:tc>
                  <a:txBody>
                    <a:bodyPr/>
                    <a:lstStyle/>
                    <a:p>
                      <a:pPr marL="0" marR="0" algn="just">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Tách</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riêng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thải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không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và</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nguy</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hại</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a:effectLst/>
                          <a:latin typeface="Calibri" panose="020F0502020204030204"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668090">
                <a:tc>
                  <a:txBody>
                    <a:bodyPr/>
                    <a:lstStyle/>
                    <a:p>
                      <a:pPr marL="0" marR="0" algn="just">
                        <a:lnSpc>
                          <a:spcPct val="107000"/>
                        </a:lnSpc>
                        <a:spcBef>
                          <a:spcPts val="600"/>
                        </a:spcBef>
                        <a:spcAft>
                          <a:spcPts val="600"/>
                        </a:spcAft>
                      </a:pPr>
                      <a:r>
                        <a:rPr lang="vi-VN" sz="2200" dirty="0">
                          <a:effectLst/>
                          <a:latin typeface="Calibri" panose="020F0502020204030204" pitchFamily="34" charset="0"/>
                          <a:ea typeface="Calibri" panose="020F0502020204030204" pitchFamily="34" charset="0"/>
                          <a:cs typeface="Calibri" panose="020F0502020204030204" pitchFamily="34" charset="0"/>
                        </a:rPr>
                        <a:t>Khu vực lưu trữ: thông gió, khô ráo và tránh mưa nắng, tránh nguy cơ cháy, được bảo vệ, được ký hiệu rõ ràng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a:effectLst/>
                          <a:latin typeface="Calibri" panose="020F0502020204030204"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92816">
                <a:tc>
                  <a:txBody>
                    <a:bodyPr/>
                    <a:lstStyle/>
                    <a:p>
                      <a:pPr marL="0" marR="0" algn="just">
                        <a:lnSpc>
                          <a:spcPct val="107000"/>
                        </a:lnSpc>
                        <a:spcBef>
                          <a:spcPts val="600"/>
                        </a:spcBef>
                        <a:spcAft>
                          <a:spcPts val="600"/>
                        </a:spcAft>
                      </a:pPr>
                      <a:r>
                        <a:rPr lang="vi-VN" sz="2200" dirty="0">
                          <a:effectLst/>
                          <a:latin typeface="Calibri" panose="020F0502020204030204" pitchFamily="34" charset="0"/>
                          <a:ea typeface="Calibri" panose="020F0502020204030204" pitchFamily="34" charset="0"/>
                          <a:cs typeface="Calibri" panose="020F0502020204030204" pitchFamily="34" charset="0"/>
                        </a:rPr>
                        <a:t>Khu vực lưu trữ CTNH được ký hiệu rõ ràng và cảnh báo nguy hiểm</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92816">
                <a:tc>
                  <a:txBody>
                    <a:bodyPr/>
                    <a:lstStyle/>
                    <a:p>
                      <a:pPr marL="0" marR="0" algn="just">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Xác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nhận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việc</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xử</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lý</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cuối</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cùng</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cả</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các</a:t>
                      </a:r>
                      <a:r>
                        <a:rPr lang="en-US" sz="2200" dirty="0">
                          <a:effectLst/>
                          <a:latin typeface="Calibri" panose="020F0502020204030204" pitchFamily="34" charset="0"/>
                          <a:ea typeface="Calibri" panose="020F0502020204030204" pitchFamily="34" charset="0"/>
                          <a:cs typeface="Calibri" panose="020F0502020204030204" pitchFamily="34" charset="0"/>
                        </a:rPr>
                        <a:t> CTNH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492816">
                <a:tc>
                  <a:txBody>
                    <a:bodyPr/>
                    <a:lstStyle/>
                    <a:p>
                      <a:pPr marL="0" marR="0" algn="just">
                        <a:lnSpc>
                          <a:spcPct val="107000"/>
                        </a:lnSpc>
                        <a:spcBef>
                          <a:spcPts val="600"/>
                        </a:spcBef>
                        <a:spcAft>
                          <a:spcPts val="600"/>
                        </a:spcAft>
                      </a:pPr>
                      <a:r>
                        <a:rPr lang="en-US" sz="2200" dirty="0" err="1">
                          <a:effectLst/>
                          <a:latin typeface="Calibri" panose="020F0502020204030204" pitchFamily="34" charset="0"/>
                          <a:ea typeface="Calibri" panose="020F0502020204030204" pitchFamily="34" charset="0"/>
                          <a:cs typeface="Calibri" panose="020F0502020204030204" pitchFamily="34" charset="0"/>
                        </a:rPr>
                        <a:t>Đào</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tạo</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cho</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tất</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cả</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nhân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viên</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685800" marR="0" algn="ctr">
                        <a:lnSpc>
                          <a:spcPct val="107000"/>
                        </a:lnSpc>
                        <a:spcBef>
                          <a:spcPts val="600"/>
                        </a:spcBef>
                        <a:spcAft>
                          <a:spcPts val="6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NGUY HẠI</a:t>
            </a:r>
            <a:endParaRPr lang="en-US" sz="2800" i="1" dirty="0">
              <a:solidFill>
                <a:srgbClr val="002060"/>
              </a:solidFill>
              <a:cs typeface="Arial"/>
            </a:endParaRPr>
          </a:p>
        </p:txBody>
      </p:sp>
    </p:spTree>
    <p:extLst>
      <p:ext uri="{BB962C8B-B14F-4D97-AF65-F5344CB8AC3E}">
        <p14:creationId xmlns:p14="http://schemas.microsoft.com/office/powerpoint/2010/main" val="2549998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TextBox 8"/>
          <p:cNvSpPr txBox="1"/>
          <p:nvPr/>
        </p:nvSpPr>
        <p:spPr>
          <a:xfrm>
            <a:off x="261545" y="1152628"/>
            <a:ext cx="8577655" cy="4393510"/>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200" b="1" u="sng" dirty="0" err="1">
                <a:solidFill>
                  <a:srgbClr val="862A39"/>
                </a:solidFill>
                <a:latin typeface="Calibri (Headings)"/>
              </a:rPr>
              <a:t>Kết</a:t>
            </a:r>
            <a:r>
              <a:rPr lang="en-US" sz="2200" b="1" u="sng" dirty="0">
                <a:solidFill>
                  <a:srgbClr val="862A39"/>
                </a:solidFill>
                <a:latin typeface="Calibri (Headings)"/>
              </a:rPr>
              <a:t> </a:t>
            </a:r>
            <a:r>
              <a:rPr lang="en-US" sz="2200" b="1" u="sng" dirty="0" err="1">
                <a:solidFill>
                  <a:srgbClr val="862A39"/>
                </a:solidFill>
                <a:latin typeface="Calibri (Headings)"/>
              </a:rPr>
              <a:t>luận</a:t>
            </a:r>
            <a:r>
              <a:rPr lang="en-US" sz="2200" b="1" u="sng" dirty="0">
                <a:solidFill>
                  <a:srgbClr val="862A39"/>
                </a:solidFill>
                <a:latin typeface="Calibri (Headings)"/>
              </a:rPr>
              <a:t>:</a:t>
            </a:r>
          </a:p>
          <a:p>
            <a:pPr marL="342900" indent="-342900">
              <a:spcBef>
                <a:spcPts val="300"/>
              </a:spcBef>
              <a:spcAft>
                <a:spcPts val="300"/>
              </a:spcAft>
              <a:buFont typeface="Wingdings" panose="05000000000000000000" pitchFamily="2" charset="2"/>
              <a:buChar char="§"/>
            </a:pPr>
            <a:r>
              <a:rPr lang="en-US" sz="2200" dirty="0" err="1">
                <a:latin typeface="Calibri (Headings)"/>
              </a:rPr>
              <a:t>Luật</a:t>
            </a:r>
            <a:r>
              <a:rPr lang="en-US" sz="2200" dirty="0">
                <a:latin typeface="Calibri (Headings)"/>
              </a:rPr>
              <a:t> </a:t>
            </a:r>
            <a:r>
              <a:rPr lang="en-US" sz="2200" dirty="0" err="1">
                <a:latin typeface="Calibri (Headings)"/>
              </a:rPr>
              <a:t>định</a:t>
            </a:r>
            <a:r>
              <a:rPr lang="en-US" sz="2200" dirty="0">
                <a:latin typeface="Calibri (Headings)"/>
              </a:rPr>
              <a:t> </a:t>
            </a:r>
            <a:r>
              <a:rPr lang="en-US" sz="2200" dirty="0" err="1">
                <a:latin typeface="Calibri (Headings)"/>
              </a:rPr>
              <a:t>Việt</a:t>
            </a:r>
            <a:r>
              <a:rPr lang="en-US" sz="2200" dirty="0">
                <a:latin typeface="Calibri (Headings)"/>
              </a:rPr>
              <a:t> </a:t>
            </a:r>
            <a:r>
              <a:rPr lang="en-US" sz="2200" dirty="0" err="1">
                <a:latin typeface="Calibri (Headings)"/>
              </a:rPr>
              <a:t>nam</a:t>
            </a:r>
            <a:r>
              <a:rPr lang="en-US" sz="2200" dirty="0">
                <a:latin typeface="Calibri (Headings)"/>
              </a:rPr>
              <a:t> </a:t>
            </a:r>
            <a:r>
              <a:rPr lang="en-US" sz="2200" dirty="0" err="1">
                <a:latin typeface="Calibri (Headings)"/>
              </a:rPr>
              <a:t>yêu</a:t>
            </a:r>
            <a:r>
              <a:rPr lang="en-US" sz="2200" dirty="0">
                <a:latin typeface="Calibri (Headings)"/>
              </a:rPr>
              <a:t> </a:t>
            </a:r>
            <a:r>
              <a:rPr lang="en-US" sz="2200" dirty="0" err="1">
                <a:latin typeface="Calibri (Headings)"/>
              </a:rPr>
              <a:t>cầu</a:t>
            </a:r>
            <a:r>
              <a:rPr lang="en-US" sz="2200" dirty="0">
                <a:latin typeface="Calibri (Headings)"/>
              </a:rPr>
              <a:t> </a:t>
            </a:r>
            <a:r>
              <a:rPr lang="en-US" sz="2200" dirty="0" err="1">
                <a:latin typeface="Calibri (Headings)"/>
              </a:rPr>
              <a:t>về</a:t>
            </a:r>
            <a:r>
              <a:rPr lang="en-US" sz="2200" dirty="0">
                <a:latin typeface="Calibri (Headings)"/>
              </a:rPr>
              <a:t> </a:t>
            </a:r>
            <a:r>
              <a:rPr lang="en-US" sz="2200" dirty="0" err="1">
                <a:latin typeface="Calibri (Headings)"/>
              </a:rPr>
              <a:t>chất</a:t>
            </a:r>
            <a:r>
              <a:rPr lang="en-US" sz="2200" dirty="0">
                <a:latin typeface="Calibri (Headings)"/>
              </a:rPr>
              <a:t> </a:t>
            </a:r>
            <a:r>
              <a:rPr lang="en-US" sz="2200" dirty="0" err="1">
                <a:latin typeface="Calibri (Headings)"/>
              </a:rPr>
              <a:t>thải</a:t>
            </a:r>
            <a:r>
              <a:rPr lang="en-US" sz="2200" dirty="0">
                <a:latin typeface="Calibri (Headings)"/>
              </a:rPr>
              <a:t> </a:t>
            </a:r>
            <a:r>
              <a:rPr lang="en-US" sz="2200" dirty="0" err="1">
                <a:latin typeface="Calibri (Headings)"/>
              </a:rPr>
              <a:t>nguy</a:t>
            </a:r>
            <a:r>
              <a:rPr lang="en-US" sz="2200" dirty="0">
                <a:latin typeface="Calibri (Headings)"/>
              </a:rPr>
              <a:t> </a:t>
            </a:r>
            <a:r>
              <a:rPr lang="en-US" sz="2200" dirty="0" err="1">
                <a:latin typeface="Calibri (Headings)"/>
              </a:rPr>
              <a:t>hại</a:t>
            </a:r>
            <a:r>
              <a:rPr lang="en-US" sz="2200" dirty="0">
                <a:latin typeface="Calibri (Headings)"/>
              </a:rPr>
              <a:t> </a:t>
            </a:r>
            <a:r>
              <a:rPr lang="en-US" sz="2200" dirty="0" err="1">
                <a:latin typeface="Calibri (Headings)"/>
              </a:rPr>
              <a:t>rất</a:t>
            </a:r>
            <a:r>
              <a:rPr lang="en-US" sz="2200" dirty="0">
                <a:latin typeface="Calibri (Headings)"/>
              </a:rPr>
              <a:t> </a:t>
            </a:r>
            <a:r>
              <a:rPr lang="en-US" sz="2200" dirty="0" err="1">
                <a:latin typeface="Calibri (Headings)"/>
              </a:rPr>
              <a:t>chặt</a:t>
            </a:r>
            <a:r>
              <a:rPr lang="en-US" sz="2200" dirty="0">
                <a:latin typeface="Calibri (Headings)"/>
              </a:rPr>
              <a:t> </a:t>
            </a:r>
            <a:r>
              <a:rPr lang="en-US" sz="2200" dirty="0" err="1">
                <a:latin typeface="Calibri (Headings)"/>
              </a:rPr>
              <a:t>chẽ</a:t>
            </a:r>
            <a:r>
              <a:rPr lang="en-US" sz="2200" dirty="0">
                <a:latin typeface="Calibri (Headings)"/>
              </a:rPr>
              <a:t>.</a:t>
            </a:r>
          </a:p>
          <a:p>
            <a:pPr marL="342900" indent="-342900">
              <a:spcBef>
                <a:spcPts val="300"/>
              </a:spcBef>
              <a:spcAft>
                <a:spcPts val="300"/>
              </a:spcAft>
              <a:buFont typeface="Wingdings" panose="05000000000000000000" pitchFamily="2" charset="2"/>
              <a:buChar char="§"/>
            </a:pPr>
            <a:r>
              <a:rPr lang="en-US" sz="2200" dirty="0">
                <a:latin typeface="Calibri (Headings)"/>
              </a:rPr>
              <a:t>So </a:t>
            </a:r>
            <a:r>
              <a:rPr lang="en-US" sz="2200" dirty="0" err="1">
                <a:latin typeface="Calibri (Headings)"/>
              </a:rPr>
              <a:t>sánh</a:t>
            </a:r>
            <a:r>
              <a:rPr lang="en-US" sz="2200" dirty="0">
                <a:latin typeface="Calibri (Headings)"/>
              </a:rPr>
              <a:t> </a:t>
            </a:r>
            <a:r>
              <a:rPr lang="en-US" sz="2200" dirty="0" err="1">
                <a:latin typeface="Calibri (Headings)"/>
              </a:rPr>
              <a:t>các</a:t>
            </a:r>
            <a:r>
              <a:rPr lang="en-US" sz="2200" dirty="0">
                <a:latin typeface="Calibri (Headings)"/>
              </a:rPr>
              <a:t> </a:t>
            </a:r>
            <a:r>
              <a:rPr lang="en-US" sz="2200" dirty="0" err="1">
                <a:latin typeface="Calibri (Headings)"/>
              </a:rPr>
              <a:t>yêu</a:t>
            </a:r>
            <a:r>
              <a:rPr lang="en-US" sz="2200" dirty="0">
                <a:latin typeface="Calibri (Headings)"/>
              </a:rPr>
              <a:t> </a:t>
            </a:r>
            <a:r>
              <a:rPr lang="en-US" sz="2200" dirty="0" err="1">
                <a:latin typeface="Calibri (Headings)"/>
              </a:rPr>
              <a:t>cầu</a:t>
            </a:r>
            <a:r>
              <a:rPr lang="en-US" sz="2200" dirty="0">
                <a:latin typeface="Calibri (Headings)"/>
              </a:rPr>
              <a:t> </a:t>
            </a:r>
            <a:r>
              <a:rPr lang="en-US" sz="2200" dirty="0" err="1">
                <a:latin typeface="Calibri (Headings)"/>
              </a:rPr>
              <a:t>về</a:t>
            </a:r>
            <a:r>
              <a:rPr lang="en-US" sz="2200" dirty="0">
                <a:latin typeface="Calibri (Headings)"/>
              </a:rPr>
              <a:t> </a:t>
            </a:r>
            <a:r>
              <a:rPr lang="en-US" sz="2200" dirty="0" err="1">
                <a:latin typeface="Calibri (Headings)"/>
              </a:rPr>
              <a:t>chất</a:t>
            </a:r>
            <a:r>
              <a:rPr lang="en-US" sz="2200" dirty="0">
                <a:latin typeface="Calibri (Headings)"/>
              </a:rPr>
              <a:t> </a:t>
            </a:r>
            <a:r>
              <a:rPr lang="en-US" sz="2200" dirty="0" err="1">
                <a:latin typeface="Calibri (Headings)"/>
              </a:rPr>
              <a:t>thải</a:t>
            </a:r>
            <a:r>
              <a:rPr lang="en-US" sz="2200" dirty="0">
                <a:latin typeface="Calibri (Headings)"/>
              </a:rPr>
              <a:t> </a:t>
            </a:r>
            <a:r>
              <a:rPr lang="en-US" sz="2200" dirty="0" err="1">
                <a:latin typeface="Calibri (Headings)"/>
              </a:rPr>
              <a:t>nguy</a:t>
            </a:r>
            <a:r>
              <a:rPr lang="en-US" sz="2200" dirty="0">
                <a:latin typeface="Calibri (Headings)"/>
              </a:rPr>
              <a:t> </a:t>
            </a:r>
            <a:r>
              <a:rPr lang="en-US" sz="2200" dirty="0" err="1">
                <a:latin typeface="Calibri (Headings)"/>
              </a:rPr>
              <a:t>hại</a:t>
            </a:r>
            <a:r>
              <a:rPr lang="en-US" sz="2200" dirty="0">
                <a:latin typeface="Calibri (Headings)"/>
              </a:rPr>
              <a:t> </a:t>
            </a:r>
            <a:r>
              <a:rPr lang="en-US" sz="2200" dirty="0" err="1">
                <a:latin typeface="Calibri (Headings)"/>
              </a:rPr>
              <a:t>giữa</a:t>
            </a:r>
            <a:r>
              <a:rPr lang="en-US" sz="2200" dirty="0">
                <a:latin typeface="Calibri (Headings)"/>
              </a:rPr>
              <a:t> </a:t>
            </a:r>
            <a:r>
              <a:rPr lang="en-US" sz="2200" dirty="0" err="1">
                <a:latin typeface="Calibri (Headings)"/>
              </a:rPr>
              <a:t>L</a:t>
            </a:r>
            <a:r>
              <a:rPr lang="en-US" sz="2200" dirty="0" err="1">
                <a:latin typeface="Calibri (Headings)"/>
                <a:cs typeface="Arial"/>
              </a:rPr>
              <a:t>uật</a:t>
            </a:r>
            <a:r>
              <a:rPr lang="en-US" sz="2200" dirty="0">
                <a:latin typeface="Calibri (Headings)"/>
                <a:cs typeface="Arial"/>
              </a:rPr>
              <a:t> VN </a:t>
            </a:r>
            <a:r>
              <a:rPr lang="en-US" sz="2200" dirty="0" err="1">
                <a:latin typeface="Calibri (Headings)"/>
                <a:cs typeface="Arial"/>
              </a:rPr>
              <a:t>và</a:t>
            </a:r>
            <a:r>
              <a:rPr lang="en-US" sz="2200" dirty="0">
                <a:latin typeface="Calibri (Headings)"/>
                <a:cs typeface="Arial"/>
              </a:rPr>
              <a:t> </a:t>
            </a:r>
            <a:r>
              <a:rPr lang="en-US" sz="2200" dirty="0" err="1">
                <a:latin typeface="Calibri (Headings)"/>
                <a:cs typeface="Arial"/>
              </a:rPr>
              <a:t>Higg</a:t>
            </a:r>
            <a:r>
              <a:rPr lang="en-US" sz="2200" dirty="0">
                <a:latin typeface="Calibri (Headings)"/>
                <a:cs typeface="Arial"/>
              </a:rPr>
              <a:t> FEM </a:t>
            </a:r>
            <a:r>
              <a:rPr lang="en-US" sz="2200" dirty="0" err="1">
                <a:latin typeface="Calibri (Headings)"/>
                <a:cs typeface="Arial"/>
              </a:rPr>
              <a:t>là</a:t>
            </a:r>
            <a:r>
              <a:rPr lang="en-US" sz="2200" dirty="0">
                <a:latin typeface="Calibri (Headings)"/>
                <a:cs typeface="Arial"/>
              </a:rPr>
              <a:t> </a:t>
            </a:r>
            <a:r>
              <a:rPr lang="en-US" sz="2200" dirty="0" err="1">
                <a:latin typeface="Calibri (Headings)"/>
                <a:cs typeface="Arial"/>
              </a:rPr>
              <a:t>khá</a:t>
            </a:r>
            <a:r>
              <a:rPr lang="en-US" sz="2200" dirty="0">
                <a:latin typeface="Calibri (Headings)"/>
                <a:cs typeface="Arial"/>
              </a:rPr>
              <a:t> </a:t>
            </a:r>
            <a:r>
              <a:rPr lang="en-US" sz="2200" dirty="0" err="1">
                <a:latin typeface="Calibri (Headings)"/>
                <a:cs typeface="Arial"/>
              </a:rPr>
              <a:t>tương</a:t>
            </a:r>
            <a:r>
              <a:rPr lang="en-US" sz="2200" dirty="0">
                <a:latin typeface="Calibri (Headings)"/>
                <a:cs typeface="Arial"/>
              </a:rPr>
              <a:t> </a:t>
            </a:r>
            <a:r>
              <a:rPr lang="en-US" sz="2200" dirty="0" err="1">
                <a:latin typeface="Calibri (Headings)"/>
                <a:cs typeface="Arial"/>
              </a:rPr>
              <a:t>đồng</a:t>
            </a:r>
            <a:r>
              <a:rPr lang="en-US" sz="2200" dirty="0">
                <a:latin typeface="Calibri (Headings)"/>
                <a:cs typeface="Arial"/>
              </a:rPr>
              <a:t>.</a:t>
            </a:r>
          </a:p>
          <a:p>
            <a:pPr marL="342900" indent="-342900">
              <a:spcBef>
                <a:spcPts val="300"/>
              </a:spcBef>
              <a:spcAft>
                <a:spcPts val="300"/>
              </a:spcAft>
              <a:buFont typeface="Wingdings" panose="05000000000000000000" pitchFamily="2" charset="2"/>
              <a:buChar char="§"/>
            </a:pPr>
            <a:r>
              <a:rPr lang="en-US" sz="2200" dirty="0" err="1">
                <a:latin typeface="Calibri (Headings)"/>
                <a:cs typeface="Arial"/>
              </a:rPr>
              <a:t>Sự</a:t>
            </a:r>
            <a:r>
              <a:rPr lang="en-US" sz="2200" dirty="0">
                <a:latin typeface="Calibri (Headings)"/>
                <a:cs typeface="Arial"/>
              </a:rPr>
              <a:t> </a:t>
            </a:r>
            <a:r>
              <a:rPr lang="en-US" sz="2200" dirty="0" err="1">
                <a:latin typeface="Calibri (Headings)"/>
                <a:cs typeface="Arial"/>
              </a:rPr>
              <a:t>khác</a:t>
            </a:r>
            <a:r>
              <a:rPr lang="en-US" sz="2200" dirty="0">
                <a:latin typeface="Calibri (Headings)"/>
                <a:cs typeface="Arial"/>
              </a:rPr>
              <a:t> </a:t>
            </a:r>
            <a:r>
              <a:rPr lang="en-US" sz="2200" dirty="0" err="1">
                <a:latin typeface="Calibri (Headings)"/>
                <a:cs typeface="Arial"/>
              </a:rPr>
              <a:t>biệt</a:t>
            </a:r>
            <a:r>
              <a:rPr lang="en-US" sz="2200" dirty="0">
                <a:latin typeface="Calibri (Headings)"/>
                <a:cs typeface="Arial"/>
              </a:rPr>
              <a:t>: </a:t>
            </a:r>
            <a:r>
              <a:rPr lang="en-US" sz="2200" dirty="0" err="1">
                <a:latin typeface="Calibri (Headings)"/>
                <a:cs typeface="Arial"/>
              </a:rPr>
              <a:t>không</a:t>
            </a:r>
            <a:r>
              <a:rPr lang="en-US" sz="2200" dirty="0">
                <a:latin typeface="Calibri (Headings)"/>
                <a:cs typeface="Arial"/>
              </a:rPr>
              <a:t> </a:t>
            </a:r>
            <a:r>
              <a:rPr lang="en-US" sz="2200" dirty="0" err="1">
                <a:latin typeface="Calibri (Headings)"/>
                <a:cs typeface="Arial"/>
              </a:rPr>
              <a:t>đáng</a:t>
            </a:r>
            <a:r>
              <a:rPr lang="en-US" sz="2200" dirty="0">
                <a:latin typeface="Calibri (Headings)"/>
                <a:cs typeface="Arial"/>
              </a:rPr>
              <a:t> </a:t>
            </a:r>
            <a:r>
              <a:rPr lang="en-US" sz="2200" dirty="0" err="1">
                <a:latin typeface="Calibri (Headings)"/>
                <a:cs typeface="Arial"/>
              </a:rPr>
              <a:t>kể</a:t>
            </a:r>
            <a:endParaRPr lang="en-US" sz="2200" dirty="0">
              <a:latin typeface="Calibri (Headings)"/>
              <a:cs typeface="Arial"/>
            </a:endParaRPr>
          </a:p>
          <a:p>
            <a:pPr marL="800100" lvl="1" indent="-342900">
              <a:spcBef>
                <a:spcPts val="300"/>
              </a:spcBef>
              <a:spcAft>
                <a:spcPts val="300"/>
              </a:spcAft>
              <a:buFont typeface="Wingdings" panose="05000000000000000000" pitchFamily="2" charset="2"/>
              <a:buChar char="ü"/>
            </a:pPr>
            <a:r>
              <a:rPr lang="en-US" sz="2200" dirty="0" err="1">
                <a:latin typeface="Calibri (Headings)"/>
                <a:cs typeface="Arial"/>
              </a:rPr>
              <a:t>Pháp</a:t>
            </a:r>
            <a:r>
              <a:rPr lang="en-US" sz="2200" dirty="0">
                <a:latin typeface="Calibri (Headings)"/>
                <a:cs typeface="Arial"/>
              </a:rPr>
              <a:t> </a:t>
            </a:r>
            <a:r>
              <a:rPr lang="en-US" sz="2200" dirty="0" err="1">
                <a:latin typeface="Calibri (Headings)"/>
                <a:cs typeface="Arial"/>
              </a:rPr>
              <a:t>luật</a:t>
            </a:r>
            <a:r>
              <a:rPr lang="en-US" sz="2200" dirty="0">
                <a:latin typeface="Calibri (Headings)"/>
                <a:cs typeface="Arial"/>
              </a:rPr>
              <a:t> VN </a:t>
            </a:r>
            <a:r>
              <a:rPr lang="en-US" sz="2200" dirty="0" err="1">
                <a:latin typeface="Calibri (Headings)"/>
                <a:cs typeface="Arial"/>
              </a:rPr>
              <a:t>yêu</a:t>
            </a:r>
            <a:r>
              <a:rPr lang="en-US" sz="2200" dirty="0">
                <a:latin typeface="Calibri (Headings)"/>
                <a:cs typeface="Arial"/>
              </a:rPr>
              <a:t> </a:t>
            </a:r>
            <a:r>
              <a:rPr lang="en-US" sz="2200" dirty="0" err="1">
                <a:latin typeface="Calibri (Headings)"/>
                <a:cs typeface="Arial"/>
              </a:rPr>
              <a:t>cầu</a:t>
            </a:r>
            <a:r>
              <a:rPr lang="en-US" sz="2200" dirty="0">
                <a:latin typeface="Calibri (Headings)"/>
                <a:cs typeface="Arial"/>
              </a:rPr>
              <a:t> </a:t>
            </a:r>
            <a:r>
              <a:rPr lang="en-US" sz="2200" dirty="0" err="1">
                <a:latin typeface="Calibri (Headings)"/>
                <a:cs typeface="Arial"/>
              </a:rPr>
              <a:t>đăng</a:t>
            </a:r>
            <a:r>
              <a:rPr lang="en-US" sz="2200" dirty="0">
                <a:latin typeface="Calibri (Headings)"/>
                <a:cs typeface="Arial"/>
              </a:rPr>
              <a:t> </a:t>
            </a:r>
            <a:r>
              <a:rPr lang="en-US" sz="2200" dirty="0" err="1">
                <a:latin typeface="Calibri (Headings)"/>
                <a:cs typeface="Arial"/>
              </a:rPr>
              <a:t>ký</a:t>
            </a:r>
            <a:r>
              <a:rPr lang="en-US" sz="2200" dirty="0">
                <a:latin typeface="Calibri (Headings)"/>
                <a:cs typeface="Arial"/>
              </a:rPr>
              <a:t> </a:t>
            </a:r>
            <a:r>
              <a:rPr lang="en-US" sz="2200" dirty="0" err="1">
                <a:latin typeface="Calibri (Headings)"/>
                <a:cs typeface="Arial"/>
              </a:rPr>
              <a:t>và</a:t>
            </a:r>
            <a:r>
              <a:rPr lang="en-US" sz="2200" dirty="0">
                <a:latin typeface="Calibri (Headings)"/>
                <a:cs typeface="Arial"/>
              </a:rPr>
              <a:t> </a:t>
            </a:r>
            <a:r>
              <a:rPr lang="en-US" sz="2200" dirty="0" err="1">
                <a:latin typeface="Calibri (Headings)"/>
                <a:cs typeface="Arial"/>
              </a:rPr>
              <a:t>báo</a:t>
            </a:r>
            <a:r>
              <a:rPr lang="en-US" sz="2200" dirty="0">
                <a:latin typeface="Calibri (Headings)"/>
                <a:cs typeface="Arial"/>
              </a:rPr>
              <a:t> </a:t>
            </a:r>
            <a:r>
              <a:rPr lang="en-US" sz="2200" dirty="0" err="1">
                <a:latin typeface="Calibri (Headings)"/>
                <a:cs typeface="Arial"/>
              </a:rPr>
              <a:t>cáo</a:t>
            </a:r>
            <a:r>
              <a:rPr lang="en-US" sz="2200" dirty="0">
                <a:latin typeface="Calibri (Headings)"/>
                <a:cs typeface="Arial"/>
              </a:rPr>
              <a:t> </a:t>
            </a:r>
            <a:r>
              <a:rPr lang="en-US" sz="2200" dirty="0" err="1">
                <a:latin typeface="Calibri (Headings)"/>
                <a:cs typeface="Arial"/>
              </a:rPr>
              <a:t>với</a:t>
            </a:r>
            <a:r>
              <a:rPr lang="en-US" sz="2200" dirty="0">
                <a:latin typeface="Calibri (Headings)"/>
                <a:cs typeface="Arial"/>
              </a:rPr>
              <a:t> DONRE.</a:t>
            </a:r>
          </a:p>
          <a:p>
            <a:pPr marL="800100" lvl="1" indent="-342900">
              <a:spcBef>
                <a:spcPts val="300"/>
              </a:spcBef>
              <a:spcAft>
                <a:spcPts val="300"/>
              </a:spcAft>
              <a:buFont typeface="Wingdings" panose="05000000000000000000" pitchFamily="2" charset="2"/>
              <a:buChar char="ü"/>
            </a:pPr>
            <a:r>
              <a:rPr lang="en-US" sz="2200" dirty="0" err="1">
                <a:latin typeface="Calibri (Headings)"/>
                <a:cs typeface="Arial"/>
              </a:rPr>
              <a:t>Higg</a:t>
            </a:r>
            <a:r>
              <a:rPr lang="en-US" sz="2200" dirty="0">
                <a:latin typeface="Calibri (Headings)"/>
                <a:cs typeface="Arial"/>
              </a:rPr>
              <a:t> FEM</a:t>
            </a:r>
            <a:r>
              <a:rPr lang="en-US" sz="2200" dirty="0">
                <a:latin typeface="Calibri (Headings)"/>
              </a:rPr>
              <a:t> </a:t>
            </a:r>
            <a:r>
              <a:rPr lang="en-US" sz="2200" dirty="0" err="1">
                <a:latin typeface="Calibri (Headings)"/>
                <a:cs typeface="Arial"/>
              </a:rPr>
              <a:t>yêu</a:t>
            </a:r>
            <a:r>
              <a:rPr lang="en-US" sz="2200" dirty="0">
                <a:latin typeface="Calibri (Headings)"/>
                <a:cs typeface="Arial"/>
              </a:rPr>
              <a:t> </a:t>
            </a:r>
            <a:r>
              <a:rPr lang="en-US" sz="2200" dirty="0" err="1">
                <a:latin typeface="Calibri (Headings)"/>
                <a:cs typeface="Arial"/>
              </a:rPr>
              <a:t>cầu</a:t>
            </a:r>
            <a:r>
              <a:rPr lang="en-US" sz="2200" dirty="0">
                <a:latin typeface="Calibri (Headings)"/>
                <a:cs typeface="Arial"/>
              </a:rPr>
              <a:t> </a:t>
            </a:r>
            <a:r>
              <a:rPr lang="vi-VN" sz="2200" dirty="0">
                <a:latin typeface="Calibri (Headings)"/>
                <a:cs typeface="Arial"/>
              </a:rPr>
              <a:t>đào</a:t>
            </a:r>
            <a:r>
              <a:rPr lang="en-US" sz="2200" dirty="0">
                <a:latin typeface="Calibri (Headings)"/>
                <a:cs typeface="Arial"/>
              </a:rPr>
              <a:t> </a:t>
            </a:r>
            <a:r>
              <a:rPr lang="en-US" sz="2200" dirty="0" err="1">
                <a:latin typeface="Calibri (Headings)"/>
                <a:cs typeface="Arial"/>
              </a:rPr>
              <a:t>tạo</a:t>
            </a:r>
            <a:r>
              <a:rPr lang="en-US" sz="2200" dirty="0">
                <a:latin typeface="Calibri (Headings)"/>
                <a:cs typeface="Arial"/>
              </a:rPr>
              <a:t> </a:t>
            </a:r>
            <a:r>
              <a:rPr lang="en-US" sz="2200" dirty="0" err="1">
                <a:latin typeface="Calibri (Headings)"/>
                <a:cs typeface="Arial"/>
              </a:rPr>
              <a:t>cho</a:t>
            </a:r>
            <a:r>
              <a:rPr lang="en-US" sz="2200" dirty="0">
                <a:latin typeface="Calibri (Headings)"/>
                <a:cs typeface="Arial"/>
              </a:rPr>
              <a:t> </a:t>
            </a:r>
            <a:r>
              <a:rPr lang="en-US" sz="2200" dirty="0" err="1">
                <a:latin typeface="Calibri (Headings)"/>
                <a:cs typeface="Arial"/>
              </a:rPr>
              <a:t>tất</a:t>
            </a:r>
            <a:r>
              <a:rPr lang="en-US" sz="2200" dirty="0">
                <a:latin typeface="Calibri (Headings)"/>
                <a:cs typeface="Arial"/>
              </a:rPr>
              <a:t> </a:t>
            </a:r>
            <a:r>
              <a:rPr lang="en-US" sz="2200" dirty="0" err="1">
                <a:latin typeface="Calibri (Headings)"/>
                <a:cs typeface="Arial"/>
              </a:rPr>
              <a:t>cả</a:t>
            </a:r>
            <a:r>
              <a:rPr lang="en-US" sz="2200" dirty="0">
                <a:latin typeface="Calibri (Headings)"/>
                <a:cs typeface="Arial"/>
              </a:rPr>
              <a:t> </a:t>
            </a:r>
            <a:r>
              <a:rPr lang="en-US" sz="2200" dirty="0" err="1">
                <a:latin typeface="Calibri (Headings)"/>
                <a:cs typeface="Arial"/>
              </a:rPr>
              <a:t>nhân</a:t>
            </a:r>
            <a:r>
              <a:rPr lang="en-US" sz="2200" dirty="0">
                <a:latin typeface="Calibri (Headings)"/>
                <a:cs typeface="Arial"/>
              </a:rPr>
              <a:t> </a:t>
            </a:r>
            <a:r>
              <a:rPr lang="en-US" sz="2200" dirty="0" err="1">
                <a:latin typeface="Calibri (Headings)"/>
                <a:cs typeface="Arial"/>
              </a:rPr>
              <a:t>viên</a:t>
            </a:r>
            <a:r>
              <a:rPr lang="en-US" sz="2200" dirty="0">
                <a:latin typeface="Calibri (Headings)"/>
                <a:cs typeface="Arial"/>
              </a:rPr>
              <a:t> </a:t>
            </a:r>
            <a:r>
              <a:rPr lang="en-US" sz="2200" dirty="0" err="1">
                <a:latin typeface="Calibri (Headings)"/>
                <a:ea typeface="Calibri" panose="020F0502020204030204" pitchFamily="34" charset="0"/>
                <a:cs typeface="Calibri" panose="020F0502020204030204" pitchFamily="34" charset="0"/>
              </a:rPr>
              <a:t>có</a:t>
            </a:r>
            <a:r>
              <a:rPr lang="en-US" sz="2200" dirty="0">
                <a:latin typeface="Calibri (Headings)"/>
                <a:ea typeface="Calibri" panose="020F0502020204030204" pitchFamily="34" charset="0"/>
                <a:cs typeface="Calibri" panose="020F0502020204030204" pitchFamily="34" charset="0"/>
              </a:rPr>
              <a:t> </a:t>
            </a:r>
            <a:r>
              <a:rPr lang="en-US" sz="2200" dirty="0" err="1">
                <a:latin typeface="Calibri (Headings)"/>
                <a:ea typeface="Calibri" panose="020F0502020204030204" pitchFamily="34" charset="0"/>
                <a:cs typeface="Calibri" panose="020F0502020204030204" pitchFamily="34" charset="0"/>
              </a:rPr>
              <a:t>liên</a:t>
            </a:r>
            <a:r>
              <a:rPr lang="en-US" sz="2200" dirty="0">
                <a:latin typeface="Calibri (Headings)"/>
                <a:ea typeface="Calibri" panose="020F0502020204030204" pitchFamily="34" charset="0"/>
                <a:cs typeface="Calibri" panose="020F0502020204030204" pitchFamily="34" charset="0"/>
              </a:rPr>
              <a:t> </a:t>
            </a:r>
            <a:r>
              <a:rPr lang="en-US" sz="2200" dirty="0" err="1">
                <a:latin typeface="Calibri (Headings)"/>
                <a:ea typeface="Calibri" panose="020F0502020204030204" pitchFamily="34" charset="0"/>
                <a:cs typeface="Calibri" panose="020F0502020204030204" pitchFamily="34" charset="0"/>
              </a:rPr>
              <a:t>quan</a:t>
            </a:r>
            <a:endParaRPr lang="en-US" sz="2200" dirty="0">
              <a:latin typeface="Calibri (Headings)"/>
              <a:ea typeface="Calibri" panose="020F0502020204030204" pitchFamily="34" charset="0"/>
              <a:cs typeface="Calibri" panose="020F0502020204030204" pitchFamily="34" charset="0"/>
            </a:endParaRPr>
          </a:p>
          <a:p>
            <a:pPr lvl="1">
              <a:spcBef>
                <a:spcPts val="300"/>
              </a:spcBef>
              <a:spcAft>
                <a:spcPts val="300"/>
              </a:spcAft>
            </a:pPr>
            <a:endParaRPr lang="en-US" sz="2200" dirty="0">
              <a:latin typeface="Calibri (Headings)"/>
              <a:cs typeface="Arial"/>
            </a:endParaRPr>
          </a:p>
          <a:p>
            <a:pPr marL="342900" indent="-342900">
              <a:spcBef>
                <a:spcPts val="300"/>
              </a:spcBef>
              <a:spcAft>
                <a:spcPts val="300"/>
              </a:spcAft>
              <a:buFont typeface="Wingdings" panose="05000000000000000000" pitchFamily="2" charset="2"/>
              <a:buChar char="Ø"/>
            </a:pPr>
            <a:r>
              <a:rPr lang="en-US" sz="2200" i="1" dirty="0" err="1">
                <a:latin typeface="Calibri (Headings)"/>
              </a:rPr>
              <a:t>Nếu</a:t>
            </a:r>
            <a:r>
              <a:rPr lang="en-US" sz="2200" i="1" dirty="0">
                <a:latin typeface="Calibri (Headings)"/>
              </a:rPr>
              <a:t> DN </a:t>
            </a:r>
            <a:r>
              <a:rPr lang="en-US" sz="2200" i="1" dirty="0" err="1">
                <a:latin typeface="Calibri (Headings)"/>
              </a:rPr>
              <a:t>đã</a:t>
            </a:r>
            <a:r>
              <a:rPr lang="en-US" sz="2200" i="1" dirty="0">
                <a:latin typeface="Calibri (Headings)"/>
              </a:rPr>
              <a:t> </a:t>
            </a:r>
            <a:r>
              <a:rPr lang="en-US" sz="2200" i="1" dirty="0" err="1">
                <a:latin typeface="Calibri (Headings)"/>
              </a:rPr>
              <a:t>tuân</a:t>
            </a:r>
            <a:r>
              <a:rPr lang="en-US" sz="2200" i="1" dirty="0">
                <a:latin typeface="Calibri (Headings)"/>
              </a:rPr>
              <a:t> </a:t>
            </a:r>
            <a:r>
              <a:rPr lang="en-US" sz="2200" i="1" dirty="0" err="1">
                <a:latin typeface="Calibri (Headings)"/>
              </a:rPr>
              <a:t>thủ</a:t>
            </a:r>
            <a:r>
              <a:rPr lang="en-US" sz="2200" i="1" dirty="0">
                <a:latin typeface="Calibri (Headings)"/>
              </a:rPr>
              <a:t> </a:t>
            </a:r>
            <a:r>
              <a:rPr lang="en-US" sz="2200" i="1" dirty="0" err="1">
                <a:latin typeface="Calibri (Headings)"/>
              </a:rPr>
              <a:t>đầy</a:t>
            </a:r>
            <a:r>
              <a:rPr lang="en-US" sz="2200" i="1" dirty="0">
                <a:latin typeface="Calibri (Headings)"/>
              </a:rPr>
              <a:t> </a:t>
            </a:r>
            <a:r>
              <a:rPr lang="en-US" sz="2200" i="1" dirty="0" err="1">
                <a:latin typeface="Calibri (Headings)"/>
              </a:rPr>
              <a:t>đủ</a:t>
            </a:r>
            <a:r>
              <a:rPr lang="en-US" sz="2200" i="1" dirty="0">
                <a:latin typeface="Calibri (Headings)"/>
              </a:rPr>
              <a:t> </a:t>
            </a:r>
            <a:r>
              <a:rPr lang="en-US" sz="2200" i="1" dirty="0" err="1">
                <a:latin typeface="Calibri (Headings)"/>
              </a:rPr>
              <a:t>các</a:t>
            </a:r>
            <a:r>
              <a:rPr lang="en-US" sz="2200" i="1" dirty="0">
                <a:latin typeface="Calibri (Headings)"/>
              </a:rPr>
              <a:t> </a:t>
            </a:r>
            <a:r>
              <a:rPr lang="en-US" sz="2200" i="1" dirty="0" err="1">
                <a:latin typeface="Calibri (Headings)"/>
              </a:rPr>
              <a:t>yêu</a:t>
            </a:r>
            <a:r>
              <a:rPr lang="en-US" sz="2200" i="1" dirty="0">
                <a:latin typeface="Calibri (Headings)"/>
              </a:rPr>
              <a:t> </a:t>
            </a:r>
            <a:r>
              <a:rPr lang="en-US" sz="2200" i="1" dirty="0" err="1">
                <a:latin typeface="Calibri (Headings)"/>
              </a:rPr>
              <a:t>cầu</a:t>
            </a:r>
            <a:r>
              <a:rPr lang="en-US" sz="2200" i="1" dirty="0">
                <a:latin typeface="Calibri (Headings)"/>
              </a:rPr>
              <a:t> </a:t>
            </a:r>
            <a:r>
              <a:rPr lang="en-US" sz="2200" i="1" dirty="0" err="1">
                <a:latin typeface="Calibri (Headings)"/>
              </a:rPr>
              <a:t>về</a:t>
            </a:r>
            <a:r>
              <a:rPr lang="en-US" sz="2200" i="1" dirty="0">
                <a:latin typeface="Calibri (Headings)"/>
              </a:rPr>
              <a:t> </a:t>
            </a:r>
            <a:r>
              <a:rPr lang="en-US" sz="2200" i="1" dirty="0" err="1">
                <a:latin typeface="Calibri (Headings)"/>
              </a:rPr>
              <a:t>quản</a:t>
            </a:r>
            <a:r>
              <a:rPr lang="en-US" sz="2200" i="1" dirty="0">
                <a:latin typeface="Calibri (Headings)"/>
              </a:rPr>
              <a:t> </a:t>
            </a:r>
            <a:r>
              <a:rPr lang="en-US" sz="2200" i="1" dirty="0" err="1">
                <a:latin typeface="Calibri (Headings)"/>
              </a:rPr>
              <a:t>lý</a:t>
            </a:r>
            <a:r>
              <a:rPr lang="en-US" sz="2200" i="1" dirty="0">
                <a:latin typeface="Calibri (Headings)"/>
              </a:rPr>
              <a:t> </a:t>
            </a:r>
            <a:r>
              <a:rPr lang="en-US" sz="2200" i="1" dirty="0" err="1">
                <a:latin typeface="Calibri (Headings)"/>
              </a:rPr>
              <a:t>chất</a:t>
            </a:r>
            <a:r>
              <a:rPr lang="en-US" sz="2200" i="1" dirty="0">
                <a:latin typeface="Calibri (Headings)"/>
              </a:rPr>
              <a:t> </a:t>
            </a:r>
            <a:r>
              <a:rPr lang="en-US" sz="2200" i="1" dirty="0" err="1">
                <a:latin typeface="Calibri (Headings)"/>
              </a:rPr>
              <a:t>thải</a:t>
            </a:r>
            <a:r>
              <a:rPr lang="en-US" sz="2200" i="1" dirty="0">
                <a:latin typeface="Calibri (Headings)"/>
              </a:rPr>
              <a:t> </a:t>
            </a:r>
            <a:r>
              <a:rPr lang="en-US" sz="2200" i="1" dirty="0" err="1">
                <a:latin typeface="Calibri (Headings)"/>
              </a:rPr>
              <a:t>nguy</a:t>
            </a:r>
            <a:r>
              <a:rPr lang="en-US" sz="2200" i="1" dirty="0">
                <a:latin typeface="Calibri (Headings)"/>
              </a:rPr>
              <a:t> </a:t>
            </a:r>
            <a:r>
              <a:rPr lang="en-US" sz="2200" i="1" dirty="0" err="1">
                <a:latin typeface="Calibri (Headings)"/>
              </a:rPr>
              <a:t>hại</a:t>
            </a:r>
            <a:r>
              <a:rPr lang="en-US" sz="2200" i="1" dirty="0">
                <a:latin typeface="Calibri (Headings)"/>
              </a:rPr>
              <a:t> </a:t>
            </a:r>
            <a:r>
              <a:rPr lang="en-US" sz="2200" i="1" dirty="0" err="1">
                <a:latin typeface="Calibri (Headings)"/>
              </a:rPr>
              <a:t>của</a:t>
            </a:r>
            <a:r>
              <a:rPr lang="en-US" sz="2200" i="1" dirty="0">
                <a:latin typeface="Calibri (Headings)"/>
              </a:rPr>
              <a:t> </a:t>
            </a:r>
            <a:r>
              <a:rPr lang="en-US" sz="2200" i="1" dirty="0" err="1">
                <a:latin typeface="Calibri (Headings)"/>
                <a:cs typeface="Arial"/>
              </a:rPr>
              <a:t>Pháp</a:t>
            </a:r>
            <a:r>
              <a:rPr lang="en-US" sz="2200" i="1" dirty="0">
                <a:latin typeface="Calibri (Headings)"/>
                <a:cs typeface="Arial"/>
              </a:rPr>
              <a:t> </a:t>
            </a:r>
            <a:r>
              <a:rPr lang="en-US" sz="2200" i="1" dirty="0" err="1">
                <a:latin typeface="Calibri (Headings)"/>
                <a:cs typeface="Arial"/>
              </a:rPr>
              <a:t>luật</a:t>
            </a:r>
            <a:r>
              <a:rPr lang="en-US" sz="2200" i="1" dirty="0">
                <a:latin typeface="Calibri (Headings)"/>
                <a:cs typeface="Arial"/>
              </a:rPr>
              <a:t> VN </a:t>
            </a:r>
            <a:r>
              <a:rPr lang="en-US" sz="2200" i="1" dirty="0" err="1">
                <a:latin typeface="Calibri (Headings)"/>
              </a:rPr>
              <a:t>thì</a:t>
            </a:r>
            <a:r>
              <a:rPr lang="en-US" sz="2200" i="1" dirty="0">
                <a:latin typeface="Calibri (Headings)"/>
              </a:rPr>
              <a:t> </a:t>
            </a:r>
            <a:r>
              <a:rPr lang="en-US" sz="2200" i="1" dirty="0" err="1">
                <a:latin typeface="Calibri (Headings)"/>
              </a:rPr>
              <a:t>đồng</a:t>
            </a:r>
            <a:r>
              <a:rPr lang="en-US" sz="2200" i="1" dirty="0">
                <a:latin typeface="Calibri (Headings)"/>
              </a:rPr>
              <a:t> </a:t>
            </a:r>
            <a:r>
              <a:rPr lang="en-US" sz="2200" i="1" dirty="0" err="1">
                <a:latin typeface="Calibri (Headings)"/>
              </a:rPr>
              <a:t>thời</a:t>
            </a:r>
            <a:r>
              <a:rPr lang="en-US" sz="2200" i="1" dirty="0">
                <a:latin typeface="Calibri (Headings)"/>
              </a:rPr>
              <a:t> </a:t>
            </a:r>
            <a:r>
              <a:rPr lang="en-US" sz="2200" i="1" dirty="0" err="1">
                <a:latin typeface="Calibri (Headings)"/>
              </a:rPr>
              <a:t>cũng</a:t>
            </a:r>
            <a:r>
              <a:rPr lang="en-US" sz="2200" i="1" dirty="0">
                <a:latin typeface="Calibri (Headings)"/>
              </a:rPr>
              <a:t> </a:t>
            </a:r>
            <a:r>
              <a:rPr lang="en-US" sz="2200" i="1" dirty="0" err="1">
                <a:latin typeface="Calibri (Headings)"/>
              </a:rPr>
              <a:t>tuân</a:t>
            </a:r>
            <a:r>
              <a:rPr lang="en-US" sz="2200" i="1" dirty="0">
                <a:latin typeface="Calibri (Headings)"/>
              </a:rPr>
              <a:t> </a:t>
            </a:r>
            <a:r>
              <a:rPr lang="en-US" sz="2200" i="1" dirty="0" err="1">
                <a:latin typeface="Calibri (Headings)"/>
              </a:rPr>
              <a:t>thủ</a:t>
            </a:r>
            <a:r>
              <a:rPr lang="en-US" sz="2200" i="1" dirty="0">
                <a:latin typeface="Calibri (Headings)"/>
              </a:rPr>
              <a:t> </a:t>
            </a:r>
            <a:r>
              <a:rPr lang="en-US" sz="2200" i="1" dirty="0" err="1">
                <a:latin typeface="Calibri (Headings)"/>
              </a:rPr>
              <a:t>các</a:t>
            </a:r>
            <a:r>
              <a:rPr lang="en-US" sz="2200" i="1" dirty="0">
                <a:latin typeface="Calibri (Headings)"/>
              </a:rPr>
              <a:t> </a:t>
            </a:r>
            <a:r>
              <a:rPr lang="en-US" sz="2200" i="1" dirty="0" err="1">
                <a:latin typeface="Calibri (Headings)"/>
              </a:rPr>
              <a:t>yêu</a:t>
            </a:r>
            <a:r>
              <a:rPr lang="en-US" sz="2200" i="1" dirty="0">
                <a:latin typeface="Calibri (Headings)"/>
              </a:rPr>
              <a:t> </a:t>
            </a:r>
            <a:r>
              <a:rPr lang="en-US" sz="2200" i="1" dirty="0" err="1">
                <a:latin typeface="Calibri (Headings)"/>
              </a:rPr>
              <a:t>cầu</a:t>
            </a:r>
            <a:r>
              <a:rPr lang="en-US" sz="2200" i="1" dirty="0">
                <a:latin typeface="Calibri (Headings)"/>
              </a:rPr>
              <a:t> </a:t>
            </a:r>
            <a:r>
              <a:rPr lang="en-US" sz="2200" i="1" dirty="0" err="1">
                <a:latin typeface="Calibri (Headings)"/>
              </a:rPr>
              <a:t>về</a:t>
            </a:r>
            <a:r>
              <a:rPr lang="en-US" sz="2200" i="1" dirty="0">
                <a:latin typeface="Calibri (Headings)"/>
              </a:rPr>
              <a:t> </a:t>
            </a:r>
            <a:r>
              <a:rPr lang="en-US" sz="2200" i="1" dirty="0" err="1">
                <a:latin typeface="Calibri (Headings)"/>
              </a:rPr>
              <a:t>chất</a:t>
            </a:r>
            <a:r>
              <a:rPr lang="en-US" sz="2200" i="1" dirty="0">
                <a:latin typeface="Calibri (Headings)"/>
              </a:rPr>
              <a:t> </a:t>
            </a:r>
            <a:r>
              <a:rPr lang="en-US" sz="2200" i="1" dirty="0" err="1">
                <a:latin typeface="Calibri (Headings)"/>
              </a:rPr>
              <a:t>thải</a:t>
            </a:r>
            <a:r>
              <a:rPr lang="en-US" sz="2200" i="1" dirty="0">
                <a:latin typeface="Calibri (Headings)"/>
              </a:rPr>
              <a:t> </a:t>
            </a:r>
            <a:r>
              <a:rPr lang="en-US" sz="2200" i="1" dirty="0" err="1">
                <a:latin typeface="Calibri (Headings)"/>
              </a:rPr>
              <a:t>nguy</a:t>
            </a:r>
            <a:r>
              <a:rPr lang="en-US" sz="2200" i="1" dirty="0">
                <a:latin typeface="Calibri (Headings)"/>
              </a:rPr>
              <a:t> </a:t>
            </a:r>
            <a:r>
              <a:rPr lang="en-US" sz="2200" i="1" dirty="0" err="1">
                <a:latin typeface="Calibri (Headings)"/>
              </a:rPr>
              <a:t>hại</a:t>
            </a:r>
            <a:r>
              <a:rPr lang="en-US" sz="2200" i="1" dirty="0">
                <a:latin typeface="Calibri (Headings)"/>
              </a:rPr>
              <a:t> </a:t>
            </a:r>
            <a:r>
              <a:rPr lang="en-US" sz="2200" i="1" dirty="0" err="1">
                <a:latin typeface="Calibri (Headings)"/>
              </a:rPr>
              <a:t>theo</a:t>
            </a:r>
            <a:r>
              <a:rPr lang="en-US" sz="2200" i="1" dirty="0">
                <a:latin typeface="Calibri (Headings)"/>
              </a:rPr>
              <a:t> </a:t>
            </a:r>
            <a:r>
              <a:rPr lang="en-US" sz="2200" i="1" dirty="0" err="1">
                <a:latin typeface="Calibri (Headings)"/>
                <a:cs typeface="Arial"/>
              </a:rPr>
              <a:t>Higg</a:t>
            </a:r>
            <a:r>
              <a:rPr lang="en-US" sz="2200" i="1" dirty="0">
                <a:latin typeface="Calibri (Headings)"/>
                <a:cs typeface="Arial"/>
              </a:rPr>
              <a:t> FEM</a:t>
            </a:r>
            <a:r>
              <a:rPr lang="en-US" sz="2200" i="1" dirty="0">
                <a:latin typeface="Calibri (Headings)"/>
              </a:rPr>
              <a:t> - Level 3.</a:t>
            </a:r>
          </a:p>
        </p:txBody>
      </p:sp>
      <p:sp>
        <p:nvSpPr>
          <p:cNvPr id="6"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CHẤT THẢI NGUY HẠI</a:t>
            </a:r>
            <a:endParaRPr lang="en-US" sz="2800" i="1" dirty="0">
              <a:solidFill>
                <a:srgbClr val="002060"/>
              </a:solidFill>
              <a:cs typeface="Arial"/>
            </a:endParaRPr>
          </a:p>
        </p:txBody>
      </p:sp>
    </p:spTree>
    <p:extLst>
      <p:ext uri="{BB962C8B-B14F-4D97-AF65-F5344CB8AC3E}">
        <p14:creationId xmlns:p14="http://schemas.microsoft.com/office/powerpoint/2010/main" val="389152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1</a:t>
            </a:r>
          </a:p>
        </p:txBody>
      </p:sp>
      <p:graphicFrame>
        <p:nvGraphicFramePr>
          <p:cNvPr id="2" name="Table 1"/>
          <p:cNvGraphicFramePr>
            <a:graphicFrameLocks noGrp="1"/>
          </p:cNvGraphicFramePr>
          <p:nvPr>
            <p:extLst>
              <p:ext uri="{D42A27DB-BD31-4B8C-83A1-F6EECF244321}">
                <p14:modId xmlns:p14="http://schemas.microsoft.com/office/powerpoint/2010/main" val="2755998199"/>
              </p:ext>
            </p:extLst>
          </p:nvPr>
        </p:nvGraphicFramePr>
        <p:xfrm>
          <a:off x="0" y="1000029"/>
          <a:ext cx="9144000" cy="5172170"/>
        </p:xfrm>
        <a:graphic>
          <a:graphicData uri="http://schemas.openxmlformats.org/drawingml/2006/table">
            <a:tbl>
              <a:tblPr>
                <a:tableStyleId>{5C22544A-7EE6-4342-B048-85BDC9FD1C3A}</a:tableStyleId>
              </a:tblPr>
              <a:tblGrid>
                <a:gridCol w="2128345">
                  <a:extLst>
                    <a:ext uri="{9D8B030D-6E8A-4147-A177-3AD203B41FA5}">
                      <a16:colId xmlns:a16="http://schemas.microsoft.com/office/drawing/2014/main" xmlns="" val="20000"/>
                    </a:ext>
                  </a:extLst>
                </a:gridCol>
                <a:gridCol w="7015655">
                  <a:extLst>
                    <a:ext uri="{9D8B030D-6E8A-4147-A177-3AD203B41FA5}">
                      <a16:colId xmlns:a16="http://schemas.microsoft.com/office/drawing/2014/main" xmlns="" val="20001"/>
                    </a:ext>
                  </a:extLst>
                </a:gridCol>
              </a:tblGrid>
              <a:tr h="337211">
                <a:tc rowSpan="4">
                  <a:txBody>
                    <a:bodyPr/>
                    <a:lstStyle/>
                    <a:p>
                      <a:pPr algn="ctr" fontAlgn="ctr"/>
                      <a:r>
                        <a:rPr lang="en-US" sz="2000" u="none" strike="noStrike" dirty="0">
                          <a:effectLst/>
                          <a:latin typeface="Arial" panose="020B0604020202020204" pitchFamily="34" charset="0"/>
                          <a:cs typeface="Arial" panose="020B0604020202020204" pitchFamily="34" charset="0"/>
                        </a:rPr>
                        <a:t>8:00 - 9:00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Giới thiệu của IFC/BW                                                                                                                                                               </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337211">
                <a:tc vMerge="1">
                  <a:txBody>
                    <a:bodyPr/>
                    <a:lstStyle/>
                    <a:p>
                      <a:endParaRPr lang="en-US"/>
                    </a:p>
                  </a:txBody>
                  <a:tcPr/>
                </a:tc>
                <a:tc>
                  <a:txBody>
                    <a:bodyPr/>
                    <a:lstStyle/>
                    <a:p>
                      <a:pPr algn="l" fontAlgn="ctr"/>
                      <a:r>
                        <a:rPr lang="vi-VN" sz="2000" u="none" strike="noStrike">
                          <a:effectLst/>
                          <a:latin typeface="Arial" panose="020B0604020202020204" pitchFamily="34" charset="0"/>
                          <a:cs typeface="Arial" panose="020B0604020202020204" pitchFamily="34" charset="0"/>
                        </a:rPr>
                        <a:t>Giới thiệu thành phần tham gia</a:t>
                      </a:r>
                      <a:endParaRPr lang="vi-VN"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37211">
                <a:tc vMerge="1">
                  <a:txBody>
                    <a:bodyPr/>
                    <a:lstStyle/>
                    <a:p>
                      <a:endParaRPr lang="en-US"/>
                    </a:p>
                  </a:txBody>
                  <a:tcPr/>
                </a:tc>
                <a:tc>
                  <a:txBody>
                    <a:bodyPr/>
                    <a:lstStyle/>
                    <a:p>
                      <a:pPr algn="l" fontAlgn="ctr"/>
                      <a:r>
                        <a:rPr lang="vi-VN" sz="2000" u="none" strike="noStrike" dirty="0">
                          <a:effectLst/>
                          <a:latin typeface="Arial" panose="020B0604020202020204" pitchFamily="34" charset="0"/>
                          <a:cs typeface="Arial" panose="020B0604020202020204" pitchFamily="34" charset="0"/>
                        </a:rPr>
                        <a:t>Giới thiệu Nội dung, Phương pháp</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37211">
                <a:tc vMerge="1">
                  <a:txBody>
                    <a:bodyPr/>
                    <a:lstStyle/>
                    <a:p>
                      <a:endParaRPr lang="en-US"/>
                    </a:p>
                  </a:txBody>
                  <a:tcPr/>
                </a:tc>
                <a:tc>
                  <a:txBody>
                    <a:bodyPr/>
                    <a:lstStyle/>
                    <a:p>
                      <a:pPr algn="l" fontAlgn="ctr"/>
                      <a:r>
                        <a:rPr lang="vi-VN" sz="2000" u="none" strike="noStrike" dirty="0">
                          <a:effectLst/>
                          <a:latin typeface="Arial" panose="020B0604020202020204" pitchFamily="34" charset="0"/>
                          <a:cs typeface="Arial" panose="020B0604020202020204" pitchFamily="34" charset="0"/>
                        </a:rPr>
                        <a:t>Phần 1. Giới thiệu công cụ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(CG&amp;SAT)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9:00 - 9:10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9:10 - 9:40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2. Tổng quan Luật và các văn bản dưới Luật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3. </a:t>
                      </a:r>
                      <a:r>
                        <a:rPr lang="en-US" sz="2000" u="none" strike="noStrike" dirty="0" err="1">
                          <a:effectLst/>
                          <a:latin typeface="Arial" panose="020B0604020202020204" pitchFamily="34" charset="0"/>
                          <a:cs typeface="Arial" panose="020B0604020202020204" pitchFamily="34" charset="0"/>
                        </a:rPr>
                        <a:t>Đánh</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a:t>
                      </a:r>
                      <a:r>
                        <a:rPr lang="en-US" sz="2000" u="none" strike="noStrike" baseline="0" dirty="0" err="1">
                          <a:effectLst/>
                          <a:latin typeface="Arial" panose="020B0604020202020204" pitchFamily="34" charset="0"/>
                          <a:cs typeface="Arial" panose="020B0604020202020204" pitchFamily="34" charset="0"/>
                        </a:rPr>
                        <a:t>iá</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hoạt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động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4. Hồ sơ và Giấy phép Môi trường</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5. Khai thác và tiêu thụ Nước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428957">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338442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
        <p:nvSpPr>
          <p:cNvPr id="6" name="TextBox 5"/>
          <p:cNvSpPr txBox="1"/>
          <p:nvPr/>
        </p:nvSpPr>
        <p:spPr>
          <a:xfrm>
            <a:off x="2743200" y="2113627"/>
            <a:ext cx="5702188" cy="3170099"/>
          </a:xfrm>
          <a:prstGeom prst="rect">
            <a:avLst/>
          </a:prstGeom>
          <a:solidFill>
            <a:schemeClr val="accent5">
              <a:lumMod val="20000"/>
              <a:lumOff val="80000"/>
            </a:schemeClr>
          </a:solidFill>
        </p:spPr>
        <p:txBody>
          <a:bodyPr wrap="square" rtlCol="0">
            <a:spAutoFit/>
          </a:bodyPr>
          <a:lstStyle/>
          <a:p>
            <a:pPr marL="457200" lvl="0" indent="-457200">
              <a:buFont typeface="+mj-lt"/>
              <a:buAutoNum type="arabicPeriod"/>
            </a:pPr>
            <a:r>
              <a:rPr lang="en-US" sz="2000" dirty="0">
                <a:latin typeface="Arial" pitchFamily="34" charset="0"/>
                <a:cs typeface="Arial" pitchFamily="34" charset="0"/>
              </a:rPr>
              <a:t>QUẢN LÝ KHÍ THẢI</a:t>
            </a:r>
          </a:p>
          <a:p>
            <a:pPr marL="457200" lvl="0" indent="-457200">
              <a:buFont typeface="+mj-lt"/>
              <a:buAutoNum type="arabicPeriod"/>
            </a:pPr>
            <a:r>
              <a:rPr lang="en-US" sz="2000" dirty="0">
                <a:latin typeface="Arial" pitchFamily="34" charset="0"/>
                <a:cs typeface="Arial" pitchFamily="34" charset="0"/>
              </a:rPr>
              <a:t>KIỂM SOÁT BỤI, KHÍ THẢI TẠI NGUỒN</a:t>
            </a:r>
          </a:p>
          <a:p>
            <a:pPr marL="457200" lvl="0" indent="-457200">
              <a:buFont typeface="+mj-lt"/>
              <a:buAutoNum type="arabicPeriod"/>
            </a:pPr>
            <a:r>
              <a:rPr lang="en-US" sz="2000" dirty="0">
                <a:latin typeface="Arial" pitchFamily="34" charset="0"/>
                <a:cs typeface="Arial" pitchFamily="34" charset="0"/>
              </a:rPr>
              <a:t>KIỂM SOÁT BỤI, KHÍ THẢI TẠI NƠI LÀM VIỆC</a:t>
            </a:r>
          </a:p>
          <a:p>
            <a:pPr marL="457200" lvl="0" indent="-457200">
              <a:buFont typeface="+mj-lt"/>
              <a:buAutoNum type="arabicPeriod"/>
            </a:pPr>
            <a:r>
              <a:rPr lang="en-US" sz="2000" dirty="0">
                <a:latin typeface="Arial" pitchFamily="34" charset="0"/>
                <a:cs typeface="Arial" pitchFamily="34" charset="0"/>
              </a:rPr>
              <a:t>ĐĂNG KÝ, CẤP PHÉP, XẢ KHÍ THẢI </a:t>
            </a:r>
          </a:p>
          <a:p>
            <a:pPr marL="457200" lvl="0" indent="-457200">
              <a:buFont typeface="+mj-lt"/>
              <a:buAutoNum type="arabicPeriod"/>
            </a:pPr>
            <a:r>
              <a:rPr lang="en-US" sz="2000" dirty="0">
                <a:latin typeface="Arial" pitchFamily="34" charset="0"/>
                <a:cs typeface="Arial" pitchFamily="34" charset="0"/>
              </a:rPr>
              <a:t>QUAN TRẮC KHÍ THẢI TỰ ĐỘNG</a:t>
            </a:r>
          </a:p>
          <a:p>
            <a:pPr marL="457200" lvl="0" indent="-457200">
              <a:buFont typeface="+mj-lt"/>
              <a:buAutoNum type="arabicPeriod"/>
            </a:pPr>
            <a:r>
              <a:rPr lang="en-US" sz="2000" dirty="0">
                <a:latin typeface="Arial" pitchFamily="34" charset="0"/>
                <a:cs typeface="Arial" pitchFamily="34" charset="0"/>
              </a:rPr>
              <a:t>QUI CHUẨN VỀ KHI THẢI CÔNG NGHIỆP</a:t>
            </a:r>
          </a:p>
          <a:p>
            <a:pPr marL="457200" indent="-457200">
              <a:buFont typeface="+mj-lt"/>
              <a:buAutoNum type="arabicPeriod"/>
            </a:pPr>
            <a:r>
              <a:rPr lang="en-US" sz="2000" dirty="0">
                <a:latin typeface="Arial" pitchFamily="34" charset="0"/>
                <a:cs typeface="Arial" pitchFamily="34" charset="0"/>
              </a:rPr>
              <a:t>QUI CHUẨN BÊN TRONG NHÀ XƯỞNG SẢN XUẤT</a:t>
            </a:r>
          </a:p>
          <a:p>
            <a:endParaRPr lang="en-US" sz="2000" dirty="0">
              <a:latin typeface="Arial" pitchFamily="34" charset="0"/>
              <a:cs typeface="Arial" pitchFamily="34" charset="0"/>
            </a:endParaRPr>
          </a:p>
        </p:txBody>
      </p:sp>
      <p:pic>
        <p:nvPicPr>
          <p:cNvPr id="11" name="Picture 10" descr="E:\HINH\Score.may\Dot 2.10DN\3.First Vina\IMG_0480.JPG"/>
          <p:cNvPicPr/>
          <p:nvPr/>
        </p:nvPicPr>
        <p:blipFill rotWithShape="1">
          <a:blip r:embed="rId2" cstate="email">
            <a:extLst>
              <a:ext uri="{28A0092B-C50C-407E-A947-70E740481C1C}">
                <a14:useLocalDpi xmlns:a14="http://schemas.microsoft.com/office/drawing/2010/main"/>
              </a:ext>
            </a:extLst>
          </a:blip>
          <a:srcRect/>
          <a:stretch/>
        </p:blipFill>
        <p:spPr bwMode="auto">
          <a:xfrm>
            <a:off x="533400" y="2209800"/>
            <a:ext cx="1981200" cy="236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6553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84306" y="1276452"/>
            <a:ext cx="6473694" cy="2870016"/>
          </a:xfrm>
          <a:prstGeom prst="rect">
            <a:avLst/>
          </a:prstGeom>
          <a:solidFill>
            <a:schemeClr val="accent5">
              <a:lumMod val="20000"/>
              <a:lumOff val="80000"/>
            </a:schemeClr>
          </a:solidFill>
        </p:spPr>
        <p:txBody>
          <a:bodyPr wrap="square">
            <a:spAutoFit/>
          </a:bodyPr>
          <a:lstStyle/>
          <a:p>
            <a:pPr marL="457200">
              <a:spcBef>
                <a:spcPts val="130"/>
              </a:spcBef>
              <a:spcAft>
                <a:spcPts val="0"/>
              </a:spcAft>
            </a:pPr>
            <a:r>
              <a:rPr lang="en-US" sz="2400" b="1" dirty="0">
                <a:solidFill>
                  <a:srgbClr val="862A39"/>
                </a:solidFill>
                <a:latin typeface="Arial" panose="020B0604020202020204" pitchFamily="34" charset="0"/>
                <a:ea typeface="Times New Roman" panose="02020603050405020304" pitchFamily="18" charset="0"/>
                <a:cs typeface="Arial" panose="020B0604020202020204" pitchFamily="34" charset="0"/>
              </a:rPr>
              <a:t>QUẢN LÝ KHÍ THẢI</a:t>
            </a:r>
          </a:p>
          <a:p>
            <a:pPr marL="685800" marR="0" algn="just">
              <a:spcBef>
                <a:spcPts val="300"/>
              </a:spcBef>
              <a:spcAft>
                <a:spcPts val="3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300"/>
              </a:spcBef>
              <a:spcAft>
                <a:spcPts val="300"/>
              </a:spcAft>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Phát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tán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bụi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khí</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thải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phải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kiểm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soát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và</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xử</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lý</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bụi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khí</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thải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bảo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đảm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quy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chuẩn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môi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trường</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Bụi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khí</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thải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có</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yếu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tố</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nguy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hại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vượt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ngưỡng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quy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định</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phải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được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quản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lý</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theo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quy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định</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về</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quản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lý</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chất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thải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nguy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hại</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31783" y="4312377"/>
            <a:ext cx="4031155" cy="152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1193" t="2" r="2045" b="2592"/>
          <a:stretch>
            <a:fillRect/>
          </a:stretch>
        </p:blipFill>
        <p:spPr bwMode="auto">
          <a:xfrm>
            <a:off x="6934200" y="3531184"/>
            <a:ext cx="1328738" cy="7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6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84305" y="1656036"/>
            <a:ext cx="6369299" cy="1938992"/>
          </a:xfrm>
          <a:prstGeom prst="rect">
            <a:avLst/>
          </a:prstGeom>
          <a:solidFill>
            <a:schemeClr val="accent5">
              <a:lumMod val="20000"/>
              <a:lumOff val="80000"/>
            </a:schemeClr>
          </a:solidFill>
        </p:spPr>
        <p:txBody>
          <a:bodyPr wrap="square">
            <a:spAutoFit/>
          </a:bodyPr>
          <a:lstStyle/>
          <a:p>
            <a:pPr marL="457200" marR="0">
              <a:spcBef>
                <a:spcPts val="300"/>
              </a:spcBef>
              <a:spcAft>
                <a:spcPts val="300"/>
              </a:spcAft>
              <a:tabLst>
                <a:tab pos="723900" algn="l"/>
              </a:tabLst>
            </a:pPr>
            <a:r>
              <a:rPr lang="en-US" sz="2200" dirty="0" err="1">
                <a:latin typeface="Calibri" panose="020F0502020204030204" pitchFamily="34" charset="0"/>
                <a:ea typeface="Calibri" panose="020F0502020204030204" pitchFamily="34" charset="0"/>
                <a:cs typeface="Calibri" panose="020F0502020204030204" pitchFamily="34" charset="0"/>
              </a:rPr>
              <a:t>Cơ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sở</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phát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sinh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phải</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Calibri" panose="020F0502020204030204" pitchFamily="34" charset="0"/>
              </a:rPr>
              <a:t>Đầu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tư</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lắp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đặt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hệ</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thống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lý</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bảo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đảm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chuẩn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Calibri" panose="020F0502020204030204" pitchFamily="34" charset="0"/>
              </a:rPr>
              <a:t>Có</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sàn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thao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tác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bảo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đảm</a:t>
            </a:r>
            <a:r>
              <a:rPr lang="en-US" sz="2200" dirty="0">
                <a:latin typeface="Calibri" panose="020F0502020204030204" pitchFamily="34" charset="0"/>
                <a:ea typeface="Calibri" panose="020F0502020204030204" pitchFamily="34" charset="0"/>
                <a:cs typeface="Calibri" panose="020F0502020204030204" pitchFamily="34" charset="0"/>
              </a:rPr>
              <a:t> an </a:t>
            </a:r>
            <a:r>
              <a:rPr lang="en-US" sz="2200" dirty="0" err="1">
                <a:latin typeface="Calibri" panose="020F0502020204030204" pitchFamily="34" charset="0"/>
                <a:ea typeface="Calibri" panose="020F0502020204030204" pitchFamily="34" charset="0"/>
                <a:cs typeface="Calibri" panose="020F0502020204030204" pitchFamily="34" charset="0"/>
              </a:rPr>
              <a:t>toàn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tại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vị</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lấy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mẫu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2400" y="1194371"/>
            <a:ext cx="6285695" cy="461665"/>
          </a:xfrm>
          <a:prstGeom prst="rect">
            <a:avLst/>
          </a:prstGeom>
        </p:spPr>
        <p:txBody>
          <a:bodyPr wrap="none">
            <a:spAutoFit/>
          </a:bodyPr>
          <a:lstStyle/>
          <a:p>
            <a:pPr marL="457200" marR="0">
              <a:spcBef>
                <a:spcPts val="300"/>
              </a:spcBef>
              <a:spcAft>
                <a:spcPts val="300"/>
              </a:spcAft>
              <a:tabLst>
                <a:tab pos="723900" algn="l"/>
              </a:tabLs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KIỂM SOÁT BỤI, KHÍ THẢI TẠI NGUỒN</a:t>
            </a:r>
          </a:p>
        </p:txBody>
      </p:sp>
      <p:pic>
        <p:nvPicPr>
          <p:cNvPr id="9" name="Picture 8" descr="C:\Users\Administrator\Desktop\WetScrb.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4836" y="4000857"/>
            <a:ext cx="2294890" cy="1797685"/>
          </a:xfrm>
          <a:prstGeom prst="rect">
            <a:avLst/>
          </a:prstGeom>
          <a:noFill/>
        </p:spPr>
      </p:pic>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704926"/>
            <a:ext cx="1692910" cy="2476500"/>
          </a:xfrm>
          <a:prstGeom prst="rect">
            <a:avLst/>
          </a:prstGeom>
          <a:noFill/>
          <a:ln>
            <a:noFill/>
          </a:ln>
          <a:effectLst/>
        </p:spPr>
      </p:pic>
      <p:pic>
        <p:nvPicPr>
          <p:cNvPr id="11" name="Picture 10" descr="C:\Users\Truyen Bao\Desktop\gas_clean01.gif"/>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7645" y="4020852"/>
            <a:ext cx="2276594" cy="1541748"/>
          </a:xfrm>
          <a:prstGeom prst="rect">
            <a:avLst/>
          </a:prstGeom>
          <a:noFill/>
          <a:ln>
            <a:noFill/>
          </a:ln>
        </p:spPr>
      </p:pic>
      <p:sp>
        <p:nvSpPr>
          <p:cNvPr id="13"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211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84306" y="1563937"/>
            <a:ext cx="6369299" cy="2693045"/>
          </a:xfrm>
          <a:prstGeom prst="rect">
            <a:avLst/>
          </a:prstGeom>
          <a:solidFill>
            <a:schemeClr val="accent5">
              <a:lumMod val="20000"/>
              <a:lumOff val="80000"/>
            </a:schemeClr>
          </a:solidFill>
        </p:spPr>
        <p:txBody>
          <a:bodyPr wrap="square">
            <a:spAutoFit/>
          </a:bodyPr>
          <a:lstStyle/>
          <a:p>
            <a:pPr marL="457200" marR="0">
              <a:spcBef>
                <a:spcPts val="300"/>
              </a:spcBef>
              <a:spcAft>
                <a:spcPts val="300"/>
              </a:spcAft>
              <a:tabLst>
                <a:tab pos="723900" algn="l"/>
              </a:tabLst>
            </a:pPr>
            <a:r>
              <a:rPr lang="en-US" sz="2200" dirty="0" err="1">
                <a:latin typeface="Calibri" panose="020F0502020204030204" pitchFamily="34" charset="0"/>
                <a:ea typeface="Calibri" panose="020F0502020204030204" pitchFamily="34" charset="0"/>
                <a:cs typeface="Calibri" panose="020F0502020204030204" pitchFamily="34" charset="0"/>
              </a:rPr>
              <a:t>Cơ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sở</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phát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sinh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phải</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Calibri" panose="020F0502020204030204" pitchFamily="34" charset="0"/>
              </a:rPr>
              <a:t>Có</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nhật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ký</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vận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hành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ghi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chép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đầy</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đủ</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giữ</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tối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thiểu</a:t>
            </a:r>
            <a:r>
              <a:rPr lang="en-US" sz="2200" dirty="0">
                <a:latin typeface="Calibri" panose="020F0502020204030204" pitchFamily="34" charset="0"/>
                <a:ea typeface="Calibri" panose="020F0502020204030204" pitchFamily="34" charset="0"/>
                <a:cs typeface="Calibri" panose="020F0502020204030204" pitchFamily="34" charset="0"/>
              </a:rPr>
              <a:t> 02 </a:t>
            </a:r>
            <a:r>
              <a:rPr lang="en-US" sz="2200" dirty="0" err="1">
                <a:latin typeface="Calibri" panose="020F0502020204030204" pitchFamily="34" charset="0"/>
                <a:ea typeface="Calibri" panose="020F0502020204030204" pitchFamily="34" charset="0"/>
                <a:cs typeface="Calibri" panose="020F0502020204030204" pitchFamily="34" charset="0"/>
              </a:rPr>
              <a:t>năm</a:t>
            </a:r>
            <a:r>
              <a:rPr lang="en-US" sz="2200" dirty="0">
                <a:latin typeface="Calibri" panose="020F0502020204030204" pitchFamily="34" charset="0"/>
                <a:ea typeface="Calibri" panose="020F0502020204030204" pitchFamily="34" charset="0"/>
                <a:cs typeface="Calibri" panose="020F0502020204030204" pitchFamily="34"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Calibri" panose="020F0502020204030204" pitchFamily="34" charset="0"/>
              </a:rPr>
              <a:t>Nội</a:t>
            </a:r>
            <a:r>
              <a:rPr lang="en-US" sz="2200" dirty="0">
                <a:latin typeface="Calibri" panose="020F0502020204030204" pitchFamily="34" charset="0"/>
                <a:ea typeface="Calibri" panose="020F0502020204030204" pitchFamily="34" charset="0"/>
                <a:cs typeface="Calibri" panose="020F0502020204030204" pitchFamily="34" charset="0"/>
              </a:rPr>
              <a:t> dung </a:t>
            </a:r>
            <a:r>
              <a:rPr lang="en-US" sz="2200" dirty="0" err="1">
                <a:latin typeface="Calibri" panose="020F0502020204030204" pitchFamily="34" charset="0"/>
                <a:ea typeface="Calibri" panose="020F0502020204030204" pitchFamily="34" charset="0"/>
                <a:cs typeface="Calibri" panose="020F0502020204030204" pitchFamily="34" charset="0"/>
              </a:rPr>
              <a:t>ghi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lượng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thông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số</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vận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hành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lượng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nước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và</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hóa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chất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dụng</a:t>
            </a:r>
            <a:r>
              <a:rPr lang="en-US" sz="22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a:spcBef>
                <a:spcPts val="300"/>
              </a:spcBef>
              <a:spcAft>
                <a:spcPts val="3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Calibri" panose="020F0502020204030204" pitchFamily="34" charset="0"/>
              </a:rPr>
              <a:t>Thực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hiện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quan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trắc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khí</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thải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tự</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động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liên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tục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với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Lò</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hơi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lớn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hơn</a:t>
            </a:r>
            <a:r>
              <a:rPr lang="en-US" sz="2200" dirty="0">
                <a:latin typeface="Calibri" panose="020F0502020204030204" pitchFamily="34" charset="0"/>
                <a:ea typeface="Calibri" panose="020F0502020204030204" pitchFamily="34" charset="0"/>
                <a:cs typeface="Calibri" panose="020F0502020204030204" pitchFamily="34" charset="0"/>
              </a:rPr>
              <a:t> 20 </a:t>
            </a:r>
            <a:r>
              <a:rPr lang="en-US" sz="2200" dirty="0" err="1">
                <a:latin typeface="Calibri" panose="020F0502020204030204" pitchFamily="34" charset="0"/>
                <a:ea typeface="Calibri" panose="020F0502020204030204" pitchFamily="34" charset="0"/>
                <a:cs typeface="Calibri" panose="020F0502020204030204" pitchFamily="34" charset="0"/>
              </a:rPr>
              <a:t>tấn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hơi</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err="1">
                <a:latin typeface="Calibri" panose="020F0502020204030204" pitchFamily="34" charset="0"/>
                <a:ea typeface="Calibri" panose="020F0502020204030204" pitchFamily="34" charset="0"/>
                <a:cs typeface="Calibri" panose="020F0502020204030204" pitchFamily="34" charset="0"/>
              </a:rPr>
              <a:t>giờ</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2400" y="1046436"/>
            <a:ext cx="6285695" cy="461665"/>
          </a:xfrm>
          <a:prstGeom prst="rect">
            <a:avLst/>
          </a:prstGeom>
        </p:spPr>
        <p:txBody>
          <a:bodyPr wrap="none">
            <a:spAutoFit/>
          </a:bodyPr>
          <a:lstStyle/>
          <a:p>
            <a:pPr marL="457200" marR="0">
              <a:spcBef>
                <a:spcPts val="300"/>
              </a:spcBef>
              <a:spcAft>
                <a:spcPts val="300"/>
              </a:spcAft>
              <a:tabLst>
                <a:tab pos="723900" algn="l"/>
              </a:tabLs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KIỂM SOÁT BỤI, KHÍ THẢI TẠI NGUỒN</a:t>
            </a:r>
          </a:p>
        </p:txBody>
      </p:sp>
      <p:pic>
        <p:nvPicPr>
          <p:cNvPr id="11" name="Picture 10" descr="C:\Users\Truyen Bao\Desktop\xu-ly-khi-thai-lo-hoi_2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8955" y="4256982"/>
            <a:ext cx="5020179" cy="2072083"/>
          </a:xfrm>
          <a:prstGeom prst="rect">
            <a:avLst/>
          </a:prstGeom>
          <a:noFill/>
          <a:ln>
            <a:noFill/>
          </a:ln>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31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84306" y="1812212"/>
            <a:ext cx="4572000" cy="3757439"/>
          </a:xfrm>
          <a:prstGeom prst="rect">
            <a:avLst/>
          </a:prstGeom>
          <a:solidFill>
            <a:schemeClr val="accent5">
              <a:lumMod val="20000"/>
              <a:lumOff val="80000"/>
            </a:schemeClr>
          </a:solidFill>
        </p:spPr>
        <p:txBody>
          <a:bodyPr>
            <a:spAutoFit/>
          </a:bodyPr>
          <a:lstStyle/>
          <a:p>
            <a:pPr algn="just"/>
            <a:r>
              <a:rPr lang="en-US"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Calibri" panose="020F0502020204030204" pitchFamily="34" charset="0"/>
              </a:rPr>
              <a:t>Bảo</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đảm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nơi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làm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việc</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phải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đạt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yêu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cầu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về</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không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gian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độ</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thoáng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bụi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hơi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khí</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độc</a:t>
            </a:r>
            <a:r>
              <a:rPr lang="en-US" sz="2400" dirty="0">
                <a:latin typeface="Calibri" panose="020F0502020204030204" pitchFamily="34" charset="0"/>
                <a:ea typeface="Calibri" panose="020F0502020204030204" pitchFamily="34" charset="0"/>
                <a:cs typeface="Calibri" panose="020F0502020204030204" pitchFamily="34" charset="0"/>
              </a:rPr>
              <a:t> thro </a:t>
            </a:r>
            <a:r>
              <a:rPr lang="en-US" sz="2400" dirty="0" err="1">
                <a:latin typeface="Calibri" panose="020F0502020204030204" pitchFamily="34" charset="0"/>
                <a:ea typeface="Calibri" panose="020F0502020204030204" pitchFamily="34" charset="0"/>
                <a:cs typeface="Calibri" panose="020F0502020204030204" pitchFamily="34" charset="0"/>
              </a:rPr>
              <a:t>quy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chuẩn</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100"/>
              </a:spcBef>
              <a:spcAft>
                <a:spcPts val="1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Calibri" panose="020F0502020204030204" pitchFamily="34" charset="0"/>
              </a:rPr>
              <a:t>Định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kỳ</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kiểm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tra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đo</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lường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đánh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giá</a:t>
            </a:r>
            <a:r>
              <a:rPr lang="en-US" sz="24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a:spcBef>
                <a:spcPts val="100"/>
              </a:spcBef>
              <a:spcAft>
                <a:spcPts val="1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Calibri" panose="020F0502020204030204" pitchFamily="34" charset="0"/>
              </a:rPr>
              <a:t>Biện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pháp</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về</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công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nghệ</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kỹ</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thuật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nhằm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loại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trừ</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giảm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thiểu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yếu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tố</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nguy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hiểm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2400" y="1064567"/>
            <a:ext cx="6803466" cy="461665"/>
          </a:xfrm>
          <a:prstGeom prst="rect">
            <a:avLst/>
          </a:prstGeom>
        </p:spPr>
        <p:txBody>
          <a:bodyPr wrap="none">
            <a:spAutoFit/>
          </a:bodyPr>
          <a:lstStyle/>
          <a:p>
            <a:pPr algn="just"/>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KIỂM SOÁT BỤI, KHÍ THẢI TẠI NƠI LÀM VIỆC</a:t>
            </a:r>
          </a:p>
        </p:txBody>
      </p:sp>
      <p:pic>
        <p:nvPicPr>
          <p:cNvPr id="9" name="Picture 8" descr="E:\HINH\Score.may\Dot 2.10DN\7.Chutex\IMG_072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1482" y="1789291"/>
            <a:ext cx="2617486" cy="251148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4573" y="4489870"/>
            <a:ext cx="2584395" cy="1935802"/>
          </a:xfrm>
          <a:prstGeom prst="rect">
            <a:avLst/>
          </a:prstGeom>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21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84306" y="1705451"/>
            <a:ext cx="4797294" cy="3093154"/>
          </a:xfrm>
          <a:prstGeom prst="rect">
            <a:avLst/>
          </a:prstGeom>
          <a:solidFill>
            <a:schemeClr val="accent5">
              <a:lumMod val="20000"/>
              <a:lumOff val="80000"/>
            </a:schemeClr>
          </a:solidFill>
        </p:spPr>
        <p:txBody>
          <a:bodyPr wrap="square">
            <a:spAutoFit/>
          </a:bodyPr>
          <a:lstStyle/>
          <a:p>
            <a:pPr marL="342900" marR="0" lvl="0" indent="-342900" algn="just">
              <a:spcBef>
                <a:spcPts val="300"/>
              </a:spcBef>
              <a:spcAft>
                <a:spcPts val="300"/>
              </a:spcAft>
              <a:buFont typeface="Wingdings" panose="05000000000000000000" pitchFamily="2" charset="2"/>
              <a:buChar char=""/>
            </a:pPr>
            <a:r>
              <a:rPr lang="en-US" sz="2000" b="1" i="1" dirty="0" err="1">
                <a:latin typeface="Calibri (Body)"/>
                <a:ea typeface="Calibri" panose="020F0502020204030204" pitchFamily="34" charset="0"/>
                <a:cs typeface="Times New Roman" panose="02020603050405020304" pitchFamily="18" charset="0"/>
              </a:rPr>
              <a:t>Đối</a:t>
            </a:r>
            <a:r>
              <a:rPr lang="en-US" sz="2000" b="1" i="1" dirty="0">
                <a:latin typeface="Calibri (Body)"/>
                <a:ea typeface="Calibri" panose="020F0502020204030204" pitchFamily="34" charset="0"/>
                <a:cs typeface="Times New Roman" panose="02020603050405020304" pitchFamily="18" charset="0"/>
              </a:rPr>
              <a:t> </a:t>
            </a:r>
            <a:r>
              <a:rPr lang="en-US" sz="2000" b="1" i="1" dirty="0" err="1">
                <a:latin typeface="Calibri (Body)"/>
                <a:ea typeface="Calibri" panose="020F0502020204030204" pitchFamily="34" charset="0"/>
                <a:cs typeface="Times New Roman" panose="02020603050405020304" pitchFamily="18" charset="0"/>
              </a:rPr>
              <a:t>tượng</a:t>
            </a:r>
            <a:r>
              <a:rPr lang="en-US" sz="2000" b="1" i="1" dirty="0">
                <a:latin typeface="Calibri (Body)"/>
                <a:ea typeface="Calibri" panose="020F0502020204030204" pitchFamily="34" charset="0"/>
                <a:cs typeface="Times New Roman" panose="02020603050405020304" pitchFamily="18" charset="0"/>
              </a:rPr>
              <a:t>: </a:t>
            </a:r>
            <a:r>
              <a:rPr lang="vi-VN" sz="2000" dirty="0">
                <a:latin typeface="Calibri (Body)"/>
                <a:ea typeface="Calibri" panose="020F0502020204030204" pitchFamily="34" charset="0"/>
                <a:cs typeface="Times New Roman" panose="02020603050405020304" pitchFamily="18" charset="0"/>
              </a:rPr>
              <a:t>chủ cơ sở </a:t>
            </a:r>
            <a:r>
              <a:rPr lang="en-US" sz="2000" dirty="0" err="1">
                <a:latin typeface="Calibri (Body)"/>
                <a:ea typeface="Calibri" panose="020F0502020204030204" pitchFamily="34" charset="0"/>
                <a:cs typeface="Times New Roman" panose="02020603050405020304" pitchFamily="18" charset="0"/>
              </a:rPr>
              <a:t>có</a:t>
            </a:r>
            <a:r>
              <a:rPr lang="en-US" sz="2000" dirty="0">
                <a:latin typeface="Calibri (Body)"/>
                <a:ea typeface="Calibri" panose="020F0502020204030204" pitchFamily="34" charset="0"/>
                <a:cs typeface="Times New Roman" panose="02020603050405020304" pitchFamily="18" charset="0"/>
              </a:rPr>
              <a:t> </a:t>
            </a:r>
            <a:r>
              <a:rPr lang="en-US" sz="2000" dirty="0" err="1">
                <a:latin typeface="Calibri (Body)"/>
                <a:ea typeface="Calibri" panose="020F0502020204030204" pitchFamily="34" charset="0"/>
                <a:cs typeface="Times New Roman" panose="02020603050405020304" pitchFamily="18" charset="0"/>
              </a:rPr>
              <a:t>Lò</a:t>
            </a:r>
            <a:r>
              <a:rPr lang="en-US" sz="2000" dirty="0">
                <a:latin typeface="Calibri (Body)"/>
                <a:ea typeface="Calibri" panose="020F0502020204030204" pitchFamily="34" charset="0"/>
                <a:cs typeface="Times New Roman" panose="02020603050405020304" pitchFamily="18" charset="0"/>
              </a:rPr>
              <a:t> </a:t>
            </a:r>
            <a:r>
              <a:rPr lang="en-US" sz="2000" dirty="0" err="1">
                <a:latin typeface="Calibri (Body)"/>
                <a:ea typeface="Calibri" panose="020F0502020204030204" pitchFamily="34" charset="0"/>
                <a:cs typeface="Times New Roman" panose="02020603050405020304" pitchFamily="18" charset="0"/>
              </a:rPr>
              <a:t>hơi</a:t>
            </a:r>
            <a:r>
              <a:rPr lang="en-US" sz="2000" dirty="0">
                <a:latin typeface="Calibri (Body)"/>
                <a:ea typeface="Calibri" panose="020F0502020204030204" pitchFamily="34" charset="0"/>
                <a:cs typeface="Times New Roman" panose="02020603050405020304" pitchFamily="18" charset="0"/>
              </a:rPr>
              <a:t> </a:t>
            </a:r>
            <a:r>
              <a:rPr lang="en-US" sz="2000" dirty="0" err="1">
                <a:latin typeface="Calibri (Body)"/>
                <a:ea typeface="Calibri" panose="020F0502020204030204" pitchFamily="34" charset="0"/>
                <a:cs typeface="Times New Roman" panose="02020603050405020304" pitchFamily="18" charset="0"/>
              </a:rPr>
              <a:t>lớn</a:t>
            </a:r>
            <a:r>
              <a:rPr lang="en-US" sz="2000" dirty="0">
                <a:latin typeface="Calibri (Body)"/>
                <a:ea typeface="Calibri" panose="020F0502020204030204" pitchFamily="34" charset="0"/>
                <a:cs typeface="Times New Roman" panose="02020603050405020304" pitchFamily="18" charset="0"/>
              </a:rPr>
              <a:t> </a:t>
            </a:r>
            <a:r>
              <a:rPr lang="en-US" sz="2000" dirty="0" err="1">
                <a:latin typeface="Calibri (Body)"/>
                <a:ea typeface="Calibri" panose="020F0502020204030204" pitchFamily="34" charset="0"/>
                <a:cs typeface="Times New Roman" panose="02020603050405020304" pitchFamily="18" charset="0"/>
              </a:rPr>
              <a:t>hơn</a:t>
            </a:r>
            <a:r>
              <a:rPr lang="en-US" sz="2000" dirty="0">
                <a:latin typeface="Calibri (Body)"/>
                <a:ea typeface="Calibri" panose="020F0502020204030204" pitchFamily="34" charset="0"/>
                <a:cs typeface="Times New Roman" panose="02020603050405020304" pitchFamily="18" charset="0"/>
              </a:rPr>
              <a:t> 20 </a:t>
            </a:r>
            <a:r>
              <a:rPr lang="en-US" sz="2000" dirty="0" err="1">
                <a:latin typeface="Calibri (Body)"/>
                <a:ea typeface="Calibri" panose="020F0502020204030204" pitchFamily="34" charset="0"/>
                <a:cs typeface="Times New Roman" panose="02020603050405020304" pitchFamily="18" charset="0"/>
              </a:rPr>
              <a:t>tấn</a:t>
            </a:r>
            <a:r>
              <a:rPr lang="en-US" sz="2000" dirty="0">
                <a:latin typeface="Calibri (Body)"/>
                <a:ea typeface="Calibri" panose="020F0502020204030204" pitchFamily="34" charset="0"/>
                <a:cs typeface="Times New Roman" panose="02020603050405020304" pitchFamily="18" charset="0"/>
              </a:rPr>
              <a:t> </a:t>
            </a:r>
            <a:r>
              <a:rPr lang="en-US" sz="2000" dirty="0" err="1">
                <a:latin typeface="Calibri (Body)"/>
                <a:ea typeface="Calibri" panose="020F0502020204030204" pitchFamily="34" charset="0"/>
                <a:cs typeface="Times New Roman" panose="02020603050405020304" pitchFamily="18" charset="0"/>
              </a:rPr>
              <a:t>hơi</a:t>
            </a:r>
            <a:r>
              <a:rPr lang="en-US" sz="2000" dirty="0">
                <a:latin typeface="Calibri (Body)"/>
                <a:ea typeface="Calibri" panose="020F0502020204030204" pitchFamily="34" charset="0"/>
                <a:cs typeface="Times New Roman" panose="02020603050405020304" pitchFamily="18" charset="0"/>
              </a:rPr>
              <a:t>/</a:t>
            </a:r>
            <a:r>
              <a:rPr lang="en-US" sz="2000" dirty="0" err="1">
                <a:latin typeface="Calibri (Body)"/>
                <a:ea typeface="Calibri" panose="020F0502020204030204" pitchFamily="34" charset="0"/>
                <a:cs typeface="Times New Roman" panose="02020603050405020304" pitchFamily="18" charset="0"/>
              </a:rPr>
              <a:t>giờ</a:t>
            </a:r>
            <a:r>
              <a:rPr lang="en-US" sz="2000" dirty="0">
                <a:latin typeface="Calibri (Body)"/>
                <a:ea typeface="Calibri" panose="020F0502020204030204" pitchFamily="34" charset="0"/>
                <a:cs typeface="Times New Roman" panose="02020603050405020304" pitchFamily="18" charset="0"/>
              </a:rPr>
              <a:t> </a:t>
            </a:r>
            <a:r>
              <a:rPr lang="vi-VN" sz="2000" dirty="0">
                <a:latin typeface="Calibri (Body)"/>
                <a:ea typeface="Calibri" panose="020F0502020204030204" pitchFamily="34" charset="0"/>
                <a:cs typeface="Times New Roman" panose="02020603050405020304" pitchFamily="18" charset="0"/>
              </a:rPr>
              <a:t>phải thực hiện đăng ký chủ nguồn thải khí thải công nghiệp</a:t>
            </a:r>
            <a:r>
              <a:rPr lang="en-US" sz="2000" dirty="0">
                <a:latin typeface="Calibri (Body)"/>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Wingdings" panose="05000000000000000000" pitchFamily="2" charset="2"/>
              <a:buChar char=""/>
            </a:pPr>
            <a:r>
              <a:rPr lang="en-US" sz="2000" b="1" i="1" dirty="0" err="1">
                <a:latin typeface="Calibri (Body)"/>
              </a:rPr>
              <a:t>Cấp</a:t>
            </a:r>
            <a:r>
              <a:rPr lang="en-US" sz="2000" b="1" i="1" dirty="0">
                <a:latin typeface="Calibri (Body)"/>
              </a:rPr>
              <a:t> </a:t>
            </a:r>
            <a:r>
              <a:rPr lang="en-US" sz="2000" b="1" i="1" dirty="0" err="1">
                <a:latin typeface="Calibri (Body)"/>
              </a:rPr>
              <a:t>phép</a:t>
            </a:r>
            <a:r>
              <a:rPr lang="en-US" sz="2000" b="1" i="1" dirty="0">
                <a:latin typeface="Calibri (Body)"/>
              </a:rPr>
              <a:t>: </a:t>
            </a:r>
            <a:r>
              <a:rPr lang="vi-VN" sz="2000" dirty="0">
                <a:solidFill>
                  <a:srgbClr val="FF0000"/>
                </a:solidFill>
                <a:latin typeface="Calibri (Body)"/>
              </a:rPr>
              <a:t>Bộ Tài nguyên và Môi trường cấp Giấy phép xả khí thải công nghiệp</a:t>
            </a:r>
            <a:r>
              <a:rPr lang="en-US" sz="2000" dirty="0">
                <a:solidFill>
                  <a:srgbClr val="FF0000"/>
                </a:solidFill>
                <a:latin typeface="Calibri (Body)"/>
              </a:rPr>
              <a:t>.</a:t>
            </a:r>
          </a:p>
          <a:p>
            <a:pPr marL="342900" marR="0" lvl="0" indent="-342900" algn="just">
              <a:spcBef>
                <a:spcPts val="300"/>
              </a:spcBef>
              <a:spcAft>
                <a:spcPts val="300"/>
              </a:spcAft>
              <a:buFont typeface="Wingdings" panose="05000000000000000000" pitchFamily="2" charset="2"/>
              <a:buChar char=""/>
            </a:pPr>
            <a:r>
              <a:rPr lang="vi-VN" sz="2000" b="1" i="1" dirty="0">
                <a:latin typeface="Calibri (Body)"/>
                <a:ea typeface="Calibri" panose="020F0502020204030204" pitchFamily="34" charset="0"/>
                <a:cs typeface="Times New Roman" panose="02020603050405020304" pitchFamily="18" charset="0"/>
              </a:rPr>
              <a:t>Thời hạn: </a:t>
            </a:r>
            <a:r>
              <a:rPr lang="vi-VN" sz="2000" dirty="0">
                <a:latin typeface="Calibri (Body)"/>
                <a:ea typeface="Calibri" panose="020F0502020204030204" pitchFamily="34" charset="0"/>
                <a:cs typeface="Times New Roman" panose="02020603050405020304" pitchFamily="18" charset="0"/>
              </a:rPr>
              <a:t>05 (năm) năm. </a:t>
            </a:r>
            <a:endParaRPr lang="en-US" sz="2000" dirty="0">
              <a:latin typeface="Calibri (Body)"/>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
            </a:pPr>
            <a:r>
              <a:rPr lang="en-US" sz="2000" b="1" i="1" dirty="0" err="1">
                <a:latin typeface="Calibri (Body)"/>
                <a:ea typeface="Calibri" panose="020F0502020204030204" pitchFamily="34" charset="0"/>
                <a:cs typeface="Times New Roman" panose="02020603050405020304" pitchFamily="18" charset="0"/>
              </a:rPr>
              <a:t>Hiệu</a:t>
            </a:r>
            <a:r>
              <a:rPr lang="en-US" sz="2000" b="1" i="1" dirty="0">
                <a:latin typeface="Calibri (Body)"/>
                <a:ea typeface="Calibri" panose="020F0502020204030204" pitchFamily="34" charset="0"/>
                <a:cs typeface="Times New Roman" panose="02020603050405020304" pitchFamily="18" charset="0"/>
              </a:rPr>
              <a:t> </a:t>
            </a:r>
            <a:r>
              <a:rPr lang="en-US" sz="2000" b="1" i="1" dirty="0" err="1">
                <a:latin typeface="Calibri (Body)"/>
                <a:ea typeface="Calibri" panose="020F0502020204030204" pitchFamily="34" charset="0"/>
                <a:cs typeface="Times New Roman" panose="02020603050405020304" pitchFamily="18" charset="0"/>
              </a:rPr>
              <a:t>lực</a:t>
            </a:r>
            <a:r>
              <a:rPr lang="en-US" sz="2000" b="1" i="1" dirty="0">
                <a:latin typeface="Calibri (Body)"/>
                <a:ea typeface="Calibri" panose="020F0502020204030204" pitchFamily="34" charset="0"/>
                <a:cs typeface="Times New Roman" panose="02020603050405020304" pitchFamily="18" charset="0"/>
              </a:rPr>
              <a:t>: </a:t>
            </a:r>
            <a:r>
              <a:rPr lang="vi-VN" sz="2000" dirty="0">
                <a:latin typeface="Calibri (Body)"/>
                <a:ea typeface="Calibri" panose="020F0502020204030204" pitchFamily="34" charset="0"/>
                <a:cs typeface="Times New Roman" panose="02020603050405020304" pitchFamily="18" charset="0"/>
              </a:rPr>
              <a:t>01</a:t>
            </a:r>
            <a:r>
              <a:rPr lang="en-US" sz="2000" dirty="0">
                <a:latin typeface="Calibri (Body)"/>
                <a:ea typeface="Calibri" panose="020F0502020204030204" pitchFamily="34" charset="0"/>
                <a:cs typeface="Times New Roman" panose="02020603050405020304" pitchFamily="18" charset="0"/>
              </a:rPr>
              <a:t>/</a:t>
            </a:r>
            <a:r>
              <a:rPr lang="vi-VN" sz="2000" dirty="0">
                <a:latin typeface="Calibri (Body)"/>
                <a:ea typeface="Calibri" panose="020F0502020204030204" pitchFamily="34" charset="0"/>
                <a:cs typeface="Times New Roman" panose="02020603050405020304" pitchFamily="18" charset="0"/>
              </a:rPr>
              <a:t>01</a:t>
            </a:r>
            <a:r>
              <a:rPr lang="en-US" sz="2000" dirty="0">
                <a:latin typeface="Calibri (Body)"/>
                <a:ea typeface="Calibri" panose="020F0502020204030204" pitchFamily="34" charset="0"/>
                <a:cs typeface="Times New Roman" panose="02020603050405020304" pitchFamily="18" charset="0"/>
              </a:rPr>
              <a:t>/</a:t>
            </a:r>
            <a:r>
              <a:rPr lang="vi-VN" sz="2000" dirty="0">
                <a:latin typeface="Calibri (Body)"/>
                <a:ea typeface="Calibri" panose="020F0502020204030204" pitchFamily="34" charset="0"/>
                <a:cs typeface="Times New Roman" panose="02020603050405020304" pitchFamily="18" charset="0"/>
              </a:rPr>
              <a:t>2018.</a:t>
            </a:r>
            <a:endParaRPr lang="en-US" sz="2000" dirty="0">
              <a:effectLst/>
              <a:latin typeface="Calibri (Body)"/>
              <a:ea typeface="Calibri" panose="020F0502020204030204" pitchFamily="34" charset="0"/>
              <a:cs typeface="Times New Roman" panose="02020603050405020304" pitchFamily="18" charset="0"/>
            </a:endParaRPr>
          </a:p>
        </p:txBody>
      </p:sp>
      <p:sp>
        <p:nvSpPr>
          <p:cNvPr id="4" name="Rectangle 3"/>
          <p:cNvSpPr/>
          <p:nvPr/>
        </p:nvSpPr>
        <p:spPr>
          <a:xfrm>
            <a:off x="-152400" y="1083515"/>
            <a:ext cx="7620000" cy="461665"/>
          </a:xfrm>
          <a:prstGeom prst="rect">
            <a:avLst/>
          </a:prstGeom>
        </p:spPr>
        <p:txBody>
          <a:bodyPr wrap="square">
            <a:spAutoFit/>
          </a:bodyPr>
          <a:lstStyle/>
          <a:p>
            <a:pPr marL="457200" marR="0">
              <a:spcBef>
                <a:spcPts val="600"/>
              </a:spcBef>
              <a:spcAft>
                <a:spcPts val="3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ĐĂNG KÝ, CẤP PHÉP XẢ KHÍ THẢI</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3110" y="2482121"/>
            <a:ext cx="2085975" cy="2190750"/>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3252028"/>
            <a:ext cx="670618" cy="518205"/>
          </a:xfrm>
          <a:prstGeom prst="rect">
            <a:avLst/>
          </a:prstGeom>
        </p:spPr>
      </p:pic>
    </p:spTree>
    <p:extLst>
      <p:ext uri="{BB962C8B-B14F-4D97-AF65-F5344CB8AC3E}">
        <p14:creationId xmlns:p14="http://schemas.microsoft.com/office/powerpoint/2010/main" val="2079703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4114800" y="1491557"/>
            <a:ext cx="4783847" cy="5075748"/>
          </a:xfrm>
          <a:prstGeom prst="rect">
            <a:avLst/>
          </a:prstGeom>
          <a:solidFill>
            <a:schemeClr val="accent5">
              <a:lumMod val="20000"/>
              <a:lumOff val="80000"/>
            </a:schemeClr>
          </a:solidFill>
        </p:spPr>
        <p:txBody>
          <a:bodyPr wrap="square">
            <a:spAutoFit/>
          </a:bodyPr>
          <a:lstStyle/>
          <a:p>
            <a:pPr marL="342900" marR="0" lvl="0" indent="-342900" algn="just">
              <a:spcBef>
                <a:spcPts val="300"/>
              </a:spcBef>
              <a:spcAft>
                <a:spcPts val="300"/>
              </a:spcAft>
              <a:buFont typeface="Wingdings" panose="05000000000000000000" pitchFamily="2" charset="2"/>
              <a:buChar char=""/>
            </a:pPr>
            <a:r>
              <a:rPr lang="en-US" sz="2200" b="1" i="1" dirty="0" err="1">
                <a:latin typeface="Calibri" panose="020F0502020204030204" pitchFamily="34" charset="0"/>
                <a:ea typeface="Calibri" panose="020F0502020204030204" pitchFamily="34" charset="0"/>
                <a:cs typeface="Times New Roman" panose="02020603050405020304" pitchFamily="18" charset="0"/>
              </a:rPr>
              <a:t>Đối</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tượng</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chủ cơ sở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Lò</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hơi</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vi-VN" sz="2400" dirty="0">
                <a:solidFill>
                  <a:srgbClr val="FF0000"/>
                </a:solidFill>
              </a:rPr>
              <a:t>≥</a:t>
            </a:r>
            <a:r>
              <a:rPr lang="en-US" sz="2400" dirty="0">
                <a:solidFill>
                  <a:srgbClr val="FF0000"/>
                </a:solidFill>
              </a:rPr>
              <a:t>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tấn</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hơi</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giờ</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300"/>
              </a:spcBef>
              <a:spcAft>
                <a:spcPts val="300"/>
              </a:spcAft>
              <a:buFont typeface="Wingdings" panose="05000000000000000000" pitchFamily="2" charset="2"/>
              <a:buChar char=""/>
            </a:pPr>
            <a:r>
              <a:rPr lang="en-US" sz="2200" b="1" i="1" dirty="0" err="1">
                <a:latin typeface="Calibri" panose="020F0502020204030204" pitchFamily="34" charset="0"/>
                <a:ea typeface="Calibri" panose="020F0502020204030204" pitchFamily="34" charset="0"/>
                <a:cs typeface="Times New Roman" panose="02020603050405020304" pitchFamily="18" charset="0"/>
              </a:rPr>
              <a:t>Yêu</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cầu</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quan</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trắc</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vi-VN" sz="2200" dirty="0">
                <a:latin typeface="Calibri" panose="020F0502020204030204" pitchFamily="34" charset="0"/>
                <a:ea typeface="Calibri" panose="020F0502020204030204" pitchFamily="34" charset="0"/>
                <a:cs typeface="Times New Roman" panose="02020603050405020304" pitchFamily="18" charset="0"/>
              </a:rPr>
              <a:t>lắp đặt thiết bị quan trắc khí thải tự động liên tục, truyền số liệu trực tiếp cho</a:t>
            </a:r>
            <a:r>
              <a:rPr lang="en-US" sz="2200" dirty="0">
                <a:latin typeface="Calibri" panose="020F0502020204030204" pitchFamily="34" charset="0"/>
                <a:ea typeface="Calibri" panose="020F0502020204030204" pitchFamily="34" charset="0"/>
                <a:cs typeface="Times New Roman" panose="02020603050405020304" pitchFamily="18" charset="0"/>
              </a:rPr>
              <a:t> DONRE</a:t>
            </a:r>
            <a:r>
              <a:rPr lang="vi-VN"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200" b="1" i="1" dirty="0" err="1">
                <a:latin typeface="Calibri" panose="020F0502020204030204" pitchFamily="34" charset="0"/>
                <a:ea typeface="Calibri" panose="020F0502020204030204" pitchFamily="34" charset="0"/>
                <a:cs typeface="Calibri" panose="020F0502020204030204" pitchFamily="34" charset="0"/>
              </a:rPr>
              <a:t>Các</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thông</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số</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quan</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trắc</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lượng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bụi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tổng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nhiệt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độ</a:t>
            </a:r>
            <a:r>
              <a:rPr lang="en-US" sz="2200" dirty="0">
                <a:latin typeface="Calibri" panose="020F0502020204030204" pitchFamily="34" charset="0"/>
                <a:ea typeface="Calibri" panose="020F0502020204030204" pitchFamily="34" charset="0"/>
                <a:cs typeface="Calibri" panose="020F0502020204030204" pitchFamily="34" charset="0"/>
              </a:rPr>
              <a:t>, SO</a:t>
            </a:r>
            <a:r>
              <a:rPr lang="en-US" sz="2200" baseline="-25000" dirty="0">
                <a:latin typeface="Calibri" panose="020F0502020204030204" pitchFamily="34" charset="0"/>
                <a:ea typeface="Calibri" panose="020F0502020204030204" pitchFamily="34" charset="0"/>
                <a:cs typeface="Calibri" panose="020F0502020204030204" pitchFamily="34" charset="0"/>
              </a:rPr>
              <a:t>2</a:t>
            </a:r>
            <a:r>
              <a:rPr lang="en-US" sz="2200" dirty="0">
                <a:latin typeface="Calibri" panose="020F0502020204030204" pitchFamily="34" charset="0"/>
                <a:ea typeface="Calibri" panose="020F0502020204030204" pitchFamily="34" charset="0"/>
                <a:cs typeface="Calibri" panose="020F0502020204030204" pitchFamily="34" charset="0"/>
              </a:rPr>
              <a:t>, NO</a:t>
            </a:r>
            <a:r>
              <a:rPr lang="en-US" sz="2200" baseline="-25000" dirty="0">
                <a:latin typeface="Calibri" panose="020F0502020204030204" pitchFamily="34" charset="0"/>
                <a:ea typeface="Calibri" panose="020F0502020204030204" pitchFamily="34" charset="0"/>
                <a:cs typeface="Calibri" panose="020F0502020204030204" pitchFamily="34" charset="0"/>
              </a:rPr>
              <a:t>x</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tính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theo</a:t>
            </a:r>
            <a:r>
              <a:rPr lang="en-US" sz="2200" dirty="0">
                <a:latin typeface="Calibri" panose="020F0502020204030204" pitchFamily="34" charset="0"/>
                <a:ea typeface="Calibri" panose="020F0502020204030204" pitchFamily="34" charset="0"/>
                <a:cs typeface="Calibri" panose="020F0502020204030204" pitchFamily="34" charset="0"/>
              </a:rPr>
              <a:t> NO</a:t>
            </a:r>
            <a:r>
              <a:rPr lang="en-US" sz="2200" baseline="-25000" dirty="0">
                <a:latin typeface="Calibri" panose="020F0502020204030204" pitchFamily="34" charset="0"/>
                <a:ea typeface="Calibri" panose="020F0502020204030204" pitchFamily="34" charset="0"/>
                <a:cs typeface="Calibri" panose="020F0502020204030204" pitchFamily="34" charset="0"/>
              </a:rPr>
              <a:t>2</a:t>
            </a:r>
            <a:r>
              <a:rPr lang="en-US" sz="2200" dirty="0">
                <a:latin typeface="Calibri" panose="020F0502020204030204" pitchFamily="34" charset="0"/>
                <a:ea typeface="Calibri" panose="020F0502020204030204" pitchFamily="34" charset="0"/>
                <a:cs typeface="Calibri" panose="020F0502020204030204" pitchFamily="34" charset="0"/>
              </a:rPr>
              <a:t>), O</a:t>
            </a:r>
            <a:r>
              <a:rPr lang="en-US" sz="2200" baseline="-25000" dirty="0">
                <a:latin typeface="Calibri" panose="020F0502020204030204" pitchFamily="34" charset="0"/>
                <a:ea typeface="Calibri" panose="020F0502020204030204" pitchFamily="34" charset="0"/>
                <a:cs typeface="Calibri" panose="020F0502020204030204" pitchFamily="34" charset="0"/>
              </a:rPr>
              <a:t>2</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trừ</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lò</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hơi</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chỉ</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sử</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dụng</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nhiên</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liệu</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khí</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tự</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FF0000"/>
                </a:solidFill>
                <a:latin typeface="Calibri" panose="020F0502020204030204" pitchFamily="34" charset="0"/>
                <a:ea typeface="Calibri" panose="020F0502020204030204" pitchFamily="34" charset="0"/>
                <a:cs typeface="Calibri" panose="020F0502020204030204" pitchFamily="34" charset="0"/>
              </a:rPr>
              <a:t>nhiên</a:t>
            </a:r>
            <a:r>
              <a:rPr lang="en-US" sz="2200" dirty="0">
                <a:solidFill>
                  <a:srgbClr val="FF0000"/>
                </a:solidFill>
                <a:latin typeface="Calibri" panose="020F0502020204030204" pitchFamily="34" charset="0"/>
                <a:ea typeface="Calibri" panose="020F0502020204030204" pitchFamily="34" charset="0"/>
                <a:cs typeface="Calibri" panose="020F0502020204030204" pitchFamily="34" charset="0"/>
              </a:rPr>
              <a:t>, CNG, LPG).</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200" b="1" i="1" dirty="0" err="1">
                <a:latin typeface="Calibri" panose="020F0502020204030204" pitchFamily="34" charset="0"/>
                <a:ea typeface="Calibri" panose="020F0502020204030204" pitchFamily="34" charset="0"/>
                <a:cs typeface="Calibri" panose="020F0502020204030204" pitchFamily="34" charset="0"/>
              </a:rPr>
              <a:t>Yêu</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cầu</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kỹ</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thuật</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hoạt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động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ổn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định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được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kiểm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định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hiệu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chuẩn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kết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nối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để</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truyền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dữ</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liệu</a:t>
            </a:r>
            <a:r>
              <a:rPr lang="en-US" sz="2200" dirty="0">
                <a:latin typeface="Calibri" panose="020F0502020204030204" pitchFamily="34" charset="0"/>
                <a:ea typeface="Calibri" panose="020F0502020204030204" pitchFamily="34" charset="0"/>
                <a:cs typeface="Calibri" panose="020F0502020204030204" pitchFamily="34"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
            </a:pPr>
            <a:r>
              <a:rPr lang="en-US" sz="2200" b="1" i="1" dirty="0" err="1">
                <a:latin typeface="Calibri" panose="020F0502020204030204" pitchFamily="34" charset="0"/>
                <a:ea typeface="Calibri" panose="020F0502020204030204" pitchFamily="34" charset="0"/>
                <a:cs typeface="Calibri" panose="020F0502020204030204" pitchFamily="34" charset="0"/>
              </a:rPr>
              <a:t>Hồ</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err="1">
                <a:latin typeface="Calibri" panose="020F0502020204030204" pitchFamily="34" charset="0"/>
                <a:ea typeface="Calibri" panose="020F0502020204030204" pitchFamily="34" charset="0"/>
                <a:cs typeface="Calibri" panose="020F0502020204030204" pitchFamily="34" charset="0"/>
              </a:rPr>
              <a:t>sơ</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Lưu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giữ</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báo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cáo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công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bố</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thông</a:t>
            </a:r>
            <a:r>
              <a:rPr lang="en-US" sz="2200" dirty="0">
                <a:latin typeface="Calibri" panose="020F0502020204030204" pitchFamily="34" charset="0"/>
                <a:ea typeface="Calibri" panose="020F0502020204030204" pitchFamily="34" charset="0"/>
                <a:cs typeface="Calibri" panose="020F0502020204030204" pitchFamily="34" charset="0"/>
              </a:rPr>
              <a:t> tin </a:t>
            </a:r>
            <a:r>
              <a:rPr lang="en-US" sz="2200" dirty="0" err="1">
                <a:latin typeface="Calibri" panose="020F0502020204030204" pitchFamily="34" charset="0"/>
                <a:ea typeface="Calibri" panose="020F0502020204030204" pitchFamily="34" charset="0"/>
                <a:cs typeface="Calibri" panose="020F0502020204030204" pitchFamily="34" charset="0"/>
              </a:rPr>
              <a:t>và</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dữ</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liệu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quan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trắc</a:t>
            </a:r>
            <a:r>
              <a:rPr lang="en-US" sz="2200" dirty="0">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8184" y="1065586"/>
            <a:ext cx="5679760" cy="461665"/>
          </a:xfrm>
          <a:prstGeom prst="rect">
            <a:avLst/>
          </a:prstGeom>
        </p:spPr>
        <p:txBody>
          <a:bodyPr wrap="none">
            <a:spAutoFit/>
          </a:bodyPr>
          <a:lstStyle/>
          <a:p>
            <a:pPr marL="685800" marR="0" algn="just">
              <a:spcBef>
                <a:spcPts val="300"/>
              </a:spcBef>
              <a:spcAft>
                <a:spcPts val="30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QUAN TRẮC KHÍ THẢI TỰ ĐỘNG</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981200"/>
            <a:ext cx="3438526" cy="3438526"/>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828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304799" y="1044694"/>
            <a:ext cx="8546183" cy="2727029"/>
          </a:xfrm>
          <a:prstGeom prst="rect">
            <a:avLst/>
          </a:prstGeom>
          <a:solidFill>
            <a:srgbClr val="CCCC00"/>
          </a:solidFill>
        </p:spPr>
        <p:txBody>
          <a:bodyPr wrap="square">
            <a:spAutoFit/>
          </a:bodyPr>
          <a:lstStyle/>
          <a:p>
            <a:pPr algn="just">
              <a:lnSpc>
                <a:spcPct val="107000"/>
              </a:lnSpc>
              <a:spcAft>
                <a:spcPts val="600"/>
              </a:spcAft>
            </a:pPr>
            <a:r>
              <a:rPr lang="vi-VN" sz="2000" b="1" dirty="0">
                <a:solidFill>
                  <a:srgbClr val="FF0000"/>
                </a:solidFill>
                <a:ea typeface="Calibri" panose="020F0502020204030204" pitchFamily="34" charset="0"/>
                <a:cs typeface="Times New Roman" panose="02020603050405020304" pitchFamily="18" charset="0"/>
              </a:rPr>
              <a:t>Xây dựng, quản lý cơ sở dữ liệu về khí thải công nghiệp</a:t>
            </a:r>
            <a:endParaRPr lang="en-US" sz="2000" dirty="0">
              <a:solidFill>
                <a:srgbClr val="FF0000"/>
              </a:solidFill>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Wingdings" panose="05000000000000000000" pitchFamily="2" charset="2"/>
              <a:buChar char=""/>
            </a:pPr>
            <a:r>
              <a:rPr lang="en-US" dirty="0">
                <a:ea typeface="Calibri" panose="020F0502020204030204" pitchFamily="34" charset="0"/>
                <a:cs typeface="Times New Roman" panose="02020603050405020304" pitchFamily="18" charset="0"/>
              </a:rPr>
              <a:t>Đ</a:t>
            </a:r>
            <a:r>
              <a:rPr lang="vi-VN" dirty="0">
                <a:ea typeface="Calibri" panose="020F0502020204030204" pitchFamily="34" charset="0"/>
                <a:cs typeface="Times New Roman" panose="02020603050405020304" pitchFamily="18" charset="0"/>
              </a:rPr>
              <a:t>ối tượng phải kiểm tra, xác nhận hoàn thành công trình bảo vệ môi trường phải xây dựng và quản lý cơ sở dữ liệu khí thải công nghiệp. </a:t>
            </a:r>
            <a:endParaRPr lang="en-US" dirty="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Wingdings" panose="05000000000000000000" pitchFamily="2" charset="2"/>
              <a:buChar char=""/>
            </a:pPr>
            <a:r>
              <a:rPr lang="vi-VN" dirty="0">
                <a:ea typeface="Calibri" panose="020F0502020204030204" pitchFamily="34" charset="0"/>
                <a:cs typeface="Times New Roman" panose="02020603050405020304" pitchFamily="18" charset="0"/>
              </a:rPr>
              <a:t>Cơ sở dữ liệu khí thải công nghiệp bao gồm các số liệu đo đạc, thống kê, kiểm kê về lưu lượng, thông số, tính chất, đặc điểm khí thải công nghiệp. </a:t>
            </a:r>
            <a:endParaRPr lang="en-US" dirty="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Wingdings" panose="05000000000000000000" pitchFamily="2" charset="2"/>
              <a:buChar char=""/>
            </a:pPr>
            <a:r>
              <a:rPr lang="vi-VN" dirty="0">
                <a:ea typeface="Calibri" panose="020F0502020204030204" pitchFamily="34" charset="0"/>
                <a:cs typeface="Times New Roman" panose="02020603050405020304" pitchFamily="18" charset="0"/>
              </a:rPr>
              <a:t>Chủ dự án, chủ cơ sở có trách nhiệm báo cáo việc thực hiện nội dung này khi lập báo cáo kết quả hoàn thành công trình bảo vệ môi trường và báo cáo công tác bảo vệ môi trường hàng năm.</a:t>
            </a:r>
            <a:endParaRPr lang="en-US" dirty="0">
              <a:effectLst/>
              <a:ea typeface="Calibri" panose="020F0502020204030204" pitchFamily="34" charset="0"/>
              <a:cs typeface="Times New Roman" panose="02020603050405020304" pitchFamily="18" charset="0"/>
            </a:endParaRPr>
          </a:p>
        </p:txBody>
      </p:sp>
      <p:sp>
        <p:nvSpPr>
          <p:cNvPr id="6" name="Rectangle 5"/>
          <p:cNvSpPr/>
          <p:nvPr/>
        </p:nvSpPr>
        <p:spPr>
          <a:xfrm>
            <a:off x="216816" y="3962400"/>
            <a:ext cx="8634167" cy="1760995"/>
          </a:xfrm>
          <a:prstGeom prst="rect">
            <a:avLst/>
          </a:prstGeom>
          <a:solidFill>
            <a:srgbClr val="CCCC00"/>
          </a:solidFill>
        </p:spPr>
        <p:txBody>
          <a:bodyPr wrap="square">
            <a:spAutoFit/>
          </a:bodyPr>
          <a:lstStyle/>
          <a:p>
            <a:pPr indent="457200" algn="just">
              <a:lnSpc>
                <a:spcPct val="107000"/>
              </a:lnSpc>
              <a:spcAft>
                <a:spcPts val="600"/>
              </a:spcAft>
            </a:pPr>
            <a:r>
              <a:rPr lang="vi-VN" sz="2000" b="1" dirty="0">
                <a:solidFill>
                  <a:srgbClr val="FF0000"/>
                </a:solidFill>
                <a:latin typeface="Arial" panose="020B0604020202020204" pitchFamily="34" charset="0"/>
                <a:ea typeface="Calibri" panose="020F0502020204030204" pitchFamily="34" charset="0"/>
                <a:cs typeface="Arial" panose="020B0604020202020204" pitchFamily="34" charset="0"/>
              </a:rPr>
              <a:t>Việc xả thải khí thải công nghiệp</a:t>
            </a:r>
            <a:endParaRPr lang="en-US"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Wingdings" panose="05000000000000000000" pitchFamily="2" charset="2"/>
              <a:buChar char=""/>
            </a:pPr>
            <a:r>
              <a:rPr lang="vi-VN" dirty="0">
                <a:latin typeface="Arial" panose="020B0604020202020204" pitchFamily="34" charset="0"/>
                <a:ea typeface="Calibri" panose="020F0502020204030204" pitchFamily="34" charset="0"/>
                <a:cs typeface="Arial" panose="020B0604020202020204" pitchFamily="34" charset="0"/>
              </a:rPr>
              <a:t>Dự án, cơ sở có phát sinh khí thải công nghiệp và thuộc đối tượng phải kiểm tra, xác nhận hoàn thành công trình phải có giấy phép xả khí thải công nghiệp. </a:t>
            </a:r>
            <a:endParaRPr lang="en-US"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Wingdings" panose="05000000000000000000" pitchFamily="2" charset="2"/>
              <a:buChar char=""/>
            </a:pPr>
            <a:r>
              <a:rPr lang="vi-VN" dirty="0">
                <a:latin typeface="Arial" panose="020B0604020202020204" pitchFamily="34" charset="0"/>
                <a:ea typeface="Calibri" panose="020F0502020204030204" pitchFamily="34" charset="0"/>
                <a:cs typeface="Arial" panose="020B0604020202020204" pitchFamily="34" charset="0"/>
              </a:rPr>
              <a:t>Nội dung cấp phép xả khí thải công nghiệp được tích hợp trong giấy xác nhận hoàn thành công trình bảo vệ môi trường,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Tree>
    <p:extLst>
      <p:ext uri="{BB962C8B-B14F-4D97-AF65-F5344CB8AC3E}">
        <p14:creationId xmlns:p14="http://schemas.microsoft.com/office/powerpoint/2010/main" val="1074082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304799" y="1044694"/>
            <a:ext cx="8546183" cy="5066900"/>
          </a:xfrm>
          <a:prstGeom prst="rect">
            <a:avLst/>
          </a:prstGeom>
          <a:solidFill>
            <a:srgbClr val="CCCC00"/>
          </a:solidFill>
        </p:spPr>
        <p:txBody>
          <a:bodyPr wrap="square">
            <a:spAutoFit/>
          </a:bodyPr>
          <a:lstStyle/>
          <a:p>
            <a:r>
              <a:rPr lang="vi-VN" sz="2400" b="1" dirty="0">
                <a:solidFill>
                  <a:srgbClr val="FF0000"/>
                </a:solidFill>
              </a:rPr>
              <a:t>Quan trắc khí thải công nghiệp</a:t>
            </a:r>
            <a:endParaRPr lang="en-US" sz="2400" b="1" dirty="0">
              <a:solidFill>
                <a:srgbClr val="FF0000"/>
              </a:solidFill>
            </a:endParaRPr>
          </a:p>
          <a:p>
            <a:endParaRPr lang="en-US" sz="2000" dirty="0"/>
          </a:p>
          <a:p>
            <a:r>
              <a:rPr lang="vi-VN" sz="2000" b="1" dirty="0"/>
              <a:t>1</a:t>
            </a:r>
            <a:r>
              <a:rPr lang="vi-VN" sz="2000" b="1" dirty="0">
                <a:latin typeface="Arial" panose="020B0604020202020204" pitchFamily="34" charset="0"/>
                <a:cs typeface="Arial" panose="020B0604020202020204" pitchFamily="34" charset="0"/>
              </a:rPr>
              <a:t>. Đối tượng, tần suất và thông số quan trắc khí thải định kỳ</a:t>
            </a:r>
            <a:r>
              <a:rPr lang="en-US" sz="2000" b="1" dirty="0">
                <a:latin typeface="Arial" panose="020B0604020202020204" pitchFamily="34" charset="0"/>
                <a:cs typeface="Arial" panose="020B0604020202020204" pitchFamily="34" charset="0"/>
              </a:rPr>
              <a:t>:</a:t>
            </a:r>
          </a:p>
          <a:p>
            <a:pPr marL="342900" lvl="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Đối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lập báo cáo </a:t>
            </a:r>
            <a:r>
              <a:rPr lang="en-US" sz="2000" dirty="0">
                <a:latin typeface="Arial" panose="020B0604020202020204" pitchFamily="34" charset="0"/>
                <a:cs typeface="Arial" panose="020B0604020202020204" pitchFamily="34" charset="0"/>
              </a:rPr>
              <a:t>ĐTM </a:t>
            </a:r>
            <a:r>
              <a:rPr lang="vi-VN" sz="2000" dirty="0">
                <a:latin typeface="Arial" panose="020B0604020202020204" pitchFamily="34" charset="0"/>
                <a:cs typeface="Arial" panose="020B0604020202020204" pitchFamily="34" charset="0"/>
              </a:rPr>
              <a:t>có tổng lưu lượng khí thải thải ≥5.000 m</a:t>
            </a:r>
            <a:r>
              <a:rPr lang="vi-VN" sz="2000" baseline="30000" dirty="0">
                <a:latin typeface="Arial" panose="020B0604020202020204" pitchFamily="34" charset="0"/>
                <a:cs typeface="Arial" panose="020B0604020202020204" pitchFamily="34" charset="0"/>
              </a:rPr>
              <a:t>3</a:t>
            </a:r>
            <a:r>
              <a:rPr lang="vi-VN" sz="2000" dirty="0">
                <a:latin typeface="Arial" panose="020B0604020202020204" pitchFamily="34" charset="0"/>
                <a:cs typeface="Arial" panose="020B0604020202020204" pitchFamily="34" charset="0"/>
              </a:rPr>
              <a:t> khí thải/giờ </a:t>
            </a:r>
            <a:r>
              <a:rPr lang="en-US" sz="2000" dirty="0">
                <a:latin typeface="Arial" panose="020B0604020202020204" pitchFamily="34" charset="0"/>
                <a:cs typeface="Arial" panose="020B0604020202020204" pitchFamily="34" charset="0"/>
              </a:rPr>
              <a:t>q</a:t>
            </a:r>
            <a:r>
              <a:rPr lang="vi-VN" sz="2000" dirty="0">
                <a:latin typeface="Arial" panose="020B0604020202020204" pitchFamily="34" charset="0"/>
                <a:cs typeface="Arial" panose="020B0604020202020204" pitchFamily="34" charset="0"/>
              </a:rPr>
              <a:t>uan trắc khí thải định kỳ với tần suất là 03 tháng/01 lần. </a:t>
            </a: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Đối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lập báo cáo </a:t>
            </a:r>
            <a:r>
              <a:rPr lang="en-US" sz="2000" dirty="0">
                <a:latin typeface="Arial" panose="020B0604020202020204" pitchFamily="34" charset="0"/>
                <a:cs typeface="Arial" panose="020B0604020202020204" pitchFamily="34" charset="0"/>
              </a:rPr>
              <a:t>KHBVMT </a:t>
            </a:r>
            <a:r>
              <a:rPr lang="vi-VN" sz="2000" dirty="0">
                <a:latin typeface="Arial" panose="020B0604020202020204" pitchFamily="34" charset="0"/>
                <a:cs typeface="Arial" panose="020B0604020202020204" pitchFamily="34" charset="0"/>
              </a:rPr>
              <a:t>có tổng lưu lượng khí thải thải ≥5.000 m</a:t>
            </a:r>
            <a:r>
              <a:rPr lang="vi-VN" sz="2000" baseline="30000" dirty="0">
                <a:latin typeface="Arial" panose="020B0604020202020204" pitchFamily="34" charset="0"/>
                <a:cs typeface="Arial" panose="020B0604020202020204" pitchFamily="34" charset="0"/>
              </a:rPr>
              <a:t>3</a:t>
            </a:r>
            <a:r>
              <a:rPr lang="vi-VN" sz="2000" dirty="0">
                <a:latin typeface="Arial" panose="020B0604020202020204" pitchFamily="34" charset="0"/>
                <a:cs typeface="Arial" panose="020B0604020202020204" pitchFamily="34" charset="0"/>
              </a:rPr>
              <a:t> khí thải/giờ </a:t>
            </a:r>
            <a:r>
              <a:rPr lang="en-US" sz="2000" dirty="0">
                <a:latin typeface="Arial" panose="020B0604020202020204" pitchFamily="34" charset="0"/>
                <a:cs typeface="Arial" panose="020B0604020202020204" pitchFamily="34" charset="0"/>
              </a:rPr>
              <a:t>q</a:t>
            </a:r>
            <a:r>
              <a:rPr lang="vi-VN" sz="2000" dirty="0">
                <a:latin typeface="Arial" panose="020B0604020202020204" pitchFamily="34" charset="0"/>
                <a:cs typeface="Arial" panose="020B0604020202020204" pitchFamily="34" charset="0"/>
              </a:rPr>
              <a:t>uan trắc khí thải định kỳ với tần suất là 0</a:t>
            </a:r>
            <a:r>
              <a:rPr lang="en-US" sz="2000" dirty="0">
                <a:latin typeface="Arial" panose="020B0604020202020204" pitchFamily="34" charset="0"/>
                <a:cs typeface="Arial" panose="020B0604020202020204" pitchFamily="34" charset="0"/>
              </a:rPr>
              <a:t>6</a:t>
            </a:r>
            <a:r>
              <a:rPr lang="vi-VN" sz="2000" dirty="0">
                <a:latin typeface="Arial" panose="020B0604020202020204" pitchFamily="34" charset="0"/>
                <a:cs typeface="Arial" panose="020B0604020202020204" pitchFamily="34" charset="0"/>
              </a:rPr>
              <a:t> tháng/01 lần. </a:t>
            </a: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vi-VN" sz="2000" dirty="0">
                <a:latin typeface="Arial" panose="020B0604020202020204" pitchFamily="34" charset="0"/>
                <a:cs typeface="Arial" panose="020B0604020202020204" pitchFamily="34" charset="0"/>
              </a:rPr>
              <a:t>Khuyến khích </a:t>
            </a:r>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vi-VN" sz="2000" b="1" dirty="0">
                <a:latin typeface="Arial" panose="020B0604020202020204" pitchFamily="34" charset="0"/>
                <a:cs typeface="Arial" panose="020B0604020202020204" pitchFamily="34" charset="0"/>
              </a:rPr>
              <a:t>2. Đối tượng phải thực hiện quan trắc khí thải tự động, liên tục: </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Có </a:t>
            </a:r>
            <a:r>
              <a:rPr lang="en-US" sz="2000" dirty="0" err="1">
                <a:latin typeface="Arial" panose="020B0604020202020204" pitchFamily="34" charset="0"/>
                <a:cs typeface="Arial" panose="020B0604020202020204" pitchFamily="34" charset="0"/>
              </a:rPr>
              <a:t>sư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dụng</a:t>
            </a:r>
            <a:r>
              <a:rPr lang="en-US" sz="2000" dirty="0">
                <a:latin typeface="Arial" panose="020B0604020202020204" pitchFamily="34" charset="0"/>
                <a:cs typeface="Arial" panose="020B0604020202020204" pitchFamily="34" charset="0"/>
              </a:rPr>
              <a:t> Lò </a:t>
            </a:r>
            <a:r>
              <a:rPr lang="en-US" sz="2000" dirty="0" err="1">
                <a:latin typeface="Arial" panose="020B0604020202020204" pitchFamily="34" charset="0"/>
                <a:cs typeface="Arial" panose="020B0604020202020204" pitchFamily="34" charset="0"/>
              </a:rPr>
              <a:t>hôi</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20 tấn hơi/giờ trở lên (tính cho tổng công suất các lò hơi), trừ trường hợp sử dụng hoàn toàn nhiên liệu là kh</a:t>
            </a:r>
            <a:r>
              <a:rPr lang="en-US" sz="2000" dirty="0">
                <a:latin typeface="Arial" panose="020B0604020202020204" pitchFamily="34" charset="0"/>
                <a:cs typeface="Arial" panose="020B0604020202020204" pitchFamily="34" charset="0"/>
              </a:rPr>
              <a:t>í </a:t>
            </a:r>
            <a:r>
              <a:rPr lang="vi-VN" sz="2000" dirty="0">
                <a:latin typeface="Arial" panose="020B0604020202020204" pitchFamily="34" charset="0"/>
                <a:cs typeface="Arial" panose="020B0604020202020204" pitchFamily="34" charset="0"/>
              </a:rPr>
              <a:t>đốt, dầu DO</a:t>
            </a: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vi-VN" sz="2000" dirty="0">
                <a:latin typeface="Arial" panose="020B0604020202020204" pitchFamily="34" charset="0"/>
                <a:cs typeface="Arial" panose="020B0604020202020204" pitchFamily="34" charset="0"/>
              </a:rPr>
              <a:t>Cơ sở bị xử phạt vi phạm hành chính đối với hành vi xả khí thải vượt </a:t>
            </a:r>
            <a:r>
              <a:rPr lang="en-US" sz="2000" dirty="0">
                <a:latin typeface="Arial" panose="020B0604020202020204" pitchFamily="34" charset="0"/>
                <a:cs typeface="Arial" panose="020B0604020202020204" pitchFamily="34" charset="0"/>
              </a:rPr>
              <a:t>mà </a:t>
            </a:r>
            <a:r>
              <a:rPr lang="vi-VN" sz="2000" dirty="0">
                <a:latin typeface="Arial" panose="020B0604020202020204" pitchFamily="34" charset="0"/>
                <a:cs typeface="Arial" panose="020B0604020202020204" pitchFamily="34" charset="0"/>
              </a:rPr>
              <a:t>tái phạm nhiều lần</a:t>
            </a:r>
            <a:r>
              <a:rPr lang="en-US" sz="2000" dirty="0">
                <a:latin typeface="Arial" panose="020B0604020202020204" pitchFamily="34" charset="0"/>
                <a:cs typeface="Arial" panose="020B0604020202020204" pitchFamily="34" charset="0"/>
              </a:rPr>
              <a:t> (có </a:t>
            </a:r>
            <a:r>
              <a:rPr lang="vi-VN" sz="2000" dirty="0">
                <a:latin typeface="Arial" panose="020B0604020202020204" pitchFamily="34" charset="0"/>
                <a:cs typeface="Arial" panose="020B0604020202020204" pitchFamily="34" charset="0"/>
              </a:rPr>
              <a:t>thời hạn ghi trong quyết định xử phạt</a:t>
            </a:r>
            <a:r>
              <a:rPr lang="en-US" sz="2000" dirty="0">
                <a:latin typeface="Arial" panose="020B0604020202020204" pitchFamily="34" charset="0"/>
                <a:cs typeface="Arial" panose="020B0604020202020204" pitchFamily="34" charset="0"/>
              </a:rPr>
              <a:t>)</a:t>
            </a:r>
          </a:p>
          <a:p>
            <a:pPr marL="285750" indent="-285750" algn="just">
              <a:lnSpc>
                <a:spcPct val="107000"/>
              </a:lnSpc>
              <a:spcAft>
                <a:spcPts val="600"/>
              </a:spcAft>
              <a:buFont typeface="Wingdings" panose="05000000000000000000" pitchFamily="2" charset="2"/>
              <a:buChar char="ü"/>
            </a:pPr>
            <a:endParaRPr lang="en-US" dirty="0">
              <a:effectLs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Tree>
    <p:extLst>
      <p:ext uri="{BB962C8B-B14F-4D97-AF65-F5344CB8AC3E}">
        <p14:creationId xmlns:p14="http://schemas.microsoft.com/office/powerpoint/2010/main" val="1825297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304799" y="1044694"/>
            <a:ext cx="8546183" cy="5099858"/>
          </a:xfrm>
          <a:prstGeom prst="rect">
            <a:avLst/>
          </a:prstGeom>
          <a:solidFill>
            <a:srgbClr val="CCCC00"/>
          </a:solidFill>
        </p:spPr>
        <p:txBody>
          <a:bodyPr wrap="square">
            <a:spAutoFit/>
          </a:bodyPr>
          <a:lstStyle/>
          <a:p>
            <a:r>
              <a:rPr lang="vi-VN" sz="2400" dirty="0">
                <a:solidFill>
                  <a:srgbClr val="FF0000"/>
                </a:solidFill>
              </a:rPr>
              <a:t>Đối tượng phải thực hiện quan trắc khí thải tự động, liên tục</a:t>
            </a:r>
            <a:r>
              <a:rPr lang="en-US" sz="2400" dirty="0">
                <a:solidFill>
                  <a:srgbClr val="FF0000"/>
                </a:solidFill>
              </a:rPr>
              <a:t>:</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a:t>
            </a:r>
            <a:r>
              <a:rPr lang="vi-VN" sz="2000" dirty="0">
                <a:latin typeface="Arial" panose="020B0604020202020204" pitchFamily="34" charset="0"/>
                <a:cs typeface="Arial" panose="020B0604020202020204" pitchFamily="34" charset="0"/>
              </a:rPr>
              <a:t>hải lắp đặt hệ thống quan trắc khí thải tự động, liên tục, có camera theo dõi, truyền số liệu trực tiếp cho Sở Tài nguyên và Môi trường nơi có cơ sở trước </a:t>
            </a:r>
            <a:r>
              <a:rPr lang="vi-VN" sz="2000" dirty="0">
                <a:solidFill>
                  <a:srgbClr val="FF0000"/>
                </a:solidFill>
                <a:latin typeface="Arial" panose="020B0604020202020204" pitchFamily="34" charset="0"/>
                <a:cs typeface="Arial" panose="020B0604020202020204" pitchFamily="34" charset="0"/>
              </a:rPr>
              <a:t>ngày 31 tháng 12 năm 2020.</a:t>
            </a:r>
            <a:endParaRPr lang="en-US" sz="2000" dirty="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đang triển khai xây dựng, phải l</a:t>
            </a:r>
            <a:r>
              <a:rPr lang="en-US" sz="2000" dirty="0">
                <a:latin typeface="Arial" panose="020B0604020202020204" pitchFamily="34" charset="0"/>
                <a:cs typeface="Arial" panose="020B0604020202020204" pitchFamily="34" charset="0"/>
              </a:rPr>
              <a:t>ắ</a:t>
            </a:r>
            <a:r>
              <a:rPr lang="vi-VN" sz="2000" dirty="0">
                <a:latin typeface="Arial" panose="020B0604020202020204" pitchFamily="34" charset="0"/>
                <a:cs typeface="Arial" panose="020B0604020202020204" pitchFamily="34" charset="0"/>
              </a:rPr>
              <a:t>p đặt hệ th</a:t>
            </a:r>
            <a:r>
              <a:rPr lang="en-US" sz="2000" dirty="0">
                <a:latin typeface="Arial" panose="020B0604020202020204" pitchFamily="34" charset="0"/>
                <a:cs typeface="Arial" panose="020B0604020202020204" pitchFamily="34" charset="0"/>
              </a:rPr>
              <a:t>ố</a:t>
            </a:r>
            <a:r>
              <a:rPr lang="vi-VN" sz="2000" dirty="0">
                <a:latin typeface="Arial" panose="020B0604020202020204" pitchFamily="34" charset="0"/>
                <a:cs typeface="Arial" panose="020B0604020202020204" pitchFamily="34" charset="0"/>
              </a:rPr>
              <a:t>ng quan tr</a:t>
            </a:r>
            <a:r>
              <a:rPr lang="en-US" sz="2000" dirty="0">
                <a:latin typeface="Arial" panose="020B0604020202020204" pitchFamily="34" charset="0"/>
                <a:cs typeface="Arial" panose="020B0604020202020204" pitchFamily="34" charset="0"/>
              </a:rPr>
              <a:t>ắ</a:t>
            </a:r>
            <a:r>
              <a:rPr lang="vi-VN" sz="2000" dirty="0">
                <a:latin typeface="Arial" panose="020B0604020202020204" pitchFamily="34" charset="0"/>
                <a:cs typeface="Arial" panose="020B0604020202020204" pitchFamily="34" charset="0"/>
              </a:rPr>
              <a:t>c khí thải tự động, liên tục trước khi đưa dự án vào vận hành. </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vi-VN" sz="2000" dirty="0">
                <a:latin typeface="Arial" panose="020B0604020202020204" pitchFamily="34" charset="0"/>
                <a:cs typeface="Arial" panose="020B0604020202020204" pitchFamily="34" charset="0"/>
              </a:rPr>
              <a:t>Thông số quan trắc khí thải tự động, liên tục gồm: Các thông số môi trường cố định gồm: lưu lượng, nhiệt độ, </a:t>
            </a:r>
            <a:r>
              <a:rPr lang="vi-VN" sz="2000" dirty="0">
                <a:solidFill>
                  <a:srgbClr val="FF0000"/>
                </a:solidFill>
                <a:latin typeface="Arial" panose="020B0604020202020204" pitchFamily="34" charset="0"/>
                <a:cs typeface="Arial" panose="020B0604020202020204" pitchFamily="34" charset="0"/>
              </a:rPr>
              <a:t>áp suất</a:t>
            </a:r>
            <a:r>
              <a:rPr lang="vi-V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a:t>
            </a:r>
            <a:r>
              <a:rPr lang="vi-VN" sz="2000" baseline="-25000" dirty="0">
                <a:latin typeface="Arial" panose="020B0604020202020204" pitchFamily="34" charset="0"/>
                <a:cs typeface="Arial" panose="020B0604020202020204" pitchFamily="34" charset="0"/>
              </a:rPr>
              <a:t>2</a:t>
            </a:r>
            <a:r>
              <a:rPr lang="vi-VN" sz="2000" dirty="0">
                <a:latin typeface="Arial" panose="020B0604020202020204" pitchFamily="34" charset="0"/>
                <a:cs typeface="Arial" panose="020B0604020202020204" pitchFamily="34" charset="0"/>
              </a:rPr>
              <a:t> dư, bụi tổng, SO</a:t>
            </a:r>
            <a:r>
              <a:rPr lang="vi-VN" sz="2000" baseline="-25000" dirty="0">
                <a:latin typeface="Arial" panose="020B0604020202020204" pitchFamily="34" charset="0"/>
                <a:cs typeface="Arial" panose="020B0604020202020204" pitchFamily="34" charset="0"/>
              </a:rPr>
              <a:t>2</a:t>
            </a:r>
            <a:r>
              <a:rPr lang="vi-VN" sz="2000" dirty="0">
                <a:latin typeface="Arial" panose="020B0604020202020204" pitchFamily="34" charset="0"/>
                <a:cs typeface="Arial" panose="020B0604020202020204" pitchFamily="34" charset="0"/>
              </a:rPr>
              <a:t>, NO</a:t>
            </a:r>
            <a:r>
              <a:rPr lang="vi-VN" sz="2000" baseline="-25000" dirty="0">
                <a:latin typeface="Arial" panose="020B0604020202020204" pitchFamily="34" charset="0"/>
                <a:cs typeface="Arial" panose="020B0604020202020204" pitchFamily="34" charset="0"/>
              </a:rPr>
              <a:t>x </a:t>
            </a:r>
            <a:r>
              <a:rPr lang="vi-VN" sz="2000" dirty="0">
                <a:latin typeface="Arial" panose="020B0604020202020204" pitchFamily="34" charset="0"/>
                <a:cs typeface="Arial" panose="020B0604020202020204" pitchFamily="34" charset="0"/>
              </a:rPr>
              <a:t>và CO </a:t>
            </a:r>
            <a:r>
              <a:rPr lang="en-US" sz="2000" dirty="0" err="1">
                <a:latin typeface="Arial" panose="020B0604020202020204" pitchFamily="34" charset="0"/>
                <a:cs typeface="Arial" panose="020B0604020202020204" pitchFamily="34" charset="0"/>
              </a:rPr>
              <a:t>hoặc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báo cáo</a:t>
            </a:r>
            <a:r>
              <a:rPr lang="en-US" sz="2000" dirty="0">
                <a:latin typeface="Arial" panose="020B0604020202020204" pitchFamily="34" charset="0"/>
                <a:cs typeface="Arial" panose="020B0604020202020204" pitchFamily="34" charset="0"/>
              </a:rPr>
              <a:t> ĐTM</a:t>
            </a:r>
            <a:r>
              <a:rPr lang="vi-V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vi-VN" sz="2000" dirty="0">
                <a:latin typeface="Arial" panose="020B0604020202020204" pitchFamily="34" charset="0"/>
                <a:cs typeface="Arial" panose="020B0604020202020204" pitchFamily="34" charset="0"/>
              </a:rPr>
              <a:t>Hệ thống quan trắc có camera theo dõi</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phải được thử nghiệm, kiểm định, hiệu chuẩn </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vi-VN" sz="2000" dirty="0">
                <a:latin typeface="Arial" panose="020B0604020202020204" pitchFamily="34" charset="0"/>
                <a:cs typeface="Arial" panose="020B0604020202020204" pitchFamily="34" charset="0"/>
              </a:rPr>
              <a:t>Đối tượng này được miễn thực hiện quan trắc khí thải định kỳ đối với các thông số đã được quan trắc tự động, liên tục.</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vi-VN" sz="2000" dirty="0">
                <a:latin typeface="Arial" panose="020B0604020202020204" pitchFamily="34" charset="0"/>
                <a:cs typeface="Arial" panose="020B0604020202020204" pitchFamily="34" charset="0"/>
              </a:rPr>
              <a:t>Kết quả quan trắc khí thải định kỳ, quan trắc khí thải tự động, liên tục được sử dụng để cấp giấy phép xả khí thải công nghiệp.</a:t>
            </a:r>
            <a:endParaRPr lang="en-US" sz="2000" dirty="0">
              <a:latin typeface="Arial" panose="020B0604020202020204" pitchFamily="34" charset="0"/>
              <a:cs typeface="Arial" panose="020B0604020202020204" pitchFamily="34" charset="0"/>
            </a:endParaRPr>
          </a:p>
          <a:p>
            <a:pPr algn="just">
              <a:lnSpc>
                <a:spcPct val="107000"/>
              </a:lnSpc>
              <a:spcAft>
                <a:spcPts val="600"/>
              </a:spcAft>
            </a:pPr>
            <a:endParaRPr lang="en-US" sz="20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Tree>
    <p:extLst>
      <p:ext uri="{BB962C8B-B14F-4D97-AF65-F5344CB8AC3E}">
        <p14:creationId xmlns:p14="http://schemas.microsoft.com/office/powerpoint/2010/main" val="111818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2</a:t>
            </a:r>
          </a:p>
        </p:txBody>
      </p:sp>
      <p:graphicFrame>
        <p:nvGraphicFramePr>
          <p:cNvPr id="2" name="Table 1"/>
          <p:cNvGraphicFramePr>
            <a:graphicFrameLocks noGrp="1"/>
          </p:cNvGraphicFramePr>
          <p:nvPr>
            <p:extLst>
              <p:ext uri="{D42A27DB-BD31-4B8C-83A1-F6EECF244321}">
                <p14:modId xmlns:p14="http://schemas.microsoft.com/office/powerpoint/2010/main" val="3965897897"/>
              </p:ext>
            </p:extLst>
          </p:nvPr>
        </p:nvGraphicFramePr>
        <p:xfrm>
          <a:off x="0" y="990600"/>
          <a:ext cx="9144000" cy="51816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xmlns="" val="20000"/>
                    </a:ext>
                  </a:extLst>
                </a:gridCol>
                <a:gridCol w="7620000">
                  <a:extLst>
                    <a:ext uri="{9D8B030D-6E8A-4147-A177-3AD203B41FA5}">
                      <a16:colId xmlns:a16="http://schemas.microsoft.com/office/drawing/2014/main" xmlns="" val="20001"/>
                    </a:ext>
                  </a:extLst>
                </a:gridCol>
              </a:tblGrid>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01483">
                <a:tc>
                  <a:txBody>
                    <a:bodyPr/>
                    <a:lstStyle/>
                    <a:p>
                      <a:pPr algn="ctr" fontAlgn="ctr"/>
                      <a:r>
                        <a:rPr lang="en-US" sz="2000" u="none" strike="noStrike" dirty="0">
                          <a:effectLst/>
                          <a:latin typeface="Arial" panose="020B0604020202020204" pitchFamily="34" charset="0"/>
                          <a:cs typeface="Arial" panose="020B0604020202020204" pitchFamily="34" charset="0"/>
                        </a:rPr>
                        <a:t>8:20 - 8:50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6. Quản lý Nước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8:50 - 9:10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7. Chất thải rắn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9:10 - 9:20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9:20 - 9:40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8. Chất thải nguy 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9. Khí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10. Hệ thống Quản lý Môi trường (EMS)</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11.</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Arial" panose="020B0604020202020204" pitchFamily="34" charset="0"/>
                          <a:cs typeface="Arial" panose="020B0604020202020204" pitchFamily="34" charset="0"/>
                        </a:rPr>
                        <a:t>Biến đổi khí hậu - Khí nhà kính</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86876">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019804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5" name="Table 4"/>
          <p:cNvGraphicFramePr>
            <a:graphicFrameLocks noGrp="1"/>
          </p:cNvGraphicFramePr>
          <p:nvPr>
            <p:extLst>
              <p:ext uri="{D42A27DB-BD31-4B8C-83A1-F6EECF244321}">
                <p14:modId xmlns:p14="http://schemas.microsoft.com/office/powerpoint/2010/main" val="172980429"/>
              </p:ext>
            </p:extLst>
          </p:nvPr>
        </p:nvGraphicFramePr>
        <p:xfrm>
          <a:off x="152400" y="1479884"/>
          <a:ext cx="8610600" cy="4605725"/>
        </p:xfrm>
        <a:graphic>
          <a:graphicData uri="http://schemas.openxmlformats.org/drawingml/2006/table">
            <a:tbl>
              <a:tblPr firstRow="1" firstCol="1" bandRow="1"/>
              <a:tblGrid>
                <a:gridCol w="631971">
                  <a:extLst>
                    <a:ext uri="{9D8B030D-6E8A-4147-A177-3AD203B41FA5}">
                      <a16:colId xmlns:a16="http://schemas.microsoft.com/office/drawing/2014/main" xmlns="" val="20000"/>
                    </a:ext>
                  </a:extLst>
                </a:gridCol>
                <a:gridCol w="3396842">
                  <a:extLst>
                    <a:ext uri="{9D8B030D-6E8A-4147-A177-3AD203B41FA5}">
                      <a16:colId xmlns:a16="http://schemas.microsoft.com/office/drawing/2014/main" xmlns="" val="20001"/>
                    </a:ext>
                  </a:extLst>
                </a:gridCol>
                <a:gridCol w="2295787">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457201">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STT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Nguồn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phát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Quy</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chuẩn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Chỉ</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tiêu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đo</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phổ</a:t>
                      </a:r>
                      <a:r>
                        <a:rPr lang="en-US" sz="20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1" baseline="0" dirty="0" err="1">
                          <a:effectLst/>
                          <a:latin typeface="Calibri" panose="020F0502020204030204" pitchFamily="34" charset="0"/>
                          <a:ea typeface="Calibri" panose="020F0502020204030204" pitchFamily="34" charset="0"/>
                          <a:cs typeface="Calibri" panose="020F0502020204030204" pitchFamily="34" charset="0"/>
                        </a:rPr>
                        <a:t>biến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491915">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Ống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khói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thải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lò</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hơi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lò</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sấy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fontAlgn="base">
                        <a:lnSpc>
                          <a:spcPct val="107000"/>
                        </a:lnSpc>
                        <a:spcBef>
                          <a:spcPts val="0"/>
                        </a:spcBef>
                        <a:spcAft>
                          <a:spcPts val="0"/>
                        </a:spcAft>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Ống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thoát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khí</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thải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chứa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bụi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bụi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từ</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hệ</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thống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xử</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lý</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bụi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vải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QCVN 19:2009/BTNMT</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chuẩn</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khí</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công</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đối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Bụi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vá</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chất</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vô</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cơ</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Bụi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tổng</a:t>
                      </a:r>
                      <a:r>
                        <a:rPr lang="en-US" sz="1800" dirty="0">
                          <a:effectLst/>
                          <a:latin typeface="Calibri" panose="020F0502020204030204" pitchFamily="34" charset="0"/>
                          <a:ea typeface="Calibri" panose="020F0502020204030204" pitchFamily="34" charset="0"/>
                          <a:cs typeface="Calibri" panose="020F0502020204030204" pitchFamily="34" charset="0"/>
                        </a:rPr>
                        <a:t>, CO, SO2, NO2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1430482">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Ống thoát khí thải chứa chất hữu cơ bay hơi (VOC</a:t>
                      </a:r>
                      <a:r>
                        <a:rPr lang="en-US" sz="1800" baseline="-25000">
                          <a:effectLst/>
                          <a:latin typeface="Calibri" panose="020F0502020204030204" pitchFamily="34" charset="0"/>
                          <a:ea typeface="Times New Roman" panose="02020603050405020304" pitchFamily="18" charset="0"/>
                          <a:cs typeface="Times New Roman" panose="02020603050405020304" pitchFamily="18" charset="0"/>
                        </a:rPr>
                        <a:t>s</a:t>
                      </a:r>
                      <a:r>
                        <a:rPr lang="en-US" sz="1800">
                          <a:effectLst/>
                          <a:latin typeface="Calibri" panose="020F0502020204030204" pitchFamily="34" charset="0"/>
                          <a:ea typeface="Times New Roman" panose="02020603050405020304" pitchFamily="18" charset="0"/>
                          <a:cs typeface="Times New Roman" panose="02020603050405020304" pitchFamily="18" charset="0"/>
                        </a:rPr>
                        <a:t>) từ hệ thống xử lý hơi hóa chất; từ quá trình nhuộm, in hoa v.v…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QCVN 20:2009/BTNMT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a:t>
                      </a:r>
                      <a:r>
                        <a:rPr lang="en-US" sz="1800" i="1" dirty="0" err="1">
                          <a:effectLst/>
                          <a:latin typeface="Calibri" panose="020F0502020204030204" pitchFamily="34" charset="0"/>
                          <a:ea typeface="Calibri" panose="020F0502020204030204" pitchFamily="34" charset="0"/>
                          <a:cs typeface="Calibri" panose="020F0502020204030204" pitchFamily="34" charset="0"/>
                        </a:rPr>
                        <a:t>Quy</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chuẩn</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khí</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thải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công</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nghiệp</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đối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với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một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số</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chất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hữu</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cơ</a:t>
                      </a:r>
                      <a:r>
                        <a:rPr lang="en-US" sz="1800" i="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VOCs  </a:t>
                      </a:r>
                      <a:r>
                        <a:rPr lang="en-US" sz="1800" dirty="0" err="1">
                          <a:effectLst/>
                          <a:latin typeface="Calibri" panose="020F0502020204030204" pitchFamily="34" charset="0"/>
                          <a:ea typeface="Calibri" panose="020F0502020204030204" pitchFamily="34" charset="0"/>
                          <a:cs typeface="Calibri" panose="020F0502020204030204" pitchFamily="34" charset="0"/>
                        </a:rPr>
                        <a:t>và</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một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số</a:t>
                      </a:r>
                      <a:r>
                        <a:rPr lang="en-US" sz="1800" dirty="0">
                          <a:effectLst/>
                          <a:latin typeface="Calibri" panose="020F0502020204030204" pitchFamily="34" charset="0"/>
                          <a:ea typeface="Calibri" panose="020F0502020204030204" pitchFamily="34" charset="0"/>
                          <a:cs typeface="Calibri" panose="020F0502020204030204" pitchFamily="34" charset="0"/>
                        </a:rPr>
                        <a:t> dung </a:t>
                      </a:r>
                      <a:r>
                        <a:rPr lang="en-US" sz="1800" dirty="0" err="1">
                          <a:effectLst/>
                          <a:latin typeface="Calibri" panose="020F0502020204030204" pitchFamily="34" charset="0"/>
                          <a:ea typeface="Calibri" panose="020F0502020204030204" pitchFamily="34" charset="0"/>
                          <a:cs typeface="Calibri" panose="020F0502020204030204" pitchFamily="34" charset="0"/>
                        </a:rPr>
                        <a:t>môi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đặc</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trưng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có</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trong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hóa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chất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sử</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dụng</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1226127">
                <a:tc>
                  <a:txBody>
                    <a:bodyPr/>
                    <a:lstStyle/>
                    <a:p>
                      <a:pPr marL="0" marR="0" algn="ctr">
                        <a:lnSpc>
                          <a:spcPct val="107000"/>
                        </a:lnSpc>
                        <a:spcBef>
                          <a:spcPts val="0"/>
                        </a:spcBef>
                        <a:spcAft>
                          <a:spcPts val="0"/>
                        </a:spcAft>
                      </a:pPr>
                      <a:r>
                        <a:rPr lang="en-US" sz="2200">
                          <a:effectLst/>
                          <a:latin typeface="Calibri" panose="020F0502020204030204" pitchFamily="34" charset="0"/>
                          <a:ea typeface="Calibri" panose="020F0502020204030204" pitchFamily="34" charset="0"/>
                          <a:cs typeface="Calibri" panose="020F0502020204030204" pitchFamily="34" charset="0"/>
                        </a:rPr>
                        <a:t>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Ống khói thải lò đốt chất thải công nghiệp để thu hồi năng lượng (ví dụ như lò hơi đốt chất thải vải vụn)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QCVN 30:2012/BTNMT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a:t>
                      </a:r>
                      <a:r>
                        <a:rPr lang="en-US" sz="1800" i="1" dirty="0" err="1">
                          <a:effectLst/>
                          <a:latin typeface="Calibri" panose="020F0502020204030204" pitchFamily="34" charset="0"/>
                          <a:ea typeface="Calibri" panose="020F0502020204030204" pitchFamily="34" charset="0"/>
                          <a:cs typeface="Calibri" panose="020F0502020204030204" pitchFamily="34" charset="0"/>
                        </a:rPr>
                        <a:t>Quy</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chuẩn</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khí</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thải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lò</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đốt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chất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thải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công</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nghiệp</a:t>
                      </a:r>
                      <a:r>
                        <a:rPr lang="en-US" sz="1800" i="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Nhiệt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độ</a:t>
                      </a:r>
                      <a:r>
                        <a:rPr lang="en-US" sz="1800" dirty="0">
                          <a:effectLst/>
                          <a:latin typeface="Calibri" panose="020F0502020204030204" pitchFamily="34" charset="0"/>
                          <a:ea typeface="Calibri" panose="020F0502020204030204" pitchFamily="34" charset="0"/>
                          <a:cs typeface="Calibri" panose="020F0502020204030204" pitchFamily="34" charset="0"/>
                        </a:rPr>
                        <a:t>, oxy </a:t>
                      </a:r>
                      <a:r>
                        <a:rPr lang="en-US" sz="1800" dirty="0" err="1">
                          <a:effectLst/>
                          <a:latin typeface="Calibri" panose="020F0502020204030204" pitchFamily="34" charset="0"/>
                          <a:ea typeface="Calibri" panose="020F0502020204030204" pitchFamily="34" charset="0"/>
                          <a:cs typeface="Calibri" panose="020F0502020204030204" pitchFamily="34" charset="0"/>
                        </a:rPr>
                        <a:t>dư</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Bụi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tổng</a:t>
                      </a:r>
                      <a:r>
                        <a:rPr lang="en-US" sz="1800" dirty="0">
                          <a:effectLst/>
                          <a:latin typeface="Calibri" panose="020F0502020204030204" pitchFamily="34" charset="0"/>
                          <a:ea typeface="Calibri" panose="020F0502020204030204" pitchFamily="34" charset="0"/>
                          <a:cs typeface="Calibri" panose="020F0502020204030204" pitchFamily="34" charset="0"/>
                        </a:rPr>
                        <a:t>, CO, SO2, NO2,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Dioxin/Furan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
        <p:nvSpPr>
          <p:cNvPr id="6" name="Rectangle 2"/>
          <p:cNvSpPr>
            <a:spLocks noChangeArrowheads="1"/>
          </p:cNvSpPr>
          <p:nvPr/>
        </p:nvSpPr>
        <p:spPr bwMode="auto">
          <a:xfrm>
            <a:off x="76200" y="1018219"/>
            <a:ext cx="6058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62A39"/>
                </a:solidFill>
                <a:effectLst/>
                <a:latin typeface="Arial" panose="020B0604020202020204" pitchFamily="34" charset="0"/>
                <a:ea typeface="Times New Roman" panose="02020603050405020304" pitchFamily="18" charset="0"/>
                <a:cs typeface="Arial" panose="020B0604020202020204" pitchFamily="34" charset="0"/>
              </a:rPr>
              <a:t>QUI CHUẨN VỀ KHI THẢI CÔNG NGHIỆP</a:t>
            </a:r>
            <a:endParaRPr kumimoji="0" lang="en-US" altLang="en-US" sz="2400" b="1" i="0" u="none" strike="noStrike" cap="none" normalizeH="0" baseline="0" dirty="0">
              <a:ln>
                <a:noFill/>
              </a:ln>
              <a:solidFill>
                <a:srgbClr val="862A39"/>
              </a:solidFill>
              <a:effectLst/>
              <a:latin typeface="Arial" panose="020B0604020202020204" pitchFamily="34" charset="0"/>
              <a:cs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741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5240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3" name="Table 2"/>
          <p:cNvGraphicFramePr>
            <a:graphicFrameLocks noGrp="1"/>
          </p:cNvGraphicFramePr>
          <p:nvPr>
            <p:extLst>
              <p:ext uri="{D42A27DB-BD31-4B8C-83A1-F6EECF244321}">
                <p14:modId xmlns:p14="http://schemas.microsoft.com/office/powerpoint/2010/main" val="3657378537"/>
              </p:ext>
            </p:extLst>
          </p:nvPr>
        </p:nvGraphicFramePr>
        <p:xfrm>
          <a:off x="0" y="1371601"/>
          <a:ext cx="9067799" cy="5045480"/>
        </p:xfrm>
        <a:graphic>
          <a:graphicData uri="http://schemas.openxmlformats.org/drawingml/2006/table">
            <a:tbl>
              <a:tblPr firstRow="1" firstCol="1" bandRow="1"/>
              <a:tblGrid>
                <a:gridCol w="957304">
                  <a:extLst>
                    <a:ext uri="{9D8B030D-6E8A-4147-A177-3AD203B41FA5}">
                      <a16:colId xmlns:a16="http://schemas.microsoft.com/office/drawing/2014/main" xmlns="" val="20000"/>
                    </a:ext>
                  </a:extLst>
                </a:gridCol>
                <a:gridCol w="2638548">
                  <a:extLst>
                    <a:ext uri="{9D8B030D-6E8A-4147-A177-3AD203B41FA5}">
                      <a16:colId xmlns:a16="http://schemas.microsoft.com/office/drawing/2014/main" xmlns="" val="20001"/>
                    </a:ext>
                  </a:extLst>
                </a:gridCol>
                <a:gridCol w="2657803">
                  <a:extLst>
                    <a:ext uri="{9D8B030D-6E8A-4147-A177-3AD203B41FA5}">
                      <a16:colId xmlns:a16="http://schemas.microsoft.com/office/drawing/2014/main" xmlns="" val="20002"/>
                    </a:ext>
                  </a:extLst>
                </a:gridCol>
                <a:gridCol w="2814144">
                  <a:extLst>
                    <a:ext uri="{9D8B030D-6E8A-4147-A177-3AD203B41FA5}">
                      <a16:colId xmlns:a16="http://schemas.microsoft.com/office/drawing/2014/main" xmlns="" val="20003"/>
                    </a:ext>
                  </a:extLst>
                </a:gridCol>
              </a:tblGrid>
              <a:tr h="403686">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STT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Nguồn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phát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Quy</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chuẩn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Chỉ</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tiêu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đo</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phổ</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biến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311455">
                <a:tc>
                  <a:txBody>
                    <a:bodyPr/>
                    <a:lstStyle/>
                    <a:p>
                      <a:pPr marL="0" marR="0" algn="ctr">
                        <a:lnSpc>
                          <a:spcPct val="107000"/>
                        </a:lnSpc>
                        <a:spcBef>
                          <a:spcPts val="300"/>
                        </a:spcBef>
                        <a:spcAft>
                          <a:spcPts val="300"/>
                        </a:spcAft>
                      </a:pPr>
                      <a:r>
                        <a:rPr lang="en-US" sz="2000" dirty="0">
                          <a:effectLst/>
                          <a:latin typeface="Calibri" panose="020F0502020204030204" pitchFamily="34" charset="0"/>
                          <a:ea typeface="Calibri" panose="020F0502020204030204" pitchFamily="34"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spcBef>
                          <a:spcPts val="300"/>
                        </a:spcBef>
                        <a:spcAft>
                          <a:spcPts val="300"/>
                        </a:spcAft>
                      </a:pPr>
                      <a:r>
                        <a:rPr lang="en-US" sz="2000" kern="1200" dirty="0" err="1">
                          <a:effectLst/>
                          <a:latin typeface="+mj-lt"/>
                          <a:ea typeface="Times New Roman" panose="02020603050405020304" pitchFamily="18" charset="0"/>
                          <a:cs typeface="Times New Roman" panose="02020603050405020304" pitchFamily="18" charset="0"/>
                        </a:rPr>
                        <a:t>Nhiệt</a:t>
                      </a:r>
                      <a:r>
                        <a:rPr lang="en-US" sz="2000" kern="1200" dirty="0">
                          <a:effectLst/>
                          <a:latin typeface="+mj-lt"/>
                          <a:ea typeface="Times New Roman" panose="02020603050405020304" pitchFamily="18" charset="0"/>
                          <a:cs typeface="Times New Roman" panose="02020603050405020304" pitchFamily="18" charset="0"/>
                        </a:rPr>
                        <a:t>, </a:t>
                      </a:r>
                      <a:r>
                        <a:rPr lang="en-US" sz="2000" kern="1200" dirty="0" err="1">
                          <a:effectLst/>
                          <a:latin typeface="+mj-lt"/>
                          <a:ea typeface="Times New Roman" panose="02020603050405020304" pitchFamily="18" charset="0"/>
                          <a:cs typeface="Times New Roman" panose="02020603050405020304" pitchFamily="18" charset="0"/>
                        </a:rPr>
                        <a:t>ẩm</a:t>
                      </a:r>
                      <a:r>
                        <a:rPr lang="en-US" sz="2000" kern="1200" dirty="0">
                          <a:effectLst/>
                          <a:latin typeface="+mj-lt"/>
                          <a:ea typeface="Times New Roman" panose="02020603050405020304" pitchFamily="18" charset="0"/>
                          <a:cs typeface="Times New Roman" panose="02020603050405020304" pitchFamily="18" charset="0"/>
                        </a:rPr>
                        <a:t> </a:t>
                      </a:r>
                      <a:r>
                        <a:rPr lang="en-US" sz="2000" kern="1200" dirty="0" err="1">
                          <a:effectLst/>
                          <a:latin typeface="+mj-lt"/>
                          <a:ea typeface="Times New Roman" panose="02020603050405020304" pitchFamily="18" charset="0"/>
                          <a:cs typeface="Times New Roman" panose="02020603050405020304" pitchFamily="18" charset="0"/>
                        </a:rPr>
                        <a:t>từ</a:t>
                      </a:r>
                      <a:r>
                        <a:rPr lang="en-US" sz="2000" kern="1200" dirty="0">
                          <a:effectLst/>
                          <a:latin typeface="+mj-lt"/>
                          <a:ea typeface="Times New Roman" panose="02020603050405020304" pitchFamily="18" charset="0"/>
                          <a:cs typeface="Times New Roman" panose="02020603050405020304" pitchFamily="18" charset="0"/>
                        </a:rPr>
                        <a:t> </a:t>
                      </a:r>
                      <a:r>
                        <a:rPr lang="en-US" sz="2000" kern="1200" dirty="0" err="1">
                          <a:effectLst/>
                          <a:latin typeface="+mj-lt"/>
                          <a:ea typeface="Times New Roman" panose="02020603050405020304" pitchFamily="18" charset="0"/>
                          <a:cs typeface="Times New Roman" panose="02020603050405020304" pitchFamily="18" charset="0"/>
                        </a:rPr>
                        <a:t>quá</a:t>
                      </a:r>
                      <a:r>
                        <a:rPr lang="en-US" sz="2000" kern="1200" dirty="0">
                          <a:effectLst/>
                          <a:latin typeface="+mj-lt"/>
                          <a:ea typeface="Times New Roman" panose="02020603050405020304" pitchFamily="18" charset="0"/>
                          <a:cs typeface="Times New Roman" panose="02020603050405020304" pitchFamily="18" charset="0"/>
                        </a:rPr>
                        <a:t> </a:t>
                      </a:r>
                      <a:r>
                        <a:rPr lang="en-US" sz="2000" kern="1200" dirty="0" err="1">
                          <a:effectLst/>
                          <a:latin typeface="+mj-lt"/>
                          <a:ea typeface="Times New Roman" panose="02020603050405020304" pitchFamily="18" charset="0"/>
                          <a:cs typeface="Times New Roman" panose="02020603050405020304" pitchFamily="18" charset="0"/>
                        </a:rPr>
                        <a:t>trình</a:t>
                      </a:r>
                      <a:r>
                        <a:rPr lang="en-US" sz="2000" kern="1200" dirty="0">
                          <a:effectLst/>
                          <a:latin typeface="+mj-lt"/>
                          <a:ea typeface="Times New Roman" panose="02020603050405020304" pitchFamily="18" charset="0"/>
                          <a:cs typeface="Times New Roman" panose="02020603050405020304" pitchFamily="18" charset="0"/>
                        </a:rPr>
                        <a:t> </a:t>
                      </a:r>
                      <a:r>
                        <a:rPr lang="en-US" sz="2000" kern="1200" dirty="0" err="1">
                          <a:effectLst/>
                          <a:latin typeface="+mj-lt"/>
                          <a:ea typeface="Times New Roman" panose="02020603050405020304" pitchFamily="18" charset="0"/>
                          <a:cs typeface="Times New Roman" panose="02020603050405020304" pitchFamily="18" charset="0"/>
                        </a:rPr>
                        <a:t>là</a:t>
                      </a:r>
                      <a:r>
                        <a:rPr lang="en-US" sz="2000" kern="1200" dirty="0">
                          <a:effectLst/>
                          <a:latin typeface="+mj-lt"/>
                          <a:ea typeface="Times New Roman" panose="02020603050405020304" pitchFamily="18" charset="0"/>
                          <a:cs typeface="Times New Roman" panose="02020603050405020304" pitchFamily="18" charset="0"/>
                        </a:rPr>
                        <a:t> </a:t>
                      </a:r>
                      <a:r>
                        <a:rPr lang="en-US" sz="2000" kern="1200" dirty="0" err="1">
                          <a:effectLst/>
                          <a:latin typeface="+mj-lt"/>
                          <a:ea typeface="Times New Roman" panose="02020603050405020304" pitchFamily="18" charset="0"/>
                          <a:cs typeface="Times New Roman" panose="02020603050405020304" pitchFamily="18" charset="0"/>
                        </a:rPr>
                        <a:t>ủi</a:t>
                      </a:r>
                      <a:r>
                        <a:rPr lang="en-US" sz="2000" kern="1200" dirty="0">
                          <a:effectLst/>
                          <a:latin typeface="+mj-lt"/>
                          <a:ea typeface="Times New Roman" panose="02020603050405020304" pitchFamily="18" charset="0"/>
                          <a:cs typeface="Times New Roman" panose="02020603050405020304" pitchFamily="18" charset="0"/>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spcBef>
                          <a:spcPts val="300"/>
                        </a:spcBef>
                        <a:spcAft>
                          <a:spcPts val="300"/>
                        </a:spcAft>
                      </a:pPr>
                      <a:r>
                        <a:rPr lang="en-US" sz="2000" kern="1200" dirty="0">
                          <a:effectLst/>
                          <a:latin typeface="+mj-lt"/>
                          <a:ea typeface="Times New Roman" panose="02020603050405020304" pitchFamily="18" charset="0"/>
                          <a:cs typeface="Times New Roman" panose="02020603050405020304" pitchFamily="18" charset="0"/>
                        </a:rPr>
                        <a:t>QCVN:26/2016/BYT</a:t>
                      </a:r>
                      <a:endParaRPr lang="en-US" sz="2000" dirty="0">
                        <a:effectLst/>
                        <a:latin typeface="+mj-l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err="1">
                          <a:effectLst/>
                          <a:latin typeface="+mj-lt"/>
                          <a:ea typeface="Calibri" panose="020F0502020204030204" pitchFamily="34" charset="0"/>
                          <a:cs typeface="Times New Roman" panose="02020603050405020304" pitchFamily="18" charset="0"/>
                        </a:rPr>
                        <a:t>Quy</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chuẩn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kỹ</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thuật</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quốc</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gia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về</a:t>
                      </a:r>
                      <a:r>
                        <a:rPr lang="en-US" sz="2000" dirty="0">
                          <a:effectLst/>
                          <a:latin typeface="+mj-lt"/>
                          <a:ea typeface="Calibri" panose="020F0502020204030204" pitchFamily="34" charset="0"/>
                          <a:cs typeface="Times New Roman" panose="02020603050405020304" pitchFamily="18" charset="0"/>
                        </a:rPr>
                        <a:t> vi </a:t>
                      </a:r>
                      <a:r>
                        <a:rPr lang="en-US" sz="2000" dirty="0" err="1">
                          <a:effectLst/>
                          <a:latin typeface="+mj-lt"/>
                          <a:ea typeface="Calibri" panose="020F0502020204030204" pitchFamily="34" charset="0"/>
                          <a:cs typeface="Times New Roman" panose="02020603050405020304" pitchFamily="18" charset="0"/>
                        </a:rPr>
                        <a:t>khí</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hậu</a:t>
                      </a:r>
                      <a:r>
                        <a:rPr lang="en-US" sz="2000" dirty="0">
                          <a:effectLst/>
                          <a:latin typeface="+mj-lt"/>
                          <a:ea typeface="Calibri" panose="020F0502020204030204" pitchFamily="34" charset="0"/>
                          <a:cs typeface="Times New Roman" panose="02020603050405020304" pitchFamily="18" charset="0"/>
                        </a:rPr>
                        <a:t> - </a:t>
                      </a:r>
                      <a:r>
                        <a:rPr lang="en-US" sz="2000" dirty="0" err="1">
                          <a:effectLst/>
                          <a:latin typeface="+mj-lt"/>
                          <a:ea typeface="Calibri" panose="020F0502020204030204" pitchFamily="34" charset="0"/>
                          <a:cs typeface="Times New Roman" panose="02020603050405020304" pitchFamily="18" charset="0"/>
                        </a:rPr>
                        <a:t>giá</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trị</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cho</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phép</a:t>
                      </a:r>
                      <a:r>
                        <a:rPr lang="en-US" sz="2000" dirty="0">
                          <a:effectLst/>
                          <a:latin typeface="+mj-lt"/>
                          <a:ea typeface="Calibri" panose="020F0502020204030204" pitchFamily="34" charset="0"/>
                          <a:cs typeface="Times New Roman" panose="02020603050405020304" pitchFamily="18" charset="0"/>
                        </a:rPr>
                        <a:t> vi </a:t>
                      </a:r>
                      <a:r>
                        <a:rPr lang="en-US" sz="2000" dirty="0" err="1">
                          <a:effectLst/>
                          <a:latin typeface="+mj-lt"/>
                          <a:ea typeface="Calibri" panose="020F0502020204030204" pitchFamily="34" charset="0"/>
                          <a:cs typeface="Times New Roman" panose="02020603050405020304" pitchFamily="18" charset="0"/>
                        </a:rPr>
                        <a:t>khí</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hậu</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tại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nơi</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làm</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việc</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2000" kern="1200" dirty="0" err="1">
                          <a:solidFill>
                            <a:schemeClr val="tx1"/>
                          </a:solidFill>
                          <a:effectLst/>
                          <a:latin typeface="+mj-lt"/>
                          <a:ea typeface="+mn-ea"/>
                          <a:cs typeface="+mn-cs"/>
                        </a:rPr>
                        <a:t>Nhiệt</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độ</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không</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khí</a:t>
                      </a:r>
                      <a:r>
                        <a:rPr lang="en-US" sz="2000" kern="1200" dirty="0">
                          <a:solidFill>
                            <a:schemeClr val="tx1"/>
                          </a:solidFill>
                          <a:effectLst/>
                          <a:latin typeface="+mj-lt"/>
                          <a:ea typeface="+mn-ea"/>
                          <a:cs typeface="+mn-cs"/>
                        </a:rPr>
                        <a:t> (</a:t>
                      </a:r>
                      <a:r>
                        <a:rPr lang="en-US" sz="2000" kern="1200" baseline="30000" dirty="0">
                          <a:solidFill>
                            <a:schemeClr val="tx1"/>
                          </a:solidFill>
                          <a:effectLst/>
                          <a:latin typeface="+mj-lt"/>
                          <a:ea typeface="+mn-ea"/>
                          <a:cs typeface="+mn-cs"/>
                        </a:rPr>
                        <a:t>0</a:t>
                      </a:r>
                      <a:r>
                        <a:rPr lang="en-US" sz="2000" kern="1200" dirty="0">
                          <a:solidFill>
                            <a:schemeClr val="tx1"/>
                          </a:solidFill>
                          <a:effectLst/>
                          <a:latin typeface="+mj-lt"/>
                          <a:ea typeface="+mn-ea"/>
                          <a:cs typeface="+mn-cs"/>
                        </a:rPr>
                        <a:t>C) </a:t>
                      </a:r>
                    </a:p>
                    <a:p>
                      <a:r>
                        <a:rPr lang="en-US" sz="2000" kern="1200" dirty="0" err="1">
                          <a:solidFill>
                            <a:schemeClr val="tx1"/>
                          </a:solidFill>
                          <a:effectLst/>
                          <a:latin typeface="+mj-lt"/>
                          <a:ea typeface="+mn-ea"/>
                          <a:cs typeface="+mn-cs"/>
                        </a:rPr>
                        <a:t>Độ</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ẩm</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không</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khí</a:t>
                      </a:r>
                      <a:r>
                        <a:rPr lang="en-US" sz="2000" kern="1200" dirty="0">
                          <a:solidFill>
                            <a:schemeClr val="tx1"/>
                          </a:solidFill>
                          <a:effectLst/>
                          <a:latin typeface="+mj-lt"/>
                          <a:ea typeface="+mn-ea"/>
                          <a:cs typeface="+mn-cs"/>
                        </a:rPr>
                        <a:t> (%) </a:t>
                      </a:r>
                    </a:p>
                    <a:p>
                      <a:r>
                        <a:rPr lang="en-US" sz="2000" kern="1200" dirty="0" err="1">
                          <a:solidFill>
                            <a:schemeClr val="tx1"/>
                          </a:solidFill>
                          <a:effectLst/>
                          <a:latin typeface="+mj-lt"/>
                          <a:ea typeface="+mn-ea"/>
                          <a:cs typeface="+mn-cs"/>
                        </a:rPr>
                        <a:t>Tốc</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độ</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chuyển</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động</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không</a:t>
                      </a:r>
                      <a:r>
                        <a:rPr lang="en-US" sz="2000" kern="1200" dirty="0">
                          <a:solidFill>
                            <a:schemeClr val="tx1"/>
                          </a:solidFill>
                          <a:effectLst/>
                          <a:latin typeface="+mj-lt"/>
                          <a:ea typeface="+mn-ea"/>
                          <a:cs typeface="+mn-cs"/>
                        </a:rPr>
                        <a:t> </a:t>
                      </a:r>
                      <a:r>
                        <a:rPr lang="en-US" sz="2000" kern="1200" dirty="0" err="1">
                          <a:solidFill>
                            <a:schemeClr val="tx1"/>
                          </a:solidFill>
                          <a:effectLst/>
                          <a:latin typeface="+mj-lt"/>
                          <a:ea typeface="+mn-ea"/>
                          <a:cs typeface="+mn-cs"/>
                        </a:rPr>
                        <a:t>khí</a:t>
                      </a:r>
                      <a:r>
                        <a:rPr lang="en-US" sz="2000" kern="1200" dirty="0">
                          <a:solidFill>
                            <a:schemeClr val="tx1"/>
                          </a:solidFill>
                          <a:effectLst/>
                          <a:latin typeface="+mj-lt"/>
                          <a:ea typeface="+mn-ea"/>
                          <a:cs typeface="+mn-cs"/>
                        </a:rPr>
                        <a:t> (m/s)</a:t>
                      </a:r>
                    </a:p>
                    <a:p>
                      <a:pPr marL="0" marR="0">
                        <a:lnSpc>
                          <a:spcPct val="107000"/>
                        </a:lnSpc>
                        <a:spcBef>
                          <a:spcPts val="300"/>
                        </a:spcBef>
                        <a:spcAft>
                          <a:spcPts val="300"/>
                        </a:spcAft>
                      </a:pP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929309">
                <a:tc>
                  <a:txBody>
                    <a:bodyPr/>
                    <a:lstStyle/>
                    <a:p>
                      <a:pPr marL="0" marR="0" algn="ctr">
                        <a:lnSpc>
                          <a:spcPct val="107000"/>
                        </a:lnSpc>
                        <a:spcBef>
                          <a:spcPts val="300"/>
                        </a:spcBef>
                        <a:spcAft>
                          <a:spcPts val="300"/>
                        </a:spcAft>
                      </a:pPr>
                      <a:r>
                        <a:rPr lang="en-US" sz="2000">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Bụi</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vải</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phát</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sinh</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tại</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khu</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vực</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Dệt</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Cắt</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vải</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v.v</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0"/>
                        </a:spcBef>
                        <a:spcAft>
                          <a:spcPts val="0"/>
                        </a:spcAft>
                      </a:pP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X.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Tiêu</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chuẩn</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Bụi</a:t>
                      </a:r>
                      <a:r>
                        <a:rPr lang="en-US" sz="2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bông</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000" i="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i="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Quyết</a:t>
                      </a:r>
                      <a:r>
                        <a:rPr lang="en-US" sz="2000" i="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định</a:t>
                      </a:r>
                      <a:r>
                        <a:rPr lang="en-US" sz="2000" i="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3733/2002/QĐ-BYT)</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Bụi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bông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2079950">
                <a:tc>
                  <a:txBody>
                    <a:bodyPr/>
                    <a:lstStyle/>
                    <a:p>
                      <a:pPr marL="0" marR="0" algn="ctr">
                        <a:lnSpc>
                          <a:spcPct val="107000"/>
                        </a:lnSpc>
                        <a:spcBef>
                          <a:spcPts val="300"/>
                        </a:spcBef>
                        <a:spcAft>
                          <a:spcPts val="300"/>
                        </a:spcAft>
                      </a:pPr>
                      <a:r>
                        <a:rPr lang="en-US" sz="2000">
                          <a:effectLst/>
                          <a:latin typeface="Calibri" panose="020F0502020204030204" pitchFamily="34" charset="0"/>
                          <a:ea typeface="Calibri" panose="020F0502020204030204" pitchFamily="34" charset="0"/>
                          <a:cs typeface="Calibri" panose="020F0502020204030204" pitchFamily="34"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2100"/>
                        </a:lnSpc>
                        <a:spcBef>
                          <a:spcPts val="0"/>
                        </a:spcBef>
                        <a:spcAft>
                          <a:spcPts val="0"/>
                        </a:spcAft>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Chất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hữu</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cơ</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bay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hơi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(VOC</a:t>
                      </a:r>
                      <a:r>
                        <a:rPr lang="en-US" sz="2000" baseline="-25000" dirty="0">
                          <a:effectLst/>
                          <a:latin typeface="Calibri" panose="020F0502020204030204" pitchFamily="34" charset="0"/>
                          <a:ea typeface="Times New Roman" panose="02020603050405020304" pitchFamily="18" charset="0"/>
                          <a:cs typeface="Times New Roman" panose="02020603050405020304" pitchFamily="18" charset="0"/>
                        </a:rPr>
                        <a:t>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và</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một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số</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chất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vô</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cơ</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từ</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khu</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vực</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sang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chiết</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hóa</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chất</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nhuộm</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sấy</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hoàn</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thiện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2100"/>
                        </a:lnSpc>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XXI.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Hoá</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chất</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Giới</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hạn</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phép</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khí</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vùng</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en-U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việc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fontAlgn="base">
                        <a:lnSpc>
                          <a:spcPts val="2100"/>
                        </a:lnSpc>
                        <a:spcBef>
                          <a:spcPts val="0"/>
                        </a:spcBef>
                        <a:spcAft>
                          <a:spcPts val="0"/>
                        </a:spcAft>
                      </a:pPr>
                      <a:r>
                        <a:rPr lang="en-US" sz="20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i="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Quyết</a:t>
                      </a:r>
                      <a:r>
                        <a:rPr lang="en-US" sz="20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định</a:t>
                      </a:r>
                      <a:r>
                        <a:rPr lang="en-US" sz="20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3733/2002/QĐ-BYT)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ts val="2100"/>
                        </a:lnSpc>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Tùy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thuộc</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hóa</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chất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sử</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dụng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có</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thể</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phát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sinh</a:t>
                      </a:r>
                      <a:r>
                        <a:rPr lang="en-US" sz="2000" dirty="0">
                          <a:effectLst/>
                          <a:latin typeface="Calibri" panose="020F0502020204030204" pitchFamily="34" charset="0"/>
                          <a:ea typeface="Calibri" panose="020F0502020204030204" pitchFamily="34" charset="0"/>
                          <a:cs typeface="Calibri" panose="020F0502020204030204" pitchFamily="34" charset="0"/>
                        </a:rPr>
                        <a:t> VOC</a:t>
                      </a:r>
                      <a:r>
                        <a:rPr lang="en-US" sz="2000" baseline="-25000" dirty="0">
                          <a:effectLst/>
                          <a:latin typeface="Calibri" panose="020F0502020204030204" pitchFamily="34" charset="0"/>
                          <a:ea typeface="Calibri" panose="020F0502020204030204" pitchFamily="34" charset="0"/>
                          <a:cs typeface="Calibri" panose="020F0502020204030204" pitchFamily="34" charset="0"/>
                        </a:rPr>
                        <a:t>s, </a:t>
                      </a:r>
                      <a:r>
                        <a:rPr lang="en-GB" sz="2000" dirty="0">
                          <a:effectLst/>
                          <a:latin typeface="Calibri" panose="020F0502020204030204" pitchFamily="34" charset="0"/>
                          <a:ea typeface="Calibri" panose="020F0502020204030204" pitchFamily="34" charset="0"/>
                          <a:cs typeface="Calibri" panose="020F0502020204030204" pitchFamily="34" charset="0"/>
                        </a:rPr>
                        <a:t>Formaldehyde (HCHO), Chlorine (Cl</a:t>
                      </a:r>
                      <a:r>
                        <a:rPr lang="en-GB" sz="2000" baseline="-25000" dirty="0">
                          <a:effectLst/>
                          <a:latin typeface="Calibri" panose="020F0502020204030204" pitchFamily="34" charset="0"/>
                          <a:ea typeface="Calibri" panose="020F0502020204030204" pitchFamily="34" charset="0"/>
                          <a:cs typeface="Calibri" panose="020F0502020204030204" pitchFamily="34" charset="0"/>
                        </a:rPr>
                        <a:t>2</a:t>
                      </a:r>
                      <a:r>
                        <a:rPr lang="en-GB" sz="2000" dirty="0">
                          <a:effectLst/>
                          <a:latin typeface="Calibri" panose="020F0502020204030204" pitchFamily="34" charset="0"/>
                          <a:ea typeface="Calibri" panose="020F0502020204030204" pitchFamily="34" charset="0"/>
                          <a:cs typeface="Calibri" panose="020F0502020204030204" pitchFamily="34" charset="0"/>
                        </a:rPr>
                        <a:t>), Ammonia (NH</a:t>
                      </a:r>
                      <a:r>
                        <a:rPr lang="en-GB" sz="2000" baseline="-25000" dirty="0">
                          <a:effectLst/>
                          <a:latin typeface="Calibri" panose="020F0502020204030204" pitchFamily="34" charset="0"/>
                          <a:ea typeface="Calibri" panose="020F0502020204030204" pitchFamily="34" charset="0"/>
                          <a:cs typeface="Calibri" panose="020F0502020204030204" pitchFamily="34" charset="0"/>
                        </a:rPr>
                        <a:t>3</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Hydrogene</a:t>
                      </a:r>
                      <a:r>
                        <a:rPr lang="en-GB" sz="2000" dirty="0">
                          <a:effectLst/>
                          <a:latin typeface="Calibri" panose="020F0502020204030204" pitchFamily="34" charset="0"/>
                          <a:ea typeface="Calibri" panose="020F0502020204030204" pitchFamily="34" charset="0"/>
                          <a:cs typeface="Calibri" panose="020F0502020204030204" pitchFamily="34" charset="0"/>
                        </a:rPr>
                        <a:t> sulphide (H</a:t>
                      </a:r>
                      <a:r>
                        <a:rPr lang="en-GB" sz="2000" baseline="-25000" dirty="0">
                          <a:effectLst/>
                          <a:latin typeface="Calibri" panose="020F0502020204030204" pitchFamily="34" charset="0"/>
                          <a:ea typeface="Calibri" panose="020F0502020204030204" pitchFamily="34" charset="0"/>
                          <a:cs typeface="Calibri" panose="020F0502020204030204" pitchFamily="34" charset="0"/>
                        </a:rPr>
                        <a:t>2</a:t>
                      </a:r>
                      <a:r>
                        <a:rPr lang="en-GB" sz="2000" dirty="0">
                          <a:effectLst/>
                          <a:latin typeface="Calibri" panose="020F0502020204030204" pitchFamily="34" charset="0"/>
                          <a:ea typeface="Calibri" panose="020F0502020204030204" pitchFamily="34" charset="0"/>
                          <a:cs typeface="Calibri" panose="020F0502020204030204" pitchFamily="34" charset="0"/>
                        </a:rPr>
                        <a:t>S), (CS</a:t>
                      </a:r>
                      <a:r>
                        <a:rPr lang="en-GB" sz="2000" baseline="-25000" dirty="0">
                          <a:effectLst/>
                          <a:latin typeface="Calibri" panose="020F0502020204030204" pitchFamily="34" charset="0"/>
                          <a:ea typeface="Calibri" panose="020F0502020204030204" pitchFamily="34" charset="0"/>
                          <a:cs typeface="Calibri" panose="020F0502020204030204" pitchFamily="34" charset="0"/>
                        </a:rPr>
                        <a:t>2</a:t>
                      </a:r>
                      <a:r>
                        <a:rPr lang="en-GB"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
        <p:nvSpPr>
          <p:cNvPr id="4" name="Rectangle 1"/>
          <p:cNvSpPr>
            <a:spLocks noChangeArrowheads="1"/>
          </p:cNvSpPr>
          <p:nvPr/>
        </p:nvSpPr>
        <p:spPr bwMode="auto">
          <a:xfrm>
            <a:off x="357412" y="965487"/>
            <a:ext cx="75440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62A39"/>
                </a:solidFill>
                <a:effectLst/>
                <a:latin typeface="Arial" panose="020B0604020202020204" pitchFamily="34" charset="0"/>
                <a:ea typeface="Times New Roman" panose="02020603050405020304" pitchFamily="18" charset="0"/>
                <a:cs typeface="Arial" panose="020B0604020202020204" pitchFamily="34" charset="0"/>
              </a:rPr>
              <a:t>QUI CHUẨN BÊN TRONG NHÀ XƯỞNG SẢN XUẤT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3441064"/>
            <a:ext cx="670618" cy="518205"/>
          </a:xfrm>
          <a:prstGeom prst="rect">
            <a:avLst/>
          </a:prstGeom>
        </p:spPr>
      </p:pic>
    </p:spTree>
    <p:extLst>
      <p:ext uri="{BB962C8B-B14F-4D97-AF65-F5344CB8AC3E}">
        <p14:creationId xmlns:p14="http://schemas.microsoft.com/office/powerpoint/2010/main" val="2207368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3" name="Table 2"/>
          <p:cNvGraphicFramePr>
            <a:graphicFrameLocks noGrp="1"/>
          </p:cNvGraphicFramePr>
          <p:nvPr>
            <p:extLst>
              <p:ext uri="{D42A27DB-BD31-4B8C-83A1-F6EECF244321}">
                <p14:modId xmlns:p14="http://schemas.microsoft.com/office/powerpoint/2010/main" val="1508128572"/>
              </p:ext>
            </p:extLst>
          </p:nvPr>
        </p:nvGraphicFramePr>
        <p:xfrm>
          <a:off x="228601" y="1371601"/>
          <a:ext cx="8686800" cy="4681074"/>
        </p:xfrm>
        <a:graphic>
          <a:graphicData uri="http://schemas.openxmlformats.org/drawingml/2006/table">
            <a:tbl>
              <a:tblPr firstRow="1" firstCol="1" bandRow="1"/>
              <a:tblGrid>
                <a:gridCol w="917081">
                  <a:extLst>
                    <a:ext uri="{9D8B030D-6E8A-4147-A177-3AD203B41FA5}">
                      <a16:colId xmlns:a16="http://schemas.microsoft.com/office/drawing/2014/main" xmlns="" val="20000"/>
                    </a:ext>
                  </a:extLst>
                </a:gridCol>
                <a:gridCol w="2527685">
                  <a:extLst>
                    <a:ext uri="{9D8B030D-6E8A-4147-A177-3AD203B41FA5}">
                      <a16:colId xmlns:a16="http://schemas.microsoft.com/office/drawing/2014/main" xmlns="" val="20001"/>
                    </a:ext>
                  </a:extLst>
                </a:gridCol>
                <a:gridCol w="2546131">
                  <a:extLst>
                    <a:ext uri="{9D8B030D-6E8A-4147-A177-3AD203B41FA5}">
                      <a16:colId xmlns:a16="http://schemas.microsoft.com/office/drawing/2014/main" xmlns="" val="20002"/>
                    </a:ext>
                  </a:extLst>
                </a:gridCol>
                <a:gridCol w="2695903">
                  <a:extLst>
                    <a:ext uri="{9D8B030D-6E8A-4147-A177-3AD203B41FA5}">
                      <a16:colId xmlns:a16="http://schemas.microsoft.com/office/drawing/2014/main" xmlns="" val="20003"/>
                    </a:ext>
                  </a:extLst>
                </a:gridCol>
              </a:tblGrid>
              <a:tr h="285359">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STT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Nguồn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phát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Quy</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chuẩn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Chỉ</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tiêu</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đo</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phổ</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biến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28153">
                <a:tc>
                  <a:txBody>
                    <a:bodyPr/>
                    <a:lstStyle/>
                    <a:p>
                      <a:pPr marL="0" marR="0" algn="ctr">
                        <a:lnSpc>
                          <a:spcPct val="107000"/>
                        </a:lnSpc>
                        <a:spcBef>
                          <a:spcPts val="300"/>
                        </a:spcBef>
                        <a:spcAft>
                          <a:spcPts val="300"/>
                        </a:spcAft>
                      </a:pPr>
                      <a:r>
                        <a:rPr lang="en-US" sz="2000">
                          <a:effectLst/>
                          <a:latin typeface="Calibri" panose="020F0502020204030204" pitchFamily="34" charset="0"/>
                          <a:ea typeface="Calibri" panose="020F0502020204030204" pitchFamily="34" charset="0"/>
                          <a:cs typeface="Calibri" panose="020F0502020204030204" pitchFamily="34"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300"/>
                        </a:spcBef>
                        <a:spcAft>
                          <a:spcPts val="3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ct val="107000"/>
                        </a:lnSpc>
                        <a:spcBef>
                          <a:spcPts val="300"/>
                        </a:spcBef>
                        <a:spcAft>
                          <a:spcPts val="3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300"/>
                        </a:spcBef>
                        <a:spcAft>
                          <a:spcPts val="3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2964462">
                <a:tc>
                  <a:txBody>
                    <a:bodyPr/>
                    <a:lstStyle/>
                    <a:p>
                      <a:pPr marL="0" marR="0" algn="ctr">
                        <a:lnSpc>
                          <a:spcPct val="107000"/>
                        </a:lnSpc>
                        <a:spcBef>
                          <a:spcPts val="300"/>
                        </a:spcBef>
                        <a:spcAft>
                          <a:spcPts val="300"/>
                        </a:spcAft>
                      </a:pPr>
                      <a:r>
                        <a:rPr lang="en-US" sz="2000" dirty="0">
                          <a:effectLst/>
                          <a:latin typeface="Calibri" panose="020F0502020204030204" pitchFamily="34" charset="0"/>
                          <a:ea typeface="Calibri" panose="020F0502020204030204" pitchFamily="34" charset="0"/>
                          <a:cs typeface="Calibri" panose="020F0502020204030204" pitchFamily="34"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c>
                  <a:txBody>
                    <a:bodyPr/>
                    <a:lstStyle/>
                    <a:p>
                      <a:pPr marL="0" marR="0" fontAlgn="base">
                        <a:lnSpc>
                          <a:spcPct val="107000"/>
                        </a:lnSpc>
                        <a:spcBef>
                          <a:spcPts val="0"/>
                        </a:spcBef>
                        <a:spcAft>
                          <a:spcPts val="0"/>
                        </a:spcAft>
                      </a:pP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Bụi</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vải</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khu</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Dệt</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Cắt</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vải</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v.v</a:t>
                      </a: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c>
                  <a:txBody>
                    <a:bodyPr/>
                    <a:lstStyle/>
                    <a:p>
                      <a:pPr marL="0" marR="0" fontAlgn="base">
                        <a:lnSpc>
                          <a:spcPct val="107000"/>
                        </a:lnSpc>
                        <a:spcBef>
                          <a:spcPts val="0"/>
                        </a:spcBef>
                        <a:spcAft>
                          <a:spcPts val="0"/>
                        </a:spcAft>
                      </a:pPr>
                      <a:r>
                        <a:rPr lang="en-US" sz="2000" kern="1200" dirty="0">
                          <a:solidFill>
                            <a:schemeClr val="tx1"/>
                          </a:solidFill>
                          <a:effectLst/>
                          <a:latin typeface="Arial" panose="020B0604020202020204" pitchFamily="34" charset="0"/>
                          <a:ea typeface="+mn-ea"/>
                          <a:cs typeface="Arial" panose="020B0604020202020204" pitchFamily="34" charset="0"/>
                        </a:rPr>
                        <a:t>QCVN 02 : 2019/BYT - </a:t>
                      </a:r>
                      <a:r>
                        <a:rPr lang="en-US" sz="2000" kern="1200" dirty="0" err="1">
                          <a:solidFill>
                            <a:schemeClr val="tx1"/>
                          </a:solidFill>
                          <a:effectLst/>
                          <a:latin typeface="Arial" panose="020B0604020202020204" pitchFamily="34" charset="0"/>
                          <a:ea typeface="+mn-ea"/>
                          <a:cs typeface="Arial" panose="020B0604020202020204" pitchFamily="34" charset="0"/>
                        </a:rPr>
                        <a:t>Quy</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chuẩn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kỹ</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thuật</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quốc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gia</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về</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bụi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amiăng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bụi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chứa</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silic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bụi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không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chứa</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silic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bụi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bông</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và</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bụi</a:t>
                      </a:r>
                      <a:r>
                        <a:rPr lang="en-US" sz="2000" kern="1200" dirty="0">
                          <a:solidFill>
                            <a:schemeClr val="tx1"/>
                          </a:solidFill>
                          <a:effectLst/>
                          <a:latin typeface="Arial" panose="020B0604020202020204" pitchFamily="34" charset="0"/>
                          <a:ea typeface="+mn-ea"/>
                          <a:cs typeface="Arial" panose="020B0604020202020204" pitchFamily="34" charset="0"/>
                        </a:rPr>
                        <a:t> than - </a:t>
                      </a:r>
                      <a:r>
                        <a:rPr lang="en-US" sz="2000" kern="1200" dirty="0" err="1">
                          <a:solidFill>
                            <a:schemeClr val="tx1"/>
                          </a:solidFill>
                          <a:effectLst/>
                          <a:latin typeface="Arial" panose="020B0604020202020204" pitchFamily="34" charset="0"/>
                          <a:ea typeface="+mn-ea"/>
                          <a:cs typeface="Arial" panose="020B0604020202020204" pitchFamily="34" charset="0"/>
                        </a:rPr>
                        <a:t>Giá</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trị</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giới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hạn</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tiếp</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xúc</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cho</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phép</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bụi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tại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nơi</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làm</a:t>
                      </a:r>
                      <a:r>
                        <a:rPr lang="en-US" sz="2000" kern="1200" dirty="0">
                          <a:solidFill>
                            <a:schemeClr val="tx1"/>
                          </a:solidFill>
                          <a:effectLst/>
                          <a:latin typeface="Arial" panose="020B0604020202020204" pitchFamily="34" charset="0"/>
                          <a:ea typeface="+mn-ea"/>
                          <a:cs typeface="Arial" panose="020B0604020202020204" pitchFamily="34" charset="0"/>
                        </a:rPr>
                        <a:t> </a:t>
                      </a:r>
                      <a:r>
                        <a:rPr lang="en-US" sz="2000" kern="1200" dirty="0" err="1">
                          <a:solidFill>
                            <a:schemeClr val="tx1"/>
                          </a:solidFill>
                          <a:effectLst/>
                          <a:latin typeface="Arial" panose="020B0604020202020204" pitchFamily="34" charset="0"/>
                          <a:ea typeface="+mn-ea"/>
                          <a:cs typeface="Arial" panose="020B0604020202020204" pitchFamily="34" charset="0"/>
                        </a:rPr>
                        <a:t>việc</a:t>
                      </a:r>
                      <a:r>
                        <a:rPr lang="en-US" sz="2000" kern="1200" dirty="0">
                          <a:solidFill>
                            <a:schemeClr val="tx1"/>
                          </a:solidFill>
                          <a:effectLst/>
                          <a:latin typeface="Arial" panose="020B0604020202020204" pitchFamily="34" charset="0"/>
                          <a:ea typeface="+mn-ea"/>
                          <a:cs typeface="Arial" panose="020B0604020202020204" pitchFamily="34" charset="0"/>
                        </a:rPr>
                        <a:t>.</a:t>
                      </a:r>
                      <a:endPar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c>
                  <a:txBody>
                    <a:bodyPr/>
                    <a:lstStyle/>
                    <a:p>
                      <a:pPr marL="0" marR="0">
                        <a:lnSpc>
                          <a:spcPct val="107000"/>
                        </a:lnSpc>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Bụi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bông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extLst>
                  <a:ext uri="{0D108BD9-81ED-4DB2-BD59-A6C34878D82A}">
                    <a16:rowId xmlns:a16="http://schemas.microsoft.com/office/drawing/2014/main" xmlns="" val="10002"/>
                  </a:ext>
                </a:extLst>
              </a:tr>
              <a:tr h="765425">
                <a:tc>
                  <a:txBody>
                    <a:bodyPr/>
                    <a:lstStyle/>
                    <a:p>
                      <a:pPr marL="0" marR="0" algn="ctr">
                        <a:lnSpc>
                          <a:spcPct val="107000"/>
                        </a:lnSpc>
                        <a:spcBef>
                          <a:spcPts val="300"/>
                        </a:spcBef>
                        <a:spcAft>
                          <a:spcPts val="300"/>
                        </a:spcAft>
                      </a:pPr>
                      <a:r>
                        <a:rPr lang="en-US" sz="2000" dirty="0">
                          <a:effectLst/>
                          <a:latin typeface="Calibri" panose="020F0502020204030204" pitchFamily="34" charset="0"/>
                          <a:ea typeface="Calibri" panose="020F0502020204030204" pitchFamily="34" charset="0"/>
                          <a:cs typeface="Calibri" panose="020F0502020204030204" pitchFamily="34"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21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21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ts val="21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
        <p:nvSpPr>
          <p:cNvPr id="4" name="Rectangle 1"/>
          <p:cNvSpPr>
            <a:spLocks noChangeArrowheads="1"/>
          </p:cNvSpPr>
          <p:nvPr/>
        </p:nvSpPr>
        <p:spPr bwMode="auto">
          <a:xfrm>
            <a:off x="357412" y="965487"/>
            <a:ext cx="75440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62A39"/>
                </a:solidFill>
                <a:effectLst/>
                <a:latin typeface="Arial" panose="020B0604020202020204" pitchFamily="34" charset="0"/>
                <a:ea typeface="Times New Roman" panose="02020603050405020304" pitchFamily="18" charset="0"/>
                <a:cs typeface="Arial" panose="020B0604020202020204" pitchFamily="34" charset="0"/>
              </a:rPr>
              <a:t>QUI CHUẨN BÊN TRONG NHÀ XƯỞNG SẢN XUẤT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9.</a:t>
            </a:r>
            <a:r>
              <a:rPr lang="en-US" sz="3000" b="1" dirty="0">
                <a:latin typeface="Arial" panose="020B0604020202020204" pitchFamily="34" charset="0"/>
                <a:cs typeface="Arial" panose="020B0604020202020204" pitchFamily="34" charset="0"/>
              </a:rPr>
              <a:t> KHÍ THẢI</a:t>
            </a:r>
            <a:endParaRPr lang="en-IN" sz="3000" b="1" i="1" spc="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186543"/>
            <a:ext cx="670618" cy="518205"/>
          </a:xfrm>
          <a:prstGeom prst="rect">
            <a:avLst/>
          </a:prstGeom>
        </p:spPr>
      </p:pic>
    </p:spTree>
    <p:extLst>
      <p:ext uri="{BB962C8B-B14F-4D97-AF65-F5344CB8AC3E}">
        <p14:creationId xmlns:p14="http://schemas.microsoft.com/office/powerpoint/2010/main" val="2294165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828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29619" y="1517110"/>
            <a:ext cx="3703491" cy="4247317"/>
          </a:xfrm>
          <a:prstGeom prst="rect">
            <a:avLst/>
          </a:prstGeom>
          <a:solidFill>
            <a:schemeClr val="accent5">
              <a:lumMod val="20000"/>
              <a:lumOff val="80000"/>
            </a:schemeClr>
          </a:solidFill>
        </p:spPr>
        <p:txBody>
          <a:bodyPr wrap="square" rtlCol="0">
            <a:spAutoFit/>
          </a:bodyPr>
          <a:lstStyle/>
          <a:p>
            <a:r>
              <a:rPr lang="en-US" b="1" i="1" u="sng" dirty="0" err="1">
                <a:latin typeface="Calibri (Headings)"/>
                <a:cs typeface="Arial"/>
              </a:rPr>
              <a:t>Pháp</a:t>
            </a:r>
            <a:r>
              <a:rPr lang="en-US" b="1" i="1" u="sng" dirty="0">
                <a:latin typeface="Calibri (Headings)"/>
                <a:cs typeface="Arial"/>
              </a:rPr>
              <a:t> </a:t>
            </a:r>
            <a:r>
              <a:rPr lang="en-US" b="1" i="1" u="sng" dirty="0" err="1">
                <a:latin typeface="Calibri (Headings)"/>
                <a:cs typeface="Arial"/>
              </a:rPr>
              <a:t>luật</a:t>
            </a:r>
            <a:r>
              <a:rPr lang="en-US" b="1" i="1" u="sng" dirty="0">
                <a:latin typeface="Calibri (Headings)"/>
                <a:cs typeface="Arial"/>
              </a:rPr>
              <a:t> VN </a:t>
            </a:r>
            <a:r>
              <a:rPr lang="en-US" b="1" i="1" u="sng" dirty="0" err="1">
                <a:latin typeface="Calibri (Headings)"/>
                <a:cs typeface="Arial"/>
              </a:rPr>
              <a:t>đề</a:t>
            </a:r>
            <a:r>
              <a:rPr lang="en-US" b="1" i="1" u="sng" dirty="0">
                <a:latin typeface="Calibri (Headings)"/>
                <a:cs typeface="Arial"/>
              </a:rPr>
              <a:t> </a:t>
            </a:r>
            <a:r>
              <a:rPr lang="en-US" b="1" i="1" u="sng" dirty="0" err="1">
                <a:latin typeface="Calibri (Headings)"/>
                <a:cs typeface="Arial"/>
              </a:rPr>
              <a:t>cập</a:t>
            </a:r>
            <a:r>
              <a:rPr lang="en-US" b="1" i="1" u="sng" dirty="0">
                <a:latin typeface="Calibri (Headings)"/>
                <a:cs typeface="Arial"/>
              </a:rPr>
              <a:t>:</a:t>
            </a:r>
          </a:p>
          <a:p>
            <a:pPr marL="342900" indent="-342900">
              <a:buFont typeface="Wingdings" panose="05000000000000000000" pitchFamily="2" charset="2"/>
              <a:buChar char="ü"/>
            </a:pPr>
            <a:r>
              <a:rPr lang="en-US" dirty="0" err="1">
                <a:latin typeface="Calibri (Headings)"/>
              </a:rPr>
              <a:t>Kiểm</a:t>
            </a:r>
            <a:r>
              <a:rPr lang="en-US" dirty="0">
                <a:latin typeface="Calibri (Headings)"/>
              </a:rPr>
              <a:t> </a:t>
            </a:r>
            <a:r>
              <a:rPr lang="en-US" dirty="0" err="1">
                <a:latin typeface="Calibri (Headings)"/>
              </a:rPr>
              <a:t>soát</a:t>
            </a:r>
            <a:r>
              <a:rPr lang="en-US" dirty="0">
                <a:latin typeface="Calibri (Headings)"/>
              </a:rPr>
              <a:t> </a:t>
            </a:r>
            <a:r>
              <a:rPr lang="en-US" dirty="0" err="1">
                <a:latin typeface="Calibri (Headings)"/>
              </a:rPr>
              <a:t>và</a:t>
            </a:r>
            <a:r>
              <a:rPr lang="en-US" dirty="0">
                <a:latin typeface="Calibri (Headings)"/>
              </a:rPr>
              <a:t> </a:t>
            </a:r>
            <a:r>
              <a:rPr lang="en-US" dirty="0" err="1">
                <a:latin typeface="Calibri (Headings)"/>
              </a:rPr>
              <a:t>xử</a:t>
            </a:r>
            <a:r>
              <a:rPr lang="en-US" dirty="0">
                <a:latin typeface="Calibri (Headings)"/>
              </a:rPr>
              <a:t> </a:t>
            </a:r>
            <a:r>
              <a:rPr lang="en-US" dirty="0" err="1">
                <a:latin typeface="Calibri (Headings)"/>
              </a:rPr>
              <a:t>lý</a:t>
            </a:r>
            <a:r>
              <a:rPr lang="en-US" dirty="0">
                <a:latin typeface="Calibri (Headings)"/>
              </a:rPr>
              <a:t> </a:t>
            </a:r>
            <a:r>
              <a:rPr lang="en-US" dirty="0" err="1">
                <a:latin typeface="Calibri (Headings)"/>
              </a:rPr>
              <a:t>phát</a:t>
            </a:r>
            <a:r>
              <a:rPr lang="en-US" dirty="0">
                <a:latin typeface="Calibri (Headings)"/>
              </a:rPr>
              <a:t> </a:t>
            </a:r>
            <a:r>
              <a:rPr lang="en-US" dirty="0" err="1">
                <a:latin typeface="Calibri (Headings)"/>
              </a:rPr>
              <a:t>thải</a:t>
            </a:r>
            <a:r>
              <a:rPr lang="en-US" dirty="0">
                <a:latin typeface="Calibri (Headings)"/>
              </a:rPr>
              <a:t> </a:t>
            </a:r>
            <a:r>
              <a:rPr lang="en-US" dirty="0" err="1">
                <a:latin typeface="Calibri (Headings)"/>
              </a:rPr>
              <a:t>ra</a:t>
            </a:r>
            <a:r>
              <a:rPr lang="en-US" dirty="0">
                <a:latin typeface="Calibri (Headings)"/>
              </a:rPr>
              <a:t> </a:t>
            </a:r>
            <a:r>
              <a:rPr lang="en-US" dirty="0" err="1">
                <a:latin typeface="Calibri (Headings)"/>
              </a:rPr>
              <a:t>môi</a:t>
            </a:r>
            <a:r>
              <a:rPr lang="en-US" dirty="0">
                <a:latin typeface="Calibri (Headings)"/>
              </a:rPr>
              <a:t> </a:t>
            </a:r>
            <a:r>
              <a:rPr lang="en-US" dirty="0" err="1">
                <a:latin typeface="Calibri (Headings)"/>
              </a:rPr>
              <a:t>trường</a:t>
            </a:r>
            <a:r>
              <a:rPr lang="en-US" dirty="0">
                <a:latin typeface="Calibri (Headings)"/>
              </a:rPr>
              <a:t> </a:t>
            </a:r>
            <a:r>
              <a:rPr lang="en-US" dirty="0" err="1">
                <a:latin typeface="Calibri (Headings)"/>
              </a:rPr>
              <a:t>bảo</a:t>
            </a:r>
            <a:r>
              <a:rPr lang="en-US" dirty="0">
                <a:latin typeface="Calibri (Headings)"/>
              </a:rPr>
              <a:t> </a:t>
            </a:r>
            <a:r>
              <a:rPr lang="en-US" dirty="0" err="1">
                <a:latin typeface="Calibri (Headings)"/>
              </a:rPr>
              <a:t>đảm</a:t>
            </a:r>
            <a:r>
              <a:rPr lang="en-US" dirty="0">
                <a:latin typeface="Calibri (Headings)"/>
              </a:rPr>
              <a:t> </a:t>
            </a:r>
            <a:r>
              <a:rPr lang="en-US" dirty="0" err="1">
                <a:latin typeface="Calibri (Headings)"/>
              </a:rPr>
              <a:t>quy</a:t>
            </a:r>
            <a:r>
              <a:rPr lang="en-US" dirty="0">
                <a:latin typeface="Calibri (Headings)"/>
              </a:rPr>
              <a:t> </a:t>
            </a:r>
            <a:r>
              <a:rPr lang="en-US" dirty="0" err="1">
                <a:latin typeface="Calibri (Headings)"/>
              </a:rPr>
              <a:t>chuẩn</a:t>
            </a:r>
            <a:r>
              <a:rPr lang="en-US" dirty="0">
                <a:latin typeface="Calibri (Headings)"/>
              </a:rPr>
              <a:t> </a:t>
            </a:r>
            <a:r>
              <a:rPr lang="en-US" dirty="0" err="1">
                <a:latin typeface="Calibri (Headings)"/>
              </a:rPr>
              <a:t>môi</a:t>
            </a:r>
            <a:r>
              <a:rPr lang="en-US" dirty="0">
                <a:latin typeface="Calibri (Headings)"/>
              </a:rPr>
              <a:t> </a:t>
            </a:r>
            <a:r>
              <a:rPr lang="en-US" dirty="0" err="1">
                <a:latin typeface="Calibri (Headings)"/>
              </a:rPr>
              <a:t>trường</a:t>
            </a:r>
            <a:r>
              <a:rPr lang="en-US" dirty="0">
                <a:latin typeface="Calibri (Headings)"/>
              </a:rPr>
              <a:t> </a:t>
            </a:r>
          </a:p>
          <a:p>
            <a:pPr marL="342900" indent="-342900">
              <a:buFont typeface="Wingdings" panose="05000000000000000000" pitchFamily="2" charset="2"/>
              <a:buChar char="ü"/>
            </a:pPr>
            <a:r>
              <a:rPr lang="en-US" dirty="0" err="1">
                <a:latin typeface="Calibri (Headings)"/>
              </a:rPr>
              <a:t>Kiểm</a:t>
            </a:r>
            <a:r>
              <a:rPr lang="en-US" dirty="0">
                <a:latin typeface="Calibri (Headings)"/>
              </a:rPr>
              <a:t> </a:t>
            </a:r>
            <a:r>
              <a:rPr lang="en-US" dirty="0" err="1">
                <a:latin typeface="Calibri (Headings)"/>
              </a:rPr>
              <a:t>soát</a:t>
            </a:r>
            <a:r>
              <a:rPr lang="en-US" dirty="0">
                <a:latin typeface="Calibri (Headings)"/>
              </a:rPr>
              <a:t> </a:t>
            </a:r>
            <a:r>
              <a:rPr lang="en-US" dirty="0" err="1">
                <a:latin typeface="Calibri (Headings)"/>
              </a:rPr>
              <a:t>và</a:t>
            </a:r>
            <a:r>
              <a:rPr lang="en-US" dirty="0">
                <a:latin typeface="Calibri (Headings)"/>
              </a:rPr>
              <a:t> </a:t>
            </a:r>
            <a:r>
              <a:rPr lang="en-US" dirty="0" err="1">
                <a:latin typeface="Calibri (Headings)"/>
              </a:rPr>
              <a:t>xử</a:t>
            </a:r>
            <a:r>
              <a:rPr lang="en-US" dirty="0">
                <a:latin typeface="Calibri (Headings)"/>
              </a:rPr>
              <a:t> </a:t>
            </a:r>
            <a:r>
              <a:rPr lang="en-US" dirty="0" err="1">
                <a:latin typeface="Calibri (Headings)"/>
              </a:rPr>
              <a:t>lý</a:t>
            </a:r>
            <a:r>
              <a:rPr lang="en-US" dirty="0">
                <a:latin typeface="Calibri (Headings)"/>
              </a:rPr>
              <a:t> </a:t>
            </a:r>
            <a:r>
              <a:rPr lang="en-US" dirty="0" err="1">
                <a:latin typeface="Calibri (Headings)"/>
              </a:rPr>
              <a:t>phát</a:t>
            </a:r>
            <a:r>
              <a:rPr lang="en-US" dirty="0">
                <a:latin typeface="Calibri (Headings)"/>
              </a:rPr>
              <a:t> </a:t>
            </a:r>
            <a:r>
              <a:rPr lang="en-US" dirty="0" err="1">
                <a:latin typeface="Calibri (Headings)"/>
              </a:rPr>
              <a:t>thải</a:t>
            </a:r>
            <a:r>
              <a:rPr lang="en-US" dirty="0">
                <a:latin typeface="Calibri (Headings)"/>
              </a:rPr>
              <a:t> </a:t>
            </a:r>
            <a:r>
              <a:rPr lang="en-US" dirty="0" err="1">
                <a:latin typeface="Calibri (Headings)"/>
              </a:rPr>
              <a:t>trong</a:t>
            </a:r>
            <a:r>
              <a:rPr lang="en-US" dirty="0">
                <a:latin typeface="Calibri (Headings)"/>
              </a:rPr>
              <a:t> </a:t>
            </a:r>
            <a:r>
              <a:rPr lang="en-US" dirty="0" err="1">
                <a:latin typeface="Calibri (Headings)"/>
              </a:rPr>
              <a:t>nhà</a:t>
            </a:r>
            <a:r>
              <a:rPr lang="en-US" dirty="0">
                <a:latin typeface="Calibri (Headings)"/>
              </a:rPr>
              <a:t> </a:t>
            </a:r>
            <a:r>
              <a:rPr lang="en-US" dirty="0" err="1">
                <a:latin typeface="Calibri (Headings)"/>
              </a:rPr>
              <a:t>xưởng</a:t>
            </a:r>
            <a:r>
              <a:rPr lang="en-US" dirty="0">
                <a:latin typeface="Calibri (Headings)"/>
              </a:rPr>
              <a:t> </a:t>
            </a:r>
            <a:r>
              <a:rPr lang="en-US" dirty="0" err="1">
                <a:latin typeface="Calibri (Headings)"/>
              </a:rPr>
              <a:t>bảo</a:t>
            </a:r>
            <a:r>
              <a:rPr lang="en-US" dirty="0">
                <a:latin typeface="Calibri (Headings)"/>
              </a:rPr>
              <a:t> </a:t>
            </a:r>
            <a:r>
              <a:rPr lang="en-US" dirty="0" err="1">
                <a:latin typeface="Calibri (Headings)"/>
              </a:rPr>
              <a:t>đảm</a:t>
            </a:r>
            <a:r>
              <a:rPr lang="en-US" dirty="0">
                <a:latin typeface="Calibri (Headings)"/>
              </a:rPr>
              <a:t> </a:t>
            </a:r>
            <a:r>
              <a:rPr lang="en-US" dirty="0" err="1">
                <a:latin typeface="Calibri (Headings)"/>
              </a:rPr>
              <a:t>quy</a:t>
            </a:r>
            <a:r>
              <a:rPr lang="en-US" dirty="0">
                <a:latin typeface="Calibri (Headings)"/>
              </a:rPr>
              <a:t> </a:t>
            </a:r>
            <a:r>
              <a:rPr lang="en-US" dirty="0" err="1">
                <a:latin typeface="Calibri (Headings)"/>
              </a:rPr>
              <a:t>chuẩn</a:t>
            </a:r>
            <a:r>
              <a:rPr lang="en-US" dirty="0">
                <a:latin typeface="Calibri (Headings)"/>
              </a:rPr>
              <a:t> </a:t>
            </a:r>
            <a:r>
              <a:rPr lang="en-US" dirty="0" err="1">
                <a:latin typeface="Calibri (Headings)"/>
              </a:rPr>
              <a:t>môi</a:t>
            </a:r>
            <a:r>
              <a:rPr lang="en-US" dirty="0">
                <a:latin typeface="Calibri (Headings)"/>
              </a:rPr>
              <a:t> </a:t>
            </a:r>
            <a:r>
              <a:rPr lang="en-US" dirty="0" err="1">
                <a:latin typeface="Calibri (Headings)"/>
              </a:rPr>
              <a:t>trường</a:t>
            </a:r>
            <a:r>
              <a:rPr lang="en-US" dirty="0">
                <a:latin typeface="Calibri (Headings)"/>
              </a:rPr>
              <a:t> </a:t>
            </a:r>
          </a:p>
          <a:p>
            <a:pPr marL="342900" indent="-342900">
              <a:buFont typeface="Wingdings" panose="05000000000000000000" pitchFamily="2" charset="2"/>
              <a:buChar char="ü"/>
            </a:pPr>
            <a:r>
              <a:rPr lang="en-US" dirty="0" err="1">
                <a:latin typeface="Calibri (Headings)"/>
              </a:rPr>
              <a:t>vận</a:t>
            </a:r>
            <a:r>
              <a:rPr lang="en-US" dirty="0">
                <a:latin typeface="Calibri (Headings)"/>
              </a:rPr>
              <a:t> </a:t>
            </a:r>
            <a:r>
              <a:rPr lang="en-US" dirty="0" err="1">
                <a:latin typeface="Calibri (Headings)"/>
              </a:rPr>
              <a:t>hành</a:t>
            </a:r>
            <a:r>
              <a:rPr lang="en-US" dirty="0">
                <a:latin typeface="Calibri (Headings)"/>
              </a:rPr>
              <a:t> </a:t>
            </a:r>
            <a:r>
              <a:rPr lang="en-US" dirty="0" err="1">
                <a:latin typeface="Calibri (Headings)"/>
              </a:rPr>
              <a:t>xử</a:t>
            </a:r>
            <a:r>
              <a:rPr lang="en-US" dirty="0">
                <a:latin typeface="Calibri (Headings)"/>
              </a:rPr>
              <a:t> </a:t>
            </a:r>
            <a:r>
              <a:rPr lang="en-US" dirty="0" err="1">
                <a:latin typeface="Calibri (Headings)"/>
              </a:rPr>
              <a:t>lý</a:t>
            </a:r>
            <a:r>
              <a:rPr lang="en-US" dirty="0">
                <a:latin typeface="Calibri (Headings)"/>
              </a:rPr>
              <a:t> </a:t>
            </a:r>
            <a:r>
              <a:rPr lang="en-US" dirty="0" err="1">
                <a:latin typeface="Calibri (Headings)"/>
              </a:rPr>
              <a:t>kèm</a:t>
            </a:r>
            <a:r>
              <a:rPr lang="en-US" dirty="0">
                <a:latin typeface="Calibri (Headings)"/>
              </a:rPr>
              <a:t> </a:t>
            </a:r>
            <a:r>
              <a:rPr lang="en-US" dirty="0" err="1">
                <a:latin typeface="Calibri (Headings)"/>
              </a:rPr>
              <a:t>nhật</a:t>
            </a:r>
            <a:r>
              <a:rPr lang="en-US" dirty="0">
                <a:latin typeface="Calibri (Headings)"/>
              </a:rPr>
              <a:t> </a:t>
            </a:r>
            <a:r>
              <a:rPr lang="en-US" dirty="0" err="1">
                <a:latin typeface="Calibri (Headings)"/>
              </a:rPr>
              <a:t>ký</a:t>
            </a:r>
            <a:r>
              <a:rPr lang="en-US" dirty="0">
                <a:latin typeface="Calibri (Headings)"/>
              </a:rPr>
              <a:t>/</a:t>
            </a:r>
            <a:r>
              <a:rPr lang="en-US" dirty="0" err="1">
                <a:latin typeface="Calibri (Headings)"/>
              </a:rPr>
              <a:t>dữ</a:t>
            </a:r>
            <a:r>
              <a:rPr lang="en-US" dirty="0">
                <a:latin typeface="Calibri (Headings)"/>
              </a:rPr>
              <a:t> </a:t>
            </a:r>
            <a:r>
              <a:rPr lang="en-US" dirty="0" err="1">
                <a:latin typeface="Calibri (Headings)"/>
              </a:rPr>
              <a:t>liệu</a:t>
            </a:r>
            <a:endParaRPr lang="en-US" dirty="0">
              <a:latin typeface="Calibri (Headings)"/>
            </a:endParaRPr>
          </a:p>
          <a:p>
            <a:pPr marL="342900" indent="-342900">
              <a:buFont typeface="Wingdings" panose="05000000000000000000" pitchFamily="2" charset="2"/>
              <a:buChar char="ü"/>
            </a:pPr>
            <a:r>
              <a:rPr lang="en-US" dirty="0" err="1">
                <a:latin typeface="Calibri (Headings)"/>
              </a:rPr>
              <a:t>Định</a:t>
            </a:r>
            <a:r>
              <a:rPr lang="en-US" dirty="0">
                <a:latin typeface="Calibri (Headings)"/>
              </a:rPr>
              <a:t> </a:t>
            </a:r>
            <a:r>
              <a:rPr lang="en-US" dirty="0" err="1">
                <a:latin typeface="Calibri (Headings)"/>
              </a:rPr>
              <a:t>kỳ</a:t>
            </a:r>
            <a:r>
              <a:rPr lang="en-US" dirty="0">
                <a:latin typeface="Calibri (Headings)"/>
              </a:rPr>
              <a:t> </a:t>
            </a:r>
            <a:r>
              <a:rPr lang="en-US" dirty="0" err="1">
                <a:latin typeface="Calibri (Headings)"/>
              </a:rPr>
              <a:t>kiểm</a:t>
            </a:r>
            <a:r>
              <a:rPr lang="en-US" dirty="0">
                <a:latin typeface="Calibri (Headings)"/>
              </a:rPr>
              <a:t> </a:t>
            </a:r>
            <a:r>
              <a:rPr lang="en-US" dirty="0" err="1">
                <a:latin typeface="Calibri (Headings)"/>
              </a:rPr>
              <a:t>tra</a:t>
            </a:r>
            <a:r>
              <a:rPr lang="en-US" dirty="0">
                <a:latin typeface="Calibri (Headings)"/>
              </a:rPr>
              <a:t>, </a:t>
            </a:r>
            <a:r>
              <a:rPr lang="en-US" dirty="0" err="1">
                <a:latin typeface="Calibri (Headings)"/>
              </a:rPr>
              <a:t>đo</a:t>
            </a:r>
            <a:r>
              <a:rPr lang="en-US" dirty="0">
                <a:latin typeface="Calibri (Headings)"/>
              </a:rPr>
              <a:t> </a:t>
            </a:r>
            <a:r>
              <a:rPr lang="en-US" dirty="0" err="1">
                <a:latin typeface="Calibri (Headings)"/>
              </a:rPr>
              <a:t>lường</a:t>
            </a:r>
            <a:r>
              <a:rPr lang="en-US" dirty="0">
                <a:latin typeface="Calibri (Headings)"/>
              </a:rPr>
              <a:t>, </a:t>
            </a:r>
            <a:r>
              <a:rPr lang="en-US" dirty="0" err="1">
                <a:latin typeface="Calibri (Headings)"/>
              </a:rPr>
              <a:t>đánh</a:t>
            </a:r>
            <a:r>
              <a:rPr lang="en-US" dirty="0">
                <a:latin typeface="Calibri (Headings)"/>
              </a:rPr>
              <a:t> </a:t>
            </a:r>
            <a:r>
              <a:rPr lang="en-US" dirty="0" err="1">
                <a:latin typeface="Calibri (Headings)"/>
              </a:rPr>
              <a:t>giá</a:t>
            </a:r>
            <a:r>
              <a:rPr lang="en-US" dirty="0">
                <a:latin typeface="Calibri (Headings)"/>
              </a:rPr>
              <a:t> </a:t>
            </a:r>
          </a:p>
          <a:p>
            <a:pPr marL="342900" indent="-342900">
              <a:buFont typeface="Wingdings" panose="05000000000000000000" pitchFamily="2" charset="2"/>
              <a:buChar char="ü"/>
            </a:pPr>
            <a:r>
              <a:rPr lang="vi-VN" dirty="0">
                <a:latin typeface="Calibri (Headings)"/>
              </a:rPr>
              <a:t>chủ cơ sở </a:t>
            </a:r>
            <a:r>
              <a:rPr lang="en-US" dirty="0" err="1">
                <a:latin typeface="Calibri (Headings)"/>
              </a:rPr>
              <a:t>có</a:t>
            </a:r>
            <a:r>
              <a:rPr lang="en-US" dirty="0">
                <a:latin typeface="Calibri (Headings)"/>
              </a:rPr>
              <a:t> </a:t>
            </a:r>
            <a:r>
              <a:rPr lang="en-US" dirty="0" err="1">
                <a:latin typeface="Calibri (Headings)"/>
              </a:rPr>
              <a:t>Lò</a:t>
            </a:r>
            <a:r>
              <a:rPr lang="en-US" dirty="0">
                <a:latin typeface="Calibri (Headings)"/>
              </a:rPr>
              <a:t> </a:t>
            </a:r>
            <a:r>
              <a:rPr lang="en-US" dirty="0" err="1">
                <a:latin typeface="Calibri (Headings)"/>
              </a:rPr>
              <a:t>hơi</a:t>
            </a:r>
            <a:r>
              <a:rPr lang="en-US" dirty="0">
                <a:latin typeface="Calibri (Headings)"/>
              </a:rPr>
              <a:t> </a:t>
            </a:r>
            <a:r>
              <a:rPr lang="en-US" dirty="0" err="1">
                <a:latin typeface="Calibri (Headings)"/>
              </a:rPr>
              <a:t>lớn</a:t>
            </a:r>
            <a:r>
              <a:rPr lang="en-US" dirty="0">
                <a:latin typeface="Calibri (Headings)"/>
              </a:rPr>
              <a:t> </a:t>
            </a:r>
            <a:r>
              <a:rPr lang="en-US" dirty="0" err="1">
                <a:latin typeface="Calibri (Headings)"/>
              </a:rPr>
              <a:t>hơn</a:t>
            </a:r>
            <a:r>
              <a:rPr lang="en-US" dirty="0">
                <a:latin typeface="Calibri (Headings)"/>
              </a:rPr>
              <a:t> 20 </a:t>
            </a:r>
            <a:r>
              <a:rPr lang="en-US" dirty="0" err="1">
                <a:latin typeface="Calibri (Headings)"/>
              </a:rPr>
              <a:t>tấn</a:t>
            </a:r>
            <a:r>
              <a:rPr lang="en-US" dirty="0">
                <a:latin typeface="Calibri (Headings)"/>
              </a:rPr>
              <a:t> </a:t>
            </a:r>
            <a:r>
              <a:rPr lang="en-US" dirty="0" err="1">
                <a:latin typeface="Calibri (Headings)"/>
              </a:rPr>
              <a:t>hơi</a:t>
            </a:r>
            <a:r>
              <a:rPr lang="en-US" dirty="0">
                <a:latin typeface="Calibri (Headings)"/>
              </a:rPr>
              <a:t>/</a:t>
            </a:r>
            <a:r>
              <a:rPr lang="en-US" dirty="0" err="1">
                <a:latin typeface="Calibri (Headings)"/>
              </a:rPr>
              <a:t>giờ</a:t>
            </a:r>
            <a:r>
              <a:rPr lang="en-US" dirty="0">
                <a:latin typeface="Calibri (Headings)"/>
              </a:rPr>
              <a:t> </a:t>
            </a:r>
            <a:r>
              <a:rPr lang="vi-VN" dirty="0">
                <a:latin typeface="Calibri (Headings)"/>
              </a:rPr>
              <a:t>phải đăng ký chủ nguồn thải khí </a:t>
            </a:r>
            <a:r>
              <a:rPr lang="en-US" dirty="0" err="1">
                <a:latin typeface="Calibri (Headings)"/>
              </a:rPr>
              <a:t>và</a:t>
            </a:r>
            <a:r>
              <a:rPr lang="en-US" dirty="0">
                <a:latin typeface="Calibri (Headings)"/>
              </a:rPr>
              <a:t> </a:t>
            </a:r>
            <a:r>
              <a:rPr lang="en-US" dirty="0" err="1">
                <a:latin typeface="Calibri (Headings)"/>
              </a:rPr>
              <a:t>quan</a:t>
            </a:r>
            <a:r>
              <a:rPr lang="en-US" dirty="0">
                <a:latin typeface="Calibri (Headings)"/>
              </a:rPr>
              <a:t> </a:t>
            </a:r>
            <a:r>
              <a:rPr lang="en-US" dirty="0" err="1">
                <a:latin typeface="Calibri (Headings)"/>
              </a:rPr>
              <a:t>trắc</a:t>
            </a:r>
            <a:r>
              <a:rPr lang="en-US" dirty="0">
                <a:latin typeface="Calibri (Headings)"/>
              </a:rPr>
              <a:t> </a:t>
            </a:r>
            <a:r>
              <a:rPr lang="vi-VN" dirty="0">
                <a:latin typeface="Calibri (Headings)"/>
              </a:rPr>
              <a:t>tự động</a:t>
            </a:r>
            <a:r>
              <a:rPr lang="en-US" dirty="0">
                <a:latin typeface="Calibri (Headings)"/>
              </a:rPr>
              <a:t>,</a:t>
            </a:r>
            <a:r>
              <a:rPr lang="vi-VN" dirty="0">
                <a:latin typeface="Calibri (Headings)"/>
              </a:rPr>
              <a:t> liên tục</a:t>
            </a:r>
            <a:endParaRPr lang="en-US" dirty="0">
              <a:latin typeface="Calibri (Headings)"/>
            </a:endParaRPr>
          </a:p>
        </p:txBody>
      </p:sp>
      <p:sp>
        <p:nvSpPr>
          <p:cNvPr id="4" name="TextBox 3"/>
          <p:cNvSpPr txBox="1"/>
          <p:nvPr/>
        </p:nvSpPr>
        <p:spPr>
          <a:xfrm>
            <a:off x="4066274" y="1474887"/>
            <a:ext cx="4908854" cy="3970318"/>
          </a:xfrm>
          <a:prstGeom prst="rect">
            <a:avLst/>
          </a:prstGeom>
          <a:solidFill>
            <a:schemeClr val="accent6">
              <a:lumMod val="20000"/>
              <a:lumOff val="80000"/>
            </a:schemeClr>
          </a:solidFill>
        </p:spPr>
        <p:txBody>
          <a:bodyPr wrap="square" rtlCol="0">
            <a:spAutoFit/>
          </a:bodyPr>
          <a:lstStyle/>
          <a:p>
            <a:r>
              <a:rPr lang="en-US" b="1" i="1" u="sng" dirty="0" err="1">
                <a:latin typeface="Calibri (Headings)"/>
                <a:cs typeface="Arial"/>
              </a:rPr>
              <a:t>Higg</a:t>
            </a:r>
            <a:r>
              <a:rPr lang="en-US" b="1" i="1" u="sng" dirty="0">
                <a:latin typeface="Calibri (Headings)"/>
                <a:cs typeface="Arial"/>
              </a:rPr>
              <a:t> FEM </a:t>
            </a:r>
            <a:r>
              <a:rPr lang="en-US" b="1" i="1" u="sng" dirty="0" err="1">
                <a:latin typeface="Calibri (Headings)"/>
                <a:cs typeface="Calibri" panose="020F0502020204030204" pitchFamily="34" charset="0"/>
              </a:rPr>
              <a:t>đề</a:t>
            </a:r>
            <a:r>
              <a:rPr lang="en-US" b="1" i="1" u="sng" dirty="0">
                <a:latin typeface="Calibri (Headings)"/>
                <a:cs typeface="Calibri" panose="020F0502020204030204" pitchFamily="34" charset="0"/>
              </a:rPr>
              <a:t> </a:t>
            </a:r>
            <a:r>
              <a:rPr lang="en-US" b="1" i="1" u="sng" dirty="0" err="1">
                <a:latin typeface="Calibri (Headings)"/>
                <a:cs typeface="Calibri" panose="020F0502020204030204" pitchFamily="34" charset="0"/>
              </a:rPr>
              <a:t>cập</a:t>
            </a:r>
            <a:r>
              <a:rPr lang="en-US" b="1" i="1" u="sng" dirty="0">
                <a:latin typeface="Calibri (Headings)"/>
                <a:cs typeface="Calibri" panose="020F0502020204030204" pitchFamily="34" charset="0"/>
              </a:rPr>
              <a:t>:</a:t>
            </a:r>
          </a:p>
          <a:p>
            <a:pPr marL="342900" indent="-342900">
              <a:buFont typeface="Wingdings" panose="05000000000000000000" pitchFamily="2" charset="2"/>
              <a:buChar char="ü"/>
            </a:pPr>
            <a:r>
              <a:rPr lang="en-US" dirty="0" err="1">
                <a:latin typeface="Calibri (Headings)"/>
              </a:rPr>
              <a:t>Giấy</a:t>
            </a:r>
            <a:r>
              <a:rPr lang="en-US" dirty="0">
                <a:latin typeface="Calibri (Headings)"/>
              </a:rPr>
              <a:t> </a:t>
            </a:r>
            <a:r>
              <a:rPr lang="en-US" dirty="0" err="1">
                <a:latin typeface="Calibri (Headings)"/>
              </a:rPr>
              <a:t>phép</a:t>
            </a:r>
            <a:r>
              <a:rPr lang="en-US" dirty="0">
                <a:latin typeface="Calibri (Headings)"/>
              </a:rPr>
              <a:t> </a:t>
            </a:r>
            <a:r>
              <a:rPr lang="en-US" dirty="0" err="1">
                <a:latin typeface="Calibri (Headings)"/>
              </a:rPr>
              <a:t>xả</a:t>
            </a:r>
            <a:r>
              <a:rPr lang="en-US" dirty="0">
                <a:latin typeface="Calibri (Headings)"/>
              </a:rPr>
              <a:t> </a:t>
            </a:r>
            <a:r>
              <a:rPr lang="en-US" dirty="0" err="1">
                <a:latin typeface="Calibri (Headings)"/>
              </a:rPr>
              <a:t>khí</a:t>
            </a:r>
            <a:r>
              <a:rPr lang="en-US" dirty="0">
                <a:latin typeface="Calibri (Headings)"/>
              </a:rPr>
              <a:t> </a:t>
            </a:r>
            <a:r>
              <a:rPr lang="en-US" dirty="0" err="1">
                <a:latin typeface="Calibri (Headings)"/>
              </a:rPr>
              <a:t>thải</a:t>
            </a:r>
            <a:endParaRPr lang="en-US" dirty="0">
              <a:latin typeface="Calibri (Headings)"/>
            </a:endParaRPr>
          </a:p>
          <a:p>
            <a:pPr marL="342900" indent="-342900">
              <a:buFont typeface="Wingdings" panose="05000000000000000000" pitchFamily="2" charset="2"/>
              <a:buChar char="ü"/>
            </a:pPr>
            <a:r>
              <a:rPr lang="en-US" dirty="0">
                <a:latin typeface="Calibri (Headings)"/>
              </a:rPr>
              <a:t>L</a:t>
            </a:r>
            <a:r>
              <a:rPr lang="vi-VN" dirty="0">
                <a:latin typeface="Calibri (Headings)"/>
              </a:rPr>
              <a:t>ượng</a:t>
            </a:r>
            <a:r>
              <a:rPr lang="en-US" dirty="0">
                <a:latin typeface="Calibri (Headings)"/>
              </a:rPr>
              <a:t> </a:t>
            </a:r>
            <a:r>
              <a:rPr lang="en-US" dirty="0" err="1">
                <a:latin typeface="Calibri (Headings)"/>
              </a:rPr>
              <a:t>khí</a:t>
            </a:r>
            <a:r>
              <a:rPr lang="en-US" dirty="0">
                <a:latin typeface="Calibri (Headings)"/>
              </a:rPr>
              <a:t> </a:t>
            </a:r>
            <a:r>
              <a:rPr lang="en-US" dirty="0" err="1">
                <a:latin typeface="Calibri (Headings)"/>
              </a:rPr>
              <a:t>thải</a:t>
            </a:r>
            <a:endParaRPr lang="en-US" dirty="0">
              <a:latin typeface="Calibri (Headings)"/>
            </a:endParaRPr>
          </a:p>
          <a:p>
            <a:pPr marL="342900" indent="-342900">
              <a:buFont typeface="Wingdings" panose="05000000000000000000" pitchFamily="2" charset="2"/>
              <a:buChar char="ü"/>
            </a:pPr>
            <a:r>
              <a:rPr lang="en-US" dirty="0" err="1">
                <a:latin typeface="Calibri (Headings)"/>
              </a:rPr>
              <a:t>Chất</a:t>
            </a:r>
            <a:r>
              <a:rPr lang="en-US" dirty="0">
                <a:latin typeface="Calibri (Headings)"/>
              </a:rPr>
              <a:t> </a:t>
            </a:r>
            <a:r>
              <a:rPr lang="en-US" dirty="0" err="1">
                <a:latin typeface="Calibri (Headings)"/>
              </a:rPr>
              <a:t>làm</a:t>
            </a:r>
            <a:r>
              <a:rPr lang="en-US" dirty="0">
                <a:latin typeface="Calibri (Headings)"/>
              </a:rPr>
              <a:t> </a:t>
            </a:r>
            <a:r>
              <a:rPr lang="en-US" dirty="0" err="1">
                <a:latin typeface="Calibri (Headings)"/>
              </a:rPr>
              <a:t>lạnh</a:t>
            </a:r>
            <a:endParaRPr lang="en-US" dirty="0">
              <a:latin typeface="Calibri (Headings)"/>
            </a:endParaRPr>
          </a:p>
          <a:p>
            <a:pPr marL="342900" indent="-342900">
              <a:buFont typeface="Wingdings" panose="05000000000000000000" pitchFamily="2" charset="2"/>
              <a:buChar char="ü"/>
            </a:pPr>
            <a:r>
              <a:rPr lang="en-US" dirty="0" err="1">
                <a:latin typeface="Calibri (Headings)"/>
              </a:rPr>
              <a:t>Kiểm</a:t>
            </a:r>
            <a:r>
              <a:rPr lang="en-US" dirty="0">
                <a:latin typeface="Calibri (Headings)"/>
              </a:rPr>
              <a:t> </a:t>
            </a:r>
            <a:r>
              <a:rPr lang="en-US" dirty="0" err="1">
                <a:latin typeface="Calibri (Headings)"/>
              </a:rPr>
              <a:t>soát</a:t>
            </a:r>
            <a:r>
              <a:rPr lang="en-US" dirty="0">
                <a:latin typeface="Calibri (Headings)"/>
              </a:rPr>
              <a:t> </a:t>
            </a:r>
            <a:r>
              <a:rPr lang="en-US" dirty="0" err="1">
                <a:latin typeface="Calibri (Headings)"/>
              </a:rPr>
              <a:t>thiết</a:t>
            </a:r>
            <a:r>
              <a:rPr lang="en-US" dirty="0">
                <a:latin typeface="Calibri (Headings)"/>
              </a:rPr>
              <a:t> </a:t>
            </a:r>
            <a:r>
              <a:rPr lang="en-US" dirty="0" err="1">
                <a:latin typeface="Calibri (Headings)"/>
              </a:rPr>
              <a:t>bị</a:t>
            </a:r>
            <a:r>
              <a:rPr lang="en-US" dirty="0">
                <a:latin typeface="Calibri (Headings)"/>
              </a:rPr>
              <a:t> </a:t>
            </a:r>
            <a:r>
              <a:rPr lang="en-US" dirty="0" err="1">
                <a:latin typeface="Calibri (Headings)"/>
              </a:rPr>
              <a:t>hoặc</a:t>
            </a:r>
            <a:r>
              <a:rPr lang="en-US" dirty="0">
                <a:latin typeface="Calibri (Headings)"/>
              </a:rPr>
              <a:t> </a:t>
            </a:r>
            <a:r>
              <a:rPr lang="en-US" dirty="0" err="1">
                <a:latin typeface="Calibri (Headings)"/>
              </a:rPr>
              <a:t>quy</a:t>
            </a:r>
            <a:r>
              <a:rPr lang="en-US" dirty="0">
                <a:latin typeface="Calibri (Headings)"/>
              </a:rPr>
              <a:t> </a:t>
            </a:r>
            <a:r>
              <a:rPr lang="en-US" dirty="0" err="1">
                <a:latin typeface="Calibri (Headings)"/>
              </a:rPr>
              <a:t>trình</a:t>
            </a:r>
            <a:r>
              <a:rPr lang="en-US" dirty="0">
                <a:latin typeface="Calibri (Headings)"/>
              </a:rPr>
              <a:t> </a:t>
            </a:r>
            <a:r>
              <a:rPr lang="en-US" dirty="0" err="1">
                <a:latin typeface="Calibri (Headings)"/>
              </a:rPr>
              <a:t>giảm</a:t>
            </a:r>
            <a:r>
              <a:rPr lang="en-US" dirty="0">
                <a:latin typeface="Calibri (Headings)"/>
              </a:rPr>
              <a:t> </a:t>
            </a:r>
            <a:r>
              <a:rPr lang="en-US" dirty="0" err="1">
                <a:latin typeface="Calibri (Headings)"/>
              </a:rPr>
              <a:t>phát</a:t>
            </a:r>
            <a:r>
              <a:rPr lang="en-US" dirty="0">
                <a:latin typeface="Calibri (Headings)"/>
              </a:rPr>
              <a:t> </a:t>
            </a:r>
            <a:r>
              <a:rPr lang="en-US" dirty="0" err="1">
                <a:latin typeface="Calibri (Headings)"/>
              </a:rPr>
              <a:t>thải</a:t>
            </a:r>
            <a:r>
              <a:rPr lang="en-US" dirty="0">
                <a:latin typeface="Calibri (Headings)"/>
              </a:rPr>
              <a:t> </a:t>
            </a:r>
            <a:r>
              <a:rPr lang="en-US" dirty="0" err="1">
                <a:latin typeface="Calibri (Headings)"/>
              </a:rPr>
              <a:t>khí</a:t>
            </a:r>
            <a:r>
              <a:rPr lang="en-US" dirty="0">
                <a:latin typeface="Calibri (Headings)"/>
              </a:rPr>
              <a:t> </a:t>
            </a:r>
            <a:r>
              <a:rPr lang="en-US" dirty="0" err="1">
                <a:latin typeface="Calibri (Headings)"/>
              </a:rPr>
              <a:t>thải</a:t>
            </a:r>
            <a:r>
              <a:rPr lang="en-US" dirty="0">
                <a:latin typeface="Calibri (Headings)"/>
              </a:rPr>
              <a:t> </a:t>
            </a:r>
            <a:r>
              <a:rPr lang="en-US" dirty="0" err="1">
                <a:latin typeface="Calibri (Headings)"/>
              </a:rPr>
              <a:t>tại</a:t>
            </a:r>
            <a:r>
              <a:rPr lang="en-US" dirty="0">
                <a:latin typeface="Calibri (Headings)"/>
              </a:rPr>
              <a:t> </a:t>
            </a:r>
            <a:r>
              <a:rPr lang="en-US" dirty="0" err="1">
                <a:latin typeface="Calibri (Headings)"/>
              </a:rPr>
              <a:t>chỗ</a:t>
            </a:r>
            <a:endParaRPr lang="en-US" dirty="0">
              <a:latin typeface="Calibri (Headings)"/>
            </a:endParaRPr>
          </a:p>
          <a:p>
            <a:pPr marL="342900" indent="-342900">
              <a:buFont typeface="Wingdings" panose="05000000000000000000" pitchFamily="2" charset="2"/>
              <a:buChar char="ü"/>
            </a:pPr>
            <a:r>
              <a:rPr lang="vi-VN" dirty="0">
                <a:latin typeface="Calibri (Headings)"/>
              </a:rPr>
              <a:t>Kiểm soát thiết bị hoặc quy trình giảm chất lượng không khí trong nhà từ quy trình sản xuất</a:t>
            </a:r>
            <a:endParaRPr lang="en-US" dirty="0">
              <a:latin typeface="Calibri (Headings)"/>
            </a:endParaRPr>
          </a:p>
          <a:p>
            <a:pPr marL="342900" indent="-342900">
              <a:buFont typeface="Wingdings" panose="05000000000000000000" pitchFamily="2" charset="2"/>
              <a:buChar char="ü"/>
            </a:pPr>
            <a:r>
              <a:rPr lang="en-US" dirty="0" err="1">
                <a:latin typeface="Arial" panose="020B0604020202020204" pitchFamily="34" charset="0"/>
                <a:ea typeface="Times New Roman" panose="02020603050405020304" pitchFamily="18" charset="0"/>
                <a:cs typeface="Arial" panose="020B0604020202020204" pitchFamily="34" charset="0"/>
              </a:rPr>
              <a:t>Đạt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chuẩn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phép</a:t>
            </a:r>
            <a:r>
              <a:rPr lang="en-US" dirty="0">
                <a:latin typeface="Arial" panose="020B0604020202020204" pitchFamily="34" charset="0"/>
                <a:ea typeface="Times New Roman" panose="02020603050405020304" pitchFamily="18" charset="0"/>
                <a:cs typeface="Arial" panose="020B0604020202020204" pitchFamily="34" charset="0"/>
              </a:rPr>
              <a:t> ở </a:t>
            </a:r>
            <a:r>
              <a:rPr lang="vi-VN" dirty="0">
                <a:latin typeface="Arial" panose="020B0604020202020204" pitchFamily="34" charset="0"/>
                <a:ea typeface="Times New Roman" panose="02020603050405020304" pitchFamily="18" charset="0"/>
                <a:cs typeface="Arial" panose="020B0604020202020204" pitchFamily="34" charset="0"/>
              </a:rPr>
              <a:t>cấp độ cao hơn</a:t>
            </a:r>
            <a:r>
              <a:rPr lang="en-US" dirty="0">
                <a:latin typeface="Arial" panose="020B0604020202020204" pitchFamily="34" charset="0"/>
                <a:ea typeface="Times New Roman" panose="02020603050405020304" pitchFamily="18" charset="0"/>
                <a:cs typeface="Arial" panose="020B0604020202020204" pitchFamily="34" charset="0"/>
              </a:rPr>
              <a:t> </a:t>
            </a:r>
            <a:r>
              <a:rPr lang="vi-VN" dirty="0">
                <a:latin typeface="Calibri (Headings)"/>
              </a:rPr>
              <a:t>đối</a:t>
            </a:r>
            <a:r>
              <a:rPr lang="en-US" dirty="0">
                <a:latin typeface="Calibri (Headings)"/>
              </a:rPr>
              <a:t> </a:t>
            </a:r>
            <a:r>
              <a:rPr lang="en-US" dirty="0" err="1">
                <a:latin typeface="Calibri (Headings)"/>
              </a:rPr>
              <a:t>với</a:t>
            </a:r>
            <a:r>
              <a:rPr lang="vi-VN" dirty="0">
                <a:latin typeface="Calibri (Headings)"/>
              </a:rPr>
              <a:t> NO</a:t>
            </a:r>
            <a:r>
              <a:rPr lang="vi-VN" baseline="-25000" dirty="0">
                <a:latin typeface="Calibri (Headings)"/>
              </a:rPr>
              <a:t>x</a:t>
            </a:r>
            <a:r>
              <a:rPr lang="vi-VN" dirty="0">
                <a:latin typeface="Calibri (Headings)"/>
              </a:rPr>
              <a:t>, SO</a:t>
            </a:r>
            <a:r>
              <a:rPr lang="vi-VN" baseline="-25000" dirty="0">
                <a:latin typeface="Calibri (Headings)"/>
              </a:rPr>
              <a:t>x</a:t>
            </a:r>
            <a:r>
              <a:rPr lang="vi-VN" dirty="0">
                <a:latin typeface="Calibri (Headings)"/>
              </a:rPr>
              <a:t>, và </a:t>
            </a:r>
            <a:r>
              <a:rPr lang="en-US" dirty="0" err="1">
                <a:latin typeface="Calibri (Headings)"/>
              </a:rPr>
              <a:t>Bụi</a:t>
            </a:r>
            <a:r>
              <a:rPr lang="en-US" dirty="0">
                <a:latin typeface="Calibri (Headings)"/>
              </a:rPr>
              <a:t> </a:t>
            </a:r>
            <a:r>
              <a:rPr lang="vi-VN" dirty="0">
                <a:latin typeface="Calibri (Headings)"/>
              </a:rPr>
              <a:t>(PM)</a:t>
            </a:r>
            <a:endParaRPr lang="en-US" dirty="0">
              <a:latin typeface="Calibri (Headings)"/>
            </a:endParaRPr>
          </a:p>
          <a:p>
            <a:pPr marL="342900" indent="-342900">
              <a:buFont typeface="Wingdings" panose="05000000000000000000" pitchFamily="2" charset="2"/>
              <a:buChar char="ü"/>
            </a:pPr>
            <a:r>
              <a:rPr lang="en-US" dirty="0" err="1">
                <a:latin typeface="Calibri (Headings)"/>
              </a:rPr>
              <a:t>Đầu</a:t>
            </a:r>
            <a:r>
              <a:rPr lang="en-US" dirty="0">
                <a:latin typeface="Calibri (Headings)"/>
              </a:rPr>
              <a:t> </a:t>
            </a:r>
            <a:r>
              <a:rPr lang="en-US" dirty="0" err="1">
                <a:latin typeface="Calibri (Headings)"/>
              </a:rPr>
              <a:t>tư</a:t>
            </a:r>
            <a:r>
              <a:rPr lang="en-US" dirty="0">
                <a:latin typeface="Calibri (Headings)"/>
              </a:rPr>
              <a:t> </a:t>
            </a:r>
            <a:r>
              <a:rPr lang="en-US" dirty="0" err="1">
                <a:latin typeface="Calibri (Headings)"/>
              </a:rPr>
              <a:t>trang</a:t>
            </a:r>
            <a:r>
              <a:rPr lang="vi-VN" dirty="0">
                <a:latin typeface="Calibri (Headings)"/>
              </a:rPr>
              <a:t> thiết bị hiện đại hóa để giảm thiểu hoặc loại bỏ các phát thải khí và </a:t>
            </a:r>
            <a:r>
              <a:rPr lang="en-US" dirty="0" err="1">
                <a:latin typeface="Calibri (Headings)"/>
              </a:rPr>
              <a:t>nâng</a:t>
            </a:r>
            <a:r>
              <a:rPr lang="en-US" dirty="0">
                <a:latin typeface="Calibri (Headings)"/>
              </a:rPr>
              <a:t> </a:t>
            </a:r>
            <a:r>
              <a:rPr lang="en-US" dirty="0" err="1">
                <a:latin typeface="Calibri (Headings)"/>
              </a:rPr>
              <a:t>cao</a:t>
            </a:r>
            <a:r>
              <a:rPr lang="en-US" dirty="0">
                <a:latin typeface="Calibri (Headings)"/>
              </a:rPr>
              <a:t> </a:t>
            </a:r>
            <a:r>
              <a:rPr lang="vi-VN" dirty="0">
                <a:latin typeface="Calibri (Headings)"/>
              </a:rPr>
              <a:t>chất lượng không khí trong nhà</a:t>
            </a:r>
            <a:r>
              <a:rPr lang="en-US" dirty="0">
                <a:latin typeface="Calibri (Headings)"/>
              </a:rPr>
              <a:t>.</a:t>
            </a: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Rectangle 9"/>
          <p:cNvSpPr/>
          <p:nvPr/>
        </p:nvSpPr>
        <p:spPr>
          <a:xfrm>
            <a:off x="0" y="974981"/>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14"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KHÍ THẢI</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65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Rectangle 17"/>
          <p:cNvSpPr/>
          <p:nvPr/>
        </p:nvSpPr>
        <p:spPr>
          <a:xfrm>
            <a:off x="116264" y="1049916"/>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664814274"/>
              </p:ext>
            </p:extLst>
          </p:nvPr>
        </p:nvGraphicFramePr>
        <p:xfrm>
          <a:off x="228600" y="1600200"/>
          <a:ext cx="8458199" cy="4479471"/>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20551">
                <a:tc>
                  <a:txBody>
                    <a:bodyPr/>
                    <a:lstStyle/>
                    <a:p>
                      <a:pPr marL="57150" marR="0" indent="0" algn="ctr">
                        <a:lnSpc>
                          <a:spcPct val="107000"/>
                        </a:lnSpc>
                        <a:spcBef>
                          <a:spcPts val="600"/>
                        </a:spcBef>
                        <a:spcAft>
                          <a:spcPts val="600"/>
                        </a:spcAft>
                      </a:pPr>
                      <a:r>
                        <a:rPr lang="en-US" sz="2200" b="1" dirty="0" err="1">
                          <a:effectLst/>
                          <a:latin typeface="Calibri (Headings)"/>
                          <a:ea typeface="Calibri" panose="020F0502020204030204" pitchFamily="34" charset="0"/>
                          <a:cs typeface="Calibri" panose="020F0502020204030204" pitchFamily="34" charset="0"/>
                        </a:rPr>
                        <a:t>Các</a:t>
                      </a:r>
                      <a:r>
                        <a:rPr lang="en-US" sz="2200" b="1" dirty="0">
                          <a:effectLst/>
                          <a:latin typeface="Calibri (Headings)"/>
                          <a:ea typeface="Calibri" panose="020F0502020204030204" pitchFamily="34" charset="0"/>
                          <a:cs typeface="Calibri" panose="020F0502020204030204" pitchFamily="34" charset="0"/>
                        </a:rPr>
                        <a:t> </a:t>
                      </a:r>
                      <a:r>
                        <a:rPr lang="en-US" sz="2200" b="1" dirty="0" err="1">
                          <a:effectLst/>
                          <a:latin typeface="Calibri (Headings)"/>
                          <a:ea typeface="Calibri" panose="020F0502020204030204" pitchFamily="34" charset="0"/>
                          <a:cs typeface="Calibri" panose="020F0502020204030204" pitchFamily="34" charset="0"/>
                        </a:rPr>
                        <a:t>yêu</a:t>
                      </a:r>
                      <a:r>
                        <a:rPr lang="en-US" sz="2200" b="1" dirty="0">
                          <a:effectLst/>
                          <a:latin typeface="Calibri (Headings)"/>
                          <a:ea typeface="Calibri" panose="020F0502020204030204" pitchFamily="34" charset="0"/>
                          <a:cs typeface="Calibri" panose="020F0502020204030204" pitchFamily="34" charset="0"/>
                        </a:rPr>
                        <a:t> </a:t>
                      </a:r>
                      <a:r>
                        <a:rPr lang="en-US" sz="2200" b="1" dirty="0" err="1">
                          <a:effectLst/>
                          <a:latin typeface="Calibri (Headings)"/>
                          <a:ea typeface="Calibri" panose="020F0502020204030204" pitchFamily="34" charset="0"/>
                          <a:cs typeface="Calibri" panose="020F0502020204030204" pitchFamily="34" charset="0"/>
                        </a:rPr>
                        <a:t>cầu</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Headings)"/>
                          <a:ea typeface="Calibri" panose="020F0502020204030204" pitchFamily="34" charset="0"/>
                          <a:cs typeface="Times New Roman" panose="02020603050405020304" pitchFamily="18" charset="0"/>
                        </a:rPr>
                        <a:t>Luật</a:t>
                      </a:r>
                      <a:r>
                        <a:rPr lang="en-US" sz="2200" b="1" i="1" dirty="0">
                          <a:effectLst/>
                          <a:latin typeface="Calibri (Headings)"/>
                          <a:ea typeface="Calibri" panose="020F0502020204030204" pitchFamily="34" charset="0"/>
                          <a:cs typeface="Times New Roman" panose="02020603050405020304" pitchFamily="18" charset="0"/>
                        </a:rPr>
                        <a:t> VN</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Headings)"/>
                          <a:ea typeface="Calibri" panose="020F0502020204030204" pitchFamily="34" charset="0"/>
                          <a:cs typeface="Times New Roman" panose="02020603050405020304" pitchFamily="18" charset="0"/>
                        </a:rPr>
                        <a:t>Higg</a:t>
                      </a:r>
                      <a:r>
                        <a:rPr lang="en-US" sz="2200" b="1" i="1" dirty="0">
                          <a:effectLst/>
                          <a:latin typeface="Calibri (Headings)"/>
                          <a:ea typeface="Calibri" panose="020F0502020204030204" pitchFamily="34" charset="0"/>
                          <a:cs typeface="Times New Roman" panose="02020603050405020304" pitchFamily="18" charset="0"/>
                        </a:rPr>
                        <a:t> FEM</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39783">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dirty="0" err="1">
                          <a:latin typeface="Calibri (Headings)"/>
                        </a:rPr>
                        <a:t>Giấy</a:t>
                      </a:r>
                      <a:r>
                        <a:rPr lang="en-US" sz="2200" dirty="0">
                          <a:latin typeface="Calibri (Headings)"/>
                        </a:rPr>
                        <a:t> </a:t>
                      </a:r>
                      <a:r>
                        <a:rPr lang="en-US" sz="2200" dirty="0" err="1">
                          <a:latin typeface="Calibri (Headings)"/>
                        </a:rPr>
                        <a:t>phép</a:t>
                      </a:r>
                      <a:r>
                        <a:rPr lang="en-US" sz="2200" dirty="0">
                          <a:latin typeface="Calibri (Headings)"/>
                        </a:rPr>
                        <a:t> </a:t>
                      </a:r>
                      <a:r>
                        <a:rPr lang="en-US" sz="2200" dirty="0" err="1">
                          <a:latin typeface="Calibri (Headings)"/>
                        </a:rPr>
                        <a:t>xả</a:t>
                      </a:r>
                      <a:r>
                        <a:rPr lang="en-US" sz="2200" dirty="0">
                          <a:latin typeface="Calibri (Headings)"/>
                        </a:rPr>
                        <a:t> </a:t>
                      </a:r>
                      <a:r>
                        <a:rPr lang="en-US" sz="2200" dirty="0" err="1">
                          <a:latin typeface="Calibri (Headings)"/>
                        </a:rPr>
                        <a:t>khí</a:t>
                      </a:r>
                      <a:r>
                        <a:rPr lang="en-US" sz="2200" dirty="0">
                          <a:latin typeface="Calibri (Headings)"/>
                        </a:rPr>
                        <a:t> </a:t>
                      </a:r>
                      <a:r>
                        <a:rPr lang="en-US" sz="2200" dirty="0" err="1">
                          <a:latin typeface="Calibri (Headings)"/>
                        </a:rPr>
                        <a:t>thải</a:t>
                      </a:r>
                      <a:endParaRPr lang="en-US" sz="2200" dirty="0">
                        <a:latin typeface="Calibri (Headings)"/>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52117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2200" dirty="0">
                          <a:latin typeface="Calibri (Headings)"/>
                        </a:rPr>
                        <a:t>Lượng khí thải</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0" dirty="0" err="1">
                          <a:effectLst/>
                          <a:latin typeface="Calibri (Headings)"/>
                          <a:ea typeface="Calibri" panose="020F0502020204030204" pitchFamily="34" charset="0"/>
                          <a:cs typeface="Calibri" panose="020F0502020204030204" pitchFamily="34" charset="0"/>
                        </a:rPr>
                        <a:t>Nồng</a:t>
                      </a:r>
                      <a:r>
                        <a:rPr lang="en-US" sz="2200" b="0" baseline="0" dirty="0">
                          <a:effectLst/>
                          <a:latin typeface="Calibri (Headings)"/>
                          <a:ea typeface="Calibri" panose="020F0502020204030204" pitchFamily="34" charset="0"/>
                          <a:cs typeface="Calibri" panose="020F0502020204030204" pitchFamily="34" charset="0"/>
                        </a:rPr>
                        <a:t> </a:t>
                      </a:r>
                      <a:r>
                        <a:rPr lang="en-US" sz="2200" b="0" baseline="0" dirty="0" err="1">
                          <a:effectLst/>
                          <a:latin typeface="Calibri (Headings)"/>
                          <a:ea typeface="Calibri" panose="020F0502020204030204" pitchFamily="34" charset="0"/>
                          <a:cs typeface="Calibri" panose="020F0502020204030204" pitchFamily="34" charset="0"/>
                        </a:rPr>
                        <a:t>độ</a:t>
                      </a:r>
                      <a:r>
                        <a:rPr lang="en-US" sz="2200" b="0" dirty="0">
                          <a:effectLst/>
                          <a:latin typeface="Calibri (Headings)"/>
                          <a:ea typeface="Calibri" panose="020F0502020204030204" pitchFamily="34" charset="0"/>
                          <a:cs typeface="Calibri" panose="020F0502020204030204" pitchFamily="34" charset="0"/>
                        </a:rPr>
                        <a:t> </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0" dirty="0" err="1">
                          <a:effectLst/>
                          <a:latin typeface="Calibri (Headings)"/>
                          <a:ea typeface="Calibri" panose="020F0502020204030204" pitchFamily="34" charset="0"/>
                          <a:cs typeface="Calibri" panose="020F0502020204030204" pitchFamily="34" charset="0"/>
                        </a:rPr>
                        <a:t>Tải</a:t>
                      </a:r>
                      <a:r>
                        <a:rPr lang="en-US" sz="2200" b="0" baseline="0" dirty="0">
                          <a:effectLst/>
                          <a:latin typeface="Calibri (Headings)"/>
                          <a:ea typeface="Calibri" panose="020F0502020204030204" pitchFamily="34" charset="0"/>
                          <a:cs typeface="Calibri" panose="020F0502020204030204" pitchFamily="34" charset="0"/>
                        </a:rPr>
                        <a:t> </a:t>
                      </a:r>
                      <a:r>
                        <a:rPr lang="en-US" sz="2200" b="0" baseline="0" dirty="0" err="1">
                          <a:effectLst/>
                          <a:latin typeface="Calibri (Headings)"/>
                          <a:ea typeface="Calibri" panose="020F0502020204030204" pitchFamily="34" charset="0"/>
                          <a:cs typeface="Calibri" panose="020F0502020204030204" pitchFamily="34" charset="0"/>
                        </a:rPr>
                        <a:t>lượng</a:t>
                      </a:r>
                      <a:r>
                        <a:rPr lang="en-US" sz="2200" b="0" dirty="0">
                          <a:effectLst/>
                          <a:latin typeface="Calibri (Headings)"/>
                          <a:ea typeface="Calibri" panose="020F0502020204030204" pitchFamily="34" charset="0"/>
                          <a:cs typeface="Calibri" panose="020F0502020204030204" pitchFamily="34" charset="0"/>
                        </a:rPr>
                        <a:t> </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dirty="0" err="1">
                          <a:latin typeface="Calibri (Headings)"/>
                        </a:rPr>
                        <a:t>Kiểm</a:t>
                      </a:r>
                      <a:r>
                        <a:rPr lang="en-US" sz="2200" dirty="0">
                          <a:latin typeface="Calibri (Headings)"/>
                        </a:rPr>
                        <a:t> </a:t>
                      </a:r>
                      <a:r>
                        <a:rPr lang="en-US" sz="2200" dirty="0" err="1">
                          <a:latin typeface="Calibri (Headings)"/>
                        </a:rPr>
                        <a:t>soát</a:t>
                      </a:r>
                      <a:r>
                        <a:rPr lang="en-US" sz="2200" dirty="0">
                          <a:latin typeface="Calibri (Headings)"/>
                        </a:rPr>
                        <a:t> </a:t>
                      </a:r>
                      <a:r>
                        <a:rPr lang="en-US" sz="2200" dirty="0" err="1">
                          <a:latin typeface="Calibri (Headings)"/>
                        </a:rPr>
                        <a:t>thiết</a:t>
                      </a:r>
                      <a:r>
                        <a:rPr lang="en-US" sz="2200" dirty="0">
                          <a:latin typeface="Calibri (Headings)"/>
                        </a:rPr>
                        <a:t> </a:t>
                      </a:r>
                      <a:r>
                        <a:rPr lang="en-US" sz="2200" dirty="0" err="1">
                          <a:latin typeface="Calibri (Headings)"/>
                        </a:rPr>
                        <a:t>bị</a:t>
                      </a:r>
                      <a:r>
                        <a:rPr lang="en-US" sz="2200" dirty="0">
                          <a:latin typeface="Calibri (Headings)"/>
                        </a:rPr>
                        <a:t> </a:t>
                      </a:r>
                      <a:r>
                        <a:rPr lang="en-US" sz="2200" dirty="0" err="1">
                          <a:latin typeface="Calibri (Headings)"/>
                        </a:rPr>
                        <a:t>hoặc</a:t>
                      </a:r>
                      <a:r>
                        <a:rPr lang="en-US" sz="2200" dirty="0">
                          <a:latin typeface="Calibri (Headings)"/>
                        </a:rPr>
                        <a:t> </a:t>
                      </a:r>
                      <a:r>
                        <a:rPr lang="en-US" sz="2200" dirty="0" err="1">
                          <a:latin typeface="Calibri (Headings)"/>
                        </a:rPr>
                        <a:t>quy</a:t>
                      </a:r>
                      <a:r>
                        <a:rPr lang="en-US" sz="2200" dirty="0">
                          <a:latin typeface="Calibri (Headings)"/>
                        </a:rPr>
                        <a:t> </a:t>
                      </a:r>
                      <a:r>
                        <a:rPr lang="en-US" sz="2200" dirty="0" err="1">
                          <a:latin typeface="Calibri (Headings)"/>
                        </a:rPr>
                        <a:t>trình</a:t>
                      </a:r>
                      <a:r>
                        <a:rPr lang="en-US" sz="2200" dirty="0">
                          <a:latin typeface="Calibri (Headings)"/>
                        </a:rPr>
                        <a:t> </a:t>
                      </a:r>
                      <a:r>
                        <a:rPr lang="en-US" sz="2200" dirty="0" err="1">
                          <a:latin typeface="Calibri (Headings)"/>
                        </a:rPr>
                        <a:t>giảm</a:t>
                      </a:r>
                      <a:r>
                        <a:rPr lang="en-US" sz="2200" dirty="0">
                          <a:latin typeface="Calibri (Headings)"/>
                        </a:rPr>
                        <a:t> </a:t>
                      </a:r>
                      <a:r>
                        <a:rPr lang="en-US" sz="2200" dirty="0" err="1">
                          <a:latin typeface="Calibri (Headings)"/>
                        </a:rPr>
                        <a:t>phát</a:t>
                      </a:r>
                      <a:r>
                        <a:rPr lang="en-US" sz="2200" dirty="0">
                          <a:latin typeface="Calibri (Headings)"/>
                        </a:rPr>
                        <a:t> </a:t>
                      </a:r>
                      <a:r>
                        <a:rPr lang="en-US" sz="2200" dirty="0" err="1">
                          <a:latin typeface="Calibri (Headings)"/>
                        </a:rPr>
                        <a:t>thải</a:t>
                      </a:r>
                      <a:r>
                        <a:rPr lang="en-US" sz="2200" dirty="0">
                          <a:latin typeface="Calibri (Headings)"/>
                        </a:rPr>
                        <a:t> </a:t>
                      </a:r>
                      <a:r>
                        <a:rPr lang="en-US" sz="2200" dirty="0" err="1">
                          <a:latin typeface="Calibri (Headings)"/>
                        </a:rPr>
                        <a:t>khí</a:t>
                      </a:r>
                      <a:r>
                        <a:rPr lang="en-US" sz="2200" dirty="0">
                          <a:latin typeface="Calibri (Headings)"/>
                        </a:rPr>
                        <a:t> </a:t>
                      </a:r>
                      <a:r>
                        <a:rPr lang="en-US" sz="2200" dirty="0" err="1">
                          <a:latin typeface="Calibri (Headings)"/>
                        </a:rPr>
                        <a:t>thải</a:t>
                      </a:r>
                      <a:r>
                        <a:rPr lang="en-US" sz="2200" dirty="0">
                          <a:latin typeface="Calibri (Headings)"/>
                        </a:rPr>
                        <a:t> </a:t>
                      </a:r>
                      <a:r>
                        <a:rPr lang="en-US" sz="2200" dirty="0" err="1">
                          <a:latin typeface="Calibri (Headings)"/>
                        </a:rPr>
                        <a:t>tại</a:t>
                      </a:r>
                      <a:r>
                        <a:rPr lang="en-US" sz="2200" dirty="0">
                          <a:latin typeface="Calibri (Headings)"/>
                        </a:rPr>
                        <a:t> </a:t>
                      </a:r>
                      <a:r>
                        <a:rPr lang="en-US" sz="2200" dirty="0" err="1">
                          <a:latin typeface="Calibri (Headings)"/>
                        </a:rPr>
                        <a:t>chỗ</a:t>
                      </a:r>
                      <a:endParaRPr lang="en-US" sz="2200" dirty="0">
                        <a:latin typeface="Calibri (Headings)"/>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2200" dirty="0">
                          <a:latin typeface="Calibri (Headings)"/>
                        </a:rPr>
                        <a:t>Kiểm soát thiết bị hoặc quy trình giảm chất lượng không khí trong nhà từ quy trình sản xuất</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dirty="0" err="1">
                          <a:latin typeface="Calibri (Headings)"/>
                        </a:rPr>
                        <a:t>Vận</a:t>
                      </a:r>
                      <a:r>
                        <a:rPr lang="en-US" sz="2200" dirty="0">
                          <a:latin typeface="Calibri (Headings)"/>
                        </a:rPr>
                        <a:t> </a:t>
                      </a:r>
                      <a:r>
                        <a:rPr lang="en-US" sz="2200" dirty="0" err="1">
                          <a:latin typeface="Calibri (Headings)"/>
                        </a:rPr>
                        <a:t>hành</a:t>
                      </a:r>
                      <a:r>
                        <a:rPr lang="en-US" sz="2200" dirty="0">
                          <a:latin typeface="Calibri (Headings)"/>
                        </a:rPr>
                        <a:t> </a:t>
                      </a:r>
                      <a:r>
                        <a:rPr lang="en-US" sz="2200" dirty="0" err="1">
                          <a:latin typeface="Calibri (Headings)"/>
                        </a:rPr>
                        <a:t>xử</a:t>
                      </a:r>
                      <a:r>
                        <a:rPr lang="en-US" sz="2200" dirty="0">
                          <a:latin typeface="Calibri (Headings)"/>
                        </a:rPr>
                        <a:t> </a:t>
                      </a:r>
                      <a:r>
                        <a:rPr lang="en-US" sz="2200" dirty="0" err="1">
                          <a:latin typeface="Calibri (Headings)"/>
                        </a:rPr>
                        <a:t>lý</a:t>
                      </a:r>
                      <a:r>
                        <a:rPr lang="en-US" sz="2200" dirty="0">
                          <a:latin typeface="Calibri (Headings)"/>
                        </a:rPr>
                        <a:t> </a:t>
                      </a:r>
                      <a:r>
                        <a:rPr lang="en-US" sz="2200" dirty="0" err="1">
                          <a:latin typeface="Calibri (Headings)"/>
                        </a:rPr>
                        <a:t>kèm</a:t>
                      </a:r>
                      <a:r>
                        <a:rPr lang="en-US" sz="2200" dirty="0">
                          <a:latin typeface="Calibri (Headings)"/>
                        </a:rPr>
                        <a:t> </a:t>
                      </a:r>
                      <a:r>
                        <a:rPr lang="en-US" sz="2200" dirty="0" err="1">
                          <a:latin typeface="Calibri (Headings)"/>
                        </a:rPr>
                        <a:t>nhật</a:t>
                      </a:r>
                      <a:r>
                        <a:rPr lang="en-US" sz="2200" dirty="0">
                          <a:latin typeface="Calibri (Headings)"/>
                        </a:rPr>
                        <a:t> </a:t>
                      </a:r>
                      <a:r>
                        <a:rPr lang="en-US" sz="2200" dirty="0" err="1">
                          <a:latin typeface="Calibri (Headings)"/>
                        </a:rPr>
                        <a:t>ký</a:t>
                      </a:r>
                      <a:r>
                        <a:rPr lang="en-US" sz="2200" dirty="0">
                          <a:latin typeface="Calibri (Headings)"/>
                        </a:rPr>
                        <a:t>/</a:t>
                      </a:r>
                      <a:r>
                        <a:rPr lang="en-US" sz="2200" dirty="0" err="1">
                          <a:latin typeface="Calibri (Headings)"/>
                        </a:rPr>
                        <a:t>dữ</a:t>
                      </a:r>
                      <a:r>
                        <a:rPr lang="en-US" sz="2200" dirty="0">
                          <a:latin typeface="Calibri (Headings)"/>
                        </a:rPr>
                        <a:t> </a:t>
                      </a:r>
                      <a:r>
                        <a:rPr lang="en-US" sz="2200" dirty="0" err="1">
                          <a:latin typeface="Calibri (Headings)"/>
                        </a:rPr>
                        <a:t>liệu</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dirty="0" err="1">
                          <a:latin typeface="Calibri (Headings)"/>
                        </a:rPr>
                        <a:t>Định</a:t>
                      </a:r>
                      <a:r>
                        <a:rPr lang="en-US" sz="2200" dirty="0">
                          <a:latin typeface="Calibri (Headings)"/>
                        </a:rPr>
                        <a:t> </a:t>
                      </a:r>
                      <a:r>
                        <a:rPr lang="en-US" sz="2200" dirty="0" err="1">
                          <a:latin typeface="Calibri (Headings)"/>
                        </a:rPr>
                        <a:t>kỳ</a:t>
                      </a:r>
                      <a:r>
                        <a:rPr lang="en-US" sz="2200" dirty="0">
                          <a:latin typeface="Calibri (Headings)"/>
                        </a:rPr>
                        <a:t> </a:t>
                      </a:r>
                      <a:r>
                        <a:rPr lang="en-US" sz="2200" dirty="0" err="1">
                          <a:latin typeface="Calibri (Headings)"/>
                        </a:rPr>
                        <a:t>kiểm</a:t>
                      </a:r>
                      <a:r>
                        <a:rPr lang="en-US" sz="2200" dirty="0">
                          <a:latin typeface="Calibri (Headings)"/>
                        </a:rPr>
                        <a:t> </a:t>
                      </a:r>
                      <a:r>
                        <a:rPr lang="en-US" sz="2200" dirty="0" err="1">
                          <a:latin typeface="Calibri (Headings)"/>
                        </a:rPr>
                        <a:t>tra</a:t>
                      </a:r>
                      <a:r>
                        <a:rPr lang="en-US" sz="2200" dirty="0">
                          <a:latin typeface="Calibri (Headings)"/>
                        </a:rPr>
                        <a:t>, </a:t>
                      </a:r>
                      <a:r>
                        <a:rPr lang="en-US" sz="2200" dirty="0" err="1">
                          <a:latin typeface="Calibri (Headings)"/>
                        </a:rPr>
                        <a:t>đo</a:t>
                      </a:r>
                      <a:r>
                        <a:rPr lang="en-US" sz="2200" dirty="0">
                          <a:latin typeface="Calibri (Headings)"/>
                        </a:rPr>
                        <a:t> </a:t>
                      </a:r>
                      <a:r>
                        <a:rPr lang="en-US" sz="2200" dirty="0" err="1">
                          <a:latin typeface="Calibri (Headings)"/>
                        </a:rPr>
                        <a:t>lường</a:t>
                      </a:r>
                      <a:r>
                        <a:rPr lang="en-US" sz="2200" dirty="0">
                          <a:latin typeface="Calibri (Headings)"/>
                        </a:rPr>
                        <a:t>, </a:t>
                      </a:r>
                      <a:r>
                        <a:rPr lang="en-US" sz="2200" dirty="0" err="1">
                          <a:latin typeface="Calibri (Headings)"/>
                        </a:rPr>
                        <a:t>đánh</a:t>
                      </a:r>
                      <a:r>
                        <a:rPr lang="en-US" sz="2200" dirty="0">
                          <a:latin typeface="Calibri (Headings)"/>
                        </a:rPr>
                        <a:t> </a:t>
                      </a:r>
                      <a:r>
                        <a:rPr lang="en-US" sz="2200" dirty="0" err="1">
                          <a:latin typeface="Calibri (Headings)"/>
                        </a:rPr>
                        <a:t>giá</a:t>
                      </a:r>
                      <a:r>
                        <a:rPr lang="en-US" sz="2200" dirty="0">
                          <a:latin typeface="Calibri (Headings)"/>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KHÍ THẢI</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488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1030166330"/>
              </p:ext>
            </p:extLst>
          </p:nvPr>
        </p:nvGraphicFramePr>
        <p:xfrm>
          <a:off x="381000" y="1532503"/>
          <a:ext cx="8382000" cy="3701569"/>
        </p:xfrm>
        <a:graphic>
          <a:graphicData uri="http://schemas.openxmlformats.org/drawingml/2006/table">
            <a:tbl>
              <a:tblPr firstRow="1" firstCol="1" bandRow="1"/>
              <a:tblGrid>
                <a:gridCol w="60198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89360">
                <a:tc>
                  <a:txBody>
                    <a:bodyPr/>
                    <a:lstStyle/>
                    <a:p>
                      <a:pPr marL="3175" marR="0" indent="0" algn="ctr">
                        <a:lnSpc>
                          <a:spcPct val="107000"/>
                        </a:lnSpc>
                        <a:spcBef>
                          <a:spcPts val="600"/>
                        </a:spcBef>
                        <a:spcAft>
                          <a:spcPts val="600"/>
                        </a:spcAft>
                      </a:pPr>
                      <a:r>
                        <a:rPr lang="en-US" sz="2000" b="1" dirty="0" err="1">
                          <a:effectLst/>
                          <a:latin typeface="Calibri (Headings)"/>
                          <a:ea typeface="Calibri" panose="020F0502020204030204" pitchFamily="34" charset="0"/>
                          <a:cs typeface="Calibri" panose="020F0502020204030204" pitchFamily="34" charset="0"/>
                        </a:rPr>
                        <a:t>Các</a:t>
                      </a:r>
                      <a:r>
                        <a:rPr lang="en-US" sz="2000" b="1" dirty="0">
                          <a:effectLst/>
                          <a:latin typeface="Calibri (Headings)"/>
                          <a:ea typeface="Calibri" panose="020F0502020204030204" pitchFamily="34" charset="0"/>
                          <a:cs typeface="Calibri" panose="020F0502020204030204" pitchFamily="34" charset="0"/>
                        </a:rPr>
                        <a:t> </a:t>
                      </a:r>
                      <a:r>
                        <a:rPr lang="en-US" sz="2000" b="1" dirty="0" err="1">
                          <a:effectLst/>
                          <a:latin typeface="Calibri (Headings)"/>
                          <a:ea typeface="Calibri" panose="020F0502020204030204" pitchFamily="34" charset="0"/>
                          <a:cs typeface="Calibri" panose="020F0502020204030204" pitchFamily="34" charset="0"/>
                        </a:rPr>
                        <a:t>yêu</a:t>
                      </a:r>
                      <a:r>
                        <a:rPr lang="en-US" sz="2000" b="1" dirty="0">
                          <a:effectLst/>
                          <a:latin typeface="Calibri (Headings)"/>
                          <a:ea typeface="Calibri" panose="020F0502020204030204" pitchFamily="34" charset="0"/>
                          <a:cs typeface="Calibri" panose="020F0502020204030204" pitchFamily="34" charset="0"/>
                        </a:rPr>
                        <a:t> </a:t>
                      </a:r>
                      <a:r>
                        <a:rPr lang="en-US" sz="2000" b="1" dirty="0" err="1">
                          <a:effectLst/>
                          <a:latin typeface="Calibri (Headings)"/>
                          <a:ea typeface="Calibri" panose="020F0502020204030204" pitchFamily="34" charset="0"/>
                          <a:cs typeface="Calibri" panose="020F0502020204030204" pitchFamily="34" charset="0"/>
                        </a:rPr>
                        <a:t>cầu</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000" b="1" i="1" dirty="0" err="1">
                          <a:effectLst/>
                          <a:latin typeface="Calibri (Headings)"/>
                          <a:ea typeface="Calibri" panose="020F0502020204030204" pitchFamily="34" charset="0"/>
                          <a:cs typeface="Times New Roman" panose="02020603050405020304" pitchFamily="18" charset="0"/>
                        </a:rPr>
                        <a:t>Luật</a:t>
                      </a:r>
                      <a:r>
                        <a:rPr lang="en-US" sz="2000" b="1" i="1" dirty="0">
                          <a:effectLst/>
                          <a:latin typeface="Calibri (Headings)"/>
                          <a:ea typeface="Calibri" panose="020F0502020204030204" pitchFamily="34" charset="0"/>
                          <a:cs typeface="Times New Roman" panose="02020603050405020304" pitchFamily="18" charset="0"/>
                        </a:rPr>
                        <a:t> VN</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000" b="1" i="1" dirty="0" err="1">
                          <a:effectLst/>
                          <a:latin typeface="Calibri (Headings)"/>
                          <a:ea typeface="Calibri" panose="020F0502020204030204" pitchFamily="34" charset="0"/>
                          <a:cs typeface="Times New Roman" panose="02020603050405020304" pitchFamily="18" charset="0"/>
                        </a:rPr>
                        <a:t>Higg</a:t>
                      </a:r>
                      <a:r>
                        <a:rPr lang="en-US" sz="2000" b="1" i="1" dirty="0">
                          <a:effectLst/>
                          <a:latin typeface="Calibri (Headings)"/>
                          <a:ea typeface="Calibri" panose="020F0502020204030204" pitchFamily="34" charset="0"/>
                          <a:cs typeface="Times New Roman" panose="02020603050405020304" pitchFamily="18" charset="0"/>
                        </a:rPr>
                        <a:t> FEM</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1043072">
                <a:tc>
                  <a:txBody>
                    <a:bodyPr/>
                    <a:lstStyle/>
                    <a:p>
                      <a:pPr marL="53975" marR="0" lvl="0" indent="0" algn="just" defTabSz="914400" rtl="0" eaLnBrk="1" fontAlgn="auto" latinLnBrk="0" hangingPunct="1">
                        <a:lnSpc>
                          <a:spcPct val="107000"/>
                        </a:lnSpc>
                        <a:spcBef>
                          <a:spcPts val="600"/>
                        </a:spcBef>
                        <a:spcAft>
                          <a:spcPts val="600"/>
                        </a:spcAft>
                        <a:buClrTx/>
                        <a:buSzTx/>
                        <a:buFontTx/>
                        <a:buNone/>
                        <a:tabLst/>
                        <a:defRPr/>
                      </a:pPr>
                      <a:r>
                        <a:rPr lang="en-US" sz="2000" dirty="0">
                          <a:latin typeface="Calibri (Headings)"/>
                        </a:rPr>
                        <a:t>C</a:t>
                      </a:r>
                      <a:r>
                        <a:rPr lang="vi-VN" sz="2000" dirty="0">
                          <a:latin typeface="Calibri (Headings)"/>
                        </a:rPr>
                        <a:t>hủ cơ sở </a:t>
                      </a:r>
                      <a:r>
                        <a:rPr lang="en-US" sz="2000" dirty="0" err="1">
                          <a:latin typeface="Calibri (Headings)"/>
                        </a:rPr>
                        <a:t>có</a:t>
                      </a:r>
                      <a:r>
                        <a:rPr lang="en-US" sz="2000" dirty="0">
                          <a:latin typeface="Calibri (Headings)"/>
                        </a:rPr>
                        <a:t> </a:t>
                      </a:r>
                      <a:r>
                        <a:rPr lang="en-US" sz="2000" dirty="0" err="1">
                          <a:latin typeface="Calibri (Headings)"/>
                        </a:rPr>
                        <a:t>Lò</a:t>
                      </a:r>
                      <a:r>
                        <a:rPr lang="en-US" sz="2000" dirty="0">
                          <a:latin typeface="Calibri (Headings)"/>
                        </a:rPr>
                        <a:t> </a:t>
                      </a:r>
                      <a:r>
                        <a:rPr lang="en-US" sz="2000" dirty="0" err="1">
                          <a:latin typeface="Calibri (Headings)"/>
                        </a:rPr>
                        <a:t>hơi</a:t>
                      </a:r>
                      <a:r>
                        <a:rPr lang="en-US" sz="2000" dirty="0">
                          <a:latin typeface="Calibri (Headings)"/>
                        </a:rPr>
                        <a:t> </a:t>
                      </a:r>
                      <a:r>
                        <a:rPr lang="en-US" sz="2000" dirty="0" err="1">
                          <a:latin typeface="Calibri (Headings)"/>
                        </a:rPr>
                        <a:t>lớn</a:t>
                      </a:r>
                      <a:r>
                        <a:rPr lang="en-US" sz="2000" dirty="0">
                          <a:latin typeface="Calibri (Headings)"/>
                        </a:rPr>
                        <a:t> </a:t>
                      </a:r>
                      <a:r>
                        <a:rPr lang="en-US" sz="2000" dirty="0" err="1">
                          <a:latin typeface="Calibri (Headings)"/>
                        </a:rPr>
                        <a:t>hơn</a:t>
                      </a:r>
                      <a:r>
                        <a:rPr lang="en-US" sz="2000" dirty="0">
                          <a:latin typeface="Calibri (Headings)"/>
                        </a:rPr>
                        <a:t> 20 </a:t>
                      </a:r>
                      <a:r>
                        <a:rPr lang="en-US" sz="2000" dirty="0" err="1">
                          <a:latin typeface="Calibri (Headings)"/>
                        </a:rPr>
                        <a:t>tấn</a:t>
                      </a:r>
                      <a:r>
                        <a:rPr lang="en-US" sz="2000" dirty="0">
                          <a:latin typeface="Calibri (Headings)"/>
                        </a:rPr>
                        <a:t> </a:t>
                      </a:r>
                      <a:r>
                        <a:rPr lang="en-US" sz="2000" dirty="0" err="1">
                          <a:latin typeface="Calibri (Headings)"/>
                        </a:rPr>
                        <a:t>hơi</a:t>
                      </a:r>
                      <a:r>
                        <a:rPr lang="en-US" sz="2000" dirty="0">
                          <a:latin typeface="Calibri (Headings)"/>
                        </a:rPr>
                        <a:t>/</a:t>
                      </a:r>
                      <a:r>
                        <a:rPr lang="en-US" sz="2000" dirty="0" err="1">
                          <a:latin typeface="Calibri (Headings)"/>
                        </a:rPr>
                        <a:t>giờ</a:t>
                      </a:r>
                      <a:r>
                        <a:rPr lang="en-US" sz="2000" dirty="0">
                          <a:latin typeface="Calibri (Headings)"/>
                        </a:rPr>
                        <a:t> </a:t>
                      </a:r>
                      <a:r>
                        <a:rPr lang="vi-VN" sz="2000" dirty="0">
                          <a:latin typeface="Calibri (Headings)"/>
                        </a:rPr>
                        <a:t>phải đăng ký chủ nguồn thải khí </a:t>
                      </a:r>
                      <a:r>
                        <a:rPr lang="en-US" sz="2000" dirty="0" err="1">
                          <a:latin typeface="Calibri (Headings)"/>
                        </a:rPr>
                        <a:t>và</a:t>
                      </a:r>
                      <a:r>
                        <a:rPr lang="en-US" sz="2000" dirty="0">
                          <a:latin typeface="Calibri (Headings)"/>
                        </a:rPr>
                        <a:t> </a:t>
                      </a:r>
                      <a:r>
                        <a:rPr lang="en-US" sz="2000" dirty="0" err="1">
                          <a:latin typeface="Calibri (Headings)"/>
                        </a:rPr>
                        <a:t>quan</a:t>
                      </a:r>
                      <a:r>
                        <a:rPr lang="en-US" sz="2000" dirty="0">
                          <a:latin typeface="Calibri (Headings)"/>
                        </a:rPr>
                        <a:t> </a:t>
                      </a:r>
                      <a:r>
                        <a:rPr lang="en-US" sz="2000" dirty="0" err="1">
                          <a:latin typeface="Calibri (Headings)"/>
                        </a:rPr>
                        <a:t>trắc</a:t>
                      </a:r>
                      <a:r>
                        <a:rPr lang="en-US" sz="2000" dirty="0">
                          <a:latin typeface="Calibri (Headings)"/>
                        </a:rPr>
                        <a:t> </a:t>
                      </a:r>
                      <a:r>
                        <a:rPr lang="vi-VN" sz="2000" dirty="0">
                          <a:latin typeface="Calibri (Headings)"/>
                        </a:rPr>
                        <a:t>tự động</a:t>
                      </a:r>
                      <a:r>
                        <a:rPr lang="en-US" sz="2000" dirty="0">
                          <a:latin typeface="Calibri (Headings)"/>
                        </a:rPr>
                        <a:t>,</a:t>
                      </a:r>
                      <a:r>
                        <a:rPr lang="vi-VN" sz="2000" dirty="0">
                          <a:latin typeface="Calibri (Headings)"/>
                        </a:rPr>
                        <a:t> liên tục</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387865">
                <a:tc>
                  <a:txBody>
                    <a:bodyPr/>
                    <a:lstStyle/>
                    <a:p>
                      <a:pPr marL="53975" marR="0" lvl="0" indent="0" algn="just" defTabSz="914400" rtl="0" eaLnBrk="1" fontAlgn="auto" latinLnBrk="0" hangingPunct="1">
                        <a:lnSpc>
                          <a:spcPct val="107000"/>
                        </a:lnSpc>
                        <a:spcBef>
                          <a:spcPts val="600"/>
                        </a:spcBef>
                        <a:spcAft>
                          <a:spcPts val="600"/>
                        </a:spcAft>
                        <a:buClrTx/>
                        <a:buSzTx/>
                        <a:buFontTx/>
                        <a:buNone/>
                        <a:tabLst/>
                        <a:defRPr/>
                      </a:pPr>
                      <a:r>
                        <a:rPr lang="en-US" sz="2000" dirty="0" err="1">
                          <a:latin typeface="Calibri (Headings)"/>
                        </a:rPr>
                        <a:t>Phát</a:t>
                      </a:r>
                      <a:r>
                        <a:rPr lang="en-US" sz="2000" baseline="0" dirty="0">
                          <a:latin typeface="Calibri (Headings)"/>
                        </a:rPr>
                        <a:t> </a:t>
                      </a:r>
                      <a:r>
                        <a:rPr lang="en-US" sz="2000" baseline="0" dirty="0" err="1">
                          <a:latin typeface="Calibri (Headings)"/>
                        </a:rPr>
                        <a:t>thải</a:t>
                      </a:r>
                      <a:r>
                        <a:rPr lang="en-US" sz="2000" baseline="0" dirty="0">
                          <a:latin typeface="Calibri (Headings)"/>
                        </a:rPr>
                        <a:t> </a:t>
                      </a:r>
                      <a:r>
                        <a:rPr lang="en-US" sz="2000" baseline="0" dirty="0" err="1">
                          <a:latin typeface="Calibri (Headings)"/>
                        </a:rPr>
                        <a:t>môi</a:t>
                      </a:r>
                      <a:r>
                        <a:rPr lang="en-US" sz="2000" baseline="0" dirty="0">
                          <a:latin typeface="Calibri (Headings)"/>
                        </a:rPr>
                        <a:t> </a:t>
                      </a:r>
                      <a:r>
                        <a:rPr lang="en-US" sz="2000" baseline="0" dirty="0" err="1">
                          <a:latin typeface="Calibri (Headings)"/>
                        </a:rPr>
                        <a:t>chất</a:t>
                      </a:r>
                      <a:r>
                        <a:rPr lang="en-US" sz="2000" baseline="0" dirty="0">
                          <a:latin typeface="Calibri (Headings)"/>
                        </a:rPr>
                        <a:t> </a:t>
                      </a:r>
                      <a:r>
                        <a:rPr lang="en-US" sz="2000" baseline="0" dirty="0" err="1">
                          <a:latin typeface="Calibri (Headings)"/>
                        </a:rPr>
                        <a:t>lạnh</a:t>
                      </a:r>
                      <a:endParaRPr lang="en-US" sz="2000" dirty="0">
                        <a:latin typeface="Calibri (Headings)"/>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38200">
                <a:tc>
                  <a:txBody>
                    <a:bodyPr/>
                    <a:lstStyle/>
                    <a:p>
                      <a:pPr marL="53975" marR="0" lvl="0" indent="0" algn="just" defTabSz="914400" rtl="0" eaLnBrk="1" fontAlgn="auto" latinLnBrk="0" hangingPunct="1">
                        <a:lnSpc>
                          <a:spcPct val="107000"/>
                        </a:lnSpc>
                        <a:spcBef>
                          <a:spcPts val="600"/>
                        </a:spcBef>
                        <a:spcAft>
                          <a:spcPts val="600"/>
                        </a:spcAft>
                        <a:buClrTx/>
                        <a:buSzTx/>
                        <a:buFontTx/>
                        <a:buNone/>
                        <a:tabLst/>
                        <a:defRPr/>
                      </a:pPr>
                      <a:r>
                        <a:rPr lang="en-US" sz="2000" dirty="0" err="1">
                          <a:latin typeface="Arial" panose="020B0604020202020204" pitchFamily="34" charset="0"/>
                          <a:ea typeface="Times New Roman" panose="02020603050405020304" pitchFamily="18" charset="0"/>
                          <a:cs typeface="Arial" panose="020B0604020202020204" pitchFamily="34" charset="0"/>
                        </a:rPr>
                        <a:t>Đạt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chuẩn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phép</a:t>
                      </a:r>
                      <a:r>
                        <a:rPr lang="en-US" sz="2000" dirty="0">
                          <a:latin typeface="Arial" panose="020B0604020202020204" pitchFamily="34" charset="0"/>
                          <a:ea typeface="Times New Roman" panose="02020603050405020304" pitchFamily="18" charset="0"/>
                          <a:cs typeface="Arial" panose="020B0604020202020204" pitchFamily="34" charset="0"/>
                        </a:rPr>
                        <a:t> ở </a:t>
                      </a:r>
                      <a:r>
                        <a:rPr lang="vi-VN" sz="2000" dirty="0">
                          <a:latin typeface="+mn-lt"/>
                          <a:ea typeface="Times New Roman" panose="02020603050405020304" pitchFamily="18" charset="0"/>
                          <a:cs typeface="Arial" panose="020B0604020202020204" pitchFamily="34" charset="0"/>
                        </a:rPr>
                        <a:t>cấp độ cao hơn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Calibri (Headings)"/>
                        </a:rPr>
                        <a:t>đối</a:t>
                      </a:r>
                      <a:r>
                        <a:rPr lang="en-US" sz="2000" dirty="0">
                          <a:latin typeface="Calibri (Headings)"/>
                        </a:rPr>
                        <a:t> </a:t>
                      </a:r>
                      <a:r>
                        <a:rPr lang="en-US" sz="2000" dirty="0" err="1">
                          <a:latin typeface="Calibri (Headings)"/>
                        </a:rPr>
                        <a:t>với</a:t>
                      </a:r>
                      <a:r>
                        <a:rPr lang="vi-VN" sz="2000" dirty="0">
                          <a:latin typeface="Calibri (Headings)"/>
                        </a:rPr>
                        <a:t> NO</a:t>
                      </a:r>
                      <a:r>
                        <a:rPr lang="vi-VN" sz="2000" baseline="-25000" dirty="0">
                          <a:latin typeface="Calibri (Headings)"/>
                        </a:rPr>
                        <a:t>x</a:t>
                      </a:r>
                      <a:r>
                        <a:rPr lang="vi-VN" sz="2000" dirty="0">
                          <a:latin typeface="Calibri (Headings)"/>
                        </a:rPr>
                        <a:t>, SO</a:t>
                      </a:r>
                      <a:r>
                        <a:rPr lang="vi-VN" sz="2000" baseline="-25000" dirty="0">
                          <a:latin typeface="Calibri (Headings)"/>
                        </a:rPr>
                        <a:t>x</a:t>
                      </a:r>
                      <a:r>
                        <a:rPr lang="vi-VN" sz="2000" dirty="0">
                          <a:latin typeface="Calibri (Headings)"/>
                        </a:rPr>
                        <a:t>, và </a:t>
                      </a:r>
                      <a:r>
                        <a:rPr lang="en-US" sz="2000" dirty="0" err="1">
                          <a:latin typeface="Calibri (Headings)"/>
                        </a:rPr>
                        <a:t>Bụi</a:t>
                      </a:r>
                      <a:r>
                        <a:rPr lang="en-US" sz="2000" dirty="0">
                          <a:latin typeface="Calibri (Headings)"/>
                        </a:rPr>
                        <a:t> </a:t>
                      </a:r>
                      <a:r>
                        <a:rPr lang="vi-VN" sz="2000" dirty="0">
                          <a:latin typeface="Calibri (Headings)"/>
                        </a:rPr>
                        <a:t>(PM)</a:t>
                      </a: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1043072">
                <a:tc>
                  <a:txBody>
                    <a:bodyPr/>
                    <a:lstStyle/>
                    <a:p>
                      <a:pPr marL="53975" marR="0" lvl="0" indent="0" algn="just" defTabSz="914400" rtl="0" eaLnBrk="1" fontAlgn="auto" latinLnBrk="0" hangingPunct="1">
                        <a:lnSpc>
                          <a:spcPct val="107000"/>
                        </a:lnSpc>
                        <a:spcBef>
                          <a:spcPts val="600"/>
                        </a:spcBef>
                        <a:spcAft>
                          <a:spcPts val="600"/>
                        </a:spcAft>
                        <a:buClrTx/>
                        <a:buSzTx/>
                        <a:buFontTx/>
                        <a:buNone/>
                        <a:tabLst/>
                        <a:defRPr/>
                      </a:pPr>
                      <a:r>
                        <a:rPr lang="en-US" sz="2000" dirty="0" err="1">
                          <a:latin typeface="Calibri (Headings)"/>
                        </a:rPr>
                        <a:t>Đầu</a:t>
                      </a:r>
                      <a:r>
                        <a:rPr lang="en-US" sz="2000" dirty="0">
                          <a:latin typeface="Calibri (Headings)"/>
                        </a:rPr>
                        <a:t> </a:t>
                      </a:r>
                      <a:r>
                        <a:rPr lang="en-US" sz="2000" dirty="0" err="1">
                          <a:latin typeface="Calibri (Headings)"/>
                        </a:rPr>
                        <a:t>tư</a:t>
                      </a:r>
                      <a:r>
                        <a:rPr lang="en-US" sz="2000" dirty="0">
                          <a:latin typeface="Calibri (Headings)"/>
                        </a:rPr>
                        <a:t> </a:t>
                      </a:r>
                      <a:r>
                        <a:rPr lang="en-US" sz="2000" dirty="0" err="1">
                          <a:latin typeface="Calibri (Headings)"/>
                        </a:rPr>
                        <a:t>trang</a:t>
                      </a:r>
                      <a:r>
                        <a:rPr lang="vi-VN" sz="2000" dirty="0">
                          <a:latin typeface="Calibri (Headings)"/>
                        </a:rPr>
                        <a:t> thiết bị hiện đại hóa để giảm thiểu hoặc loại bỏ các phát thải khí và </a:t>
                      </a:r>
                      <a:r>
                        <a:rPr lang="en-US" sz="2000" dirty="0" err="1">
                          <a:latin typeface="Calibri (Headings)"/>
                        </a:rPr>
                        <a:t>nâng</a:t>
                      </a:r>
                      <a:r>
                        <a:rPr lang="en-US" sz="2000" dirty="0">
                          <a:latin typeface="Calibri (Headings)"/>
                        </a:rPr>
                        <a:t> </a:t>
                      </a:r>
                      <a:r>
                        <a:rPr lang="en-US" sz="2000" dirty="0" err="1">
                          <a:latin typeface="Calibri (Headings)"/>
                        </a:rPr>
                        <a:t>cao</a:t>
                      </a:r>
                      <a:r>
                        <a:rPr lang="en-US" sz="2000" dirty="0">
                          <a:latin typeface="Calibri (Headings)"/>
                        </a:rPr>
                        <a:t> </a:t>
                      </a:r>
                      <a:r>
                        <a:rPr lang="vi-VN" sz="2000" dirty="0">
                          <a:latin typeface="Calibri (Headings)"/>
                        </a:rPr>
                        <a:t>chất lượng không khí trong nhà</a:t>
                      </a:r>
                      <a:r>
                        <a:rPr lang="en-US" sz="2000" dirty="0">
                          <a:latin typeface="Calibri (Headings)"/>
                        </a:rPr>
                        <a:t>.</a:t>
                      </a:r>
                      <a:endParaRPr lang="vi-VN" sz="2000" dirty="0">
                        <a:latin typeface="Calibri (Headings)"/>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8" name="Rectangle 7"/>
          <p:cNvSpPr/>
          <p:nvPr/>
        </p:nvSpPr>
        <p:spPr>
          <a:xfrm>
            <a:off x="152400" y="931455"/>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KHÍ THẢI</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109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TextBox 8"/>
          <p:cNvSpPr txBox="1"/>
          <p:nvPr/>
        </p:nvSpPr>
        <p:spPr>
          <a:xfrm>
            <a:off x="147918" y="1152628"/>
            <a:ext cx="8767482" cy="4593565"/>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000" b="1" u="sng" dirty="0" err="1">
                <a:solidFill>
                  <a:srgbClr val="862A39"/>
                </a:solidFill>
                <a:latin typeface="Calibri (Headings)"/>
              </a:rPr>
              <a:t>Kết</a:t>
            </a:r>
            <a:r>
              <a:rPr lang="en-US" sz="2000" b="1" u="sng" dirty="0">
                <a:solidFill>
                  <a:srgbClr val="862A39"/>
                </a:solidFill>
                <a:latin typeface="Calibri (Headings)"/>
              </a:rPr>
              <a:t> </a:t>
            </a:r>
            <a:r>
              <a:rPr lang="en-US" sz="2000" b="1" u="sng" dirty="0" err="1">
                <a:solidFill>
                  <a:srgbClr val="862A39"/>
                </a:solidFill>
                <a:latin typeface="Calibri (Headings)"/>
              </a:rPr>
              <a:t>luận</a:t>
            </a:r>
            <a:r>
              <a:rPr lang="en-US" sz="2000" b="1" u="sng" dirty="0">
                <a:solidFill>
                  <a:srgbClr val="862A39"/>
                </a:solidFill>
                <a:latin typeface="Calibri (Headings)"/>
              </a:rPr>
              <a:t>:</a:t>
            </a:r>
          </a:p>
          <a:p>
            <a:pPr marL="342900" indent="-342900">
              <a:spcBef>
                <a:spcPts val="300"/>
              </a:spcBef>
              <a:spcAft>
                <a:spcPts val="300"/>
              </a:spcAft>
              <a:buFont typeface="Wingdings" panose="05000000000000000000" pitchFamily="2" charset="2"/>
              <a:buChar char="§"/>
            </a:pPr>
            <a:r>
              <a:rPr lang="en-US" sz="2000" dirty="0" err="1">
                <a:latin typeface="Calibri (Headings)"/>
              </a:rPr>
              <a:t>Luật</a:t>
            </a:r>
            <a:r>
              <a:rPr lang="en-US" sz="2000" dirty="0">
                <a:latin typeface="Calibri (Headings)"/>
              </a:rPr>
              <a:t> </a:t>
            </a:r>
            <a:r>
              <a:rPr lang="en-US" sz="2000" dirty="0" err="1">
                <a:latin typeface="Calibri (Headings)"/>
              </a:rPr>
              <a:t>định</a:t>
            </a:r>
            <a:r>
              <a:rPr lang="en-US" sz="2000" dirty="0">
                <a:latin typeface="Calibri (Headings)"/>
              </a:rPr>
              <a:t> </a:t>
            </a:r>
            <a:r>
              <a:rPr lang="en-US" sz="2000" dirty="0" err="1">
                <a:latin typeface="Calibri (Headings)"/>
              </a:rPr>
              <a:t>Việt</a:t>
            </a:r>
            <a:r>
              <a:rPr lang="en-US" sz="2000" dirty="0">
                <a:latin typeface="Calibri (Headings)"/>
              </a:rPr>
              <a:t> </a:t>
            </a:r>
            <a:r>
              <a:rPr lang="en-US" sz="2000" dirty="0" err="1">
                <a:latin typeface="Calibri (Headings)"/>
              </a:rPr>
              <a:t>nam</a:t>
            </a:r>
            <a:r>
              <a:rPr lang="en-US" sz="2000" dirty="0">
                <a:latin typeface="Calibri (Headings)"/>
              </a:rPr>
              <a:t>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về</a:t>
            </a:r>
            <a:r>
              <a:rPr lang="en-US" sz="2000" dirty="0">
                <a:latin typeface="Calibri (Headings)"/>
              </a:rPr>
              <a:t> </a:t>
            </a:r>
            <a:r>
              <a:rPr lang="en-US" sz="2000" dirty="0" err="1">
                <a:latin typeface="Calibri (Headings)"/>
              </a:rPr>
              <a:t>khí</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rất</a:t>
            </a:r>
            <a:r>
              <a:rPr lang="en-US" sz="2000" dirty="0">
                <a:latin typeface="Calibri (Headings)"/>
              </a:rPr>
              <a:t> </a:t>
            </a:r>
            <a:r>
              <a:rPr lang="en-US" sz="2000" dirty="0" err="1">
                <a:latin typeface="Calibri (Headings)"/>
              </a:rPr>
              <a:t>chặt</a:t>
            </a:r>
            <a:r>
              <a:rPr lang="en-US" sz="2000" dirty="0">
                <a:latin typeface="Calibri (Headings)"/>
              </a:rPr>
              <a:t> </a:t>
            </a:r>
            <a:r>
              <a:rPr lang="en-US" sz="2000" dirty="0" err="1">
                <a:latin typeface="Calibri (Headings)"/>
              </a:rPr>
              <a:t>chẽ</a:t>
            </a:r>
            <a:r>
              <a:rPr lang="en-US" sz="2000" dirty="0">
                <a:latin typeface="Calibri (Headings)"/>
              </a:rPr>
              <a:t>.</a:t>
            </a:r>
          </a:p>
          <a:p>
            <a:pPr marL="342900" indent="-342900">
              <a:spcBef>
                <a:spcPts val="300"/>
              </a:spcBef>
              <a:spcAft>
                <a:spcPts val="300"/>
              </a:spcAft>
              <a:buFont typeface="Wingdings" panose="05000000000000000000" pitchFamily="2" charset="2"/>
              <a:buChar char="§"/>
            </a:pPr>
            <a:r>
              <a:rPr lang="en-US" sz="2000" dirty="0">
                <a:latin typeface="Calibri (Headings)"/>
              </a:rPr>
              <a:t>So </a:t>
            </a:r>
            <a:r>
              <a:rPr lang="en-US" sz="2000" dirty="0" err="1">
                <a:latin typeface="Calibri (Headings)"/>
              </a:rPr>
              <a:t>sánh</a:t>
            </a:r>
            <a:r>
              <a:rPr lang="en-US" sz="2000" dirty="0">
                <a:latin typeface="Calibri (Headings)"/>
              </a:rPr>
              <a:t> </a:t>
            </a:r>
            <a:r>
              <a:rPr lang="en-US" sz="2000" dirty="0" err="1">
                <a:latin typeface="Calibri (Headings)"/>
              </a:rPr>
              <a:t>các</a:t>
            </a:r>
            <a:r>
              <a:rPr lang="en-US" sz="2000" dirty="0">
                <a:latin typeface="Calibri (Headings)"/>
              </a:rPr>
              <a:t> </a:t>
            </a:r>
            <a:r>
              <a:rPr lang="en-US" sz="2000" dirty="0" err="1">
                <a:latin typeface="Calibri (Headings)"/>
              </a:rPr>
              <a:t>yêu</a:t>
            </a:r>
            <a:r>
              <a:rPr lang="en-US" sz="2000" dirty="0">
                <a:latin typeface="Calibri (Headings)"/>
              </a:rPr>
              <a:t> </a:t>
            </a:r>
            <a:r>
              <a:rPr lang="en-US" sz="2000" dirty="0" err="1">
                <a:latin typeface="Calibri (Headings)"/>
              </a:rPr>
              <a:t>cầu</a:t>
            </a:r>
            <a:r>
              <a:rPr lang="en-US" sz="2000" dirty="0">
                <a:latin typeface="Calibri (Headings)"/>
              </a:rPr>
              <a:t> </a:t>
            </a:r>
            <a:r>
              <a:rPr lang="en-US" sz="2000" dirty="0" err="1">
                <a:latin typeface="Calibri (Headings)"/>
              </a:rPr>
              <a:t>về</a:t>
            </a:r>
            <a:r>
              <a:rPr lang="en-US" sz="2000" dirty="0">
                <a:latin typeface="Calibri (Headings)"/>
              </a:rPr>
              <a:t> </a:t>
            </a:r>
            <a:r>
              <a:rPr lang="en-US" sz="2000" dirty="0" err="1">
                <a:latin typeface="Calibri (Headings)"/>
              </a:rPr>
              <a:t>khí</a:t>
            </a:r>
            <a:r>
              <a:rPr lang="en-US" sz="2000" dirty="0">
                <a:latin typeface="Calibri (Headings)"/>
              </a:rPr>
              <a:t> </a:t>
            </a:r>
            <a:r>
              <a:rPr lang="en-US" sz="2000" dirty="0" err="1">
                <a:latin typeface="Calibri (Headings)"/>
              </a:rPr>
              <a:t>thải</a:t>
            </a:r>
            <a:r>
              <a:rPr lang="en-US" sz="2000" dirty="0">
                <a:latin typeface="Calibri (Headings)"/>
              </a:rPr>
              <a:t> </a:t>
            </a:r>
            <a:r>
              <a:rPr lang="en-US" sz="2000" dirty="0" err="1">
                <a:latin typeface="Calibri (Headings)"/>
              </a:rPr>
              <a:t>giữa</a:t>
            </a:r>
            <a:r>
              <a:rPr lang="en-US" sz="2000" dirty="0">
                <a:latin typeface="Calibri (Headings)"/>
              </a:rPr>
              <a:t> </a:t>
            </a:r>
            <a:r>
              <a:rPr lang="en-US" sz="2000" dirty="0" err="1">
                <a:latin typeface="Calibri (Headings)"/>
                <a:cs typeface="Arial"/>
              </a:rPr>
              <a:t>Luật</a:t>
            </a:r>
            <a:r>
              <a:rPr lang="en-US" sz="2000" dirty="0">
                <a:latin typeface="Calibri (Headings)"/>
                <a:cs typeface="Arial"/>
              </a:rPr>
              <a:t> VN </a:t>
            </a:r>
            <a:r>
              <a:rPr lang="en-US" sz="2000" dirty="0" err="1">
                <a:latin typeface="Calibri (Headings)"/>
                <a:cs typeface="Arial"/>
              </a:rPr>
              <a:t>và</a:t>
            </a:r>
            <a:r>
              <a:rPr lang="en-US" sz="2000" dirty="0">
                <a:latin typeface="Calibri (Headings)"/>
                <a:cs typeface="Arial"/>
              </a:rPr>
              <a:t> </a:t>
            </a:r>
            <a:r>
              <a:rPr lang="en-US" sz="2000" dirty="0" err="1">
                <a:latin typeface="Calibri (Headings)"/>
                <a:cs typeface="Arial"/>
              </a:rPr>
              <a:t>Higg</a:t>
            </a:r>
            <a:r>
              <a:rPr lang="en-US" sz="2000" dirty="0">
                <a:latin typeface="Calibri (Headings)"/>
                <a:cs typeface="Arial"/>
              </a:rPr>
              <a:t> FEM </a:t>
            </a:r>
            <a:r>
              <a:rPr lang="en-US" sz="2000" dirty="0" err="1">
                <a:latin typeface="Calibri (Headings)"/>
                <a:cs typeface="Arial"/>
              </a:rPr>
              <a:t>là</a:t>
            </a:r>
            <a:r>
              <a:rPr lang="en-US" sz="2000" dirty="0">
                <a:latin typeface="Calibri (Headings)"/>
                <a:cs typeface="Arial"/>
              </a:rPr>
              <a:t> </a:t>
            </a:r>
            <a:r>
              <a:rPr lang="en-US" sz="2000" dirty="0" err="1">
                <a:latin typeface="Calibri (Headings)"/>
                <a:cs typeface="Arial"/>
              </a:rPr>
              <a:t>khá</a:t>
            </a:r>
            <a:r>
              <a:rPr lang="en-US" sz="2000" dirty="0">
                <a:latin typeface="Calibri (Headings)"/>
                <a:cs typeface="Arial"/>
              </a:rPr>
              <a:t> </a:t>
            </a:r>
            <a:r>
              <a:rPr lang="en-US" sz="2000" dirty="0" err="1">
                <a:latin typeface="Calibri (Headings)"/>
                <a:cs typeface="Arial"/>
              </a:rPr>
              <a:t>tương</a:t>
            </a:r>
            <a:r>
              <a:rPr lang="en-US" sz="2000" dirty="0">
                <a:latin typeface="Calibri (Headings)"/>
                <a:cs typeface="Arial"/>
              </a:rPr>
              <a:t> </a:t>
            </a:r>
            <a:r>
              <a:rPr lang="en-US" sz="2000" dirty="0" err="1">
                <a:latin typeface="Calibri (Headings)"/>
                <a:cs typeface="Arial"/>
              </a:rPr>
              <a:t>đồng</a:t>
            </a:r>
            <a:r>
              <a:rPr lang="en-US" sz="2000" dirty="0">
                <a:latin typeface="Calibri (Headings)"/>
                <a:cs typeface="Arial"/>
              </a:rPr>
              <a:t>.</a:t>
            </a:r>
          </a:p>
          <a:p>
            <a:pPr marL="342900" indent="-342900">
              <a:spcBef>
                <a:spcPts val="300"/>
              </a:spcBef>
              <a:spcAft>
                <a:spcPts val="300"/>
              </a:spcAft>
              <a:buFont typeface="Wingdings" panose="05000000000000000000" pitchFamily="2" charset="2"/>
              <a:buChar char="§"/>
            </a:pPr>
            <a:r>
              <a:rPr lang="en-US" sz="2000" dirty="0" err="1">
                <a:latin typeface="Calibri (Headings)"/>
                <a:cs typeface="Arial"/>
              </a:rPr>
              <a:t>Sự</a:t>
            </a:r>
            <a:r>
              <a:rPr lang="en-US" sz="2000" dirty="0">
                <a:latin typeface="Calibri (Headings)"/>
                <a:cs typeface="Arial"/>
              </a:rPr>
              <a:t> </a:t>
            </a:r>
            <a:r>
              <a:rPr lang="en-US" sz="2000" dirty="0" err="1">
                <a:latin typeface="Calibri (Headings)"/>
                <a:cs typeface="Arial"/>
              </a:rPr>
              <a:t>khác</a:t>
            </a:r>
            <a:r>
              <a:rPr lang="en-US" sz="2000" dirty="0">
                <a:latin typeface="Calibri (Headings)"/>
                <a:cs typeface="Arial"/>
              </a:rPr>
              <a:t> </a:t>
            </a:r>
            <a:r>
              <a:rPr lang="en-US" sz="2000" dirty="0" err="1">
                <a:latin typeface="Calibri (Headings)"/>
                <a:cs typeface="Arial"/>
              </a:rPr>
              <a:t>biệt</a:t>
            </a:r>
            <a:r>
              <a:rPr lang="en-US" sz="2000" dirty="0">
                <a:latin typeface="Calibri (Headings)"/>
                <a:cs typeface="Arial"/>
              </a:rPr>
              <a:t>:</a:t>
            </a:r>
          </a:p>
          <a:p>
            <a:pPr marL="800100" lvl="1" indent="-342900">
              <a:spcBef>
                <a:spcPts val="300"/>
              </a:spcBef>
              <a:spcAft>
                <a:spcPts val="300"/>
              </a:spcAft>
              <a:buFont typeface="Wingdings" panose="05000000000000000000" pitchFamily="2" charset="2"/>
              <a:buChar char="ü"/>
            </a:pPr>
            <a:r>
              <a:rPr lang="en-US" sz="2000" dirty="0" err="1">
                <a:latin typeface="Calibri (Headings)"/>
                <a:cs typeface="Arial"/>
              </a:rPr>
              <a:t>Pháp</a:t>
            </a:r>
            <a:r>
              <a:rPr lang="en-US" sz="2000" dirty="0">
                <a:latin typeface="Calibri (Headings)"/>
                <a:cs typeface="Arial"/>
              </a:rPr>
              <a:t> </a:t>
            </a:r>
            <a:r>
              <a:rPr lang="en-US" sz="2000" dirty="0" err="1">
                <a:latin typeface="Calibri (Headings)"/>
                <a:cs typeface="Arial"/>
              </a:rPr>
              <a:t>luật</a:t>
            </a:r>
            <a:r>
              <a:rPr lang="en-US" sz="2000" dirty="0">
                <a:latin typeface="Calibri (Headings)"/>
                <a:cs typeface="Arial"/>
              </a:rPr>
              <a:t> VN </a:t>
            </a:r>
            <a:r>
              <a:rPr lang="en-US" sz="2000" dirty="0" err="1">
                <a:latin typeface="Calibri (Headings)"/>
                <a:cs typeface="Arial"/>
              </a:rPr>
              <a:t>yêu</a:t>
            </a:r>
            <a:r>
              <a:rPr lang="en-US" sz="2000" dirty="0">
                <a:latin typeface="Calibri (Headings)"/>
                <a:cs typeface="Arial"/>
              </a:rPr>
              <a:t> </a:t>
            </a:r>
            <a:r>
              <a:rPr lang="en-US" sz="2000" dirty="0" err="1">
                <a:latin typeface="Calibri (Headings)"/>
                <a:cs typeface="Arial"/>
              </a:rPr>
              <a:t>cầu</a:t>
            </a:r>
            <a:r>
              <a:rPr lang="en-US" sz="2000" dirty="0">
                <a:latin typeface="Calibri (Headings)"/>
                <a:cs typeface="Arial"/>
              </a:rPr>
              <a:t> </a:t>
            </a:r>
            <a:r>
              <a:rPr lang="en-US" sz="2000" dirty="0" err="1">
                <a:latin typeface="Calibri (Headings)"/>
              </a:rPr>
              <a:t>Lò</a:t>
            </a:r>
            <a:r>
              <a:rPr lang="en-US" sz="2000" dirty="0">
                <a:latin typeface="Calibri (Headings)"/>
              </a:rPr>
              <a:t> </a:t>
            </a:r>
            <a:r>
              <a:rPr lang="en-US" sz="2000" dirty="0" err="1">
                <a:latin typeface="Calibri (Headings)"/>
              </a:rPr>
              <a:t>hơi</a:t>
            </a:r>
            <a:r>
              <a:rPr lang="en-US" sz="2000" dirty="0">
                <a:latin typeface="Calibri (Headings)"/>
              </a:rPr>
              <a:t> </a:t>
            </a:r>
            <a:r>
              <a:rPr lang="en-US" sz="2000" dirty="0" err="1">
                <a:latin typeface="Calibri (Headings)"/>
              </a:rPr>
              <a:t>lớn</a:t>
            </a:r>
            <a:r>
              <a:rPr lang="en-US" sz="2000" dirty="0">
                <a:latin typeface="Calibri (Headings)"/>
              </a:rPr>
              <a:t> </a:t>
            </a:r>
            <a:r>
              <a:rPr lang="en-US" sz="2000" dirty="0" err="1">
                <a:latin typeface="Calibri (Headings)"/>
              </a:rPr>
              <a:t>hơn</a:t>
            </a:r>
            <a:r>
              <a:rPr lang="en-US" sz="2000" dirty="0">
                <a:latin typeface="Calibri (Headings)"/>
              </a:rPr>
              <a:t> 20 </a:t>
            </a:r>
            <a:r>
              <a:rPr lang="en-US" sz="2000" dirty="0" err="1">
                <a:latin typeface="Calibri (Headings)"/>
              </a:rPr>
              <a:t>tấn</a:t>
            </a:r>
            <a:r>
              <a:rPr lang="en-US" sz="2000" dirty="0">
                <a:latin typeface="Calibri (Headings)"/>
              </a:rPr>
              <a:t> </a:t>
            </a:r>
            <a:r>
              <a:rPr lang="en-US" sz="2000" dirty="0" err="1">
                <a:latin typeface="Calibri (Headings)"/>
              </a:rPr>
              <a:t>hơi</a:t>
            </a:r>
            <a:r>
              <a:rPr lang="en-US" sz="2000" dirty="0">
                <a:latin typeface="Calibri (Headings)"/>
              </a:rPr>
              <a:t>/</a:t>
            </a:r>
            <a:r>
              <a:rPr lang="en-US" sz="2000" dirty="0" err="1">
                <a:latin typeface="Calibri (Headings)"/>
              </a:rPr>
              <a:t>giờ</a:t>
            </a:r>
            <a:r>
              <a:rPr lang="en-US" sz="2000" dirty="0">
                <a:latin typeface="Calibri (Headings)"/>
              </a:rPr>
              <a:t> </a:t>
            </a:r>
            <a:r>
              <a:rPr lang="vi-VN" sz="2000" dirty="0">
                <a:latin typeface="Calibri (Headings)"/>
                <a:cs typeface="Calibri" panose="020F0502020204030204" pitchFamily="34" charset="0"/>
              </a:rPr>
              <a:t>phải đăng ký chủ nguồn thải khí </a:t>
            </a:r>
            <a:r>
              <a:rPr lang="en-US" sz="2000" dirty="0" err="1">
                <a:latin typeface="Calibri (Headings)"/>
                <a:cs typeface="Calibri" panose="020F0502020204030204" pitchFamily="34" charset="0"/>
              </a:rPr>
              <a:t>và</a:t>
            </a:r>
            <a:r>
              <a:rPr lang="en-US" sz="2000" dirty="0">
                <a:latin typeface="Calibri (Headings)"/>
                <a:cs typeface="Calibri" panose="020F0502020204030204" pitchFamily="34" charset="0"/>
              </a:rPr>
              <a:t> </a:t>
            </a:r>
            <a:r>
              <a:rPr lang="en-US" sz="2000" dirty="0" err="1">
                <a:latin typeface="Calibri (Headings)"/>
                <a:cs typeface="Calibri" panose="020F0502020204030204" pitchFamily="34" charset="0"/>
              </a:rPr>
              <a:t>quan</a:t>
            </a:r>
            <a:r>
              <a:rPr lang="en-US" sz="2000" dirty="0">
                <a:latin typeface="Calibri (Headings)"/>
                <a:cs typeface="Calibri" panose="020F0502020204030204" pitchFamily="34" charset="0"/>
              </a:rPr>
              <a:t> </a:t>
            </a:r>
            <a:r>
              <a:rPr lang="en-US" sz="2000" dirty="0" err="1">
                <a:latin typeface="Calibri (Headings)"/>
                <a:cs typeface="Calibri" panose="020F0502020204030204" pitchFamily="34" charset="0"/>
              </a:rPr>
              <a:t>trắc</a:t>
            </a:r>
            <a:r>
              <a:rPr lang="en-US" sz="2000" dirty="0">
                <a:latin typeface="Calibri (Headings)"/>
                <a:cs typeface="Calibri" panose="020F0502020204030204" pitchFamily="34" charset="0"/>
              </a:rPr>
              <a:t> </a:t>
            </a:r>
            <a:r>
              <a:rPr lang="vi-VN" sz="2000" dirty="0">
                <a:latin typeface="Calibri (Headings)"/>
                <a:cs typeface="Calibri" panose="020F0502020204030204" pitchFamily="34" charset="0"/>
              </a:rPr>
              <a:t>tự động</a:t>
            </a:r>
            <a:r>
              <a:rPr lang="en-US" sz="2000" dirty="0">
                <a:latin typeface="Calibri (Headings)"/>
                <a:cs typeface="Calibri" panose="020F0502020204030204" pitchFamily="34" charset="0"/>
              </a:rPr>
              <a:t>,</a:t>
            </a:r>
            <a:r>
              <a:rPr lang="vi-VN" sz="2000" dirty="0">
                <a:latin typeface="Calibri (Headings)"/>
                <a:cs typeface="Calibri" panose="020F0502020204030204" pitchFamily="34" charset="0"/>
              </a:rPr>
              <a:t> liên tục</a:t>
            </a:r>
            <a:r>
              <a:rPr lang="en-US" sz="2000" dirty="0">
                <a:latin typeface="Calibri (Headings)"/>
                <a:cs typeface="Calibri" panose="020F0502020204030204" pitchFamily="34" charset="0"/>
              </a:rPr>
              <a:t>.</a:t>
            </a:r>
            <a:endParaRPr lang="en-US" sz="2000" dirty="0">
              <a:latin typeface="Calibri (Headings)"/>
              <a:ea typeface="Calibri" panose="020F0502020204030204" pitchFamily="34" charset="0"/>
              <a:cs typeface="Calibri" panose="020F0502020204030204" pitchFamily="34" charset="0"/>
            </a:endParaRPr>
          </a:p>
          <a:p>
            <a:pPr marL="800100" lvl="1" indent="-342900">
              <a:spcBef>
                <a:spcPts val="300"/>
              </a:spcBef>
              <a:spcAft>
                <a:spcPts val="300"/>
              </a:spcAft>
              <a:buFont typeface="Wingdings" panose="05000000000000000000" pitchFamily="2" charset="2"/>
              <a:buChar char="ü"/>
            </a:pPr>
            <a:r>
              <a:rPr lang="en-US" sz="2000" dirty="0" err="1">
                <a:latin typeface="Calibri (Headings)"/>
                <a:cs typeface="Arial"/>
              </a:rPr>
              <a:t>Higg</a:t>
            </a:r>
            <a:r>
              <a:rPr lang="en-US" sz="2000" dirty="0">
                <a:latin typeface="Calibri (Headings)"/>
                <a:cs typeface="Arial"/>
              </a:rPr>
              <a:t> FEM</a:t>
            </a:r>
            <a:r>
              <a:rPr lang="en-US" sz="2000" dirty="0">
                <a:latin typeface="Calibri (Headings)"/>
              </a:rPr>
              <a:t> </a:t>
            </a:r>
            <a:r>
              <a:rPr lang="en-US" sz="2000" dirty="0" err="1">
                <a:latin typeface="Calibri (Headings)"/>
                <a:cs typeface="Arial"/>
              </a:rPr>
              <a:t>yêu</a:t>
            </a:r>
            <a:r>
              <a:rPr lang="en-US" sz="2000" dirty="0">
                <a:latin typeface="Calibri (Headings)"/>
                <a:cs typeface="Arial"/>
              </a:rPr>
              <a:t> </a:t>
            </a:r>
            <a:r>
              <a:rPr lang="en-US" sz="2000" dirty="0" err="1">
                <a:latin typeface="Calibri (Headings)"/>
                <a:cs typeface="Arial"/>
              </a:rPr>
              <a:t>cầu</a:t>
            </a:r>
            <a:r>
              <a:rPr lang="en-US" sz="2000" dirty="0">
                <a:latin typeface="Calibri (Headings)"/>
                <a:cs typeface="Arial"/>
              </a:rPr>
              <a:t> </a:t>
            </a:r>
            <a:r>
              <a:rPr lang="en-US" sz="2000" dirty="0" err="1">
                <a:latin typeface="Calibri (Headings)"/>
                <a:cs typeface="Arial"/>
              </a:rPr>
              <a:t>quan</a:t>
            </a:r>
            <a:r>
              <a:rPr lang="en-US" sz="2000" dirty="0">
                <a:latin typeface="Calibri (Headings)"/>
                <a:cs typeface="Arial"/>
              </a:rPr>
              <a:t> </a:t>
            </a:r>
            <a:r>
              <a:rPr lang="en-US" sz="2000" dirty="0" err="1">
                <a:latin typeface="Calibri (Headings)"/>
                <a:cs typeface="Arial"/>
              </a:rPr>
              <a:t>tâm</a:t>
            </a:r>
            <a:r>
              <a:rPr lang="en-US" sz="2000" dirty="0">
                <a:latin typeface="Calibri (Headings)"/>
                <a:cs typeface="Arial"/>
              </a:rPr>
              <a:t> </a:t>
            </a:r>
            <a:r>
              <a:rPr lang="vi-VN" sz="2000" dirty="0">
                <a:latin typeface="Calibri (Headings)"/>
                <a:cs typeface="Arial"/>
              </a:rPr>
              <a:t>đến</a:t>
            </a:r>
            <a:r>
              <a:rPr lang="en-US" sz="2000" dirty="0">
                <a:latin typeface="Calibri (Headings)"/>
                <a:cs typeface="Arial"/>
              </a:rPr>
              <a:t> </a:t>
            </a:r>
            <a:r>
              <a:rPr lang="en-US" sz="2000" dirty="0" err="1">
                <a:latin typeface="Calibri (Headings)"/>
                <a:cs typeface="Arial"/>
              </a:rPr>
              <a:t>môi</a:t>
            </a:r>
            <a:r>
              <a:rPr lang="en-US" sz="2000" dirty="0">
                <a:latin typeface="Calibri (Headings)"/>
                <a:cs typeface="Arial"/>
              </a:rPr>
              <a:t> </a:t>
            </a:r>
            <a:r>
              <a:rPr lang="en-US" sz="2000" dirty="0" err="1">
                <a:latin typeface="Calibri (Headings)"/>
                <a:cs typeface="Arial"/>
              </a:rPr>
              <a:t>chất</a:t>
            </a:r>
            <a:r>
              <a:rPr lang="en-US" sz="2000" dirty="0">
                <a:latin typeface="Calibri (Headings)"/>
                <a:cs typeface="Arial"/>
              </a:rPr>
              <a:t> </a:t>
            </a:r>
            <a:r>
              <a:rPr lang="en-US" sz="2000" dirty="0" err="1">
                <a:latin typeface="Calibri (Headings)"/>
                <a:cs typeface="Arial"/>
              </a:rPr>
              <a:t>làm</a:t>
            </a:r>
            <a:r>
              <a:rPr lang="en-US" sz="2000" dirty="0">
                <a:latin typeface="Calibri (Headings)"/>
                <a:cs typeface="Arial"/>
              </a:rPr>
              <a:t> </a:t>
            </a:r>
            <a:r>
              <a:rPr lang="en-US" sz="2000" dirty="0" err="1">
                <a:latin typeface="Calibri (Headings)"/>
                <a:cs typeface="Arial"/>
              </a:rPr>
              <a:t>lạnh</a:t>
            </a:r>
            <a:r>
              <a:rPr lang="en-US" sz="2000" dirty="0">
                <a:latin typeface="Calibri (Headings)"/>
              </a:rPr>
              <a:t>; </a:t>
            </a:r>
            <a:r>
              <a:rPr lang="en-US" sz="2000" dirty="0" err="1">
                <a:latin typeface="Arial" panose="020B0604020202020204" pitchFamily="34" charset="0"/>
                <a:ea typeface="Times New Roman" panose="02020603050405020304" pitchFamily="18" charset="0"/>
                <a:cs typeface="Arial" panose="020B0604020202020204" pitchFamily="34" charset="0"/>
              </a:rPr>
              <a:t>Đạt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chuẩn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phép</a:t>
            </a:r>
            <a:r>
              <a:rPr lang="en-US" sz="2000" dirty="0">
                <a:latin typeface="Arial" panose="020B0604020202020204" pitchFamily="34" charset="0"/>
                <a:ea typeface="Times New Roman" panose="02020603050405020304" pitchFamily="18" charset="0"/>
                <a:cs typeface="Arial" panose="020B0604020202020204" pitchFamily="34" charset="0"/>
              </a:rPr>
              <a:t> ở </a:t>
            </a:r>
            <a:r>
              <a:rPr lang="vi-VN" sz="2000" dirty="0">
                <a:ea typeface="Times New Roman" panose="02020603050405020304" pitchFamily="18" charset="0"/>
                <a:cs typeface="Arial" panose="020B0604020202020204" pitchFamily="34" charset="0"/>
              </a:rPr>
              <a:t>cấp độ cao hơn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Calibri (Headings)"/>
              </a:rPr>
              <a:t>đối</a:t>
            </a:r>
            <a:r>
              <a:rPr lang="en-US" sz="2000" dirty="0">
                <a:latin typeface="Calibri (Headings)"/>
              </a:rPr>
              <a:t> </a:t>
            </a:r>
            <a:r>
              <a:rPr lang="en-US" sz="2000" dirty="0" err="1">
                <a:latin typeface="Calibri (Headings)"/>
              </a:rPr>
              <a:t>với</a:t>
            </a:r>
            <a:r>
              <a:rPr lang="vi-VN" sz="2000" dirty="0">
                <a:latin typeface="Calibri (Headings)"/>
              </a:rPr>
              <a:t> NO</a:t>
            </a:r>
            <a:r>
              <a:rPr lang="vi-VN" sz="2000" baseline="-25000" dirty="0">
                <a:latin typeface="Calibri (Headings)"/>
              </a:rPr>
              <a:t>x</a:t>
            </a:r>
            <a:r>
              <a:rPr lang="vi-VN" sz="2000" dirty="0">
                <a:latin typeface="Calibri (Headings)"/>
              </a:rPr>
              <a:t>, SO</a:t>
            </a:r>
            <a:r>
              <a:rPr lang="vi-VN" sz="2000" baseline="-25000" dirty="0">
                <a:latin typeface="Calibri (Headings)"/>
              </a:rPr>
              <a:t>x</a:t>
            </a:r>
            <a:r>
              <a:rPr lang="vi-VN" sz="2000" dirty="0">
                <a:latin typeface="Calibri (Headings)"/>
              </a:rPr>
              <a:t>, và </a:t>
            </a:r>
            <a:r>
              <a:rPr lang="en-US" sz="2000" dirty="0" err="1">
                <a:latin typeface="Calibri (Headings)"/>
              </a:rPr>
              <a:t>Bụi</a:t>
            </a:r>
            <a:r>
              <a:rPr lang="en-US" sz="2000" dirty="0">
                <a:latin typeface="Calibri (Headings)"/>
              </a:rPr>
              <a:t> </a:t>
            </a:r>
            <a:r>
              <a:rPr lang="vi-VN" sz="2000" dirty="0">
                <a:latin typeface="Calibri (Headings)"/>
              </a:rPr>
              <a:t>(PM)</a:t>
            </a:r>
            <a:r>
              <a:rPr lang="en-US" sz="2000" dirty="0">
                <a:latin typeface="Calibri (Headings)"/>
              </a:rPr>
              <a:t> (</a:t>
            </a:r>
            <a:r>
              <a:rPr lang="en-US" sz="2000" i="1" dirty="0">
                <a:latin typeface="Calibri (Headings)"/>
              </a:rPr>
              <a:t>Level 2); </a:t>
            </a:r>
            <a:r>
              <a:rPr lang="en-US" sz="2000" dirty="0" err="1">
                <a:latin typeface="Calibri (Headings)"/>
              </a:rPr>
              <a:t>Đầu</a:t>
            </a:r>
            <a:r>
              <a:rPr lang="en-US" sz="2000" dirty="0">
                <a:latin typeface="Calibri (Headings)"/>
              </a:rPr>
              <a:t> </a:t>
            </a:r>
            <a:r>
              <a:rPr lang="en-US" sz="2000" dirty="0" err="1">
                <a:latin typeface="Calibri (Headings)"/>
              </a:rPr>
              <a:t>tư</a:t>
            </a:r>
            <a:r>
              <a:rPr lang="en-US" sz="2000" dirty="0">
                <a:latin typeface="Calibri (Headings)"/>
              </a:rPr>
              <a:t> </a:t>
            </a:r>
            <a:r>
              <a:rPr lang="en-US" sz="2000" dirty="0" err="1">
                <a:latin typeface="Calibri (Headings)"/>
              </a:rPr>
              <a:t>trang</a:t>
            </a:r>
            <a:r>
              <a:rPr lang="vi-VN" sz="2000" dirty="0">
                <a:latin typeface="Calibri (Headings)"/>
              </a:rPr>
              <a:t> thiết bị hiện đại hóa để giảm thiểu hoặc loại bỏ các phát thải khí và </a:t>
            </a:r>
            <a:r>
              <a:rPr lang="en-US" sz="2000" dirty="0" err="1">
                <a:latin typeface="Calibri (Headings)"/>
              </a:rPr>
              <a:t>nâng</a:t>
            </a:r>
            <a:r>
              <a:rPr lang="en-US" sz="2000" dirty="0">
                <a:latin typeface="Calibri (Headings)"/>
              </a:rPr>
              <a:t> </a:t>
            </a:r>
            <a:r>
              <a:rPr lang="en-US" sz="2000" dirty="0" err="1">
                <a:latin typeface="Calibri (Headings)"/>
              </a:rPr>
              <a:t>cao</a:t>
            </a:r>
            <a:r>
              <a:rPr lang="en-US" sz="2000" dirty="0">
                <a:latin typeface="Calibri (Headings)"/>
              </a:rPr>
              <a:t> </a:t>
            </a:r>
            <a:r>
              <a:rPr lang="vi-VN" sz="2000" dirty="0">
                <a:latin typeface="Calibri (Headings)"/>
              </a:rPr>
              <a:t>chất lượng không khí trong nhà</a:t>
            </a:r>
            <a:r>
              <a:rPr lang="en-US" sz="2000" dirty="0">
                <a:latin typeface="Calibri (Headings)"/>
              </a:rPr>
              <a:t> (</a:t>
            </a:r>
            <a:r>
              <a:rPr lang="en-US" sz="2000" i="1" dirty="0">
                <a:latin typeface="Calibri (Headings)"/>
              </a:rPr>
              <a:t>Level 3)</a:t>
            </a:r>
            <a:r>
              <a:rPr lang="en-US" sz="2000" dirty="0">
                <a:latin typeface="Calibri (Headings)"/>
              </a:rPr>
              <a:t> </a:t>
            </a:r>
            <a:endParaRPr lang="en-US" sz="2000" dirty="0">
              <a:latin typeface="Calibri (Headings)"/>
              <a:ea typeface="Calibri" panose="020F0502020204030204" pitchFamily="34" charset="0"/>
              <a:cs typeface="Calibri" panose="020F0502020204030204" pitchFamily="34" charset="0"/>
            </a:endParaRPr>
          </a:p>
          <a:p>
            <a:pPr marL="342900" indent="-342900">
              <a:spcBef>
                <a:spcPts val="300"/>
              </a:spcBef>
              <a:spcAft>
                <a:spcPts val="300"/>
              </a:spcAft>
              <a:buFont typeface="Wingdings" panose="05000000000000000000" pitchFamily="2" charset="2"/>
              <a:buChar char="Ø"/>
            </a:pPr>
            <a:r>
              <a:rPr lang="en-US" sz="2000" i="1" dirty="0" err="1">
                <a:latin typeface="Calibri (Headings)"/>
              </a:rPr>
              <a:t>Nếu</a:t>
            </a:r>
            <a:r>
              <a:rPr lang="en-US" sz="2000" i="1" dirty="0">
                <a:latin typeface="Calibri (Headings)"/>
              </a:rPr>
              <a:t> DN </a:t>
            </a:r>
            <a:r>
              <a:rPr lang="en-US" sz="2000" i="1" dirty="0" err="1">
                <a:latin typeface="Calibri (Headings)"/>
              </a:rPr>
              <a:t>đã</a:t>
            </a:r>
            <a:r>
              <a:rPr lang="en-US" sz="2000" i="1" dirty="0">
                <a:latin typeface="Calibri (Headings)"/>
              </a:rPr>
              <a:t> </a:t>
            </a:r>
            <a:r>
              <a:rPr lang="en-US" sz="2000" i="1" dirty="0" err="1">
                <a:latin typeface="Calibri (Headings)"/>
              </a:rPr>
              <a:t>tuân</a:t>
            </a:r>
            <a:r>
              <a:rPr lang="en-US" sz="2000" i="1" dirty="0">
                <a:latin typeface="Calibri (Headings)"/>
              </a:rPr>
              <a:t> </a:t>
            </a:r>
            <a:r>
              <a:rPr lang="en-US" sz="2000" i="1" dirty="0" err="1">
                <a:latin typeface="Calibri (Headings)"/>
              </a:rPr>
              <a:t>thủ</a:t>
            </a:r>
            <a:r>
              <a:rPr lang="en-US" sz="2000" i="1" dirty="0">
                <a:latin typeface="Calibri (Headings)"/>
              </a:rPr>
              <a:t> </a:t>
            </a:r>
            <a:r>
              <a:rPr lang="en-US" sz="2000" i="1" dirty="0" err="1">
                <a:latin typeface="Calibri (Headings)"/>
              </a:rPr>
              <a:t>đầy</a:t>
            </a:r>
            <a:r>
              <a:rPr lang="en-US" sz="2000" i="1" dirty="0">
                <a:latin typeface="Calibri (Headings)"/>
              </a:rPr>
              <a:t> </a:t>
            </a:r>
            <a:r>
              <a:rPr lang="en-US" sz="2000" i="1" dirty="0" err="1">
                <a:latin typeface="Calibri (Headings)"/>
              </a:rPr>
              <a:t>đủ</a:t>
            </a:r>
            <a:r>
              <a:rPr lang="en-US" sz="2000" i="1" dirty="0">
                <a:latin typeface="Calibri (Headings)"/>
              </a:rPr>
              <a:t> </a:t>
            </a:r>
            <a:r>
              <a:rPr lang="en-US" sz="2000" i="1" dirty="0" err="1">
                <a:latin typeface="Calibri (Headings)"/>
              </a:rPr>
              <a:t>các</a:t>
            </a:r>
            <a:r>
              <a:rPr lang="en-US" sz="2000" i="1" dirty="0">
                <a:latin typeface="Calibri (Headings)"/>
              </a:rPr>
              <a:t> </a:t>
            </a:r>
            <a:r>
              <a:rPr lang="en-US" sz="2000" i="1" dirty="0" err="1">
                <a:latin typeface="Calibri (Headings)"/>
              </a:rPr>
              <a:t>yêu</a:t>
            </a:r>
            <a:r>
              <a:rPr lang="en-US" sz="2000" i="1" dirty="0">
                <a:latin typeface="Calibri (Headings)"/>
              </a:rPr>
              <a:t> </a:t>
            </a:r>
            <a:r>
              <a:rPr lang="en-US" sz="2000" i="1" dirty="0" err="1">
                <a:latin typeface="Calibri (Headings)"/>
              </a:rPr>
              <a:t>cầu</a:t>
            </a:r>
            <a:r>
              <a:rPr lang="en-US" sz="2000" i="1" dirty="0">
                <a:latin typeface="Calibri (Headings)"/>
              </a:rPr>
              <a:t> </a:t>
            </a:r>
            <a:r>
              <a:rPr lang="en-US" sz="2000" i="1" dirty="0" err="1">
                <a:latin typeface="Calibri (Headings)"/>
              </a:rPr>
              <a:t>về</a:t>
            </a:r>
            <a:r>
              <a:rPr lang="en-US" sz="2000" i="1" dirty="0">
                <a:latin typeface="Calibri (Headings)"/>
              </a:rPr>
              <a:t> </a:t>
            </a:r>
            <a:r>
              <a:rPr lang="en-US" sz="2000" i="1" dirty="0" err="1">
                <a:latin typeface="Calibri (Headings)"/>
              </a:rPr>
              <a:t>Khí</a:t>
            </a:r>
            <a:r>
              <a:rPr lang="en-US" sz="2000" i="1" dirty="0">
                <a:latin typeface="Calibri (Headings)"/>
              </a:rPr>
              <a:t> </a:t>
            </a:r>
            <a:r>
              <a:rPr lang="en-US" sz="2000" i="1" dirty="0" err="1">
                <a:latin typeface="Calibri (Headings)"/>
              </a:rPr>
              <a:t>thải</a:t>
            </a:r>
            <a:r>
              <a:rPr lang="en-US" sz="2000" i="1" dirty="0">
                <a:latin typeface="Calibri (Headings)"/>
              </a:rPr>
              <a:t> </a:t>
            </a:r>
            <a:r>
              <a:rPr lang="en-US" sz="2000" i="1" dirty="0" err="1">
                <a:latin typeface="Calibri (Headings)"/>
              </a:rPr>
              <a:t>của</a:t>
            </a:r>
            <a:r>
              <a:rPr lang="en-US" sz="2000" i="1" dirty="0">
                <a:latin typeface="Calibri (Headings)"/>
              </a:rPr>
              <a:t> </a:t>
            </a:r>
            <a:r>
              <a:rPr lang="en-US" sz="2000" i="1" dirty="0" err="1">
                <a:latin typeface="Calibri (Headings)"/>
              </a:rPr>
              <a:t>L</a:t>
            </a:r>
            <a:r>
              <a:rPr lang="en-US" sz="2000" i="1" dirty="0" err="1">
                <a:latin typeface="Calibri (Headings)"/>
                <a:cs typeface="Arial"/>
              </a:rPr>
              <a:t>uật</a:t>
            </a:r>
            <a:r>
              <a:rPr lang="en-US" sz="2000" i="1" dirty="0">
                <a:latin typeface="Calibri (Headings)"/>
                <a:cs typeface="Arial"/>
              </a:rPr>
              <a:t> VN </a:t>
            </a:r>
            <a:r>
              <a:rPr lang="en-US" sz="2000" i="1" dirty="0" err="1">
                <a:latin typeface="Calibri (Headings)"/>
              </a:rPr>
              <a:t>thì</a:t>
            </a:r>
            <a:r>
              <a:rPr lang="en-US" sz="2000" i="1" dirty="0">
                <a:latin typeface="Calibri (Headings)"/>
              </a:rPr>
              <a:t> </a:t>
            </a:r>
            <a:r>
              <a:rPr lang="en-US" sz="2000" i="1" dirty="0" err="1">
                <a:latin typeface="Calibri (Headings)"/>
              </a:rPr>
              <a:t>đồng</a:t>
            </a:r>
            <a:r>
              <a:rPr lang="en-US" sz="2000" i="1" dirty="0">
                <a:latin typeface="Calibri (Headings)"/>
              </a:rPr>
              <a:t> </a:t>
            </a:r>
            <a:r>
              <a:rPr lang="en-US" sz="2000" i="1" dirty="0" err="1">
                <a:latin typeface="Calibri (Headings)"/>
              </a:rPr>
              <a:t>thời</a:t>
            </a:r>
            <a:r>
              <a:rPr lang="en-US" sz="2000" i="1" dirty="0">
                <a:latin typeface="Calibri (Headings)"/>
              </a:rPr>
              <a:t> </a:t>
            </a:r>
            <a:r>
              <a:rPr lang="en-US" sz="2000" i="1" dirty="0" err="1">
                <a:latin typeface="Calibri (Headings)"/>
              </a:rPr>
              <a:t>cũng</a:t>
            </a:r>
            <a:r>
              <a:rPr lang="en-US" sz="2000" i="1" dirty="0">
                <a:latin typeface="Calibri (Headings)"/>
              </a:rPr>
              <a:t> </a:t>
            </a:r>
            <a:r>
              <a:rPr lang="en-US" sz="2000" i="1" dirty="0" err="1">
                <a:latin typeface="Calibri (Headings)"/>
              </a:rPr>
              <a:t>tuân</a:t>
            </a:r>
            <a:r>
              <a:rPr lang="en-US" sz="2000" i="1" dirty="0">
                <a:latin typeface="Calibri (Headings)"/>
              </a:rPr>
              <a:t> </a:t>
            </a:r>
            <a:r>
              <a:rPr lang="en-US" sz="2000" i="1" dirty="0" err="1">
                <a:latin typeface="Calibri (Headings)"/>
              </a:rPr>
              <a:t>thủ</a:t>
            </a:r>
            <a:r>
              <a:rPr lang="en-US" sz="2000" i="1" dirty="0">
                <a:latin typeface="Calibri (Headings)"/>
              </a:rPr>
              <a:t> </a:t>
            </a:r>
            <a:r>
              <a:rPr lang="en-US" sz="2000" i="1" dirty="0" err="1">
                <a:latin typeface="Calibri (Headings)"/>
              </a:rPr>
              <a:t>các</a:t>
            </a:r>
            <a:r>
              <a:rPr lang="en-US" sz="2000" i="1" dirty="0">
                <a:latin typeface="Calibri (Headings)"/>
              </a:rPr>
              <a:t> </a:t>
            </a:r>
            <a:r>
              <a:rPr lang="en-US" sz="2000" i="1" dirty="0" err="1">
                <a:latin typeface="Calibri (Headings)"/>
              </a:rPr>
              <a:t>yêu</a:t>
            </a:r>
            <a:r>
              <a:rPr lang="en-US" sz="2000" i="1" dirty="0">
                <a:latin typeface="Calibri (Headings)"/>
              </a:rPr>
              <a:t> </a:t>
            </a:r>
            <a:r>
              <a:rPr lang="en-US" sz="2000" i="1" dirty="0" err="1">
                <a:latin typeface="Calibri (Headings)"/>
              </a:rPr>
              <a:t>cầu</a:t>
            </a:r>
            <a:r>
              <a:rPr lang="en-US" sz="2000" i="1" dirty="0">
                <a:latin typeface="Calibri (Headings)"/>
              </a:rPr>
              <a:t> </a:t>
            </a:r>
            <a:r>
              <a:rPr lang="en-US" sz="2000" i="1" dirty="0" err="1">
                <a:latin typeface="Calibri (Headings)"/>
              </a:rPr>
              <a:t>về</a:t>
            </a:r>
            <a:r>
              <a:rPr lang="en-US" sz="2000" i="1" dirty="0">
                <a:latin typeface="Calibri (Headings)"/>
              </a:rPr>
              <a:t> </a:t>
            </a:r>
            <a:r>
              <a:rPr lang="en-US" sz="2000" i="1" dirty="0" err="1">
                <a:latin typeface="Calibri (Headings)"/>
              </a:rPr>
              <a:t>Khí</a:t>
            </a:r>
            <a:r>
              <a:rPr lang="en-US" sz="2000" i="1" dirty="0">
                <a:latin typeface="Calibri (Headings)"/>
              </a:rPr>
              <a:t> </a:t>
            </a:r>
            <a:r>
              <a:rPr lang="en-US" sz="2000" i="1" dirty="0" err="1">
                <a:latin typeface="Calibri (Headings)"/>
              </a:rPr>
              <a:t>thải</a:t>
            </a:r>
            <a:r>
              <a:rPr lang="en-US" sz="2000" i="1" dirty="0">
                <a:latin typeface="Calibri (Headings)"/>
              </a:rPr>
              <a:t> </a:t>
            </a:r>
            <a:r>
              <a:rPr lang="en-US" sz="2000" i="1" dirty="0" err="1">
                <a:latin typeface="Calibri (Headings)"/>
              </a:rPr>
              <a:t>theo</a:t>
            </a:r>
            <a:r>
              <a:rPr lang="en-US" sz="2000" i="1" dirty="0">
                <a:latin typeface="Calibri (Headings)"/>
              </a:rPr>
              <a:t> </a:t>
            </a:r>
            <a:r>
              <a:rPr lang="en-US" sz="2000" i="1" dirty="0" err="1">
                <a:latin typeface="Calibri (Headings)"/>
                <a:cs typeface="Arial"/>
              </a:rPr>
              <a:t>Higg</a:t>
            </a:r>
            <a:r>
              <a:rPr lang="en-US" sz="2000" i="1" dirty="0">
                <a:latin typeface="Calibri (Headings)"/>
                <a:cs typeface="Arial"/>
              </a:rPr>
              <a:t> FEM</a:t>
            </a:r>
            <a:r>
              <a:rPr lang="en-US" sz="2000" i="1" dirty="0">
                <a:latin typeface="Calibri (Headings)"/>
              </a:rPr>
              <a:t> - Level 1.</a:t>
            </a:r>
          </a:p>
        </p:txBody>
      </p:sp>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KHÍ THẢI</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891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34253"/>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0" y="285852"/>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10.</a:t>
            </a:r>
            <a:r>
              <a:rPr lang="en-US" sz="30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HỆ THỐNG QUẢN LÝ MÔI TR</a:t>
            </a:r>
            <a:r>
              <a:rPr lang="vi-VN" sz="2800" b="1" dirty="0">
                <a:latin typeface="Arial" panose="020B0604020202020204" pitchFamily="34" charset="0"/>
                <a:cs typeface="Arial" panose="020B0604020202020204" pitchFamily="34" charset="0"/>
              </a:rPr>
              <a:t>ƯỜNG</a:t>
            </a:r>
            <a:r>
              <a:rPr lang="en-US" sz="2800" b="1" dirty="0">
                <a:latin typeface="Arial" panose="020B0604020202020204" pitchFamily="34" charset="0"/>
                <a:cs typeface="Arial" panose="020B0604020202020204" pitchFamily="34" charset="0"/>
              </a:rPr>
              <a:t> (EMS)</a:t>
            </a:r>
            <a:endParaRPr lang="en-IN" sz="2800" b="1" i="1" spc="0" dirty="0">
              <a:latin typeface="Arial" panose="020B0604020202020204" pitchFamily="34" charset="0"/>
              <a:cs typeface="Arial" panose="020B0604020202020204" pitchFamily="34" charset="0"/>
            </a:endParaRPr>
          </a:p>
        </p:txBody>
      </p:sp>
      <p:sp>
        <p:nvSpPr>
          <p:cNvPr id="2" name="Rectangle 1"/>
          <p:cNvSpPr/>
          <p:nvPr/>
        </p:nvSpPr>
        <p:spPr>
          <a:xfrm>
            <a:off x="190500" y="1524001"/>
            <a:ext cx="8763000" cy="4570482"/>
          </a:xfrm>
          <a:prstGeom prst="rect">
            <a:avLst/>
          </a:prstGeom>
          <a:solidFill>
            <a:schemeClr val="accent5">
              <a:lumMod val="20000"/>
              <a:lumOff val="80000"/>
            </a:schemeClr>
          </a:solidFill>
        </p:spPr>
        <p:txBody>
          <a:bodyPr wrap="square">
            <a:spAutoFit/>
          </a:bodyPr>
          <a:lstStyle/>
          <a:p>
            <a:pPr marL="342900" indent="-342900" algn="just">
              <a:spcBef>
                <a:spcPts val="600"/>
              </a:spcBef>
              <a:spcAft>
                <a:spcPts val="600"/>
              </a:spcAft>
              <a:buFont typeface="Wingdings" panose="05000000000000000000" pitchFamily="2" charset="2"/>
              <a:buChar char="v"/>
            </a:pPr>
            <a:r>
              <a:rPr lang="en-US" sz="2200" b="1" dirty="0" err="1">
                <a:latin typeface="Calibri" panose="020F0502020204030204" pitchFamily="34" charset="0"/>
                <a:ea typeface="Calibri" panose="020F0502020204030204" pitchFamily="34" charset="0"/>
                <a:cs typeface="Times New Roman" panose="02020603050405020304" pitchFamily="18" charset="0"/>
              </a:rPr>
              <a:t>Đối</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tượng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không</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có</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ngành</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may </a:t>
            </a:r>
            <a:r>
              <a:rPr lang="en-US" sz="2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mặc</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spcBef>
                <a:spcPts val="600"/>
              </a:spcBef>
              <a:spcAft>
                <a:spcPts val="600"/>
              </a:spcAft>
              <a:buFont typeface="Wingdings" panose="05000000000000000000" pitchFamily="2" charset="2"/>
              <a:buChar char="v"/>
            </a:pPr>
            <a:r>
              <a:rPr lang="en-US" sz="2200" b="1" dirty="0" err="1">
                <a:latin typeface="Calibri" panose="020F0502020204030204" pitchFamily="34" charset="0"/>
                <a:ea typeface="Calibri" panose="020F0502020204030204" pitchFamily="34" charset="0"/>
                <a:cs typeface="Times New Roman" panose="02020603050405020304" pitchFamily="18" charset="0"/>
              </a:rPr>
              <a:t>Nội</a:t>
            </a:r>
            <a:r>
              <a:rPr lang="en-US" sz="2200" b="1" dirty="0">
                <a:latin typeface="Calibri" panose="020F0502020204030204" pitchFamily="34" charset="0"/>
                <a:ea typeface="Calibri" panose="020F0502020204030204" pitchFamily="34" charset="0"/>
                <a:cs typeface="Times New Roman" panose="02020603050405020304" pitchFamily="18" charset="0"/>
              </a:rPr>
              <a:t> dung </a:t>
            </a:r>
            <a:r>
              <a:rPr lang="en-US" sz="2200" b="1" dirty="0" err="1">
                <a:latin typeface="Calibri" panose="020F0502020204030204" pitchFamily="34" charset="0"/>
                <a:ea typeface="Calibri" panose="020F0502020204030204" pitchFamily="34" charset="0"/>
                <a:cs typeface="Times New Roman" panose="02020603050405020304" pitchFamily="18" charset="0"/>
              </a:rPr>
              <a:t>hệ</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thống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quản</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lý</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môi</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err="1">
                <a:latin typeface="Calibri" panose="020F0502020204030204" pitchFamily="34" charset="0"/>
                <a:ea typeface="Calibri" panose="020F0502020204030204" pitchFamily="34" charset="0"/>
                <a:cs typeface="Times New Roman" panose="02020603050405020304" pitchFamily="18" charset="0"/>
              </a:rPr>
              <a:t>trường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600"/>
              </a:lnSpc>
              <a:spcBef>
                <a:spcPts val="600"/>
              </a:spcBef>
              <a:spcAft>
                <a:spcPts val="600"/>
              </a:spcAf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Cam </a:t>
            </a:r>
            <a:r>
              <a:rPr lang="en-US" sz="2200" dirty="0" err="1">
                <a:latin typeface="Calibri" panose="020F0502020204030204" pitchFamily="34" charset="0"/>
                <a:ea typeface="Calibri" panose="020F0502020204030204" pitchFamily="34" charset="0"/>
                <a:cs typeface="Times New Roman" panose="02020603050405020304" pitchFamily="18" charset="0"/>
              </a:rPr>
              <a:t>kết</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Mục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tiêu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chỉ</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tiêu</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lập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trì</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trình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dõi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tục</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Cung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nguồn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lực</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Nâng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nhận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thức</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Chính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với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môi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trường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trì</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Đánh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600"/>
              </a:lnSpc>
              <a:spcBef>
                <a:spcPts val="600"/>
              </a:spcBef>
              <a:spcAft>
                <a:spcPts val="600"/>
              </a:spcAft>
              <a:buFont typeface="Wingdings" panose="05000000000000000000" pitchFamily="2" charset="2"/>
              <a:buChar char=""/>
            </a:pPr>
            <a:r>
              <a:rPr lang="en-US" sz="2200" dirty="0" err="1">
                <a:latin typeface="Calibri" panose="020F0502020204030204" pitchFamily="34" charset="0"/>
                <a:ea typeface="Calibri" panose="020F0502020204030204" pitchFamily="34" charset="0"/>
                <a:cs typeface="Times New Roman" panose="02020603050405020304" pitchFamily="18" charset="0"/>
              </a:rPr>
              <a:t>Kế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bố</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môi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trường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hằng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năm</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Kế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tin </a:t>
            </a:r>
            <a:r>
              <a:rPr lang="en-US" sz="2200" dirty="0" err="1">
                <a:latin typeface="Calibri" panose="020F0502020204030204" pitchFamily="34" charset="0"/>
                <a:ea typeface="Calibri" panose="020F0502020204030204" pitchFamily="34" charset="0"/>
                <a:cs typeface="Times New Roman" panose="02020603050405020304" pitchFamily="18" charset="0"/>
              </a:rPr>
              <a:t>cho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hàng</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p>
        </p:txBody>
      </p:sp>
      <p:sp>
        <p:nvSpPr>
          <p:cNvPr id="3" name="Rectangle 2"/>
          <p:cNvSpPr/>
          <p:nvPr/>
        </p:nvSpPr>
        <p:spPr>
          <a:xfrm>
            <a:off x="381000" y="1092659"/>
            <a:ext cx="5757538" cy="316240"/>
          </a:xfrm>
          <a:prstGeom prst="rect">
            <a:avLst/>
          </a:prstGeom>
        </p:spPr>
        <p:txBody>
          <a:bodyPr wrap="none">
            <a:spAutoFit/>
          </a:bodyPr>
          <a:lstStyle/>
          <a:p>
            <a:pPr algn="just">
              <a:lnSpc>
                <a:spcPts val="1600"/>
              </a:lnSpc>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EMS ĐƯỢC ĐỀ CẬP TRONG LUẬT VN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625564"/>
            <a:ext cx="457240" cy="323116"/>
          </a:xfrm>
          <a:prstGeom prst="rect">
            <a:avLst/>
          </a:prstGeom>
        </p:spPr>
      </p:pic>
    </p:spTree>
    <p:extLst>
      <p:ext uri="{BB962C8B-B14F-4D97-AF65-F5344CB8AC3E}">
        <p14:creationId xmlns:p14="http://schemas.microsoft.com/office/powerpoint/2010/main" val="2622747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34253"/>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0" y="285852"/>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10.</a:t>
            </a:r>
            <a:r>
              <a:rPr lang="en-US" sz="30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HỆ THỐNG QUẢN LÝ MÔI TR</a:t>
            </a:r>
            <a:r>
              <a:rPr lang="vi-VN" sz="2800" b="1" dirty="0">
                <a:latin typeface="Arial" panose="020B0604020202020204" pitchFamily="34" charset="0"/>
                <a:cs typeface="Arial" panose="020B0604020202020204" pitchFamily="34" charset="0"/>
              </a:rPr>
              <a:t>ƯỜNG</a:t>
            </a:r>
            <a:r>
              <a:rPr lang="en-US" sz="2800" b="1" dirty="0">
                <a:latin typeface="Arial" panose="020B0604020202020204" pitchFamily="34" charset="0"/>
                <a:cs typeface="Arial" panose="020B0604020202020204" pitchFamily="34" charset="0"/>
              </a:rPr>
              <a:t> (EMS)</a:t>
            </a:r>
            <a:endParaRPr lang="en-IN" sz="2800" b="1" i="1" spc="0" dirty="0">
              <a:latin typeface="Arial" panose="020B0604020202020204" pitchFamily="34" charset="0"/>
              <a:cs typeface="Arial" panose="020B0604020202020204" pitchFamily="34" charset="0"/>
            </a:endParaRPr>
          </a:p>
        </p:txBody>
      </p:sp>
      <p:sp>
        <p:nvSpPr>
          <p:cNvPr id="2" name="Rectangle 1"/>
          <p:cNvSpPr/>
          <p:nvPr/>
        </p:nvSpPr>
        <p:spPr>
          <a:xfrm>
            <a:off x="190500" y="1524001"/>
            <a:ext cx="8763000" cy="4185761"/>
          </a:xfrm>
          <a:prstGeom prst="rect">
            <a:avLst/>
          </a:prstGeom>
          <a:solidFill>
            <a:srgbClr val="CCCC00"/>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Điều 25. Đối tượng, thời hạn hoàn thành </a:t>
            </a:r>
            <a:r>
              <a:rPr lang="en-US" sz="2400" b="1" dirty="0">
                <a:solidFill>
                  <a:srgbClr val="FF0000"/>
                </a:solidFill>
                <a:latin typeface="Arial" panose="020B0604020202020204" pitchFamily="34" charset="0"/>
                <a:cs typeface="Arial" panose="020B0604020202020204" pitchFamily="34" charset="0"/>
              </a:rPr>
              <a:t>EMS</a:t>
            </a:r>
          </a:p>
          <a:p>
            <a:pPr marL="457200" indent="-457200">
              <a:buAutoNum type="arabicPeriod"/>
            </a:pPr>
            <a:r>
              <a:rPr lang="vi-VN" sz="2200" dirty="0"/>
              <a:t>Cơ sở đã đi vào hoạt động thuộc các loại hình sản xuất công nghiệp có nguy cơ gây ô nhiễm môi trường quy định tại Phụ lục </a:t>
            </a:r>
            <a:r>
              <a:rPr lang="en-US" sz="2200" dirty="0"/>
              <a:t>II</a:t>
            </a:r>
            <a:r>
              <a:rPr lang="vi-VN" sz="2200" dirty="0"/>
              <a:t>a Mục I Phụ lục Nghị định </a:t>
            </a:r>
            <a:r>
              <a:rPr lang="en-US" sz="2200" dirty="0"/>
              <a:t>40/2019/NĐ-CP</a:t>
            </a:r>
            <a:r>
              <a:rPr lang="vi-VN" sz="2200" dirty="0"/>
              <a:t>, </a:t>
            </a:r>
            <a:r>
              <a:rPr lang="en-US" sz="2200" dirty="0">
                <a:solidFill>
                  <a:srgbClr val="FF0000"/>
                </a:solidFill>
              </a:rPr>
              <a:t>(</a:t>
            </a:r>
            <a:r>
              <a:rPr lang="vi-VN" sz="2200" dirty="0">
                <a:solidFill>
                  <a:srgbClr val="FF0000"/>
                </a:solidFill>
              </a:rPr>
              <a:t>Nhuộm (vải, sợi), giặt mài</a:t>
            </a:r>
            <a:r>
              <a:rPr lang="en-US" sz="2200" dirty="0">
                <a:solidFill>
                  <a:srgbClr val="FF0000"/>
                </a:solidFill>
              </a:rPr>
              <a:t>)</a:t>
            </a:r>
            <a:r>
              <a:rPr lang="en-US" sz="2200" dirty="0"/>
              <a:t> </a:t>
            </a:r>
            <a:r>
              <a:rPr lang="vi-VN" sz="2200" dirty="0"/>
              <a:t>đ</a:t>
            </a:r>
            <a:r>
              <a:rPr lang="en-US" sz="2200" dirty="0"/>
              <a:t>ồ</a:t>
            </a:r>
            <a:r>
              <a:rPr lang="vi-VN" sz="2200" dirty="0"/>
              <a:t>ng thời thuộc đối tượng phải lập báo cáo đánh giá tác động môi trường phải có hệ thống quản lý môi trường theo tiêu chuẩn quốc gia TCVN ISO 14001.</a:t>
            </a:r>
            <a:endParaRPr lang="en-US" sz="2200" dirty="0"/>
          </a:p>
          <a:p>
            <a:endParaRPr lang="en-US" sz="2200" dirty="0"/>
          </a:p>
          <a:p>
            <a:r>
              <a:rPr lang="vi-VN" sz="2200" dirty="0"/>
              <a:t>2. Thời hạn hoàn thành hệ thống quản lý môi trường:</a:t>
            </a:r>
            <a:endParaRPr lang="en-US" sz="2200" dirty="0"/>
          </a:p>
          <a:p>
            <a:pPr lvl="1"/>
            <a:r>
              <a:rPr lang="vi-VN" sz="2200" dirty="0"/>
              <a:t>a) Trong thời hạn 02 năm kể từ ngày dự án đi vào vận hành;</a:t>
            </a:r>
            <a:endParaRPr lang="en-US" sz="2200" dirty="0"/>
          </a:p>
          <a:p>
            <a:pPr lvl="1"/>
            <a:r>
              <a:rPr lang="vi-VN" sz="2200" dirty="0"/>
              <a:t>b) Trước ngày 31 tháng 12 năm 2020 đối với các cơ sở đang hoạt động.</a:t>
            </a:r>
            <a:endParaRPr lang="en-US" sz="2200" dirty="0"/>
          </a:p>
        </p:txBody>
      </p:sp>
      <p:sp>
        <p:nvSpPr>
          <p:cNvPr id="3" name="Rectangle 2"/>
          <p:cNvSpPr/>
          <p:nvPr/>
        </p:nvSpPr>
        <p:spPr>
          <a:xfrm>
            <a:off x="381000" y="1092659"/>
            <a:ext cx="5757538" cy="316240"/>
          </a:xfrm>
          <a:prstGeom prst="rect">
            <a:avLst/>
          </a:prstGeom>
        </p:spPr>
        <p:txBody>
          <a:bodyPr wrap="none">
            <a:spAutoFit/>
          </a:bodyPr>
          <a:lstStyle/>
          <a:p>
            <a:pPr algn="just">
              <a:lnSpc>
                <a:spcPts val="1600"/>
              </a:lnSpc>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EMS ĐƯỢC ĐỀ CẬP TRONG LUẬT VN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1800" y="890694"/>
            <a:ext cx="670618" cy="518205"/>
          </a:xfrm>
          <a:prstGeom prst="rect">
            <a:avLst/>
          </a:prstGeom>
        </p:spPr>
      </p:pic>
    </p:spTree>
    <p:extLst>
      <p:ext uri="{BB962C8B-B14F-4D97-AF65-F5344CB8AC3E}">
        <p14:creationId xmlns:p14="http://schemas.microsoft.com/office/powerpoint/2010/main" val="218961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34253"/>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0" y="285852"/>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10.</a:t>
            </a:r>
            <a:r>
              <a:rPr lang="en-US" sz="30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HỆ THỐNG QUẢN LÝ MÔI TRƯỜNG</a:t>
            </a:r>
            <a:r>
              <a:rPr lang="en-US" sz="2800" b="1" dirty="0">
                <a:latin typeface="Arial" panose="020B0604020202020204" pitchFamily="34" charset="0"/>
                <a:cs typeface="Arial" panose="020B0604020202020204" pitchFamily="34" charset="0"/>
              </a:rPr>
              <a:t> (EMS)</a:t>
            </a:r>
            <a:endParaRPr lang="en-IN" sz="2800" b="1" i="1" spc="0" dirty="0">
              <a:latin typeface="Arial" panose="020B0604020202020204" pitchFamily="34" charset="0"/>
              <a:cs typeface="Arial" panose="020B0604020202020204" pitchFamily="34" charset="0"/>
            </a:endParaRPr>
          </a:p>
        </p:txBody>
      </p:sp>
      <p:sp>
        <p:nvSpPr>
          <p:cNvPr id="2" name="Rectangle 1"/>
          <p:cNvSpPr/>
          <p:nvPr/>
        </p:nvSpPr>
        <p:spPr>
          <a:xfrm>
            <a:off x="190500" y="1524001"/>
            <a:ext cx="8763000" cy="4093428"/>
          </a:xfrm>
          <a:prstGeom prst="rect">
            <a:avLst/>
          </a:prstGeom>
          <a:solidFill>
            <a:schemeClr val="accent6">
              <a:lumMod val="20000"/>
              <a:lumOff val="80000"/>
            </a:schemeClr>
          </a:solidFill>
        </p:spPr>
        <p:txBody>
          <a:bodyPr wrap="square">
            <a:spAutoFit/>
          </a:bodyPr>
          <a:lstStyle/>
          <a:p>
            <a:pPr marL="342900" indent="-342900">
              <a:buFont typeface="Wingdings" panose="05000000000000000000" pitchFamily="2" charset="2"/>
              <a:buChar char="ü"/>
            </a:pPr>
            <a:r>
              <a:rPr lang="en-US" sz="2000" dirty="0" err="1">
                <a:latin typeface="Calibri (Body)"/>
              </a:rPr>
              <a:t>Chiến</a:t>
            </a:r>
            <a:r>
              <a:rPr lang="en-US" sz="2000" dirty="0">
                <a:latin typeface="Calibri (Body)"/>
              </a:rPr>
              <a:t> l</a:t>
            </a:r>
            <a:r>
              <a:rPr lang="vi-VN" sz="2000" dirty="0">
                <a:latin typeface="Calibri (Body)"/>
              </a:rPr>
              <a:t>ược</a:t>
            </a:r>
            <a:r>
              <a:rPr lang="en-US" sz="2000" dirty="0">
                <a:latin typeface="Calibri (Body)"/>
              </a:rPr>
              <a:t> </a:t>
            </a:r>
            <a:r>
              <a:rPr lang="en-US" sz="2000" dirty="0" err="1">
                <a:latin typeface="Calibri (Body)"/>
              </a:rPr>
              <a:t>quản</a:t>
            </a:r>
            <a:r>
              <a:rPr lang="en-US" sz="2000" dirty="0">
                <a:latin typeface="Calibri (Body)"/>
              </a:rPr>
              <a:t> </a:t>
            </a:r>
            <a:r>
              <a:rPr lang="en-US" sz="2000" dirty="0" err="1">
                <a:latin typeface="Calibri (Body)"/>
              </a:rPr>
              <a:t>lý</a:t>
            </a:r>
            <a:r>
              <a:rPr lang="en-US" sz="2000" dirty="0">
                <a:latin typeface="Calibri (Body)"/>
              </a:rPr>
              <a:t> </a:t>
            </a:r>
            <a:r>
              <a:rPr lang="en-US" sz="2000" dirty="0" err="1">
                <a:latin typeface="Calibri (Body)"/>
              </a:rPr>
              <a:t>môi</a:t>
            </a:r>
            <a:r>
              <a:rPr lang="en-US" sz="2000" dirty="0">
                <a:latin typeface="Calibri (Body)"/>
              </a:rPr>
              <a:t> </a:t>
            </a:r>
            <a:r>
              <a:rPr lang="en-US" sz="2000" dirty="0" err="1">
                <a:latin typeface="Calibri (Body)"/>
              </a:rPr>
              <a:t>tr</a:t>
            </a:r>
            <a:r>
              <a:rPr lang="vi-VN" sz="2000" dirty="0">
                <a:latin typeface="Calibri (Body)"/>
              </a:rPr>
              <a:t>ường</a:t>
            </a:r>
            <a:endParaRPr lang="en-US" sz="2000" dirty="0">
              <a:latin typeface="Calibri (Body)"/>
            </a:endParaRPr>
          </a:p>
          <a:p>
            <a:pPr marL="342900" indent="-342900">
              <a:buFont typeface="Wingdings" panose="05000000000000000000" pitchFamily="2" charset="2"/>
              <a:buChar char="ü"/>
            </a:pPr>
            <a:r>
              <a:rPr lang="en-US" sz="2000" dirty="0" err="1">
                <a:latin typeface="Calibri (Body)"/>
              </a:rPr>
              <a:t>Tác</a:t>
            </a:r>
            <a:r>
              <a:rPr lang="en-US" sz="2000" dirty="0">
                <a:latin typeface="Calibri (Body)"/>
              </a:rPr>
              <a:t> </a:t>
            </a:r>
            <a:r>
              <a:rPr lang="vi-VN" sz="2000" dirty="0">
                <a:latin typeface="Calibri (Body)"/>
              </a:rPr>
              <a:t>động</a:t>
            </a:r>
            <a:r>
              <a:rPr lang="en-US" sz="2000" dirty="0">
                <a:latin typeface="Calibri (Body)"/>
              </a:rPr>
              <a:t> </a:t>
            </a:r>
            <a:r>
              <a:rPr lang="en-US" sz="2000" dirty="0" err="1">
                <a:latin typeface="Calibri (Body)"/>
              </a:rPr>
              <a:t>môi</a:t>
            </a:r>
            <a:r>
              <a:rPr lang="en-US" sz="2000" dirty="0">
                <a:latin typeface="Calibri (Body)"/>
              </a:rPr>
              <a:t> </a:t>
            </a:r>
            <a:r>
              <a:rPr lang="en-US" sz="2000" dirty="0" err="1">
                <a:latin typeface="Calibri (Body)"/>
              </a:rPr>
              <a:t>tr</a:t>
            </a:r>
            <a:r>
              <a:rPr lang="vi-VN" sz="2000" dirty="0">
                <a:latin typeface="Calibri (Body)"/>
              </a:rPr>
              <a:t>ường</a:t>
            </a:r>
            <a:r>
              <a:rPr lang="en-US" sz="2000" dirty="0">
                <a:latin typeface="Calibri (Body)"/>
              </a:rPr>
              <a:t> </a:t>
            </a:r>
            <a:r>
              <a:rPr lang="vi-VN" sz="2000" dirty="0">
                <a:latin typeface="Calibri (Body)"/>
              </a:rPr>
              <a:t>đáng</a:t>
            </a:r>
            <a:r>
              <a:rPr lang="en-US" sz="2000" dirty="0">
                <a:latin typeface="Calibri (Body)"/>
              </a:rPr>
              <a:t> </a:t>
            </a:r>
            <a:r>
              <a:rPr lang="en-US" sz="2000" dirty="0" err="1">
                <a:latin typeface="Calibri (Body)"/>
              </a:rPr>
              <a:t>kể</a:t>
            </a:r>
            <a:endParaRPr lang="en-US" sz="2000" dirty="0">
              <a:latin typeface="Calibri (Body)"/>
            </a:endParaRPr>
          </a:p>
          <a:p>
            <a:pPr marL="342900" indent="-342900">
              <a:buFont typeface="Wingdings" panose="05000000000000000000" pitchFamily="2" charset="2"/>
              <a:buChar char="ü"/>
            </a:pPr>
            <a:r>
              <a:rPr lang="en-US" sz="2000" dirty="0">
                <a:latin typeface="Calibri (Body)"/>
              </a:rPr>
              <a:t>X</a:t>
            </a:r>
            <a:r>
              <a:rPr lang="vi-VN" sz="2000" dirty="0">
                <a:latin typeface="Calibri (Body)"/>
              </a:rPr>
              <a:t>em xét và theo dõi tình trạng giấy phép môi trường và gia hạn</a:t>
            </a:r>
            <a:endParaRPr lang="en-US" sz="2000" dirty="0">
              <a:latin typeface="Calibri (Body)"/>
            </a:endParaRPr>
          </a:p>
          <a:p>
            <a:pPr marL="342900" indent="-342900">
              <a:buFont typeface="Wingdings" panose="05000000000000000000" pitchFamily="2" charset="2"/>
              <a:buChar char="ü"/>
            </a:pPr>
            <a:r>
              <a:rPr lang="vi-VN" sz="2000" dirty="0">
                <a:latin typeface="Calibri (Body)"/>
              </a:rPr>
              <a:t>Duy trì hệ thống tài liệu để xác định, theo dõi và định kỳ xác minh tất cả các luật, quy định, tiêu chuẩn, mã số</a:t>
            </a:r>
            <a:endParaRPr lang="en-US" sz="2000" dirty="0">
              <a:latin typeface="Calibri (Body)"/>
            </a:endParaRPr>
          </a:p>
          <a:p>
            <a:pPr marL="342900" indent="-342900">
              <a:buFont typeface="Wingdings" panose="05000000000000000000" pitchFamily="2" charset="2"/>
              <a:buChar char="ü"/>
            </a:pPr>
            <a:r>
              <a:rPr lang="vi-VN" sz="2000" dirty="0">
                <a:latin typeface="Calibri (Body)"/>
              </a:rPr>
              <a:t>Quy trình và lịch trình để </a:t>
            </a:r>
            <a:r>
              <a:rPr lang="en-US" sz="2000" dirty="0" err="1">
                <a:latin typeface="Calibri (Body)"/>
              </a:rPr>
              <a:t>bảo</a:t>
            </a:r>
            <a:r>
              <a:rPr lang="vi-VN" sz="2000" dirty="0">
                <a:latin typeface="Calibri (Body)"/>
              </a:rPr>
              <a:t> trì tất cả thiết bị</a:t>
            </a:r>
            <a:endParaRPr lang="en-US" sz="2000" dirty="0">
              <a:latin typeface="Calibri (Body)"/>
            </a:endParaRPr>
          </a:p>
          <a:p>
            <a:pPr marL="342900" indent="-342900">
              <a:buFont typeface="Wingdings" panose="05000000000000000000" pitchFamily="2" charset="2"/>
              <a:buChar char="ü"/>
            </a:pPr>
            <a:r>
              <a:rPr lang="vi-VN" sz="2000" dirty="0">
                <a:latin typeface="Calibri (Body)"/>
              </a:rPr>
              <a:t>Rà soát chiến lược quản lý môi trường hàng năm</a:t>
            </a:r>
            <a:r>
              <a:rPr lang="en-US" sz="2000" dirty="0">
                <a:latin typeface="Calibri (Body)"/>
              </a:rPr>
              <a:t>.</a:t>
            </a:r>
          </a:p>
          <a:p>
            <a:pPr marL="342900" indent="-342900">
              <a:buFont typeface="Wingdings" panose="05000000000000000000" pitchFamily="2" charset="2"/>
              <a:buChar char="ü"/>
            </a:pPr>
            <a:r>
              <a:rPr lang="vi-VN" sz="2000" dirty="0">
                <a:latin typeface="Calibri (Body)"/>
              </a:rPr>
              <a:t>Năng lực kỹ thuật đượ</a:t>
            </a:r>
            <a:r>
              <a:rPr lang="en-US" sz="2000" dirty="0">
                <a:latin typeface="Calibri (Body)"/>
              </a:rPr>
              <a:t>c </a:t>
            </a:r>
            <a:r>
              <a:rPr lang="vi-VN" sz="2000" dirty="0">
                <a:latin typeface="Calibri (Body)"/>
              </a:rPr>
              <a:t>yêu cầu đối</a:t>
            </a:r>
            <a:r>
              <a:rPr lang="en-US" sz="2000" dirty="0">
                <a:latin typeface="Calibri (Body)"/>
              </a:rPr>
              <a:t> </a:t>
            </a:r>
            <a:r>
              <a:rPr lang="en-US" sz="2000" dirty="0" err="1">
                <a:latin typeface="Calibri (Body)"/>
              </a:rPr>
              <a:t>với</a:t>
            </a:r>
            <a:r>
              <a:rPr lang="vi-VN" sz="2000" dirty="0">
                <a:latin typeface="Calibri (Body)"/>
              </a:rPr>
              <a:t> nhân viên chịu trách nhiệm quản lý môi trường</a:t>
            </a:r>
            <a:endParaRPr lang="en-US" sz="2000" dirty="0">
              <a:latin typeface="Calibri (Body)"/>
            </a:endParaRPr>
          </a:p>
          <a:p>
            <a:pPr marL="342900" indent="-342900">
              <a:buFont typeface="Wingdings" panose="05000000000000000000" pitchFamily="2" charset="2"/>
              <a:buChar char="ü"/>
            </a:pPr>
            <a:r>
              <a:rPr lang="vi-VN" sz="2000" dirty="0">
                <a:latin typeface="Calibri (Body)"/>
              </a:rPr>
              <a:t>Nâng cao nhận thức về chiến lược môi trường cho nhân viên</a:t>
            </a:r>
            <a:endParaRPr lang="en-US" sz="2000" dirty="0">
              <a:latin typeface="Calibri (Body)"/>
            </a:endParaRPr>
          </a:p>
          <a:p>
            <a:pPr marL="342900" indent="-342900">
              <a:buFont typeface="Wingdings" panose="05000000000000000000" pitchFamily="2" charset="2"/>
              <a:buChar char="ü"/>
            </a:pPr>
            <a:r>
              <a:rPr lang="vi-VN" sz="2000" dirty="0">
                <a:latin typeface="Calibri (Body)"/>
              </a:rPr>
              <a:t>Giám sát, đánh giá và / hoặc tham gia với các nhà thầu phụ</a:t>
            </a:r>
            <a:endParaRPr lang="en-US" sz="2000" dirty="0">
              <a:latin typeface="Calibri (Body)"/>
            </a:endParaRPr>
          </a:p>
          <a:p>
            <a:pPr marL="342900" indent="-342900">
              <a:buFont typeface="Wingdings" panose="05000000000000000000" pitchFamily="2" charset="2"/>
              <a:buChar char="ü"/>
            </a:pPr>
            <a:r>
              <a:rPr lang="vi-VN" sz="2000" dirty="0">
                <a:latin typeface="Calibri (Body)"/>
              </a:rPr>
              <a:t>Tham gia cải thiện môi trường trong bối cảnh địa phương</a:t>
            </a:r>
          </a:p>
          <a:p>
            <a:pPr marL="342900" indent="-342900">
              <a:buFont typeface="Wingdings" panose="05000000000000000000" pitchFamily="2" charset="2"/>
              <a:buChar char="ü"/>
            </a:pPr>
            <a:r>
              <a:rPr lang="vi-VN" sz="2000" dirty="0">
                <a:latin typeface="Calibri (Body)"/>
              </a:rPr>
              <a:t>Giám sát, đánh giá và / hoặc tham gia với các nhà cung cấp</a:t>
            </a:r>
            <a:r>
              <a:rPr lang="en-US" sz="2000" dirty="0">
                <a:latin typeface="Calibri (Body)"/>
              </a:rPr>
              <a:t> </a:t>
            </a:r>
            <a:r>
              <a:rPr lang="en-US" sz="2000" dirty="0" err="1">
                <a:latin typeface="Calibri (Body)"/>
              </a:rPr>
              <a:t>đầu</a:t>
            </a:r>
            <a:r>
              <a:rPr lang="en-US" sz="2000" dirty="0">
                <a:latin typeface="Calibri (Body)"/>
              </a:rPr>
              <a:t> </a:t>
            </a:r>
            <a:r>
              <a:rPr lang="en-US" sz="2000" dirty="0" err="1">
                <a:latin typeface="Calibri (Body)"/>
              </a:rPr>
              <a:t>vào</a:t>
            </a:r>
            <a:endParaRPr lang="en-US" sz="2000" dirty="0">
              <a:latin typeface="Calibri (Body)"/>
            </a:endParaRPr>
          </a:p>
        </p:txBody>
      </p:sp>
      <p:sp>
        <p:nvSpPr>
          <p:cNvPr id="3" name="Rectangle 2"/>
          <p:cNvSpPr/>
          <p:nvPr/>
        </p:nvSpPr>
        <p:spPr>
          <a:xfrm>
            <a:off x="339325" y="1092659"/>
            <a:ext cx="5840894" cy="316240"/>
          </a:xfrm>
          <a:prstGeom prst="rect">
            <a:avLst/>
          </a:prstGeom>
        </p:spPr>
        <p:txBody>
          <a:bodyPr wrap="none">
            <a:spAutoFit/>
          </a:bodyPr>
          <a:lstStyle/>
          <a:p>
            <a:pPr algn="just">
              <a:lnSpc>
                <a:spcPts val="1600"/>
              </a:lnSpc>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EMS ĐƯỢC ĐỀ CẬP TRONG </a:t>
            </a:r>
            <a:r>
              <a:rPr lang="en-US" sz="2400" b="1" dirty="0" err="1">
                <a:solidFill>
                  <a:srgbClr val="862A39"/>
                </a:solidFill>
                <a:latin typeface="Arial" panose="020B0604020202020204" pitchFamily="34" charset="0"/>
                <a:cs typeface="Arial" panose="020B0604020202020204" pitchFamily="34" charset="0"/>
              </a:rPr>
              <a:t>Higg</a:t>
            </a:r>
            <a:r>
              <a:rPr lang="en-US" sz="2400" b="1" dirty="0">
                <a:solidFill>
                  <a:srgbClr val="862A39"/>
                </a:solidFill>
                <a:latin typeface="Arial" panose="020B0604020202020204" pitchFamily="34" charset="0"/>
                <a:cs typeface="Arial" panose="020B0604020202020204" pitchFamily="34" charset="0"/>
              </a:rPr>
              <a:t> FEM</a:t>
            </a:r>
          </a:p>
        </p:txBody>
      </p:sp>
    </p:spTree>
    <p:extLst>
      <p:ext uri="{BB962C8B-B14F-4D97-AF65-F5344CB8AC3E}">
        <p14:creationId xmlns:p14="http://schemas.microsoft.com/office/powerpoint/2010/main" val="18544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3</a:t>
            </a:r>
          </a:p>
        </p:txBody>
      </p:sp>
      <p:graphicFrame>
        <p:nvGraphicFramePr>
          <p:cNvPr id="4" name="Table 3"/>
          <p:cNvGraphicFramePr>
            <a:graphicFrameLocks noGrp="1"/>
          </p:cNvGraphicFramePr>
          <p:nvPr>
            <p:extLst>
              <p:ext uri="{D42A27DB-BD31-4B8C-83A1-F6EECF244321}">
                <p14:modId xmlns:p14="http://schemas.microsoft.com/office/powerpoint/2010/main" val="1461351775"/>
              </p:ext>
            </p:extLst>
          </p:nvPr>
        </p:nvGraphicFramePr>
        <p:xfrm>
          <a:off x="0" y="1019033"/>
          <a:ext cx="9144000" cy="5153168"/>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80512">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310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8:20 - 9:20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vi-VN" sz="2000" u="none" strike="noStrike" dirty="0">
                          <a:effectLst/>
                          <a:latin typeface="Arial" panose="020B0604020202020204" pitchFamily="34" charset="0"/>
                          <a:cs typeface="Arial" panose="020B0604020202020204" pitchFamily="34" charset="0"/>
                        </a:rPr>
                        <a:t>Phần 12. Quản lý năng lượng</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9:20 - 9:30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669150">
                <a:tc>
                  <a:txBody>
                    <a:bodyPr/>
                    <a:lstStyle/>
                    <a:p>
                      <a:pPr algn="ctr" fontAlgn="ctr"/>
                      <a:r>
                        <a:rPr lang="en-US" sz="2000" u="none" strike="noStrike" dirty="0">
                          <a:effectLst/>
                          <a:latin typeface="Arial" panose="020B0604020202020204" pitchFamily="34" charset="0"/>
                          <a:cs typeface="Arial" panose="020B0604020202020204" pitchFamily="34" charset="0"/>
                        </a:rPr>
                        <a:t>9:30 - 10:30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13. Quản lý Hóa chất</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10:30 - 10:40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63720">
                <a:tc>
                  <a:txBody>
                    <a:bodyPr/>
                    <a:lstStyle/>
                    <a:p>
                      <a:pPr algn="ctr" fontAlgn="ctr"/>
                      <a:r>
                        <a:rPr lang="en-US" sz="2000" u="none" strike="noStrike" dirty="0">
                          <a:effectLst/>
                          <a:latin typeface="Arial" panose="020B0604020202020204" pitchFamily="34" charset="0"/>
                          <a:cs typeface="Arial" panose="020B0604020202020204" pitchFamily="34" charset="0"/>
                        </a:rPr>
                        <a:t>10:40 - 11:20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Phần 14. Công cụ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Công cụ tự đánh giá SAT</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SAT liên kết với Higg FEM 3.0</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262127">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15: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err="1">
                          <a:effectLst/>
                          <a:latin typeface="Arial" panose="020B0604020202020204" pitchFamily="34" charset="0"/>
                          <a:cs typeface="Arial" panose="020B0604020202020204" pitchFamily="34" charset="0"/>
                        </a:rPr>
                        <a:t>Đề</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xuất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tiến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mn-lt"/>
                          <a:cs typeface="Arial" panose="020B0604020202020204" pitchFamily="34" charset="0"/>
                        </a:rPr>
                        <a:t>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4929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152400" y="1811466"/>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0" y="285852"/>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10.</a:t>
            </a:r>
            <a:r>
              <a:rPr lang="en-US" sz="30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HỆ THỐNG QUẢN LÝ MÔI TRƯỜNG </a:t>
            </a:r>
            <a:r>
              <a:rPr lang="en-US" sz="2800" b="1" dirty="0">
                <a:latin typeface="Arial" panose="020B0604020202020204" pitchFamily="34" charset="0"/>
                <a:cs typeface="Arial" panose="020B0604020202020204" pitchFamily="34" charset="0"/>
              </a:rPr>
              <a:t>(EMS)</a:t>
            </a:r>
            <a:endParaRPr lang="en-IN" sz="2800" b="1" i="1" spc="0" dirty="0">
              <a:latin typeface="Arial" panose="020B0604020202020204" pitchFamily="34" charset="0"/>
              <a:cs typeface="Arial" panose="020B0604020202020204" pitchFamily="34" charset="0"/>
            </a:endParaRPr>
          </a:p>
        </p:txBody>
      </p:sp>
      <p:sp>
        <p:nvSpPr>
          <p:cNvPr id="6" name="object 3"/>
          <p:cNvSpPr txBox="1"/>
          <p:nvPr/>
        </p:nvSpPr>
        <p:spPr>
          <a:xfrm>
            <a:off x="327775" y="1450417"/>
            <a:ext cx="3925570" cy="742315"/>
          </a:xfrm>
          <a:prstGeom prst="rect">
            <a:avLst/>
          </a:prstGeom>
          <a:solidFill>
            <a:schemeClr val="accent5">
              <a:lumMod val="20000"/>
              <a:lumOff val="80000"/>
            </a:schemeClr>
          </a:solidFill>
        </p:spPr>
        <p:txBody>
          <a:bodyPr vert="horz" wrap="square" lIns="0" tIns="0" rIns="0" bIns="0" rtlCol="0">
            <a:noAutofit/>
          </a:bodyPr>
          <a:lstStyle/>
          <a:p>
            <a:pPr marL="521970" lvl="2" indent="-509905">
              <a:lnSpc>
                <a:spcPct val="100000"/>
              </a:lnSpc>
              <a:buFont typeface="Arial"/>
              <a:buAutoNum type="arabicPeriod"/>
              <a:tabLst>
                <a:tab pos="521970" algn="l"/>
              </a:tabLst>
            </a:pPr>
            <a:r>
              <a:rPr sz="1600" b="1" spc="-10" dirty="0">
                <a:latin typeface="Arial"/>
                <a:cs typeface="Arial"/>
              </a:rPr>
              <a:t>Khi</a:t>
            </a:r>
            <a:r>
              <a:rPr sz="1600" b="1" spc="-5" dirty="0">
                <a:latin typeface="Arial"/>
                <a:cs typeface="Arial"/>
              </a:rPr>
              <a:t>́</a:t>
            </a:r>
            <a:r>
              <a:rPr sz="1600" b="1" spc="-10" dirty="0">
                <a:latin typeface="Arial"/>
                <a:cs typeface="Arial"/>
              </a:rPr>
              <a:t>a</a:t>
            </a:r>
            <a:r>
              <a:rPr sz="1600" b="1" spc="10" dirty="0">
                <a:latin typeface="Arial"/>
                <a:cs typeface="Arial"/>
              </a:rPr>
              <a:t> </a:t>
            </a:r>
            <a:r>
              <a:rPr sz="1600" b="1" spc="-10" dirty="0">
                <a:latin typeface="Arial"/>
                <a:cs typeface="Arial"/>
              </a:rPr>
              <a:t>cạnh </a:t>
            </a:r>
            <a:r>
              <a:rPr sz="1600" b="1" spc="-15" dirty="0">
                <a:latin typeface="Arial"/>
                <a:cs typeface="Arial"/>
              </a:rPr>
              <a:t>m</a:t>
            </a:r>
            <a:r>
              <a:rPr sz="1600" b="1" spc="-20" dirty="0">
                <a:latin typeface="Arial"/>
                <a:cs typeface="Arial"/>
              </a:rPr>
              <a:t>ô</a:t>
            </a:r>
            <a:r>
              <a:rPr sz="1600" b="1" spc="-5" dirty="0">
                <a:latin typeface="Arial"/>
                <a:cs typeface="Arial"/>
              </a:rPr>
              <a:t>i</a:t>
            </a:r>
            <a:r>
              <a:rPr sz="1600" b="1" spc="25" dirty="0">
                <a:latin typeface="Arial"/>
                <a:cs typeface="Arial"/>
              </a:rPr>
              <a:t> </a:t>
            </a:r>
            <a:r>
              <a:rPr sz="1600" b="1" spc="-10" dirty="0">
                <a:latin typeface="Arial"/>
                <a:cs typeface="Arial"/>
              </a:rPr>
              <a:t>trườ</a:t>
            </a:r>
            <a:r>
              <a:rPr sz="1600" b="1" spc="-15" dirty="0">
                <a:latin typeface="Arial"/>
                <a:cs typeface="Arial"/>
              </a:rPr>
              <a:t>ng</a:t>
            </a:r>
            <a:endParaRPr sz="1600" dirty="0">
              <a:latin typeface="Arial"/>
              <a:cs typeface="Arial"/>
            </a:endParaRPr>
          </a:p>
          <a:p>
            <a:pPr marL="518795" lvl="2" indent="-506730">
              <a:lnSpc>
                <a:spcPct val="100000"/>
              </a:lnSpc>
              <a:buFont typeface="Arial"/>
              <a:buAutoNum type="arabicPeriod"/>
              <a:tabLst>
                <a:tab pos="518795" algn="l"/>
              </a:tabLst>
            </a:pPr>
            <a:r>
              <a:rPr sz="1600" b="1" spc="-10" dirty="0">
                <a:latin typeface="Arial"/>
                <a:cs typeface="Arial"/>
              </a:rPr>
              <a:t>Yêu cầu</a:t>
            </a:r>
            <a:r>
              <a:rPr sz="1600" b="1" spc="5" dirty="0">
                <a:latin typeface="Arial"/>
                <a:cs typeface="Arial"/>
              </a:rPr>
              <a:t> </a:t>
            </a:r>
            <a:r>
              <a:rPr sz="1600" b="1" spc="-10" dirty="0">
                <a:latin typeface="Arial"/>
                <a:cs typeface="Arial"/>
              </a:rPr>
              <a:t>luâ</a:t>
            </a:r>
            <a:r>
              <a:rPr sz="1600" b="1" spc="-5" dirty="0">
                <a:latin typeface="Arial"/>
                <a:cs typeface="Arial"/>
              </a:rPr>
              <a:t>̣</a:t>
            </a:r>
            <a:r>
              <a:rPr sz="1600" b="1" spc="-10" dirty="0">
                <a:latin typeface="Arial"/>
                <a:cs typeface="Arial"/>
              </a:rPr>
              <a:t>t</a:t>
            </a:r>
            <a:r>
              <a:rPr sz="1600" b="1" spc="15" dirty="0">
                <a:latin typeface="Arial"/>
                <a:cs typeface="Arial"/>
              </a:rPr>
              <a:t> </a:t>
            </a:r>
            <a:r>
              <a:rPr sz="1600" b="1" spc="-15" dirty="0">
                <a:latin typeface="Arial"/>
                <a:cs typeface="Arial"/>
              </a:rPr>
              <a:t>đ</a:t>
            </a:r>
            <a:r>
              <a:rPr sz="1600" b="1" spc="-5" dirty="0">
                <a:latin typeface="Arial"/>
                <a:cs typeface="Arial"/>
              </a:rPr>
              <a:t>ị</a:t>
            </a:r>
            <a:r>
              <a:rPr sz="1600" b="1" spc="-15" dirty="0">
                <a:latin typeface="Arial"/>
                <a:cs typeface="Arial"/>
              </a:rPr>
              <a:t>n</a:t>
            </a:r>
            <a:r>
              <a:rPr sz="1600" b="1" spc="-10" dirty="0">
                <a:latin typeface="Arial"/>
                <a:cs typeface="Arial"/>
              </a:rPr>
              <a:t>h</a:t>
            </a:r>
            <a:r>
              <a:rPr sz="1600" b="1" spc="20" dirty="0">
                <a:latin typeface="Arial"/>
                <a:cs typeface="Arial"/>
              </a:rPr>
              <a:t> </a:t>
            </a:r>
            <a:r>
              <a:rPr sz="1600" b="1" spc="-50" dirty="0">
                <a:latin typeface="Arial"/>
                <a:cs typeface="Arial"/>
              </a:rPr>
              <a:t>v</a:t>
            </a:r>
            <a:r>
              <a:rPr sz="1600" b="1" spc="-10" dirty="0">
                <a:latin typeface="Arial"/>
                <a:cs typeface="Arial"/>
              </a:rPr>
              <a:t>à</a:t>
            </a:r>
            <a:r>
              <a:rPr sz="1600" b="1" spc="35" dirty="0">
                <a:latin typeface="Arial"/>
                <a:cs typeface="Arial"/>
              </a:rPr>
              <a:t> </a:t>
            </a:r>
            <a:r>
              <a:rPr sz="1600" b="1" spc="-50" dirty="0">
                <a:latin typeface="Arial"/>
                <a:cs typeface="Arial"/>
              </a:rPr>
              <a:t>y</a:t>
            </a:r>
            <a:r>
              <a:rPr sz="1600" b="1" spc="-10" dirty="0">
                <a:latin typeface="Arial"/>
                <a:cs typeface="Arial"/>
              </a:rPr>
              <a:t>êu</a:t>
            </a:r>
            <a:r>
              <a:rPr sz="1600" b="1" spc="40" dirty="0">
                <a:latin typeface="Arial"/>
                <a:cs typeface="Arial"/>
              </a:rPr>
              <a:t> </a:t>
            </a:r>
            <a:r>
              <a:rPr sz="1600" b="1" spc="-10" dirty="0">
                <a:latin typeface="Arial"/>
                <a:cs typeface="Arial"/>
              </a:rPr>
              <a:t>cầu</a:t>
            </a:r>
            <a:r>
              <a:rPr sz="1600" b="1" spc="-5" dirty="0">
                <a:latin typeface="Arial"/>
                <a:cs typeface="Arial"/>
              </a:rPr>
              <a:t> </a:t>
            </a:r>
            <a:r>
              <a:rPr sz="1600" b="1" spc="-10" dirty="0">
                <a:latin typeface="Arial"/>
                <a:cs typeface="Arial"/>
              </a:rPr>
              <a:t>kha</a:t>
            </a:r>
            <a:r>
              <a:rPr sz="1600" b="1" spc="-5" dirty="0">
                <a:latin typeface="Arial"/>
                <a:cs typeface="Arial"/>
              </a:rPr>
              <a:t>́</a:t>
            </a:r>
            <a:r>
              <a:rPr sz="1600" b="1" spc="-10" dirty="0">
                <a:latin typeface="Arial"/>
                <a:cs typeface="Arial"/>
              </a:rPr>
              <a:t>c</a:t>
            </a:r>
            <a:endParaRPr sz="1600" dirty="0">
              <a:latin typeface="Arial"/>
              <a:cs typeface="Arial"/>
            </a:endParaRPr>
          </a:p>
          <a:p>
            <a:pPr marL="521970" lvl="2" indent="-509905">
              <a:lnSpc>
                <a:spcPct val="100000"/>
              </a:lnSpc>
              <a:buFont typeface="Arial"/>
              <a:buAutoNum type="arabicPeriod"/>
              <a:tabLst>
                <a:tab pos="521970" algn="l"/>
              </a:tabLst>
            </a:pPr>
            <a:r>
              <a:rPr sz="1600" b="1" spc="-15" dirty="0">
                <a:latin typeface="Arial"/>
                <a:cs typeface="Arial"/>
              </a:rPr>
              <a:t>Mu</a:t>
            </a:r>
            <a:r>
              <a:rPr sz="1600" b="1" spc="-5" dirty="0">
                <a:latin typeface="Arial"/>
                <a:cs typeface="Arial"/>
              </a:rPr>
              <a:t>̣</a:t>
            </a:r>
            <a:r>
              <a:rPr sz="1600" b="1" spc="-10" dirty="0">
                <a:latin typeface="Arial"/>
                <a:cs typeface="Arial"/>
              </a:rPr>
              <a:t>c</a:t>
            </a:r>
            <a:r>
              <a:rPr sz="1600" b="1" spc="20" dirty="0">
                <a:latin typeface="Arial"/>
                <a:cs typeface="Arial"/>
              </a:rPr>
              <a:t> </a:t>
            </a:r>
            <a:r>
              <a:rPr sz="1600" b="1" spc="-10" dirty="0">
                <a:latin typeface="Arial"/>
                <a:cs typeface="Arial"/>
              </a:rPr>
              <a:t>tiêu</a:t>
            </a:r>
            <a:r>
              <a:rPr sz="1600" b="1" spc="15" dirty="0">
                <a:latin typeface="Arial"/>
                <a:cs typeface="Arial"/>
              </a:rPr>
              <a:t> </a:t>
            </a:r>
            <a:r>
              <a:rPr sz="1600" b="1" spc="-10" dirty="0">
                <a:latin typeface="Arial"/>
                <a:cs typeface="Arial"/>
              </a:rPr>
              <a:t>–</a:t>
            </a:r>
            <a:r>
              <a:rPr sz="1600" b="1" spc="-5" dirty="0">
                <a:latin typeface="Arial"/>
                <a:cs typeface="Arial"/>
              </a:rPr>
              <a:t> </a:t>
            </a:r>
            <a:r>
              <a:rPr sz="1600" b="1" spc="-10" dirty="0">
                <a:latin typeface="Arial"/>
                <a:cs typeface="Arial"/>
              </a:rPr>
              <a:t>chỉ</a:t>
            </a:r>
            <a:r>
              <a:rPr sz="1600" b="1" spc="5" dirty="0">
                <a:latin typeface="Arial"/>
                <a:cs typeface="Arial"/>
              </a:rPr>
              <a:t> </a:t>
            </a:r>
            <a:r>
              <a:rPr sz="1600" b="1" spc="-10" dirty="0">
                <a:latin typeface="Arial"/>
                <a:cs typeface="Arial"/>
              </a:rPr>
              <a:t>tiêu</a:t>
            </a:r>
            <a:r>
              <a:rPr sz="1600" b="1" spc="20" dirty="0">
                <a:latin typeface="Arial"/>
                <a:cs typeface="Arial"/>
              </a:rPr>
              <a:t> </a:t>
            </a:r>
            <a:r>
              <a:rPr sz="1600" b="1" spc="-50" dirty="0">
                <a:latin typeface="Arial"/>
                <a:cs typeface="Arial"/>
              </a:rPr>
              <a:t>v</a:t>
            </a:r>
            <a:r>
              <a:rPr sz="1600" b="1" spc="-10" dirty="0">
                <a:latin typeface="Arial"/>
                <a:cs typeface="Arial"/>
              </a:rPr>
              <a:t>à</a:t>
            </a:r>
            <a:r>
              <a:rPr sz="1600" b="1" spc="45" dirty="0">
                <a:latin typeface="Arial"/>
                <a:cs typeface="Arial"/>
              </a:rPr>
              <a:t> </a:t>
            </a:r>
            <a:r>
              <a:rPr sz="1600" b="1" spc="-10" dirty="0">
                <a:latin typeface="Arial"/>
                <a:cs typeface="Arial"/>
              </a:rPr>
              <a:t>ch</a:t>
            </a:r>
            <a:r>
              <a:rPr sz="1600" b="1" spc="-25" dirty="0">
                <a:latin typeface="Arial"/>
                <a:cs typeface="Arial"/>
              </a:rPr>
              <a:t>ư</a:t>
            </a:r>
            <a:r>
              <a:rPr sz="1600" b="1" spc="-15" dirty="0">
                <a:latin typeface="Arial"/>
                <a:cs typeface="Arial"/>
              </a:rPr>
              <a:t>ơng</a:t>
            </a:r>
            <a:r>
              <a:rPr sz="1600" b="1" spc="15" dirty="0">
                <a:latin typeface="Arial"/>
                <a:cs typeface="Arial"/>
              </a:rPr>
              <a:t> </a:t>
            </a:r>
            <a:r>
              <a:rPr sz="1600" b="1" spc="-5" dirty="0">
                <a:latin typeface="Arial"/>
                <a:cs typeface="Arial"/>
              </a:rPr>
              <a:t>trì</a:t>
            </a:r>
            <a:r>
              <a:rPr sz="1600" b="1" spc="-15" dirty="0">
                <a:latin typeface="Arial"/>
                <a:cs typeface="Arial"/>
              </a:rPr>
              <a:t>nh</a:t>
            </a:r>
            <a:endParaRPr sz="1600" dirty="0">
              <a:latin typeface="Arial"/>
              <a:cs typeface="Arial"/>
            </a:endParaRPr>
          </a:p>
        </p:txBody>
      </p:sp>
      <p:sp>
        <p:nvSpPr>
          <p:cNvPr id="7" name="object 4"/>
          <p:cNvSpPr/>
          <p:nvPr/>
        </p:nvSpPr>
        <p:spPr>
          <a:xfrm>
            <a:off x="5883241" y="1523768"/>
            <a:ext cx="2879759" cy="2305051"/>
          </a:xfrm>
          <a:custGeom>
            <a:avLst/>
            <a:gdLst/>
            <a:ahLst/>
            <a:cxnLst/>
            <a:rect l="l" t="t" r="r" b="b"/>
            <a:pathLst>
              <a:path w="3127248" h="2554224">
                <a:moveTo>
                  <a:pt x="0" y="2554223"/>
                </a:moveTo>
                <a:lnTo>
                  <a:pt x="3127248" y="2554223"/>
                </a:lnTo>
                <a:lnTo>
                  <a:pt x="3127248" y="0"/>
                </a:lnTo>
                <a:lnTo>
                  <a:pt x="0" y="0"/>
                </a:lnTo>
                <a:lnTo>
                  <a:pt x="0" y="2554223"/>
                </a:lnTo>
                <a:close/>
              </a:path>
            </a:pathLst>
          </a:custGeom>
          <a:solidFill>
            <a:schemeClr val="accent5">
              <a:lumMod val="20000"/>
              <a:lumOff val="80000"/>
            </a:schemeClr>
          </a:solidFill>
          <a:ln w="12192">
            <a:solidFill>
              <a:srgbClr val="000000"/>
            </a:solidFill>
          </a:ln>
        </p:spPr>
        <p:txBody>
          <a:bodyPr wrap="square" lIns="0" tIns="0" rIns="0" bIns="0" rtlCol="0">
            <a:noAutofit/>
          </a:bodyPr>
          <a:lstStyle/>
          <a:p>
            <a:endParaRPr/>
          </a:p>
        </p:txBody>
      </p:sp>
      <p:sp>
        <p:nvSpPr>
          <p:cNvPr id="8" name="object 5"/>
          <p:cNvSpPr txBox="1"/>
          <p:nvPr/>
        </p:nvSpPr>
        <p:spPr>
          <a:xfrm>
            <a:off x="6011493" y="1592666"/>
            <a:ext cx="2887599" cy="2136776"/>
          </a:xfrm>
          <a:prstGeom prst="rect">
            <a:avLst/>
          </a:prstGeom>
        </p:spPr>
        <p:txBody>
          <a:bodyPr vert="horz" wrap="square" lIns="0" tIns="0" rIns="0" bIns="0" rtlCol="0">
            <a:noAutofit/>
          </a:bodyPr>
          <a:lstStyle/>
          <a:p>
            <a:pPr marL="12700" marR="18415" lvl="2">
              <a:lnSpc>
                <a:spcPct val="100000"/>
              </a:lnSpc>
              <a:buFont typeface="Arial"/>
              <a:buAutoNum type="arabicPeriod"/>
              <a:tabLst>
                <a:tab pos="521970" algn="l"/>
              </a:tabLst>
            </a:pPr>
            <a:r>
              <a:rPr lang="en-US" sz="1600" b="1" spc="-15" dirty="0">
                <a:latin typeface="Arial"/>
                <a:cs typeface="Arial"/>
              </a:rPr>
              <a:t> </a:t>
            </a:r>
            <a:r>
              <a:rPr sz="1600" b="1" spc="-15" dirty="0" err="1">
                <a:latin typeface="Arial"/>
                <a:cs typeface="Arial"/>
              </a:rPr>
              <a:t>Ng</a:t>
            </a:r>
            <a:r>
              <a:rPr sz="1600" b="1" spc="-20" dirty="0" err="1">
                <a:latin typeface="Arial"/>
                <a:cs typeface="Arial"/>
              </a:rPr>
              <a:t>u</a:t>
            </a:r>
            <a:r>
              <a:rPr sz="1600" b="1" spc="-10" dirty="0" err="1">
                <a:latin typeface="Arial"/>
                <a:cs typeface="Arial"/>
              </a:rPr>
              <a:t>ô</a:t>
            </a:r>
            <a:r>
              <a:rPr sz="1600" b="1" spc="-5" dirty="0" err="1">
                <a:latin typeface="Arial"/>
                <a:cs typeface="Arial"/>
              </a:rPr>
              <a:t>̀</a:t>
            </a:r>
            <a:r>
              <a:rPr sz="1600" b="1" spc="-10" dirty="0" err="1">
                <a:latin typeface="Arial"/>
                <a:cs typeface="Arial"/>
              </a:rPr>
              <a:t>n</a:t>
            </a:r>
            <a:r>
              <a:rPr sz="1600" b="1" spc="20" dirty="0">
                <a:latin typeface="Arial"/>
                <a:cs typeface="Arial"/>
              </a:rPr>
              <a:t> </a:t>
            </a:r>
            <a:r>
              <a:rPr sz="1600" b="1" spc="-5" dirty="0" err="1">
                <a:latin typeface="Arial"/>
                <a:cs typeface="Arial"/>
              </a:rPr>
              <a:t>l</a:t>
            </a:r>
            <a:r>
              <a:rPr sz="1600" b="1" spc="-20" dirty="0" err="1">
                <a:latin typeface="Arial"/>
                <a:cs typeface="Arial"/>
              </a:rPr>
              <a:t>ự</a:t>
            </a:r>
            <a:r>
              <a:rPr sz="1600" b="1" spc="-10" dirty="0" err="1">
                <a:latin typeface="Arial"/>
                <a:cs typeface="Arial"/>
              </a:rPr>
              <a:t>c</a:t>
            </a:r>
            <a:endParaRPr lang="en-US" sz="1600" b="1" spc="20" dirty="0">
              <a:latin typeface="Arial"/>
              <a:cs typeface="Arial"/>
            </a:endParaRPr>
          </a:p>
          <a:p>
            <a:pPr marL="12700" marR="18415" lvl="2">
              <a:lnSpc>
                <a:spcPct val="100000"/>
              </a:lnSpc>
              <a:buFont typeface="Arial"/>
              <a:buAutoNum type="arabicPeriod"/>
              <a:tabLst>
                <a:tab pos="521970" algn="l"/>
              </a:tabLst>
            </a:pPr>
            <a:r>
              <a:rPr lang="en-US" sz="1600" b="1" spc="-20" dirty="0">
                <a:latin typeface="Arial"/>
                <a:cs typeface="Arial"/>
              </a:rPr>
              <a:t> </a:t>
            </a:r>
            <a:r>
              <a:rPr sz="1600" b="1" spc="-20" dirty="0" err="1">
                <a:latin typeface="Arial"/>
                <a:cs typeface="Arial"/>
              </a:rPr>
              <a:t>Đ</a:t>
            </a:r>
            <a:r>
              <a:rPr sz="1600" b="1" spc="-10" dirty="0" err="1">
                <a:latin typeface="Arial"/>
                <a:cs typeface="Arial"/>
              </a:rPr>
              <a:t>ào</a:t>
            </a:r>
            <a:r>
              <a:rPr sz="1600" b="1" spc="5" dirty="0">
                <a:latin typeface="Arial"/>
                <a:cs typeface="Arial"/>
              </a:rPr>
              <a:t> </a:t>
            </a:r>
            <a:r>
              <a:rPr sz="1600" b="1" spc="-15" dirty="0" err="1">
                <a:latin typeface="Arial"/>
                <a:cs typeface="Arial"/>
              </a:rPr>
              <a:t>t</a:t>
            </a:r>
            <a:r>
              <a:rPr sz="1600" b="1" spc="-10" dirty="0" err="1">
                <a:latin typeface="Arial"/>
                <a:cs typeface="Arial"/>
              </a:rPr>
              <a:t>ạ</a:t>
            </a:r>
            <a:r>
              <a:rPr sz="1600" b="1" spc="-15" dirty="0" err="1">
                <a:latin typeface="Arial"/>
                <a:cs typeface="Arial"/>
              </a:rPr>
              <a:t>o</a:t>
            </a:r>
            <a:r>
              <a:rPr lang="en-US" sz="1600" b="1" spc="-10" dirty="0">
                <a:latin typeface="Arial"/>
                <a:cs typeface="Arial"/>
              </a:rPr>
              <a:t>, </a:t>
            </a:r>
            <a:r>
              <a:rPr sz="1600" b="1" spc="-15" dirty="0" err="1">
                <a:latin typeface="Arial"/>
                <a:cs typeface="Arial"/>
              </a:rPr>
              <a:t>N</a:t>
            </a:r>
            <a:r>
              <a:rPr sz="1600" b="1" spc="-20" dirty="0" err="1">
                <a:latin typeface="Arial"/>
                <a:cs typeface="Arial"/>
              </a:rPr>
              <a:t>h</a:t>
            </a:r>
            <a:r>
              <a:rPr sz="1600" b="1" spc="-10" dirty="0" err="1">
                <a:latin typeface="Arial"/>
                <a:cs typeface="Arial"/>
              </a:rPr>
              <a:t>â</a:t>
            </a:r>
            <a:r>
              <a:rPr sz="1600" b="1" spc="-5" dirty="0" err="1">
                <a:latin typeface="Arial"/>
                <a:cs typeface="Arial"/>
              </a:rPr>
              <a:t>̣</a:t>
            </a:r>
            <a:r>
              <a:rPr sz="1600" b="1" spc="-10" dirty="0" err="1">
                <a:latin typeface="Arial"/>
                <a:cs typeface="Arial"/>
              </a:rPr>
              <a:t>n</a:t>
            </a:r>
            <a:r>
              <a:rPr sz="1600" b="1" spc="5" dirty="0">
                <a:latin typeface="Arial"/>
                <a:cs typeface="Arial"/>
              </a:rPr>
              <a:t> </a:t>
            </a:r>
            <a:r>
              <a:rPr sz="1600" b="1" spc="-15" dirty="0">
                <a:latin typeface="Arial"/>
                <a:cs typeface="Arial"/>
              </a:rPr>
              <a:t>thư</a:t>
            </a:r>
            <a:r>
              <a:rPr sz="1600" b="1" spc="-10" dirty="0">
                <a:latin typeface="Arial"/>
                <a:cs typeface="Arial"/>
              </a:rPr>
              <a:t>́c</a:t>
            </a:r>
            <a:endParaRPr sz="1600" dirty="0">
              <a:latin typeface="Arial"/>
              <a:cs typeface="Arial"/>
            </a:endParaRPr>
          </a:p>
          <a:p>
            <a:pPr marL="12065" lvl="2">
              <a:lnSpc>
                <a:spcPct val="100000"/>
              </a:lnSpc>
              <a:tabLst>
                <a:tab pos="521970" algn="l"/>
              </a:tabLst>
            </a:pPr>
            <a:r>
              <a:rPr lang="en-US" sz="1600" b="1" spc="-100" dirty="0">
                <a:latin typeface="Arial"/>
                <a:cs typeface="Arial"/>
              </a:rPr>
              <a:t>3. </a:t>
            </a:r>
            <a:r>
              <a:rPr sz="1600" b="1" spc="-100" dirty="0" err="1">
                <a:latin typeface="Arial"/>
                <a:cs typeface="Arial"/>
              </a:rPr>
              <a:t>T</a:t>
            </a:r>
            <a:r>
              <a:rPr sz="1600" b="1" spc="-10" dirty="0" err="1">
                <a:latin typeface="Arial"/>
                <a:cs typeface="Arial"/>
              </a:rPr>
              <a:t>rao</a:t>
            </a:r>
            <a:r>
              <a:rPr sz="1600" b="1" spc="10" dirty="0">
                <a:latin typeface="Arial"/>
                <a:cs typeface="Arial"/>
              </a:rPr>
              <a:t> </a:t>
            </a:r>
            <a:r>
              <a:rPr sz="1600" b="1" spc="-15" dirty="0">
                <a:latin typeface="Arial"/>
                <a:cs typeface="Arial"/>
              </a:rPr>
              <a:t>đổ</a:t>
            </a:r>
            <a:r>
              <a:rPr sz="1600" b="1" spc="-5" dirty="0">
                <a:latin typeface="Arial"/>
                <a:cs typeface="Arial"/>
              </a:rPr>
              <a:t>i</a:t>
            </a:r>
            <a:r>
              <a:rPr sz="1600" b="1" spc="20"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ô</a:t>
            </a:r>
            <a:r>
              <a:rPr sz="1600" b="1" spc="-20" dirty="0">
                <a:latin typeface="Arial"/>
                <a:cs typeface="Arial"/>
              </a:rPr>
              <a:t>n</a:t>
            </a:r>
            <a:r>
              <a:rPr sz="1600" b="1" spc="-10" dirty="0">
                <a:latin typeface="Arial"/>
                <a:cs typeface="Arial"/>
              </a:rPr>
              <a:t>g</a:t>
            </a:r>
            <a:r>
              <a:rPr sz="1600" b="1" spc="15" dirty="0">
                <a:latin typeface="Arial"/>
                <a:cs typeface="Arial"/>
              </a:rPr>
              <a:t> </a:t>
            </a:r>
            <a:r>
              <a:rPr sz="1600" b="1" spc="-10" dirty="0">
                <a:latin typeface="Arial"/>
                <a:cs typeface="Arial"/>
              </a:rPr>
              <a:t>tin</a:t>
            </a:r>
            <a:endParaRPr sz="1600" dirty="0">
              <a:latin typeface="Arial"/>
              <a:cs typeface="Arial"/>
            </a:endParaRPr>
          </a:p>
          <a:p>
            <a:pPr marL="12065" lvl="2">
              <a:lnSpc>
                <a:spcPct val="100000"/>
              </a:lnSpc>
              <a:tabLst>
                <a:tab pos="521970" algn="l"/>
              </a:tabLst>
            </a:pPr>
            <a:r>
              <a:rPr lang="en-US" sz="1600" b="1" spc="-10" dirty="0">
                <a:latin typeface="Arial"/>
                <a:cs typeface="Arial"/>
              </a:rPr>
              <a:t>4. </a:t>
            </a:r>
            <a:r>
              <a:rPr lang="en-US" sz="1600" b="1" spc="-10" dirty="0" err="1">
                <a:latin typeface="Arial"/>
                <a:cs typeface="Arial"/>
              </a:rPr>
              <a:t>T</a:t>
            </a:r>
            <a:r>
              <a:rPr sz="1600" b="1" spc="-10" dirty="0" err="1">
                <a:latin typeface="Arial"/>
                <a:cs typeface="Arial"/>
              </a:rPr>
              <a:t>à</a:t>
            </a:r>
            <a:r>
              <a:rPr sz="1600" b="1" spc="-5" dirty="0" err="1">
                <a:latin typeface="Arial"/>
                <a:cs typeface="Arial"/>
              </a:rPr>
              <a:t>i</a:t>
            </a:r>
            <a:r>
              <a:rPr sz="1600" b="1" spc="20" dirty="0">
                <a:latin typeface="Arial"/>
                <a:cs typeface="Arial"/>
              </a:rPr>
              <a:t> </a:t>
            </a:r>
            <a:r>
              <a:rPr sz="1600" b="1" spc="-10" dirty="0">
                <a:latin typeface="Arial"/>
                <a:cs typeface="Arial"/>
              </a:rPr>
              <a:t>liệu</a:t>
            </a:r>
            <a:endParaRPr sz="1600" dirty="0">
              <a:latin typeface="Arial"/>
              <a:cs typeface="Arial"/>
            </a:endParaRPr>
          </a:p>
          <a:p>
            <a:pPr marL="12065" lvl="2">
              <a:lnSpc>
                <a:spcPct val="100000"/>
              </a:lnSpc>
              <a:tabLst>
                <a:tab pos="521970" algn="l"/>
              </a:tabLst>
            </a:pPr>
            <a:r>
              <a:rPr lang="en-US" sz="1600" b="1" spc="-15" dirty="0">
                <a:latin typeface="Arial"/>
                <a:cs typeface="Arial"/>
              </a:rPr>
              <a:t>5. </a:t>
            </a:r>
            <a:r>
              <a:rPr sz="1600" b="1" spc="-15" dirty="0" err="1">
                <a:latin typeface="Arial"/>
                <a:cs typeface="Arial"/>
              </a:rPr>
              <a:t>Kiê</a:t>
            </a:r>
            <a:r>
              <a:rPr sz="1600" b="1" spc="0" dirty="0" err="1">
                <a:latin typeface="Arial"/>
                <a:cs typeface="Arial"/>
              </a:rPr>
              <a:t>̉</a:t>
            </a:r>
            <a:r>
              <a:rPr sz="1600" b="1" spc="-15" dirty="0" err="1">
                <a:latin typeface="Arial"/>
                <a:cs typeface="Arial"/>
              </a:rPr>
              <a:t>m</a:t>
            </a:r>
            <a:r>
              <a:rPr sz="1600" b="1" spc="20" dirty="0">
                <a:latin typeface="Arial"/>
                <a:cs typeface="Arial"/>
              </a:rPr>
              <a:t> </a:t>
            </a:r>
            <a:r>
              <a:rPr sz="1600" b="1" spc="-10" dirty="0">
                <a:latin typeface="Arial"/>
                <a:cs typeface="Arial"/>
              </a:rPr>
              <a:t>soa</a:t>
            </a:r>
            <a:r>
              <a:rPr sz="1600" b="1" spc="-5" dirty="0">
                <a:latin typeface="Arial"/>
                <a:cs typeface="Arial"/>
              </a:rPr>
              <a:t>́</a:t>
            </a:r>
            <a:r>
              <a:rPr sz="1600" b="1" spc="-10" dirty="0">
                <a:latin typeface="Arial"/>
                <a:cs typeface="Arial"/>
              </a:rPr>
              <a:t>t</a:t>
            </a:r>
            <a:r>
              <a:rPr sz="1600" b="1" spc="5" dirty="0">
                <a:latin typeface="Arial"/>
                <a:cs typeface="Arial"/>
              </a:rPr>
              <a:t> </a:t>
            </a:r>
            <a:r>
              <a:rPr sz="1600" b="1" spc="-15" dirty="0">
                <a:latin typeface="Arial"/>
                <a:cs typeface="Arial"/>
              </a:rPr>
              <a:t>t</a:t>
            </a:r>
            <a:r>
              <a:rPr sz="1600" b="1" spc="-10" dirty="0">
                <a:latin typeface="Arial"/>
                <a:cs typeface="Arial"/>
              </a:rPr>
              <a:t>à</a:t>
            </a:r>
            <a:r>
              <a:rPr sz="1600" b="1" spc="-5" dirty="0">
                <a:latin typeface="Arial"/>
                <a:cs typeface="Arial"/>
              </a:rPr>
              <a:t>i</a:t>
            </a:r>
            <a:r>
              <a:rPr sz="1600" b="1" spc="20" dirty="0">
                <a:latin typeface="Arial"/>
                <a:cs typeface="Arial"/>
              </a:rPr>
              <a:t> </a:t>
            </a:r>
            <a:r>
              <a:rPr sz="1600" b="1" spc="-10" dirty="0">
                <a:latin typeface="Arial"/>
                <a:cs typeface="Arial"/>
              </a:rPr>
              <a:t>liệu</a:t>
            </a:r>
            <a:endParaRPr sz="1600" dirty="0">
              <a:latin typeface="Arial"/>
              <a:cs typeface="Arial"/>
            </a:endParaRPr>
          </a:p>
          <a:p>
            <a:pPr marL="12065" lvl="2">
              <a:lnSpc>
                <a:spcPct val="100000"/>
              </a:lnSpc>
              <a:tabLst>
                <a:tab pos="521970" algn="l"/>
              </a:tabLst>
            </a:pPr>
            <a:r>
              <a:rPr lang="en-US" sz="1600" b="1" spc="-15" dirty="0">
                <a:latin typeface="Arial"/>
                <a:cs typeface="Arial"/>
              </a:rPr>
              <a:t>6. </a:t>
            </a:r>
            <a:r>
              <a:rPr sz="1600" b="1" spc="-15" dirty="0" err="1">
                <a:latin typeface="Arial"/>
                <a:cs typeface="Arial"/>
              </a:rPr>
              <a:t>Kiê</a:t>
            </a:r>
            <a:r>
              <a:rPr sz="1600" b="1" spc="0" dirty="0" err="1">
                <a:latin typeface="Arial"/>
                <a:cs typeface="Arial"/>
              </a:rPr>
              <a:t>̉</a:t>
            </a:r>
            <a:r>
              <a:rPr sz="1600" b="1" spc="-15" dirty="0" err="1">
                <a:latin typeface="Arial"/>
                <a:cs typeface="Arial"/>
              </a:rPr>
              <a:t>m</a:t>
            </a:r>
            <a:r>
              <a:rPr sz="1600" b="1" spc="20" dirty="0">
                <a:latin typeface="Arial"/>
                <a:cs typeface="Arial"/>
              </a:rPr>
              <a:t> </a:t>
            </a:r>
            <a:r>
              <a:rPr sz="1600" b="1" spc="-10" dirty="0">
                <a:latin typeface="Arial"/>
                <a:cs typeface="Arial"/>
              </a:rPr>
              <a:t>soa</a:t>
            </a:r>
            <a:r>
              <a:rPr sz="1600" b="1" spc="-5" dirty="0">
                <a:latin typeface="Arial"/>
                <a:cs typeface="Arial"/>
              </a:rPr>
              <a:t>́</a:t>
            </a:r>
            <a:r>
              <a:rPr sz="1600" b="1" spc="-10" dirty="0">
                <a:latin typeface="Arial"/>
                <a:cs typeface="Arial"/>
              </a:rPr>
              <a:t>t</a:t>
            </a:r>
            <a:r>
              <a:rPr sz="1600" b="1" spc="5" dirty="0">
                <a:latin typeface="Arial"/>
                <a:cs typeface="Arial"/>
              </a:rPr>
              <a:t> </a:t>
            </a:r>
            <a:r>
              <a:rPr sz="1600" b="1" spc="-10" dirty="0">
                <a:latin typeface="Arial"/>
                <a:cs typeface="Arial"/>
              </a:rPr>
              <a:t>điê</a:t>
            </a:r>
            <a:r>
              <a:rPr sz="1600" b="1" spc="-5" dirty="0">
                <a:latin typeface="Arial"/>
                <a:cs typeface="Arial"/>
              </a:rPr>
              <a:t>̀</a:t>
            </a:r>
            <a:r>
              <a:rPr sz="1600" b="1" spc="-10" dirty="0">
                <a:latin typeface="Arial"/>
                <a:cs typeface="Arial"/>
              </a:rPr>
              <a:t>u</a:t>
            </a:r>
            <a:r>
              <a:rPr sz="1600" b="1" spc="20" dirty="0">
                <a:latin typeface="Arial"/>
                <a:cs typeface="Arial"/>
              </a:rPr>
              <a:t> </a:t>
            </a:r>
            <a:r>
              <a:rPr sz="1600" b="1" spc="-15" dirty="0">
                <a:latin typeface="Arial"/>
                <a:cs typeface="Arial"/>
              </a:rPr>
              <a:t>h</a:t>
            </a:r>
            <a:r>
              <a:rPr sz="1600" b="1" spc="-10" dirty="0">
                <a:latin typeface="Arial"/>
                <a:cs typeface="Arial"/>
              </a:rPr>
              <a:t>à</a:t>
            </a:r>
            <a:r>
              <a:rPr sz="1600" b="1" spc="-15" dirty="0">
                <a:latin typeface="Arial"/>
                <a:cs typeface="Arial"/>
              </a:rPr>
              <a:t>nh</a:t>
            </a:r>
            <a:endParaRPr sz="1600" dirty="0">
              <a:latin typeface="Arial"/>
              <a:cs typeface="Arial"/>
            </a:endParaRPr>
          </a:p>
          <a:p>
            <a:pPr marL="12065" lvl="2">
              <a:lnSpc>
                <a:spcPct val="100000"/>
              </a:lnSpc>
              <a:tabLst>
                <a:tab pos="521970" algn="l"/>
              </a:tabLst>
            </a:pPr>
            <a:r>
              <a:rPr lang="en-US" sz="1600" b="1" spc="-15" dirty="0">
                <a:latin typeface="Arial"/>
                <a:cs typeface="Arial"/>
              </a:rPr>
              <a:t>7. </a:t>
            </a:r>
            <a:r>
              <a:rPr sz="1600" b="1" spc="-15" dirty="0" err="1">
                <a:latin typeface="Arial"/>
                <a:cs typeface="Arial"/>
              </a:rPr>
              <a:t>Ch</a:t>
            </a:r>
            <a:r>
              <a:rPr sz="1600" b="1" spc="-20" dirty="0" err="1">
                <a:latin typeface="Arial"/>
                <a:cs typeface="Arial"/>
              </a:rPr>
              <a:t>u</a:t>
            </a:r>
            <a:r>
              <a:rPr sz="1600" b="1" spc="-5" dirty="0" err="1">
                <a:latin typeface="Arial"/>
                <a:cs typeface="Arial"/>
              </a:rPr>
              <a:t>ẩ</a:t>
            </a:r>
            <a:r>
              <a:rPr sz="1600" b="1" spc="-10" dirty="0" err="1">
                <a:latin typeface="Arial"/>
                <a:cs typeface="Arial"/>
              </a:rPr>
              <a:t>n</a:t>
            </a:r>
            <a:r>
              <a:rPr sz="1600" b="1" spc="5" dirty="0">
                <a:latin typeface="Arial"/>
                <a:cs typeface="Arial"/>
              </a:rPr>
              <a:t> </a:t>
            </a:r>
            <a:r>
              <a:rPr sz="1600" b="1" spc="-10" dirty="0">
                <a:latin typeface="Arial"/>
                <a:cs typeface="Arial"/>
              </a:rPr>
              <a:t>bị</a:t>
            </a:r>
            <a:r>
              <a:rPr sz="1600" b="1" spc="15" dirty="0">
                <a:latin typeface="Arial"/>
                <a:cs typeface="Arial"/>
              </a:rPr>
              <a:t> </a:t>
            </a:r>
            <a:r>
              <a:rPr sz="1600" b="1" spc="-50" dirty="0">
                <a:latin typeface="Arial"/>
                <a:cs typeface="Arial"/>
              </a:rPr>
              <a:t>v</a:t>
            </a:r>
            <a:r>
              <a:rPr sz="1600" b="1" spc="-10" dirty="0">
                <a:latin typeface="Arial"/>
                <a:cs typeface="Arial"/>
              </a:rPr>
              <a:t>à</a:t>
            </a:r>
            <a:r>
              <a:rPr sz="1600" b="1" spc="30" dirty="0">
                <a:latin typeface="Arial"/>
                <a:cs typeface="Arial"/>
              </a:rPr>
              <a:t> </a:t>
            </a:r>
            <a:r>
              <a:rPr sz="1600" b="1" spc="-10" dirty="0">
                <a:latin typeface="Arial"/>
                <a:cs typeface="Arial"/>
              </a:rPr>
              <a:t>ứ</a:t>
            </a:r>
            <a:r>
              <a:rPr sz="1600" b="1" spc="-15" dirty="0">
                <a:latin typeface="Arial"/>
                <a:cs typeface="Arial"/>
              </a:rPr>
              <a:t>n</a:t>
            </a:r>
            <a:r>
              <a:rPr sz="1600" b="1" spc="-10" dirty="0">
                <a:latin typeface="Arial"/>
                <a:cs typeface="Arial"/>
              </a:rPr>
              <a:t>g</a:t>
            </a:r>
            <a:r>
              <a:rPr sz="1600" b="1" spc="20" dirty="0">
                <a:latin typeface="Arial"/>
                <a:cs typeface="Arial"/>
              </a:rPr>
              <a:t> </a:t>
            </a:r>
            <a:r>
              <a:rPr sz="1600" b="1" spc="-15" dirty="0">
                <a:latin typeface="Arial"/>
                <a:cs typeface="Arial"/>
              </a:rPr>
              <a:t>phó</a:t>
            </a:r>
            <a:endParaRPr sz="1600" dirty="0">
              <a:latin typeface="Arial"/>
              <a:cs typeface="Arial"/>
            </a:endParaRPr>
          </a:p>
          <a:p>
            <a:pPr marL="12700">
              <a:lnSpc>
                <a:spcPct val="100000"/>
              </a:lnSpc>
            </a:pPr>
            <a:r>
              <a:rPr sz="1600" b="1" spc="-10" dirty="0">
                <a:latin typeface="Arial"/>
                <a:cs typeface="Arial"/>
              </a:rPr>
              <a:t>tình </a:t>
            </a:r>
            <a:r>
              <a:rPr sz="1600" b="1" spc="25" dirty="0">
                <a:latin typeface="Arial"/>
                <a:cs typeface="Arial"/>
              </a:rPr>
              <a:t> </a:t>
            </a:r>
            <a:r>
              <a:rPr sz="1600" b="1" spc="-10" dirty="0">
                <a:latin typeface="Arial"/>
                <a:cs typeface="Arial"/>
              </a:rPr>
              <a:t>tr</a:t>
            </a:r>
            <a:r>
              <a:rPr sz="1600" b="1" spc="-15" dirty="0">
                <a:latin typeface="Arial"/>
                <a:cs typeface="Arial"/>
              </a:rPr>
              <a:t>ạn</a:t>
            </a:r>
            <a:r>
              <a:rPr sz="1600" b="1" spc="-10" dirty="0">
                <a:latin typeface="Arial"/>
                <a:cs typeface="Arial"/>
              </a:rPr>
              <a:t>g</a:t>
            </a:r>
            <a:r>
              <a:rPr sz="1600" b="1" spc="15" dirty="0">
                <a:latin typeface="Arial"/>
                <a:cs typeface="Arial"/>
              </a:rPr>
              <a:t> </a:t>
            </a:r>
            <a:r>
              <a:rPr sz="1600" b="1" spc="-10" dirty="0">
                <a:latin typeface="Arial"/>
                <a:cs typeface="Arial"/>
              </a:rPr>
              <a:t>k</a:t>
            </a:r>
            <a:r>
              <a:rPr sz="1600" b="1" spc="-15" dirty="0">
                <a:latin typeface="Arial"/>
                <a:cs typeface="Arial"/>
              </a:rPr>
              <a:t>h</a:t>
            </a:r>
            <a:r>
              <a:rPr sz="1600" b="1" spc="-10" dirty="0">
                <a:latin typeface="Arial"/>
                <a:cs typeface="Arial"/>
              </a:rPr>
              <a:t>â</a:t>
            </a:r>
            <a:r>
              <a:rPr sz="1600" b="1" spc="-5" dirty="0">
                <a:latin typeface="Arial"/>
                <a:cs typeface="Arial"/>
              </a:rPr>
              <a:t>̉</a:t>
            </a:r>
            <a:r>
              <a:rPr sz="1600" b="1" spc="-10" dirty="0">
                <a:latin typeface="Arial"/>
                <a:cs typeface="Arial"/>
              </a:rPr>
              <a:t>n</a:t>
            </a:r>
            <a:r>
              <a:rPr sz="1600" b="1" spc="5" dirty="0">
                <a:latin typeface="Arial"/>
                <a:cs typeface="Arial"/>
              </a:rPr>
              <a:t> </a:t>
            </a:r>
            <a:r>
              <a:rPr sz="1600" b="1" spc="-15" dirty="0">
                <a:latin typeface="Arial"/>
                <a:cs typeface="Arial"/>
              </a:rPr>
              <a:t>cấ</a:t>
            </a:r>
            <a:r>
              <a:rPr sz="1600" b="1" spc="-10" dirty="0">
                <a:latin typeface="Arial"/>
                <a:cs typeface="Arial"/>
              </a:rPr>
              <a:t>p</a:t>
            </a:r>
            <a:endParaRPr sz="1600" dirty="0">
              <a:latin typeface="Arial"/>
              <a:cs typeface="Arial"/>
            </a:endParaRPr>
          </a:p>
        </p:txBody>
      </p:sp>
      <p:sp>
        <p:nvSpPr>
          <p:cNvPr id="10" name="object 6"/>
          <p:cNvSpPr/>
          <p:nvPr/>
        </p:nvSpPr>
        <p:spPr>
          <a:xfrm>
            <a:off x="3481273" y="4548464"/>
            <a:ext cx="5281727" cy="1569720"/>
          </a:xfrm>
          <a:custGeom>
            <a:avLst/>
            <a:gdLst/>
            <a:ahLst/>
            <a:cxnLst/>
            <a:rect l="l" t="t" r="r" b="b"/>
            <a:pathLst>
              <a:path w="5417820" h="1569720">
                <a:moveTo>
                  <a:pt x="0" y="1569720"/>
                </a:moveTo>
                <a:lnTo>
                  <a:pt x="5417820" y="1569720"/>
                </a:lnTo>
                <a:lnTo>
                  <a:pt x="5417820" y="0"/>
                </a:lnTo>
                <a:lnTo>
                  <a:pt x="0" y="0"/>
                </a:lnTo>
                <a:lnTo>
                  <a:pt x="0" y="1569720"/>
                </a:lnTo>
                <a:close/>
              </a:path>
            </a:pathLst>
          </a:custGeom>
          <a:solidFill>
            <a:schemeClr val="accent5">
              <a:lumMod val="20000"/>
              <a:lumOff val="80000"/>
            </a:schemeClr>
          </a:solidFill>
          <a:ln w="12192">
            <a:solidFill>
              <a:srgbClr val="000000"/>
            </a:solidFill>
          </a:ln>
        </p:spPr>
        <p:txBody>
          <a:bodyPr wrap="square" lIns="0" tIns="0" rIns="0" bIns="0" rtlCol="0">
            <a:noAutofit/>
          </a:bodyPr>
          <a:lstStyle/>
          <a:p>
            <a:endParaRPr/>
          </a:p>
        </p:txBody>
      </p:sp>
      <p:sp>
        <p:nvSpPr>
          <p:cNvPr id="11" name="object 7"/>
          <p:cNvSpPr txBox="1"/>
          <p:nvPr/>
        </p:nvSpPr>
        <p:spPr>
          <a:xfrm>
            <a:off x="3560014" y="4589739"/>
            <a:ext cx="4777105" cy="1473835"/>
          </a:xfrm>
          <a:prstGeom prst="rect">
            <a:avLst/>
          </a:prstGeom>
        </p:spPr>
        <p:txBody>
          <a:bodyPr vert="horz" wrap="square" lIns="0" tIns="0" rIns="0" bIns="0" rtlCol="0">
            <a:noAutofit/>
          </a:bodyPr>
          <a:lstStyle/>
          <a:p>
            <a:pPr marL="12700" lvl="2">
              <a:lnSpc>
                <a:spcPct val="100000"/>
              </a:lnSpc>
              <a:buFont typeface="Arial"/>
              <a:buAutoNum type="arabicPeriod"/>
              <a:tabLst>
                <a:tab pos="521334" algn="l"/>
              </a:tabLst>
            </a:pPr>
            <a:r>
              <a:rPr lang="en-US" sz="1600" b="1" spc="-10" dirty="0">
                <a:latin typeface="Arial"/>
                <a:cs typeface="Arial"/>
              </a:rPr>
              <a:t> </a:t>
            </a:r>
            <a:r>
              <a:rPr sz="1600" b="1" spc="-10" dirty="0" err="1">
                <a:latin typeface="Arial"/>
                <a:cs typeface="Arial"/>
              </a:rPr>
              <a:t>Gia</a:t>
            </a:r>
            <a:r>
              <a:rPr sz="1600" b="1" spc="-5" dirty="0" err="1">
                <a:latin typeface="Arial"/>
                <a:cs typeface="Arial"/>
              </a:rPr>
              <a:t>́</a:t>
            </a:r>
            <a:r>
              <a:rPr sz="1600" b="1" spc="-15" dirty="0" err="1">
                <a:latin typeface="Arial"/>
                <a:cs typeface="Arial"/>
              </a:rPr>
              <a:t>m</a:t>
            </a:r>
            <a:r>
              <a:rPr sz="1600" b="1" spc="30" dirty="0">
                <a:latin typeface="Arial"/>
                <a:cs typeface="Arial"/>
              </a:rPr>
              <a:t> </a:t>
            </a:r>
            <a:r>
              <a:rPr sz="1600" b="1" spc="-10" dirty="0">
                <a:latin typeface="Arial"/>
                <a:cs typeface="Arial"/>
              </a:rPr>
              <a:t>sát</a:t>
            </a:r>
            <a:r>
              <a:rPr sz="1600" b="1" spc="5" dirty="0">
                <a:latin typeface="Arial"/>
                <a:cs typeface="Arial"/>
              </a:rPr>
              <a:t> </a:t>
            </a:r>
            <a:r>
              <a:rPr sz="1600" b="1" spc="-50" dirty="0">
                <a:latin typeface="Arial"/>
                <a:cs typeface="Arial"/>
              </a:rPr>
              <a:t>v</a:t>
            </a:r>
            <a:r>
              <a:rPr sz="1600" b="1" spc="-10" dirty="0">
                <a:latin typeface="Arial"/>
                <a:cs typeface="Arial"/>
              </a:rPr>
              <a:t>à</a:t>
            </a:r>
            <a:r>
              <a:rPr sz="1600" b="1" spc="45" dirty="0">
                <a:latin typeface="Arial"/>
                <a:cs typeface="Arial"/>
              </a:rPr>
              <a:t> </a:t>
            </a:r>
            <a:r>
              <a:rPr sz="1600" b="1" spc="-15" dirty="0">
                <a:latin typeface="Arial"/>
                <a:cs typeface="Arial"/>
              </a:rPr>
              <a:t>đ</a:t>
            </a:r>
            <a:r>
              <a:rPr sz="1600" b="1" spc="-10" dirty="0">
                <a:latin typeface="Arial"/>
                <a:cs typeface="Arial"/>
              </a:rPr>
              <a:t>o</a:t>
            </a:r>
            <a:r>
              <a:rPr sz="1600" b="1" spc="5" dirty="0">
                <a:latin typeface="Arial"/>
                <a:cs typeface="Arial"/>
              </a:rPr>
              <a:t> </a:t>
            </a:r>
            <a:r>
              <a:rPr sz="1600" b="1" spc="-10" dirty="0">
                <a:latin typeface="Arial"/>
                <a:cs typeface="Arial"/>
              </a:rPr>
              <a:t>lươ</a:t>
            </a:r>
            <a:r>
              <a:rPr sz="1600" b="1" spc="5" dirty="0">
                <a:latin typeface="Arial"/>
                <a:cs typeface="Arial"/>
              </a:rPr>
              <a:t>̀</a:t>
            </a:r>
            <a:r>
              <a:rPr sz="1600" b="1" spc="-15" dirty="0">
                <a:latin typeface="Arial"/>
                <a:cs typeface="Arial"/>
              </a:rPr>
              <a:t>ng</a:t>
            </a:r>
            <a:endParaRPr sz="1600" dirty="0">
              <a:latin typeface="Arial"/>
              <a:cs typeface="Arial"/>
            </a:endParaRPr>
          </a:p>
          <a:p>
            <a:pPr marL="12064" lvl="2">
              <a:lnSpc>
                <a:spcPct val="100000"/>
              </a:lnSpc>
              <a:tabLst>
                <a:tab pos="521334" algn="l"/>
              </a:tabLst>
            </a:pPr>
            <a:r>
              <a:rPr lang="en-US" sz="1600" b="1" spc="-20" dirty="0">
                <a:latin typeface="Arial"/>
                <a:cs typeface="Arial"/>
              </a:rPr>
              <a:t>2.  </a:t>
            </a:r>
            <a:r>
              <a:rPr sz="1600" b="1" spc="-20" dirty="0" err="1">
                <a:latin typeface="Arial"/>
                <a:cs typeface="Arial"/>
              </a:rPr>
              <a:t>Đa</a:t>
            </a:r>
            <a:r>
              <a:rPr sz="1600" b="1" spc="0" dirty="0" err="1">
                <a:latin typeface="Arial"/>
                <a:cs typeface="Arial"/>
              </a:rPr>
              <a:t>́</a:t>
            </a:r>
            <a:r>
              <a:rPr sz="1600" b="1" spc="-15" dirty="0" err="1">
                <a:latin typeface="Arial"/>
                <a:cs typeface="Arial"/>
              </a:rPr>
              <a:t>n</a:t>
            </a:r>
            <a:r>
              <a:rPr sz="1600" b="1" spc="-10" dirty="0" err="1">
                <a:latin typeface="Arial"/>
                <a:cs typeface="Arial"/>
              </a:rPr>
              <a:t>h</a:t>
            </a:r>
            <a:r>
              <a:rPr sz="1600" b="1" spc="5" dirty="0">
                <a:latin typeface="Arial"/>
                <a:cs typeface="Arial"/>
              </a:rPr>
              <a:t> </a:t>
            </a:r>
            <a:r>
              <a:rPr sz="1600" b="1" spc="-10" dirty="0">
                <a:latin typeface="Arial"/>
                <a:cs typeface="Arial"/>
              </a:rPr>
              <a:t>giá</a:t>
            </a:r>
            <a:r>
              <a:rPr sz="1600" b="1" spc="5" dirty="0">
                <a:latin typeface="Arial"/>
                <a:cs typeface="Arial"/>
              </a:rPr>
              <a:t> </a:t>
            </a:r>
            <a:r>
              <a:rPr sz="1600" b="1" spc="-15" dirty="0">
                <a:latin typeface="Arial"/>
                <a:cs typeface="Arial"/>
              </a:rPr>
              <a:t>sự</a:t>
            </a:r>
            <a:r>
              <a:rPr sz="1600" b="1" spc="20"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ân</a:t>
            </a:r>
            <a:r>
              <a:rPr sz="1600" b="1" spc="5" dirty="0">
                <a:latin typeface="Arial"/>
                <a:cs typeface="Arial"/>
              </a:rPr>
              <a:t> </a:t>
            </a:r>
            <a:r>
              <a:rPr sz="1600" b="1" spc="-15" dirty="0">
                <a:latin typeface="Arial"/>
                <a:cs typeface="Arial"/>
              </a:rPr>
              <a:t>thủ</a:t>
            </a:r>
            <a:endParaRPr sz="1600" dirty="0">
              <a:latin typeface="Arial"/>
              <a:cs typeface="Arial"/>
            </a:endParaRPr>
          </a:p>
          <a:p>
            <a:pPr marL="12700" marR="12700" lvl="2">
              <a:lnSpc>
                <a:spcPct val="100000"/>
              </a:lnSpc>
              <a:tabLst>
                <a:tab pos="521334" algn="l"/>
              </a:tabLst>
            </a:pPr>
            <a:r>
              <a:rPr lang="en-US" sz="1600" b="1" spc="-15" dirty="0">
                <a:latin typeface="Arial"/>
                <a:cs typeface="Arial"/>
              </a:rPr>
              <a:t>3. </a:t>
            </a:r>
            <a:r>
              <a:rPr sz="1600" b="1" spc="-15" dirty="0" err="1">
                <a:latin typeface="Arial"/>
                <a:cs typeface="Arial"/>
              </a:rPr>
              <a:t>Sự</a:t>
            </a:r>
            <a:r>
              <a:rPr sz="1600" b="1" spc="10" dirty="0">
                <a:latin typeface="Arial"/>
                <a:cs typeface="Arial"/>
              </a:rPr>
              <a:t> </a:t>
            </a:r>
            <a:r>
              <a:rPr sz="1600" b="1" spc="-10" dirty="0">
                <a:latin typeface="Arial"/>
                <a:cs typeface="Arial"/>
              </a:rPr>
              <a:t>kh</a:t>
            </a:r>
            <a:r>
              <a:rPr sz="1600" b="1" spc="-20" dirty="0">
                <a:latin typeface="Arial"/>
                <a:cs typeface="Arial"/>
              </a:rPr>
              <a:t>ô</a:t>
            </a:r>
            <a:r>
              <a:rPr sz="1600" b="1" spc="-10" dirty="0">
                <a:latin typeface="Arial"/>
                <a:cs typeface="Arial"/>
              </a:rPr>
              <a:t>ng</a:t>
            </a:r>
            <a:r>
              <a:rPr sz="1600" b="1" spc="15" dirty="0">
                <a:latin typeface="Arial"/>
                <a:cs typeface="Arial"/>
              </a:rPr>
              <a:t> </a:t>
            </a:r>
            <a:r>
              <a:rPr sz="1600" b="1" spc="-10" dirty="0">
                <a:latin typeface="Arial"/>
                <a:cs typeface="Arial"/>
              </a:rPr>
              <a:t>p</a:t>
            </a:r>
            <a:r>
              <a:rPr sz="1600" b="1" spc="-20" dirty="0">
                <a:latin typeface="Arial"/>
                <a:cs typeface="Arial"/>
              </a:rPr>
              <a:t>h</a:t>
            </a:r>
            <a:r>
              <a:rPr sz="1600" b="1" spc="-5" dirty="0">
                <a:latin typeface="Arial"/>
                <a:cs typeface="Arial"/>
              </a:rPr>
              <a:t>ù</a:t>
            </a:r>
            <a:r>
              <a:rPr sz="1600" b="1" spc="5" dirty="0">
                <a:latin typeface="Arial"/>
                <a:cs typeface="Arial"/>
              </a:rPr>
              <a:t> </a:t>
            </a:r>
            <a:r>
              <a:rPr sz="1600" b="1" spc="-15" dirty="0" err="1">
                <a:latin typeface="Arial"/>
                <a:cs typeface="Arial"/>
              </a:rPr>
              <a:t>hợp</a:t>
            </a:r>
            <a:r>
              <a:rPr sz="1600" b="1" spc="-10" dirty="0">
                <a:latin typeface="Arial"/>
                <a:cs typeface="Arial"/>
              </a:rPr>
              <a:t>-</a:t>
            </a:r>
            <a:r>
              <a:rPr sz="1600" b="1" spc="20" dirty="0">
                <a:latin typeface="Arial"/>
                <a:cs typeface="Arial"/>
              </a:rPr>
              <a:t> </a:t>
            </a:r>
            <a:r>
              <a:rPr sz="1600" b="1" spc="-10" dirty="0" err="1">
                <a:latin typeface="Arial"/>
                <a:cs typeface="Arial"/>
              </a:rPr>
              <a:t>khă</a:t>
            </a:r>
            <a:r>
              <a:rPr sz="1600" b="1" spc="-5" dirty="0" err="1">
                <a:latin typeface="Arial"/>
                <a:cs typeface="Arial"/>
              </a:rPr>
              <a:t>́</a:t>
            </a:r>
            <a:r>
              <a:rPr sz="1600" b="1" spc="-10" dirty="0" err="1">
                <a:latin typeface="Arial"/>
                <a:cs typeface="Arial"/>
              </a:rPr>
              <a:t>c</a:t>
            </a:r>
            <a:r>
              <a:rPr sz="1600" b="1" spc="10" dirty="0">
                <a:latin typeface="Arial"/>
                <a:cs typeface="Arial"/>
              </a:rPr>
              <a:t> </a:t>
            </a:r>
            <a:r>
              <a:rPr sz="1600" b="1" spc="-15" dirty="0">
                <a:latin typeface="Arial"/>
                <a:cs typeface="Arial"/>
              </a:rPr>
              <a:t>phụ</a:t>
            </a:r>
            <a:r>
              <a:rPr sz="1600" b="1" spc="-10" dirty="0">
                <a:latin typeface="Arial"/>
                <a:cs typeface="Arial"/>
              </a:rPr>
              <a:t>c</a:t>
            </a:r>
            <a:r>
              <a:rPr sz="1600" b="1" spc="10" dirty="0">
                <a:latin typeface="Arial"/>
                <a:cs typeface="Arial"/>
              </a:rPr>
              <a:t> </a:t>
            </a:r>
            <a:r>
              <a:rPr sz="1600" b="1" spc="-10" dirty="0">
                <a:latin typeface="Arial"/>
                <a:cs typeface="Arial"/>
              </a:rPr>
              <a:t>–</a:t>
            </a:r>
            <a:r>
              <a:rPr sz="1600" b="1" spc="-5" dirty="0">
                <a:latin typeface="Arial"/>
                <a:cs typeface="Arial"/>
              </a:rPr>
              <a:t> </a:t>
            </a:r>
            <a:r>
              <a:rPr sz="1600" b="1" spc="-15" dirty="0">
                <a:latin typeface="Arial"/>
                <a:cs typeface="Arial"/>
              </a:rPr>
              <a:t>phòn</a:t>
            </a:r>
            <a:r>
              <a:rPr sz="1600" b="1" spc="-10" dirty="0">
                <a:latin typeface="Arial"/>
                <a:cs typeface="Arial"/>
              </a:rPr>
              <a:t>g</a:t>
            </a:r>
            <a:r>
              <a:rPr sz="1600" b="1" spc="20" dirty="0">
                <a:latin typeface="Arial"/>
                <a:cs typeface="Arial"/>
              </a:rPr>
              <a:t> </a:t>
            </a:r>
            <a:r>
              <a:rPr sz="1600" b="1" spc="-20" dirty="0">
                <a:latin typeface="Arial"/>
                <a:cs typeface="Arial"/>
              </a:rPr>
              <a:t>ngư</a:t>
            </a:r>
            <a:r>
              <a:rPr sz="1600" b="1" spc="-10" dirty="0">
                <a:latin typeface="Arial"/>
                <a:cs typeface="Arial"/>
              </a:rPr>
              <a:t>̀a</a:t>
            </a:r>
            <a:endParaRPr sz="1600" dirty="0">
              <a:latin typeface="Arial"/>
              <a:cs typeface="Arial"/>
            </a:endParaRPr>
          </a:p>
          <a:p>
            <a:pPr marL="12064" lvl="2">
              <a:lnSpc>
                <a:spcPct val="100000"/>
              </a:lnSpc>
              <a:tabLst>
                <a:tab pos="521334" algn="l"/>
              </a:tabLst>
            </a:pPr>
            <a:r>
              <a:rPr lang="en-US" sz="1600" b="1" spc="-15" dirty="0">
                <a:latin typeface="Arial"/>
                <a:cs typeface="Arial"/>
              </a:rPr>
              <a:t>4. </a:t>
            </a:r>
            <a:r>
              <a:rPr sz="1600" b="1" spc="-15" dirty="0" err="1">
                <a:latin typeface="Arial"/>
                <a:cs typeface="Arial"/>
              </a:rPr>
              <a:t>Kiê</a:t>
            </a:r>
            <a:r>
              <a:rPr sz="1600" b="1" spc="0" dirty="0" err="1">
                <a:latin typeface="Arial"/>
                <a:cs typeface="Arial"/>
              </a:rPr>
              <a:t>̉</a:t>
            </a:r>
            <a:r>
              <a:rPr sz="1600" b="1" spc="-15" dirty="0" err="1">
                <a:latin typeface="Arial"/>
                <a:cs typeface="Arial"/>
              </a:rPr>
              <a:t>m</a:t>
            </a:r>
            <a:r>
              <a:rPr sz="1600" b="1" spc="20" dirty="0">
                <a:latin typeface="Arial"/>
                <a:cs typeface="Arial"/>
              </a:rPr>
              <a:t> </a:t>
            </a:r>
            <a:r>
              <a:rPr sz="1600" b="1" spc="-10" dirty="0">
                <a:latin typeface="Arial"/>
                <a:cs typeface="Arial"/>
              </a:rPr>
              <a:t>soa</a:t>
            </a:r>
            <a:r>
              <a:rPr sz="1600" b="1" spc="-5" dirty="0">
                <a:latin typeface="Arial"/>
                <a:cs typeface="Arial"/>
              </a:rPr>
              <a:t>́</a:t>
            </a:r>
            <a:r>
              <a:rPr sz="1600" b="1" spc="-10" dirty="0">
                <a:latin typeface="Arial"/>
                <a:cs typeface="Arial"/>
              </a:rPr>
              <a:t>t</a:t>
            </a:r>
            <a:r>
              <a:rPr sz="1600" b="1" spc="5" dirty="0">
                <a:latin typeface="Arial"/>
                <a:cs typeface="Arial"/>
              </a:rPr>
              <a:t> </a:t>
            </a:r>
            <a:r>
              <a:rPr sz="1600" b="1" spc="-15" dirty="0">
                <a:latin typeface="Arial"/>
                <a:cs typeface="Arial"/>
              </a:rPr>
              <a:t>hô</a:t>
            </a:r>
            <a:r>
              <a:rPr sz="1600" b="1" spc="0" dirty="0">
                <a:latin typeface="Arial"/>
                <a:cs typeface="Arial"/>
              </a:rPr>
              <a:t>̀</a:t>
            </a:r>
            <a:r>
              <a:rPr sz="1600" b="1" spc="5" dirty="0">
                <a:latin typeface="Arial"/>
                <a:cs typeface="Arial"/>
              </a:rPr>
              <a:t> </a:t>
            </a:r>
            <a:r>
              <a:rPr sz="1600" b="1" spc="-10" dirty="0">
                <a:latin typeface="Arial"/>
                <a:cs typeface="Arial"/>
              </a:rPr>
              <a:t>sơ</a:t>
            </a:r>
            <a:endParaRPr sz="1600" dirty="0">
              <a:latin typeface="Arial"/>
              <a:cs typeface="Arial"/>
            </a:endParaRPr>
          </a:p>
          <a:p>
            <a:pPr marL="12064" lvl="2">
              <a:lnSpc>
                <a:spcPct val="100000"/>
              </a:lnSpc>
              <a:tabLst>
                <a:tab pos="521334" algn="l"/>
              </a:tabLst>
            </a:pPr>
            <a:r>
              <a:rPr lang="en-US" sz="1600" b="1" spc="-20" dirty="0">
                <a:latin typeface="Arial"/>
                <a:cs typeface="Arial"/>
              </a:rPr>
              <a:t>5. </a:t>
            </a:r>
            <a:r>
              <a:rPr sz="1600" b="1" spc="-20" dirty="0" err="1">
                <a:latin typeface="Arial"/>
                <a:cs typeface="Arial"/>
              </a:rPr>
              <a:t>Đa</a:t>
            </a:r>
            <a:r>
              <a:rPr sz="1600" b="1" spc="0" dirty="0" err="1">
                <a:latin typeface="Arial"/>
                <a:cs typeface="Arial"/>
              </a:rPr>
              <a:t>́</a:t>
            </a:r>
            <a:r>
              <a:rPr sz="1600" b="1" spc="-15" dirty="0" err="1">
                <a:latin typeface="Arial"/>
                <a:cs typeface="Arial"/>
              </a:rPr>
              <a:t>n</a:t>
            </a:r>
            <a:r>
              <a:rPr sz="1600" b="1" spc="-10" dirty="0" err="1">
                <a:latin typeface="Arial"/>
                <a:cs typeface="Arial"/>
              </a:rPr>
              <a:t>h</a:t>
            </a:r>
            <a:r>
              <a:rPr sz="1600" b="1" spc="5" dirty="0">
                <a:latin typeface="Arial"/>
                <a:cs typeface="Arial"/>
              </a:rPr>
              <a:t> </a:t>
            </a:r>
            <a:r>
              <a:rPr sz="1600" b="1" spc="-10" dirty="0">
                <a:latin typeface="Arial"/>
                <a:cs typeface="Arial"/>
              </a:rPr>
              <a:t>giá</a:t>
            </a:r>
            <a:r>
              <a:rPr sz="1600" b="1" spc="5" dirty="0">
                <a:latin typeface="Arial"/>
                <a:cs typeface="Arial"/>
              </a:rPr>
              <a:t> </a:t>
            </a:r>
            <a:r>
              <a:rPr sz="1600" b="1" spc="-10" dirty="0">
                <a:latin typeface="Arial"/>
                <a:cs typeface="Arial"/>
              </a:rPr>
              <a:t>nô</a:t>
            </a:r>
            <a:r>
              <a:rPr sz="1600" b="1" spc="-5" dirty="0">
                <a:latin typeface="Arial"/>
                <a:cs typeface="Arial"/>
              </a:rPr>
              <a:t>̣i</a:t>
            </a:r>
            <a:r>
              <a:rPr sz="1600" b="1" spc="20" dirty="0">
                <a:latin typeface="Arial"/>
                <a:cs typeface="Arial"/>
              </a:rPr>
              <a:t> </a:t>
            </a:r>
            <a:r>
              <a:rPr sz="1600" b="1" spc="-15" dirty="0">
                <a:latin typeface="Arial"/>
                <a:cs typeface="Arial"/>
              </a:rPr>
              <a:t>bô</a:t>
            </a:r>
            <a:endParaRPr sz="1600" dirty="0">
              <a:latin typeface="Arial"/>
              <a:cs typeface="Arial"/>
            </a:endParaRPr>
          </a:p>
        </p:txBody>
      </p:sp>
      <p:sp>
        <p:nvSpPr>
          <p:cNvPr id="13" name="object 8"/>
          <p:cNvSpPr/>
          <p:nvPr/>
        </p:nvSpPr>
        <p:spPr>
          <a:xfrm>
            <a:off x="4823917" y="4042496"/>
            <a:ext cx="1485900" cy="6797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5" name="object 9"/>
          <p:cNvSpPr txBox="1"/>
          <p:nvPr/>
        </p:nvSpPr>
        <p:spPr>
          <a:xfrm>
            <a:off x="5001717" y="4134571"/>
            <a:ext cx="1106170" cy="375920"/>
          </a:xfrm>
          <a:prstGeom prst="rect">
            <a:avLst/>
          </a:prstGeom>
        </p:spPr>
        <p:txBody>
          <a:bodyPr vert="horz" wrap="square" lIns="0" tIns="0" rIns="0" bIns="0" rtlCol="0">
            <a:noAutofit/>
          </a:bodyPr>
          <a:lstStyle/>
          <a:p>
            <a:pPr marL="12700">
              <a:lnSpc>
                <a:spcPct val="100000"/>
              </a:lnSpc>
            </a:pPr>
            <a:r>
              <a:rPr sz="2400" b="1" spc="-5" dirty="0">
                <a:solidFill>
                  <a:srgbClr val="993300"/>
                </a:solidFill>
                <a:latin typeface="Arial"/>
                <a:cs typeface="Arial"/>
              </a:rPr>
              <a:t>CHECK</a:t>
            </a:r>
            <a:endParaRPr sz="2400" dirty="0">
              <a:latin typeface="Arial"/>
              <a:cs typeface="Arial"/>
            </a:endParaRPr>
          </a:p>
        </p:txBody>
      </p:sp>
      <p:sp>
        <p:nvSpPr>
          <p:cNvPr id="16" name="object 10"/>
          <p:cNvSpPr txBox="1"/>
          <p:nvPr/>
        </p:nvSpPr>
        <p:spPr>
          <a:xfrm>
            <a:off x="6190183" y="1028406"/>
            <a:ext cx="481965" cy="375920"/>
          </a:xfrm>
          <a:prstGeom prst="rect">
            <a:avLst/>
          </a:prstGeom>
        </p:spPr>
        <p:txBody>
          <a:bodyPr vert="horz" wrap="square" lIns="0" tIns="0" rIns="0" bIns="0" rtlCol="0">
            <a:noAutofit/>
          </a:bodyPr>
          <a:lstStyle/>
          <a:p>
            <a:pPr marL="12700">
              <a:lnSpc>
                <a:spcPct val="100000"/>
              </a:lnSpc>
            </a:pPr>
            <a:r>
              <a:rPr sz="2400" b="1" spc="-5" dirty="0">
                <a:solidFill>
                  <a:srgbClr val="993300"/>
                </a:solidFill>
                <a:latin typeface="Arial"/>
                <a:cs typeface="Arial"/>
              </a:rPr>
              <a:t>DO</a:t>
            </a:r>
            <a:endParaRPr sz="2400" dirty="0">
              <a:latin typeface="Arial"/>
              <a:cs typeface="Arial"/>
            </a:endParaRPr>
          </a:p>
        </p:txBody>
      </p:sp>
      <p:sp>
        <p:nvSpPr>
          <p:cNvPr id="17" name="object 11"/>
          <p:cNvSpPr txBox="1"/>
          <p:nvPr/>
        </p:nvSpPr>
        <p:spPr>
          <a:xfrm>
            <a:off x="523799" y="1021440"/>
            <a:ext cx="854075" cy="375920"/>
          </a:xfrm>
          <a:prstGeom prst="rect">
            <a:avLst/>
          </a:prstGeom>
        </p:spPr>
        <p:txBody>
          <a:bodyPr vert="horz" wrap="square" lIns="0" tIns="0" rIns="0" bIns="0" rtlCol="0">
            <a:noAutofit/>
          </a:bodyPr>
          <a:lstStyle/>
          <a:p>
            <a:pPr marL="12700">
              <a:lnSpc>
                <a:spcPct val="100000"/>
              </a:lnSpc>
            </a:pPr>
            <a:r>
              <a:rPr sz="2400" b="1" dirty="0">
                <a:solidFill>
                  <a:srgbClr val="993300"/>
                </a:solidFill>
                <a:latin typeface="Arial"/>
                <a:cs typeface="Arial"/>
              </a:rPr>
              <a:t>PL</a:t>
            </a:r>
            <a:r>
              <a:rPr sz="2400" b="1" spc="-15" dirty="0">
                <a:solidFill>
                  <a:srgbClr val="993300"/>
                </a:solidFill>
                <a:latin typeface="Arial"/>
                <a:cs typeface="Arial"/>
              </a:rPr>
              <a:t>A</a:t>
            </a:r>
            <a:r>
              <a:rPr sz="2400" b="1" spc="0" dirty="0">
                <a:solidFill>
                  <a:srgbClr val="993300"/>
                </a:solidFill>
                <a:latin typeface="Arial"/>
                <a:cs typeface="Arial"/>
              </a:rPr>
              <a:t>N</a:t>
            </a:r>
            <a:endParaRPr sz="2400" dirty="0">
              <a:latin typeface="Arial"/>
              <a:cs typeface="Arial"/>
            </a:endParaRPr>
          </a:p>
        </p:txBody>
      </p:sp>
      <p:sp>
        <p:nvSpPr>
          <p:cNvPr id="18" name="object 12"/>
          <p:cNvSpPr txBox="1"/>
          <p:nvPr/>
        </p:nvSpPr>
        <p:spPr>
          <a:xfrm>
            <a:off x="868883" y="5273351"/>
            <a:ext cx="650240" cy="375920"/>
          </a:xfrm>
          <a:prstGeom prst="rect">
            <a:avLst/>
          </a:prstGeom>
        </p:spPr>
        <p:txBody>
          <a:bodyPr vert="horz" wrap="square" lIns="0" tIns="0" rIns="0" bIns="0" rtlCol="0">
            <a:noAutofit/>
          </a:bodyPr>
          <a:lstStyle/>
          <a:p>
            <a:pPr marL="12700">
              <a:lnSpc>
                <a:spcPct val="100000"/>
              </a:lnSpc>
            </a:pPr>
            <a:r>
              <a:rPr sz="2400" b="1" spc="-5" dirty="0">
                <a:solidFill>
                  <a:srgbClr val="993300"/>
                </a:solidFill>
                <a:latin typeface="Arial"/>
                <a:cs typeface="Arial"/>
              </a:rPr>
              <a:t>ACT</a:t>
            </a:r>
            <a:endParaRPr sz="2400" dirty="0">
              <a:latin typeface="Arial"/>
              <a:cs typeface="Arial"/>
            </a:endParaRPr>
          </a:p>
        </p:txBody>
      </p:sp>
      <p:sp>
        <p:nvSpPr>
          <p:cNvPr id="19" name="object 15"/>
          <p:cNvSpPr/>
          <p:nvPr/>
        </p:nvSpPr>
        <p:spPr>
          <a:xfrm>
            <a:off x="7114490" y="3880952"/>
            <a:ext cx="762000" cy="579119"/>
          </a:xfrm>
          <a:custGeom>
            <a:avLst/>
            <a:gdLst/>
            <a:ahLst/>
            <a:cxnLst/>
            <a:rect l="l" t="t" r="r" b="b"/>
            <a:pathLst>
              <a:path w="762000" h="579120">
                <a:moveTo>
                  <a:pt x="0" y="289560"/>
                </a:moveTo>
                <a:lnTo>
                  <a:pt x="190500" y="289560"/>
                </a:lnTo>
                <a:lnTo>
                  <a:pt x="190500" y="0"/>
                </a:lnTo>
                <a:lnTo>
                  <a:pt x="571500" y="0"/>
                </a:lnTo>
                <a:lnTo>
                  <a:pt x="571500" y="289560"/>
                </a:lnTo>
                <a:lnTo>
                  <a:pt x="762000" y="289560"/>
                </a:lnTo>
                <a:lnTo>
                  <a:pt x="381000" y="579119"/>
                </a:lnTo>
                <a:lnTo>
                  <a:pt x="0" y="289560"/>
                </a:lnTo>
                <a:close/>
              </a:path>
            </a:pathLst>
          </a:custGeom>
          <a:solidFill>
            <a:schemeClr val="accent5"/>
          </a:solidFill>
          <a:ln w="9144">
            <a:solidFill>
              <a:srgbClr val="000000"/>
            </a:solidFill>
          </a:ln>
        </p:spPr>
        <p:txBody>
          <a:bodyPr wrap="square" lIns="0" tIns="0" rIns="0" bIns="0" rtlCol="0">
            <a:noAutofit/>
          </a:bodyPr>
          <a:lstStyle/>
          <a:p>
            <a:endParaRPr/>
          </a:p>
        </p:txBody>
      </p:sp>
      <p:sp>
        <p:nvSpPr>
          <p:cNvPr id="20" name="object 16"/>
          <p:cNvSpPr/>
          <p:nvPr/>
        </p:nvSpPr>
        <p:spPr>
          <a:xfrm>
            <a:off x="4787915" y="1523770"/>
            <a:ext cx="736092" cy="755903"/>
          </a:xfrm>
          <a:custGeom>
            <a:avLst/>
            <a:gdLst/>
            <a:ahLst/>
            <a:cxnLst/>
            <a:rect l="l" t="t" r="r" b="b"/>
            <a:pathLst>
              <a:path w="736092" h="755903">
                <a:moveTo>
                  <a:pt x="0" y="188975"/>
                </a:moveTo>
                <a:lnTo>
                  <a:pt x="368300" y="188975"/>
                </a:lnTo>
                <a:lnTo>
                  <a:pt x="368300" y="0"/>
                </a:lnTo>
                <a:lnTo>
                  <a:pt x="736092" y="377951"/>
                </a:lnTo>
                <a:lnTo>
                  <a:pt x="368300" y="755903"/>
                </a:lnTo>
                <a:lnTo>
                  <a:pt x="368300" y="566927"/>
                </a:lnTo>
                <a:lnTo>
                  <a:pt x="0" y="566927"/>
                </a:lnTo>
                <a:lnTo>
                  <a:pt x="0" y="188975"/>
                </a:lnTo>
                <a:close/>
              </a:path>
            </a:pathLst>
          </a:custGeom>
          <a:solidFill>
            <a:schemeClr val="accent5"/>
          </a:solidFill>
          <a:ln w="9144">
            <a:solidFill>
              <a:srgbClr val="000000"/>
            </a:solidFill>
          </a:ln>
        </p:spPr>
        <p:txBody>
          <a:bodyPr wrap="square" lIns="0" tIns="0" rIns="0" bIns="0" rtlCol="0">
            <a:noAutofit/>
          </a:bodyPr>
          <a:lstStyle/>
          <a:p>
            <a:endParaRPr/>
          </a:p>
        </p:txBody>
      </p:sp>
      <p:sp>
        <p:nvSpPr>
          <p:cNvPr id="21" name="object 17"/>
          <p:cNvSpPr/>
          <p:nvPr/>
        </p:nvSpPr>
        <p:spPr>
          <a:xfrm>
            <a:off x="550788" y="2318929"/>
            <a:ext cx="800099" cy="841248"/>
          </a:xfrm>
          <a:custGeom>
            <a:avLst/>
            <a:gdLst/>
            <a:ahLst/>
            <a:cxnLst/>
            <a:rect l="l" t="t" r="r" b="b"/>
            <a:pathLst>
              <a:path w="800100" h="841248">
                <a:moveTo>
                  <a:pt x="200025" y="841248"/>
                </a:moveTo>
                <a:lnTo>
                  <a:pt x="200025" y="400176"/>
                </a:lnTo>
                <a:lnTo>
                  <a:pt x="0" y="400176"/>
                </a:lnTo>
                <a:lnTo>
                  <a:pt x="400049" y="0"/>
                </a:lnTo>
                <a:lnTo>
                  <a:pt x="800099" y="400176"/>
                </a:lnTo>
                <a:lnTo>
                  <a:pt x="600074" y="400176"/>
                </a:lnTo>
                <a:lnTo>
                  <a:pt x="600074" y="841248"/>
                </a:lnTo>
                <a:lnTo>
                  <a:pt x="200025" y="841248"/>
                </a:lnTo>
                <a:close/>
              </a:path>
            </a:pathLst>
          </a:custGeom>
          <a:solidFill>
            <a:schemeClr val="accent5"/>
          </a:solidFill>
          <a:ln w="9144">
            <a:solidFill>
              <a:srgbClr val="000000"/>
            </a:solidFill>
          </a:ln>
        </p:spPr>
        <p:txBody>
          <a:bodyPr wrap="square" lIns="0" tIns="0" rIns="0" bIns="0" rtlCol="0">
            <a:noAutofit/>
          </a:bodyPr>
          <a:lstStyle/>
          <a:p>
            <a:endParaRPr/>
          </a:p>
        </p:txBody>
      </p:sp>
      <p:sp>
        <p:nvSpPr>
          <p:cNvPr id="22" name="object 18"/>
          <p:cNvSpPr/>
          <p:nvPr/>
        </p:nvSpPr>
        <p:spPr>
          <a:xfrm>
            <a:off x="2487625" y="3158576"/>
            <a:ext cx="2601467" cy="1129283"/>
          </a:xfrm>
          <a:custGeom>
            <a:avLst/>
            <a:gdLst/>
            <a:ahLst/>
            <a:cxnLst/>
            <a:rect l="l" t="t" r="r" b="b"/>
            <a:pathLst>
              <a:path w="2601467" h="1129283">
                <a:moveTo>
                  <a:pt x="0" y="564641"/>
                </a:moveTo>
                <a:lnTo>
                  <a:pt x="4311" y="518340"/>
                </a:lnTo>
                <a:lnTo>
                  <a:pt x="17022" y="473068"/>
                </a:lnTo>
                <a:lnTo>
                  <a:pt x="37799" y="428970"/>
                </a:lnTo>
                <a:lnTo>
                  <a:pt x="66306" y="386193"/>
                </a:lnTo>
                <a:lnTo>
                  <a:pt x="102209" y="344882"/>
                </a:lnTo>
                <a:lnTo>
                  <a:pt x="145173" y="305182"/>
                </a:lnTo>
                <a:lnTo>
                  <a:pt x="194864" y="267238"/>
                </a:lnTo>
                <a:lnTo>
                  <a:pt x="250947" y="231196"/>
                </a:lnTo>
                <a:lnTo>
                  <a:pt x="313088" y="197202"/>
                </a:lnTo>
                <a:lnTo>
                  <a:pt x="380952" y="165401"/>
                </a:lnTo>
                <a:lnTo>
                  <a:pt x="454204" y="135938"/>
                </a:lnTo>
                <a:lnTo>
                  <a:pt x="532509" y="108959"/>
                </a:lnTo>
                <a:lnTo>
                  <a:pt x="615534" y="84610"/>
                </a:lnTo>
                <a:lnTo>
                  <a:pt x="702943" y="63035"/>
                </a:lnTo>
                <a:lnTo>
                  <a:pt x="794402" y="44380"/>
                </a:lnTo>
                <a:lnTo>
                  <a:pt x="889577" y="28791"/>
                </a:lnTo>
                <a:lnTo>
                  <a:pt x="988131" y="16413"/>
                </a:lnTo>
                <a:lnTo>
                  <a:pt x="1089732" y="7391"/>
                </a:lnTo>
                <a:lnTo>
                  <a:pt x="1194044" y="1872"/>
                </a:lnTo>
                <a:lnTo>
                  <a:pt x="1300734" y="0"/>
                </a:lnTo>
                <a:lnTo>
                  <a:pt x="1407405" y="1872"/>
                </a:lnTo>
                <a:lnTo>
                  <a:pt x="1511704" y="7391"/>
                </a:lnTo>
                <a:lnTo>
                  <a:pt x="1613294" y="16413"/>
                </a:lnTo>
                <a:lnTo>
                  <a:pt x="1711842" y="28791"/>
                </a:lnTo>
                <a:lnTo>
                  <a:pt x="1807011" y="44380"/>
                </a:lnTo>
                <a:lnTo>
                  <a:pt x="1898468" y="63035"/>
                </a:lnTo>
                <a:lnTo>
                  <a:pt x="1985876" y="84610"/>
                </a:lnTo>
                <a:lnTo>
                  <a:pt x="2068903" y="108959"/>
                </a:lnTo>
                <a:lnTo>
                  <a:pt x="2147211" y="135938"/>
                </a:lnTo>
                <a:lnTo>
                  <a:pt x="2220468" y="165401"/>
                </a:lnTo>
                <a:lnTo>
                  <a:pt x="2288336" y="197202"/>
                </a:lnTo>
                <a:lnTo>
                  <a:pt x="2350483" y="231196"/>
                </a:lnTo>
                <a:lnTo>
                  <a:pt x="2406572" y="267238"/>
                </a:lnTo>
                <a:lnTo>
                  <a:pt x="2456270" y="305182"/>
                </a:lnTo>
                <a:lnTo>
                  <a:pt x="2499240" y="344882"/>
                </a:lnTo>
                <a:lnTo>
                  <a:pt x="2535149" y="386193"/>
                </a:lnTo>
                <a:lnTo>
                  <a:pt x="2563661" y="428970"/>
                </a:lnTo>
                <a:lnTo>
                  <a:pt x="2584441" y="473068"/>
                </a:lnTo>
                <a:lnTo>
                  <a:pt x="2597155" y="518340"/>
                </a:lnTo>
                <a:lnTo>
                  <a:pt x="2601467" y="564641"/>
                </a:lnTo>
                <a:lnTo>
                  <a:pt x="2597155" y="610943"/>
                </a:lnTo>
                <a:lnTo>
                  <a:pt x="2584441" y="656215"/>
                </a:lnTo>
                <a:lnTo>
                  <a:pt x="2563661" y="700313"/>
                </a:lnTo>
                <a:lnTo>
                  <a:pt x="2535149" y="743090"/>
                </a:lnTo>
                <a:lnTo>
                  <a:pt x="2499240" y="784401"/>
                </a:lnTo>
                <a:lnTo>
                  <a:pt x="2456270" y="824101"/>
                </a:lnTo>
                <a:lnTo>
                  <a:pt x="2406572" y="862045"/>
                </a:lnTo>
                <a:lnTo>
                  <a:pt x="2350483" y="898087"/>
                </a:lnTo>
                <a:lnTo>
                  <a:pt x="2288336" y="932081"/>
                </a:lnTo>
                <a:lnTo>
                  <a:pt x="2220468" y="963882"/>
                </a:lnTo>
                <a:lnTo>
                  <a:pt x="2147211" y="993345"/>
                </a:lnTo>
                <a:lnTo>
                  <a:pt x="2068903" y="1020324"/>
                </a:lnTo>
                <a:lnTo>
                  <a:pt x="1985876" y="1044673"/>
                </a:lnTo>
                <a:lnTo>
                  <a:pt x="1898468" y="1066248"/>
                </a:lnTo>
                <a:lnTo>
                  <a:pt x="1807011" y="1084903"/>
                </a:lnTo>
                <a:lnTo>
                  <a:pt x="1711842" y="1100492"/>
                </a:lnTo>
                <a:lnTo>
                  <a:pt x="1613294" y="1112870"/>
                </a:lnTo>
                <a:lnTo>
                  <a:pt x="1511704" y="1121892"/>
                </a:lnTo>
                <a:lnTo>
                  <a:pt x="1407405" y="1127411"/>
                </a:lnTo>
                <a:lnTo>
                  <a:pt x="1300734" y="1129283"/>
                </a:lnTo>
                <a:lnTo>
                  <a:pt x="1194044" y="1127411"/>
                </a:lnTo>
                <a:lnTo>
                  <a:pt x="1089732" y="1121892"/>
                </a:lnTo>
                <a:lnTo>
                  <a:pt x="988131" y="1112870"/>
                </a:lnTo>
                <a:lnTo>
                  <a:pt x="889577" y="1100492"/>
                </a:lnTo>
                <a:lnTo>
                  <a:pt x="794402" y="1084903"/>
                </a:lnTo>
                <a:lnTo>
                  <a:pt x="702943" y="1066248"/>
                </a:lnTo>
                <a:lnTo>
                  <a:pt x="615534" y="1044673"/>
                </a:lnTo>
                <a:lnTo>
                  <a:pt x="532509" y="1020324"/>
                </a:lnTo>
                <a:lnTo>
                  <a:pt x="454204" y="993345"/>
                </a:lnTo>
                <a:lnTo>
                  <a:pt x="380952" y="963882"/>
                </a:lnTo>
                <a:lnTo>
                  <a:pt x="313088" y="932081"/>
                </a:lnTo>
                <a:lnTo>
                  <a:pt x="250947" y="898087"/>
                </a:lnTo>
                <a:lnTo>
                  <a:pt x="194864" y="862045"/>
                </a:lnTo>
                <a:lnTo>
                  <a:pt x="145173" y="824101"/>
                </a:lnTo>
                <a:lnTo>
                  <a:pt x="102209" y="784401"/>
                </a:lnTo>
                <a:lnTo>
                  <a:pt x="66306" y="743090"/>
                </a:lnTo>
                <a:lnTo>
                  <a:pt x="37799" y="700313"/>
                </a:lnTo>
                <a:lnTo>
                  <a:pt x="17022" y="656215"/>
                </a:lnTo>
                <a:lnTo>
                  <a:pt x="4311" y="610943"/>
                </a:lnTo>
                <a:lnTo>
                  <a:pt x="0" y="564641"/>
                </a:lnTo>
                <a:close/>
              </a:path>
            </a:pathLst>
          </a:custGeom>
          <a:solidFill>
            <a:schemeClr val="accent6">
              <a:lumMod val="20000"/>
              <a:lumOff val="80000"/>
            </a:schemeClr>
          </a:solidFill>
          <a:ln w="9144">
            <a:solidFill>
              <a:srgbClr val="FF0000"/>
            </a:solidFill>
          </a:ln>
        </p:spPr>
        <p:txBody>
          <a:bodyPr wrap="square" lIns="0" tIns="0" rIns="0" bIns="0" rtlCol="0">
            <a:noAutofit/>
          </a:bodyPr>
          <a:lstStyle/>
          <a:p>
            <a:endParaRPr/>
          </a:p>
        </p:txBody>
      </p:sp>
      <p:sp>
        <p:nvSpPr>
          <p:cNvPr id="23" name="object 19"/>
          <p:cNvSpPr txBox="1"/>
          <p:nvPr/>
        </p:nvSpPr>
        <p:spPr>
          <a:xfrm>
            <a:off x="2968956" y="3363407"/>
            <a:ext cx="1638300" cy="560070"/>
          </a:xfrm>
          <a:prstGeom prst="rect">
            <a:avLst/>
          </a:prstGeom>
        </p:spPr>
        <p:txBody>
          <a:bodyPr vert="horz" wrap="square" lIns="0" tIns="0" rIns="0" bIns="0" rtlCol="0">
            <a:noAutofit/>
          </a:bodyPr>
          <a:lstStyle/>
          <a:p>
            <a:pPr marL="196850" marR="12700" indent="-184785">
              <a:lnSpc>
                <a:spcPct val="100099"/>
              </a:lnSpc>
            </a:pPr>
            <a:r>
              <a:rPr sz="1800" b="1" dirty="0">
                <a:solidFill>
                  <a:srgbClr val="862A39"/>
                </a:solidFill>
                <a:latin typeface="Arial"/>
                <a:cs typeface="Arial"/>
              </a:rPr>
              <a:t>4.2 Chính</a:t>
            </a:r>
            <a:r>
              <a:rPr sz="1800" b="1" spc="-5" dirty="0">
                <a:solidFill>
                  <a:srgbClr val="862A39"/>
                </a:solidFill>
                <a:latin typeface="Arial"/>
                <a:cs typeface="Arial"/>
              </a:rPr>
              <a:t> sá</a:t>
            </a:r>
            <a:r>
              <a:rPr sz="1800" b="1" spc="0" dirty="0">
                <a:solidFill>
                  <a:srgbClr val="862A39"/>
                </a:solidFill>
                <a:latin typeface="Arial"/>
                <a:cs typeface="Arial"/>
              </a:rPr>
              <a:t>ch môi</a:t>
            </a:r>
            <a:r>
              <a:rPr sz="1800" b="1" spc="-5" dirty="0">
                <a:solidFill>
                  <a:srgbClr val="862A39"/>
                </a:solidFill>
                <a:latin typeface="Arial"/>
                <a:cs typeface="Arial"/>
              </a:rPr>
              <a:t> </a:t>
            </a:r>
            <a:r>
              <a:rPr sz="1800" b="1" spc="0" dirty="0">
                <a:solidFill>
                  <a:srgbClr val="862A39"/>
                </a:solidFill>
                <a:latin typeface="Arial"/>
                <a:cs typeface="Arial"/>
              </a:rPr>
              <a:t>trươ</a:t>
            </a:r>
            <a:r>
              <a:rPr sz="1800" b="1" spc="5" dirty="0">
                <a:solidFill>
                  <a:srgbClr val="862A39"/>
                </a:solidFill>
                <a:latin typeface="Arial"/>
                <a:cs typeface="Arial"/>
              </a:rPr>
              <a:t>̀</a:t>
            </a:r>
            <a:r>
              <a:rPr sz="1800" b="1" spc="0" dirty="0">
                <a:solidFill>
                  <a:srgbClr val="862A39"/>
                </a:solidFill>
                <a:latin typeface="Arial"/>
                <a:cs typeface="Arial"/>
              </a:rPr>
              <a:t>ng</a:t>
            </a:r>
            <a:endParaRPr sz="1800" dirty="0">
              <a:solidFill>
                <a:srgbClr val="862A39"/>
              </a:solidFill>
              <a:latin typeface="Arial"/>
              <a:cs typeface="Arial"/>
            </a:endParaRPr>
          </a:p>
        </p:txBody>
      </p:sp>
      <p:sp>
        <p:nvSpPr>
          <p:cNvPr id="24" name="object 20"/>
          <p:cNvSpPr/>
          <p:nvPr/>
        </p:nvSpPr>
        <p:spPr>
          <a:xfrm>
            <a:off x="3787598" y="2007957"/>
            <a:ext cx="1524" cy="1149350"/>
          </a:xfrm>
          <a:custGeom>
            <a:avLst/>
            <a:gdLst/>
            <a:ahLst/>
            <a:cxnLst/>
            <a:rect l="l" t="t" r="r" b="b"/>
            <a:pathLst>
              <a:path w="1524" h="1149350">
                <a:moveTo>
                  <a:pt x="1524" y="1149350"/>
                </a:moveTo>
                <a:lnTo>
                  <a:pt x="0" y="0"/>
                </a:lnTo>
              </a:path>
            </a:pathLst>
          </a:custGeom>
          <a:ln w="9144">
            <a:solidFill>
              <a:srgbClr val="FF0000"/>
            </a:solidFill>
          </a:ln>
        </p:spPr>
        <p:txBody>
          <a:bodyPr wrap="square" lIns="0" tIns="0" rIns="0" bIns="0" rtlCol="0">
            <a:noAutofit/>
          </a:bodyPr>
          <a:lstStyle/>
          <a:p>
            <a:endParaRPr/>
          </a:p>
        </p:txBody>
      </p:sp>
      <p:sp>
        <p:nvSpPr>
          <p:cNvPr id="25" name="object 21"/>
          <p:cNvSpPr/>
          <p:nvPr/>
        </p:nvSpPr>
        <p:spPr>
          <a:xfrm>
            <a:off x="5089093" y="3722456"/>
            <a:ext cx="825500" cy="0"/>
          </a:xfrm>
          <a:custGeom>
            <a:avLst/>
            <a:gdLst/>
            <a:ahLst/>
            <a:cxnLst/>
            <a:rect l="l" t="t" r="r" b="b"/>
            <a:pathLst>
              <a:path w="825500">
                <a:moveTo>
                  <a:pt x="0" y="0"/>
                </a:moveTo>
                <a:lnTo>
                  <a:pt x="825500" y="0"/>
                </a:lnTo>
              </a:path>
            </a:pathLst>
          </a:custGeom>
          <a:ln w="9144">
            <a:solidFill>
              <a:srgbClr val="FF0000"/>
            </a:solidFill>
          </a:ln>
        </p:spPr>
        <p:txBody>
          <a:bodyPr wrap="square" lIns="0" tIns="0" rIns="0" bIns="0" rtlCol="0">
            <a:noAutofit/>
          </a:bodyPr>
          <a:lstStyle/>
          <a:p>
            <a:endParaRPr/>
          </a:p>
        </p:txBody>
      </p:sp>
      <p:sp>
        <p:nvSpPr>
          <p:cNvPr id="26" name="object 22"/>
          <p:cNvSpPr/>
          <p:nvPr/>
        </p:nvSpPr>
        <p:spPr>
          <a:xfrm>
            <a:off x="3787598" y="4287861"/>
            <a:ext cx="762" cy="259842"/>
          </a:xfrm>
          <a:custGeom>
            <a:avLst/>
            <a:gdLst/>
            <a:ahLst/>
            <a:cxnLst/>
            <a:rect l="l" t="t" r="r" b="b"/>
            <a:pathLst>
              <a:path w="762" h="259842">
                <a:moveTo>
                  <a:pt x="0" y="0"/>
                </a:moveTo>
                <a:lnTo>
                  <a:pt x="762" y="259841"/>
                </a:lnTo>
              </a:path>
            </a:pathLst>
          </a:custGeom>
          <a:ln w="9144">
            <a:solidFill>
              <a:srgbClr val="FF0000"/>
            </a:solidFill>
          </a:ln>
        </p:spPr>
        <p:txBody>
          <a:bodyPr wrap="square" lIns="0" tIns="0" rIns="0" bIns="0" rtlCol="0">
            <a:noAutofit/>
          </a:bodyPr>
          <a:lstStyle/>
          <a:p>
            <a:endParaRPr/>
          </a:p>
        </p:txBody>
      </p:sp>
      <p:sp>
        <p:nvSpPr>
          <p:cNvPr id="27" name="object 23"/>
          <p:cNvSpPr/>
          <p:nvPr/>
        </p:nvSpPr>
        <p:spPr>
          <a:xfrm>
            <a:off x="1830781" y="3722456"/>
            <a:ext cx="656844" cy="0"/>
          </a:xfrm>
          <a:custGeom>
            <a:avLst/>
            <a:gdLst/>
            <a:ahLst/>
            <a:cxnLst/>
            <a:rect l="l" t="t" r="r" b="b"/>
            <a:pathLst>
              <a:path w="656844">
                <a:moveTo>
                  <a:pt x="656844" y="0"/>
                </a:moveTo>
                <a:lnTo>
                  <a:pt x="0" y="0"/>
                </a:lnTo>
              </a:path>
            </a:pathLst>
          </a:custGeom>
          <a:ln w="9144">
            <a:solidFill>
              <a:srgbClr val="FF0000"/>
            </a:solidFill>
          </a:ln>
        </p:spPr>
        <p:txBody>
          <a:bodyPr wrap="square" lIns="0" tIns="0" rIns="0" bIns="0" rtlCol="0">
            <a:noAutofit/>
          </a:bodyPr>
          <a:lstStyle/>
          <a:p>
            <a:endParaRPr/>
          </a:p>
        </p:txBody>
      </p:sp>
      <p:sp>
        <p:nvSpPr>
          <p:cNvPr id="28" name="object 24"/>
          <p:cNvSpPr/>
          <p:nvPr/>
        </p:nvSpPr>
        <p:spPr>
          <a:xfrm>
            <a:off x="1830781" y="5139776"/>
            <a:ext cx="1382268" cy="742187"/>
          </a:xfrm>
          <a:custGeom>
            <a:avLst/>
            <a:gdLst/>
            <a:ahLst/>
            <a:cxnLst/>
            <a:rect l="l" t="t" r="r" b="b"/>
            <a:pathLst>
              <a:path w="1382268" h="742188">
                <a:moveTo>
                  <a:pt x="371094" y="742187"/>
                </a:moveTo>
                <a:lnTo>
                  <a:pt x="0" y="371094"/>
                </a:lnTo>
                <a:lnTo>
                  <a:pt x="371094" y="0"/>
                </a:lnTo>
                <a:lnTo>
                  <a:pt x="371094" y="185547"/>
                </a:lnTo>
                <a:lnTo>
                  <a:pt x="1382268" y="185547"/>
                </a:lnTo>
                <a:lnTo>
                  <a:pt x="1382268" y="556641"/>
                </a:lnTo>
                <a:lnTo>
                  <a:pt x="371094" y="556641"/>
                </a:lnTo>
                <a:lnTo>
                  <a:pt x="371094" y="742187"/>
                </a:lnTo>
                <a:close/>
              </a:path>
            </a:pathLst>
          </a:custGeom>
          <a:solidFill>
            <a:schemeClr val="accent5"/>
          </a:solidFill>
          <a:ln w="9144">
            <a:solidFill>
              <a:srgbClr val="000000"/>
            </a:solidFill>
          </a:ln>
        </p:spPr>
        <p:txBody>
          <a:bodyPr wrap="square" lIns="0" tIns="0" rIns="0" bIns="0" rtlCol="0">
            <a:noAutofit/>
          </a:bodyPr>
          <a:lstStyle/>
          <a:p>
            <a:endParaRPr/>
          </a:p>
        </p:txBody>
      </p:sp>
      <p:sp>
        <p:nvSpPr>
          <p:cNvPr id="29" name="object 13"/>
          <p:cNvSpPr/>
          <p:nvPr/>
        </p:nvSpPr>
        <p:spPr>
          <a:xfrm>
            <a:off x="327775" y="3187164"/>
            <a:ext cx="1636776" cy="1217675"/>
          </a:xfrm>
          <a:custGeom>
            <a:avLst/>
            <a:gdLst/>
            <a:ahLst/>
            <a:cxnLst/>
            <a:rect l="l" t="t" r="r" b="b"/>
            <a:pathLst>
              <a:path w="1636776" h="1217676">
                <a:moveTo>
                  <a:pt x="0" y="1217675"/>
                </a:moveTo>
                <a:lnTo>
                  <a:pt x="1636776" y="1217675"/>
                </a:lnTo>
                <a:lnTo>
                  <a:pt x="1636776" y="0"/>
                </a:lnTo>
                <a:lnTo>
                  <a:pt x="0" y="0"/>
                </a:lnTo>
                <a:lnTo>
                  <a:pt x="0" y="1217675"/>
                </a:lnTo>
                <a:close/>
              </a:path>
            </a:pathLst>
          </a:custGeom>
          <a:solidFill>
            <a:schemeClr val="accent5">
              <a:lumMod val="20000"/>
              <a:lumOff val="80000"/>
            </a:schemeClr>
          </a:solidFill>
          <a:ln w="12192">
            <a:solidFill>
              <a:srgbClr val="000000"/>
            </a:solidFill>
          </a:ln>
        </p:spPr>
        <p:txBody>
          <a:bodyPr wrap="square" lIns="0" tIns="0" rIns="0" bIns="0" rtlCol="0">
            <a:noAutofit/>
          </a:bodyPr>
          <a:lstStyle/>
          <a:p>
            <a:endParaRPr/>
          </a:p>
        </p:txBody>
      </p:sp>
      <p:sp>
        <p:nvSpPr>
          <p:cNvPr id="30" name="object 14"/>
          <p:cNvSpPr txBox="1"/>
          <p:nvPr/>
        </p:nvSpPr>
        <p:spPr>
          <a:xfrm>
            <a:off x="550788" y="3477220"/>
            <a:ext cx="1422400" cy="559435"/>
          </a:xfrm>
          <a:prstGeom prst="rect">
            <a:avLst/>
          </a:prstGeom>
        </p:spPr>
        <p:txBody>
          <a:bodyPr vert="horz" wrap="square" lIns="0" tIns="0" rIns="0" bIns="0" rtlCol="0">
            <a:noAutofit/>
          </a:bodyPr>
          <a:lstStyle/>
          <a:p>
            <a:pPr marL="12700">
              <a:lnSpc>
                <a:spcPct val="100000"/>
              </a:lnSpc>
            </a:pPr>
            <a:r>
              <a:rPr sz="1800" b="1" spc="-10" dirty="0">
                <a:latin typeface="Arial"/>
                <a:cs typeface="Arial"/>
              </a:rPr>
              <a:t>4</a:t>
            </a:r>
            <a:r>
              <a:rPr sz="1800" b="1" spc="0" dirty="0">
                <a:latin typeface="Arial"/>
                <a:cs typeface="Arial"/>
              </a:rPr>
              <a:t>.6 X</a:t>
            </a:r>
            <a:r>
              <a:rPr sz="1800" b="1" spc="-10" dirty="0">
                <a:latin typeface="Arial"/>
                <a:cs typeface="Arial"/>
              </a:rPr>
              <a:t>e</a:t>
            </a:r>
            <a:r>
              <a:rPr sz="1800" b="1" spc="0" dirty="0">
                <a:latin typeface="Arial"/>
                <a:cs typeface="Arial"/>
              </a:rPr>
              <a:t>m</a:t>
            </a:r>
            <a:r>
              <a:rPr sz="1800" b="1" spc="-10" dirty="0">
                <a:latin typeface="Arial"/>
                <a:cs typeface="Arial"/>
              </a:rPr>
              <a:t> </a:t>
            </a:r>
            <a:r>
              <a:rPr sz="1800" b="1" spc="0" dirty="0">
                <a:latin typeface="Arial"/>
                <a:cs typeface="Arial"/>
              </a:rPr>
              <a:t>x</a:t>
            </a:r>
            <a:r>
              <a:rPr sz="1800" b="1" spc="-10" dirty="0">
                <a:latin typeface="Arial"/>
                <a:cs typeface="Arial"/>
              </a:rPr>
              <a:t>é</a:t>
            </a:r>
            <a:r>
              <a:rPr sz="1800" b="1" spc="0" dirty="0">
                <a:latin typeface="Arial"/>
                <a:cs typeface="Arial"/>
              </a:rPr>
              <a:t>t</a:t>
            </a:r>
            <a:endParaRPr sz="1800" dirty="0">
              <a:latin typeface="Arial"/>
              <a:cs typeface="Arial"/>
            </a:endParaRPr>
          </a:p>
          <a:p>
            <a:pPr marL="12700">
              <a:lnSpc>
                <a:spcPct val="100000"/>
              </a:lnSpc>
            </a:pPr>
            <a:r>
              <a:rPr sz="1800" b="1" dirty="0">
                <a:latin typeface="Arial"/>
                <a:cs typeface="Arial"/>
              </a:rPr>
              <a:t>của</a:t>
            </a:r>
            <a:r>
              <a:rPr sz="1800" b="1" spc="-10" dirty="0">
                <a:latin typeface="Arial"/>
                <a:cs typeface="Arial"/>
              </a:rPr>
              <a:t> </a:t>
            </a:r>
            <a:r>
              <a:rPr sz="1800" b="1" spc="5" dirty="0">
                <a:latin typeface="Arial"/>
                <a:cs typeface="Arial"/>
              </a:rPr>
              <a:t>l</a:t>
            </a:r>
            <a:r>
              <a:rPr sz="1800" b="1" spc="0" dirty="0">
                <a:latin typeface="Arial"/>
                <a:cs typeface="Arial"/>
              </a:rPr>
              <a:t>ãnh đ</a:t>
            </a:r>
            <a:r>
              <a:rPr sz="1800" b="1" spc="-10" dirty="0">
                <a:latin typeface="Arial"/>
                <a:cs typeface="Arial"/>
              </a:rPr>
              <a:t>ạ</a:t>
            </a:r>
            <a:r>
              <a:rPr sz="1800" b="1" spc="0" dirty="0">
                <a:latin typeface="Arial"/>
                <a:cs typeface="Arial"/>
              </a:rPr>
              <a:t>o</a:t>
            </a:r>
            <a:endParaRPr sz="1800" dirty="0">
              <a:latin typeface="Arial"/>
              <a:cs typeface="Arial"/>
            </a:endParaRPr>
          </a:p>
        </p:txBody>
      </p:sp>
      <p:sp>
        <p:nvSpPr>
          <p:cNvPr id="2" name="Rectangle 1"/>
          <p:cNvSpPr/>
          <p:nvPr/>
        </p:nvSpPr>
        <p:spPr>
          <a:xfrm>
            <a:off x="2129649" y="909935"/>
            <a:ext cx="3753592" cy="461665"/>
          </a:xfrm>
          <a:prstGeom prst="rect">
            <a:avLst/>
          </a:prstGeom>
        </p:spPr>
        <p:txBody>
          <a:bodyPr wrap="none">
            <a:spAutoFit/>
          </a:bodyPr>
          <a:lstStyle/>
          <a:p>
            <a:r>
              <a:rPr lang="fi-FI" sz="2400" b="1" spc="-30" dirty="0">
                <a:solidFill>
                  <a:srgbClr val="862A39"/>
                </a:solidFill>
                <a:latin typeface="Arial"/>
                <a:cs typeface="Arial"/>
              </a:rPr>
              <a:t>M</a:t>
            </a:r>
            <a:r>
              <a:rPr lang="fi-FI" sz="2400" b="1" spc="-20" dirty="0">
                <a:solidFill>
                  <a:srgbClr val="862A39"/>
                </a:solidFill>
                <a:latin typeface="Arial"/>
                <a:cs typeface="Arial"/>
              </a:rPr>
              <a:t>ô</a:t>
            </a:r>
            <a:r>
              <a:rPr lang="fi-FI" sz="2400" b="1" spc="5" dirty="0">
                <a:solidFill>
                  <a:srgbClr val="862A39"/>
                </a:solidFill>
                <a:latin typeface="Arial"/>
                <a:cs typeface="Arial"/>
              </a:rPr>
              <a:t> </a:t>
            </a:r>
            <a:r>
              <a:rPr lang="fi-FI" sz="2400" b="1" spc="-15" dirty="0">
                <a:solidFill>
                  <a:srgbClr val="862A39"/>
                </a:solidFill>
                <a:latin typeface="Arial"/>
                <a:cs typeface="Arial"/>
              </a:rPr>
              <a:t>hình</a:t>
            </a:r>
            <a:r>
              <a:rPr lang="fi-FI" sz="2400" b="1" spc="5" dirty="0">
                <a:solidFill>
                  <a:srgbClr val="862A39"/>
                </a:solidFill>
                <a:latin typeface="Arial"/>
                <a:cs typeface="Arial"/>
              </a:rPr>
              <a:t> </a:t>
            </a:r>
            <a:r>
              <a:rPr lang="fi-FI" sz="2400" b="1" spc="-20" dirty="0">
                <a:solidFill>
                  <a:srgbClr val="862A39"/>
                </a:solidFill>
                <a:latin typeface="Arial"/>
                <a:cs typeface="Arial"/>
              </a:rPr>
              <a:t>ISO</a:t>
            </a:r>
            <a:r>
              <a:rPr lang="fi-FI" sz="2400" b="1" spc="-5" dirty="0">
                <a:solidFill>
                  <a:srgbClr val="862A39"/>
                </a:solidFill>
                <a:latin typeface="Arial"/>
                <a:cs typeface="Arial"/>
              </a:rPr>
              <a:t> </a:t>
            </a:r>
            <a:r>
              <a:rPr lang="fi-FI" sz="2400" b="1" spc="-15" dirty="0">
                <a:solidFill>
                  <a:srgbClr val="862A39"/>
                </a:solidFill>
                <a:latin typeface="Arial"/>
                <a:cs typeface="Arial"/>
              </a:rPr>
              <a:t>14001</a:t>
            </a:r>
            <a:r>
              <a:rPr lang="fi-FI" sz="2400" b="1" spc="-10" dirty="0">
                <a:solidFill>
                  <a:srgbClr val="862A39"/>
                </a:solidFill>
                <a:latin typeface="Arial"/>
                <a:cs typeface="Arial"/>
              </a:rPr>
              <a:t>:</a:t>
            </a:r>
            <a:r>
              <a:rPr lang="fi-FI" sz="2400" b="1" spc="15" dirty="0">
                <a:solidFill>
                  <a:srgbClr val="862A39"/>
                </a:solidFill>
                <a:latin typeface="Arial"/>
                <a:cs typeface="Arial"/>
              </a:rPr>
              <a:t> </a:t>
            </a:r>
            <a:r>
              <a:rPr lang="fi-FI" sz="2400" b="1" spc="-15" dirty="0">
                <a:solidFill>
                  <a:srgbClr val="862A39"/>
                </a:solidFill>
                <a:latin typeface="Arial"/>
                <a:cs typeface="Arial"/>
              </a:rPr>
              <a:t>2004</a:t>
            </a:r>
            <a:endParaRPr lang="en-US" sz="2400" dirty="0">
              <a:solidFill>
                <a:srgbClr val="862A39"/>
              </a:solidFill>
            </a:endParaRPr>
          </a:p>
        </p:txBody>
      </p:sp>
    </p:spTree>
    <p:extLst>
      <p:ext uri="{BB962C8B-B14F-4D97-AF65-F5344CB8AC3E}">
        <p14:creationId xmlns:p14="http://schemas.microsoft.com/office/powerpoint/2010/main" val="32650287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9" name="object 17"/>
          <p:cNvSpPr txBox="1"/>
          <p:nvPr/>
        </p:nvSpPr>
        <p:spPr>
          <a:xfrm>
            <a:off x="-22381" y="221129"/>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10.</a:t>
            </a:r>
            <a:r>
              <a:rPr lang="en-US" sz="30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HỆ THỐNG QUẢN LÝ MÔI TRƯỜNG </a:t>
            </a:r>
            <a:r>
              <a:rPr lang="en-US" sz="2800" b="1" dirty="0">
                <a:latin typeface="Arial" panose="020B0604020202020204" pitchFamily="34" charset="0"/>
                <a:cs typeface="Arial" panose="020B0604020202020204" pitchFamily="34" charset="0"/>
              </a:rPr>
              <a:t>(EMS)</a:t>
            </a:r>
            <a:endParaRPr lang="en-IN" sz="2800" b="1" i="1" spc="0" dirty="0">
              <a:latin typeface="Arial" panose="020B0604020202020204" pitchFamily="34" charset="0"/>
              <a:cs typeface="Arial" panose="020B0604020202020204" pitchFamily="34" charset="0"/>
            </a:endParaRPr>
          </a:p>
        </p:txBody>
      </p:sp>
      <p:grpSp>
        <p:nvGrpSpPr>
          <p:cNvPr id="5" name="Group 4"/>
          <p:cNvGrpSpPr/>
          <p:nvPr/>
        </p:nvGrpSpPr>
        <p:grpSpPr>
          <a:xfrm>
            <a:off x="190525" y="1312357"/>
            <a:ext cx="8762950" cy="4821936"/>
            <a:chOff x="205536" y="1115567"/>
            <a:chExt cx="8762950" cy="4821936"/>
          </a:xfrm>
        </p:grpSpPr>
        <p:sp>
          <p:nvSpPr>
            <p:cNvPr id="6" name="object 3"/>
            <p:cNvSpPr/>
            <p:nvPr/>
          </p:nvSpPr>
          <p:spPr>
            <a:xfrm>
              <a:off x="1511808" y="1115567"/>
              <a:ext cx="6476999" cy="4821936"/>
            </a:xfrm>
            <a:custGeom>
              <a:avLst/>
              <a:gdLst/>
              <a:ahLst/>
              <a:cxnLst/>
              <a:rect l="l" t="t" r="r" b="b"/>
              <a:pathLst>
                <a:path w="6477000" h="4821936">
                  <a:moveTo>
                    <a:pt x="5673344" y="0"/>
                  </a:moveTo>
                  <a:lnTo>
                    <a:pt x="803655" y="0"/>
                  </a:lnTo>
                  <a:lnTo>
                    <a:pt x="737741" y="2663"/>
                  </a:lnTo>
                  <a:lnTo>
                    <a:pt x="673294" y="10518"/>
                  </a:lnTo>
                  <a:lnTo>
                    <a:pt x="610522" y="23355"/>
                  </a:lnTo>
                  <a:lnTo>
                    <a:pt x="549631" y="40969"/>
                  </a:lnTo>
                  <a:lnTo>
                    <a:pt x="490829" y="63152"/>
                  </a:lnTo>
                  <a:lnTo>
                    <a:pt x="434321" y="89699"/>
                  </a:lnTo>
                  <a:lnTo>
                    <a:pt x="380316" y="120401"/>
                  </a:lnTo>
                  <a:lnTo>
                    <a:pt x="329019" y="155053"/>
                  </a:lnTo>
                  <a:lnTo>
                    <a:pt x="280637" y="193448"/>
                  </a:lnTo>
                  <a:lnTo>
                    <a:pt x="235378" y="235378"/>
                  </a:lnTo>
                  <a:lnTo>
                    <a:pt x="193448" y="280637"/>
                  </a:lnTo>
                  <a:lnTo>
                    <a:pt x="155053" y="329019"/>
                  </a:lnTo>
                  <a:lnTo>
                    <a:pt x="120401" y="380316"/>
                  </a:lnTo>
                  <a:lnTo>
                    <a:pt x="89699" y="434321"/>
                  </a:lnTo>
                  <a:lnTo>
                    <a:pt x="63152" y="490829"/>
                  </a:lnTo>
                  <a:lnTo>
                    <a:pt x="40969" y="549631"/>
                  </a:lnTo>
                  <a:lnTo>
                    <a:pt x="23355" y="610522"/>
                  </a:lnTo>
                  <a:lnTo>
                    <a:pt x="10518" y="673294"/>
                  </a:lnTo>
                  <a:lnTo>
                    <a:pt x="2663" y="737741"/>
                  </a:lnTo>
                  <a:lnTo>
                    <a:pt x="0" y="803656"/>
                  </a:lnTo>
                  <a:lnTo>
                    <a:pt x="0" y="4018280"/>
                  </a:lnTo>
                  <a:lnTo>
                    <a:pt x="2663" y="4084194"/>
                  </a:lnTo>
                  <a:lnTo>
                    <a:pt x="10518" y="4148641"/>
                  </a:lnTo>
                  <a:lnTo>
                    <a:pt x="23355" y="4211413"/>
                  </a:lnTo>
                  <a:lnTo>
                    <a:pt x="40969" y="4272304"/>
                  </a:lnTo>
                  <a:lnTo>
                    <a:pt x="63152" y="4331106"/>
                  </a:lnTo>
                  <a:lnTo>
                    <a:pt x="89699" y="4387614"/>
                  </a:lnTo>
                  <a:lnTo>
                    <a:pt x="120401" y="4441619"/>
                  </a:lnTo>
                  <a:lnTo>
                    <a:pt x="155053" y="4492916"/>
                  </a:lnTo>
                  <a:lnTo>
                    <a:pt x="193448" y="4541298"/>
                  </a:lnTo>
                  <a:lnTo>
                    <a:pt x="235378" y="4586557"/>
                  </a:lnTo>
                  <a:lnTo>
                    <a:pt x="280637" y="4628487"/>
                  </a:lnTo>
                  <a:lnTo>
                    <a:pt x="329019" y="4666882"/>
                  </a:lnTo>
                  <a:lnTo>
                    <a:pt x="380316" y="4701534"/>
                  </a:lnTo>
                  <a:lnTo>
                    <a:pt x="434321" y="4732236"/>
                  </a:lnTo>
                  <a:lnTo>
                    <a:pt x="490829" y="4758783"/>
                  </a:lnTo>
                  <a:lnTo>
                    <a:pt x="549631" y="4780966"/>
                  </a:lnTo>
                  <a:lnTo>
                    <a:pt x="610522" y="4798580"/>
                  </a:lnTo>
                  <a:lnTo>
                    <a:pt x="673294" y="4811417"/>
                  </a:lnTo>
                  <a:lnTo>
                    <a:pt x="737741" y="4819272"/>
                  </a:lnTo>
                  <a:lnTo>
                    <a:pt x="803655" y="4821936"/>
                  </a:lnTo>
                  <a:lnTo>
                    <a:pt x="5673344" y="4821936"/>
                  </a:lnTo>
                  <a:lnTo>
                    <a:pt x="5739258" y="4819272"/>
                  </a:lnTo>
                  <a:lnTo>
                    <a:pt x="5803705" y="4811417"/>
                  </a:lnTo>
                  <a:lnTo>
                    <a:pt x="5866477" y="4798580"/>
                  </a:lnTo>
                  <a:lnTo>
                    <a:pt x="5927368" y="4780966"/>
                  </a:lnTo>
                  <a:lnTo>
                    <a:pt x="5986170" y="4758783"/>
                  </a:lnTo>
                  <a:lnTo>
                    <a:pt x="6042678" y="4732236"/>
                  </a:lnTo>
                  <a:lnTo>
                    <a:pt x="6096683" y="4701534"/>
                  </a:lnTo>
                  <a:lnTo>
                    <a:pt x="6147980" y="4666882"/>
                  </a:lnTo>
                  <a:lnTo>
                    <a:pt x="6196362" y="4628487"/>
                  </a:lnTo>
                  <a:lnTo>
                    <a:pt x="6241621" y="4586557"/>
                  </a:lnTo>
                  <a:lnTo>
                    <a:pt x="6283551" y="4541298"/>
                  </a:lnTo>
                  <a:lnTo>
                    <a:pt x="6321946" y="4492916"/>
                  </a:lnTo>
                  <a:lnTo>
                    <a:pt x="6356598" y="4441619"/>
                  </a:lnTo>
                  <a:lnTo>
                    <a:pt x="6387300" y="4387614"/>
                  </a:lnTo>
                  <a:lnTo>
                    <a:pt x="6413847" y="4331106"/>
                  </a:lnTo>
                  <a:lnTo>
                    <a:pt x="6436030" y="4272304"/>
                  </a:lnTo>
                  <a:lnTo>
                    <a:pt x="6453644" y="4211413"/>
                  </a:lnTo>
                  <a:lnTo>
                    <a:pt x="6466481" y="4148641"/>
                  </a:lnTo>
                  <a:lnTo>
                    <a:pt x="6474336" y="4084194"/>
                  </a:lnTo>
                  <a:lnTo>
                    <a:pt x="6476999" y="4018280"/>
                  </a:lnTo>
                  <a:lnTo>
                    <a:pt x="6476999" y="803656"/>
                  </a:lnTo>
                  <a:lnTo>
                    <a:pt x="6474336" y="737741"/>
                  </a:lnTo>
                  <a:lnTo>
                    <a:pt x="6466481" y="673294"/>
                  </a:lnTo>
                  <a:lnTo>
                    <a:pt x="6453644" y="610522"/>
                  </a:lnTo>
                  <a:lnTo>
                    <a:pt x="6436030" y="549631"/>
                  </a:lnTo>
                  <a:lnTo>
                    <a:pt x="6413847" y="490829"/>
                  </a:lnTo>
                  <a:lnTo>
                    <a:pt x="6387300" y="434321"/>
                  </a:lnTo>
                  <a:lnTo>
                    <a:pt x="6356598" y="380316"/>
                  </a:lnTo>
                  <a:lnTo>
                    <a:pt x="6321946" y="329019"/>
                  </a:lnTo>
                  <a:lnTo>
                    <a:pt x="6283551" y="280637"/>
                  </a:lnTo>
                  <a:lnTo>
                    <a:pt x="6241621" y="235378"/>
                  </a:lnTo>
                  <a:lnTo>
                    <a:pt x="6196362" y="193448"/>
                  </a:lnTo>
                  <a:lnTo>
                    <a:pt x="6147980" y="155053"/>
                  </a:lnTo>
                  <a:lnTo>
                    <a:pt x="6096683" y="120401"/>
                  </a:lnTo>
                  <a:lnTo>
                    <a:pt x="6042678" y="89699"/>
                  </a:lnTo>
                  <a:lnTo>
                    <a:pt x="5986170" y="63152"/>
                  </a:lnTo>
                  <a:lnTo>
                    <a:pt x="5927368" y="40969"/>
                  </a:lnTo>
                  <a:lnTo>
                    <a:pt x="5866477" y="23355"/>
                  </a:lnTo>
                  <a:lnTo>
                    <a:pt x="5803705" y="10518"/>
                  </a:lnTo>
                  <a:lnTo>
                    <a:pt x="5739258" y="2663"/>
                  </a:lnTo>
                  <a:lnTo>
                    <a:pt x="5673344" y="0"/>
                  </a:lnTo>
                  <a:close/>
                </a:path>
              </a:pathLst>
            </a:custGeom>
            <a:solidFill>
              <a:schemeClr val="accent5">
                <a:lumMod val="20000"/>
                <a:lumOff val="80000"/>
              </a:schemeClr>
            </a:solidFill>
          </p:spPr>
          <p:txBody>
            <a:bodyPr wrap="square" lIns="0" tIns="0" rIns="0" bIns="0" rtlCol="0">
              <a:noAutofit/>
            </a:bodyPr>
            <a:lstStyle/>
            <a:p>
              <a:endParaRPr/>
            </a:p>
          </p:txBody>
        </p:sp>
        <p:sp>
          <p:nvSpPr>
            <p:cNvPr id="7" name="object 4"/>
            <p:cNvSpPr/>
            <p:nvPr/>
          </p:nvSpPr>
          <p:spPr>
            <a:xfrm>
              <a:off x="1511808" y="1115567"/>
              <a:ext cx="6476999" cy="4821936"/>
            </a:xfrm>
            <a:custGeom>
              <a:avLst/>
              <a:gdLst/>
              <a:ahLst/>
              <a:cxnLst/>
              <a:rect l="l" t="t" r="r" b="b"/>
              <a:pathLst>
                <a:path w="6477000" h="4821936">
                  <a:moveTo>
                    <a:pt x="0" y="803656"/>
                  </a:moveTo>
                  <a:lnTo>
                    <a:pt x="2663" y="737741"/>
                  </a:lnTo>
                  <a:lnTo>
                    <a:pt x="10518" y="673294"/>
                  </a:lnTo>
                  <a:lnTo>
                    <a:pt x="23355" y="610522"/>
                  </a:lnTo>
                  <a:lnTo>
                    <a:pt x="40969" y="549631"/>
                  </a:lnTo>
                  <a:lnTo>
                    <a:pt x="63152" y="490829"/>
                  </a:lnTo>
                  <a:lnTo>
                    <a:pt x="89699" y="434321"/>
                  </a:lnTo>
                  <a:lnTo>
                    <a:pt x="120401" y="380316"/>
                  </a:lnTo>
                  <a:lnTo>
                    <a:pt x="155053" y="329019"/>
                  </a:lnTo>
                  <a:lnTo>
                    <a:pt x="193448" y="280637"/>
                  </a:lnTo>
                  <a:lnTo>
                    <a:pt x="235378" y="235378"/>
                  </a:lnTo>
                  <a:lnTo>
                    <a:pt x="280637" y="193448"/>
                  </a:lnTo>
                  <a:lnTo>
                    <a:pt x="329019" y="155053"/>
                  </a:lnTo>
                  <a:lnTo>
                    <a:pt x="380316" y="120401"/>
                  </a:lnTo>
                  <a:lnTo>
                    <a:pt x="434321" y="89699"/>
                  </a:lnTo>
                  <a:lnTo>
                    <a:pt x="490829" y="63152"/>
                  </a:lnTo>
                  <a:lnTo>
                    <a:pt x="549631" y="40969"/>
                  </a:lnTo>
                  <a:lnTo>
                    <a:pt x="610522" y="23355"/>
                  </a:lnTo>
                  <a:lnTo>
                    <a:pt x="673294" y="10518"/>
                  </a:lnTo>
                  <a:lnTo>
                    <a:pt x="737741" y="2663"/>
                  </a:lnTo>
                  <a:lnTo>
                    <a:pt x="803655" y="0"/>
                  </a:lnTo>
                  <a:lnTo>
                    <a:pt x="5673344" y="0"/>
                  </a:lnTo>
                  <a:lnTo>
                    <a:pt x="5739258" y="2663"/>
                  </a:lnTo>
                  <a:lnTo>
                    <a:pt x="5803705" y="10518"/>
                  </a:lnTo>
                  <a:lnTo>
                    <a:pt x="5866477" y="23355"/>
                  </a:lnTo>
                  <a:lnTo>
                    <a:pt x="5927368" y="40969"/>
                  </a:lnTo>
                  <a:lnTo>
                    <a:pt x="5986170" y="63152"/>
                  </a:lnTo>
                  <a:lnTo>
                    <a:pt x="6042678" y="89699"/>
                  </a:lnTo>
                  <a:lnTo>
                    <a:pt x="6096683" y="120401"/>
                  </a:lnTo>
                  <a:lnTo>
                    <a:pt x="6147980" y="155053"/>
                  </a:lnTo>
                  <a:lnTo>
                    <a:pt x="6196362" y="193448"/>
                  </a:lnTo>
                  <a:lnTo>
                    <a:pt x="6241621" y="235378"/>
                  </a:lnTo>
                  <a:lnTo>
                    <a:pt x="6283551" y="280637"/>
                  </a:lnTo>
                  <a:lnTo>
                    <a:pt x="6321946" y="329019"/>
                  </a:lnTo>
                  <a:lnTo>
                    <a:pt x="6356598" y="380316"/>
                  </a:lnTo>
                  <a:lnTo>
                    <a:pt x="6387300" y="434321"/>
                  </a:lnTo>
                  <a:lnTo>
                    <a:pt x="6413847" y="490829"/>
                  </a:lnTo>
                  <a:lnTo>
                    <a:pt x="6436030" y="549631"/>
                  </a:lnTo>
                  <a:lnTo>
                    <a:pt x="6453644" y="610522"/>
                  </a:lnTo>
                  <a:lnTo>
                    <a:pt x="6466481" y="673294"/>
                  </a:lnTo>
                  <a:lnTo>
                    <a:pt x="6474336" y="737741"/>
                  </a:lnTo>
                  <a:lnTo>
                    <a:pt x="6476999" y="803656"/>
                  </a:lnTo>
                  <a:lnTo>
                    <a:pt x="6476999" y="4018280"/>
                  </a:lnTo>
                  <a:lnTo>
                    <a:pt x="6474336" y="4084194"/>
                  </a:lnTo>
                  <a:lnTo>
                    <a:pt x="6466481" y="4148641"/>
                  </a:lnTo>
                  <a:lnTo>
                    <a:pt x="6453644" y="4211413"/>
                  </a:lnTo>
                  <a:lnTo>
                    <a:pt x="6436030" y="4272304"/>
                  </a:lnTo>
                  <a:lnTo>
                    <a:pt x="6413847" y="4331106"/>
                  </a:lnTo>
                  <a:lnTo>
                    <a:pt x="6387300" y="4387614"/>
                  </a:lnTo>
                  <a:lnTo>
                    <a:pt x="6356598" y="4441619"/>
                  </a:lnTo>
                  <a:lnTo>
                    <a:pt x="6321946" y="4492916"/>
                  </a:lnTo>
                  <a:lnTo>
                    <a:pt x="6283551" y="4541298"/>
                  </a:lnTo>
                  <a:lnTo>
                    <a:pt x="6241621" y="4586557"/>
                  </a:lnTo>
                  <a:lnTo>
                    <a:pt x="6196362" y="4628487"/>
                  </a:lnTo>
                  <a:lnTo>
                    <a:pt x="6147980" y="4666882"/>
                  </a:lnTo>
                  <a:lnTo>
                    <a:pt x="6096683" y="4701534"/>
                  </a:lnTo>
                  <a:lnTo>
                    <a:pt x="6042678" y="4732236"/>
                  </a:lnTo>
                  <a:lnTo>
                    <a:pt x="5986170" y="4758783"/>
                  </a:lnTo>
                  <a:lnTo>
                    <a:pt x="5927368" y="4780966"/>
                  </a:lnTo>
                  <a:lnTo>
                    <a:pt x="5866477" y="4798580"/>
                  </a:lnTo>
                  <a:lnTo>
                    <a:pt x="5803705" y="4811417"/>
                  </a:lnTo>
                  <a:lnTo>
                    <a:pt x="5739258" y="4819272"/>
                  </a:lnTo>
                  <a:lnTo>
                    <a:pt x="5673344" y="4821936"/>
                  </a:lnTo>
                  <a:lnTo>
                    <a:pt x="803655" y="4821936"/>
                  </a:lnTo>
                  <a:lnTo>
                    <a:pt x="737741" y="4819272"/>
                  </a:lnTo>
                  <a:lnTo>
                    <a:pt x="673294" y="4811417"/>
                  </a:lnTo>
                  <a:lnTo>
                    <a:pt x="610522" y="4798580"/>
                  </a:lnTo>
                  <a:lnTo>
                    <a:pt x="549631" y="4780966"/>
                  </a:lnTo>
                  <a:lnTo>
                    <a:pt x="490829" y="4758783"/>
                  </a:lnTo>
                  <a:lnTo>
                    <a:pt x="434321" y="4732236"/>
                  </a:lnTo>
                  <a:lnTo>
                    <a:pt x="380316" y="4701534"/>
                  </a:lnTo>
                  <a:lnTo>
                    <a:pt x="329019" y="4666882"/>
                  </a:lnTo>
                  <a:lnTo>
                    <a:pt x="280637" y="4628487"/>
                  </a:lnTo>
                  <a:lnTo>
                    <a:pt x="235378" y="4586557"/>
                  </a:lnTo>
                  <a:lnTo>
                    <a:pt x="193448" y="4541298"/>
                  </a:lnTo>
                  <a:lnTo>
                    <a:pt x="155053" y="4492916"/>
                  </a:lnTo>
                  <a:lnTo>
                    <a:pt x="120401" y="4441619"/>
                  </a:lnTo>
                  <a:lnTo>
                    <a:pt x="89699" y="4387614"/>
                  </a:lnTo>
                  <a:lnTo>
                    <a:pt x="63152" y="4331106"/>
                  </a:lnTo>
                  <a:lnTo>
                    <a:pt x="40969" y="4272304"/>
                  </a:lnTo>
                  <a:lnTo>
                    <a:pt x="23355" y="4211413"/>
                  </a:lnTo>
                  <a:lnTo>
                    <a:pt x="10518" y="4148641"/>
                  </a:lnTo>
                  <a:lnTo>
                    <a:pt x="2663" y="4084194"/>
                  </a:lnTo>
                  <a:lnTo>
                    <a:pt x="0" y="4018280"/>
                  </a:lnTo>
                  <a:lnTo>
                    <a:pt x="0" y="803656"/>
                  </a:lnTo>
                  <a:close/>
                </a:path>
              </a:pathLst>
            </a:custGeom>
            <a:ln w="12192">
              <a:solidFill>
                <a:srgbClr val="000000"/>
              </a:solidFill>
            </a:ln>
          </p:spPr>
          <p:txBody>
            <a:bodyPr wrap="square" lIns="0" tIns="0" rIns="0" bIns="0" rtlCol="0">
              <a:noAutofit/>
            </a:bodyPr>
            <a:lstStyle/>
            <a:p>
              <a:endParaRPr/>
            </a:p>
          </p:txBody>
        </p:sp>
        <p:sp>
          <p:nvSpPr>
            <p:cNvPr id="8" name="object 5"/>
            <p:cNvSpPr/>
            <p:nvPr/>
          </p:nvSpPr>
          <p:spPr>
            <a:xfrm>
              <a:off x="4085082" y="1279397"/>
              <a:ext cx="1283207" cy="1229867"/>
            </a:xfrm>
            <a:custGeom>
              <a:avLst/>
              <a:gdLst/>
              <a:ahLst/>
              <a:cxnLst/>
              <a:rect l="l" t="t" r="r" b="b"/>
              <a:pathLst>
                <a:path w="1283207" h="1229867">
                  <a:moveTo>
                    <a:pt x="641603" y="0"/>
                  </a:moveTo>
                  <a:lnTo>
                    <a:pt x="588984" y="2038"/>
                  </a:lnTo>
                  <a:lnTo>
                    <a:pt x="537536" y="8049"/>
                  </a:lnTo>
                  <a:lnTo>
                    <a:pt x="487425" y="17872"/>
                  </a:lnTo>
                  <a:lnTo>
                    <a:pt x="438814" y="31351"/>
                  </a:lnTo>
                  <a:lnTo>
                    <a:pt x="391870" y="48327"/>
                  </a:lnTo>
                  <a:lnTo>
                    <a:pt x="346758" y="68641"/>
                  </a:lnTo>
                  <a:lnTo>
                    <a:pt x="303642" y="92136"/>
                  </a:lnTo>
                  <a:lnTo>
                    <a:pt x="262688" y="118652"/>
                  </a:lnTo>
                  <a:lnTo>
                    <a:pt x="224062" y="148032"/>
                  </a:lnTo>
                  <a:lnTo>
                    <a:pt x="187928" y="180117"/>
                  </a:lnTo>
                  <a:lnTo>
                    <a:pt x="154451" y="214749"/>
                  </a:lnTo>
                  <a:lnTo>
                    <a:pt x="123797" y="251770"/>
                  </a:lnTo>
                  <a:lnTo>
                    <a:pt x="96131" y="291022"/>
                  </a:lnTo>
                  <a:lnTo>
                    <a:pt x="71618" y="332345"/>
                  </a:lnTo>
                  <a:lnTo>
                    <a:pt x="50422" y="375582"/>
                  </a:lnTo>
                  <a:lnTo>
                    <a:pt x="32711" y="420575"/>
                  </a:lnTo>
                  <a:lnTo>
                    <a:pt x="18647" y="467164"/>
                  </a:lnTo>
                  <a:lnTo>
                    <a:pt x="8398" y="515193"/>
                  </a:lnTo>
                  <a:lnTo>
                    <a:pt x="2127" y="564502"/>
                  </a:lnTo>
                  <a:lnTo>
                    <a:pt x="0" y="614934"/>
                  </a:lnTo>
                  <a:lnTo>
                    <a:pt x="2127" y="665365"/>
                  </a:lnTo>
                  <a:lnTo>
                    <a:pt x="8398" y="714674"/>
                  </a:lnTo>
                  <a:lnTo>
                    <a:pt x="18647" y="762703"/>
                  </a:lnTo>
                  <a:lnTo>
                    <a:pt x="32711" y="809292"/>
                  </a:lnTo>
                  <a:lnTo>
                    <a:pt x="50422" y="854285"/>
                  </a:lnTo>
                  <a:lnTo>
                    <a:pt x="71618" y="897522"/>
                  </a:lnTo>
                  <a:lnTo>
                    <a:pt x="96131" y="938845"/>
                  </a:lnTo>
                  <a:lnTo>
                    <a:pt x="123797" y="978097"/>
                  </a:lnTo>
                  <a:lnTo>
                    <a:pt x="154451" y="1015118"/>
                  </a:lnTo>
                  <a:lnTo>
                    <a:pt x="187928" y="1049750"/>
                  </a:lnTo>
                  <a:lnTo>
                    <a:pt x="224062" y="1081835"/>
                  </a:lnTo>
                  <a:lnTo>
                    <a:pt x="262688" y="1111215"/>
                  </a:lnTo>
                  <a:lnTo>
                    <a:pt x="303642" y="1137731"/>
                  </a:lnTo>
                  <a:lnTo>
                    <a:pt x="346758" y="1161226"/>
                  </a:lnTo>
                  <a:lnTo>
                    <a:pt x="391870" y="1181540"/>
                  </a:lnTo>
                  <a:lnTo>
                    <a:pt x="438814" y="1198516"/>
                  </a:lnTo>
                  <a:lnTo>
                    <a:pt x="487425" y="1211995"/>
                  </a:lnTo>
                  <a:lnTo>
                    <a:pt x="537536" y="1221818"/>
                  </a:lnTo>
                  <a:lnTo>
                    <a:pt x="588984" y="1227829"/>
                  </a:lnTo>
                  <a:lnTo>
                    <a:pt x="641603" y="1229867"/>
                  </a:lnTo>
                  <a:lnTo>
                    <a:pt x="694223" y="1227829"/>
                  </a:lnTo>
                  <a:lnTo>
                    <a:pt x="745671" y="1221818"/>
                  </a:lnTo>
                  <a:lnTo>
                    <a:pt x="795782" y="1211995"/>
                  </a:lnTo>
                  <a:lnTo>
                    <a:pt x="844393" y="1198516"/>
                  </a:lnTo>
                  <a:lnTo>
                    <a:pt x="891337" y="1181540"/>
                  </a:lnTo>
                  <a:lnTo>
                    <a:pt x="936449" y="1161226"/>
                  </a:lnTo>
                  <a:lnTo>
                    <a:pt x="979565" y="1137731"/>
                  </a:lnTo>
                  <a:lnTo>
                    <a:pt x="1020519" y="1111215"/>
                  </a:lnTo>
                  <a:lnTo>
                    <a:pt x="1059145" y="1081835"/>
                  </a:lnTo>
                  <a:lnTo>
                    <a:pt x="1095279" y="1049750"/>
                  </a:lnTo>
                  <a:lnTo>
                    <a:pt x="1128756" y="1015118"/>
                  </a:lnTo>
                  <a:lnTo>
                    <a:pt x="1159410" y="978097"/>
                  </a:lnTo>
                  <a:lnTo>
                    <a:pt x="1187076" y="938845"/>
                  </a:lnTo>
                  <a:lnTo>
                    <a:pt x="1211589" y="897522"/>
                  </a:lnTo>
                  <a:lnTo>
                    <a:pt x="1232785" y="854285"/>
                  </a:lnTo>
                  <a:lnTo>
                    <a:pt x="1250496" y="809292"/>
                  </a:lnTo>
                  <a:lnTo>
                    <a:pt x="1264560" y="762703"/>
                  </a:lnTo>
                  <a:lnTo>
                    <a:pt x="1274809" y="714674"/>
                  </a:lnTo>
                  <a:lnTo>
                    <a:pt x="1281080" y="665365"/>
                  </a:lnTo>
                  <a:lnTo>
                    <a:pt x="1283207" y="614934"/>
                  </a:lnTo>
                  <a:lnTo>
                    <a:pt x="1281080" y="564502"/>
                  </a:lnTo>
                  <a:lnTo>
                    <a:pt x="1274809" y="515193"/>
                  </a:lnTo>
                  <a:lnTo>
                    <a:pt x="1264560" y="467164"/>
                  </a:lnTo>
                  <a:lnTo>
                    <a:pt x="1250496" y="420575"/>
                  </a:lnTo>
                  <a:lnTo>
                    <a:pt x="1232785" y="375582"/>
                  </a:lnTo>
                  <a:lnTo>
                    <a:pt x="1211589" y="332345"/>
                  </a:lnTo>
                  <a:lnTo>
                    <a:pt x="1187076" y="291022"/>
                  </a:lnTo>
                  <a:lnTo>
                    <a:pt x="1159410" y="251770"/>
                  </a:lnTo>
                  <a:lnTo>
                    <a:pt x="1128756" y="214749"/>
                  </a:lnTo>
                  <a:lnTo>
                    <a:pt x="1095279" y="180117"/>
                  </a:lnTo>
                  <a:lnTo>
                    <a:pt x="1059145" y="148032"/>
                  </a:lnTo>
                  <a:lnTo>
                    <a:pt x="1020519" y="118652"/>
                  </a:lnTo>
                  <a:lnTo>
                    <a:pt x="979565" y="92136"/>
                  </a:lnTo>
                  <a:lnTo>
                    <a:pt x="936449" y="68641"/>
                  </a:lnTo>
                  <a:lnTo>
                    <a:pt x="891337" y="48327"/>
                  </a:lnTo>
                  <a:lnTo>
                    <a:pt x="844393" y="31351"/>
                  </a:lnTo>
                  <a:lnTo>
                    <a:pt x="795782" y="17872"/>
                  </a:lnTo>
                  <a:lnTo>
                    <a:pt x="745671" y="8049"/>
                  </a:lnTo>
                  <a:lnTo>
                    <a:pt x="694223" y="2038"/>
                  </a:lnTo>
                  <a:lnTo>
                    <a:pt x="641603" y="0"/>
                  </a:lnTo>
                  <a:close/>
                </a:path>
              </a:pathLst>
            </a:custGeom>
            <a:solidFill>
              <a:srgbClr val="E4E4E4"/>
            </a:solidFill>
          </p:spPr>
          <p:txBody>
            <a:bodyPr wrap="square" lIns="0" tIns="0" rIns="0" bIns="0" rtlCol="0">
              <a:noAutofit/>
            </a:bodyPr>
            <a:lstStyle/>
            <a:p>
              <a:endParaRPr/>
            </a:p>
          </p:txBody>
        </p:sp>
        <p:sp>
          <p:nvSpPr>
            <p:cNvPr id="10" name="object 6"/>
            <p:cNvSpPr/>
            <p:nvPr/>
          </p:nvSpPr>
          <p:spPr>
            <a:xfrm>
              <a:off x="4085082" y="1279397"/>
              <a:ext cx="1283207" cy="1229867"/>
            </a:xfrm>
            <a:custGeom>
              <a:avLst/>
              <a:gdLst/>
              <a:ahLst/>
              <a:cxnLst/>
              <a:rect l="l" t="t" r="r" b="b"/>
              <a:pathLst>
                <a:path w="1283207" h="1229867">
                  <a:moveTo>
                    <a:pt x="0" y="614934"/>
                  </a:moveTo>
                  <a:lnTo>
                    <a:pt x="2127" y="564502"/>
                  </a:lnTo>
                  <a:lnTo>
                    <a:pt x="8398" y="515193"/>
                  </a:lnTo>
                  <a:lnTo>
                    <a:pt x="18647" y="467164"/>
                  </a:lnTo>
                  <a:lnTo>
                    <a:pt x="32711" y="420575"/>
                  </a:lnTo>
                  <a:lnTo>
                    <a:pt x="50422" y="375582"/>
                  </a:lnTo>
                  <a:lnTo>
                    <a:pt x="71618" y="332345"/>
                  </a:lnTo>
                  <a:lnTo>
                    <a:pt x="96131" y="291022"/>
                  </a:lnTo>
                  <a:lnTo>
                    <a:pt x="123797" y="251770"/>
                  </a:lnTo>
                  <a:lnTo>
                    <a:pt x="154451" y="214749"/>
                  </a:lnTo>
                  <a:lnTo>
                    <a:pt x="187928" y="180117"/>
                  </a:lnTo>
                  <a:lnTo>
                    <a:pt x="224062" y="148032"/>
                  </a:lnTo>
                  <a:lnTo>
                    <a:pt x="262688" y="118652"/>
                  </a:lnTo>
                  <a:lnTo>
                    <a:pt x="303642" y="92136"/>
                  </a:lnTo>
                  <a:lnTo>
                    <a:pt x="346758" y="68641"/>
                  </a:lnTo>
                  <a:lnTo>
                    <a:pt x="391870" y="48327"/>
                  </a:lnTo>
                  <a:lnTo>
                    <a:pt x="438814" y="31351"/>
                  </a:lnTo>
                  <a:lnTo>
                    <a:pt x="487425" y="17872"/>
                  </a:lnTo>
                  <a:lnTo>
                    <a:pt x="537536" y="8049"/>
                  </a:lnTo>
                  <a:lnTo>
                    <a:pt x="588984" y="2038"/>
                  </a:lnTo>
                  <a:lnTo>
                    <a:pt x="641603" y="0"/>
                  </a:lnTo>
                  <a:lnTo>
                    <a:pt x="694223" y="2038"/>
                  </a:lnTo>
                  <a:lnTo>
                    <a:pt x="745671" y="8049"/>
                  </a:lnTo>
                  <a:lnTo>
                    <a:pt x="795782" y="17872"/>
                  </a:lnTo>
                  <a:lnTo>
                    <a:pt x="844393" y="31351"/>
                  </a:lnTo>
                  <a:lnTo>
                    <a:pt x="891337" y="48327"/>
                  </a:lnTo>
                  <a:lnTo>
                    <a:pt x="936449" y="68641"/>
                  </a:lnTo>
                  <a:lnTo>
                    <a:pt x="979565" y="92136"/>
                  </a:lnTo>
                  <a:lnTo>
                    <a:pt x="1020519" y="118652"/>
                  </a:lnTo>
                  <a:lnTo>
                    <a:pt x="1059145" y="148032"/>
                  </a:lnTo>
                  <a:lnTo>
                    <a:pt x="1095279" y="180117"/>
                  </a:lnTo>
                  <a:lnTo>
                    <a:pt x="1128756" y="214749"/>
                  </a:lnTo>
                  <a:lnTo>
                    <a:pt x="1159410" y="251770"/>
                  </a:lnTo>
                  <a:lnTo>
                    <a:pt x="1187076" y="291022"/>
                  </a:lnTo>
                  <a:lnTo>
                    <a:pt x="1211589" y="332345"/>
                  </a:lnTo>
                  <a:lnTo>
                    <a:pt x="1232785" y="375582"/>
                  </a:lnTo>
                  <a:lnTo>
                    <a:pt x="1250496" y="420575"/>
                  </a:lnTo>
                  <a:lnTo>
                    <a:pt x="1264560" y="467164"/>
                  </a:lnTo>
                  <a:lnTo>
                    <a:pt x="1274809" y="515193"/>
                  </a:lnTo>
                  <a:lnTo>
                    <a:pt x="1281080" y="564502"/>
                  </a:lnTo>
                  <a:lnTo>
                    <a:pt x="1283207" y="614934"/>
                  </a:lnTo>
                  <a:lnTo>
                    <a:pt x="1281080" y="665365"/>
                  </a:lnTo>
                  <a:lnTo>
                    <a:pt x="1274809" y="714674"/>
                  </a:lnTo>
                  <a:lnTo>
                    <a:pt x="1264560" y="762703"/>
                  </a:lnTo>
                  <a:lnTo>
                    <a:pt x="1250496" y="809292"/>
                  </a:lnTo>
                  <a:lnTo>
                    <a:pt x="1232785" y="854285"/>
                  </a:lnTo>
                  <a:lnTo>
                    <a:pt x="1211589" y="897522"/>
                  </a:lnTo>
                  <a:lnTo>
                    <a:pt x="1187076" y="938845"/>
                  </a:lnTo>
                  <a:lnTo>
                    <a:pt x="1159410" y="978097"/>
                  </a:lnTo>
                  <a:lnTo>
                    <a:pt x="1128756" y="1015118"/>
                  </a:lnTo>
                  <a:lnTo>
                    <a:pt x="1095279" y="1049750"/>
                  </a:lnTo>
                  <a:lnTo>
                    <a:pt x="1059145" y="1081835"/>
                  </a:lnTo>
                  <a:lnTo>
                    <a:pt x="1020519" y="1111215"/>
                  </a:lnTo>
                  <a:lnTo>
                    <a:pt x="979565" y="1137731"/>
                  </a:lnTo>
                  <a:lnTo>
                    <a:pt x="936449" y="1161226"/>
                  </a:lnTo>
                  <a:lnTo>
                    <a:pt x="891337" y="1181540"/>
                  </a:lnTo>
                  <a:lnTo>
                    <a:pt x="844393" y="1198516"/>
                  </a:lnTo>
                  <a:lnTo>
                    <a:pt x="795782" y="1211995"/>
                  </a:lnTo>
                  <a:lnTo>
                    <a:pt x="745671" y="1221818"/>
                  </a:lnTo>
                  <a:lnTo>
                    <a:pt x="694223" y="1227829"/>
                  </a:lnTo>
                  <a:lnTo>
                    <a:pt x="641603" y="1229867"/>
                  </a:lnTo>
                  <a:lnTo>
                    <a:pt x="588984" y="1227829"/>
                  </a:lnTo>
                  <a:lnTo>
                    <a:pt x="537536" y="1221818"/>
                  </a:lnTo>
                  <a:lnTo>
                    <a:pt x="487425" y="1211995"/>
                  </a:lnTo>
                  <a:lnTo>
                    <a:pt x="438814" y="1198516"/>
                  </a:lnTo>
                  <a:lnTo>
                    <a:pt x="391870" y="1181540"/>
                  </a:lnTo>
                  <a:lnTo>
                    <a:pt x="346758" y="1161226"/>
                  </a:lnTo>
                  <a:lnTo>
                    <a:pt x="303642" y="1137731"/>
                  </a:lnTo>
                  <a:lnTo>
                    <a:pt x="262688" y="1111215"/>
                  </a:lnTo>
                  <a:lnTo>
                    <a:pt x="224062" y="1081835"/>
                  </a:lnTo>
                  <a:lnTo>
                    <a:pt x="187928" y="1049750"/>
                  </a:lnTo>
                  <a:lnTo>
                    <a:pt x="154451" y="1015118"/>
                  </a:lnTo>
                  <a:lnTo>
                    <a:pt x="123797" y="978097"/>
                  </a:lnTo>
                  <a:lnTo>
                    <a:pt x="96131" y="938845"/>
                  </a:lnTo>
                  <a:lnTo>
                    <a:pt x="71618" y="897522"/>
                  </a:lnTo>
                  <a:lnTo>
                    <a:pt x="50422" y="854285"/>
                  </a:lnTo>
                  <a:lnTo>
                    <a:pt x="32711" y="809292"/>
                  </a:lnTo>
                  <a:lnTo>
                    <a:pt x="18647" y="762703"/>
                  </a:lnTo>
                  <a:lnTo>
                    <a:pt x="8398" y="714674"/>
                  </a:lnTo>
                  <a:lnTo>
                    <a:pt x="2127" y="665365"/>
                  </a:lnTo>
                  <a:lnTo>
                    <a:pt x="0" y="614934"/>
                  </a:lnTo>
                  <a:close/>
                </a:path>
              </a:pathLst>
            </a:custGeom>
            <a:ln w="25908">
              <a:solidFill>
                <a:srgbClr val="88A3A7"/>
              </a:solidFill>
            </a:ln>
          </p:spPr>
          <p:txBody>
            <a:bodyPr wrap="square" lIns="0" tIns="0" rIns="0" bIns="0" rtlCol="0">
              <a:noAutofit/>
            </a:bodyPr>
            <a:lstStyle/>
            <a:p>
              <a:endParaRPr/>
            </a:p>
          </p:txBody>
        </p:sp>
        <p:sp>
          <p:nvSpPr>
            <p:cNvPr id="11" name="object 7"/>
            <p:cNvSpPr txBox="1"/>
            <p:nvPr/>
          </p:nvSpPr>
          <p:spPr>
            <a:xfrm>
              <a:off x="4358766" y="1521079"/>
              <a:ext cx="736600" cy="747395"/>
            </a:xfrm>
            <a:prstGeom prst="rect">
              <a:avLst/>
            </a:prstGeom>
          </p:spPr>
          <p:txBody>
            <a:bodyPr vert="horz" wrap="square" lIns="0" tIns="0" rIns="0" bIns="0" rtlCol="0">
              <a:noAutofit/>
            </a:bodyPr>
            <a:lstStyle/>
            <a:p>
              <a:pPr marL="12700" marR="12700" indent="57150" algn="ctr">
                <a:lnSpc>
                  <a:spcPts val="1939"/>
                </a:lnSpc>
              </a:pPr>
              <a:r>
                <a:rPr sz="1800" dirty="0">
                  <a:solidFill>
                    <a:srgbClr val="862A39"/>
                  </a:solidFill>
                  <a:latin typeface="Arial"/>
                  <a:cs typeface="Arial"/>
                </a:rPr>
                <a:t>Hỗ</a:t>
              </a:r>
              <a:r>
                <a:rPr sz="1800" spc="5" dirty="0">
                  <a:solidFill>
                    <a:srgbClr val="862A39"/>
                  </a:solidFill>
                  <a:latin typeface="Arial"/>
                  <a:cs typeface="Arial"/>
                </a:rPr>
                <a:t> </a:t>
              </a:r>
              <a:r>
                <a:rPr sz="1800" spc="0" dirty="0">
                  <a:solidFill>
                    <a:srgbClr val="862A39"/>
                  </a:solidFill>
                  <a:latin typeface="Arial"/>
                  <a:cs typeface="Arial"/>
                </a:rPr>
                <a:t>trợ và V</a:t>
              </a:r>
              <a:r>
                <a:rPr sz="1800" spc="-10" dirty="0">
                  <a:solidFill>
                    <a:srgbClr val="862A39"/>
                  </a:solidFill>
                  <a:latin typeface="Arial"/>
                  <a:cs typeface="Arial"/>
                </a:rPr>
                <a:t>ậ</a:t>
              </a:r>
              <a:r>
                <a:rPr sz="1800" spc="0" dirty="0">
                  <a:solidFill>
                    <a:srgbClr val="862A39"/>
                  </a:solidFill>
                  <a:latin typeface="Arial"/>
                  <a:cs typeface="Arial"/>
                </a:rPr>
                <a:t>n </a:t>
              </a:r>
              <a:r>
                <a:rPr sz="1800" spc="-5" dirty="0">
                  <a:solidFill>
                    <a:srgbClr val="862A39"/>
                  </a:solidFill>
                  <a:latin typeface="Arial"/>
                  <a:cs typeface="Arial"/>
                </a:rPr>
                <a:t>hành</a:t>
              </a:r>
              <a:endParaRPr sz="1800" dirty="0">
                <a:solidFill>
                  <a:srgbClr val="862A39"/>
                </a:solidFill>
                <a:latin typeface="Arial"/>
                <a:cs typeface="Arial"/>
              </a:endParaRPr>
            </a:p>
          </p:txBody>
        </p:sp>
        <p:sp>
          <p:nvSpPr>
            <p:cNvPr id="13" name="object 8"/>
            <p:cNvSpPr/>
            <p:nvPr/>
          </p:nvSpPr>
          <p:spPr>
            <a:xfrm>
              <a:off x="4097273" y="2920745"/>
              <a:ext cx="1281684" cy="1229867"/>
            </a:xfrm>
            <a:custGeom>
              <a:avLst/>
              <a:gdLst/>
              <a:ahLst/>
              <a:cxnLst/>
              <a:rect l="l" t="t" r="r" b="b"/>
              <a:pathLst>
                <a:path w="1281684" h="1229867">
                  <a:moveTo>
                    <a:pt x="640841" y="0"/>
                  </a:moveTo>
                  <a:lnTo>
                    <a:pt x="588280" y="2038"/>
                  </a:lnTo>
                  <a:lnTo>
                    <a:pt x="536888" y="8049"/>
                  </a:lnTo>
                  <a:lnTo>
                    <a:pt x="486833" y="17872"/>
                  </a:lnTo>
                  <a:lnTo>
                    <a:pt x="438278" y="31351"/>
                  </a:lnTo>
                  <a:lnTo>
                    <a:pt x="391388" y="48327"/>
                  </a:lnTo>
                  <a:lnTo>
                    <a:pt x="346328" y="68641"/>
                  </a:lnTo>
                  <a:lnTo>
                    <a:pt x="303264" y="92136"/>
                  </a:lnTo>
                  <a:lnTo>
                    <a:pt x="262359" y="118652"/>
                  </a:lnTo>
                  <a:lnTo>
                    <a:pt x="223780" y="148032"/>
                  </a:lnTo>
                  <a:lnTo>
                    <a:pt x="187690" y="180117"/>
                  </a:lnTo>
                  <a:lnTo>
                    <a:pt x="154254" y="214749"/>
                  </a:lnTo>
                  <a:lnTo>
                    <a:pt x="123639" y="251770"/>
                  </a:lnTo>
                  <a:lnTo>
                    <a:pt x="96007" y="291022"/>
                  </a:lnTo>
                  <a:lnTo>
                    <a:pt x="71525" y="332345"/>
                  </a:lnTo>
                  <a:lnTo>
                    <a:pt x="50357" y="375582"/>
                  </a:lnTo>
                  <a:lnTo>
                    <a:pt x="32668" y="420575"/>
                  </a:lnTo>
                  <a:lnTo>
                    <a:pt x="18623" y="467164"/>
                  </a:lnTo>
                  <a:lnTo>
                    <a:pt x="8386" y="515193"/>
                  </a:lnTo>
                  <a:lnTo>
                    <a:pt x="2124" y="564502"/>
                  </a:lnTo>
                  <a:lnTo>
                    <a:pt x="0" y="614933"/>
                  </a:lnTo>
                  <a:lnTo>
                    <a:pt x="2124" y="665365"/>
                  </a:lnTo>
                  <a:lnTo>
                    <a:pt x="8386" y="714674"/>
                  </a:lnTo>
                  <a:lnTo>
                    <a:pt x="18623" y="762703"/>
                  </a:lnTo>
                  <a:lnTo>
                    <a:pt x="32668" y="809292"/>
                  </a:lnTo>
                  <a:lnTo>
                    <a:pt x="50357" y="854285"/>
                  </a:lnTo>
                  <a:lnTo>
                    <a:pt x="71525" y="897522"/>
                  </a:lnTo>
                  <a:lnTo>
                    <a:pt x="96007" y="938845"/>
                  </a:lnTo>
                  <a:lnTo>
                    <a:pt x="123639" y="978097"/>
                  </a:lnTo>
                  <a:lnTo>
                    <a:pt x="154254" y="1015118"/>
                  </a:lnTo>
                  <a:lnTo>
                    <a:pt x="187690" y="1049750"/>
                  </a:lnTo>
                  <a:lnTo>
                    <a:pt x="223780" y="1081835"/>
                  </a:lnTo>
                  <a:lnTo>
                    <a:pt x="262359" y="1111215"/>
                  </a:lnTo>
                  <a:lnTo>
                    <a:pt x="303264" y="1137731"/>
                  </a:lnTo>
                  <a:lnTo>
                    <a:pt x="346328" y="1161226"/>
                  </a:lnTo>
                  <a:lnTo>
                    <a:pt x="391388" y="1181540"/>
                  </a:lnTo>
                  <a:lnTo>
                    <a:pt x="438278" y="1198516"/>
                  </a:lnTo>
                  <a:lnTo>
                    <a:pt x="486833" y="1211995"/>
                  </a:lnTo>
                  <a:lnTo>
                    <a:pt x="536888" y="1221818"/>
                  </a:lnTo>
                  <a:lnTo>
                    <a:pt x="588280" y="1227829"/>
                  </a:lnTo>
                  <a:lnTo>
                    <a:pt x="640841" y="1229867"/>
                  </a:lnTo>
                  <a:lnTo>
                    <a:pt x="693403" y="1227829"/>
                  </a:lnTo>
                  <a:lnTo>
                    <a:pt x="744795" y="1221818"/>
                  </a:lnTo>
                  <a:lnTo>
                    <a:pt x="794850" y="1211995"/>
                  </a:lnTo>
                  <a:lnTo>
                    <a:pt x="843405" y="1198516"/>
                  </a:lnTo>
                  <a:lnTo>
                    <a:pt x="890295" y="1181540"/>
                  </a:lnTo>
                  <a:lnTo>
                    <a:pt x="935355" y="1161226"/>
                  </a:lnTo>
                  <a:lnTo>
                    <a:pt x="978419" y="1137731"/>
                  </a:lnTo>
                  <a:lnTo>
                    <a:pt x="1019324" y="1111215"/>
                  </a:lnTo>
                  <a:lnTo>
                    <a:pt x="1057903" y="1081835"/>
                  </a:lnTo>
                  <a:lnTo>
                    <a:pt x="1093993" y="1049750"/>
                  </a:lnTo>
                  <a:lnTo>
                    <a:pt x="1127429" y="1015118"/>
                  </a:lnTo>
                  <a:lnTo>
                    <a:pt x="1158044" y="978097"/>
                  </a:lnTo>
                  <a:lnTo>
                    <a:pt x="1185676" y="938845"/>
                  </a:lnTo>
                  <a:lnTo>
                    <a:pt x="1210158" y="897522"/>
                  </a:lnTo>
                  <a:lnTo>
                    <a:pt x="1231326" y="854285"/>
                  </a:lnTo>
                  <a:lnTo>
                    <a:pt x="1249015" y="809292"/>
                  </a:lnTo>
                  <a:lnTo>
                    <a:pt x="1263060" y="762703"/>
                  </a:lnTo>
                  <a:lnTo>
                    <a:pt x="1273297" y="714674"/>
                  </a:lnTo>
                  <a:lnTo>
                    <a:pt x="1279559" y="665365"/>
                  </a:lnTo>
                  <a:lnTo>
                    <a:pt x="1281684" y="614933"/>
                  </a:lnTo>
                  <a:lnTo>
                    <a:pt x="1279559" y="564502"/>
                  </a:lnTo>
                  <a:lnTo>
                    <a:pt x="1273297" y="515193"/>
                  </a:lnTo>
                  <a:lnTo>
                    <a:pt x="1263060" y="467164"/>
                  </a:lnTo>
                  <a:lnTo>
                    <a:pt x="1249015" y="420575"/>
                  </a:lnTo>
                  <a:lnTo>
                    <a:pt x="1231326" y="375582"/>
                  </a:lnTo>
                  <a:lnTo>
                    <a:pt x="1210158" y="332345"/>
                  </a:lnTo>
                  <a:lnTo>
                    <a:pt x="1185676" y="291022"/>
                  </a:lnTo>
                  <a:lnTo>
                    <a:pt x="1158044" y="251770"/>
                  </a:lnTo>
                  <a:lnTo>
                    <a:pt x="1127429" y="214749"/>
                  </a:lnTo>
                  <a:lnTo>
                    <a:pt x="1093993" y="180117"/>
                  </a:lnTo>
                  <a:lnTo>
                    <a:pt x="1057903" y="148032"/>
                  </a:lnTo>
                  <a:lnTo>
                    <a:pt x="1019324" y="118652"/>
                  </a:lnTo>
                  <a:lnTo>
                    <a:pt x="978419" y="92136"/>
                  </a:lnTo>
                  <a:lnTo>
                    <a:pt x="935355" y="68641"/>
                  </a:lnTo>
                  <a:lnTo>
                    <a:pt x="890295" y="48327"/>
                  </a:lnTo>
                  <a:lnTo>
                    <a:pt x="843405" y="31351"/>
                  </a:lnTo>
                  <a:lnTo>
                    <a:pt x="794850" y="17872"/>
                  </a:lnTo>
                  <a:lnTo>
                    <a:pt x="744795" y="8049"/>
                  </a:lnTo>
                  <a:lnTo>
                    <a:pt x="693403" y="2038"/>
                  </a:lnTo>
                  <a:lnTo>
                    <a:pt x="640841" y="0"/>
                  </a:lnTo>
                  <a:close/>
                </a:path>
              </a:pathLst>
            </a:custGeom>
            <a:solidFill>
              <a:srgbClr val="E4E4E4"/>
            </a:solidFill>
          </p:spPr>
          <p:txBody>
            <a:bodyPr wrap="square" lIns="0" tIns="0" rIns="0" bIns="0" rtlCol="0">
              <a:noAutofit/>
            </a:bodyPr>
            <a:lstStyle/>
            <a:p>
              <a:endParaRPr/>
            </a:p>
          </p:txBody>
        </p:sp>
        <p:sp>
          <p:nvSpPr>
            <p:cNvPr id="15" name="object 9"/>
            <p:cNvSpPr/>
            <p:nvPr/>
          </p:nvSpPr>
          <p:spPr>
            <a:xfrm>
              <a:off x="4097273" y="2920745"/>
              <a:ext cx="1281684" cy="1229867"/>
            </a:xfrm>
            <a:custGeom>
              <a:avLst/>
              <a:gdLst/>
              <a:ahLst/>
              <a:cxnLst/>
              <a:rect l="l" t="t" r="r" b="b"/>
              <a:pathLst>
                <a:path w="1281684" h="1229867">
                  <a:moveTo>
                    <a:pt x="0" y="614933"/>
                  </a:moveTo>
                  <a:lnTo>
                    <a:pt x="2124" y="564502"/>
                  </a:lnTo>
                  <a:lnTo>
                    <a:pt x="8386" y="515193"/>
                  </a:lnTo>
                  <a:lnTo>
                    <a:pt x="18623" y="467164"/>
                  </a:lnTo>
                  <a:lnTo>
                    <a:pt x="32668" y="420575"/>
                  </a:lnTo>
                  <a:lnTo>
                    <a:pt x="50357" y="375582"/>
                  </a:lnTo>
                  <a:lnTo>
                    <a:pt x="71525" y="332345"/>
                  </a:lnTo>
                  <a:lnTo>
                    <a:pt x="96007" y="291022"/>
                  </a:lnTo>
                  <a:lnTo>
                    <a:pt x="123639" y="251770"/>
                  </a:lnTo>
                  <a:lnTo>
                    <a:pt x="154254" y="214749"/>
                  </a:lnTo>
                  <a:lnTo>
                    <a:pt x="187690" y="180117"/>
                  </a:lnTo>
                  <a:lnTo>
                    <a:pt x="223780" y="148032"/>
                  </a:lnTo>
                  <a:lnTo>
                    <a:pt x="262359" y="118652"/>
                  </a:lnTo>
                  <a:lnTo>
                    <a:pt x="303264" y="92136"/>
                  </a:lnTo>
                  <a:lnTo>
                    <a:pt x="346328" y="68641"/>
                  </a:lnTo>
                  <a:lnTo>
                    <a:pt x="391388" y="48327"/>
                  </a:lnTo>
                  <a:lnTo>
                    <a:pt x="438278" y="31351"/>
                  </a:lnTo>
                  <a:lnTo>
                    <a:pt x="486833" y="17872"/>
                  </a:lnTo>
                  <a:lnTo>
                    <a:pt x="536888" y="8049"/>
                  </a:lnTo>
                  <a:lnTo>
                    <a:pt x="588280" y="2038"/>
                  </a:lnTo>
                  <a:lnTo>
                    <a:pt x="640841" y="0"/>
                  </a:lnTo>
                  <a:lnTo>
                    <a:pt x="693403" y="2038"/>
                  </a:lnTo>
                  <a:lnTo>
                    <a:pt x="744795" y="8049"/>
                  </a:lnTo>
                  <a:lnTo>
                    <a:pt x="794850" y="17872"/>
                  </a:lnTo>
                  <a:lnTo>
                    <a:pt x="843405" y="31351"/>
                  </a:lnTo>
                  <a:lnTo>
                    <a:pt x="890295" y="48327"/>
                  </a:lnTo>
                  <a:lnTo>
                    <a:pt x="935355" y="68641"/>
                  </a:lnTo>
                  <a:lnTo>
                    <a:pt x="978419" y="92136"/>
                  </a:lnTo>
                  <a:lnTo>
                    <a:pt x="1019324" y="118652"/>
                  </a:lnTo>
                  <a:lnTo>
                    <a:pt x="1057903" y="148032"/>
                  </a:lnTo>
                  <a:lnTo>
                    <a:pt x="1093993" y="180117"/>
                  </a:lnTo>
                  <a:lnTo>
                    <a:pt x="1127429" y="214749"/>
                  </a:lnTo>
                  <a:lnTo>
                    <a:pt x="1158044" y="251770"/>
                  </a:lnTo>
                  <a:lnTo>
                    <a:pt x="1185676" y="291022"/>
                  </a:lnTo>
                  <a:lnTo>
                    <a:pt x="1210158" y="332345"/>
                  </a:lnTo>
                  <a:lnTo>
                    <a:pt x="1231326" y="375582"/>
                  </a:lnTo>
                  <a:lnTo>
                    <a:pt x="1249015" y="420575"/>
                  </a:lnTo>
                  <a:lnTo>
                    <a:pt x="1263060" y="467164"/>
                  </a:lnTo>
                  <a:lnTo>
                    <a:pt x="1273297" y="515193"/>
                  </a:lnTo>
                  <a:lnTo>
                    <a:pt x="1279559" y="564502"/>
                  </a:lnTo>
                  <a:lnTo>
                    <a:pt x="1281684" y="614933"/>
                  </a:lnTo>
                  <a:lnTo>
                    <a:pt x="1279559" y="665365"/>
                  </a:lnTo>
                  <a:lnTo>
                    <a:pt x="1273297" y="714674"/>
                  </a:lnTo>
                  <a:lnTo>
                    <a:pt x="1263060" y="762703"/>
                  </a:lnTo>
                  <a:lnTo>
                    <a:pt x="1249015" y="809292"/>
                  </a:lnTo>
                  <a:lnTo>
                    <a:pt x="1231326" y="854285"/>
                  </a:lnTo>
                  <a:lnTo>
                    <a:pt x="1210158" y="897522"/>
                  </a:lnTo>
                  <a:lnTo>
                    <a:pt x="1185676" y="938845"/>
                  </a:lnTo>
                  <a:lnTo>
                    <a:pt x="1158044" y="978097"/>
                  </a:lnTo>
                  <a:lnTo>
                    <a:pt x="1127429" y="1015118"/>
                  </a:lnTo>
                  <a:lnTo>
                    <a:pt x="1093993" y="1049750"/>
                  </a:lnTo>
                  <a:lnTo>
                    <a:pt x="1057903" y="1081835"/>
                  </a:lnTo>
                  <a:lnTo>
                    <a:pt x="1019324" y="1111215"/>
                  </a:lnTo>
                  <a:lnTo>
                    <a:pt x="978419" y="1137731"/>
                  </a:lnTo>
                  <a:lnTo>
                    <a:pt x="935355" y="1161226"/>
                  </a:lnTo>
                  <a:lnTo>
                    <a:pt x="890295" y="1181540"/>
                  </a:lnTo>
                  <a:lnTo>
                    <a:pt x="843405" y="1198516"/>
                  </a:lnTo>
                  <a:lnTo>
                    <a:pt x="794850" y="1211995"/>
                  </a:lnTo>
                  <a:lnTo>
                    <a:pt x="744795" y="1221818"/>
                  </a:lnTo>
                  <a:lnTo>
                    <a:pt x="693403" y="1227829"/>
                  </a:lnTo>
                  <a:lnTo>
                    <a:pt x="640841" y="1229867"/>
                  </a:lnTo>
                  <a:lnTo>
                    <a:pt x="588280" y="1227829"/>
                  </a:lnTo>
                  <a:lnTo>
                    <a:pt x="536888" y="1221818"/>
                  </a:lnTo>
                  <a:lnTo>
                    <a:pt x="486833" y="1211995"/>
                  </a:lnTo>
                  <a:lnTo>
                    <a:pt x="438278" y="1198516"/>
                  </a:lnTo>
                  <a:lnTo>
                    <a:pt x="391388" y="1181540"/>
                  </a:lnTo>
                  <a:lnTo>
                    <a:pt x="346328" y="1161226"/>
                  </a:lnTo>
                  <a:lnTo>
                    <a:pt x="303264" y="1137731"/>
                  </a:lnTo>
                  <a:lnTo>
                    <a:pt x="262359" y="1111215"/>
                  </a:lnTo>
                  <a:lnTo>
                    <a:pt x="223780" y="1081835"/>
                  </a:lnTo>
                  <a:lnTo>
                    <a:pt x="187690" y="1049750"/>
                  </a:lnTo>
                  <a:lnTo>
                    <a:pt x="154254" y="1015118"/>
                  </a:lnTo>
                  <a:lnTo>
                    <a:pt x="123639" y="978097"/>
                  </a:lnTo>
                  <a:lnTo>
                    <a:pt x="96007" y="938845"/>
                  </a:lnTo>
                  <a:lnTo>
                    <a:pt x="71525" y="897522"/>
                  </a:lnTo>
                  <a:lnTo>
                    <a:pt x="50357" y="854285"/>
                  </a:lnTo>
                  <a:lnTo>
                    <a:pt x="32668" y="809292"/>
                  </a:lnTo>
                  <a:lnTo>
                    <a:pt x="18623" y="762703"/>
                  </a:lnTo>
                  <a:lnTo>
                    <a:pt x="8386" y="714674"/>
                  </a:lnTo>
                  <a:lnTo>
                    <a:pt x="2124" y="665365"/>
                  </a:lnTo>
                  <a:lnTo>
                    <a:pt x="0" y="614933"/>
                  </a:lnTo>
                  <a:close/>
                </a:path>
              </a:pathLst>
            </a:custGeom>
            <a:ln w="25908">
              <a:solidFill>
                <a:srgbClr val="000000"/>
              </a:solidFill>
            </a:ln>
          </p:spPr>
          <p:txBody>
            <a:bodyPr wrap="square" lIns="0" tIns="0" rIns="0" bIns="0" rtlCol="0">
              <a:noAutofit/>
            </a:bodyPr>
            <a:lstStyle/>
            <a:p>
              <a:endParaRPr/>
            </a:p>
          </p:txBody>
        </p:sp>
        <p:sp>
          <p:nvSpPr>
            <p:cNvPr id="16" name="object 10"/>
            <p:cNvSpPr txBox="1"/>
            <p:nvPr/>
          </p:nvSpPr>
          <p:spPr>
            <a:xfrm>
              <a:off x="4403216" y="3163061"/>
              <a:ext cx="669290" cy="747395"/>
            </a:xfrm>
            <a:prstGeom prst="rect">
              <a:avLst/>
            </a:prstGeom>
          </p:spPr>
          <p:txBody>
            <a:bodyPr vert="horz" wrap="square" lIns="0" tIns="0" rIns="0" bIns="0" rtlCol="0">
              <a:noAutofit/>
            </a:bodyPr>
            <a:lstStyle/>
            <a:p>
              <a:pPr marL="12065" marR="12700" indent="0" algn="ctr">
                <a:lnSpc>
                  <a:spcPts val="1939"/>
                </a:lnSpc>
              </a:pPr>
              <a:r>
                <a:rPr sz="1800" spc="-135" dirty="0">
                  <a:solidFill>
                    <a:srgbClr val="862A39"/>
                  </a:solidFill>
                  <a:latin typeface="Arial"/>
                  <a:cs typeface="Arial"/>
                </a:rPr>
                <a:t>V</a:t>
              </a:r>
              <a:r>
                <a:rPr sz="1800" spc="0" dirty="0">
                  <a:solidFill>
                    <a:srgbClr val="862A39"/>
                  </a:solidFill>
                  <a:latin typeface="Arial"/>
                  <a:cs typeface="Arial"/>
                </a:rPr>
                <a:t>ai</a:t>
              </a:r>
              <a:r>
                <a:rPr sz="1800" spc="-10" dirty="0">
                  <a:solidFill>
                    <a:srgbClr val="862A39"/>
                  </a:solidFill>
                  <a:latin typeface="Arial"/>
                  <a:cs typeface="Arial"/>
                </a:rPr>
                <a:t> </a:t>
              </a:r>
              <a:r>
                <a:rPr sz="1800" spc="5" dirty="0">
                  <a:solidFill>
                    <a:srgbClr val="862A39"/>
                  </a:solidFill>
                  <a:latin typeface="Arial"/>
                  <a:cs typeface="Arial"/>
                </a:rPr>
                <a:t>t</a:t>
              </a:r>
              <a:r>
                <a:rPr sz="1800" spc="0" dirty="0">
                  <a:solidFill>
                    <a:srgbClr val="862A39"/>
                  </a:solidFill>
                  <a:latin typeface="Arial"/>
                  <a:cs typeface="Arial"/>
                </a:rPr>
                <a:t>rò </a:t>
              </a:r>
              <a:r>
                <a:rPr sz="1800" spc="-5" dirty="0">
                  <a:solidFill>
                    <a:srgbClr val="862A39"/>
                  </a:solidFill>
                  <a:latin typeface="Arial"/>
                  <a:cs typeface="Arial"/>
                </a:rPr>
                <a:t>Lãnh đạo</a:t>
              </a:r>
              <a:endParaRPr sz="1800" dirty="0">
                <a:solidFill>
                  <a:srgbClr val="862A39"/>
                </a:solidFill>
                <a:latin typeface="Arial"/>
                <a:cs typeface="Arial"/>
              </a:endParaRPr>
            </a:p>
          </p:txBody>
        </p:sp>
        <p:sp>
          <p:nvSpPr>
            <p:cNvPr id="17" name="object 11"/>
            <p:cNvSpPr/>
            <p:nvPr/>
          </p:nvSpPr>
          <p:spPr>
            <a:xfrm>
              <a:off x="6384797" y="2914650"/>
              <a:ext cx="1283207" cy="1229868"/>
            </a:xfrm>
            <a:custGeom>
              <a:avLst/>
              <a:gdLst/>
              <a:ahLst/>
              <a:cxnLst/>
              <a:rect l="l" t="t" r="r" b="b"/>
              <a:pathLst>
                <a:path w="1283207" h="1229868">
                  <a:moveTo>
                    <a:pt x="641603" y="0"/>
                  </a:moveTo>
                  <a:lnTo>
                    <a:pt x="588984" y="2038"/>
                  </a:lnTo>
                  <a:lnTo>
                    <a:pt x="537536" y="8049"/>
                  </a:lnTo>
                  <a:lnTo>
                    <a:pt x="487425" y="17872"/>
                  </a:lnTo>
                  <a:lnTo>
                    <a:pt x="438814" y="31351"/>
                  </a:lnTo>
                  <a:lnTo>
                    <a:pt x="391870" y="48327"/>
                  </a:lnTo>
                  <a:lnTo>
                    <a:pt x="346758" y="68641"/>
                  </a:lnTo>
                  <a:lnTo>
                    <a:pt x="303642" y="92136"/>
                  </a:lnTo>
                  <a:lnTo>
                    <a:pt x="262688" y="118652"/>
                  </a:lnTo>
                  <a:lnTo>
                    <a:pt x="224062" y="148032"/>
                  </a:lnTo>
                  <a:lnTo>
                    <a:pt x="187928" y="180117"/>
                  </a:lnTo>
                  <a:lnTo>
                    <a:pt x="154451" y="214749"/>
                  </a:lnTo>
                  <a:lnTo>
                    <a:pt x="123797" y="251770"/>
                  </a:lnTo>
                  <a:lnTo>
                    <a:pt x="96131" y="291022"/>
                  </a:lnTo>
                  <a:lnTo>
                    <a:pt x="71618" y="332345"/>
                  </a:lnTo>
                  <a:lnTo>
                    <a:pt x="50422" y="375582"/>
                  </a:lnTo>
                  <a:lnTo>
                    <a:pt x="32711" y="420575"/>
                  </a:lnTo>
                  <a:lnTo>
                    <a:pt x="18647" y="467164"/>
                  </a:lnTo>
                  <a:lnTo>
                    <a:pt x="8398" y="515193"/>
                  </a:lnTo>
                  <a:lnTo>
                    <a:pt x="2127" y="564502"/>
                  </a:lnTo>
                  <a:lnTo>
                    <a:pt x="0" y="614934"/>
                  </a:lnTo>
                  <a:lnTo>
                    <a:pt x="2127" y="665365"/>
                  </a:lnTo>
                  <a:lnTo>
                    <a:pt x="8398" y="714674"/>
                  </a:lnTo>
                  <a:lnTo>
                    <a:pt x="18647" y="762703"/>
                  </a:lnTo>
                  <a:lnTo>
                    <a:pt x="32711" y="809292"/>
                  </a:lnTo>
                  <a:lnTo>
                    <a:pt x="50422" y="854285"/>
                  </a:lnTo>
                  <a:lnTo>
                    <a:pt x="71618" y="897522"/>
                  </a:lnTo>
                  <a:lnTo>
                    <a:pt x="96131" y="938845"/>
                  </a:lnTo>
                  <a:lnTo>
                    <a:pt x="123797" y="978097"/>
                  </a:lnTo>
                  <a:lnTo>
                    <a:pt x="154451" y="1015118"/>
                  </a:lnTo>
                  <a:lnTo>
                    <a:pt x="187928" y="1049750"/>
                  </a:lnTo>
                  <a:lnTo>
                    <a:pt x="224062" y="1081835"/>
                  </a:lnTo>
                  <a:lnTo>
                    <a:pt x="262688" y="1111215"/>
                  </a:lnTo>
                  <a:lnTo>
                    <a:pt x="303642" y="1137731"/>
                  </a:lnTo>
                  <a:lnTo>
                    <a:pt x="346758" y="1161226"/>
                  </a:lnTo>
                  <a:lnTo>
                    <a:pt x="391870" y="1181540"/>
                  </a:lnTo>
                  <a:lnTo>
                    <a:pt x="438814" y="1198516"/>
                  </a:lnTo>
                  <a:lnTo>
                    <a:pt x="487425" y="1211995"/>
                  </a:lnTo>
                  <a:lnTo>
                    <a:pt x="537536" y="1221818"/>
                  </a:lnTo>
                  <a:lnTo>
                    <a:pt x="588984" y="1227829"/>
                  </a:lnTo>
                  <a:lnTo>
                    <a:pt x="641603" y="1229868"/>
                  </a:lnTo>
                  <a:lnTo>
                    <a:pt x="694223" y="1227829"/>
                  </a:lnTo>
                  <a:lnTo>
                    <a:pt x="745671" y="1221818"/>
                  </a:lnTo>
                  <a:lnTo>
                    <a:pt x="795782" y="1211995"/>
                  </a:lnTo>
                  <a:lnTo>
                    <a:pt x="844393" y="1198516"/>
                  </a:lnTo>
                  <a:lnTo>
                    <a:pt x="891337" y="1181540"/>
                  </a:lnTo>
                  <a:lnTo>
                    <a:pt x="936449" y="1161226"/>
                  </a:lnTo>
                  <a:lnTo>
                    <a:pt x="979565" y="1137731"/>
                  </a:lnTo>
                  <a:lnTo>
                    <a:pt x="1020519" y="1111215"/>
                  </a:lnTo>
                  <a:lnTo>
                    <a:pt x="1059145" y="1081835"/>
                  </a:lnTo>
                  <a:lnTo>
                    <a:pt x="1095279" y="1049750"/>
                  </a:lnTo>
                  <a:lnTo>
                    <a:pt x="1128756" y="1015118"/>
                  </a:lnTo>
                  <a:lnTo>
                    <a:pt x="1159410" y="978097"/>
                  </a:lnTo>
                  <a:lnTo>
                    <a:pt x="1187076" y="938845"/>
                  </a:lnTo>
                  <a:lnTo>
                    <a:pt x="1211589" y="897522"/>
                  </a:lnTo>
                  <a:lnTo>
                    <a:pt x="1232785" y="854285"/>
                  </a:lnTo>
                  <a:lnTo>
                    <a:pt x="1250496" y="809292"/>
                  </a:lnTo>
                  <a:lnTo>
                    <a:pt x="1264560" y="762703"/>
                  </a:lnTo>
                  <a:lnTo>
                    <a:pt x="1274809" y="714674"/>
                  </a:lnTo>
                  <a:lnTo>
                    <a:pt x="1281080" y="665365"/>
                  </a:lnTo>
                  <a:lnTo>
                    <a:pt x="1283207" y="614934"/>
                  </a:lnTo>
                  <a:lnTo>
                    <a:pt x="1281080" y="564502"/>
                  </a:lnTo>
                  <a:lnTo>
                    <a:pt x="1274809" y="515193"/>
                  </a:lnTo>
                  <a:lnTo>
                    <a:pt x="1264560" y="467164"/>
                  </a:lnTo>
                  <a:lnTo>
                    <a:pt x="1250496" y="420575"/>
                  </a:lnTo>
                  <a:lnTo>
                    <a:pt x="1232785" y="375582"/>
                  </a:lnTo>
                  <a:lnTo>
                    <a:pt x="1211589" y="332345"/>
                  </a:lnTo>
                  <a:lnTo>
                    <a:pt x="1187076" y="291022"/>
                  </a:lnTo>
                  <a:lnTo>
                    <a:pt x="1159410" y="251770"/>
                  </a:lnTo>
                  <a:lnTo>
                    <a:pt x="1128756" y="214749"/>
                  </a:lnTo>
                  <a:lnTo>
                    <a:pt x="1095279" y="180117"/>
                  </a:lnTo>
                  <a:lnTo>
                    <a:pt x="1059145" y="148032"/>
                  </a:lnTo>
                  <a:lnTo>
                    <a:pt x="1020519" y="118652"/>
                  </a:lnTo>
                  <a:lnTo>
                    <a:pt x="979565" y="92136"/>
                  </a:lnTo>
                  <a:lnTo>
                    <a:pt x="936449" y="68641"/>
                  </a:lnTo>
                  <a:lnTo>
                    <a:pt x="891337" y="48327"/>
                  </a:lnTo>
                  <a:lnTo>
                    <a:pt x="844393" y="31351"/>
                  </a:lnTo>
                  <a:lnTo>
                    <a:pt x="795782" y="17872"/>
                  </a:lnTo>
                  <a:lnTo>
                    <a:pt x="745671" y="8049"/>
                  </a:lnTo>
                  <a:lnTo>
                    <a:pt x="694223" y="2038"/>
                  </a:lnTo>
                  <a:lnTo>
                    <a:pt x="641603" y="0"/>
                  </a:lnTo>
                  <a:close/>
                </a:path>
              </a:pathLst>
            </a:custGeom>
            <a:solidFill>
              <a:srgbClr val="E4E4E4"/>
            </a:solidFill>
          </p:spPr>
          <p:txBody>
            <a:bodyPr wrap="square" lIns="0" tIns="0" rIns="0" bIns="0" rtlCol="0">
              <a:noAutofit/>
            </a:bodyPr>
            <a:lstStyle/>
            <a:p>
              <a:endParaRPr/>
            </a:p>
          </p:txBody>
        </p:sp>
        <p:sp>
          <p:nvSpPr>
            <p:cNvPr id="18" name="object 12"/>
            <p:cNvSpPr/>
            <p:nvPr/>
          </p:nvSpPr>
          <p:spPr>
            <a:xfrm>
              <a:off x="6384797" y="2914650"/>
              <a:ext cx="1283207" cy="1229868"/>
            </a:xfrm>
            <a:custGeom>
              <a:avLst/>
              <a:gdLst/>
              <a:ahLst/>
              <a:cxnLst/>
              <a:rect l="l" t="t" r="r" b="b"/>
              <a:pathLst>
                <a:path w="1283207" h="1229868">
                  <a:moveTo>
                    <a:pt x="0" y="614934"/>
                  </a:moveTo>
                  <a:lnTo>
                    <a:pt x="2127" y="564502"/>
                  </a:lnTo>
                  <a:lnTo>
                    <a:pt x="8398" y="515193"/>
                  </a:lnTo>
                  <a:lnTo>
                    <a:pt x="18647" y="467164"/>
                  </a:lnTo>
                  <a:lnTo>
                    <a:pt x="32711" y="420575"/>
                  </a:lnTo>
                  <a:lnTo>
                    <a:pt x="50422" y="375582"/>
                  </a:lnTo>
                  <a:lnTo>
                    <a:pt x="71618" y="332345"/>
                  </a:lnTo>
                  <a:lnTo>
                    <a:pt x="96131" y="291022"/>
                  </a:lnTo>
                  <a:lnTo>
                    <a:pt x="123797" y="251770"/>
                  </a:lnTo>
                  <a:lnTo>
                    <a:pt x="154451" y="214749"/>
                  </a:lnTo>
                  <a:lnTo>
                    <a:pt x="187928" y="180117"/>
                  </a:lnTo>
                  <a:lnTo>
                    <a:pt x="224062" y="148032"/>
                  </a:lnTo>
                  <a:lnTo>
                    <a:pt x="262688" y="118652"/>
                  </a:lnTo>
                  <a:lnTo>
                    <a:pt x="303642" y="92136"/>
                  </a:lnTo>
                  <a:lnTo>
                    <a:pt x="346758" y="68641"/>
                  </a:lnTo>
                  <a:lnTo>
                    <a:pt x="391870" y="48327"/>
                  </a:lnTo>
                  <a:lnTo>
                    <a:pt x="438814" y="31351"/>
                  </a:lnTo>
                  <a:lnTo>
                    <a:pt x="487425" y="17872"/>
                  </a:lnTo>
                  <a:lnTo>
                    <a:pt x="537536" y="8049"/>
                  </a:lnTo>
                  <a:lnTo>
                    <a:pt x="588984" y="2038"/>
                  </a:lnTo>
                  <a:lnTo>
                    <a:pt x="641603" y="0"/>
                  </a:lnTo>
                  <a:lnTo>
                    <a:pt x="694223" y="2038"/>
                  </a:lnTo>
                  <a:lnTo>
                    <a:pt x="745671" y="8049"/>
                  </a:lnTo>
                  <a:lnTo>
                    <a:pt x="795782" y="17872"/>
                  </a:lnTo>
                  <a:lnTo>
                    <a:pt x="844393" y="31351"/>
                  </a:lnTo>
                  <a:lnTo>
                    <a:pt x="891337" y="48327"/>
                  </a:lnTo>
                  <a:lnTo>
                    <a:pt x="936449" y="68641"/>
                  </a:lnTo>
                  <a:lnTo>
                    <a:pt x="979565" y="92136"/>
                  </a:lnTo>
                  <a:lnTo>
                    <a:pt x="1020519" y="118652"/>
                  </a:lnTo>
                  <a:lnTo>
                    <a:pt x="1059145" y="148032"/>
                  </a:lnTo>
                  <a:lnTo>
                    <a:pt x="1095279" y="180117"/>
                  </a:lnTo>
                  <a:lnTo>
                    <a:pt x="1128756" y="214749"/>
                  </a:lnTo>
                  <a:lnTo>
                    <a:pt x="1159410" y="251770"/>
                  </a:lnTo>
                  <a:lnTo>
                    <a:pt x="1187076" y="291022"/>
                  </a:lnTo>
                  <a:lnTo>
                    <a:pt x="1211589" y="332345"/>
                  </a:lnTo>
                  <a:lnTo>
                    <a:pt x="1232785" y="375582"/>
                  </a:lnTo>
                  <a:lnTo>
                    <a:pt x="1250496" y="420575"/>
                  </a:lnTo>
                  <a:lnTo>
                    <a:pt x="1264560" y="467164"/>
                  </a:lnTo>
                  <a:lnTo>
                    <a:pt x="1274809" y="515193"/>
                  </a:lnTo>
                  <a:lnTo>
                    <a:pt x="1281080" y="564502"/>
                  </a:lnTo>
                  <a:lnTo>
                    <a:pt x="1283207" y="614934"/>
                  </a:lnTo>
                  <a:lnTo>
                    <a:pt x="1281080" y="665365"/>
                  </a:lnTo>
                  <a:lnTo>
                    <a:pt x="1274809" y="714674"/>
                  </a:lnTo>
                  <a:lnTo>
                    <a:pt x="1264560" y="762703"/>
                  </a:lnTo>
                  <a:lnTo>
                    <a:pt x="1250496" y="809292"/>
                  </a:lnTo>
                  <a:lnTo>
                    <a:pt x="1232785" y="854285"/>
                  </a:lnTo>
                  <a:lnTo>
                    <a:pt x="1211589" y="897522"/>
                  </a:lnTo>
                  <a:lnTo>
                    <a:pt x="1187076" y="938845"/>
                  </a:lnTo>
                  <a:lnTo>
                    <a:pt x="1159410" y="978097"/>
                  </a:lnTo>
                  <a:lnTo>
                    <a:pt x="1128756" y="1015118"/>
                  </a:lnTo>
                  <a:lnTo>
                    <a:pt x="1095279" y="1049750"/>
                  </a:lnTo>
                  <a:lnTo>
                    <a:pt x="1059145" y="1081835"/>
                  </a:lnTo>
                  <a:lnTo>
                    <a:pt x="1020519" y="1111215"/>
                  </a:lnTo>
                  <a:lnTo>
                    <a:pt x="979565" y="1137731"/>
                  </a:lnTo>
                  <a:lnTo>
                    <a:pt x="936449" y="1161226"/>
                  </a:lnTo>
                  <a:lnTo>
                    <a:pt x="891337" y="1181540"/>
                  </a:lnTo>
                  <a:lnTo>
                    <a:pt x="844393" y="1198516"/>
                  </a:lnTo>
                  <a:lnTo>
                    <a:pt x="795782" y="1211995"/>
                  </a:lnTo>
                  <a:lnTo>
                    <a:pt x="745671" y="1221818"/>
                  </a:lnTo>
                  <a:lnTo>
                    <a:pt x="694223" y="1227829"/>
                  </a:lnTo>
                  <a:lnTo>
                    <a:pt x="641603" y="1229868"/>
                  </a:lnTo>
                  <a:lnTo>
                    <a:pt x="588984" y="1227829"/>
                  </a:lnTo>
                  <a:lnTo>
                    <a:pt x="537536" y="1221818"/>
                  </a:lnTo>
                  <a:lnTo>
                    <a:pt x="487425" y="1211995"/>
                  </a:lnTo>
                  <a:lnTo>
                    <a:pt x="438814" y="1198516"/>
                  </a:lnTo>
                  <a:lnTo>
                    <a:pt x="391870" y="1181540"/>
                  </a:lnTo>
                  <a:lnTo>
                    <a:pt x="346758" y="1161226"/>
                  </a:lnTo>
                  <a:lnTo>
                    <a:pt x="303642" y="1137731"/>
                  </a:lnTo>
                  <a:lnTo>
                    <a:pt x="262688" y="1111215"/>
                  </a:lnTo>
                  <a:lnTo>
                    <a:pt x="224062" y="1081835"/>
                  </a:lnTo>
                  <a:lnTo>
                    <a:pt x="187928" y="1049750"/>
                  </a:lnTo>
                  <a:lnTo>
                    <a:pt x="154451" y="1015118"/>
                  </a:lnTo>
                  <a:lnTo>
                    <a:pt x="123797" y="978097"/>
                  </a:lnTo>
                  <a:lnTo>
                    <a:pt x="96131" y="938845"/>
                  </a:lnTo>
                  <a:lnTo>
                    <a:pt x="71618" y="897522"/>
                  </a:lnTo>
                  <a:lnTo>
                    <a:pt x="50422" y="854285"/>
                  </a:lnTo>
                  <a:lnTo>
                    <a:pt x="32711" y="809292"/>
                  </a:lnTo>
                  <a:lnTo>
                    <a:pt x="18647" y="762703"/>
                  </a:lnTo>
                  <a:lnTo>
                    <a:pt x="8398" y="714674"/>
                  </a:lnTo>
                  <a:lnTo>
                    <a:pt x="2127" y="665365"/>
                  </a:lnTo>
                  <a:lnTo>
                    <a:pt x="0" y="614934"/>
                  </a:lnTo>
                  <a:close/>
                </a:path>
              </a:pathLst>
            </a:custGeom>
            <a:ln w="25908">
              <a:solidFill>
                <a:srgbClr val="88A3A7"/>
              </a:solidFill>
            </a:ln>
          </p:spPr>
          <p:txBody>
            <a:bodyPr wrap="square" lIns="0" tIns="0" rIns="0" bIns="0" rtlCol="0">
              <a:noAutofit/>
            </a:bodyPr>
            <a:lstStyle/>
            <a:p>
              <a:endParaRPr/>
            </a:p>
          </p:txBody>
        </p:sp>
        <p:sp>
          <p:nvSpPr>
            <p:cNvPr id="19" name="object 13"/>
            <p:cNvSpPr txBox="1"/>
            <p:nvPr/>
          </p:nvSpPr>
          <p:spPr>
            <a:xfrm>
              <a:off x="6652641" y="3194822"/>
              <a:ext cx="748030" cy="669925"/>
            </a:xfrm>
            <a:prstGeom prst="rect">
              <a:avLst/>
            </a:prstGeom>
          </p:spPr>
          <p:txBody>
            <a:bodyPr vert="horz" wrap="square" lIns="0" tIns="0" rIns="0" bIns="0" rtlCol="0">
              <a:noAutofit/>
            </a:bodyPr>
            <a:lstStyle/>
            <a:p>
              <a:pPr marL="12700" marR="12700" indent="635" algn="ctr">
                <a:lnSpc>
                  <a:spcPct val="90100"/>
                </a:lnSpc>
              </a:pPr>
              <a:r>
                <a:rPr sz="1600" spc="-10" dirty="0">
                  <a:solidFill>
                    <a:srgbClr val="862A39"/>
                  </a:solidFill>
                  <a:latin typeface="Arial"/>
                  <a:cs typeface="Arial"/>
                </a:rPr>
                <a:t>Đánh giá</a:t>
              </a:r>
              <a:r>
                <a:rPr sz="1600" spc="-5" dirty="0">
                  <a:solidFill>
                    <a:srgbClr val="862A39"/>
                  </a:solidFill>
                  <a:latin typeface="Arial"/>
                  <a:cs typeface="Arial"/>
                </a:rPr>
                <a:t> </a:t>
              </a:r>
              <a:r>
                <a:rPr sz="1600" spc="-10" dirty="0">
                  <a:solidFill>
                    <a:srgbClr val="862A39"/>
                  </a:solidFill>
                  <a:latin typeface="Arial"/>
                  <a:cs typeface="Arial"/>
                </a:rPr>
                <a:t>hoạt động</a:t>
              </a:r>
              <a:endParaRPr sz="1600" dirty="0">
                <a:solidFill>
                  <a:srgbClr val="862A39"/>
                </a:solidFill>
                <a:latin typeface="Arial"/>
                <a:cs typeface="Arial"/>
              </a:endParaRPr>
            </a:p>
          </p:txBody>
        </p:sp>
        <p:sp>
          <p:nvSpPr>
            <p:cNvPr id="20" name="object 14"/>
            <p:cNvSpPr/>
            <p:nvPr/>
          </p:nvSpPr>
          <p:spPr>
            <a:xfrm>
              <a:off x="1616202" y="1142238"/>
              <a:ext cx="6263640" cy="4341876"/>
            </a:xfrm>
            <a:custGeom>
              <a:avLst/>
              <a:gdLst/>
              <a:ahLst/>
              <a:cxnLst/>
              <a:rect l="l" t="t" r="r" b="b"/>
              <a:pathLst>
                <a:path w="6263640" h="4341876">
                  <a:moveTo>
                    <a:pt x="0" y="2170938"/>
                  </a:moveTo>
                  <a:lnTo>
                    <a:pt x="10382" y="1992883"/>
                  </a:lnTo>
                  <a:lnTo>
                    <a:pt x="40991" y="1818793"/>
                  </a:lnTo>
                  <a:lnTo>
                    <a:pt x="91021" y="1649226"/>
                  </a:lnTo>
                  <a:lnTo>
                    <a:pt x="159666" y="1484741"/>
                  </a:lnTo>
                  <a:lnTo>
                    <a:pt x="246120" y="1325897"/>
                  </a:lnTo>
                  <a:lnTo>
                    <a:pt x="349576" y="1173253"/>
                  </a:lnTo>
                  <a:lnTo>
                    <a:pt x="469228" y="1027366"/>
                  </a:lnTo>
                  <a:lnTo>
                    <a:pt x="604272" y="888796"/>
                  </a:lnTo>
                  <a:lnTo>
                    <a:pt x="753899" y="758102"/>
                  </a:lnTo>
                  <a:lnTo>
                    <a:pt x="917305" y="635841"/>
                  </a:lnTo>
                  <a:lnTo>
                    <a:pt x="1093682" y="522573"/>
                  </a:lnTo>
                  <a:lnTo>
                    <a:pt x="1282226" y="418856"/>
                  </a:lnTo>
                  <a:lnTo>
                    <a:pt x="1482130" y="325248"/>
                  </a:lnTo>
                  <a:lnTo>
                    <a:pt x="1692587" y="242310"/>
                  </a:lnTo>
                  <a:lnTo>
                    <a:pt x="1912792" y="170598"/>
                  </a:lnTo>
                  <a:lnTo>
                    <a:pt x="2141939" y="110672"/>
                  </a:lnTo>
                  <a:lnTo>
                    <a:pt x="2379221" y="63091"/>
                  </a:lnTo>
                  <a:lnTo>
                    <a:pt x="2623833" y="28413"/>
                  </a:lnTo>
                  <a:lnTo>
                    <a:pt x="2874967" y="7196"/>
                  </a:lnTo>
                  <a:lnTo>
                    <a:pt x="3131820" y="0"/>
                  </a:lnTo>
                  <a:lnTo>
                    <a:pt x="3388672" y="7196"/>
                  </a:lnTo>
                  <a:lnTo>
                    <a:pt x="3639806" y="28413"/>
                  </a:lnTo>
                  <a:lnTo>
                    <a:pt x="3884418" y="63091"/>
                  </a:lnTo>
                  <a:lnTo>
                    <a:pt x="4121700" y="110672"/>
                  </a:lnTo>
                  <a:lnTo>
                    <a:pt x="4350847" y="170598"/>
                  </a:lnTo>
                  <a:lnTo>
                    <a:pt x="4571052" y="242310"/>
                  </a:lnTo>
                  <a:lnTo>
                    <a:pt x="4781509" y="325248"/>
                  </a:lnTo>
                  <a:lnTo>
                    <a:pt x="4981413" y="418856"/>
                  </a:lnTo>
                  <a:lnTo>
                    <a:pt x="5169957" y="522573"/>
                  </a:lnTo>
                  <a:lnTo>
                    <a:pt x="5346334" y="635841"/>
                  </a:lnTo>
                  <a:lnTo>
                    <a:pt x="5509740" y="758102"/>
                  </a:lnTo>
                  <a:lnTo>
                    <a:pt x="5659367" y="888796"/>
                  </a:lnTo>
                  <a:lnTo>
                    <a:pt x="5794411" y="1027366"/>
                  </a:lnTo>
                  <a:lnTo>
                    <a:pt x="5914063" y="1173253"/>
                  </a:lnTo>
                  <a:lnTo>
                    <a:pt x="6017519" y="1325897"/>
                  </a:lnTo>
                  <a:lnTo>
                    <a:pt x="6103973" y="1484741"/>
                  </a:lnTo>
                  <a:lnTo>
                    <a:pt x="6172618" y="1649226"/>
                  </a:lnTo>
                  <a:lnTo>
                    <a:pt x="6222648" y="1818793"/>
                  </a:lnTo>
                  <a:lnTo>
                    <a:pt x="6253257" y="1992883"/>
                  </a:lnTo>
                  <a:lnTo>
                    <a:pt x="6263640" y="2170938"/>
                  </a:lnTo>
                  <a:lnTo>
                    <a:pt x="6253257" y="2348992"/>
                  </a:lnTo>
                  <a:lnTo>
                    <a:pt x="6222648" y="2523082"/>
                  </a:lnTo>
                  <a:lnTo>
                    <a:pt x="6172618" y="2692649"/>
                  </a:lnTo>
                  <a:lnTo>
                    <a:pt x="6103973" y="2857134"/>
                  </a:lnTo>
                  <a:lnTo>
                    <a:pt x="6017519" y="3015978"/>
                  </a:lnTo>
                  <a:lnTo>
                    <a:pt x="5914063" y="3168622"/>
                  </a:lnTo>
                  <a:lnTo>
                    <a:pt x="5794411" y="3314509"/>
                  </a:lnTo>
                  <a:lnTo>
                    <a:pt x="5659367" y="3453079"/>
                  </a:lnTo>
                  <a:lnTo>
                    <a:pt x="5509740" y="3583773"/>
                  </a:lnTo>
                  <a:lnTo>
                    <a:pt x="5346334" y="3706034"/>
                  </a:lnTo>
                  <a:lnTo>
                    <a:pt x="5169957" y="3819302"/>
                  </a:lnTo>
                  <a:lnTo>
                    <a:pt x="4981413" y="3923019"/>
                  </a:lnTo>
                  <a:lnTo>
                    <a:pt x="4781509" y="4016627"/>
                  </a:lnTo>
                  <a:lnTo>
                    <a:pt x="4571052" y="4099565"/>
                  </a:lnTo>
                  <a:lnTo>
                    <a:pt x="4350847" y="4171277"/>
                  </a:lnTo>
                  <a:lnTo>
                    <a:pt x="4121700" y="4231203"/>
                  </a:lnTo>
                  <a:lnTo>
                    <a:pt x="3884418" y="4278784"/>
                  </a:lnTo>
                  <a:lnTo>
                    <a:pt x="3639806" y="4313462"/>
                  </a:lnTo>
                  <a:lnTo>
                    <a:pt x="3388672" y="4334679"/>
                  </a:lnTo>
                  <a:lnTo>
                    <a:pt x="3131820" y="4341876"/>
                  </a:lnTo>
                  <a:lnTo>
                    <a:pt x="2874967" y="4334679"/>
                  </a:lnTo>
                  <a:lnTo>
                    <a:pt x="2623833" y="4313462"/>
                  </a:lnTo>
                  <a:lnTo>
                    <a:pt x="2379221" y="4278784"/>
                  </a:lnTo>
                  <a:lnTo>
                    <a:pt x="2141939" y="4231203"/>
                  </a:lnTo>
                  <a:lnTo>
                    <a:pt x="1912792" y="4171277"/>
                  </a:lnTo>
                  <a:lnTo>
                    <a:pt x="1692587" y="4099565"/>
                  </a:lnTo>
                  <a:lnTo>
                    <a:pt x="1482130" y="4016627"/>
                  </a:lnTo>
                  <a:lnTo>
                    <a:pt x="1282226" y="3923019"/>
                  </a:lnTo>
                  <a:lnTo>
                    <a:pt x="1093682" y="3819302"/>
                  </a:lnTo>
                  <a:lnTo>
                    <a:pt x="917305" y="3706034"/>
                  </a:lnTo>
                  <a:lnTo>
                    <a:pt x="753899" y="3583773"/>
                  </a:lnTo>
                  <a:lnTo>
                    <a:pt x="604272" y="3453079"/>
                  </a:lnTo>
                  <a:lnTo>
                    <a:pt x="469228" y="3314509"/>
                  </a:lnTo>
                  <a:lnTo>
                    <a:pt x="349576" y="3168622"/>
                  </a:lnTo>
                  <a:lnTo>
                    <a:pt x="246120" y="3015978"/>
                  </a:lnTo>
                  <a:lnTo>
                    <a:pt x="159666" y="2857134"/>
                  </a:lnTo>
                  <a:lnTo>
                    <a:pt x="91021" y="2692649"/>
                  </a:lnTo>
                  <a:lnTo>
                    <a:pt x="40991" y="2523082"/>
                  </a:lnTo>
                  <a:lnTo>
                    <a:pt x="10382" y="2348992"/>
                  </a:lnTo>
                  <a:lnTo>
                    <a:pt x="0" y="2170938"/>
                  </a:lnTo>
                  <a:close/>
                </a:path>
              </a:pathLst>
            </a:custGeom>
            <a:ln w="25908">
              <a:solidFill>
                <a:srgbClr val="000000"/>
              </a:solidFill>
            </a:ln>
          </p:spPr>
          <p:txBody>
            <a:bodyPr wrap="square" lIns="0" tIns="0" rIns="0" bIns="0" rtlCol="0">
              <a:noAutofit/>
            </a:bodyPr>
            <a:lstStyle/>
            <a:p>
              <a:endParaRPr/>
            </a:p>
          </p:txBody>
        </p:sp>
        <p:sp>
          <p:nvSpPr>
            <p:cNvPr id="21" name="object 15"/>
            <p:cNvSpPr/>
            <p:nvPr/>
          </p:nvSpPr>
          <p:spPr>
            <a:xfrm>
              <a:off x="1792985" y="2916173"/>
              <a:ext cx="1283208" cy="1229868"/>
            </a:xfrm>
            <a:custGeom>
              <a:avLst/>
              <a:gdLst/>
              <a:ahLst/>
              <a:cxnLst/>
              <a:rect l="l" t="t" r="r" b="b"/>
              <a:pathLst>
                <a:path w="1283208" h="1229868">
                  <a:moveTo>
                    <a:pt x="641603" y="0"/>
                  </a:moveTo>
                  <a:lnTo>
                    <a:pt x="588984" y="2038"/>
                  </a:lnTo>
                  <a:lnTo>
                    <a:pt x="537536" y="8049"/>
                  </a:lnTo>
                  <a:lnTo>
                    <a:pt x="487425" y="17872"/>
                  </a:lnTo>
                  <a:lnTo>
                    <a:pt x="438814" y="31351"/>
                  </a:lnTo>
                  <a:lnTo>
                    <a:pt x="391870" y="48327"/>
                  </a:lnTo>
                  <a:lnTo>
                    <a:pt x="346758" y="68641"/>
                  </a:lnTo>
                  <a:lnTo>
                    <a:pt x="303642" y="92136"/>
                  </a:lnTo>
                  <a:lnTo>
                    <a:pt x="262688" y="118652"/>
                  </a:lnTo>
                  <a:lnTo>
                    <a:pt x="224062" y="148032"/>
                  </a:lnTo>
                  <a:lnTo>
                    <a:pt x="187928" y="180117"/>
                  </a:lnTo>
                  <a:lnTo>
                    <a:pt x="154451" y="214749"/>
                  </a:lnTo>
                  <a:lnTo>
                    <a:pt x="123797" y="251770"/>
                  </a:lnTo>
                  <a:lnTo>
                    <a:pt x="96131" y="291022"/>
                  </a:lnTo>
                  <a:lnTo>
                    <a:pt x="71618" y="332345"/>
                  </a:lnTo>
                  <a:lnTo>
                    <a:pt x="50422" y="375582"/>
                  </a:lnTo>
                  <a:lnTo>
                    <a:pt x="32711" y="420575"/>
                  </a:lnTo>
                  <a:lnTo>
                    <a:pt x="18647" y="467164"/>
                  </a:lnTo>
                  <a:lnTo>
                    <a:pt x="8398" y="515193"/>
                  </a:lnTo>
                  <a:lnTo>
                    <a:pt x="2127" y="564502"/>
                  </a:lnTo>
                  <a:lnTo>
                    <a:pt x="0" y="614934"/>
                  </a:lnTo>
                  <a:lnTo>
                    <a:pt x="2127" y="665365"/>
                  </a:lnTo>
                  <a:lnTo>
                    <a:pt x="8398" y="714674"/>
                  </a:lnTo>
                  <a:lnTo>
                    <a:pt x="18647" y="762703"/>
                  </a:lnTo>
                  <a:lnTo>
                    <a:pt x="32711" y="809292"/>
                  </a:lnTo>
                  <a:lnTo>
                    <a:pt x="50422" y="854285"/>
                  </a:lnTo>
                  <a:lnTo>
                    <a:pt x="71618" y="897522"/>
                  </a:lnTo>
                  <a:lnTo>
                    <a:pt x="96131" y="938845"/>
                  </a:lnTo>
                  <a:lnTo>
                    <a:pt x="123797" y="978097"/>
                  </a:lnTo>
                  <a:lnTo>
                    <a:pt x="154451" y="1015118"/>
                  </a:lnTo>
                  <a:lnTo>
                    <a:pt x="187928" y="1049750"/>
                  </a:lnTo>
                  <a:lnTo>
                    <a:pt x="224062" y="1081835"/>
                  </a:lnTo>
                  <a:lnTo>
                    <a:pt x="262688" y="1111215"/>
                  </a:lnTo>
                  <a:lnTo>
                    <a:pt x="303642" y="1137731"/>
                  </a:lnTo>
                  <a:lnTo>
                    <a:pt x="346758" y="1161226"/>
                  </a:lnTo>
                  <a:lnTo>
                    <a:pt x="391870" y="1181540"/>
                  </a:lnTo>
                  <a:lnTo>
                    <a:pt x="438814" y="1198516"/>
                  </a:lnTo>
                  <a:lnTo>
                    <a:pt x="487425" y="1211995"/>
                  </a:lnTo>
                  <a:lnTo>
                    <a:pt x="537536" y="1221818"/>
                  </a:lnTo>
                  <a:lnTo>
                    <a:pt x="588984" y="1227829"/>
                  </a:lnTo>
                  <a:lnTo>
                    <a:pt x="641603" y="1229868"/>
                  </a:lnTo>
                  <a:lnTo>
                    <a:pt x="694223" y="1227829"/>
                  </a:lnTo>
                  <a:lnTo>
                    <a:pt x="745671" y="1221818"/>
                  </a:lnTo>
                  <a:lnTo>
                    <a:pt x="795782" y="1211995"/>
                  </a:lnTo>
                  <a:lnTo>
                    <a:pt x="844393" y="1198516"/>
                  </a:lnTo>
                  <a:lnTo>
                    <a:pt x="891337" y="1181540"/>
                  </a:lnTo>
                  <a:lnTo>
                    <a:pt x="936449" y="1161226"/>
                  </a:lnTo>
                  <a:lnTo>
                    <a:pt x="979565" y="1137731"/>
                  </a:lnTo>
                  <a:lnTo>
                    <a:pt x="1020519" y="1111215"/>
                  </a:lnTo>
                  <a:lnTo>
                    <a:pt x="1059145" y="1081835"/>
                  </a:lnTo>
                  <a:lnTo>
                    <a:pt x="1095279" y="1049750"/>
                  </a:lnTo>
                  <a:lnTo>
                    <a:pt x="1128756" y="1015118"/>
                  </a:lnTo>
                  <a:lnTo>
                    <a:pt x="1159410" y="978097"/>
                  </a:lnTo>
                  <a:lnTo>
                    <a:pt x="1187076" y="938845"/>
                  </a:lnTo>
                  <a:lnTo>
                    <a:pt x="1211589" y="897522"/>
                  </a:lnTo>
                  <a:lnTo>
                    <a:pt x="1232785" y="854285"/>
                  </a:lnTo>
                  <a:lnTo>
                    <a:pt x="1250496" y="809292"/>
                  </a:lnTo>
                  <a:lnTo>
                    <a:pt x="1264560" y="762703"/>
                  </a:lnTo>
                  <a:lnTo>
                    <a:pt x="1274809" y="714674"/>
                  </a:lnTo>
                  <a:lnTo>
                    <a:pt x="1281080" y="665365"/>
                  </a:lnTo>
                  <a:lnTo>
                    <a:pt x="1283208" y="614934"/>
                  </a:lnTo>
                  <a:lnTo>
                    <a:pt x="1281080" y="564502"/>
                  </a:lnTo>
                  <a:lnTo>
                    <a:pt x="1274809" y="515193"/>
                  </a:lnTo>
                  <a:lnTo>
                    <a:pt x="1264560" y="467164"/>
                  </a:lnTo>
                  <a:lnTo>
                    <a:pt x="1250496" y="420575"/>
                  </a:lnTo>
                  <a:lnTo>
                    <a:pt x="1232785" y="375582"/>
                  </a:lnTo>
                  <a:lnTo>
                    <a:pt x="1211589" y="332345"/>
                  </a:lnTo>
                  <a:lnTo>
                    <a:pt x="1187076" y="291022"/>
                  </a:lnTo>
                  <a:lnTo>
                    <a:pt x="1159410" y="251770"/>
                  </a:lnTo>
                  <a:lnTo>
                    <a:pt x="1128756" y="214749"/>
                  </a:lnTo>
                  <a:lnTo>
                    <a:pt x="1095279" y="180117"/>
                  </a:lnTo>
                  <a:lnTo>
                    <a:pt x="1059145" y="148032"/>
                  </a:lnTo>
                  <a:lnTo>
                    <a:pt x="1020519" y="118652"/>
                  </a:lnTo>
                  <a:lnTo>
                    <a:pt x="979565" y="92136"/>
                  </a:lnTo>
                  <a:lnTo>
                    <a:pt x="936449" y="68641"/>
                  </a:lnTo>
                  <a:lnTo>
                    <a:pt x="891337" y="48327"/>
                  </a:lnTo>
                  <a:lnTo>
                    <a:pt x="844393" y="31351"/>
                  </a:lnTo>
                  <a:lnTo>
                    <a:pt x="795782" y="17872"/>
                  </a:lnTo>
                  <a:lnTo>
                    <a:pt x="745671" y="8049"/>
                  </a:lnTo>
                  <a:lnTo>
                    <a:pt x="694223" y="2038"/>
                  </a:lnTo>
                  <a:lnTo>
                    <a:pt x="641603" y="0"/>
                  </a:lnTo>
                  <a:close/>
                </a:path>
              </a:pathLst>
            </a:custGeom>
            <a:solidFill>
              <a:srgbClr val="E4E4E4"/>
            </a:solidFill>
          </p:spPr>
          <p:txBody>
            <a:bodyPr wrap="square" lIns="0" tIns="0" rIns="0" bIns="0" rtlCol="0">
              <a:noAutofit/>
            </a:bodyPr>
            <a:lstStyle/>
            <a:p>
              <a:endParaRPr/>
            </a:p>
          </p:txBody>
        </p:sp>
        <p:sp>
          <p:nvSpPr>
            <p:cNvPr id="22" name="object 16"/>
            <p:cNvSpPr/>
            <p:nvPr/>
          </p:nvSpPr>
          <p:spPr>
            <a:xfrm>
              <a:off x="1792985" y="2916173"/>
              <a:ext cx="1283208" cy="1229868"/>
            </a:xfrm>
            <a:custGeom>
              <a:avLst/>
              <a:gdLst/>
              <a:ahLst/>
              <a:cxnLst/>
              <a:rect l="l" t="t" r="r" b="b"/>
              <a:pathLst>
                <a:path w="1283208" h="1229868">
                  <a:moveTo>
                    <a:pt x="0" y="614934"/>
                  </a:moveTo>
                  <a:lnTo>
                    <a:pt x="2127" y="564502"/>
                  </a:lnTo>
                  <a:lnTo>
                    <a:pt x="8398" y="515193"/>
                  </a:lnTo>
                  <a:lnTo>
                    <a:pt x="18647" y="467164"/>
                  </a:lnTo>
                  <a:lnTo>
                    <a:pt x="32711" y="420575"/>
                  </a:lnTo>
                  <a:lnTo>
                    <a:pt x="50422" y="375582"/>
                  </a:lnTo>
                  <a:lnTo>
                    <a:pt x="71618" y="332345"/>
                  </a:lnTo>
                  <a:lnTo>
                    <a:pt x="96131" y="291022"/>
                  </a:lnTo>
                  <a:lnTo>
                    <a:pt x="123797" y="251770"/>
                  </a:lnTo>
                  <a:lnTo>
                    <a:pt x="154451" y="214749"/>
                  </a:lnTo>
                  <a:lnTo>
                    <a:pt x="187928" y="180117"/>
                  </a:lnTo>
                  <a:lnTo>
                    <a:pt x="224062" y="148032"/>
                  </a:lnTo>
                  <a:lnTo>
                    <a:pt x="262688" y="118652"/>
                  </a:lnTo>
                  <a:lnTo>
                    <a:pt x="303642" y="92136"/>
                  </a:lnTo>
                  <a:lnTo>
                    <a:pt x="346758" y="68641"/>
                  </a:lnTo>
                  <a:lnTo>
                    <a:pt x="391870" y="48327"/>
                  </a:lnTo>
                  <a:lnTo>
                    <a:pt x="438814" y="31351"/>
                  </a:lnTo>
                  <a:lnTo>
                    <a:pt x="487425" y="17872"/>
                  </a:lnTo>
                  <a:lnTo>
                    <a:pt x="537536" y="8049"/>
                  </a:lnTo>
                  <a:lnTo>
                    <a:pt x="588984" y="2038"/>
                  </a:lnTo>
                  <a:lnTo>
                    <a:pt x="641603" y="0"/>
                  </a:lnTo>
                  <a:lnTo>
                    <a:pt x="694223" y="2038"/>
                  </a:lnTo>
                  <a:lnTo>
                    <a:pt x="745671" y="8049"/>
                  </a:lnTo>
                  <a:lnTo>
                    <a:pt x="795782" y="17872"/>
                  </a:lnTo>
                  <a:lnTo>
                    <a:pt x="844393" y="31351"/>
                  </a:lnTo>
                  <a:lnTo>
                    <a:pt x="891337" y="48327"/>
                  </a:lnTo>
                  <a:lnTo>
                    <a:pt x="936449" y="68641"/>
                  </a:lnTo>
                  <a:lnTo>
                    <a:pt x="979565" y="92136"/>
                  </a:lnTo>
                  <a:lnTo>
                    <a:pt x="1020519" y="118652"/>
                  </a:lnTo>
                  <a:lnTo>
                    <a:pt x="1059145" y="148032"/>
                  </a:lnTo>
                  <a:lnTo>
                    <a:pt x="1095279" y="180117"/>
                  </a:lnTo>
                  <a:lnTo>
                    <a:pt x="1128756" y="214749"/>
                  </a:lnTo>
                  <a:lnTo>
                    <a:pt x="1159410" y="251770"/>
                  </a:lnTo>
                  <a:lnTo>
                    <a:pt x="1187076" y="291022"/>
                  </a:lnTo>
                  <a:lnTo>
                    <a:pt x="1211589" y="332345"/>
                  </a:lnTo>
                  <a:lnTo>
                    <a:pt x="1232785" y="375582"/>
                  </a:lnTo>
                  <a:lnTo>
                    <a:pt x="1250496" y="420575"/>
                  </a:lnTo>
                  <a:lnTo>
                    <a:pt x="1264560" y="467164"/>
                  </a:lnTo>
                  <a:lnTo>
                    <a:pt x="1274809" y="515193"/>
                  </a:lnTo>
                  <a:lnTo>
                    <a:pt x="1281080" y="564502"/>
                  </a:lnTo>
                  <a:lnTo>
                    <a:pt x="1283208" y="614934"/>
                  </a:lnTo>
                  <a:lnTo>
                    <a:pt x="1281080" y="665365"/>
                  </a:lnTo>
                  <a:lnTo>
                    <a:pt x="1274809" y="714674"/>
                  </a:lnTo>
                  <a:lnTo>
                    <a:pt x="1264560" y="762703"/>
                  </a:lnTo>
                  <a:lnTo>
                    <a:pt x="1250496" y="809292"/>
                  </a:lnTo>
                  <a:lnTo>
                    <a:pt x="1232785" y="854285"/>
                  </a:lnTo>
                  <a:lnTo>
                    <a:pt x="1211589" y="897522"/>
                  </a:lnTo>
                  <a:lnTo>
                    <a:pt x="1187076" y="938845"/>
                  </a:lnTo>
                  <a:lnTo>
                    <a:pt x="1159410" y="978097"/>
                  </a:lnTo>
                  <a:lnTo>
                    <a:pt x="1128756" y="1015118"/>
                  </a:lnTo>
                  <a:lnTo>
                    <a:pt x="1095279" y="1049750"/>
                  </a:lnTo>
                  <a:lnTo>
                    <a:pt x="1059145" y="1081835"/>
                  </a:lnTo>
                  <a:lnTo>
                    <a:pt x="1020519" y="1111215"/>
                  </a:lnTo>
                  <a:lnTo>
                    <a:pt x="979565" y="1137731"/>
                  </a:lnTo>
                  <a:lnTo>
                    <a:pt x="936449" y="1161226"/>
                  </a:lnTo>
                  <a:lnTo>
                    <a:pt x="891337" y="1181540"/>
                  </a:lnTo>
                  <a:lnTo>
                    <a:pt x="844393" y="1198516"/>
                  </a:lnTo>
                  <a:lnTo>
                    <a:pt x="795782" y="1211995"/>
                  </a:lnTo>
                  <a:lnTo>
                    <a:pt x="745671" y="1221818"/>
                  </a:lnTo>
                  <a:lnTo>
                    <a:pt x="694223" y="1227829"/>
                  </a:lnTo>
                  <a:lnTo>
                    <a:pt x="641603" y="1229868"/>
                  </a:lnTo>
                  <a:lnTo>
                    <a:pt x="588984" y="1227829"/>
                  </a:lnTo>
                  <a:lnTo>
                    <a:pt x="537536" y="1221818"/>
                  </a:lnTo>
                  <a:lnTo>
                    <a:pt x="487425" y="1211995"/>
                  </a:lnTo>
                  <a:lnTo>
                    <a:pt x="438814" y="1198516"/>
                  </a:lnTo>
                  <a:lnTo>
                    <a:pt x="391870" y="1181540"/>
                  </a:lnTo>
                  <a:lnTo>
                    <a:pt x="346758" y="1161226"/>
                  </a:lnTo>
                  <a:lnTo>
                    <a:pt x="303642" y="1137731"/>
                  </a:lnTo>
                  <a:lnTo>
                    <a:pt x="262688" y="1111215"/>
                  </a:lnTo>
                  <a:lnTo>
                    <a:pt x="224062" y="1081835"/>
                  </a:lnTo>
                  <a:lnTo>
                    <a:pt x="187928" y="1049750"/>
                  </a:lnTo>
                  <a:lnTo>
                    <a:pt x="154451" y="1015118"/>
                  </a:lnTo>
                  <a:lnTo>
                    <a:pt x="123797" y="978097"/>
                  </a:lnTo>
                  <a:lnTo>
                    <a:pt x="96131" y="938845"/>
                  </a:lnTo>
                  <a:lnTo>
                    <a:pt x="71618" y="897522"/>
                  </a:lnTo>
                  <a:lnTo>
                    <a:pt x="50422" y="854285"/>
                  </a:lnTo>
                  <a:lnTo>
                    <a:pt x="32711" y="809292"/>
                  </a:lnTo>
                  <a:lnTo>
                    <a:pt x="18647" y="762703"/>
                  </a:lnTo>
                  <a:lnTo>
                    <a:pt x="8398" y="714674"/>
                  </a:lnTo>
                  <a:lnTo>
                    <a:pt x="2127" y="665365"/>
                  </a:lnTo>
                  <a:lnTo>
                    <a:pt x="0" y="614934"/>
                  </a:lnTo>
                  <a:close/>
                </a:path>
              </a:pathLst>
            </a:custGeom>
            <a:ln w="25908">
              <a:solidFill>
                <a:srgbClr val="88A3A7"/>
              </a:solidFill>
            </a:ln>
          </p:spPr>
          <p:txBody>
            <a:bodyPr wrap="square" lIns="0" tIns="0" rIns="0" bIns="0" rtlCol="0">
              <a:noAutofit/>
            </a:bodyPr>
            <a:lstStyle/>
            <a:p>
              <a:endParaRPr/>
            </a:p>
          </p:txBody>
        </p:sp>
        <p:sp>
          <p:nvSpPr>
            <p:cNvPr id="23" name="object 17"/>
            <p:cNvSpPr txBox="1"/>
            <p:nvPr/>
          </p:nvSpPr>
          <p:spPr>
            <a:xfrm>
              <a:off x="2091308" y="3281553"/>
              <a:ext cx="685800" cy="500380"/>
            </a:xfrm>
            <a:prstGeom prst="rect">
              <a:avLst/>
            </a:prstGeom>
          </p:spPr>
          <p:txBody>
            <a:bodyPr vert="horz" wrap="square" lIns="0" tIns="0" rIns="0" bIns="0" rtlCol="0">
              <a:noAutofit/>
            </a:bodyPr>
            <a:lstStyle/>
            <a:p>
              <a:pPr marL="127000" marR="12700" indent="-114300">
                <a:lnSpc>
                  <a:spcPts val="1939"/>
                </a:lnSpc>
              </a:pPr>
              <a:r>
                <a:rPr sz="1800" dirty="0">
                  <a:solidFill>
                    <a:srgbClr val="862A39"/>
                  </a:solidFill>
                  <a:latin typeface="Arial"/>
                  <a:cs typeface="Arial"/>
                </a:rPr>
                <a:t>H</a:t>
              </a:r>
              <a:r>
                <a:rPr sz="1800" spc="-10" dirty="0">
                  <a:solidFill>
                    <a:srgbClr val="862A39"/>
                  </a:solidFill>
                  <a:latin typeface="Arial"/>
                  <a:cs typeface="Arial"/>
                </a:rPr>
                <a:t>o</a:t>
              </a:r>
              <a:r>
                <a:rPr sz="1800" spc="0" dirty="0">
                  <a:solidFill>
                    <a:srgbClr val="862A39"/>
                  </a:solidFill>
                  <a:latin typeface="Arial"/>
                  <a:cs typeface="Arial"/>
                </a:rPr>
                <a:t>ạch đ</a:t>
              </a:r>
              <a:r>
                <a:rPr sz="1800" spc="-10" dirty="0">
                  <a:solidFill>
                    <a:srgbClr val="862A39"/>
                  </a:solidFill>
                  <a:latin typeface="Arial"/>
                  <a:cs typeface="Arial"/>
                </a:rPr>
                <a:t>ị</a:t>
              </a:r>
              <a:r>
                <a:rPr sz="1800" spc="0" dirty="0">
                  <a:solidFill>
                    <a:srgbClr val="862A39"/>
                  </a:solidFill>
                  <a:latin typeface="Arial"/>
                  <a:cs typeface="Arial"/>
                </a:rPr>
                <a:t>nh</a:t>
              </a:r>
              <a:endParaRPr sz="1800" dirty="0">
                <a:solidFill>
                  <a:srgbClr val="862A39"/>
                </a:solidFill>
                <a:latin typeface="Arial"/>
                <a:cs typeface="Arial"/>
              </a:endParaRPr>
            </a:p>
          </p:txBody>
        </p:sp>
        <p:sp>
          <p:nvSpPr>
            <p:cNvPr id="24" name="object 18"/>
            <p:cNvSpPr/>
            <p:nvPr/>
          </p:nvSpPr>
          <p:spPr>
            <a:xfrm>
              <a:off x="4110990" y="4580382"/>
              <a:ext cx="1281684" cy="1229868"/>
            </a:xfrm>
            <a:custGeom>
              <a:avLst/>
              <a:gdLst/>
              <a:ahLst/>
              <a:cxnLst/>
              <a:rect l="l" t="t" r="r" b="b"/>
              <a:pathLst>
                <a:path w="1281684" h="1229868">
                  <a:moveTo>
                    <a:pt x="640842" y="0"/>
                  </a:moveTo>
                  <a:lnTo>
                    <a:pt x="588280" y="2038"/>
                  </a:lnTo>
                  <a:lnTo>
                    <a:pt x="536888" y="8049"/>
                  </a:lnTo>
                  <a:lnTo>
                    <a:pt x="486833" y="17872"/>
                  </a:lnTo>
                  <a:lnTo>
                    <a:pt x="438278" y="31351"/>
                  </a:lnTo>
                  <a:lnTo>
                    <a:pt x="391388" y="48327"/>
                  </a:lnTo>
                  <a:lnTo>
                    <a:pt x="346328" y="68641"/>
                  </a:lnTo>
                  <a:lnTo>
                    <a:pt x="303264" y="92136"/>
                  </a:lnTo>
                  <a:lnTo>
                    <a:pt x="262359" y="118652"/>
                  </a:lnTo>
                  <a:lnTo>
                    <a:pt x="223780" y="148032"/>
                  </a:lnTo>
                  <a:lnTo>
                    <a:pt x="187690" y="180117"/>
                  </a:lnTo>
                  <a:lnTo>
                    <a:pt x="154254" y="214749"/>
                  </a:lnTo>
                  <a:lnTo>
                    <a:pt x="123639" y="251770"/>
                  </a:lnTo>
                  <a:lnTo>
                    <a:pt x="96007" y="291022"/>
                  </a:lnTo>
                  <a:lnTo>
                    <a:pt x="71525" y="332345"/>
                  </a:lnTo>
                  <a:lnTo>
                    <a:pt x="50357" y="375582"/>
                  </a:lnTo>
                  <a:lnTo>
                    <a:pt x="32668" y="420575"/>
                  </a:lnTo>
                  <a:lnTo>
                    <a:pt x="18623" y="467164"/>
                  </a:lnTo>
                  <a:lnTo>
                    <a:pt x="8386" y="515193"/>
                  </a:lnTo>
                  <a:lnTo>
                    <a:pt x="2124" y="564502"/>
                  </a:lnTo>
                  <a:lnTo>
                    <a:pt x="0" y="614934"/>
                  </a:lnTo>
                  <a:lnTo>
                    <a:pt x="2124" y="665365"/>
                  </a:lnTo>
                  <a:lnTo>
                    <a:pt x="8386" y="714674"/>
                  </a:lnTo>
                  <a:lnTo>
                    <a:pt x="18623" y="762703"/>
                  </a:lnTo>
                  <a:lnTo>
                    <a:pt x="32668" y="809292"/>
                  </a:lnTo>
                  <a:lnTo>
                    <a:pt x="50357" y="854285"/>
                  </a:lnTo>
                  <a:lnTo>
                    <a:pt x="71525" y="897522"/>
                  </a:lnTo>
                  <a:lnTo>
                    <a:pt x="96007" y="938845"/>
                  </a:lnTo>
                  <a:lnTo>
                    <a:pt x="123639" y="978097"/>
                  </a:lnTo>
                  <a:lnTo>
                    <a:pt x="154254" y="1015118"/>
                  </a:lnTo>
                  <a:lnTo>
                    <a:pt x="187690" y="1049750"/>
                  </a:lnTo>
                  <a:lnTo>
                    <a:pt x="223780" y="1081835"/>
                  </a:lnTo>
                  <a:lnTo>
                    <a:pt x="262359" y="1111215"/>
                  </a:lnTo>
                  <a:lnTo>
                    <a:pt x="303264" y="1137731"/>
                  </a:lnTo>
                  <a:lnTo>
                    <a:pt x="346328" y="1161226"/>
                  </a:lnTo>
                  <a:lnTo>
                    <a:pt x="391388" y="1181540"/>
                  </a:lnTo>
                  <a:lnTo>
                    <a:pt x="438278" y="1198516"/>
                  </a:lnTo>
                  <a:lnTo>
                    <a:pt x="486833" y="1211995"/>
                  </a:lnTo>
                  <a:lnTo>
                    <a:pt x="536888" y="1221818"/>
                  </a:lnTo>
                  <a:lnTo>
                    <a:pt x="588280" y="1227829"/>
                  </a:lnTo>
                  <a:lnTo>
                    <a:pt x="640842" y="1229868"/>
                  </a:lnTo>
                  <a:lnTo>
                    <a:pt x="693403" y="1227829"/>
                  </a:lnTo>
                  <a:lnTo>
                    <a:pt x="744795" y="1221818"/>
                  </a:lnTo>
                  <a:lnTo>
                    <a:pt x="794850" y="1211995"/>
                  </a:lnTo>
                  <a:lnTo>
                    <a:pt x="843405" y="1198516"/>
                  </a:lnTo>
                  <a:lnTo>
                    <a:pt x="890295" y="1181540"/>
                  </a:lnTo>
                  <a:lnTo>
                    <a:pt x="935355" y="1161226"/>
                  </a:lnTo>
                  <a:lnTo>
                    <a:pt x="978419" y="1137731"/>
                  </a:lnTo>
                  <a:lnTo>
                    <a:pt x="1019324" y="1111215"/>
                  </a:lnTo>
                  <a:lnTo>
                    <a:pt x="1057903" y="1081835"/>
                  </a:lnTo>
                  <a:lnTo>
                    <a:pt x="1093993" y="1049750"/>
                  </a:lnTo>
                  <a:lnTo>
                    <a:pt x="1127429" y="1015118"/>
                  </a:lnTo>
                  <a:lnTo>
                    <a:pt x="1158044" y="978097"/>
                  </a:lnTo>
                  <a:lnTo>
                    <a:pt x="1185676" y="938845"/>
                  </a:lnTo>
                  <a:lnTo>
                    <a:pt x="1210158" y="897522"/>
                  </a:lnTo>
                  <a:lnTo>
                    <a:pt x="1231326" y="854285"/>
                  </a:lnTo>
                  <a:lnTo>
                    <a:pt x="1249015" y="809292"/>
                  </a:lnTo>
                  <a:lnTo>
                    <a:pt x="1263060" y="762703"/>
                  </a:lnTo>
                  <a:lnTo>
                    <a:pt x="1273297" y="714674"/>
                  </a:lnTo>
                  <a:lnTo>
                    <a:pt x="1279559" y="665365"/>
                  </a:lnTo>
                  <a:lnTo>
                    <a:pt x="1281684" y="614934"/>
                  </a:lnTo>
                  <a:lnTo>
                    <a:pt x="1279559" y="564502"/>
                  </a:lnTo>
                  <a:lnTo>
                    <a:pt x="1273297" y="515193"/>
                  </a:lnTo>
                  <a:lnTo>
                    <a:pt x="1263060" y="467164"/>
                  </a:lnTo>
                  <a:lnTo>
                    <a:pt x="1249015" y="420575"/>
                  </a:lnTo>
                  <a:lnTo>
                    <a:pt x="1231326" y="375582"/>
                  </a:lnTo>
                  <a:lnTo>
                    <a:pt x="1210158" y="332345"/>
                  </a:lnTo>
                  <a:lnTo>
                    <a:pt x="1185676" y="291022"/>
                  </a:lnTo>
                  <a:lnTo>
                    <a:pt x="1158044" y="251770"/>
                  </a:lnTo>
                  <a:lnTo>
                    <a:pt x="1127429" y="214749"/>
                  </a:lnTo>
                  <a:lnTo>
                    <a:pt x="1093993" y="180117"/>
                  </a:lnTo>
                  <a:lnTo>
                    <a:pt x="1057903" y="148032"/>
                  </a:lnTo>
                  <a:lnTo>
                    <a:pt x="1019324" y="118652"/>
                  </a:lnTo>
                  <a:lnTo>
                    <a:pt x="978419" y="92136"/>
                  </a:lnTo>
                  <a:lnTo>
                    <a:pt x="935355" y="68641"/>
                  </a:lnTo>
                  <a:lnTo>
                    <a:pt x="890295" y="48327"/>
                  </a:lnTo>
                  <a:lnTo>
                    <a:pt x="843405" y="31351"/>
                  </a:lnTo>
                  <a:lnTo>
                    <a:pt x="794850" y="17872"/>
                  </a:lnTo>
                  <a:lnTo>
                    <a:pt x="744795" y="8049"/>
                  </a:lnTo>
                  <a:lnTo>
                    <a:pt x="693403" y="2038"/>
                  </a:lnTo>
                  <a:lnTo>
                    <a:pt x="640842" y="0"/>
                  </a:lnTo>
                  <a:close/>
                </a:path>
              </a:pathLst>
            </a:custGeom>
            <a:solidFill>
              <a:srgbClr val="E4E4E4"/>
            </a:solidFill>
          </p:spPr>
          <p:txBody>
            <a:bodyPr wrap="square" lIns="0" tIns="0" rIns="0" bIns="0" rtlCol="0">
              <a:noAutofit/>
            </a:bodyPr>
            <a:lstStyle/>
            <a:p>
              <a:endParaRPr/>
            </a:p>
          </p:txBody>
        </p:sp>
        <p:sp>
          <p:nvSpPr>
            <p:cNvPr id="25" name="object 19"/>
            <p:cNvSpPr/>
            <p:nvPr/>
          </p:nvSpPr>
          <p:spPr>
            <a:xfrm>
              <a:off x="4110990" y="4580382"/>
              <a:ext cx="1281684" cy="1229868"/>
            </a:xfrm>
            <a:custGeom>
              <a:avLst/>
              <a:gdLst/>
              <a:ahLst/>
              <a:cxnLst/>
              <a:rect l="l" t="t" r="r" b="b"/>
              <a:pathLst>
                <a:path w="1281684" h="1229868">
                  <a:moveTo>
                    <a:pt x="0" y="614934"/>
                  </a:moveTo>
                  <a:lnTo>
                    <a:pt x="2124" y="564502"/>
                  </a:lnTo>
                  <a:lnTo>
                    <a:pt x="8386" y="515193"/>
                  </a:lnTo>
                  <a:lnTo>
                    <a:pt x="18623" y="467164"/>
                  </a:lnTo>
                  <a:lnTo>
                    <a:pt x="32668" y="420575"/>
                  </a:lnTo>
                  <a:lnTo>
                    <a:pt x="50357" y="375582"/>
                  </a:lnTo>
                  <a:lnTo>
                    <a:pt x="71525" y="332345"/>
                  </a:lnTo>
                  <a:lnTo>
                    <a:pt x="96007" y="291022"/>
                  </a:lnTo>
                  <a:lnTo>
                    <a:pt x="123639" y="251770"/>
                  </a:lnTo>
                  <a:lnTo>
                    <a:pt x="154254" y="214749"/>
                  </a:lnTo>
                  <a:lnTo>
                    <a:pt x="187690" y="180117"/>
                  </a:lnTo>
                  <a:lnTo>
                    <a:pt x="223780" y="148032"/>
                  </a:lnTo>
                  <a:lnTo>
                    <a:pt x="262359" y="118652"/>
                  </a:lnTo>
                  <a:lnTo>
                    <a:pt x="303264" y="92136"/>
                  </a:lnTo>
                  <a:lnTo>
                    <a:pt x="346328" y="68641"/>
                  </a:lnTo>
                  <a:lnTo>
                    <a:pt x="391388" y="48327"/>
                  </a:lnTo>
                  <a:lnTo>
                    <a:pt x="438278" y="31351"/>
                  </a:lnTo>
                  <a:lnTo>
                    <a:pt x="486833" y="17872"/>
                  </a:lnTo>
                  <a:lnTo>
                    <a:pt x="536888" y="8049"/>
                  </a:lnTo>
                  <a:lnTo>
                    <a:pt x="588280" y="2038"/>
                  </a:lnTo>
                  <a:lnTo>
                    <a:pt x="640842" y="0"/>
                  </a:lnTo>
                  <a:lnTo>
                    <a:pt x="693403" y="2038"/>
                  </a:lnTo>
                  <a:lnTo>
                    <a:pt x="744795" y="8049"/>
                  </a:lnTo>
                  <a:lnTo>
                    <a:pt x="794850" y="17872"/>
                  </a:lnTo>
                  <a:lnTo>
                    <a:pt x="843405" y="31351"/>
                  </a:lnTo>
                  <a:lnTo>
                    <a:pt x="890295" y="48327"/>
                  </a:lnTo>
                  <a:lnTo>
                    <a:pt x="935355" y="68641"/>
                  </a:lnTo>
                  <a:lnTo>
                    <a:pt x="978419" y="92136"/>
                  </a:lnTo>
                  <a:lnTo>
                    <a:pt x="1019324" y="118652"/>
                  </a:lnTo>
                  <a:lnTo>
                    <a:pt x="1057903" y="148032"/>
                  </a:lnTo>
                  <a:lnTo>
                    <a:pt x="1093993" y="180117"/>
                  </a:lnTo>
                  <a:lnTo>
                    <a:pt x="1127429" y="214749"/>
                  </a:lnTo>
                  <a:lnTo>
                    <a:pt x="1158044" y="251770"/>
                  </a:lnTo>
                  <a:lnTo>
                    <a:pt x="1185676" y="291022"/>
                  </a:lnTo>
                  <a:lnTo>
                    <a:pt x="1210158" y="332345"/>
                  </a:lnTo>
                  <a:lnTo>
                    <a:pt x="1231326" y="375582"/>
                  </a:lnTo>
                  <a:lnTo>
                    <a:pt x="1249015" y="420575"/>
                  </a:lnTo>
                  <a:lnTo>
                    <a:pt x="1263060" y="467164"/>
                  </a:lnTo>
                  <a:lnTo>
                    <a:pt x="1273297" y="515193"/>
                  </a:lnTo>
                  <a:lnTo>
                    <a:pt x="1279559" y="564502"/>
                  </a:lnTo>
                  <a:lnTo>
                    <a:pt x="1281684" y="614934"/>
                  </a:lnTo>
                  <a:lnTo>
                    <a:pt x="1279559" y="665365"/>
                  </a:lnTo>
                  <a:lnTo>
                    <a:pt x="1273297" y="714674"/>
                  </a:lnTo>
                  <a:lnTo>
                    <a:pt x="1263060" y="762703"/>
                  </a:lnTo>
                  <a:lnTo>
                    <a:pt x="1249015" y="809292"/>
                  </a:lnTo>
                  <a:lnTo>
                    <a:pt x="1231326" y="854285"/>
                  </a:lnTo>
                  <a:lnTo>
                    <a:pt x="1210158" y="897522"/>
                  </a:lnTo>
                  <a:lnTo>
                    <a:pt x="1185676" y="938845"/>
                  </a:lnTo>
                  <a:lnTo>
                    <a:pt x="1158044" y="978097"/>
                  </a:lnTo>
                  <a:lnTo>
                    <a:pt x="1127429" y="1015118"/>
                  </a:lnTo>
                  <a:lnTo>
                    <a:pt x="1093993" y="1049750"/>
                  </a:lnTo>
                  <a:lnTo>
                    <a:pt x="1057903" y="1081835"/>
                  </a:lnTo>
                  <a:lnTo>
                    <a:pt x="1019324" y="1111215"/>
                  </a:lnTo>
                  <a:lnTo>
                    <a:pt x="978419" y="1137731"/>
                  </a:lnTo>
                  <a:lnTo>
                    <a:pt x="935355" y="1161226"/>
                  </a:lnTo>
                  <a:lnTo>
                    <a:pt x="890295" y="1181540"/>
                  </a:lnTo>
                  <a:lnTo>
                    <a:pt x="843405" y="1198516"/>
                  </a:lnTo>
                  <a:lnTo>
                    <a:pt x="794850" y="1211995"/>
                  </a:lnTo>
                  <a:lnTo>
                    <a:pt x="744795" y="1221818"/>
                  </a:lnTo>
                  <a:lnTo>
                    <a:pt x="693403" y="1227829"/>
                  </a:lnTo>
                  <a:lnTo>
                    <a:pt x="640842" y="1229868"/>
                  </a:lnTo>
                  <a:lnTo>
                    <a:pt x="588280" y="1227829"/>
                  </a:lnTo>
                  <a:lnTo>
                    <a:pt x="536888" y="1221818"/>
                  </a:lnTo>
                  <a:lnTo>
                    <a:pt x="486833" y="1211995"/>
                  </a:lnTo>
                  <a:lnTo>
                    <a:pt x="438278" y="1198516"/>
                  </a:lnTo>
                  <a:lnTo>
                    <a:pt x="391388" y="1181540"/>
                  </a:lnTo>
                  <a:lnTo>
                    <a:pt x="346328" y="1161226"/>
                  </a:lnTo>
                  <a:lnTo>
                    <a:pt x="303264" y="1137731"/>
                  </a:lnTo>
                  <a:lnTo>
                    <a:pt x="262359" y="1111215"/>
                  </a:lnTo>
                  <a:lnTo>
                    <a:pt x="223780" y="1081835"/>
                  </a:lnTo>
                  <a:lnTo>
                    <a:pt x="187690" y="1049750"/>
                  </a:lnTo>
                  <a:lnTo>
                    <a:pt x="154254" y="1015118"/>
                  </a:lnTo>
                  <a:lnTo>
                    <a:pt x="123639" y="978097"/>
                  </a:lnTo>
                  <a:lnTo>
                    <a:pt x="96007" y="938845"/>
                  </a:lnTo>
                  <a:lnTo>
                    <a:pt x="71525" y="897522"/>
                  </a:lnTo>
                  <a:lnTo>
                    <a:pt x="50357" y="854285"/>
                  </a:lnTo>
                  <a:lnTo>
                    <a:pt x="32668" y="809292"/>
                  </a:lnTo>
                  <a:lnTo>
                    <a:pt x="18623" y="762703"/>
                  </a:lnTo>
                  <a:lnTo>
                    <a:pt x="8386" y="714674"/>
                  </a:lnTo>
                  <a:lnTo>
                    <a:pt x="2124" y="665365"/>
                  </a:lnTo>
                  <a:lnTo>
                    <a:pt x="0" y="614934"/>
                  </a:lnTo>
                  <a:close/>
                </a:path>
              </a:pathLst>
            </a:custGeom>
            <a:ln w="25908">
              <a:solidFill>
                <a:srgbClr val="88A3A7"/>
              </a:solidFill>
            </a:ln>
          </p:spPr>
          <p:txBody>
            <a:bodyPr wrap="square" lIns="0" tIns="0" rIns="0" bIns="0" rtlCol="0">
              <a:noAutofit/>
            </a:bodyPr>
            <a:lstStyle/>
            <a:p>
              <a:endParaRPr/>
            </a:p>
          </p:txBody>
        </p:sp>
        <p:sp>
          <p:nvSpPr>
            <p:cNvPr id="26" name="object 20"/>
            <p:cNvSpPr txBox="1"/>
            <p:nvPr/>
          </p:nvSpPr>
          <p:spPr>
            <a:xfrm>
              <a:off x="4555363" y="4946650"/>
              <a:ext cx="393700" cy="500380"/>
            </a:xfrm>
            <a:prstGeom prst="rect">
              <a:avLst/>
            </a:prstGeom>
          </p:spPr>
          <p:txBody>
            <a:bodyPr vert="horz" wrap="square" lIns="0" tIns="0" rIns="0" bIns="0" rtlCol="0">
              <a:noAutofit/>
            </a:bodyPr>
            <a:lstStyle/>
            <a:p>
              <a:pPr marL="12700" marR="12700" indent="12065">
                <a:lnSpc>
                  <a:spcPts val="1939"/>
                </a:lnSpc>
              </a:pPr>
              <a:r>
                <a:rPr sz="1800" dirty="0">
                  <a:solidFill>
                    <a:srgbClr val="862A39"/>
                  </a:solidFill>
                  <a:latin typeface="Arial"/>
                  <a:cs typeface="Arial"/>
                </a:rPr>
                <a:t>C</a:t>
              </a:r>
              <a:r>
                <a:rPr sz="1800" spc="-10" dirty="0">
                  <a:solidFill>
                    <a:srgbClr val="862A39"/>
                  </a:solidFill>
                  <a:latin typeface="Arial"/>
                  <a:cs typeface="Arial"/>
                </a:rPr>
                <a:t>ả</a:t>
              </a:r>
              <a:r>
                <a:rPr sz="1800" spc="0" dirty="0">
                  <a:solidFill>
                    <a:srgbClr val="862A39"/>
                  </a:solidFill>
                  <a:latin typeface="Arial"/>
                  <a:cs typeface="Arial"/>
                </a:rPr>
                <a:t>i ti</a:t>
              </a:r>
              <a:r>
                <a:rPr sz="1800" spc="-10" dirty="0">
                  <a:solidFill>
                    <a:srgbClr val="862A39"/>
                  </a:solidFill>
                  <a:latin typeface="Arial"/>
                  <a:cs typeface="Arial"/>
                </a:rPr>
                <a:t>ế</a:t>
              </a:r>
              <a:r>
                <a:rPr sz="1800" spc="0" dirty="0">
                  <a:solidFill>
                    <a:srgbClr val="862A39"/>
                  </a:solidFill>
                  <a:latin typeface="Arial"/>
                  <a:cs typeface="Arial"/>
                </a:rPr>
                <a:t>n</a:t>
              </a:r>
              <a:endParaRPr sz="1800" dirty="0">
                <a:solidFill>
                  <a:srgbClr val="862A39"/>
                </a:solidFill>
                <a:latin typeface="Arial"/>
                <a:cs typeface="Arial"/>
              </a:endParaRPr>
            </a:p>
          </p:txBody>
        </p:sp>
        <p:sp>
          <p:nvSpPr>
            <p:cNvPr id="27" name="object 21"/>
            <p:cNvSpPr/>
            <p:nvPr/>
          </p:nvSpPr>
          <p:spPr>
            <a:xfrm>
              <a:off x="5343778" y="5313045"/>
              <a:ext cx="587501" cy="180848"/>
            </a:xfrm>
            <a:custGeom>
              <a:avLst/>
              <a:gdLst/>
              <a:ahLst/>
              <a:cxnLst/>
              <a:rect l="l" t="t" r="r" b="b"/>
              <a:pathLst>
                <a:path w="587501" h="180848">
                  <a:moveTo>
                    <a:pt x="98679" y="49402"/>
                  </a:moveTo>
                  <a:lnTo>
                    <a:pt x="92710" y="54736"/>
                  </a:lnTo>
                  <a:lnTo>
                    <a:pt x="0" y="139191"/>
                  </a:lnTo>
                  <a:lnTo>
                    <a:pt x="119253" y="178307"/>
                  </a:lnTo>
                  <a:lnTo>
                    <a:pt x="126746" y="180847"/>
                  </a:lnTo>
                  <a:lnTo>
                    <a:pt x="135000" y="176656"/>
                  </a:lnTo>
                  <a:lnTo>
                    <a:pt x="137413" y="169036"/>
                  </a:lnTo>
                  <a:lnTo>
                    <a:pt x="139954" y="161416"/>
                  </a:lnTo>
                  <a:lnTo>
                    <a:pt x="135762" y="153288"/>
                  </a:lnTo>
                  <a:lnTo>
                    <a:pt x="128270" y="150748"/>
                  </a:lnTo>
                  <a:lnTo>
                    <a:pt x="117816" y="147319"/>
                  </a:lnTo>
                  <a:lnTo>
                    <a:pt x="31242" y="147319"/>
                  </a:lnTo>
                  <a:lnTo>
                    <a:pt x="25146" y="118998"/>
                  </a:lnTo>
                  <a:lnTo>
                    <a:pt x="77612" y="107774"/>
                  </a:lnTo>
                  <a:lnTo>
                    <a:pt x="112268" y="76199"/>
                  </a:lnTo>
                  <a:lnTo>
                    <a:pt x="118110" y="70738"/>
                  </a:lnTo>
                  <a:lnTo>
                    <a:pt x="118618" y="61594"/>
                  </a:lnTo>
                  <a:lnTo>
                    <a:pt x="107823" y="49783"/>
                  </a:lnTo>
                  <a:lnTo>
                    <a:pt x="98679" y="49402"/>
                  </a:lnTo>
                  <a:close/>
                </a:path>
                <a:path w="587501" h="180848">
                  <a:moveTo>
                    <a:pt x="77612" y="107774"/>
                  </a:moveTo>
                  <a:lnTo>
                    <a:pt x="25146" y="118998"/>
                  </a:lnTo>
                  <a:lnTo>
                    <a:pt x="31242" y="147319"/>
                  </a:lnTo>
                  <a:lnTo>
                    <a:pt x="47253" y="143890"/>
                  </a:lnTo>
                  <a:lnTo>
                    <a:pt x="37973" y="143890"/>
                  </a:lnTo>
                  <a:lnTo>
                    <a:pt x="32638" y="119379"/>
                  </a:lnTo>
                  <a:lnTo>
                    <a:pt x="64875" y="119379"/>
                  </a:lnTo>
                  <a:lnTo>
                    <a:pt x="77612" y="107774"/>
                  </a:lnTo>
                  <a:close/>
                </a:path>
                <a:path w="587501" h="180848">
                  <a:moveTo>
                    <a:pt x="83620" y="136102"/>
                  </a:moveTo>
                  <a:lnTo>
                    <a:pt x="31242" y="147319"/>
                  </a:lnTo>
                  <a:lnTo>
                    <a:pt x="117816" y="147319"/>
                  </a:lnTo>
                  <a:lnTo>
                    <a:pt x="83620" y="136102"/>
                  </a:lnTo>
                  <a:close/>
                </a:path>
                <a:path w="587501" h="180848">
                  <a:moveTo>
                    <a:pt x="32638" y="119379"/>
                  </a:moveTo>
                  <a:lnTo>
                    <a:pt x="37973" y="143890"/>
                  </a:lnTo>
                  <a:lnTo>
                    <a:pt x="56341" y="127155"/>
                  </a:lnTo>
                  <a:lnTo>
                    <a:pt x="32638" y="119379"/>
                  </a:lnTo>
                  <a:close/>
                </a:path>
                <a:path w="587501" h="180848">
                  <a:moveTo>
                    <a:pt x="56341" y="127155"/>
                  </a:moveTo>
                  <a:lnTo>
                    <a:pt x="37973" y="143890"/>
                  </a:lnTo>
                  <a:lnTo>
                    <a:pt x="47253" y="143890"/>
                  </a:lnTo>
                  <a:lnTo>
                    <a:pt x="83620" y="136102"/>
                  </a:lnTo>
                  <a:lnTo>
                    <a:pt x="56341" y="127155"/>
                  </a:lnTo>
                  <a:close/>
                </a:path>
                <a:path w="587501" h="180848">
                  <a:moveTo>
                    <a:pt x="581406" y="0"/>
                  </a:moveTo>
                  <a:lnTo>
                    <a:pt x="77612" y="107774"/>
                  </a:lnTo>
                  <a:lnTo>
                    <a:pt x="56341" y="127155"/>
                  </a:lnTo>
                  <a:lnTo>
                    <a:pt x="83620" y="136102"/>
                  </a:lnTo>
                  <a:lnTo>
                    <a:pt x="587501" y="28193"/>
                  </a:lnTo>
                  <a:lnTo>
                    <a:pt x="581406" y="0"/>
                  </a:lnTo>
                  <a:close/>
                </a:path>
                <a:path w="587501" h="180848">
                  <a:moveTo>
                    <a:pt x="64875" y="119379"/>
                  </a:moveTo>
                  <a:lnTo>
                    <a:pt x="32638" y="119379"/>
                  </a:lnTo>
                  <a:lnTo>
                    <a:pt x="56341" y="127155"/>
                  </a:lnTo>
                  <a:lnTo>
                    <a:pt x="64875" y="119379"/>
                  </a:lnTo>
                  <a:close/>
                </a:path>
              </a:pathLst>
            </a:custGeom>
            <a:solidFill>
              <a:srgbClr val="000000"/>
            </a:solidFill>
          </p:spPr>
          <p:txBody>
            <a:bodyPr wrap="square" lIns="0" tIns="0" rIns="0" bIns="0" rtlCol="0">
              <a:noAutofit/>
            </a:bodyPr>
            <a:lstStyle/>
            <a:p>
              <a:endParaRPr/>
            </a:p>
          </p:txBody>
        </p:sp>
        <p:sp>
          <p:nvSpPr>
            <p:cNvPr id="28" name="object 22"/>
            <p:cNvSpPr/>
            <p:nvPr/>
          </p:nvSpPr>
          <p:spPr>
            <a:xfrm>
              <a:off x="4685538" y="2509266"/>
              <a:ext cx="93090" cy="411607"/>
            </a:xfrm>
            <a:custGeom>
              <a:avLst/>
              <a:gdLst/>
              <a:ahLst/>
              <a:cxnLst/>
              <a:rect l="l" t="t" r="r" b="b"/>
              <a:pathLst>
                <a:path w="93090" h="411607">
                  <a:moveTo>
                    <a:pt x="35180" y="325119"/>
                  </a:moveTo>
                  <a:lnTo>
                    <a:pt x="6223" y="325882"/>
                  </a:lnTo>
                  <a:lnTo>
                    <a:pt x="51942" y="411607"/>
                  </a:lnTo>
                  <a:lnTo>
                    <a:pt x="85609" y="339598"/>
                  </a:lnTo>
                  <a:lnTo>
                    <a:pt x="35560" y="339598"/>
                  </a:lnTo>
                  <a:lnTo>
                    <a:pt x="35180" y="325119"/>
                  </a:lnTo>
                  <a:close/>
                </a:path>
                <a:path w="93090" h="411607">
                  <a:moveTo>
                    <a:pt x="64136" y="324357"/>
                  </a:moveTo>
                  <a:lnTo>
                    <a:pt x="35180" y="325119"/>
                  </a:lnTo>
                  <a:lnTo>
                    <a:pt x="35560" y="339598"/>
                  </a:lnTo>
                  <a:lnTo>
                    <a:pt x="64515" y="338836"/>
                  </a:lnTo>
                  <a:lnTo>
                    <a:pt x="64136" y="324357"/>
                  </a:lnTo>
                  <a:close/>
                </a:path>
                <a:path w="93090" h="411607">
                  <a:moveTo>
                    <a:pt x="93090" y="323596"/>
                  </a:moveTo>
                  <a:lnTo>
                    <a:pt x="64136" y="324357"/>
                  </a:lnTo>
                  <a:lnTo>
                    <a:pt x="64515" y="338836"/>
                  </a:lnTo>
                  <a:lnTo>
                    <a:pt x="35560" y="339598"/>
                  </a:lnTo>
                  <a:lnTo>
                    <a:pt x="85609" y="339598"/>
                  </a:lnTo>
                  <a:lnTo>
                    <a:pt x="93090" y="323596"/>
                  </a:lnTo>
                  <a:close/>
                </a:path>
                <a:path w="93090" h="411607">
                  <a:moveTo>
                    <a:pt x="57910" y="86487"/>
                  </a:moveTo>
                  <a:lnTo>
                    <a:pt x="28954" y="87249"/>
                  </a:lnTo>
                  <a:lnTo>
                    <a:pt x="35180" y="325119"/>
                  </a:lnTo>
                  <a:lnTo>
                    <a:pt x="64136" y="324357"/>
                  </a:lnTo>
                  <a:lnTo>
                    <a:pt x="57910" y="86487"/>
                  </a:lnTo>
                  <a:close/>
                </a:path>
                <a:path w="93090" h="411607">
                  <a:moveTo>
                    <a:pt x="41148" y="0"/>
                  </a:moveTo>
                  <a:lnTo>
                    <a:pt x="0" y="88011"/>
                  </a:lnTo>
                  <a:lnTo>
                    <a:pt x="28954" y="87249"/>
                  </a:lnTo>
                  <a:lnTo>
                    <a:pt x="28575" y="72771"/>
                  </a:lnTo>
                  <a:lnTo>
                    <a:pt x="57531" y="72009"/>
                  </a:lnTo>
                  <a:lnTo>
                    <a:pt x="79552" y="72009"/>
                  </a:lnTo>
                  <a:lnTo>
                    <a:pt x="41148" y="0"/>
                  </a:lnTo>
                  <a:close/>
                </a:path>
                <a:path w="93090" h="411607">
                  <a:moveTo>
                    <a:pt x="57531" y="72009"/>
                  </a:moveTo>
                  <a:lnTo>
                    <a:pt x="28575" y="72771"/>
                  </a:lnTo>
                  <a:lnTo>
                    <a:pt x="28954" y="87249"/>
                  </a:lnTo>
                  <a:lnTo>
                    <a:pt x="57910" y="86487"/>
                  </a:lnTo>
                  <a:lnTo>
                    <a:pt x="57531" y="72009"/>
                  </a:lnTo>
                  <a:close/>
                </a:path>
                <a:path w="93090" h="411607">
                  <a:moveTo>
                    <a:pt x="79552" y="72009"/>
                  </a:moveTo>
                  <a:lnTo>
                    <a:pt x="57531" y="72009"/>
                  </a:lnTo>
                  <a:lnTo>
                    <a:pt x="57910" y="86487"/>
                  </a:lnTo>
                  <a:lnTo>
                    <a:pt x="86867" y="85725"/>
                  </a:lnTo>
                  <a:lnTo>
                    <a:pt x="79552" y="72009"/>
                  </a:lnTo>
                  <a:close/>
                </a:path>
              </a:pathLst>
            </a:custGeom>
            <a:solidFill>
              <a:srgbClr val="000000"/>
            </a:solidFill>
          </p:spPr>
          <p:txBody>
            <a:bodyPr wrap="square" lIns="0" tIns="0" rIns="0" bIns="0" rtlCol="0">
              <a:noAutofit/>
            </a:bodyPr>
            <a:lstStyle/>
            <a:p>
              <a:endParaRPr/>
            </a:p>
          </p:txBody>
        </p:sp>
        <p:sp>
          <p:nvSpPr>
            <p:cNvPr id="29" name="object 23"/>
            <p:cNvSpPr/>
            <p:nvPr/>
          </p:nvSpPr>
          <p:spPr>
            <a:xfrm>
              <a:off x="5378958" y="3485896"/>
              <a:ext cx="1005966" cy="91820"/>
            </a:xfrm>
            <a:custGeom>
              <a:avLst/>
              <a:gdLst/>
              <a:ahLst/>
              <a:cxnLst/>
              <a:rect l="l" t="t" r="r" b="b"/>
              <a:pathLst>
                <a:path w="1005966" h="91820">
                  <a:moveTo>
                    <a:pt x="86613" y="4952"/>
                  </a:moveTo>
                  <a:lnTo>
                    <a:pt x="0" y="48894"/>
                  </a:lnTo>
                  <a:lnTo>
                    <a:pt x="87121" y="91820"/>
                  </a:lnTo>
                  <a:lnTo>
                    <a:pt x="86952" y="62864"/>
                  </a:lnTo>
                  <a:lnTo>
                    <a:pt x="72516" y="62864"/>
                  </a:lnTo>
                  <a:lnTo>
                    <a:pt x="72262" y="33908"/>
                  </a:lnTo>
                  <a:lnTo>
                    <a:pt x="86782" y="33823"/>
                  </a:lnTo>
                  <a:lnTo>
                    <a:pt x="86613" y="4952"/>
                  </a:lnTo>
                  <a:close/>
                </a:path>
                <a:path w="1005966" h="91820">
                  <a:moveTo>
                    <a:pt x="977355" y="28828"/>
                  </a:moveTo>
                  <a:lnTo>
                    <a:pt x="933450" y="28828"/>
                  </a:lnTo>
                  <a:lnTo>
                    <a:pt x="933703" y="57784"/>
                  </a:lnTo>
                  <a:lnTo>
                    <a:pt x="919183" y="57870"/>
                  </a:lnTo>
                  <a:lnTo>
                    <a:pt x="919352" y="86867"/>
                  </a:lnTo>
                  <a:lnTo>
                    <a:pt x="1005966" y="42925"/>
                  </a:lnTo>
                  <a:lnTo>
                    <a:pt x="977355" y="28828"/>
                  </a:lnTo>
                  <a:close/>
                </a:path>
                <a:path w="1005966" h="91820">
                  <a:moveTo>
                    <a:pt x="86782" y="33823"/>
                  </a:moveTo>
                  <a:lnTo>
                    <a:pt x="72262" y="33908"/>
                  </a:lnTo>
                  <a:lnTo>
                    <a:pt x="72516" y="62864"/>
                  </a:lnTo>
                  <a:lnTo>
                    <a:pt x="86952" y="62779"/>
                  </a:lnTo>
                  <a:lnTo>
                    <a:pt x="86782" y="33823"/>
                  </a:lnTo>
                  <a:close/>
                </a:path>
                <a:path w="1005966" h="91820">
                  <a:moveTo>
                    <a:pt x="86952" y="62779"/>
                  </a:moveTo>
                  <a:lnTo>
                    <a:pt x="72516" y="62864"/>
                  </a:lnTo>
                  <a:lnTo>
                    <a:pt x="86952" y="62864"/>
                  </a:lnTo>
                  <a:close/>
                </a:path>
                <a:path w="1005966" h="91820">
                  <a:moveTo>
                    <a:pt x="919014" y="28914"/>
                  </a:moveTo>
                  <a:lnTo>
                    <a:pt x="86782" y="33823"/>
                  </a:lnTo>
                  <a:lnTo>
                    <a:pt x="86952" y="62779"/>
                  </a:lnTo>
                  <a:lnTo>
                    <a:pt x="919183" y="57870"/>
                  </a:lnTo>
                  <a:lnTo>
                    <a:pt x="919014" y="28914"/>
                  </a:lnTo>
                  <a:close/>
                </a:path>
                <a:path w="1005966" h="91820">
                  <a:moveTo>
                    <a:pt x="933450" y="28828"/>
                  </a:moveTo>
                  <a:lnTo>
                    <a:pt x="919014" y="28914"/>
                  </a:lnTo>
                  <a:lnTo>
                    <a:pt x="919183" y="57870"/>
                  </a:lnTo>
                  <a:lnTo>
                    <a:pt x="933703" y="57784"/>
                  </a:lnTo>
                  <a:lnTo>
                    <a:pt x="933450" y="28828"/>
                  </a:lnTo>
                  <a:close/>
                </a:path>
                <a:path w="1005966" h="91820">
                  <a:moveTo>
                    <a:pt x="918844" y="0"/>
                  </a:moveTo>
                  <a:lnTo>
                    <a:pt x="919014" y="28914"/>
                  </a:lnTo>
                  <a:lnTo>
                    <a:pt x="977355" y="28828"/>
                  </a:lnTo>
                  <a:lnTo>
                    <a:pt x="918844" y="0"/>
                  </a:lnTo>
                  <a:close/>
                </a:path>
              </a:pathLst>
            </a:custGeom>
            <a:solidFill>
              <a:srgbClr val="000000"/>
            </a:solidFill>
          </p:spPr>
          <p:txBody>
            <a:bodyPr wrap="square" lIns="0" tIns="0" rIns="0" bIns="0" rtlCol="0">
              <a:noAutofit/>
            </a:bodyPr>
            <a:lstStyle/>
            <a:p>
              <a:endParaRPr/>
            </a:p>
          </p:txBody>
        </p:sp>
        <p:sp>
          <p:nvSpPr>
            <p:cNvPr id="30" name="object 24"/>
            <p:cNvSpPr/>
            <p:nvPr/>
          </p:nvSpPr>
          <p:spPr>
            <a:xfrm>
              <a:off x="3085338" y="3478276"/>
              <a:ext cx="1005966" cy="91821"/>
            </a:xfrm>
            <a:custGeom>
              <a:avLst/>
              <a:gdLst/>
              <a:ahLst/>
              <a:cxnLst/>
              <a:rect l="l" t="t" r="r" b="b"/>
              <a:pathLst>
                <a:path w="1005966" h="91821">
                  <a:moveTo>
                    <a:pt x="86613" y="4952"/>
                  </a:moveTo>
                  <a:lnTo>
                    <a:pt x="0" y="48895"/>
                  </a:lnTo>
                  <a:lnTo>
                    <a:pt x="87122" y="91821"/>
                  </a:lnTo>
                  <a:lnTo>
                    <a:pt x="86952" y="62864"/>
                  </a:lnTo>
                  <a:lnTo>
                    <a:pt x="72517" y="62864"/>
                  </a:lnTo>
                  <a:lnTo>
                    <a:pt x="72262" y="33909"/>
                  </a:lnTo>
                  <a:lnTo>
                    <a:pt x="86782" y="33823"/>
                  </a:lnTo>
                  <a:lnTo>
                    <a:pt x="86613" y="4952"/>
                  </a:lnTo>
                  <a:close/>
                </a:path>
                <a:path w="1005966" h="91821">
                  <a:moveTo>
                    <a:pt x="977355" y="28828"/>
                  </a:moveTo>
                  <a:lnTo>
                    <a:pt x="933450" y="28828"/>
                  </a:lnTo>
                  <a:lnTo>
                    <a:pt x="933703" y="57785"/>
                  </a:lnTo>
                  <a:lnTo>
                    <a:pt x="919183" y="57870"/>
                  </a:lnTo>
                  <a:lnTo>
                    <a:pt x="919352" y="86868"/>
                  </a:lnTo>
                  <a:lnTo>
                    <a:pt x="1005966" y="42925"/>
                  </a:lnTo>
                  <a:lnTo>
                    <a:pt x="977355" y="28828"/>
                  </a:lnTo>
                  <a:close/>
                </a:path>
                <a:path w="1005966" h="91821">
                  <a:moveTo>
                    <a:pt x="86782" y="33823"/>
                  </a:moveTo>
                  <a:lnTo>
                    <a:pt x="72262" y="33909"/>
                  </a:lnTo>
                  <a:lnTo>
                    <a:pt x="72517" y="62864"/>
                  </a:lnTo>
                  <a:lnTo>
                    <a:pt x="86952" y="62779"/>
                  </a:lnTo>
                  <a:lnTo>
                    <a:pt x="86782" y="33823"/>
                  </a:lnTo>
                  <a:close/>
                </a:path>
                <a:path w="1005966" h="91821">
                  <a:moveTo>
                    <a:pt x="86952" y="62779"/>
                  </a:moveTo>
                  <a:lnTo>
                    <a:pt x="72517" y="62864"/>
                  </a:lnTo>
                  <a:lnTo>
                    <a:pt x="86952" y="62864"/>
                  </a:lnTo>
                  <a:close/>
                </a:path>
                <a:path w="1005966" h="91821">
                  <a:moveTo>
                    <a:pt x="919014" y="28914"/>
                  </a:moveTo>
                  <a:lnTo>
                    <a:pt x="86782" y="33823"/>
                  </a:lnTo>
                  <a:lnTo>
                    <a:pt x="86952" y="62779"/>
                  </a:lnTo>
                  <a:lnTo>
                    <a:pt x="919183" y="57870"/>
                  </a:lnTo>
                  <a:lnTo>
                    <a:pt x="919014" y="28914"/>
                  </a:lnTo>
                  <a:close/>
                </a:path>
                <a:path w="1005966" h="91821">
                  <a:moveTo>
                    <a:pt x="933450" y="28828"/>
                  </a:moveTo>
                  <a:lnTo>
                    <a:pt x="919014" y="28914"/>
                  </a:lnTo>
                  <a:lnTo>
                    <a:pt x="919183" y="57870"/>
                  </a:lnTo>
                  <a:lnTo>
                    <a:pt x="933703" y="57785"/>
                  </a:lnTo>
                  <a:lnTo>
                    <a:pt x="933450" y="28828"/>
                  </a:lnTo>
                  <a:close/>
                </a:path>
                <a:path w="1005966" h="91821">
                  <a:moveTo>
                    <a:pt x="918845" y="0"/>
                  </a:moveTo>
                  <a:lnTo>
                    <a:pt x="919014" y="28914"/>
                  </a:lnTo>
                  <a:lnTo>
                    <a:pt x="977355" y="28828"/>
                  </a:lnTo>
                  <a:lnTo>
                    <a:pt x="918845" y="0"/>
                  </a:lnTo>
                  <a:close/>
                </a:path>
              </a:pathLst>
            </a:custGeom>
            <a:solidFill>
              <a:srgbClr val="000000"/>
            </a:solidFill>
          </p:spPr>
          <p:txBody>
            <a:bodyPr wrap="square" lIns="0" tIns="0" rIns="0" bIns="0" rtlCol="0">
              <a:noAutofit/>
            </a:bodyPr>
            <a:lstStyle/>
            <a:p>
              <a:endParaRPr/>
            </a:p>
          </p:txBody>
        </p:sp>
        <p:sp>
          <p:nvSpPr>
            <p:cNvPr id="31" name="object 25"/>
            <p:cNvSpPr/>
            <p:nvPr/>
          </p:nvSpPr>
          <p:spPr>
            <a:xfrm>
              <a:off x="4737353" y="4144517"/>
              <a:ext cx="93091" cy="411606"/>
            </a:xfrm>
            <a:custGeom>
              <a:avLst/>
              <a:gdLst/>
              <a:ahLst/>
              <a:cxnLst/>
              <a:rect l="l" t="t" r="r" b="b"/>
              <a:pathLst>
                <a:path w="93091" h="411606">
                  <a:moveTo>
                    <a:pt x="35180" y="325119"/>
                  </a:moveTo>
                  <a:lnTo>
                    <a:pt x="6223" y="325881"/>
                  </a:lnTo>
                  <a:lnTo>
                    <a:pt x="51943" y="411606"/>
                  </a:lnTo>
                  <a:lnTo>
                    <a:pt x="85609" y="339597"/>
                  </a:lnTo>
                  <a:lnTo>
                    <a:pt x="35560" y="339597"/>
                  </a:lnTo>
                  <a:lnTo>
                    <a:pt x="35180" y="325119"/>
                  </a:lnTo>
                  <a:close/>
                </a:path>
                <a:path w="93091" h="411606">
                  <a:moveTo>
                    <a:pt x="64136" y="324357"/>
                  </a:moveTo>
                  <a:lnTo>
                    <a:pt x="35180" y="325119"/>
                  </a:lnTo>
                  <a:lnTo>
                    <a:pt x="35560" y="339597"/>
                  </a:lnTo>
                  <a:lnTo>
                    <a:pt x="64516" y="338835"/>
                  </a:lnTo>
                  <a:lnTo>
                    <a:pt x="64136" y="324357"/>
                  </a:lnTo>
                  <a:close/>
                </a:path>
                <a:path w="93091" h="411606">
                  <a:moveTo>
                    <a:pt x="93091" y="323595"/>
                  </a:moveTo>
                  <a:lnTo>
                    <a:pt x="64136" y="324357"/>
                  </a:lnTo>
                  <a:lnTo>
                    <a:pt x="64516" y="338835"/>
                  </a:lnTo>
                  <a:lnTo>
                    <a:pt x="35560" y="339597"/>
                  </a:lnTo>
                  <a:lnTo>
                    <a:pt x="85609" y="339597"/>
                  </a:lnTo>
                  <a:lnTo>
                    <a:pt x="93091" y="323595"/>
                  </a:lnTo>
                  <a:close/>
                </a:path>
                <a:path w="93091" h="411606">
                  <a:moveTo>
                    <a:pt x="57910" y="86487"/>
                  </a:moveTo>
                  <a:lnTo>
                    <a:pt x="28954" y="87249"/>
                  </a:lnTo>
                  <a:lnTo>
                    <a:pt x="35180" y="325119"/>
                  </a:lnTo>
                  <a:lnTo>
                    <a:pt x="64136" y="324357"/>
                  </a:lnTo>
                  <a:lnTo>
                    <a:pt x="57910" y="86487"/>
                  </a:lnTo>
                  <a:close/>
                </a:path>
                <a:path w="93091" h="411606">
                  <a:moveTo>
                    <a:pt x="41148" y="0"/>
                  </a:moveTo>
                  <a:lnTo>
                    <a:pt x="0" y="88010"/>
                  </a:lnTo>
                  <a:lnTo>
                    <a:pt x="28954" y="87249"/>
                  </a:lnTo>
                  <a:lnTo>
                    <a:pt x="28575" y="72770"/>
                  </a:lnTo>
                  <a:lnTo>
                    <a:pt x="57531" y="72008"/>
                  </a:lnTo>
                  <a:lnTo>
                    <a:pt x="79552" y="72008"/>
                  </a:lnTo>
                  <a:lnTo>
                    <a:pt x="41148" y="0"/>
                  </a:lnTo>
                  <a:close/>
                </a:path>
                <a:path w="93091" h="411606">
                  <a:moveTo>
                    <a:pt x="57531" y="72008"/>
                  </a:moveTo>
                  <a:lnTo>
                    <a:pt x="28575" y="72770"/>
                  </a:lnTo>
                  <a:lnTo>
                    <a:pt x="28954" y="87249"/>
                  </a:lnTo>
                  <a:lnTo>
                    <a:pt x="57910" y="86487"/>
                  </a:lnTo>
                  <a:lnTo>
                    <a:pt x="57531" y="72008"/>
                  </a:lnTo>
                  <a:close/>
                </a:path>
                <a:path w="93091" h="411606">
                  <a:moveTo>
                    <a:pt x="79552" y="72008"/>
                  </a:moveTo>
                  <a:lnTo>
                    <a:pt x="57531" y="72008"/>
                  </a:lnTo>
                  <a:lnTo>
                    <a:pt x="57910" y="86487"/>
                  </a:lnTo>
                  <a:lnTo>
                    <a:pt x="86868" y="85724"/>
                  </a:lnTo>
                  <a:lnTo>
                    <a:pt x="79552" y="72008"/>
                  </a:lnTo>
                  <a:close/>
                </a:path>
              </a:pathLst>
            </a:custGeom>
            <a:solidFill>
              <a:srgbClr val="000000"/>
            </a:solidFill>
          </p:spPr>
          <p:txBody>
            <a:bodyPr wrap="square" lIns="0" tIns="0" rIns="0" bIns="0" rtlCol="0">
              <a:noAutofit/>
            </a:bodyPr>
            <a:lstStyle/>
            <a:p>
              <a:endParaRPr/>
            </a:p>
          </p:txBody>
        </p:sp>
        <p:sp>
          <p:nvSpPr>
            <p:cNvPr id="32" name="object 26"/>
            <p:cNvSpPr/>
            <p:nvPr/>
          </p:nvSpPr>
          <p:spPr>
            <a:xfrm>
              <a:off x="2760726" y="1698498"/>
              <a:ext cx="937260" cy="1013460"/>
            </a:xfrm>
            <a:custGeom>
              <a:avLst/>
              <a:gdLst/>
              <a:ahLst/>
              <a:cxnLst/>
              <a:rect l="l" t="t" r="r" b="b"/>
              <a:pathLst>
                <a:path w="937260" h="1013460">
                  <a:moveTo>
                    <a:pt x="702945" y="0"/>
                  </a:moveTo>
                  <a:lnTo>
                    <a:pt x="702945" y="117093"/>
                  </a:lnTo>
                  <a:lnTo>
                    <a:pt x="410082" y="117093"/>
                  </a:lnTo>
                  <a:lnTo>
                    <a:pt x="376455" y="118453"/>
                  </a:lnTo>
                  <a:lnTo>
                    <a:pt x="311548" y="129014"/>
                  </a:lnTo>
                  <a:lnTo>
                    <a:pt x="250477" y="149326"/>
                  </a:lnTo>
                  <a:lnTo>
                    <a:pt x="194087" y="178543"/>
                  </a:lnTo>
                  <a:lnTo>
                    <a:pt x="143222" y="215822"/>
                  </a:lnTo>
                  <a:lnTo>
                    <a:pt x="98728" y="260316"/>
                  </a:lnTo>
                  <a:lnTo>
                    <a:pt x="61449" y="311181"/>
                  </a:lnTo>
                  <a:lnTo>
                    <a:pt x="32232" y="367571"/>
                  </a:lnTo>
                  <a:lnTo>
                    <a:pt x="11920" y="428642"/>
                  </a:lnTo>
                  <a:lnTo>
                    <a:pt x="1359" y="493549"/>
                  </a:lnTo>
                  <a:lnTo>
                    <a:pt x="0" y="527176"/>
                  </a:lnTo>
                  <a:lnTo>
                    <a:pt x="0" y="1013460"/>
                  </a:lnTo>
                  <a:lnTo>
                    <a:pt x="234315" y="1013460"/>
                  </a:lnTo>
                  <a:lnTo>
                    <a:pt x="234515" y="518708"/>
                  </a:lnTo>
                  <a:lnTo>
                    <a:pt x="235808" y="504173"/>
                  </a:lnTo>
                  <a:lnTo>
                    <a:pt x="246437" y="462937"/>
                  </a:lnTo>
                  <a:lnTo>
                    <a:pt x="266174" y="426270"/>
                  </a:lnTo>
                  <a:lnTo>
                    <a:pt x="293713" y="395477"/>
                  </a:lnTo>
                  <a:lnTo>
                    <a:pt x="327748" y="371865"/>
                  </a:lnTo>
                  <a:lnTo>
                    <a:pt x="366973" y="356740"/>
                  </a:lnTo>
                  <a:lnTo>
                    <a:pt x="410082" y="351409"/>
                  </a:lnTo>
                  <a:lnTo>
                    <a:pt x="820165" y="351409"/>
                  </a:lnTo>
                  <a:lnTo>
                    <a:pt x="937260" y="234314"/>
                  </a:lnTo>
                  <a:lnTo>
                    <a:pt x="702945" y="0"/>
                  </a:lnTo>
                  <a:close/>
                </a:path>
                <a:path w="937260" h="1013460">
                  <a:moveTo>
                    <a:pt x="820165" y="351409"/>
                  </a:moveTo>
                  <a:lnTo>
                    <a:pt x="702945" y="351409"/>
                  </a:lnTo>
                  <a:lnTo>
                    <a:pt x="702945" y="468629"/>
                  </a:lnTo>
                  <a:lnTo>
                    <a:pt x="820165" y="351409"/>
                  </a:lnTo>
                  <a:close/>
                </a:path>
              </a:pathLst>
            </a:custGeom>
            <a:solidFill>
              <a:schemeClr val="accent5"/>
            </a:solidFill>
          </p:spPr>
          <p:txBody>
            <a:bodyPr wrap="square" lIns="0" tIns="0" rIns="0" bIns="0" rtlCol="0">
              <a:noAutofit/>
            </a:bodyPr>
            <a:lstStyle/>
            <a:p>
              <a:endParaRPr/>
            </a:p>
          </p:txBody>
        </p:sp>
        <p:sp>
          <p:nvSpPr>
            <p:cNvPr id="33" name="object 27"/>
            <p:cNvSpPr/>
            <p:nvPr/>
          </p:nvSpPr>
          <p:spPr>
            <a:xfrm>
              <a:off x="2760726" y="1698498"/>
              <a:ext cx="937260" cy="1013460"/>
            </a:xfrm>
            <a:custGeom>
              <a:avLst/>
              <a:gdLst/>
              <a:ahLst/>
              <a:cxnLst/>
              <a:rect l="l" t="t" r="r" b="b"/>
              <a:pathLst>
                <a:path w="937260" h="1013460">
                  <a:moveTo>
                    <a:pt x="0" y="1013460"/>
                  </a:moveTo>
                  <a:lnTo>
                    <a:pt x="0" y="527176"/>
                  </a:lnTo>
                  <a:lnTo>
                    <a:pt x="1359" y="493549"/>
                  </a:lnTo>
                  <a:lnTo>
                    <a:pt x="11920" y="428642"/>
                  </a:lnTo>
                  <a:lnTo>
                    <a:pt x="32232" y="367571"/>
                  </a:lnTo>
                  <a:lnTo>
                    <a:pt x="61449" y="311181"/>
                  </a:lnTo>
                  <a:lnTo>
                    <a:pt x="98728" y="260316"/>
                  </a:lnTo>
                  <a:lnTo>
                    <a:pt x="143222" y="215822"/>
                  </a:lnTo>
                  <a:lnTo>
                    <a:pt x="194087" y="178543"/>
                  </a:lnTo>
                  <a:lnTo>
                    <a:pt x="250477" y="149326"/>
                  </a:lnTo>
                  <a:lnTo>
                    <a:pt x="311548" y="129014"/>
                  </a:lnTo>
                  <a:lnTo>
                    <a:pt x="376455" y="118453"/>
                  </a:lnTo>
                  <a:lnTo>
                    <a:pt x="410082" y="117093"/>
                  </a:lnTo>
                  <a:lnTo>
                    <a:pt x="702945" y="117093"/>
                  </a:lnTo>
                  <a:lnTo>
                    <a:pt x="702945" y="0"/>
                  </a:lnTo>
                  <a:lnTo>
                    <a:pt x="937260" y="234314"/>
                  </a:lnTo>
                  <a:lnTo>
                    <a:pt x="702945" y="468629"/>
                  </a:lnTo>
                  <a:lnTo>
                    <a:pt x="702945" y="351409"/>
                  </a:lnTo>
                  <a:lnTo>
                    <a:pt x="410082" y="351409"/>
                  </a:lnTo>
                  <a:lnTo>
                    <a:pt x="366973" y="356740"/>
                  </a:lnTo>
                  <a:lnTo>
                    <a:pt x="327748" y="371865"/>
                  </a:lnTo>
                  <a:lnTo>
                    <a:pt x="293713" y="395477"/>
                  </a:lnTo>
                  <a:lnTo>
                    <a:pt x="266174" y="426270"/>
                  </a:lnTo>
                  <a:lnTo>
                    <a:pt x="246437" y="462937"/>
                  </a:lnTo>
                  <a:lnTo>
                    <a:pt x="235808" y="504173"/>
                  </a:lnTo>
                  <a:lnTo>
                    <a:pt x="234315" y="1013460"/>
                  </a:lnTo>
                  <a:lnTo>
                    <a:pt x="0" y="1013460"/>
                  </a:lnTo>
                  <a:close/>
                </a:path>
              </a:pathLst>
            </a:custGeom>
            <a:ln w="25908">
              <a:solidFill>
                <a:srgbClr val="88A3A7"/>
              </a:solidFill>
            </a:ln>
          </p:spPr>
          <p:txBody>
            <a:bodyPr wrap="square" lIns="0" tIns="0" rIns="0" bIns="0" rtlCol="0">
              <a:noAutofit/>
            </a:bodyPr>
            <a:lstStyle/>
            <a:p>
              <a:endParaRPr/>
            </a:p>
          </p:txBody>
        </p:sp>
        <p:sp>
          <p:nvSpPr>
            <p:cNvPr id="34" name="object 28"/>
            <p:cNvSpPr/>
            <p:nvPr/>
          </p:nvSpPr>
          <p:spPr>
            <a:xfrm>
              <a:off x="5695950" y="1693926"/>
              <a:ext cx="1056131" cy="896112"/>
            </a:xfrm>
            <a:custGeom>
              <a:avLst/>
              <a:gdLst/>
              <a:ahLst/>
              <a:cxnLst/>
              <a:rect l="l" t="t" r="r" b="b"/>
              <a:pathLst>
                <a:path w="1056131" h="896112">
                  <a:moveTo>
                    <a:pt x="1056131" y="672084"/>
                  </a:moveTo>
                  <a:lnTo>
                    <a:pt x="608076" y="672084"/>
                  </a:lnTo>
                  <a:lnTo>
                    <a:pt x="832103" y="896112"/>
                  </a:lnTo>
                  <a:lnTo>
                    <a:pt x="1056131" y="672084"/>
                  </a:lnTo>
                  <a:close/>
                </a:path>
                <a:path w="1056131" h="896112">
                  <a:moveTo>
                    <a:pt x="552069" y="0"/>
                  </a:moveTo>
                  <a:lnTo>
                    <a:pt x="0" y="0"/>
                  </a:lnTo>
                  <a:lnTo>
                    <a:pt x="0" y="224027"/>
                  </a:lnTo>
                  <a:lnTo>
                    <a:pt x="562559" y="224349"/>
                  </a:lnTo>
                  <a:lnTo>
                    <a:pt x="577037" y="225868"/>
                  </a:lnTo>
                  <a:lnTo>
                    <a:pt x="617907" y="237403"/>
                  </a:lnTo>
                  <a:lnTo>
                    <a:pt x="653819" y="258303"/>
                  </a:lnTo>
                  <a:lnTo>
                    <a:pt x="683351" y="287143"/>
                  </a:lnTo>
                  <a:lnTo>
                    <a:pt x="705080" y="322500"/>
                  </a:lnTo>
                  <a:lnTo>
                    <a:pt x="717583" y="362953"/>
                  </a:lnTo>
                  <a:lnTo>
                    <a:pt x="720089" y="392049"/>
                  </a:lnTo>
                  <a:lnTo>
                    <a:pt x="720089" y="672084"/>
                  </a:lnTo>
                  <a:lnTo>
                    <a:pt x="944118" y="672084"/>
                  </a:lnTo>
                  <a:lnTo>
                    <a:pt x="944118" y="392049"/>
                  </a:lnTo>
                  <a:lnTo>
                    <a:pt x="942818" y="359893"/>
                  </a:lnTo>
                  <a:lnTo>
                    <a:pt x="932724" y="297831"/>
                  </a:lnTo>
                  <a:lnTo>
                    <a:pt x="913310" y="239440"/>
                  </a:lnTo>
                  <a:lnTo>
                    <a:pt x="885382" y="185528"/>
                  </a:lnTo>
                  <a:lnTo>
                    <a:pt x="849748" y="136902"/>
                  </a:lnTo>
                  <a:lnTo>
                    <a:pt x="807215" y="94369"/>
                  </a:lnTo>
                  <a:lnTo>
                    <a:pt x="758589" y="58735"/>
                  </a:lnTo>
                  <a:lnTo>
                    <a:pt x="704677" y="30807"/>
                  </a:lnTo>
                  <a:lnTo>
                    <a:pt x="646286" y="11393"/>
                  </a:lnTo>
                  <a:lnTo>
                    <a:pt x="584224" y="1299"/>
                  </a:lnTo>
                  <a:lnTo>
                    <a:pt x="552069" y="0"/>
                  </a:lnTo>
                  <a:close/>
                </a:path>
              </a:pathLst>
            </a:custGeom>
            <a:solidFill>
              <a:schemeClr val="accent5"/>
            </a:solidFill>
          </p:spPr>
          <p:txBody>
            <a:bodyPr wrap="square" lIns="0" tIns="0" rIns="0" bIns="0" rtlCol="0">
              <a:noAutofit/>
            </a:bodyPr>
            <a:lstStyle/>
            <a:p>
              <a:endParaRPr/>
            </a:p>
          </p:txBody>
        </p:sp>
        <p:sp>
          <p:nvSpPr>
            <p:cNvPr id="35" name="object 29"/>
            <p:cNvSpPr/>
            <p:nvPr/>
          </p:nvSpPr>
          <p:spPr>
            <a:xfrm>
              <a:off x="5695950" y="1693926"/>
              <a:ext cx="1056131" cy="896112"/>
            </a:xfrm>
            <a:custGeom>
              <a:avLst/>
              <a:gdLst/>
              <a:ahLst/>
              <a:cxnLst/>
              <a:rect l="l" t="t" r="r" b="b"/>
              <a:pathLst>
                <a:path w="1056131" h="896112">
                  <a:moveTo>
                    <a:pt x="0" y="0"/>
                  </a:moveTo>
                  <a:lnTo>
                    <a:pt x="552069" y="0"/>
                  </a:lnTo>
                  <a:lnTo>
                    <a:pt x="584224" y="1299"/>
                  </a:lnTo>
                  <a:lnTo>
                    <a:pt x="646286" y="11393"/>
                  </a:lnTo>
                  <a:lnTo>
                    <a:pt x="704677" y="30807"/>
                  </a:lnTo>
                  <a:lnTo>
                    <a:pt x="758589" y="58735"/>
                  </a:lnTo>
                  <a:lnTo>
                    <a:pt x="807215" y="94369"/>
                  </a:lnTo>
                  <a:lnTo>
                    <a:pt x="849748" y="136902"/>
                  </a:lnTo>
                  <a:lnTo>
                    <a:pt x="885382" y="185528"/>
                  </a:lnTo>
                  <a:lnTo>
                    <a:pt x="913310" y="239440"/>
                  </a:lnTo>
                  <a:lnTo>
                    <a:pt x="932724" y="297831"/>
                  </a:lnTo>
                  <a:lnTo>
                    <a:pt x="942818" y="359893"/>
                  </a:lnTo>
                  <a:lnTo>
                    <a:pt x="944118" y="392049"/>
                  </a:lnTo>
                  <a:lnTo>
                    <a:pt x="944118" y="672084"/>
                  </a:lnTo>
                  <a:lnTo>
                    <a:pt x="1056131" y="672084"/>
                  </a:lnTo>
                  <a:lnTo>
                    <a:pt x="832103" y="896112"/>
                  </a:lnTo>
                  <a:lnTo>
                    <a:pt x="608076" y="672084"/>
                  </a:lnTo>
                  <a:lnTo>
                    <a:pt x="720089" y="672084"/>
                  </a:lnTo>
                  <a:lnTo>
                    <a:pt x="720089" y="392049"/>
                  </a:lnTo>
                  <a:lnTo>
                    <a:pt x="714528" y="348990"/>
                  </a:lnTo>
                  <a:lnTo>
                    <a:pt x="698792" y="310078"/>
                  </a:lnTo>
                  <a:lnTo>
                    <a:pt x="674303" y="276735"/>
                  </a:lnTo>
                  <a:lnTo>
                    <a:pt x="642487" y="250384"/>
                  </a:lnTo>
                  <a:lnTo>
                    <a:pt x="604764" y="232448"/>
                  </a:lnTo>
                  <a:lnTo>
                    <a:pt x="562559" y="224349"/>
                  </a:lnTo>
                  <a:lnTo>
                    <a:pt x="0" y="224027"/>
                  </a:lnTo>
                  <a:lnTo>
                    <a:pt x="0" y="0"/>
                  </a:lnTo>
                  <a:close/>
                </a:path>
              </a:pathLst>
            </a:custGeom>
            <a:ln w="25908">
              <a:solidFill>
                <a:srgbClr val="88A3A7"/>
              </a:solidFill>
            </a:ln>
          </p:spPr>
          <p:txBody>
            <a:bodyPr wrap="square" lIns="0" tIns="0" rIns="0" bIns="0" rtlCol="0">
              <a:noAutofit/>
            </a:bodyPr>
            <a:lstStyle/>
            <a:p>
              <a:endParaRPr/>
            </a:p>
          </p:txBody>
        </p:sp>
        <p:sp>
          <p:nvSpPr>
            <p:cNvPr id="36" name="object 30"/>
            <p:cNvSpPr/>
            <p:nvPr/>
          </p:nvSpPr>
          <p:spPr>
            <a:xfrm>
              <a:off x="5796534" y="4179570"/>
              <a:ext cx="935736" cy="1011936"/>
            </a:xfrm>
            <a:custGeom>
              <a:avLst/>
              <a:gdLst/>
              <a:ahLst/>
              <a:cxnLst/>
              <a:rect l="l" t="t" r="r" b="b"/>
              <a:pathLst>
                <a:path w="935736" h="1011936">
                  <a:moveTo>
                    <a:pt x="233933" y="544067"/>
                  </a:moveTo>
                  <a:lnTo>
                    <a:pt x="0" y="778001"/>
                  </a:lnTo>
                  <a:lnTo>
                    <a:pt x="233933" y="1011935"/>
                  </a:lnTo>
                  <a:lnTo>
                    <a:pt x="233933" y="894968"/>
                  </a:lnTo>
                  <a:lnTo>
                    <a:pt x="526288" y="894968"/>
                  </a:lnTo>
                  <a:lnTo>
                    <a:pt x="592715" y="889611"/>
                  </a:lnTo>
                  <a:lnTo>
                    <a:pt x="655726" y="874100"/>
                  </a:lnTo>
                  <a:lnTo>
                    <a:pt x="714477" y="849277"/>
                  </a:lnTo>
                  <a:lnTo>
                    <a:pt x="768126" y="815985"/>
                  </a:lnTo>
                  <a:lnTo>
                    <a:pt x="815832" y="775065"/>
                  </a:lnTo>
                  <a:lnTo>
                    <a:pt x="856752" y="727359"/>
                  </a:lnTo>
                  <a:lnTo>
                    <a:pt x="890044" y="673710"/>
                  </a:lnTo>
                  <a:lnTo>
                    <a:pt x="895998" y="661034"/>
                  </a:lnTo>
                  <a:lnTo>
                    <a:pt x="233933" y="661034"/>
                  </a:lnTo>
                  <a:lnTo>
                    <a:pt x="233933" y="544067"/>
                  </a:lnTo>
                  <a:close/>
                </a:path>
                <a:path w="935736" h="1011936">
                  <a:moveTo>
                    <a:pt x="935736" y="0"/>
                  </a:moveTo>
                  <a:lnTo>
                    <a:pt x="701801" y="0"/>
                  </a:lnTo>
                  <a:lnTo>
                    <a:pt x="701620" y="493574"/>
                  </a:lnTo>
                  <a:lnTo>
                    <a:pt x="700359" y="508120"/>
                  </a:lnTo>
                  <a:lnTo>
                    <a:pt x="689809" y="549390"/>
                  </a:lnTo>
                  <a:lnTo>
                    <a:pt x="670130" y="586091"/>
                  </a:lnTo>
                  <a:lnTo>
                    <a:pt x="642629" y="616915"/>
                  </a:lnTo>
                  <a:lnTo>
                    <a:pt x="608615" y="640553"/>
                  </a:lnTo>
                  <a:lnTo>
                    <a:pt x="569399" y="655696"/>
                  </a:lnTo>
                  <a:lnTo>
                    <a:pt x="526288" y="661034"/>
                  </a:lnTo>
                  <a:lnTo>
                    <a:pt x="895998" y="661034"/>
                  </a:lnTo>
                  <a:lnTo>
                    <a:pt x="914867" y="614959"/>
                  </a:lnTo>
                  <a:lnTo>
                    <a:pt x="930378" y="551948"/>
                  </a:lnTo>
                  <a:lnTo>
                    <a:pt x="935736" y="485520"/>
                  </a:lnTo>
                  <a:lnTo>
                    <a:pt x="935736" y="0"/>
                  </a:lnTo>
                  <a:close/>
                </a:path>
              </a:pathLst>
            </a:custGeom>
            <a:solidFill>
              <a:schemeClr val="accent5"/>
            </a:solidFill>
          </p:spPr>
          <p:txBody>
            <a:bodyPr wrap="square" lIns="0" tIns="0" rIns="0" bIns="0" rtlCol="0">
              <a:noAutofit/>
            </a:bodyPr>
            <a:lstStyle/>
            <a:p>
              <a:endParaRPr/>
            </a:p>
          </p:txBody>
        </p:sp>
        <p:sp>
          <p:nvSpPr>
            <p:cNvPr id="37" name="object 31"/>
            <p:cNvSpPr/>
            <p:nvPr/>
          </p:nvSpPr>
          <p:spPr>
            <a:xfrm>
              <a:off x="5796534" y="4179570"/>
              <a:ext cx="935736" cy="1011936"/>
            </a:xfrm>
            <a:custGeom>
              <a:avLst/>
              <a:gdLst/>
              <a:ahLst/>
              <a:cxnLst/>
              <a:rect l="l" t="t" r="r" b="b"/>
              <a:pathLst>
                <a:path w="935736" h="1011936">
                  <a:moveTo>
                    <a:pt x="935736" y="0"/>
                  </a:moveTo>
                  <a:lnTo>
                    <a:pt x="935736" y="485520"/>
                  </a:lnTo>
                  <a:lnTo>
                    <a:pt x="934379" y="519109"/>
                  </a:lnTo>
                  <a:lnTo>
                    <a:pt x="923839" y="583934"/>
                  </a:lnTo>
                  <a:lnTo>
                    <a:pt x="903567" y="644919"/>
                  </a:lnTo>
                  <a:lnTo>
                    <a:pt x="874404" y="701225"/>
                  </a:lnTo>
                  <a:lnTo>
                    <a:pt x="837192" y="752007"/>
                  </a:lnTo>
                  <a:lnTo>
                    <a:pt x="792774" y="796425"/>
                  </a:lnTo>
                  <a:lnTo>
                    <a:pt x="741992" y="833637"/>
                  </a:lnTo>
                  <a:lnTo>
                    <a:pt x="685686" y="862800"/>
                  </a:lnTo>
                  <a:lnTo>
                    <a:pt x="624701" y="883072"/>
                  </a:lnTo>
                  <a:lnTo>
                    <a:pt x="559876" y="893612"/>
                  </a:lnTo>
                  <a:lnTo>
                    <a:pt x="526288" y="894968"/>
                  </a:lnTo>
                  <a:lnTo>
                    <a:pt x="233933" y="894968"/>
                  </a:lnTo>
                  <a:lnTo>
                    <a:pt x="233933" y="1011935"/>
                  </a:lnTo>
                  <a:lnTo>
                    <a:pt x="0" y="778001"/>
                  </a:lnTo>
                  <a:lnTo>
                    <a:pt x="233933" y="544067"/>
                  </a:lnTo>
                  <a:lnTo>
                    <a:pt x="233933" y="661034"/>
                  </a:lnTo>
                  <a:lnTo>
                    <a:pt x="526288" y="661034"/>
                  </a:lnTo>
                  <a:lnTo>
                    <a:pt x="569399" y="655696"/>
                  </a:lnTo>
                  <a:lnTo>
                    <a:pt x="608615" y="640553"/>
                  </a:lnTo>
                  <a:lnTo>
                    <a:pt x="642629" y="616915"/>
                  </a:lnTo>
                  <a:lnTo>
                    <a:pt x="670130" y="586091"/>
                  </a:lnTo>
                  <a:lnTo>
                    <a:pt x="689809" y="549390"/>
                  </a:lnTo>
                  <a:lnTo>
                    <a:pt x="700359" y="508120"/>
                  </a:lnTo>
                  <a:lnTo>
                    <a:pt x="701801" y="0"/>
                  </a:lnTo>
                  <a:lnTo>
                    <a:pt x="935736" y="0"/>
                  </a:lnTo>
                  <a:close/>
                </a:path>
              </a:pathLst>
            </a:custGeom>
            <a:ln w="25908">
              <a:solidFill>
                <a:srgbClr val="88A3A7"/>
              </a:solidFill>
            </a:ln>
          </p:spPr>
          <p:txBody>
            <a:bodyPr wrap="square" lIns="0" tIns="0" rIns="0" bIns="0" rtlCol="0">
              <a:noAutofit/>
            </a:bodyPr>
            <a:lstStyle/>
            <a:p>
              <a:endParaRPr/>
            </a:p>
          </p:txBody>
        </p:sp>
        <p:sp>
          <p:nvSpPr>
            <p:cNvPr id="38" name="object 32"/>
            <p:cNvSpPr/>
            <p:nvPr/>
          </p:nvSpPr>
          <p:spPr>
            <a:xfrm>
              <a:off x="2670810" y="4207002"/>
              <a:ext cx="1056131" cy="897636"/>
            </a:xfrm>
            <a:custGeom>
              <a:avLst/>
              <a:gdLst/>
              <a:ahLst/>
              <a:cxnLst/>
              <a:rect l="l" t="t" r="r" b="b"/>
              <a:pathLst>
                <a:path w="1056131" h="897636">
                  <a:moveTo>
                    <a:pt x="336550" y="224409"/>
                  </a:moveTo>
                  <a:lnTo>
                    <a:pt x="112267" y="224409"/>
                  </a:lnTo>
                  <a:lnTo>
                    <a:pt x="112140" y="504952"/>
                  </a:lnTo>
                  <a:lnTo>
                    <a:pt x="117282" y="568657"/>
                  </a:lnTo>
                  <a:lnTo>
                    <a:pt x="132169" y="629086"/>
                  </a:lnTo>
                  <a:lnTo>
                    <a:pt x="155991" y="685431"/>
                  </a:lnTo>
                  <a:lnTo>
                    <a:pt x="187938" y="736884"/>
                  </a:lnTo>
                  <a:lnTo>
                    <a:pt x="227202" y="782637"/>
                  </a:lnTo>
                  <a:lnTo>
                    <a:pt x="272974" y="821883"/>
                  </a:lnTo>
                  <a:lnTo>
                    <a:pt x="324444" y="853813"/>
                  </a:lnTo>
                  <a:lnTo>
                    <a:pt x="380803" y="877620"/>
                  </a:lnTo>
                  <a:lnTo>
                    <a:pt x="441242" y="892497"/>
                  </a:lnTo>
                  <a:lnTo>
                    <a:pt x="504951" y="897636"/>
                  </a:lnTo>
                  <a:lnTo>
                    <a:pt x="1056131" y="897636"/>
                  </a:lnTo>
                  <a:lnTo>
                    <a:pt x="1056131" y="673227"/>
                  </a:lnTo>
                  <a:lnTo>
                    <a:pt x="493948" y="672873"/>
                  </a:lnTo>
                  <a:lnTo>
                    <a:pt x="479486" y="671314"/>
                  </a:lnTo>
                  <a:lnTo>
                    <a:pt x="438659" y="659683"/>
                  </a:lnTo>
                  <a:lnTo>
                    <a:pt x="402778" y="638721"/>
                  </a:lnTo>
                  <a:lnTo>
                    <a:pt x="373267" y="609847"/>
                  </a:lnTo>
                  <a:lnTo>
                    <a:pt x="351552" y="574479"/>
                  </a:lnTo>
                  <a:lnTo>
                    <a:pt x="339055" y="534034"/>
                  </a:lnTo>
                  <a:lnTo>
                    <a:pt x="336550" y="504952"/>
                  </a:lnTo>
                  <a:lnTo>
                    <a:pt x="336550" y="224409"/>
                  </a:lnTo>
                  <a:close/>
                </a:path>
                <a:path w="1056131" h="897636">
                  <a:moveTo>
                    <a:pt x="224408" y="0"/>
                  </a:moveTo>
                  <a:lnTo>
                    <a:pt x="0" y="224409"/>
                  </a:lnTo>
                  <a:lnTo>
                    <a:pt x="448817" y="224409"/>
                  </a:lnTo>
                  <a:lnTo>
                    <a:pt x="224408" y="0"/>
                  </a:lnTo>
                  <a:close/>
                </a:path>
              </a:pathLst>
            </a:custGeom>
            <a:solidFill>
              <a:srgbClr val="BADFE2"/>
            </a:solidFill>
          </p:spPr>
          <p:txBody>
            <a:bodyPr wrap="square" lIns="0" tIns="0" rIns="0" bIns="0" rtlCol="0">
              <a:noAutofit/>
            </a:bodyPr>
            <a:lstStyle/>
            <a:p>
              <a:endParaRPr/>
            </a:p>
          </p:txBody>
        </p:sp>
        <p:sp>
          <p:nvSpPr>
            <p:cNvPr id="39" name="object 33"/>
            <p:cNvSpPr/>
            <p:nvPr/>
          </p:nvSpPr>
          <p:spPr>
            <a:xfrm>
              <a:off x="2670810" y="4207002"/>
              <a:ext cx="1056131" cy="897636"/>
            </a:xfrm>
            <a:custGeom>
              <a:avLst/>
              <a:gdLst/>
              <a:ahLst/>
              <a:cxnLst/>
              <a:rect l="l" t="t" r="r" b="b"/>
              <a:pathLst>
                <a:path w="1056131" h="897636">
                  <a:moveTo>
                    <a:pt x="1056131" y="897636"/>
                  </a:moveTo>
                  <a:lnTo>
                    <a:pt x="504951" y="897636"/>
                  </a:lnTo>
                  <a:lnTo>
                    <a:pt x="472739" y="896334"/>
                  </a:lnTo>
                  <a:lnTo>
                    <a:pt x="410563" y="886226"/>
                  </a:lnTo>
                  <a:lnTo>
                    <a:pt x="352063" y="866782"/>
                  </a:lnTo>
                  <a:lnTo>
                    <a:pt x="298048" y="838813"/>
                  </a:lnTo>
                  <a:lnTo>
                    <a:pt x="249326" y="803124"/>
                  </a:lnTo>
                  <a:lnTo>
                    <a:pt x="206706" y="760523"/>
                  </a:lnTo>
                  <a:lnTo>
                    <a:pt x="170999" y="711820"/>
                  </a:lnTo>
                  <a:lnTo>
                    <a:pt x="143013" y="657820"/>
                  </a:lnTo>
                  <a:lnTo>
                    <a:pt x="123558" y="599332"/>
                  </a:lnTo>
                  <a:lnTo>
                    <a:pt x="113443" y="537163"/>
                  </a:lnTo>
                  <a:lnTo>
                    <a:pt x="112140" y="504952"/>
                  </a:lnTo>
                  <a:lnTo>
                    <a:pt x="112267" y="224409"/>
                  </a:lnTo>
                  <a:lnTo>
                    <a:pt x="0" y="224409"/>
                  </a:lnTo>
                  <a:lnTo>
                    <a:pt x="224408" y="0"/>
                  </a:lnTo>
                  <a:lnTo>
                    <a:pt x="448817" y="224409"/>
                  </a:lnTo>
                  <a:lnTo>
                    <a:pt x="336550" y="224409"/>
                  </a:lnTo>
                  <a:lnTo>
                    <a:pt x="336550" y="504952"/>
                  </a:lnTo>
                  <a:lnTo>
                    <a:pt x="342109" y="547992"/>
                  </a:lnTo>
                  <a:lnTo>
                    <a:pt x="357836" y="586902"/>
                  </a:lnTo>
                  <a:lnTo>
                    <a:pt x="382309" y="620264"/>
                  </a:lnTo>
                  <a:lnTo>
                    <a:pt x="414101" y="646658"/>
                  </a:lnTo>
                  <a:lnTo>
                    <a:pt x="451789" y="664667"/>
                  </a:lnTo>
                  <a:lnTo>
                    <a:pt x="493948" y="672873"/>
                  </a:lnTo>
                  <a:lnTo>
                    <a:pt x="1056131" y="673227"/>
                  </a:lnTo>
                  <a:lnTo>
                    <a:pt x="1056131" y="897636"/>
                  </a:lnTo>
                  <a:close/>
                </a:path>
              </a:pathLst>
            </a:custGeom>
            <a:solidFill>
              <a:schemeClr val="accent5"/>
            </a:solidFill>
            <a:ln w="25908">
              <a:solidFill>
                <a:srgbClr val="88A3A7"/>
              </a:solidFill>
            </a:ln>
          </p:spPr>
          <p:txBody>
            <a:bodyPr wrap="square" lIns="0" tIns="0" rIns="0" bIns="0" rtlCol="0">
              <a:noAutofit/>
            </a:bodyPr>
            <a:lstStyle/>
            <a:p>
              <a:endParaRPr/>
            </a:p>
          </p:txBody>
        </p:sp>
        <p:sp>
          <p:nvSpPr>
            <p:cNvPr id="40" name="object 34"/>
            <p:cNvSpPr txBox="1"/>
            <p:nvPr/>
          </p:nvSpPr>
          <p:spPr>
            <a:xfrm>
              <a:off x="3460496" y="2491104"/>
              <a:ext cx="481965" cy="285115"/>
            </a:xfrm>
            <a:prstGeom prst="rect">
              <a:avLst/>
            </a:prstGeom>
          </p:spPr>
          <p:txBody>
            <a:bodyPr vert="horz" wrap="square" lIns="0" tIns="0" rIns="0" bIns="0" rtlCol="0">
              <a:noAutofit/>
            </a:bodyPr>
            <a:lstStyle/>
            <a:p>
              <a:pPr marL="12700">
                <a:lnSpc>
                  <a:spcPct val="100000"/>
                </a:lnSpc>
              </a:pPr>
              <a:r>
                <a:rPr sz="1800" dirty="0">
                  <a:latin typeface="Arial"/>
                  <a:cs typeface="Arial"/>
                </a:rPr>
                <a:t>P</a:t>
              </a:r>
              <a:r>
                <a:rPr sz="1800" spc="-10" dirty="0">
                  <a:latin typeface="Arial"/>
                  <a:cs typeface="Arial"/>
                </a:rPr>
                <a:t>la</a:t>
              </a:r>
              <a:r>
                <a:rPr sz="1800" spc="0" dirty="0">
                  <a:latin typeface="Arial"/>
                  <a:cs typeface="Arial"/>
                </a:rPr>
                <a:t>n</a:t>
              </a:r>
              <a:endParaRPr sz="1800">
                <a:latin typeface="Arial"/>
                <a:cs typeface="Arial"/>
              </a:endParaRPr>
            </a:p>
          </p:txBody>
        </p:sp>
        <p:sp>
          <p:nvSpPr>
            <p:cNvPr id="41" name="object 35"/>
            <p:cNvSpPr txBox="1"/>
            <p:nvPr/>
          </p:nvSpPr>
          <p:spPr>
            <a:xfrm>
              <a:off x="5595620" y="2478659"/>
              <a:ext cx="316865"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Do</a:t>
              </a:r>
              <a:endParaRPr sz="1800">
                <a:latin typeface="Arial"/>
                <a:cs typeface="Arial"/>
              </a:endParaRPr>
            </a:p>
          </p:txBody>
        </p:sp>
        <p:sp>
          <p:nvSpPr>
            <p:cNvPr id="42" name="object 36"/>
            <p:cNvSpPr txBox="1"/>
            <p:nvPr/>
          </p:nvSpPr>
          <p:spPr>
            <a:xfrm>
              <a:off x="5452617" y="4127880"/>
              <a:ext cx="672465"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C</a:t>
              </a:r>
              <a:r>
                <a:rPr sz="1800" spc="0" dirty="0">
                  <a:latin typeface="Arial"/>
                  <a:cs typeface="Arial"/>
                </a:rPr>
                <a:t>h</a:t>
              </a:r>
              <a:r>
                <a:rPr sz="1800" spc="-10" dirty="0">
                  <a:latin typeface="Arial"/>
                  <a:cs typeface="Arial"/>
                </a:rPr>
                <a:t>e</a:t>
              </a:r>
              <a:r>
                <a:rPr sz="1800" spc="0" dirty="0">
                  <a:latin typeface="Arial"/>
                  <a:cs typeface="Arial"/>
                </a:rPr>
                <a:t>ck</a:t>
              </a:r>
              <a:endParaRPr sz="1800">
                <a:latin typeface="Arial"/>
                <a:cs typeface="Arial"/>
              </a:endParaRPr>
            </a:p>
          </p:txBody>
        </p:sp>
        <p:sp>
          <p:nvSpPr>
            <p:cNvPr id="43" name="object 37"/>
            <p:cNvSpPr txBox="1"/>
            <p:nvPr/>
          </p:nvSpPr>
          <p:spPr>
            <a:xfrm>
              <a:off x="3552190" y="4114800"/>
              <a:ext cx="355600"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Act</a:t>
              </a:r>
              <a:endParaRPr sz="1800">
                <a:latin typeface="Arial"/>
                <a:cs typeface="Arial"/>
              </a:endParaRPr>
            </a:p>
          </p:txBody>
        </p:sp>
        <p:sp>
          <p:nvSpPr>
            <p:cNvPr id="44" name="object 38"/>
            <p:cNvSpPr txBox="1"/>
            <p:nvPr/>
          </p:nvSpPr>
          <p:spPr>
            <a:xfrm>
              <a:off x="205536" y="1173226"/>
              <a:ext cx="669290" cy="885825"/>
            </a:xfrm>
            <a:prstGeom prst="rect">
              <a:avLst/>
            </a:prstGeom>
          </p:spPr>
          <p:txBody>
            <a:bodyPr vert="horz" wrap="square" lIns="0" tIns="0" rIns="0" bIns="0" rtlCol="0">
              <a:noAutofit/>
            </a:bodyPr>
            <a:lstStyle/>
            <a:p>
              <a:pPr marL="12065" marR="12700" indent="0" algn="ctr">
                <a:lnSpc>
                  <a:spcPts val="1730"/>
                </a:lnSpc>
              </a:pPr>
              <a:r>
                <a:rPr sz="1600" spc="-10" dirty="0">
                  <a:latin typeface="Arial"/>
                  <a:cs typeface="Arial"/>
                </a:rPr>
                <a:t>Vấn</a:t>
              </a:r>
              <a:r>
                <a:rPr sz="1600" spc="5" dirty="0">
                  <a:latin typeface="Arial"/>
                  <a:cs typeface="Arial"/>
                </a:rPr>
                <a:t> </a:t>
              </a:r>
              <a:r>
                <a:rPr sz="1600" spc="-10" dirty="0">
                  <a:latin typeface="Arial"/>
                  <a:cs typeface="Arial"/>
                </a:rPr>
                <a:t>đề nội</a:t>
              </a:r>
              <a:r>
                <a:rPr sz="1600" spc="5" dirty="0">
                  <a:latin typeface="Arial"/>
                  <a:cs typeface="Arial"/>
                </a:rPr>
                <a:t> </a:t>
              </a:r>
              <a:r>
                <a:rPr sz="1600" spc="-5" dirty="0">
                  <a:latin typeface="Arial"/>
                  <a:cs typeface="Arial"/>
                </a:rPr>
                <a:t>tại v</a:t>
              </a:r>
              <a:r>
                <a:rPr sz="1600" spc="-10" dirty="0">
                  <a:latin typeface="Arial"/>
                  <a:cs typeface="Arial"/>
                </a:rPr>
                <a:t>à bên ngoài</a:t>
              </a:r>
              <a:endParaRPr sz="1600" dirty="0">
                <a:latin typeface="Arial"/>
                <a:cs typeface="Arial"/>
              </a:endParaRPr>
            </a:p>
          </p:txBody>
        </p:sp>
        <p:sp>
          <p:nvSpPr>
            <p:cNvPr id="45" name="object 39"/>
            <p:cNvSpPr/>
            <p:nvPr/>
          </p:nvSpPr>
          <p:spPr>
            <a:xfrm>
              <a:off x="856830" y="1800986"/>
              <a:ext cx="634530" cy="524763"/>
            </a:xfrm>
            <a:custGeom>
              <a:avLst/>
              <a:gdLst/>
              <a:ahLst/>
              <a:cxnLst/>
              <a:rect l="l" t="t" r="r" b="b"/>
              <a:pathLst>
                <a:path w="634530" h="524763">
                  <a:moveTo>
                    <a:pt x="118325" y="0"/>
                  </a:moveTo>
                  <a:lnTo>
                    <a:pt x="0" y="190626"/>
                  </a:lnTo>
                  <a:lnTo>
                    <a:pt x="384822" y="429513"/>
                  </a:lnTo>
                  <a:lnTo>
                    <a:pt x="325666" y="524763"/>
                  </a:lnTo>
                  <a:lnTo>
                    <a:pt x="634530" y="452500"/>
                  </a:lnTo>
                  <a:lnTo>
                    <a:pt x="584572" y="238887"/>
                  </a:lnTo>
                  <a:lnTo>
                    <a:pt x="503085" y="238887"/>
                  </a:lnTo>
                  <a:lnTo>
                    <a:pt x="118325" y="0"/>
                  </a:lnTo>
                  <a:close/>
                </a:path>
                <a:path w="634530" h="524763">
                  <a:moveTo>
                    <a:pt x="562267" y="143510"/>
                  </a:moveTo>
                  <a:lnTo>
                    <a:pt x="503085" y="238887"/>
                  </a:lnTo>
                  <a:lnTo>
                    <a:pt x="584572" y="238887"/>
                  </a:lnTo>
                  <a:lnTo>
                    <a:pt x="562267" y="143510"/>
                  </a:lnTo>
                  <a:close/>
                </a:path>
              </a:pathLst>
            </a:custGeom>
            <a:solidFill>
              <a:schemeClr val="accent5"/>
            </a:solidFill>
          </p:spPr>
          <p:txBody>
            <a:bodyPr wrap="square" lIns="0" tIns="0" rIns="0" bIns="0" rtlCol="0">
              <a:noAutofit/>
            </a:bodyPr>
            <a:lstStyle/>
            <a:p>
              <a:endParaRPr/>
            </a:p>
          </p:txBody>
        </p:sp>
        <p:sp>
          <p:nvSpPr>
            <p:cNvPr id="46" name="object 40"/>
            <p:cNvSpPr/>
            <p:nvPr/>
          </p:nvSpPr>
          <p:spPr>
            <a:xfrm>
              <a:off x="856830" y="1800986"/>
              <a:ext cx="634530" cy="524763"/>
            </a:xfrm>
            <a:custGeom>
              <a:avLst/>
              <a:gdLst/>
              <a:ahLst/>
              <a:cxnLst/>
              <a:rect l="l" t="t" r="r" b="b"/>
              <a:pathLst>
                <a:path w="634530" h="524763">
                  <a:moveTo>
                    <a:pt x="118325" y="0"/>
                  </a:moveTo>
                  <a:lnTo>
                    <a:pt x="503085" y="238887"/>
                  </a:lnTo>
                  <a:lnTo>
                    <a:pt x="562267" y="143510"/>
                  </a:lnTo>
                  <a:lnTo>
                    <a:pt x="634530" y="452500"/>
                  </a:lnTo>
                  <a:lnTo>
                    <a:pt x="325666" y="524763"/>
                  </a:lnTo>
                  <a:lnTo>
                    <a:pt x="384822" y="429513"/>
                  </a:lnTo>
                  <a:lnTo>
                    <a:pt x="0" y="190626"/>
                  </a:lnTo>
                  <a:lnTo>
                    <a:pt x="118325" y="0"/>
                  </a:lnTo>
                  <a:close/>
                </a:path>
              </a:pathLst>
            </a:custGeom>
            <a:ln w="25400">
              <a:solidFill>
                <a:srgbClr val="88A3A7"/>
              </a:solidFill>
            </a:ln>
          </p:spPr>
          <p:txBody>
            <a:bodyPr wrap="square" lIns="0" tIns="0" rIns="0" bIns="0" rtlCol="0">
              <a:noAutofit/>
            </a:bodyPr>
            <a:lstStyle/>
            <a:p>
              <a:endParaRPr/>
            </a:p>
          </p:txBody>
        </p:sp>
        <p:sp>
          <p:nvSpPr>
            <p:cNvPr id="47" name="object 41"/>
            <p:cNvSpPr txBox="1"/>
            <p:nvPr/>
          </p:nvSpPr>
          <p:spPr>
            <a:xfrm>
              <a:off x="280517" y="4436490"/>
              <a:ext cx="476884" cy="1324610"/>
            </a:xfrm>
            <a:prstGeom prst="rect">
              <a:avLst/>
            </a:prstGeom>
          </p:spPr>
          <p:txBody>
            <a:bodyPr vert="horz" wrap="square" lIns="0" tIns="0" rIns="0" bIns="0" rtlCol="0">
              <a:noAutofit/>
            </a:bodyPr>
            <a:lstStyle/>
            <a:p>
              <a:pPr marL="12700" marR="12700" indent="-1905" algn="ctr">
                <a:lnSpc>
                  <a:spcPts val="1730"/>
                </a:lnSpc>
              </a:pPr>
              <a:r>
                <a:rPr sz="1600" spc="-40" dirty="0">
                  <a:latin typeface="Arial"/>
                  <a:cs typeface="Arial"/>
                </a:rPr>
                <a:t>Y</a:t>
              </a:r>
              <a:r>
                <a:rPr sz="1600" spc="-10" dirty="0">
                  <a:latin typeface="Arial"/>
                  <a:cs typeface="Arial"/>
                </a:rPr>
                <a:t>êu</a:t>
              </a:r>
              <a:r>
                <a:rPr sz="1600" spc="-5" dirty="0">
                  <a:latin typeface="Arial"/>
                  <a:cs typeface="Arial"/>
                </a:rPr>
                <a:t> </a:t>
              </a:r>
              <a:r>
                <a:rPr sz="1600" spc="-10" dirty="0">
                  <a:latin typeface="Arial"/>
                  <a:cs typeface="Arial"/>
                </a:rPr>
                <a:t>cầu các bên liên quan</a:t>
              </a:r>
              <a:endParaRPr sz="1600">
                <a:latin typeface="Arial"/>
                <a:cs typeface="Arial"/>
              </a:endParaRPr>
            </a:p>
          </p:txBody>
        </p:sp>
        <p:sp>
          <p:nvSpPr>
            <p:cNvPr id="48" name="object 42"/>
            <p:cNvSpPr/>
            <p:nvPr/>
          </p:nvSpPr>
          <p:spPr>
            <a:xfrm>
              <a:off x="836472" y="3895597"/>
              <a:ext cx="608787" cy="541146"/>
            </a:xfrm>
            <a:custGeom>
              <a:avLst/>
              <a:gdLst/>
              <a:ahLst/>
              <a:cxnLst/>
              <a:rect l="l" t="t" r="r" b="b"/>
              <a:pathLst>
                <a:path w="608787" h="541147">
                  <a:moveTo>
                    <a:pt x="294652" y="0"/>
                  </a:moveTo>
                  <a:lnTo>
                    <a:pt x="362051" y="89662"/>
                  </a:lnTo>
                  <a:lnTo>
                    <a:pt x="0" y="361822"/>
                  </a:lnTo>
                  <a:lnTo>
                    <a:pt x="134797" y="541146"/>
                  </a:lnTo>
                  <a:lnTo>
                    <a:pt x="496900" y="268985"/>
                  </a:lnTo>
                  <a:lnTo>
                    <a:pt x="576936" y="268985"/>
                  </a:lnTo>
                  <a:lnTo>
                    <a:pt x="608787" y="44576"/>
                  </a:lnTo>
                  <a:lnTo>
                    <a:pt x="294652" y="0"/>
                  </a:lnTo>
                  <a:close/>
                </a:path>
                <a:path w="608787" h="541147">
                  <a:moveTo>
                    <a:pt x="576936" y="268985"/>
                  </a:moveTo>
                  <a:lnTo>
                    <a:pt x="496900" y="268985"/>
                  </a:lnTo>
                  <a:lnTo>
                    <a:pt x="564210" y="358647"/>
                  </a:lnTo>
                  <a:lnTo>
                    <a:pt x="576936" y="268985"/>
                  </a:lnTo>
                  <a:close/>
                </a:path>
              </a:pathLst>
            </a:custGeom>
            <a:solidFill>
              <a:srgbClr val="BADFE2"/>
            </a:solidFill>
          </p:spPr>
          <p:txBody>
            <a:bodyPr wrap="square" lIns="0" tIns="0" rIns="0" bIns="0" rtlCol="0">
              <a:noAutofit/>
            </a:bodyPr>
            <a:lstStyle/>
            <a:p>
              <a:endParaRPr/>
            </a:p>
          </p:txBody>
        </p:sp>
        <p:sp>
          <p:nvSpPr>
            <p:cNvPr id="49" name="object 43"/>
            <p:cNvSpPr/>
            <p:nvPr/>
          </p:nvSpPr>
          <p:spPr>
            <a:xfrm>
              <a:off x="836472" y="3895597"/>
              <a:ext cx="608787" cy="541146"/>
            </a:xfrm>
            <a:custGeom>
              <a:avLst/>
              <a:gdLst/>
              <a:ahLst/>
              <a:cxnLst/>
              <a:rect l="l" t="t" r="r" b="b"/>
              <a:pathLst>
                <a:path w="608787" h="541147">
                  <a:moveTo>
                    <a:pt x="0" y="361822"/>
                  </a:moveTo>
                  <a:lnTo>
                    <a:pt x="362051" y="89662"/>
                  </a:lnTo>
                  <a:lnTo>
                    <a:pt x="294652" y="0"/>
                  </a:lnTo>
                  <a:lnTo>
                    <a:pt x="608787" y="44576"/>
                  </a:lnTo>
                  <a:lnTo>
                    <a:pt x="564210" y="358647"/>
                  </a:lnTo>
                  <a:lnTo>
                    <a:pt x="496900" y="268985"/>
                  </a:lnTo>
                  <a:lnTo>
                    <a:pt x="134797" y="541146"/>
                  </a:lnTo>
                  <a:lnTo>
                    <a:pt x="0" y="361822"/>
                  </a:lnTo>
                  <a:close/>
                </a:path>
              </a:pathLst>
            </a:custGeom>
            <a:solidFill>
              <a:schemeClr val="accent5"/>
            </a:solidFill>
            <a:ln w="25400">
              <a:solidFill>
                <a:srgbClr val="88A3A7"/>
              </a:solidFill>
            </a:ln>
          </p:spPr>
          <p:txBody>
            <a:bodyPr wrap="square" lIns="0" tIns="0" rIns="0" bIns="0" rtlCol="0">
              <a:noAutofit/>
            </a:bodyPr>
            <a:lstStyle/>
            <a:p>
              <a:endParaRPr/>
            </a:p>
          </p:txBody>
        </p:sp>
        <p:sp>
          <p:nvSpPr>
            <p:cNvPr id="50" name="object 44"/>
            <p:cNvSpPr txBox="1"/>
            <p:nvPr/>
          </p:nvSpPr>
          <p:spPr>
            <a:xfrm>
              <a:off x="272288" y="2709672"/>
              <a:ext cx="520065" cy="998219"/>
            </a:xfrm>
            <a:prstGeom prst="rect">
              <a:avLst/>
            </a:prstGeom>
          </p:spPr>
          <p:txBody>
            <a:bodyPr vert="horz" wrap="square" lIns="0" tIns="0" rIns="0" bIns="0" rtlCol="0">
              <a:noAutofit/>
            </a:bodyPr>
            <a:lstStyle/>
            <a:p>
              <a:pPr marL="12065" marR="12700" indent="-635" algn="ctr">
                <a:lnSpc>
                  <a:spcPct val="90000"/>
                </a:lnSpc>
              </a:pPr>
              <a:r>
                <a:rPr sz="1800" dirty="0">
                  <a:latin typeface="Arial"/>
                  <a:cs typeface="Arial"/>
                </a:rPr>
                <a:t>B</a:t>
              </a:r>
              <a:r>
                <a:rPr sz="1800" spc="-10" dirty="0">
                  <a:latin typeface="Arial"/>
                  <a:cs typeface="Arial"/>
                </a:rPr>
                <a:t>ố</a:t>
              </a:r>
              <a:r>
                <a:rPr sz="1800" spc="0" dirty="0">
                  <a:latin typeface="Arial"/>
                  <a:cs typeface="Arial"/>
                </a:rPr>
                <a:t>i cả</a:t>
              </a:r>
              <a:r>
                <a:rPr sz="1800" spc="-10" dirty="0">
                  <a:latin typeface="Arial"/>
                  <a:cs typeface="Arial"/>
                </a:rPr>
                <a:t>n</a:t>
              </a:r>
              <a:r>
                <a:rPr sz="1800" spc="0" dirty="0">
                  <a:latin typeface="Arial"/>
                  <a:cs typeface="Arial"/>
                </a:rPr>
                <a:t>h c</a:t>
              </a:r>
              <a:r>
                <a:rPr sz="1800" spc="-10" dirty="0">
                  <a:latin typeface="Arial"/>
                  <a:cs typeface="Arial"/>
                </a:rPr>
                <a:t>ôn</a:t>
              </a:r>
              <a:r>
                <a:rPr sz="1800" spc="0" dirty="0">
                  <a:latin typeface="Arial"/>
                  <a:cs typeface="Arial"/>
                </a:rPr>
                <a:t>g ty</a:t>
              </a:r>
              <a:endParaRPr sz="1800">
                <a:latin typeface="Arial"/>
                <a:cs typeface="Arial"/>
              </a:endParaRPr>
            </a:p>
          </p:txBody>
        </p:sp>
        <p:sp>
          <p:nvSpPr>
            <p:cNvPr id="51" name="object 45"/>
            <p:cNvSpPr txBox="1"/>
            <p:nvPr/>
          </p:nvSpPr>
          <p:spPr>
            <a:xfrm>
              <a:off x="8390001" y="1858264"/>
              <a:ext cx="492759" cy="315595"/>
            </a:xfrm>
            <a:prstGeom prst="rect">
              <a:avLst/>
            </a:prstGeom>
          </p:spPr>
          <p:txBody>
            <a:bodyPr vert="horz" wrap="square" lIns="0" tIns="0" rIns="0" bIns="0" rtlCol="0">
              <a:noAutofit/>
            </a:bodyPr>
            <a:lstStyle/>
            <a:p>
              <a:pPr marL="12700">
                <a:lnSpc>
                  <a:spcPct val="100000"/>
                </a:lnSpc>
              </a:pPr>
              <a:r>
                <a:rPr sz="2000" dirty="0">
                  <a:latin typeface="Arial"/>
                  <a:cs typeface="Arial"/>
                </a:rPr>
                <a:t>Đầu</a:t>
              </a:r>
            </a:p>
          </p:txBody>
        </p:sp>
        <p:sp>
          <p:nvSpPr>
            <p:cNvPr id="52" name="object 46"/>
            <p:cNvSpPr txBox="1"/>
            <p:nvPr/>
          </p:nvSpPr>
          <p:spPr>
            <a:xfrm>
              <a:off x="8510396" y="2315464"/>
              <a:ext cx="253365" cy="315595"/>
            </a:xfrm>
            <a:prstGeom prst="rect">
              <a:avLst/>
            </a:prstGeom>
          </p:spPr>
          <p:txBody>
            <a:bodyPr vert="horz" wrap="square" lIns="0" tIns="0" rIns="0" bIns="0" rtlCol="0">
              <a:noAutofit/>
            </a:bodyPr>
            <a:lstStyle/>
            <a:p>
              <a:pPr marL="12700">
                <a:lnSpc>
                  <a:spcPct val="100000"/>
                </a:lnSpc>
              </a:pPr>
              <a:r>
                <a:rPr sz="2000" dirty="0">
                  <a:latin typeface="Arial"/>
                  <a:cs typeface="Arial"/>
                </a:rPr>
                <a:t>ra</a:t>
              </a:r>
              <a:endParaRPr sz="2000">
                <a:latin typeface="Arial"/>
                <a:cs typeface="Arial"/>
              </a:endParaRPr>
            </a:p>
          </p:txBody>
        </p:sp>
        <p:sp>
          <p:nvSpPr>
            <p:cNvPr id="53" name="object 47"/>
            <p:cNvSpPr txBox="1"/>
            <p:nvPr/>
          </p:nvSpPr>
          <p:spPr>
            <a:xfrm>
              <a:off x="8306181" y="2833878"/>
              <a:ext cx="662305" cy="2296795"/>
            </a:xfrm>
            <a:prstGeom prst="rect">
              <a:avLst/>
            </a:prstGeom>
          </p:spPr>
          <p:txBody>
            <a:bodyPr vert="horz" wrap="square" lIns="0" tIns="0" rIns="0" bIns="0" rtlCol="0">
              <a:noAutofit/>
            </a:bodyPr>
            <a:lstStyle/>
            <a:p>
              <a:pPr marL="12700" marR="12700" indent="-2540" algn="ctr">
                <a:lnSpc>
                  <a:spcPct val="150000"/>
                </a:lnSpc>
              </a:pPr>
              <a:r>
                <a:rPr sz="2000" dirty="0">
                  <a:latin typeface="Arial"/>
                  <a:cs typeface="Arial"/>
                </a:rPr>
                <a:t>dự đ</a:t>
              </a:r>
              <a:r>
                <a:rPr sz="2000" spc="-5" dirty="0">
                  <a:latin typeface="Arial"/>
                  <a:cs typeface="Arial"/>
                </a:rPr>
                <a:t>ị</a:t>
              </a:r>
              <a:r>
                <a:rPr sz="2000" spc="0" dirty="0">
                  <a:latin typeface="Arial"/>
                  <a:cs typeface="Arial"/>
                </a:rPr>
                <a:t>nh c</a:t>
              </a:r>
              <a:r>
                <a:rPr sz="2000" spc="5" dirty="0">
                  <a:latin typeface="Arial"/>
                  <a:cs typeface="Arial"/>
                </a:rPr>
                <a:t>ủ</a:t>
              </a:r>
              <a:r>
                <a:rPr sz="2000" spc="0" dirty="0">
                  <a:latin typeface="Arial"/>
                  <a:cs typeface="Arial"/>
                </a:rPr>
                <a:t>a hệ thống</a:t>
              </a:r>
              <a:endParaRPr sz="2000">
                <a:latin typeface="Arial"/>
                <a:cs typeface="Arial"/>
              </a:endParaRPr>
            </a:p>
          </p:txBody>
        </p:sp>
        <p:sp>
          <p:nvSpPr>
            <p:cNvPr id="54" name="object 48"/>
            <p:cNvSpPr/>
            <p:nvPr/>
          </p:nvSpPr>
          <p:spPr>
            <a:xfrm>
              <a:off x="7908797" y="3190494"/>
              <a:ext cx="445007" cy="358139"/>
            </a:xfrm>
            <a:custGeom>
              <a:avLst/>
              <a:gdLst/>
              <a:ahLst/>
              <a:cxnLst/>
              <a:rect l="l" t="t" r="r" b="b"/>
              <a:pathLst>
                <a:path w="445007" h="358139">
                  <a:moveTo>
                    <a:pt x="265937" y="0"/>
                  </a:moveTo>
                  <a:lnTo>
                    <a:pt x="265937" y="89534"/>
                  </a:lnTo>
                  <a:lnTo>
                    <a:pt x="0" y="89534"/>
                  </a:lnTo>
                  <a:lnTo>
                    <a:pt x="0" y="268604"/>
                  </a:lnTo>
                  <a:lnTo>
                    <a:pt x="265937" y="268604"/>
                  </a:lnTo>
                  <a:lnTo>
                    <a:pt x="265937" y="358139"/>
                  </a:lnTo>
                  <a:lnTo>
                    <a:pt x="445007" y="179069"/>
                  </a:lnTo>
                  <a:lnTo>
                    <a:pt x="265937" y="0"/>
                  </a:lnTo>
                  <a:close/>
                </a:path>
              </a:pathLst>
            </a:custGeom>
            <a:solidFill>
              <a:srgbClr val="BADFE2"/>
            </a:solidFill>
          </p:spPr>
          <p:txBody>
            <a:bodyPr wrap="square" lIns="0" tIns="0" rIns="0" bIns="0" rtlCol="0">
              <a:noAutofit/>
            </a:bodyPr>
            <a:lstStyle/>
            <a:p>
              <a:endParaRPr/>
            </a:p>
          </p:txBody>
        </p:sp>
        <p:sp>
          <p:nvSpPr>
            <p:cNvPr id="55" name="object 49"/>
            <p:cNvSpPr/>
            <p:nvPr/>
          </p:nvSpPr>
          <p:spPr>
            <a:xfrm>
              <a:off x="7908797" y="3190494"/>
              <a:ext cx="445007" cy="358139"/>
            </a:xfrm>
            <a:custGeom>
              <a:avLst/>
              <a:gdLst/>
              <a:ahLst/>
              <a:cxnLst/>
              <a:rect l="l" t="t" r="r" b="b"/>
              <a:pathLst>
                <a:path w="445007" h="358139">
                  <a:moveTo>
                    <a:pt x="0" y="89534"/>
                  </a:moveTo>
                  <a:lnTo>
                    <a:pt x="265937" y="89534"/>
                  </a:lnTo>
                  <a:lnTo>
                    <a:pt x="265937" y="0"/>
                  </a:lnTo>
                  <a:lnTo>
                    <a:pt x="445007" y="179069"/>
                  </a:lnTo>
                  <a:lnTo>
                    <a:pt x="265937" y="358139"/>
                  </a:lnTo>
                  <a:lnTo>
                    <a:pt x="265937" y="268604"/>
                  </a:lnTo>
                  <a:lnTo>
                    <a:pt x="0" y="268604"/>
                  </a:lnTo>
                  <a:lnTo>
                    <a:pt x="0" y="89534"/>
                  </a:lnTo>
                  <a:close/>
                </a:path>
              </a:pathLst>
            </a:custGeom>
            <a:ln w="25908">
              <a:solidFill>
                <a:srgbClr val="88A3A7"/>
              </a:solidFill>
            </a:ln>
          </p:spPr>
          <p:txBody>
            <a:bodyPr wrap="square" lIns="0" tIns="0" rIns="0" bIns="0" rtlCol="0">
              <a:noAutofit/>
            </a:bodyPr>
            <a:lstStyle/>
            <a:p>
              <a:endParaRPr/>
            </a:p>
          </p:txBody>
        </p:sp>
        <p:sp>
          <p:nvSpPr>
            <p:cNvPr id="56" name="object 50"/>
            <p:cNvSpPr/>
            <p:nvPr/>
          </p:nvSpPr>
          <p:spPr>
            <a:xfrm>
              <a:off x="467105" y="2155698"/>
              <a:ext cx="216408" cy="466343"/>
            </a:xfrm>
            <a:custGeom>
              <a:avLst/>
              <a:gdLst/>
              <a:ahLst/>
              <a:cxnLst/>
              <a:rect l="l" t="t" r="r" b="b"/>
              <a:pathLst>
                <a:path w="216408" h="466343">
                  <a:moveTo>
                    <a:pt x="216408" y="358139"/>
                  </a:moveTo>
                  <a:lnTo>
                    <a:pt x="0" y="358139"/>
                  </a:lnTo>
                  <a:lnTo>
                    <a:pt x="108203" y="466343"/>
                  </a:lnTo>
                  <a:lnTo>
                    <a:pt x="216408" y="358139"/>
                  </a:lnTo>
                  <a:close/>
                </a:path>
                <a:path w="216408" h="466343">
                  <a:moveTo>
                    <a:pt x="162306" y="0"/>
                  </a:moveTo>
                  <a:lnTo>
                    <a:pt x="54101" y="0"/>
                  </a:lnTo>
                  <a:lnTo>
                    <a:pt x="54101" y="358139"/>
                  </a:lnTo>
                  <a:lnTo>
                    <a:pt x="162306" y="358139"/>
                  </a:lnTo>
                  <a:lnTo>
                    <a:pt x="162306" y="0"/>
                  </a:lnTo>
                  <a:close/>
                </a:path>
              </a:pathLst>
            </a:custGeom>
            <a:solidFill>
              <a:schemeClr val="accent5"/>
            </a:solidFill>
          </p:spPr>
          <p:txBody>
            <a:bodyPr wrap="square" lIns="0" tIns="0" rIns="0" bIns="0" rtlCol="0">
              <a:noAutofit/>
            </a:bodyPr>
            <a:lstStyle/>
            <a:p>
              <a:endParaRPr/>
            </a:p>
          </p:txBody>
        </p:sp>
        <p:sp>
          <p:nvSpPr>
            <p:cNvPr id="57" name="object 51"/>
            <p:cNvSpPr/>
            <p:nvPr/>
          </p:nvSpPr>
          <p:spPr>
            <a:xfrm>
              <a:off x="467105" y="2155698"/>
              <a:ext cx="216408" cy="466343"/>
            </a:xfrm>
            <a:custGeom>
              <a:avLst/>
              <a:gdLst/>
              <a:ahLst/>
              <a:cxnLst/>
              <a:rect l="l" t="t" r="r" b="b"/>
              <a:pathLst>
                <a:path w="216408" h="466343">
                  <a:moveTo>
                    <a:pt x="162306" y="0"/>
                  </a:moveTo>
                  <a:lnTo>
                    <a:pt x="162306" y="358139"/>
                  </a:lnTo>
                  <a:lnTo>
                    <a:pt x="216408" y="358139"/>
                  </a:lnTo>
                  <a:lnTo>
                    <a:pt x="108203" y="466343"/>
                  </a:lnTo>
                  <a:lnTo>
                    <a:pt x="0" y="358139"/>
                  </a:lnTo>
                  <a:lnTo>
                    <a:pt x="54101" y="358139"/>
                  </a:lnTo>
                  <a:lnTo>
                    <a:pt x="54101" y="0"/>
                  </a:lnTo>
                  <a:lnTo>
                    <a:pt x="162306" y="0"/>
                  </a:lnTo>
                  <a:close/>
                </a:path>
              </a:pathLst>
            </a:custGeom>
            <a:ln w="25908">
              <a:solidFill>
                <a:srgbClr val="88A3A7"/>
              </a:solidFill>
            </a:ln>
          </p:spPr>
          <p:txBody>
            <a:bodyPr wrap="square" lIns="0" tIns="0" rIns="0" bIns="0" rtlCol="0">
              <a:noAutofit/>
            </a:bodyPr>
            <a:lstStyle/>
            <a:p>
              <a:endParaRPr/>
            </a:p>
          </p:txBody>
        </p:sp>
        <p:sp>
          <p:nvSpPr>
            <p:cNvPr id="58" name="object 52"/>
            <p:cNvSpPr/>
            <p:nvPr/>
          </p:nvSpPr>
          <p:spPr>
            <a:xfrm>
              <a:off x="424433" y="3826002"/>
              <a:ext cx="162306" cy="466344"/>
            </a:xfrm>
            <a:custGeom>
              <a:avLst/>
              <a:gdLst/>
              <a:ahLst/>
              <a:cxnLst/>
              <a:rect l="l" t="t" r="r" b="b"/>
              <a:pathLst>
                <a:path w="162306" h="466344">
                  <a:moveTo>
                    <a:pt x="162306" y="108204"/>
                  </a:moveTo>
                  <a:lnTo>
                    <a:pt x="54101" y="108204"/>
                  </a:lnTo>
                  <a:lnTo>
                    <a:pt x="54101" y="466344"/>
                  </a:lnTo>
                  <a:lnTo>
                    <a:pt x="162306" y="466344"/>
                  </a:lnTo>
                  <a:lnTo>
                    <a:pt x="162306" y="108204"/>
                  </a:lnTo>
                  <a:close/>
                </a:path>
                <a:path w="162306" h="466344">
                  <a:moveTo>
                    <a:pt x="108203" y="0"/>
                  </a:moveTo>
                  <a:lnTo>
                    <a:pt x="0" y="108204"/>
                  </a:lnTo>
                  <a:lnTo>
                    <a:pt x="216408" y="108204"/>
                  </a:lnTo>
                  <a:lnTo>
                    <a:pt x="108203" y="0"/>
                  </a:lnTo>
                  <a:close/>
                </a:path>
              </a:pathLst>
            </a:custGeom>
            <a:solidFill>
              <a:srgbClr val="FF0000"/>
            </a:solidFill>
          </p:spPr>
          <p:txBody>
            <a:bodyPr wrap="square" lIns="0" tIns="0" rIns="0" bIns="0" rtlCol="0">
              <a:noAutofit/>
            </a:bodyPr>
            <a:lstStyle/>
            <a:p>
              <a:endParaRPr/>
            </a:p>
          </p:txBody>
        </p:sp>
        <p:sp>
          <p:nvSpPr>
            <p:cNvPr id="59" name="object 53"/>
            <p:cNvSpPr/>
            <p:nvPr/>
          </p:nvSpPr>
          <p:spPr>
            <a:xfrm>
              <a:off x="424433" y="3826002"/>
              <a:ext cx="216408" cy="466344"/>
            </a:xfrm>
            <a:custGeom>
              <a:avLst/>
              <a:gdLst/>
              <a:ahLst/>
              <a:cxnLst/>
              <a:rect l="l" t="t" r="r" b="b"/>
              <a:pathLst>
                <a:path w="216408" h="466344">
                  <a:moveTo>
                    <a:pt x="54101" y="466344"/>
                  </a:moveTo>
                  <a:lnTo>
                    <a:pt x="54101" y="108204"/>
                  </a:lnTo>
                  <a:lnTo>
                    <a:pt x="0" y="108204"/>
                  </a:lnTo>
                  <a:lnTo>
                    <a:pt x="108203" y="0"/>
                  </a:lnTo>
                  <a:lnTo>
                    <a:pt x="216408" y="108204"/>
                  </a:lnTo>
                  <a:lnTo>
                    <a:pt x="162306" y="108204"/>
                  </a:lnTo>
                  <a:lnTo>
                    <a:pt x="162306" y="466344"/>
                  </a:lnTo>
                  <a:lnTo>
                    <a:pt x="54101" y="466344"/>
                  </a:lnTo>
                  <a:close/>
                </a:path>
              </a:pathLst>
            </a:custGeom>
            <a:solidFill>
              <a:schemeClr val="accent5"/>
            </a:solidFill>
            <a:ln w="25908">
              <a:solidFill>
                <a:srgbClr val="88A3A7"/>
              </a:solidFill>
            </a:ln>
          </p:spPr>
          <p:txBody>
            <a:bodyPr wrap="square" lIns="0" tIns="0" rIns="0" bIns="0" rtlCol="0">
              <a:noAutofit/>
            </a:bodyPr>
            <a:lstStyle/>
            <a:p>
              <a:endParaRPr/>
            </a:p>
          </p:txBody>
        </p:sp>
      </p:grpSp>
      <p:sp>
        <p:nvSpPr>
          <p:cNvPr id="2" name="Rectangle 1"/>
          <p:cNvSpPr/>
          <p:nvPr/>
        </p:nvSpPr>
        <p:spPr>
          <a:xfrm>
            <a:off x="2655799" y="839717"/>
            <a:ext cx="3701975" cy="461665"/>
          </a:xfrm>
          <a:prstGeom prst="rect">
            <a:avLst/>
          </a:prstGeom>
        </p:spPr>
        <p:txBody>
          <a:bodyPr wrap="none">
            <a:spAutoFit/>
          </a:bodyPr>
          <a:lstStyle/>
          <a:p>
            <a:r>
              <a:rPr lang="en-US" sz="2400" b="1" spc="-30" dirty="0" err="1">
                <a:solidFill>
                  <a:srgbClr val="862A39"/>
                </a:solidFill>
                <a:latin typeface="Arial"/>
                <a:cs typeface="Arial"/>
              </a:rPr>
              <a:t>M</a:t>
            </a:r>
            <a:r>
              <a:rPr lang="en-US" sz="2400" b="1" spc="-20" dirty="0" err="1">
                <a:solidFill>
                  <a:srgbClr val="862A39"/>
                </a:solidFill>
                <a:latin typeface="Arial"/>
                <a:cs typeface="Arial"/>
              </a:rPr>
              <a:t>ô</a:t>
            </a:r>
            <a:r>
              <a:rPr lang="en-US" sz="2400" b="1" spc="5" dirty="0">
                <a:solidFill>
                  <a:srgbClr val="862A39"/>
                </a:solidFill>
                <a:latin typeface="Arial"/>
                <a:cs typeface="Arial"/>
              </a:rPr>
              <a:t> </a:t>
            </a:r>
            <a:r>
              <a:rPr lang="en-US" sz="2400" b="1" spc="-20" dirty="0" err="1">
                <a:solidFill>
                  <a:srgbClr val="862A39"/>
                </a:solidFill>
                <a:latin typeface="Arial"/>
                <a:cs typeface="Arial"/>
              </a:rPr>
              <a:t>Hình</a:t>
            </a:r>
            <a:r>
              <a:rPr lang="en-US" sz="2400" b="1" spc="-20" dirty="0">
                <a:solidFill>
                  <a:srgbClr val="862A39"/>
                </a:solidFill>
                <a:latin typeface="Arial"/>
                <a:cs typeface="Arial"/>
              </a:rPr>
              <a:t> ISO</a:t>
            </a:r>
            <a:r>
              <a:rPr lang="en-US" sz="2400" b="1" spc="-5" dirty="0">
                <a:solidFill>
                  <a:srgbClr val="862A39"/>
                </a:solidFill>
                <a:latin typeface="Arial"/>
                <a:cs typeface="Arial"/>
              </a:rPr>
              <a:t> </a:t>
            </a:r>
            <a:r>
              <a:rPr lang="en-US" sz="2400" b="1" spc="-10" dirty="0">
                <a:solidFill>
                  <a:srgbClr val="862A39"/>
                </a:solidFill>
                <a:latin typeface="Arial"/>
                <a:cs typeface="Arial"/>
              </a:rPr>
              <a:t>14001:2015</a:t>
            </a:r>
            <a:endParaRPr lang="en-US" sz="2400" dirty="0">
              <a:solidFill>
                <a:srgbClr val="862A39"/>
              </a:solidFill>
            </a:endParaRPr>
          </a:p>
        </p:txBody>
      </p:sp>
    </p:spTree>
    <p:extLst>
      <p:ext uri="{BB962C8B-B14F-4D97-AF65-F5344CB8AC3E}">
        <p14:creationId xmlns:p14="http://schemas.microsoft.com/office/powerpoint/2010/main" val="928447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2388741"/>
            <a:ext cx="9129973" cy="47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ject 13"/>
          <p:cNvSpPr/>
          <p:nvPr/>
        </p:nvSpPr>
        <p:spPr>
          <a:xfrm>
            <a:off x="6754495" y="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4"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vi-VN">
              <a:solidFill>
                <a:prstClr val="black"/>
              </a:solidFill>
              <a:latin typeface="Arial" pitchFamily="34" charset="0"/>
              <a:cs typeface="Arial" pitchFamily="34" charset="0"/>
            </a:endParaRPr>
          </a:p>
        </p:txBody>
      </p:sp>
      <p:sp>
        <p:nvSpPr>
          <p:cNvPr id="16" name="object 14"/>
          <p:cNvSpPr/>
          <p:nvPr/>
        </p:nvSpPr>
        <p:spPr>
          <a:xfrm>
            <a:off x="-57306" y="-152400"/>
            <a:ext cx="9200416"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7" name="object 17"/>
          <p:cNvSpPr txBox="1"/>
          <p:nvPr/>
        </p:nvSpPr>
        <p:spPr>
          <a:xfrm>
            <a:off x="384305" y="285852"/>
            <a:ext cx="8612449" cy="418896"/>
          </a:xfrm>
          <a:prstGeom prst="rect">
            <a:avLst/>
          </a:prstGeom>
        </p:spPr>
        <p:txBody>
          <a:bodyPr wrap="square" lIns="0" tIns="0" rIns="0" bIns="0" rtlCol="0">
            <a:noAutofit/>
          </a:bodyPr>
          <a:lstStyle/>
          <a:p>
            <a:pPr marL="12700">
              <a:lnSpc>
                <a:spcPts val="3270"/>
              </a:lnSpc>
              <a:spcBef>
                <a:spcPts val="163"/>
              </a:spcBef>
            </a:pPr>
            <a:r>
              <a:rPr lang="en-US" sz="5400" b="1" dirty="0"/>
              <a:t>11.</a:t>
            </a:r>
            <a:r>
              <a:rPr lang="en-US" sz="3000" b="1" dirty="0"/>
              <a:t> BIẾN ĐỔI KHÍ HẬU – PHÁT THẢI KHÍ NHÀ KÍNH</a:t>
            </a:r>
            <a:endParaRPr lang="en-IN" sz="3000" b="1" i="1" spc="0" dirty="0">
              <a:latin typeface="Arial"/>
              <a:cs typeface="Arial"/>
            </a:endParaRPr>
          </a:p>
        </p:txBody>
      </p:sp>
      <p:sp>
        <p:nvSpPr>
          <p:cNvPr id="3" name="Rectangle 2"/>
          <p:cNvSpPr/>
          <p:nvPr/>
        </p:nvSpPr>
        <p:spPr>
          <a:xfrm>
            <a:off x="2879069" y="3244334"/>
            <a:ext cx="3385862" cy="369332"/>
          </a:xfrm>
          <a:prstGeom prst="rect">
            <a:avLst/>
          </a:prstGeom>
        </p:spPr>
        <p:txBody>
          <a:bodyPr wrap="none">
            <a:spAutoFit/>
          </a:bodyPr>
          <a:lstStyle/>
          <a:p>
            <a:pPr algn="ctr"/>
            <a:r>
              <a:rPr lang="vi-VN" b="1" dirty="0">
                <a:solidFill>
                  <a:prstClr val="white"/>
                </a:solidFill>
                <a:cs typeface="Arial" pitchFamily="34" charset="0"/>
              </a:rPr>
              <a:t>Ứng phó với biến đổi khí hậu</a:t>
            </a:r>
            <a:endParaRPr lang="en-US" b="1" dirty="0">
              <a:solidFill>
                <a:prstClr val="white"/>
              </a:solidFill>
              <a:latin typeface="Arial" pitchFamily="34" charset="0"/>
              <a:cs typeface="Arial" pitchFamily="34" charset="0"/>
            </a:endParaRPr>
          </a:p>
        </p:txBody>
      </p:sp>
      <p:sp>
        <p:nvSpPr>
          <p:cNvPr id="4" name="Rectangle 3"/>
          <p:cNvSpPr/>
          <p:nvPr/>
        </p:nvSpPr>
        <p:spPr>
          <a:xfrm>
            <a:off x="384305" y="1110734"/>
            <a:ext cx="3299878" cy="1077218"/>
          </a:xfrm>
          <a:prstGeom prst="rect">
            <a:avLst/>
          </a:prstGeom>
          <a:solidFill>
            <a:schemeClr val="accent5">
              <a:lumMod val="20000"/>
              <a:lumOff val="80000"/>
            </a:schemeClr>
          </a:solidFill>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BIẾN ĐỔI KHÍ HẬU</a:t>
            </a:r>
          </a:p>
          <a:p>
            <a:pPr marL="342900" indent="-342900">
              <a:buFont typeface="Wingdings" panose="05000000000000000000" pitchFamily="2" charset="2"/>
              <a:buChar char="ü"/>
            </a:pPr>
            <a:r>
              <a:rPr lang="en-US" sz="2200" dirty="0" err="1"/>
              <a:t>Chủ</a:t>
            </a:r>
            <a:r>
              <a:rPr lang="en-US" sz="2200" dirty="0"/>
              <a:t> </a:t>
            </a:r>
            <a:r>
              <a:rPr lang="en-US" sz="2200" dirty="0" err="1"/>
              <a:t>yếu</a:t>
            </a:r>
            <a:r>
              <a:rPr lang="en-US" sz="2200" dirty="0"/>
              <a:t> </a:t>
            </a:r>
            <a:r>
              <a:rPr lang="en-US" sz="2200" dirty="0" err="1"/>
              <a:t>đề</a:t>
            </a:r>
            <a:r>
              <a:rPr lang="en-US" sz="2200" dirty="0"/>
              <a:t> </a:t>
            </a:r>
            <a:r>
              <a:rPr lang="en-US" sz="2200" dirty="0" err="1"/>
              <a:t>cập</a:t>
            </a:r>
            <a:r>
              <a:rPr lang="en-US" sz="2200" dirty="0"/>
              <a:t> </a:t>
            </a:r>
            <a:r>
              <a:rPr lang="en-US" sz="2200" dirty="0" err="1"/>
              <a:t>ứng</a:t>
            </a:r>
            <a:r>
              <a:rPr lang="en-US" sz="2200" dirty="0"/>
              <a:t> </a:t>
            </a:r>
            <a:r>
              <a:rPr lang="en-US" sz="2200" dirty="0" err="1"/>
              <a:t>phó</a:t>
            </a:r>
            <a:endParaRPr lang="en-US" sz="2200" dirty="0"/>
          </a:p>
          <a:p>
            <a:endParaRPr lang="en-US" dirty="0"/>
          </a:p>
        </p:txBody>
      </p:sp>
      <p:sp>
        <p:nvSpPr>
          <p:cNvPr id="5" name="Rectangle 4"/>
          <p:cNvSpPr/>
          <p:nvPr/>
        </p:nvSpPr>
        <p:spPr>
          <a:xfrm>
            <a:off x="4419600" y="1065910"/>
            <a:ext cx="4267200" cy="1754326"/>
          </a:xfrm>
          <a:prstGeom prst="rect">
            <a:avLst/>
          </a:prstGeom>
          <a:solidFill>
            <a:schemeClr val="accent6">
              <a:lumMod val="20000"/>
              <a:lumOff val="80000"/>
            </a:schemeClr>
          </a:solidFill>
        </p:spPr>
        <p:txBody>
          <a:bodyPr wrap="square">
            <a:spAutoFit/>
          </a:bodyPr>
          <a:lstStyle/>
          <a:p>
            <a:r>
              <a:rPr lang="en-US" sz="2400" b="1" dirty="0">
                <a:solidFill>
                  <a:srgbClr val="862A39"/>
                </a:solidFill>
                <a:latin typeface="Arial" panose="020B0604020202020204" pitchFamily="34" charset="0"/>
                <a:cs typeface="Arial" panose="020B0604020202020204" pitchFamily="34" charset="0"/>
              </a:rPr>
              <a:t>PHÁT THẢI KHÍ NHÀ KÍNH</a:t>
            </a:r>
          </a:p>
          <a:p>
            <a:pPr marL="342900" indent="-342900">
              <a:buFont typeface="Wingdings" panose="05000000000000000000" pitchFamily="2" charset="2"/>
              <a:buChar char="ü"/>
            </a:pPr>
            <a:r>
              <a:rPr lang="vi-VN" sz="2200" dirty="0">
                <a:latin typeface="Calibri" panose="020F0502020204030204" pitchFamily="34" charset="0"/>
                <a:cs typeface="Calibri" panose="020F0502020204030204" pitchFamily="34" charset="0"/>
              </a:rPr>
              <a:t>Thực hiện các hoạt động giảm nhẹ khí nhà kính phù hợp với điều kiện kinh tế, xã hội</a:t>
            </a: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087908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828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17929" y="985418"/>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a:t>
            </a:r>
            <a:r>
              <a:rPr lang="en-US" sz="2400" b="1" dirty="0" err="1">
                <a:solidFill>
                  <a:srgbClr val="862A39"/>
                </a:solidFill>
                <a:cs typeface="Arial"/>
              </a:rPr>
              <a:t>Pháp</a:t>
            </a:r>
            <a:r>
              <a:rPr lang="en-US" sz="2400" b="1" dirty="0">
                <a:solidFill>
                  <a:srgbClr val="862A39"/>
                </a:solidFill>
                <a:cs typeface="Arial"/>
              </a:rPr>
              <a:t> </a:t>
            </a:r>
            <a:r>
              <a:rPr lang="en-US" sz="2400" b="1" dirty="0" err="1">
                <a:solidFill>
                  <a:srgbClr val="862A39"/>
                </a:solidFill>
                <a:cs typeface="Arial"/>
              </a:rPr>
              <a:t>luật</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endParaRPr lang="en-IN" sz="2400" dirty="0">
              <a:solidFill>
                <a:srgbClr val="862A39"/>
              </a:solidFill>
              <a:latin typeface="Calibri" panose="020F0502020204030204" pitchFamily="34" charset="0"/>
              <a:cs typeface="Calibri" panose="020F0502020204030204" pitchFamily="34" charset="0"/>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06509" y="1476386"/>
            <a:ext cx="4236892" cy="2436564"/>
          </a:xfrm>
          <a:prstGeom prst="rect">
            <a:avLst/>
          </a:prstGeom>
          <a:solidFill>
            <a:schemeClr val="accent5">
              <a:lumMod val="20000"/>
              <a:lumOff val="80000"/>
            </a:schemeClr>
          </a:solidFill>
        </p:spPr>
        <p:txBody>
          <a:bodyPr wrap="square" rtlCol="0">
            <a:spAutoFit/>
          </a:bodyPr>
          <a:lstStyle/>
          <a:p>
            <a:r>
              <a:rPr lang="en-US" i="1" dirty="0" err="1">
                <a:latin typeface="Calibri (Headings)"/>
                <a:cs typeface="Arial"/>
              </a:rPr>
              <a:t>Pháp</a:t>
            </a:r>
            <a:r>
              <a:rPr lang="en-US" i="1" dirty="0">
                <a:latin typeface="Calibri (Headings)"/>
                <a:cs typeface="Arial"/>
              </a:rPr>
              <a:t> </a:t>
            </a:r>
            <a:r>
              <a:rPr lang="en-US" i="1" dirty="0" err="1">
                <a:latin typeface="Calibri (Headings)"/>
                <a:cs typeface="Arial"/>
              </a:rPr>
              <a:t>luật</a:t>
            </a:r>
            <a:r>
              <a:rPr lang="en-US" i="1" dirty="0">
                <a:latin typeface="Calibri (Headings)"/>
                <a:cs typeface="Arial"/>
              </a:rPr>
              <a:t> VN </a:t>
            </a:r>
            <a:r>
              <a:rPr lang="en-US" i="1" dirty="0" err="1">
                <a:latin typeface="Calibri (Headings)"/>
                <a:cs typeface="Arial"/>
              </a:rPr>
              <a:t>đề</a:t>
            </a:r>
            <a:r>
              <a:rPr lang="en-US" i="1" dirty="0">
                <a:latin typeface="Calibri (Headings)"/>
                <a:cs typeface="Arial"/>
              </a:rPr>
              <a:t> </a:t>
            </a:r>
            <a:r>
              <a:rPr lang="en-US" i="1" dirty="0" err="1">
                <a:latin typeface="Calibri (Headings)"/>
                <a:cs typeface="Arial"/>
              </a:rPr>
              <a:t>cập</a:t>
            </a:r>
            <a:r>
              <a:rPr lang="en-US" i="1" dirty="0">
                <a:latin typeface="Calibri (Headings)"/>
                <a:cs typeface="Arial"/>
              </a:rPr>
              <a:t>:</a:t>
            </a:r>
          </a:p>
          <a:p>
            <a:pPr marL="342900" marR="0" lvl="0" indent="-342900">
              <a:spcBef>
                <a:spcPts val="200"/>
              </a:spcBef>
              <a:spcAft>
                <a:spcPts val="200"/>
              </a:spcAft>
              <a:buFont typeface="Wingdings" panose="05000000000000000000" pitchFamily="2" charset="2"/>
              <a:buChar char="ü"/>
            </a:pPr>
            <a:r>
              <a:rPr lang="en-US" dirty="0" err="1">
                <a:latin typeface="Calibri (Headings)"/>
                <a:ea typeface="Calibri" panose="020F0502020204030204" pitchFamily="34" charset="0"/>
                <a:cs typeface="Times New Roman" panose="02020603050405020304" pitchFamily="18" charset="0"/>
              </a:rPr>
              <a:t>Lồng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ghép</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chung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với</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Biến</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đổi</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khí</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hậu</a:t>
            </a:r>
            <a:endParaRPr lang="en-US" dirty="0">
              <a:latin typeface="Calibri (Headings)"/>
              <a:ea typeface="Calibri" panose="020F0502020204030204" pitchFamily="34" charset="0"/>
              <a:cs typeface="Times New Roman" panose="02020603050405020304" pitchFamily="18" charset="0"/>
            </a:endParaRPr>
          </a:p>
          <a:p>
            <a:pPr marL="342900" marR="0" lvl="0" indent="-342900">
              <a:spcBef>
                <a:spcPts val="200"/>
              </a:spcBef>
              <a:spcAft>
                <a:spcPts val="200"/>
              </a:spcAft>
              <a:buFont typeface="Wingdings" panose="05000000000000000000" pitchFamily="2" charset="2"/>
              <a:buChar char="ü"/>
            </a:pPr>
            <a:r>
              <a:rPr lang="en-US" dirty="0" err="1">
                <a:latin typeface="Calibri (Headings)"/>
                <a:ea typeface="Calibri" panose="020F0502020204030204" pitchFamily="34" charset="0"/>
                <a:cs typeface="Times New Roman" panose="02020603050405020304" pitchFamily="18" charset="0"/>
              </a:rPr>
              <a:t>Chỉ</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nêu</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chung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chung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rPr>
              <a:t>Thực</a:t>
            </a:r>
            <a:r>
              <a:rPr lang="en-US" dirty="0">
                <a:latin typeface="Calibri (Headings)"/>
              </a:rPr>
              <a:t> </a:t>
            </a:r>
            <a:r>
              <a:rPr lang="en-US" dirty="0" err="1">
                <a:latin typeface="Calibri (Headings)"/>
              </a:rPr>
              <a:t>hiện</a:t>
            </a:r>
            <a:r>
              <a:rPr lang="en-US" dirty="0">
                <a:latin typeface="Calibri (Headings)"/>
              </a:rPr>
              <a:t>   </a:t>
            </a:r>
            <a:r>
              <a:rPr lang="en-US" dirty="0" err="1">
                <a:latin typeface="Calibri (Headings)"/>
              </a:rPr>
              <a:t>các</a:t>
            </a:r>
            <a:r>
              <a:rPr lang="en-US" dirty="0">
                <a:latin typeface="Calibri (Headings)"/>
              </a:rPr>
              <a:t> </a:t>
            </a:r>
            <a:r>
              <a:rPr lang="en-US" dirty="0" err="1">
                <a:latin typeface="Calibri (Headings)"/>
              </a:rPr>
              <a:t>hoạt</a:t>
            </a:r>
            <a:r>
              <a:rPr lang="en-US" dirty="0">
                <a:latin typeface="Calibri (Headings)"/>
              </a:rPr>
              <a:t> </a:t>
            </a:r>
            <a:r>
              <a:rPr lang="en-US" dirty="0" err="1">
                <a:latin typeface="Calibri (Headings)"/>
              </a:rPr>
              <a:t>động</a:t>
            </a:r>
            <a:r>
              <a:rPr lang="en-US" dirty="0">
                <a:latin typeface="Calibri (Headings)"/>
              </a:rPr>
              <a:t> </a:t>
            </a:r>
            <a:r>
              <a:rPr lang="en-US" dirty="0" err="1">
                <a:latin typeface="Calibri (Headings)"/>
              </a:rPr>
              <a:t>giảm</a:t>
            </a:r>
            <a:r>
              <a:rPr lang="en-US" dirty="0">
                <a:latin typeface="Calibri (Headings)"/>
              </a:rPr>
              <a:t> </a:t>
            </a:r>
            <a:r>
              <a:rPr lang="en-US" dirty="0" err="1">
                <a:latin typeface="Calibri (Headings)"/>
              </a:rPr>
              <a:t>nhẹ</a:t>
            </a:r>
            <a:r>
              <a:rPr lang="en-US" dirty="0">
                <a:latin typeface="Calibri (Headings)"/>
              </a:rPr>
              <a:t> </a:t>
            </a:r>
            <a:r>
              <a:rPr lang="en-US" dirty="0" err="1">
                <a:latin typeface="Calibri (Headings)"/>
              </a:rPr>
              <a:t>khí</a:t>
            </a:r>
            <a:r>
              <a:rPr lang="en-US" dirty="0">
                <a:latin typeface="Calibri (Headings)"/>
              </a:rPr>
              <a:t> </a:t>
            </a:r>
            <a:r>
              <a:rPr lang="en-US" dirty="0" err="1">
                <a:latin typeface="Calibri (Headings)"/>
              </a:rPr>
              <a:t>nhà</a:t>
            </a:r>
            <a:r>
              <a:rPr lang="en-US" dirty="0">
                <a:latin typeface="Calibri (Headings)"/>
              </a:rPr>
              <a:t> </a:t>
            </a:r>
            <a:r>
              <a:rPr lang="en-US" dirty="0" err="1">
                <a:latin typeface="Calibri (Headings)"/>
              </a:rPr>
              <a:t>kính</a:t>
            </a:r>
            <a:r>
              <a:rPr lang="en-US" dirty="0">
                <a:latin typeface="Calibri (Headings)"/>
              </a:rPr>
              <a:t> </a:t>
            </a:r>
            <a:r>
              <a:rPr lang="en-US" dirty="0" err="1">
                <a:latin typeface="Calibri (Headings)"/>
              </a:rPr>
              <a:t>phù</a:t>
            </a:r>
            <a:r>
              <a:rPr lang="en-US" dirty="0">
                <a:latin typeface="Calibri (Headings)"/>
              </a:rPr>
              <a:t> </a:t>
            </a:r>
            <a:r>
              <a:rPr lang="en-US" dirty="0" err="1">
                <a:latin typeface="Calibri (Headings)"/>
              </a:rPr>
              <a:t>hợp</a:t>
            </a:r>
            <a:r>
              <a:rPr lang="en-US" dirty="0">
                <a:latin typeface="Calibri (Headings)"/>
              </a:rPr>
              <a:t> </a:t>
            </a:r>
            <a:r>
              <a:rPr lang="en-US" dirty="0" err="1">
                <a:latin typeface="Calibri (Headings)"/>
              </a:rPr>
              <a:t>với</a:t>
            </a:r>
            <a:r>
              <a:rPr lang="en-US" dirty="0">
                <a:latin typeface="Calibri (Headings)"/>
              </a:rPr>
              <a:t> </a:t>
            </a:r>
            <a:r>
              <a:rPr lang="en-US" dirty="0" err="1">
                <a:latin typeface="Calibri (Headings)"/>
              </a:rPr>
              <a:t>điều</a:t>
            </a:r>
            <a:r>
              <a:rPr lang="en-US" dirty="0">
                <a:latin typeface="Calibri (Headings)"/>
              </a:rPr>
              <a:t> </a:t>
            </a:r>
            <a:r>
              <a:rPr lang="en-US" dirty="0" err="1">
                <a:latin typeface="Calibri (Headings)"/>
              </a:rPr>
              <a:t>kiện</a:t>
            </a:r>
            <a:r>
              <a:rPr lang="en-US" dirty="0">
                <a:latin typeface="Calibri (Headings)"/>
              </a:rPr>
              <a:t> </a:t>
            </a:r>
            <a:r>
              <a:rPr lang="en-US" dirty="0" err="1">
                <a:latin typeface="Calibri (Headings)"/>
              </a:rPr>
              <a:t>kinh</a:t>
            </a:r>
            <a:r>
              <a:rPr lang="en-US" dirty="0">
                <a:latin typeface="Calibri (Headings)"/>
              </a:rPr>
              <a:t> </a:t>
            </a:r>
            <a:r>
              <a:rPr lang="en-US" dirty="0" err="1">
                <a:latin typeface="Calibri (Headings)"/>
              </a:rPr>
              <a:t>tế</a:t>
            </a:r>
            <a:r>
              <a:rPr lang="en-US" dirty="0">
                <a:latin typeface="Calibri (Headings)"/>
              </a:rPr>
              <a:t>, </a:t>
            </a:r>
            <a:r>
              <a:rPr lang="en-US" dirty="0" err="1">
                <a:latin typeface="Calibri (Headings)"/>
              </a:rPr>
              <a:t>xã</a:t>
            </a:r>
            <a:r>
              <a:rPr lang="en-US" dirty="0">
                <a:latin typeface="Calibri (Headings)"/>
              </a:rPr>
              <a:t> </a:t>
            </a:r>
            <a:r>
              <a:rPr lang="en-US" dirty="0" err="1">
                <a:latin typeface="Calibri (Headings)"/>
              </a:rPr>
              <a:t>hội</a:t>
            </a:r>
            <a:endParaRPr lang="en-US" dirty="0">
              <a:latin typeface="Calibri (Headings)"/>
              <a:ea typeface="Calibri" panose="020F0502020204030204" pitchFamily="34" charset="0"/>
              <a:cs typeface="Times New Roman" panose="02020603050405020304" pitchFamily="18" charset="0"/>
            </a:endParaRPr>
          </a:p>
          <a:p>
            <a:pPr marR="0" lvl="0">
              <a:spcBef>
                <a:spcPts val="200"/>
              </a:spcBef>
              <a:spcAft>
                <a:spcPts val="200"/>
              </a:spcAft>
            </a:pPr>
            <a:r>
              <a:rPr lang="en-US" dirty="0">
                <a:latin typeface="Calibri (Headings)"/>
                <a:ea typeface="Calibri" panose="020F0502020204030204" pitchFamily="34" charset="0"/>
                <a:cs typeface="Times New Roman" panose="02020603050405020304" pitchFamily="18" charset="0"/>
              </a:rPr>
              <a:t> </a:t>
            </a:r>
            <a:endParaRPr lang="en-US" dirty="0">
              <a:latin typeface="Calibri (Headings)"/>
            </a:endParaRPr>
          </a:p>
        </p:txBody>
      </p:sp>
      <p:sp>
        <p:nvSpPr>
          <p:cNvPr id="4" name="TextBox 3"/>
          <p:cNvSpPr txBox="1"/>
          <p:nvPr/>
        </p:nvSpPr>
        <p:spPr>
          <a:xfrm>
            <a:off x="4650834" y="1411687"/>
            <a:ext cx="4324293" cy="3693319"/>
          </a:xfrm>
          <a:prstGeom prst="rect">
            <a:avLst/>
          </a:prstGeom>
          <a:solidFill>
            <a:schemeClr val="accent6">
              <a:lumMod val="20000"/>
              <a:lumOff val="80000"/>
            </a:schemeClr>
          </a:solidFill>
        </p:spPr>
        <p:txBody>
          <a:bodyPr wrap="square" rtlCol="0">
            <a:spAutoFit/>
          </a:bodyPr>
          <a:lstStyle/>
          <a:p>
            <a:r>
              <a:rPr lang="en-US" i="1" dirty="0" err="1">
                <a:latin typeface="Calibri (Headings)"/>
                <a:cs typeface="Arial"/>
              </a:rPr>
              <a:t>Higg</a:t>
            </a:r>
            <a:r>
              <a:rPr lang="en-US" i="1" dirty="0">
                <a:latin typeface="Calibri (Headings)"/>
                <a:cs typeface="Arial"/>
              </a:rPr>
              <a:t> FEM </a:t>
            </a:r>
            <a:r>
              <a:rPr lang="en-US" i="1" dirty="0" err="1">
                <a:latin typeface="Calibri (Headings)"/>
                <a:cs typeface="Calibri" panose="020F0502020204030204" pitchFamily="34" charset="0"/>
              </a:rPr>
              <a:t>đề</a:t>
            </a:r>
            <a:r>
              <a:rPr lang="en-US" i="1" dirty="0">
                <a:latin typeface="Calibri (Headings)"/>
                <a:cs typeface="Calibri" panose="020F0502020204030204" pitchFamily="34" charset="0"/>
              </a:rPr>
              <a:t> </a:t>
            </a:r>
            <a:r>
              <a:rPr lang="en-US" i="1" dirty="0" err="1">
                <a:latin typeface="Calibri (Headings)"/>
                <a:cs typeface="Calibri" panose="020F0502020204030204" pitchFamily="34" charset="0"/>
              </a:rPr>
              <a:t>cập</a:t>
            </a:r>
            <a:r>
              <a:rPr lang="en-US" i="1" dirty="0">
                <a:latin typeface="Calibri (Headings)"/>
                <a:cs typeface="Calibri" panose="020F0502020204030204" pitchFamily="34" charset="0"/>
              </a:rPr>
              <a:t> :</a:t>
            </a:r>
          </a:p>
          <a:p>
            <a:pPr marL="285750" indent="-285750">
              <a:buFont typeface="Wingdings" panose="05000000000000000000" pitchFamily="2" charset="2"/>
              <a:buChar char="ü"/>
            </a:pPr>
            <a:r>
              <a:rPr lang="en-US" dirty="0" err="1">
                <a:latin typeface="Calibri (Headings)"/>
                <a:ea typeface="Calibri" panose="020F0502020204030204" pitchFamily="34" charset="0"/>
                <a:cs typeface="Times New Roman" panose="02020603050405020304" pitchFamily="18" charset="0"/>
              </a:rPr>
              <a:t>Lồng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ghép</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chung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với</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năng</a:t>
            </a:r>
            <a:r>
              <a:rPr lang="en-US" dirty="0">
                <a:latin typeface="Calibri (Headings)"/>
                <a:ea typeface="Calibri" panose="020F0502020204030204" pitchFamily="34" charset="0"/>
                <a:cs typeface="Times New Roman" panose="02020603050405020304" pitchFamily="18" charset="0"/>
              </a:rPr>
              <a:t> </a:t>
            </a:r>
            <a:r>
              <a:rPr lang="en-US" dirty="0" err="1">
                <a:latin typeface="Calibri (Headings)"/>
                <a:ea typeface="Calibri" panose="020F0502020204030204" pitchFamily="34" charset="0"/>
                <a:cs typeface="Times New Roman" panose="02020603050405020304" pitchFamily="18" charset="0"/>
              </a:rPr>
              <a:t>lượng</a:t>
            </a:r>
            <a:endParaRPr lang="en-US" dirty="0">
              <a:latin typeface="Calibri (Headings)"/>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US" dirty="0" err="1">
                <a:latin typeface="Calibri (Headings)"/>
                <a:cs typeface="Times New Roman" panose="02020603050405020304" pitchFamily="18" charset="0"/>
              </a:rPr>
              <a:t>Yêu</a:t>
            </a:r>
            <a:r>
              <a:rPr lang="en-US" dirty="0">
                <a:latin typeface="Calibri (Headings)"/>
                <a:cs typeface="Times New Roman" panose="02020603050405020304" pitchFamily="18" charset="0"/>
              </a:rPr>
              <a:t> </a:t>
            </a:r>
            <a:r>
              <a:rPr lang="en-US" dirty="0" err="1">
                <a:latin typeface="Calibri (Headings)"/>
                <a:cs typeface="Times New Roman" panose="02020603050405020304" pitchFamily="18" charset="0"/>
              </a:rPr>
              <a:t>cầu</a:t>
            </a:r>
            <a:r>
              <a:rPr lang="en-US" dirty="0">
                <a:latin typeface="Calibri (Headings)"/>
                <a:cs typeface="Times New Roman" panose="02020603050405020304" pitchFamily="18" charset="0"/>
              </a:rPr>
              <a:t> </a:t>
            </a:r>
            <a:r>
              <a:rPr lang="en-US" dirty="0" err="1">
                <a:latin typeface="Calibri (Headings)"/>
                <a:cs typeface="Times New Roman" panose="02020603050405020304" pitchFamily="18" charset="0"/>
              </a:rPr>
              <a:t>tính</a:t>
            </a:r>
            <a:r>
              <a:rPr lang="en-US" dirty="0">
                <a:latin typeface="Calibri (Headings)"/>
                <a:cs typeface="Times New Roman" panose="02020603050405020304" pitchFamily="18" charset="0"/>
              </a:rPr>
              <a:t> </a:t>
            </a:r>
            <a:r>
              <a:rPr lang="en-US" dirty="0" err="1">
                <a:latin typeface="Calibri (Headings)"/>
                <a:cs typeface="Times New Roman" panose="02020603050405020304" pitchFamily="18" charset="0"/>
              </a:rPr>
              <a:t>toán</a:t>
            </a:r>
            <a:r>
              <a:rPr lang="en-US" dirty="0">
                <a:latin typeface="Calibri (Headings)"/>
                <a:cs typeface="Times New Roman" panose="02020603050405020304" pitchFamily="18" charset="0"/>
              </a:rPr>
              <a:t> </a:t>
            </a:r>
            <a:r>
              <a:rPr lang="en-US" dirty="0" err="1">
                <a:latin typeface="Calibri (Headings)"/>
                <a:cs typeface="Times New Roman" panose="02020603050405020304" pitchFamily="18" charset="0"/>
              </a:rPr>
              <a:t>cụ</a:t>
            </a:r>
            <a:r>
              <a:rPr lang="en-US" dirty="0">
                <a:latin typeface="Calibri (Headings)"/>
                <a:cs typeface="Times New Roman" panose="02020603050405020304" pitchFamily="18" charset="0"/>
              </a:rPr>
              <a:t> </a:t>
            </a:r>
            <a:r>
              <a:rPr lang="en-US" dirty="0" err="1">
                <a:latin typeface="Calibri (Headings)"/>
                <a:cs typeface="Times New Roman" panose="02020603050405020304" pitchFamily="18" charset="0"/>
              </a:rPr>
              <a:t>thể</a:t>
            </a:r>
            <a:r>
              <a:rPr lang="en-US" dirty="0">
                <a:latin typeface="Calibri (Headings)"/>
                <a:cs typeface="Times New Roman" panose="02020603050405020304" pitchFamily="18" charset="0"/>
              </a:rPr>
              <a:t> </a:t>
            </a:r>
            <a:r>
              <a:rPr lang="en-US" dirty="0" err="1">
                <a:latin typeface="Calibri (Headings)"/>
                <a:cs typeface="Times New Roman" panose="02020603050405020304" pitchFamily="18" charset="0"/>
              </a:rPr>
              <a:t>với</a:t>
            </a:r>
            <a:r>
              <a:rPr lang="en-US" dirty="0">
                <a:latin typeface="Calibri (Headings)"/>
                <a:cs typeface="Times New Roman" panose="02020603050405020304" pitchFamily="18" charset="0"/>
              </a:rPr>
              <a:t> 3 scope</a:t>
            </a:r>
          </a:p>
          <a:p>
            <a:pPr marL="742950" lvl="1" indent="-285750">
              <a:buFont typeface="Arial" panose="020B0604020202020204" pitchFamily="34" charset="0"/>
              <a:buChar char="•"/>
            </a:pPr>
            <a:r>
              <a:rPr lang="en-US" i="1" dirty="0">
                <a:latin typeface="Calibri (Headings)"/>
              </a:rPr>
              <a:t>Scope 1: </a:t>
            </a:r>
            <a:r>
              <a:rPr lang="en-US" i="1" dirty="0" err="1">
                <a:latin typeface="Calibri (Headings)"/>
              </a:rPr>
              <a:t>Phát</a:t>
            </a:r>
            <a:r>
              <a:rPr lang="en-US" i="1" dirty="0">
                <a:latin typeface="Calibri (Headings)"/>
              </a:rPr>
              <a:t> </a:t>
            </a:r>
            <a:r>
              <a:rPr lang="en-US" i="1" dirty="0" err="1">
                <a:latin typeface="Calibri (Headings)"/>
              </a:rPr>
              <a:t>thải</a:t>
            </a:r>
            <a:r>
              <a:rPr lang="en-US" i="1" dirty="0">
                <a:latin typeface="Calibri (Headings)"/>
              </a:rPr>
              <a:t> GHG </a:t>
            </a:r>
            <a:r>
              <a:rPr lang="en-US" i="1" dirty="0" err="1">
                <a:latin typeface="Calibri (Headings)"/>
              </a:rPr>
              <a:t>trực</a:t>
            </a:r>
            <a:r>
              <a:rPr lang="en-US" i="1" dirty="0">
                <a:latin typeface="Calibri (Headings)"/>
              </a:rPr>
              <a:t> </a:t>
            </a:r>
            <a:r>
              <a:rPr lang="en-US" i="1" dirty="0" err="1">
                <a:latin typeface="Calibri (Headings)"/>
              </a:rPr>
              <a:t>tiếp</a:t>
            </a:r>
            <a:endParaRPr lang="en-US" i="1" dirty="0">
              <a:latin typeface="Calibri (Headings)"/>
            </a:endParaRPr>
          </a:p>
          <a:p>
            <a:pPr marL="742950" lvl="1" indent="-285750">
              <a:buFont typeface="Arial" panose="020B0604020202020204" pitchFamily="34" charset="0"/>
              <a:buChar char="•"/>
            </a:pPr>
            <a:r>
              <a:rPr lang="en-US" i="1" dirty="0">
                <a:latin typeface="Calibri (Headings)"/>
              </a:rPr>
              <a:t>Scope 2: </a:t>
            </a:r>
            <a:r>
              <a:rPr lang="en-US" i="1" dirty="0" err="1">
                <a:latin typeface="Calibri (Headings)"/>
              </a:rPr>
              <a:t>Phát</a:t>
            </a:r>
            <a:r>
              <a:rPr lang="en-US" i="1" dirty="0">
                <a:latin typeface="Calibri (Headings)"/>
              </a:rPr>
              <a:t> </a:t>
            </a:r>
            <a:r>
              <a:rPr lang="en-US" i="1" dirty="0" err="1">
                <a:latin typeface="Calibri (Headings)"/>
              </a:rPr>
              <a:t>thải</a:t>
            </a:r>
            <a:r>
              <a:rPr lang="en-US" i="1" dirty="0">
                <a:latin typeface="Calibri (Headings)"/>
              </a:rPr>
              <a:t> GHG </a:t>
            </a:r>
            <a:r>
              <a:rPr lang="en-US" i="1" dirty="0" err="1">
                <a:latin typeface="Calibri (Headings)"/>
              </a:rPr>
              <a:t>gián</a:t>
            </a:r>
            <a:r>
              <a:rPr lang="en-US" i="1" dirty="0">
                <a:latin typeface="Calibri (Headings)"/>
              </a:rPr>
              <a:t> </a:t>
            </a:r>
            <a:r>
              <a:rPr lang="en-US" i="1" dirty="0" err="1">
                <a:latin typeface="Calibri (Headings)"/>
              </a:rPr>
              <a:t>tiếp</a:t>
            </a:r>
            <a:endParaRPr lang="en-US" i="1" dirty="0">
              <a:latin typeface="Calibri (Headings)"/>
            </a:endParaRPr>
          </a:p>
          <a:p>
            <a:pPr marL="742950" lvl="1" indent="-285750">
              <a:buFont typeface="Arial" panose="020B0604020202020204" pitchFamily="34" charset="0"/>
              <a:buChar char="•"/>
            </a:pPr>
            <a:r>
              <a:rPr lang="en-US" i="1" dirty="0">
                <a:latin typeface="Calibri (Headings)"/>
              </a:rPr>
              <a:t>Scope 3: </a:t>
            </a:r>
            <a:r>
              <a:rPr lang="en-US" i="1" dirty="0" err="1">
                <a:latin typeface="Calibri (Headings)"/>
              </a:rPr>
              <a:t>Phát</a:t>
            </a:r>
            <a:r>
              <a:rPr lang="en-US" i="1" dirty="0">
                <a:latin typeface="Calibri (Headings)"/>
              </a:rPr>
              <a:t> </a:t>
            </a:r>
            <a:r>
              <a:rPr lang="en-US" i="1" dirty="0" err="1">
                <a:latin typeface="Calibri (Headings)"/>
              </a:rPr>
              <a:t>thải</a:t>
            </a:r>
            <a:r>
              <a:rPr lang="en-US" i="1" dirty="0">
                <a:latin typeface="Calibri (Headings)"/>
              </a:rPr>
              <a:t> </a:t>
            </a:r>
            <a:r>
              <a:rPr lang="en-US" i="1" dirty="0" err="1">
                <a:latin typeface="Calibri (Headings)"/>
              </a:rPr>
              <a:t>gián</a:t>
            </a:r>
            <a:r>
              <a:rPr lang="en-US" i="1" dirty="0">
                <a:latin typeface="Calibri (Headings)"/>
              </a:rPr>
              <a:t> </a:t>
            </a:r>
            <a:r>
              <a:rPr lang="en-US" i="1" dirty="0" err="1">
                <a:latin typeface="Calibri (Headings)"/>
              </a:rPr>
              <a:t>tiếp</a:t>
            </a:r>
            <a:r>
              <a:rPr lang="en-US" i="1" dirty="0">
                <a:latin typeface="Calibri (Headings)"/>
              </a:rPr>
              <a:t> </a:t>
            </a:r>
            <a:r>
              <a:rPr lang="en-US" i="1" dirty="0" err="1">
                <a:latin typeface="Calibri (Headings)"/>
              </a:rPr>
              <a:t>khác</a:t>
            </a:r>
            <a:endParaRPr lang="en-US" dirty="0">
              <a:latin typeface="Calibri (Headings)"/>
            </a:endParaRPr>
          </a:p>
          <a:p>
            <a:pPr marL="285750" indent="-285750">
              <a:buFont typeface="Wingdings" panose="05000000000000000000" pitchFamily="2" charset="2"/>
              <a:buChar char="ü"/>
            </a:pPr>
            <a:r>
              <a:rPr lang="en-US" dirty="0">
                <a:latin typeface="Calibri (Headings)"/>
              </a:rPr>
              <a:t>  </a:t>
            </a:r>
            <a:r>
              <a:rPr lang="en-US" dirty="0" err="1">
                <a:latin typeface="Calibri (Headings)"/>
              </a:rPr>
              <a:t>Thiết</a:t>
            </a:r>
            <a:r>
              <a:rPr lang="en-US" dirty="0">
                <a:latin typeface="Calibri (Headings)"/>
              </a:rPr>
              <a:t> </a:t>
            </a:r>
            <a:r>
              <a:rPr lang="en-US" dirty="0" err="1">
                <a:latin typeface="Calibri (Headings)"/>
              </a:rPr>
              <a:t>lập</a:t>
            </a:r>
            <a:r>
              <a:rPr lang="vi-VN" dirty="0">
                <a:latin typeface="Calibri (Headings)"/>
              </a:rPr>
              <a:t> mục tiêu cải thiện lượng phát thải GHG</a:t>
            </a:r>
            <a:endParaRPr lang="en-US" dirty="0">
              <a:latin typeface="Calibri (Headings)"/>
            </a:endParaRPr>
          </a:p>
          <a:p>
            <a:pPr marL="285750" indent="-285750">
              <a:buFont typeface="Wingdings" panose="05000000000000000000" pitchFamily="2" charset="2"/>
              <a:buChar char="ü"/>
            </a:pPr>
            <a:r>
              <a:rPr lang="vi-VN" dirty="0">
                <a:latin typeface="Calibri (Headings)"/>
              </a:rPr>
              <a:t>Kế hoạch thực hiện để cải thiện phát thải GHG</a:t>
            </a:r>
            <a:r>
              <a:rPr lang="en-US" b="1" dirty="0">
                <a:latin typeface="Calibri (Headings)"/>
              </a:rPr>
              <a:t> </a:t>
            </a:r>
            <a:endParaRPr lang="en-US" dirty="0">
              <a:latin typeface="Calibri (Headings)"/>
            </a:endParaRPr>
          </a:p>
          <a:p>
            <a:endParaRPr lang="en-US" dirty="0">
              <a:latin typeface="Calibri (Headings)"/>
            </a:endParaRPr>
          </a:p>
          <a:p>
            <a:endParaRPr lang="en-IN" i="1" dirty="0">
              <a:solidFill>
                <a:srgbClr val="FFC000"/>
              </a:solidFill>
              <a:latin typeface="Calibri (Headings)"/>
              <a:cs typeface="Arial"/>
            </a:endParaRPr>
          </a:p>
          <a:p>
            <a:r>
              <a:rPr lang="en-US" b="1" dirty="0">
                <a:latin typeface="Calibri (Headings)"/>
              </a:rPr>
              <a:t>  </a:t>
            </a:r>
            <a:endParaRPr lang="en-US" dirty="0">
              <a:latin typeface="Calibri (Headings)"/>
            </a:endParaRP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2" name="Rectangle 1"/>
          <p:cNvSpPr/>
          <p:nvPr/>
        </p:nvSpPr>
        <p:spPr>
          <a:xfrm>
            <a:off x="685800" y="5578635"/>
            <a:ext cx="2002792" cy="461665"/>
          </a:xfrm>
          <a:prstGeom prst="rect">
            <a:avLst/>
          </a:prstGeom>
        </p:spPr>
        <p:txBody>
          <a:bodyPr wrap="none">
            <a:spAutoFit/>
          </a:bodyPr>
          <a:lstStyle/>
          <a:p>
            <a:pPr>
              <a:spcBef>
                <a:spcPts val="600"/>
              </a:spcBef>
              <a:spcAft>
                <a:spcPts val="600"/>
              </a:spcAft>
            </a:pPr>
            <a:r>
              <a:rPr lang="en-US" sz="2400" b="1" u="sng" dirty="0" err="1"/>
              <a:t>Kết</a:t>
            </a:r>
            <a:r>
              <a:rPr lang="en-US" sz="2400" b="1" u="sng" dirty="0"/>
              <a:t> </a:t>
            </a:r>
            <a:r>
              <a:rPr lang="en-US" sz="2400" b="1" u="sng" dirty="0" err="1"/>
              <a:t>luận</a:t>
            </a:r>
            <a:r>
              <a:rPr lang="en-US" sz="2400" b="1" dirty="0"/>
              <a:t>:  GAP</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0967" y="3856854"/>
            <a:ext cx="2847975" cy="1600200"/>
          </a:xfrm>
          <a:prstGeom prst="rect">
            <a:avLst/>
          </a:prstGeom>
        </p:spPr>
      </p:pic>
      <p:sp>
        <p:nvSpPr>
          <p:cNvPr id="14"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BĐKH - GHG</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4250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2509901"/>
            <a:ext cx="9144000" cy="4348099"/>
          </a:xfrm>
          <a:custGeom>
            <a:avLst/>
            <a:gdLst/>
            <a:ahLst/>
            <a:cxnLst/>
            <a:rect l="l" t="t" r="r" b="b"/>
            <a:pathLst>
              <a:path w="9144000" h="4348099">
                <a:moveTo>
                  <a:pt x="9144000" y="0"/>
                </a:moveTo>
                <a:lnTo>
                  <a:pt x="0" y="0"/>
                </a:lnTo>
                <a:lnTo>
                  <a:pt x="0" y="4348097"/>
                </a:lnTo>
                <a:lnTo>
                  <a:pt x="9144000" y="4348097"/>
                </a:lnTo>
                <a:lnTo>
                  <a:pt x="9144000" y="0"/>
                </a:lnTo>
                <a:close/>
              </a:path>
            </a:pathLst>
          </a:custGeom>
          <a:solidFill>
            <a:srgbClr val="49171F"/>
          </a:solidFill>
        </p:spPr>
        <p:txBody>
          <a:bodyPr wrap="square" lIns="0" tIns="0" rIns="0" bIns="0" rtlCol="0">
            <a:noAutofit/>
          </a:bodyPr>
          <a:lstStyle/>
          <a:p>
            <a:endParaRPr/>
          </a:p>
        </p:txBody>
      </p:sp>
      <p:sp>
        <p:nvSpPr>
          <p:cNvPr id="10" name="object 10"/>
          <p:cNvSpPr/>
          <p:nvPr/>
        </p:nvSpPr>
        <p:spPr>
          <a:xfrm>
            <a:off x="0" y="3341751"/>
            <a:ext cx="3516376" cy="3516249"/>
          </a:xfrm>
          <a:custGeom>
            <a:avLst/>
            <a:gdLst/>
            <a:ahLst/>
            <a:cxnLst/>
            <a:rect l="l" t="t" r="r" b="b"/>
            <a:pathLst>
              <a:path w="3516376" h="3516249">
                <a:moveTo>
                  <a:pt x="0" y="0"/>
                </a:moveTo>
                <a:lnTo>
                  <a:pt x="0" y="3516247"/>
                </a:lnTo>
                <a:lnTo>
                  <a:pt x="3516374" y="3516247"/>
                </a:lnTo>
                <a:lnTo>
                  <a:pt x="0" y="0"/>
                </a:lnTo>
                <a:close/>
              </a:path>
            </a:pathLst>
          </a:custGeom>
          <a:solidFill>
            <a:srgbClr val="EAAA0E"/>
          </a:solidFill>
        </p:spPr>
        <p:txBody>
          <a:bodyPr wrap="square" lIns="0" tIns="0" rIns="0" bIns="0" rtlCol="0">
            <a:noAutofit/>
          </a:bodyPr>
          <a:lstStyle/>
          <a:p>
            <a:endParaRPr/>
          </a:p>
        </p:txBody>
      </p:sp>
      <p:sp>
        <p:nvSpPr>
          <p:cNvPr id="8" name="object 8"/>
          <p:cNvSpPr/>
          <p:nvPr/>
        </p:nvSpPr>
        <p:spPr>
          <a:xfrm>
            <a:off x="5907151" y="390525"/>
            <a:ext cx="2944749" cy="17684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5597398" y="3084067"/>
            <a:ext cx="1666438" cy="635000"/>
          </a:xfrm>
          <a:prstGeom prst="rect">
            <a:avLst/>
          </a:prstGeom>
        </p:spPr>
        <p:txBody>
          <a:bodyPr wrap="square" lIns="0" tIns="0" rIns="0" bIns="0" rtlCol="0">
            <a:noAutofit/>
          </a:bodyPr>
          <a:lstStyle/>
          <a:p>
            <a:pPr marL="12700">
              <a:lnSpc>
                <a:spcPts val="4990"/>
              </a:lnSpc>
              <a:spcBef>
                <a:spcPts val="249"/>
              </a:spcBef>
            </a:pPr>
            <a:r>
              <a:rPr sz="7200" b="1" spc="0" baseline="3413" dirty="0">
                <a:solidFill>
                  <a:srgbClr val="FFC000"/>
                </a:solidFill>
                <a:latin typeface="Calibri"/>
                <a:cs typeface="Calibri"/>
              </a:rPr>
              <a:t>Thank</a:t>
            </a:r>
            <a:endParaRPr sz="4800" dirty="0">
              <a:solidFill>
                <a:srgbClr val="FFC000"/>
              </a:solidFill>
              <a:latin typeface="Calibri"/>
              <a:cs typeface="Calibri"/>
            </a:endParaRPr>
          </a:p>
        </p:txBody>
      </p:sp>
      <p:sp>
        <p:nvSpPr>
          <p:cNvPr id="6" name="object 6"/>
          <p:cNvSpPr txBox="1"/>
          <p:nvPr/>
        </p:nvSpPr>
        <p:spPr>
          <a:xfrm>
            <a:off x="7285380" y="3084067"/>
            <a:ext cx="1052709" cy="635000"/>
          </a:xfrm>
          <a:prstGeom prst="rect">
            <a:avLst/>
          </a:prstGeom>
        </p:spPr>
        <p:txBody>
          <a:bodyPr wrap="square" lIns="0" tIns="0" rIns="0" bIns="0" rtlCol="0">
            <a:noAutofit/>
          </a:bodyPr>
          <a:lstStyle/>
          <a:p>
            <a:pPr marL="12700">
              <a:lnSpc>
                <a:spcPts val="4990"/>
              </a:lnSpc>
              <a:spcBef>
                <a:spcPts val="249"/>
              </a:spcBef>
            </a:pPr>
            <a:r>
              <a:rPr sz="7200" b="1" spc="-59" baseline="3413" dirty="0">
                <a:solidFill>
                  <a:srgbClr val="FFC000"/>
                </a:solidFill>
                <a:latin typeface="Calibri"/>
                <a:cs typeface="Calibri"/>
              </a:rPr>
              <a:t>y</a:t>
            </a:r>
            <a:r>
              <a:rPr sz="7200" b="1" spc="0" baseline="3413" dirty="0">
                <a:solidFill>
                  <a:srgbClr val="FFC000"/>
                </a:solidFill>
                <a:latin typeface="Calibri"/>
                <a:cs typeface="Calibri"/>
              </a:rPr>
              <a:t>ou</a:t>
            </a:r>
            <a:endParaRPr sz="4800" dirty="0">
              <a:solidFill>
                <a:srgbClr val="FFC000"/>
              </a:solidFill>
              <a:latin typeface="Calibri"/>
              <a:cs typeface="Calibri"/>
            </a:endParaRPr>
          </a:p>
        </p:txBody>
      </p:sp>
      <p:sp>
        <p:nvSpPr>
          <p:cNvPr id="204"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205"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206"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207"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208"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209"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210"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211"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212"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213"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214"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215"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216"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217"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218"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219"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220"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221"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222"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223"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224"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225"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226"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227"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228"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229"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230"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1"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2"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233"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234"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235"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6"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7"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238"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239"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240"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241"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242"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243"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244"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245"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246"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247"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248"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249"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250"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251"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252"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253"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254"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255"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256"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257"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258"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259"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260"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261"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262"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263"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264"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65"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266"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267"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268"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269"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270"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271"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272"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273"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274"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75"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276"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277"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278"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279"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80"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281"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282"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283"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284"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285"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286"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287"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288"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89"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290"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91"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292"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293"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294"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95"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96"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97"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98"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99"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300"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301"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302"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303"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pic>
        <p:nvPicPr>
          <p:cNvPr id="10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6549" y="5786871"/>
            <a:ext cx="1008207" cy="8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a:extLst>
              <a:ext uri="{FF2B5EF4-FFF2-40B4-BE49-F238E27FC236}">
                <a16:creationId xmlns:a16="http://schemas.microsoft.com/office/drawing/2014/main" xmlns="" id="{AEF3FE6A-4AB9-2943-B3E8-388EFAE2FF86}"/>
              </a:ext>
            </a:extLst>
          </p:cNvPr>
          <p:cNvSpPr/>
          <p:nvPr/>
        </p:nvSpPr>
        <p:spPr>
          <a:xfrm>
            <a:off x="7303562" y="5501464"/>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Supported by:</a:t>
            </a:r>
          </a:p>
        </p:txBody>
      </p:sp>
      <p:sp>
        <p:nvSpPr>
          <p:cNvPr id="111" name="Rectangle 110">
            <a:extLst>
              <a:ext uri="{FF2B5EF4-FFF2-40B4-BE49-F238E27FC236}">
                <a16:creationId xmlns:a16="http://schemas.microsoft.com/office/drawing/2014/main" xmlns="" id="{723B9F51-09C0-3744-9AEA-C59FF6964C5A}"/>
              </a:ext>
            </a:extLst>
          </p:cNvPr>
          <p:cNvSpPr/>
          <p:nvPr/>
        </p:nvSpPr>
        <p:spPr>
          <a:xfrm>
            <a:off x="5842954" y="5476738"/>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In a partnership with:</a:t>
            </a:r>
          </a:p>
        </p:txBody>
      </p:sp>
      <p:pic>
        <p:nvPicPr>
          <p:cNvPr id="112" name="Picture 111">
            <a:extLst>
              <a:ext uri="{FF2B5EF4-FFF2-40B4-BE49-F238E27FC236}">
                <a16:creationId xmlns:a16="http://schemas.microsoft.com/office/drawing/2014/main" xmlns="" id="{0D86598D-789A-4BE8-AE4B-6B9C9DE0D78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6624" y="5855503"/>
            <a:ext cx="1673603" cy="729965"/>
          </a:xfrm>
          <a:prstGeom prst="rect">
            <a:avLst/>
          </a:prstGeom>
          <a:noFill/>
          <a:ln>
            <a:noFill/>
          </a:ln>
        </p:spPr>
      </p:pic>
    </p:spTree>
    <p:extLst>
      <p:ext uri="{BB962C8B-B14F-4D97-AF65-F5344CB8AC3E}">
        <p14:creationId xmlns:p14="http://schemas.microsoft.com/office/powerpoint/2010/main" val="373664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4</a:t>
            </a:r>
          </a:p>
        </p:txBody>
      </p:sp>
      <p:graphicFrame>
        <p:nvGraphicFramePr>
          <p:cNvPr id="3" name="Table 2"/>
          <p:cNvGraphicFramePr>
            <a:graphicFrameLocks noGrp="1"/>
          </p:cNvGraphicFramePr>
          <p:nvPr>
            <p:extLst>
              <p:ext uri="{D42A27DB-BD31-4B8C-83A1-F6EECF244321}">
                <p14:modId xmlns:p14="http://schemas.microsoft.com/office/powerpoint/2010/main" val="29631777"/>
              </p:ext>
            </p:extLst>
          </p:nvPr>
        </p:nvGraphicFramePr>
        <p:xfrm>
          <a:off x="-19640" y="990600"/>
          <a:ext cx="9163639" cy="5181601"/>
        </p:xfrm>
        <a:graphic>
          <a:graphicData uri="http://schemas.openxmlformats.org/drawingml/2006/table">
            <a:tbl>
              <a:tblPr>
                <a:tableStyleId>{5C22544A-7EE6-4342-B048-85BDC9FD1C3A}</a:tableStyleId>
              </a:tblPr>
              <a:tblGrid>
                <a:gridCol w="1924640">
                  <a:extLst>
                    <a:ext uri="{9D8B030D-6E8A-4147-A177-3AD203B41FA5}">
                      <a16:colId xmlns:a16="http://schemas.microsoft.com/office/drawing/2014/main" xmlns="" val="20000"/>
                    </a:ext>
                  </a:extLst>
                </a:gridCol>
                <a:gridCol w="7238999">
                  <a:extLst>
                    <a:ext uri="{9D8B030D-6E8A-4147-A177-3AD203B41FA5}">
                      <a16:colId xmlns:a16="http://schemas.microsoft.com/office/drawing/2014/main" xmlns="" val="20001"/>
                    </a:ext>
                  </a:extLst>
                </a:gridCol>
              </a:tblGrid>
              <a:tr h="682188">
                <a:tc>
                  <a:txBody>
                    <a:bodyPr/>
                    <a:lstStyle/>
                    <a:p>
                      <a:pPr algn="ctr" fontAlgn="ctr"/>
                      <a:r>
                        <a:rPr lang="en-US" sz="2000" u="none" strike="noStrike" dirty="0">
                          <a:effectLst/>
                          <a:latin typeface="Arial" panose="020B0604020202020204" pitchFamily="34" charset="0"/>
                          <a:cs typeface="Arial" panose="020B0604020202020204" pitchFamily="34" charset="0"/>
                        </a:rPr>
                        <a:t>8:00 - 8:15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751923">
                <a:tc>
                  <a:txBody>
                    <a:bodyPr/>
                    <a:lstStyle/>
                    <a:p>
                      <a:pPr algn="ctr" fontAlgn="ctr"/>
                      <a:r>
                        <a:rPr lang="en-US" sz="2000" u="none" strike="noStrike" dirty="0">
                          <a:effectLst/>
                          <a:latin typeface="Arial" panose="020B0604020202020204" pitchFamily="34" charset="0"/>
                          <a:cs typeface="Arial" panose="020B0604020202020204" pitchFamily="34" charset="0"/>
                        </a:rPr>
                        <a:t>8:15 - 9:15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dirty="0" err="1">
                          <a:effectLst/>
                          <a:latin typeface="Arial" panose="020B0604020202020204" pitchFamily="34" charset="0"/>
                          <a:cs typeface="Arial" panose="020B0604020202020204" pitchFamily="34" charset="0"/>
                        </a:rPr>
                        <a:t>các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thách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thức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khi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đáp</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ứng</a:t>
                      </a:r>
                      <a:r>
                        <a:rPr lang="en-US" sz="2000" u="none" strike="noStrike" baseline="0" dirty="0">
                          <a:effectLst/>
                          <a:latin typeface="Arial" panose="020B0604020202020204" pitchFamily="34" charset="0"/>
                          <a:cs typeface="Arial" panose="020B0604020202020204" pitchFamily="34" charset="0"/>
                        </a:rPr>
                        <a:t> SAT </a:t>
                      </a:r>
                      <a:r>
                        <a:rPr lang="en-US" sz="2000" u="none" strike="noStrike" baseline="0" dirty="0" err="1">
                          <a:effectLst/>
                          <a:latin typeface="Arial" panose="020B0604020202020204" pitchFamily="34" charset="0"/>
                          <a:cs typeface="Arial" panose="020B0604020202020204" pitchFamily="34" charset="0"/>
                        </a:rPr>
                        <a:t>và</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kết</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quả</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9:15 - 9:25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57879">
                <a:tc>
                  <a:txBody>
                    <a:bodyPr/>
                    <a:lstStyle/>
                    <a:p>
                      <a:pPr algn="ctr" fontAlgn="ctr"/>
                      <a:r>
                        <a:rPr lang="en-US" sz="2000" u="none" strike="noStrike">
                          <a:effectLst/>
                          <a:latin typeface="Arial" panose="020B0604020202020204" pitchFamily="34" charset="0"/>
                          <a:cs typeface="Arial" panose="020B0604020202020204" pitchFamily="34" charset="0"/>
                        </a:rPr>
                        <a:t>9:25 - 10:25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baseline="0" dirty="0" err="1">
                          <a:effectLst/>
                          <a:latin typeface="Arial" panose="020B0604020202020204" pitchFamily="34" charset="0"/>
                          <a:cs typeface="Arial" panose="020B0604020202020204" pitchFamily="34" charset="0"/>
                        </a:rPr>
                        <a:t>kê</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hoạch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cải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tiến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10:25 - 10:35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70224">
                <a:tc>
                  <a:txBody>
                    <a:bodyPr/>
                    <a:lstStyle/>
                    <a:p>
                      <a:pPr algn="ctr" fontAlgn="ctr"/>
                      <a:r>
                        <a:rPr lang="en-US" sz="2000" u="none" strike="noStrike">
                          <a:effectLst/>
                          <a:latin typeface="Arial" panose="020B0604020202020204" pitchFamily="34" charset="0"/>
                          <a:cs typeface="Arial" panose="020B0604020202020204" pitchFamily="34" charset="0"/>
                        </a:rPr>
                        <a:t>10:35 - 11:45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Thảo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luận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Giải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pháp</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thiện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1249163">
                <a:tc>
                  <a:txBody>
                    <a:bodyPr/>
                    <a:lstStyle/>
                    <a:p>
                      <a:pPr algn="ctr" fontAlgn="ctr"/>
                      <a:r>
                        <a:rPr lang="en-US" sz="2000" u="none" strike="noStrike">
                          <a:effectLst/>
                          <a:latin typeface="Arial" panose="020B0604020202020204" pitchFamily="34" charset="0"/>
                          <a:cs typeface="Arial" panose="020B0604020202020204" pitchFamily="34" charset="0"/>
                        </a:rPr>
                        <a:t>11:45 - 12:00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a:effectLst/>
                          <a:latin typeface="Arial" panose="020B0604020202020204" pitchFamily="34" charset="0"/>
                          <a:cs typeface="Arial" panose="020B0604020202020204" pitchFamily="34" charset="0"/>
                        </a:rPr>
                        <a:t>Views from Better Work/IFC</a:t>
                      </a:r>
                      <a:br>
                        <a:rPr lang="en-US"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Better Work/IFC Closing</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7041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8963</Words>
  <Application>Microsoft Office PowerPoint</Application>
  <PresentationFormat>On-screen Show (4:3)</PresentationFormat>
  <Paragraphs>1079</Paragraphs>
  <Slides>84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2021-03-29T07:11:06Z</dcterms:created>
  <dcterms:modified xsi:type="dcterms:W3CDTF">2021-03-30T02:43:46Z</dcterms:modified>
</cp:coreProperties>
</file>