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9" r:id="rId2"/>
  </p:sldMasterIdLst>
  <p:notesMasterIdLst>
    <p:notesMasterId r:id="rId46"/>
  </p:notesMasterIdLst>
  <p:handoutMasterIdLst>
    <p:handoutMasterId r:id="rId47"/>
  </p:handoutMasterIdLst>
  <p:sldIdLst>
    <p:sldId id="396" r:id="rId3"/>
    <p:sldId id="373" r:id="rId4"/>
    <p:sldId id="397" r:id="rId5"/>
    <p:sldId id="398" r:id="rId6"/>
    <p:sldId id="399" r:id="rId7"/>
    <p:sldId id="419" r:id="rId8"/>
    <p:sldId id="400" r:id="rId9"/>
    <p:sldId id="401" r:id="rId10"/>
    <p:sldId id="420" r:id="rId11"/>
    <p:sldId id="402" r:id="rId12"/>
    <p:sldId id="403" r:id="rId13"/>
    <p:sldId id="422" r:id="rId14"/>
    <p:sldId id="423" r:id="rId15"/>
    <p:sldId id="424" r:id="rId16"/>
    <p:sldId id="425" r:id="rId17"/>
    <p:sldId id="428" r:id="rId18"/>
    <p:sldId id="426" r:id="rId19"/>
    <p:sldId id="438" r:id="rId20"/>
    <p:sldId id="421" r:id="rId21"/>
    <p:sldId id="429" r:id="rId22"/>
    <p:sldId id="379" r:id="rId23"/>
    <p:sldId id="380" r:id="rId24"/>
    <p:sldId id="381" r:id="rId25"/>
    <p:sldId id="404" r:id="rId26"/>
    <p:sldId id="405" r:id="rId27"/>
    <p:sldId id="406" r:id="rId28"/>
    <p:sldId id="407" r:id="rId29"/>
    <p:sldId id="408" r:id="rId30"/>
    <p:sldId id="410" r:id="rId31"/>
    <p:sldId id="411" r:id="rId32"/>
    <p:sldId id="412" r:id="rId33"/>
    <p:sldId id="431" r:id="rId34"/>
    <p:sldId id="432" r:id="rId35"/>
    <p:sldId id="433" r:id="rId36"/>
    <p:sldId id="434" r:id="rId37"/>
    <p:sldId id="413" r:id="rId38"/>
    <p:sldId id="436" r:id="rId39"/>
    <p:sldId id="414" r:id="rId40"/>
    <p:sldId id="415" r:id="rId41"/>
    <p:sldId id="416" r:id="rId42"/>
    <p:sldId id="417" r:id="rId43"/>
    <p:sldId id="418" r:id="rId44"/>
    <p:sldId id="437"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27A"/>
    <a:srgbClr val="3333FF"/>
    <a:srgbClr val="717171"/>
    <a:srgbClr val="CC6000"/>
    <a:srgbClr val="6F849A"/>
    <a:srgbClr val="01689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88" autoAdjust="0"/>
    <p:restoredTop sz="71444" autoAdjust="0"/>
  </p:normalViewPr>
  <p:slideViewPr>
    <p:cSldViewPr>
      <p:cViewPr varScale="1">
        <p:scale>
          <a:sx n="65" d="100"/>
          <a:sy n="65" d="100"/>
        </p:scale>
        <p:origin x="480"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1"/>
          </a:xfrm>
          <a:prstGeom prst="rect">
            <a:avLst/>
          </a:prstGeom>
        </p:spPr>
        <p:txBody>
          <a:bodyPr vert="horz" lIns="93151" tIns="46576" rIns="93151" bIns="46576"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1"/>
          </a:xfrm>
          <a:prstGeom prst="rect">
            <a:avLst/>
          </a:prstGeom>
        </p:spPr>
        <p:txBody>
          <a:bodyPr vert="horz" lIns="93151" tIns="46576" rIns="93151" bIns="46576" rtlCol="0"/>
          <a:lstStyle>
            <a:lvl1pPr algn="r">
              <a:defRPr sz="1200"/>
            </a:lvl1pPr>
          </a:lstStyle>
          <a:p>
            <a:fld id="{CD34890E-1545-4E02-95F0-6AA811E44E83}" type="datetimeFigureOut">
              <a:rPr lang="en-US" smtClean="0"/>
              <a:t>12/6/2020</a:t>
            </a:fld>
            <a:endParaRPr lang="en-US" dirty="0"/>
          </a:p>
        </p:txBody>
      </p:sp>
      <p:sp>
        <p:nvSpPr>
          <p:cNvPr id="4" name="Footer Placeholder 3"/>
          <p:cNvSpPr>
            <a:spLocks noGrp="1"/>
          </p:cNvSpPr>
          <p:nvPr>
            <p:ph type="ftr" sz="quarter" idx="2"/>
          </p:nvPr>
        </p:nvSpPr>
        <p:spPr>
          <a:xfrm>
            <a:off x="1" y="8829967"/>
            <a:ext cx="3037840" cy="464821"/>
          </a:xfrm>
          <a:prstGeom prst="rect">
            <a:avLst/>
          </a:prstGeom>
        </p:spPr>
        <p:txBody>
          <a:bodyPr vert="horz" lIns="93151" tIns="46576" rIns="93151" bIns="465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1"/>
          </a:xfrm>
          <a:prstGeom prst="rect">
            <a:avLst/>
          </a:prstGeom>
        </p:spPr>
        <p:txBody>
          <a:bodyPr vert="horz" lIns="93151" tIns="46576" rIns="93151" bIns="46576" rtlCol="0" anchor="b"/>
          <a:lstStyle>
            <a:lvl1pPr algn="r">
              <a:defRPr sz="1200"/>
            </a:lvl1pPr>
          </a:lstStyle>
          <a:p>
            <a:fld id="{52648083-565F-4BBC-A779-47950C556F2D}" type="slidenum">
              <a:rPr lang="en-US" smtClean="0"/>
              <a:t>‹#›</a:t>
            </a:fld>
            <a:endParaRPr lang="en-US" dirty="0"/>
          </a:p>
        </p:txBody>
      </p:sp>
    </p:spTree>
    <p:extLst>
      <p:ext uri="{BB962C8B-B14F-4D97-AF65-F5344CB8AC3E}">
        <p14:creationId xmlns:p14="http://schemas.microsoft.com/office/powerpoint/2010/main" val="2862996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1"/>
          </a:xfrm>
          <a:prstGeom prst="rect">
            <a:avLst/>
          </a:prstGeom>
        </p:spPr>
        <p:txBody>
          <a:bodyPr vert="horz" lIns="93151" tIns="46576" rIns="93151" bIns="46576"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1"/>
          </a:xfrm>
          <a:prstGeom prst="rect">
            <a:avLst/>
          </a:prstGeom>
        </p:spPr>
        <p:txBody>
          <a:bodyPr vert="horz" lIns="93151" tIns="46576" rIns="93151" bIns="46576" rtlCol="0"/>
          <a:lstStyle>
            <a:lvl1pPr algn="r">
              <a:defRPr sz="1200"/>
            </a:lvl1pPr>
          </a:lstStyle>
          <a:p>
            <a:fld id="{131CDCDB-DE5D-4C5B-9DC4-B3C00ECEE1B5}" type="datetimeFigureOut">
              <a:rPr lang="en-US" smtClean="0"/>
              <a:t>12/6/2020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1" tIns="46576" rIns="93151" bIns="46576" rtlCol="0" anchor="ctr"/>
          <a:lstStyle/>
          <a:p>
            <a:endParaRPr lang="en-US" dirty="0"/>
          </a:p>
        </p:txBody>
      </p:sp>
      <p:sp>
        <p:nvSpPr>
          <p:cNvPr id="5" name="Notes Placeholder 4"/>
          <p:cNvSpPr>
            <a:spLocks noGrp="1"/>
          </p:cNvSpPr>
          <p:nvPr>
            <p:ph type="body" sz="quarter" idx="3"/>
          </p:nvPr>
        </p:nvSpPr>
        <p:spPr>
          <a:xfrm>
            <a:off x="701040" y="4415792"/>
            <a:ext cx="5608320" cy="4183381"/>
          </a:xfrm>
          <a:prstGeom prst="rect">
            <a:avLst/>
          </a:prstGeom>
        </p:spPr>
        <p:txBody>
          <a:bodyPr vert="horz" lIns="93151" tIns="46576" rIns="93151"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1"/>
          </a:xfrm>
          <a:prstGeom prst="rect">
            <a:avLst/>
          </a:prstGeom>
        </p:spPr>
        <p:txBody>
          <a:bodyPr vert="horz" lIns="93151" tIns="46576" rIns="93151"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1"/>
          </a:xfrm>
          <a:prstGeom prst="rect">
            <a:avLst/>
          </a:prstGeom>
        </p:spPr>
        <p:txBody>
          <a:bodyPr vert="horz" lIns="93151" tIns="46576" rIns="93151" bIns="46576" rtlCol="0" anchor="b"/>
          <a:lstStyle>
            <a:lvl1pPr algn="r">
              <a:defRPr sz="1200"/>
            </a:lvl1pPr>
          </a:lstStyle>
          <a:p>
            <a:fld id="{B43919AD-A636-4289-B9C7-B26823D9909B}" type="slidenum">
              <a:rPr lang="en-US" smtClean="0"/>
              <a:t>‹#›</a:t>
            </a:fld>
            <a:endParaRPr lang="en-US" dirty="0"/>
          </a:p>
        </p:txBody>
      </p:sp>
    </p:spTree>
    <p:extLst>
      <p:ext uri="{BB962C8B-B14F-4D97-AF65-F5344CB8AC3E}">
        <p14:creationId xmlns:p14="http://schemas.microsoft.com/office/powerpoint/2010/main" val="194846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d709a13c1_0_18: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d709a13c1_0_18: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709a13c1_0_5: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709a13c1_0_5: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extLst>
      <p:ext uri="{BB962C8B-B14F-4D97-AF65-F5344CB8AC3E}">
        <p14:creationId xmlns:p14="http://schemas.microsoft.com/office/powerpoint/2010/main" val="2508313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r>
              <a:rPr lang="en-US" dirty="0"/>
              <a:t>SM v TM   - SEE NEXT SLIDE</a:t>
            </a:r>
          </a:p>
          <a:p>
            <a:r>
              <a:rPr lang="en-US" dirty="0"/>
              <a:t>No rules on use and location of TM/SM</a:t>
            </a:r>
          </a:p>
          <a:p>
            <a:r>
              <a:rPr lang="en-US" dirty="0"/>
              <a:t>Look at competitors for examples</a:t>
            </a:r>
          </a:p>
          <a:p>
            <a:r>
              <a:rPr lang="en-US" dirty="0"/>
              <a:t>Circle R – only if registered. Gold Seal Registration – Add Slide with a Certificate (EMILY)</a:t>
            </a:r>
          </a:p>
          <a:p>
            <a:endParaRPr dirty="0"/>
          </a:p>
        </p:txBody>
      </p:sp>
    </p:spTree>
    <p:extLst>
      <p:ext uri="{BB962C8B-B14F-4D97-AF65-F5344CB8AC3E}">
        <p14:creationId xmlns:p14="http://schemas.microsoft.com/office/powerpoint/2010/main" val="414174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709a13c1_0_5: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709a13c1_0_5: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709a13c1_0_12: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709a13c1_0_12: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r>
              <a:rPr lang="en-US" dirty="0"/>
              <a:t>Application filed – is not registration </a:t>
            </a:r>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709a13c1_0_5: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709a13c1_0_5: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extLst>
      <p:ext uri="{BB962C8B-B14F-4D97-AF65-F5344CB8AC3E}">
        <p14:creationId xmlns:p14="http://schemas.microsoft.com/office/powerpoint/2010/main" val="2415299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d709a13c1_0_18: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d709a13c1_0_18: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r>
              <a:rPr lang="en-US" dirty="0"/>
              <a:t>Caselaw has developed these categories</a:t>
            </a:r>
          </a:p>
          <a:p>
            <a:endParaRPr lang="en-US" dirty="0"/>
          </a:p>
          <a:p>
            <a:r>
              <a:rPr lang="en-US" dirty="0"/>
              <a:t>Explain – Spectrum from weak – hard to enforce -- to strong – good for enforcement – SEE Slide ahead</a:t>
            </a:r>
          </a:p>
          <a:p>
            <a:endParaRPr lang="en-US" dirty="0"/>
          </a:p>
          <a:p>
            <a:r>
              <a:rPr lang="en-US" dirty="0"/>
              <a:t>Enforcement – means legal action that stop someone from using and competing with you. </a:t>
            </a:r>
          </a:p>
          <a:p>
            <a:endParaRPr dirty="0"/>
          </a:p>
        </p:txBody>
      </p:sp>
    </p:spTree>
    <p:extLst>
      <p:ext uri="{BB962C8B-B14F-4D97-AF65-F5344CB8AC3E}">
        <p14:creationId xmlns:p14="http://schemas.microsoft.com/office/powerpoint/2010/main" val="270748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47" indent="-172047">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43919AD-A636-4289-B9C7-B26823D9909B}" type="slidenum">
              <a:rPr lang="en-US" smtClean="0"/>
              <a:t>2</a:t>
            </a:fld>
            <a:endParaRPr lang="en-US" dirty="0"/>
          </a:p>
        </p:txBody>
      </p:sp>
    </p:spTree>
    <p:extLst>
      <p:ext uri="{BB962C8B-B14F-4D97-AF65-F5344CB8AC3E}">
        <p14:creationId xmlns:p14="http://schemas.microsoft.com/office/powerpoint/2010/main" val="4209400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d709a13c1_0_36: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d709a13c1_0_36: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d709a13c1_0_36: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d709a13c1_0_36: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d709a13c1_0_18: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d709a13c1_0_18: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r>
              <a:rPr lang="en-US" dirty="0"/>
              <a:t>Some of these started as TMs – Aspirin (Bayer) Escalator (Otis)  -- victims of Genericization </a:t>
            </a:r>
          </a:p>
          <a:p>
            <a:endParaRPr lang="en-US" dirty="0"/>
          </a:p>
          <a:p>
            <a:r>
              <a:rPr lang="en-US" dirty="0"/>
              <a:t>Ones to watch – Bubble Wrap, Chapstick, Crock Pot</a:t>
            </a:r>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709a13c1_0_5: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709a13c1_0_5: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d709a13c1_0_18: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d709a13c1_0_18: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r>
              <a:rPr lang="en-US" dirty="0"/>
              <a:t>Comment on Amazon Brand Registration – and Report Infringement</a:t>
            </a:r>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709a13c1_0_5: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709a13c1_0_5: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709a13c1_0_12: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709a13c1_0_12: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709a13c1_0_5: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709a13c1_0_5: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709a13c1_0_5: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709a13c1_0_5: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d709a13c1_0_54: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d709a13c1_0_54: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d709a13c1_0_18: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d709a13c1_0_18: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709a13c1_0_12: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709a13c1_0_12: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r>
              <a:rPr lang="en-US" dirty="0"/>
              <a:t>Give </a:t>
            </a:r>
            <a:r>
              <a:rPr lang="en-US" dirty="0" err="1"/>
              <a:t>examaples</a:t>
            </a:r>
            <a:r>
              <a:rPr lang="en-US" dirty="0"/>
              <a:t> of each factor – cases say no one factor controls and its not simple tally of the factors – every case is unique.</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709a13c1_0_5: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709a13c1_0_5: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709a13c1_0_5: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709a13c1_0_5: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r>
              <a:rPr lang="en-US" dirty="0"/>
              <a:t>Injunction is primary relief – equitable focus of court – SEE NEXT SLIDE</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709a13c1_0_12: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709a13c1_0_12: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d709a13c1_0_86: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d709a13c1_0_86: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r>
              <a:rPr lang="en-US" dirty="0"/>
              <a:t>TM is focus of </a:t>
            </a:r>
            <a:r>
              <a:rPr lang="en-US" dirty="0" err="1"/>
              <a:t>Prestnation</a:t>
            </a:r>
            <a:r>
              <a:rPr lang="en-US" dirty="0"/>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extLst>
      <p:ext uri="{BB962C8B-B14F-4D97-AF65-F5344CB8AC3E}">
        <p14:creationId xmlns:p14="http://schemas.microsoft.com/office/powerpoint/2010/main" val="157327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d709a13c1_0_93: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d709a13c1_0_93: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r>
              <a:rPr lang="en-US" dirty="0"/>
              <a:t>Cite Statutes and give time periods for rights. </a:t>
            </a:r>
          </a:p>
          <a:p>
            <a:endParaRPr lang="en-US" dirty="0"/>
          </a:p>
          <a:p>
            <a:r>
              <a:rPr lang="en-US" dirty="0"/>
              <a:t>Cite NJ Statute on Trade Secrets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d709a13c1_0_18: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d709a13c1_0_18: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d709a13c1_0_30:notes"/>
          <p:cNvSpPr>
            <a:spLocks noGrp="1" noRot="1" noChangeAspect="1"/>
          </p:cNvSpPr>
          <p:nvPr>
            <p:ph type="sldImg" idx="2"/>
          </p:nvPr>
        </p:nvSpPr>
        <p:spPr>
          <a:xfrm>
            <a:off x="1141413"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d709a13c1_0_30:notes"/>
          <p:cNvSpPr txBox="1">
            <a:spLocks noGrp="1"/>
          </p:cNvSpPr>
          <p:nvPr>
            <p:ph type="body" idx="1"/>
          </p:nvPr>
        </p:nvSpPr>
        <p:spPr>
          <a:xfrm>
            <a:off x="684869" y="4338955"/>
            <a:ext cx="5478956" cy="4110588"/>
          </a:xfrm>
          <a:prstGeom prst="rect">
            <a:avLst/>
          </a:prstGeom>
        </p:spPr>
        <p:txBody>
          <a:bodyPr spcFirstLastPara="1" wrap="square" lIns="91315" tIns="91315" rIns="91315" bIns="91315" anchor="t" anchorCtr="0">
            <a:noAutofit/>
          </a:bodyPr>
          <a:lstStyle/>
          <a:p>
            <a:endParaRPr/>
          </a:p>
        </p:txBody>
      </p:sp>
    </p:spTree>
    <p:extLst>
      <p:ext uri="{BB962C8B-B14F-4D97-AF65-F5344CB8AC3E}">
        <p14:creationId xmlns:p14="http://schemas.microsoft.com/office/powerpoint/2010/main" val="45224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371600">
              <a:spcAft>
                <a:spcPts val="1800"/>
              </a:spcAft>
              <a:buClr>
                <a:srgbClr val="CC6000"/>
              </a:buClr>
              <a:defRPr>
                <a:solidFill>
                  <a:srgbClr val="505050"/>
                </a:solidFill>
              </a:defRPr>
            </a:lvl1pPr>
            <a:lvl2pPr marL="1371600">
              <a:spcAft>
                <a:spcPts val="1200"/>
              </a:spcAft>
              <a:defRPr>
                <a:solidFill>
                  <a:srgbClr val="8E8E8E"/>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15390573-6142-4F3B-89A2-9A30591535A3}" type="slidenum">
              <a:rPr lang="en-US" smtClean="0"/>
              <a:t>‹#›</a:t>
            </a:fld>
            <a:endParaRPr lang="en-US" dirty="0"/>
          </a:p>
        </p:txBody>
      </p:sp>
    </p:spTree>
    <p:extLst>
      <p:ext uri="{BB962C8B-B14F-4D97-AF65-F5344CB8AC3E}">
        <p14:creationId xmlns:p14="http://schemas.microsoft.com/office/powerpoint/2010/main" val="133206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00325"/>
            <a:ext cx="7772400" cy="1362075"/>
          </a:xfrm>
        </p:spPr>
        <p:txBody>
          <a:bodyPr anchor="t">
            <a:normAutofit/>
          </a:bodyPr>
          <a:lstStyle>
            <a:lvl1pPr algn="l">
              <a:defRPr sz="3600" b="1" cap="small" baseline="0"/>
            </a:lvl1pPr>
          </a:lstStyle>
          <a:p>
            <a:r>
              <a:rPr lang="en-US" dirty="0"/>
              <a:t>Click to edit Master title style</a:t>
            </a:r>
          </a:p>
        </p:txBody>
      </p:sp>
      <p:sp>
        <p:nvSpPr>
          <p:cNvPr id="3" name="Text Placeholder 2"/>
          <p:cNvSpPr>
            <a:spLocks noGrp="1"/>
          </p:cNvSpPr>
          <p:nvPr>
            <p:ph type="body" idx="1"/>
          </p:nvPr>
        </p:nvSpPr>
        <p:spPr>
          <a:xfrm>
            <a:off x="722313" y="3505200"/>
            <a:ext cx="7772400" cy="1500187"/>
          </a:xfrm>
        </p:spPr>
        <p:txBody>
          <a:bodyPr anchor="t">
            <a:normAutofit/>
          </a:bodyPr>
          <a:lstStyle>
            <a:lvl1pPr marL="0" indent="0">
              <a:spcAft>
                <a:spcPts val="0"/>
              </a:spcAft>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15390573-6142-4F3B-89A2-9A30591535A3}" type="slidenum">
              <a:rPr lang="en-US" smtClean="0"/>
              <a:t>‹#›</a:t>
            </a:fld>
            <a:endParaRPr lang="en-US" dirty="0"/>
          </a:p>
        </p:txBody>
      </p:sp>
    </p:spTree>
    <p:extLst>
      <p:ext uri="{BB962C8B-B14F-4D97-AF65-F5344CB8AC3E}">
        <p14:creationId xmlns:p14="http://schemas.microsoft.com/office/powerpoint/2010/main" val="29132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15390573-6142-4F3B-89A2-9A30591535A3}" type="slidenum">
              <a:rPr lang="en-US" smtClean="0"/>
              <a:t>‹#›</a:t>
            </a:fld>
            <a:endParaRPr lang="en-US" dirty="0"/>
          </a:p>
        </p:txBody>
      </p:sp>
    </p:spTree>
    <p:extLst>
      <p:ext uri="{BB962C8B-B14F-4D97-AF65-F5344CB8AC3E}">
        <p14:creationId xmlns:p14="http://schemas.microsoft.com/office/powerpoint/2010/main" val="380620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s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15390573-6142-4F3B-89A2-9A30591535A3}" type="slidenum">
              <a:rPr lang="en-US" smtClean="0"/>
              <a:t>‹#›</a:t>
            </a:fld>
            <a:endParaRPr lang="en-US" dirty="0"/>
          </a:p>
        </p:txBody>
      </p:sp>
      <p:sp>
        <p:nvSpPr>
          <p:cNvPr id="10" name="Content Placeholder 9"/>
          <p:cNvSpPr>
            <a:spLocks noGrp="1"/>
          </p:cNvSpPr>
          <p:nvPr>
            <p:ph sz="quarter" idx="13"/>
          </p:nvPr>
        </p:nvSpPr>
        <p:spPr>
          <a:xfrm>
            <a:off x="1943100" y="1421922"/>
            <a:ext cx="5257800" cy="2743200"/>
          </a:xfrm>
        </p:spPr>
        <p:txBody>
          <a:bodyPr/>
          <a:lstStyle>
            <a:lvl1pPr marL="0" indent="0">
              <a:spcAft>
                <a:spcPts val="600"/>
              </a:spcAft>
              <a:buFontTx/>
              <a:buNone/>
              <a:defRPr sz="2000">
                <a:solidFill>
                  <a:srgbClr val="50505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4"/>
          </p:nvPr>
        </p:nvSpPr>
        <p:spPr>
          <a:xfrm>
            <a:off x="1981200" y="2819400"/>
            <a:ext cx="5181600" cy="2895600"/>
          </a:xfrm>
        </p:spPr>
        <p:txBody>
          <a:bodyPr/>
          <a:lstStyle>
            <a:lvl1pPr marL="571500" indent="0">
              <a:spcBef>
                <a:spcPts val="0"/>
              </a:spcBef>
              <a:spcAft>
                <a:spcPts val="0"/>
              </a:spcAft>
              <a:buFontTx/>
              <a:buNone/>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064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15390573-6142-4F3B-89A2-9A30591535A3}" type="slidenum">
              <a:rPr lang="en-US" smtClean="0"/>
              <a:t>‹#›</a:t>
            </a:fld>
            <a:endParaRPr lang="en-US" dirty="0"/>
          </a:p>
        </p:txBody>
      </p:sp>
    </p:spTree>
    <p:extLst>
      <p:ext uri="{BB962C8B-B14F-4D97-AF65-F5344CB8AC3E}">
        <p14:creationId xmlns:p14="http://schemas.microsoft.com/office/powerpoint/2010/main" val="391685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13C2A73-FBE4-4635-9E4A-D584E3F402A2}" type="datetimeFigureOut">
              <a:rPr lang="en-US" smtClean="0"/>
              <a:pPr/>
              <a:t>12/6/2020</a:t>
            </a:fld>
            <a:endParaRPr lang="en-US" dirty="0"/>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6E2100E-4203-464F-A991-7C4087CE902D}" type="slidenum">
              <a:rPr lang="en-US" smtClean="0"/>
              <a:pPr/>
              <a:t>‹#›</a:t>
            </a:fld>
            <a:endParaRPr lang="en-US" dirty="0"/>
          </a:p>
        </p:txBody>
      </p:sp>
    </p:spTree>
    <p:extLst>
      <p:ext uri="{BB962C8B-B14F-4D97-AF65-F5344CB8AC3E}">
        <p14:creationId xmlns:p14="http://schemas.microsoft.com/office/powerpoint/2010/main" val="175632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610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4200" y="617220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390573-6142-4F3B-89A2-9A30591535A3}" type="slidenum">
              <a:rPr lang="en-US" smtClean="0"/>
              <a:pPr/>
              <a:t>‹#›</a:t>
            </a:fld>
            <a:endParaRPr lang="en-US" dirty="0"/>
          </a:p>
        </p:txBody>
      </p:sp>
      <p:cxnSp>
        <p:nvCxnSpPr>
          <p:cNvPr id="17" name="Straight Connector 16"/>
          <p:cNvCxnSpPr/>
          <p:nvPr/>
        </p:nvCxnSpPr>
        <p:spPr>
          <a:xfrm>
            <a:off x="-1" y="0"/>
            <a:ext cx="9144000" cy="0"/>
          </a:xfrm>
          <a:prstGeom prst="line">
            <a:avLst/>
          </a:prstGeom>
          <a:ln w="107950">
            <a:solidFill>
              <a:srgbClr val="CC6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73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70" r:id="rId6"/>
  </p:sldLayoutIdLst>
  <p:hf hdr="0" ftr="0" dt="0"/>
  <p:txStyles>
    <p:titleStyle>
      <a:lvl1pPr algn="ctr" defTabSz="914400" rtl="0" eaLnBrk="1" latinLnBrk="0" hangingPunct="1">
        <a:spcBef>
          <a:spcPct val="0"/>
        </a:spcBef>
        <a:buNone/>
        <a:defRPr sz="2800" b="1" kern="1200" cap="small" baseline="0">
          <a:solidFill>
            <a:srgbClr val="6F849A"/>
          </a:solidFill>
          <a:latin typeface="Arial" pitchFamily="34" charset="0"/>
          <a:ea typeface="+mj-ea"/>
          <a:cs typeface="Arial" pitchFamily="34" charset="0"/>
        </a:defRPr>
      </a:lvl1pPr>
    </p:titleStyle>
    <p:bodyStyle>
      <a:lvl1pPr marL="1371600" indent="-342900" algn="l" defTabSz="914400" rtl="0" eaLnBrk="1" latinLnBrk="0" hangingPunct="1">
        <a:spcBef>
          <a:spcPct val="20000"/>
        </a:spcBef>
        <a:spcAft>
          <a:spcPts val="1800"/>
        </a:spcAft>
        <a:buClr>
          <a:srgbClr val="FF9900"/>
        </a:buClr>
        <a:buFontTx/>
        <a:buBlip>
          <a:blip r:embed="rId8"/>
        </a:buBlip>
        <a:defRPr sz="2400" b="1" kern="1200" cap="small" baseline="0">
          <a:solidFill>
            <a:srgbClr val="717171"/>
          </a:solidFill>
          <a:latin typeface="Arial" pitchFamily="34" charset="0"/>
          <a:ea typeface="+mn-ea"/>
          <a:cs typeface="Arial" pitchFamily="34" charset="0"/>
        </a:defRPr>
      </a:lvl1pPr>
      <a:lvl2pPr marL="1371600" indent="0" algn="l" defTabSz="914400" rtl="0" eaLnBrk="1" latinLnBrk="0" hangingPunct="1">
        <a:spcBef>
          <a:spcPct val="20000"/>
        </a:spcBef>
        <a:spcAft>
          <a:spcPts val="1200"/>
        </a:spcAft>
        <a:buFontTx/>
        <a:buNone/>
        <a:defRPr sz="2000" b="0" kern="1200" cap="small" baseline="0">
          <a:solidFill>
            <a:srgbClr val="8E8E8E"/>
          </a:solidFill>
          <a:latin typeface="Arial" pitchFamily="34" charset="0"/>
          <a:ea typeface="+mn-ea"/>
          <a:cs typeface="Arial" pitchFamily="34" charset="0"/>
        </a:defRPr>
      </a:lvl2pPr>
      <a:lvl3pPr marL="1828800" indent="-228600" algn="l" defTabSz="914400" rtl="0" eaLnBrk="1" latinLnBrk="0" hangingPunct="1">
        <a:spcBef>
          <a:spcPct val="20000"/>
        </a:spcBef>
        <a:buFont typeface="Arial" pitchFamily="34" charset="0"/>
        <a:buChar char="•"/>
        <a:defRPr sz="1800" kern="1200">
          <a:solidFill>
            <a:srgbClr val="505050"/>
          </a:solidFill>
          <a:latin typeface="Arial" pitchFamily="34" charset="0"/>
          <a:ea typeface="+mn-ea"/>
          <a:cs typeface="Arial" pitchFamily="34" charset="0"/>
        </a:defRPr>
      </a:lvl3pPr>
      <a:lvl4pPr marL="1828800" indent="-228600" algn="l" defTabSz="914400" rtl="0" eaLnBrk="1" latinLnBrk="0" hangingPunct="1">
        <a:spcBef>
          <a:spcPct val="20000"/>
        </a:spcBef>
        <a:buFont typeface="Arial" pitchFamily="34" charset="0"/>
        <a:buChar char="–"/>
        <a:defRPr sz="1600" kern="1200">
          <a:solidFill>
            <a:srgbClr val="505050"/>
          </a:solidFill>
          <a:latin typeface="Arial" pitchFamily="34" charset="0"/>
          <a:ea typeface="+mn-ea"/>
          <a:cs typeface="Arial" pitchFamily="34" charset="0"/>
        </a:defRPr>
      </a:lvl4pPr>
      <a:lvl5pPr marL="1828800" indent="-228600" algn="l" defTabSz="914400" rtl="0" eaLnBrk="1" latinLnBrk="0" hangingPunct="1">
        <a:spcBef>
          <a:spcPct val="20000"/>
        </a:spcBef>
        <a:buFont typeface="Arial" pitchFamily="34" charset="0"/>
        <a:buChar char="»"/>
        <a:defRPr sz="1400" kern="1200">
          <a:solidFill>
            <a:srgbClr val="50505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 id="214748364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www.uspto.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mailto:MGonzalez@OGCSolutions.com" TargetMode="External"/><Relationship Id="rId4" Type="http://schemas.openxmlformats.org/officeDocument/2006/relationships/hyperlink" Target="mailto:ADavis@OGCSolution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30750" y="304800"/>
            <a:ext cx="6622492" cy="3654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b="1" dirty="0">
                <a:solidFill>
                  <a:schemeClr val="lt1"/>
                </a:solidFill>
                <a:latin typeface="Lucida Sans"/>
                <a:ea typeface="Lucida Sans"/>
                <a:cs typeface="Lucida Sans"/>
                <a:sym typeface="Lucida Sans"/>
              </a:rPr>
              <a:t>On Your Marks: Trademark  and Branding Basics Every Lawyer/Business Should Know</a:t>
            </a:r>
            <a:endParaRPr b="1" dirty="0">
              <a:solidFill>
                <a:schemeClr val="lt1"/>
              </a:solidFill>
              <a:latin typeface="Lucida Sans"/>
              <a:ea typeface="Lucida Sans"/>
              <a:cs typeface="Lucida Sans"/>
              <a:sym typeface="Lucida Sans"/>
            </a:endParaRPr>
          </a:p>
        </p:txBody>
      </p:sp>
      <p:sp>
        <p:nvSpPr>
          <p:cNvPr id="55" name="Google Shape;55;p13"/>
          <p:cNvSpPr txBox="1">
            <a:spLocks noGrp="1"/>
          </p:cNvSpPr>
          <p:nvPr>
            <p:ph type="subTitle" idx="1"/>
          </p:nvPr>
        </p:nvSpPr>
        <p:spPr>
          <a:xfrm>
            <a:off x="311700" y="3921125"/>
            <a:ext cx="79941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solidFill>
                  <a:schemeClr val="lt1"/>
                </a:solidFill>
                <a:latin typeface="Lucida Sans"/>
                <a:ea typeface="Lucida Sans"/>
                <a:cs typeface="Lucida Sans"/>
                <a:sym typeface="Lucida Sans"/>
              </a:rPr>
              <a:t>December 6, 2020</a:t>
            </a:r>
            <a:endParaRPr sz="2400" dirty="0">
              <a:solidFill>
                <a:schemeClr val="lt1"/>
              </a:solidFill>
              <a:latin typeface="Lucida Sans"/>
              <a:ea typeface="Lucida Sans"/>
              <a:cs typeface="Lucida Sans"/>
              <a:sym typeface="Lucida Sans"/>
            </a:endParaRPr>
          </a:p>
        </p:txBody>
      </p:sp>
      <p:sp>
        <p:nvSpPr>
          <p:cNvPr id="5" name="TextBox 4">
            <a:extLst>
              <a:ext uri="{FF2B5EF4-FFF2-40B4-BE49-F238E27FC236}">
                <a16:creationId xmlns:a16="http://schemas.microsoft.com/office/drawing/2014/main" id="{53E54C1D-4B8F-4003-8755-170CC35DAC1C}"/>
              </a:ext>
            </a:extLst>
          </p:cNvPr>
          <p:cNvSpPr txBox="1"/>
          <p:nvPr/>
        </p:nvSpPr>
        <p:spPr>
          <a:xfrm>
            <a:off x="678900" y="4648200"/>
            <a:ext cx="81534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bg1"/>
                </a:solidFill>
                <a:effectLst/>
                <a:uLnTx/>
                <a:uFillTx/>
                <a:latin typeface="Lucida Sans" panose="020B0602030504020204" pitchFamily="34" charset="0"/>
                <a:cs typeface="Arial" pitchFamily="34" charset="0"/>
              </a:rPr>
              <a:t>Sponsored By:  </a:t>
            </a:r>
            <a:r>
              <a:rPr kumimoji="0" lang="en-US" sz="2400" b="0" i="1" u="none" strike="noStrike" kern="1200" cap="none" spc="0" normalizeH="0" baseline="0" noProof="0" dirty="0" err="1">
                <a:ln>
                  <a:noFill/>
                </a:ln>
                <a:solidFill>
                  <a:schemeClr val="bg1"/>
                </a:solidFill>
                <a:effectLst/>
                <a:uLnTx/>
                <a:uFillTx/>
                <a:latin typeface="Lucida Sans" panose="020B0602030504020204" pitchFamily="34" charset="0"/>
                <a:cs typeface="Arial" pitchFamily="34" charset="0"/>
              </a:rPr>
              <a:t>BCBA</a:t>
            </a:r>
            <a:r>
              <a:rPr kumimoji="0" lang="en-US" sz="2400" b="0" i="1" u="none" strike="noStrike" kern="1200" cap="none" spc="0" normalizeH="0" baseline="0" noProof="0" dirty="0">
                <a:ln>
                  <a:noFill/>
                </a:ln>
                <a:solidFill>
                  <a:schemeClr val="bg1"/>
                </a:solidFill>
                <a:effectLst/>
                <a:uLnTx/>
                <a:uFillTx/>
                <a:latin typeface="Lucida Sans" panose="020B0602030504020204" pitchFamily="34" charset="0"/>
                <a:cs typeface="Arial" pitchFamily="34" charset="0"/>
              </a:rPr>
              <a:t> Intellectual Property Committee </a:t>
            </a:r>
          </a:p>
        </p:txBody>
      </p:sp>
    </p:spTree>
    <p:extLst>
      <p:ext uri="{BB962C8B-B14F-4D97-AF65-F5344CB8AC3E}">
        <p14:creationId xmlns:p14="http://schemas.microsoft.com/office/powerpoint/2010/main" val="353172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762000" y="914400"/>
            <a:ext cx="7620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cap="small" dirty="0">
                <a:latin typeface="Lucida Sans" panose="020B0602030504020204" pitchFamily="34" charset="0"/>
              </a:rPr>
              <a:t>Why protecting trademarks is important?</a:t>
            </a:r>
            <a:endParaRPr lang="en-US" b="1" cap="small" dirty="0">
              <a:solidFill>
                <a:srgbClr val="082640"/>
              </a:solidFill>
              <a:latin typeface="Lucida Sans" panose="020B0602030504020204" pitchFamily="34" charset="0"/>
            </a:endParaRPr>
          </a:p>
        </p:txBody>
      </p:sp>
      <p:sp>
        <p:nvSpPr>
          <p:cNvPr id="80" name="Google Shape;80;p17"/>
          <p:cNvSpPr txBox="1">
            <a:spLocks noGrp="1"/>
          </p:cNvSpPr>
          <p:nvPr>
            <p:ph type="body" idx="1"/>
          </p:nvPr>
        </p:nvSpPr>
        <p:spPr>
          <a:xfrm>
            <a:off x="381000" y="1828800"/>
            <a:ext cx="3757500" cy="4724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Lucida Sans"/>
                <a:ea typeface="Lucida Sans"/>
                <a:cs typeface="Lucida Sans"/>
                <a:sym typeface="Lucida Sans"/>
              </a:rPr>
              <a:t>Trademarks are among a company’s most valuable assets</a:t>
            </a:r>
          </a:p>
          <a:p>
            <a:pPr marL="114300" lvl="0" indent="0" algn="l" rtl="0">
              <a:lnSpc>
                <a:spcPct val="100000"/>
              </a:lnSpc>
              <a:spcBef>
                <a:spcPts val="0"/>
              </a:spcBef>
              <a:spcAft>
                <a:spcPts val="0"/>
              </a:spcAft>
              <a:buClr>
                <a:srgbClr val="082640"/>
              </a:buClr>
              <a:buSzPts val="1800"/>
              <a:buNone/>
            </a:pPr>
            <a:endParaRPr lang="en-US" dirty="0">
              <a:solidFill>
                <a:srgbClr val="082640"/>
              </a:solidFill>
              <a:latin typeface="Lucida Sans"/>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Lucida Sans"/>
                <a:ea typeface="Lucida Sans"/>
                <a:cs typeface="Lucida Sans"/>
                <a:sym typeface="Lucida Sans"/>
              </a:rPr>
              <a:t>A trademark is reputation </a:t>
            </a:r>
          </a:p>
          <a:p>
            <a:pPr marL="114300" lvl="0" indent="0" algn="l" rtl="0">
              <a:lnSpc>
                <a:spcPct val="100000"/>
              </a:lnSpc>
              <a:spcBef>
                <a:spcPts val="0"/>
              </a:spcBef>
              <a:spcAft>
                <a:spcPts val="0"/>
              </a:spcAft>
              <a:buClr>
                <a:srgbClr val="082640"/>
              </a:buClr>
              <a:buSzPts val="1800"/>
              <a:buNone/>
            </a:pPr>
            <a:endParaRPr lang="en-US" dirty="0">
              <a:solidFill>
                <a:srgbClr val="082640"/>
              </a:solidFill>
              <a:latin typeface="Lucida Sans"/>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Lucida Sans"/>
                <a:ea typeface="Lucida Sans"/>
                <a:cs typeface="Lucida Sans"/>
                <a:sym typeface="Lucida Sans"/>
              </a:rPr>
              <a:t>Protect a trademarks in order to avoid brand confusion by the purchasing public.  </a:t>
            </a:r>
          </a:p>
          <a:p>
            <a:pPr marL="457200" lvl="0" indent="-342900" algn="l" rtl="0">
              <a:lnSpc>
                <a:spcPct val="100000"/>
              </a:lnSpc>
              <a:spcBef>
                <a:spcPts val="0"/>
              </a:spcBef>
              <a:spcAft>
                <a:spcPts val="0"/>
              </a:spcAft>
              <a:buClr>
                <a:srgbClr val="082640"/>
              </a:buClr>
              <a:buSzPts val="1800"/>
              <a:buFont typeface="Lucida Sans"/>
              <a:buChar char="●"/>
            </a:pPr>
            <a:endParaRPr lang="en-US" dirty="0">
              <a:solidFill>
                <a:srgbClr val="082640"/>
              </a:solidFill>
              <a:latin typeface="Lucida Sans"/>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Lucida Sans"/>
                <a:ea typeface="Lucida Sans"/>
                <a:cs typeface="Lucida Sans"/>
                <a:sym typeface="Lucida Sans"/>
              </a:rPr>
              <a:t>TM Owner has the legal right to protect your trademark and stop infringement</a:t>
            </a:r>
          </a:p>
        </p:txBody>
      </p:sp>
      <p:pic>
        <p:nvPicPr>
          <p:cNvPr id="5" name="Picture 4">
            <a:extLst>
              <a:ext uri="{FF2B5EF4-FFF2-40B4-BE49-F238E27FC236}">
                <a16:creationId xmlns:a16="http://schemas.microsoft.com/office/drawing/2014/main" id="{25657CC7-BA78-435B-8AA6-EF0413F459B1}"/>
              </a:ext>
            </a:extLst>
          </p:cNvPr>
          <p:cNvPicPr>
            <a:picLocks noChangeAspect="1"/>
          </p:cNvPicPr>
          <p:nvPr/>
        </p:nvPicPr>
        <p:blipFill>
          <a:blip r:embed="rId4"/>
          <a:stretch>
            <a:fillRect/>
          </a:stretch>
        </p:blipFill>
        <p:spPr>
          <a:xfrm>
            <a:off x="5334000" y="2644203"/>
            <a:ext cx="3201055" cy="2402072"/>
          </a:xfrm>
          <a:prstGeom prst="rect">
            <a:avLst/>
          </a:prstGeom>
        </p:spPr>
      </p:pic>
    </p:spTree>
    <p:extLst>
      <p:ext uri="{BB962C8B-B14F-4D97-AF65-F5344CB8AC3E}">
        <p14:creationId xmlns:p14="http://schemas.microsoft.com/office/powerpoint/2010/main" val="314644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419697" y="1066800"/>
            <a:ext cx="7544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cap="small" dirty="0">
                <a:solidFill>
                  <a:schemeClr val="lt1"/>
                </a:solidFill>
                <a:latin typeface="Lucida Sans"/>
                <a:ea typeface="Lucida Sans"/>
                <a:cs typeface="Lucida Sans"/>
                <a:sym typeface="Lucida Sans"/>
              </a:rPr>
              <a:t>Establish Use Guidelines for Trademarks</a:t>
            </a:r>
            <a:endParaRPr b="1" cap="small" dirty="0">
              <a:solidFill>
                <a:schemeClr val="lt1"/>
              </a:solidFill>
              <a:latin typeface="Lucida Sans"/>
              <a:ea typeface="Lucida Sans"/>
              <a:cs typeface="Lucida Sans"/>
              <a:sym typeface="Lucida Sans"/>
            </a:endParaRPr>
          </a:p>
        </p:txBody>
      </p:sp>
      <p:sp>
        <p:nvSpPr>
          <p:cNvPr id="87" name="Google Shape;87;p18"/>
          <p:cNvSpPr txBox="1">
            <a:spLocks noGrp="1"/>
          </p:cNvSpPr>
          <p:nvPr>
            <p:ph type="body" idx="1"/>
          </p:nvPr>
        </p:nvSpPr>
        <p:spPr>
          <a:xfrm>
            <a:off x="304800" y="2133600"/>
            <a:ext cx="4006200" cy="3505200"/>
          </a:xfrm>
          <a:prstGeom prst="rect">
            <a:avLst/>
          </a:prstGeom>
        </p:spPr>
        <p:txBody>
          <a:bodyPr spcFirstLastPara="1" wrap="square" lIns="91425" tIns="91425" rIns="91425" bIns="91425" anchor="t" anchorCtr="0">
            <a:noAutofit/>
          </a:bodyPr>
          <a:lstStyle/>
          <a:p>
            <a:pPr marL="114300" lvl="0" indent="0" algn="l" rtl="0">
              <a:lnSpc>
                <a:spcPct val="150000"/>
              </a:lnSpc>
              <a:spcBef>
                <a:spcPts val="0"/>
              </a:spcBef>
              <a:spcAft>
                <a:spcPts val="600"/>
              </a:spcAft>
              <a:buClr>
                <a:schemeClr val="lt1"/>
              </a:buClr>
              <a:buSzPts val="1800"/>
              <a:buNone/>
            </a:pPr>
            <a:r>
              <a:rPr lang="en-US" sz="2000" dirty="0">
                <a:solidFill>
                  <a:schemeClr val="lt1"/>
                </a:solidFill>
                <a:latin typeface="Lucida Sans"/>
                <a:ea typeface="Lucida Sans"/>
                <a:cs typeface="Lucida Sans"/>
                <a:sym typeface="Lucida Sans"/>
              </a:rPr>
              <a:t>Consider use guidelines for clients and their employees whenever they use company trademarks, in both internal and external materials in the US, including in:</a:t>
            </a:r>
          </a:p>
        </p:txBody>
      </p:sp>
      <p:sp>
        <p:nvSpPr>
          <p:cNvPr id="88" name="Google Shape;88;p18"/>
          <p:cNvSpPr txBox="1">
            <a:spLocks noGrp="1"/>
          </p:cNvSpPr>
          <p:nvPr>
            <p:ph type="body" idx="1"/>
          </p:nvPr>
        </p:nvSpPr>
        <p:spPr>
          <a:xfrm>
            <a:off x="5156886" y="1905000"/>
            <a:ext cx="3581400" cy="4572000"/>
          </a:xfrm>
          <a:prstGeom prst="rect">
            <a:avLst/>
          </a:prstGeom>
        </p:spPr>
        <p:txBody>
          <a:bodyPr spcFirstLastPara="1" wrap="square" lIns="91425" tIns="91425" rIns="91425" bIns="91425" anchor="t" anchorCtr="0">
            <a:noAutofit/>
          </a:bodyPr>
          <a:lstStyle/>
          <a:p>
            <a:pPr marL="342900">
              <a:lnSpc>
                <a:spcPct val="150000"/>
              </a:lnSpc>
              <a:spcAft>
                <a:spcPts val="1200"/>
              </a:spcAft>
              <a:buClr>
                <a:schemeClr val="bg1"/>
              </a:buClr>
            </a:pPr>
            <a:r>
              <a:rPr lang="en" sz="2000" dirty="0">
                <a:solidFill>
                  <a:schemeClr val="lt1"/>
                </a:solidFill>
                <a:latin typeface="Lucida Sans"/>
                <a:ea typeface="Lucida Sans"/>
                <a:cs typeface="Lucida Sans"/>
                <a:sym typeface="Lucida Sans"/>
              </a:rPr>
              <a:t>Advertising – digital and print.</a:t>
            </a:r>
          </a:p>
          <a:p>
            <a:pPr marL="342900">
              <a:lnSpc>
                <a:spcPct val="150000"/>
              </a:lnSpc>
              <a:spcAft>
                <a:spcPts val="1200"/>
              </a:spcAft>
              <a:buClr>
                <a:schemeClr val="bg1"/>
              </a:buClr>
            </a:pPr>
            <a:r>
              <a:rPr lang="en" sz="2000" dirty="0">
                <a:solidFill>
                  <a:schemeClr val="lt1"/>
                </a:solidFill>
                <a:latin typeface="Lucida Sans"/>
                <a:ea typeface="Lucida Sans"/>
                <a:cs typeface="Lucida Sans"/>
                <a:sym typeface="Lucida Sans"/>
              </a:rPr>
              <a:t>Other promotional materials, such as:</a:t>
            </a:r>
          </a:p>
          <a:p>
            <a:pPr marL="800100" lvl="1">
              <a:lnSpc>
                <a:spcPct val="150000"/>
              </a:lnSpc>
              <a:spcAft>
                <a:spcPts val="1200"/>
              </a:spcAft>
              <a:buClr>
                <a:schemeClr val="bg1"/>
              </a:buClr>
            </a:pPr>
            <a:r>
              <a:rPr lang="en" sz="1600" dirty="0">
                <a:solidFill>
                  <a:schemeClr val="lt1"/>
                </a:solidFill>
                <a:latin typeface="Lucida Sans"/>
                <a:ea typeface="Lucida Sans"/>
                <a:cs typeface="Lucida Sans"/>
                <a:sym typeface="Lucida Sans"/>
              </a:rPr>
              <a:t>Social media posts; and </a:t>
            </a:r>
          </a:p>
          <a:p>
            <a:pPr marL="800100" lvl="1">
              <a:lnSpc>
                <a:spcPct val="150000"/>
              </a:lnSpc>
              <a:spcAft>
                <a:spcPts val="1200"/>
              </a:spcAft>
              <a:buClr>
                <a:schemeClr val="bg1"/>
              </a:buClr>
            </a:pPr>
            <a:r>
              <a:rPr lang="en" sz="1600" dirty="0">
                <a:solidFill>
                  <a:schemeClr val="lt1"/>
                </a:solidFill>
                <a:latin typeface="Lucida Sans"/>
                <a:ea typeface="Lucida Sans"/>
                <a:cs typeface="Lucida Sans"/>
                <a:sym typeface="Lucida Sans"/>
              </a:rPr>
              <a:t>Email campaigns.</a:t>
            </a:r>
          </a:p>
          <a:p>
            <a:pPr marL="342900">
              <a:lnSpc>
                <a:spcPct val="150000"/>
              </a:lnSpc>
              <a:spcAft>
                <a:spcPts val="1200"/>
              </a:spcAft>
              <a:buClr>
                <a:schemeClr val="bg1"/>
              </a:buClr>
            </a:pPr>
            <a:r>
              <a:rPr lang="en" sz="2000" dirty="0">
                <a:solidFill>
                  <a:schemeClr val="lt1"/>
                </a:solidFill>
                <a:latin typeface="Lucida Sans"/>
                <a:ea typeface="Lucida Sans"/>
                <a:cs typeface="Lucida Sans"/>
                <a:sym typeface="Lucida Sans"/>
              </a:rPr>
              <a:t>Product packaging.</a:t>
            </a:r>
          </a:p>
        </p:txBody>
      </p:sp>
    </p:spTree>
    <p:extLst>
      <p:ext uri="{BB962C8B-B14F-4D97-AF65-F5344CB8AC3E}">
        <p14:creationId xmlns:p14="http://schemas.microsoft.com/office/powerpoint/2010/main" val="200601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990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cap="small" dirty="0">
                <a:solidFill>
                  <a:schemeClr val="lt1"/>
                </a:solidFill>
                <a:latin typeface="Lucida Sans"/>
                <a:ea typeface="Lucida Sans"/>
                <a:cs typeface="Lucida Sans"/>
                <a:sym typeface="Lucida Sans"/>
              </a:rPr>
              <a:t>Avoid Improper Use</a:t>
            </a:r>
            <a:endParaRPr b="1" cap="small" dirty="0">
              <a:solidFill>
                <a:schemeClr val="lt1"/>
              </a:solidFill>
              <a:latin typeface="Lucida Sans"/>
              <a:ea typeface="Lucida Sans"/>
              <a:cs typeface="Lucida Sans"/>
              <a:sym typeface="Lucida Sans"/>
            </a:endParaRPr>
          </a:p>
        </p:txBody>
      </p:sp>
      <p:sp>
        <p:nvSpPr>
          <p:cNvPr id="67" name="Google Shape;67;p15"/>
          <p:cNvSpPr txBox="1">
            <a:spLocks noGrp="1"/>
          </p:cNvSpPr>
          <p:nvPr>
            <p:ph type="body" idx="1"/>
          </p:nvPr>
        </p:nvSpPr>
        <p:spPr>
          <a:xfrm>
            <a:off x="311700" y="1928860"/>
            <a:ext cx="7384500" cy="141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lt1"/>
                </a:solidFill>
                <a:latin typeface="Lucida Sans"/>
                <a:ea typeface="Lucida Sans"/>
                <a:cs typeface="Lucida Sans"/>
                <a:sym typeface="Lucida Sans"/>
              </a:rPr>
              <a:t>Using a trademark improperly may:</a:t>
            </a:r>
          </a:p>
          <a:p>
            <a:pPr marL="285750" indent="-285750">
              <a:spcAft>
                <a:spcPts val="1600"/>
              </a:spcAft>
              <a:buClr>
                <a:schemeClr val="bg1"/>
              </a:buClr>
            </a:pPr>
            <a:r>
              <a:rPr lang="en" dirty="0">
                <a:solidFill>
                  <a:schemeClr val="lt1"/>
                </a:solidFill>
                <a:latin typeface="Lucida Sans"/>
                <a:ea typeface="Lucida Sans"/>
                <a:cs typeface="Lucida Sans"/>
                <a:sym typeface="Lucida Sans"/>
              </a:rPr>
              <a:t>Diminish its distinctiveness: its ability to distinguish a Company’s products/services from competitors.</a:t>
            </a:r>
          </a:p>
          <a:p>
            <a:pPr marL="285750" indent="-285750">
              <a:spcAft>
                <a:spcPts val="1600"/>
              </a:spcAft>
              <a:buClr>
                <a:schemeClr val="bg1"/>
              </a:buClr>
            </a:pPr>
            <a:r>
              <a:rPr lang="en" dirty="0">
                <a:solidFill>
                  <a:schemeClr val="lt1"/>
                </a:solidFill>
                <a:latin typeface="Lucida Sans"/>
                <a:ea typeface="Lucida Sans"/>
                <a:cs typeface="Lucida Sans"/>
                <a:sym typeface="Lucida Sans"/>
              </a:rPr>
              <a:t>Result in the abandonment of trademark rights: the actual loss of a valuable asset.</a:t>
            </a:r>
          </a:p>
          <a:p>
            <a:pPr marL="285750" indent="-285750">
              <a:spcAft>
                <a:spcPts val="1600"/>
              </a:spcAft>
              <a:buClr>
                <a:schemeClr val="bg1"/>
              </a:buClr>
            </a:pPr>
            <a:r>
              <a:rPr lang="en" dirty="0">
                <a:solidFill>
                  <a:schemeClr val="lt1"/>
                </a:solidFill>
                <a:latin typeface="Lucida Sans"/>
                <a:ea typeface="Lucida Sans"/>
                <a:cs typeface="Lucida Sans"/>
                <a:sym typeface="Lucida Sans"/>
              </a:rPr>
              <a:t>Invite infringement of a mark by suggesting to others that rights in the mark will not be enforced.</a:t>
            </a:r>
            <a:endParaRPr dirty="0">
              <a:solidFill>
                <a:schemeClr val="lt1"/>
              </a:solidFill>
              <a:latin typeface="Lucida Sans"/>
              <a:ea typeface="Lucida Sans"/>
              <a:cs typeface="Lucida Sans"/>
              <a:sym typeface="Lucida Sans"/>
            </a:endParaRPr>
          </a:p>
        </p:txBody>
      </p:sp>
      <p:pic>
        <p:nvPicPr>
          <p:cNvPr id="2" name="Picture 1">
            <a:extLst>
              <a:ext uri="{FF2B5EF4-FFF2-40B4-BE49-F238E27FC236}">
                <a16:creationId xmlns:a16="http://schemas.microsoft.com/office/drawing/2014/main" id="{A108B86A-2134-4291-859A-4DFA9C57B71F}"/>
              </a:ext>
            </a:extLst>
          </p:cNvPr>
          <p:cNvPicPr>
            <a:picLocks noChangeAspect="1"/>
          </p:cNvPicPr>
          <p:nvPr/>
        </p:nvPicPr>
        <p:blipFill>
          <a:blip r:embed="rId4"/>
          <a:stretch>
            <a:fillRect/>
          </a:stretch>
        </p:blipFill>
        <p:spPr>
          <a:xfrm>
            <a:off x="6096000" y="4572000"/>
            <a:ext cx="2848466" cy="2133600"/>
          </a:xfrm>
          <a:prstGeom prst="rect">
            <a:avLst/>
          </a:prstGeom>
        </p:spPr>
      </p:pic>
    </p:spTree>
    <p:extLst>
      <p:ext uri="{BB962C8B-B14F-4D97-AF65-F5344CB8AC3E}">
        <p14:creationId xmlns:p14="http://schemas.microsoft.com/office/powerpoint/2010/main" val="408247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1143000"/>
            <a:ext cx="4184100" cy="1139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dirty="0">
                <a:solidFill>
                  <a:srgbClr val="00B050"/>
                </a:solidFill>
                <a:latin typeface="Lucida Sans" panose="020B0602030504020204" pitchFamily="34" charset="0"/>
              </a:rPr>
              <a:t>DO</a:t>
            </a:r>
            <a:r>
              <a:rPr lang="en" sz="2000" b="1" dirty="0">
                <a:solidFill>
                  <a:srgbClr val="082640"/>
                </a:solidFill>
                <a:latin typeface="Lucida Sans" panose="020B0602030504020204" pitchFamily="34" charset="0"/>
              </a:rPr>
              <a:t> Use Trademarks as Proper Adjectives Followed by a Generic Term</a:t>
            </a:r>
            <a:endParaRPr sz="2000" b="1" dirty="0">
              <a:solidFill>
                <a:srgbClr val="082640"/>
              </a:solidFill>
              <a:latin typeface="Lucida Sans" panose="020B0602030504020204" pitchFamily="34" charset="0"/>
            </a:endParaRPr>
          </a:p>
        </p:txBody>
      </p:sp>
      <p:sp>
        <p:nvSpPr>
          <p:cNvPr id="80" name="Google Shape;80;p17"/>
          <p:cNvSpPr txBox="1">
            <a:spLocks noGrp="1"/>
          </p:cNvSpPr>
          <p:nvPr>
            <p:ph type="body" idx="1"/>
          </p:nvPr>
        </p:nvSpPr>
        <p:spPr>
          <a:xfrm>
            <a:off x="311700" y="2438400"/>
            <a:ext cx="4031700" cy="3505200"/>
          </a:xfrm>
          <a:prstGeom prst="rect">
            <a:avLst/>
          </a:prstGeom>
        </p:spPr>
        <p:txBody>
          <a:bodyPr spcFirstLastPara="1" wrap="square" lIns="91425" tIns="91425" rIns="91425" bIns="91425" anchor="t" anchorCtr="0">
            <a:noAutofit/>
          </a:bodyPr>
          <a:lstStyle/>
          <a:p>
            <a:pPr marL="114300" lvl="0" indent="0" algn="l" rtl="0">
              <a:lnSpc>
                <a:spcPct val="150000"/>
              </a:lnSpc>
              <a:spcBef>
                <a:spcPts val="0"/>
              </a:spcBef>
              <a:spcAft>
                <a:spcPts val="0"/>
              </a:spcAft>
              <a:buClr>
                <a:srgbClr val="082640"/>
              </a:buClr>
              <a:buSzPts val="1800"/>
              <a:buNone/>
            </a:pPr>
            <a:r>
              <a:rPr lang="en-US" dirty="0">
                <a:solidFill>
                  <a:srgbClr val="082640"/>
                </a:solidFill>
              </a:rPr>
              <a:t>Trademarks should be used as adjectives followed by a generic modifier, and not as nouns or verbs.</a:t>
            </a:r>
          </a:p>
          <a:p>
            <a:pPr marL="114300" lvl="0" indent="0" algn="l" rtl="0">
              <a:lnSpc>
                <a:spcPct val="150000"/>
              </a:lnSpc>
              <a:spcBef>
                <a:spcPts val="0"/>
              </a:spcBef>
              <a:spcAft>
                <a:spcPts val="0"/>
              </a:spcAft>
              <a:buClr>
                <a:srgbClr val="082640"/>
              </a:buClr>
              <a:buSzPts val="1800"/>
              <a:buNone/>
            </a:pPr>
            <a:r>
              <a:rPr lang="en-US" dirty="0">
                <a:solidFill>
                  <a:srgbClr val="082640"/>
                </a:solidFill>
              </a:rPr>
              <a:t>For example:</a:t>
            </a:r>
          </a:p>
          <a:p>
            <a:pPr>
              <a:lnSpc>
                <a:spcPct val="150000"/>
              </a:lnSpc>
              <a:buClr>
                <a:srgbClr val="082640"/>
              </a:buClr>
            </a:pPr>
            <a:r>
              <a:rPr lang="en-US" dirty="0">
                <a:solidFill>
                  <a:srgbClr val="082640"/>
                </a:solidFill>
              </a:rPr>
              <a:t>Correct: </a:t>
            </a:r>
            <a:r>
              <a:rPr lang="en-US" dirty="0">
                <a:solidFill>
                  <a:srgbClr val="00B050"/>
                </a:solidFill>
              </a:rPr>
              <a:t>Apple’s Smart phones are popular.</a:t>
            </a:r>
            <a:endParaRPr lang="en-US" dirty="0">
              <a:solidFill>
                <a:schemeClr val="tx1"/>
              </a:solidFill>
            </a:endParaRPr>
          </a:p>
          <a:p>
            <a:pPr>
              <a:lnSpc>
                <a:spcPct val="150000"/>
              </a:lnSpc>
              <a:buClr>
                <a:srgbClr val="082640"/>
              </a:buClr>
            </a:pPr>
            <a:r>
              <a:rPr lang="en-US" dirty="0">
                <a:solidFill>
                  <a:schemeClr val="tx1"/>
                </a:solidFill>
              </a:rPr>
              <a:t>Incorrect: </a:t>
            </a:r>
            <a:r>
              <a:rPr lang="en-US" dirty="0">
                <a:solidFill>
                  <a:srgbClr val="FF0000"/>
                </a:solidFill>
              </a:rPr>
              <a:t>Wegman’s is popular.</a:t>
            </a:r>
          </a:p>
        </p:txBody>
      </p:sp>
      <p:sp>
        <p:nvSpPr>
          <p:cNvPr id="7" name="Google Shape;79;p17">
            <a:extLst>
              <a:ext uri="{FF2B5EF4-FFF2-40B4-BE49-F238E27FC236}">
                <a16:creationId xmlns:a16="http://schemas.microsoft.com/office/drawing/2014/main" id="{B7EB172A-B30F-4780-ADCE-417A8607ED12}"/>
              </a:ext>
            </a:extLst>
          </p:cNvPr>
          <p:cNvSpPr txBox="1">
            <a:spLocks/>
          </p:cNvSpPr>
          <p:nvPr/>
        </p:nvSpPr>
        <p:spPr>
          <a:xfrm>
            <a:off x="4651050" y="1143000"/>
            <a:ext cx="4184100" cy="1139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000" b="1" kern="0" dirty="0">
                <a:solidFill>
                  <a:srgbClr val="FF0000"/>
                </a:solidFill>
                <a:latin typeface="Lucida Sans" panose="020B0602030504020204" pitchFamily="34" charset="0"/>
              </a:rPr>
              <a:t>DO NOT </a:t>
            </a:r>
            <a:r>
              <a:rPr lang="en-US" sz="2000" b="1" kern="0" dirty="0">
                <a:solidFill>
                  <a:srgbClr val="082640"/>
                </a:solidFill>
                <a:latin typeface="Lucida Sans" panose="020B0602030504020204" pitchFamily="34" charset="0"/>
              </a:rPr>
              <a:t>Use Trademarks in the Possessive Form</a:t>
            </a:r>
          </a:p>
        </p:txBody>
      </p:sp>
      <p:sp>
        <p:nvSpPr>
          <p:cNvPr id="10" name="Google Shape;80;p17">
            <a:extLst>
              <a:ext uri="{FF2B5EF4-FFF2-40B4-BE49-F238E27FC236}">
                <a16:creationId xmlns:a16="http://schemas.microsoft.com/office/drawing/2014/main" id="{E01E1FA5-485D-47A3-A076-4B30AE67809F}"/>
              </a:ext>
            </a:extLst>
          </p:cNvPr>
          <p:cNvSpPr txBox="1">
            <a:spLocks/>
          </p:cNvSpPr>
          <p:nvPr/>
        </p:nvSpPr>
        <p:spPr>
          <a:xfrm>
            <a:off x="4657228" y="2282700"/>
            <a:ext cx="4181250" cy="350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50000"/>
              </a:lnSpc>
              <a:buClr>
                <a:srgbClr val="082640"/>
              </a:buClr>
              <a:buFont typeface="Arial"/>
              <a:buNone/>
            </a:pPr>
            <a:r>
              <a:rPr lang="en-US" kern="0" dirty="0">
                <a:solidFill>
                  <a:srgbClr val="082640"/>
                </a:solidFill>
              </a:rPr>
              <a:t>Because trademarks are not nouns, they should not be used as possessives unless the trademark itself is in possessive form.</a:t>
            </a:r>
          </a:p>
          <a:p>
            <a:pPr marL="114300" indent="0">
              <a:lnSpc>
                <a:spcPct val="150000"/>
              </a:lnSpc>
              <a:buClr>
                <a:srgbClr val="082640"/>
              </a:buClr>
              <a:buFont typeface="Arial"/>
              <a:buNone/>
            </a:pPr>
            <a:r>
              <a:rPr lang="en-US" kern="0" dirty="0">
                <a:solidFill>
                  <a:srgbClr val="082640"/>
                </a:solidFill>
              </a:rPr>
              <a:t>For example:</a:t>
            </a:r>
          </a:p>
          <a:p>
            <a:pPr>
              <a:lnSpc>
                <a:spcPct val="150000"/>
              </a:lnSpc>
              <a:buClr>
                <a:srgbClr val="082640"/>
              </a:buClr>
            </a:pPr>
            <a:r>
              <a:rPr lang="en-US" kern="0" dirty="0">
                <a:solidFill>
                  <a:srgbClr val="082640"/>
                </a:solidFill>
              </a:rPr>
              <a:t>Correct: </a:t>
            </a:r>
            <a:r>
              <a:rPr lang="en-US" kern="0" dirty="0">
                <a:solidFill>
                  <a:srgbClr val="00B050"/>
                </a:solidFill>
              </a:rPr>
              <a:t>We are increasing the advertising budget for Champion sports and leisure wear.</a:t>
            </a:r>
            <a:endParaRPr lang="en-US" kern="0" dirty="0">
              <a:solidFill>
                <a:schemeClr val="tx1"/>
              </a:solidFill>
            </a:endParaRPr>
          </a:p>
          <a:p>
            <a:pPr>
              <a:lnSpc>
                <a:spcPct val="150000"/>
              </a:lnSpc>
              <a:buClr>
                <a:srgbClr val="082640"/>
              </a:buClr>
            </a:pPr>
            <a:r>
              <a:rPr lang="en-US" kern="0" dirty="0">
                <a:solidFill>
                  <a:schemeClr val="tx1"/>
                </a:solidFill>
              </a:rPr>
              <a:t>Incorrect: </a:t>
            </a:r>
            <a:r>
              <a:rPr lang="en-US" kern="0" dirty="0">
                <a:solidFill>
                  <a:srgbClr val="FF0000"/>
                </a:solidFill>
              </a:rPr>
              <a:t>We are increasing Champion’s advertising budget.</a:t>
            </a:r>
          </a:p>
        </p:txBody>
      </p:sp>
    </p:spTree>
    <p:extLst>
      <p:ext uri="{BB962C8B-B14F-4D97-AF65-F5344CB8AC3E}">
        <p14:creationId xmlns:p14="http://schemas.microsoft.com/office/powerpoint/2010/main" val="271908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7089" y="871772"/>
            <a:ext cx="4184100" cy="1139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dirty="0">
                <a:solidFill>
                  <a:srgbClr val="00B050"/>
                </a:solidFill>
                <a:latin typeface="Lucida Sans" panose="020B0602030504020204" pitchFamily="34" charset="0"/>
              </a:rPr>
              <a:t>DO</a:t>
            </a:r>
            <a:r>
              <a:rPr lang="en" sz="2000" b="1" dirty="0">
                <a:solidFill>
                  <a:srgbClr val="082640"/>
                </a:solidFill>
                <a:latin typeface="Lucida Sans" panose="020B0602030504020204" pitchFamily="34" charset="0"/>
              </a:rPr>
              <a:t> Make Trademarks Stand Out</a:t>
            </a:r>
            <a:endParaRPr sz="2000" b="1" dirty="0">
              <a:solidFill>
                <a:srgbClr val="082640"/>
              </a:solidFill>
              <a:latin typeface="Lucida Sans" panose="020B0602030504020204" pitchFamily="34" charset="0"/>
            </a:endParaRPr>
          </a:p>
        </p:txBody>
      </p:sp>
      <p:sp>
        <p:nvSpPr>
          <p:cNvPr id="80" name="Google Shape;80;p17"/>
          <p:cNvSpPr txBox="1">
            <a:spLocks noGrp="1"/>
          </p:cNvSpPr>
          <p:nvPr>
            <p:ph type="body" idx="1"/>
          </p:nvPr>
        </p:nvSpPr>
        <p:spPr>
          <a:xfrm>
            <a:off x="317089" y="1598550"/>
            <a:ext cx="4031700" cy="3660900"/>
          </a:xfrm>
          <a:prstGeom prst="rect">
            <a:avLst/>
          </a:prstGeom>
        </p:spPr>
        <p:txBody>
          <a:bodyPr spcFirstLastPara="1" wrap="square" lIns="91425" tIns="91425" rIns="91425" bIns="91425" anchor="t" anchorCtr="0">
            <a:noAutofit/>
          </a:bodyPr>
          <a:lstStyle/>
          <a:p>
            <a:pPr marL="114300" lvl="0" indent="0" algn="l" rtl="0">
              <a:lnSpc>
                <a:spcPct val="150000"/>
              </a:lnSpc>
              <a:spcBef>
                <a:spcPts val="0"/>
              </a:spcBef>
              <a:spcAft>
                <a:spcPts val="0"/>
              </a:spcAft>
              <a:buClr>
                <a:srgbClr val="082640"/>
              </a:buClr>
              <a:buSzPts val="1800"/>
              <a:buNone/>
            </a:pPr>
            <a:r>
              <a:rPr lang="en-US" dirty="0">
                <a:solidFill>
                  <a:srgbClr val="082640"/>
                </a:solidFill>
              </a:rPr>
              <a:t>Trademarks should be distinguished from surrounding text to emphasize their brand name significance.</a:t>
            </a:r>
          </a:p>
          <a:p>
            <a:pPr marL="114300" lvl="0" indent="0" algn="l" rtl="0">
              <a:lnSpc>
                <a:spcPct val="150000"/>
              </a:lnSpc>
              <a:spcBef>
                <a:spcPts val="0"/>
              </a:spcBef>
              <a:spcAft>
                <a:spcPts val="0"/>
              </a:spcAft>
              <a:buClr>
                <a:srgbClr val="082640"/>
              </a:buClr>
              <a:buSzPts val="1800"/>
              <a:buNone/>
            </a:pPr>
            <a:r>
              <a:rPr lang="en-US" dirty="0">
                <a:solidFill>
                  <a:srgbClr val="082640"/>
                </a:solidFill>
              </a:rPr>
              <a:t>Options include:</a:t>
            </a:r>
          </a:p>
          <a:p>
            <a:pPr>
              <a:lnSpc>
                <a:spcPct val="150000"/>
              </a:lnSpc>
              <a:buClr>
                <a:srgbClr val="082640"/>
              </a:buClr>
            </a:pPr>
            <a:r>
              <a:rPr lang="en-US" dirty="0">
                <a:solidFill>
                  <a:srgbClr val="082640"/>
                </a:solidFill>
              </a:rPr>
              <a:t>Presenting the trademark in all capital letters (</a:t>
            </a:r>
            <a:r>
              <a:rPr lang="en-US" dirty="0">
                <a:solidFill>
                  <a:schemeClr val="tx1"/>
                </a:solidFill>
              </a:rPr>
              <a:t>SAMSUNG</a:t>
            </a:r>
            <a:r>
              <a:rPr lang="en-US" dirty="0">
                <a:solidFill>
                  <a:srgbClr val="082640"/>
                </a:solidFill>
              </a:rPr>
              <a:t>)</a:t>
            </a:r>
            <a:r>
              <a:rPr lang="en-US" dirty="0">
                <a:solidFill>
                  <a:schemeClr val="tx1"/>
                </a:solidFill>
              </a:rPr>
              <a:t>.</a:t>
            </a:r>
          </a:p>
          <a:p>
            <a:pPr>
              <a:lnSpc>
                <a:spcPct val="150000"/>
              </a:lnSpc>
              <a:buClr>
                <a:srgbClr val="082640"/>
              </a:buClr>
            </a:pPr>
            <a:r>
              <a:rPr lang="en-US" dirty="0">
                <a:solidFill>
                  <a:schemeClr val="tx1"/>
                </a:solidFill>
              </a:rPr>
              <a:t>Capitalizing the first letter of the trademark (Agfa).</a:t>
            </a:r>
          </a:p>
          <a:p>
            <a:pPr>
              <a:lnSpc>
                <a:spcPct val="150000"/>
              </a:lnSpc>
              <a:buClr>
                <a:srgbClr val="082640"/>
              </a:buClr>
            </a:pPr>
            <a:r>
              <a:rPr lang="en-US" dirty="0">
                <a:solidFill>
                  <a:schemeClr val="tx1"/>
                </a:solidFill>
              </a:rPr>
              <a:t>Presenting the trademark in bold typeface (</a:t>
            </a:r>
            <a:r>
              <a:rPr lang="en-US" b="1" dirty="0">
                <a:solidFill>
                  <a:schemeClr val="tx1"/>
                </a:solidFill>
              </a:rPr>
              <a:t>Eat Clean Bro</a:t>
            </a:r>
            <a:r>
              <a:rPr lang="en-US" dirty="0">
                <a:solidFill>
                  <a:schemeClr val="tx1"/>
                </a:solidFill>
              </a:rPr>
              <a:t>).</a:t>
            </a:r>
          </a:p>
          <a:p>
            <a:pPr>
              <a:lnSpc>
                <a:spcPct val="150000"/>
              </a:lnSpc>
              <a:buClr>
                <a:srgbClr val="082640"/>
              </a:buClr>
            </a:pPr>
            <a:r>
              <a:rPr lang="en-US" dirty="0">
                <a:solidFill>
                  <a:schemeClr val="tx1"/>
                </a:solidFill>
              </a:rPr>
              <a:t>Presenting the trademark in its logo form (            ).</a:t>
            </a:r>
            <a:endParaRPr lang="en-US" dirty="0">
              <a:solidFill>
                <a:srgbClr val="082640"/>
              </a:solidFill>
            </a:endParaRPr>
          </a:p>
        </p:txBody>
      </p:sp>
      <p:sp>
        <p:nvSpPr>
          <p:cNvPr id="7" name="Google Shape;79;p17">
            <a:extLst>
              <a:ext uri="{FF2B5EF4-FFF2-40B4-BE49-F238E27FC236}">
                <a16:creationId xmlns:a16="http://schemas.microsoft.com/office/drawing/2014/main" id="{B7EB172A-B30F-4780-ADCE-417A8607ED12}"/>
              </a:ext>
            </a:extLst>
          </p:cNvPr>
          <p:cNvSpPr txBox="1">
            <a:spLocks/>
          </p:cNvSpPr>
          <p:nvPr/>
        </p:nvSpPr>
        <p:spPr>
          <a:xfrm>
            <a:off x="4831012" y="871772"/>
            <a:ext cx="3739189" cy="1139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000" b="1" kern="0" dirty="0">
                <a:solidFill>
                  <a:srgbClr val="FF0000"/>
                </a:solidFill>
                <a:latin typeface="Lucida Sans" panose="020B0602030504020204" pitchFamily="34" charset="0"/>
              </a:rPr>
              <a:t>DO NOT </a:t>
            </a:r>
            <a:r>
              <a:rPr lang="en-US" sz="2000" b="1" kern="0" dirty="0">
                <a:solidFill>
                  <a:srgbClr val="082640"/>
                </a:solidFill>
                <a:latin typeface="Lucida Sans" panose="020B0602030504020204" pitchFamily="34" charset="0"/>
              </a:rPr>
              <a:t>Use Trademarks in the Plural Form</a:t>
            </a:r>
          </a:p>
        </p:txBody>
      </p:sp>
      <p:sp>
        <p:nvSpPr>
          <p:cNvPr id="10" name="Google Shape;80;p17">
            <a:extLst>
              <a:ext uri="{FF2B5EF4-FFF2-40B4-BE49-F238E27FC236}">
                <a16:creationId xmlns:a16="http://schemas.microsoft.com/office/drawing/2014/main" id="{E01E1FA5-485D-47A3-A076-4B30AE67809F}"/>
              </a:ext>
            </a:extLst>
          </p:cNvPr>
          <p:cNvSpPr txBox="1">
            <a:spLocks/>
          </p:cNvSpPr>
          <p:nvPr/>
        </p:nvSpPr>
        <p:spPr>
          <a:xfrm>
            <a:off x="4678612" y="1911178"/>
            <a:ext cx="4181250" cy="350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50000"/>
              </a:lnSpc>
              <a:buClr>
                <a:srgbClr val="082640"/>
              </a:buClr>
              <a:buFont typeface="Arial"/>
              <a:buNone/>
            </a:pPr>
            <a:r>
              <a:rPr lang="en-US" kern="0" dirty="0">
                <a:solidFill>
                  <a:srgbClr val="082640"/>
                </a:solidFill>
              </a:rPr>
              <a:t>Because trademarks are not nouns, they should not be used in the plural form unless the trademark itself is in plural form.</a:t>
            </a:r>
          </a:p>
          <a:p>
            <a:pPr marL="114300" indent="0">
              <a:lnSpc>
                <a:spcPct val="150000"/>
              </a:lnSpc>
              <a:buClr>
                <a:srgbClr val="082640"/>
              </a:buClr>
              <a:buFont typeface="Arial"/>
              <a:buNone/>
            </a:pPr>
            <a:r>
              <a:rPr lang="en-US" kern="0" dirty="0">
                <a:solidFill>
                  <a:srgbClr val="082640"/>
                </a:solidFill>
              </a:rPr>
              <a:t>For example:</a:t>
            </a:r>
          </a:p>
          <a:p>
            <a:pPr>
              <a:lnSpc>
                <a:spcPct val="150000"/>
              </a:lnSpc>
              <a:buClr>
                <a:srgbClr val="082640"/>
              </a:buClr>
            </a:pPr>
            <a:r>
              <a:rPr lang="en-US" kern="0" dirty="0">
                <a:solidFill>
                  <a:srgbClr val="082640"/>
                </a:solidFill>
              </a:rPr>
              <a:t>Correct: </a:t>
            </a:r>
            <a:r>
              <a:rPr lang="en-US" kern="0" dirty="0">
                <a:solidFill>
                  <a:srgbClr val="00B050"/>
                </a:solidFill>
              </a:rPr>
              <a:t>Our customers enjoy Ford trucks and cars.</a:t>
            </a:r>
            <a:endParaRPr lang="en-US" kern="0" dirty="0">
              <a:solidFill>
                <a:schemeClr val="tx1"/>
              </a:solidFill>
            </a:endParaRPr>
          </a:p>
          <a:p>
            <a:pPr>
              <a:lnSpc>
                <a:spcPct val="150000"/>
              </a:lnSpc>
              <a:buClr>
                <a:srgbClr val="082640"/>
              </a:buClr>
            </a:pPr>
            <a:r>
              <a:rPr lang="en-US" kern="0" dirty="0">
                <a:solidFill>
                  <a:schemeClr val="tx1"/>
                </a:solidFill>
              </a:rPr>
              <a:t>Incorrect: </a:t>
            </a:r>
            <a:r>
              <a:rPr lang="en-US" kern="0" dirty="0">
                <a:solidFill>
                  <a:srgbClr val="FF0000"/>
                </a:solidFill>
              </a:rPr>
              <a:t>Our customers enjoy Fords.</a:t>
            </a:r>
          </a:p>
        </p:txBody>
      </p:sp>
      <p:pic>
        <p:nvPicPr>
          <p:cNvPr id="2" name="Picture 1">
            <a:extLst>
              <a:ext uri="{FF2B5EF4-FFF2-40B4-BE49-F238E27FC236}">
                <a16:creationId xmlns:a16="http://schemas.microsoft.com/office/drawing/2014/main" id="{72C0F7B2-4466-45E5-8888-096DC0996E05}"/>
              </a:ext>
            </a:extLst>
          </p:cNvPr>
          <p:cNvPicPr>
            <a:picLocks noChangeAspect="1"/>
          </p:cNvPicPr>
          <p:nvPr/>
        </p:nvPicPr>
        <p:blipFill>
          <a:blip r:embed="rId4"/>
          <a:stretch>
            <a:fillRect/>
          </a:stretch>
        </p:blipFill>
        <p:spPr>
          <a:xfrm>
            <a:off x="1981200" y="6172200"/>
            <a:ext cx="685800" cy="685800"/>
          </a:xfrm>
          <a:prstGeom prst="rect">
            <a:avLst/>
          </a:prstGeom>
        </p:spPr>
      </p:pic>
    </p:spTree>
    <p:extLst>
      <p:ext uri="{BB962C8B-B14F-4D97-AF65-F5344CB8AC3E}">
        <p14:creationId xmlns:p14="http://schemas.microsoft.com/office/powerpoint/2010/main" val="15607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573150"/>
            <a:ext cx="4184100" cy="1139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dirty="0">
                <a:solidFill>
                  <a:srgbClr val="00B050"/>
                </a:solidFill>
                <a:latin typeface="Lucida Sans" panose="020B0602030504020204" pitchFamily="34" charset="0"/>
              </a:rPr>
              <a:t>DO</a:t>
            </a:r>
            <a:r>
              <a:rPr lang="en" sz="2000" b="1" dirty="0">
                <a:solidFill>
                  <a:srgbClr val="082640"/>
                </a:solidFill>
                <a:latin typeface="Lucida Sans" panose="020B0602030504020204" pitchFamily="34" charset="0"/>
              </a:rPr>
              <a:t> Use Proper Trademark Notice Symbols</a:t>
            </a:r>
            <a:endParaRPr sz="2000" b="1" dirty="0">
              <a:solidFill>
                <a:srgbClr val="082640"/>
              </a:solidFill>
              <a:latin typeface="Lucida Sans" panose="020B0602030504020204" pitchFamily="34" charset="0"/>
            </a:endParaRPr>
          </a:p>
        </p:txBody>
      </p:sp>
      <p:sp>
        <p:nvSpPr>
          <p:cNvPr id="80" name="Google Shape;80;p17"/>
          <p:cNvSpPr txBox="1">
            <a:spLocks noGrp="1"/>
          </p:cNvSpPr>
          <p:nvPr>
            <p:ph type="body" idx="1"/>
          </p:nvPr>
        </p:nvSpPr>
        <p:spPr>
          <a:xfrm>
            <a:off x="324691" y="1438909"/>
            <a:ext cx="4031700" cy="3505200"/>
          </a:xfrm>
          <a:prstGeom prst="rect">
            <a:avLst/>
          </a:prstGeom>
        </p:spPr>
        <p:txBody>
          <a:bodyPr spcFirstLastPara="1" wrap="square" lIns="91425" tIns="91425" rIns="91425" bIns="91425" anchor="t" anchorCtr="0">
            <a:noAutofit/>
          </a:bodyPr>
          <a:lstStyle/>
          <a:p>
            <a:pPr marL="114300" lvl="0" indent="0" algn="l" rtl="0">
              <a:lnSpc>
                <a:spcPct val="150000"/>
              </a:lnSpc>
              <a:spcBef>
                <a:spcPts val="0"/>
              </a:spcBef>
              <a:spcAft>
                <a:spcPts val="0"/>
              </a:spcAft>
              <a:buClr>
                <a:srgbClr val="082640"/>
              </a:buClr>
              <a:buSzPts val="1800"/>
              <a:buNone/>
            </a:pPr>
            <a:r>
              <a:rPr lang="en-US" dirty="0">
                <a:solidFill>
                  <a:srgbClr val="082640"/>
                </a:solidFill>
              </a:rPr>
              <a:t>Proper trademark notice symbols should be used with all trademarks.</a:t>
            </a:r>
          </a:p>
          <a:p>
            <a:pPr marL="114300" lvl="0" indent="0" algn="l" rtl="0">
              <a:lnSpc>
                <a:spcPct val="150000"/>
              </a:lnSpc>
              <a:spcBef>
                <a:spcPts val="0"/>
              </a:spcBef>
              <a:spcAft>
                <a:spcPts val="0"/>
              </a:spcAft>
              <a:buClr>
                <a:srgbClr val="082640"/>
              </a:buClr>
              <a:buSzPts val="1800"/>
              <a:buNone/>
            </a:pPr>
            <a:r>
              <a:rPr lang="en-US" dirty="0">
                <a:solidFill>
                  <a:srgbClr val="082640"/>
                </a:solidFill>
              </a:rPr>
              <a:t>In the U.S., the proper symbol to use depends on whether the trademark is registered with the U.S. Patent and Trademark Office for specific products or services for which the mark is used.</a:t>
            </a:r>
          </a:p>
        </p:txBody>
      </p:sp>
      <p:sp>
        <p:nvSpPr>
          <p:cNvPr id="7" name="Google Shape;79;p17">
            <a:extLst>
              <a:ext uri="{FF2B5EF4-FFF2-40B4-BE49-F238E27FC236}">
                <a16:creationId xmlns:a16="http://schemas.microsoft.com/office/drawing/2014/main" id="{B7EB172A-B30F-4780-ADCE-417A8607ED12}"/>
              </a:ext>
            </a:extLst>
          </p:cNvPr>
          <p:cNvSpPr txBox="1">
            <a:spLocks/>
          </p:cNvSpPr>
          <p:nvPr/>
        </p:nvSpPr>
        <p:spPr>
          <a:xfrm>
            <a:off x="4648202" y="579328"/>
            <a:ext cx="3578550" cy="1139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000" b="1" kern="0" dirty="0">
                <a:solidFill>
                  <a:srgbClr val="FF0000"/>
                </a:solidFill>
                <a:latin typeface="Lucida Sans" panose="020B0602030504020204" pitchFamily="34" charset="0"/>
              </a:rPr>
              <a:t>DO NOT </a:t>
            </a:r>
            <a:r>
              <a:rPr lang="en-US" sz="2000" b="1" kern="0" dirty="0">
                <a:solidFill>
                  <a:srgbClr val="082640"/>
                </a:solidFill>
                <a:latin typeface="Lucida Sans" panose="020B0602030504020204" pitchFamily="34" charset="0"/>
              </a:rPr>
              <a:t>Alter Trademarks</a:t>
            </a:r>
          </a:p>
        </p:txBody>
      </p:sp>
      <p:sp>
        <p:nvSpPr>
          <p:cNvPr id="10" name="Google Shape;80;p17">
            <a:extLst>
              <a:ext uri="{FF2B5EF4-FFF2-40B4-BE49-F238E27FC236}">
                <a16:creationId xmlns:a16="http://schemas.microsoft.com/office/drawing/2014/main" id="{E01E1FA5-485D-47A3-A076-4B30AE67809F}"/>
              </a:ext>
            </a:extLst>
          </p:cNvPr>
          <p:cNvSpPr txBox="1">
            <a:spLocks/>
          </p:cNvSpPr>
          <p:nvPr/>
        </p:nvSpPr>
        <p:spPr>
          <a:xfrm>
            <a:off x="4664041" y="1438909"/>
            <a:ext cx="4181250" cy="495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50000"/>
              </a:lnSpc>
              <a:buClr>
                <a:srgbClr val="082640"/>
              </a:buClr>
              <a:buFont typeface="Arial"/>
              <a:buNone/>
            </a:pPr>
            <a:r>
              <a:rPr lang="en-US" kern="0" dirty="0">
                <a:solidFill>
                  <a:srgbClr val="082640"/>
                </a:solidFill>
              </a:rPr>
              <a:t>Trademarks should be used consistently and should not be altered.</a:t>
            </a:r>
          </a:p>
          <a:p>
            <a:pPr marL="114300" indent="0">
              <a:lnSpc>
                <a:spcPct val="150000"/>
              </a:lnSpc>
              <a:buClr>
                <a:srgbClr val="082640"/>
              </a:buClr>
              <a:buFont typeface="Arial"/>
              <a:buNone/>
            </a:pPr>
            <a:r>
              <a:rPr lang="en-US" kern="0" dirty="0">
                <a:solidFill>
                  <a:srgbClr val="082640"/>
                </a:solidFill>
              </a:rPr>
              <a:t>For example, do not:</a:t>
            </a:r>
          </a:p>
          <a:p>
            <a:pPr>
              <a:lnSpc>
                <a:spcPct val="150000"/>
              </a:lnSpc>
              <a:buClr>
                <a:srgbClr val="082640"/>
              </a:buClr>
            </a:pPr>
            <a:r>
              <a:rPr lang="en-US" kern="0" dirty="0">
                <a:solidFill>
                  <a:srgbClr val="082640"/>
                </a:solidFill>
              </a:rPr>
              <a:t>Abbreviate the trademarks:</a:t>
            </a:r>
          </a:p>
          <a:p>
            <a:pPr>
              <a:lnSpc>
                <a:spcPct val="150000"/>
              </a:lnSpc>
              <a:buClr>
                <a:srgbClr val="082640"/>
              </a:buClr>
            </a:pPr>
            <a:r>
              <a:rPr lang="en-US" kern="0" dirty="0">
                <a:solidFill>
                  <a:srgbClr val="082640"/>
                </a:solidFill>
              </a:rPr>
              <a:t>Change the colors or typeface of a logo trademark:</a:t>
            </a:r>
          </a:p>
          <a:p>
            <a:pPr>
              <a:lnSpc>
                <a:spcPct val="150000"/>
              </a:lnSpc>
              <a:buClr>
                <a:srgbClr val="082640"/>
              </a:buClr>
            </a:pPr>
            <a:r>
              <a:rPr lang="en-US" kern="0" dirty="0">
                <a:solidFill>
                  <a:srgbClr val="082640"/>
                </a:solidFill>
              </a:rPr>
              <a:t>Add words or design elements to the trademarks:</a:t>
            </a:r>
          </a:p>
          <a:p>
            <a:pPr>
              <a:lnSpc>
                <a:spcPct val="150000"/>
              </a:lnSpc>
              <a:buClr>
                <a:srgbClr val="082640"/>
              </a:buClr>
            </a:pPr>
            <a:r>
              <a:rPr lang="en-US" kern="0" dirty="0">
                <a:solidFill>
                  <a:srgbClr val="082640"/>
                </a:solidFill>
              </a:rPr>
              <a:t>Hyphenate the marks unless the trademark itself is hyphenated:</a:t>
            </a:r>
          </a:p>
        </p:txBody>
      </p:sp>
      <p:pic>
        <p:nvPicPr>
          <p:cNvPr id="2" name="Picture 1">
            <a:extLst>
              <a:ext uri="{FF2B5EF4-FFF2-40B4-BE49-F238E27FC236}">
                <a16:creationId xmlns:a16="http://schemas.microsoft.com/office/drawing/2014/main" id="{49C39A02-AD0D-4BFA-B0A5-EAA083550564}"/>
              </a:ext>
            </a:extLst>
          </p:cNvPr>
          <p:cNvPicPr>
            <a:picLocks noChangeAspect="1"/>
          </p:cNvPicPr>
          <p:nvPr/>
        </p:nvPicPr>
        <p:blipFill>
          <a:blip r:embed="rId4"/>
          <a:stretch>
            <a:fillRect/>
          </a:stretch>
        </p:blipFill>
        <p:spPr>
          <a:xfrm>
            <a:off x="115310" y="4966763"/>
            <a:ext cx="4317248" cy="1815037"/>
          </a:xfrm>
          <a:prstGeom prst="rect">
            <a:avLst/>
          </a:prstGeom>
        </p:spPr>
      </p:pic>
    </p:spTree>
    <p:extLst>
      <p:ext uri="{BB962C8B-B14F-4D97-AF65-F5344CB8AC3E}">
        <p14:creationId xmlns:p14="http://schemas.microsoft.com/office/powerpoint/2010/main" val="82408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5410200" y="3048000"/>
            <a:ext cx="3657600" cy="19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lt1"/>
                </a:solidFill>
                <a:latin typeface="Lucida Sans"/>
                <a:ea typeface="Lucida Sans"/>
                <a:cs typeface="Lucida Sans"/>
                <a:sym typeface="Lucida Sans"/>
              </a:rPr>
              <a:t>Official TM Registration Certificate issued by USPTO</a:t>
            </a:r>
            <a:endParaRPr b="1" dirty="0">
              <a:solidFill>
                <a:schemeClr val="lt1"/>
              </a:solidFill>
              <a:latin typeface="Lucida Sans"/>
              <a:ea typeface="Lucida Sans"/>
              <a:cs typeface="Lucida Sans"/>
              <a:sym typeface="Lucida Sans"/>
            </a:endParaRPr>
          </a:p>
        </p:txBody>
      </p:sp>
      <p:pic>
        <p:nvPicPr>
          <p:cNvPr id="5" name="Picture 4" descr="Text&#10;&#10;Description automatically generated">
            <a:extLst>
              <a:ext uri="{FF2B5EF4-FFF2-40B4-BE49-F238E27FC236}">
                <a16:creationId xmlns:a16="http://schemas.microsoft.com/office/drawing/2014/main" id="{52CB93E1-EB90-4E3E-8CCC-C33EBEBDF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74" y="81455"/>
            <a:ext cx="5154626" cy="6695090"/>
          </a:xfrm>
          <a:prstGeom prst="rect">
            <a:avLst/>
          </a:prstGeom>
        </p:spPr>
      </p:pic>
    </p:spTree>
    <p:extLst>
      <p:ext uri="{BB962C8B-B14F-4D97-AF65-F5344CB8AC3E}">
        <p14:creationId xmlns:p14="http://schemas.microsoft.com/office/powerpoint/2010/main" val="253666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321125" y="1066800"/>
            <a:ext cx="725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lt1"/>
                </a:solidFill>
                <a:latin typeface="Lucida Sans"/>
                <a:ea typeface="Lucida Sans"/>
                <a:cs typeface="Lucida Sans"/>
                <a:sym typeface="Lucida Sans"/>
              </a:rPr>
              <a:t>Trademark Notice Symbols </a:t>
            </a:r>
            <a:br>
              <a:rPr lang="en" b="1" dirty="0">
                <a:solidFill>
                  <a:schemeClr val="lt1"/>
                </a:solidFill>
                <a:latin typeface="Lucida Sans"/>
                <a:ea typeface="Lucida Sans"/>
                <a:cs typeface="Lucida Sans"/>
                <a:sym typeface="Lucida Sans"/>
              </a:rPr>
            </a:br>
            <a:endParaRPr b="1" dirty="0">
              <a:solidFill>
                <a:schemeClr val="lt1"/>
              </a:solidFill>
              <a:latin typeface="Lucida Sans"/>
              <a:ea typeface="Lucida Sans"/>
              <a:cs typeface="Lucida Sans"/>
              <a:sym typeface="Lucida Sans"/>
            </a:endParaRPr>
          </a:p>
        </p:txBody>
      </p:sp>
      <p:sp>
        <p:nvSpPr>
          <p:cNvPr id="9" name="Google Shape;87;p18">
            <a:extLst>
              <a:ext uri="{FF2B5EF4-FFF2-40B4-BE49-F238E27FC236}">
                <a16:creationId xmlns:a16="http://schemas.microsoft.com/office/drawing/2014/main" id="{AC0E68F2-C50F-4BD8-8E9A-85C97AB58599}"/>
              </a:ext>
            </a:extLst>
          </p:cNvPr>
          <p:cNvSpPr txBox="1">
            <a:spLocks noGrp="1"/>
          </p:cNvSpPr>
          <p:nvPr>
            <p:ph type="body" idx="1"/>
          </p:nvPr>
        </p:nvSpPr>
        <p:spPr>
          <a:xfrm>
            <a:off x="304800" y="2039850"/>
            <a:ext cx="4006200" cy="3675150"/>
          </a:xfrm>
          <a:prstGeom prst="rect">
            <a:avLst/>
          </a:prstGeom>
        </p:spPr>
        <p:txBody>
          <a:bodyPr spcFirstLastPara="1" wrap="square" lIns="91425" tIns="91425" rIns="91425" bIns="91425" anchor="t" anchorCtr="0">
            <a:noAutofit/>
          </a:bodyPr>
          <a:lstStyle/>
          <a:p>
            <a:pPr marL="114300" lvl="0" indent="0" algn="ctr" rtl="0">
              <a:lnSpc>
                <a:spcPct val="150000"/>
              </a:lnSpc>
              <a:spcBef>
                <a:spcPts val="0"/>
              </a:spcBef>
              <a:spcAft>
                <a:spcPts val="600"/>
              </a:spcAft>
              <a:buClr>
                <a:schemeClr val="lt1"/>
              </a:buClr>
              <a:buSzPts val="1800"/>
              <a:buNone/>
            </a:pPr>
            <a:r>
              <a:rPr lang="en-US" sz="2000" dirty="0">
                <a:solidFill>
                  <a:schemeClr val="lt1"/>
                </a:solidFill>
                <a:latin typeface="Lucida Sans"/>
                <a:ea typeface="Lucida Sans"/>
                <a:cs typeface="Lucida Sans"/>
                <a:sym typeface="Lucida Sans"/>
              </a:rPr>
              <a:t>Stacker 2®</a:t>
            </a:r>
          </a:p>
          <a:p>
            <a:pPr>
              <a:lnSpc>
                <a:spcPct val="100000"/>
              </a:lnSpc>
              <a:buClr>
                <a:schemeClr val="bg1"/>
              </a:buClr>
            </a:pPr>
            <a:r>
              <a:rPr lang="en-US" sz="2000" dirty="0">
                <a:solidFill>
                  <a:schemeClr val="lt1"/>
                </a:solidFill>
                <a:latin typeface="Lucida Sans"/>
                <a:ea typeface="Lucida Sans"/>
                <a:cs typeface="Lucida Sans"/>
                <a:sym typeface="Lucida Sans"/>
              </a:rPr>
              <a:t>Use the ® symbol ONLY with trademarks that are registered with the US Patent Trademark Office.</a:t>
            </a:r>
          </a:p>
          <a:p>
            <a:pPr lvl="1">
              <a:lnSpc>
                <a:spcPct val="100000"/>
              </a:lnSpc>
              <a:spcBef>
                <a:spcPts val="600"/>
              </a:spcBef>
              <a:spcAft>
                <a:spcPts val="1200"/>
              </a:spcAft>
              <a:buClr>
                <a:schemeClr val="bg1"/>
              </a:buClr>
            </a:pPr>
            <a:r>
              <a:rPr lang="en-US" sz="1600" dirty="0">
                <a:solidFill>
                  <a:schemeClr val="lt1"/>
                </a:solidFill>
                <a:latin typeface="Lucida Sans"/>
                <a:ea typeface="Lucida Sans"/>
                <a:cs typeface="Lucida Sans"/>
                <a:sym typeface="Lucida Sans"/>
              </a:rPr>
              <a:t>…but only in connection with the specific products and services for which the trademark was registered</a:t>
            </a:r>
          </a:p>
        </p:txBody>
      </p:sp>
      <p:sp>
        <p:nvSpPr>
          <p:cNvPr id="10" name="Google Shape;87;p18">
            <a:extLst>
              <a:ext uri="{FF2B5EF4-FFF2-40B4-BE49-F238E27FC236}">
                <a16:creationId xmlns:a16="http://schemas.microsoft.com/office/drawing/2014/main" id="{E569F66C-AABB-41BF-9F06-D8AA6AF797EA}"/>
              </a:ext>
            </a:extLst>
          </p:cNvPr>
          <p:cNvSpPr txBox="1">
            <a:spLocks/>
          </p:cNvSpPr>
          <p:nvPr/>
        </p:nvSpPr>
        <p:spPr>
          <a:xfrm>
            <a:off x="4724400" y="2039850"/>
            <a:ext cx="4006200" cy="3675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ctr">
              <a:lnSpc>
                <a:spcPct val="150000"/>
              </a:lnSpc>
              <a:spcAft>
                <a:spcPts val="600"/>
              </a:spcAft>
              <a:buClr>
                <a:schemeClr val="lt1"/>
              </a:buClr>
              <a:buFont typeface="Arial"/>
              <a:buNone/>
            </a:pPr>
            <a:r>
              <a:rPr lang="en-US" sz="2000" kern="0" dirty="0">
                <a:solidFill>
                  <a:schemeClr val="lt1"/>
                </a:solidFill>
                <a:latin typeface="Lucida Sans"/>
                <a:ea typeface="Lucida Sans"/>
                <a:cs typeface="Lucida Sans"/>
                <a:sym typeface="Lucida Sans"/>
              </a:rPr>
              <a:t>The Leafy Basket™</a:t>
            </a:r>
          </a:p>
          <a:p>
            <a:pPr>
              <a:lnSpc>
                <a:spcPct val="100000"/>
              </a:lnSpc>
              <a:buClr>
                <a:schemeClr val="bg1"/>
              </a:buClr>
            </a:pPr>
            <a:r>
              <a:rPr lang="en-US" sz="2000" kern="0" dirty="0">
                <a:solidFill>
                  <a:schemeClr val="lt1"/>
                </a:solidFill>
                <a:latin typeface="Lucida Sans"/>
                <a:ea typeface="Lucida Sans"/>
                <a:cs typeface="Lucida Sans"/>
                <a:sym typeface="Lucida Sans"/>
              </a:rPr>
              <a:t>If the trademark is </a:t>
            </a:r>
            <a:r>
              <a:rPr lang="en-US" sz="2000" u="sng" kern="0" dirty="0">
                <a:solidFill>
                  <a:schemeClr val="lt1"/>
                </a:solidFill>
                <a:latin typeface="Lucida Sans"/>
                <a:ea typeface="Lucida Sans"/>
                <a:cs typeface="Lucida Sans"/>
                <a:sym typeface="Lucida Sans"/>
              </a:rPr>
              <a:t>not registered</a:t>
            </a:r>
            <a:r>
              <a:rPr lang="en-US" sz="2000" kern="0" dirty="0">
                <a:solidFill>
                  <a:schemeClr val="lt1"/>
                </a:solidFill>
                <a:latin typeface="Lucida Sans"/>
                <a:ea typeface="Lucida Sans"/>
                <a:cs typeface="Lucida Sans"/>
                <a:sym typeface="Lucida Sans"/>
              </a:rPr>
              <a:t> in the US Patent and Trademark Office, use the TM or SM symbol:</a:t>
            </a:r>
          </a:p>
          <a:p>
            <a:pPr lvl="1">
              <a:lnSpc>
                <a:spcPct val="100000"/>
              </a:lnSpc>
              <a:spcBef>
                <a:spcPts val="600"/>
              </a:spcBef>
              <a:spcAft>
                <a:spcPts val="1200"/>
              </a:spcAft>
              <a:buClr>
                <a:schemeClr val="bg1"/>
              </a:buClr>
            </a:pPr>
            <a:r>
              <a:rPr lang="en-US" sz="1600" kern="0" dirty="0">
                <a:solidFill>
                  <a:schemeClr val="lt1"/>
                </a:solidFill>
                <a:latin typeface="Lucida Sans"/>
                <a:ea typeface="Lucida Sans"/>
                <a:cs typeface="Lucida Sans"/>
                <a:sym typeface="Lucida Sans"/>
              </a:rPr>
              <a:t>“TM” with trademarks used to identify products or products and services.</a:t>
            </a:r>
          </a:p>
          <a:p>
            <a:pPr lvl="1">
              <a:lnSpc>
                <a:spcPct val="100000"/>
              </a:lnSpc>
              <a:spcBef>
                <a:spcPts val="600"/>
              </a:spcBef>
              <a:spcAft>
                <a:spcPts val="1200"/>
              </a:spcAft>
              <a:buClr>
                <a:schemeClr val="bg1"/>
              </a:buClr>
            </a:pPr>
            <a:r>
              <a:rPr lang="en-US" sz="1600" kern="0" dirty="0">
                <a:solidFill>
                  <a:schemeClr val="lt1"/>
                </a:solidFill>
                <a:latin typeface="Lucida Sans"/>
                <a:ea typeface="Lucida Sans"/>
                <a:cs typeface="Lucida Sans"/>
                <a:sym typeface="Lucida Sans"/>
              </a:rPr>
              <a:t>“SM” with trademarks used to identify just services.</a:t>
            </a:r>
          </a:p>
        </p:txBody>
      </p:sp>
    </p:spTree>
    <p:extLst>
      <p:ext uri="{BB962C8B-B14F-4D97-AF65-F5344CB8AC3E}">
        <p14:creationId xmlns:p14="http://schemas.microsoft.com/office/powerpoint/2010/main" val="1625698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92D050"/>
                </a:solidFill>
                <a:latin typeface="Lucida Sans"/>
                <a:ea typeface="Lucida Sans"/>
                <a:cs typeface="Lucida Sans"/>
                <a:sym typeface="Lucida Sans"/>
              </a:rPr>
              <a:t>DO</a:t>
            </a:r>
            <a:r>
              <a:rPr lang="en" b="1" dirty="0">
                <a:solidFill>
                  <a:schemeClr val="lt1"/>
                </a:solidFill>
                <a:latin typeface="Lucida Sans"/>
                <a:ea typeface="Lucida Sans"/>
                <a:cs typeface="Lucida Sans"/>
                <a:sym typeface="Lucida Sans"/>
              </a:rPr>
              <a:t> Adhere to Brand Standards</a:t>
            </a:r>
            <a:endParaRPr b="1" dirty="0">
              <a:solidFill>
                <a:schemeClr val="lt1"/>
              </a:solidFill>
              <a:latin typeface="Lucida Sans"/>
              <a:ea typeface="Lucida Sans"/>
              <a:cs typeface="Lucida Sans"/>
              <a:sym typeface="Lucida Sans"/>
            </a:endParaRPr>
          </a:p>
        </p:txBody>
      </p:sp>
      <p:sp>
        <p:nvSpPr>
          <p:cNvPr id="67" name="Google Shape;67;p15"/>
          <p:cNvSpPr txBox="1">
            <a:spLocks noGrp="1"/>
          </p:cNvSpPr>
          <p:nvPr>
            <p:ph type="body" idx="1"/>
          </p:nvPr>
        </p:nvSpPr>
        <p:spPr>
          <a:xfrm>
            <a:off x="311700" y="2133600"/>
            <a:ext cx="66987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lt1"/>
                </a:solidFill>
                <a:latin typeface="Lucida Sans"/>
                <a:ea typeface="Lucida Sans"/>
                <a:cs typeface="Lucida Sans"/>
                <a:sym typeface="Lucida Sans"/>
              </a:rPr>
              <a:t>Brand standards should be established and specify how a Company’s marks should be presented.</a:t>
            </a:r>
          </a:p>
          <a:p>
            <a:pPr marL="0" lvl="0" indent="0" algn="l" rtl="0">
              <a:spcBef>
                <a:spcPts val="0"/>
              </a:spcBef>
              <a:spcAft>
                <a:spcPts val="1600"/>
              </a:spcAft>
              <a:buNone/>
            </a:pPr>
            <a:r>
              <a:rPr lang="en" dirty="0">
                <a:solidFill>
                  <a:schemeClr val="lt1"/>
                </a:solidFill>
                <a:latin typeface="Lucida Sans"/>
                <a:ea typeface="Lucida Sans"/>
                <a:cs typeface="Lucida Sans"/>
                <a:sym typeface="Lucida Sans"/>
              </a:rPr>
              <a:t>They include guidelines about each trademark’s:</a:t>
            </a:r>
          </a:p>
          <a:p>
            <a:pPr marL="285750" indent="-285750">
              <a:spcAft>
                <a:spcPts val="1600"/>
              </a:spcAft>
              <a:buClr>
                <a:schemeClr val="bg1"/>
              </a:buClr>
            </a:pPr>
            <a:r>
              <a:rPr lang="en" dirty="0">
                <a:solidFill>
                  <a:schemeClr val="lt1"/>
                </a:solidFill>
                <a:latin typeface="Lucida Sans"/>
                <a:ea typeface="Lucida Sans"/>
                <a:cs typeface="Lucida Sans"/>
                <a:sym typeface="Lucida Sans"/>
              </a:rPr>
              <a:t>Color</a:t>
            </a:r>
          </a:p>
          <a:p>
            <a:pPr marL="285750" indent="-285750">
              <a:spcAft>
                <a:spcPts val="1600"/>
              </a:spcAft>
              <a:buClr>
                <a:schemeClr val="bg1"/>
              </a:buClr>
            </a:pPr>
            <a:r>
              <a:rPr lang="en" dirty="0">
                <a:solidFill>
                  <a:schemeClr val="lt1"/>
                </a:solidFill>
                <a:latin typeface="Lucida Sans"/>
                <a:ea typeface="Lucida Sans"/>
                <a:cs typeface="Lucida Sans"/>
                <a:sym typeface="Lucida Sans"/>
              </a:rPr>
              <a:t>Typeface</a:t>
            </a:r>
          </a:p>
          <a:p>
            <a:pPr marL="285750" indent="-285750">
              <a:spcAft>
                <a:spcPts val="1600"/>
              </a:spcAft>
              <a:buClr>
                <a:schemeClr val="bg1"/>
              </a:buClr>
            </a:pPr>
            <a:r>
              <a:rPr lang="en" dirty="0">
                <a:solidFill>
                  <a:schemeClr val="lt1"/>
                </a:solidFill>
                <a:latin typeface="Lucida Sans"/>
                <a:ea typeface="Lucida Sans"/>
                <a:cs typeface="Lucida Sans"/>
                <a:sym typeface="Lucida Sans"/>
              </a:rPr>
              <a:t>Size</a:t>
            </a:r>
          </a:p>
          <a:p>
            <a:pPr marL="285750" indent="-285750">
              <a:spcAft>
                <a:spcPts val="1600"/>
              </a:spcAft>
              <a:buClr>
                <a:schemeClr val="bg1"/>
              </a:buClr>
            </a:pPr>
            <a:r>
              <a:rPr lang="en" dirty="0">
                <a:solidFill>
                  <a:schemeClr val="lt1"/>
                </a:solidFill>
                <a:latin typeface="Lucida Sans"/>
                <a:ea typeface="Lucida Sans"/>
                <a:cs typeface="Lucida Sans"/>
                <a:sym typeface="Lucida Sans"/>
              </a:rPr>
              <a:t>Appearance of graphic elements</a:t>
            </a:r>
          </a:p>
          <a:p>
            <a:pPr marL="285750" indent="-285750">
              <a:spcAft>
                <a:spcPts val="1600"/>
              </a:spcAft>
              <a:buClr>
                <a:schemeClr val="bg1"/>
              </a:buClr>
            </a:pPr>
            <a:r>
              <a:rPr lang="en" dirty="0">
                <a:solidFill>
                  <a:schemeClr val="lt1"/>
                </a:solidFill>
                <a:latin typeface="Lucida Sans"/>
                <a:ea typeface="Lucida Sans"/>
                <a:cs typeface="Lucida Sans"/>
                <a:sym typeface="Lucida Sans"/>
              </a:rPr>
              <a:t>Background</a:t>
            </a:r>
            <a:endParaRPr dirty="0">
              <a:solidFill>
                <a:schemeClr val="lt1"/>
              </a:solidFill>
              <a:latin typeface="Lucida Sans"/>
              <a:ea typeface="Lucida Sans"/>
              <a:cs typeface="Lucida Sans"/>
              <a:sym typeface="Lucida Sans"/>
            </a:endParaRPr>
          </a:p>
        </p:txBody>
      </p:sp>
    </p:spTree>
    <p:extLst>
      <p:ext uri="{BB962C8B-B14F-4D97-AF65-F5344CB8AC3E}">
        <p14:creationId xmlns:p14="http://schemas.microsoft.com/office/powerpoint/2010/main" val="113093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140941" y="631008"/>
            <a:ext cx="7823156" cy="6643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cap="small" dirty="0">
                <a:solidFill>
                  <a:schemeClr val="lt1"/>
                </a:solidFill>
                <a:latin typeface="Lucida Sans"/>
                <a:ea typeface="Lucida Sans"/>
                <a:cs typeface="Lucida Sans"/>
                <a:sym typeface="Lucida Sans"/>
              </a:rPr>
              <a:t>Basics for TM Selection: Strong and Enforceable </a:t>
            </a:r>
            <a:endParaRPr sz="2400" b="1" cap="small" dirty="0">
              <a:solidFill>
                <a:schemeClr val="lt1"/>
              </a:solidFill>
              <a:latin typeface="Lucida Sans"/>
              <a:ea typeface="Lucida Sans"/>
              <a:cs typeface="Lucida Sans"/>
              <a:sym typeface="Lucida Sans"/>
            </a:endParaRPr>
          </a:p>
        </p:txBody>
      </p:sp>
      <p:sp>
        <p:nvSpPr>
          <p:cNvPr id="87" name="Google Shape;87;p18"/>
          <p:cNvSpPr txBox="1">
            <a:spLocks noGrp="1"/>
          </p:cNvSpPr>
          <p:nvPr>
            <p:ph type="body" idx="1"/>
          </p:nvPr>
        </p:nvSpPr>
        <p:spPr>
          <a:xfrm>
            <a:off x="304800" y="2039850"/>
            <a:ext cx="4006200" cy="3551582"/>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1200"/>
              </a:spcAft>
              <a:buClr>
                <a:schemeClr val="lt1"/>
              </a:buClr>
              <a:buSzPts val="1800"/>
              <a:buFont typeface="Lucida Sans"/>
              <a:buChar char="●"/>
            </a:pPr>
            <a:r>
              <a:rPr lang="en-US" sz="2000" dirty="0">
                <a:solidFill>
                  <a:schemeClr val="lt1"/>
                </a:solidFill>
                <a:latin typeface="Lucida Sans"/>
                <a:ea typeface="Lucida Sans"/>
                <a:cs typeface="Lucida Sans"/>
                <a:sym typeface="Lucida Sans"/>
              </a:rPr>
              <a:t>Choose a trademark that is both federally registrable and legally protectable</a:t>
            </a:r>
          </a:p>
          <a:p>
            <a:pPr marL="457200" lvl="0" indent="-342900" algn="l" rtl="0">
              <a:lnSpc>
                <a:spcPct val="150000"/>
              </a:lnSpc>
              <a:spcBef>
                <a:spcPts val="0"/>
              </a:spcBef>
              <a:spcAft>
                <a:spcPts val="1200"/>
              </a:spcAft>
              <a:buClr>
                <a:schemeClr val="lt1"/>
              </a:buClr>
              <a:buSzPts val="1800"/>
              <a:buFont typeface="Lucida Sans"/>
              <a:buChar char="●"/>
            </a:pPr>
            <a:r>
              <a:rPr lang="en-US" sz="2000" dirty="0">
                <a:solidFill>
                  <a:schemeClr val="lt1"/>
                </a:solidFill>
                <a:latin typeface="Lucida Sans"/>
                <a:ea typeface="Lucida Sans"/>
                <a:cs typeface="Lucida Sans"/>
                <a:sym typeface="Lucida Sans"/>
              </a:rPr>
              <a:t>Choose a trademark that is inherently strong and memorable to the consumer.</a:t>
            </a:r>
          </a:p>
        </p:txBody>
      </p:sp>
      <p:sp>
        <p:nvSpPr>
          <p:cNvPr id="88" name="Google Shape;88;p18"/>
          <p:cNvSpPr txBox="1">
            <a:spLocks noGrp="1"/>
          </p:cNvSpPr>
          <p:nvPr>
            <p:ph type="body" idx="1"/>
          </p:nvPr>
        </p:nvSpPr>
        <p:spPr>
          <a:xfrm>
            <a:off x="5156886" y="1905000"/>
            <a:ext cx="3581400" cy="7593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1200"/>
              </a:spcAft>
              <a:buNone/>
            </a:pPr>
            <a:r>
              <a:rPr lang="en" sz="2000" dirty="0">
                <a:solidFill>
                  <a:schemeClr val="lt1"/>
                </a:solidFill>
                <a:latin typeface="Lucida Sans"/>
                <a:ea typeface="Lucida Sans"/>
                <a:cs typeface="Lucida Sans"/>
                <a:sym typeface="Lucida Sans"/>
              </a:rPr>
              <a:t>5 types of trademarks:</a:t>
            </a:r>
          </a:p>
          <a:p>
            <a:pPr marL="342900">
              <a:lnSpc>
                <a:spcPct val="150000"/>
              </a:lnSpc>
              <a:spcAft>
                <a:spcPts val="1200"/>
              </a:spcAft>
              <a:buClr>
                <a:schemeClr val="bg1"/>
              </a:buClr>
            </a:pPr>
            <a:r>
              <a:rPr lang="en" sz="2000" dirty="0">
                <a:solidFill>
                  <a:schemeClr val="lt1"/>
                </a:solidFill>
                <a:latin typeface="Lucida Sans"/>
                <a:ea typeface="Lucida Sans"/>
                <a:cs typeface="Lucida Sans"/>
                <a:sym typeface="Lucida Sans"/>
              </a:rPr>
              <a:t>Fanciful</a:t>
            </a:r>
          </a:p>
          <a:p>
            <a:pPr marL="342900">
              <a:lnSpc>
                <a:spcPct val="150000"/>
              </a:lnSpc>
              <a:spcAft>
                <a:spcPts val="1200"/>
              </a:spcAft>
              <a:buClr>
                <a:schemeClr val="bg1"/>
              </a:buClr>
            </a:pPr>
            <a:r>
              <a:rPr lang="en" sz="2000" dirty="0">
                <a:solidFill>
                  <a:schemeClr val="lt1"/>
                </a:solidFill>
                <a:latin typeface="Lucida Sans"/>
                <a:ea typeface="Lucida Sans"/>
                <a:cs typeface="Lucida Sans"/>
                <a:sym typeface="Lucida Sans"/>
              </a:rPr>
              <a:t>Arbitrary</a:t>
            </a:r>
          </a:p>
          <a:p>
            <a:pPr marL="342900">
              <a:lnSpc>
                <a:spcPct val="150000"/>
              </a:lnSpc>
              <a:spcAft>
                <a:spcPts val="1200"/>
              </a:spcAft>
              <a:buClr>
                <a:schemeClr val="bg1"/>
              </a:buClr>
            </a:pPr>
            <a:r>
              <a:rPr lang="en" sz="2000" dirty="0">
                <a:solidFill>
                  <a:schemeClr val="lt1"/>
                </a:solidFill>
                <a:latin typeface="Lucida Sans"/>
                <a:ea typeface="Lucida Sans"/>
                <a:cs typeface="Lucida Sans"/>
                <a:sym typeface="Lucida Sans"/>
              </a:rPr>
              <a:t>Suggestive</a:t>
            </a:r>
          </a:p>
          <a:p>
            <a:pPr marL="342900">
              <a:lnSpc>
                <a:spcPct val="150000"/>
              </a:lnSpc>
              <a:spcAft>
                <a:spcPts val="1200"/>
              </a:spcAft>
              <a:buClr>
                <a:schemeClr val="bg1"/>
              </a:buClr>
            </a:pPr>
            <a:r>
              <a:rPr lang="en" sz="2000" dirty="0">
                <a:solidFill>
                  <a:schemeClr val="lt1"/>
                </a:solidFill>
                <a:latin typeface="Lucida Sans"/>
                <a:ea typeface="Lucida Sans"/>
                <a:cs typeface="Lucida Sans"/>
                <a:sym typeface="Lucida Sans"/>
              </a:rPr>
              <a:t>Descriptive</a:t>
            </a:r>
          </a:p>
          <a:p>
            <a:pPr marL="342900">
              <a:lnSpc>
                <a:spcPct val="150000"/>
              </a:lnSpc>
              <a:spcAft>
                <a:spcPts val="1200"/>
              </a:spcAft>
              <a:buClr>
                <a:schemeClr val="bg1"/>
              </a:buClr>
            </a:pPr>
            <a:r>
              <a:rPr lang="en" sz="2000" dirty="0">
                <a:solidFill>
                  <a:schemeClr val="lt1"/>
                </a:solidFill>
                <a:latin typeface="Lucida Sans"/>
                <a:ea typeface="Lucida Sans"/>
                <a:cs typeface="Lucida Sans"/>
                <a:sym typeface="Lucida Sans"/>
              </a:rPr>
              <a:t>Generic</a:t>
            </a:r>
            <a:endParaRPr sz="2400" dirty="0">
              <a:solidFill>
                <a:schemeClr val="lt1"/>
              </a:solidFill>
              <a:latin typeface="Lucida Sans"/>
              <a:ea typeface="Lucida Sans"/>
              <a:cs typeface="Lucida Sans"/>
              <a:sym typeface="Lucida Sans"/>
            </a:endParaRPr>
          </a:p>
        </p:txBody>
      </p:sp>
      <p:pic>
        <p:nvPicPr>
          <p:cNvPr id="3" name="Picture 2">
            <a:extLst>
              <a:ext uri="{FF2B5EF4-FFF2-40B4-BE49-F238E27FC236}">
                <a16:creationId xmlns:a16="http://schemas.microsoft.com/office/drawing/2014/main" id="{87FD333A-855E-4C0E-8267-97792F7DD448}"/>
              </a:ext>
            </a:extLst>
          </p:cNvPr>
          <p:cNvPicPr>
            <a:picLocks noChangeAspect="1"/>
          </p:cNvPicPr>
          <p:nvPr/>
        </p:nvPicPr>
        <p:blipFill>
          <a:blip r:embed="rId4"/>
          <a:stretch>
            <a:fillRect/>
          </a:stretch>
        </p:blipFill>
        <p:spPr>
          <a:xfrm>
            <a:off x="7162801" y="4709606"/>
            <a:ext cx="1801296" cy="1801296"/>
          </a:xfrm>
          <a:prstGeom prst="rect">
            <a:avLst/>
          </a:prstGeom>
        </p:spPr>
      </p:pic>
      <p:sp>
        <p:nvSpPr>
          <p:cNvPr id="2" name="TextBox 1">
            <a:extLst>
              <a:ext uri="{FF2B5EF4-FFF2-40B4-BE49-F238E27FC236}">
                <a16:creationId xmlns:a16="http://schemas.microsoft.com/office/drawing/2014/main" id="{8B6DDE68-EFF3-4AFD-804B-4E5B17A3FF95}"/>
              </a:ext>
            </a:extLst>
          </p:cNvPr>
          <p:cNvSpPr txBox="1"/>
          <p:nvPr/>
        </p:nvSpPr>
        <p:spPr>
          <a:xfrm>
            <a:off x="3352800" y="1266568"/>
            <a:ext cx="2667000" cy="369332"/>
          </a:xfrm>
          <a:prstGeom prst="rect">
            <a:avLst/>
          </a:prstGeom>
          <a:noFill/>
        </p:spPr>
        <p:txBody>
          <a:bodyPr wrap="square" rtlCol="0">
            <a:spAutoFit/>
          </a:bodyPr>
          <a:lstStyle/>
          <a:p>
            <a:pPr algn="ctr"/>
            <a:r>
              <a:rPr lang="en-US" dirty="0">
                <a:solidFill>
                  <a:schemeClr val="bg1"/>
                </a:solidFill>
                <a:latin typeface="Lucida Sans" panose="020B0602030504020204" pitchFamily="34" charset="0"/>
              </a:rPr>
              <a:t>Types of Trademarks</a:t>
            </a:r>
          </a:p>
        </p:txBody>
      </p:sp>
    </p:spTree>
    <p:extLst>
      <p:ext uri="{BB962C8B-B14F-4D97-AF65-F5344CB8AC3E}">
        <p14:creationId xmlns:p14="http://schemas.microsoft.com/office/powerpoint/2010/main" val="163761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590800" y="270140"/>
            <a:ext cx="4419600" cy="553998"/>
          </a:xfrm>
          <a:prstGeom prst="rect">
            <a:avLst/>
          </a:prstGeom>
          <a:noFill/>
        </p:spPr>
        <p:txBody>
          <a:bodyPr wrap="square" rtlCol="0">
            <a:spAutoFit/>
          </a:bodyPr>
          <a:lstStyle/>
          <a:p>
            <a:pPr algn="ctr"/>
            <a:r>
              <a:rPr lang="en-US" sz="3000" b="1" i="1" dirty="0">
                <a:solidFill>
                  <a:schemeClr val="accent1"/>
                </a:solidFill>
                <a:latin typeface="Lucida Sans" panose="020B0602030504020204" pitchFamily="34" charset="0"/>
                <a:cs typeface="Arial" pitchFamily="34" charset="0"/>
              </a:rPr>
              <a:t>SPEAKERS</a:t>
            </a:r>
          </a:p>
        </p:txBody>
      </p:sp>
      <p:sp>
        <p:nvSpPr>
          <p:cNvPr id="7" name="TextBox 6"/>
          <p:cNvSpPr txBox="1"/>
          <p:nvPr/>
        </p:nvSpPr>
        <p:spPr>
          <a:xfrm>
            <a:off x="312639" y="3005461"/>
            <a:ext cx="2107297" cy="369332"/>
          </a:xfrm>
          <a:prstGeom prst="rect">
            <a:avLst/>
          </a:prstGeom>
          <a:noFill/>
        </p:spPr>
        <p:txBody>
          <a:bodyPr wrap="square" rtlCol="0">
            <a:spAutoFit/>
          </a:bodyPr>
          <a:lstStyle/>
          <a:p>
            <a:r>
              <a:rPr lang="en-US" dirty="0">
                <a:latin typeface="Lucida Sans" panose="020B0602030504020204" pitchFamily="34" charset="0"/>
              </a:rPr>
              <a:t>Anthony J. Davis</a:t>
            </a:r>
          </a:p>
        </p:txBody>
      </p:sp>
      <p:sp>
        <p:nvSpPr>
          <p:cNvPr id="11" name="TextBox 10"/>
          <p:cNvSpPr txBox="1"/>
          <p:nvPr/>
        </p:nvSpPr>
        <p:spPr>
          <a:xfrm>
            <a:off x="407372" y="5838702"/>
            <a:ext cx="1884990" cy="369332"/>
          </a:xfrm>
          <a:prstGeom prst="rect">
            <a:avLst/>
          </a:prstGeom>
          <a:noFill/>
        </p:spPr>
        <p:txBody>
          <a:bodyPr wrap="square" rtlCol="0">
            <a:spAutoFit/>
          </a:bodyPr>
          <a:lstStyle/>
          <a:p>
            <a:r>
              <a:rPr lang="en-US" dirty="0">
                <a:latin typeface="Lucida Sans" panose="020B0602030504020204" pitchFamily="34" charset="0"/>
              </a:rPr>
              <a:t>Brian E. Moffitt </a:t>
            </a:r>
          </a:p>
        </p:txBody>
      </p:sp>
      <p:sp>
        <p:nvSpPr>
          <p:cNvPr id="2" name="TextBox 1"/>
          <p:cNvSpPr txBox="1"/>
          <p:nvPr/>
        </p:nvSpPr>
        <p:spPr>
          <a:xfrm>
            <a:off x="2419935" y="3744975"/>
            <a:ext cx="6647865" cy="2462213"/>
          </a:xfrm>
          <a:prstGeom prst="rect">
            <a:avLst/>
          </a:prstGeom>
          <a:noFill/>
        </p:spPr>
        <p:txBody>
          <a:bodyPr wrap="square" rtlCol="0">
            <a:spAutoFit/>
          </a:bodyPr>
          <a:lstStyle/>
          <a:p>
            <a:r>
              <a:rPr lang="en-US" sz="1400" dirty="0">
                <a:latin typeface="Lucida Sans" panose="020B0602030504020204" pitchFamily="34" charset="0"/>
              </a:rPr>
              <a:t>Brian is a Senior Counsel in Santomassimo Davis LLP’s Intellectual Property and Litigation Departments where he specializes in trademark law, complex commercial litigation and e-discovery. His practice concentration includes trademark prosecution, intellectual property litigation before the Trademark Trial and Appeal Board of the United States Patent and Trademark Office, as well as U.S. Federal Courts, trademark management of domestic and international portfolios, and licensing and transactional agreements concerning intellectual property. Brian also counsels organizations and individuals on a wide range of legal and intellectual property issues, including contracts, trade dress, unfair competition, copyrights, and e-commerce legal matters. </a:t>
            </a:r>
          </a:p>
        </p:txBody>
      </p:sp>
      <p:sp>
        <p:nvSpPr>
          <p:cNvPr id="3" name="TextBox 2"/>
          <p:cNvSpPr txBox="1"/>
          <p:nvPr/>
        </p:nvSpPr>
        <p:spPr>
          <a:xfrm>
            <a:off x="2419935" y="966787"/>
            <a:ext cx="6647865" cy="2677656"/>
          </a:xfrm>
          <a:prstGeom prst="rect">
            <a:avLst/>
          </a:prstGeom>
          <a:noFill/>
        </p:spPr>
        <p:txBody>
          <a:bodyPr wrap="square" rtlCol="0">
            <a:spAutoFit/>
          </a:bodyPr>
          <a:lstStyle/>
          <a:p>
            <a:r>
              <a:rPr lang="en-US" sz="1400" dirty="0">
                <a:latin typeface="Lucida Sans" panose="020B0602030504020204" pitchFamily="34" charset="0"/>
              </a:rPr>
              <a:t>Anthony is a the Chair of the </a:t>
            </a:r>
            <a:r>
              <a:rPr lang="en-US" sz="1400" dirty="0" err="1">
                <a:latin typeface="Lucida Sans" panose="020B0602030504020204" pitchFamily="34" charset="0"/>
              </a:rPr>
              <a:t>BCBA</a:t>
            </a:r>
            <a:r>
              <a:rPr lang="en-US" sz="1400" dirty="0">
                <a:latin typeface="Lucida Sans" panose="020B0602030504020204" pitchFamily="34" charset="0"/>
              </a:rPr>
              <a:t> Intellectual Property Committee and a Partner in Santomassimo Davis LLP’s I.P., Litigation and Compliance &amp; Corporate Governance Departments, where he counsels organizations and individuals on a wide range of legal and business issues.  He has over twenty-seven years of federal and state court experience specializing in complex commercial and corporate litigation; construction litigation; shareholder and partnership disputes; intellectual property and anti-counterfeiting litigation; and general corporate matters.  He has extensive experience handling trademark and anti-counterfeiting cases.  He provides strategic counseling involving branding, trademarks, service marks, e-commerce, electronic payment and licensing issues as well as intellectual property portfolio management and anti-counterfeiting. </a:t>
            </a:r>
          </a:p>
        </p:txBody>
      </p:sp>
      <p:pic>
        <p:nvPicPr>
          <p:cNvPr id="6" name="Picture 5">
            <a:extLst>
              <a:ext uri="{FF2B5EF4-FFF2-40B4-BE49-F238E27FC236}">
                <a16:creationId xmlns:a16="http://schemas.microsoft.com/office/drawing/2014/main" id="{FCDE7A79-D31B-4638-B26D-C403479D60BF}"/>
              </a:ext>
            </a:extLst>
          </p:cNvPr>
          <p:cNvPicPr>
            <a:picLocks noChangeAspect="1"/>
          </p:cNvPicPr>
          <p:nvPr/>
        </p:nvPicPr>
        <p:blipFill rotWithShape="1">
          <a:blip r:embed="rId3"/>
          <a:srcRect l="20670" r="17447"/>
          <a:stretch/>
        </p:blipFill>
        <p:spPr>
          <a:xfrm>
            <a:off x="323263" y="1050908"/>
            <a:ext cx="2053208" cy="1866313"/>
          </a:xfrm>
          <a:prstGeom prst="rect">
            <a:avLst/>
          </a:prstGeom>
        </p:spPr>
      </p:pic>
      <p:pic>
        <p:nvPicPr>
          <p:cNvPr id="8" name="Picture 7">
            <a:extLst>
              <a:ext uri="{FF2B5EF4-FFF2-40B4-BE49-F238E27FC236}">
                <a16:creationId xmlns:a16="http://schemas.microsoft.com/office/drawing/2014/main" id="{C2B75A67-25A7-49B4-811E-44368F9FE2AC}"/>
              </a:ext>
            </a:extLst>
          </p:cNvPr>
          <p:cNvPicPr>
            <a:picLocks noChangeAspect="1"/>
          </p:cNvPicPr>
          <p:nvPr/>
        </p:nvPicPr>
        <p:blipFill rotWithShape="1">
          <a:blip r:embed="rId4"/>
          <a:srcRect t="13454" b="11283"/>
          <a:stretch/>
        </p:blipFill>
        <p:spPr>
          <a:xfrm>
            <a:off x="312639" y="3797426"/>
            <a:ext cx="2034158" cy="2041276"/>
          </a:xfrm>
          <a:prstGeom prst="rect">
            <a:avLst/>
          </a:prstGeom>
        </p:spPr>
      </p:pic>
    </p:spTree>
    <p:extLst>
      <p:ext uri="{BB962C8B-B14F-4D97-AF65-F5344CB8AC3E}">
        <p14:creationId xmlns:p14="http://schemas.microsoft.com/office/powerpoint/2010/main" val="648985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152400" y="1179900"/>
            <a:ext cx="83820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b="1" dirty="0">
                <a:solidFill>
                  <a:srgbClr val="082640"/>
                </a:solidFill>
                <a:latin typeface="Lucida Sans" panose="020B0602030504020204" pitchFamily="34" charset="0"/>
              </a:rPr>
              <a:t>It’s All </a:t>
            </a:r>
            <a:r>
              <a:rPr lang="en" sz="2000" b="1" dirty="0">
                <a:solidFill>
                  <a:srgbClr val="002060"/>
                </a:solidFill>
                <a:latin typeface="Lucida Sans" panose="020B0602030504020204" pitchFamily="34" charset="0"/>
              </a:rPr>
              <a:t>Between</a:t>
            </a:r>
            <a:r>
              <a:rPr lang="en" sz="2000" b="1" dirty="0">
                <a:solidFill>
                  <a:srgbClr val="082640"/>
                </a:solidFill>
                <a:latin typeface="Lucida Sans" panose="020B0602030504020204" pitchFamily="34" charset="0"/>
              </a:rPr>
              <a:t> the Ears: The Cognitive Aspects of TMs</a:t>
            </a:r>
            <a:endParaRPr sz="2000" b="1" dirty="0">
              <a:solidFill>
                <a:srgbClr val="082640"/>
              </a:solidFill>
              <a:latin typeface="Lucida Sans" panose="020B0602030504020204" pitchFamily="34" charset="0"/>
            </a:endParaRPr>
          </a:p>
        </p:txBody>
      </p:sp>
      <p:pic>
        <p:nvPicPr>
          <p:cNvPr id="7" name="Picture 6">
            <a:extLst>
              <a:ext uri="{FF2B5EF4-FFF2-40B4-BE49-F238E27FC236}">
                <a16:creationId xmlns:a16="http://schemas.microsoft.com/office/drawing/2014/main" id="{DE6F815D-219F-4FA8-A8AC-829953FCABB5}"/>
              </a:ext>
            </a:extLst>
          </p:cNvPr>
          <p:cNvPicPr>
            <a:picLocks noChangeAspect="1"/>
          </p:cNvPicPr>
          <p:nvPr/>
        </p:nvPicPr>
        <p:blipFill rotWithShape="1">
          <a:blip r:embed="rId4"/>
          <a:srcRect l="26847" t="7882" r="25493" b="7389"/>
          <a:stretch/>
        </p:blipFill>
        <p:spPr>
          <a:xfrm>
            <a:off x="762000" y="2057400"/>
            <a:ext cx="2057401" cy="2057400"/>
          </a:xfrm>
          <a:prstGeom prst="rect">
            <a:avLst/>
          </a:prstGeom>
        </p:spPr>
      </p:pic>
      <p:pic>
        <p:nvPicPr>
          <p:cNvPr id="8" name="Picture 7">
            <a:extLst>
              <a:ext uri="{FF2B5EF4-FFF2-40B4-BE49-F238E27FC236}">
                <a16:creationId xmlns:a16="http://schemas.microsoft.com/office/drawing/2014/main" id="{AC352982-D3B7-431E-B880-B13C8456895A}"/>
              </a:ext>
            </a:extLst>
          </p:cNvPr>
          <p:cNvPicPr>
            <a:picLocks noChangeAspect="1"/>
          </p:cNvPicPr>
          <p:nvPr/>
        </p:nvPicPr>
        <p:blipFill>
          <a:blip r:embed="rId5"/>
          <a:stretch>
            <a:fillRect/>
          </a:stretch>
        </p:blipFill>
        <p:spPr>
          <a:xfrm>
            <a:off x="1012285" y="4419600"/>
            <a:ext cx="2721516" cy="2121932"/>
          </a:xfrm>
          <a:prstGeom prst="rect">
            <a:avLst/>
          </a:prstGeom>
        </p:spPr>
      </p:pic>
      <p:sp>
        <p:nvSpPr>
          <p:cNvPr id="2" name="TextBox 1">
            <a:extLst>
              <a:ext uri="{FF2B5EF4-FFF2-40B4-BE49-F238E27FC236}">
                <a16:creationId xmlns:a16="http://schemas.microsoft.com/office/drawing/2014/main" id="{54137F5B-FE21-443B-B050-BBA4A781434C}"/>
              </a:ext>
            </a:extLst>
          </p:cNvPr>
          <p:cNvSpPr txBox="1"/>
          <p:nvPr/>
        </p:nvSpPr>
        <p:spPr>
          <a:xfrm>
            <a:off x="304800" y="746554"/>
            <a:ext cx="6019800" cy="461665"/>
          </a:xfrm>
          <a:prstGeom prst="rect">
            <a:avLst/>
          </a:prstGeom>
          <a:noFill/>
        </p:spPr>
        <p:txBody>
          <a:bodyPr wrap="square" rtlCol="0">
            <a:spAutoFit/>
          </a:bodyPr>
          <a:lstStyle/>
          <a:p>
            <a:r>
              <a:rPr lang="en-US" sz="2400" b="1" dirty="0">
                <a:solidFill>
                  <a:srgbClr val="002060"/>
                </a:solidFill>
                <a:latin typeface="Lucida Sans" panose="020B0602030504020204" pitchFamily="34" charset="0"/>
              </a:rPr>
              <a:t>Key Concept to Understand TMs:</a:t>
            </a:r>
          </a:p>
        </p:txBody>
      </p:sp>
      <p:pic>
        <p:nvPicPr>
          <p:cNvPr id="4" name="Picture 3" descr="Business man thinking">
            <a:extLst>
              <a:ext uri="{FF2B5EF4-FFF2-40B4-BE49-F238E27FC236}">
                <a16:creationId xmlns:a16="http://schemas.microsoft.com/office/drawing/2014/main" id="{D4D4CBEF-93FC-4D59-923C-F21160FD11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3657600"/>
            <a:ext cx="1071848" cy="3200400"/>
          </a:xfrm>
          <a:prstGeom prst="rect">
            <a:avLst/>
          </a:prstGeom>
        </p:spPr>
      </p:pic>
      <p:pic>
        <p:nvPicPr>
          <p:cNvPr id="11" name="Graphic 10" descr="Thought bubble">
            <a:extLst>
              <a:ext uri="{FF2B5EF4-FFF2-40B4-BE49-F238E27FC236}">
                <a16:creationId xmlns:a16="http://schemas.microsoft.com/office/drawing/2014/main" id="{499A910C-E174-46FC-9C72-2936242A35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4870918" y="2318218"/>
            <a:ext cx="1764363" cy="1764363"/>
          </a:xfrm>
          <a:prstGeom prst="rect">
            <a:avLst/>
          </a:prstGeom>
        </p:spPr>
      </p:pic>
      <p:sp>
        <p:nvSpPr>
          <p:cNvPr id="3" name="TextBox 2">
            <a:extLst>
              <a:ext uri="{FF2B5EF4-FFF2-40B4-BE49-F238E27FC236}">
                <a16:creationId xmlns:a16="http://schemas.microsoft.com/office/drawing/2014/main" id="{FCE8032B-1CC3-49D5-A0BD-0C7E37C8738D}"/>
              </a:ext>
            </a:extLst>
          </p:cNvPr>
          <p:cNvSpPr txBox="1"/>
          <p:nvPr/>
        </p:nvSpPr>
        <p:spPr>
          <a:xfrm>
            <a:off x="5204606" y="2803243"/>
            <a:ext cx="1143000" cy="369332"/>
          </a:xfrm>
          <a:prstGeom prst="rect">
            <a:avLst/>
          </a:prstGeom>
          <a:noFill/>
        </p:spPr>
        <p:txBody>
          <a:bodyPr wrap="square" rtlCol="0">
            <a:spAutoFit/>
          </a:bodyPr>
          <a:lstStyle/>
          <a:p>
            <a:pPr algn="ctr"/>
            <a:r>
              <a:rPr lang="en-US" dirty="0"/>
              <a:t>Apple</a:t>
            </a:r>
          </a:p>
        </p:txBody>
      </p:sp>
      <p:pic>
        <p:nvPicPr>
          <p:cNvPr id="6" name="Picture 5">
            <a:extLst>
              <a:ext uri="{FF2B5EF4-FFF2-40B4-BE49-F238E27FC236}">
                <a16:creationId xmlns:a16="http://schemas.microsoft.com/office/drawing/2014/main" id="{2F363DF6-85FC-45E1-9F5A-56644CC889C6}"/>
              </a:ext>
            </a:extLst>
          </p:cNvPr>
          <p:cNvPicPr>
            <a:picLocks noChangeAspect="1"/>
          </p:cNvPicPr>
          <p:nvPr/>
        </p:nvPicPr>
        <p:blipFill>
          <a:blip r:embed="rId9"/>
          <a:stretch>
            <a:fillRect/>
          </a:stretch>
        </p:blipFill>
        <p:spPr>
          <a:xfrm flipH="1">
            <a:off x="6872881" y="1723768"/>
            <a:ext cx="2449330" cy="2449330"/>
          </a:xfrm>
          <a:prstGeom prst="rect">
            <a:avLst/>
          </a:prstGeom>
        </p:spPr>
      </p:pic>
      <p:pic>
        <p:nvPicPr>
          <p:cNvPr id="12" name="Picture 11">
            <a:extLst>
              <a:ext uri="{FF2B5EF4-FFF2-40B4-BE49-F238E27FC236}">
                <a16:creationId xmlns:a16="http://schemas.microsoft.com/office/drawing/2014/main" id="{B730C730-F473-41D7-9126-FDCC20213741}"/>
              </a:ext>
            </a:extLst>
          </p:cNvPr>
          <p:cNvPicPr>
            <a:picLocks noChangeAspect="1"/>
          </p:cNvPicPr>
          <p:nvPr/>
        </p:nvPicPr>
        <p:blipFill rotWithShape="1">
          <a:blip r:embed="rId10"/>
          <a:srcRect l="492" t="7979" r="3005" b="7635"/>
          <a:stretch/>
        </p:blipFill>
        <p:spPr>
          <a:xfrm>
            <a:off x="7678447" y="2251176"/>
            <a:ext cx="838198" cy="879016"/>
          </a:xfrm>
          <a:prstGeom prst="rect">
            <a:avLst/>
          </a:prstGeom>
        </p:spPr>
      </p:pic>
    </p:spTree>
    <p:extLst>
      <p:ext uri="{BB962C8B-B14F-4D97-AF65-F5344CB8AC3E}">
        <p14:creationId xmlns:p14="http://schemas.microsoft.com/office/powerpoint/2010/main" val="387312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Fanciful</a:t>
            </a:r>
            <a:endParaRPr lang="en-US" i="1" dirty="0"/>
          </a:p>
        </p:txBody>
      </p:sp>
      <p:sp>
        <p:nvSpPr>
          <p:cNvPr id="7" name="Slide Number Placeholder 6"/>
          <p:cNvSpPr>
            <a:spLocks noGrp="1"/>
          </p:cNvSpPr>
          <p:nvPr>
            <p:ph type="sldNum" sz="quarter" idx="12"/>
          </p:nvPr>
        </p:nvSpPr>
        <p:spPr/>
        <p:txBody>
          <a:bodyPr/>
          <a:lstStyle/>
          <a:p>
            <a:fld id="{56E2100E-4203-464F-A991-7C4087CE902D}" type="slidenum">
              <a:rPr lang="en-US" smtClean="0"/>
              <a:pPr/>
              <a:t>21</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2900791"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600" y="2514600"/>
            <a:ext cx="2430462" cy="251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28ECCFB0-614C-4A62-9C08-444E3F0D3ECB}"/>
              </a:ext>
            </a:extLst>
          </p:cNvPr>
          <p:cNvPicPr>
            <a:picLocks noChangeAspect="1"/>
          </p:cNvPicPr>
          <p:nvPr/>
        </p:nvPicPr>
        <p:blipFill>
          <a:blip r:embed="rId4"/>
          <a:stretch>
            <a:fillRect/>
          </a:stretch>
        </p:blipFill>
        <p:spPr>
          <a:xfrm>
            <a:off x="1371600" y="3445042"/>
            <a:ext cx="2727158" cy="2727158"/>
          </a:xfrm>
          <a:prstGeom prst="rect">
            <a:avLst/>
          </a:prstGeom>
        </p:spPr>
      </p:pic>
    </p:spTree>
    <p:extLst>
      <p:ext uri="{BB962C8B-B14F-4D97-AF65-F5344CB8AC3E}">
        <p14:creationId xmlns:p14="http://schemas.microsoft.com/office/powerpoint/2010/main" val="308676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Arbitrary </a:t>
            </a:r>
            <a:endParaRPr lang="en-US" i="1" dirty="0"/>
          </a:p>
        </p:txBody>
      </p:sp>
      <p:sp>
        <p:nvSpPr>
          <p:cNvPr id="7" name="Slide Number Placeholder 6"/>
          <p:cNvSpPr>
            <a:spLocks noGrp="1"/>
          </p:cNvSpPr>
          <p:nvPr>
            <p:ph type="sldNum" sz="quarter" idx="12"/>
          </p:nvPr>
        </p:nvSpPr>
        <p:spPr/>
        <p:txBody>
          <a:bodyPr/>
          <a:lstStyle/>
          <a:p>
            <a:fld id="{56E2100E-4203-464F-A991-7C4087CE902D}" type="slidenum">
              <a:rPr lang="en-US" smtClean="0"/>
              <a:pPr/>
              <a:t>22</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209679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38" y="3707884"/>
            <a:ext cx="2243138"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60080B9-36E5-442B-8906-9856F0DF0D48}"/>
              </a:ext>
            </a:extLst>
          </p:cNvPr>
          <p:cNvPicPr>
            <a:picLocks noChangeAspect="1"/>
          </p:cNvPicPr>
          <p:nvPr/>
        </p:nvPicPr>
        <p:blipFill>
          <a:blip r:embed="rId4"/>
          <a:stretch>
            <a:fillRect/>
          </a:stretch>
        </p:blipFill>
        <p:spPr>
          <a:xfrm>
            <a:off x="6132811" y="1371600"/>
            <a:ext cx="2243138" cy="2243138"/>
          </a:xfrm>
          <a:prstGeom prst="rect">
            <a:avLst/>
          </a:prstGeom>
        </p:spPr>
      </p:pic>
    </p:spTree>
    <p:extLst>
      <p:ext uri="{BB962C8B-B14F-4D97-AF65-F5344CB8AC3E}">
        <p14:creationId xmlns:p14="http://schemas.microsoft.com/office/powerpoint/2010/main" val="3021587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Suggestive </a:t>
            </a:r>
            <a:endParaRPr lang="en-US" i="1" dirty="0"/>
          </a:p>
        </p:txBody>
      </p:sp>
      <p:sp>
        <p:nvSpPr>
          <p:cNvPr id="7" name="Slide Number Placeholder 6"/>
          <p:cNvSpPr>
            <a:spLocks noGrp="1"/>
          </p:cNvSpPr>
          <p:nvPr>
            <p:ph type="sldNum" sz="quarter" idx="12"/>
          </p:nvPr>
        </p:nvSpPr>
        <p:spPr/>
        <p:txBody>
          <a:bodyPr/>
          <a:lstStyle/>
          <a:p>
            <a:fld id="{56E2100E-4203-464F-A991-7C4087CE902D}" type="slidenum">
              <a:rPr lang="en-US" smtClean="0"/>
              <a:pPr/>
              <a:t>23</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2869709"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275" y="3962400"/>
            <a:ext cx="3851596"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810314B2-7B0D-4DF0-91CD-DDC3AF088640}"/>
              </a:ext>
            </a:extLst>
          </p:cNvPr>
          <p:cNvPicPr>
            <a:picLocks noChangeAspect="1"/>
          </p:cNvPicPr>
          <p:nvPr/>
        </p:nvPicPr>
        <p:blipFill>
          <a:blip r:embed="rId4"/>
          <a:stretch>
            <a:fillRect/>
          </a:stretch>
        </p:blipFill>
        <p:spPr>
          <a:xfrm>
            <a:off x="5410200" y="1924543"/>
            <a:ext cx="2793507" cy="2793507"/>
          </a:xfrm>
          <a:prstGeom prst="rect">
            <a:avLst/>
          </a:prstGeom>
        </p:spPr>
      </p:pic>
    </p:spTree>
    <p:extLst>
      <p:ext uri="{BB962C8B-B14F-4D97-AF65-F5344CB8AC3E}">
        <p14:creationId xmlns:p14="http://schemas.microsoft.com/office/powerpoint/2010/main" val="4239651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57200" y="1066800"/>
            <a:ext cx="74451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cap="small" dirty="0">
                <a:solidFill>
                  <a:srgbClr val="082640"/>
                </a:solidFill>
              </a:rPr>
              <a:t>Descriptive</a:t>
            </a:r>
            <a:endParaRPr b="1" cap="small" dirty="0">
              <a:solidFill>
                <a:srgbClr val="082640"/>
              </a:solidFill>
            </a:endParaRPr>
          </a:p>
        </p:txBody>
      </p:sp>
      <p:sp>
        <p:nvSpPr>
          <p:cNvPr id="109" name="Google Shape;109;p20"/>
          <p:cNvSpPr txBox="1">
            <a:spLocks noGrp="1"/>
          </p:cNvSpPr>
          <p:nvPr>
            <p:ph type="body" idx="1"/>
          </p:nvPr>
        </p:nvSpPr>
        <p:spPr>
          <a:xfrm>
            <a:off x="457200" y="1912045"/>
            <a:ext cx="3757500" cy="2282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1200"/>
              </a:spcAft>
              <a:buClr>
                <a:srgbClr val="082640"/>
              </a:buClr>
              <a:buSzPts val="1800"/>
              <a:buFont typeface="Lucida Sans"/>
              <a:buChar char="●"/>
            </a:pPr>
            <a:r>
              <a:rPr lang="en-US" dirty="0">
                <a:solidFill>
                  <a:srgbClr val="082640"/>
                </a:solidFill>
                <a:latin typeface="Lucida Sans"/>
                <a:ea typeface="Lucida Sans"/>
                <a:cs typeface="Lucida Sans"/>
                <a:sym typeface="Lucida Sans"/>
              </a:rPr>
              <a:t>Examples - HOME SAVINGS for banking services, SECURITY CENTER for a storage facility, and SUDSY for cleaning products</a:t>
            </a:r>
          </a:p>
          <a:p>
            <a:pPr marL="457200" lvl="0" indent="-342900" algn="l" rtl="0">
              <a:lnSpc>
                <a:spcPct val="150000"/>
              </a:lnSpc>
              <a:spcBef>
                <a:spcPts val="0"/>
              </a:spcBef>
              <a:spcAft>
                <a:spcPts val="0"/>
              </a:spcAft>
              <a:buClr>
                <a:srgbClr val="082640"/>
              </a:buClr>
              <a:buSzPts val="1800"/>
              <a:buFont typeface="Lucida Sans"/>
              <a:buChar char="●"/>
            </a:pPr>
            <a:r>
              <a:rPr lang="en-US" dirty="0">
                <a:solidFill>
                  <a:srgbClr val="082640"/>
                </a:solidFill>
                <a:latin typeface="Lucida Sans"/>
                <a:ea typeface="Lucida Sans"/>
                <a:cs typeface="Lucida Sans"/>
                <a:sym typeface="Lucida Sans"/>
              </a:rPr>
              <a:t>It is possible for descriptive marks to “become distinctive” by achieving “secondary meaning” </a:t>
            </a:r>
          </a:p>
        </p:txBody>
      </p:sp>
      <p:pic>
        <p:nvPicPr>
          <p:cNvPr id="2" name="Picture 1">
            <a:extLst>
              <a:ext uri="{FF2B5EF4-FFF2-40B4-BE49-F238E27FC236}">
                <a16:creationId xmlns:a16="http://schemas.microsoft.com/office/drawing/2014/main" id="{103E6BA8-EC3D-43C8-B257-A8B31C2C84EB}"/>
              </a:ext>
            </a:extLst>
          </p:cNvPr>
          <p:cNvPicPr>
            <a:picLocks noChangeAspect="1"/>
          </p:cNvPicPr>
          <p:nvPr/>
        </p:nvPicPr>
        <p:blipFill rotWithShape="1">
          <a:blip r:embed="rId4"/>
          <a:srcRect t="16183" b="13859"/>
          <a:stretch/>
        </p:blipFill>
        <p:spPr>
          <a:xfrm>
            <a:off x="5410200" y="2438400"/>
            <a:ext cx="2971800" cy="3124200"/>
          </a:xfrm>
          <a:prstGeom prst="rect">
            <a:avLst/>
          </a:prstGeom>
        </p:spPr>
      </p:pic>
    </p:spTree>
    <p:extLst>
      <p:ext uri="{BB962C8B-B14F-4D97-AF65-F5344CB8AC3E}">
        <p14:creationId xmlns:p14="http://schemas.microsoft.com/office/powerpoint/2010/main" val="1543802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358500" y="1317975"/>
            <a:ext cx="7544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cap="small" dirty="0">
                <a:solidFill>
                  <a:schemeClr val="lt1"/>
                </a:solidFill>
                <a:latin typeface="Lucida Sans"/>
                <a:ea typeface="Lucida Sans"/>
                <a:cs typeface="Lucida Sans"/>
                <a:sym typeface="Lucida Sans"/>
              </a:rPr>
              <a:t>Generic</a:t>
            </a:r>
            <a:endParaRPr b="1" cap="small" dirty="0">
              <a:solidFill>
                <a:schemeClr val="lt1"/>
              </a:solidFill>
              <a:latin typeface="Lucida Sans"/>
              <a:ea typeface="Lucida Sans"/>
              <a:cs typeface="Lucida Sans"/>
              <a:sym typeface="Lucida Sans"/>
            </a:endParaRPr>
          </a:p>
        </p:txBody>
      </p:sp>
      <p:sp>
        <p:nvSpPr>
          <p:cNvPr id="87" name="Google Shape;87;p18"/>
          <p:cNvSpPr txBox="1">
            <a:spLocks noGrp="1"/>
          </p:cNvSpPr>
          <p:nvPr>
            <p:ph type="body" idx="1"/>
          </p:nvPr>
        </p:nvSpPr>
        <p:spPr>
          <a:xfrm>
            <a:off x="4876800" y="2014000"/>
            <a:ext cx="3853800" cy="39213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lt1"/>
              </a:buClr>
              <a:buSzPts val="1800"/>
              <a:buFont typeface="Lucida Sans"/>
              <a:buChar char="●"/>
            </a:pPr>
            <a:r>
              <a:rPr lang="en-US" dirty="0">
                <a:solidFill>
                  <a:schemeClr val="lt1"/>
                </a:solidFill>
                <a:latin typeface="Lucida Sans"/>
                <a:ea typeface="Lucida Sans"/>
                <a:cs typeface="Lucida Sans"/>
                <a:sym typeface="Lucida Sans"/>
              </a:rPr>
              <a:t>DRY ICE for an ice substitute</a:t>
            </a:r>
          </a:p>
          <a:p>
            <a:pPr marL="457200" lvl="0" indent="-342900" algn="l" rtl="0">
              <a:lnSpc>
                <a:spcPct val="150000"/>
              </a:lnSpc>
              <a:spcBef>
                <a:spcPts val="0"/>
              </a:spcBef>
              <a:spcAft>
                <a:spcPts val="0"/>
              </a:spcAft>
              <a:buClr>
                <a:schemeClr val="lt1"/>
              </a:buClr>
              <a:buSzPts val="1800"/>
              <a:buFont typeface="Lucida Sans"/>
              <a:buChar char="●"/>
            </a:pPr>
            <a:r>
              <a:rPr lang="en-US" dirty="0">
                <a:solidFill>
                  <a:schemeClr val="lt1"/>
                </a:solidFill>
                <a:latin typeface="Lucida Sans"/>
                <a:ea typeface="Lucida Sans"/>
                <a:cs typeface="Lucida Sans"/>
                <a:sym typeface="Lucida Sans"/>
              </a:rPr>
              <a:t>SHREDDED WHEAT for breakfast cereal</a:t>
            </a:r>
          </a:p>
          <a:p>
            <a:pPr marL="457200" lvl="0" indent="-342900" algn="l" rtl="0">
              <a:lnSpc>
                <a:spcPct val="150000"/>
              </a:lnSpc>
              <a:spcBef>
                <a:spcPts val="0"/>
              </a:spcBef>
              <a:spcAft>
                <a:spcPts val="0"/>
              </a:spcAft>
              <a:buClr>
                <a:schemeClr val="lt1"/>
              </a:buClr>
              <a:buSzPts val="1800"/>
              <a:buFont typeface="Lucida Sans"/>
              <a:buChar char="●"/>
            </a:pPr>
            <a:r>
              <a:rPr lang="en-US" dirty="0">
                <a:solidFill>
                  <a:schemeClr val="lt1"/>
                </a:solidFill>
                <a:latin typeface="Lucida Sans"/>
                <a:ea typeface="Lucida Sans"/>
                <a:cs typeface="Lucida Sans"/>
                <a:sym typeface="Lucida Sans"/>
              </a:rPr>
              <a:t>SUPER GLUE for an adhesive</a:t>
            </a:r>
          </a:p>
          <a:p>
            <a:pPr marL="457200" lvl="0" indent="-342900" algn="l" rtl="0">
              <a:lnSpc>
                <a:spcPct val="150000"/>
              </a:lnSpc>
              <a:spcBef>
                <a:spcPts val="0"/>
              </a:spcBef>
              <a:spcAft>
                <a:spcPts val="0"/>
              </a:spcAft>
              <a:buClr>
                <a:schemeClr val="lt1"/>
              </a:buClr>
              <a:buSzPts val="1800"/>
              <a:buFont typeface="Lucida Sans"/>
              <a:buChar char="●"/>
            </a:pPr>
            <a:r>
              <a:rPr lang="en-US" dirty="0">
                <a:solidFill>
                  <a:schemeClr val="lt1"/>
                </a:solidFill>
                <a:latin typeface="Lucida Sans"/>
                <a:ea typeface="Lucida Sans"/>
                <a:cs typeface="Lucida Sans"/>
                <a:sym typeface="Lucida Sans"/>
              </a:rPr>
              <a:t>ESCALATOR for moving staircases</a:t>
            </a:r>
          </a:p>
          <a:p>
            <a:pPr marL="457200" lvl="0" indent="-342900" algn="l" rtl="0">
              <a:lnSpc>
                <a:spcPct val="150000"/>
              </a:lnSpc>
              <a:spcBef>
                <a:spcPts val="0"/>
              </a:spcBef>
              <a:spcAft>
                <a:spcPts val="0"/>
              </a:spcAft>
              <a:buClr>
                <a:schemeClr val="lt1"/>
              </a:buClr>
              <a:buSzPts val="1800"/>
              <a:buFont typeface="Lucida Sans"/>
              <a:buChar char="●"/>
            </a:pPr>
            <a:r>
              <a:rPr lang="en-US" dirty="0">
                <a:solidFill>
                  <a:schemeClr val="lt1"/>
                </a:solidFill>
                <a:latin typeface="Lucida Sans"/>
                <a:ea typeface="Lucida Sans"/>
                <a:cs typeface="Lucida Sans"/>
                <a:sym typeface="Lucida Sans"/>
              </a:rPr>
              <a:t>ASPIRIN for pain relief medication</a:t>
            </a:r>
          </a:p>
        </p:txBody>
      </p:sp>
      <p:pic>
        <p:nvPicPr>
          <p:cNvPr id="5" name="Picture 4">
            <a:extLst>
              <a:ext uri="{FF2B5EF4-FFF2-40B4-BE49-F238E27FC236}">
                <a16:creationId xmlns:a16="http://schemas.microsoft.com/office/drawing/2014/main" id="{B8C629F1-C988-487E-A7A1-FB18E131733C}"/>
              </a:ext>
            </a:extLst>
          </p:cNvPr>
          <p:cNvPicPr>
            <a:picLocks noChangeAspect="1"/>
          </p:cNvPicPr>
          <p:nvPr/>
        </p:nvPicPr>
        <p:blipFill>
          <a:blip r:embed="rId4"/>
          <a:stretch>
            <a:fillRect/>
          </a:stretch>
        </p:blipFill>
        <p:spPr>
          <a:xfrm>
            <a:off x="838200" y="2209800"/>
            <a:ext cx="2350271" cy="1557408"/>
          </a:xfrm>
          <a:prstGeom prst="rect">
            <a:avLst/>
          </a:prstGeom>
        </p:spPr>
      </p:pic>
      <p:pic>
        <p:nvPicPr>
          <p:cNvPr id="7" name="Picture 6">
            <a:extLst>
              <a:ext uri="{FF2B5EF4-FFF2-40B4-BE49-F238E27FC236}">
                <a16:creationId xmlns:a16="http://schemas.microsoft.com/office/drawing/2014/main" id="{2C29996A-BCF4-435B-A64D-EB3E942B079A}"/>
              </a:ext>
            </a:extLst>
          </p:cNvPr>
          <p:cNvPicPr>
            <a:picLocks noChangeAspect="1"/>
          </p:cNvPicPr>
          <p:nvPr/>
        </p:nvPicPr>
        <p:blipFill>
          <a:blip r:embed="rId5"/>
          <a:stretch>
            <a:fillRect/>
          </a:stretch>
        </p:blipFill>
        <p:spPr>
          <a:xfrm>
            <a:off x="2412178" y="4153353"/>
            <a:ext cx="1552586" cy="1557408"/>
          </a:xfrm>
          <a:prstGeom prst="rect">
            <a:avLst/>
          </a:prstGeom>
        </p:spPr>
      </p:pic>
    </p:spTree>
    <p:extLst>
      <p:ext uri="{BB962C8B-B14F-4D97-AF65-F5344CB8AC3E}">
        <p14:creationId xmlns:p14="http://schemas.microsoft.com/office/powerpoint/2010/main" val="287096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28176" y="1006359"/>
            <a:ext cx="561542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cap="small" dirty="0">
                <a:solidFill>
                  <a:schemeClr val="lt1"/>
                </a:solidFill>
                <a:latin typeface="Lucida Sans"/>
                <a:ea typeface="Lucida Sans"/>
                <a:cs typeface="Lucida Sans"/>
                <a:sym typeface="Lucida Sans"/>
              </a:rPr>
              <a:t>Key Factors for TM Selection</a:t>
            </a:r>
            <a:endParaRPr b="1" cap="small" dirty="0">
              <a:solidFill>
                <a:schemeClr val="lt1"/>
              </a:solidFill>
              <a:latin typeface="Lucida Sans"/>
              <a:ea typeface="Lucida Sans"/>
              <a:cs typeface="Lucida Sans"/>
              <a:sym typeface="Lucida Sans"/>
            </a:endParaRPr>
          </a:p>
        </p:txBody>
      </p:sp>
      <p:sp>
        <p:nvSpPr>
          <p:cNvPr id="67" name="Google Shape;67;p15"/>
          <p:cNvSpPr txBox="1">
            <a:spLocks noGrp="1"/>
          </p:cNvSpPr>
          <p:nvPr>
            <p:ph type="body" idx="1"/>
          </p:nvPr>
        </p:nvSpPr>
        <p:spPr>
          <a:xfrm>
            <a:off x="328176" y="2028234"/>
            <a:ext cx="6682224" cy="4677365"/>
          </a:xfrm>
          <a:prstGeom prst="rect">
            <a:avLst/>
          </a:prstGeom>
        </p:spPr>
        <p:txBody>
          <a:bodyPr spcFirstLastPara="1" wrap="square" lIns="91425" tIns="91425" rIns="91425" bIns="91425" anchor="t" anchorCtr="0">
            <a:noAutofit/>
          </a:bodyPr>
          <a:lstStyle/>
          <a:p>
            <a:pPr marL="0" lvl="0" indent="0" algn="l" rtl="0">
              <a:spcBef>
                <a:spcPts val="0"/>
              </a:spcBef>
              <a:spcAft>
                <a:spcPts val="1800"/>
              </a:spcAft>
              <a:buNone/>
            </a:pPr>
            <a:r>
              <a:rPr lang="en-US" dirty="0">
                <a:solidFill>
                  <a:schemeClr val="lt1"/>
                </a:solidFill>
                <a:latin typeface="Lucida Sans"/>
                <a:ea typeface="Lucida Sans"/>
                <a:cs typeface="Lucida Sans"/>
                <a:sym typeface="Lucida Sans"/>
              </a:rPr>
              <a:t>Marks that are fanciful, arbitrary, or suggestive are considered distinctive enough to function as trademarks</a:t>
            </a:r>
          </a:p>
          <a:p>
            <a:pPr marL="0" lvl="0" indent="0" algn="l" rtl="0">
              <a:spcBef>
                <a:spcPts val="0"/>
              </a:spcBef>
              <a:spcAft>
                <a:spcPts val="1600"/>
              </a:spcAft>
              <a:buNone/>
            </a:pPr>
            <a:r>
              <a:rPr lang="en-US" dirty="0">
                <a:solidFill>
                  <a:schemeClr val="lt1"/>
                </a:solidFill>
                <a:latin typeface="Lucida Sans"/>
                <a:ea typeface="Lucida Sans"/>
                <a:cs typeface="Lucida Sans"/>
                <a:sym typeface="Lucida Sans"/>
              </a:rPr>
              <a:t>Marks that are descriptive or generic do not function as trademarks</a:t>
            </a:r>
          </a:p>
          <a:p>
            <a:pPr marL="0" lvl="0" indent="0" algn="l" rtl="0">
              <a:spcBef>
                <a:spcPts val="0"/>
              </a:spcBef>
              <a:spcAft>
                <a:spcPts val="1200"/>
              </a:spcAft>
              <a:buNone/>
            </a:pPr>
            <a:endParaRPr lang="en-US" dirty="0">
              <a:solidFill>
                <a:schemeClr val="lt1"/>
              </a:solidFill>
              <a:latin typeface="Lucida Sans"/>
              <a:ea typeface="Lucida Sans"/>
              <a:cs typeface="Lucida Sans"/>
              <a:sym typeface="Lucida Sans"/>
            </a:endParaRPr>
          </a:p>
          <a:p>
            <a:pPr marL="0" lvl="0" indent="0" algn="l" rtl="0">
              <a:spcBef>
                <a:spcPts val="0"/>
              </a:spcBef>
              <a:spcAft>
                <a:spcPts val="600"/>
              </a:spcAft>
              <a:buNone/>
            </a:pPr>
            <a:r>
              <a:rPr lang="en-US" dirty="0">
                <a:solidFill>
                  <a:schemeClr val="lt1"/>
                </a:solidFill>
                <a:latin typeface="Lucida Sans"/>
                <a:ea typeface="Lucida Sans"/>
                <a:cs typeface="Lucida Sans"/>
                <a:sym typeface="Lucida Sans"/>
              </a:rPr>
              <a:t>Choose marks which are fanciful or arbitrary</a:t>
            </a:r>
          </a:p>
          <a:p>
            <a:pPr marL="285750" indent="-285750">
              <a:spcAft>
                <a:spcPts val="1600"/>
              </a:spcAft>
              <a:buClr>
                <a:schemeClr val="bg1"/>
              </a:buClr>
            </a:pPr>
            <a:r>
              <a:rPr lang="en-US" dirty="0">
                <a:solidFill>
                  <a:schemeClr val="lt1"/>
                </a:solidFill>
                <a:latin typeface="Lucida Sans"/>
                <a:ea typeface="Lucida Sans"/>
                <a:cs typeface="Lucida Sans"/>
                <a:sym typeface="Lucida Sans"/>
              </a:rPr>
              <a:t>Stronger marks </a:t>
            </a:r>
          </a:p>
          <a:p>
            <a:pPr marL="285750" indent="-285750">
              <a:spcAft>
                <a:spcPts val="1600"/>
              </a:spcAft>
              <a:buClr>
                <a:schemeClr val="bg1"/>
              </a:buClr>
            </a:pPr>
            <a:r>
              <a:rPr lang="en-US" dirty="0">
                <a:solidFill>
                  <a:schemeClr val="lt1"/>
                </a:solidFill>
                <a:latin typeface="Lucida Sans"/>
                <a:ea typeface="Lucida Sans"/>
                <a:cs typeface="Lucida Sans"/>
                <a:sym typeface="Lucida Sans"/>
              </a:rPr>
              <a:t>Easier to protect and enforce in the marketplace.</a:t>
            </a:r>
          </a:p>
          <a:p>
            <a:pPr marL="285750" indent="-285750">
              <a:spcAft>
                <a:spcPts val="1600"/>
              </a:spcAft>
              <a:buClr>
                <a:schemeClr val="bg1"/>
              </a:buClr>
            </a:pPr>
            <a:r>
              <a:rPr lang="en-US" dirty="0">
                <a:solidFill>
                  <a:schemeClr val="lt1"/>
                </a:solidFill>
                <a:latin typeface="Lucida Sans"/>
                <a:ea typeface="Lucida Sans"/>
                <a:cs typeface="Lucida Sans"/>
                <a:sym typeface="Lucida Sans"/>
              </a:rPr>
              <a:t>More memorable to the consumer</a:t>
            </a:r>
          </a:p>
        </p:txBody>
      </p:sp>
      <p:pic>
        <p:nvPicPr>
          <p:cNvPr id="3" name="Picture 2">
            <a:extLst>
              <a:ext uri="{FF2B5EF4-FFF2-40B4-BE49-F238E27FC236}">
                <a16:creationId xmlns:a16="http://schemas.microsoft.com/office/drawing/2014/main" id="{DAD978B1-DF87-4BF7-A8D1-7696EA4EC7AA}"/>
              </a:ext>
            </a:extLst>
          </p:cNvPr>
          <p:cNvPicPr>
            <a:picLocks noChangeAspect="1"/>
          </p:cNvPicPr>
          <p:nvPr/>
        </p:nvPicPr>
        <p:blipFill>
          <a:blip r:embed="rId4"/>
          <a:stretch>
            <a:fillRect/>
          </a:stretch>
        </p:blipFill>
        <p:spPr>
          <a:xfrm>
            <a:off x="6402441" y="4784715"/>
            <a:ext cx="2741559" cy="2057400"/>
          </a:xfrm>
          <a:prstGeom prst="rect">
            <a:avLst/>
          </a:prstGeom>
        </p:spPr>
      </p:pic>
    </p:spTree>
    <p:extLst>
      <p:ext uri="{BB962C8B-B14F-4D97-AF65-F5344CB8AC3E}">
        <p14:creationId xmlns:p14="http://schemas.microsoft.com/office/powerpoint/2010/main" val="1366678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04800" y="1066800"/>
            <a:ext cx="6649075"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b="1" cap="small" dirty="0">
                <a:solidFill>
                  <a:srgbClr val="082640"/>
                </a:solidFill>
                <a:latin typeface="Lucida Sans" panose="020B0602030504020204" pitchFamily="34" charset="0"/>
              </a:rPr>
              <a:t>How are trademark rights obtained?</a:t>
            </a:r>
            <a:endParaRPr b="1" cap="small" dirty="0">
              <a:solidFill>
                <a:srgbClr val="082640"/>
              </a:solidFill>
              <a:latin typeface="Lucida Sans" panose="020B0602030504020204" pitchFamily="34" charset="0"/>
            </a:endParaRPr>
          </a:p>
        </p:txBody>
      </p:sp>
      <p:sp>
        <p:nvSpPr>
          <p:cNvPr id="80" name="Google Shape;80;p17"/>
          <p:cNvSpPr txBox="1">
            <a:spLocks noGrp="1"/>
          </p:cNvSpPr>
          <p:nvPr>
            <p:ph type="body" idx="1"/>
          </p:nvPr>
        </p:nvSpPr>
        <p:spPr>
          <a:xfrm>
            <a:off x="304800" y="1981200"/>
            <a:ext cx="8534400" cy="4343400"/>
          </a:xfrm>
          <a:prstGeom prst="rect">
            <a:avLst/>
          </a:prstGeom>
        </p:spPr>
        <p:txBody>
          <a:bodyPr spcFirstLastPara="1" wrap="square" lIns="91425" tIns="91425" rIns="91425" bIns="91425" numCol="2" spcCol="91440" anchor="t" anchorCtr="0">
            <a:noAutofit/>
          </a:bodyPr>
          <a:lstStyle/>
          <a:p>
            <a:pPr marL="457200" lvl="0" indent="-342900" algn="l" rtl="0">
              <a:lnSpc>
                <a:spcPct val="150000"/>
              </a:lnSpc>
              <a:spcBef>
                <a:spcPts val="0"/>
              </a:spcBef>
              <a:spcAft>
                <a:spcPts val="0"/>
              </a:spcAft>
              <a:buClr>
                <a:srgbClr val="082640"/>
              </a:buClr>
              <a:buSzPts val="1800"/>
              <a:buFont typeface="Lucida Sans"/>
              <a:buChar char="●"/>
            </a:pPr>
            <a:r>
              <a:rPr lang="en-US" sz="2000" dirty="0">
                <a:solidFill>
                  <a:srgbClr val="082640"/>
                </a:solidFill>
                <a:latin typeface="Lucida Sans" panose="020B0602030504020204" pitchFamily="34" charset="0"/>
                <a:ea typeface="Lucida Sans"/>
                <a:cs typeface="Lucida Sans"/>
                <a:sym typeface="Lucida Sans"/>
              </a:rPr>
              <a:t>The Lanham Act –</a:t>
            </a:r>
          </a:p>
          <a:p>
            <a:pPr marL="114300" lvl="0" indent="0" algn="l" rtl="0">
              <a:lnSpc>
                <a:spcPct val="150000"/>
              </a:lnSpc>
              <a:spcBef>
                <a:spcPts val="0"/>
              </a:spcBef>
              <a:spcAft>
                <a:spcPts val="0"/>
              </a:spcAft>
              <a:buClr>
                <a:srgbClr val="082640"/>
              </a:buClr>
              <a:buSzPts val="1800"/>
              <a:buNone/>
            </a:pPr>
            <a:r>
              <a:rPr lang="en-US" sz="2000" dirty="0">
                <a:solidFill>
                  <a:srgbClr val="082640"/>
                </a:solidFill>
                <a:latin typeface="Lucida Sans" panose="020B0602030504020204" pitchFamily="34" charset="0"/>
                <a:ea typeface="Lucida Sans"/>
                <a:cs typeface="Lucida Sans"/>
                <a:sym typeface="Lucida Sans"/>
              </a:rPr>
              <a:t>	15 U.S.C. § 1051 et seq.</a:t>
            </a:r>
          </a:p>
          <a:p>
            <a:pPr marL="457200" lvl="0" indent="-342900" algn="l" rtl="0">
              <a:lnSpc>
                <a:spcPct val="150000"/>
              </a:lnSpc>
              <a:spcBef>
                <a:spcPts val="0"/>
              </a:spcBef>
              <a:spcAft>
                <a:spcPts val="0"/>
              </a:spcAft>
              <a:buClr>
                <a:srgbClr val="082640"/>
              </a:buClr>
              <a:buSzPts val="1800"/>
              <a:buFont typeface="Lucida Sans"/>
              <a:buChar char="●"/>
            </a:pPr>
            <a:r>
              <a:rPr lang="en-US" sz="2000" dirty="0">
                <a:solidFill>
                  <a:srgbClr val="082640"/>
                </a:solidFill>
                <a:latin typeface="Lucida Sans" panose="020B0602030504020204" pitchFamily="34" charset="0"/>
                <a:ea typeface="Lucida Sans"/>
                <a:cs typeface="Lucida Sans"/>
                <a:sym typeface="Lucida Sans"/>
              </a:rPr>
              <a:t>Trademark rights begin upon: </a:t>
            </a:r>
          </a:p>
          <a:p>
            <a:pPr marL="571500" lvl="0" indent="-457200" algn="l" rtl="0">
              <a:lnSpc>
                <a:spcPct val="150000"/>
              </a:lnSpc>
              <a:spcBef>
                <a:spcPts val="0"/>
              </a:spcBef>
              <a:spcAft>
                <a:spcPts val="0"/>
              </a:spcAft>
              <a:buClr>
                <a:srgbClr val="082640"/>
              </a:buClr>
              <a:buSzPts val="1800"/>
              <a:buFont typeface="+mj-lt"/>
              <a:buAutoNum type="arabicPeriod"/>
            </a:pPr>
            <a:r>
              <a:rPr lang="en-US" sz="2000" dirty="0">
                <a:solidFill>
                  <a:srgbClr val="082640"/>
                </a:solidFill>
                <a:latin typeface="Lucida Sans" panose="020B0602030504020204" pitchFamily="34" charset="0"/>
                <a:ea typeface="Lucida Sans"/>
                <a:cs typeface="Lucida Sans"/>
                <a:sym typeface="Lucida Sans"/>
              </a:rPr>
              <a:t>filing of a use or an intent-to-use federal trademark application; or</a:t>
            </a:r>
          </a:p>
          <a:p>
            <a:pPr marL="571500" lvl="0" indent="-457200" algn="l" rtl="0">
              <a:lnSpc>
                <a:spcPct val="150000"/>
              </a:lnSpc>
              <a:spcBef>
                <a:spcPts val="0"/>
              </a:spcBef>
              <a:spcAft>
                <a:spcPts val="0"/>
              </a:spcAft>
              <a:buClr>
                <a:srgbClr val="082640"/>
              </a:buClr>
              <a:buSzPts val="1800"/>
              <a:buFont typeface="+mj-lt"/>
              <a:buAutoNum type="arabicPeriod"/>
            </a:pPr>
            <a:r>
              <a:rPr lang="en-US" sz="2000" dirty="0">
                <a:solidFill>
                  <a:srgbClr val="082640"/>
                </a:solidFill>
                <a:latin typeface="Lucida Sans" panose="020B0602030504020204" pitchFamily="34" charset="0"/>
                <a:ea typeface="Lucida Sans"/>
                <a:cs typeface="Lucida Sans"/>
                <a:sym typeface="Lucida Sans"/>
              </a:rPr>
              <a:t>use of a trademark in commerce </a:t>
            </a:r>
          </a:p>
          <a:p>
            <a:pPr marL="457200" lvl="0" indent="-342900" algn="l" rtl="0">
              <a:lnSpc>
                <a:spcPct val="150000"/>
              </a:lnSpc>
              <a:spcBef>
                <a:spcPts val="0"/>
              </a:spcBef>
              <a:spcAft>
                <a:spcPts val="0"/>
              </a:spcAft>
              <a:buClr>
                <a:srgbClr val="082640"/>
              </a:buClr>
              <a:buSzPts val="1800"/>
              <a:buFont typeface="Lucida Sans"/>
              <a:buChar char="●"/>
            </a:pPr>
            <a:r>
              <a:rPr lang="en-US" sz="2000" dirty="0">
                <a:solidFill>
                  <a:srgbClr val="082640"/>
                </a:solidFill>
                <a:latin typeface="Lucida Sans" panose="020B0602030504020204" pitchFamily="34" charset="0"/>
                <a:ea typeface="Lucida Sans"/>
                <a:cs typeface="Lucida Sans"/>
                <a:sym typeface="Lucida Sans"/>
              </a:rPr>
              <a:t>Federal trademark registration expands rights nationwide</a:t>
            </a:r>
          </a:p>
          <a:p>
            <a:pPr marL="457200" lvl="0" indent="-342900" algn="l" rtl="0">
              <a:lnSpc>
                <a:spcPct val="150000"/>
              </a:lnSpc>
              <a:spcBef>
                <a:spcPts val="0"/>
              </a:spcBef>
              <a:spcAft>
                <a:spcPts val="0"/>
              </a:spcAft>
              <a:buClr>
                <a:srgbClr val="082640"/>
              </a:buClr>
              <a:buSzPts val="1800"/>
              <a:buFont typeface="Lucida Sans"/>
              <a:buChar char="●"/>
            </a:pPr>
            <a:r>
              <a:rPr lang="en-US" sz="2000" dirty="0">
                <a:solidFill>
                  <a:srgbClr val="082640"/>
                </a:solidFill>
                <a:latin typeface="Lucida Sans" panose="020B0602030504020204" pitchFamily="34" charset="0"/>
                <a:ea typeface="Lucida Sans"/>
                <a:cs typeface="Lucida Sans"/>
                <a:sym typeface="Lucida Sans"/>
              </a:rPr>
              <a:t>Puts everyone in U.S.A. on notice of your mark and its use in the United States.</a:t>
            </a:r>
          </a:p>
        </p:txBody>
      </p:sp>
    </p:spTree>
    <p:extLst>
      <p:ext uri="{BB962C8B-B14F-4D97-AF65-F5344CB8AC3E}">
        <p14:creationId xmlns:p14="http://schemas.microsoft.com/office/powerpoint/2010/main" val="594128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143000" y="762000"/>
            <a:ext cx="7759900" cy="99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cap="small" dirty="0">
                <a:solidFill>
                  <a:schemeClr val="lt1"/>
                </a:solidFill>
                <a:latin typeface="Lucida Sans"/>
                <a:ea typeface="Lucida Sans"/>
                <a:cs typeface="Lucida Sans"/>
                <a:sym typeface="Lucida Sans"/>
              </a:rPr>
              <a:t>Advantages of a federal trademark registration</a:t>
            </a:r>
            <a:endParaRPr b="1" cap="small" dirty="0">
              <a:solidFill>
                <a:schemeClr val="lt1"/>
              </a:solidFill>
              <a:latin typeface="Lucida Sans"/>
              <a:ea typeface="Lucida Sans"/>
              <a:cs typeface="Lucida Sans"/>
              <a:sym typeface="Lucida Sans"/>
            </a:endParaRPr>
          </a:p>
        </p:txBody>
      </p:sp>
      <p:sp>
        <p:nvSpPr>
          <p:cNvPr id="87" name="Google Shape;87;p18"/>
          <p:cNvSpPr txBox="1">
            <a:spLocks noGrp="1"/>
          </p:cNvSpPr>
          <p:nvPr>
            <p:ph type="body" idx="1"/>
          </p:nvPr>
        </p:nvSpPr>
        <p:spPr>
          <a:xfrm>
            <a:off x="381000" y="1981200"/>
            <a:ext cx="8305800" cy="4648200"/>
          </a:xfrm>
          <a:prstGeom prst="rect">
            <a:avLst/>
          </a:prstGeom>
        </p:spPr>
        <p:txBody>
          <a:bodyPr spcFirstLastPara="1" wrap="square" lIns="91425" tIns="91425" rIns="91425" bIns="91425" numCol="2" anchor="t" anchorCtr="0">
            <a:noAutofit/>
          </a:bodyPr>
          <a:lstStyle/>
          <a:p>
            <a:pPr marL="285750" lvl="1" indent="-285750">
              <a:lnSpc>
                <a:spcPct val="100000"/>
              </a:lnSpc>
              <a:spcBef>
                <a:spcPts val="0"/>
              </a:spcBef>
              <a:spcAft>
                <a:spcPts val="1200"/>
              </a:spcAft>
              <a:buClrTx/>
              <a:buSzTx/>
              <a:defRPr/>
            </a:pPr>
            <a:r>
              <a:rPr kumimoji="0" lang="en-US" sz="1800" b="0" i="0" u="none" strike="noStrike" kern="1200" cap="none" spc="0" normalizeH="0" baseline="0" noProof="0" dirty="0">
                <a:ln>
                  <a:noFill/>
                </a:ln>
                <a:solidFill>
                  <a:schemeClr val="bg1"/>
                </a:solidFill>
                <a:effectLst/>
                <a:uLnTx/>
                <a:uFillTx/>
                <a:latin typeface="Bell MT" pitchFamily="18" charset="0"/>
                <a:ea typeface="+mn-ea"/>
                <a:cs typeface="+mn-cs"/>
              </a:rPr>
              <a:t>A legal presumption of your ownership of the mark and your exclusive right to use the mark nationwide on or in connection with the goods/services listed in the registration (whereas a state registration only provides rights within the borders of that one state, and common law rights exist only for the specific area where the mark is used);</a:t>
            </a:r>
          </a:p>
          <a:p>
            <a:pPr marL="457200" marR="0" lvl="3"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Bell MT" pitchFamily="18" charset="0"/>
                <a:ea typeface="+mn-ea"/>
                <a:cs typeface="+mn-cs"/>
              </a:rPr>
              <a:t>Public notice of your claim of ownership of the mark; </a:t>
            </a:r>
            <a:endParaRPr lang="en-US" sz="1800" kern="1200" dirty="0">
              <a:solidFill>
                <a:schemeClr val="bg1"/>
              </a:solidFill>
              <a:latin typeface="Bell MT" pitchFamily="18" charset="0"/>
              <a:ea typeface="+mn-ea"/>
              <a:cs typeface="+mn-cs"/>
            </a:endParaRPr>
          </a:p>
          <a:p>
            <a:pPr marL="457200" marR="0" lvl="3"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bg1"/>
              </a:solidFill>
              <a:effectLst/>
              <a:uLnTx/>
              <a:uFillTx/>
              <a:latin typeface="Bell MT" pitchFamily="18" charset="0"/>
              <a:ea typeface="+mn-ea"/>
              <a:cs typeface="+mn-cs"/>
            </a:endParaRPr>
          </a:p>
          <a:p>
            <a:pPr marL="457200" marR="0" lvl="3"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kern="1200" dirty="0">
              <a:solidFill>
                <a:schemeClr val="bg1"/>
              </a:solidFill>
              <a:latin typeface="Bell MT" pitchFamily="18" charset="0"/>
              <a:ea typeface="+mn-ea"/>
              <a:cs typeface="+mn-cs"/>
            </a:endParaRPr>
          </a:p>
          <a:p>
            <a:pPr marL="457200" marR="0" lvl="3"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bg1"/>
              </a:solidFill>
              <a:effectLst/>
              <a:uLnTx/>
              <a:uFillTx/>
              <a:latin typeface="Bell MT" pitchFamily="18" charset="0"/>
              <a:ea typeface="+mn-ea"/>
              <a:cs typeface="+mn-cs"/>
            </a:endParaRPr>
          </a:p>
          <a:p>
            <a:pPr marL="457200" marR="0" lvl="3"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Bell MT" pitchFamily="18" charset="0"/>
                <a:ea typeface="+mn-ea"/>
                <a:cs typeface="+mn-cs"/>
              </a:rPr>
              <a:t>Listing in the USPTO’s online databases; </a:t>
            </a:r>
          </a:p>
          <a:p>
            <a:pPr marL="457200" marR="0" lvl="3"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Bell MT" pitchFamily="18" charset="0"/>
                <a:ea typeface="+mn-ea"/>
                <a:cs typeface="+mn-cs"/>
              </a:rPr>
              <a:t>The ability to record the U.S. registration with the U.S. Customs and Border Protection Service to prevent importation of infringing foreign goods;</a:t>
            </a:r>
          </a:p>
          <a:p>
            <a:pPr marL="457200" marR="0" lvl="3"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Bell MT" pitchFamily="18" charset="0"/>
                <a:ea typeface="+mn-ea"/>
                <a:cs typeface="+mn-cs"/>
              </a:rPr>
              <a:t>The right to use the federal registration symbol “®”;</a:t>
            </a:r>
          </a:p>
          <a:p>
            <a:pPr marL="457200" marR="0" lvl="3"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Bell MT" pitchFamily="18" charset="0"/>
                <a:ea typeface="+mn-ea"/>
                <a:cs typeface="+mn-cs"/>
              </a:rPr>
              <a:t>The ability to bring an action concerning the mark in federal court; and </a:t>
            </a:r>
          </a:p>
          <a:p>
            <a:pPr marL="457200" marR="0" lvl="3"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bg1"/>
                </a:solidFill>
                <a:effectLst/>
                <a:uLnTx/>
                <a:uFillTx/>
                <a:latin typeface="Bell MT" pitchFamily="18" charset="0"/>
                <a:ea typeface="+mn-ea"/>
                <a:cs typeface="+mn-cs"/>
              </a:rPr>
              <a:t>The use of the U.S. registration as a basis to obtain registration in foreign countries.</a:t>
            </a:r>
          </a:p>
        </p:txBody>
      </p:sp>
    </p:spTree>
    <p:extLst>
      <p:ext uri="{BB962C8B-B14F-4D97-AF65-F5344CB8AC3E}">
        <p14:creationId xmlns:p14="http://schemas.microsoft.com/office/powerpoint/2010/main" val="2600366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212124" y="345818"/>
            <a:ext cx="7579951" cy="102578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kumimoji="0" lang="en-US" sz="2800" b="1" i="0" u="none" strike="noStrike" kern="0" cap="small" spc="0" normalizeH="0" baseline="0" noProof="0" dirty="0">
                <a:ln>
                  <a:noFill/>
                </a:ln>
                <a:solidFill>
                  <a:schemeClr val="tx1"/>
                </a:solidFill>
                <a:effectLst/>
                <a:uLnTx/>
                <a:uFillTx/>
                <a:latin typeface="Lucida Sans"/>
                <a:ea typeface="Lucida Sans"/>
                <a:cs typeface="Lucida Sans"/>
                <a:sym typeface="Lucida Sans"/>
              </a:rPr>
              <a:t>USPTO Trademark Registration Application Process</a:t>
            </a:r>
            <a:endParaRPr b="1" dirty="0">
              <a:solidFill>
                <a:schemeClr val="tx1"/>
              </a:solidFill>
            </a:endParaRPr>
          </a:p>
        </p:txBody>
      </p:sp>
      <p:sp>
        <p:nvSpPr>
          <p:cNvPr id="9" name="Google Shape;87;p18">
            <a:extLst>
              <a:ext uri="{FF2B5EF4-FFF2-40B4-BE49-F238E27FC236}">
                <a16:creationId xmlns:a16="http://schemas.microsoft.com/office/drawing/2014/main" id="{BD5B2CA5-D48A-4B27-AEA0-AFBFC9B59BDA}"/>
              </a:ext>
            </a:extLst>
          </p:cNvPr>
          <p:cNvSpPr txBox="1">
            <a:spLocks noGrp="1"/>
          </p:cNvSpPr>
          <p:nvPr>
            <p:ph type="body" idx="1"/>
          </p:nvPr>
        </p:nvSpPr>
        <p:spPr>
          <a:xfrm>
            <a:off x="212124" y="1371600"/>
            <a:ext cx="8494348" cy="5486399"/>
          </a:xfrm>
          <a:prstGeom prst="rect">
            <a:avLst/>
          </a:prstGeom>
        </p:spPr>
        <p:txBody>
          <a:bodyPr spcFirstLastPara="1" wrap="square" lIns="91425" tIns="91425" rIns="91425" bIns="91425" numCol="2" spcCol="274320" anchor="t" anchorCtr="0">
            <a:noAutofit/>
          </a:bodyPr>
          <a:lstStyle/>
          <a:p>
            <a:pPr marL="91440" lvl="0" indent="0" algn="ctr" rtl="0">
              <a:lnSpc>
                <a:spcPct val="150000"/>
              </a:lnSpc>
              <a:spcBef>
                <a:spcPts val="0"/>
              </a:spcBef>
              <a:spcAft>
                <a:spcPts val="0"/>
              </a:spcAft>
              <a:buClr>
                <a:schemeClr val="lt1"/>
              </a:buClr>
              <a:buSzPts val="1800"/>
              <a:buNone/>
            </a:pPr>
            <a:r>
              <a:rPr lang="en-US" sz="1600" u="sng" dirty="0">
                <a:solidFill>
                  <a:schemeClr val="tx1"/>
                </a:solidFill>
                <a:latin typeface="Bell MT" panose="02020503060305020303" pitchFamily="18" charset="0"/>
                <a:ea typeface="Lucida Sans"/>
                <a:cs typeface="Lucida Sans"/>
                <a:sym typeface="Lucida Sans"/>
              </a:rPr>
              <a:t>Trademark Search</a:t>
            </a:r>
          </a:p>
          <a:p>
            <a:pPr marL="457200" lvl="0" indent="-342900" algn="l" rtl="0">
              <a:lnSpc>
                <a:spcPct val="100000"/>
              </a:lnSpc>
              <a:spcBef>
                <a:spcPts val="0"/>
              </a:spcBef>
              <a:spcAft>
                <a:spcPts val="0"/>
              </a:spcAft>
              <a:buClrTx/>
              <a:buSzPts val="1800"/>
              <a:buFont typeface="Lucida Sans"/>
              <a:buChar char="●"/>
            </a:pPr>
            <a:r>
              <a:rPr lang="en-US" sz="1600" dirty="0">
                <a:solidFill>
                  <a:schemeClr val="tx1"/>
                </a:solidFill>
                <a:latin typeface="Bell MT" panose="02020503060305020303" pitchFamily="18" charset="0"/>
                <a:ea typeface="Lucida Sans"/>
                <a:cs typeface="Lucida Sans"/>
                <a:sym typeface="Lucida Sans"/>
              </a:rPr>
              <a:t>A search is necessary in order to determine if another party is using, or has registered or applied to register, a similar mark for similar goods or services</a:t>
            </a:r>
          </a:p>
          <a:p>
            <a:pPr marL="457200" lvl="0" indent="-342900" algn="l" rtl="0">
              <a:lnSpc>
                <a:spcPct val="100000"/>
              </a:lnSpc>
              <a:spcBef>
                <a:spcPts val="0"/>
              </a:spcBef>
              <a:spcAft>
                <a:spcPts val="0"/>
              </a:spcAft>
              <a:buClrTx/>
              <a:buSzPts val="1800"/>
              <a:buFont typeface="Lucida Sans"/>
              <a:buChar char="●"/>
            </a:pPr>
            <a:r>
              <a:rPr lang="en-US" sz="1600" dirty="0">
                <a:solidFill>
                  <a:schemeClr val="tx1"/>
                </a:solidFill>
                <a:latin typeface="Bell MT" panose="02020503060305020303" pitchFamily="18" charset="0"/>
                <a:ea typeface="Lucida Sans"/>
                <a:cs typeface="Lucida Sans"/>
                <a:sym typeface="Lucida Sans"/>
              </a:rPr>
              <a:t>Have a potential new trademark cleared and/or registered prior to investing a large sum of money in the development and/or use of the mark itself</a:t>
            </a:r>
          </a:p>
          <a:p>
            <a:pPr marL="457200" lvl="0" indent="-342900" algn="l" rtl="0">
              <a:lnSpc>
                <a:spcPct val="100000"/>
              </a:lnSpc>
              <a:spcBef>
                <a:spcPts val="0"/>
              </a:spcBef>
              <a:spcAft>
                <a:spcPts val="0"/>
              </a:spcAft>
              <a:buClrTx/>
              <a:buSzPts val="1800"/>
              <a:buFont typeface="Lucida Sans"/>
              <a:buChar char="●"/>
            </a:pPr>
            <a:r>
              <a:rPr lang="en-US" sz="1600" dirty="0">
                <a:solidFill>
                  <a:schemeClr val="tx1"/>
                </a:solidFill>
                <a:latin typeface="Bell MT" panose="02020503060305020303" pitchFamily="18" charset="0"/>
                <a:ea typeface="Lucida Sans"/>
                <a:cs typeface="Lucida Sans"/>
                <a:sym typeface="Lucida Sans"/>
              </a:rPr>
              <a:t>A trademark owned or used by another party does not need to be identical to your mark in order for there to be a likelihood of confusion</a:t>
            </a:r>
          </a:p>
          <a:p>
            <a:pPr marL="457200" lvl="0" indent="-342900" algn="l" rtl="0">
              <a:lnSpc>
                <a:spcPct val="100000"/>
              </a:lnSpc>
              <a:spcBef>
                <a:spcPts val="0"/>
              </a:spcBef>
              <a:spcAft>
                <a:spcPts val="0"/>
              </a:spcAft>
              <a:buClrTx/>
              <a:buSzPts val="1800"/>
              <a:buFont typeface="Lucida Sans"/>
              <a:buChar char="●"/>
            </a:pPr>
            <a:r>
              <a:rPr lang="en-US" sz="1600" dirty="0">
                <a:solidFill>
                  <a:schemeClr val="tx1"/>
                </a:solidFill>
                <a:latin typeface="Bell MT" panose="02020503060305020303" pitchFamily="18" charset="0"/>
                <a:ea typeface="Lucida Sans"/>
                <a:cs typeface="Lucida Sans"/>
                <a:sym typeface="Lucida Sans"/>
              </a:rPr>
              <a:t>Similarly, the goods or services also do not need to be identical – they need only be related goods when used with a similar mark in order for there to be a likelihood of confusion.  </a:t>
            </a:r>
          </a:p>
          <a:p>
            <a:pPr marL="457200" lvl="0" indent="-342900" algn="l" rtl="0">
              <a:lnSpc>
                <a:spcPct val="100000"/>
              </a:lnSpc>
              <a:spcBef>
                <a:spcPts val="0"/>
              </a:spcBef>
              <a:spcAft>
                <a:spcPts val="0"/>
              </a:spcAft>
              <a:buClrTx/>
              <a:buSzPts val="1800"/>
              <a:buFont typeface="Lucida Sans"/>
              <a:buChar char="●"/>
            </a:pPr>
            <a:r>
              <a:rPr lang="en-US" sz="1600" dirty="0">
                <a:solidFill>
                  <a:schemeClr val="tx1"/>
                </a:solidFill>
                <a:latin typeface="Bell MT" panose="02020503060305020303" pitchFamily="18" charset="0"/>
                <a:ea typeface="Lucida Sans"/>
                <a:cs typeface="Lucida Sans"/>
                <a:sym typeface="Lucida Sans"/>
              </a:rPr>
              <a:t>Search of the USPTO trademark database</a:t>
            </a:r>
          </a:p>
          <a:p>
            <a:pPr marL="114300" lvl="0" indent="0" algn="l" rtl="0">
              <a:lnSpc>
                <a:spcPct val="100000"/>
              </a:lnSpc>
              <a:spcBef>
                <a:spcPts val="0"/>
              </a:spcBef>
              <a:spcAft>
                <a:spcPts val="0"/>
              </a:spcAft>
              <a:buClrTx/>
              <a:buSzPts val="1800"/>
              <a:buNone/>
            </a:pPr>
            <a:endParaRPr lang="en-US" sz="1600" dirty="0">
              <a:solidFill>
                <a:schemeClr val="tx1"/>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Tx/>
              <a:buSzPts val="1800"/>
              <a:buFont typeface="Lucida Sans"/>
              <a:buChar char="●"/>
            </a:pPr>
            <a:endParaRPr lang="en-US" sz="1600" dirty="0">
              <a:solidFill>
                <a:schemeClr val="tx1"/>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Tx/>
              <a:buSzPts val="1800"/>
              <a:buFont typeface="Lucida Sans"/>
              <a:buChar char="●"/>
            </a:pPr>
            <a:endParaRPr lang="en-US" sz="1600" dirty="0">
              <a:solidFill>
                <a:schemeClr val="tx1"/>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Tx/>
              <a:buSzPts val="1800"/>
              <a:buFont typeface="Lucida Sans"/>
              <a:buChar char="●"/>
            </a:pPr>
            <a:endParaRPr lang="en-US" sz="1600" dirty="0">
              <a:solidFill>
                <a:schemeClr val="tx1"/>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Tx/>
              <a:buSzPts val="1800"/>
              <a:buFont typeface="Lucida Sans"/>
              <a:buChar char="●"/>
            </a:pPr>
            <a:r>
              <a:rPr lang="en-US" sz="1600" dirty="0">
                <a:solidFill>
                  <a:schemeClr val="tx1"/>
                </a:solidFill>
                <a:latin typeface="Bell MT" panose="02020503060305020303" pitchFamily="18" charset="0"/>
                <a:ea typeface="Lucida Sans"/>
                <a:cs typeface="Lucida Sans"/>
                <a:sym typeface="Lucida Sans"/>
              </a:rPr>
              <a:t>Internet search and search reports from vendor like: www.CORsearch.com</a:t>
            </a:r>
          </a:p>
          <a:p>
            <a:pPr marL="457200" lvl="0" indent="-342900" algn="l" rtl="0">
              <a:lnSpc>
                <a:spcPct val="100000"/>
              </a:lnSpc>
              <a:spcBef>
                <a:spcPts val="0"/>
              </a:spcBef>
              <a:spcAft>
                <a:spcPts val="0"/>
              </a:spcAft>
              <a:buClrTx/>
              <a:buSzPts val="1800"/>
              <a:buFont typeface="Lucida Sans"/>
              <a:buChar char="●"/>
            </a:pPr>
            <a:r>
              <a:rPr lang="en-US" sz="1600" dirty="0">
                <a:solidFill>
                  <a:schemeClr val="tx1"/>
                </a:solidFill>
                <a:latin typeface="Bell MT" panose="02020503060305020303" pitchFamily="18" charset="0"/>
                <a:ea typeface="Lucida Sans"/>
                <a:cs typeface="Lucida Sans"/>
                <a:sym typeface="Lucida Sans"/>
              </a:rPr>
              <a:t>The USPTO does NOT do a search beyond its own database of registrations and applications. </a:t>
            </a:r>
            <a:endParaRPr sz="1600" dirty="0">
              <a:solidFill>
                <a:schemeClr val="tx1"/>
              </a:solidFill>
              <a:latin typeface="Bell MT" panose="02020503060305020303" pitchFamily="18" charset="0"/>
              <a:ea typeface="Lucida Sans"/>
              <a:cs typeface="Lucida Sans"/>
              <a:sym typeface="Lucida Sans"/>
            </a:endParaRPr>
          </a:p>
        </p:txBody>
      </p:sp>
      <p:sp>
        <p:nvSpPr>
          <p:cNvPr id="10" name="Google Shape;87;p18">
            <a:extLst>
              <a:ext uri="{FF2B5EF4-FFF2-40B4-BE49-F238E27FC236}">
                <a16:creationId xmlns:a16="http://schemas.microsoft.com/office/drawing/2014/main" id="{549DC22F-A54C-4671-91B9-834C922C7953}"/>
              </a:ext>
            </a:extLst>
          </p:cNvPr>
          <p:cNvSpPr txBox="1">
            <a:spLocks/>
          </p:cNvSpPr>
          <p:nvPr/>
        </p:nvSpPr>
        <p:spPr>
          <a:xfrm>
            <a:off x="4572000" y="3200400"/>
            <a:ext cx="4222459" cy="312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ctr">
              <a:lnSpc>
                <a:spcPct val="150000"/>
              </a:lnSpc>
              <a:buClr>
                <a:schemeClr val="lt1"/>
              </a:buClr>
              <a:buFont typeface="Arial"/>
              <a:buNone/>
            </a:pPr>
            <a:r>
              <a:rPr lang="en-US" sz="1600" u="sng" kern="0" dirty="0">
                <a:solidFill>
                  <a:schemeClr val="tx1"/>
                </a:solidFill>
                <a:latin typeface="Bell MT" panose="02020503060305020303" pitchFamily="18" charset="0"/>
                <a:ea typeface="Lucida Sans"/>
                <a:cs typeface="Lucida Sans"/>
                <a:sym typeface="Lucida Sans"/>
              </a:rPr>
              <a:t>Preparation of a Trademark Application</a:t>
            </a:r>
          </a:p>
          <a:p>
            <a:pPr marL="114300" indent="0">
              <a:lnSpc>
                <a:spcPct val="100000"/>
              </a:lnSpc>
              <a:buClrTx/>
              <a:buNone/>
            </a:pPr>
            <a:r>
              <a:rPr lang="en-US" sz="1600" kern="0" dirty="0">
                <a:solidFill>
                  <a:schemeClr val="tx1"/>
                </a:solidFill>
                <a:latin typeface="Bell MT" panose="02020503060305020303" pitchFamily="18" charset="0"/>
                <a:ea typeface="Lucida Sans"/>
                <a:cs typeface="Lucida Sans"/>
                <a:sym typeface="Lucida Sans"/>
              </a:rPr>
              <a:t>Two types of applications:</a:t>
            </a:r>
          </a:p>
          <a:p>
            <a:pPr>
              <a:lnSpc>
                <a:spcPct val="100000"/>
              </a:lnSpc>
              <a:buClrTx/>
              <a:buFont typeface="+mj-lt"/>
              <a:buAutoNum type="arabicPeriod"/>
            </a:pPr>
            <a:r>
              <a:rPr lang="en-US" sz="1600" i="1" kern="0" dirty="0">
                <a:solidFill>
                  <a:schemeClr val="tx1"/>
                </a:solidFill>
                <a:latin typeface="Bell MT" panose="02020503060305020303" pitchFamily="18" charset="0"/>
                <a:ea typeface="Lucida Sans"/>
                <a:cs typeface="Lucida Sans"/>
                <a:sym typeface="Lucida Sans"/>
              </a:rPr>
              <a:t>Use-based applications</a:t>
            </a:r>
          </a:p>
          <a:p>
            <a:pPr>
              <a:lnSpc>
                <a:spcPct val="100000"/>
              </a:lnSpc>
              <a:buClrTx/>
              <a:buFont typeface="+mj-lt"/>
              <a:buAutoNum type="arabicPeriod"/>
            </a:pPr>
            <a:r>
              <a:rPr lang="en-US" sz="1600" i="1" kern="0" dirty="0">
                <a:solidFill>
                  <a:schemeClr val="tx1"/>
                </a:solidFill>
                <a:latin typeface="Bell MT" panose="02020503060305020303" pitchFamily="18" charset="0"/>
                <a:ea typeface="Lucida Sans"/>
                <a:cs typeface="Lucida Sans"/>
                <a:sym typeface="Lucida Sans"/>
              </a:rPr>
              <a:t>Intent-to-use applications</a:t>
            </a:r>
            <a:endParaRPr lang="en-US" sz="1200" i="1" kern="0" dirty="0">
              <a:solidFill>
                <a:schemeClr val="tx1"/>
              </a:solidFill>
              <a:latin typeface="Bell MT" panose="02020503060305020303" pitchFamily="18" charset="0"/>
              <a:ea typeface="Lucida Sans"/>
              <a:cs typeface="Lucida Sans"/>
              <a:sym typeface="Lucida Sans"/>
            </a:endParaRPr>
          </a:p>
          <a:p>
            <a:pPr lvl="1">
              <a:lnSpc>
                <a:spcPct val="100000"/>
              </a:lnSpc>
              <a:spcBef>
                <a:spcPts val="600"/>
              </a:spcBef>
              <a:buClrTx/>
            </a:pPr>
            <a:r>
              <a:rPr lang="en-US" sz="1600" kern="0" dirty="0">
                <a:solidFill>
                  <a:schemeClr val="tx1"/>
                </a:solidFill>
                <a:latin typeface="Bell MT" panose="02020503060305020303" pitchFamily="18" charset="0"/>
                <a:ea typeface="Lucida Sans"/>
                <a:cs typeface="Lucida Sans"/>
                <a:sym typeface="Lucida Sans"/>
              </a:rPr>
              <a:t>Cannot “reserve” a mark for any reason other than a bona fide intent to use the mark</a:t>
            </a:r>
          </a:p>
          <a:p>
            <a:pPr marL="596900" lvl="1" indent="0">
              <a:lnSpc>
                <a:spcPct val="100000"/>
              </a:lnSpc>
              <a:spcBef>
                <a:spcPts val="600"/>
              </a:spcBef>
              <a:buClrTx/>
              <a:buNone/>
            </a:pPr>
            <a:r>
              <a:rPr lang="en-US" sz="1600" kern="0" dirty="0">
                <a:solidFill>
                  <a:schemeClr val="tx1"/>
                </a:solidFill>
                <a:latin typeface="Bell MT" panose="02020503060305020303" pitchFamily="18" charset="0"/>
                <a:ea typeface="Lucida Sans"/>
                <a:cs typeface="Lucida Sans"/>
                <a:sym typeface="Lucida Sans"/>
              </a:rPr>
              <a:t>Website: </a:t>
            </a:r>
            <a:r>
              <a:rPr lang="en-US" sz="1600" kern="0" dirty="0">
                <a:solidFill>
                  <a:schemeClr val="tx1"/>
                </a:solidFill>
                <a:latin typeface="Bell MT" panose="02020503060305020303" pitchFamily="18" charset="0"/>
                <a:ea typeface="Lucida Sans"/>
                <a:cs typeface="Lucida Sans"/>
                <a:sym typeface="Lucida Sans"/>
                <a:hlinkClick r:id="rId4"/>
              </a:rPr>
              <a:t>www.uspto.gov</a:t>
            </a:r>
            <a:endParaRPr lang="en-US" sz="1600" kern="0" dirty="0">
              <a:solidFill>
                <a:schemeClr val="tx1"/>
              </a:solidFill>
              <a:latin typeface="Bell MT" panose="02020503060305020303" pitchFamily="18" charset="0"/>
              <a:ea typeface="Lucida Sans"/>
              <a:cs typeface="Lucida Sans"/>
              <a:sym typeface="Lucida Sans"/>
            </a:endParaRPr>
          </a:p>
          <a:p>
            <a:pPr marL="596900" lvl="1" indent="0">
              <a:lnSpc>
                <a:spcPct val="100000"/>
              </a:lnSpc>
              <a:spcBef>
                <a:spcPts val="600"/>
              </a:spcBef>
              <a:buClrTx/>
              <a:buNone/>
            </a:pPr>
            <a:endParaRPr lang="en-US" sz="1600" kern="0" dirty="0">
              <a:solidFill>
                <a:schemeClr val="tx1"/>
              </a:solidFill>
              <a:latin typeface="Bell MT" panose="02020503060305020303" pitchFamily="18" charset="0"/>
              <a:ea typeface="Lucida Sans"/>
              <a:cs typeface="Lucida Sans"/>
              <a:sym typeface="Lucida Sans"/>
            </a:endParaRPr>
          </a:p>
        </p:txBody>
      </p:sp>
    </p:spTree>
    <p:extLst>
      <p:ext uri="{BB962C8B-B14F-4D97-AF65-F5344CB8AC3E}">
        <p14:creationId xmlns:p14="http://schemas.microsoft.com/office/powerpoint/2010/main" val="79001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113E92B-E25E-49D8-89E3-ABCE451576D0}"/>
              </a:ext>
            </a:extLst>
          </p:cNvPr>
          <p:cNvSpPr txBox="1">
            <a:spLocks/>
          </p:cNvSpPr>
          <p:nvPr/>
        </p:nvSpPr>
        <p:spPr>
          <a:xfrm>
            <a:off x="285037" y="1219200"/>
            <a:ext cx="6313227" cy="278755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spcAft>
                <a:spcPts val="0"/>
              </a:spcAft>
              <a:buClr>
                <a:srgbClr val="FF9900"/>
              </a:buClr>
              <a:buFontTx/>
              <a:buNone/>
              <a:defRPr sz="2400" b="1" kern="1200" cap="small" baseline="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spcAft>
                <a:spcPts val="1200"/>
              </a:spcAft>
              <a:buFontTx/>
              <a:buNone/>
              <a:defRPr sz="1800" b="0" kern="1200" cap="small" baseline="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9900"/>
              </a:buClr>
              <a:buSzTx/>
              <a:buFontTx/>
              <a:buNone/>
              <a:tabLst/>
              <a:defRPr/>
            </a:pPr>
            <a:r>
              <a:rPr kumimoji="0" lang="en-US" sz="1900" b="0" i="0" u="none" strike="noStrike" kern="1200" cap="none" spc="0" normalizeH="0" baseline="0" noProof="0" dirty="0">
                <a:ln>
                  <a:noFill/>
                </a:ln>
                <a:solidFill>
                  <a:schemeClr val="bg1"/>
                </a:solidFill>
                <a:effectLst/>
                <a:uLnTx/>
                <a:uFillTx/>
                <a:latin typeface="Bell MT" pitchFamily="18" charset="0"/>
                <a:ea typeface="+mn-ea"/>
                <a:cs typeface="Arial" pitchFamily="34" charset="0"/>
              </a:rPr>
              <a:t>Trademarks are among any business’ most  valuable assets and distinguish you from competitors.  A company’s  trademark and its brand is its reputation.  As a business’s reputation grows, the more valuable your brand will be.  It is essential to protect your trademarks in order to avoid brand confusion by the purchasing public.  This seminar will explain why and how, and delve into topics such as:</a:t>
            </a:r>
          </a:p>
          <a:p>
            <a:pPr marL="0" marR="0" lvl="0" indent="0" algn="l" defTabSz="914400" rtl="0" eaLnBrk="1" fontAlgn="auto" latinLnBrk="0" hangingPunct="1">
              <a:lnSpc>
                <a:spcPct val="100000"/>
              </a:lnSpc>
              <a:spcBef>
                <a:spcPct val="20000"/>
              </a:spcBef>
              <a:spcAft>
                <a:spcPts val="0"/>
              </a:spcAft>
              <a:buClr>
                <a:srgbClr val="FF9900"/>
              </a:buClr>
              <a:buSzTx/>
              <a:buFontTx/>
              <a:buNone/>
              <a:tabLst/>
              <a:defRPr/>
            </a:pPr>
            <a:r>
              <a:rPr kumimoji="0" lang="en-US" sz="2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 </a:t>
            </a:r>
            <a:endParaRPr kumimoji="0" lang="en-US" sz="2400" b="1" i="0" u="none" strike="noStrike" kern="1200" cap="small" spc="0" normalizeH="0" baseline="0" noProof="0" dirty="0">
              <a:ln>
                <a:noFill/>
              </a:ln>
              <a:solidFill>
                <a:sysClr val="windowText" lastClr="000000">
                  <a:tint val="75000"/>
                </a:sysClr>
              </a:solidFill>
              <a:effectLst/>
              <a:uLnTx/>
              <a:uFillTx/>
              <a:latin typeface="Arial" pitchFamily="34" charset="0"/>
              <a:ea typeface="+mn-ea"/>
              <a:cs typeface="Arial" pitchFamily="34" charset="0"/>
            </a:endParaRPr>
          </a:p>
        </p:txBody>
      </p:sp>
      <p:sp>
        <p:nvSpPr>
          <p:cNvPr id="10" name="TextBox 9">
            <a:extLst>
              <a:ext uri="{FF2B5EF4-FFF2-40B4-BE49-F238E27FC236}">
                <a16:creationId xmlns:a16="http://schemas.microsoft.com/office/drawing/2014/main" id="{7079BC6C-4C38-4568-A332-AF52D283C61C}"/>
              </a:ext>
            </a:extLst>
          </p:cNvPr>
          <p:cNvSpPr txBox="1"/>
          <p:nvPr/>
        </p:nvSpPr>
        <p:spPr>
          <a:xfrm>
            <a:off x="299048" y="3276600"/>
            <a:ext cx="7848599" cy="3564053"/>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
                <a:schemeClr val="bg1"/>
              </a:buClr>
              <a:buSzTx/>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Bell MT" pitchFamily="18" charset="0"/>
                <a:ea typeface="+mn-ea"/>
                <a:cs typeface="Arial" pitchFamily="34" charset="0"/>
              </a:rPr>
              <a:t>Overview of Main Types of IP: trademarks, copyrights, patents, and trade secrets</a:t>
            </a:r>
          </a:p>
          <a:p>
            <a:pPr marL="342900" marR="0" lvl="0" indent="-342900" algn="l" defTabSz="914400" rtl="0" eaLnBrk="1" fontAlgn="auto" latinLnBrk="0" hangingPunct="1">
              <a:lnSpc>
                <a:spcPct val="100000"/>
              </a:lnSpc>
              <a:spcBef>
                <a:spcPct val="20000"/>
              </a:spcBef>
              <a:spcAft>
                <a:spcPts val="0"/>
              </a:spcAft>
              <a:buClr>
                <a:schemeClr val="bg1"/>
              </a:buClr>
              <a:buSzTx/>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Bell MT" pitchFamily="18" charset="0"/>
                <a:ea typeface="+mn-ea"/>
                <a:cs typeface="Arial" pitchFamily="34" charset="0"/>
              </a:rPr>
              <a:t>Importance of focusing on branding and choosing a trademark that is both federally registrable and legally protectable, and highlight key legal factors to consider when choosing a mark (Categories and Strength of Marks)</a:t>
            </a:r>
          </a:p>
          <a:p>
            <a:pPr marL="342900" marR="0" lvl="0" indent="-342900" algn="l" defTabSz="914400" rtl="0" eaLnBrk="1" fontAlgn="auto" latinLnBrk="0" hangingPunct="1">
              <a:lnSpc>
                <a:spcPct val="100000"/>
              </a:lnSpc>
              <a:spcBef>
                <a:spcPct val="20000"/>
              </a:spcBef>
              <a:spcAft>
                <a:spcPts val="0"/>
              </a:spcAft>
              <a:buClr>
                <a:schemeClr val="bg1"/>
              </a:buClr>
              <a:buSzTx/>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Bell MT" pitchFamily="18" charset="0"/>
                <a:ea typeface="+mn-ea"/>
                <a:cs typeface="Arial" pitchFamily="34" charset="0"/>
              </a:rPr>
              <a:t>Creation and maintenance of trademark rights</a:t>
            </a:r>
          </a:p>
          <a:p>
            <a:pPr marL="342900" marR="0" lvl="0" indent="-342900" algn="l" defTabSz="914400" rtl="0" eaLnBrk="1" fontAlgn="auto" latinLnBrk="0" hangingPunct="1">
              <a:lnSpc>
                <a:spcPct val="100000"/>
              </a:lnSpc>
              <a:spcBef>
                <a:spcPct val="20000"/>
              </a:spcBef>
              <a:spcAft>
                <a:spcPts val="0"/>
              </a:spcAft>
              <a:buClr>
                <a:schemeClr val="bg1"/>
              </a:buClr>
              <a:buSzTx/>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Bell MT" pitchFamily="18" charset="0"/>
                <a:ea typeface="+mn-ea"/>
                <a:cs typeface="Arial" pitchFamily="34" charset="0"/>
              </a:rPr>
              <a:t>TM Registration process</a:t>
            </a:r>
          </a:p>
          <a:p>
            <a:pPr marL="342900" marR="0" lvl="0" indent="-342900" algn="l" defTabSz="914400" rtl="0" eaLnBrk="1" fontAlgn="auto" latinLnBrk="0" hangingPunct="1">
              <a:lnSpc>
                <a:spcPct val="100000"/>
              </a:lnSpc>
              <a:spcBef>
                <a:spcPct val="20000"/>
              </a:spcBef>
              <a:spcAft>
                <a:spcPts val="0"/>
              </a:spcAft>
              <a:buClr>
                <a:schemeClr val="bg1"/>
              </a:buClr>
              <a:buSzTx/>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Bell MT" pitchFamily="18" charset="0"/>
                <a:ea typeface="+mn-ea"/>
                <a:cs typeface="Arial" pitchFamily="34" charset="0"/>
              </a:rPr>
              <a:t>Key Branding </a:t>
            </a:r>
            <a:r>
              <a:rPr lang="en-US" dirty="0">
                <a:solidFill>
                  <a:schemeClr val="bg1"/>
                </a:solidFill>
                <a:latin typeface="Bell MT" pitchFamily="18" charset="0"/>
                <a:cs typeface="Arial" pitchFamily="34" charset="0"/>
              </a:rPr>
              <a:t>Practices and Standards</a:t>
            </a:r>
            <a:endParaRPr kumimoji="0" lang="en-US" b="0" i="0" u="none" strike="noStrike" kern="1200" cap="none" spc="0" normalizeH="0" baseline="0" noProof="0" dirty="0">
              <a:ln>
                <a:noFill/>
              </a:ln>
              <a:solidFill>
                <a:schemeClr val="bg1"/>
              </a:solidFill>
              <a:effectLst/>
              <a:uLnTx/>
              <a:uFillTx/>
              <a:latin typeface="Bell MT" pitchFamily="18"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bg1"/>
              </a:buClr>
              <a:buSzTx/>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Bell MT" pitchFamily="18" charset="0"/>
                <a:ea typeface="+mn-ea"/>
                <a:cs typeface="Arial" pitchFamily="34" charset="0"/>
              </a:rPr>
              <a:t>Protecting a trademark against infringement by others</a:t>
            </a:r>
          </a:p>
          <a:p>
            <a:pPr marL="342900" marR="0" lvl="0" indent="-342900" algn="l" defTabSz="914400" rtl="0" eaLnBrk="1" fontAlgn="auto" latinLnBrk="0" hangingPunct="1">
              <a:lnSpc>
                <a:spcPct val="100000"/>
              </a:lnSpc>
              <a:spcBef>
                <a:spcPct val="20000"/>
              </a:spcBef>
              <a:spcAft>
                <a:spcPts val="0"/>
              </a:spcAft>
              <a:buClr>
                <a:schemeClr val="bg1"/>
              </a:buClr>
              <a:buSzTx/>
              <a:buFont typeface="Arial" pitchFamily="34" charset="0"/>
              <a:buChar char="•"/>
              <a:tabLst/>
              <a:defRPr/>
            </a:pPr>
            <a:endParaRPr kumimoji="0" lang="en-US" b="0" i="0" u="none" strike="noStrike" kern="1200" cap="none" spc="0" normalizeH="0" baseline="0" noProof="0" dirty="0">
              <a:ln>
                <a:noFill/>
              </a:ln>
              <a:solidFill>
                <a:schemeClr val="bg1"/>
              </a:solidFill>
              <a:effectLst/>
              <a:uLnTx/>
              <a:uFillTx/>
              <a:latin typeface="Bell MT" pitchFamily="18"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bg1"/>
              </a:buClr>
              <a:buSzTx/>
              <a:buFont typeface="Arial" pitchFamily="34" charset="0"/>
              <a:buChar char="•"/>
              <a:tabLst/>
              <a:defRPr/>
            </a:pPr>
            <a:endParaRPr kumimoji="0" lang="en-US" sz="2000" b="0" i="0" u="none" strike="noStrike" kern="1200" cap="none" spc="0" normalizeH="0" baseline="0" noProof="0" dirty="0">
              <a:ln>
                <a:noFill/>
              </a:ln>
              <a:solidFill>
                <a:schemeClr val="bg1"/>
              </a:solidFill>
              <a:effectLst/>
              <a:uLnTx/>
              <a:uFillTx/>
              <a:latin typeface="Bell MT" pitchFamily="18" charset="0"/>
              <a:ea typeface="+mn-ea"/>
              <a:cs typeface="Arial" pitchFamily="34" charset="0"/>
            </a:endParaRPr>
          </a:p>
        </p:txBody>
      </p:sp>
      <p:pic>
        <p:nvPicPr>
          <p:cNvPr id="9" name="Picture 8">
            <a:extLst>
              <a:ext uri="{FF2B5EF4-FFF2-40B4-BE49-F238E27FC236}">
                <a16:creationId xmlns:a16="http://schemas.microsoft.com/office/drawing/2014/main" id="{3DD6ACD8-9E59-48AD-A4D7-D25091EAE76D}"/>
              </a:ext>
            </a:extLst>
          </p:cNvPr>
          <p:cNvPicPr>
            <a:picLocks noChangeAspect="1"/>
          </p:cNvPicPr>
          <p:nvPr/>
        </p:nvPicPr>
        <p:blipFill>
          <a:blip r:embed="rId4"/>
          <a:stretch>
            <a:fillRect/>
          </a:stretch>
        </p:blipFill>
        <p:spPr>
          <a:xfrm>
            <a:off x="7125547" y="0"/>
            <a:ext cx="2018453" cy="1524000"/>
          </a:xfrm>
          <a:prstGeom prst="rect">
            <a:avLst/>
          </a:prstGeom>
        </p:spPr>
      </p:pic>
      <p:sp>
        <p:nvSpPr>
          <p:cNvPr id="2" name="TextBox 1">
            <a:extLst>
              <a:ext uri="{FF2B5EF4-FFF2-40B4-BE49-F238E27FC236}">
                <a16:creationId xmlns:a16="http://schemas.microsoft.com/office/drawing/2014/main" id="{DB45456D-F006-426C-B992-6F88D2E69BA7}"/>
              </a:ext>
            </a:extLst>
          </p:cNvPr>
          <p:cNvSpPr txBox="1"/>
          <p:nvPr/>
        </p:nvSpPr>
        <p:spPr>
          <a:xfrm>
            <a:off x="316172" y="509967"/>
            <a:ext cx="5246427" cy="461665"/>
          </a:xfrm>
          <a:prstGeom prst="rect">
            <a:avLst/>
          </a:prstGeom>
          <a:noFill/>
        </p:spPr>
        <p:txBody>
          <a:bodyPr wrap="square" rtlCol="0">
            <a:spAutoFit/>
          </a:bodyPr>
          <a:lstStyle/>
          <a:p>
            <a:r>
              <a:rPr lang="en-US" sz="2400" b="1" dirty="0">
                <a:solidFill>
                  <a:schemeClr val="bg1"/>
                </a:solidFill>
                <a:latin typeface="Lucida Sans" panose="020B0602030504020204" pitchFamily="34" charset="0"/>
              </a:rPr>
              <a:t>Why are Trademarks Important?</a:t>
            </a:r>
          </a:p>
        </p:txBody>
      </p:sp>
    </p:spTree>
    <p:extLst>
      <p:ext uri="{BB962C8B-B14F-4D97-AF65-F5344CB8AC3E}">
        <p14:creationId xmlns:p14="http://schemas.microsoft.com/office/powerpoint/2010/main" val="1896669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01403" y="304800"/>
            <a:ext cx="6023197" cy="13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cap="small" dirty="0">
                <a:solidFill>
                  <a:schemeClr val="lt1"/>
                </a:solidFill>
                <a:latin typeface="Lucida Sans"/>
                <a:ea typeface="Lucida Sans"/>
                <a:cs typeface="Lucida Sans"/>
                <a:sym typeface="Lucida Sans"/>
              </a:rPr>
              <a:t>A USPTO trademark Registration application consists of:</a:t>
            </a:r>
            <a:endParaRPr b="1" cap="small" dirty="0">
              <a:solidFill>
                <a:schemeClr val="lt1"/>
              </a:solidFill>
              <a:latin typeface="Lucida Sans"/>
              <a:ea typeface="Lucida Sans"/>
              <a:cs typeface="Lucida Sans"/>
              <a:sym typeface="Lucida Sans"/>
            </a:endParaRPr>
          </a:p>
        </p:txBody>
      </p:sp>
      <p:sp>
        <p:nvSpPr>
          <p:cNvPr id="7" name="TextBox 6">
            <a:extLst>
              <a:ext uri="{FF2B5EF4-FFF2-40B4-BE49-F238E27FC236}">
                <a16:creationId xmlns:a16="http://schemas.microsoft.com/office/drawing/2014/main" id="{0751FD8F-4712-4B3A-8CCC-B65658A7DBAF}"/>
              </a:ext>
            </a:extLst>
          </p:cNvPr>
          <p:cNvSpPr txBox="1"/>
          <p:nvPr/>
        </p:nvSpPr>
        <p:spPr>
          <a:xfrm>
            <a:off x="301403" y="1981200"/>
            <a:ext cx="7547197" cy="4678204"/>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latin typeface="Lucida Sans" panose="020B0602030504020204" pitchFamily="34" charset="0"/>
              </a:rPr>
              <a:t>The mark</a:t>
            </a:r>
          </a:p>
          <a:p>
            <a:pPr marL="285750" indent="-285750">
              <a:buFont typeface="Arial" panose="020B0604020202020204" pitchFamily="34" charset="0"/>
              <a:buChar char="•"/>
            </a:pPr>
            <a:r>
              <a:rPr lang="en-US" dirty="0">
                <a:solidFill>
                  <a:schemeClr val="bg1"/>
                </a:solidFill>
                <a:latin typeface="Lucida Sans" panose="020B0602030504020204" pitchFamily="34" charset="0"/>
              </a:rPr>
              <a:t>Detailed description of the goods or services</a:t>
            </a:r>
          </a:p>
          <a:p>
            <a:pPr marL="285750" indent="-285750">
              <a:buFont typeface="Arial" panose="020B0604020202020204" pitchFamily="34" charset="0"/>
              <a:buChar char="•"/>
            </a:pPr>
            <a:r>
              <a:rPr lang="en-US" dirty="0">
                <a:solidFill>
                  <a:schemeClr val="bg1"/>
                </a:solidFill>
                <a:latin typeface="Lucida Sans" panose="020B0602030504020204" pitchFamily="34" charset="0"/>
              </a:rPr>
              <a:t>International Classification or classes.  </a:t>
            </a:r>
          </a:p>
          <a:p>
            <a:pPr marL="285750" indent="-285750">
              <a:spcAft>
                <a:spcPts val="600"/>
              </a:spcAft>
              <a:buFont typeface="Arial" panose="020B0604020202020204" pitchFamily="34" charset="0"/>
              <a:buChar char="•"/>
            </a:pPr>
            <a:r>
              <a:rPr lang="en-US" dirty="0">
                <a:solidFill>
                  <a:schemeClr val="bg1"/>
                </a:solidFill>
                <a:latin typeface="Lucida Sans" panose="020B0602030504020204" pitchFamily="34" charset="0"/>
              </a:rPr>
              <a:t>Name, address, and state of organization of the trademark owner</a:t>
            </a:r>
          </a:p>
          <a:p>
            <a:pPr marL="742950" lvl="1" indent="-285750">
              <a:buFont typeface="Arial" panose="020B0604020202020204" pitchFamily="34" charset="0"/>
              <a:buChar char="•"/>
            </a:pPr>
            <a:r>
              <a:rPr lang="en-US" dirty="0">
                <a:solidFill>
                  <a:schemeClr val="bg1"/>
                </a:solidFill>
                <a:latin typeface="Lucida Sans" panose="020B0602030504020204" pitchFamily="34" charset="0"/>
              </a:rPr>
              <a:t>Filing a trademark application in the name of the wrong owner can result in the application being voided and cancelled</a:t>
            </a:r>
          </a:p>
          <a:p>
            <a:pPr marL="742950" lvl="1" indent="-285750">
              <a:spcAft>
                <a:spcPts val="600"/>
              </a:spcAft>
              <a:buFont typeface="Arial" panose="020B0604020202020204" pitchFamily="34" charset="0"/>
              <a:buChar char="•"/>
            </a:pPr>
            <a:r>
              <a:rPr lang="en-US" dirty="0">
                <a:solidFill>
                  <a:schemeClr val="bg1"/>
                </a:solidFill>
                <a:latin typeface="Lucida Sans" panose="020B0602030504020204" pitchFamily="34" charset="0"/>
              </a:rPr>
              <a:t>Specimen of the mark being used in commerce </a:t>
            </a:r>
          </a:p>
          <a:p>
            <a:pPr marL="285750" indent="-285750">
              <a:buFont typeface="Arial" panose="020B0604020202020204" pitchFamily="34" charset="0"/>
              <a:buChar char="•"/>
            </a:pPr>
            <a:r>
              <a:rPr lang="en-US" dirty="0">
                <a:solidFill>
                  <a:schemeClr val="bg1"/>
                </a:solidFill>
                <a:latin typeface="Lucida Sans" panose="020B0602030504020204" pitchFamily="34" charset="0"/>
              </a:rPr>
              <a:t>USPTO examination</a:t>
            </a:r>
          </a:p>
          <a:p>
            <a:pPr marL="285750" indent="-285750">
              <a:buFont typeface="Arial" panose="020B0604020202020204" pitchFamily="34" charset="0"/>
              <a:buChar char="•"/>
            </a:pPr>
            <a:r>
              <a:rPr lang="en-US" dirty="0">
                <a:solidFill>
                  <a:schemeClr val="bg1"/>
                </a:solidFill>
                <a:latin typeface="Lucida Sans" panose="020B0602030504020204" pitchFamily="34" charset="0"/>
              </a:rPr>
              <a:t>Publication</a:t>
            </a:r>
          </a:p>
          <a:p>
            <a:pPr marL="285750" indent="-285750">
              <a:buFont typeface="Arial" panose="020B0604020202020204" pitchFamily="34" charset="0"/>
              <a:buChar char="•"/>
            </a:pPr>
            <a:r>
              <a:rPr lang="en-US" dirty="0">
                <a:solidFill>
                  <a:schemeClr val="bg1"/>
                </a:solidFill>
                <a:latin typeface="Lucida Sans" panose="020B0602030504020204" pitchFamily="34" charset="0"/>
              </a:rPr>
              <a:t>Notice of Publication</a:t>
            </a:r>
          </a:p>
          <a:p>
            <a:pPr marL="285750" indent="-285750">
              <a:buFont typeface="Arial" panose="020B0604020202020204" pitchFamily="34" charset="0"/>
              <a:buChar char="•"/>
            </a:pPr>
            <a:r>
              <a:rPr lang="en-US" dirty="0">
                <a:solidFill>
                  <a:schemeClr val="bg1"/>
                </a:solidFill>
                <a:latin typeface="Lucida Sans" panose="020B0602030504020204" pitchFamily="34" charset="0"/>
              </a:rPr>
              <a:t>Mark will appear in The USPTO Gazette for 30 days </a:t>
            </a:r>
          </a:p>
          <a:p>
            <a:pPr marL="285750" indent="-285750">
              <a:buFont typeface="Arial" panose="020B0604020202020204" pitchFamily="34" charset="0"/>
              <a:buChar char="•"/>
            </a:pPr>
            <a:r>
              <a:rPr lang="en-US" dirty="0">
                <a:solidFill>
                  <a:schemeClr val="bg1"/>
                </a:solidFill>
                <a:latin typeface="Lucida Sans" panose="020B0602030504020204" pitchFamily="34" charset="0"/>
              </a:rPr>
              <a:t>Notice of Allowance for intent-to-use applications</a:t>
            </a:r>
          </a:p>
          <a:p>
            <a:pPr marL="285750" indent="-285750">
              <a:buFont typeface="Arial" panose="020B0604020202020204" pitchFamily="34" charset="0"/>
              <a:buChar char="•"/>
            </a:pPr>
            <a:r>
              <a:rPr lang="en-US" dirty="0">
                <a:solidFill>
                  <a:schemeClr val="bg1"/>
                </a:solidFill>
                <a:latin typeface="Lucida Sans" panose="020B0602030504020204" pitchFamily="34" charset="0"/>
              </a:rPr>
              <a:t>Registration</a:t>
            </a:r>
          </a:p>
          <a:p>
            <a:pPr marL="285750" indent="-285750">
              <a:buFont typeface="Arial" panose="020B0604020202020204" pitchFamily="34" charset="0"/>
              <a:buChar char="•"/>
            </a:pPr>
            <a:r>
              <a:rPr lang="en-US" dirty="0">
                <a:solidFill>
                  <a:schemeClr val="bg1"/>
                </a:solidFill>
                <a:latin typeface="Lucida Sans" panose="020B0602030504020204" pitchFamily="34" charset="0"/>
              </a:rPr>
              <a:t>Puts everyone in U.S.A. on notice of your trademark rights.</a:t>
            </a:r>
          </a:p>
        </p:txBody>
      </p:sp>
    </p:spTree>
    <p:extLst>
      <p:ext uri="{BB962C8B-B14F-4D97-AF65-F5344CB8AC3E}">
        <p14:creationId xmlns:p14="http://schemas.microsoft.com/office/powerpoint/2010/main" val="738474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208902" y="838200"/>
            <a:ext cx="756529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cap="small" dirty="0">
                <a:solidFill>
                  <a:schemeClr val="lt1"/>
                </a:solidFill>
                <a:latin typeface="Lucida Sans"/>
                <a:ea typeface="Lucida Sans"/>
                <a:cs typeface="Lucida Sans"/>
                <a:sym typeface="Lucida Sans"/>
              </a:rPr>
              <a:t>Maintenance of Trademark Registrations</a:t>
            </a:r>
            <a:endParaRPr b="1" cap="small" dirty="0">
              <a:solidFill>
                <a:schemeClr val="lt1"/>
              </a:solidFill>
              <a:latin typeface="Lucida Sans"/>
              <a:ea typeface="Lucida Sans"/>
              <a:cs typeface="Lucida Sans"/>
              <a:sym typeface="Lucida Sans"/>
            </a:endParaRPr>
          </a:p>
        </p:txBody>
      </p:sp>
      <p:sp>
        <p:nvSpPr>
          <p:cNvPr id="73" name="Google Shape;73;p16"/>
          <p:cNvSpPr txBox="1">
            <a:spLocks noGrp="1"/>
          </p:cNvSpPr>
          <p:nvPr>
            <p:ph type="body" idx="1"/>
          </p:nvPr>
        </p:nvSpPr>
        <p:spPr>
          <a:xfrm>
            <a:off x="332150" y="2057400"/>
            <a:ext cx="8479699" cy="4648200"/>
          </a:xfrm>
          <a:prstGeom prst="rect">
            <a:avLst/>
          </a:prstGeom>
        </p:spPr>
        <p:txBody>
          <a:bodyPr spcFirstLastPara="1" wrap="square" lIns="91425" tIns="91425" rIns="91425" bIns="91425" numCol="2" anchor="t" anchorCtr="0">
            <a:noAutofit/>
          </a:bodyPr>
          <a:lstStyle/>
          <a:p>
            <a:pPr marL="457200" lvl="0" indent="-342900" algn="l" rtl="0">
              <a:lnSpc>
                <a:spcPct val="100000"/>
              </a:lnSpc>
              <a:spcBef>
                <a:spcPts val="0"/>
              </a:spcBef>
              <a:spcAft>
                <a:spcPts val="1200"/>
              </a:spcAft>
              <a:buClr>
                <a:schemeClr val="lt1"/>
              </a:buClr>
              <a:buSzPts val="1800"/>
              <a:buFont typeface="Lucida Sans"/>
              <a:buChar char="●"/>
            </a:pPr>
            <a:r>
              <a:rPr lang="en-US" sz="1600" dirty="0">
                <a:solidFill>
                  <a:schemeClr val="lt1"/>
                </a:solidFill>
                <a:latin typeface="Lucida Sans" panose="020B0602030504020204" pitchFamily="34" charset="0"/>
                <a:ea typeface="Lucida Sans"/>
                <a:cs typeface="Lucida Sans"/>
                <a:sym typeface="Lucida Sans"/>
              </a:rPr>
              <a:t>Trademark registrations initially last 5 years and are renewable.</a:t>
            </a:r>
          </a:p>
          <a:p>
            <a:pPr>
              <a:lnSpc>
                <a:spcPct val="100000"/>
              </a:lnSpc>
              <a:spcAft>
                <a:spcPts val="1200"/>
              </a:spcAft>
              <a:buClr>
                <a:schemeClr val="lt1"/>
              </a:buClr>
              <a:buFont typeface="Lucida Sans"/>
              <a:buChar char="●"/>
            </a:pPr>
            <a:r>
              <a:rPr lang="en-US" sz="1600" dirty="0">
                <a:solidFill>
                  <a:schemeClr val="lt1"/>
                </a:solidFill>
                <a:latin typeface="Lucida Sans" panose="020B0602030504020204" pitchFamily="34" charset="0"/>
                <a:ea typeface="Lucida Sans"/>
                <a:cs typeface="Lucida Sans"/>
                <a:sym typeface="Lucida Sans"/>
              </a:rPr>
              <a:t>Declaration of Use is due between the 5th and 6th year after registration </a:t>
            </a:r>
          </a:p>
          <a:p>
            <a:pPr marL="457200" lvl="0" indent="-342900" algn="l" rtl="0">
              <a:lnSpc>
                <a:spcPct val="100000"/>
              </a:lnSpc>
              <a:spcBef>
                <a:spcPts val="0"/>
              </a:spcBef>
              <a:spcAft>
                <a:spcPts val="1200"/>
              </a:spcAft>
              <a:buClr>
                <a:schemeClr val="lt1"/>
              </a:buClr>
              <a:buSzPts val="1800"/>
              <a:buFont typeface="Lucida Sans"/>
              <a:buChar char="●"/>
            </a:pPr>
            <a:r>
              <a:rPr lang="en-US" sz="1600" dirty="0">
                <a:solidFill>
                  <a:schemeClr val="lt1"/>
                </a:solidFill>
                <a:latin typeface="Lucida Sans" panose="020B0602030504020204" pitchFamily="34" charset="0"/>
                <a:ea typeface="Lucida Sans"/>
                <a:cs typeface="Lucida Sans"/>
                <a:sym typeface="Lucida Sans"/>
              </a:rPr>
              <a:t>Can be renewed indefinitely, as long as the mark remains in use in commerce  </a:t>
            </a:r>
          </a:p>
          <a:p>
            <a:pPr marL="457200" lvl="0" indent="-342900" algn="l" rtl="0">
              <a:lnSpc>
                <a:spcPct val="100000"/>
              </a:lnSpc>
              <a:spcBef>
                <a:spcPts val="0"/>
              </a:spcBef>
              <a:spcAft>
                <a:spcPts val="1200"/>
              </a:spcAft>
              <a:buClr>
                <a:schemeClr val="lt1"/>
              </a:buClr>
              <a:buSzPts val="1800"/>
              <a:buFont typeface="Lucida Sans"/>
              <a:buChar char="●"/>
            </a:pPr>
            <a:r>
              <a:rPr lang="en-US" sz="1600" dirty="0">
                <a:solidFill>
                  <a:schemeClr val="lt1"/>
                </a:solidFill>
                <a:latin typeface="Lucida Sans" panose="020B0602030504020204" pitchFamily="34" charset="0"/>
                <a:ea typeface="Lucida Sans"/>
                <a:cs typeface="Lucida Sans"/>
                <a:sym typeface="Lucida Sans"/>
              </a:rPr>
              <a:t>Renewal due between the 9th and 10th year after registration and every ten years thereafter</a:t>
            </a:r>
            <a:endParaRPr lang="en-US" dirty="0">
              <a:solidFill>
                <a:schemeClr val="lt1"/>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600"/>
              </a:spcAft>
              <a:buClr>
                <a:schemeClr val="lt1"/>
              </a:buClr>
              <a:buSzPts val="1800"/>
              <a:buFont typeface="Lucida Sans"/>
              <a:buChar char="●"/>
            </a:pPr>
            <a:endParaRPr lang="en-US" dirty="0">
              <a:solidFill>
                <a:schemeClr val="lt1"/>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600"/>
              </a:spcAft>
              <a:buClr>
                <a:schemeClr val="lt1"/>
              </a:buClr>
              <a:buSzPts val="1800"/>
              <a:buFont typeface="Lucida Sans"/>
              <a:buChar char="●"/>
            </a:pPr>
            <a:endParaRPr lang="en-US" dirty="0">
              <a:solidFill>
                <a:schemeClr val="lt1"/>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600"/>
              </a:spcAft>
              <a:buClr>
                <a:schemeClr val="lt1"/>
              </a:buClr>
              <a:buSzPts val="1800"/>
              <a:buFont typeface="Lucida Sans"/>
              <a:buChar char="●"/>
            </a:pPr>
            <a:endParaRPr lang="en-US" dirty="0">
              <a:solidFill>
                <a:schemeClr val="lt1"/>
              </a:solidFill>
              <a:latin typeface="Bell MT" panose="02020503060305020303" pitchFamily="18" charset="0"/>
              <a:ea typeface="Lucida Sans"/>
              <a:cs typeface="Lucida Sans"/>
              <a:sym typeface="Lucida Sans"/>
            </a:endParaRPr>
          </a:p>
          <a:p>
            <a:pPr marL="114300" lvl="0" indent="0" algn="l" rtl="0">
              <a:lnSpc>
                <a:spcPct val="100000"/>
              </a:lnSpc>
              <a:spcBef>
                <a:spcPts val="0"/>
              </a:spcBef>
              <a:spcAft>
                <a:spcPts val="600"/>
              </a:spcAft>
              <a:buClr>
                <a:schemeClr val="lt1"/>
              </a:buClr>
              <a:buSzPts val="1800"/>
              <a:buNone/>
            </a:pPr>
            <a:endParaRPr lang="en-US" dirty="0">
              <a:solidFill>
                <a:schemeClr val="lt1"/>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
                <a:schemeClr val="lt1"/>
              </a:buClr>
              <a:buSzPts val="1800"/>
              <a:buFont typeface="Lucida Sans"/>
              <a:buChar char="●"/>
            </a:pPr>
            <a:r>
              <a:rPr lang="en-US" sz="1600" dirty="0">
                <a:solidFill>
                  <a:schemeClr val="lt1"/>
                </a:solidFill>
                <a:latin typeface="Lucida Sans" panose="020B0602030504020204" pitchFamily="34" charset="0"/>
                <a:ea typeface="Lucida Sans"/>
                <a:cs typeface="Lucida Sans"/>
                <a:sym typeface="Lucida Sans"/>
              </a:rPr>
              <a:t>Also must show the USPTO that the mark continues to be used in commerce.  In combination with this Affidavit, a registrant can also file an </a:t>
            </a:r>
            <a:r>
              <a:rPr lang="en-US" sz="1600" u="sng" dirty="0">
                <a:solidFill>
                  <a:schemeClr val="lt1"/>
                </a:solidFill>
                <a:latin typeface="Lucida Sans" panose="020B0602030504020204" pitchFamily="34" charset="0"/>
                <a:ea typeface="Lucida Sans"/>
                <a:cs typeface="Lucida Sans"/>
                <a:sym typeface="Lucida Sans"/>
              </a:rPr>
              <a:t>Affidavit of Incontestability</a:t>
            </a:r>
          </a:p>
          <a:p>
            <a:pPr lvl="1">
              <a:lnSpc>
                <a:spcPct val="100000"/>
              </a:lnSpc>
              <a:buClr>
                <a:schemeClr val="lt1"/>
              </a:buClr>
            </a:pPr>
            <a:r>
              <a:rPr lang="en-US" dirty="0">
                <a:solidFill>
                  <a:schemeClr val="lt1"/>
                </a:solidFill>
                <a:latin typeface="Lucida Sans" panose="020B0602030504020204" pitchFamily="34" charset="0"/>
                <a:ea typeface="Lucida Sans"/>
                <a:cs typeface="Lucida Sans"/>
                <a:sym typeface="Lucida Sans"/>
              </a:rPr>
              <a:t>The validity of the registered mark</a:t>
            </a:r>
          </a:p>
          <a:p>
            <a:pPr lvl="1">
              <a:lnSpc>
                <a:spcPct val="100000"/>
              </a:lnSpc>
              <a:buClr>
                <a:schemeClr val="lt1"/>
              </a:buClr>
            </a:pPr>
            <a:r>
              <a:rPr lang="en-US" dirty="0">
                <a:solidFill>
                  <a:schemeClr val="lt1"/>
                </a:solidFill>
                <a:latin typeface="Lucida Sans" panose="020B0602030504020204" pitchFamily="34" charset="0"/>
                <a:ea typeface="Lucida Sans"/>
                <a:cs typeface="Lucida Sans"/>
                <a:sym typeface="Lucida Sans"/>
              </a:rPr>
              <a:t>The registration of the mark</a:t>
            </a:r>
          </a:p>
          <a:p>
            <a:pPr lvl="1">
              <a:lnSpc>
                <a:spcPct val="100000"/>
              </a:lnSpc>
              <a:buClr>
                <a:schemeClr val="lt1"/>
              </a:buClr>
            </a:pPr>
            <a:r>
              <a:rPr lang="en-US" dirty="0">
                <a:solidFill>
                  <a:schemeClr val="lt1"/>
                </a:solidFill>
                <a:latin typeface="Lucida Sans" panose="020B0602030504020204" pitchFamily="34" charset="0"/>
                <a:ea typeface="Lucida Sans"/>
                <a:cs typeface="Lucida Sans"/>
                <a:sym typeface="Lucida Sans"/>
              </a:rPr>
              <a:t>The owner's ownership of the mark</a:t>
            </a:r>
          </a:p>
          <a:p>
            <a:pPr lvl="1">
              <a:lnSpc>
                <a:spcPct val="100000"/>
              </a:lnSpc>
              <a:buClr>
                <a:schemeClr val="lt1"/>
              </a:buClr>
            </a:pPr>
            <a:r>
              <a:rPr lang="en-US" dirty="0">
                <a:solidFill>
                  <a:schemeClr val="lt1"/>
                </a:solidFill>
                <a:latin typeface="Lucida Sans" panose="020B0602030504020204" pitchFamily="34" charset="0"/>
                <a:ea typeface="Lucida Sans"/>
                <a:cs typeface="Lucida Sans"/>
                <a:sym typeface="Lucida Sans"/>
              </a:rPr>
              <a:t>The owner's exclusive right to use the mark with the goods/services. </a:t>
            </a:r>
          </a:p>
          <a:p>
            <a:pPr lvl="1">
              <a:lnSpc>
                <a:spcPct val="100000"/>
              </a:lnSpc>
              <a:buClr>
                <a:schemeClr val="lt1"/>
              </a:buClr>
            </a:pPr>
            <a:r>
              <a:rPr lang="en-US" dirty="0">
                <a:solidFill>
                  <a:schemeClr val="lt1"/>
                </a:solidFill>
                <a:latin typeface="Lucida Sans" panose="020B0602030504020204" pitchFamily="34" charset="0"/>
                <a:ea typeface="Lucida Sans"/>
                <a:cs typeface="Lucida Sans"/>
                <a:sym typeface="Lucida Sans"/>
              </a:rPr>
              <a:t>Subject to certain limited exceptions, such as abandonment, fraud on the USPTO, genericness and priority.</a:t>
            </a:r>
          </a:p>
          <a:p>
            <a:pPr marL="114300" indent="0">
              <a:lnSpc>
                <a:spcPct val="100000"/>
              </a:lnSpc>
              <a:buClr>
                <a:schemeClr val="lt1"/>
              </a:buClr>
              <a:buNone/>
            </a:pPr>
            <a:endParaRPr lang="en-US" u="sng" dirty="0">
              <a:solidFill>
                <a:schemeClr val="lt1"/>
              </a:solidFill>
              <a:latin typeface="Bell MT" panose="02020503060305020303" pitchFamily="18" charset="0"/>
              <a:ea typeface="Lucida Sans"/>
              <a:cs typeface="Lucida Sans"/>
              <a:sym typeface="Lucida Sans"/>
            </a:endParaRPr>
          </a:p>
        </p:txBody>
      </p:sp>
    </p:spTree>
    <p:extLst>
      <p:ext uri="{BB962C8B-B14F-4D97-AF65-F5344CB8AC3E}">
        <p14:creationId xmlns:p14="http://schemas.microsoft.com/office/powerpoint/2010/main" val="3474060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cap="small" dirty="0">
                <a:solidFill>
                  <a:schemeClr val="lt1"/>
                </a:solidFill>
                <a:latin typeface="Lucida Sans"/>
                <a:ea typeface="Lucida Sans"/>
                <a:cs typeface="Lucida Sans"/>
                <a:sym typeface="Lucida Sans"/>
              </a:rPr>
              <a:t>Critical to Protect Trademarks</a:t>
            </a:r>
            <a:endParaRPr b="1" cap="small" dirty="0">
              <a:solidFill>
                <a:schemeClr val="lt1"/>
              </a:solidFill>
              <a:latin typeface="Lucida Sans"/>
              <a:ea typeface="Lucida Sans"/>
              <a:cs typeface="Lucida Sans"/>
              <a:sym typeface="Lucida Sans"/>
            </a:endParaRPr>
          </a:p>
        </p:txBody>
      </p:sp>
      <p:sp>
        <p:nvSpPr>
          <p:cNvPr id="67" name="Google Shape;67;p15"/>
          <p:cNvSpPr txBox="1">
            <a:spLocks noGrp="1"/>
          </p:cNvSpPr>
          <p:nvPr>
            <p:ph type="body" idx="1"/>
          </p:nvPr>
        </p:nvSpPr>
        <p:spPr>
          <a:xfrm>
            <a:off x="311700" y="2286000"/>
            <a:ext cx="6851100" cy="3124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lt1"/>
                </a:solidFill>
                <a:latin typeface="Lucida Sans"/>
                <a:ea typeface="Lucida Sans"/>
                <a:cs typeface="Lucida Sans"/>
                <a:sym typeface="Lucida Sans"/>
              </a:rPr>
              <a:t>Guidelines to help ensure that marks remain protected:</a:t>
            </a:r>
          </a:p>
          <a:p>
            <a:pPr marL="285750" indent="-285750">
              <a:spcAft>
                <a:spcPts val="1600"/>
              </a:spcAft>
              <a:buClr>
                <a:schemeClr val="bg1"/>
              </a:buClr>
            </a:pPr>
            <a:r>
              <a:rPr lang="en-US" dirty="0">
                <a:solidFill>
                  <a:schemeClr val="lt1"/>
                </a:solidFill>
                <a:latin typeface="Lucida Sans"/>
                <a:ea typeface="Lucida Sans"/>
                <a:cs typeface="Lucida Sans"/>
                <a:sym typeface="Lucida Sans"/>
              </a:rPr>
              <a:t>Report suspected infringement or misuse to owners and counsel</a:t>
            </a:r>
          </a:p>
          <a:p>
            <a:pPr marL="285750" indent="-285750">
              <a:spcAft>
                <a:spcPts val="1600"/>
              </a:spcAft>
              <a:buClr>
                <a:schemeClr val="bg1"/>
              </a:buClr>
            </a:pPr>
            <a:r>
              <a:rPr lang="en-US" dirty="0">
                <a:solidFill>
                  <a:schemeClr val="lt1"/>
                </a:solidFill>
                <a:latin typeface="Lucida Sans"/>
                <a:ea typeface="Lucida Sans"/>
                <a:cs typeface="Lucida Sans"/>
                <a:sym typeface="Lucida Sans"/>
              </a:rPr>
              <a:t>Do not allow others to use a Company’s trademarks without appropriate internal approval.</a:t>
            </a:r>
          </a:p>
          <a:p>
            <a:pPr marL="285750" indent="-285750">
              <a:spcAft>
                <a:spcPts val="1600"/>
              </a:spcAft>
              <a:buClr>
                <a:schemeClr val="bg1"/>
              </a:buClr>
            </a:pPr>
            <a:r>
              <a:rPr lang="en-US" dirty="0">
                <a:solidFill>
                  <a:schemeClr val="lt1"/>
                </a:solidFill>
                <a:latin typeface="Lucida Sans"/>
                <a:ea typeface="Lucida Sans"/>
                <a:cs typeface="Lucida Sans"/>
                <a:sym typeface="Lucida Sans"/>
              </a:rPr>
              <a:t>Maintain documents and records showing use and promotion/marketing of trademarks.</a:t>
            </a:r>
            <a:endParaRPr dirty="0">
              <a:solidFill>
                <a:schemeClr val="lt1"/>
              </a:solidFill>
              <a:latin typeface="Lucida Sans"/>
              <a:ea typeface="Lucida Sans"/>
              <a:cs typeface="Lucida Sans"/>
              <a:sym typeface="Lucida Sans"/>
            </a:endParaRPr>
          </a:p>
        </p:txBody>
      </p:sp>
    </p:spTree>
    <p:extLst>
      <p:ext uri="{BB962C8B-B14F-4D97-AF65-F5344CB8AC3E}">
        <p14:creationId xmlns:p14="http://schemas.microsoft.com/office/powerpoint/2010/main" val="381415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668675"/>
            <a:ext cx="7011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cap="small" dirty="0">
                <a:solidFill>
                  <a:srgbClr val="0A5081"/>
                </a:solidFill>
                <a:latin typeface="Lucida Sans"/>
                <a:ea typeface="Lucida Sans"/>
                <a:cs typeface="Lucida Sans"/>
                <a:sym typeface="Lucida Sans"/>
              </a:rPr>
              <a:t>Report Suspected Infringement or Misuse</a:t>
            </a:r>
            <a:endParaRPr b="1" cap="small" dirty="0">
              <a:solidFill>
                <a:srgbClr val="0A5081"/>
              </a:solidFill>
              <a:latin typeface="Lucida Sans"/>
              <a:ea typeface="Lucida Sans"/>
              <a:cs typeface="Lucida Sans"/>
              <a:sym typeface="Lucida Sans"/>
            </a:endParaRPr>
          </a:p>
        </p:txBody>
      </p:sp>
      <p:sp>
        <p:nvSpPr>
          <p:cNvPr id="123" name="Google Shape;123;p22"/>
          <p:cNvSpPr txBox="1">
            <a:spLocks noGrp="1"/>
          </p:cNvSpPr>
          <p:nvPr>
            <p:ph type="body" idx="1"/>
          </p:nvPr>
        </p:nvSpPr>
        <p:spPr>
          <a:xfrm>
            <a:off x="311700" y="2009725"/>
            <a:ext cx="7011600" cy="65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82640"/>
                </a:solidFill>
                <a:latin typeface="Lucida Sans"/>
                <a:ea typeface="Lucida Sans"/>
                <a:cs typeface="Lucida Sans"/>
                <a:sym typeface="Lucida Sans"/>
              </a:rPr>
              <a:t>What to Watch For: </a:t>
            </a:r>
            <a:endParaRPr dirty="0">
              <a:solidFill>
                <a:srgbClr val="082640"/>
              </a:solidFill>
              <a:latin typeface="Lucida Sans"/>
              <a:ea typeface="Lucida Sans"/>
              <a:cs typeface="Lucida Sans"/>
              <a:sym typeface="Lucida Sans"/>
            </a:endParaRPr>
          </a:p>
        </p:txBody>
      </p:sp>
      <p:sp>
        <p:nvSpPr>
          <p:cNvPr id="124" name="Google Shape;124;p22"/>
          <p:cNvSpPr txBox="1"/>
          <p:nvPr/>
        </p:nvSpPr>
        <p:spPr>
          <a:xfrm>
            <a:off x="407725" y="2838074"/>
            <a:ext cx="1670100" cy="22895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0A5081"/>
                </a:solidFill>
                <a:latin typeface="Lucida Sans"/>
                <a:ea typeface="Lucida Sans"/>
                <a:cs typeface="Lucida Sans"/>
                <a:sym typeface="Lucida Sans"/>
              </a:rPr>
              <a:t>Any third-party use of a Company’s trademarks or any similar trademarks that you believe may violate the Company’s rights.</a:t>
            </a:r>
            <a:endParaRPr sz="1600" b="1" dirty="0">
              <a:solidFill>
                <a:srgbClr val="0A5081"/>
              </a:solidFill>
              <a:latin typeface="Lucida Sans"/>
              <a:ea typeface="Lucida Sans"/>
              <a:cs typeface="Lucida Sans"/>
              <a:sym typeface="Lucida Sans"/>
            </a:endParaRPr>
          </a:p>
        </p:txBody>
      </p:sp>
      <p:sp>
        <p:nvSpPr>
          <p:cNvPr id="125" name="Google Shape;125;p22"/>
          <p:cNvSpPr txBox="1"/>
          <p:nvPr/>
        </p:nvSpPr>
        <p:spPr>
          <a:xfrm>
            <a:off x="2481100" y="2838074"/>
            <a:ext cx="1670100" cy="5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0A5081"/>
                </a:solidFill>
                <a:latin typeface="Lucida Sans"/>
                <a:ea typeface="Lucida Sans"/>
                <a:cs typeface="Lucida Sans"/>
                <a:sym typeface="Lucida Sans"/>
              </a:rPr>
              <a:t>Any third-party use of a Company’s  trademarks in a generic or descritive  sense.</a:t>
            </a:r>
            <a:endParaRPr sz="1600" b="1" dirty="0">
              <a:solidFill>
                <a:srgbClr val="0A5081"/>
              </a:solidFill>
              <a:latin typeface="Lucida Sans"/>
              <a:ea typeface="Lucida Sans"/>
              <a:cs typeface="Lucida Sans"/>
              <a:sym typeface="Lucida Sans"/>
            </a:endParaRPr>
          </a:p>
        </p:txBody>
      </p:sp>
      <p:sp>
        <p:nvSpPr>
          <p:cNvPr id="126" name="Google Shape;126;p22"/>
          <p:cNvSpPr txBox="1"/>
          <p:nvPr/>
        </p:nvSpPr>
        <p:spPr>
          <a:xfrm>
            <a:off x="4664225" y="2838074"/>
            <a:ext cx="1670100" cy="142912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0A5081"/>
                </a:solidFill>
                <a:latin typeface="Lucida Sans"/>
                <a:ea typeface="Lucida Sans"/>
                <a:cs typeface="Lucida Sans"/>
                <a:sym typeface="Lucida Sans"/>
              </a:rPr>
              <a:t>Not reporting suspected infringement or misuse can:</a:t>
            </a:r>
            <a:endParaRPr sz="1600" b="1" dirty="0">
              <a:solidFill>
                <a:srgbClr val="0A5081"/>
              </a:solidFill>
              <a:latin typeface="Lucida Sans"/>
              <a:ea typeface="Lucida Sans"/>
              <a:cs typeface="Lucida Sans"/>
              <a:sym typeface="Lucida Sans"/>
            </a:endParaRPr>
          </a:p>
        </p:txBody>
      </p:sp>
      <p:sp>
        <p:nvSpPr>
          <p:cNvPr id="129" name="Google Shape;129;p22"/>
          <p:cNvSpPr txBox="1"/>
          <p:nvPr/>
        </p:nvSpPr>
        <p:spPr>
          <a:xfrm>
            <a:off x="2481100" y="4570510"/>
            <a:ext cx="1670100" cy="30777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400" dirty="0">
              <a:solidFill>
                <a:srgbClr val="082640"/>
              </a:solidFill>
              <a:latin typeface="Lucida Sans"/>
              <a:ea typeface="Lucida Sans"/>
              <a:cs typeface="Lucida Sans"/>
              <a:sym typeface="Lucida Sans"/>
            </a:endParaRPr>
          </a:p>
        </p:txBody>
      </p:sp>
      <p:sp>
        <p:nvSpPr>
          <p:cNvPr id="130" name="Google Shape;130;p22"/>
          <p:cNvSpPr txBox="1"/>
          <p:nvPr/>
        </p:nvSpPr>
        <p:spPr>
          <a:xfrm>
            <a:off x="4664225" y="4244546"/>
            <a:ext cx="1670099" cy="2289575"/>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sz="1400" dirty="0">
                <a:solidFill>
                  <a:srgbClr val="082640"/>
                </a:solidFill>
                <a:latin typeface="Lucida Sans"/>
                <a:ea typeface="Lucida Sans"/>
                <a:cs typeface="Lucida Sans"/>
                <a:sym typeface="Lucida Sans"/>
              </a:rPr>
              <a:t>Result in delays that limit legal remedies.</a:t>
            </a:r>
          </a:p>
          <a:p>
            <a:pPr marL="285750" lvl="0" indent="-285750" algn="l" rtl="0">
              <a:spcBef>
                <a:spcPts val="0"/>
              </a:spcBef>
              <a:spcAft>
                <a:spcPts val="0"/>
              </a:spcAft>
              <a:buFont typeface="Arial" panose="020B0604020202020204" pitchFamily="34" charset="0"/>
              <a:buChar char="•"/>
            </a:pPr>
            <a:r>
              <a:rPr lang="en-US" sz="1400" dirty="0">
                <a:solidFill>
                  <a:srgbClr val="082640"/>
                </a:solidFill>
                <a:latin typeface="Lucida Sans"/>
                <a:ea typeface="Lucida Sans"/>
                <a:cs typeface="Lucida Sans"/>
                <a:sym typeface="Lucida Sans"/>
              </a:rPr>
              <a:t>Weaken TMs and may cause their loss.</a:t>
            </a:r>
          </a:p>
        </p:txBody>
      </p:sp>
    </p:spTree>
    <p:extLst>
      <p:ext uri="{BB962C8B-B14F-4D97-AF65-F5344CB8AC3E}">
        <p14:creationId xmlns:p14="http://schemas.microsoft.com/office/powerpoint/2010/main" val="1324983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798037"/>
            <a:ext cx="8070300" cy="96057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cap="small" dirty="0">
                <a:solidFill>
                  <a:srgbClr val="082640"/>
                </a:solidFill>
              </a:rPr>
              <a:t>Do Not Allow Use of Trademarks Without Approval</a:t>
            </a:r>
            <a:endParaRPr b="1" cap="small" dirty="0">
              <a:solidFill>
                <a:srgbClr val="082640"/>
              </a:solidFill>
            </a:endParaRPr>
          </a:p>
        </p:txBody>
      </p:sp>
      <p:sp>
        <p:nvSpPr>
          <p:cNvPr id="80" name="Google Shape;80;p17"/>
          <p:cNvSpPr txBox="1">
            <a:spLocks noGrp="1"/>
          </p:cNvSpPr>
          <p:nvPr>
            <p:ph type="body" idx="1"/>
          </p:nvPr>
        </p:nvSpPr>
        <p:spPr>
          <a:xfrm>
            <a:off x="311700" y="2362200"/>
            <a:ext cx="3757500" cy="3217475"/>
          </a:xfrm>
          <a:prstGeom prst="rect">
            <a:avLst/>
          </a:prstGeom>
        </p:spPr>
        <p:txBody>
          <a:bodyPr spcFirstLastPara="1" wrap="square" lIns="91425" tIns="91425" rIns="91425" bIns="91425" anchor="t" anchorCtr="0">
            <a:noAutofit/>
          </a:bodyPr>
          <a:lstStyle/>
          <a:p>
            <a:pPr marL="114300" lvl="0" indent="0" algn="l" rtl="0">
              <a:lnSpc>
                <a:spcPct val="150000"/>
              </a:lnSpc>
              <a:spcBef>
                <a:spcPts val="0"/>
              </a:spcBef>
              <a:spcAft>
                <a:spcPts val="0"/>
              </a:spcAft>
              <a:buClr>
                <a:srgbClr val="082640"/>
              </a:buClr>
              <a:buSzPts val="1800"/>
              <a:buNone/>
            </a:pPr>
            <a:r>
              <a:rPr lang="en-US" dirty="0">
                <a:solidFill>
                  <a:srgbClr val="082640"/>
                </a:solidFill>
                <a:latin typeface="Lucida Sans" panose="020B0602030504020204" pitchFamily="34" charset="0"/>
              </a:rPr>
              <a:t>Require all third-party requests for permission to use trademarks to be subject to license agreement.</a:t>
            </a:r>
          </a:p>
          <a:p>
            <a:pPr>
              <a:lnSpc>
                <a:spcPct val="150000"/>
              </a:lnSpc>
              <a:buClr>
                <a:srgbClr val="082640"/>
              </a:buClr>
            </a:pPr>
            <a:r>
              <a:rPr lang="en-US" sz="1600" dirty="0">
                <a:solidFill>
                  <a:srgbClr val="082640"/>
                </a:solidFill>
                <a:latin typeface="Lucida Sans" panose="020B0602030504020204" pitchFamily="34" charset="0"/>
              </a:rPr>
              <a:t>Unchecked licensing can erode the strength of trademarks.</a:t>
            </a:r>
            <a:endParaRPr sz="1600" dirty="0">
              <a:solidFill>
                <a:srgbClr val="082640"/>
              </a:solidFill>
              <a:latin typeface="Lucida Sans" panose="020B0602030504020204" pitchFamily="34" charset="0"/>
            </a:endParaRPr>
          </a:p>
        </p:txBody>
      </p:sp>
      <p:sp>
        <p:nvSpPr>
          <p:cNvPr id="7" name="Google Shape;80;p17">
            <a:extLst>
              <a:ext uri="{FF2B5EF4-FFF2-40B4-BE49-F238E27FC236}">
                <a16:creationId xmlns:a16="http://schemas.microsoft.com/office/drawing/2014/main" id="{52AD93C9-09D6-4CCB-99DC-54F807939365}"/>
              </a:ext>
            </a:extLst>
          </p:cNvPr>
          <p:cNvSpPr txBox="1">
            <a:spLocks/>
          </p:cNvSpPr>
          <p:nvPr/>
        </p:nvSpPr>
        <p:spPr>
          <a:xfrm>
            <a:off x="4876800" y="2362199"/>
            <a:ext cx="3757500" cy="32174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50000"/>
              </a:lnSpc>
              <a:buClr>
                <a:srgbClr val="082640"/>
              </a:buClr>
              <a:buFont typeface="Arial"/>
              <a:buNone/>
            </a:pPr>
            <a:r>
              <a:rPr lang="en-US" kern="0" dirty="0">
                <a:solidFill>
                  <a:srgbClr val="082640"/>
                </a:solidFill>
                <a:latin typeface="Lucida Sans" panose="020B0602030504020204" pitchFamily="34" charset="0"/>
              </a:rPr>
              <a:t>Third-party use of trademarks without appropriate license terms and conditions can:</a:t>
            </a:r>
          </a:p>
          <a:p>
            <a:pPr>
              <a:lnSpc>
                <a:spcPct val="150000"/>
              </a:lnSpc>
              <a:buClr>
                <a:srgbClr val="082640"/>
              </a:buClr>
            </a:pPr>
            <a:r>
              <a:rPr lang="en-US" sz="1600" kern="0" dirty="0">
                <a:solidFill>
                  <a:srgbClr val="082640"/>
                </a:solidFill>
                <a:latin typeface="Lucida Sans" panose="020B0602030504020204" pitchFamily="34" charset="0"/>
              </a:rPr>
              <a:t>Jeopardize the trademarks rights, lose control of brand.</a:t>
            </a:r>
          </a:p>
          <a:p>
            <a:pPr>
              <a:lnSpc>
                <a:spcPct val="150000"/>
              </a:lnSpc>
              <a:buClr>
                <a:srgbClr val="082640"/>
              </a:buClr>
            </a:pPr>
            <a:r>
              <a:rPr lang="en-US" sz="1600" kern="0" dirty="0">
                <a:solidFill>
                  <a:srgbClr val="082640"/>
                </a:solidFill>
                <a:latin typeface="Lucida Sans" panose="020B0602030504020204" pitchFamily="34" charset="0"/>
              </a:rPr>
              <a:t>Expose Company to liability.</a:t>
            </a:r>
          </a:p>
        </p:txBody>
      </p:sp>
    </p:spTree>
    <p:extLst>
      <p:ext uri="{BB962C8B-B14F-4D97-AF65-F5344CB8AC3E}">
        <p14:creationId xmlns:p14="http://schemas.microsoft.com/office/powerpoint/2010/main" val="3167365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170091" y="647700"/>
            <a:ext cx="7988500" cy="99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lt1"/>
                </a:solidFill>
                <a:latin typeface="Lucida Sans"/>
                <a:ea typeface="Lucida Sans"/>
                <a:cs typeface="Lucida Sans"/>
                <a:sym typeface="Lucida Sans"/>
              </a:rPr>
              <a:t>Maintain Records Showing Use and Promotion of Trademarks</a:t>
            </a:r>
            <a:endParaRPr b="1" dirty="0">
              <a:solidFill>
                <a:schemeClr val="lt1"/>
              </a:solidFill>
              <a:latin typeface="Lucida Sans"/>
              <a:ea typeface="Lucida Sans"/>
              <a:cs typeface="Lucida Sans"/>
              <a:sym typeface="Lucida Sans"/>
            </a:endParaRPr>
          </a:p>
        </p:txBody>
      </p:sp>
      <p:sp>
        <p:nvSpPr>
          <p:cNvPr id="5" name="Text Placeholder 4">
            <a:extLst>
              <a:ext uri="{FF2B5EF4-FFF2-40B4-BE49-F238E27FC236}">
                <a16:creationId xmlns:a16="http://schemas.microsoft.com/office/drawing/2014/main" id="{14B08F34-1D0E-481B-A1E0-64CDA32E3878}"/>
              </a:ext>
            </a:extLst>
          </p:cNvPr>
          <p:cNvSpPr>
            <a:spLocks noGrp="1"/>
          </p:cNvSpPr>
          <p:nvPr>
            <p:ph type="body" idx="1"/>
          </p:nvPr>
        </p:nvSpPr>
        <p:spPr>
          <a:xfrm>
            <a:off x="304800" y="2133600"/>
            <a:ext cx="4107900" cy="3581400"/>
          </a:xfrm>
        </p:spPr>
        <p:txBody>
          <a:bodyPr/>
          <a:lstStyle/>
          <a:p>
            <a:pPr marL="114300" indent="0">
              <a:spcAft>
                <a:spcPts val="600"/>
              </a:spcAft>
              <a:buClr>
                <a:schemeClr val="bg1"/>
              </a:buClr>
              <a:buNone/>
            </a:pPr>
            <a:r>
              <a:rPr lang="en-US" dirty="0">
                <a:solidFill>
                  <a:schemeClr val="bg1"/>
                </a:solidFill>
                <a:latin typeface="Lucida Sans" panose="020B0602030504020204" pitchFamily="34" charset="0"/>
              </a:rPr>
              <a:t>These documents are important:</a:t>
            </a:r>
          </a:p>
          <a:p>
            <a:pPr>
              <a:spcAft>
                <a:spcPts val="1200"/>
              </a:spcAft>
              <a:buClr>
                <a:schemeClr val="bg1"/>
              </a:buClr>
            </a:pPr>
            <a:r>
              <a:rPr lang="en-US" sz="1600" dirty="0">
                <a:solidFill>
                  <a:schemeClr val="bg1"/>
                </a:solidFill>
                <a:latin typeface="Lucida Sans" panose="020B0602030504020204" pitchFamily="34" charset="0"/>
              </a:rPr>
              <a:t>In enforcement actions against third parties that infringe or misuse the trademarks.</a:t>
            </a:r>
          </a:p>
          <a:p>
            <a:pPr>
              <a:spcAft>
                <a:spcPts val="1200"/>
              </a:spcAft>
              <a:buClr>
                <a:schemeClr val="bg1"/>
              </a:buClr>
            </a:pPr>
            <a:r>
              <a:rPr lang="en-US" sz="1600" dirty="0">
                <a:solidFill>
                  <a:schemeClr val="bg1"/>
                </a:solidFill>
                <a:latin typeface="Lucida Sans" panose="020B0602030504020204" pitchFamily="34" charset="0"/>
              </a:rPr>
              <a:t>In connection with registration and renewal of the trademarks.</a:t>
            </a:r>
          </a:p>
          <a:p>
            <a:pPr>
              <a:buClr>
                <a:schemeClr val="bg1"/>
              </a:buClr>
            </a:pPr>
            <a:r>
              <a:rPr lang="en-US" sz="1600" dirty="0">
                <a:solidFill>
                  <a:schemeClr val="bg1"/>
                </a:solidFill>
                <a:latin typeface="Lucida Sans" panose="020B0602030504020204" pitchFamily="34" charset="0"/>
              </a:rPr>
              <a:t>Key: Sales &amp; Marketing Data ($)</a:t>
            </a:r>
            <a:endParaRPr lang="en-US" dirty="0">
              <a:solidFill>
                <a:schemeClr val="bg1"/>
              </a:solidFill>
              <a:latin typeface="Lucida Sans" panose="020B0602030504020204" pitchFamily="34" charset="0"/>
            </a:endParaRPr>
          </a:p>
        </p:txBody>
      </p:sp>
      <p:sp>
        <p:nvSpPr>
          <p:cNvPr id="9" name="Text Placeholder 4">
            <a:extLst>
              <a:ext uri="{FF2B5EF4-FFF2-40B4-BE49-F238E27FC236}">
                <a16:creationId xmlns:a16="http://schemas.microsoft.com/office/drawing/2014/main" id="{5DAB22AD-A88A-4A12-88B7-44138EDD45A2}"/>
              </a:ext>
            </a:extLst>
          </p:cNvPr>
          <p:cNvSpPr txBox="1">
            <a:spLocks/>
          </p:cNvSpPr>
          <p:nvPr/>
        </p:nvSpPr>
        <p:spPr>
          <a:xfrm>
            <a:off x="4731300" y="2057400"/>
            <a:ext cx="41079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spcAft>
                <a:spcPts val="600"/>
              </a:spcAft>
              <a:buClr>
                <a:schemeClr val="bg1"/>
              </a:buClr>
              <a:buFont typeface="Arial"/>
              <a:buNone/>
            </a:pPr>
            <a:r>
              <a:rPr lang="en-US" kern="0" dirty="0">
                <a:solidFill>
                  <a:schemeClr val="bg1"/>
                </a:solidFill>
                <a:latin typeface="Lucida Sans" panose="020B0602030504020204" pitchFamily="34" charset="0"/>
              </a:rPr>
              <a:t>Critical materials to keep include:</a:t>
            </a:r>
          </a:p>
          <a:p>
            <a:pPr>
              <a:spcAft>
                <a:spcPts val="1200"/>
              </a:spcAft>
              <a:buClr>
                <a:schemeClr val="bg1"/>
              </a:buClr>
            </a:pPr>
            <a:r>
              <a:rPr lang="en-US" sz="1600" kern="0" dirty="0">
                <a:solidFill>
                  <a:schemeClr val="bg1"/>
                </a:solidFill>
                <a:latin typeface="Lucida Sans" panose="020B0602030504020204" pitchFamily="34" charset="0"/>
              </a:rPr>
              <a:t>Representative samples of product packaging displaying trademarks.</a:t>
            </a:r>
          </a:p>
          <a:p>
            <a:pPr>
              <a:spcAft>
                <a:spcPts val="1200"/>
              </a:spcAft>
              <a:buClr>
                <a:schemeClr val="bg1"/>
              </a:buClr>
            </a:pPr>
            <a:r>
              <a:rPr lang="en-US" sz="1600" kern="0" dirty="0">
                <a:solidFill>
                  <a:schemeClr val="bg1"/>
                </a:solidFill>
                <a:latin typeface="Lucida Sans" panose="020B0602030504020204" pitchFamily="34" charset="0"/>
              </a:rPr>
              <a:t>Representative samples of advertising and promotional materials displaying trademarks.</a:t>
            </a:r>
          </a:p>
          <a:p>
            <a:pPr>
              <a:spcAft>
                <a:spcPts val="1200"/>
              </a:spcAft>
              <a:buClr>
                <a:schemeClr val="bg1"/>
              </a:buClr>
            </a:pPr>
            <a:r>
              <a:rPr lang="en-US" sz="1600" kern="0" dirty="0">
                <a:solidFill>
                  <a:schemeClr val="bg1"/>
                </a:solidFill>
                <a:latin typeface="Lucida Sans" panose="020B0602030504020204" pitchFamily="34" charset="0"/>
              </a:rPr>
              <a:t>Documents demonstrating sales of Company products and services under Company trademarks in dollars and units.</a:t>
            </a:r>
          </a:p>
          <a:p>
            <a:pPr>
              <a:buClr>
                <a:schemeClr val="bg1"/>
              </a:buClr>
            </a:pPr>
            <a:r>
              <a:rPr lang="en-US" sz="1600" kern="0" dirty="0">
                <a:solidFill>
                  <a:schemeClr val="bg1"/>
                </a:solidFill>
                <a:latin typeface="Lucida Sans" panose="020B0602030504020204" pitchFamily="34" charset="0"/>
              </a:rPr>
              <a:t>Market research showing consumer recognition of products, services, and trademarks. </a:t>
            </a:r>
          </a:p>
        </p:txBody>
      </p:sp>
    </p:spTree>
    <p:extLst>
      <p:ext uri="{BB962C8B-B14F-4D97-AF65-F5344CB8AC3E}">
        <p14:creationId xmlns:p14="http://schemas.microsoft.com/office/powerpoint/2010/main" val="1395482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228600" y="609600"/>
            <a:ext cx="7639675" cy="1066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cap="small" dirty="0">
                <a:solidFill>
                  <a:srgbClr val="082640"/>
                </a:solidFill>
                <a:latin typeface="Lucida Sans" panose="020B0602030504020204" pitchFamily="34" charset="0"/>
              </a:rPr>
              <a:t>Key Legal Standard for TM selection and enforcement: Likelihood of Confusion </a:t>
            </a:r>
            <a:endParaRPr b="1" cap="small" dirty="0">
              <a:solidFill>
                <a:srgbClr val="082640"/>
              </a:solidFill>
              <a:latin typeface="Lucida Sans" panose="020B0602030504020204" pitchFamily="34" charset="0"/>
            </a:endParaRPr>
          </a:p>
        </p:txBody>
      </p:sp>
      <p:sp>
        <p:nvSpPr>
          <p:cNvPr id="80" name="Google Shape;80;p17"/>
          <p:cNvSpPr txBox="1">
            <a:spLocks noGrp="1"/>
          </p:cNvSpPr>
          <p:nvPr>
            <p:ph type="body" idx="1"/>
          </p:nvPr>
        </p:nvSpPr>
        <p:spPr>
          <a:xfrm>
            <a:off x="228600" y="1752600"/>
            <a:ext cx="8610600" cy="5105400"/>
          </a:xfrm>
          <a:prstGeom prst="rect">
            <a:avLst/>
          </a:prstGeom>
        </p:spPr>
        <p:txBody>
          <a:bodyPr spcFirstLastPara="1" wrap="square" lIns="91425" tIns="91425" rIns="91425" bIns="91425" numCol="2" anchor="t" anchorCtr="0">
            <a:noAutofit/>
          </a:bodyPr>
          <a:lstStyle/>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Likelihood of Confusion - foundation of trademark law</a:t>
            </a:r>
          </a:p>
          <a:p>
            <a:pPr lvl="1" indent="-342900">
              <a:lnSpc>
                <a:spcPct val="100000"/>
              </a:lnSpc>
              <a:spcBef>
                <a:spcPts val="0"/>
              </a:spcBef>
              <a:buClr>
                <a:srgbClr val="082640"/>
              </a:buClr>
              <a:buSzPts val="1800"/>
              <a:buFont typeface="Lucida Sans"/>
              <a:buChar char="●"/>
            </a:pPr>
            <a:r>
              <a:rPr lang="en-US" sz="1600" dirty="0">
                <a:solidFill>
                  <a:srgbClr val="082640"/>
                </a:solidFill>
                <a:latin typeface="Bell MT" panose="02020503060305020303" pitchFamily="18" charset="0"/>
                <a:ea typeface="Lucida Sans"/>
                <a:cs typeface="Lucida Sans"/>
                <a:sym typeface="Lucida Sans"/>
              </a:rPr>
              <a:t>Lanham Act 15 U.S.C. § 1125(a)</a:t>
            </a:r>
          </a:p>
          <a:p>
            <a:pPr marL="571500" lvl="1" indent="0">
              <a:lnSpc>
                <a:spcPct val="100000"/>
              </a:lnSpc>
              <a:spcBef>
                <a:spcPts val="0"/>
              </a:spcBef>
              <a:buClr>
                <a:srgbClr val="082640"/>
              </a:buClr>
              <a:buSzPts val="1800"/>
              <a:buNone/>
            </a:pPr>
            <a:endParaRPr lang="en-US" sz="1600" dirty="0">
              <a:solidFill>
                <a:srgbClr val="082640"/>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To determine whether a Likelihood of Confusion exists between two trademarks, both the marks and the goods or services are compared in their entireties</a:t>
            </a:r>
          </a:p>
          <a:p>
            <a:pPr marL="114300" lvl="0" indent="0" algn="l" rtl="0">
              <a:lnSpc>
                <a:spcPct val="100000"/>
              </a:lnSpc>
              <a:spcBef>
                <a:spcPts val="0"/>
              </a:spcBef>
              <a:spcAft>
                <a:spcPts val="0"/>
              </a:spcAft>
              <a:buClr>
                <a:srgbClr val="082640"/>
              </a:buClr>
              <a:buSzPts val="1800"/>
              <a:buNone/>
            </a:pPr>
            <a:endParaRPr lang="en-US" dirty="0">
              <a:solidFill>
                <a:srgbClr val="082640"/>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If Likelihood of Confusion is found between a senior mark and a junior mark, then trademark infringement will be found</a:t>
            </a:r>
          </a:p>
          <a:p>
            <a:pPr marL="114300" lvl="0" indent="0" algn="l" rtl="0">
              <a:lnSpc>
                <a:spcPct val="100000"/>
              </a:lnSpc>
              <a:spcBef>
                <a:spcPts val="0"/>
              </a:spcBef>
              <a:spcAft>
                <a:spcPts val="0"/>
              </a:spcAft>
              <a:buClr>
                <a:srgbClr val="082640"/>
              </a:buClr>
              <a:buSzPts val="1800"/>
              <a:buNone/>
            </a:pPr>
            <a:endParaRPr lang="en-US" dirty="0">
              <a:solidFill>
                <a:srgbClr val="082640"/>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Infringer may be enjoined from use and/or registration of their mark</a:t>
            </a:r>
          </a:p>
          <a:p>
            <a:pPr marL="457200" lvl="0" indent="-342900" algn="l" rtl="0">
              <a:lnSpc>
                <a:spcPct val="100000"/>
              </a:lnSpc>
              <a:spcBef>
                <a:spcPts val="0"/>
              </a:spcBef>
              <a:spcAft>
                <a:spcPts val="0"/>
              </a:spcAft>
              <a:buClr>
                <a:srgbClr val="082640"/>
              </a:buClr>
              <a:buSzPts val="1800"/>
              <a:buFont typeface="Lucida Sans"/>
              <a:buChar char="●"/>
            </a:pPr>
            <a:endParaRPr lang="en-US" dirty="0">
              <a:solidFill>
                <a:srgbClr val="082640"/>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endParaRPr lang="en-US" dirty="0">
              <a:solidFill>
                <a:srgbClr val="082640"/>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endParaRPr lang="en-US" dirty="0">
              <a:solidFill>
                <a:srgbClr val="082640"/>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Infringer may be liable for monetary damages in a federal infringement suit</a:t>
            </a:r>
          </a:p>
          <a:p>
            <a:pPr marL="114300" lvl="0" indent="0" algn="l" rtl="0">
              <a:lnSpc>
                <a:spcPct val="100000"/>
              </a:lnSpc>
              <a:spcBef>
                <a:spcPts val="0"/>
              </a:spcBef>
              <a:spcAft>
                <a:spcPts val="0"/>
              </a:spcAft>
              <a:buClr>
                <a:srgbClr val="082640"/>
              </a:buClr>
              <a:buSzPts val="1800"/>
              <a:buNone/>
            </a:pPr>
            <a:r>
              <a:rPr lang="en-US" dirty="0">
                <a:solidFill>
                  <a:srgbClr val="082640"/>
                </a:solidFill>
                <a:latin typeface="Bell MT" panose="02020503060305020303" pitchFamily="18" charset="0"/>
                <a:ea typeface="Lucida Sans"/>
                <a:cs typeface="Lucida Sans"/>
                <a:sym typeface="Lucida Sans"/>
              </a:rPr>
              <a:t> </a:t>
            </a: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Every Circuit has established a multi-factor test used to evaluate Likelihood of Confusion.  </a:t>
            </a:r>
          </a:p>
          <a:p>
            <a:pPr marL="114300" lvl="0" indent="0" algn="l" rtl="0">
              <a:lnSpc>
                <a:spcPct val="100000"/>
              </a:lnSpc>
              <a:spcBef>
                <a:spcPts val="0"/>
              </a:spcBef>
              <a:spcAft>
                <a:spcPts val="0"/>
              </a:spcAft>
              <a:buClr>
                <a:srgbClr val="082640"/>
              </a:buClr>
              <a:buSzPts val="1800"/>
              <a:buNone/>
            </a:pPr>
            <a:endParaRPr lang="en-US" dirty="0">
              <a:solidFill>
                <a:srgbClr val="082640"/>
              </a:solidFill>
              <a:latin typeface="Bell MT" panose="02020503060305020303" pitchFamily="18" charset="0"/>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u="sng" dirty="0">
                <a:solidFill>
                  <a:srgbClr val="082640"/>
                </a:solidFill>
                <a:latin typeface="Bell MT" panose="02020503060305020303" pitchFamily="18" charset="0"/>
                <a:ea typeface="Lucida Sans"/>
                <a:cs typeface="Lucida Sans"/>
                <a:sym typeface="Lucida Sans"/>
              </a:rPr>
              <a:t>Third Circuit: </a:t>
            </a:r>
            <a:r>
              <a:rPr lang="en-US" i="1" u="sng" dirty="0" err="1">
                <a:solidFill>
                  <a:srgbClr val="082640"/>
                </a:solidFill>
                <a:latin typeface="Bell MT" panose="02020503060305020303" pitchFamily="18" charset="0"/>
                <a:ea typeface="Lucida Sans"/>
                <a:cs typeface="Lucida Sans"/>
                <a:sym typeface="Lucida Sans"/>
              </a:rPr>
              <a:t>Interpace</a:t>
            </a:r>
            <a:r>
              <a:rPr lang="en-US" i="1" u="sng" dirty="0">
                <a:solidFill>
                  <a:srgbClr val="082640"/>
                </a:solidFill>
                <a:latin typeface="Bell MT" panose="02020503060305020303" pitchFamily="18" charset="0"/>
                <a:ea typeface="Lucida Sans"/>
                <a:cs typeface="Lucida Sans"/>
                <a:sym typeface="Lucida Sans"/>
              </a:rPr>
              <a:t> Corp. v. Lapp, Inc</a:t>
            </a:r>
            <a:r>
              <a:rPr lang="en-US" dirty="0">
                <a:solidFill>
                  <a:srgbClr val="082640"/>
                </a:solidFill>
                <a:latin typeface="Bell MT" panose="02020503060305020303" pitchFamily="18" charset="0"/>
                <a:ea typeface="Lucida Sans"/>
                <a:cs typeface="Lucida Sans"/>
                <a:sym typeface="Lucida Sans"/>
              </a:rPr>
              <a:t>., 721 F.2d 460, 463 (3d Cir. 1983)</a:t>
            </a:r>
          </a:p>
        </p:txBody>
      </p:sp>
    </p:spTree>
    <p:extLst>
      <p:ext uri="{BB962C8B-B14F-4D97-AF65-F5344CB8AC3E}">
        <p14:creationId xmlns:p14="http://schemas.microsoft.com/office/powerpoint/2010/main" val="392953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600200" y="457200"/>
            <a:ext cx="7232100" cy="881667"/>
          </a:xfrm>
          <a:prstGeom prst="rect">
            <a:avLst/>
          </a:prstGeom>
        </p:spPr>
        <p:txBody>
          <a:bodyPr spcFirstLastPara="1" wrap="square" lIns="91425" tIns="91425" rIns="91425" bIns="91425" anchor="t" anchorCtr="0">
            <a:noAutofit/>
          </a:bodyPr>
          <a:lstStyle/>
          <a:p>
            <a:r>
              <a:rPr lang="en" b="1" cap="small" dirty="0">
                <a:solidFill>
                  <a:schemeClr val="lt1"/>
                </a:solidFill>
                <a:latin typeface="Lucida Sans"/>
                <a:ea typeface="Lucida Sans"/>
                <a:cs typeface="Lucida Sans"/>
                <a:sym typeface="Lucida Sans"/>
              </a:rPr>
              <a:t>Third Circuit: Likelihood of C</a:t>
            </a:r>
            <a:r>
              <a:rPr lang="en-US" b="1" cap="small" dirty="0">
                <a:solidFill>
                  <a:schemeClr val="lt1"/>
                </a:solidFill>
                <a:latin typeface="Lucida Sans"/>
                <a:ea typeface="Lucida Sans"/>
                <a:cs typeface="Lucida Sans"/>
                <a:sym typeface="Lucida Sans"/>
              </a:rPr>
              <a:t>o</a:t>
            </a:r>
            <a:r>
              <a:rPr lang="en" b="1" cap="small" dirty="0">
                <a:solidFill>
                  <a:schemeClr val="lt1"/>
                </a:solidFill>
                <a:latin typeface="Lucida Sans"/>
                <a:ea typeface="Lucida Sans"/>
                <a:cs typeface="Lucida Sans"/>
                <a:sym typeface="Lucida Sans"/>
              </a:rPr>
              <a:t>nfusion Factors  - </a:t>
            </a:r>
            <a:r>
              <a:rPr lang="en-US" i="1" dirty="0" err="1">
                <a:solidFill>
                  <a:schemeClr val="bg1"/>
                </a:solidFill>
                <a:latin typeface="Bell MT" panose="02020503060305020303" pitchFamily="18" charset="0"/>
              </a:rPr>
              <a:t>Interpace</a:t>
            </a:r>
            <a:r>
              <a:rPr lang="en-US" i="1" dirty="0">
                <a:solidFill>
                  <a:schemeClr val="bg1"/>
                </a:solidFill>
                <a:latin typeface="Bell MT" panose="02020503060305020303" pitchFamily="18" charset="0"/>
              </a:rPr>
              <a:t> Corp. v. Lapp, Inc</a:t>
            </a:r>
            <a:r>
              <a:rPr lang="en-US" dirty="0">
                <a:solidFill>
                  <a:schemeClr val="bg1"/>
                </a:solidFill>
                <a:latin typeface="Bell MT" panose="02020503060305020303" pitchFamily="18" charset="0"/>
              </a:rPr>
              <a:t>., 721 F.2d 460, 463 (3d Cir. 1983)</a:t>
            </a:r>
            <a:br>
              <a:rPr lang="en-US" dirty="0">
                <a:solidFill>
                  <a:schemeClr val="bg1"/>
                </a:solidFill>
                <a:latin typeface="Bell MT" panose="02020503060305020303" pitchFamily="18" charset="0"/>
              </a:rPr>
            </a:br>
            <a:br>
              <a:rPr lang="en-US" dirty="0">
                <a:solidFill>
                  <a:schemeClr val="bg1"/>
                </a:solidFill>
                <a:latin typeface="Bell MT" panose="02020503060305020303" pitchFamily="18" charset="0"/>
              </a:rPr>
            </a:br>
            <a:endParaRPr b="1" cap="small" dirty="0">
              <a:solidFill>
                <a:schemeClr val="lt1"/>
              </a:solidFill>
              <a:latin typeface="Lucida Sans"/>
              <a:ea typeface="Lucida Sans"/>
              <a:cs typeface="Lucida Sans"/>
              <a:sym typeface="Lucida Sans"/>
            </a:endParaRPr>
          </a:p>
        </p:txBody>
      </p:sp>
      <p:sp>
        <p:nvSpPr>
          <p:cNvPr id="5" name="Text Placeholder 4">
            <a:extLst>
              <a:ext uri="{FF2B5EF4-FFF2-40B4-BE49-F238E27FC236}">
                <a16:creationId xmlns:a16="http://schemas.microsoft.com/office/drawing/2014/main" id="{29E9FBE5-236B-4D38-9811-3A6ECCB23DA0}"/>
              </a:ext>
            </a:extLst>
          </p:cNvPr>
          <p:cNvSpPr>
            <a:spLocks noGrp="1"/>
          </p:cNvSpPr>
          <p:nvPr>
            <p:ph type="body" idx="1"/>
          </p:nvPr>
        </p:nvSpPr>
        <p:spPr>
          <a:xfrm>
            <a:off x="311700" y="1447800"/>
            <a:ext cx="8520600" cy="4720233"/>
          </a:xfrm>
        </p:spPr>
        <p:txBody>
          <a:bodyPr numCol="2"/>
          <a:lstStyle/>
          <a:p>
            <a:pPr marL="114300" indent="0">
              <a:buClr>
                <a:schemeClr val="bg1"/>
              </a:buClr>
              <a:buNone/>
            </a:pPr>
            <a:endParaRPr lang="en-US" dirty="0">
              <a:solidFill>
                <a:schemeClr val="bg1"/>
              </a:solidFill>
              <a:latin typeface="Bell MT" panose="02020503060305020303" pitchFamily="18" charset="0"/>
            </a:endParaRPr>
          </a:p>
          <a:p>
            <a:pPr>
              <a:lnSpc>
                <a:spcPct val="100000"/>
              </a:lnSpc>
              <a:spcAft>
                <a:spcPts val="600"/>
              </a:spcAft>
              <a:buClr>
                <a:schemeClr val="bg1"/>
              </a:buClr>
            </a:pPr>
            <a:r>
              <a:rPr lang="en-US" dirty="0">
                <a:solidFill>
                  <a:schemeClr val="bg1"/>
                </a:solidFill>
                <a:latin typeface="Bell MT" panose="02020503060305020303" pitchFamily="18" charset="0"/>
              </a:rPr>
              <a:t>The degree of similarity between the marks.</a:t>
            </a:r>
          </a:p>
          <a:p>
            <a:pPr>
              <a:lnSpc>
                <a:spcPct val="100000"/>
              </a:lnSpc>
              <a:spcAft>
                <a:spcPts val="600"/>
              </a:spcAft>
              <a:buClr>
                <a:schemeClr val="bg1"/>
              </a:buClr>
            </a:pPr>
            <a:r>
              <a:rPr lang="en-US" dirty="0">
                <a:solidFill>
                  <a:schemeClr val="bg1"/>
                </a:solidFill>
                <a:latin typeface="Bell MT" panose="02020503060305020303" pitchFamily="18" charset="0"/>
              </a:rPr>
              <a:t>The strength of plaintiff's mark.</a:t>
            </a:r>
          </a:p>
          <a:p>
            <a:pPr>
              <a:lnSpc>
                <a:spcPct val="100000"/>
              </a:lnSpc>
              <a:spcAft>
                <a:spcPts val="600"/>
              </a:spcAft>
              <a:buClr>
                <a:schemeClr val="bg1"/>
              </a:buClr>
            </a:pPr>
            <a:r>
              <a:rPr lang="en-US" dirty="0">
                <a:solidFill>
                  <a:schemeClr val="bg1"/>
                </a:solidFill>
                <a:latin typeface="Bell MT" panose="02020503060305020303" pitchFamily="18" charset="0"/>
              </a:rPr>
              <a:t>The price of the goods and other factors indicative of the care and attention expected of consumers when making a purchase.</a:t>
            </a:r>
          </a:p>
          <a:p>
            <a:pPr>
              <a:lnSpc>
                <a:spcPct val="100000"/>
              </a:lnSpc>
              <a:spcAft>
                <a:spcPts val="600"/>
              </a:spcAft>
              <a:buClr>
                <a:schemeClr val="bg1"/>
              </a:buClr>
            </a:pPr>
            <a:r>
              <a:rPr lang="en-US" dirty="0">
                <a:solidFill>
                  <a:schemeClr val="bg1"/>
                </a:solidFill>
                <a:latin typeface="Bell MT" panose="02020503060305020303" pitchFamily="18" charset="0"/>
              </a:rPr>
              <a:t>The length of time the defendant has used the mark without evidence of actual confusion arising.</a:t>
            </a:r>
          </a:p>
          <a:p>
            <a:pPr>
              <a:lnSpc>
                <a:spcPct val="100000"/>
              </a:lnSpc>
              <a:spcAft>
                <a:spcPts val="600"/>
              </a:spcAft>
              <a:buClr>
                <a:schemeClr val="bg1"/>
              </a:buClr>
            </a:pPr>
            <a:r>
              <a:rPr lang="en-US" dirty="0">
                <a:solidFill>
                  <a:schemeClr val="bg1"/>
                </a:solidFill>
                <a:latin typeface="Bell MT" panose="02020503060305020303" pitchFamily="18" charset="0"/>
              </a:rPr>
              <a:t>The defendant's intent in adopting the mark.</a:t>
            </a:r>
          </a:p>
          <a:p>
            <a:pPr>
              <a:lnSpc>
                <a:spcPct val="100000"/>
              </a:lnSpc>
              <a:spcAft>
                <a:spcPts val="600"/>
              </a:spcAft>
              <a:buClr>
                <a:schemeClr val="bg1"/>
              </a:buClr>
            </a:pPr>
            <a:r>
              <a:rPr lang="en-US" dirty="0">
                <a:solidFill>
                  <a:schemeClr val="bg1"/>
                </a:solidFill>
                <a:latin typeface="Bell MT" panose="02020503060305020303" pitchFamily="18" charset="0"/>
              </a:rPr>
              <a:t>The evidence of actual confusion.</a:t>
            </a:r>
          </a:p>
          <a:p>
            <a:pPr>
              <a:buClr>
                <a:schemeClr val="bg1"/>
              </a:buClr>
            </a:pPr>
            <a:endParaRPr lang="en-US" dirty="0">
              <a:solidFill>
                <a:schemeClr val="bg1"/>
              </a:solidFill>
              <a:latin typeface="Bell MT" panose="02020503060305020303" pitchFamily="18" charset="0"/>
            </a:endParaRPr>
          </a:p>
          <a:p>
            <a:pPr>
              <a:buClr>
                <a:schemeClr val="bg1"/>
              </a:buClr>
            </a:pPr>
            <a:endParaRPr lang="en-US" dirty="0">
              <a:solidFill>
                <a:schemeClr val="bg1"/>
              </a:solidFill>
              <a:latin typeface="Bell MT" panose="02020503060305020303" pitchFamily="18" charset="0"/>
            </a:endParaRPr>
          </a:p>
          <a:p>
            <a:pPr>
              <a:buClr>
                <a:schemeClr val="bg1"/>
              </a:buClr>
            </a:pPr>
            <a:endParaRPr lang="en-US" dirty="0">
              <a:solidFill>
                <a:schemeClr val="bg1"/>
              </a:solidFill>
              <a:latin typeface="Bell MT" panose="02020503060305020303" pitchFamily="18" charset="0"/>
            </a:endParaRPr>
          </a:p>
          <a:p>
            <a:pPr>
              <a:buClr>
                <a:schemeClr val="bg1"/>
              </a:buClr>
            </a:pPr>
            <a:endParaRPr lang="en-US" dirty="0">
              <a:solidFill>
                <a:schemeClr val="bg1"/>
              </a:solidFill>
              <a:latin typeface="Bell MT" panose="02020503060305020303" pitchFamily="18" charset="0"/>
            </a:endParaRPr>
          </a:p>
          <a:p>
            <a:pPr>
              <a:lnSpc>
                <a:spcPct val="100000"/>
              </a:lnSpc>
              <a:spcAft>
                <a:spcPts val="600"/>
              </a:spcAft>
              <a:buClr>
                <a:schemeClr val="bg1"/>
              </a:buClr>
            </a:pPr>
            <a:r>
              <a:rPr lang="en-US" dirty="0">
                <a:solidFill>
                  <a:schemeClr val="bg1"/>
                </a:solidFill>
                <a:latin typeface="Bell MT" panose="02020503060305020303" pitchFamily="18" charset="0"/>
              </a:rPr>
              <a:t>Whether the goods, though not competing, are marketed through the same trade channels and advertised through the same media.</a:t>
            </a:r>
          </a:p>
          <a:p>
            <a:pPr>
              <a:lnSpc>
                <a:spcPct val="100000"/>
              </a:lnSpc>
              <a:spcAft>
                <a:spcPts val="600"/>
              </a:spcAft>
              <a:buClr>
                <a:schemeClr val="bg1"/>
              </a:buClr>
            </a:pPr>
            <a:r>
              <a:rPr lang="en-US" dirty="0">
                <a:solidFill>
                  <a:schemeClr val="bg1"/>
                </a:solidFill>
                <a:latin typeface="Bell MT" panose="02020503060305020303" pitchFamily="18" charset="0"/>
              </a:rPr>
              <a:t>The extent to which the targets of the parties' sales efforts are the same.</a:t>
            </a:r>
          </a:p>
          <a:p>
            <a:pPr>
              <a:lnSpc>
                <a:spcPct val="100000"/>
              </a:lnSpc>
              <a:spcAft>
                <a:spcPts val="600"/>
              </a:spcAft>
              <a:buClr>
                <a:schemeClr val="bg1"/>
              </a:buClr>
            </a:pPr>
            <a:r>
              <a:rPr lang="en-US" dirty="0">
                <a:solidFill>
                  <a:schemeClr val="bg1"/>
                </a:solidFill>
                <a:latin typeface="Bell MT" panose="02020503060305020303" pitchFamily="18" charset="0"/>
              </a:rPr>
              <a:t>The relationship of the goods in consumers' minds because of similarity of function.</a:t>
            </a:r>
          </a:p>
          <a:p>
            <a:pPr>
              <a:lnSpc>
                <a:spcPct val="100000"/>
              </a:lnSpc>
              <a:spcAft>
                <a:spcPts val="600"/>
              </a:spcAft>
              <a:buClr>
                <a:schemeClr val="bg1"/>
              </a:buClr>
            </a:pPr>
            <a:r>
              <a:rPr lang="en-US" dirty="0">
                <a:solidFill>
                  <a:schemeClr val="bg1"/>
                </a:solidFill>
                <a:latin typeface="Bell MT" panose="02020503060305020303" pitchFamily="18" charset="0"/>
              </a:rPr>
              <a:t>Other facts suggesting that the consuming public might expect the prior owner to manufacture a product in the defendant's market or that the prior owner is likely to expand into that market.</a:t>
            </a:r>
          </a:p>
          <a:p>
            <a:pPr marL="114300" indent="0">
              <a:lnSpc>
                <a:spcPct val="100000"/>
              </a:lnSpc>
              <a:spcAft>
                <a:spcPts val="600"/>
              </a:spcAft>
              <a:buClr>
                <a:schemeClr val="bg1"/>
              </a:buClr>
              <a:buNone/>
            </a:pPr>
            <a:endParaRPr lang="en-US" dirty="0"/>
          </a:p>
        </p:txBody>
      </p:sp>
    </p:spTree>
    <p:extLst>
      <p:ext uri="{BB962C8B-B14F-4D97-AF65-F5344CB8AC3E}">
        <p14:creationId xmlns:p14="http://schemas.microsoft.com/office/powerpoint/2010/main" val="1380569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1600200" y="685800"/>
            <a:ext cx="6268075"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b="1" cap="small" dirty="0">
                <a:solidFill>
                  <a:srgbClr val="082640"/>
                </a:solidFill>
                <a:latin typeface="Lucida Sans" panose="020B0602030504020204" pitchFamily="34" charset="0"/>
              </a:rPr>
              <a:t>Likelihood of Confusion – Other Key Factors to Consider</a:t>
            </a:r>
            <a:endParaRPr b="1" cap="small" dirty="0">
              <a:solidFill>
                <a:srgbClr val="082640"/>
              </a:solidFill>
              <a:latin typeface="Lucida Sans" panose="020B0602030504020204" pitchFamily="34" charset="0"/>
            </a:endParaRPr>
          </a:p>
        </p:txBody>
      </p:sp>
      <p:sp>
        <p:nvSpPr>
          <p:cNvPr id="80" name="Google Shape;80;p17"/>
          <p:cNvSpPr txBox="1">
            <a:spLocks noGrp="1"/>
          </p:cNvSpPr>
          <p:nvPr>
            <p:ph type="body" idx="1"/>
          </p:nvPr>
        </p:nvSpPr>
        <p:spPr>
          <a:xfrm>
            <a:off x="304800" y="1828800"/>
            <a:ext cx="8382000" cy="4724400"/>
          </a:xfrm>
          <a:prstGeom prst="rect">
            <a:avLst/>
          </a:prstGeom>
        </p:spPr>
        <p:txBody>
          <a:bodyPr spcFirstLastPara="1" wrap="square" lIns="91425" tIns="91425" rIns="91425" bIns="91425" numCol="2" anchor="t" anchorCtr="0">
            <a:noAutofit/>
          </a:bodyPr>
          <a:lstStyle/>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Lucida Sans" panose="020B0602030504020204" pitchFamily="34" charset="0"/>
                <a:ea typeface="Lucida Sans"/>
                <a:cs typeface="Lucida Sans"/>
                <a:sym typeface="Lucida Sans"/>
              </a:rPr>
              <a:t>The similarity or dissimilarity of the marks in their entireties as to appearance, sound, connotation and commercial impression.</a:t>
            </a:r>
          </a:p>
          <a:p>
            <a:pPr marL="114300" lvl="0" indent="0" algn="l" rtl="0">
              <a:lnSpc>
                <a:spcPct val="100000"/>
              </a:lnSpc>
              <a:spcBef>
                <a:spcPts val="0"/>
              </a:spcBef>
              <a:spcAft>
                <a:spcPts val="0"/>
              </a:spcAft>
              <a:buClr>
                <a:srgbClr val="082640"/>
              </a:buClr>
              <a:buSzPts val="1800"/>
              <a:buNone/>
            </a:pPr>
            <a:endParaRPr lang="en-US" dirty="0">
              <a:solidFill>
                <a:srgbClr val="082640"/>
              </a:solidFill>
              <a:latin typeface="Lucida Sans" panose="020B0602030504020204" pitchFamily="34" charset="0"/>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Lucida Sans" panose="020B0602030504020204" pitchFamily="34" charset="0"/>
                <a:ea typeface="Lucida Sans"/>
                <a:cs typeface="Lucida Sans"/>
                <a:sym typeface="Lucida Sans"/>
              </a:rPr>
              <a:t>The relatedness of the goods or services as described in the application and registration(s).</a:t>
            </a:r>
          </a:p>
          <a:p>
            <a:pPr marL="114300" lvl="0" indent="0" algn="l" rtl="0">
              <a:lnSpc>
                <a:spcPct val="100000"/>
              </a:lnSpc>
              <a:spcBef>
                <a:spcPts val="0"/>
              </a:spcBef>
              <a:spcAft>
                <a:spcPts val="0"/>
              </a:spcAft>
              <a:buClr>
                <a:srgbClr val="082640"/>
              </a:buClr>
              <a:buSzPts val="1800"/>
              <a:buNone/>
            </a:pPr>
            <a:endParaRPr lang="en-US" dirty="0">
              <a:solidFill>
                <a:srgbClr val="082640"/>
              </a:solidFill>
              <a:latin typeface="Lucida Sans" panose="020B0602030504020204" pitchFamily="34" charset="0"/>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Lucida Sans" panose="020B0602030504020204" pitchFamily="34" charset="0"/>
                <a:ea typeface="Lucida Sans"/>
                <a:cs typeface="Lucida Sans"/>
                <a:sym typeface="Lucida Sans"/>
              </a:rPr>
              <a:t>The similarity of established, likely-to-continue trade channels.</a:t>
            </a:r>
          </a:p>
          <a:p>
            <a:pPr marL="114300" lvl="0" indent="0" algn="l" rtl="0">
              <a:lnSpc>
                <a:spcPct val="100000"/>
              </a:lnSpc>
              <a:spcBef>
                <a:spcPts val="0"/>
              </a:spcBef>
              <a:spcAft>
                <a:spcPts val="0"/>
              </a:spcAft>
              <a:buClr>
                <a:srgbClr val="082640"/>
              </a:buClr>
              <a:buSzPts val="1800"/>
              <a:buNone/>
            </a:pPr>
            <a:endParaRPr lang="en-US" dirty="0">
              <a:solidFill>
                <a:srgbClr val="082640"/>
              </a:solidFill>
              <a:latin typeface="Lucida Sans" panose="020B0602030504020204" pitchFamily="34" charset="0"/>
              <a:ea typeface="Lucida Sans"/>
              <a:cs typeface="Lucida Sans"/>
              <a:sym typeface="Lucida Sans"/>
            </a:endParaRPr>
          </a:p>
          <a:p>
            <a:pPr marL="114300" lvl="0" indent="0" algn="l" rtl="0">
              <a:lnSpc>
                <a:spcPct val="100000"/>
              </a:lnSpc>
              <a:spcBef>
                <a:spcPts val="0"/>
              </a:spcBef>
              <a:spcAft>
                <a:spcPts val="0"/>
              </a:spcAft>
              <a:buClr>
                <a:srgbClr val="082640"/>
              </a:buClr>
              <a:buSzPts val="1800"/>
              <a:buNone/>
            </a:pPr>
            <a:endParaRPr lang="en-US" dirty="0">
              <a:solidFill>
                <a:srgbClr val="082640"/>
              </a:solidFill>
              <a:latin typeface="Lucida Sans" panose="020B0602030504020204" pitchFamily="34" charset="0"/>
              <a:ea typeface="Lucida Sans"/>
              <a:cs typeface="Lucida Sans"/>
              <a:sym typeface="Lucida Sans"/>
            </a:endParaRPr>
          </a:p>
          <a:p>
            <a:pPr marL="114300" lvl="0" indent="0" algn="l" rtl="0">
              <a:lnSpc>
                <a:spcPct val="100000"/>
              </a:lnSpc>
              <a:spcBef>
                <a:spcPts val="0"/>
              </a:spcBef>
              <a:spcAft>
                <a:spcPts val="0"/>
              </a:spcAft>
              <a:buClr>
                <a:srgbClr val="082640"/>
              </a:buClr>
              <a:buSzPts val="1800"/>
              <a:buNone/>
            </a:pPr>
            <a:endParaRPr lang="en-US" dirty="0">
              <a:solidFill>
                <a:srgbClr val="082640"/>
              </a:solidFill>
              <a:latin typeface="Lucida Sans" panose="020B0602030504020204" pitchFamily="34" charset="0"/>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Lucida Sans" panose="020B0602030504020204" pitchFamily="34" charset="0"/>
                <a:ea typeface="Lucida Sans"/>
                <a:cs typeface="Lucida Sans"/>
                <a:sym typeface="Lucida Sans"/>
              </a:rPr>
              <a:t>The conditions under which and buyers to whom sales are made, i.e., “impulse” vs. careful, sophisticated purchasing.</a:t>
            </a:r>
          </a:p>
          <a:p>
            <a:pPr marL="114300" lvl="0" indent="0" algn="l" rtl="0">
              <a:lnSpc>
                <a:spcPct val="100000"/>
              </a:lnSpc>
              <a:spcBef>
                <a:spcPts val="0"/>
              </a:spcBef>
              <a:spcAft>
                <a:spcPts val="0"/>
              </a:spcAft>
              <a:buClr>
                <a:srgbClr val="082640"/>
              </a:buClr>
              <a:buSzPts val="1800"/>
              <a:buNone/>
            </a:pPr>
            <a:endParaRPr lang="en-US" dirty="0">
              <a:solidFill>
                <a:srgbClr val="082640"/>
              </a:solidFill>
              <a:latin typeface="Lucida Sans" panose="020B0602030504020204" pitchFamily="34" charset="0"/>
              <a:ea typeface="Lucida Sans"/>
              <a:cs typeface="Lucida Sans"/>
              <a:sym typeface="Lucida Sans"/>
            </a:endParaRP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Lucida Sans" panose="020B0602030504020204" pitchFamily="34" charset="0"/>
                <a:ea typeface="Lucida Sans"/>
                <a:cs typeface="Lucida Sans"/>
                <a:sym typeface="Lucida Sans"/>
              </a:rPr>
              <a:t>The number and nature of similar marks in use on similar goods.</a:t>
            </a:r>
          </a:p>
        </p:txBody>
      </p:sp>
    </p:spTree>
    <p:extLst>
      <p:ext uri="{BB962C8B-B14F-4D97-AF65-F5344CB8AC3E}">
        <p14:creationId xmlns:p14="http://schemas.microsoft.com/office/powerpoint/2010/main" val="4226403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28600" y="990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cap="small" dirty="0">
                <a:solidFill>
                  <a:schemeClr val="lt1"/>
                </a:solidFill>
                <a:latin typeface="Lucida Sans"/>
                <a:ea typeface="Lucida Sans"/>
                <a:cs typeface="Lucida Sans"/>
                <a:sym typeface="Lucida Sans"/>
              </a:rPr>
              <a:t>Examples Likelihood of Confusion</a:t>
            </a:r>
            <a:endParaRPr b="1" cap="small" dirty="0">
              <a:solidFill>
                <a:schemeClr val="lt1"/>
              </a:solidFill>
              <a:latin typeface="Lucida Sans"/>
              <a:ea typeface="Lucida Sans"/>
              <a:cs typeface="Lucida Sans"/>
              <a:sym typeface="Lucida Sans"/>
            </a:endParaRPr>
          </a:p>
        </p:txBody>
      </p:sp>
      <p:sp>
        <p:nvSpPr>
          <p:cNvPr id="6" name="Google Shape;67;p15">
            <a:extLst>
              <a:ext uri="{FF2B5EF4-FFF2-40B4-BE49-F238E27FC236}">
                <a16:creationId xmlns:a16="http://schemas.microsoft.com/office/drawing/2014/main" id="{626A58A8-39FC-423E-A03B-679C479DF3C6}"/>
              </a:ext>
            </a:extLst>
          </p:cNvPr>
          <p:cNvSpPr txBox="1">
            <a:spLocks noGrp="1"/>
          </p:cNvSpPr>
          <p:nvPr>
            <p:ph type="body" idx="1"/>
          </p:nvPr>
        </p:nvSpPr>
        <p:spPr>
          <a:xfrm>
            <a:off x="222422" y="1632079"/>
            <a:ext cx="6858000" cy="1295400"/>
          </a:xfrm>
          <a:prstGeom prst="rect">
            <a:avLst/>
          </a:prstGeom>
        </p:spPr>
        <p:txBody>
          <a:bodyPr spcFirstLastPara="1" wrap="square" lIns="91425" tIns="91425" rIns="91425" bIns="91425" anchor="t" anchorCtr="0">
            <a:noAutofit/>
          </a:bodyPr>
          <a:lstStyle/>
          <a:p>
            <a:pPr marL="285750" indent="-285750">
              <a:spcAft>
                <a:spcPts val="300"/>
              </a:spcAft>
              <a:buClr>
                <a:schemeClr val="bg1"/>
              </a:buClr>
            </a:pPr>
            <a:r>
              <a:rPr lang="en-US" i="1" dirty="0">
                <a:solidFill>
                  <a:schemeClr val="lt1"/>
                </a:solidFill>
                <a:latin typeface="Bell MT" panose="02020503060305020303" pitchFamily="18" charset="0"/>
                <a:ea typeface="Lucida Sans"/>
                <a:cs typeface="Lucida Sans"/>
                <a:sym typeface="Lucida Sans"/>
              </a:rPr>
              <a:t>In re Martin’s Famous Pastry Shoppe, Inc</a:t>
            </a:r>
            <a:r>
              <a:rPr lang="en-US" dirty="0">
                <a:solidFill>
                  <a:schemeClr val="lt1"/>
                </a:solidFill>
                <a:latin typeface="Bell MT" panose="02020503060305020303" pitchFamily="18" charset="0"/>
                <a:ea typeface="Lucida Sans"/>
                <a:cs typeface="Lucida Sans"/>
                <a:sym typeface="Lucida Sans"/>
              </a:rPr>
              <a:t>., 748 F.2d 1565, 223 USPQ 1289 (Fed. Cir. 1984) </a:t>
            </a:r>
          </a:p>
          <a:p>
            <a:pPr marL="742950" lvl="1" indent="-285750">
              <a:spcBef>
                <a:spcPts val="0"/>
              </a:spcBef>
              <a:buClr>
                <a:schemeClr val="bg1"/>
              </a:buClr>
            </a:pPr>
            <a:r>
              <a:rPr lang="en-US" sz="1600" dirty="0">
                <a:solidFill>
                  <a:schemeClr val="lt1"/>
                </a:solidFill>
                <a:latin typeface="Bell MT" panose="02020503060305020303" pitchFamily="18" charset="0"/>
                <a:ea typeface="Lucida Sans"/>
                <a:cs typeface="Lucida Sans"/>
                <a:sym typeface="Lucida Sans"/>
              </a:rPr>
              <a:t>(holding MARTIN’S for wheat bran and honey bread, and MARTIN’S for cheese, likely to cause confusion)</a:t>
            </a:r>
          </a:p>
        </p:txBody>
      </p:sp>
      <p:sp>
        <p:nvSpPr>
          <p:cNvPr id="4" name="TextBox 3">
            <a:extLst>
              <a:ext uri="{FF2B5EF4-FFF2-40B4-BE49-F238E27FC236}">
                <a16:creationId xmlns:a16="http://schemas.microsoft.com/office/drawing/2014/main" id="{1E25856E-D0DA-4556-A744-31EB16D12722}"/>
              </a:ext>
            </a:extLst>
          </p:cNvPr>
          <p:cNvSpPr txBox="1"/>
          <p:nvPr/>
        </p:nvSpPr>
        <p:spPr>
          <a:xfrm>
            <a:off x="222422" y="2996258"/>
            <a:ext cx="7772400" cy="1287468"/>
          </a:xfrm>
          <a:prstGeom prst="rect">
            <a:avLst/>
          </a:prstGeom>
          <a:noFill/>
        </p:spPr>
        <p:txBody>
          <a:bodyPr wrap="square" rtlCol="0">
            <a:spAutoFit/>
          </a:bodyPr>
          <a:lstStyle/>
          <a:p>
            <a:pPr marL="285750" marR="0" lvl="0" indent="-285750" algn="l" defTabSz="914400" rtl="0" eaLnBrk="1" fontAlgn="auto" latinLnBrk="0" hangingPunct="1">
              <a:lnSpc>
                <a:spcPct val="115000"/>
              </a:lnSpc>
              <a:spcBef>
                <a:spcPts val="0"/>
              </a:spcBef>
              <a:spcAft>
                <a:spcPts val="300"/>
              </a:spcAft>
              <a:buClr>
                <a:srgbClr val="FFFFFF"/>
              </a:buClr>
              <a:buSzPts val="1800"/>
              <a:buFont typeface="Arial"/>
              <a:buChar char="●"/>
              <a:tabLst/>
              <a:defRPr/>
            </a:pPr>
            <a:r>
              <a:rPr kumimoji="0" lang="en-US" sz="1800" b="0" i="1" u="none" strike="noStrike" kern="0" cap="none" spc="0" normalizeH="0" baseline="0" noProof="0" dirty="0">
                <a:ln>
                  <a:noFill/>
                </a:ln>
                <a:solidFill>
                  <a:srgbClr val="FFFFFF"/>
                </a:solidFill>
                <a:effectLst/>
                <a:uLnTx/>
                <a:uFillTx/>
                <a:latin typeface="Bell MT" panose="02020503060305020303" pitchFamily="18" charset="0"/>
                <a:ea typeface="Lucida Sans"/>
                <a:cs typeface="Lucida Sans"/>
                <a:sym typeface="Lucida Sans"/>
              </a:rPr>
              <a:t>Weider </a:t>
            </a:r>
            <a:r>
              <a:rPr kumimoji="0" lang="en-US" sz="1800" b="0" i="1" u="none" strike="noStrike" kern="0" cap="none" spc="0" normalizeH="0" baseline="0" noProof="0" dirty="0" err="1">
                <a:ln>
                  <a:noFill/>
                </a:ln>
                <a:solidFill>
                  <a:srgbClr val="FFFFFF"/>
                </a:solidFill>
                <a:effectLst/>
                <a:uLnTx/>
                <a:uFillTx/>
                <a:latin typeface="Bell MT" panose="02020503060305020303" pitchFamily="18" charset="0"/>
                <a:ea typeface="Lucida Sans"/>
                <a:cs typeface="Lucida Sans"/>
                <a:sym typeface="Lucida Sans"/>
              </a:rPr>
              <a:t>Publ'ns</a:t>
            </a:r>
            <a:r>
              <a:rPr kumimoji="0" lang="en-US" sz="1800" b="0" i="1" u="none" strike="noStrike" kern="0" cap="none" spc="0" normalizeH="0" baseline="0" noProof="0" dirty="0">
                <a:ln>
                  <a:noFill/>
                </a:ln>
                <a:solidFill>
                  <a:srgbClr val="FFFFFF"/>
                </a:solidFill>
                <a:effectLst/>
                <a:uLnTx/>
                <a:uFillTx/>
                <a:latin typeface="Bell MT" panose="02020503060305020303" pitchFamily="18" charset="0"/>
                <a:ea typeface="Lucida Sans"/>
                <a:cs typeface="Lucida Sans"/>
                <a:sym typeface="Lucida Sans"/>
              </a:rPr>
              <a:t>, LLC v. D&amp;D Beauty Care Co</a:t>
            </a:r>
            <a:r>
              <a:rPr kumimoji="0" lang="en-US" sz="1800" b="0" i="0" u="none" strike="noStrike" kern="0" cap="none" spc="0" normalizeH="0" baseline="0" noProof="0" dirty="0">
                <a:ln>
                  <a:noFill/>
                </a:ln>
                <a:solidFill>
                  <a:srgbClr val="FFFFFF"/>
                </a:solidFill>
                <a:effectLst/>
                <a:uLnTx/>
                <a:uFillTx/>
                <a:latin typeface="Bell MT" panose="02020503060305020303" pitchFamily="18" charset="0"/>
                <a:ea typeface="Lucida Sans"/>
                <a:cs typeface="Lucida Sans"/>
                <a:sym typeface="Lucida Sans"/>
              </a:rPr>
              <a:t>., 109 USPQ2d 1347 (TTAB 2014)</a:t>
            </a:r>
          </a:p>
          <a:p>
            <a:pPr marL="742950" marR="0" lvl="1" indent="-285750" algn="l" defTabSz="914400" rtl="0" eaLnBrk="1" fontAlgn="auto" latinLnBrk="0" hangingPunct="1">
              <a:lnSpc>
                <a:spcPct val="115000"/>
              </a:lnSpc>
              <a:spcBef>
                <a:spcPts val="0"/>
              </a:spcBef>
              <a:spcAft>
                <a:spcPts val="0"/>
              </a:spcAft>
              <a:buClr>
                <a:srgbClr val="FFFFFF"/>
              </a:buClr>
              <a:buSzPts val="1400"/>
              <a:buFont typeface="Arial"/>
              <a:buChar char="○"/>
              <a:tabLst/>
              <a:defRPr/>
            </a:pPr>
            <a:r>
              <a:rPr kumimoji="0" lang="en-US" sz="1600" b="0" i="0" u="none" strike="noStrike" kern="0" cap="none" spc="0" normalizeH="0" baseline="0" noProof="0" dirty="0">
                <a:ln>
                  <a:noFill/>
                </a:ln>
                <a:solidFill>
                  <a:srgbClr val="FFFFFF"/>
                </a:solidFill>
                <a:effectLst/>
                <a:uLnTx/>
                <a:uFillTx/>
                <a:latin typeface="Bell MT" panose="02020503060305020303" pitchFamily="18" charset="0"/>
                <a:ea typeface="Lucida Sans"/>
                <a:cs typeface="Lucida Sans"/>
                <a:sym typeface="Lucida Sans"/>
              </a:rPr>
              <a:t>(holding SHAPES for a variety of beauty salon, day spa, and health spa services likely to cause confusion with SHAPE for magazines where the services are of the type normally featured in the magazines)</a:t>
            </a:r>
          </a:p>
        </p:txBody>
      </p:sp>
      <p:sp>
        <p:nvSpPr>
          <p:cNvPr id="5" name="TextBox 4">
            <a:extLst>
              <a:ext uri="{FF2B5EF4-FFF2-40B4-BE49-F238E27FC236}">
                <a16:creationId xmlns:a16="http://schemas.microsoft.com/office/drawing/2014/main" id="{2389C94B-3B1E-45FC-AF93-5ED5696A1A34}"/>
              </a:ext>
            </a:extLst>
          </p:cNvPr>
          <p:cNvSpPr txBox="1"/>
          <p:nvPr/>
        </p:nvSpPr>
        <p:spPr>
          <a:xfrm>
            <a:off x="222422" y="4571968"/>
            <a:ext cx="8921578" cy="1787477"/>
          </a:xfrm>
          <a:prstGeom prst="rect">
            <a:avLst/>
          </a:prstGeom>
          <a:noFill/>
        </p:spPr>
        <p:txBody>
          <a:bodyPr wrap="square" rtlCol="0">
            <a:spAutoFit/>
          </a:bodyPr>
          <a:lstStyle/>
          <a:p>
            <a:pPr marL="285750" marR="0" lvl="0" indent="-285750" algn="l" defTabSz="914400" rtl="0" eaLnBrk="1" fontAlgn="auto" latinLnBrk="0" hangingPunct="1">
              <a:lnSpc>
                <a:spcPct val="115000"/>
              </a:lnSpc>
              <a:spcBef>
                <a:spcPts val="0"/>
              </a:spcBef>
              <a:spcAft>
                <a:spcPts val="300"/>
              </a:spcAft>
              <a:buClr>
                <a:srgbClr val="FFFFFF"/>
              </a:buClr>
              <a:buSzPts val="1800"/>
              <a:buFont typeface="Arial"/>
              <a:buChar char="●"/>
              <a:tabLst/>
              <a:defRPr/>
            </a:pPr>
            <a:r>
              <a:rPr kumimoji="0" lang="en-US" sz="1800" b="0" i="1" u="none" strike="noStrike" kern="0" cap="none" spc="0" normalizeH="0" baseline="0" noProof="0" dirty="0">
                <a:ln>
                  <a:noFill/>
                </a:ln>
                <a:solidFill>
                  <a:srgbClr val="FFFFFF"/>
                </a:solidFill>
                <a:effectLst/>
                <a:uLnTx/>
                <a:uFillTx/>
                <a:latin typeface="Bell MT" panose="02020503060305020303" pitchFamily="18" charset="0"/>
                <a:ea typeface="Lucida Sans"/>
                <a:cs typeface="Lucida Sans"/>
                <a:sym typeface="Lucida Sans"/>
              </a:rPr>
              <a:t>Joel Gott Wines LLC v. Rehoboth Von Gott Inc.</a:t>
            </a:r>
            <a:r>
              <a:rPr kumimoji="0" lang="en-US" sz="1800" b="0" i="0" u="none" strike="noStrike" kern="0" cap="none" spc="0" normalizeH="0" baseline="0" noProof="0" dirty="0">
                <a:ln>
                  <a:noFill/>
                </a:ln>
                <a:solidFill>
                  <a:srgbClr val="FFFFFF"/>
                </a:solidFill>
                <a:effectLst/>
                <a:uLnTx/>
                <a:uFillTx/>
                <a:latin typeface="Bell MT" panose="02020503060305020303" pitchFamily="18" charset="0"/>
                <a:ea typeface="Lucida Sans"/>
                <a:cs typeface="Lucida Sans"/>
                <a:sym typeface="Lucida Sans"/>
              </a:rPr>
              <a:t>, 107 USPQ2d 1424, 1433 (TTAB 2013)</a:t>
            </a:r>
          </a:p>
          <a:p>
            <a:pPr marL="742950" marR="0" lvl="1" indent="-285750" algn="l" defTabSz="914400" rtl="0" eaLnBrk="1" fontAlgn="auto" latinLnBrk="0" hangingPunct="1">
              <a:lnSpc>
                <a:spcPct val="115000"/>
              </a:lnSpc>
              <a:spcBef>
                <a:spcPts val="0"/>
              </a:spcBef>
              <a:spcAft>
                <a:spcPts val="0"/>
              </a:spcAft>
              <a:buClr>
                <a:srgbClr val="FFFFFF"/>
              </a:buClr>
              <a:buSzPts val="1400"/>
              <a:buFont typeface="Arial"/>
              <a:buChar char="○"/>
              <a:tabLst/>
              <a:defRPr/>
            </a:pPr>
            <a:r>
              <a:rPr kumimoji="0" lang="en-US" sz="1400" b="0" i="0" u="none" strike="noStrike" kern="0" cap="none" spc="0" normalizeH="0" baseline="0" noProof="0" dirty="0">
                <a:ln>
                  <a:noFill/>
                </a:ln>
                <a:solidFill>
                  <a:srgbClr val="FFFFFF"/>
                </a:solidFill>
                <a:effectLst/>
                <a:uLnTx/>
                <a:uFillTx/>
                <a:latin typeface="Bell MT" panose="02020503060305020303" pitchFamily="18" charset="0"/>
                <a:ea typeface="Lucida Sans"/>
                <a:cs typeface="Lucida Sans"/>
                <a:sym typeface="Lucida Sans"/>
              </a:rPr>
              <a:t>(holding GOTT LIGHT for various water beverages likely to cause confusion with GOTT and JOEL GOTT for wine)</a:t>
            </a:r>
          </a:p>
          <a:p>
            <a:pPr marL="285750" marR="0" lvl="0" indent="-285750" algn="l" defTabSz="914400" rtl="0" eaLnBrk="1" fontAlgn="auto" latinLnBrk="0" hangingPunct="1">
              <a:lnSpc>
                <a:spcPct val="115000"/>
              </a:lnSpc>
              <a:spcBef>
                <a:spcPts val="0"/>
              </a:spcBef>
              <a:spcAft>
                <a:spcPts val="300"/>
              </a:spcAft>
              <a:buClr>
                <a:srgbClr val="FFFFFF"/>
              </a:buClr>
              <a:buSzPts val="1800"/>
              <a:buFont typeface="Arial"/>
              <a:buChar char="●"/>
              <a:tabLst/>
              <a:defRPr/>
            </a:pPr>
            <a:r>
              <a:rPr kumimoji="0" lang="en-US" sz="1800" b="0" i="1" u="none" strike="noStrike" kern="0" cap="none" spc="0" normalizeH="0" baseline="0" noProof="0" dirty="0">
                <a:ln>
                  <a:noFill/>
                </a:ln>
                <a:solidFill>
                  <a:srgbClr val="FFFFFF"/>
                </a:solidFill>
                <a:effectLst/>
                <a:uLnTx/>
                <a:uFillTx/>
                <a:latin typeface="Bell MT" panose="02020503060305020303" pitchFamily="18" charset="0"/>
                <a:ea typeface="Lucida Sans"/>
                <a:cs typeface="Lucida Sans"/>
                <a:sym typeface="Lucida Sans"/>
              </a:rPr>
              <a:t>Gen. Mills, Inc. v. Fage Dairy Processing Indus. S.A</a:t>
            </a:r>
            <a:r>
              <a:rPr kumimoji="0" lang="en-US" sz="1800" b="0" i="0" u="none" strike="noStrike" kern="0" cap="none" spc="0" normalizeH="0" baseline="0" noProof="0" dirty="0">
                <a:ln>
                  <a:noFill/>
                </a:ln>
                <a:solidFill>
                  <a:srgbClr val="FFFFFF"/>
                </a:solidFill>
                <a:effectLst/>
                <a:uLnTx/>
                <a:uFillTx/>
                <a:latin typeface="Bell MT" panose="02020503060305020303" pitchFamily="18" charset="0"/>
                <a:ea typeface="Lucida Sans"/>
                <a:cs typeface="Lucida Sans"/>
                <a:sym typeface="Lucida Sans"/>
              </a:rPr>
              <a:t>., 100 USPQ2d 1584, 1597 (TTAB 2011) </a:t>
            </a:r>
          </a:p>
          <a:p>
            <a:pPr marL="742950" marR="0" lvl="1" indent="-285750" algn="l" defTabSz="914400" rtl="0" eaLnBrk="1" fontAlgn="auto" latinLnBrk="0" hangingPunct="1">
              <a:lnSpc>
                <a:spcPct val="115000"/>
              </a:lnSpc>
              <a:spcBef>
                <a:spcPts val="0"/>
              </a:spcBef>
              <a:spcAft>
                <a:spcPts val="0"/>
              </a:spcAft>
              <a:buClr>
                <a:srgbClr val="FFFFFF"/>
              </a:buClr>
              <a:buSzPts val="1400"/>
              <a:buFont typeface="Arial"/>
              <a:buChar char="○"/>
              <a:tabLst/>
              <a:defRPr/>
            </a:pPr>
            <a:r>
              <a:rPr kumimoji="0" lang="en-US" sz="1400" b="0" i="0" u="none" strike="noStrike" kern="0" cap="none" spc="0" normalizeH="0" baseline="0" noProof="0" dirty="0">
                <a:ln>
                  <a:noFill/>
                </a:ln>
                <a:solidFill>
                  <a:srgbClr val="FFFFFF"/>
                </a:solidFill>
                <a:effectLst/>
                <a:uLnTx/>
                <a:uFillTx/>
                <a:latin typeface="Bell MT" panose="02020503060305020303" pitchFamily="18" charset="0"/>
                <a:ea typeface="Lucida Sans"/>
                <a:cs typeface="Lucida Sans"/>
                <a:sym typeface="Lucida Sans"/>
              </a:rPr>
              <a:t>(holding composite marks containing the word TOTAL for yogurt and other products likely to cause confusion with the mark TOTAL for ready-to-eat breakfast cereal)</a:t>
            </a:r>
          </a:p>
        </p:txBody>
      </p:sp>
    </p:spTree>
    <p:extLst>
      <p:ext uri="{BB962C8B-B14F-4D97-AF65-F5344CB8AC3E}">
        <p14:creationId xmlns:p14="http://schemas.microsoft.com/office/powerpoint/2010/main" val="157013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219200" y="533400"/>
            <a:ext cx="75817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lt1"/>
                </a:solidFill>
                <a:latin typeface="Lucida Sans"/>
                <a:ea typeface="Lucida Sans"/>
                <a:cs typeface="Lucida Sans"/>
                <a:sym typeface="Lucida Sans"/>
              </a:rPr>
              <a:t>Overview of Intellectual Property: Trademark, Copyright, Patent, and Trade Secrets- What’s the Difference? </a:t>
            </a:r>
            <a:endParaRPr b="1" dirty="0">
              <a:solidFill>
                <a:schemeClr val="lt1"/>
              </a:solidFill>
              <a:latin typeface="Lucida Sans"/>
              <a:ea typeface="Lucida Sans"/>
              <a:cs typeface="Lucida Sans"/>
              <a:sym typeface="Lucida Sans"/>
            </a:endParaRPr>
          </a:p>
        </p:txBody>
      </p:sp>
      <p:sp>
        <p:nvSpPr>
          <p:cNvPr id="73" name="Google Shape;73;p16"/>
          <p:cNvSpPr txBox="1">
            <a:spLocks noGrp="1"/>
          </p:cNvSpPr>
          <p:nvPr>
            <p:ph type="body" idx="1"/>
          </p:nvPr>
        </p:nvSpPr>
        <p:spPr>
          <a:xfrm>
            <a:off x="4876800" y="2403300"/>
            <a:ext cx="3924175" cy="3845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lt1"/>
              </a:buClr>
              <a:buSzPts val="1800"/>
              <a:buFont typeface="Lucida Sans"/>
              <a:buChar char="●"/>
            </a:pPr>
            <a:r>
              <a:rPr lang="en-US" dirty="0">
                <a:solidFill>
                  <a:schemeClr val="lt1"/>
                </a:solidFill>
                <a:latin typeface="Lucida Sans"/>
                <a:ea typeface="Lucida Sans"/>
                <a:cs typeface="Lucida Sans"/>
                <a:sym typeface="Lucida Sans"/>
              </a:rPr>
              <a:t>Intellectual property is a unique type of property or asset </a:t>
            </a:r>
          </a:p>
          <a:p>
            <a:pPr marL="457200" lvl="0" indent="-342900" algn="l" rtl="0">
              <a:lnSpc>
                <a:spcPct val="150000"/>
              </a:lnSpc>
              <a:spcBef>
                <a:spcPts val="0"/>
              </a:spcBef>
              <a:spcAft>
                <a:spcPts val="0"/>
              </a:spcAft>
              <a:buClr>
                <a:schemeClr val="lt1"/>
              </a:buClr>
              <a:buSzPts val="1800"/>
              <a:buFont typeface="Lucida Sans"/>
              <a:buChar char="●"/>
            </a:pPr>
            <a:r>
              <a:rPr lang="en-US" dirty="0">
                <a:solidFill>
                  <a:schemeClr val="lt1"/>
                </a:solidFill>
                <a:latin typeface="Lucida Sans"/>
                <a:ea typeface="Lucida Sans"/>
                <a:cs typeface="Lucida Sans"/>
                <a:sym typeface="Lucida Sans"/>
              </a:rPr>
              <a:t>Intellectual property includes trademarks, copyrights, patents, and trade secrets </a:t>
            </a:r>
          </a:p>
        </p:txBody>
      </p:sp>
      <p:pic>
        <p:nvPicPr>
          <p:cNvPr id="5" name="Picture 4">
            <a:extLst>
              <a:ext uri="{FF2B5EF4-FFF2-40B4-BE49-F238E27FC236}">
                <a16:creationId xmlns:a16="http://schemas.microsoft.com/office/drawing/2014/main" id="{D9A60B2A-C166-42DF-9B03-70C2301972A6}"/>
              </a:ext>
            </a:extLst>
          </p:cNvPr>
          <p:cNvPicPr>
            <a:picLocks noChangeAspect="1"/>
          </p:cNvPicPr>
          <p:nvPr/>
        </p:nvPicPr>
        <p:blipFill>
          <a:blip r:embed="rId4"/>
          <a:stretch>
            <a:fillRect/>
          </a:stretch>
        </p:blipFill>
        <p:spPr>
          <a:xfrm>
            <a:off x="228600" y="2432132"/>
            <a:ext cx="4176122" cy="2847079"/>
          </a:xfrm>
          <a:prstGeom prst="rect">
            <a:avLst/>
          </a:prstGeom>
        </p:spPr>
      </p:pic>
    </p:spTree>
    <p:extLst>
      <p:ext uri="{BB962C8B-B14F-4D97-AF65-F5344CB8AC3E}">
        <p14:creationId xmlns:p14="http://schemas.microsoft.com/office/powerpoint/2010/main" val="2132454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97284" y="762000"/>
            <a:ext cx="6622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cap="small" dirty="0">
                <a:solidFill>
                  <a:schemeClr val="lt1"/>
                </a:solidFill>
                <a:latin typeface="Lucida Sans"/>
                <a:ea typeface="Lucida Sans"/>
                <a:cs typeface="Lucida Sans"/>
                <a:sym typeface="Lucida Sans"/>
              </a:rPr>
              <a:t>If a Likelihood of Confusion is Present, Then Who Wins – Priority and the “First to Use</a:t>
            </a:r>
            <a:r>
              <a:rPr lang="en-US" b="1" dirty="0">
                <a:solidFill>
                  <a:schemeClr val="lt1"/>
                </a:solidFill>
                <a:latin typeface="Lucida Sans"/>
                <a:ea typeface="Lucida Sans"/>
                <a:cs typeface="Lucida Sans"/>
                <a:sym typeface="Lucida Sans"/>
              </a:rPr>
              <a:t>”</a:t>
            </a:r>
            <a:endParaRPr b="1" dirty="0">
              <a:solidFill>
                <a:schemeClr val="lt1"/>
              </a:solidFill>
              <a:latin typeface="Lucida Sans"/>
              <a:ea typeface="Lucida Sans"/>
              <a:cs typeface="Lucida Sans"/>
              <a:sym typeface="Lucida Sans"/>
            </a:endParaRPr>
          </a:p>
        </p:txBody>
      </p:sp>
      <p:sp>
        <p:nvSpPr>
          <p:cNvPr id="67" name="Google Shape;67;p15"/>
          <p:cNvSpPr txBox="1">
            <a:spLocks noGrp="1"/>
          </p:cNvSpPr>
          <p:nvPr>
            <p:ph type="body" idx="1"/>
          </p:nvPr>
        </p:nvSpPr>
        <p:spPr>
          <a:xfrm>
            <a:off x="295225" y="2514600"/>
            <a:ext cx="7629575" cy="3962400"/>
          </a:xfrm>
          <a:prstGeom prst="rect">
            <a:avLst/>
          </a:prstGeom>
        </p:spPr>
        <p:txBody>
          <a:bodyPr spcFirstLastPara="1" wrap="square" lIns="91425" tIns="91425" rIns="91425" bIns="91425" anchor="t" anchorCtr="0">
            <a:noAutofit/>
          </a:bodyPr>
          <a:lstStyle/>
          <a:p>
            <a:pPr marL="285750" indent="-285750">
              <a:spcAft>
                <a:spcPts val="1600"/>
              </a:spcAft>
              <a:buClr>
                <a:schemeClr val="bg1"/>
              </a:buClr>
            </a:pPr>
            <a:r>
              <a:rPr lang="en-US" sz="2000" dirty="0">
                <a:solidFill>
                  <a:schemeClr val="lt1"/>
                </a:solidFill>
                <a:latin typeface="Bell MT" panose="02020503060305020303" pitchFamily="18" charset="0"/>
                <a:ea typeface="Lucida Sans"/>
                <a:cs typeface="Lucida Sans"/>
                <a:sym typeface="Lucida Sans"/>
              </a:rPr>
              <a:t>Priority of use of a mark</a:t>
            </a:r>
          </a:p>
          <a:p>
            <a:pPr marL="285750" indent="-285750">
              <a:spcAft>
                <a:spcPts val="1600"/>
              </a:spcAft>
              <a:buClr>
                <a:schemeClr val="bg1"/>
              </a:buClr>
            </a:pPr>
            <a:r>
              <a:rPr lang="en-US" sz="2000" dirty="0">
                <a:solidFill>
                  <a:schemeClr val="lt1"/>
                </a:solidFill>
                <a:latin typeface="Bell MT" panose="02020503060305020303" pitchFamily="18" charset="0"/>
                <a:ea typeface="Lucida Sans"/>
                <a:cs typeface="Lucida Sans"/>
                <a:sym typeface="Lucida Sans"/>
              </a:rPr>
              <a:t>First to use a mark in commerce is the senior user, and the owner of the mark</a:t>
            </a:r>
          </a:p>
          <a:p>
            <a:pPr marL="285750" indent="-285750">
              <a:spcAft>
                <a:spcPts val="1600"/>
              </a:spcAft>
              <a:buClr>
                <a:schemeClr val="bg1"/>
              </a:buClr>
            </a:pPr>
            <a:r>
              <a:rPr lang="en-US" sz="2000" dirty="0">
                <a:solidFill>
                  <a:schemeClr val="lt1"/>
                </a:solidFill>
                <a:latin typeface="Bell MT" panose="02020503060305020303" pitchFamily="18" charset="0"/>
                <a:ea typeface="Lucida Sans"/>
                <a:cs typeface="Lucida Sans"/>
                <a:sym typeface="Lucida Sans"/>
              </a:rPr>
              <a:t>Without a federal registration, these rights may be limited to the geographic area in which the mark is being sold and marketed</a:t>
            </a:r>
          </a:p>
          <a:p>
            <a:pPr marL="285750" indent="-285750">
              <a:buClr>
                <a:schemeClr val="bg1"/>
              </a:buClr>
            </a:pPr>
            <a:r>
              <a:rPr lang="en-US" sz="2000" dirty="0">
                <a:solidFill>
                  <a:schemeClr val="lt1"/>
                </a:solidFill>
                <a:latin typeface="Bell MT" panose="02020503060305020303" pitchFamily="18" charset="0"/>
                <a:ea typeface="Lucida Sans"/>
                <a:cs typeface="Lucida Sans"/>
                <a:sym typeface="Lucida Sans"/>
              </a:rPr>
              <a:t>Exception to the “First To Use” Rule </a:t>
            </a:r>
          </a:p>
          <a:p>
            <a:pPr marL="742950" lvl="1" indent="-285750">
              <a:spcBef>
                <a:spcPts val="0"/>
              </a:spcBef>
              <a:buClr>
                <a:schemeClr val="bg1"/>
              </a:buClr>
            </a:pPr>
            <a:r>
              <a:rPr lang="en-US" sz="1800" dirty="0">
                <a:solidFill>
                  <a:schemeClr val="lt1"/>
                </a:solidFill>
                <a:latin typeface="Bell MT" panose="02020503060305020303" pitchFamily="18" charset="0"/>
                <a:ea typeface="Lucida Sans"/>
                <a:cs typeface="Lucida Sans"/>
                <a:sym typeface="Lucida Sans"/>
              </a:rPr>
              <a:t>Federal intent-to-use trademark application</a:t>
            </a:r>
          </a:p>
        </p:txBody>
      </p:sp>
    </p:spTree>
    <p:extLst>
      <p:ext uri="{BB962C8B-B14F-4D97-AF65-F5344CB8AC3E}">
        <p14:creationId xmlns:p14="http://schemas.microsoft.com/office/powerpoint/2010/main" val="2607584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57200" y="685800"/>
            <a:ext cx="7543800" cy="1066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cap="small" dirty="0">
                <a:solidFill>
                  <a:srgbClr val="082640"/>
                </a:solidFill>
              </a:rPr>
              <a:t>Protecting a trademark against infringement by others</a:t>
            </a:r>
            <a:endParaRPr b="1" cap="small" dirty="0">
              <a:solidFill>
                <a:srgbClr val="082640"/>
              </a:solidFill>
            </a:endParaRPr>
          </a:p>
        </p:txBody>
      </p:sp>
      <p:sp>
        <p:nvSpPr>
          <p:cNvPr id="80" name="Google Shape;80;p17"/>
          <p:cNvSpPr txBox="1">
            <a:spLocks noGrp="1"/>
          </p:cNvSpPr>
          <p:nvPr>
            <p:ph type="body" idx="1"/>
          </p:nvPr>
        </p:nvSpPr>
        <p:spPr>
          <a:xfrm>
            <a:off x="308250" y="1752600"/>
            <a:ext cx="8527500" cy="4876800"/>
          </a:xfrm>
          <a:prstGeom prst="rect">
            <a:avLst/>
          </a:prstGeom>
        </p:spPr>
        <p:txBody>
          <a:bodyPr spcFirstLastPara="1" wrap="square" lIns="91425" tIns="91425" rIns="91425" bIns="91425" numCol="2" anchor="t" anchorCtr="0">
            <a:noAutofit/>
          </a:bodyPr>
          <a:lstStyle/>
          <a:p>
            <a:pPr marL="114300" lvl="0" indent="0" algn="l" rtl="0">
              <a:lnSpc>
                <a:spcPct val="150000"/>
              </a:lnSpc>
              <a:spcBef>
                <a:spcPts val="0"/>
              </a:spcBef>
              <a:spcAft>
                <a:spcPts val="0"/>
              </a:spcAft>
              <a:buClr>
                <a:srgbClr val="082640"/>
              </a:buClr>
              <a:buSzPts val="1800"/>
              <a:buNone/>
            </a:pPr>
            <a:r>
              <a:rPr lang="en-US" b="1" i="1" u="sng" dirty="0">
                <a:solidFill>
                  <a:srgbClr val="082640"/>
                </a:solidFill>
                <a:latin typeface="Bell MT" panose="02020503060305020303" pitchFamily="18" charset="0"/>
                <a:ea typeface="Lucida Sans"/>
                <a:cs typeface="Lucida Sans"/>
                <a:sym typeface="Lucida Sans"/>
              </a:rPr>
              <a:t>FEDERAL LAWSUIT</a:t>
            </a: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Under the Lanham Act, owner of a federal trademark registration has right to file an action for trademark infringement and unfair competition in federal court</a:t>
            </a: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Seek Injunction &amp; Monetary Damages</a:t>
            </a: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Exceptional Cases – Legal fees</a:t>
            </a:r>
          </a:p>
          <a:p>
            <a:pPr marL="114300" indent="0">
              <a:lnSpc>
                <a:spcPct val="150000"/>
              </a:lnSpc>
              <a:buClr>
                <a:srgbClr val="082640"/>
              </a:buClr>
              <a:buNone/>
            </a:pPr>
            <a:r>
              <a:rPr lang="en-US" b="1" i="1" u="sng" dirty="0">
                <a:solidFill>
                  <a:srgbClr val="082640"/>
                </a:solidFill>
                <a:latin typeface="Bell MT" panose="02020503060305020303" pitchFamily="18" charset="0"/>
                <a:sym typeface="Lucida Sans"/>
              </a:rPr>
              <a:t>TTAB PROCEEDING</a:t>
            </a: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Notice of Opposition (against pending marks not yet registered)</a:t>
            </a: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Petition for Cancellation (against registered marks)</a:t>
            </a:r>
          </a:p>
          <a:p>
            <a:pPr marL="457200" lvl="0" indent="-342900" algn="l" rtl="0">
              <a:lnSpc>
                <a:spcPct val="100000"/>
              </a:lnSpc>
              <a:spcBef>
                <a:spcPts val="0"/>
              </a:spcBef>
              <a:spcAft>
                <a:spcPts val="60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Filed with the USPTO’s Trademark Trial and Appeal Board (TTAB)</a:t>
            </a:r>
          </a:p>
          <a:p>
            <a:pPr lvl="1" indent="-342900">
              <a:lnSpc>
                <a:spcPct val="100000"/>
              </a:lnSpc>
              <a:spcBef>
                <a:spcPts val="0"/>
              </a:spcBef>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TTAB functions just like a federal court</a:t>
            </a:r>
          </a:p>
          <a:p>
            <a:pPr lvl="1" indent="-342900">
              <a:lnSpc>
                <a:spcPct val="100000"/>
              </a:lnSpc>
              <a:spcBef>
                <a:spcPts val="0"/>
              </a:spcBef>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Result of a successful TTAB action is denial or cancellation of a trademark registration </a:t>
            </a:r>
          </a:p>
          <a:p>
            <a:pPr marL="571500" lvl="1" indent="0">
              <a:lnSpc>
                <a:spcPct val="100000"/>
              </a:lnSpc>
              <a:spcBef>
                <a:spcPts val="0"/>
              </a:spcBef>
              <a:buClr>
                <a:srgbClr val="082640"/>
              </a:buClr>
              <a:buSzPts val="1800"/>
              <a:buNone/>
            </a:pPr>
            <a:r>
              <a:rPr lang="en-US" dirty="0">
                <a:solidFill>
                  <a:srgbClr val="082640"/>
                </a:solidFill>
                <a:latin typeface="Bell MT" panose="02020503060305020303" pitchFamily="18" charset="0"/>
                <a:ea typeface="Lucida Sans"/>
                <a:cs typeface="Lucida Sans"/>
                <a:sym typeface="Lucida Sans"/>
              </a:rPr>
              <a:t> </a:t>
            </a:r>
          </a:p>
          <a:p>
            <a:pPr lvl="1" indent="-342900">
              <a:lnSpc>
                <a:spcPct val="100000"/>
              </a:lnSpc>
              <a:spcBef>
                <a:spcPts val="0"/>
              </a:spcBef>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TTAB cannot issue injunctions or award money damages</a:t>
            </a:r>
          </a:p>
          <a:p>
            <a:pPr marL="114300" lvl="0" indent="0">
              <a:lnSpc>
                <a:spcPct val="150000"/>
              </a:lnSpc>
              <a:buClr>
                <a:srgbClr val="082640"/>
              </a:buClr>
              <a:buNone/>
            </a:pPr>
            <a:r>
              <a:rPr lang="en-US" b="1" i="1" u="sng" dirty="0">
                <a:solidFill>
                  <a:srgbClr val="082640"/>
                </a:solidFill>
                <a:latin typeface="Bell MT" panose="02020503060305020303" pitchFamily="18" charset="0"/>
                <a:sym typeface="Lucida Sans"/>
              </a:rPr>
              <a:t>CEASE AND DESIST NOTICE</a:t>
            </a: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Many trademark infringements are innocent and unintentional </a:t>
            </a: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Threat of litigation may be enough to convince an infringer to cease their infringing behavior.  </a:t>
            </a: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Less expensive alternative to litigation</a:t>
            </a:r>
          </a:p>
          <a:p>
            <a:pPr marL="457200" lvl="0" indent="-342900" algn="l" rtl="0">
              <a:lnSpc>
                <a:spcPct val="100000"/>
              </a:lnSpc>
              <a:spcBef>
                <a:spcPts val="0"/>
              </a:spcBef>
              <a:spcAft>
                <a:spcPts val="0"/>
              </a:spcAft>
              <a:buClr>
                <a:srgbClr val="082640"/>
              </a:buClr>
              <a:buSzPts val="1800"/>
              <a:buFont typeface="Lucida Sans"/>
              <a:buChar char="●"/>
            </a:pPr>
            <a:r>
              <a:rPr lang="en-US" dirty="0">
                <a:solidFill>
                  <a:srgbClr val="082640"/>
                </a:solidFill>
                <a:latin typeface="Bell MT" panose="02020503060305020303" pitchFamily="18" charset="0"/>
                <a:ea typeface="Lucida Sans"/>
                <a:cs typeface="Lucida Sans"/>
                <a:sym typeface="Lucida Sans"/>
              </a:rPr>
              <a:t>Not required as a condition to lawsuit</a:t>
            </a:r>
          </a:p>
        </p:txBody>
      </p:sp>
    </p:spTree>
    <p:extLst>
      <p:ext uri="{BB962C8B-B14F-4D97-AF65-F5344CB8AC3E}">
        <p14:creationId xmlns:p14="http://schemas.microsoft.com/office/powerpoint/2010/main" val="2876658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81000" y="685801"/>
            <a:ext cx="31017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cap="small" dirty="0">
                <a:solidFill>
                  <a:srgbClr val="082640"/>
                </a:solidFill>
              </a:rPr>
              <a:t>Remedies</a:t>
            </a:r>
            <a:endParaRPr b="1" cap="small" dirty="0">
              <a:solidFill>
                <a:srgbClr val="082640"/>
              </a:solidFill>
            </a:endParaRPr>
          </a:p>
        </p:txBody>
      </p:sp>
      <p:sp>
        <p:nvSpPr>
          <p:cNvPr id="80" name="Google Shape;80;p17"/>
          <p:cNvSpPr txBox="1">
            <a:spLocks noGrp="1"/>
          </p:cNvSpPr>
          <p:nvPr>
            <p:ph type="body" idx="1"/>
          </p:nvPr>
        </p:nvSpPr>
        <p:spPr>
          <a:xfrm>
            <a:off x="381000" y="1524000"/>
            <a:ext cx="8458200" cy="4648199"/>
          </a:xfrm>
          <a:prstGeom prst="rect">
            <a:avLst/>
          </a:prstGeom>
        </p:spPr>
        <p:txBody>
          <a:bodyPr spcFirstLastPara="1" wrap="square" lIns="91425" tIns="91425" rIns="91425" bIns="91425" numCol="2" spcCol="182880" anchor="t" anchorCtr="0">
            <a:noAutofit/>
          </a:bodyPr>
          <a:lstStyle/>
          <a:p>
            <a:pPr marL="114300" lvl="0" indent="0" algn="l" rtl="0">
              <a:lnSpc>
                <a:spcPct val="100000"/>
              </a:lnSpc>
              <a:spcBef>
                <a:spcPts val="0"/>
              </a:spcBef>
              <a:spcAft>
                <a:spcPts val="1200"/>
              </a:spcAft>
              <a:buClr>
                <a:srgbClr val="082640"/>
              </a:buClr>
              <a:buSzPts val="1800"/>
              <a:buNone/>
            </a:pPr>
            <a:r>
              <a:rPr lang="en-US" sz="2000" dirty="0">
                <a:solidFill>
                  <a:srgbClr val="082640"/>
                </a:solidFill>
                <a:latin typeface="Bell MT" panose="02020503060305020303" pitchFamily="18" charset="0"/>
                <a:ea typeface="Lucida Sans"/>
                <a:cs typeface="Lucida Sans"/>
                <a:sym typeface="Lucida Sans"/>
              </a:rPr>
              <a:t>Trademark infringement remedies are statutory, provided by the Lanham Act.  </a:t>
            </a:r>
            <a:r>
              <a:rPr lang="en-US" u="sng" dirty="0">
                <a:solidFill>
                  <a:srgbClr val="082640"/>
                </a:solidFill>
                <a:latin typeface="Bell MT" panose="02020503060305020303" pitchFamily="18" charset="0"/>
                <a:ea typeface="Lucida Sans"/>
                <a:cs typeface="Lucida Sans"/>
                <a:sym typeface="Lucida Sans"/>
              </a:rPr>
              <a:t>See 15 U.S.C. §§ 1124-1125</a:t>
            </a:r>
            <a:endParaRPr lang="en-US" sz="2000" u="sng" dirty="0">
              <a:solidFill>
                <a:srgbClr val="082640"/>
              </a:solidFill>
              <a:latin typeface="Bell MT" panose="02020503060305020303" pitchFamily="18" charset="0"/>
              <a:ea typeface="Lucida Sans"/>
              <a:cs typeface="Lucida Sans"/>
              <a:sym typeface="Lucida Sans"/>
            </a:endParaRPr>
          </a:p>
          <a:p>
            <a:pPr marL="114300" lvl="0" indent="0" algn="l" rtl="0">
              <a:lnSpc>
                <a:spcPct val="100000"/>
              </a:lnSpc>
              <a:spcBef>
                <a:spcPts val="0"/>
              </a:spcBef>
              <a:spcAft>
                <a:spcPts val="0"/>
              </a:spcAft>
              <a:buClr>
                <a:srgbClr val="082640"/>
              </a:buClr>
              <a:buSzPts val="1800"/>
              <a:buNone/>
            </a:pPr>
            <a:r>
              <a:rPr lang="en-US" sz="2000" dirty="0">
                <a:solidFill>
                  <a:srgbClr val="082640"/>
                </a:solidFill>
                <a:latin typeface="Bell MT" panose="02020503060305020303" pitchFamily="18" charset="0"/>
                <a:ea typeface="Lucida Sans"/>
                <a:cs typeface="Lucida Sans"/>
                <a:sym typeface="Lucida Sans"/>
              </a:rPr>
              <a:t>A court may award the following remedies:</a:t>
            </a:r>
          </a:p>
          <a:p>
            <a:pPr marL="457200" lvl="0" indent="-342900" algn="l" rtl="0">
              <a:lnSpc>
                <a:spcPct val="100000"/>
              </a:lnSpc>
              <a:spcBef>
                <a:spcPts val="0"/>
              </a:spcBef>
              <a:spcAft>
                <a:spcPts val="0"/>
              </a:spcAft>
              <a:buClr>
                <a:srgbClr val="082640"/>
              </a:buClr>
              <a:buSzPts val="1800"/>
              <a:buFont typeface="Lucida Sans"/>
              <a:buChar char="●"/>
            </a:pPr>
            <a:r>
              <a:rPr lang="en-US" sz="2000" dirty="0">
                <a:solidFill>
                  <a:srgbClr val="082640"/>
                </a:solidFill>
                <a:latin typeface="Bell MT" panose="02020503060305020303" pitchFamily="18" charset="0"/>
                <a:ea typeface="Lucida Sans"/>
                <a:cs typeface="Lucida Sans"/>
                <a:sym typeface="Lucida Sans"/>
              </a:rPr>
              <a:t>Injunctive relief – Preliminary and Permanent Injunctions</a:t>
            </a:r>
          </a:p>
          <a:p>
            <a:pPr marL="457200" lvl="0" indent="-342900" algn="l" rtl="0">
              <a:lnSpc>
                <a:spcPct val="100000"/>
              </a:lnSpc>
              <a:spcBef>
                <a:spcPts val="0"/>
              </a:spcBef>
              <a:spcAft>
                <a:spcPts val="0"/>
              </a:spcAft>
              <a:buClr>
                <a:srgbClr val="082640"/>
              </a:buClr>
              <a:buSzPts val="1800"/>
              <a:buFont typeface="Lucida Sans"/>
              <a:buChar char="●"/>
            </a:pPr>
            <a:r>
              <a:rPr lang="en-US" sz="2000" dirty="0">
                <a:solidFill>
                  <a:srgbClr val="082640"/>
                </a:solidFill>
                <a:latin typeface="Bell MT" panose="02020503060305020303" pitchFamily="18" charset="0"/>
                <a:ea typeface="Lucida Sans"/>
                <a:cs typeface="Lucida Sans"/>
                <a:sym typeface="Lucida Sans"/>
              </a:rPr>
              <a:t>Monetary damages </a:t>
            </a:r>
          </a:p>
          <a:p>
            <a:pPr lvl="1" indent="-342900">
              <a:lnSpc>
                <a:spcPct val="150000"/>
              </a:lnSpc>
              <a:spcBef>
                <a:spcPts val="0"/>
              </a:spcBef>
              <a:buClr>
                <a:srgbClr val="082640"/>
              </a:buClr>
              <a:buSzPts val="1800"/>
              <a:buFont typeface="Lucida Sans"/>
              <a:buChar char="●"/>
            </a:pPr>
            <a:r>
              <a:rPr lang="en-US" sz="1600" dirty="0">
                <a:solidFill>
                  <a:srgbClr val="082640"/>
                </a:solidFill>
                <a:latin typeface="Bell MT" panose="02020503060305020303" pitchFamily="18" charset="0"/>
                <a:ea typeface="Lucida Sans"/>
                <a:cs typeface="Lucida Sans"/>
                <a:sym typeface="Lucida Sans"/>
              </a:rPr>
              <a:t>Lost profits of Owner; or</a:t>
            </a:r>
          </a:p>
          <a:p>
            <a:pPr lvl="1" indent="-342900">
              <a:lnSpc>
                <a:spcPct val="150000"/>
              </a:lnSpc>
              <a:spcBef>
                <a:spcPts val="0"/>
              </a:spcBef>
              <a:buClr>
                <a:srgbClr val="082640"/>
              </a:buClr>
              <a:buSzPts val="1800"/>
              <a:buFont typeface="Lucida Sans"/>
              <a:buChar char="●"/>
            </a:pPr>
            <a:r>
              <a:rPr lang="en-US" sz="1600" dirty="0">
                <a:solidFill>
                  <a:srgbClr val="082640"/>
                </a:solidFill>
                <a:latin typeface="Bell MT" panose="02020503060305020303" pitchFamily="18" charset="0"/>
                <a:ea typeface="Lucida Sans"/>
                <a:cs typeface="Lucida Sans"/>
                <a:sym typeface="Lucida Sans"/>
              </a:rPr>
              <a:t>Infringer’s profits </a:t>
            </a:r>
          </a:p>
          <a:p>
            <a:pPr marL="571500" lvl="1" indent="0">
              <a:lnSpc>
                <a:spcPct val="150000"/>
              </a:lnSpc>
              <a:spcBef>
                <a:spcPts val="0"/>
              </a:spcBef>
              <a:buClr>
                <a:srgbClr val="082640"/>
              </a:buClr>
              <a:buSzPts val="1800"/>
              <a:buNone/>
            </a:pPr>
            <a:endParaRPr lang="en-US" sz="1600" dirty="0">
              <a:solidFill>
                <a:srgbClr val="082640"/>
              </a:solidFill>
              <a:latin typeface="Bell MT" panose="02020503060305020303" pitchFamily="18" charset="0"/>
              <a:ea typeface="Lucida Sans"/>
              <a:cs typeface="Lucida Sans"/>
              <a:sym typeface="Lucida Sans"/>
            </a:endParaRPr>
          </a:p>
          <a:p>
            <a:pPr marL="571500" lvl="1" indent="0">
              <a:lnSpc>
                <a:spcPct val="150000"/>
              </a:lnSpc>
              <a:spcBef>
                <a:spcPts val="0"/>
              </a:spcBef>
              <a:buClr>
                <a:srgbClr val="082640"/>
              </a:buClr>
              <a:buSzPts val="1800"/>
              <a:buNone/>
            </a:pPr>
            <a:endParaRPr lang="en-US" sz="1600" dirty="0">
              <a:solidFill>
                <a:srgbClr val="082640"/>
              </a:solidFill>
              <a:latin typeface="Bell MT" panose="02020503060305020303" pitchFamily="18" charset="0"/>
              <a:ea typeface="Lucida Sans"/>
              <a:cs typeface="Lucida Sans"/>
              <a:sym typeface="Lucida Sans"/>
            </a:endParaRPr>
          </a:p>
          <a:p>
            <a:pPr marL="457200" lvl="0" indent="-342900" algn="l" rtl="0">
              <a:lnSpc>
                <a:spcPct val="150000"/>
              </a:lnSpc>
              <a:spcBef>
                <a:spcPts val="0"/>
              </a:spcBef>
              <a:spcAft>
                <a:spcPts val="0"/>
              </a:spcAft>
              <a:buClr>
                <a:srgbClr val="082640"/>
              </a:buClr>
              <a:buSzPts val="1800"/>
              <a:buFont typeface="Lucida Sans"/>
              <a:buChar char="●"/>
            </a:pPr>
            <a:r>
              <a:rPr lang="en-US" sz="2000" dirty="0">
                <a:solidFill>
                  <a:srgbClr val="082640"/>
                </a:solidFill>
                <a:latin typeface="Bell MT" panose="02020503060305020303" pitchFamily="18" charset="0"/>
                <a:ea typeface="Lucida Sans"/>
                <a:cs typeface="Lucida Sans"/>
                <a:sym typeface="Lucida Sans"/>
              </a:rPr>
              <a:t>Special or “Exceptional” Cases:</a:t>
            </a:r>
          </a:p>
          <a:p>
            <a:pPr lvl="1" indent="-342900">
              <a:lnSpc>
                <a:spcPct val="150000"/>
              </a:lnSpc>
              <a:spcBef>
                <a:spcPts val="0"/>
              </a:spcBef>
              <a:buClr>
                <a:srgbClr val="082640"/>
              </a:buClr>
              <a:buSzPts val="1800"/>
              <a:buFont typeface="Lucida Sans"/>
              <a:buChar char="●"/>
            </a:pPr>
            <a:r>
              <a:rPr lang="en-US" sz="1600" dirty="0">
                <a:solidFill>
                  <a:srgbClr val="082640"/>
                </a:solidFill>
                <a:latin typeface="Bell MT" panose="02020503060305020303" pitchFamily="18" charset="0"/>
                <a:ea typeface="Lucida Sans"/>
                <a:cs typeface="Lucida Sans"/>
                <a:sym typeface="Lucida Sans"/>
              </a:rPr>
              <a:t>Treble damages </a:t>
            </a:r>
          </a:p>
          <a:p>
            <a:pPr lvl="1" indent="-342900">
              <a:lnSpc>
                <a:spcPct val="150000"/>
              </a:lnSpc>
              <a:spcBef>
                <a:spcPts val="0"/>
              </a:spcBef>
              <a:buClr>
                <a:srgbClr val="082640"/>
              </a:buClr>
              <a:buSzPts val="1800"/>
              <a:buFont typeface="Lucida Sans"/>
              <a:buChar char="●"/>
            </a:pPr>
            <a:r>
              <a:rPr lang="en-US" sz="1600" dirty="0">
                <a:solidFill>
                  <a:srgbClr val="082640"/>
                </a:solidFill>
                <a:latin typeface="Bell MT" panose="02020503060305020303" pitchFamily="18" charset="0"/>
                <a:ea typeface="Lucida Sans"/>
                <a:cs typeface="Lucida Sans"/>
                <a:sym typeface="Lucida Sans"/>
              </a:rPr>
              <a:t>Attorneys’ fees and costs</a:t>
            </a:r>
            <a:endParaRPr sz="1600" dirty="0">
              <a:solidFill>
                <a:srgbClr val="082640"/>
              </a:solidFill>
              <a:latin typeface="Bell MT" panose="02020503060305020303" pitchFamily="18" charset="0"/>
            </a:endParaRPr>
          </a:p>
        </p:txBody>
      </p:sp>
      <p:pic>
        <p:nvPicPr>
          <p:cNvPr id="5" name="Picture 4">
            <a:extLst>
              <a:ext uri="{FF2B5EF4-FFF2-40B4-BE49-F238E27FC236}">
                <a16:creationId xmlns:a16="http://schemas.microsoft.com/office/drawing/2014/main" id="{2F849E61-A436-4A87-BB9B-2FA02F771A29}"/>
              </a:ext>
            </a:extLst>
          </p:cNvPr>
          <p:cNvPicPr>
            <a:picLocks noChangeAspect="1"/>
          </p:cNvPicPr>
          <p:nvPr/>
        </p:nvPicPr>
        <p:blipFill>
          <a:blip r:embed="rId4"/>
          <a:stretch>
            <a:fillRect/>
          </a:stretch>
        </p:blipFill>
        <p:spPr>
          <a:xfrm>
            <a:off x="5254950" y="4114800"/>
            <a:ext cx="3648459" cy="2426256"/>
          </a:xfrm>
          <a:prstGeom prst="rect">
            <a:avLst/>
          </a:prstGeom>
        </p:spPr>
      </p:pic>
    </p:spTree>
    <p:extLst>
      <p:ext uri="{BB962C8B-B14F-4D97-AF65-F5344CB8AC3E}">
        <p14:creationId xmlns:p14="http://schemas.microsoft.com/office/powerpoint/2010/main" val="481970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311700" y="1302275"/>
            <a:ext cx="3483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lt1"/>
                </a:solidFill>
                <a:latin typeface="Lucida Sans"/>
                <a:ea typeface="Lucida Sans"/>
                <a:cs typeface="Lucida Sans"/>
                <a:sym typeface="Lucida Sans"/>
              </a:rPr>
              <a:t>Contact Us</a:t>
            </a:r>
            <a:endParaRPr b="1" dirty="0">
              <a:solidFill>
                <a:schemeClr val="lt1"/>
              </a:solidFill>
              <a:latin typeface="Lucida Sans"/>
              <a:ea typeface="Lucida Sans"/>
              <a:cs typeface="Lucida Sans"/>
              <a:sym typeface="Lucida Sans"/>
            </a:endParaRPr>
          </a:p>
        </p:txBody>
      </p:sp>
      <p:sp>
        <p:nvSpPr>
          <p:cNvPr id="156" name="Google Shape;156;p25"/>
          <p:cNvSpPr txBox="1">
            <a:spLocks noGrp="1"/>
          </p:cNvSpPr>
          <p:nvPr>
            <p:ph type="body" idx="1"/>
          </p:nvPr>
        </p:nvSpPr>
        <p:spPr>
          <a:xfrm>
            <a:off x="311700" y="2368600"/>
            <a:ext cx="2532600" cy="605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dirty="0">
                <a:solidFill>
                  <a:schemeClr val="lt1"/>
                </a:solidFill>
                <a:latin typeface="Lucida Sans"/>
                <a:ea typeface="Lucida Sans"/>
                <a:cs typeface="Lucida Sans"/>
                <a:sym typeface="Lucida Sans"/>
              </a:rPr>
              <a:t>We want to hear from you!</a:t>
            </a:r>
            <a:endParaRPr sz="2400" dirty="0">
              <a:solidFill>
                <a:schemeClr val="lt1"/>
              </a:solidFill>
              <a:latin typeface="Lucida Sans"/>
              <a:ea typeface="Lucida Sans"/>
              <a:cs typeface="Lucida Sans"/>
              <a:sym typeface="Lucida Sans"/>
            </a:endParaRPr>
          </a:p>
          <a:p>
            <a:pPr marL="0" lvl="0" indent="0" algn="l" rtl="0">
              <a:lnSpc>
                <a:spcPct val="100000"/>
              </a:lnSpc>
              <a:spcBef>
                <a:spcPts val="1600"/>
              </a:spcBef>
              <a:spcAft>
                <a:spcPts val="0"/>
              </a:spcAft>
              <a:buNone/>
            </a:pPr>
            <a:endParaRPr sz="2400" dirty="0">
              <a:solidFill>
                <a:schemeClr val="lt1"/>
              </a:solidFill>
              <a:latin typeface="Lucida Sans"/>
              <a:ea typeface="Lucida Sans"/>
              <a:cs typeface="Lucida Sans"/>
              <a:sym typeface="Lucida Sans"/>
            </a:endParaRPr>
          </a:p>
          <a:p>
            <a:pPr marL="0" lvl="0" indent="0" algn="l" rtl="0">
              <a:lnSpc>
                <a:spcPct val="100000"/>
              </a:lnSpc>
              <a:spcBef>
                <a:spcPts val="1600"/>
              </a:spcBef>
              <a:spcAft>
                <a:spcPts val="1600"/>
              </a:spcAft>
              <a:buNone/>
            </a:pPr>
            <a:endParaRPr sz="2400" dirty="0">
              <a:solidFill>
                <a:schemeClr val="lt1"/>
              </a:solidFill>
              <a:latin typeface="Lucida Sans"/>
              <a:ea typeface="Lucida Sans"/>
              <a:cs typeface="Lucida Sans"/>
              <a:sym typeface="Lucida Sans"/>
            </a:endParaRPr>
          </a:p>
        </p:txBody>
      </p:sp>
      <p:sp>
        <p:nvSpPr>
          <p:cNvPr id="2" name="TextBox 1">
            <a:extLst>
              <a:ext uri="{FF2B5EF4-FFF2-40B4-BE49-F238E27FC236}">
                <a16:creationId xmlns:a16="http://schemas.microsoft.com/office/drawing/2014/main" id="{F8D0367B-C795-4879-8D76-358951A22A9E}"/>
              </a:ext>
            </a:extLst>
          </p:cNvPr>
          <p:cNvSpPr txBox="1"/>
          <p:nvPr/>
        </p:nvSpPr>
        <p:spPr>
          <a:xfrm>
            <a:off x="4419600" y="1211752"/>
            <a:ext cx="4246400" cy="830997"/>
          </a:xfrm>
          <a:prstGeom prst="rect">
            <a:avLst/>
          </a:prstGeom>
          <a:noFill/>
        </p:spPr>
        <p:txBody>
          <a:bodyPr wrap="square" rtlCol="0">
            <a:spAutoFit/>
          </a:bodyPr>
          <a:lstStyle/>
          <a:p>
            <a:pPr algn="ctr"/>
            <a:r>
              <a:rPr lang="en-US" sz="2400" b="1" dirty="0">
                <a:solidFill>
                  <a:srgbClr val="3F627A"/>
                </a:solidFill>
                <a:latin typeface="Lucida Sans" panose="020B0602030504020204" pitchFamily="34" charset="0"/>
              </a:rPr>
              <a:t>Santomassimo Davis LLP</a:t>
            </a:r>
          </a:p>
          <a:p>
            <a:pPr algn="ctr"/>
            <a:r>
              <a:rPr lang="en-US" sz="2400" b="1" dirty="0">
                <a:solidFill>
                  <a:srgbClr val="3F627A"/>
                </a:solidFill>
                <a:latin typeface="Lucida Sans" panose="020B0602030504020204" pitchFamily="34" charset="0"/>
              </a:rPr>
              <a:t>www.OGCSolutions.com</a:t>
            </a:r>
          </a:p>
        </p:txBody>
      </p:sp>
      <p:sp>
        <p:nvSpPr>
          <p:cNvPr id="9" name="TextBox 8">
            <a:extLst>
              <a:ext uri="{FF2B5EF4-FFF2-40B4-BE49-F238E27FC236}">
                <a16:creationId xmlns:a16="http://schemas.microsoft.com/office/drawing/2014/main" id="{46A62B82-B4F1-450F-BACD-50D65DE8F8CB}"/>
              </a:ext>
            </a:extLst>
          </p:cNvPr>
          <p:cNvSpPr txBox="1"/>
          <p:nvPr/>
        </p:nvSpPr>
        <p:spPr>
          <a:xfrm>
            <a:off x="4094000" y="2106731"/>
            <a:ext cx="4572000" cy="28315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600" b="1" i="0" u="none" strike="noStrike" kern="0" cap="none" spc="0" normalizeH="0" baseline="0" noProof="0" dirty="0">
                <a:ln>
                  <a:noFill/>
                </a:ln>
                <a:solidFill>
                  <a:srgbClr val="1F497D"/>
                </a:solidFill>
                <a:effectLst/>
                <a:uLnTx/>
                <a:uFillTx/>
                <a:latin typeface="Lucida Sans" panose="020B0602030504020204" pitchFamily="34" charset="0"/>
                <a:ea typeface="Calibri" panose="020F0502020204030204" pitchFamily="34" charset="0"/>
                <a:cs typeface="Arial"/>
                <a:sym typeface="Arial"/>
              </a:rPr>
              <a:t>Anthony J. Davis, Esq.</a:t>
            </a:r>
            <a:endParaRPr kumimoji="0" lang="en-US" sz="1600" b="0" i="0" u="none" strike="noStrike" kern="0" cap="none" spc="0" normalizeH="0" baseline="0" noProof="0" dirty="0">
              <a:ln>
                <a:noFill/>
              </a:ln>
              <a:solidFill>
                <a:srgbClr val="000000"/>
              </a:solidFill>
              <a:effectLst/>
              <a:uLnTx/>
              <a:uFillTx/>
              <a:latin typeface="Lucida Sans" panose="020B0602030504020204" pitchFamily="34" charset="0"/>
              <a:ea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1F497D"/>
                </a:solidFill>
                <a:effectLst/>
                <a:uLnTx/>
                <a:uFillTx/>
                <a:latin typeface="Lucida Sans" panose="020B0602030504020204" pitchFamily="34" charset="0"/>
                <a:ea typeface="Calibri" panose="020F0502020204030204" pitchFamily="34" charset="0"/>
                <a:cs typeface="Arial"/>
                <a:sym typeface="Arial"/>
              </a:rPr>
              <a:t>office (201) 712-1616 </a:t>
            </a:r>
            <a:r>
              <a:rPr kumimoji="0" lang="en-US" sz="1600" b="0" i="0" u="none" strike="noStrike" kern="0" cap="none" spc="0" normalizeH="0" baseline="0" noProof="0" dirty="0">
                <a:ln>
                  <a:noFill/>
                </a:ln>
                <a:solidFill>
                  <a:srgbClr val="C0C0C0"/>
                </a:solidFill>
                <a:effectLst/>
                <a:uLnTx/>
                <a:uFillTx/>
                <a:latin typeface="Lucida Sans" panose="020B0602030504020204" pitchFamily="34" charset="0"/>
                <a:ea typeface="Calibri" panose="020F0502020204030204" pitchFamily="34" charset="0"/>
                <a:cs typeface="Arial"/>
                <a:sym typeface="Arial"/>
              </a:rPr>
              <a:t>|</a:t>
            </a:r>
            <a:r>
              <a:rPr kumimoji="0" lang="en-US" sz="1600" b="0" i="0" u="none" strike="noStrike" kern="0" cap="none" spc="0" normalizeH="0" baseline="0" noProof="0" dirty="0">
                <a:ln>
                  <a:noFill/>
                </a:ln>
                <a:solidFill>
                  <a:srgbClr val="1F497D"/>
                </a:solidFill>
                <a:effectLst/>
                <a:uLnTx/>
                <a:uFillTx/>
                <a:latin typeface="Lucida Sans" panose="020B0602030504020204" pitchFamily="34" charset="0"/>
                <a:ea typeface="Calibri" panose="020F0502020204030204" pitchFamily="34" charset="0"/>
                <a:cs typeface="Arial"/>
                <a:sym typeface="Arial"/>
              </a:rPr>
              <a:t> fax (201) 712-9444</a:t>
            </a:r>
            <a:endParaRPr kumimoji="0" lang="en-US" sz="1600" b="0" i="0" u="none" strike="noStrike" kern="0" cap="none" spc="0" normalizeH="0" baseline="0" noProof="0" dirty="0">
              <a:ln>
                <a:noFill/>
              </a:ln>
              <a:solidFill>
                <a:srgbClr val="000000"/>
              </a:solidFill>
              <a:effectLst/>
              <a:uLnTx/>
              <a:uFillTx/>
              <a:latin typeface="Lucida Sans" panose="020B0602030504020204" pitchFamily="34" charset="0"/>
              <a:ea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1F497D"/>
                </a:solidFill>
                <a:effectLst/>
                <a:uLnTx/>
                <a:uFillTx/>
                <a:latin typeface="Lucida Sans" panose="020B0602030504020204" pitchFamily="34" charset="0"/>
                <a:ea typeface="Calibri" panose="020F0502020204030204" pitchFamily="34" charset="0"/>
                <a:cs typeface="Arial"/>
                <a:sym typeface="Arial"/>
              </a:rPr>
              <a:t>mobile (201) 674-6097 </a:t>
            </a:r>
            <a:endParaRPr kumimoji="0" lang="en-US" sz="1600" b="0" i="0" u="none" strike="noStrike" kern="0" cap="none" spc="0" normalizeH="0" baseline="0" noProof="0" dirty="0">
              <a:ln>
                <a:noFill/>
              </a:ln>
              <a:solidFill>
                <a:srgbClr val="000000"/>
              </a:solidFill>
              <a:effectLst/>
              <a:uLnTx/>
              <a:uFillTx/>
              <a:latin typeface="Lucida Sans" panose="020B0602030504020204" pitchFamily="34" charset="0"/>
              <a:ea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sng" strike="noStrike" kern="0" cap="none" spc="0" normalizeH="0" baseline="0" noProof="0" dirty="0">
                <a:ln>
                  <a:noFill/>
                </a:ln>
                <a:solidFill>
                  <a:srgbClr val="1F497D"/>
                </a:solidFill>
                <a:effectLst/>
                <a:uLnTx/>
                <a:uFillTx/>
                <a:latin typeface="Lucida Sans" panose="020B0602030504020204" pitchFamily="34" charset="0"/>
                <a:ea typeface="Calibri" panose="020F0502020204030204" pitchFamily="34" charset="0"/>
                <a:cs typeface="Arial"/>
                <a:sym typeface="Arial"/>
                <a:hlinkClick r:id="rId4"/>
              </a:rPr>
              <a:t>ADavis@OGCSolutions.com</a:t>
            </a:r>
            <a:endParaRPr kumimoji="0" lang="en-US" sz="1600" b="0" i="0" u="sng" strike="noStrike" kern="0" cap="none" spc="0" normalizeH="0" baseline="0" noProof="0" dirty="0">
              <a:ln>
                <a:noFill/>
              </a:ln>
              <a:solidFill>
                <a:srgbClr val="1F497D"/>
              </a:solidFill>
              <a:effectLst/>
              <a:uLnTx/>
              <a:uFillTx/>
              <a:latin typeface="Lucida Sans" panose="020B0602030504020204" pitchFamily="34" charset="0"/>
              <a:ea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u="sng" kern="0" dirty="0">
              <a:solidFill>
                <a:srgbClr val="1F497D"/>
              </a:solidFill>
              <a:latin typeface="Lucida Sans" panose="020B060203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u="sng" kern="0" dirty="0">
              <a:solidFill>
                <a:srgbClr val="1F497D"/>
              </a:solidFill>
              <a:latin typeface="Lucida Sans" panose="020B0602030504020204" pitchFamily="34" charset="0"/>
              <a:cs typeface="Arial"/>
              <a:sym typeface="Arial"/>
            </a:endParaRP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lang="it-IT" sz="1600" b="1" kern="0" dirty="0">
                <a:solidFill>
                  <a:srgbClr val="1F497D"/>
                </a:solidFill>
                <a:latin typeface="Lucida Sans" panose="020B0602030504020204" pitchFamily="34" charset="0"/>
                <a:cs typeface="Arial"/>
                <a:sym typeface="Arial"/>
              </a:rPr>
              <a:t>Brian E. Moffitt, Esq.</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600" kern="0" dirty="0">
                <a:solidFill>
                  <a:srgbClr val="1F497D"/>
                </a:solidFill>
                <a:latin typeface="Lucida Sans" panose="020B0602030504020204" pitchFamily="34" charset="0"/>
                <a:cs typeface="Arial"/>
                <a:sym typeface="Arial"/>
              </a:rPr>
              <a:t>office (201) 712-1616 | fax (201) 712-9444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600" kern="0" dirty="0">
                <a:solidFill>
                  <a:srgbClr val="1F497D"/>
                </a:solidFill>
                <a:latin typeface="Lucida Sans" panose="020B0602030504020204" pitchFamily="34" charset="0"/>
                <a:cs typeface="Arial"/>
                <a:sym typeface="Arial"/>
              </a:rPr>
              <a:t>mobile (908) 432-6815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600" kern="0" dirty="0">
                <a:solidFill>
                  <a:srgbClr val="1F497D"/>
                </a:solidFill>
                <a:latin typeface="Lucida Sans" panose="020B0602030504020204" pitchFamily="34" charset="0"/>
                <a:cs typeface="Arial"/>
                <a:sym typeface="Arial"/>
                <a:hlinkClick r:id="rId5"/>
              </a:rPr>
              <a:t>BMoffitt@OGCSolutions.com</a:t>
            </a:r>
            <a:r>
              <a:rPr lang="it-IT" sz="1600" kern="0" dirty="0">
                <a:solidFill>
                  <a:srgbClr val="1F497D"/>
                </a:solidFill>
                <a:latin typeface="Lucida Sans" panose="020B0602030504020204" pitchFamily="34" charset="0"/>
                <a:cs typeface="Arial"/>
                <a:sym typeface="Arial"/>
              </a:rPr>
              <a:t> </a:t>
            </a:r>
            <a:endParaRPr lang="en-US" sz="1600" kern="0" dirty="0">
              <a:solidFill>
                <a:srgbClr val="1F497D"/>
              </a:solidFill>
              <a:latin typeface="Lucida Sans" panose="020B0602030504020204" pitchFamily="34" charset="0"/>
              <a:cs typeface="Arial"/>
              <a:sym typeface="Arial"/>
            </a:endParaRPr>
          </a:p>
        </p:txBody>
      </p:sp>
    </p:spTree>
    <p:extLst>
      <p:ext uri="{BB962C8B-B14F-4D97-AF65-F5344CB8AC3E}">
        <p14:creationId xmlns:p14="http://schemas.microsoft.com/office/powerpoint/2010/main" val="398791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62834" y="877118"/>
            <a:ext cx="4744075"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solidFill>
                  <a:srgbClr val="082640"/>
                </a:solidFill>
              </a:rPr>
              <a:t>What is a Trademark?</a:t>
            </a:r>
          </a:p>
        </p:txBody>
      </p:sp>
      <p:sp>
        <p:nvSpPr>
          <p:cNvPr id="80" name="Google Shape;80;p17"/>
          <p:cNvSpPr txBox="1">
            <a:spLocks noGrp="1"/>
          </p:cNvSpPr>
          <p:nvPr>
            <p:ph type="body" idx="1"/>
          </p:nvPr>
        </p:nvSpPr>
        <p:spPr>
          <a:xfrm>
            <a:off x="267916" y="1563300"/>
            <a:ext cx="4038600" cy="4761300"/>
          </a:xfrm>
          <a:prstGeom prst="rect">
            <a:avLst/>
          </a:prstGeom>
        </p:spPr>
        <p:txBody>
          <a:bodyPr spcFirstLastPara="1" wrap="square" lIns="91425" tIns="91425" rIns="91425" bIns="91425" anchor="t" anchorCtr="0">
            <a:noAutofit/>
          </a:bodyPr>
          <a:lstStyle/>
          <a:p>
            <a:pPr marL="114300" lvl="0" indent="0" algn="l" rtl="0">
              <a:lnSpc>
                <a:spcPct val="150000"/>
              </a:lnSpc>
              <a:spcBef>
                <a:spcPts val="0"/>
              </a:spcBef>
              <a:spcAft>
                <a:spcPts val="0"/>
              </a:spcAft>
              <a:buClr>
                <a:srgbClr val="082640"/>
              </a:buClr>
              <a:buSzPts val="1800"/>
              <a:buNone/>
            </a:pPr>
            <a:r>
              <a:rPr lang="en-US" dirty="0">
                <a:solidFill>
                  <a:srgbClr val="082640"/>
                </a:solidFill>
                <a:latin typeface="Lucida Sans"/>
                <a:ea typeface="Lucida Sans"/>
                <a:cs typeface="Lucida Sans"/>
                <a:sym typeface="Lucida Sans"/>
              </a:rPr>
              <a:t>A trademark can be any type of device used to identify the source or origin of a product or service, including:</a:t>
            </a:r>
          </a:p>
          <a:p>
            <a:pPr>
              <a:lnSpc>
                <a:spcPct val="150000"/>
              </a:lnSpc>
              <a:buClr>
                <a:srgbClr val="082640"/>
              </a:buClr>
            </a:pPr>
            <a:r>
              <a:rPr lang="en-US" dirty="0">
                <a:solidFill>
                  <a:srgbClr val="082640"/>
                </a:solidFill>
                <a:latin typeface="Lucida Sans"/>
                <a:ea typeface="Lucida Sans"/>
                <a:cs typeface="Lucida Sans"/>
                <a:sym typeface="Lucida Sans"/>
              </a:rPr>
              <a:t>Words</a:t>
            </a:r>
          </a:p>
          <a:p>
            <a:pPr>
              <a:lnSpc>
                <a:spcPct val="150000"/>
              </a:lnSpc>
              <a:buClr>
                <a:srgbClr val="082640"/>
              </a:buClr>
            </a:pPr>
            <a:r>
              <a:rPr lang="en-US" dirty="0">
                <a:solidFill>
                  <a:srgbClr val="082640"/>
                </a:solidFill>
                <a:latin typeface="Lucida Sans"/>
                <a:ea typeface="Lucida Sans"/>
                <a:cs typeface="Lucida Sans"/>
                <a:sym typeface="Lucida Sans"/>
              </a:rPr>
              <a:t>Phrases</a:t>
            </a:r>
          </a:p>
          <a:p>
            <a:pPr>
              <a:lnSpc>
                <a:spcPct val="150000"/>
              </a:lnSpc>
              <a:buClr>
                <a:srgbClr val="082640"/>
              </a:buClr>
            </a:pPr>
            <a:r>
              <a:rPr lang="en-US" dirty="0">
                <a:solidFill>
                  <a:srgbClr val="082640"/>
                </a:solidFill>
                <a:latin typeface="Lucida Sans"/>
                <a:ea typeface="Lucida Sans"/>
                <a:cs typeface="Lucida Sans"/>
                <a:sym typeface="Lucida Sans"/>
              </a:rPr>
              <a:t>Symbols</a:t>
            </a:r>
          </a:p>
          <a:p>
            <a:pPr>
              <a:lnSpc>
                <a:spcPct val="150000"/>
              </a:lnSpc>
              <a:buClr>
                <a:srgbClr val="082640"/>
              </a:buClr>
            </a:pPr>
            <a:r>
              <a:rPr lang="en-US" dirty="0">
                <a:solidFill>
                  <a:srgbClr val="082640"/>
                </a:solidFill>
                <a:latin typeface="Lucida Sans"/>
                <a:ea typeface="Lucida Sans"/>
                <a:cs typeface="Lucida Sans"/>
                <a:sym typeface="Lucida Sans"/>
              </a:rPr>
              <a:t>Designs</a:t>
            </a:r>
          </a:p>
          <a:p>
            <a:pPr>
              <a:lnSpc>
                <a:spcPct val="150000"/>
              </a:lnSpc>
              <a:buClr>
                <a:srgbClr val="082640"/>
              </a:buClr>
            </a:pPr>
            <a:r>
              <a:rPr lang="en-US" dirty="0">
                <a:solidFill>
                  <a:srgbClr val="082640"/>
                </a:solidFill>
                <a:latin typeface="Lucida Sans"/>
                <a:ea typeface="Lucida Sans"/>
                <a:cs typeface="Lucida Sans"/>
                <a:sym typeface="Lucida Sans"/>
              </a:rPr>
              <a:t>“Non-traditional” elements like sounds, smells, and colors</a:t>
            </a:r>
          </a:p>
          <a:p>
            <a:pPr>
              <a:lnSpc>
                <a:spcPct val="150000"/>
              </a:lnSpc>
              <a:buClr>
                <a:srgbClr val="082640"/>
              </a:buClr>
            </a:pPr>
            <a:r>
              <a:rPr lang="en-US" dirty="0">
                <a:solidFill>
                  <a:srgbClr val="082640"/>
                </a:solidFill>
                <a:latin typeface="Lucida Sans"/>
                <a:ea typeface="Lucida Sans"/>
                <a:cs typeface="Lucida Sans"/>
                <a:sym typeface="Lucida Sans"/>
              </a:rPr>
              <a:t>Trade dress</a:t>
            </a:r>
          </a:p>
        </p:txBody>
      </p:sp>
      <p:pic>
        <p:nvPicPr>
          <p:cNvPr id="9" name="Picture 8">
            <a:extLst>
              <a:ext uri="{FF2B5EF4-FFF2-40B4-BE49-F238E27FC236}">
                <a16:creationId xmlns:a16="http://schemas.microsoft.com/office/drawing/2014/main" id="{BEC060DB-3D20-428A-AB2B-4D1472FAA127}"/>
              </a:ext>
            </a:extLst>
          </p:cNvPr>
          <p:cNvPicPr>
            <a:picLocks noChangeAspect="1"/>
          </p:cNvPicPr>
          <p:nvPr/>
        </p:nvPicPr>
        <p:blipFill>
          <a:blip r:embed="rId4"/>
          <a:stretch>
            <a:fillRect/>
          </a:stretch>
        </p:blipFill>
        <p:spPr>
          <a:xfrm>
            <a:off x="6324600" y="4255012"/>
            <a:ext cx="2076979" cy="2069588"/>
          </a:xfrm>
          <a:prstGeom prst="rect">
            <a:avLst/>
          </a:prstGeom>
        </p:spPr>
      </p:pic>
      <p:pic>
        <p:nvPicPr>
          <p:cNvPr id="2" name="Picture 1">
            <a:extLst>
              <a:ext uri="{FF2B5EF4-FFF2-40B4-BE49-F238E27FC236}">
                <a16:creationId xmlns:a16="http://schemas.microsoft.com/office/drawing/2014/main" id="{51696BCA-FF51-4D18-92A8-D5F681DC1310}"/>
              </a:ext>
            </a:extLst>
          </p:cNvPr>
          <p:cNvPicPr>
            <a:picLocks noChangeAspect="1"/>
          </p:cNvPicPr>
          <p:nvPr/>
        </p:nvPicPr>
        <p:blipFill>
          <a:blip r:embed="rId5"/>
          <a:stretch>
            <a:fillRect/>
          </a:stretch>
        </p:blipFill>
        <p:spPr>
          <a:xfrm>
            <a:off x="5106909" y="1882216"/>
            <a:ext cx="2076979" cy="1940398"/>
          </a:xfrm>
          <a:prstGeom prst="rect">
            <a:avLst/>
          </a:prstGeom>
        </p:spPr>
      </p:pic>
    </p:spTree>
    <p:extLst>
      <p:ext uri="{BB962C8B-B14F-4D97-AF65-F5344CB8AC3E}">
        <p14:creationId xmlns:p14="http://schemas.microsoft.com/office/powerpoint/2010/main" val="259410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37525" y="972332"/>
            <a:ext cx="4744075"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solidFill>
                  <a:srgbClr val="082640"/>
                </a:solidFill>
              </a:rPr>
              <a:t>What is a Trademark?</a:t>
            </a:r>
          </a:p>
        </p:txBody>
      </p:sp>
      <p:sp>
        <p:nvSpPr>
          <p:cNvPr id="80" name="Google Shape;80;p17"/>
          <p:cNvSpPr txBox="1">
            <a:spLocks noGrp="1"/>
          </p:cNvSpPr>
          <p:nvPr>
            <p:ph type="body" idx="1"/>
          </p:nvPr>
        </p:nvSpPr>
        <p:spPr>
          <a:xfrm>
            <a:off x="381000" y="1752600"/>
            <a:ext cx="3757500" cy="4343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82640"/>
              </a:buClr>
              <a:buSzPts val="1800"/>
              <a:buFont typeface="Lucida Sans"/>
              <a:buChar char="●"/>
            </a:pPr>
            <a:r>
              <a:rPr lang="en-US" dirty="0">
                <a:solidFill>
                  <a:srgbClr val="082640"/>
                </a:solidFill>
                <a:latin typeface="Lucida Sans"/>
                <a:ea typeface="Lucida Sans"/>
                <a:cs typeface="Lucida Sans"/>
                <a:sym typeface="Lucida Sans"/>
              </a:rPr>
              <a:t>A trademark is a brand name</a:t>
            </a:r>
          </a:p>
          <a:p>
            <a:pPr marL="457200" lvl="0" indent="-342900" algn="l" rtl="0">
              <a:lnSpc>
                <a:spcPct val="150000"/>
              </a:lnSpc>
              <a:spcBef>
                <a:spcPts val="0"/>
              </a:spcBef>
              <a:spcAft>
                <a:spcPts val="0"/>
              </a:spcAft>
              <a:buClr>
                <a:srgbClr val="082640"/>
              </a:buClr>
              <a:buSzPts val="1800"/>
              <a:buFont typeface="Lucida Sans"/>
              <a:buChar char="●"/>
            </a:pPr>
            <a:r>
              <a:rPr lang="en-US" dirty="0">
                <a:solidFill>
                  <a:srgbClr val="082640"/>
                </a:solidFill>
                <a:latin typeface="Lucida Sans"/>
                <a:ea typeface="Lucida Sans"/>
                <a:cs typeface="Lucida Sans"/>
                <a:sym typeface="Lucida Sans"/>
              </a:rPr>
              <a:t>A trademark protects your brand</a:t>
            </a:r>
          </a:p>
          <a:p>
            <a:pPr marL="457200" lvl="0" indent="-342900" algn="l" rtl="0">
              <a:lnSpc>
                <a:spcPct val="150000"/>
              </a:lnSpc>
              <a:spcBef>
                <a:spcPts val="0"/>
              </a:spcBef>
              <a:spcAft>
                <a:spcPts val="0"/>
              </a:spcAft>
              <a:buClr>
                <a:srgbClr val="082640"/>
              </a:buClr>
              <a:buSzPts val="1800"/>
              <a:buFont typeface="Lucida Sans"/>
              <a:buChar char="●"/>
            </a:pPr>
            <a:r>
              <a:rPr lang="en-US" dirty="0">
                <a:solidFill>
                  <a:srgbClr val="082640"/>
                </a:solidFill>
                <a:latin typeface="Lucida Sans"/>
                <a:ea typeface="Lucida Sans"/>
                <a:cs typeface="Lucida Sans"/>
                <a:sym typeface="Lucida Sans"/>
              </a:rPr>
              <a:t>Identifies the source of your goods or services</a:t>
            </a:r>
          </a:p>
          <a:p>
            <a:pPr marL="457200" lvl="0" indent="-342900" algn="l" rtl="0">
              <a:lnSpc>
                <a:spcPct val="150000"/>
              </a:lnSpc>
              <a:spcBef>
                <a:spcPts val="0"/>
              </a:spcBef>
              <a:spcAft>
                <a:spcPts val="0"/>
              </a:spcAft>
              <a:buClr>
                <a:srgbClr val="082640"/>
              </a:buClr>
              <a:buSzPts val="1800"/>
              <a:buFont typeface="Lucida Sans"/>
              <a:buChar char="●"/>
            </a:pPr>
            <a:r>
              <a:rPr lang="en-US" dirty="0">
                <a:solidFill>
                  <a:srgbClr val="082640"/>
                </a:solidFill>
                <a:latin typeface="Lucida Sans"/>
                <a:ea typeface="Lucida Sans"/>
                <a:cs typeface="Lucida Sans"/>
                <a:sym typeface="Lucida Sans"/>
              </a:rPr>
              <a:t>Distinguishes your goods or services from those of your competitors</a:t>
            </a:r>
          </a:p>
        </p:txBody>
      </p:sp>
      <p:pic>
        <p:nvPicPr>
          <p:cNvPr id="7" name="Picture 6">
            <a:extLst>
              <a:ext uri="{FF2B5EF4-FFF2-40B4-BE49-F238E27FC236}">
                <a16:creationId xmlns:a16="http://schemas.microsoft.com/office/drawing/2014/main" id="{13AC7751-F823-41CB-A7BA-EDBBC3E29E37}"/>
              </a:ext>
            </a:extLst>
          </p:cNvPr>
          <p:cNvPicPr>
            <a:picLocks noChangeAspect="1"/>
          </p:cNvPicPr>
          <p:nvPr/>
        </p:nvPicPr>
        <p:blipFill>
          <a:blip r:embed="rId4"/>
          <a:stretch>
            <a:fillRect/>
          </a:stretch>
        </p:blipFill>
        <p:spPr>
          <a:xfrm>
            <a:off x="6608113" y="1980711"/>
            <a:ext cx="2067857" cy="2074508"/>
          </a:xfrm>
          <a:prstGeom prst="rect">
            <a:avLst/>
          </a:prstGeom>
        </p:spPr>
      </p:pic>
      <p:pic>
        <p:nvPicPr>
          <p:cNvPr id="11" name="Picture 10">
            <a:extLst>
              <a:ext uri="{FF2B5EF4-FFF2-40B4-BE49-F238E27FC236}">
                <a16:creationId xmlns:a16="http://schemas.microsoft.com/office/drawing/2014/main" id="{0E888066-4E6F-499F-A294-0861470E990F}"/>
              </a:ext>
            </a:extLst>
          </p:cNvPr>
          <p:cNvPicPr>
            <a:picLocks noChangeAspect="1"/>
          </p:cNvPicPr>
          <p:nvPr/>
        </p:nvPicPr>
        <p:blipFill>
          <a:blip r:embed="rId5"/>
          <a:stretch>
            <a:fillRect/>
          </a:stretch>
        </p:blipFill>
        <p:spPr>
          <a:xfrm>
            <a:off x="5181600" y="4470355"/>
            <a:ext cx="2067857" cy="2074464"/>
          </a:xfrm>
          <a:prstGeom prst="rect">
            <a:avLst/>
          </a:prstGeom>
        </p:spPr>
      </p:pic>
    </p:spTree>
    <p:extLst>
      <p:ext uri="{BB962C8B-B14F-4D97-AF65-F5344CB8AC3E}">
        <p14:creationId xmlns:p14="http://schemas.microsoft.com/office/powerpoint/2010/main" val="374852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8" name="Google Shape;98;p19"/>
          <p:cNvSpPr txBox="1"/>
          <p:nvPr/>
        </p:nvSpPr>
        <p:spPr>
          <a:xfrm>
            <a:off x="165892" y="4077198"/>
            <a:ext cx="2601937" cy="47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dirty="0">
                <a:solidFill>
                  <a:srgbClr val="0A5081"/>
                </a:solidFill>
                <a:latin typeface="Lucida Sans"/>
                <a:ea typeface="Lucida Sans"/>
                <a:cs typeface="Lucida Sans"/>
                <a:sym typeface="Lucida Sans"/>
              </a:rPr>
              <a:t>WHAT IS A COPYRIGHT?</a:t>
            </a:r>
            <a:endParaRPr sz="1400" b="1" dirty="0">
              <a:solidFill>
                <a:srgbClr val="0A5081"/>
              </a:solidFill>
              <a:latin typeface="Lucida Sans"/>
              <a:ea typeface="Lucida Sans"/>
              <a:cs typeface="Lucida Sans"/>
              <a:sym typeface="Lucida Sans"/>
            </a:endParaRPr>
          </a:p>
        </p:txBody>
      </p:sp>
      <p:sp>
        <p:nvSpPr>
          <p:cNvPr id="99" name="Google Shape;99;p19"/>
          <p:cNvSpPr txBox="1"/>
          <p:nvPr/>
        </p:nvSpPr>
        <p:spPr>
          <a:xfrm>
            <a:off x="3474544" y="4077198"/>
            <a:ext cx="2140500" cy="47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dirty="0">
                <a:solidFill>
                  <a:srgbClr val="0A5081"/>
                </a:solidFill>
                <a:latin typeface="Lucida Sans"/>
                <a:ea typeface="Lucida Sans"/>
                <a:cs typeface="Lucida Sans"/>
                <a:sym typeface="Lucida Sans"/>
              </a:rPr>
              <a:t>WHAT IS A PATENT?</a:t>
            </a:r>
            <a:endParaRPr sz="1400" b="1" dirty="0">
              <a:solidFill>
                <a:srgbClr val="0A5081"/>
              </a:solidFill>
              <a:latin typeface="Lucida Sans"/>
              <a:ea typeface="Lucida Sans"/>
              <a:cs typeface="Lucida Sans"/>
              <a:sym typeface="Lucida Sans"/>
            </a:endParaRPr>
          </a:p>
        </p:txBody>
      </p:sp>
      <p:sp>
        <p:nvSpPr>
          <p:cNvPr id="100" name="Google Shape;100;p19"/>
          <p:cNvSpPr txBox="1"/>
          <p:nvPr/>
        </p:nvSpPr>
        <p:spPr>
          <a:xfrm>
            <a:off x="6739889" y="4077198"/>
            <a:ext cx="2140500" cy="47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dirty="0">
                <a:solidFill>
                  <a:srgbClr val="0A5081"/>
                </a:solidFill>
                <a:latin typeface="Lucida Sans"/>
                <a:ea typeface="Lucida Sans"/>
                <a:cs typeface="Lucida Sans"/>
                <a:sym typeface="Lucida Sans"/>
              </a:rPr>
              <a:t>WHAT IS A TRADE SECRET?</a:t>
            </a:r>
            <a:endParaRPr sz="1400" b="1" dirty="0">
              <a:solidFill>
                <a:srgbClr val="0A5081"/>
              </a:solidFill>
              <a:latin typeface="Lucida Sans"/>
              <a:ea typeface="Lucida Sans"/>
              <a:cs typeface="Lucida Sans"/>
              <a:sym typeface="Lucida Sans"/>
            </a:endParaRPr>
          </a:p>
        </p:txBody>
      </p:sp>
      <p:sp>
        <p:nvSpPr>
          <p:cNvPr id="101" name="Google Shape;101;p19"/>
          <p:cNvSpPr txBox="1"/>
          <p:nvPr/>
        </p:nvSpPr>
        <p:spPr>
          <a:xfrm>
            <a:off x="368475" y="4648200"/>
            <a:ext cx="2140501" cy="182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solidFill>
                  <a:srgbClr val="082640"/>
                </a:solidFill>
                <a:latin typeface="Lucida Sans"/>
                <a:ea typeface="Lucida Sans"/>
                <a:cs typeface="Lucida Sans"/>
                <a:sym typeface="Lucida Sans"/>
              </a:rPr>
              <a:t>Copyright protects original works of authorship, such as a song, a movie, or a book. </a:t>
            </a:r>
          </a:p>
          <a:p>
            <a:pPr marL="0" lvl="0" indent="0" algn="ctr" rtl="0">
              <a:spcBef>
                <a:spcPts val="0"/>
              </a:spcBef>
              <a:spcAft>
                <a:spcPts val="0"/>
              </a:spcAft>
              <a:buNone/>
            </a:pPr>
            <a:r>
              <a:rPr lang="en-US" sz="1400" dirty="0">
                <a:solidFill>
                  <a:srgbClr val="082640"/>
                </a:solidFill>
                <a:latin typeface="Lucida Sans"/>
                <a:ea typeface="Lucida Sans"/>
                <a:cs typeface="Lucida Sans"/>
                <a:sym typeface="Lucida Sans"/>
              </a:rPr>
              <a:t>© </a:t>
            </a:r>
            <a:r>
              <a:rPr lang="en-US" sz="1400" u="sng" dirty="0">
                <a:solidFill>
                  <a:srgbClr val="082640"/>
                </a:solidFill>
                <a:latin typeface="Lucida Sans"/>
                <a:ea typeface="Lucida Sans"/>
                <a:cs typeface="Lucida Sans"/>
                <a:sym typeface="Lucida Sans"/>
              </a:rPr>
              <a:t>             </a:t>
            </a:r>
            <a:r>
              <a:rPr lang="en-US" sz="1400" dirty="0">
                <a:solidFill>
                  <a:srgbClr val="082640"/>
                </a:solidFill>
                <a:latin typeface="Lucida Sans"/>
                <a:ea typeface="Lucida Sans"/>
                <a:cs typeface="Lucida Sans"/>
                <a:sym typeface="Lucida Sans"/>
              </a:rPr>
              <a:t> date</a:t>
            </a:r>
            <a:endParaRPr sz="1400" dirty="0">
              <a:solidFill>
                <a:srgbClr val="082640"/>
              </a:solidFill>
              <a:latin typeface="Lucida Sans"/>
              <a:ea typeface="Lucida Sans"/>
              <a:cs typeface="Lucida Sans"/>
              <a:sym typeface="Lucida Sans"/>
            </a:endParaRPr>
          </a:p>
        </p:txBody>
      </p:sp>
      <p:sp>
        <p:nvSpPr>
          <p:cNvPr id="102" name="Google Shape;102;p19"/>
          <p:cNvSpPr txBox="1"/>
          <p:nvPr/>
        </p:nvSpPr>
        <p:spPr>
          <a:xfrm>
            <a:off x="3537244" y="4648200"/>
            <a:ext cx="2077800" cy="10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solidFill>
                  <a:srgbClr val="082640"/>
                </a:solidFill>
                <a:latin typeface="Lucida Sans"/>
                <a:ea typeface="Lucida Sans"/>
                <a:cs typeface="Lucida Sans"/>
                <a:sym typeface="Lucida Sans"/>
              </a:rPr>
              <a:t>Patents protect inventions. </a:t>
            </a:r>
          </a:p>
        </p:txBody>
      </p:sp>
      <p:sp>
        <p:nvSpPr>
          <p:cNvPr id="103" name="Google Shape;103;p19"/>
          <p:cNvSpPr txBox="1"/>
          <p:nvPr/>
        </p:nvSpPr>
        <p:spPr>
          <a:xfrm>
            <a:off x="6635025" y="4648200"/>
            <a:ext cx="2140500" cy="10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solidFill>
                  <a:srgbClr val="082640"/>
                </a:solidFill>
                <a:latin typeface="Lucida Sans"/>
                <a:ea typeface="Lucida Sans"/>
                <a:cs typeface="Lucida Sans"/>
                <a:sym typeface="Lucida Sans"/>
              </a:rPr>
              <a:t>Trade secrets are company secrets, such as recipes, formulas or techniques used by a company in manufacturing its products.</a:t>
            </a:r>
          </a:p>
        </p:txBody>
      </p:sp>
      <p:pic>
        <p:nvPicPr>
          <p:cNvPr id="7" name="Picture 6">
            <a:extLst>
              <a:ext uri="{FF2B5EF4-FFF2-40B4-BE49-F238E27FC236}">
                <a16:creationId xmlns:a16="http://schemas.microsoft.com/office/drawing/2014/main" id="{CF471EEF-EE33-4B33-85EF-BA833F379C5F}"/>
              </a:ext>
            </a:extLst>
          </p:cNvPr>
          <p:cNvPicPr>
            <a:picLocks noChangeAspect="1"/>
          </p:cNvPicPr>
          <p:nvPr/>
        </p:nvPicPr>
        <p:blipFill>
          <a:blip r:embed="rId4"/>
          <a:stretch>
            <a:fillRect/>
          </a:stretch>
        </p:blipFill>
        <p:spPr>
          <a:xfrm>
            <a:off x="147840" y="2015172"/>
            <a:ext cx="2601937" cy="1737077"/>
          </a:xfrm>
          <a:prstGeom prst="rect">
            <a:avLst/>
          </a:prstGeom>
        </p:spPr>
      </p:pic>
      <p:pic>
        <p:nvPicPr>
          <p:cNvPr id="9" name="Picture 8">
            <a:extLst>
              <a:ext uri="{FF2B5EF4-FFF2-40B4-BE49-F238E27FC236}">
                <a16:creationId xmlns:a16="http://schemas.microsoft.com/office/drawing/2014/main" id="{551C10EB-ADB7-4F57-B681-513A6B854882}"/>
              </a:ext>
            </a:extLst>
          </p:cNvPr>
          <p:cNvPicPr>
            <a:picLocks noChangeAspect="1"/>
          </p:cNvPicPr>
          <p:nvPr/>
        </p:nvPicPr>
        <p:blipFill>
          <a:blip r:embed="rId5"/>
          <a:stretch>
            <a:fillRect/>
          </a:stretch>
        </p:blipFill>
        <p:spPr>
          <a:xfrm>
            <a:off x="3268972" y="2015171"/>
            <a:ext cx="2601937" cy="1737077"/>
          </a:xfrm>
          <a:prstGeom prst="rect">
            <a:avLst/>
          </a:prstGeom>
        </p:spPr>
      </p:pic>
      <p:pic>
        <p:nvPicPr>
          <p:cNvPr id="11" name="Picture 10">
            <a:extLst>
              <a:ext uri="{FF2B5EF4-FFF2-40B4-BE49-F238E27FC236}">
                <a16:creationId xmlns:a16="http://schemas.microsoft.com/office/drawing/2014/main" id="{91C485A6-48CE-46F5-B05C-0AA0ADBCBDAD}"/>
              </a:ext>
            </a:extLst>
          </p:cNvPr>
          <p:cNvPicPr>
            <a:picLocks noChangeAspect="1"/>
          </p:cNvPicPr>
          <p:nvPr/>
        </p:nvPicPr>
        <p:blipFill>
          <a:blip r:embed="rId6"/>
          <a:stretch>
            <a:fillRect/>
          </a:stretch>
        </p:blipFill>
        <p:spPr>
          <a:xfrm>
            <a:off x="6390104" y="2017313"/>
            <a:ext cx="2525296" cy="1734935"/>
          </a:xfrm>
          <a:prstGeom prst="rect">
            <a:avLst/>
          </a:prstGeom>
        </p:spPr>
      </p:pic>
      <p:sp>
        <p:nvSpPr>
          <p:cNvPr id="12" name="Google Shape;86;p18">
            <a:extLst>
              <a:ext uri="{FF2B5EF4-FFF2-40B4-BE49-F238E27FC236}">
                <a16:creationId xmlns:a16="http://schemas.microsoft.com/office/drawing/2014/main" id="{AE87FDD2-B126-42CA-824F-7DAEAB07BD74}"/>
              </a:ext>
            </a:extLst>
          </p:cNvPr>
          <p:cNvSpPr txBox="1">
            <a:spLocks noGrp="1"/>
          </p:cNvSpPr>
          <p:nvPr>
            <p:ph type="title"/>
          </p:nvPr>
        </p:nvSpPr>
        <p:spPr>
          <a:xfrm>
            <a:off x="1447799" y="632485"/>
            <a:ext cx="636233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cap="small" dirty="0">
                <a:solidFill>
                  <a:schemeClr val="lt1"/>
                </a:solidFill>
                <a:latin typeface="Lucida Sans"/>
                <a:ea typeface="Lucida Sans"/>
                <a:cs typeface="Lucida Sans"/>
                <a:sym typeface="Lucida Sans"/>
              </a:rPr>
              <a:t>Other forms of I.P.</a:t>
            </a:r>
            <a:endParaRPr b="1" cap="small" dirty="0">
              <a:solidFill>
                <a:schemeClr val="lt1"/>
              </a:solidFill>
              <a:latin typeface="Lucida Sans"/>
              <a:ea typeface="Lucida Sans"/>
              <a:cs typeface="Lucida Sans"/>
              <a:sym typeface="Lucida Sans"/>
            </a:endParaRPr>
          </a:p>
        </p:txBody>
      </p:sp>
    </p:spTree>
    <p:extLst>
      <p:ext uri="{BB962C8B-B14F-4D97-AF65-F5344CB8AC3E}">
        <p14:creationId xmlns:p14="http://schemas.microsoft.com/office/powerpoint/2010/main" val="703513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371600" y="609600"/>
            <a:ext cx="426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cap="small" dirty="0">
                <a:solidFill>
                  <a:schemeClr val="lt1"/>
                </a:solidFill>
                <a:latin typeface="Lucida Sans"/>
                <a:ea typeface="Lucida Sans"/>
                <a:cs typeface="Lucida Sans"/>
                <a:sym typeface="Lucida Sans"/>
              </a:rPr>
              <a:t>Trademark Definition</a:t>
            </a:r>
            <a:endParaRPr b="1" cap="small" dirty="0">
              <a:solidFill>
                <a:schemeClr val="lt1"/>
              </a:solidFill>
              <a:latin typeface="Lucida Sans"/>
              <a:ea typeface="Lucida Sans"/>
              <a:cs typeface="Lucida Sans"/>
              <a:sym typeface="Lucida Sans"/>
            </a:endParaRPr>
          </a:p>
        </p:txBody>
      </p:sp>
      <p:sp>
        <p:nvSpPr>
          <p:cNvPr id="8" name="TextBox 7">
            <a:extLst>
              <a:ext uri="{FF2B5EF4-FFF2-40B4-BE49-F238E27FC236}">
                <a16:creationId xmlns:a16="http://schemas.microsoft.com/office/drawing/2014/main" id="{DD2BA129-C3DE-40B1-B8F8-8D178C42F1A9}"/>
              </a:ext>
            </a:extLst>
          </p:cNvPr>
          <p:cNvSpPr txBox="1"/>
          <p:nvPr/>
        </p:nvSpPr>
        <p:spPr>
          <a:xfrm>
            <a:off x="208005" y="2133600"/>
            <a:ext cx="4114800" cy="332398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chemeClr val="bg1"/>
                </a:solidFill>
                <a:latin typeface="Bell MT" panose="02020503060305020303" pitchFamily="18" charset="0"/>
              </a:rPr>
              <a:t>A trademark includes any word, name, symbol, picture, drawing, or any combination of these, used to identify and distinguish the goods or services of one seller or provider from those of others, and to indicate the source of the goods or services.  </a:t>
            </a:r>
          </a:p>
          <a:p>
            <a:pPr marL="285750" indent="-285750">
              <a:buFont typeface="Arial" panose="020B0604020202020204" pitchFamily="34" charset="0"/>
              <a:buChar char="•"/>
            </a:pPr>
            <a:r>
              <a:rPr lang="en-US" sz="2000" dirty="0">
                <a:solidFill>
                  <a:schemeClr val="bg1"/>
                </a:solidFill>
                <a:latin typeface="Bell MT" panose="02020503060305020303" pitchFamily="18" charset="0"/>
              </a:rPr>
              <a:t>Your trademark is a symbol of your goodwill.</a:t>
            </a:r>
          </a:p>
        </p:txBody>
      </p:sp>
      <p:sp>
        <p:nvSpPr>
          <p:cNvPr id="18" name="TextBox 17">
            <a:extLst>
              <a:ext uri="{FF2B5EF4-FFF2-40B4-BE49-F238E27FC236}">
                <a16:creationId xmlns:a16="http://schemas.microsoft.com/office/drawing/2014/main" id="{F57EBB9C-DB4B-4625-9105-B22B027CC87E}"/>
              </a:ext>
            </a:extLst>
          </p:cNvPr>
          <p:cNvSpPr txBox="1"/>
          <p:nvPr/>
        </p:nvSpPr>
        <p:spPr>
          <a:xfrm>
            <a:off x="4804721" y="2133600"/>
            <a:ext cx="4114798" cy="3785652"/>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000" dirty="0">
                <a:solidFill>
                  <a:schemeClr val="bg1"/>
                </a:solidFill>
                <a:latin typeface="Bell MT" panose="02020503060305020303" pitchFamily="18" charset="0"/>
              </a:rPr>
              <a:t>Tells the consumer that the goods or services are of a certain quality and standard.</a:t>
            </a:r>
          </a:p>
          <a:p>
            <a:pPr marL="342900" indent="-342900">
              <a:spcAft>
                <a:spcPts val="1200"/>
              </a:spcAft>
              <a:buFont typeface="Arial" panose="020B0604020202020204" pitchFamily="34" charset="0"/>
              <a:buChar char="•"/>
            </a:pPr>
            <a:r>
              <a:rPr lang="en-US" sz="2000" dirty="0">
                <a:solidFill>
                  <a:schemeClr val="bg1"/>
                </a:solidFill>
                <a:latin typeface="Bell MT" panose="02020503060305020303" pitchFamily="18" charset="0"/>
              </a:rPr>
              <a:t>Trademarks can capture a customer’s attention, and make your business, products and services stand out.  </a:t>
            </a:r>
          </a:p>
          <a:p>
            <a:pPr marL="342900" indent="-342900">
              <a:buFont typeface="Arial" panose="020B0604020202020204" pitchFamily="34" charset="0"/>
              <a:buChar char="•"/>
            </a:pPr>
            <a:r>
              <a:rPr lang="en-US" sz="2000" dirty="0">
                <a:solidFill>
                  <a:schemeClr val="bg1"/>
                </a:solidFill>
                <a:latin typeface="Bell MT" panose="02020503060305020303" pitchFamily="18" charset="0"/>
              </a:rPr>
              <a:t>Trademarks can make it easy for customers to find you, as they distinguish your business from your competitors.</a:t>
            </a:r>
          </a:p>
        </p:txBody>
      </p:sp>
      <p:pic>
        <p:nvPicPr>
          <p:cNvPr id="15" name="Picture 14">
            <a:extLst>
              <a:ext uri="{FF2B5EF4-FFF2-40B4-BE49-F238E27FC236}">
                <a16:creationId xmlns:a16="http://schemas.microsoft.com/office/drawing/2014/main" id="{BFB62994-8433-4AA2-BC86-23B074D322FA}"/>
              </a:ext>
            </a:extLst>
          </p:cNvPr>
          <p:cNvPicPr>
            <a:picLocks noChangeAspect="1"/>
          </p:cNvPicPr>
          <p:nvPr/>
        </p:nvPicPr>
        <p:blipFill>
          <a:blip r:embed="rId4"/>
          <a:stretch>
            <a:fillRect/>
          </a:stretch>
        </p:blipFill>
        <p:spPr>
          <a:xfrm>
            <a:off x="5927124" y="152400"/>
            <a:ext cx="2971800" cy="1827578"/>
          </a:xfrm>
          <a:prstGeom prst="rect">
            <a:avLst/>
          </a:prstGeom>
        </p:spPr>
      </p:pic>
    </p:spTree>
    <p:extLst>
      <p:ext uri="{BB962C8B-B14F-4D97-AF65-F5344CB8AC3E}">
        <p14:creationId xmlns:p14="http://schemas.microsoft.com/office/powerpoint/2010/main" val="332665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762000" y="609600"/>
            <a:ext cx="733487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cap="small" dirty="0">
                <a:latin typeface="Lucida Sans" panose="020B0602030504020204" pitchFamily="34" charset="0"/>
              </a:rPr>
              <a:t>Trademark Use and Protection</a:t>
            </a:r>
            <a:endParaRPr lang="en-US" b="1" cap="small" dirty="0">
              <a:solidFill>
                <a:srgbClr val="082640"/>
              </a:solidFill>
              <a:latin typeface="Lucida Sans" panose="020B0602030504020204" pitchFamily="34" charset="0"/>
            </a:endParaRPr>
          </a:p>
        </p:txBody>
      </p:sp>
      <p:sp>
        <p:nvSpPr>
          <p:cNvPr id="80" name="Google Shape;80;p17"/>
          <p:cNvSpPr txBox="1">
            <a:spLocks noGrp="1"/>
          </p:cNvSpPr>
          <p:nvPr>
            <p:ph type="body" idx="1"/>
          </p:nvPr>
        </p:nvSpPr>
        <p:spPr>
          <a:xfrm>
            <a:off x="342900" y="1447800"/>
            <a:ext cx="8458199" cy="5410200"/>
          </a:xfrm>
          <a:prstGeom prst="rect">
            <a:avLst/>
          </a:prstGeom>
        </p:spPr>
        <p:txBody>
          <a:bodyPr spcFirstLastPara="1" wrap="square" lIns="91425" tIns="91425" rIns="91425" bIns="91425" numCol="2" anchor="t" anchorCtr="0">
            <a:noAutofit/>
          </a:bodyPr>
          <a:lstStyle/>
          <a:p>
            <a:pPr marL="114300" lvl="0" indent="0" algn="l" rtl="0">
              <a:lnSpc>
                <a:spcPct val="150000"/>
              </a:lnSpc>
              <a:spcBef>
                <a:spcPts val="0"/>
              </a:spcBef>
              <a:spcAft>
                <a:spcPts val="0"/>
              </a:spcAft>
              <a:buClr>
                <a:srgbClr val="082640"/>
              </a:buClr>
              <a:buSzPts val="1800"/>
              <a:buNone/>
            </a:pPr>
            <a:r>
              <a:rPr lang="en-US" sz="1700" dirty="0">
                <a:solidFill>
                  <a:srgbClr val="082640"/>
                </a:solidFill>
                <a:latin typeface="Lucida Sans"/>
                <a:ea typeface="Lucida Sans"/>
                <a:cs typeface="Lucida Sans"/>
                <a:sym typeface="Lucida Sans"/>
              </a:rPr>
              <a:t>Trademarks can be weakened and ultimately even lost if you:</a:t>
            </a:r>
          </a:p>
          <a:p>
            <a:pPr marL="457200" lvl="0" indent="-342900" algn="l" rtl="0">
              <a:lnSpc>
                <a:spcPct val="150000"/>
              </a:lnSpc>
              <a:spcBef>
                <a:spcPts val="0"/>
              </a:spcBef>
              <a:spcAft>
                <a:spcPts val="600"/>
              </a:spcAft>
              <a:buClr>
                <a:srgbClr val="082640"/>
              </a:buClr>
              <a:buSzPts val="1800"/>
              <a:buFont typeface="Lucida Sans"/>
              <a:buChar char="●"/>
            </a:pPr>
            <a:r>
              <a:rPr lang="en-US" sz="1700" dirty="0">
                <a:solidFill>
                  <a:srgbClr val="082640"/>
                </a:solidFill>
                <a:latin typeface="Lucida Sans"/>
                <a:ea typeface="Lucida Sans"/>
                <a:cs typeface="Lucida Sans"/>
                <a:sym typeface="Lucida Sans"/>
              </a:rPr>
              <a:t>Misuse them.</a:t>
            </a:r>
          </a:p>
          <a:p>
            <a:pPr marL="457200" lvl="0" indent="-342900" algn="l" rtl="0">
              <a:lnSpc>
                <a:spcPct val="100000"/>
              </a:lnSpc>
              <a:spcBef>
                <a:spcPts val="0"/>
              </a:spcBef>
              <a:spcAft>
                <a:spcPts val="600"/>
              </a:spcAft>
              <a:buClr>
                <a:srgbClr val="082640"/>
              </a:buClr>
              <a:buSzPts val="1800"/>
              <a:buFont typeface="Lucida Sans"/>
              <a:buChar char="●"/>
            </a:pPr>
            <a:r>
              <a:rPr lang="en-US" sz="1700" dirty="0">
                <a:solidFill>
                  <a:srgbClr val="082640"/>
                </a:solidFill>
                <a:latin typeface="Lucida Sans"/>
                <a:ea typeface="Lucida Sans"/>
                <a:cs typeface="Lucida Sans"/>
                <a:sym typeface="Lucida Sans"/>
              </a:rPr>
              <a:t>Fail to adequately police infringement and dilution.</a:t>
            </a:r>
          </a:p>
          <a:p>
            <a:pPr marL="457200" lvl="0" indent="-342900" algn="l" rtl="0">
              <a:lnSpc>
                <a:spcPct val="100000"/>
              </a:lnSpc>
              <a:spcBef>
                <a:spcPts val="0"/>
              </a:spcBef>
              <a:spcAft>
                <a:spcPts val="600"/>
              </a:spcAft>
              <a:buClr>
                <a:srgbClr val="082640"/>
              </a:buClr>
              <a:buSzPts val="1800"/>
              <a:buFont typeface="Lucida Sans"/>
              <a:buChar char="●"/>
            </a:pPr>
            <a:r>
              <a:rPr lang="en-US" sz="1700" dirty="0">
                <a:solidFill>
                  <a:srgbClr val="082640"/>
                </a:solidFill>
                <a:latin typeface="Lucida Sans"/>
                <a:ea typeface="Lucida Sans"/>
                <a:cs typeface="Lucida Sans"/>
                <a:sym typeface="Lucida Sans"/>
              </a:rPr>
              <a:t>Allow others to use them without appropriate restrictions and quality control, or allow misuse.</a:t>
            </a:r>
          </a:p>
          <a:p>
            <a:pPr marL="114300" lvl="0" indent="0" algn="l" rtl="0">
              <a:lnSpc>
                <a:spcPct val="150000"/>
              </a:lnSpc>
              <a:spcBef>
                <a:spcPts val="0"/>
              </a:spcBef>
              <a:spcAft>
                <a:spcPts val="0"/>
              </a:spcAft>
              <a:buClr>
                <a:srgbClr val="082640"/>
              </a:buClr>
              <a:buSzPts val="1800"/>
              <a:buNone/>
            </a:pPr>
            <a:r>
              <a:rPr lang="en-US" sz="1700" dirty="0">
                <a:solidFill>
                  <a:srgbClr val="082640"/>
                </a:solidFill>
                <a:latin typeface="Lucida Sans"/>
                <a:ea typeface="Lucida Sans"/>
                <a:cs typeface="Lucida Sans"/>
                <a:sym typeface="Lucida Sans"/>
              </a:rPr>
              <a:t>Be vigilant to make sure that your trademarks remain strong and protected.</a:t>
            </a:r>
          </a:p>
          <a:p>
            <a:pPr marL="114300" lvl="0" indent="0" algn="l" rtl="0">
              <a:lnSpc>
                <a:spcPct val="150000"/>
              </a:lnSpc>
              <a:spcBef>
                <a:spcPts val="0"/>
              </a:spcBef>
              <a:spcAft>
                <a:spcPts val="0"/>
              </a:spcAft>
              <a:buClr>
                <a:srgbClr val="082640"/>
              </a:buClr>
              <a:buSzPts val="1800"/>
              <a:buNone/>
            </a:pPr>
            <a:endParaRPr lang="en-US" sz="1700" dirty="0">
              <a:solidFill>
                <a:srgbClr val="082640"/>
              </a:solidFill>
              <a:latin typeface="Lucida Sans"/>
              <a:ea typeface="Lucida Sans"/>
              <a:cs typeface="Lucida Sans"/>
              <a:sym typeface="Lucida Sans"/>
            </a:endParaRPr>
          </a:p>
          <a:p>
            <a:pPr marL="114300" lvl="0" indent="0" algn="l" rtl="0">
              <a:lnSpc>
                <a:spcPct val="150000"/>
              </a:lnSpc>
              <a:spcBef>
                <a:spcPts val="0"/>
              </a:spcBef>
              <a:spcAft>
                <a:spcPts val="0"/>
              </a:spcAft>
              <a:buClr>
                <a:srgbClr val="082640"/>
              </a:buClr>
              <a:buSzPts val="1800"/>
              <a:buNone/>
            </a:pPr>
            <a:endParaRPr lang="en-US" sz="1700" dirty="0">
              <a:solidFill>
                <a:srgbClr val="082640"/>
              </a:solidFill>
              <a:latin typeface="Lucida Sans"/>
              <a:ea typeface="Lucida Sans"/>
              <a:cs typeface="Lucida Sans"/>
              <a:sym typeface="Lucida Sans"/>
            </a:endParaRPr>
          </a:p>
          <a:p>
            <a:pPr marL="114300" lvl="0" indent="0" algn="l" rtl="0">
              <a:lnSpc>
                <a:spcPct val="150000"/>
              </a:lnSpc>
              <a:spcBef>
                <a:spcPts val="0"/>
              </a:spcBef>
              <a:spcAft>
                <a:spcPts val="0"/>
              </a:spcAft>
              <a:buClr>
                <a:srgbClr val="082640"/>
              </a:buClr>
              <a:buSzPts val="1800"/>
              <a:buNone/>
            </a:pPr>
            <a:endParaRPr lang="en-US" sz="1700" dirty="0">
              <a:solidFill>
                <a:srgbClr val="082640"/>
              </a:solidFill>
              <a:latin typeface="Lucida Sans"/>
              <a:ea typeface="Lucida Sans"/>
              <a:cs typeface="Lucida Sans"/>
              <a:sym typeface="Lucida Sans"/>
            </a:endParaRPr>
          </a:p>
          <a:p>
            <a:pPr marL="114300" lvl="0" indent="0" algn="l" rtl="0">
              <a:lnSpc>
                <a:spcPct val="150000"/>
              </a:lnSpc>
              <a:spcBef>
                <a:spcPts val="0"/>
              </a:spcBef>
              <a:buClr>
                <a:srgbClr val="082640"/>
              </a:buClr>
              <a:buSzPts val="1800"/>
              <a:buNone/>
            </a:pPr>
            <a:r>
              <a:rPr lang="en-US" sz="1700" dirty="0">
                <a:solidFill>
                  <a:srgbClr val="082640"/>
                </a:solidFill>
                <a:latin typeface="Lucida Sans"/>
                <a:ea typeface="Lucida Sans"/>
                <a:cs typeface="Lucida Sans"/>
                <a:sym typeface="Lucida Sans"/>
              </a:rPr>
              <a:t>To maintain and protect trademark assets, you must:</a:t>
            </a:r>
          </a:p>
          <a:p>
            <a:pPr>
              <a:lnSpc>
                <a:spcPct val="150000"/>
              </a:lnSpc>
              <a:buClr>
                <a:srgbClr val="082640"/>
              </a:buClr>
            </a:pPr>
            <a:r>
              <a:rPr lang="en-US" sz="1700" dirty="0">
                <a:solidFill>
                  <a:srgbClr val="082640"/>
                </a:solidFill>
                <a:latin typeface="Lucida Sans"/>
                <a:ea typeface="Lucida Sans"/>
                <a:cs typeface="Lucida Sans"/>
                <a:sym typeface="Lucida Sans"/>
              </a:rPr>
              <a:t>Use trademarks properly.</a:t>
            </a:r>
          </a:p>
          <a:p>
            <a:pPr>
              <a:lnSpc>
                <a:spcPct val="100000"/>
              </a:lnSpc>
              <a:spcAft>
                <a:spcPts val="600"/>
              </a:spcAft>
              <a:buClr>
                <a:srgbClr val="082640"/>
              </a:buClr>
            </a:pPr>
            <a:r>
              <a:rPr lang="en-US" sz="1700" dirty="0">
                <a:solidFill>
                  <a:srgbClr val="082640"/>
                </a:solidFill>
                <a:latin typeface="Lucida Sans"/>
                <a:ea typeface="Lucida Sans"/>
                <a:cs typeface="Lucida Sans"/>
                <a:sym typeface="Lucida Sans"/>
              </a:rPr>
              <a:t>Monitor the marketplace for infringements and misuses of trademarks.</a:t>
            </a:r>
          </a:p>
          <a:p>
            <a:pPr>
              <a:lnSpc>
                <a:spcPct val="100000"/>
              </a:lnSpc>
              <a:spcAft>
                <a:spcPts val="600"/>
              </a:spcAft>
              <a:buClr>
                <a:srgbClr val="082640"/>
              </a:buClr>
            </a:pPr>
            <a:r>
              <a:rPr lang="en-US" sz="1700" dirty="0">
                <a:solidFill>
                  <a:srgbClr val="082640"/>
                </a:solidFill>
                <a:latin typeface="Lucida Sans"/>
                <a:ea typeface="Lucida Sans"/>
                <a:cs typeface="Lucida Sans"/>
                <a:sym typeface="Lucida Sans"/>
              </a:rPr>
              <a:t>Take appropriate action quickly whenever infringements and misuses of trademarks are identified.</a:t>
            </a:r>
          </a:p>
          <a:p>
            <a:pPr>
              <a:lnSpc>
                <a:spcPct val="100000"/>
              </a:lnSpc>
              <a:spcAft>
                <a:spcPts val="600"/>
              </a:spcAft>
              <a:buClr>
                <a:srgbClr val="082640"/>
              </a:buClr>
            </a:pPr>
            <a:r>
              <a:rPr lang="en-US" sz="1700" dirty="0">
                <a:solidFill>
                  <a:srgbClr val="082640"/>
                </a:solidFill>
                <a:latin typeface="Lucida Sans"/>
                <a:ea typeface="Lucida Sans"/>
                <a:cs typeface="Lucida Sans"/>
                <a:sym typeface="Lucida Sans"/>
              </a:rPr>
              <a:t>Implement appropriate requirements and quality control when permitting others to use trademarks.</a:t>
            </a:r>
          </a:p>
          <a:p>
            <a:pPr>
              <a:lnSpc>
                <a:spcPct val="100000"/>
              </a:lnSpc>
              <a:buClr>
                <a:srgbClr val="082640"/>
              </a:buClr>
            </a:pPr>
            <a:r>
              <a:rPr lang="en-US" sz="1700" dirty="0">
                <a:solidFill>
                  <a:srgbClr val="082640"/>
                </a:solidFill>
                <a:latin typeface="Lucida Sans"/>
                <a:ea typeface="Lucida Sans"/>
                <a:cs typeface="Lucida Sans"/>
                <a:sym typeface="Lucida Sans"/>
              </a:rPr>
              <a:t>Maintain records demonstrating the use, strength, and recognition of trademarks.</a:t>
            </a:r>
          </a:p>
        </p:txBody>
      </p:sp>
    </p:spTree>
    <p:extLst>
      <p:ext uri="{BB962C8B-B14F-4D97-AF65-F5344CB8AC3E}">
        <p14:creationId xmlns:p14="http://schemas.microsoft.com/office/powerpoint/2010/main" val="2231743371"/>
      </p:ext>
    </p:extLst>
  </p:cSld>
  <p:clrMapOvr>
    <a:masterClrMapping/>
  </p:clrMapOvr>
</p:sld>
</file>

<file path=ppt/theme/theme1.xml><?xml version="1.0" encoding="utf-8"?>
<a:theme xmlns:a="http://schemas.openxmlformats.org/drawingml/2006/main" name="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4501</TotalTime>
  <Words>3778</Words>
  <Application>Microsoft Office PowerPoint</Application>
  <PresentationFormat>On-screen Show (4:3)</PresentationFormat>
  <Paragraphs>387</Paragraphs>
  <Slides>43</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Bell MT</vt:lpstr>
      <vt:lpstr>Calibri</vt:lpstr>
      <vt:lpstr>Lucida Sans</vt:lpstr>
      <vt:lpstr>Title and Content</vt:lpstr>
      <vt:lpstr>Simple Light</vt:lpstr>
      <vt:lpstr>On Your Marks: Trademark  and Branding Basics Every Lawyer/Business Should Know</vt:lpstr>
      <vt:lpstr>PowerPoint Presentation</vt:lpstr>
      <vt:lpstr>PowerPoint Presentation</vt:lpstr>
      <vt:lpstr>Overview of Intellectual Property: Trademark, Copyright, Patent, and Trade Secrets- What’s the Difference? </vt:lpstr>
      <vt:lpstr>What is a Trademark?</vt:lpstr>
      <vt:lpstr>What is a Trademark?</vt:lpstr>
      <vt:lpstr>Other forms of I.P.</vt:lpstr>
      <vt:lpstr>Trademark Definition</vt:lpstr>
      <vt:lpstr>Trademark Use and Protection</vt:lpstr>
      <vt:lpstr>Why protecting trademarks is important?</vt:lpstr>
      <vt:lpstr>Establish Use Guidelines for Trademarks</vt:lpstr>
      <vt:lpstr>Avoid Improper Use</vt:lpstr>
      <vt:lpstr>DO Use Trademarks as Proper Adjectives Followed by a Generic Term</vt:lpstr>
      <vt:lpstr>DO Make Trademarks Stand Out</vt:lpstr>
      <vt:lpstr>DO Use Proper Trademark Notice Symbols</vt:lpstr>
      <vt:lpstr>Official TM Registration Certificate issued by USPTO</vt:lpstr>
      <vt:lpstr>Trademark Notice Symbols  </vt:lpstr>
      <vt:lpstr>DO Adhere to Brand Standards</vt:lpstr>
      <vt:lpstr>Basics for TM Selection: Strong and Enforceable </vt:lpstr>
      <vt:lpstr>It’s All Between the Ears: The Cognitive Aspects of TMs</vt:lpstr>
      <vt:lpstr>Fanciful</vt:lpstr>
      <vt:lpstr>Arbitrary </vt:lpstr>
      <vt:lpstr>Suggestive </vt:lpstr>
      <vt:lpstr>Descriptive</vt:lpstr>
      <vt:lpstr>Generic</vt:lpstr>
      <vt:lpstr>Key Factors for TM Selection</vt:lpstr>
      <vt:lpstr>How are trademark rights obtained?</vt:lpstr>
      <vt:lpstr>Advantages of a federal trademark registration</vt:lpstr>
      <vt:lpstr>USPTO Trademark Registration Application Process</vt:lpstr>
      <vt:lpstr>A USPTO trademark Registration application consists of:</vt:lpstr>
      <vt:lpstr>Maintenance of Trademark Registrations</vt:lpstr>
      <vt:lpstr>Critical to Protect Trademarks</vt:lpstr>
      <vt:lpstr>Report Suspected Infringement or Misuse</vt:lpstr>
      <vt:lpstr>Do Not Allow Use of Trademarks Without Approval</vt:lpstr>
      <vt:lpstr>Maintain Records Showing Use and Promotion of Trademarks</vt:lpstr>
      <vt:lpstr>Key Legal Standard for TM selection and enforcement: Likelihood of Confusion </vt:lpstr>
      <vt:lpstr>Third Circuit: Likelihood of Confusion Factors  - Interpace Corp. v. Lapp, Inc., 721 F.2d 460, 463 (3d Cir. 1983)  </vt:lpstr>
      <vt:lpstr>Likelihood of Confusion – Other Key Factors to Consider</vt:lpstr>
      <vt:lpstr>Examples Likelihood of Confusion</vt:lpstr>
      <vt:lpstr>If a Likelihood of Confusion is Present, Then Who Wins – Priority and the “First to Use”</vt:lpstr>
      <vt:lpstr>Protecting a trademark against infringement by others</vt:lpstr>
      <vt:lpstr>Remedies</vt:lpstr>
      <vt:lpstr>Contact Us</vt:lpstr>
    </vt:vector>
  </TitlesOfParts>
  <Company>Jordan Lawrence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Trademarm Branding</dc:subject>
  <dc:creator>AJD</dc:creator>
  <cp:keywords>Trademark</cp:keywords>
  <cp:lastModifiedBy>Anthony Davis</cp:lastModifiedBy>
  <cp:revision>244</cp:revision>
  <cp:lastPrinted>2020-11-14T18:48:22Z</cp:lastPrinted>
  <dcterms:created xsi:type="dcterms:W3CDTF">2012-06-21T15:01:44Z</dcterms:created>
  <dcterms:modified xsi:type="dcterms:W3CDTF">2020-12-06T23:45:33Z</dcterms:modified>
</cp:coreProperties>
</file>