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55" r:id="rId2"/>
    <p:sldId id="318" r:id="rId3"/>
    <p:sldId id="365" r:id="rId4"/>
    <p:sldId id="369" r:id="rId5"/>
    <p:sldId id="353" r:id="rId6"/>
    <p:sldId id="262" r:id="rId7"/>
    <p:sldId id="377" r:id="rId8"/>
    <p:sldId id="378" r:id="rId9"/>
    <p:sldId id="381" r:id="rId10"/>
    <p:sldId id="3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>
      <p:cViewPr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890" y="-7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FE9A7-06B0-4F0B-9D3F-60796F30E75C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13DDA-7FBF-4ACE-8A59-4665EA262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95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6098-E3BB-47BE-A788-AD93637B623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B1111-4522-4D58-8C4E-F2F0D85B7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2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B1111-4522-4D58-8C4E-F2F0D85B70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BF0-43A9-4F82-9ADC-0A42790BBAC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5" y="-76199"/>
            <a:ext cx="6350563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United States Public Health Service Commissioned Corps</a:t>
            </a:r>
            <a:endParaRPr lang="en-US" sz="18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143005" y="152401"/>
            <a:ext cx="3398487" cy="62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bg1"/>
                </a:solidFill>
                <a:ea typeface="+mj-ea"/>
                <a:cs typeface="+mj-cs"/>
              </a:rPr>
              <a:t>America’s Health Responders</a:t>
            </a:r>
            <a:endParaRPr lang="en-US" b="1" i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USPHS Ebola Response Mission</a:t>
            </a:r>
          </a:p>
        </p:txBody>
      </p:sp>
      <p:pic>
        <p:nvPicPr>
          <p:cNvPr id="13" name="Picture 2" descr="http://i2.cdn.turner.com/cnnnext/dam/assets/140730092338-eitm-gupta-ebola-symptoms-origins-00011224-story-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5" y="1371601"/>
            <a:ext cx="581293" cy="40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066801" y="1184997"/>
            <a:ext cx="1788610" cy="64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 West Africa</a:t>
            </a:r>
          </a:p>
        </p:txBody>
      </p:sp>
      <p:pic>
        <p:nvPicPr>
          <p:cNvPr id="15" name="Picture 14" descr="New logo with H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" y="5246689"/>
            <a:ext cx="1154112" cy="115411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Footer Placeholder 3"/>
          <p:cNvSpPr>
            <a:spLocks noGrp="1"/>
          </p:cNvSpPr>
          <p:nvPr/>
        </p:nvSpPr>
        <p:spPr bwMode="auto">
          <a:xfrm>
            <a:off x="2514600" y="6229351"/>
            <a:ext cx="6523892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bg1">
                    <a:lumMod val="75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dirty="0" smtClean="0">
                <a:solidFill>
                  <a:schemeClr val="bg1"/>
                </a:solidFill>
              </a:rPr>
              <a:t>"Protecting, promoting, and advancing the health and safety of the Nation"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/>
        </p:nvSpPr>
        <p:spPr bwMode="auto">
          <a:xfrm>
            <a:off x="7112563" y="6553200"/>
            <a:ext cx="12954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bg1">
                    <a:lumMod val="75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www.usphs.gov</a:t>
            </a:r>
            <a:endParaRPr lang="en-US" sz="1200" b="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99931" y="6705600"/>
            <a:ext cx="4165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07968" y="6705600"/>
            <a:ext cx="659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8601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0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BF0-43A9-4F82-9ADC-0A42790BBAC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BF0-43A9-4F82-9ADC-0A42790BBAC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4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"/>
            <a:ext cx="9144000" cy="6857999"/>
          </a:xfrm>
          <a:prstGeom prst="rect">
            <a:avLst/>
          </a:prstGeom>
          <a:pattFill prst="ltUpDiag">
            <a:fgClr>
              <a:srgbClr val="0033CC"/>
            </a:fgClr>
            <a:bgClr>
              <a:schemeClr val="bg1"/>
            </a:bgClr>
          </a:patt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background image - America's Health Responders Comissioned Corps U.S. Public Health Servi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5"/>
          <a:stretch/>
        </p:blipFill>
        <p:spPr bwMode="auto">
          <a:xfrm rot="16200000">
            <a:off x="-3057526" y="3057528"/>
            <a:ext cx="6858000" cy="74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4000">
                <a:schemeClr val="tx2"/>
              </a:gs>
              <a:gs pos="80000">
                <a:srgbClr val="0033CC">
                  <a:alpha val="70000"/>
                </a:srgbClr>
              </a:gs>
              <a:gs pos="100000">
                <a:srgbClr val="D4DE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8" descr="background image - America's Health Responders Comissioned Corps U.S. Public Health Service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78" r="70878" b="20479"/>
          <a:stretch/>
        </p:blipFill>
        <p:spPr bwMode="auto">
          <a:xfrm>
            <a:off x="0" y="5728970"/>
            <a:ext cx="9144000" cy="82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background image - America's Health Responders Comissioned Corps U.S. Public Health Servi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5"/>
          <a:stretch/>
        </p:blipFill>
        <p:spPr bwMode="auto">
          <a:xfrm>
            <a:off x="0" y="5867402"/>
            <a:ext cx="9144000" cy="99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25563"/>
            <a:ext cx="83820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BF0-43A9-4F82-9ADC-0A42790BBAC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E5D273-5167-47B9-9648-C50324F47E0C}" type="datetimeFigureOut">
              <a:rPr lang="en-US" smtClean="0"/>
              <a:pPr/>
              <a:t>06/16/2021</a:t>
            </a:fld>
            <a:endParaRPr lang="en-US" dirty="0"/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AB344-7E43-4717-A049-57E3A23EB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715000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New logo with H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Footer Placeholder 3"/>
          <p:cNvSpPr>
            <a:spLocks noGrp="1"/>
          </p:cNvSpPr>
          <p:nvPr/>
        </p:nvSpPr>
        <p:spPr bwMode="auto">
          <a:xfrm>
            <a:off x="1295400" y="6305551"/>
            <a:ext cx="6523892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bg1">
                    <a:lumMod val="75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dirty="0" smtClean="0">
                <a:solidFill>
                  <a:schemeClr val="bg1"/>
                </a:solidFill>
              </a:rPr>
              <a:t>"Protecting, promoting, and advancing the health and safety of the Nation"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1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400" smtClean="0"/>
              <a:t>Click to edit Master title style</a:t>
            </a:r>
            <a:endParaRPr sz="4400"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3200" smtClean="0"/>
              <a:t>Click to edit Master text styles</a:t>
            </a:r>
          </a:p>
          <a:p>
            <a:pPr lvl="1">
              <a:defRPr sz="1800"/>
            </a:pPr>
            <a:r>
              <a:rPr lang="en-US" sz="3200" smtClean="0"/>
              <a:t>Second level</a:t>
            </a:r>
          </a:p>
          <a:p>
            <a:pPr lvl="2">
              <a:defRPr sz="1800"/>
            </a:pPr>
            <a:r>
              <a:rPr lang="en-US" sz="3200" smtClean="0"/>
              <a:t>Third level</a:t>
            </a:r>
          </a:p>
          <a:p>
            <a:pPr lvl="3">
              <a:defRPr sz="1800"/>
            </a:pPr>
            <a:r>
              <a:rPr lang="en-US" sz="3200" smtClean="0"/>
              <a:t>Fourth level</a:t>
            </a:r>
          </a:p>
          <a:p>
            <a:pPr lvl="4">
              <a:defRPr sz="1800"/>
            </a:pPr>
            <a:r>
              <a:rPr lang="en-US" sz="3200" smtClean="0"/>
              <a:t>Fifth level</a:t>
            </a:r>
            <a:endParaRPr sz="3200"/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839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BF0-43A9-4F82-9ADC-0A42790BBAC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715000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New logo with H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oter Placeholder 3"/>
          <p:cNvSpPr>
            <a:spLocks noGrp="1"/>
          </p:cNvSpPr>
          <p:nvPr/>
        </p:nvSpPr>
        <p:spPr bwMode="auto">
          <a:xfrm>
            <a:off x="1295400" y="6305551"/>
            <a:ext cx="6523892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bg1">
                    <a:lumMod val="75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dirty="0" smtClean="0">
                <a:solidFill>
                  <a:schemeClr val="bg1"/>
                </a:solidFill>
              </a:rPr>
              <a:t>"Protecting, promoting, and advancing the health and safety of the Nation"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0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BF0-43A9-4F82-9ADC-0A42790BBAC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noFill/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BF0-43A9-4F82-9ADC-0A42790BBAC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3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BF0-43A9-4F82-9ADC-0A42790BBAC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3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BF0-43A9-4F82-9ADC-0A42790BBAC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9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BF0-43A9-4F82-9ADC-0A42790BBAC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3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BF0-43A9-4F82-9ADC-0A42790BBAC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3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FBF0-43A9-4F82-9ADC-0A42790BBAC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FBF0-43A9-4F82-9ADC-0A42790BBAC8}" type="datetimeFigureOut">
              <a:rPr lang="en-US" smtClean="0"/>
              <a:t>06/16/2021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A0A5-1030-4E8C-9EA7-8E454CB7F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"/>
            <a:ext cx="9144000" cy="6857999"/>
          </a:xfrm>
          <a:prstGeom prst="rect">
            <a:avLst/>
          </a:prstGeom>
          <a:pattFill prst="ltUpDiag">
            <a:fgClr>
              <a:srgbClr val="0033CC"/>
            </a:fgClr>
            <a:bgClr>
              <a:schemeClr val="bg1"/>
            </a:bgClr>
          </a:patt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background image - America's Health Responders Comissioned Corps U.S. Public Health Service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5"/>
          <a:stretch/>
        </p:blipFill>
        <p:spPr bwMode="auto">
          <a:xfrm rot="16200000">
            <a:off x="-3057526" y="3057528"/>
            <a:ext cx="6858000" cy="74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4000">
                <a:schemeClr val="tx2"/>
              </a:gs>
              <a:gs pos="80000">
                <a:srgbClr val="0033CC">
                  <a:alpha val="70000"/>
                </a:srgbClr>
              </a:gs>
              <a:gs pos="100000">
                <a:srgbClr val="D4DE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8" descr="background image - America's Health Responders Comissioned Corps U.S. Public Health Service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78" r="70878" b="20479"/>
          <a:stretch/>
        </p:blipFill>
        <p:spPr bwMode="auto">
          <a:xfrm>
            <a:off x="0" y="5728970"/>
            <a:ext cx="9144000" cy="82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background image - America's Health Responders Comissioned Corps U.S. Public Health Service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5"/>
          <a:stretch/>
        </p:blipFill>
        <p:spPr bwMode="auto">
          <a:xfrm>
            <a:off x="0" y="5867402"/>
            <a:ext cx="9144000" cy="99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7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2057400"/>
          </a:xfrm>
        </p:spPr>
        <p:txBody>
          <a:bodyPr>
            <a:noAutofit/>
          </a:bodyPr>
          <a:lstStyle/>
          <a:p>
            <a:r>
              <a:rPr lang="en-US" sz="3000" dirty="0">
                <a:effectLst/>
                <a:cs typeface="Arial" panose="020B0604020202020204" pitchFamily="34" charset="0"/>
              </a:rPr>
              <a:t/>
            </a:r>
            <a:br>
              <a:rPr lang="en-US" sz="3000" dirty="0">
                <a:effectLst/>
                <a:cs typeface="Arial" panose="020B0604020202020204" pitchFamily="34" charset="0"/>
              </a:rPr>
            </a:br>
            <a:r>
              <a:rPr lang="en-US" sz="3000" dirty="0" smtClean="0">
                <a:effectLst/>
                <a:cs typeface="Arial" panose="020B0604020202020204" pitchFamily="34" charset="0"/>
              </a:rPr>
              <a:t/>
            </a:r>
            <a:br>
              <a:rPr lang="en-US" sz="3000" dirty="0" smtClean="0">
                <a:effectLst/>
                <a:cs typeface="Arial" panose="020B0604020202020204" pitchFamily="34" charset="0"/>
              </a:rPr>
            </a:br>
            <a:r>
              <a:rPr lang="en-US" sz="3000" dirty="0" smtClean="0">
                <a:effectLst/>
                <a:cs typeface="Arial" panose="020B0604020202020204" pitchFamily="34" charset="0"/>
              </a:rPr>
              <a:t/>
            </a:r>
            <a:br>
              <a:rPr lang="en-US" sz="3000" dirty="0" smtClean="0">
                <a:effectLst/>
                <a:cs typeface="Arial" panose="020B0604020202020204" pitchFamily="34" charset="0"/>
              </a:rPr>
            </a:br>
            <a:r>
              <a:rPr lang="en-US" sz="2500" dirty="0" smtClean="0">
                <a:effectLst/>
                <a:cs typeface="Arial" panose="020B0604020202020204" pitchFamily="34" charset="0"/>
              </a:rPr>
              <a:t>2021 DNPs of Color</a:t>
            </a:r>
            <a:br>
              <a:rPr lang="en-US" sz="2500" dirty="0" smtClean="0">
                <a:effectLst/>
                <a:cs typeface="Arial" panose="020B0604020202020204" pitchFamily="34" charset="0"/>
              </a:rPr>
            </a:br>
            <a:r>
              <a:rPr lang="en-US" sz="2500" dirty="0" smtClean="0">
                <a:effectLst/>
                <a:cs typeface="Arial" panose="020B0604020202020204" pitchFamily="34" charset="0"/>
              </a:rPr>
              <a:t>Virtual Commencement Ceremony</a:t>
            </a:r>
            <a:r>
              <a:rPr lang="en-US" sz="2500" dirty="0">
                <a:effectLst/>
                <a:cs typeface="Arial" panose="020B0604020202020204" pitchFamily="34" charset="0"/>
              </a:rPr>
              <a:t/>
            </a:r>
            <a:br>
              <a:rPr lang="en-US" sz="2500" dirty="0">
                <a:effectLst/>
                <a:cs typeface="Arial" panose="020B0604020202020204" pitchFamily="34" charset="0"/>
              </a:rPr>
            </a:br>
            <a:r>
              <a:rPr lang="en-US" sz="2400" dirty="0">
                <a:effectLst/>
                <a:cs typeface="Arial" panose="020B0604020202020204" pitchFamily="34" charset="0"/>
              </a:rPr>
              <a:t/>
            </a:r>
            <a:br>
              <a:rPr lang="en-US" sz="2400" dirty="0">
                <a:effectLst/>
                <a:cs typeface="Arial" panose="020B0604020202020204" pitchFamily="34" charset="0"/>
              </a:rPr>
            </a:br>
            <a:r>
              <a:rPr lang="en-US" sz="2400" dirty="0" smtClean="0">
                <a:effectLst/>
                <a:cs typeface="Arial" panose="020B0604020202020204" pitchFamily="34" charset="0"/>
              </a:rPr>
              <a:t/>
            </a:r>
            <a:br>
              <a:rPr lang="en-US" sz="2400" dirty="0" smtClean="0">
                <a:effectLst/>
                <a:cs typeface="Arial" panose="020B0604020202020204" pitchFamily="34" charset="0"/>
              </a:rPr>
            </a:br>
            <a:r>
              <a:rPr lang="en-US" sz="3600" i="1" dirty="0" smtClean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Networking-Mentoring</a:t>
            </a:r>
            <a:r>
              <a:rPr lang="en-US" sz="3600" i="1" dirty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-</a:t>
            </a:r>
            <a:r>
              <a:rPr lang="en-US" sz="3600" i="1" dirty="0" smtClean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/>
            </a:r>
            <a:br>
              <a:rPr lang="en-US" sz="3600" i="1" dirty="0" smtClean="0">
                <a:solidFill>
                  <a:srgbClr val="FFFF00"/>
                </a:solidFill>
                <a:effectLst/>
                <a:cs typeface="Arial" panose="020B0604020202020204" pitchFamily="34" charset="0"/>
              </a:rPr>
            </a:br>
            <a:r>
              <a:rPr lang="en-US" sz="3600" i="1" dirty="0" smtClean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Advocacy</a:t>
            </a:r>
            <a:endParaRPr lang="en-US" sz="3600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8382000" cy="2895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400" b="1" dirty="0">
              <a:solidFill>
                <a:srgbClr val="FFC000"/>
              </a:solidFill>
              <a:effectLst/>
              <a:latin typeface="+mj-lt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rgbClr val="FFC000"/>
              </a:solidFill>
              <a:effectLst/>
              <a:latin typeface="+mj-lt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Satur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day 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19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June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, 2021</a:t>
            </a:r>
            <a:endParaRPr lang="en-US" sz="2400" b="1" dirty="0" smtClean="0">
              <a:solidFill>
                <a:srgbClr val="FFC000"/>
              </a:solidFill>
              <a:effectLst/>
              <a:latin typeface="+mj-lt"/>
            </a:endParaRPr>
          </a:p>
          <a:p>
            <a:pPr marL="0" indent="0" algn="ctr">
              <a:buNone/>
            </a:pPr>
            <a:endParaRPr lang="en-US" sz="2500" b="1" dirty="0" smtClean="0">
              <a:solidFill>
                <a:srgbClr val="FFC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CAPT </a:t>
            </a:r>
            <a:r>
              <a:rPr lang="en-US" sz="2000" b="1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James LaVelle Dickens, DNP, RN, FNP-BC,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FAAN, FAANP</a:t>
            </a:r>
            <a:endParaRPr lang="en-US" sz="2000" b="1" dirty="0">
              <a:solidFill>
                <a:srgbClr val="FFC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Centers for Medicare and Medicaid Services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United States Public Health Service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U S </a:t>
            </a:r>
            <a:r>
              <a:rPr lang="en-US" sz="2000" b="1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Department of Health and Human Services</a:t>
            </a:r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72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rgbClr val="FFC000"/>
                </a:solidFill>
              </a:rPr>
              <a:t>Pearls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1"/>
            <a:ext cx="3733800" cy="411479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C000"/>
                </a:solidFill>
              </a:rPr>
              <a:t>Diversity and Inclusion matters (understand cultural differences )</a:t>
            </a:r>
          </a:p>
          <a:p>
            <a:r>
              <a:rPr lang="en-US" sz="2200" dirty="0">
                <a:solidFill>
                  <a:srgbClr val="FFC000"/>
                </a:solidFill>
              </a:rPr>
              <a:t>Crucial Conversations </a:t>
            </a:r>
          </a:p>
          <a:p>
            <a:r>
              <a:rPr lang="en-US" sz="2200" dirty="0" smtClean="0">
                <a:solidFill>
                  <a:srgbClr val="FFC000"/>
                </a:solidFill>
              </a:rPr>
              <a:t>Dismissals </a:t>
            </a:r>
            <a:r>
              <a:rPr lang="en-US" sz="2200" dirty="0">
                <a:solidFill>
                  <a:srgbClr val="FFC000"/>
                </a:solidFill>
              </a:rPr>
              <a:t>and relief of duty  (firing colleagues)</a:t>
            </a:r>
          </a:p>
          <a:p>
            <a:pPr lvl="1"/>
            <a:r>
              <a:rPr lang="en-US" sz="2200" dirty="0">
                <a:solidFill>
                  <a:srgbClr val="FFC000"/>
                </a:solidFill>
              </a:rPr>
              <a:t>It can be counter-intuitive to be in charge of our Physician counterparts</a:t>
            </a:r>
          </a:p>
          <a:p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79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C000"/>
                </a:solidFill>
              </a:rPr>
              <a:t>Challenges with </a:t>
            </a:r>
            <a:r>
              <a:rPr lang="en-US" sz="2200" dirty="0" smtClean="0">
                <a:solidFill>
                  <a:srgbClr val="FFC000"/>
                </a:solidFill>
              </a:rPr>
              <a:t>millennials</a:t>
            </a:r>
          </a:p>
          <a:p>
            <a:r>
              <a:rPr lang="en-US" sz="2200" dirty="0" smtClean="0">
                <a:solidFill>
                  <a:srgbClr val="FFC000"/>
                </a:solidFill>
              </a:rPr>
              <a:t>Stay ready so you don’t have to stop and get ready</a:t>
            </a:r>
          </a:p>
          <a:p>
            <a:r>
              <a:rPr lang="en-US" sz="2200" dirty="0" smtClean="0">
                <a:solidFill>
                  <a:srgbClr val="FFC000"/>
                </a:solidFill>
              </a:rPr>
              <a:t>Practice like you Play</a:t>
            </a:r>
          </a:p>
          <a:p>
            <a:r>
              <a:rPr lang="en-US" sz="2200" dirty="0" smtClean="0">
                <a:solidFill>
                  <a:srgbClr val="FFC000"/>
                </a:solidFill>
              </a:rPr>
              <a:t>Lessons </a:t>
            </a:r>
            <a:r>
              <a:rPr lang="en-US" sz="2200" dirty="0">
                <a:solidFill>
                  <a:srgbClr val="FFC000"/>
                </a:solidFill>
              </a:rPr>
              <a:t>Learned </a:t>
            </a:r>
          </a:p>
          <a:p>
            <a:pPr lvl="1"/>
            <a:r>
              <a:rPr lang="en-US" sz="2200" dirty="0">
                <a:solidFill>
                  <a:srgbClr val="FFC000"/>
                </a:solidFill>
              </a:rPr>
              <a:t>UNMIL</a:t>
            </a:r>
          </a:p>
          <a:p>
            <a:pPr lvl="1"/>
            <a:r>
              <a:rPr lang="en-US" sz="2200" dirty="0">
                <a:solidFill>
                  <a:srgbClr val="FFC000"/>
                </a:solidFill>
              </a:rPr>
              <a:t>WHO</a:t>
            </a:r>
          </a:p>
          <a:p>
            <a:pPr lvl="1"/>
            <a:r>
              <a:rPr lang="en-US" sz="2200" dirty="0">
                <a:solidFill>
                  <a:srgbClr val="FFC000"/>
                </a:solidFill>
              </a:rPr>
              <a:t>Medecins Sans Frontieres (Doctors without Borders)</a:t>
            </a:r>
          </a:p>
          <a:p>
            <a:pPr lvl="1"/>
            <a:r>
              <a:rPr lang="en-US" sz="2200" dirty="0">
                <a:solidFill>
                  <a:srgbClr val="FFC000"/>
                </a:solidFill>
              </a:rPr>
              <a:t>CDC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55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0" dirty="0" smtClean="0"/>
              <a:t>Merlin Olsen’s ethos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327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“The </a:t>
            </a:r>
            <a:r>
              <a:rPr lang="en-US" dirty="0">
                <a:solidFill>
                  <a:srgbClr val="FFC000"/>
                </a:solidFill>
              </a:rPr>
              <a:t>focus of my life begins at home with family, loved ones and friends. I want to use my resources to create a secure environment that fosters love, learning, laughter and mutual success. I will protect and value integrity. I will admit and quickly correct my mistakes. I will be a self-starter. I will be a caring person. I will be a good listener with an open mind. I will continue to grow and learn. I will facilitate and celebrate the success of others.”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Guiding </a:t>
            </a:r>
            <a:r>
              <a:rPr lang="en-US" sz="6600" dirty="0">
                <a:solidFill>
                  <a:srgbClr val="FFC000"/>
                </a:solidFill>
              </a:rPr>
              <a:t>believes…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1"/>
            <a:ext cx="3733800" cy="41147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Life long learner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TED talks</a:t>
            </a:r>
          </a:p>
          <a:p>
            <a:r>
              <a:rPr lang="en-US" dirty="0">
                <a:solidFill>
                  <a:srgbClr val="FFC000"/>
                </a:solidFill>
              </a:rPr>
              <a:t>Journaling/Reflecting </a:t>
            </a:r>
          </a:p>
          <a:p>
            <a:r>
              <a:rPr lang="en-US" dirty="0">
                <a:solidFill>
                  <a:srgbClr val="FFC000"/>
                </a:solidFill>
              </a:rPr>
              <a:t>Battle rhythm</a:t>
            </a:r>
          </a:p>
          <a:p>
            <a:r>
              <a:rPr lang="en-US" dirty="0">
                <a:solidFill>
                  <a:srgbClr val="FFC000"/>
                </a:solidFill>
              </a:rPr>
              <a:t>Design your </a:t>
            </a:r>
            <a:r>
              <a:rPr lang="en-US" dirty="0" smtClean="0">
                <a:solidFill>
                  <a:srgbClr val="FFC000"/>
                </a:solidFill>
              </a:rPr>
              <a:t>Career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Develop a Brand 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What’s </a:t>
            </a:r>
            <a:r>
              <a:rPr lang="en-US" sz="2800" dirty="0">
                <a:solidFill>
                  <a:srgbClr val="FFC000"/>
                </a:solidFill>
              </a:rPr>
              <a:t>your </a:t>
            </a:r>
            <a:r>
              <a:rPr lang="en-US" sz="2800" dirty="0" smtClean="0">
                <a:solidFill>
                  <a:srgbClr val="FFC000"/>
                </a:solidFill>
              </a:rPr>
              <a:t>Brand?</a:t>
            </a:r>
            <a:endParaRPr lang="en-US" sz="28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1"/>
            <a:ext cx="3657600" cy="41147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Share successes of staff, family and friends</a:t>
            </a:r>
          </a:p>
          <a:p>
            <a:pPr lvl="1"/>
            <a:r>
              <a:rPr lang="en-US" sz="2800" b="1" dirty="0">
                <a:solidFill>
                  <a:srgbClr val="FFC000"/>
                </a:solidFill>
              </a:rPr>
              <a:t>Praise in public</a:t>
            </a:r>
            <a:r>
              <a:rPr lang="en-US" sz="2800" b="1" dirty="0" smtClean="0">
                <a:solidFill>
                  <a:srgbClr val="FFC000"/>
                </a:solidFill>
              </a:rPr>
              <a:t>, correct/punish </a:t>
            </a:r>
            <a:r>
              <a:rPr lang="en-US" sz="2800" b="1" dirty="0">
                <a:solidFill>
                  <a:srgbClr val="FFC000"/>
                </a:solidFill>
              </a:rPr>
              <a:t>in private</a:t>
            </a:r>
          </a:p>
          <a:p>
            <a:r>
              <a:rPr lang="en-US" dirty="0">
                <a:solidFill>
                  <a:srgbClr val="FFC000"/>
                </a:solidFill>
              </a:rPr>
              <a:t>Life Coach/Executive </a:t>
            </a:r>
            <a:r>
              <a:rPr lang="en-US" dirty="0" smtClean="0">
                <a:solidFill>
                  <a:srgbClr val="FFC000"/>
                </a:solidFill>
              </a:rPr>
              <a:t>Coach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0" dirty="0" smtClean="0"/>
              <a:t>What </a:t>
            </a:r>
            <a:r>
              <a:rPr lang="en-US" sz="5400" b="0" dirty="0" smtClean="0"/>
              <a:t>was shared with me…</a:t>
            </a:r>
            <a:endParaRPr lang="en-US" sz="5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C000"/>
                </a:solidFill>
              </a:rPr>
              <a:t>If you want to see the </a:t>
            </a:r>
            <a:r>
              <a:rPr lang="en-US" sz="4800" b="1" dirty="0" smtClean="0">
                <a:solidFill>
                  <a:srgbClr val="FFC000"/>
                </a:solidFill>
              </a:rPr>
              <a:t>CHANGE,</a:t>
            </a:r>
            <a:r>
              <a:rPr lang="en-US" sz="4800" dirty="0" smtClean="0">
                <a:solidFill>
                  <a:srgbClr val="FFC000"/>
                </a:solidFill>
              </a:rPr>
              <a:t> be the </a:t>
            </a:r>
            <a:r>
              <a:rPr lang="en-US" sz="4800" b="1" dirty="0" smtClean="0">
                <a:solidFill>
                  <a:srgbClr val="FFC000"/>
                </a:solidFill>
              </a:rPr>
              <a:t>CHANGE</a:t>
            </a:r>
            <a:r>
              <a:rPr lang="en-US" sz="4800" dirty="0" smtClean="0">
                <a:solidFill>
                  <a:srgbClr val="FFC000"/>
                </a:solidFill>
              </a:rPr>
              <a:t>!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0" dirty="0" smtClean="0"/>
              <a:t>Leadership</a:t>
            </a:r>
            <a:endParaRPr lang="en-US" sz="6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2999"/>
            <a:ext cx="8382000" cy="470852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200" dirty="0" smtClean="0">
                <a:solidFill>
                  <a:srgbClr val="FFC000"/>
                </a:solidFill>
              </a:rPr>
              <a:t>What is Leadership?</a:t>
            </a:r>
          </a:p>
          <a:p>
            <a:pPr marL="457200" lvl="1" indent="0" algn="ctr">
              <a:buNone/>
            </a:pPr>
            <a:r>
              <a:rPr lang="en-US" sz="2200" i="1" dirty="0">
                <a:solidFill>
                  <a:srgbClr val="FFC000"/>
                </a:solidFill>
              </a:rPr>
              <a:t>“The process by which a person influences others</a:t>
            </a:r>
            <a:br>
              <a:rPr lang="en-US" sz="2200" i="1" dirty="0">
                <a:solidFill>
                  <a:srgbClr val="FFC000"/>
                </a:solidFill>
              </a:rPr>
            </a:br>
            <a:r>
              <a:rPr lang="en-US" sz="2200" i="1" dirty="0">
                <a:solidFill>
                  <a:srgbClr val="FFC000"/>
                </a:solidFill>
              </a:rPr>
              <a:t>to accomplish an objective</a:t>
            </a:r>
            <a:r>
              <a:rPr lang="en-US" sz="2200" i="1" dirty="0" smtClean="0">
                <a:solidFill>
                  <a:srgbClr val="FFC000"/>
                </a:solidFill>
              </a:rPr>
              <a:t>.” </a:t>
            </a:r>
            <a:r>
              <a:rPr lang="en-US" sz="2200" b="1" dirty="0">
                <a:solidFill>
                  <a:srgbClr val="FFC000"/>
                </a:solidFill>
              </a:rPr>
              <a:t>Akhil Shahani</a:t>
            </a:r>
          </a:p>
          <a:p>
            <a:pPr lvl="2"/>
            <a:r>
              <a:rPr lang="en-US" sz="2200" b="1" u="sng" dirty="0">
                <a:solidFill>
                  <a:srgbClr val="FFC000"/>
                </a:solidFill>
              </a:rPr>
              <a:t>Redden 3-D Model </a:t>
            </a:r>
          </a:p>
          <a:p>
            <a:pPr lvl="3"/>
            <a:r>
              <a:rPr lang="en-US" sz="2200" dirty="0">
                <a:solidFill>
                  <a:srgbClr val="FFC000"/>
                </a:solidFill>
              </a:rPr>
              <a:t>Situational demands dictate the management style for </a:t>
            </a:r>
            <a:r>
              <a:rPr lang="en-US" sz="2200" dirty="0" smtClean="0">
                <a:solidFill>
                  <a:srgbClr val="FFC000"/>
                </a:solidFill>
              </a:rPr>
              <a:t>effectiveness (Developer</a:t>
            </a:r>
            <a:r>
              <a:rPr lang="en-US" sz="2200" dirty="0">
                <a:solidFill>
                  <a:srgbClr val="FFC000"/>
                </a:solidFill>
              </a:rPr>
              <a:t>, Executive, Bureaucrat, and Benevolent </a:t>
            </a:r>
            <a:r>
              <a:rPr lang="en-US" sz="2200" dirty="0" smtClean="0">
                <a:solidFill>
                  <a:srgbClr val="FFC000"/>
                </a:solidFill>
              </a:rPr>
              <a:t>Autocrat)</a:t>
            </a:r>
            <a:endParaRPr lang="en-US" sz="22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lvl="1"/>
            <a:r>
              <a:rPr lang="en-US" sz="2200" b="1" dirty="0">
                <a:solidFill>
                  <a:srgbClr val="FFC000"/>
                </a:solidFill>
                <a:cs typeface="Arial" panose="020B0604020202020204" pitchFamily="34" charset="0"/>
              </a:rPr>
              <a:t>Tactical</a:t>
            </a:r>
            <a:r>
              <a:rPr lang="en-US" sz="2200" dirty="0">
                <a:solidFill>
                  <a:srgbClr val="FFC000"/>
                </a:solidFill>
                <a:cs typeface="Arial" panose="020B0604020202020204" pitchFamily="34" charset="0"/>
              </a:rPr>
              <a:t> Leadership:  Concerned with the here and now, with short-term decisions and risk management for </a:t>
            </a:r>
            <a:r>
              <a:rPr lang="en-US" sz="2200" dirty="0" smtClean="0">
                <a:solidFill>
                  <a:srgbClr val="FFC000"/>
                </a:solidFill>
                <a:cs typeface="Arial" panose="020B0604020202020204" pitchFamily="34" charset="0"/>
              </a:rPr>
              <a:t>immediate gains</a:t>
            </a:r>
            <a:endParaRPr lang="en-US" sz="2200" dirty="0">
              <a:solidFill>
                <a:srgbClr val="FFC000"/>
              </a:solidFill>
            </a:endParaRPr>
          </a:p>
          <a:p>
            <a:pPr lvl="1"/>
            <a:r>
              <a:rPr lang="en-US" sz="2200" b="1" dirty="0">
                <a:solidFill>
                  <a:srgbClr val="FFC000"/>
                </a:solidFill>
                <a:cs typeface="Arial" panose="020B0604020202020204" pitchFamily="34" charset="0"/>
              </a:rPr>
              <a:t>Operational</a:t>
            </a:r>
            <a:r>
              <a:rPr lang="en-US" sz="2200" dirty="0">
                <a:solidFill>
                  <a:srgbClr val="FFC000"/>
                </a:solidFill>
                <a:cs typeface="Arial" panose="020B0604020202020204" pitchFamily="34" charset="0"/>
              </a:rPr>
              <a:t> Leadership:  Guidance that support the values of the organization and its leadership to encourage a culture and behavior patterns that are harmonious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666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cid:image001.jpg@01D05B50.4BE53C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43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0" dirty="0" smtClean="0"/>
              <a:t>Leaders</a:t>
            </a:r>
            <a:endParaRPr lang="en-US" sz="7200" b="0" dirty="0"/>
          </a:p>
        </p:txBody>
      </p:sp>
    </p:spTree>
    <p:extLst>
      <p:ext uri="{BB962C8B-B14F-4D97-AF65-F5344CB8AC3E}">
        <p14:creationId xmlns:p14="http://schemas.microsoft.com/office/powerpoint/2010/main" val="23854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Autofit/>
          </a:bodyPr>
          <a:lstStyle/>
          <a:p>
            <a:r>
              <a:rPr lang="en-US" sz="7200" b="0" dirty="0" smtClean="0"/>
              <a:t/>
            </a:r>
            <a:br>
              <a:rPr lang="en-US" sz="7200" b="0" dirty="0" smtClean="0"/>
            </a:br>
            <a:r>
              <a:rPr lang="en-US" sz="7200" b="0" dirty="0" smtClean="0"/>
              <a:t>Read, Read</a:t>
            </a:r>
            <a:r>
              <a:rPr lang="en-US" sz="7200" b="0" dirty="0"/>
              <a:t>, </a:t>
            </a:r>
            <a:r>
              <a:rPr lang="en-US" sz="7200" b="0" dirty="0" smtClean="0"/>
              <a:t>Read… </a:t>
            </a:r>
            <a:r>
              <a:rPr lang="en-US" sz="7200" b="0" dirty="0"/>
              <a:t/>
            </a:r>
            <a:br>
              <a:rPr lang="en-US" sz="7200" b="0" dirty="0"/>
            </a:b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799"/>
            <a:ext cx="7924800" cy="42672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FFC000"/>
                </a:solidFill>
              </a:rPr>
              <a:t>Recommended </a:t>
            </a:r>
            <a:r>
              <a:rPr lang="en-US" sz="2900" b="1" dirty="0" smtClean="0">
                <a:solidFill>
                  <a:srgbClr val="FFC000"/>
                </a:solidFill>
              </a:rPr>
              <a:t>Reading:</a:t>
            </a:r>
          </a:p>
          <a:p>
            <a:pPr marL="0" indent="0">
              <a:buNone/>
            </a:pPr>
            <a:endParaRPr lang="en-US" sz="2900" b="1" dirty="0" smtClean="0">
              <a:solidFill>
                <a:srgbClr val="FFC000"/>
              </a:solidFill>
            </a:endParaRPr>
          </a:p>
          <a:p>
            <a:r>
              <a:rPr lang="en-US" sz="2900" b="1" dirty="0" smtClean="0">
                <a:solidFill>
                  <a:srgbClr val="FFC000"/>
                </a:solidFill>
              </a:rPr>
              <a:t>It worked for Me </a:t>
            </a:r>
            <a:r>
              <a:rPr lang="en-US" sz="2900" dirty="0" smtClean="0">
                <a:solidFill>
                  <a:srgbClr val="FFC000"/>
                </a:solidFill>
              </a:rPr>
              <a:t>by General Colin Powell</a:t>
            </a:r>
          </a:p>
          <a:p>
            <a:pPr marL="0" indent="0">
              <a:buNone/>
            </a:pPr>
            <a:endParaRPr lang="en-US" sz="2900" dirty="0" smtClean="0">
              <a:solidFill>
                <a:srgbClr val="FFC000"/>
              </a:solidFill>
            </a:endParaRPr>
          </a:p>
          <a:p>
            <a:r>
              <a:rPr lang="en-US" sz="2900" b="1" dirty="0" smtClean="0">
                <a:solidFill>
                  <a:srgbClr val="FFC000"/>
                </a:solidFill>
              </a:rPr>
              <a:t>Gung Ho </a:t>
            </a:r>
            <a:r>
              <a:rPr lang="en-US" sz="2900" dirty="0" smtClean="0">
                <a:solidFill>
                  <a:srgbClr val="FFC000"/>
                </a:solidFill>
              </a:rPr>
              <a:t>by Ken </a:t>
            </a:r>
            <a:r>
              <a:rPr lang="en-US" sz="2900" dirty="0">
                <a:solidFill>
                  <a:srgbClr val="FFC000"/>
                </a:solidFill>
              </a:rPr>
              <a:t>Blanchard and Sheldon </a:t>
            </a:r>
            <a:r>
              <a:rPr lang="en-US" sz="2900" dirty="0" smtClean="0">
                <a:solidFill>
                  <a:srgbClr val="FFC000"/>
                </a:solidFill>
              </a:rPr>
              <a:t>Bowles</a:t>
            </a:r>
            <a:endParaRPr lang="en-US" sz="2900" dirty="0">
              <a:solidFill>
                <a:srgbClr val="FFC000"/>
              </a:solidFill>
            </a:endParaRPr>
          </a:p>
          <a:p>
            <a:pPr lvl="1"/>
            <a:r>
              <a:rPr lang="en-US" sz="2900" dirty="0">
                <a:solidFill>
                  <a:srgbClr val="FFC000"/>
                </a:solidFill>
              </a:rPr>
              <a:t>Andy Longclaw, a Native – American, three secrets he learned from his grandfather</a:t>
            </a:r>
          </a:p>
          <a:p>
            <a:pPr lvl="1"/>
            <a:r>
              <a:rPr lang="en-US" sz="2900" b="1" i="1" dirty="0">
                <a:solidFill>
                  <a:srgbClr val="FF0000"/>
                </a:solidFill>
              </a:rPr>
              <a:t>Spirit of the </a:t>
            </a:r>
            <a:r>
              <a:rPr lang="en-US" sz="2900" b="1" i="1" u="sng" dirty="0">
                <a:solidFill>
                  <a:srgbClr val="FF0000"/>
                </a:solidFill>
              </a:rPr>
              <a:t>Squirrel</a:t>
            </a:r>
            <a:r>
              <a:rPr lang="en-US" sz="2900" dirty="0">
                <a:solidFill>
                  <a:srgbClr val="FFC000"/>
                </a:solidFill>
              </a:rPr>
              <a:t>, </a:t>
            </a:r>
            <a:r>
              <a:rPr lang="en-US" sz="2900" b="1" dirty="0">
                <a:solidFill>
                  <a:srgbClr val="FFC000"/>
                </a:solidFill>
              </a:rPr>
              <a:t>Worthwhile work </a:t>
            </a:r>
            <a:r>
              <a:rPr lang="en-US" sz="2900" dirty="0">
                <a:solidFill>
                  <a:srgbClr val="FFC000"/>
                </a:solidFill>
              </a:rPr>
              <a:t>( the importance and value of your work)</a:t>
            </a:r>
          </a:p>
          <a:p>
            <a:pPr lvl="1"/>
            <a:r>
              <a:rPr lang="en-US" sz="2900" b="1" u="sng" dirty="0">
                <a:solidFill>
                  <a:srgbClr val="FF0000"/>
                </a:solidFill>
              </a:rPr>
              <a:t>T</a:t>
            </a:r>
            <a:r>
              <a:rPr lang="en-US" sz="2900" b="1" u="sng" dirty="0" smtClean="0">
                <a:solidFill>
                  <a:srgbClr val="FF0000"/>
                </a:solidFill>
              </a:rPr>
              <a:t>he </a:t>
            </a:r>
            <a:r>
              <a:rPr lang="en-US" sz="2900" b="1" u="sng" dirty="0">
                <a:solidFill>
                  <a:srgbClr val="FF0000"/>
                </a:solidFill>
              </a:rPr>
              <a:t>way of the Beaver</a:t>
            </a:r>
            <a:r>
              <a:rPr lang="en-US" sz="2900" dirty="0">
                <a:solidFill>
                  <a:srgbClr val="FFC000"/>
                </a:solidFill>
              </a:rPr>
              <a:t>,</a:t>
            </a:r>
            <a:r>
              <a:rPr lang="en-US" sz="2900" b="1" dirty="0">
                <a:solidFill>
                  <a:srgbClr val="FFC000"/>
                </a:solidFill>
              </a:rPr>
              <a:t> Autonomy </a:t>
            </a:r>
            <a:r>
              <a:rPr lang="en-US" sz="2900" dirty="0">
                <a:solidFill>
                  <a:srgbClr val="FFC000"/>
                </a:solidFill>
              </a:rPr>
              <a:t>(no </a:t>
            </a:r>
            <a:r>
              <a:rPr lang="en-US" sz="2900" dirty="0" smtClean="0">
                <a:solidFill>
                  <a:srgbClr val="FFC000"/>
                </a:solidFill>
              </a:rPr>
              <a:t>leader, manager </a:t>
            </a:r>
            <a:r>
              <a:rPr lang="en-US" sz="2900" dirty="0">
                <a:solidFill>
                  <a:srgbClr val="FFC000"/>
                </a:solidFill>
              </a:rPr>
              <a:t>or coach) you’re in control of achieving the goal</a:t>
            </a:r>
          </a:p>
          <a:p>
            <a:pPr lvl="1"/>
            <a:r>
              <a:rPr lang="en-US" sz="2900" b="1" u="sng" dirty="0">
                <a:solidFill>
                  <a:srgbClr val="FF0000"/>
                </a:solidFill>
              </a:rPr>
              <a:t>T</a:t>
            </a:r>
            <a:r>
              <a:rPr lang="en-US" sz="2900" b="1" u="sng" dirty="0" smtClean="0">
                <a:solidFill>
                  <a:srgbClr val="FF0000"/>
                </a:solidFill>
              </a:rPr>
              <a:t>he </a:t>
            </a:r>
            <a:r>
              <a:rPr lang="en-US" sz="2900" b="1" u="sng" dirty="0">
                <a:solidFill>
                  <a:srgbClr val="FF0000"/>
                </a:solidFill>
              </a:rPr>
              <a:t>gift of the Goose</a:t>
            </a:r>
            <a:r>
              <a:rPr lang="en-US" sz="2900" dirty="0">
                <a:solidFill>
                  <a:srgbClr val="FFC000"/>
                </a:solidFill>
              </a:rPr>
              <a:t>, </a:t>
            </a:r>
            <a:r>
              <a:rPr lang="en-US" sz="2900" b="1" dirty="0">
                <a:solidFill>
                  <a:srgbClr val="FFC000"/>
                </a:solidFill>
              </a:rPr>
              <a:t>cheer each other on and maintain a positive </a:t>
            </a:r>
            <a:r>
              <a:rPr lang="en-US" sz="2900" dirty="0">
                <a:solidFill>
                  <a:srgbClr val="FFC000"/>
                </a:solidFill>
              </a:rPr>
              <a:t>attitude (geese seem to be always cheering each other on as they fly in formation, whether they were in the lead during formation or not</a:t>
            </a:r>
            <a:r>
              <a:rPr lang="en-US" sz="2900" dirty="0" smtClean="0">
                <a:solidFill>
                  <a:srgbClr val="FFC000"/>
                </a:solidFill>
              </a:rPr>
              <a:t>)</a:t>
            </a:r>
          </a:p>
          <a:p>
            <a:pPr marL="457200" lvl="1" indent="0">
              <a:buNone/>
            </a:pPr>
            <a:endParaRPr lang="en-US" sz="3100" dirty="0" smtClean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r>
              <a:rPr lang="en-US" sz="3100" b="1" dirty="0" smtClean="0">
                <a:solidFill>
                  <a:srgbClr val="FFC000"/>
                </a:solidFill>
              </a:rPr>
              <a:t>“</a:t>
            </a:r>
            <a:r>
              <a:rPr lang="en-US" sz="3100" b="1" dirty="0">
                <a:solidFill>
                  <a:srgbClr val="FFC000"/>
                </a:solidFill>
              </a:rPr>
              <a:t>Too many spirits die at the office door,” Andy stated. </a:t>
            </a:r>
          </a:p>
        </p:txBody>
      </p:sp>
    </p:spTree>
    <p:extLst>
      <p:ext uri="{BB962C8B-B14F-4D97-AF65-F5344CB8AC3E}">
        <p14:creationId xmlns:p14="http://schemas.microsoft.com/office/powerpoint/2010/main" val="28766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 smtClean="0"/>
              <a:t>Recommended reading…</a:t>
            </a:r>
            <a:endParaRPr lang="en-US" sz="6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The Innovator’s </a:t>
            </a:r>
            <a:r>
              <a:rPr lang="en-US" dirty="0" smtClean="0">
                <a:solidFill>
                  <a:srgbClr val="FFC000"/>
                </a:solidFill>
              </a:rPr>
              <a:t>DNA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The Immortal Life of Henrietta </a:t>
            </a:r>
            <a:r>
              <a:rPr lang="en-US" b="1" dirty="0" smtClean="0">
                <a:solidFill>
                  <a:srgbClr val="FFC000"/>
                </a:solidFill>
              </a:rPr>
              <a:t>Lacks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Crucial </a:t>
            </a:r>
            <a:r>
              <a:rPr lang="en-US" dirty="0" smtClean="0">
                <a:solidFill>
                  <a:srgbClr val="FFC000"/>
                </a:solidFill>
              </a:rPr>
              <a:t>Conversations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The Five Dysfunctions of a </a:t>
            </a:r>
            <a:r>
              <a:rPr lang="en-US" dirty="0" smtClean="0">
                <a:solidFill>
                  <a:srgbClr val="FFC000"/>
                </a:solidFill>
              </a:rPr>
              <a:t>Team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Strength Finders, Strengths and Leadership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C000"/>
                </a:solidFill>
              </a:rPr>
              <a:t>Pearls of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17639"/>
            <a:ext cx="3733800" cy="4297362"/>
          </a:xfrm>
        </p:spPr>
        <p:txBody>
          <a:bodyPr>
            <a:noAutofit/>
          </a:bodyPr>
          <a:lstStyle/>
          <a:p>
            <a:r>
              <a:rPr lang="en-US" sz="1900" dirty="0">
                <a:solidFill>
                  <a:srgbClr val="FFC000"/>
                </a:solidFill>
              </a:rPr>
              <a:t>Transparency- (be transparent)</a:t>
            </a:r>
          </a:p>
          <a:p>
            <a:r>
              <a:rPr lang="en-US" sz="1900" dirty="0">
                <a:solidFill>
                  <a:srgbClr val="FFC000"/>
                </a:solidFill>
              </a:rPr>
              <a:t>Semper Gumby- (always flexible</a:t>
            </a:r>
            <a:r>
              <a:rPr lang="en-US" sz="1900" dirty="0" smtClean="0">
                <a:solidFill>
                  <a:srgbClr val="FFC000"/>
                </a:solidFill>
              </a:rPr>
              <a:t>)</a:t>
            </a:r>
            <a:endParaRPr lang="en-US" sz="1900" dirty="0">
              <a:solidFill>
                <a:srgbClr val="FFC000"/>
              </a:solidFill>
            </a:endParaRPr>
          </a:p>
          <a:p>
            <a:r>
              <a:rPr lang="en-US" sz="1900" dirty="0">
                <a:solidFill>
                  <a:srgbClr val="FFC000"/>
                </a:solidFill>
              </a:rPr>
              <a:t>You will not be prepared for every scenario (seek </a:t>
            </a:r>
            <a:r>
              <a:rPr lang="en-US" sz="1900" dirty="0" smtClean="0">
                <a:solidFill>
                  <a:srgbClr val="FFC000"/>
                </a:solidFill>
              </a:rPr>
              <a:t>counsel Executive </a:t>
            </a:r>
            <a:r>
              <a:rPr lang="en-US" sz="1900" dirty="0">
                <a:solidFill>
                  <a:srgbClr val="FFC000"/>
                </a:solidFill>
              </a:rPr>
              <a:t>staff or Senior staff, have a life coach)</a:t>
            </a:r>
          </a:p>
          <a:p>
            <a:r>
              <a:rPr lang="en-US" sz="1900" dirty="0">
                <a:solidFill>
                  <a:srgbClr val="FFC000"/>
                </a:solidFill>
              </a:rPr>
              <a:t>You will no longer be expected to  be a participant, you will be </a:t>
            </a:r>
            <a:r>
              <a:rPr lang="en-US" sz="1900" dirty="0" smtClean="0">
                <a:solidFill>
                  <a:srgbClr val="FFC000"/>
                </a:solidFill>
              </a:rPr>
              <a:t>expected </a:t>
            </a:r>
            <a:r>
              <a:rPr lang="en-US" sz="1900" dirty="0">
                <a:solidFill>
                  <a:srgbClr val="FFC000"/>
                </a:solidFill>
              </a:rPr>
              <a:t>to </a:t>
            </a:r>
            <a:r>
              <a:rPr lang="en-US" sz="1900" dirty="0" smtClean="0">
                <a:solidFill>
                  <a:srgbClr val="FFC000"/>
                </a:solidFill>
              </a:rPr>
              <a:t>lead                         (conversation</a:t>
            </a:r>
            <a:r>
              <a:rPr lang="en-US" sz="1900" dirty="0">
                <a:solidFill>
                  <a:srgbClr val="FFC000"/>
                </a:solidFill>
              </a:rPr>
              <a:t>, </a:t>
            </a:r>
            <a:r>
              <a:rPr lang="en-US" sz="1900" dirty="0" smtClean="0">
                <a:solidFill>
                  <a:srgbClr val="FFC000"/>
                </a:solidFill>
              </a:rPr>
              <a:t>mission, </a:t>
            </a:r>
            <a:r>
              <a:rPr lang="en-US" sz="1900" dirty="0">
                <a:solidFill>
                  <a:srgbClr val="FFC000"/>
                </a:solidFill>
              </a:rPr>
              <a:t>committee, and the Board)</a:t>
            </a:r>
          </a:p>
          <a:p>
            <a:r>
              <a:rPr lang="en-US" sz="1900" dirty="0">
                <a:solidFill>
                  <a:srgbClr val="FFC000"/>
                </a:solidFill>
              </a:rPr>
              <a:t>High stakes ‘zero fell </a:t>
            </a:r>
            <a:r>
              <a:rPr lang="en-US" sz="1900" dirty="0" smtClean="0">
                <a:solidFill>
                  <a:srgbClr val="FFC000"/>
                </a:solidFill>
              </a:rPr>
              <a:t>mission’ </a:t>
            </a:r>
            <a:r>
              <a:rPr lang="en-US" sz="1900" dirty="0">
                <a:solidFill>
                  <a:srgbClr val="FFC000"/>
                </a:solidFill>
              </a:rPr>
              <a:t>(Air Force One)</a:t>
            </a:r>
          </a:p>
          <a:p>
            <a:endParaRPr lang="en-US" sz="1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40"/>
            <a:ext cx="3810000" cy="4297362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rgbClr val="FFC000"/>
                </a:solidFill>
              </a:rPr>
              <a:t>Communicate (manage expectations)</a:t>
            </a:r>
          </a:p>
          <a:p>
            <a:pPr lvl="1"/>
            <a:r>
              <a:rPr lang="en-US" sz="1900" dirty="0">
                <a:solidFill>
                  <a:srgbClr val="FFC000"/>
                </a:solidFill>
              </a:rPr>
              <a:t>Absence of information  creates rumors</a:t>
            </a:r>
          </a:p>
          <a:p>
            <a:pPr lvl="1"/>
            <a:r>
              <a:rPr lang="en-US" sz="1900" dirty="0">
                <a:solidFill>
                  <a:srgbClr val="FFC000"/>
                </a:solidFill>
              </a:rPr>
              <a:t>Strategic </a:t>
            </a:r>
            <a:r>
              <a:rPr lang="en-US" sz="1900" dirty="0" smtClean="0">
                <a:solidFill>
                  <a:srgbClr val="FFC000"/>
                </a:solidFill>
              </a:rPr>
              <a:t>communication</a:t>
            </a:r>
          </a:p>
          <a:p>
            <a:pPr lvl="1"/>
            <a:r>
              <a:rPr lang="en-US" sz="1900" dirty="0" smtClean="0">
                <a:solidFill>
                  <a:srgbClr val="FFC000"/>
                </a:solidFill>
              </a:rPr>
              <a:t>Style </a:t>
            </a:r>
            <a:r>
              <a:rPr lang="en-US" sz="1900" dirty="0">
                <a:solidFill>
                  <a:srgbClr val="FFC000"/>
                </a:solidFill>
              </a:rPr>
              <a:t>of communication (</a:t>
            </a:r>
            <a:r>
              <a:rPr lang="en-US" sz="1900" dirty="0" smtClean="0">
                <a:solidFill>
                  <a:srgbClr val="FFC000"/>
                </a:solidFill>
              </a:rPr>
              <a:t>verbal/non-verbal)</a:t>
            </a:r>
          </a:p>
          <a:p>
            <a:r>
              <a:rPr lang="en-US" sz="1900" dirty="0" smtClean="0">
                <a:solidFill>
                  <a:srgbClr val="FFC000"/>
                </a:solidFill>
              </a:rPr>
              <a:t> Develop a battle  rhythm 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rgbClr val="FFC000"/>
                </a:solidFill>
              </a:rPr>
              <a:t>Don’t wait until you have an adverse event   (THR DFW)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8525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11010</TotalTime>
  <Words>639</Words>
  <Application>Microsoft Office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Brush Script MT</vt:lpstr>
      <vt:lpstr>Calibri</vt:lpstr>
      <vt:lpstr>Times New Roman</vt:lpstr>
      <vt:lpstr>Wingdings</vt:lpstr>
      <vt:lpstr>Default Theme</vt:lpstr>
      <vt:lpstr>   2021 DNPs of Color Virtual Commencement Ceremony   Networking-Mentoring-  Advocacy</vt:lpstr>
      <vt:lpstr>Merlin Olsen’s ethos</vt:lpstr>
      <vt:lpstr>Guiding believes…</vt:lpstr>
      <vt:lpstr>What was shared with me…</vt:lpstr>
      <vt:lpstr>Leadership</vt:lpstr>
      <vt:lpstr>Leaders</vt:lpstr>
      <vt:lpstr> Read, Read, Read…  </vt:lpstr>
      <vt:lpstr>Recommended reading…</vt:lpstr>
      <vt:lpstr>Pearls of Wisdom</vt:lpstr>
      <vt:lpstr>Pearls cont.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James Dickens</cp:lastModifiedBy>
  <cp:revision>146</cp:revision>
  <dcterms:created xsi:type="dcterms:W3CDTF">2016-09-12T12:31:24Z</dcterms:created>
  <dcterms:modified xsi:type="dcterms:W3CDTF">2021-06-19T10:52:44Z</dcterms:modified>
</cp:coreProperties>
</file>