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330" r:id="rId3"/>
    <p:sldId id="259" r:id="rId4"/>
    <p:sldId id="258" r:id="rId5"/>
    <p:sldId id="260" r:id="rId6"/>
    <p:sldId id="261" r:id="rId7"/>
    <p:sldId id="263" r:id="rId8"/>
    <p:sldId id="293" r:id="rId9"/>
    <p:sldId id="257" r:id="rId10"/>
    <p:sldId id="262" r:id="rId11"/>
    <p:sldId id="264" r:id="rId12"/>
    <p:sldId id="265" r:id="rId13"/>
    <p:sldId id="266" r:id="rId14"/>
    <p:sldId id="321" r:id="rId15"/>
    <p:sldId id="320" r:id="rId16"/>
    <p:sldId id="326" r:id="rId17"/>
    <p:sldId id="327" r:id="rId18"/>
    <p:sldId id="318" r:id="rId19"/>
    <p:sldId id="298" r:id="rId20"/>
    <p:sldId id="329" r:id="rId21"/>
    <p:sldId id="306" r:id="rId22"/>
    <p:sldId id="297" r:id="rId23"/>
    <p:sldId id="273" r:id="rId24"/>
    <p:sldId id="274" r:id="rId25"/>
    <p:sldId id="328"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11" autoAdjust="0"/>
  </p:normalViewPr>
  <p:slideViewPr>
    <p:cSldViewPr snapToGrid="0">
      <p:cViewPr>
        <p:scale>
          <a:sx n="60" d="100"/>
          <a:sy n="60" d="100"/>
        </p:scale>
        <p:origin x="894" y="2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billtrack50.com/legislatordetail/6214" TargetMode="External"/><Relationship Id="rId3" Type="http://schemas.openxmlformats.org/officeDocument/2006/relationships/hyperlink" Target="https://www.flsenate.gov/Session/Bill/2023/1521" TargetMode="External"/><Relationship Id="rId7" Type="http://schemas.openxmlformats.org/officeDocument/2006/relationships/hyperlink" Target="https://www.billtrack50.com/legislatordetail/5953" TargetMode="External"/><Relationship Id="rId12" Type="http://schemas.openxmlformats.org/officeDocument/2006/relationships/hyperlink" Target="https://www.myfloridahouse.gov/Sections/Representatives/details.aspx?MemberId=4658"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billtrack50.com/legislatordetail/21331" TargetMode="External"/><Relationship Id="rId11" Type="http://schemas.openxmlformats.org/officeDocument/2006/relationships/hyperlink" Target="https://www.flsenate.gov/Senators/s2?Tab=Bills" TargetMode="External"/><Relationship Id="rId5" Type="http://schemas.openxmlformats.org/officeDocument/2006/relationships/hyperlink" Target="https://www.billtrack50.com/legislatordetail/28596" TargetMode="External"/><Relationship Id="rId10" Type="http://schemas.openxmlformats.org/officeDocument/2006/relationships/hyperlink" Target="https://www.billtrack50.com/legislatordetail/26417" TargetMode="External"/><Relationship Id="rId4" Type="http://schemas.openxmlformats.org/officeDocument/2006/relationships/hyperlink" Target="https://www.flsenate.gov/Senators/S29" TargetMode="External"/><Relationship Id="rId9" Type="http://schemas.openxmlformats.org/officeDocument/2006/relationships/hyperlink" Target="https://www.billtrack50.com/legislatordetail/21343"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9698EECA-40E2-4873-AF6C-C2C514D66D5D}"/>
              </a:ext>
            </a:extLst>
          </p:cNvPr>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61DDA7A6-49CB-4DC3-8CE5-137592FC4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58750" indent="0" eaLnBrk="1" fontAlgn="auto" hangingPunct="1">
              <a:spcAft>
                <a:spcPts val="0"/>
              </a:spcAft>
              <a:buNone/>
              <a:defRPr/>
            </a:pPr>
            <a:endParaRPr lang="en-US" dirty="0">
              <a:latin typeface="Helvetica" pitchFamily="34" charset="0"/>
              <a:ea typeface="+mj-ea"/>
              <a:cs typeface="+mj-cs"/>
            </a:endParaRPr>
          </a:p>
          <a:p>
            <a:pPr marL="158750" indent="0" eaLnBrk="1" hangingPunct="1">
              <a:spcBef>
                <a:spcPct val="0"/>
              </a:spcBef>
              <a:buNone/>
            </a:pPr>
            <a:r>
              <a:rPr lang="en-US" altLang="en-US" dirty="0"/>
              <a:t>https://www.glaad.org/blog/florida-legislature-2023</a:t>
            </a:r>
          </a:p>
          <a:p>
            <a:pPr marL="158750" indent="0" eaLnBrk="1" hangingPunct="1">
              <a:spcBef>
                <a:spcPct val="0"/>
              </a:spcBef>
              <a:buNone/>
            </a:pPr>
            <a:endParaRPr lang="en-US" altLang="en-US" dirty="0"/>
          </a:p>
          <a:p>
            <a:pPr marL="158750" indent="0" algn="l" fontAlgn="base">
              <a:buFont typeface="Arial" panose="020B0604020202020204" pitchFamily="34" charset="0"/>
              <a:buNone/>
            </a:pPr>
            <a:r>
              <a:rPr lang="en-US" b="0" i="0" dirty="0">
                <a:solidFill>
                  <a:srgbClr val="585858"/>
                </a:solidFill>
                <a:effectLst/>
                <a:latin typeface="Open Sans" panose="020B0604020202020204" pitchFamily="34" charset="0"/>
              </a:rPr>
              <a:t>A</a:t>
            </a:r>
            <a:r>
              <a:rPr lang="en-US" b="0" i="0" u="none" strike="noStrike" dirty="0">
                <a:solidFill>
                  <a:srgbClr val="065CA9"/>
                </a:solidFill>
                <a:effectLst/>
                <a:latin typeface="Gotham-book"/>
                <a:hlinkClick r:id="rId3"/>
              </a:rPr>
              <a:t> bill</a:t>
            </a:r>
            <a:r>
              <a:rPr lang="en-US" b="0" i="0" dirty="0">
                <a:solidFill>
                  <a:srgbClr val="585858"/>
                </a:solidFill>
                <a:effectLst/>
                <a:latin typeface="Open Sans" panose="020B0604020202020204" pitchFamily="34" charset="0"/>
              </a:rPr>
              <a:t> that would make it difficult or impossible for transgender Floridians to access appropriate restrooms, domestic violence shelters, correctional institutions, or other spaces that match their gender was sponsored by</a:t>
            </a:r>
            <a:r>
              <a:rPr lang="en-US" b="0" i="0" u="none" strike="noStrike" dirty="0">
                <a:solidFill>
                  <a:srgbClr val="065CA9"/>
                </a:solidFill>
                <a:effectLst/>
                <a:latin typeface="Gotham-book"/>
                <a:hlinkClick r:id="rId4"/>
              </a:rPr>
              <a:t> Sen. Erin </a:t>
            </a:r>
            <a:r>
              <a:rPr lang="en-US" b="0" i="0" u="none" strike="noStrike" dirty="0" err="1">
                <a:solidFill>
                  <a:srgbClr val="065CA9"/>
                </a:solidFill>
                <a:effectLst/>
                <a:latin typeface="Gotham-book"/>
                <a:hlinkClick r:id="rId4"/>
              </a:rPr>
              <a:t>Grall</a:t>
            </a:r>
            <a:r>
              <a:rPr lang="en-US" b="0" i="0" dirty="0">
                <a:solidFill>
                  <a:srgbClr val="585858"/>
                </a:solidFill>
                <a:effectLst/>
                <a:latin typeface="Open Sans" panose="020B0604020202020204" pitchFamily="34" charset="0"/>
              </a:rPr>
              <a:t> and Rep.</a:t>
            </a:r>
            <a:r>
              <a:rPr lang="en-US" b="0" i="0" u="none" strike="noStrike" dirty="0">
                <a:solidFill>
                  <a:srgbClr val="065CA9"/>
                </a:solidFill>
                <a:effectLst/>
                <a:latin typeface="Gotham-book"/>
                <a:hlinkClick r:id="rId5"/>
              </a:rPr>
              <a:t> Rachel Plakon</a:t>
            </a:r>
            <a:r>
              <a:rPr lang="en-US" b="0" i="0" dirty="0">
                <a:solidFill>
                  <a:srgbClr val="585858"/>
                </a:solidFill>
                <a:effectLst/>
                <a:latin typeface="Open Sans" panose="020B0604020202020204" pitchFamily="34" charset="0"/>
              </a:rPr>
              <a:t>.</a:t>
            </a:r>
          </a:p>
          <a:p>
            <a:pPr marL="158750" indent="0" algn="l" fontAlgn="base">
              <a:buFont typeface="Arial" panose="020B0604020202020204" pitchFamily="34" charset="0"/>
              <a:buNone/>
            </a:pPr>
            <a:r>
              <a:rPr lang="en-US" b="0" i="0" dirty="0">
                <a:solidFill>
                  <a:srgbClr val="585858"/>
                </a:solidFill>
                <a:effectLst/>
                <a:latin typeface="Open Sans" panose="020B0604020202020204" pitchFamily="34" charset="0"/>
              </a:rPr>
              <a:t>A bill to criminalize essential health care for transgender youth was sponsored by Sen.</a:t>
            </a:r>
            <a:r>
              <a:rPr lang="en-US" b="0" i="0" u="none" strike="noStrike" dirty="0">
                <a:solidFill>
                  <a:srgbClr val="065CA9"/>
                </a:solidFill>
                <a:effectLst/>
                <a:latin typeface="Gotham-book"/>
                <a:hlinkClick r:id="rId6"/>
              </a:rPr>
              <a:t> Clay Yarborough (R),</a:t>
            </a:r>
            <a:r>
              <a:rPr lang="en-US" b="0" i="0" dirty="0">
                <a:solidFill>
                  <a:srgbClr val="585858"/>
                </a:solidFill>
                <a:effectLst/>
                <a:latin typeface="Open Sans" panose="020B0604020202020204" pitchFamily="34" charset="0"/>
              </a:rPr>
              <a:t> Sen.</a:t>
            </a:r>
            <a:r>
              <a:rPr lang="en-US" b="0" i="0" u="none" strike="noStrike" dirty="0">
                <a:solidFill>
                  <a:srgbClr val="065CA9"/>
                </a:solidFill>
                <a:effectLst/>
                <a:latin typeface="Gotham-book"/>
                <a:hlinkClick r:id="rId7"/>
              </a:rPr>
              <a:t> Douglas </a:t>
            </a:r>
            <a:r>
              <a:rPr lang="en-US" b="0" i="0" u="none" strike="noStrike" dirty="0" err="1">
                <a:solidFill>
                  <a:srgbClr val="065CA9"/>
                </a:solidFill>
                <a:effectLst/>
                <a:latin typeface="Gotham-book"/>
                <a:hlinkClick r:id="rId7"/>
              </a:rPr>
              <a:t>Broxson</a:t>
            </a:r>
            <a:r>
              <a:rPr lang="en-US" b="0" i="0" u="none" strike="noStrike" dirty="0">
                <a:solidFill>
                  <a:srgbClr val="065CA9"/>
                </a:solidFill>
                <a:effectLst/>
                <a:latin typeface="Gotham-book"/>
                <a:hlinkClick r:id="rId7"/>
              </a:rPr>
              <a:t> (R),</a:t>
            </a:r>
            <a:r>
              <a:rPr lang="en-US" b="0" i="0" dirty="0">
                <a:solidFill>
                  <a:srgbClr val="585858"/>
                </a:solidFill>
                <a:effectLst/>
                <a:latin typeface="Open Sans" panose="020B0604020202020204" pitchFamily="34" charset="0"/>
              </a:rPr>
              <a:t> and Sen.</a:t>
            </a:r>
            <a:r>
              <a:rPr lang="en-US" b="0" i="0" u="none" strike="noStrike" dirty="0">
                <a:solidFill>
                  <a:srgbClr val="065CA9"/>
                </a:solidFill>
                <a:effectLst/>
                <a:latin typeface="Gotham-book"/>
                <a:hlinkClick r:id="rId8"/>
              </a:rPr>
              <a:t> W. Perry (R)</a:t>
            </a:r>
            <a:r>
              <a:rPr lang="en-US" b="0" i="0" dirty="0">
                <a:solidFill>
                  <a:srgbClr val="585858"/>
                </a:solidFill>
                <a:effectLst/>
                <a:latin typeface="Open Sans" panose="020B0604020202020204" pitchFamily="34" charset="0"/>
              </a:rPr>
              <a:t> in the Senate and</a:t>
            </a:r>
            <a:r>
              <a:rPr lang="en-US" b="0" i="0" u="none" strike="noStrike" dirty="0">
                <a:solidFill>
                  <a:srgbClr val="065CA9"/>
                </a:solidFill>
                <a:effectLst/>
                <a:latin typeface="Gotham-book"/>
                <a:hlinkClick r:id="rId9"/>
              </a:rPr>
              <a:t> Rep. Randall Fine</a:t>
            </a:r>
            <a:r>
              <a:rPr lang="en-US" b="0" i="0" dirty="0">
                <a:solidFill>
                  <a:srgbClr val="585858"/>
                </a:solidFill>
                <a:effectLst/>
                <a:latin typeface="Open Sans" panose="020B0604020202020204" pitchFamily="34" charset="0"/>
              </a:rPr>
              <a:t> in the House.</a:t>
            </a:r>
          </a:p>
          <a:p>
            <a:pPr marL="158750" indent="0" algn="l" fontAlgn="base">
              <a:buFont typeface="Arial" panose="020B0604020202020204" pitchFamily="34" charset="0"/>
              <a:buNone/>
            </a:pPr>
            <a:r>
              <a:rPr lang="en-US" b="0" i="0" dirty="0">
                <a:solidFill>
                  <a:srgbClr val="585858"/>
                </a:solidFill>
                <a:effectLst/>
                <a:latin typeface="Open Sans" panose="020B0604020202020204" pitchFamily="34" charset="0"/>
              </a:rPr>
              <a:t>A bill that would allow health care providers to discriminate against LGBTQ and other groups of patients was filed by</a:t>
            </a:r>
            <a:r>
              <a:rPr lang="en-US" b="0" i="0" u="none" strike="noStrike" dirty="0">
                <a:solidFill>
                  <a:srgbClr val="065CA9"/>
                </a:solidFill>
                <a:effectLst/>
                <a:latin typeface="Gotham-book"/>
                <a:hlinkClick r:id="rId10"/>
              </a:rPr>
              <a:t> Rep. Joel Rudman</a:t>
            </a:r>
            <a:r>
              <a:rPr lang="en-US" b="0" i="0" dirty="0">
                <a:solidFill>
                  <a:srgbClr val="585858"/>
                </a:solidFill>
                <a:effectLst/>
                <a:latin typeface="Open Sans" panose="020B0604020202020204" pitchFamily="34" charset="0"/>
              </a:rPr>
              <a:t> and</a:t>
            </a:r>
            <a:r>
              <a:rPr lang="en-US" b="0" i="0" u="none" strike="noStrike" dirty="0">
                <a:solidFill>
                  <a:srgbClr val="065CA9"/>
                </a:solidFill>
                <a:effectLst/>
                <a:latin typeface="Gotham-book"/>
                <a:hlinkClick r:id="rId11"/>
              </a:rPr>
              <a:t> Sen. Jay Trumbull</a:t>
            </a:r>
            <a:r>
              <a:rPr lang="en-US" b="0" i="0" dirty="0">
                <a:solidFill>
                  <a:srgbClr val="585858"/>
                </a:solidFill>
                <a:effectLst/>
                <a:latin typeface="Open Sans" panose="020B0604020202020204" pitchFamily="34" charset="0"/>
              </a:rPr>
              <a:t>.</a:t>
            </a:r>
          </a:p>
          <a:p>
            <a:pPr marL="158750" indent="0" algn="l" fontAlgn="base">
              <a:buFont typeface="Arial" panose="020B0604020202020204" pitchFamily="34" charset="0"/>
              <a:buNone/>
            </a:pPr>
            <a:r>
              <a:rPr lang="en-US" b="0" i="0" dirty="0">
                <a:solidFill>
                  <a:srgbClr val="585858"/>
                </a:solidFill>
                <a:effectLst/>
                <a:latin typeface="Open Sans" panose="020B0604020202020204" pitchFamily="34" charset="0"/>
              </a:rPr>
              <a:t>A bill that bans any mention of LGBTQ people, history, or issues in school curriculums through the 12th grade was sponsored by</a:t>
            </a:r>
            <a:r>
              <a:rPr lang="en-US" b="0" i="0" u="none" strike="noStrike" dirty="0">
                <a:solidFill>
                  <a:srgbClr val="065CA9"/>
                </a:solidFill>
                <a:effectLst/>
                <a:latin typeface="Gotham-book"/>
                <a:hlinkClick r:id="rId12"/>
              </a:rPr>
              <a:t> Rep. Stan McClain</a:t>
            </a:r>
            <a:r>
              <a:rPr lang="en-US" b="0" i="0" dirty="0">
                <a:solidFill>
                  <a:srgbClr val="585858"/>
                </a:solidFill>
                <a:effectLst/>
                <a:latin typeface="Open Sans" panose="020B0604020202020204" pitchFamily="34" charset="0"/>
              </a:rPr>
              <a:t> in the House.</a:t>
            </a:r>
          </a:p>
          <a:p>
            <a:pPr marL="158750" indent="0" eaLnBrk="1" hangingPunct="1">
              <a:spcBef>
                <a:spcPct val="0"/>
              </a:spcBef>
              <a:buNone/>
            </a:pPr>
            <a:endParaRPr lang="en-US" altLang="en-US" dirty="0"/>
          </a:p>
        </p:txBody>
      </p:sp>
      <p:sp>
        <p:nvSpPr>
          <p:cNvPr id="56323" name="Slide Number Placeholder 3">
            <a:extLst>
              <a:ext uri="{FF2B5EF4-FFF2-40B4-BE49-F238E27FC236}">
                <a16:creationId xmlns:a16="http://schemas.microsoft.com/office/drawing/2014/main" id="{F5319266-00AE-4E01-B0A8-0A2CF807D2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610" indent="-294465">
              <a:spcBef>
                <a:spcPct val="30000"/>
              </a:spcBef>
              <a:defRPr sz="1200">
                <a:solidFill>
                  <a:schemeClr val="tx1"/>
                </a:solidFill>
                <a:latin typeface="Calibri" panose="020F0502020204030204" pitchFamily="34" charset="0"/>
                <a:ea typeface="MS PGothic" panose="020B0600070205080204" pitchFamily="34" charset="-128"/>
              </a:defRPr>
            </a:lvl2pPr>
            <a:lvl3pPr marL="1177862" indent="-235572">
              <a:spcBef>
                <a:spcPct val="30000"/>
              </a:spcBef>
              <a:defRPr sz="1200">
                <a:solidFill>
                  <a:schemeClr val="tx1"/>
                </a:solidFill>
                <a:latin typeface="Calibri" panose="020F0502020204030204" pitchFamily="34" charset="0"/>
                <a:ea typeface="MS PGothic" panose="020B0600070205080204" pitchFamily="34" charset="-128"/>
              </a:defRPr>
            </a:lvl3pPr>
            <a:lvl4pPr marL="1649006" indent="-235572">
              <a:spcBef>
                <a:spcPct val="30000"/>
              </a:spcBef>
              <a:defRPr sz="1200">
                <a:solidFill>
                  <a:schemeClr val="tx1"/>
                </a:solidFill>
                <a:latin typeface="Calibri" panose="020F0502020204030204" pitchFamily="34" charset="0"/>
                <a:ea typeface="MS PGothic" panose="020B0600070205080204" pitchFamily="34" charset="-128"/>
              </a:defRPr>
            </a:lvl4pPr>
            <a:lvl5pPr marL="2120151" indent="-235572">
              <a:spcBef>
                <a:spcPct val="30000"/>
              </a:spcBef>
              <a:defRPr sz="1200">
                <a:solidFill>
                  <a:schemeClr val="tx1"/>
                </a:solidFill>
                <a:latin typeface="Calibri" panose="020F0502020204030204" pitchFamily="34"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97F5087-DCA6-4A1F-8D30-6E63EC303D54}" type="slidenum">
              <a:rPr lang="en-US" altLang="en-US" smtClean="0"/>
              <a:pPr>
                <a:spcBef>
                  <a:spcPct val="0"/>
                </a:spcBef>
              </a:pPr>
              <a:t>14</a:t>
            </a:fld>
            <a:endParaRPr lang="en-US" altLang="en-US"/>
          </a:p>
        </p:txBody>
      </p:sp>
    </p:spTree>
    <p:extLst>
      <p:ext uri="{BB962C8B-B14F-4D97-AF65-F5344CB8AC3E}">
        <p14:creationId xmlns:p14="http://schemas.microsoft.com/office/powerpoint/2010/main" val="2897294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9698EECA-40E2-4873-AF6C-C2C514D66D5D}"/>
              </a:ext>
            </a:extLst>
          </p:cNvPr>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61DDA7A6-49CB-4DC3-8CE5-137592FC4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Aft>
                <a:spcPts val="0"/>
              </a:spcAft>
              <a:defRPr/>
            </a:pPr>
            <a:endParaRPr lang="en-US" dirty="0">
              <a:latin typeface="Helvetica" pitchFamily="34" charset="0"/>
              <a:ea typeface="+mj-ea"/>
              <a:cs typeface="+mj-cs"/>
            </a:endParaRPr>
          </a:p>
          <a:p>
            <a:pPr eaLnBrk="1" hangingPunct="1">
              <a:spcBef>
                <a:spcPct val="0"/>
              </a:spcBef>
            </a:pPr>
            <a:endParaRPr lang="en-US" altLang="en-US" dirty="0"/>
          </a:p>
        </p:txBody>
      </p:sp>
      <p:sp>
        <p:nvSpPr>
          <p:cNvPr id="56323" name="Slide Number Placeholder 3">
            <a:extLst>
              <a:ext uri="{FF2B5EF4-FFF2-40B4-BE49-F238E27FC236}">
                <a16:creationId xmlns:a16="http://schemas.microsoft.com/office/drawing/2014/main" id="{F5319266-00AE-4E01-B0A8-0A2CF807D2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610" indent="-294465">
              <a:spcBef>
                <a:spcPct val="30000"/>
              </a:spcBef>
              <a:defRPr sz="1200">
                <a:solidFill>
                  <a:schemeClr val="tx1"/>
                </a:solidFill>
                <a:latin typeface="Calibri" panose="020F0502020204030204" pitchFamily="34" charset="0"/>
                <a:ea typeface="MS PGothic" panose="020B0600070205080204" pitchFamily="34" charset="-128"/>
              </a:defRPr>
            </a:lvl2pPr>
            <a:lvl3pPr marL="1177862" indent="-235572">
              <a:spcBef>
                <a:spcPct val="30000"/>
              </a:spcBef>
              <a:defRPr sz="1200">
                <a:solidFill>
                  <a:schemeClr val="tx1"/>
                </a:solidFill>
                <a:latin typeface="Calibri" panose="020F0502020204030204" pitchFamily="34" charset="0"/>
                <a:ea typeface="MS PGothic" panose="020B0600070205080204" pitchFamily="34" charset="-128"/>
              </a:defRPr>
            </a:lvl3pPr>
            <a:lvl4pPr marL="1649006" indent="-235572">
              <a:spcBef>
                <a:spcPct val="30000"/>
              </a:spcBef>
              <a:defRPr sz="1200">
                <a:solidFill>
                  <a:schemeClr val="tx1"/>
                </a:solidFill>
                <a:latin typeface="Calibri" panose="020F0502020204030204" pitchFamily="34" charset="0"/>
                <a:ea typeface="MS PGothic" panose="020B0600070205080204" pitchFamily="34" charset="-128"/>
              </a:defRPr>
            </a:lvl4pPr>
            <a:lvl5pPr marL="2120151" indent="-235572">
              <a:spcBef>
                <a:spcPct val="30000"/>
              </a:spcBef>
              <a:defRPr sz="1200">
                <a:solidFill>
                  <a:schemeClr val="tx1"/>
                </a:solidFill>
                <a:latin typeface="Calibri" panose="020F0502020204030204" pitchFamily="34"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97F5087-DCA6-4A1F-8D30-6E63EC303D54}" type="slidenum">
              <a:rPr lang="en-US" altLang="en-US" smtClean="0"/>
              <a:pPr>
                <a:spcBef>
                  <a:spcPct val="0"/>
                </a:spcBef>
              </a:pPr>
              <a:t>15</a:t>
            </a:fld>
            <a:endParaRPr lang="en-US" altLang="en-US"/>
          </a:p>
        </p:txBody>
      </p:sp>
    </p:spTree>
    <p:extLst>
      <p:ext uri="{BB962C8B-B14F-4D97-AF65-F5344CB8AC3E}">
        <p14:creationId xmlns:p14="http://schemas.microsoft.com/office/powerpoint/2010/main" val="3667998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9698EECA-40E2-4873-AF6C-C2C514D66D5D}"/>
              </a:ext>
            </a:extLst>
          </p:cNvPr>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61DDA7A6-49CB-4DC3-8CE5-137592FC4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Aft>
                <a:spcPts val="0"/>
              </a:spcAft>
              <a:defRPr/>
            </a:pPr>
            <a:endParaRPr lang="en-US" dirty="0">
              <a:latin typeface="Helvetica" pitchFamily="34" charset="0"/>
              <a:ea typeface="+mj-ea"/>
              <a:cs typeface="+mj-cs"/>
            </a:endParaRPr>
          </a:p>
          <a:p>
            <a:pPr eaLnBrk="1" hangingPunct="1">
              <a:spcBef>
                <a:spcPct val="0"/>
              </a:spcBef>
            </a:pPr>
            <a:endParaRPr lang="en-US" altLang="en-US" dirty="0"/>
          </a:p>
        </p:txBody>
      </p:sp>
      <p:sp>
        <p:nvSpPr>
          <p:cNvPr id="56323" name="Slide Number Placeholder 3">
            <a:extLst>
              <a:ext uri="{FF2B5EF4-FFF2-40B4-BE49-F238E27FC236}">
                <a16:creationId xmlns:a16="http://schemas.microsoft.com/office/drawing/2014/main" id="{F5319266-00AE-4E01-B0A8-0A2CF807D2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610" indent="-294465">
              <a:spcBef>
                <a:spcPct val="30000"/>
              </a:spcBef>
              <a:defRPr sz="1200">
                <a:solidFill>
                  <a:schemeClr val="tx1"/>
                </a:solidFill>
                <a:latin typeface="Calibri" panose="020F0502020204030204" pitchFamily="34" charset="0"/>
                <a:ea typeface="MS PGothic" panose="020B0600070205080204" pitchFamily="34" charset="-128"/>
              </a:defRPr>
            </a:lvl2pPr>
            <a:lvl3pPr marL="1177862" indent="-235572">
              <a:spcBef>
                <a:spcPct val="30000"/>
              </a:spcBef>
              <a:defRPr sz="1200">
                <a:solidFill>
                  <a:schemeClr val="tx1"/>
                </a:solidFill>
                <a:latin typeface="Calibri" panose="020F0502020204030204" pitchFamily="34" charset="0"/>
                <a:ea typeface="MS PGothic" panose="020B0600070205080204" pitchFamily="34" charset="-128"/>
              </a:defRPr>
            </a:lvl3pPr>
            <a:lvl4pPr marL="1649006" indent="-235572">
              <a:spcBef>
                <a:spcPct val="30000"/>
              </a:spcBef>
              <a:defRPr sz="1200">
                <a:solidFill>
                  <a:schemeClr val="tx1"/>
                </a:solidFill>
                <a:latin typeface="Calibri" panose="020F0502020204030204" pitchFamily="34" charset="0"/>
                <a:ea typeface="MS PGothic" panose="020B0600070205080204" pitchFamily="34" charset="-128"/>
              </a:defRPr>
            </a:lvl4pPr>
            <a:lvl5pPr marL="2120151" indent="-235572">
              <a:spcBef>
                <a:spcPct val="30000"/>
              </a:spcBef>
              <a:defRPr sz="1200">
                <a:solidFill>
                  <a:schemeClr val="tx1"/>
                </a:solidFill>
                <a:latin typeface="Calibri" panose="020F0502020204030204" pitchFamily="34"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97F5087-DCA6-4A1F-8D30-6E63EC303D54}" type="slidenum">
              <a:rPr lang="en-US" altLang="en-US" smtClean="0"/>
              <a:pPr>
                <a:spcBef>
                  <a:spcPct val="0"/>
                </a:spcBef>
              </a:pPr>
              <a:t>16</a:t>
            </a:fld>
            <a:endParaRPr lang="en-US" altLang="en-US"/>
          </a:p>
        </p:txBody>
      </p:sp>
    </p:spTree>
    <p:extLst>
      <p:ext uri="{BB962C8B-B14F-4D97-AF65-F5344CB8AC3E}">
        <p14:creationId xmlns:p14="http://schemas.microsoft.com/office/powerpoint/2010/main" val="211570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9698EECA-40E2-4873-AF6C-C2C514D66D5D}"/>
              </a:ext>
            </a:extLst>
          </p:cNvPr>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61DDA7A6-49CB-4DC3-8CE5-137592FC4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Aft>
                <a:spcPts val="0"/>
              </a:spcAft>
              <a:defRPr/>
            </a:pPr>
            <a:endParaRPr lang="en-US" dirty="0">
              <a:latin typeface="Helvetica" pitchFamily="34" charset="0"/>
              <a:ea typeface="+mj-ea"/>
              <a:cs typeface="+mj-cs"/>
            </a:endParaRPr>
          </a:p>
          <a:p>
            <a:pPr eaLnBrk="1" hangingPunct="1">
              <a:spcBef>
                <a:spcPct val="0"/>
              </a:spcBef>
            </a:pPr>
            <a:endParaRPr lang="en-US" altLang="en-US" dirty="0"/>
          </a:p>
        </p:txBody>
      </p:sp>
      <p:sp>
        <p:nvSpPr>
          <p:cNvPr id="56323" name="Slide Number Placeholder 3">
            <a:extLst>
              <a:ext uri="{FF2B5EF4-FFF2-40B4-BE49-F238E27FC236}">
                <a16:creationId xmlns:a16="http://schemas.microsoft.com/office/drawing/2014/main" id="{F5319266-00AE-4E01-B0A8-0A2CF807D2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610" indent="-294465">
              <a:spcBef>
                <a:spcPct val="30000"/>
              </a:spcBef>
              <a:defRPr sz="1200">
                <a:solidFill>
                  <a:schemeClr val="tx1"/>
                </a:solidFill>
                <a:latin typeface="Calibri" panose="020F0502020204030204" pitchFamily="34" charset="0"/>
                <a:ea typeface="MS PGothic" panose="020B0600070205080204" pitchFamily="34" charset="-128"/>
              </a:defRPr>
            </a:lvl2pPr>
            <a:lvl3pPr marL="1177862" indent="-235572">
              <a:spcBef>
                <a:spcPct val="30000"/>
              </a:spcBef>
              <a:defRPr sz="1200">
                <a:solidFill>
                  <a:schemeClr val="tx1"/>
                </a:solidFill>
                <a:latin typeface="Calibri" panose="020F0502020204030204" pitchFamily="34" charset="0"/>
                <a:ea typeface="MS PGothic" panose="020B0600070205080204" pitchFamily="34" charset="-128"/>
              </a:defRPr>
            </a:lvl3pPr>
            <a:lvl4pPr marL="1649006" indent="-235572">
              <a:spcBef>
                <a:spcPct val="30000"/>
              </a:spcBef>
              <a:defRPr sz="1200">
                <a:solidFill>
                  <a:schemeClr val="tx1"/>
                </a:solidFill>
                <a:latin typeface="Calibri" panose="020F0502020204030204" pitchFamily="34" charset="0"/>
                <a:ea typeface="MS PGothic" panose="020B0600070205080204" pitchFamily="34" charset="-128"/>
              </a:defRPr>
            </a:lvl4pPr>
            <a:lvl5pPr marL="2120151" indent="-235572">
              <a:spcBef>
                <a:spcPct val="30000"/>
              </a:spcBef>
              <a:defRPr sz="1200">
                <a:solidFill>
                  <a:schemeClr val="tx1"/>
                </a:solidFill>
                <a:latin typeface="Calibri" panose="020F0502020204030204" pitchFamily="34"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97F5087-DCA6-4A1F-8D30-6E63EC303D54}" type="slidenum">
              <a:rPr lang="en-US" altLang="en-US" smtClean="0"/>
              <a:pPr>
                <a:spcBef>
                  <a:spcPct val="0"/>
                </a:spcBef>
              </a:pPr>
              <a:t>17</a:t>
            </a:fld>
            <a:endParaRPr lang="en-US" altLang="en-US"/>
          </a:p>
        </p:txBody>
      </p:sp>
    </p:spTree>
    <p:extLst>
      <p:ext uri="{BB962C8B-B14F-4D97-AF65-F5344CB8AC3E}">
        <p14:creationId xmlns:p14="http://schemas.microsoft.com/office/powerpoint/2010/main" val="1932443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9698EECA-40E2-4873-AF6C-C2C514D66D5D}"/>
              </a:ext>
            </a:extLst>
          </p:cNvPr>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61DDA7A6-49CB-4DC3-8CE5-137592FC4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Aft>
                <a:spcPts val="0"/>
              </a:spcAft>
              <a:defRPr/>
            </a:pPr>
            <a:endParaRPr lang="en-US" dirty="0">
              <a:latin typeface="Helvetica" pitchFamily="34" charset="0"/>
              <a:ea typeface="+mj-ea"/>
              <a:cs typeface="+mj-cs"/>
            </a:endParaRPr>
          </a:p>
          <a:p>
            <a:pPr eaLnBrk="1" hangingPunct="1">
              <a:spcBef>
                <a:spcPct val="0"/>
              </a:spcBef>
            </a:pPr>
            <a:endParaRPr lang="en-US" altLang="en-US" dirty="0"/>
          </a:p>
        </p:txBody>
      </p:sp>
      <p:sp>
        <p:nvSpPr>
          <p:cNvPr id="56323" name="Slide Number Placeholder 3">
            <a:extLst>
              <a:ext uri="{FF2B5EF4-FFF2-40B4-BE49-F238E27FC236}">
                <a16:creationId xmlns:a16="http://schemas.microsoft.com/office/drawing/2014/main" id="{F5319266-00AE-4E01-B0A8-0A2CF807D2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610" indent="-294465">
              <a:spcBef>
                <a:spcPct val="30000"/>
              </a:spcBef>
              <a:defRPr sz="1200">
                <a:solidFill>
                  <a:schemeClr val="tx1"/>
                </a:solidFill>
                <a:latin typeface="Calibri" panose="020F0502020204030204" pitchFamily="34" charset="0"/>
                <a:ea typeface="MS PGothic" panose="020B0600070205080204" pitchFamily="34" charset="-128"/>
              </a:defRPr>
            </a:lvl2pPr>
            <a:lvl3pPr marL="1177862" indent="-235572">
              <a:spcBef>
                <a:spcPct val="30000"/>
              </a:spcBef>
              <a:defRPr sz="1200">
                <a:solidFill>
                  <a:schemeClr val="tx1"/>
                </a:solidFill>
                <a:latin typeface="Calibri" panose="020F0502020204030204" pitchFamily="34" charset="0"/>
                <a:ea typeface="MS PGothic" panose="020B0600070205080204" pitchFamily="34" charset="-128"/>
              </a:defRPr>
            </a:lvl3pPr>
            <a:lvl4pPr marL="1649006" indent="-235572">
              <a:spcBef>
                <a:spcPct val="30000"/>
              </a:spcBef>
              <a:defRPr sz="1200">
                <a:solidFill>
                  <a:schemeClr val="tx1"/>
                </a:solidFill>
                <a:latin typeface="Calibri" panose="020F0502020204030204" pitchFamily="34" charset="0"/>
                <a:ea typeface="MS PGothic" panose="020B0600070205080204" pitchFamily="34" charset="-128"/>
              </a:defRPr>
            </a:lvl4pPr>
            <a:lvl5pPr marL="2120151" indent="-235572">
              <a:spcBef>
                <a:spcPct val="30000"/>
              </a:spcBef>
              <a:defRPr sz="1200">
                <a:solidFill>
                  <a:schemeClr val="tx1"/>
                </a:solidFill>
                <a:latin typeface="Calibri" panose="020F0502020204030204" pitchFamily="34"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97F5087-DCA6-4A1F-8D30-6E63EC303D54}" type="slidenum">
              <a:rPr lang="en-US" altLang="en-US" smtClean="0"/>
              <a:pPr>
                <a:spcBef>
                  <a:spcPct val="0"/>
                </a:spcBef>
              </a:pPr>
              <a:t>18</a:t>
            </a:fld>
            <a:endParaRPr lang="en-US" altLang="en-US"/>
          </a:p>
        </p:txBody>
      </p:sp>
    </p:spTree>
    <p:extLst>
      <p:ext uri="{BB962C8B-B14F-4D97-AF65-F5344CB8AC3E}">
        <p14:creationId xmlns:p14="http://schemas.microsoft.com/office/powerpoint/2010/main" val="702545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9698EECA-40E2-4873-AF6C-C2C514D66D5D}"/>
              </a:ext>
            </a:extLst>
          </p:cNvPr>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61DDA7A6-49CB-4DC3-8CE5-137592FC4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Aft>
                <a:spcPts val="0"/>
              </a:spcAft>
              <a:defRPr/>
            </a:pPr>
            <a:endParaRPr lang="en-US" dirty="0">
              <a:latin typeface="Helvetica" pitchFamily="34" charset="0"/>
              <a:ea typeface="+mj-ea"/>
              <a:cs typeface="+mj-cs"/>
            </a:endParaRPr>
          </a:p>
          <a:p>
            <a:pPr eaLnBrk="1" hangingPunct="1">
              <a:spcBef>
                <a:spcPct val="0"/>
              </a:spcBef>
            </a:pPr>
            <a:endParaRPr lang="en-US" altLang="en-US" dirty="0"/>
          </a:p>
        </p:txBody>
      </p:sp>
      <p:sp>
        <p:nvSpPr>
          <p:cNvPr id="56323" name="Slide Number Placeholder 3">
            <a:extLst>
              <a:ext uri="{FF2B5EF4-FFF2-40B4-BE49-F238E27FC236}">
                <a16:creationId xmlns:a16="http://schemas.microsoft.com/office/drawing/2014/main" id="{F5319266-00AE-4E01-B0A8-0A2CF807D2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610" indent="-294465">
              <a:spcBef>
                <a:spcPct val="30000"/>
              </a:spcBef>
              <a:defRPr sz="1200">
                <a:solidFill>
                  <a:schemeClr val="tx1"/>
                </a:solidFill>
                <a:latin typeface="Calibri" panose="020F0502020204030204" pitchFamily="34" charset="0"/>
                <a:ea typeface="MS PGothic" panose="020B0600070205080204" pitchFamily="34" charset="-128"/>
              </a:defRPr>
            </a:lvl2pPr>
            <a:lvl3pPr marL="1177862" indent="-235572">
              <a:spcBef>
                <a:spcPct val="30000"/>
              </a:spcBef>
              <a:defRPr sz="1200">
                <a:solidFill>
                  <a:schemeClr val="tx1"/>
                </a:solidFill>
                <a:latin typeface="Calibri" panose="020F0502020204030204" pitchFamily="34" charset="0"/>
                <a:ea typeface="MS PGothic" panose="020B0600070205080204" pitchFamily="34" charset="-128"/>
              </a:defRPr>
            </a:lvl3pPr>
            <a:lvl4pPr marL="1649006" indent="-235572">
              <a:spcBef>
                <a:spcPct val="30000"/>
              </a:spcBef>
              <a:defRPr sz="1200">
                <a:solidFill>
                  <a:schemeClr val="tx1"/>
                </a:solidFill>
                <a:latin typeface="Calibri" panose="020F0502020204030204" pitchFamily="34" charset="0"/>
                <a:ea typeface="MS PGothic" panose="020B0600070205080204" pitchFamily="34" charset="-128"/>
              </a:defRPr>
            </a:lvl4pPr>
            <a:lvl5pPr marL="2120151" indent="-235572">
              <a:spcBef>
                <a:spcPct val="30000"/>
              </a:spcBef>
              <a:defRPr sz="1200">
                <a:solidFill>
                  <a:schemeClr val="tx1"/>
                </a:solidFill>
                <a:latin typeface="Calibri" panose="020F0502020204030204" pitchFamily="34"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97F5087-DCA6-4A1F-8D30-6E63EC303D54}" type="slidenum">
              <a:rPr lang="en-US" altLang="en-US" smtClean="0"/>
              <a:pPr>
                <a:spcBef>
                  <a:spcPct val="0"/>
                </a:spcBef>
              </a:pPr>
              <a:t>19</a:t>
            </a:fld>
            <a:endParaRPr lang="en-US" altLang="en-US"/>
          </a:p>
        </p:txBody>
      </p:sp>
    </p:spTree>
    <p:extLst>
      <p:ext uri="{BB962C8B-B14F-4D97-AF65-F5344CB8AC3E}">
        <p14:creationId xmlns:p14="http://schemas.microsoft.com/office/powerpoint/2010/main" val="3205952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4CD2FA2F-073E-4686-9196-F79428868DC4}"/>
              </a:ext>
            </a:extLst>
          </p:cNvPr>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3F8EC10D-C2E0-43A7-A23E-D667802C50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a:endParaRPr>
          </a:p>
        </p:txBody>
      </p:sp>
      <p:sp>
        <p:nvSpPr>
          <p:cNvPr id="70659" name="Slide Number Placeholder 3">
            <a:extLst>
              <a:ext uri="{FF2B5EF4-FFF2-40B4-BE49-F238E27FC236}">
                <a16:creationId xmlns:a16="http://schemas.microsoft.com/office/drawing/2014/main" id="{B1BB06EB-668E-44DE-B986-1AAB3116EE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610" indent="-294465">
              <a:spcBef>
                <a:spcPct val="30000"/>
              </a:spcBef>
              <a:defRPr sz="1200">
                <a:solidFill>
                  <a:schemeClr val="tx1"/>
                </a:solidFill>
                <a:latin typeface="Calibri" panose="020F0502020204030204" pitchFamily="34" charset="0"/>
                <a:ea typeface="MS PGothic" panose="020B0600070205080204" pitchFamily="34" charset="-128"/>
              </a:defRPr>
            </a:lvl2pPr>
            <a:lvl3pPr marL="1177862" indent="-235572">
              <a:spcBef>
                <a:spcPct val="30000"/>
              </a:spcBef>
              <a:defRPr sz="1200">
                <a:solidFill>
                  <a:schemeClr val="tx1"/>
                </a:solidFill>
                <a:latin typeface="Calibri" panose="020F0502020204030204" pitchFamily="34" charset="0"/>
                <a:ea typeface="MS PGothic" panose="020B0600070205080204" pitchFamily="34" charset="-128"/>
              </a:defRPr>
            </a:lvl3pPr>
            <a:lvl4pPr marL="1649006" indent="-235572">
              <a:spcBef>
                <a:spcPct val="30000"/>
              </a:spcBef>
              <a:defRPr sz="1200">
                <a:solidFill>
                  <a:schemeClr val="tx1"/>
                </a:solidFill>
                <a:latin typeface="Calibri" panose="020F0502020204030204" pitchFamily="34" charset="0"/>
                <a:ea typeface="MS PGothic" panose="020B0600070205080204" pitchFamily="34" charset="-128"/>
              </a:defRPr>
            </a:lvl4pPr>
            <a:lvl5pPr marL="2120151" indent="-235572">
              <a:spcBef>
                <a:spcPct val="30000"/>
              </a:spcBef>
              <a:defRPr sz="1200">
                <a:solidFill>
                  <a:schemeClr val="tx1"/>
                </a:solidFill>
                <a:latin typeface="Calibri" panose="020F0502020204030204" pitchFamily="34"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42289">
              <a:spcBef>
                <a:spcPct val="0"/>
              </a:spcBef>
              <a:defRPr/>
            </a:pPr>
            <a:fld id="{1B35FF5E-7B45-4A05-94EB-6ED79594FF19}" type="slidenum">
              <a:rPr lang="en-US" altLang="en-US">
                <a:solidFill>
                  <a:prstClr val="black"/>
                </a:solidFill>
              </a:rPr>
              <a:pPr defTabSz="942289">
                <a:spcBef>
                  <a:spcPct val="0"/>
                </a:spcBef>
                <a:defRPr/>
              </a:pPr>
              <a:t>21</a:t>
            </a:fld>
            <a:endParaRPr lang="en-US" altLang="en-US">
              <a:solidFill>
                <a:prstClr val="black"/>
              </a:solidFill>
            </a:endParaRPr>
          </a:p>
        </p:txBody>
      </p:sp>
    </p:spTree>
    <p:extLst>
      <p:ext uri="{BB962C8B-B14F-4D97-AF65-F5344CB8AC3E}">
        <p14:creationId xmlns:p14="http://schemas.microsoft.com/office/powerpoint/2010/main" val="1393002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4CD2FA2F-073E-4686-9196-F79428868DC4}"/>
              </a:ext>
            </a:extLst>
          </p:cNvPr>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3F8EC10D-C2E0-43A7-A23E-D667802C50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a:endParaRPr>
          </a:p>
        </p:txBody>
      </p:sp>
      <p:sp>
        <p:nvSpPr>
          <p:cNvPr id="70659" name="Slide Number Placeholder 3">
            <a:extLst>
              <a:ext uri="{FF2B5EF4-FFF2-40B4-BE49-F238E27FC236}">
                <a16:creationId xmlns:a16="http://schemas.microsoft.com/office/drawing/2014/main" id="{B1BB06EB-668E-44DE-B986-1AAB3116EE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610" indent="-294465">
              <a:spcBef>
                <a:spcPct val="30000"/>
              </a:spcBef>
              <a:defRPr sz="1200">
                <a:solidFill>
                  <a:schemeClr val="tx1"/>
                </a:solidFill>
                <a:latin typeface="Calibri" panose="020F0502020204030204" pitchFamily="34" charset="0"/>
                <a:ea typeface="MS PGothic" panose="020B0600070205080204" pitchFamily="34" charset="-128"/>
              </a:defRPr>
            </a:lvl2pPr>
            <a:lvl3pPr marL="1177862" indent="-235572">
              <a:spcBef>
                <a:spcPct val="30000"/>
              </a:spcBef>
              <a:defRPr sz="1200">
                <a:solidFill>
                  <a:schemeClr val="tx1"/>
                </a:solidFill>
                <a:latin typeface="Calibri" panose="020F0502020204030204" pitchFamily="34" charset="0"/>
                <a:ea typeface="MS PGothic" panose="020B0600070205080204" pitchFamily="34" charset="-128"/>
              </a:defRPr>
            </a:lvl3pPr>
            <a:lvl4pPr marL="1649006" indent="-235572">
              <a:spcBef>
                <a:spcPct val="30000"/>
              </a:spcBef>
              <a:defRPr sz="1200">
                <a:solidFill>
                  <a:schemeClr val="tx1"/>
                </a:solidFill>
                <a:latin typeface="Calibri" panose="020F0502020204030204" pitchFamily="34" charset="0"/>
                <a:ea typeface="MS PGothic" panose="020B0600070205080204" pitchFamily="34" charset="-128"/>
              </a:defRPr>
            </a:lvl4pPr>
            <a:lvl5pPr marL="2120151" indent="-235572">
              <a:spcBef>
                <a:spcPct val="30000"/>
              </a:spcBef>
              <a:defRPr sz="1200">
                <a:solidFill>
                  <a:schemeClr val="tx1"/>
                </a:solidFill>
                <a:latin typeface="Calibri" panose="020F0502020204030204" pitchFamily="34"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42289">
              <a:spcBef>
                <a:spcPct val="0"/>
              </a:spcBef>
              <a:defRPr/>
            </a:pPr>
            <a:fld id="{1B35FF5E-7B45-4A05-94EB-6ED79594FF19}" type="slidenum">
              <a:rPr lang="en-US" altLang="en-US">
                <a:solidFill>
                  <a:prstClr val="black"/>
                </a:solidFill>
              </a:rPr>
              <a:pPr defTabSz="942289">
                <a:spcBef>
                  <a:spcPct val="0"/>
                </a:spcBef>
                <a:defRPr/>
              </a:pPr>
              <a:t>22</a:t>
            </a:fld>
            <a:endParaRPr lang="en-US"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4CD2FA2F-073E-4686-9196-F79428868DC4}"/>
              </a:ext>
            </a:extLst>
          </p:cNvPr>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3F8EC10D-C2E0-43A7-A23E-D667802C50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a:endParaRPr>
          </a:p>
        </p:txBody>
      </p:sp>
      <p:sp>
        <p:nvSpPr>
          <p:cNvPr id="70659" name="Slide Number Placeholder 3">
            <a:extLst>
              <a:ext uri="{FF2B5EF4-FFF2-40B4-BE49-F238E27FC236}">
                <a16:creationId xmlns:a16="http://schemas.microsoft.com/office/drawing/2014/main" id="{B1BB06EB-668E-44DE-B986-1AAB3116EE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610" indent="-294465">
              <a:spcBef>
                <a:spcPct val="30000"/>
              </a:spcBef>
              <a:defRPr sz="1200">
                <a:solidFill>
                  <a:schemeClr val="tx1"/>
                </a:solidFill>
                <a:latin typeface="Calibri" panose="020F0502020204030204" pitchFamily="34" charset="0"/>
                <a:ea typeface="MS PGothic" panose="020B0600070205080204" pitchFamily="34" charset="-128"/>
              </a:defRPr>
            </a:lvl2pPr>
            <a:lvl3pPr marL="1177862" indent="-235572">
              <a:spcBef>
                <a:spcPct val="30000"/>
              </a:spcBef>
              <a:defRPr sz="1200">
                <a:solidFill>
                  <a:schemeClr val="tx1"/>
                </a:solidFill>
                <a:latin typeface="Calibri" panose="020F0502020204030204" pitchFamily="34" charset="0"/>
                <a:ea typeface="MS PGothic" panose="020B0600070205080204" pitchFamily="34" charset="-128"/>
              </a:defRPr>
            </a:lvl3pPr>
            <a:lvl4pPr marL="1649006" indent="-235572">
              <a:spcBef>
                <a:spcPct val="30000"/>
              </a:spcBef>
              <a:defRPr sz="1200">
                <a:solidFill>
                  <a:schemeClr val="tx1"/>
                </a:solidFill>
                <a:latin typeface="Calibri" panose="020F0502020204030204" pitchFamily="34" charset="0"/>
                <a:ea typeface="MS PGothic" panose="020B0600070205080204" pitchFamily="34" charset="-128"/>
              </a:defRPr>
            </a:lvl4pPr>
            <a:lvl5pPr marL="2120151" indent="-235572">
              <a:spcBef>
                <a:spcPct val="30000"/>
              </a:spcBef>
              <a:defRPr sz="1200">
                <a:solidFill>
                  <a:schemeClr val="tx1"/>
                </a:solidFill>
                <a:latin typeface="Calibri" panose="020F0502020204030204" pitchFamily="34"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42289">
              <a:spcBef>
                <a:spcPct val="0"/>
              </a:spcBef>
              <a:defRPr/>
            </a:pPr>
            <a:fld id="{1B35FF5E-7B45-4A05-94EB-6ED79594FF19}" type="slidenum">
              <a:rPr lang="en-US" altLang="en-US">
                <a:solidFill>
                  <a:prstClr val="black"/>
                </a:solidFill>
              </a:rPr>
              <a:pPr defTabSz="942289">
                <a:spcBef>
                  <a:spcPct val="0"/>
                </a:spcBef>
                <a:defRPr/>
              </a:pPr>
              <a:t>23</a:t>
            </a:fld>
            <a:endParaRPr lang="en-US" altLang="en-US">
              <a:solidFill>
                <a:prstClr val="black"/>
              </a:solidFill>
            </a:endParaRPr>
          </a:p>
        </p:txBody>
      </p:sp>
    </p:spTree>
    <p:extLst>
      <p:ext uri="{BB962C8B-B14F-4D97-AF65-F5344CB8AC3E}">
        <p14:creationId xmlns:p14="http://schemas.microsoft.com/office/powerpoint/2010/main" val="2554210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4CD2FA2F-073E-4686-9196-F79428868DC4}"/>
              </a:ext>
            </a:extLst>
          </p:cNvPr>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3F8EC10D-C2E0-43A7-A23E-D667802C50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a:endParaRPr>
          </a:p>
        </p:txBody>
      </p:sp>
      <p:sp>
        <p:nvSpPr>
          <p:cNvPr id="70659" name="Slide Number Placeholder 3">
            <a:extLst>
              <a:ext uri="{FF2B5EF4-FFF2-40B4-BE49-F238E27FC236}">
                <a16:creationId xmlns:a16="http://schemas.microsoft.com/office/drawing/2014/main" id="{B1BB06EB-668E-44DE-B986-1AAB3116EE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610" indent="-294465">
              <a:spcBef>
                <a:spcPct val="30000"/>
              </a:spcBef>
              <a:defRPr sz="1200">
                <a:solidFill>
                  <a:schemeClr val="tx1"/>
                </a:solidFill>
                <a:latin typeface="Calibri" panose="020F0502020204030204" pitchFamily="34" charset="0"/>
                <a:ea typeface="MS PGothic" panose="020B0600070205080204" pitchFamily="34" charset="-128"/>
              </a:defRPr>
            </a:lvl2pPr>
            <a:lvl3pPr marL="1177862" indent="-235572">
              <a:spcBef>
                <a:spcPct val="30000"/>
              </a:spcBef>
              <a:defRPr sz="1200">
                <a:solidFill>
                  <a:schemeClr val="tx1"/>
                </a:solidFill>
                <a:latin typeface="Calibri" panose="020F0502020204030204" pitchFamily="34" charset="0"/>
                <a:ea typeface="MS PGothic" panose="020B0600070205080204" pitchFamily="34" charset="-128"/>
              </a:defRPr>
            </a:lvl3pPr>
            <a:lvl4pPr marL="1649006" indent="-235572">
              <a:spcBef>
                <a:spcPct val="30000"/>
              </a:spcBef>
              <a:defRPr sz="1200">
                <a:solidFill>
                  <a:schemeClr val="tx1"/>
                </a:solidFill>
                <a:latin typeface="Calibri" panose="020F0502020204030204" pitchFamily="34" charset="0"/>
                <a:ea typeface="MS PGothic" panose="020B0600070205080204" pitchFamily="34" charset="-128"/>
              </a:defRPr>
            </a:lvl4pPr>
            <a:lvl5pPr marL="2120151" indent="-235572">
              <a:spcBef>
                <a:spcPct val="30000"/>
              </a:spcBef>
              <a:defRPr sz="1200">
                <a:solidFill>
                  <a:schemeClr val="tx1"/>
                </a:solidFill>
                <a:latin typeface="Calibri" panose="020F0502020204030204" pitchFamily="34"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42289">
              <a:spcBef>
                <a:spcPct val="0"/>
              </a:spcBef>
              <a:defRPr/>
            </a:pPr>
            <a:fld id="{1B35FF5E-7B45-4A05-94EB-6ED79594FF19}" type="slidenum">
              <a:rPr lang="en-US" altLang="en-US">
                <a:solidFill>
                  <a:prstClr val="black"/>
                </a:solidFill>
              </a:rPr>
              <a:pPr defTabSz="942289">
                <a:spcBef>
                  <a:spcPct val="0"/>
                </a:spcBef>
                <a:defRPr/>
              </a:pPr>
              <a:t>24</a:t>
            </a:fld>
            <a:endParaRPr lang="en-US" altLang="en-US">
              <a:solidFill>
                <a:prstClr val="black"/>
              </a:solidFill>
            </a:endParaRPr>
          </a:p>
        </p:txBody>
      </p:sp>
    </p:spTree>
    <p:extLst>
      <p:ext uri="{BB962C8B-B14F-4D97-AF65-F5344CB8AC3E}">
        <p14:creationId xmlns:p14="http://schemas.microsoft.com/office/powerpoint/2010/main" val="99761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6ae54b63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56ae54b63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eaLnBrk="1" hangingPunct="1">
              <a:spcBef>
                <a:spcPct val="0"/>
              </a:spcBef>
            </a:pPr>
            <a:r>
              <a:rPr lang="en-US" altLang="en-US" dirty="0"/>
              <a:t>(Jones, 2023) https://news.gallup.com/poll/389792/lgbt-identification-ticks-up.aspx </a:t>
            </a:r>
          </a:p>
          <a:p>
            <a:pPr eaLnBrk="1" hangingPunct="1">
              <a:spcBef>
                <a:spcPct val="0"/>
              </a:spcBef>
            </a:pPr>
            <a:r>
              <a:rPr lang="en-US" altLang="en-US" dirty="0"/>
              <a:t>24.2 million LGBT people in the US. </a:t>
            </a:r>
          </a:p>
          <a:p>
            <a:pPr eaLnBrk="1" hangingPunct="1">
              <a:spcBef>
                <a:spcPct val="0"/>
              </a:spcBef>
            </a:pPr>
            <a:endParaRPr lang="en-US" altLang="en-US" dirty="0"/>
          </a:p>
          <a:p>
            <a:pPr eaLnBrk="1" hangingPunct="1">
              <a:spcBef>
                <a:spcPct val="0"/>
              </a:spcBef>
            </a:pPr>
            <a:r>
              <a:rPr lang="en-US" altLang="en-US" dirty="0"/>
              <a:t>(Powel, 2022) https://www.hrc.org/press-releases/hrc-and-equality-florida-respond-to-florida-department-of-health-spreading-dangerous-disinformation-about-gender-affirming-care-trans-youth</a:t>
            </a:r>
          </a:p>
          <a:p>
            <a:pPr eaLnBrk="1" hangingPunct="1">
              <a:spcBef>
                <a:spcPct val="0"/>
              </a:spcBef>
            </a:pPr>
            <a:endParaRPr lang="en-US" altLang="en-US" dirty="0"/>
          </a:p>
          <a:p>
            <a:pPr eaLnBrk="1" hangingPunct="1">
              <a:spcBef>
                <a:spcPct val="0"/>
              </a:spcBef>
            </a:pPr>
            <a:r>
              <a:rPr lang="en-US" altLang="en-US" dirty="0"/>
              <a:t>https://worldpopulationreview.com/state-rankings/gay-population-by-state</a:t>
            </a:r>
          </a:p>
          <a:p>
            <a:pPr eaLnBrk="1" hangingPunct="1">
              <a:spcBef>
                <a:spcPct val="0"/>
              </a:spcBef>
            </a:pPr>
            <a:endParaRPr lang="en-US" altLang="en-US" dirty="0"/>
          </a:p>
          <a:p>
            <a:pPr marL="235572" indent="-235572" eaLnBrk="1" hangingPunct="1">
              <a:spcBef>
                <a:spcPct val="0"/>
              </a:spcBef>
              <a:buFont typeface="+mj-lt"/>
              <a:buAutoNum type="arabicPeriod"/>
            </a:pPr>
            <a:r>
              <a:rPr lang="en-US" altLang="en-US" dirty="0"/>
              <a:t>California</a:t>
            </a:r>
          </a:p>
          <a:p>
            <a:pPr marL="235572" indent="-235572" eaLnBrk="1" hangingPunct="1">
              <a:spcBef>
                <a:spcPct val="0"/>
              </a:spcBef>
              <a:buFont typeface="+mj-lt"/>
              <a:buAutoNum type="arabicPeriod"/>
            </a:pPr>
            <a:r>
              <a:rPr lang="en-US" altLang="en-US" dirty="0"/>
              <a:t>Texas</a:t>
            </a:r>
          </a:p>
          <a:p>
            <a:pPr marL="235572" indent="-235572" eaLnBrk="1" hangingPunct="1">
              <a:spcBef>
                <a:spcPct val="0"/>
              </a:spcBef>
              <a:buFont typeface="+mj-lt"/>
              <a:buAutoNum type="arabicPeriod"/>
            </a:pPr>
            <a:r>
              <a:rPr lang="en-US" altLang="en-US" dirty="0"/>
              <a:t>NY</a:t>
            </a:r>
          </a:p>
          <a:p>
            <a:pPr marL="235572" indent="-235572" eaLnBrk="1" hangingPunct="1">
              <a:spcBef>
                <a:spcPct val="0"/>
              </a:spcBef>
              <a:buFont typeface="+mj-lt"/>
              <a:buAutoNum type="arabicPeriod"/>
            </a:pPr>
            <a:r>
              <a:rPr lang="en-US" altLang="en-US" dirty="0"/>
              <a:t>Florida </a:t>
            </a:r>
            <a:r>
              <a:rPr lang="en-US" altLang="en-US" b="1" dirty="0"/>
              <a:t>886k LGBT people</a:t>
            </a:r>
            <a:r>
              <a:rPr lang="en-US" altLang="en-US" dirty="0"/>
              <a:t>, Miami 6</a:t>
            </a:r>
            <a:r>
              <a:rPr lang="en-US" altLang="en-US" baseline="30000" dirty="0"/>
              <a:t>th</a:t>
            </a:r>
            <a:r>
              <a:rPr lang="en-US" altLang="en-US" dirty="0"/>
              <a:t> largest LGBT city in the US</a:t>
            </a:r>
          </a:p>
          <a:p>
            <a:pPr marL="235572" indent="-235572" eaLnBrk="1" hangingPunct="1">
              <a:spcBef>
                <a:spcPct val="0"/>
              </a:spcBef>
              <a:buFont typeface="+mj-lt"/>
              <a:buAutoNum type="arabicPeriod"/>
            </a:pPr>
            <a:r>
              <a:rPr lang="en-US" altLang="en-US" dirty="0"/>
              <a:t>Illinois</a:t>
            </a: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4CD2FA2F-073E-4686-9196-F79428868DC4}"/>
              </a:ext>
            </a:extLst>
          </p:cNvPr>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3F8EC10D-C2E0-43A7-A23E-D667802C50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Calibri"/>
            </a:endParaRPr>
          </a:p>
        </p:txBody>
      </p:sp>
      <p:sp>
        <p:nvSpPr>
          <p:cNvPr id="70659" name="Slide Number Placeholder 3">
            <a:extLst>
              <a:ext uri="{FF2B5EF4-FFF2-40B4-BE49-F238E27FC236}">
                <a16:creationId xmlns:a16="http://schemas.microsoft.com/office/drawing/2014/main" id="{B1BB06EB-668E-44DE-B986-1AAB3116EE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65610" indent="-294465">
              <a:spcBef>
                <a:spcPct val="30000"/>
              </a:spcBef>
              <a:defRPr sz="1200">
                <a:solidFill>
                  <a:schemeClr val="tx1"/>
                </a:solidFill>
                <a:latin typeface="Calibri" panose="020F0502020204030204" pitchFamily="34" charset="0"/>
                <a:ea typeface="MS PGothic" panose="020B0600070205080204" pitchFamily="34" charset="-128"/>
              </a:defRPr>
            </a:lvl2pPr>
            <a:lvl3pPr marL="1177862" indent="-235572">
              <a:spcBef>
                <a:spcPct val="30000"/>
              </a:spcBef>
              <a:defRPr sz="1200">
                <a:solidFill>
                  <a:schemeClr val="tx1"/>
                </a:solidFill>
                <a:latin typeface="Calibri" panose="020F0502020204030204" pitchFamily="34" charset="0"/>
                <a:ea typeface="MS PGothic" panose="020B0600070205080204" pitchFamily="34" charset="-128"/>
              </a:defRPr>
            </a:lvl3pPr>
            <a:lvl4pPr marL="1649006" indent="-235572">
              <a:spcBef>
                <a:spcPct val="30000"/>
              </a:spcBef>
              <a:defRPr sz="1200">
                <a:solidFill>
                  <a:schemeClr val="tx1"/>
                </a:solidFill>
                <a:latin typeface="Calibri" panose="020F0502020204030204" pitchFamily="34" charset="0"/>
                <a:ea typeface="MS PGothic" panose="020B0600070205080204" pitchFamily="34" charset="-128"/>
              </a:defRPr>
            </a:lvl4pPr>
            <a:lvl5pPr marL="2120151" indent="-235572">
              <a:spcBef>
                <a:spcPct val="30000"/>
              </a:spcBef>
              <a:defRPr sz="1200">
                <a:solidFill>
                  <a:schemeClr val="tx1"/>
                </a:solidFill>
                <a:latin typeface="Calibri" panose="020F0502020204030204" pitchFamily="34" charset="0"/>
                <a:ea typeface="MS PGothic" panose="020B0600070205080204" pitchFamily="34" charset="-128"/>
              </a:defRPr>
            </a:lvl5pPr>
            <a:lvl6pPr marL="259129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62440"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33585"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04729" indent="-2355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42289">
              <a:spcBef>
                <a:spcPct val="0"/>
              </a:spcBef>
              <a:defRPr/>
            </a:pPr>
            <a:fld id="{1B35FF5E-7B45-4A05-94EB-6ED79594FF19}" type="slidenum">
              <a:rPr lang="en-US" altLang="en-US">
                <a:solidFill>
                  <a:prstClr val="black"/>
                </a:solidFill>
              </a:rPr>
              <a:pPr defTabSz="942289">
                <a:spcBef>
                  <a:spcPct val="0"/>
                </a:spcBef>
                <a:defRPr/>
              </a:pPr>
              <a:t>25</a:t>
            </a:fld>
            <a:endParaRPr lang="en-US" altLang="en-US">
              <a:solidFill>
                <a:prstClr val="black"/>
              </a:solidFill>
            </a:endParaRPr>
          </a:p>
        </p:txBody>
      </p:sp>
    </p:spTree>
    <p:extLst>
      <p:ext uri="{BB962C8B-B14F-4D97-AF65-F5344CB8AC3E}">
        <p14:creationId xmlns:p14="http://schemas.microsoft.com/office/powerpoint/2010/main" val="384456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6ae54b63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56ae54b63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(Bibi, 2022) https://www.hrc.org/news/florida-senate-passes-dont-say-gay-or-trans-bill-legislation-heads-to-desantis-desk-for-signature-or-veto</a:t>
            </a:r>
          </a:p>
          <a:p>
            <a:r>
              <a:rPr lang="en-US" dirty="0"/>
              <a:t>https://www.hrc.org/press-releases/weekly-roundup-of-anti-lgbtq-legislation-advancing-in-states-across-the-country-3</a:t>
            </a:r>
          </a:p>
          <a:p>
            <a:endParaRPr lang="en-US" dirty="0"/>
          </a:p>
          <a:p>
            <a:pPr defTabSz="942289">
              <a:defRPr/>
            </a:pPr>
            <a:r>
              <a:rPr lang="en-US" dirty="0"/>
              <a:t>Although Florida does not have statewide non-LGBT protections, certain </a:t>
            </a:r>
            <a:r>
              <a:rPr lang="en-US" dirty="0" err="1"/>
              <a:t>municiplaties</a:t>
            </a:r>
            <a:r>
              <a:rPr lang="en-US" dirty="0"/>
              <a:t> do have LGBT protections. </a:t>
            </a:r>
          </a:p>
          <a:p>
            <a:endParaRPr lang="en-US" dirty="0"/>
          </a:p>
          <a:p>
            <a:endParaRPr lang="en-US" dirty="0"/>
          </a:p>
          <a:p>
            <a:pPr algn="l" rtl="0" fontAlgn="base">
              <a:buFont typeface="Arial" panose="020B0604020202020204" pitchFamily="34" charset="0"/>
              <a:buChar char="•"/>
            </a:pPr>
            <a:r>
              <a:rPr lang="en-US" b="0" i="0" dirty="0">
                <a:solidFill>
                  <a:srgbClr val="111111"/>
                </a:solidFill>
                <a:effectLst/>
                <a:latin typeface="inherit"/>
              </a:rPr>
              <a:t>Laws banning gender affirming care for transgender youth: 13</a:t>
            </a:r>
          </a:p>
          <a:p>
            <a:pPr algn="l" rtl="0" fontAlgn="base">
              <a:buFont typeface="Arial" panose="020B0604020202020204" pitchFamily="34" charset="0"/>
              <a:buChar char="•"/>
            </a:pPr>
            <a:r>
              <a:rPr lang="en-US" b="0" i="0" dirty="0">
                <a:solidFill>
                  <a:srgbClr val="111111"/>
                </a:solidFill>
                <a:effectLst/>
                <a:latin typeface="inherit"/>
              </a:rPr>
              <a:t>Laws requiring or allowing misgendering of transgender students: 3</a:t>
            </a:r>
          </a:p>
          <a:p>
            <a:pPr algn="l" rtl="0" fontAlgn="base">
              <a:buFont typeface="Arial" panose="020B0604020202020204" pitchFamily="34" charset="0"/>
              <a:buChar char="•"/>
            </a:pPr>
            <a:r>
              <a:rPr lang="en-US" b="0" i="0" dirty="0">
                <a:solidFill>
                  <a:srgbClr val="111111"/>
                </a:solidFill>
                <a:effectLst/>
                <a:latin typeface="inherit"/>
              </a:rPr>
              <a:t>Laws targeting drag performances: 2</a:t>
            </a:r>
          </a:p>
          <a:p>
            <a:pPr algn="l" rtl="0" fontAlgn="base">
              <a:buFont typeface="Arial" panose="020B0604020202020204" pitchFamily="34" charset="0"/>
              <a:buChar char="•"/>
            </a:pPr>
            <a:r>
              <a:rPr lang="en-US" b="0" i="0" dirty="0">
                <a:solidFill>
                  <a:srgbClr val="111111"/>
                </a:solidFill>
                <a:effectLst/>
                <a:latin typeface="inherit"/>
              </a:rPr>
              <a:t>Laws creating a license to discriminate: 3</a:t>
            </a:r>
          </a:p>
          <a:p>
            <a:pPr algn="l" rtl="0" fontAlgn="base">
              <a:buFont typeface="Arial" panose="020B0604020202020204" pitchFamily="34" charset="0"/>
              <a:buChar char="•"/>
            </a:pPr>
            <a:r>
              <a:rPr lang="en-US" b="0" i="0" dirty="0">
                <a:solidFill>
                  <a:srgbClr val="111111"/>
                </a:solidFill>
                <a:effectLst/>
                <a:latin typeface="inherit"/>
              </a:rPr>
              <a:t>Laws censoring school curriculum, including books: 2</a:t>
            </a:r>
          </a:p>
          <a:p>
            <a:endParaRPr lang="en-US" dirty="0"/>
          </a:p>
          <a:p>
            <a:endParaRPr lang="en-US"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56ae54b63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56ae54b63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https://www.floridahealth.gov/_documents/newsroom/press-releases/2022/04/20220420-gender-dysphoria-guidance.pdf?utm_medium=email&amp;utm_source=govdelivery</a:t>
            </a:r>
          </a:p>
          <a:p>
            <a:r>
              <a:rPr lang="en-US" dirty="0"/>
              <a:t>https://www.hrc.org/press-releases/fact-check-human-rights-campaign-rebuts-florida-department-of-health-disinformation-about-gender-affirming-care-point-by-point</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6ae54b63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56ae54b63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(Gonzalez, 2022) https://www.axios.com/mental-health-lgbtq-youth-anti-trans-bills-fd67fa3c-0efa-4301-8083-312f1e28d8aa.html</a:t>
            </a:r>
          </a:p>
          <a:p>
            <a:pPr marL="158750" indent="0">
              <a:buNone/>
            </a:pPr>
            <a:r>
              <a:rPr lang="en-US" dirty="0"/>
              <a:t>https://www.americanprogress.org/article/state-lgbtq-community-2020/</a:t>
            </a:r>
          </a:p>
          <a:p>
            <a:pPr marL="158750" indent="0">
              <a:buNone/>
            </a:pPr>
            <a:endParaRPr lang="en-US" dirty="0"/>
          </a:p>
          <a:p>
            <a:pPr marL="158750" indent="0">
              <a:buNone/>
            </a:pPr>
            <a:r>
              <a:rPr lang="en-US" dirty="0"/>
              <a:t>85% of youth report that the current legislative climate has negatively affected their mental health</a:t>
            </a:r>
          </a:p>
          <a:p>
            <a:pPr marL="158750" indent="0">
              <a:buNone/>
            </a:pPr>
            <a:endParaRPr lang="en-US" dirty="0"/>
          </a:p>
          <a:p>
            <a:pPr marL="158750" indent="0">
              <a:buNone/>
            </a:pPr>
            <a:r>
              <a:rPr lang="en-US" dirty="0"/>
              <a:t>LGBT young people 10-24 y/o (</a:t>
            </a:r>
            <a:r>
              <a:rPr lang="en-US" b="0" i="0" dirty="0">
                <a:solidFill>
                  <a:srgbClr val="101066"/>
                </a:solidFill>
                <a:effectLst/>
                <a:latin typeface="Manrope"/>
              </a:rPr>
              <a:t>Hedegaard, Curtin, &amp; Warner, 2018)</a:t>
            </a:r>
            <a:endParaRPr lang="en-US" dirty="0"/>
          </a:p>
          <a:p>
            <a:pPr marL="158750" indent="0">
              <a:buNone/>
            </a:pPr>
            <a:r>
              <a:rPr lang="en-US" dirty="0"/>
              <a:t>LGBT youth are 4x more likely to commit suicide (</a:t>
            </a:r>
            <a:r>
              <a:rPr lang="da-DK" b="0" i="0" dirty="0">
                <a:solidFill>
                  <a:srgbClr val="101066"/>
                </a:solidFill>
                <a:effectLst/>
                <a:latin typeface="Manrope"/>
              </a:rPr>
              <a:t>Johns et al., 2019; Johns et al., 2020) </a:t>
            </a:r>
            <a:br>
              <a:rPr lang="da-DK" b="0" i="0" dirty="0">
                <a:solidFill>
                  <a:srgbClr val="101066"/>
                </a:solidFill>
                <a:effectLst/>
                <a:latin typeface="Manrope"/>
              </a:rPr>
            </a:br>
            <a:r>
              <a:rPr lang="en-US" dirty="0"/>
              <a:t>https://www.thetrevorproject.org/resources/article/facts-about-lgbtq-youth-suicide/</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t>
            </a:r>
            <a:r>
              <a:rPr lang="en-US" dirty="0" err="1"/>
              <a:t>Ard</a:t>
            </a:r>
            <a:r>
              <a:rPr lang="en-US" dirty="0"/>
              <a:t>, 2016) </a:t>
            </a:r>
          </a:p>
          <a:p>
            <a:endParaRPr lang="en-US" dirty="0"/>
          </a:p>
          <a:p>
            <a:r>
              <a:rPr lang="en-US" dirty="0"/>
              <a:t>Limited screening, increased cancers in gay men, transgender</a:t>
            </a:r>
          </a:p>
          <a:p>
            <a:endParaRPr lang="en-US" dirty="0"/>
          </a:p>
          <a:p>
            <a:r>
              <a:rPr lang="en-US" dirty="0"/>
              <a:t> https://bioascend.com/wp-content/uploads/2021/10/05_Addressing-Disparities-in-Cancer-Care-for-Minority-Populations_LGBTQ-Resource-Guide_FINAL.pdf</a:t>
            </a:r>
          </a:p>
          <a:p>
            <a:endParaRPr lang="en-US" dirty="0"/>
          </a:p>
        </p:txBody>
      </p:sp>
      <p:sp>
        <p:nvSpPr>
          <p:cNvPr id="4" name="Slide Number Placeholder 3"/>
          <p:cNvSpPr>
            <a:spLocks noGrp="1"/>
          </p:cNvSpPr>
          <p:nvPr>
            <p:ph type="sldNum" sz="quarter" idx="5"/>
          </p:nvPr>
        </p:nvSpPr>
        <p:spPr/>
        <p:txBody>
          <a:bodyPr/>
          <a:lstStyle/>
          <a:p>
            <a:fld id="{03333CA8-6513-4767-A031-5182AD52A24D}" type="slidenum">
              <a:rPr lang="en-US" altLang="en-US" smtClean="0"/>
              <a:pPr/>
              <a:t>8</a:t>
            </a:fld>
            <a:endParaRPr lang="en-US" altLang="en-US"/>
          </a:p>
        </p:txBody>
      </p:sp>
    </p:spTree>
    <p:extLst>
      <p:ext uri="{BB962C8B-B14F-4D97-AF65-F5344CB8AC3E}">
        <p14:creationId xmlns:p14="http://schemas.microsoft.com/office/powerpoint/2010/main" val="357161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56ae54b63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56ae54b6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eaLnBrk="1" fontAlgn="t" latinLnBrk="0" hangingPunct="1">
              <a:spcBef>
                <a:spcPts val="0"/>
              </a:spcBef>
              <a:spcAft>
                <a:spcPts val="0"/>
              </a:spcAft>
              <a:buNone/>
            </a:pPr>
            <a:r>
              <a:rPr lang="en-US" sz="1100" b="0"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Healthcare experiences</a:t>
            </a:r>
            <a:endParaRPr lang="en-US" sz="1100" b="0" i="0" u="none" strike="noStrike" dirty="0">
              <a:effectLst/>
              <a:latin typeface="Arial" panose="020B0604020202020204" pitchFamily="34" charset="0"/>
            </a:endParaRPr>
          </a:p>
          <a:p>
            <a:pPr marL="457200" marR="0" indent="0" algn="l" rtl="0" eaLnBrk="1" fontAlgn="t" latinLnBrk="0" hangingPunct="1">
              <a:spcBef>
                <a:spcPts val="0"/>
              </a:spcBef>
              <a:spcAft>
                <a:spcPts val="0"/>
              </a:spcAft>
              <a:buNone/>
            </a:pPr>
            <a:r>
              <a:rPr lang="en-US" sz="1100" b="1"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Disclosing sexual orientation and/or gender identity</a:t>
            </a:r>
            <a:r>
              <a:rPr lang="en-US" sz="1100" b="0"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0" dirty="0">
                <a:effectLst/>
                <a:latin typeface="Times New Roman" panose="02020603050405020304" pitchFamily="18" charset="0"/>
                <a:ea typeface="Times New Roman" panose="02020603050405020304" pitchFamily="18" charset="0"/>
              </a:rPr>
              <a:t>Most doctors in Miami that I have, they haven't directly or indirectly brought the subject up about me being gay :</a:t>
            </a:r>
            <a:endParaRPr lang="en-US" sz="1100" b="0" i="0" u="none" strike="noStrike" dirty="0">
              <a:effectLst/>
              <a:latin typeface="Arial" panose="020B0604020202020204" pitchFamily="34" charset="0"/>
            </a:endParaRPr>
          </a:p>
          <a:p>
            <a:pPr marL="0" marR="0" indent="0" algn="l" rtl="0" eaLnBrk="1" fontAlgn="t" latinLnBrk="0" hangingPunct="1">
              <a:spcBef>
                <a:spcPts val="0"/>
              </a:spcBef>
              <a:spcAft>
                <a:spcPts val="0"/>
              </a:spcAft>
              <a:buNone/>
            </a:pPr>
            <a:r>
              <a:rPr lang="en-US" sz="1100" b="0"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b="0" i="0" u="none" strike="noStrike" dirty="0">
              <a:effectLst/>
              <a:latin typeface="Arial" panose="020B0604020202020204" pitchFamily="34" charset="0"/>
            </a:endParaRPr>
          </a:p>
          <a:p>
            <a:pPr marL="457200" marR="0" indent="0" algn="l" rtl="0" eaLnBrk="1" fontAlgn="t" latinLnBrk="0" hangingPunct="1">
              <a:spcBef>
                <a:spcPts val="0"/>
              </a:spcBef>
              <a:spcAft>
                <a:spcPts val="0"/>
              </a:spcAft>
              <a:buNone/>
            </a:pPr>
            <a:r>
              <a:rPr lang="en-US" sz="1100" b="1"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Selecting a healthcare provider</a:t>
            </a:r>
            <a:r>
              <a:rPr lang="en-US" sz="1100" b="0"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0" dirty="0">
                <a:effectLst/>
                <a:latin typeface="Times New Roman" panose="02020603050405020304" pitchFamily="18" charset="0"/>
                <a:ea typeface="Times New Roman" panose="02020603050405020304" pitchFamily="18" charset="0"/>
              </a:rPr>
              <a:t>"I definitely try and get recommendations, especially from people in the queer community”</a:t>
            </a:r>
            <a:endParaRPr lang="en-US" sz="1100" b="0" i="0" u="none" strike="noStrike" dirty="0">
              <a:effectLst/>
              <a:latin typeface="Arial" panose="020B0604020202020204" pitchFamily="34" charset="0"/>
            </a:endParaRPr>
          </a:p>
          <a:p>
            <a:pPr marL="0" marR="0" indent="0" algn="l" rtl="0" eaLnBrk="1" fontAlgn="t" latinLnBrk="0" hangingPunct="1">
              <a:spcBef>
                <a:spcPts val="0"/>
              </a:spcBef>
              <a:spcAft>
                <a:spcPts val="0"/>
              </a:spcAft>
              <a:buNone/>
            </a:pPr>
            <a:r>
              <a:rPr lang="en-US" sz="1100" b="0"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b="0" i="0" u="none" strike="noStrike" dirty="0">
              <a:effectLst/>
              <a:latin typeface="Arial" panose="020B0604020202020204" pitchFamily="34" charset="0"/>
            </a:endParaRPr>
          </a:p>
          <a:p>
            <a:pPr marL="457200" marR="0" indent="0" algn="l" rtl="0" eaLnBrk="1" fontAlgn="t" latinLnBrk="0" hangingPunct="1">
              <a:spcBef>
                <a:spcPts val="0"/>
              </a:spcBef>
              <a:spcAft>
                <a:spcPts val="0"/>
              </a:spcAft>
              <a:buNone/>
            </a:pPr>
            <a:r>
              <a:rPr lang="en-US" sz="1100" b="1"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Pronouns matter</a:t>
            </a:r>
            <a:r>
              <a:rPr lang="en-US" sz="1100" b="0"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kern="0" dirty="0">
                <a:effectLst/>
                <a:latin typeface="Times New Roman" panose="02020603050405020304" pitchFamily="18" charset="0"/>
                <a:ea typeface="Times New Roman" panose="02020603050405020304" pitchFamily="18" charset="0"/>
              </a:rPr>
              <a:t>If they asked me [my pronouns], then like, that's a telltale, like, I care about your identity, and I am at least willing to put in the effort to respect it. I mean, if I walk in and they, like, start referring to me as she/her in assuming my name, and assuming my pronouns and things like that, it doesn't necessarily mean it's unsafe, but like, I don't feel safe" </a:t>
            </a:r>
            <a:endParaRPr lang="en-US" sz="1100" b="0" i="0" u="none" strike="noStrike" dirty="0">
              <a:effectLst/>
              <a:latin typeface="Arial" panose="020B0604020202020204" pitchFamily="34" charset="0"/>
            </a:endParaRPr>
          </a:p>
          <a:p>
            <a:pPr marL="158750" indent="0" eaLnBrk="1" hangingPunct="1">
              <a:spcBef>
                <a:spcPct val="0"/>
              </a:spcBef>
              <a:buNone/>
            </a:pPr>
            <a:endParaRPr lang="en-US" altLang="en-US" dirty="0"/>
          </a:p>
          <a:p>
            <a:pPr marL="158750" indent="0">
              <a:buNone/>
            </a:pPr>
            <a:endParaRPr lang="en-US" dirty="0"/>
          </a:p>
        </p:txBody>
      </p:sp>
    </p:spTree>
    <p:extLst>
      <p:ext uri="{BB962C8B-B14F-4D97-AF65-F5344CB8AC3E}">
        <p14:creationId xmlns:p14="http://schemas.microsoft.com/office/powerpoint/2010/main" val="278158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eaLnBrk="1" fontAlgn="t" latinLnBrk="0" hangingPunct="1">
              <a:spcBef>
                <a:spcPts val="0"/>
              </a:spcBef>
              <a:spcAft>
                <a:spcPts val="0"/>
              </a:spcAft>
              <a:buNone/>
            </a:pPr>
            <a:r>
              <a:rPr lang="en-US" sz="1100" b="0"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Ideal LGBT+ inclusive healthcare</a:t>
            </a:r>
            <a:endParaRPr lang="en-US" sz="1100" b="0" i="0" u="none" strike="noStrike" dirty="0">
              <a:effectLst/>
              <a:latin typeface="Arial" panose="020B0604020202020204" pitchFamily="34" charset="0"/>
            </a:endParaRPr>
          </a:p>
          <a:p>
            <a:pPr marL="457200" marR="0" indent="0" algn="l" rtl="0" eaLnBrk="1" fontAlgn="t" latinLnBrk="0" hangingPunct="1">
              <a:spcBef>
                <a:spcPts val="0"/>
              </a:spcBef>
              <a:spcAft>
                <a:spcPts val="0"/>
              </a:spcAft>
              <a:buNone/>
            </a:pPr>
            <a:r>
              <a:rPr lang="en-US" sz="1100" b="0"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LGBT+ affirming environment: Ask about SOGI, respect person, </a:t>
            </a:r>
            <a:r>
              <a:rPr lang="en-US" sz="1100" b="0" i="0" u="none" strike="noStrike"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non-judgemental</a:t>
            </a:r>
            <a:r>
              <a:rPr lang="en-US" sz="1100" b="0"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safe environment, confidential </a:t>
            </a:r>
            <a:r>
              <a:rPr lang="en-US" sz="1100" b="0" i="1"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i="1" kern="0" dirty="0">
                <a:effectLst/>
                <a:latin typeface="Times New Roman" panose="02020603050405020304" pitchFamily="18" charset="0"/>
                <a:ea typeface="Times New Roman" panose="02020603050405020304" pitchFamily="18" charset="0"/>
              </a:rPr>
              <a:t>It's just kind of like health care without assuming automatically that the person that they are helping is a cis-het [cisgender-heterosexual] person" (Participant 3). "It's the queering of all of that. It's understanding [that] white cis-het [cisgender heterosexual] is not the standard" </a:t>
            </a:r>
            <a:endParaRPr lang="en-US" sz="1100" b="0" i="1" u="none" strike="noStrike" dirty="0">
              <a:effectLst/>
              <a:latin typeface="Arial" panose="020B0604020202020204" pitchFamily="34" charset="0"/>
            </a:endParaRPr>
          </a:p>
          <a:p>
            <a:pPr marL="0" marR="0" indent="0" algn="l" rtl="0" eaLnBrk="1" fontAlgn="t" latinLnBrk="0" hangingPunct="1">
              <a:spcBef>
                <a:spcPts val="0"/>
              </a:spcBef>
              <a:spcAft>
                <a:spcPts val="0"/>
              </a:spcAft>
              <a:buNone/>
            </a:pPr>
            <a:r>
              <a:rPr lang="en-US" sz="1100" b="0"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b="0" i="0" u="none" strike="noStrike" dirty="0">
              <a:effectLst/>
              <a:latin typeface="Arial" panose="020B0604020202020204" pitchFamily="34" charset="0"/>
            </a:endParaRPr>
          </a:p>
          <a:p>
            <a:pPr marL="457200" marR="0" indent="0" algn="l" rtl="0" eaLnBrk="1" fontAlgn="t" latinLnBrk="0" hangingPunct="1">
              <a:spcBef>
                <a:spcPts val="0"/>
              </a:spcBef>
              <a:spcAft>
                <a:spcPts val="0"/>
              </a:spcAft>
              <a:buNone/>
            </a:pPr>
            <a:r>
              <a:rPr lang="en-US" sz="1100" b="0"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LGBT+ representation and symbols of support: Highlight LGBT+ providers, add pronouns to </a:t>
            </a:r>
            <a:r>
              <a:rPr lang="en-US" sz="1100" b="0" i="0" u="none" strike="noStrike"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HCPs’</a:t>
            </a:r>
            <a:r>
              <a:rPr lang="en-US" sz="1100" b="0"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nametags, include more LGBT+ marketing/pamphlets  “</a:t>
            </a:r>
            <a:r>
              <a:rPr lang="en-US" sz="1100" i="1" kern="0" dirty="0">
                <a:effectLst/>
                <a:latin typeface="Times New Roman" panose="02020603050405020304" pitchFamily="18" charset="0"/>
                <a:ea typeface="Times New Roman" panose="02020603050405020304" pitchFamily="18" charset="0"/>
              </a:rPr>
              <a:t>the LGBTQ pin on their uniform. He spoke to us in a way that let us know that we could be open […] We could be very honest with this individual”</a:t>
            </a:r>
            <a:endParaRPr lang="en-US" sz="1100" b="0" i="1" u="none" strike="noStrike" dirty="0">
              <a:effectLst/>
              <a:latin typeface="Arial" panose="020B0604020202020204" pitchFamily="34" charset="0"/>
            </a:endParaRPr>
          </a:p>
          <a:p>
            <a:pPr marL="0" marR="0" indent="0" algn="l" rtl="0" eaLnBrk="1" fontAlgn="t" latinLnBrk="0" hangingPunct="1">
              <a:spcBef>
                <a:spcPts val="0"/>
              </a:spcBef>
              <a:spcAft>
                <a:spcPts val="0"/>
              </a:spcAft>
              <a:buNone/>
            </a:pPr>
            <a:r>
              <a:rPr lang="en-US" sz="1100" b="0"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b="0" i="0" u="none" strike="noStrike" dirty="0">
              <a:effectLst/>
              <a:latin typeface="Arial" panose="020B0604020202020204" pitchFamily="34" charset="0"/>
            </a:endParaRPr>
          </a:p>
          <a:p>
            <a:pPr marL="457200" marR="0" indent="0" algn="l" rtl="0" eaLnBrk="1" fontAlgn="t" latinLnBrk="0" hangingPunct="1">
              <a:spcBef>
                <a:spcPts val="0"/>
              </a:spcBef>
              <a:spcAft>
                <a:spcPts val="0"/>
              </a:spcAft>
              <a:buNone/>
            </a:pPr>
            <a:r>
              <a:rPr lang="en-US" sz="1100" b="0" i="0" u="none" strike="noStrike"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LGBT+ informed and educated healthcare providers: LGBT+ cultural competence/humility. Providers should understand language, history, and healthcare needs of LGBT+ community. “</a:t>
            </a:r>
            <a:r>
              <a:rPr lang="en-US" sz="1100" i="1" kern="0" dirty="0">
                <a:effectLst/>
                <a:latin typeface="Times New Roman" panose="02020603050405020304" pitchFamily="18" charset="0"/>
                <a:ea typeface="Times New Roman" panose="02020603050405020304" pitchFamily="18" charset="0"/>
              </a:rPr>
              <a:t>I need someone who's going to be pro-LGBT, who's going to go out of their way to work on the specific needs of me as an LGBTQ person […] I go through a lot of things that most patients will never go through, and I can't have a therapist that doesn't understand gender dysphoria”</a:t>
            </a:r>
            <a:endParaRPr lang="en-US" sz="1100" b="0" i="1" u="none" strike="noStrike" dirty="0">
              <a:effectLst/>
              <a:latin typeface="Arial" panose="020B0604020202020204" pitchFamily="34" charset="0"/>
            </a:endParaRPr>
          </a:p>
          <a:p>
            <a:pPr marL="158750" indent="0">
              <a:buNone/>
            </a:pPr>
            <a:endParaRPr lang="en-US" dirty="0"/>
          </a:p>
        </p:txBody>
      </p:sp>
    </p:spTree>
    <p:extLst>
      <p:ext uri="{BB962C8B-B14F-4D97-AF65-F5344CB8AC3E}">
        <p14:creationId xmlns:p14="http://schemas.microsoft.com/office/powerpoint/2010/main" val="1510369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16;p2"/>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b="1"/>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b="1"/>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2"/>
          <p:cNvPicPr preferRelativeResize="0"/>
          <p:nvPr/>
        </p:nvPicPr>
        <p:blipFill>
          <a:blip r:embed="rId2">
            <a:alphaModFix/>
          </a:blip>
          <a:stretch>
            <a:fillRect/>
          </a:stretch>
        </p:blipFill>
        <p:spPr>
          <a:xfrm>
            <a:off x="0" y="-1"/>
            <a:ext cx="9144000"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34EC8-8A67-4BBA-94C9-A16D357025D2}"/>
              </a:ext>
            </a:extLst>
          </p:cNvPr>
          <p:cNvSpPr>
            <a:spLocks noGrp="1"/>
          </p:cNvSpPr>
          <p:nvPr>
            <p:ph type="dt" sz="half" idx="10"/>
          </p:nvPr>
        </p:nvSpPr>
        <p:spPr>
          <a:xfrm>
            <a:off x="457200" y="4767263"/>
            <a:ext cx="2133600" cy="273844"/>
          </a:xfrm>
          <a:prstGeom prst="rect">
            <a:avLst/>
          </a:prstGeom>
        </p:spPr>
        <p:txBody>
          <a:bodyPr/>
          <a:lstStyle>
            <a:lvl1pPr eaLnBrk="1" hangingPunct="1">
              <a:defRPr>
                <a:latin typeface="Arial" charset="0"/>
              </a:defRPr>
            </a:lvl1pPr>
          </a:lstStyle>
          <a:p>
            <a:pPr>
              <a:defRPr/>
            </a:pPr>
            <a:fld id="{91D34CB4-CB78-4EEA-A6AB-83E12FC6A6CD}" type="datetime1">
              <a:rPr lang="en-US" smtClean="0"/>
              <a:t>9/14/2023</a:t>
            </a:fld>
            <a:endParaRPr lang="en-US"/>
          </a:p>
        </p:txBody>
      </p:sp>
      <p:sp>
        <p:nvSpPr>
          <p:cNvPr id="5" name="Footer Placeholder 4">
            <a:extLst>
              <a:ext uri="{FF2B5EF4-FFF2-40B4-BE49-F238E27FC236}">
                <a16:creationId xmlns:a16="http://schemas.microsoft.com/office/drawing/2014/main" id="{F8502551-1007-4237-9861-D3A80CD95B22}"/>
              </a:ext>
            </a:extLst>
          </p:cNvPr>
          <p:cNvSpPr>
            <a:spLocks noGrp="1"/>
          </p:cNvSpPr>
          <p:nvPr>
            <p:ph type="ftr" sz="quarter" idx="11"/>
          </p:nvPr>
        </p:nvSpPr>
        <p:spPr>
          <a:xfrm>
            <a:off x="3124200" y="4767263"/>
            <a:ext cx="2895600" cy="273844"/>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0F1D7BCF-222F-4EEC-9CF0-1163D3A918AA}"/>
              </a:ext>
            </a:extLst>
          </p:cNvPr>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15D401D-170C-4415-BAE5-DF3A756569FC}" type="slidenum">
              <a:rPr lang="en-US" altLang="en-US"/>
              <a:pPr/>
              <a:t>‹#›</a:t>
            </a:fld>
            <a:endParaRPr lang="en-US" altLang="en-US"/>
          </a:p>
        </p:txBody>
      </p:sp>
    </p:spTree>
    <p:extLst>
      <p:ext uri="{BB962C8B-B14F-4D97-AF65-F5344CB8AC3E}">
        <p14:creationId xmlns:p14="http://schemas.microsoft.com/office/powerpoint/2010/main" val="905358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CB312A-C97B-481E-96FC-71773750F99F}"/>
              </a:ext>
            </a:extLst>
          </p:cNvPr>
          <p:cNvSpPr>
            <a:spLocks noGrp="1"/>
          </p:cNvSpPr>
          <p:nvPr>
            <p:ph type="dt" sz="half" idx="10"/>
          </p:nvPr>
        </p:nvSpPr>
        <p:spPr>
          <a:xfrm>
            <a:off x="457200" y="4767263"/>
            <a:ext cx="2133600" cy="273844"/>
          </a:xfrm>
          <a:prstGeom prst="rect">
            <a:avLst/>
          </a:prstGeom>
        </p:spPr>
        <p:txBody>
          <a:bodyPr/>
          <a:lstStyle>
            <a:lvl1pPr eaLnBrk="1" hangingPunct="1">
              <a:defRPr>
                <a:latin typeface="Arial" charset="0"/>
              </a:defRPr>
            </a:lvl1pPr>
          </a:lstStyle>
          <a:p>
            <a:pPr>
              <a:defRPr/>
            </a:pPr>
            <a:fld id="{91B2AEAB-18EE-4565-9567-C4BDCF6B5CAC}" type="datetime1">
              <a:rPr lang="en-US" smtClean="0"/>
              <a:t>9/15/2023</a:t>
            </a:fld>
            <a:endParaRPr lang="en-US"/>
          </a:p>
        </p:txBody>
      </p:sp>
      <p:sp>
        <p:nvSpPr>
          <p:cNvPr id="6" name="Footer Placeholder 5">
            <a:extLst>
              <a:ext uri="{FF2B5EF4-FFF2-40B4-BE49-F238E27FC236}">
                <a16:creationId xmlns:a16="http://schemas.microsoft.com/office/drawing/2014/main" id="{F0962EF5-A194-4CA5-AEBB-7A9A9BA72BDF}"/>
              </a:ext>
            </a:extLst>
          </p:cNvPr>
          <p:cNvSpPr>
            <a:spLocks noGrp="1"/>
          </p:cNvSpPr>
          <p:nvPr>
            <p:ph type="ftr" sz="quarter" idx="11"/>
          </p:nvPr>
        </p:nvSpPr>
        <p:spPr>
          <a:xfrm>
            <a:off x="3124200" y="4767263"/>
            <a:ext cx="2895600" cy="273844"/>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113987F-8F5A-4F9F-8F06-286C025E5FFD}"/>
              </a:ext>
            </a:extLst>
          </p:cNvPr>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699DFED-651B-44C9-BACE-487AD8AE0C0D}" type="slidenum">
              <a:rPr lang="en-US" altLang="en-US"/>
              <a:pPr/>
              <a:t>‹#›</a:t>
            </a:fld>
            <a:endParaRPr lang="en-US" altLang="en-US"/>
          </a:p>
        </p:txBody>
      </p:sp>
    </p:spTree>
    <p:extLst>
      <p:ext uri="{BB962C8B-B14F-4D97-AF65-F5344CB8AC3E}">
        <p14:creationId xmlns:p14="http://schemas.microsoft.com/office/powerpoint/2010/main" val="305938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b="1"/>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b="1"/>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b="1"/>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82986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2423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b="1"/>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b="1"/>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8" name="Google Shape;48;p10"/>
          <p:cNvPicPr preferRelativeResize="0"/>
          <p:nvPr/>
        </p:nvPicPr>
        <p:blipFill>
          <a:blip r:embed="rId2">
            <a:alphaModFix/>
          </a:blip>
          <a:stretch>
            <a:fillRect/>
          </a:stretch>
        </p:blipFill>
        <p:spPr>
          <a:xfrm>
            <a:off x="0" y="43338"/>
            <a:ext cx="9144000" cy="5056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5">
            <a:alphaModFix/>
          </a:blip>
          <a:stretch>
            <a:fillRect/>
          </a:stretch>
        </p:blipFill>
        <p:spPr>
          <a:xfrm>
            <a:off x="0" y="0"/>
            <a:ext cx="9144000" cy="5143500"/>
          </a:xfrm>
          <a:prstGeom prst="rect">
            <a:avLst/>
          </a:prstGeom>
          <a:noFill/>
          <a:ln>
            <a:noFill/>
          </a:ln>
        </p:spPr>
      </p:pic>
      <p:pic>
        <p:nvPicPr>
          <p:cNvPr id="10" name="Google Shape;10;p1"/>
          <p:cNvPicPr preferRelativeResize="0"/>
          <p:nvPr/>
        </p:nvPicPr>
        <p:blipFill>
          <a:blip r:embed="rId16">
            <a:alphaModFix/>
          </a:blip>
          <a:stretch>
            <a:fillRect/>
          </a:stretch>
        </p:blipFill>
        <p:spPr>
          <a:xfrm>
            <a:off x="0" y="0"/>
            <a:ext cx="9144000" cy="5143500"/>
          </a:xfrm>
          <a:prstGeom prst="rect">
            <a:avLst/>
          </a:prstGeom>
          <a:noFill/>
          <a:ln>
            <a:noFill/>
          </a:ln>
        </p:spPr>
      </p:pic>
      <p:pic>
        <p:nvPicPr>
          <p:cNvPr id="11" name="Google Shape;11;p1"/>
          <p:cNvPicPr preferRelativeResize="0"/>
          <p:nvPr/>
        </p:nvPicPr>
        <p:blipFill>
          <a:blip r:embed="rId17">
            <a:alphaModFix/>
          </a:blip>
          <a:stretch>
            <a:fill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0.jpe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flsenate.gov/Session/Bills/2023"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120367" y="907257"/>
            <a:ext cx="5056434" cy="109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1" dirty="0"/>
              <a:t>Advancing </a:t>
            </a:r>
            <a:r>
              <a:rPr lang="en" sz="3200" b="1" dirty="0">
                <a:solidFill>
                  <a:srgbClr val="FF0000"/>
                </a:solidFill>
                <a:effectLst>
                  <a:innerShdw blurRad="63500" dist="50800" dir="13500000">
                    <a:prstClr val="black">
                      <a:alpha val="50000"/>
                    </a:prstClr>
                  </a:innerShdw>
                </a:effectLst>
              </a:rPr>
              <a:t>L</a:t>
            </a:r>
            <a:r>
              <a:rPr lang="en" sz="3200" b="1" dirty="0">
                <a:solidFill>
                  <a:srgbClr val="FFC000"/>
                </a:solidFill>
                <a:effectLst>
                  <a:innerShdw blurRad="63500" dist="50800" dir="13500000">
                    <a:prstClr val="black">
                      <a:alpha val="50000"/>
                    </a:prstClr>
                  </a:innerShdw>
                </a:effectLst>
              </a:rPr>
              <a:t>G</a:t>
            </a:r>
            <a:r>
              <a:rPr lang="en" sz="3200" b="1" dirty="0">
                <a:solidFill>
                  <a:schemeClr val="accent6">
                    <a:lumMod val="60000"/>
                    <a:lumOff val="40000"/>
                  </a:schemeClr>
                </a:solidFill>
                <a:effectLst>
                  <a:innerShdw blurRad="63500" dist="50800" dir="13500000">
                    <a:prstClr val="black">
                      <a:alpha val="50000"/>
                    </a:prstClr>
                  </a:innerShdw>
                </a:effectLst>
              </a:rPr>
              <a:t>B</a:t>
            </a:r>
            <a:r>
              <a:rPr lang="en" sz="3200" b="1" dirty="0">
                <a:solidFill>
                  <a:srgbClr val="00B050"/>
                </a:solidFill>
                <a:effectLst>
                  <a:innerShdw blurRad="63500" dist="50800" dir="13500000">
                    <a:prstClr val="black">
                      <a:alpha val="50000"/>
                    </a:prstClr>
                  </a:innerShdw>
                </a:effectLst>
              </a:rPr>
              <a:t>T</a:t>
            </a:r>
            <a:r>
              <a:rPr lang="en" sz="3200" b="1" dirty="0">
                <a:solidFill>
                  <a:schemeClr val="accent1">
                    <a:lumMod val="75000"/>
                  </a:schemeClr>
                </a:solidFill>
                <a:effectLst>
                  <a:innerShdw blurRad="63500" dist="50800" dir="13500000">
                    <a:prstClr val="black">
                      <a:alpha val="50000"/>
                    </a:prstClr>
                  </a:innerShdw>
                </a:effectLst>
              </a:rPr>
              <a:t>+</a:t>
            </a:r>
            <a:r>
              <a:rPr lang="en" sz="3200" b="1" dirty="0"/>
              <a:t> Inclusive Healthcare: Voices from S. Florida</a:t>
            </a:r>
            <a:endParaRPr sz="3200" b="1" dirty="0"/>
          </a:p>
        </p:txBody>
      </p:sp>
      <p:sp>
        <p:nvSpPr>
          <p:cNvPr id="61" name="Google Shape;61;p13"/>
          <p:cNvSpPr txBox="1">
            <a:spLocks noGrp="1"/>
          </p:cNvSpPr>
          <p:nvPr>
            <p:ph type="subTitle" idx="1"/>
          </p:nvPr>
        </p:nvSpPr>
        <p:spPr>
          <a:xfrm>
            <a:off x="79867" y="2078419"/>
            <a:ext cx="5096933" cy="1586861"/>
          </a:xfrm>
          <a:prstGeom prst="rect">
            <a:avLst/>
          </a:prstGeom>
        </p:spPr>
        <p:txBody>
          <a:bodyPr spcFirstLastPara="1" wrap="square" lIns="91425" tIns="91425" rIns="91425" bIns="91425" anchor="t" anchorCtr="0">
            <a:normAutofit fontScale="85000" lnSpcReduction="20000"/>
          </a:bodyPr>
          <a:lstStyle/>
          <a:p>
            <a:pPr marL="0" indent="0" algn="l"/>
            <a:r>
              <a:rPr lang="en-US" sz="1600" i="1" dirty="0"/>
              <a:t>Presented by: </a:t>
            </a:r>
          </a:p>
          <a:p>
            <a:pPr marL="0" indent="0" algn="l"/>
            <a:r>
              <a:rPr lang="en-US" sz="1600" b="1" dirty="0"/>
              <a:t>Roberto Roman, PhD, DNP, RN, CMSRN, EBP-C</a:t>
            </a:r>
          </a:p>
          <a:p>
            <a:pPr marL="0" indent="0" algn="l"/>
            <a:r>
              <a:rPr lang="en-US" sz="1600" b="1" dirty="0"/>
              <a:t> </a:t>
            </a:r>
          </a:p>
          <a:p>
            <a:pPr marL="0" indent="0" algn="l"/>
            <a:r>
              <a:rPr lang="en-US" sz="1600" dirty="0" err="1"/>
              <a:t>K.Gattamorta</a:t>
            </a:r>
            <a:r>
              <a:rPr lang="en-US" sz="1600" dirty="0"/>
              <a:t>, PhD, Eds</a:t>
            </a:r>
          </a:p>
          <a:p>
            <a:pPr marL="0" indent="0" algn="l"/>
            <a:r>
              <a:rPr lang="en-US" sz="1600" dirty="0"/>
              <a:t>J. De Santis, PhD, ARNP, ACRN, FAAN</a:t>
            </a:r>
          </a:p>
          <a:p>
            <a:pPr marL="0" indent="0" algn="l"/>
            <a:r>
              <a:rPr lang="en-US" sz="1600" dirty="0"/>
              <a:t>J. Ortega, PhD, APRN, ACNP-BC, ENP-BC, FNP-BC,    </a:t>
            </a:r>
            <a:br>
              <a:rPr lang="en-US" sz="1600" dirty="0"/>
            </a:br>
            <a:r>
              <a:rPr lang="en-US" sz="1600" dirty="0"/>
              <a:t>                 FAAN, FAANP</a:t>
            </a:r>
          </a:p>
          <a:p>
            <a:pPr marL="0" indent="0" algn="l"/>
            <a:r>
              <a:rPr lang="en-US" sz="1600" dirty="0"/>
              <a:t>E. Provencio-Vasquez, PhD, RN, FAAN, FAANP</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A1B7-4396-6C0E-DF71-0521ADBA9F7D}"/>
              </a:ext>
            </a:extLst>
          </p:cNvPr>
          <p:cNvSpPr>
            <a:spLocks noGrp="1"/>
          </p:cNvSpPr>
          <p:nvPr>
            <p:ph type="title"/>
          </p:nvPr>
        </p:nvSpPr>
        <p:spPr>
          <a:xfrm>
            <a:off x="94422" y="105201"/>
            <a:ext cx="8520600" cy="572700"/>
          </a:xfrm>
        </p:spPr>
        <p:txBody>
          <a:bodyPr>
            <a:normAutofit fontScale="90000"/>
          </a:bodyPr>
          <a:lstStyle/>
          <a:p>
            <a:r>
              <a:rPr lang="en-US" dirty="0"/>
              <a:t>Results</a:t>
            </a:r>
          </a:p>
        </p:txBody>
      </p:sp>
      <p:graphicFrame>
        <p:nvGraphicFramePr>
          <p:cNvPr id="5" name="Table 4">
            <a:extLst>
              <a:ext uri="{FF2B5EF4-FFF2-40B4-BE49-F238E27FC236}">
                <a16:creationId xmlns:a16="http://schemas.microsoft.com/office/drawing/2014/main" id="{1A13ED3F-58AA-0541-2523-98CFBDC2390E}"/>
              </a:ext>
            </a:extLst>
          </p:cNvPr>
          <p:cNvGraphicFramePr>
            <a:graphicFrameLocks noGrp="1"/>
          </p:cNvGraphicFramePr>
          <p:nvPr>
            <p:extLst>
              <p:ext uri="{D42A27DB-BD31-4B8C-83A1-F6EECF244321}">
                <p14:modId xmlns:p14="http://schemas.microsoft.com/office/powerpoint/2010/main" val="565634691"/>
              </p:ext>
            </p:extLst>
          </p:nvPr>
        </p:nvGraphicFramePr>
        <p:xfrm>
          <a:off x="2514988" y="105201"/>
          <a:ext cx="3083782" cy="4410355"/>
        </p:xfrm>
        <a:graphic>
          <a:graphicData uri="http://schemas.openxmlformats.org/drawingml/2006/table">
            <a:tbl>
              <a:tblPr firstRow="1" firstCol="1" bandRow="1">
                <a:tableStyleId>{793D81CF-94F2-401A-BA57-92F5A7B2D0C5}</a:tableStyleId>
              </a:tblPr>
              <a:tblGrid>
                <a:gridCol w="278022">
                  <a:extLst>
                    <a:ext uri="{9D8B030D-6E8A-4147-A177-3AD203B41FA5}">
                      <a16:colId xmlns:a16="http://schemas.microsoft.com/office/drawing/2014/main" val="3322221273"/>
                    </a:ext>
                  </a:extLst>
                </a:gridCol>
                <a:gridCol w="1731670">
                  <a:extLst>
                    <a:ext uri="{9D8B030D-6E8A-4147-A177-3AD203B41FA5}">
                      <a16:colId xmlns:a16="http://schemas.microsoft.com/office/drawing/2014/main" val="447149786"/>
                    </a:ext>
                  </a:extLst>
                </a:gridCol>
                <a:gridCol w="1074090">
                  <a:extLst>
                    <a:ext uri="{9D8B030D-6E8A-4147-A177-3AD203B41FA5}">
                      <a16:colId xmlns:a16="http://schemas.microsoft.com/office/drawing/2014/main" val="3683828595"/>
                    </a:ext>
                  </a:extLst>
                </a:gridCol>
              </a:tblGrid>
              <a:tr h="239020">
                <a:tc gridSpan="2">
                  <a:txBody>
                    <a:bodyPr/>
                    <a:lstStyle/>
                    <a:p>
                      <a:pPr marL="0" marR="0" algn="just">
                        <a:spcBef>
                          <a:spcPts val="0"/>
                        </a:spcBef>
                        <a:spcAft>
                          <a:spcPts val="0"/>
                        </a:spcAft>
                      </a:pPr>
                      <a:r>
                        <a:rPr lang="en-US" sz="1400" kern="100" dirty="0">
                          <a:effectLst/>
                        </a:rPr>
                        <a:t>Demographic Variable</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hMerge="1">
                  <a:txBody>
                    <a:bodyPr/>
                    <a:lstStyle/>
                    <a:p>
                      <a:endParaRPr lang="en-US"/>
                    </a:p>
                  </a:txBody>
                  <a:tcPr/>
                </a:tc>
                <a:tc>
                  <a:txBody>
                    <a:bodyPr/>
                    <a:lstStyle/>
                    <a:p>
                      <a:pPr marL="0" marR="0" algn="ctr">
                        <a:spcBef>
                          <a:spcPts val="0"/>
                        </a:spcBef>
                        <a:spcAft>
                          <a:spcPts val="0"/>
                        </a:spcAft>
                      </a:pPr>
                      <a:r>
                        <a:rPr lang="en-US" sz="1400" kern="100" dirty="0">
                          <a:effectLst/>
                        </a:rPr>
                        <a:t>n(%)</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4069818157"/>
                  </a:ext>
                </a:extLst>
              </a:tr>
              <a:tr h="296263">
                <a:tc gridSpan="2">
                  <a:txBody>
                    <a:bodyPr/>
                    <a:lstStyle/>
                    <a:p>
                      <a:pPr marL="0" marR="0">
                        <a:spcBef>
                          <a:spcPts val="0"/>
                        </a:spcBef>
                        <a:spcAft>
                          <a:spcPts val="0"/>
                        </a:spcAft>
                      </a:pPr>
                      <a:r>
                        <a:rPr lang="en-US" sz="1200" kern="100" dirty="0">
                          <a:effectLst/>
                        </a:rPr>
                        <a:t>Age in years  m(S.D.)</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hMerge="1">
                  <a:txBody>
                    <a:bodyPr/>
                    <a:lstStyle/>
                    <a:p>
                      <a:endParaRPr lang="en-US"/>
                    </a:p>
                  </a:txBody>
                  <a:tcPr/>
                </a:tc>
                <a:tc>
                  <a:txBody>
                    <a:bodyPr/>
                    <a:lstStyle/>
                    <a:p>
                      <a:pPr marL="0" marR="0" algn="ctr">
                        <a:spcBef>
                          <a:spcPts val="0"/>
                        </a:spcBef>
                        <a:spcAft>
                          <a:spcPts val="0"/>
                        </a:spcAft>
                      </a:pPr>
                      <a:r>
                        <a:rPr lang="en-US" sz="1200" kern="100" dirty="0">
                          <a:effectLst/>
                        </a:rPr>
                        <a:t>28.42(16</a:t>
                      </a:r>
                      <a:r>
                        <a:rPr lang="en-US" sz="1050" kern="100" dirty="0">
                          <a:effectLst/>
                        </a:rPr>
                        <a:t>.</a:t>
                      </a:r>
                      <a:r>
                        <a:rPr lang="en-US" sz="1200" kern="100" dirty="0">
                          <a:effectLst/>
                        </a:rPr>
                        <a:t>6)</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299054747"/>
                  </a:ext>
                </a:extLst>
              </a:tr>
              <a:tr h="230762">
                <a:tc gridSpan="2">
                  <a:txBody>
                    <a:bodyPr/>
                    <a:lstStyle/>
                    <a:p>
                      <a:pPr marL="0" marR="0">
                        <a:spcBef>
                          <a:spcPts val="0"/>
                        </a:spcBef>
                        <a:spcAft>
                          <a:spcPts val="0"/>
                        </a:spcAft>
                      </a:pPr>
                      <a:r>
                        <a:rPr lang="en-US" sz="1200" kern="100" dirty="0">
                          <a:effectLst/>
                        </a:rPr>
                        <a:t>Gender assigned at birth</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hMerge="1">
                  <a:txBody>
                    <a:bodyPr/>
                    <a:lstStyle/>
                    <a:p>
                      <a:endParaRPr lang="en-US"/>
                    </a:p>
                  </a:txBody>
                  <a:tcPr/>
                </a:tc>
                <a:tc>
                  <a:txBody>
                    <a:bodyPr/>
                    <a:lstStyle/>
                    <a:p>
                      <a:pPr marL="0" marR="0" algn="ctr">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1011435663"/>
                  </a:ext>
                </a:extLst>
              </a:tr>
              <a:tr h="230762">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200" kern="100">
                          <a:effectLst/>
                        </a:rPr>
                        <a:t>Female</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200" kern="100">
                          <a:effectLst/>
                        </a:rPr>
                        <a:t>10(52.6)</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4010932562"/>
                  </a:ext>
                </a:extLst>
              </a:tr>
              <a:tr h="230762">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200" kern="100">
                          <a:effectLst/>
                        </a:rPr>
                        <a:t>Male</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200" kern="100">
                          <a:effectLst/>
                        </a:rPr>
                        <a:t>9(47.4)</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1510682024"/>
                  </a:ext>
                </a:extLst>
              </a:tr>
              <a:tr h="230762">
                <a:tc gridSpan="2">
                  <a:txBody>
                    <a:bodyPr/>
                    <a:lstStyle/>
                    <a:p>
                      <a:pPr marL="0" marR="0">
                        <a:spcBef>
                          <a:spcPts val="0"/>
                        </a:spcBef>
                        <a:spcAft>
                          <a:spcPts val="0"/>
                        </a:spcAft>
                      </a:pPr>
                      <a:r>
                        <a:rPr lang="en-US" sz="1200" kern="100">
                          <a:effectLst/>
                        </a:rPr>
                        <a:t>Gender identity</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hMerge="1">
                  <a:txBody>
                    <a:bodyPr/>
                    <a:lstStyle/>
                    <a:p>
                      <a:endParaRPr lang="en-US"/>
                    </a:p>
                  </a:txBody>
                  <a:tcPr/>
                </a:tc>
                <a:tc>
                  <a:txBody>
                    <a:bodyPr/>
                    <a:lstStyle/>
                    <a:p>
                      <a:pPr marL="0" marR="0" algn="ctr">
                        <a:spcBef>
                          <a:spcPts val="0"/>
                        </a:spcBef>
                        <a:spcAft>
                          <a:spcPts val="0"/>
                        </a:spcAft>
                      </a:pPr>
                      <a:r>
                        <a:rPr lang="en-US" sz="1200" kern="100" dirty="0">
                          <a:effectLst/>
                        </a:rPr>
                        <a:t> </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974026"/>
                  </a:ext>
                </a:extLst>
              </a:tr>
              <a:tr h="230762">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200" kern="100">
                          <a:effectLst/>
                        </a:rPr>
                        <a:t>Female</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200" kern="100">
                          <a:effectLst/>
                        </a:rPr>
                        <a:t>6(31.6)</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3375895734"/>
                  </a:ext>
                </a:extLst>
              </a:tr>
              <a:tr h="230762">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200" kern="100" dirty="0">
                          <a:effectLst/>
                        </a:rPr>
                        <a:t>Male</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200" kern="100">
                          <a:effectLst/>
                        </a:rPr>
                        <a:t>5(26.3)</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2710662000"/>
                  </a:ext>
                </a:extLst>
              </a:tr>
              <a:tr h="230762">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200" kern="100">
                          <a:effectLst/>
                        </a:rPr>
                        <a:t>Non-binary</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200" kern="100">
                          <a:effectLst/>
                        </a:rPr>
                        <a:t>5(26.3)</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774914322"/>
                  </a:ext>
                </a:extLst>
              </a:tr>
              <a:tr h="230762">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200" kern="100">
                          <a:effectLst/>
                        </a:rPr>
                        <a:t>Gender Queer</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200" kern="100">
                          <a:effectLst/>
                        </a:rPr>
                        <a:t>1(5.2)</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617133441"/>
                  </a:ext>
                </a:extLst>
              </a:tr>
              <a:tr h="230762">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200" kern="100">
                          <a:effectLst/>
                        </a:rPr>
                        <a:t>Transgender</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200" kern="100">
                          <a:effectLst/>
                        </a:rPr>
                        <a:t>2(10.5)</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1503353368"/>
                  </a:ext>
                </a:extLst>
              </a:tr>
              <a:tr h="230762">
                <a:tc gridSpan="2">
                  <a:txBody>
                    <a:bodyPr/>
                    <a:lstStyle/>
                    <a:p>
                      <a:pPr marL="0" marR="0">
                        <a:spcBef>
                          <a:spcPts val="0"/>
                        </a:spcBef>
                        <a:spcAft>
                          <a:spcPts val="0"/>
                        </a:spcAft>
                      </a:pPr>
                      <a:r>
                        <a:rPr lang="en-US" sz="1200" kern="100">
                          <a:effectLst/>
                        </a:rPr>
                        <a:t>Sexual orientation*</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hMerge="1">
                  <a:txBody>
                    <a:bodyPr/>
                    <a:lstStyle/>
                    <a:p>
                      <a:endParaRPr lang="en-US"/>
                    </a:p>
                  </a:txBody>
                  <a:tcPr/>
                </a:tc>
                <a:tc>
                  <a:txBody>
                    <a:bodyPr/>
                    <a:lstStyle/>
                    <a:p>
                      <a:pPr marL="0" marR="0" algn="ctr">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653978047"/>
                  </a:ext>
                </a:extLst>
              </a:tr>
              <a:tr h="230762">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200" kern="100">
                          <a:effectLst/>
                        </a:rPr>
                        <a:t>Lesbian</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200" kern="100">
                          <a:effectLst/>
                        </a:rPr>
                        <a:t>3(15.8)</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3051598652"/>
                  </a:ext>
                </a:extLst>
              </a:tr>
              <a:tr h="230762">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200" kern="100">
                          <a:effectLst/>
                        </a:rPr>
                        <a:t>Gay</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200" kern="100">
                          <a:effectLst/>
                        </a:rPr>
                        <a:t>6(31.6)</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3957449587"/>
                  </a:ext>
                </a:extLst>
              </a:tr>
              <a:tr h="230762">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200" kern="100">
                          <a:effectLst/>
                        </a:rPr>
                        <a:t>Bisexual</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200" kern="100" dirty="0">
                          <a:effectLst/>
                        </a:rPr>
                        <a:t>3(15.8)</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2151911669"/>
                  </a:ext>
                </a:extLst>
              </a:tr>
              <a:tr h="230762">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200" kern="100">
                          <a:effectLst/>
                        </a:rPr>
                        <a:t>Queer</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200" kern="100">
                          <a:effectLst/>
                        </a:rPr>
                        <a:t>4(15.8)</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2543340938"/>
                  </a:ext>
                </a:extLst>
              </a:tr>
              <a:tr h="230762">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200" kern="100" dirty="0">
                          <a:effectLst/>
                        </a:rPr>
                        <a:t>Demisexual</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200" kern="100" dirty="0">
                          <a:effectLst/>
                        </a:rPr>
                        <a:t>2(10.5)</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980129911"/>
                  </a:ext>
                </a:extLst>
              </a:tr>
              <a:tr h="179265">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200" kern="100">
                          <a:effectLst/>
                        </a:rPr>
                        <a:t>Asexual</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200" kern="100" dirty="0">
                          <a:effectLst/>
                        </a:rPr>
                        <a:t>2(10.5)</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3126829689"/>
                  </a:ext>
                </a:extLst>
              </a:tr>
              <a:tr h="230762">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200" kern="100" dirty="0">
                          <a:effectLst/>
                        </a:rPr>
                        <a:t>Pansexual</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200" kern="100" dirty="0">
                          <a:effectLst/>
                        </a:rPr>
                        <a:t>2(10.5)</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958896660"/>
                  </a:ext>
                </a:extLst>
              </a:tr>
            </a:tbl>
          </a:graphicData>
        </a:graphic>
      </p:graphicFrame>
      <p:graphicFrame>
        <p:nvGraphicFramePr>
          <p:cNvPr id="6" name="Table 5">
            <a:extLst>
              <a:ext uri="{FF2B5EF4-FFF2-40B4-BE49-F238E27FC236}">
                <a16:creationId xmlns:a16="http://schemas.microsoft.com/office/drawing/2014/main" id="{D9559377-575C-F1CD-0C09-C2F977763A25}"/>
              </a:ext>
            </a:extLst>
          </p:cNvPr>
          <p:cNvGraphicFramePr>
            <a:graphicFrameLocks noGrp="1"/>
          </p:cNvGraphicFramePr>
          <p:nvPr>
            <p:extLst>
              <p:ext uri="{D42A27DB-BD31-4B8C-83A1-F6EECF244321}">
                <p14:modId xmlns:p14="http://schemas.microsoft.com/office/powerpoint/2010/main" val="3757365792"/>
              </p:ext>
            </p:extLst>
          </p:nvPr>
        </p:nvGraphicFramePr>
        <p:xfrm>
          <a:off x="5680876" y="105201"/>
          <a:ext cx="3368702" cy="4922652"/>
        </p:xfrm>
        <a:graphic>
          <a:graphicData uri="http://schemas.openxmlformats.org/drawingml/2006/table">
            <a:tbl>
              <a:tblPr firstRow="1" firstCol="1" bandRow="1">
                <a:tableStyleId>{793D81CF-94F2-401A-BA57-92F5A7B2D0C5}</a:tableStyleId>
              </a:tblPr>
              <a:tblGrid>
                <a:gridCol w="233116">
                  <a:extLst>
                    <a:ext uri="{9D8B030D-6E8A-4147-A177-3AD203B41FA5}">
                      <a16:colId xmlns:a16="http://schemas.microsoft.com/office/drawing/2014/main" val="3322221273"/>
                    </a:ext>
                  </a:extLst>
                </a:gridCol>
                <a:gridCol w="2189986">
                  <a:extLst>
                    <a:ext uri="{9D8B030D-6E8A-4147-A177-3AD203B41FA5}">
                      <a16:colId xmlns:a16="http://schemas.microsoft.com/office/drawing/2014/main" val="447149786"/>
                    </a:ext>
                  </a:extLst>
                </a:gridCol>
                <a:gridCol w="945600">
                  <a:extLst>
                    <a:ext uri="{9D8B030D-6E8A-4147-A177-3AD203B41FA5}">
                      <a16:colId xmlns:a16="http://schemas.microsoft.com/office/drawing/2014/main" val="3683828595"/>
                    </a:ext>
                  </a:extLst>
                </a:gridCol>
              </a:tblGrid>
              <a:tr h="199033">
                <a:tc gridSpan="2">
                  <a:txBody>
                    <a:bodyPr/>
                    <a:lstStyle/>
                    <a:p>
                      <a:pPr marL="0" marR="0" algn="just">
                        <a:spcBef>
                          <a:spcPts val="0"/>
                        </a:spcBef>
                        <a:spcAft>
                          <a:spcPts val="0"/>
                        </a:spcAft>
                      </a:pPr>
                      <a:r>
                        <a:rPr lang="en-US" sz="1400" kern="100" dirty="0">
                          <a:effectLst/>
                        </a:rPr>
                        <a:t>Demographic Variable</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hMerge="1">
                  <a:txBody>
                    <a:bodyPr/>
                    <a:lstStyle/>
                    <a:p>
                      <a:endParaRPr lang="en-US"/>
                    </a:p>
                  </a:txBody>
                  <a:tcPr/>
                </a:tc>
                <a:tc>
                  <a:txBody>
                    <a:bodyPr/>
                    <a:lstStyle/>
                    <a:p>
                      <a:pPr marL="0" marR="0" algn="ctr">
                        <a:spcBef>
                          <a:spcPts val="0"/>
                        </a:spcBef>
                        <a:spcAft>
                          <a:spcPts val="0"/>
                        </a:spcAft>
                      </a:pPr>
                      <a:r>
                        <a:rPr lang="en-US" sz="1400" kern="100">
                          <a:effectLst/>
                        </a:rPr>
                        <a:t>n(%)</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4069818157"/>
                  </a:ext>
                </a:extLst>
              </a:tr>
              <a:tr h="199033">
                <a:tc gridSpan="2">
                  <a:txBody>
                    <a:bodyPr/>
                    <a:lstStyle/>
                    <a:p>
                      <a:pPr marL="0" marR="0">
                        <a:spcBef>
                          <a:spcPts val="0"/>
                        </a:spcBef>
                        <a:spcAft>
                          <a:spcPts val="0"/>
                        </a:spcAft>
                      </a:pPr>
                      <a:r>
                        <a:rPr lang="en-US" sz="1400" kern="100" dirty="0">
                          <a:effectLst/>
                        </a:rPr>
                        <a:t>Insurance</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hMerge="1">
                  <a:txBody>
                    <a:bodyPr/>
                    <a:lstStyle/>
                    <a:p>
                      <a:endParaRPr lang="en-US"/>
                    </a:p>
                  </a:txBody>
                  <a:tcPr/>
                </a:tc>
                <a:tc>
                  <a:txBody>
                    <a:bodyPr/>
                    <a:lstStyle/>
                    <a:p>
                      <a:pPr marL="0" marR="0" algn="ctr">
                        <a:spcBef>
                          <a:spcPts val="0"/>
                        </a:spcBef>
                        <a:spcAft>
                          <a:spcPts val="0"/>
                        </a:spcAft>
                      </a:pPr>
                      <a:r>
                        <a:rPr lang="en-US" sz="1400" kern="100" dirty="0">
                          <a:effectLst/>
                        </a:rPr>
                        <a:t>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356212464"/>
                  </a:ext>
                </a:extLst>
              </a:tr>
              <a:tr h="199033">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400" kern="100" dirty="0">
                          <a:effectLst/>
                        </a:rPr>
                        <a:t>Private</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400" kern="100">
                          <a:effectLst/>
                        </a:rPr>
                        <a:t>14(73.7)</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699448346"/>
                  </a:ext>
                </a:extLst>
              </a:tr>
              <a:tr h="199033">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400" kern="100" dirty="0">
                          <a:effectLst/>
                        </a:rPr>
                        <a:t>Public</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400" kern="100">
                          <a:effectLst/>
                        </a:rPr>
                        <a:t>5(26.3)</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1888577407"/>
                  </a:ext>
                </a:extLst>
              </a:tr>
              <a:tr h="199033">
                <a:tc gridSpan="2">
                  <a:txBody>
                    <a:bodyPr/>
                    <a:lstStyle/>
                    <a:p>
                      <a:pPr marL="0" marR="0">
                        <a:spcBef>
                          <a:spcPts val="0"/>
                        </a:spcBef>
                        <a:spcAft>
                          <a:spcPts val="0"/>
                        </a:spcAft>
                      </a:pPr>
                      <a:r>
                        <a:rPr lang="en-US" sz="1400" kern="100">
                          <a:effectLst/>
                        </a:rPr>
                        <a:t>Employment status</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hMerge="1">
                  <a:txBody>
                    <a:bodyPr/>
                    <a:lstStyle/>
                    <a:p>
                      <a:endParaRPr lang="en-US"/>
                    </a:p>
                  </a:txBody>
                  <a:tcPr/>
                </a:tc>
                <a:tc>
                  <a:txBody>
                    <a:bodyPr/>
                    <a:lstStyle/>
                    <a:p>
                      <a:pPr marL="0" marR="0" algn="ctr">
                        <a:spcBef>
                          <a:spcPts val="0"/>
                        </a:spcBef>
                        <a:spcAft>
                          <a:spcPts val="0"/>
                        </a:spcAft>
                      </a:pPr>
                      <a:r>
                        <a:rPr lang="en-US" sz="1400" kern="100">
                          <a:effectLst/>
                        </a:rPr>
                        <a:t> </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1462640503"/>
                  </a:ext>
                </a:extLst>
              </a:tr>
              <a:tr h="199033">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400" kern="100">
                          <a:effectLst/>
                        </a:rPr>
                        <a:t>Unemployed</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400" kern="100">
                          <a:effectLst/>
                        </a:rPr>
                        <a:t>5(26.3)</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1678118376"/>
                  </a:ext>
                </a:extLst>
              </a:tr>
              <a:tr h="199033">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400" kern="100" dirty="0">
                          <a:effectLst/>
                        </a:rPr>
                        <a:t>Retired</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400" kern="100">
                          <a:effectLst/>
                        </a:rPr>
                        <a:t>2(10.5)</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1987301728"/>
                  </a:ext>
                </a:extLst>
              </a:tr>
              <a:tr h="199033">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400" kern="100">
                          <a:effectLst/>
                        </a:rPr>
                        <a:t>Part-time</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400" kern="100" dirty="0">
                          <a:effectLst/>
                        </a:rPr>
                        <a:t>6(31.6)</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2607391912"/>
                  </a:ext>
                </a:extLst>
              </a:tr>
              <a:tr h="199033">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400" kern="100">
                          <a:effectLst/>
                        </a:rPr>
                        <a:t>Full-time</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400" kern="100" dirty="0">
                          <a:effectLst/>
                        </a:rPr>
                        <a:t>6(31.6)</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3405809432"/>
                  </a:ext>
                </a:extLst>
              </a:tr>
              <a:tr h="199033">
                <a:tc gridSpan="2">
                  <a:txBody>
                    <a:bodyPr/>
                    <a:lstStyle/>
                    <a:p>
                      <a:pPr marL="0" marR="0">
                        <a:spcBef>
                          <a:spcPts val="0"/>
                        </a:spcBef>
                        <a:spcAft>
                          <a:spcPts val="0"/>
                        </a:spcAft>
                      </a:pPr>
                      <a:r>
                        <a:rPr lang="en-US" sz="1400" kern="100">
                          <a:effectLst/>
                        </a:rPr>
                        <a:t>College Student</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hMerge="1">
                  <a:txBody>
                    <a:bodyPr/>
                    <a:lstStyle/>
                    <a:p>
                      <a:endParaRPr lang="en-US"/>
                    </a:p>
                  </a:txBody>
                  <a:tcPr/>
                </a:tc>
                <a:tc>
                  <a:txBody>
                    <a:bodyPr/>
                    <a:lstStyle/>
                    <a:p>
                      <a:pPr marL="0" marR="0" algn="ctr">
                        <a:spcBef>
                          <a:spcPts val="0"/>
                        </a:spcBef>
                        <a:spcAft>
                          <a:spcPts val="0"/>
                        </a:spcAft>
                      </a:pPr>
                      <a:r>
                        <a:rPr lang="en-US" sz="1400" kern="100">
                          <a:effectLst/>
                        </a:rPr>
                        <a:t> </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1856720202"/>
                  </a:ext>
                </a:extLst>
              </a:tr>
              <a:tr h="199033">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400" kern="100">
                          <a:effectLst/>
                        </a:rPr>
                        <a:t>Yes</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400" kern="100">
                          <a:effectLst/>
                        </a:rPr>
                        <a:t>12(73.7)</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3988410035"/>
                  </a:ext>
                </a:extLst>
              </a:tr>
              <a:tr h="199033">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400" kern="100" dirty="0">
                          <a:effectLst/>
                        </a:rPr>
                        <a:t>No</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400" kern="100">
                          <a:effectLst/>
                        </a:rPr>
                        <a:t>7(36.8)</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1197018080"/>
                  </a:ext>
                </a:extLst>
              </a:tr>
              <a:tr h="199033">
                <a:tc gridSpan="2">
                  <a:txBody>
                    <a:bodyPr/>
                    <a:lstStyle/>
                    <a:p>
                      <a:pPr marL="0" marR="0">
                        <a:spcBef>
                          <a:spcPts val="0"/>
                        </a:spcBef>
                        <a:spcAft>
                          <a:spcPts val="0"/>
                        </a:spcAft>
                      </a:pPr>
                      <a:r>
                        <a:rPr lang="en-US" sz="1400" kern="100">
                          <a:effectLst/>
                        </a:rPr>
                        <a:t>County</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hMerge="1">
                  <a:txBody>
                    <a:bodyPr/>
                    <a:lstStyle/>
                    <a:p>
                      <a:endParaRPr lang="en-US"/>
                    </a:p>
                  </a:txBody>
                  <a:tcPr/>
                </a:tc>
                <a:tc>
                  <a:txBody>
                    <a:bodyPr/>
                    <a:lstStyle/>
                    <a:p>
                      <a:pPr marL="0" marR="0" algn="ctr">
                        <a:spcBef>
                          <a:spcPts val="0"/>
                        </a:spcBef>
                        <a:spcAft>
                          <a:spcPts val="0"/>
                        </a:spcAft>
                      </a:pPr>
                      <a:r>
                        <a:rPr lang="en-US" sz="1400" kern="100">
                          <a:effectLst/>
                        </a:rPr>
                        <a:t> </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4002429368"/>
                  </a:ext>
                </a:extLst>
              </a:tr>
              <a:tr h="199033">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400" kern="100">
                          <a:effectLst/>
                        </a:rPr>
                        <a:t>Broward</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400" kern="100">
                          <a:effectLst/>
                        </a:rPr>
                        <a:t>5(26.3)</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2577109588"/>
                  </a:ext>
                </a:extLst>
              </a:tr>
              <a:tr h="199033">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400" kern="100" dirty="0">
                          <a:effectLst/>
                        </a:rPr>
                        <a:t>Miami-Dade</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400" kern="100">
                          <a:effectLst/>
                        </a:rPr>
                        <a:t>14(73.7)</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1697779671"/>
                  </a:ext>
                </a:extLst>
              </a:tr>
              <a:tr h="199033">
                <a:tc gridSpan="2">
                  <a:txBody>
                    <a:bodyPr/>
                    <a:lstStyle/>
                    <a:p>
                      <a:pPr marL="0" marR="0">
                        <a:spcBef>
                          <a:spcPts val="0"/>
                        </a:spcBef>
                        <a:spcAft>
                          <a:spcPts val="0"/>
                        </a:spcAft>
                      </a:pPr>
                      <a:r>
                        <a:rPr lang="en-US" sz="1400" kern="100" dirty="0">
                          <a:effectLst/>
                        </a:rPr>
                        <a:t>Race*</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hMerge="1">
                  <a:txBody>
                    <a:bodyPr/>
                    <a:lstStyle/>
                    <a:p>
                      <a:endParaRPr lang="en-US"/>
                    </a:p>
                  </a:txBody>
                  <a:tcPr/>
                </a:tc>
                <a:tc>
                  <a:txBody>
                    <a:bodyPr/>
                    <a:lstStyle/>
                    <a:p>
                      <a:pPr marL="0" marR="0" algn="ctr">
                        <a:spcBef>
                          <a:spcPts val="0"/>
                        </a:spcBef>
                        <a:spcAft>
                          <a:spcPts val="0"/>
                        </a:spcAft>
                      </a:pPr>
                      <a:r>
                        <a:rPr lang="en-US" sz="1400" kern="100">
                          <a:effectLst/>
                        </a:rPr>
                        <a:t> </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1641548673"/>
                  </a:ext>
                </a:extLst>
              </a:tr>
              <a:tr h="199033">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400" kern="100">
                          <a:effectLst/>
                        </a:rPr>
                        <a:t>Asian</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400" kern="100" dirty="0">
                          <a:effectLst/>
                        </a:rPr>
                        <a:t>4 (15.8)</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749356452"/>
                  </a:ext>
                </a:extLst>
              </a:tr>
              <a:tr h="199033">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400" kern="100">
                          <a:effectLst/>
                        </a:rPr>
                        <a:t>Black</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400" kern="100" dirty="0">
                          <a:effectLst/>
                        </a:rPr>
                        <a:t>1 (5.2)</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2564823622"/>
                  </a:ext>
                </a:extLst>
              </a:tr>
              <a:tr h="199033">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400" kern="100">
                          <a:effectLst/>
                        </a:rPr>
                        <a:t>Multiracial</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400" kern="100" dirty="0">
                          <a:effectLst/>
                        </a:rPr>
                        <a:t>6 (31.6)</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3198579654"/>
                  </a:ext>
                </a:extLst>
              </a:tr>
              <a:tr h="199033">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400" kern="100">
                          <a:effectLst/>
                        </a:rPr>
                        <a:t>White (Non-Hispanic/Latin@)</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400" kern="100" dirty="0">
                          <a:effectLst/>
                        </a:rPr>
                        <a:t>5 (26.3)</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202376699"/>
                  </a:ext>
                </a:extLst>
              </a:tr>
              <a:tr h="199033">
                <a:tc>
                  <a:txBody>
                    <a:bodyPr/>
                    <a:lstStyle/>
                    <a:p>
                      <a:pPr marL="0" marR="0">
                        <a:spcBef>
                          <a:spcPts val="0"/>
                        </a:spcBef>
                        <a:spcAft>
                          <a:spcPts val="0"/>
                        </a:spcAft>
                      </a:pPr>
                      <a:r>
                        <a:rPr lang="en-US" sz="1200" kern="100">
                          <a:effectLst/>
                        </a:rPr>
                        <a:t>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spcBef>
                          <a:spcPts val="0"/>
                        </a:spcBef>
                        <a:spcAft>
                          <a:spcPts val="0"/>
                        </a:spcAft>
                      </a:pPr>
                      <a:r>
                        <a:rPr lang="en-US" sz="1400" kern="100">
                          <a:effectLst/>
                        </a:rPr>
                        <a:t>White (Hispanic/Latin@)</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a:txBody>
                    <a:bodyPr/>
                    <a:lstStyle/>
                    <a:p>
                      <a:pPr marL="0" marR="0" algn="ctr">
                        <a:spcBef>
                          <a:spcPts val="0"/>
                        </a:spcBef>
                        <a:spcAft>
                          <a:spcPts val="0"/>
                        </a:spcAft>
                      </a:pPr>
                      <a:r>
                        <a:rPr lang="en-US" sz="1400" kern="100" dirty="0">
                          <a:effectLst/>
                        </a:rPr>
                        <a:t>5 (26.3)</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1128484325"/>
                  </a:ext>
                </a:extLst>
              </a:tr>
              <a:tr h="228732">
                <a:tc gridSpan="2">
                  <a:txBody>
                    <a:bodyPr/>
                    <a:lstStyle/>
                    <a:p>
                      <a:pPr marL="0" marR="0">
                        <a:spcBef>
                          <a:spcPts val="0"/>
                        </a:spcBef>
                        <a:spcAft>
                          <a:spcPts val="0"/>
                        </a:spcAft>
                      </a:pPr>
                      <a:r>
                        <a:rPr lang="en-US" sz="1400" kern="100">
                          <a:effectLst/>
                        </a:rPr>
                        <a:t>Hispanic/Latin@</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tc hMerge="1">
                  <a:txBody>
                    <a:bodyPr/>
                    <a:lstStyle/>
                    <a:p>
                      <a:endParaRPr lang="en-US"/>
                    </a:p>
                  </a:txBody>
                  <a:tcPr/>
                </a:tc>
                <a:tc>
                  <a:txBody>
                    <a:bodyPr/>
                    <a:lstStyle/>
                    <a:p>
                      <a:pPr marL="0" marR="0" algn="ctr">
                        <a:spcBef>
                          <a:spcPts val="0"/>
                        </a:spcBef>
                        <a:spcAft>
                          <a:spcPts val="0"/>
                        </a:spcAft>
                      </a:pPr>
                      <a:r>
                        <a:rPr lang="en-US" sz="1400" kern="100" dirty="0">
                          <a:effectLst/>
                        </a:rPr>
                        <a:t>11 (57.9)</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290" marR="40290" marT="0" marB="0"/>
                </a:tc>
                <a:extLst>
                  <a:ext uri="{0D108BD9-81ED-4DB2-BD59-A6C34878D82A}">
                    <a16:rowId xmlns:a16="http://schemas.microsoft.com/office/drawing/2014/main" val="3608406011"/>
                  </a:ext>
                </a:extLst>
              </a:tr>
            </a:tbl>
          </a:graphicData>
        </a:graphic>
      </p:graphicFrame>
      <p:sp>
        <p:nvSpPr>
          <p:cNvPr id="7" name="TextBox 6">
            <a:extLst>
              <a:ext uri="{FF2B5EF4-FFF2-40B4-BE49-F238E27FC236}">
                <a16:creationId xmlns:a16="http://schemas.microsoft.com/office/drawing/2014/main" id="{B6295769-B628-F7DF-7950-08A6FA3A6EFE}"/>
              </a:ext>
            </a:extLst>
          </p:cNvPr>
          <p:cNvSpPr txBox="1"/>
          <p:nvPr/>
        </p:nvSpPr>
        <p:spPr>
          <a:xfrm>
            <a:off x="94422" y="1758460"/>
            <a:ext cx="2667000" cy="1692771"/>
          </a:xfrm>
          <a:prstGeom prst="rect">
            <a:avLst/>
          </a:prstGeom>
          <a:noFill/>
        </p:spPr>
        <p:txBody>
          <a:bodyPr wrap="square" rtlCol="0">
            <a:spAutoFit/>
          </a:bodyPr>
          <a:lstStyle/>
          <a:p>
            <a:r>
              <a:rPr lang="en-US" sz="1800" b="1" dirty="0"/>
              <a:t>KEY Demographics</a:t>
            </a:r>
          </a:p>
          <a:p>
            <a:pPr marL="285750" indent="-285750">
              <a:buFont typeface="Arial" panose="020B0604020202020204" pitchFamily="34" charset="0"/>
              <a:buChar char="•"/>
            </a:pPr>
            <a:r>
              <a:rPr lang="en-US" sz="1800" dirty="0"/>
              <a:t>Mean age: 28</a:t>
            </a:r>
          </a:p>
          <a:p>
            <a:pPr marL="285750" indent="-285750">
              <a:buFont typeface="Arial" panose="020B0604020202020204" pitchFamily="34" charset="0"/>
              <a:buChar char="•"/>
            </a:pPr>
            <a:r>
              <a:rPr lang="en-US" sz="1800" dirty="0"/>
              <a:t>Diverse sample</a:t>
            </a:r>
          </a:p>
          <a:p>
            <a:pPr marL="285750" indent="-285750">
              <a:buFont typeface="Arial" panose="020B0604020202020204" pitchFamily="34" charset="0"/>
              <a:buChar char="•"/>
            </a:pPr>
            <a:r>
              <a:rPr lang="en-US" sz="1800" dirty="0"/>
              <a:t>Insured</a:t>
            </a:r>
          </a:p>
          <a:p>
            <a:pPr marL="285750" indent="-285750">
              <a:buFont typeface="Arial" panose="020B0604020202020204" pitchFamily="34" charset="0"/>
              <a:buChar char="•"/>
            </a:pPr>
            <a:r>
              <a:rPr lang="en-US" sz="1800" dirty="0"/>
              <a:t>58% Latin@</a:t>
            </a:r>
          </a:p>
          <a:p>
            <a:pPr marL="285750" indent="-285750">
              <a:buFont typeface="Arial" panose="020B0604020202020204" pitchFamily="34" charset="0"/>
              <a:buChar char="•"/>
            </a:pPr>
            <a:endParaRPr lang="en-US" sz="1200" dirty="0"/>
          </a:p>
        </p:txBody>
      </p:sp>
      <p:sp>
        <p:nvSpPr>
          <p:cNvPr id="8" name="TextBox 7">
            <a:extLst>
              <a:ext uri="{FF2B5EF4-FFF2-40B4-BE49-F238E27FC236}">
                <a16:creationId xmlns:a16="http://schemas.microsoft.com/office/drawing/2014/main" id="{E20674FD-0F92-090A-B04F-994102A133B1}"/>
              </a:ext>
            </a:extLst>
          </p:cNvPr>
          <p:cNvSpPr txBox="1"/>
          <p:nvPr/>
        </p:nvSpPr>
        <p:spPr>
          <a:xfrm>
            <a:off x="2456953" y="4801826"/>
            <a:ext cx="2115047" cy="276999"/>
          </a:xfrm>
          <a:prstGeom prst="rect">
            <a:avLst/>
          </a:prstGeom>
          <a:noFill/>
        </p:spPr>
        <p:txBody>
          <a:bodyPr wrap="square" rtlCol="0">
            <a:spAutoFit/>
          </a:bodyPr>
          <a:lstStyle/>
          <a:p>
            <a:r>
              <a:rPr lang="en-US" sz="1200" b="1" dirty="0"/>
              <a:t>*</a:t>
            </a:r>
            <a:r>
              <a:rPr lang="en-US" sz="1200" dirty="0"/>
              <a:t> Select all that apply</a:t>
            </a:r>
          </a:p>
        </p:txBody>
      </p:sp>
    </p:spTree>
    <p:extLst>
      <p:ext uri="{BB962C8B-B14F-4D97-AF65-F5344CB8AC3E}">
        <p14:creationId xmlns:p14="http://schemas.microsoft.com/office/powerpoint/2010/main" val="338563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2A8D-D3F6-9F27-53FA-911F1331400D}"/>
              </a:ext>
            </a:extLst>
          </p:cNvPr>
          <p:cNvSpPr>
            <a:spLocks noGrp="1"/>
          </p:cNvSpPr>
          <p:nvPr>
            <p:ph type="title"/>
          </p:nvPr>
        </p:nvSpPr>
        <p:spPr/>
        <p:txBody>
          <a:bodyPr>
            <a:normAutofit fontScale="90000"/>
          </a:bodyPr>
          <a:lstStyle/>
          <a:p>
            <a:r>
              <a:rPr lang="en-US" dirty="0"/>
              <a:t>Theme 1: Barriers to accessing healthcare</a:t>
            </a:r>
          </a:p>
        </p:txBody>
      </p:sp>
      <p:sp>
        <p:nvSpPr>
          <p:cNvPr id="3" name="Text Placeholder 2">
            <a:extLst>
              <a:ext uri="{FF2B5EF4-FFF2-40B4-BE49-F238E27FC236}">
                <a16:creationId xmlns:a16="http://schemas.microsoft.com/office/drawing/2014/main" id="{9E8E8400-5433-EDCB-AD0B-77909FFD7189}"/>
              </a:ext>
            </a:extLst>
          </p:cNvPr>
          <p:cNvSpPr>
            <a:spLocks noGrp="1"/>
          </p:cNvSpPr>
          <p:nvPr>
            <p:ph type="body" idx="1"/>
          </p:nvPr>
        </p:nvSpPr>
        <p:spPr>
          <a:xfrm>
            <a:off x="311699" y="1152475"/>
            <a:ext cx="8251856" cy="1104702"/>
          </a:xfrm>
          <a:solidFill>
            <a:srgbClr val="FFFFFF">
              <a:alpha val="30196"/>
            </a:srgbClr>
          </a:solidFill>
        </p:spPr>
        <p:txBody>
          <a:bodyPr>
            <a:normAutofit fontScale="92500" lnSpcReduction="10000"/>
          </a:bodyPr>
          <a:lstStyle/>
          <a:p>
            <a:pPr marL="139700" indent="0">
              <a:buNone/>
            </a:pPr>
            <a:r>
              <a:rPr lang="en-US" sz="2200" dirty="0">
                <a:solidFill>
                  <a:schemeClr val="tx1"/>
                </a:solidFill>
              </a:rPr>
              <a:t>Lack of Transportation</a:t>
            </a:r>
          </a:p>
          <a:p>
            <a:pPr marL="596900" lvl="1" indent="0">
              <a:buNone/>
            </a:pPr>
            <a:r>
              <a:rPr lang="en-US" sz="1800" b="0" i="1" kern="0" dirty="0">
                <a:solidFill>
                  <a:schemeClr val="tx1"/>
                </a:solidFill>
                <a:effectLst/>
                <a:latin typeface="Times New Roman" panose="02020603050405020304" pitchFamily="18" charset="0"/>
                <a:ea typeface="Times New Roman" panose="02020603050405020304" pitchFamily="18" charset="0"/>
              </a:rPr>
              <a:t>“I do have to take public transportation and go out of my way for that because that’s what my insurance would pay for”</a:t>
            </a:r>
            <a:endParaRPr lang="en-US" sz="1800" b="0" i="1" dirty="0">
              <a:solidFill>
                <a:schemeClr val="tx1"/>
              </a:solidFill>
            </a:endParaRPr>
          </a:p>
          <a:p>
            <a:endParaRPr lang="en-US" dirty="0">
              <a:solidFill>
                <a:schemeClr val="tx1"/>
              </a:solidFill>
            </a:endParaRPr>
          </a:p>
        </p:txBody>
      </p:sp>
      <p:sp>
        <p:nvSpPr>
          <p:cNvPr id="4" name="Text Placeholder 3">
            <a:extLst>
              <a:ext uri="{FF2B5EF4-FFF2-40B4-BE49-F238E27FC236}">
                <a16:creationId xmlns:a16="http://schemas.microsoft.com/office/drawing/2014/main" id="{773D727E-DD69-E605-122C-C03D53520ECD}"/>
              </a:ext>
            </a:extLst>
          </p:cNvPr>
          <p:cNvSpPr>
            <a:spLocks noGrp="1"/>
          </p:cNvSpPr>
          <p:nvPr>
            <p:ph type="body" idx="2"/>
          </p:nvPr>
        </p:nvSpPr>
        <p:spPr>
          <a:xfrm>
            <a:off x="311699" y="2487343"/>
            <a:ext cx="8315466" cy="1682552"/>
          </a:xfrm>
          <a:solidFill>
            <a:srgbClr val="FFFFFF">
              <a:alpha val="30196"/>
            </a:srgbClr>
          </a:solidFill>
        </p:spPr>
        <p:txBody>
          <a:bodyPr>
            <a:normAutofit lnSpcReduction="10000"/>
          </a:bodyPr>
          <a:lstStyle/>
          <a:p>
            <a:pPr marL="139700" indent="0">
              <a:buNone/>
            </a:pPr>
            <a:r>
              <a:rPr lang="en-US" sz="2000" dirty="0">
                <a:solidFill>
                  <a:schemeClr val="tx1"/>
                </a:solidFill>
              </a:rPr>
              <a:t>Bad/No Insurance</a:t>
            </a:r>
          </a:p>
          <a:p>
            <a:pPr marL="596900" lvl="1" indent="0">
              <a:buNone/>
            </a:pPr>
            <a:r>
              <a:rPr lang="en-US" sz="1700" b="0" i="1" kern="0" dirty="0">
                <a:solidFill>
                  <a:schemeClr val="tx1"/>
                </a:solidFill>
                <a:effectLst/>
                <a:latin typeface="Times New Roman" panose="02020603050405020304" pitchFamily="18" charset="0"/>
                <a:ea typeface="Times New Roman" panose="02020603050405020304" pitchFamily="18" charset="0"/>
              </a:rPr>
              <a:t>“I have to work to afford my medication and my health care expenses and that's just about all I can afford. You know, there's not really much left for anything else but I prioritize you know, the medication and the treatment because it's like, if I don't have my body, I don't have anything else”</a:t>
            </a:r>
            <a:endParaRPr lang="en-US" sz="1700" b="0" i="1" dirty="0">
              <a:solidFill>
                <a:schemeClr val="tx1"/>
              </a:solidFill>
            </a:endParaRPr>
          </a:p>
          <a:p>
            <a:endParaRPr lang="en-US" dirty="0">
              <a:solidFill>
                <a:schemeClr val="tx1"/>
              </a:solidFill>
            </a:endParaRPr>
          </a:p>
        </p:txBody>
      </p:sp>
      <p:pic>
        <p:nvPicPr>
          <p:cNvPr id="5" name="Picture 2" descr="Prisoner, Caught, Jail, Chain, Metal">
            <a:extLst>
              <a:ext uri="{FF2B5EF4-FFF2-40B4-BE49-F238E27FC236}">
                <a16:creationId xmlns:a16="http://schemas.microsoft.com/office/drawing/2014/main" id="{98C3A3AB-23F3-6F10-DD89-7806D523E5E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3529" b="89706" l="7941" r="80882">
                        <a14:foregroundMark x1="75588" y1="16765" x2="75588" y2="16765"/>
                        <a14:foregroundMark x1="81176" y1="20882" x2="81176" y2="20882"/>
                        <a14:foregroundMark x1="75000" y1="13529" x2="75000" y2="13529"/>
                      </a14:backgroundRemoval>
                    </a14:imgEffect>
                  </a14:imgLayer>
                </a14:imgProps>
              </a:ext>
              <a:ext uri="{28A0092B-C50C-407E-A947-70E740481C1C}">
                <a14:useLocalDpi xmlns:a14="http://schemas.microsoft.com/office/drawing/2010/main" val="0"/>
              </a:ext>
            </a:extLst>
          </a:blip>
          <a:srcRect t="8466" r="13483" b="1204"/>
          <a:stretch/>
        </p:blipFill>
        <p:spPr bwMode="auto">
          <a:xfrm>
            <a:off x="7323151" y="3515223"/>
            <a:ext cx="1725433" cy="180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47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3DEF-A231-C35B-C60A-765BFB3477FA}"/>
              </a:ext>
            </a:extLst>
          </p:cNvPr>
          <p:cNvSpPr>
            <a:spLocks noGrp="1"/>
          </p:cNvSpPr>
          <p:nvPr>
            <p:ph type="title"/>
          </p:nvPr>
        </p:nvSpPr>
        <p:spPr>
          <a:xfrm>
            <a:off x="216284" y="261550"/>
            <a:ext cx="8520600" cy="572700"/>
          </a:xfrm>
        </p:spPr>
        <p:txBody>
          <a:bodyPr>
            <a:noAutofit/>
          </a:bodyPr>
          <a:lstStyle/>
          <a:p>
            <a:r>
              <a:rPr lang="en-US" dirty="0"/>
              <a:t>Theme 2: Healthcare Experiences</a:t>
            </a:r>
          </a:p>
        </p:txBody>
      </p:sp>
      <p:pic>
        <p:nvPicPr>
          <p:cNvPr id="5" name="Picture 2" descr="Free Equality Gender illustration and picture">
            <a:extLst>
              <a:ext uri="{FF2B5EF4-FFF2-40B4-BE49-F238E27FC236}">
                <a16:creationId xmlns:a16="http://schemas.microsoft.com/office/drawing/2014/main" id="{4890616D-B703-52E7-F2CD-A3845CEC4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06" y="2071839"/>
            <a:ext cx="2031285" cy="20312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3E78743-AFEB-FE67-BBEC-228E7660388E}"/>
              </a:ext>
            </a:extLst>
          </p:cNvPr>
          <p:cNvSpPr/>
          <p:nvPr/>
        </p:nvSpPr>
        <p:spPr>
          <a:xfrm>
            <a:off x="5817450" y="1888306"/>
            <a:ext cx="2560871"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cap="none" spc="0" dirty="0">
                <a:ln/>
                <a:solidFill>
                  <a:schemeClr val="accent1">
                    <a:lumMod val="75000"/>
                  </a:schemeClr>
                </a:solidFill>
                <a:effectLst/>
              </a:rPr>
              <a:t>He/</a:t>
            </a:r>
            <a:r>
              <a:rPr lang="en-US" sz="4800" b="1" dirty="0">
                <a:ln/>
                <a:solidFill>
                  <a:schemeClr val="accent1">
                    <a:lumMod val="75000"/>
                  </a:schemeClr>
                </a:solidFill>
              </a:rPr>
              <a:t>h</a:t>
            </a:r>
            <a:r>
              <a:rPr lang="en-US" sz="4800" b="1" cap="none" spc="0" dirty="0">
                <a:ln/>
                <a:solidFill>
                  <a:schemeClr val="accent1">
                    <a:lumMod val="75000"/>
                  </a:schemeClr>
                </a:solidFill>
                <a:effectLst/>
              </a:rPr>
              <a:t>im</a:t>
            </a:r>
          </a:p>
        </p:txBody>
      </p:sp>
      <p:sp>
        <p:nvSpPr>
          <p:cNvPr id="7" name="Rectangle 6">
            <a:extLst>
              <a:ext uri="{FF2B5EF4-FFF2-40B4-BE49-F238E27FC236}">
                <a16:creationId xmlns:a16="http://schemas.microsoft.com/office/drawing/2014/main" id="{252D2C99-D53F-2293-3152-1D534B833F3F}"/>
              </a:ext>
            </a:extLst>
          </p:cNvPr>
          <p:cNvSpPr/>
          <p:nvPr/>
        </p:nvSpPr>
        <p:spPr>
          <a:xfrm>
            <a:off x="6669098" y="2578084"/>
            <a:ext cx="2474902" cy="830997"/>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chemeClr val="accent5">
                    <a:lumMod val="60000"/>
                    <a:lumOff val="40000"/>
                  </a:schemeClr>
                </a:solidFill>
              </a:rPr>
              <a:t>She/her</a:t>
            </a:r>
            <a:endParaRPr lang="en-US" sz="4800" b="1" cap="none" spc="0" dirty="0">
              <a:ln w="22225">
                <a:solidFill>
                  <a:schemeClr val="accent2"/>
                </a:solidFill>
                <a:prstDash val="solid"/>
              </a:ln>
              <a:solidFill>
                <a:schemeClr val="accent5">
                  <a:lumMod val="60000"/>
                  <a:lumOff val="40000"/>
                </a:schemeClr>
              </a:solidFill>
              <a:effectLst/>
            </a:endParaRPr>
          </a:p>
        </p:txBody>
      </p:sp>
      <p:sp>
        <p:nvSpPr>
          <p:cNvPr id="8" name="Rectangle 7">
            <a:extLst>
              <a:ext uri="{FF2B5EF4-FFF2-40B4-BE49-F238E27FC236}">
                <a16:creationId xmlns:a16="http://schemas.microsoft.com/office/drawing/2014/main" id="{3EDF2F0E-77EA-B3BF-48E1-8DA409D76F4C}"/>
              </a:ext>
            </a:extLst>
          </p:cNvPr>
          <p:cNvSpPr/>
          <p:nvPr/>
        </p:nvSpPr>
        <p:spPr>
          <a:xfrm>
            <a:off x="5902917" y="3347112"/>
            <a:ext cx="2969198"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a:ln/>
                <a:solidFill>
                  <a:schemeClr val="accent4">
                    <a:lumMod val="75000"/>
                  </a:schemeClr>
                </a:solidFill>
                <a:effectLst/>
              </a:rPr>
              <a:t>They/them</a:t>
            </a:r>
          </a:p>
        </p:txBody>
      </p:sp>
      <p:pic>
        <p:nvPicPr>
          <p:cNvPr id="9" name="Picture 6" descr="Door, Apartment, Entrance, Blocked">
            <a:extLst>
              <a:ext uri="{FF2B5EF4-FFF2-40B4-BE49-F238E27FC236}">
                <a16:creationId xmlns:a16="http://schemas.microsoft.com/office/drawing/2014/main" id="{B5D75BB4-5E96-BAB0-72DD-2C2FA0BA55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799"/>
          <a:stretch/>
        </p:blipFill>
        <p:spPr bwMode="auto">
          <a:xfrm>
            <a:off x="3342548" y="2071839"/>
            <a:ext cx="2474902" cy="22076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4E44618-CEEC-5F57-9114-A3B21A490E7A}"/>
              </a:ext>
            </a:extLst>
          </p:cNvPr>
          <p:cNvSpPr txBox="1"/>
          <p:nvPr/>
        </p:nvSpPr>
        <p:spPr>
          <a:xfrm>
            <a:off x="-320688" y="1017725"/>
            <a:ext cx="3295227" cy="1015663"/>
          </a:xfrm>
          <a:prstGeom prst="rect">
            <a:avLst/>
          </a:prstGeom>
          <a:noFill/>
        </p:spPr>
        <p:txBody>
          <a:bodyPr wrap="square" rtlCol="0">
            <a:spAutoFit/>
          </a:bodyPr>
          <a:lstStyle/>
          <a:p>
            <a:pPr algn="ctr"/>
            <a:r>
              <a:rPr lang="en-US" sz="2000" b="1" dirty="0"/>
              <a:t>Disclosing </a:t>
            </a:r>
          </a:p>
          <a:p>
            <a:pPr algn="ctr"/>
            <a:r>
              <a:rPr lang="en-US" sz="2000" b="1" dirty="0"/>
              <a:t>Sexual Orientation</a:t>
            </a:r>
          </a:p>
          <a:p>
            <a:pPr algn="ctr"/>
            <a:r>
              <a:rPr lang="en-US" sz="2000" b="1" dirty="0"/>
              <a:t>&amp; Gender Identity</a:t>
            </a:r>
          </a:p>
        </p:txBody>
      </p:sp>
      <p:sp>
        <p:nvSpPr>
          <p:cNvPr id="11" name="TextBox 10">
            <a:extLst>
              <a:ext uri="{FF2B5EF4-FFF2-40B4-BE49-F238E27FC236}">
                <a16:creationId xmlns:a16="http://schemas.microsoft.com/office/drawing/2014/main" id="{2E5363AE-A282-DB39-84EE-2330B7895093}"/>
              </a:ext>
            </a:extLst>
          </p:cNvPr>
          <p:cNvSpPr txBox="1"/>
          <p:nvPr/>
        </p:nvSpPr>
        <p:spPr>
          <a:xfrm>
            <a:off x="3114483" y="1069526"/>
            <a:ext cx="2931031" cy="707886"/>
          </a:xfrm>
          <a:prstGeom prst="rect">
            <a:avLst/>
          </a:prstGeom>
          <a:noFill/>
        </p:spPr>
        <p:txBody>
          <a:bodyPr wrap="square" rtlCol="0">
            <a:spAutoFit/>
          </a:bodyPr>
          <a:lstStyle/>
          <a:p>
            <a:pPr algn="ctr"/>
            <a:r>
              <a:rPr lang="en-US" sz="2000" b="1" dirty="0"/>
              <a:t>Selecting a</a:t>
            </a:r>
          </a:p>
          <a:p>
            <a:pPr algn="ctr"/>
            <a:r>
              <a:rPr lang="en-US" sz="2000" b="1" dirty="0"/>
              <a:t> Healthcare Provider </a:t>
            </a:r>
          </a:p>
        </p:txBody>
      </p:sp>
      <p:sp>
        <p:nvSpPr>
          <p:cNvPr id="12" name="TextBox 11">
            <a:extLst>
              <a:ext uri="{FF2B5EF4-FFF2-40B4-BE49-F238E27FC236}">
                <a16:creationId xmlns:a16="http://schemas.microsoft.com/office/drawing/2014/main" id="{69BDE24C-1BDB-4929-35FA-6AD9C5C9802F}"/>
              </a:ext>
            </a:extLst>
          </p:cNvPr>
          <p:cNvSpPr txBox="1"/>
          <p:nvPr/>
        </p:nvSpPr>
        <p:spPr>
          <a:xfrm>
            <a:off x="6413681" y="998281"/>
            <a:ext cx="2140381" cy="707886"/>
          </a:xfrm>
          <a:prstGeom prst="rect">
            <a:avLst/>
          </a:prstGeom>
          <a:noFill/>
        </p:spPr>
        <p:txBody>
          <a:bodyPr wrap="square" rtlCol="0">
            <a:spAutoFit/>
          </a:bodyPr>
          <a:lstStyle/>
          <a:p>
            <a:pPr algn="ctr"/>
            <a:r>
              <a:rPr lang="en-US" sz="2000" b="1" dirty="0"/>
              <a:t>Pronouns Matters</a:t>
            </a:r>
          </a:p>
        </p:txBody>
      </p:sp>
    </p:spTree>
    <p:extLst>
      <p:ext uri="{BB962C8B-B14F-4D97-AF65-F5344CB8AC3E}">
        <p14:creationId xmlns:p14="http://schemas.microsoft.com/office/powerpoint/2010/main" val="37566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4996-A131-131E-F955-AA3362FE01A3}"/>
              </a:ext>
            </a:extLst>
          </p:cNvPr>
          <p:cNvSpPr>
            <a:spLocks noGrp="1"/>
          </p:cNvSpPr>
          <p:nvPr>
            <p:ph type="title"/>
          </p:nvPr>
        </p:nvSpPr>
        <p:spPr/>
        <p:txBody>
          <a:bodyPr>
            <a:normAutofit fontScale="90000"/>
          </a:bodyPr>
          <a:lstStyle/>
          <a:p>
            <a:r>
              <a:rPr lang="en-US" dirty="0"/>
              <a:t>Theme 3: Ideal LGBT+ Inclusive Healthcare </a:t>
            </a:r>
          </a:p>
        </p:txBody>
      </p:sp>
      <p:sp>
        <p:nvSpPr>
          <p:cNvPr id="6" name="TextBox 5">
            <a:extLst>
              <a:ext uri="{FF2B5EF4-FFF2-40B4-BE49-F238E27FC236}">
                <a16:creationId xmlns:a16="http://schemas.microsoft.com/office/drawing/2014/main" id="{F435FCD9-7463-FB7E-EF33-7FD0BCE74F31}"/>
              </a:ext>
            </a:extLst>
          </p:cNvPr>
          <p:cNvSpPr txBox="1"/>
          <p:nvPr/>
        </p:nvSpPr>
        <p:spPr>
          <a:xfrm>
            <a:off x="196303" y="1168454"/>
            <a:ext cx="2220893" cy="830997"/>
          </a:xfrm>
          <a:prstGeom prst="rect">
            <a:avLst/>
          </a:prstGeom>
          <a:noFill/>
        </p:spPr>
        <p:txBody>
          <a:bodyPr wrap="square" rtlCol="0">
            <a:spAutoFit/>
          </a:bodyPr>
          <a:lstStyle/>
          <a:p>
            <a:pPr algn="ctr"/>
            <a:r>
              <a:rPr lang="en-US" sz="2400" b="1" dirty="0"/>
              <a:t>LGBT+ </a:t>
            </a:r>
          </a:p>
          <a:p>
            <a:pPr algn="ctr"/>
            <a:r>
              <a:rPr lang="en-US" sz="2400" b="1" dirty="0"/>
              <a:t>Affirming</a:t>
            </a:r>
            <a:r>
              <a:rPr lang="en-US" sz="2000" b="1" dirty="0"/>
              <a:t> </a:t>
            </a:r>
          </a:p>
        </p:txBody>
      </p:sp>
      <p:sp>
        <p:nvSpPr>
          <p:cNvPr id="7" name="TextBox 6">
            <a:extLst>
              <a:ext uri="{FF2B5EF4-FFF2-40B4-BE49-F238E27FC236}">
                <a16:creationId xmlns:a16="http://schemas.microsoft.com/office/drawing/2014/main" id="{566F410B-7EE2-31EC-6506-978F569B6214}"/>
              </a:ext>
            </a:extLst>
          </p:cNvPr>
          <p:cNvSpPr txBox="1"/>
          <p:nvPr/>
        </p:nvSpPr>
        <p:spPr>
          <a:xfrm>
            <a:off x="2927770" y="1230009"/>
            <a:ext cx="2965679" cy="707886"/>
          </a:xfrm>
          <a:prstGeom prst="rect">
            <a:avLst/>
          </a:prstGeom>
          <a:noFill/>
        </p:spPr>
        <p:txBody>
          <a:bodyPr wrap="square" rtlCol="0">
            <a:spAutoFit/>
          </a:bodyPr>
          <a:lstStyle/>
          <a:p>
            <a:pPr algn="ctr"/>
            <a:r>
              <a:rPr lang="en-US" sz="2000" b="1" dirty="0"/>
              <a:t>LGBT+ Representation</a:t>
            </a:r>
          </a:p>
          <a:p>
            <a:pPr algn="ctr"/>
            <a:r>
              <a:rPr lang="en-US" sz="2000" b="1" dirty="0"/>
              <a:t>&amp; Symbols of Support</a:t>
            </a:r>
          </a:p>
        </p:txBody>
      </p:sp>
      <p:sp>
        <p:nvSpPr>
          <p:cNvPr id="8" name="TextBox 7">
            <a:extLst>
              <a:ext uri="{FF2B5EF4-FFF2-40B4-BE49-F238E27FC236}">
                <a16:creationId xmlns:a16="http://schemas.microsoft.com/office/drawing/2014/main" id="{3C633188-49D9-FFE7-DFE1-8AA406DB3D66}"/>
              </a:ext>
            </a:extLst>
          </p:cNvPr>
          <p:cNvSpPr txBox="1"/>
          <p:nvPr/>
        </p:nvSpPr>
        <p:spPr>
          <a:xfrm>
            <a:off x="6329121" y="1164414"/>
            <a:ext cx="2311494" cy="1015663"/>
          </a:xfrm>
          <a:prstGeom prst="rect">
            <a:avLst/>
          </a:prstGeom>
          <a:noFill/>
        </p:spPr>
        <p:txBody>
          <a:bodyPr wrap="square" rtlCol="0">
            <a:spAutoFit/>
          </a:bodyPr>
          <a:lstStyle/>
          <a:p>
            <a:pPr algn="ctr"/>
            <a:r>
              <a:rPr lang="en-US" sz="2000" b="1" dirty="0"/>
              <a:t>LGBT+ informed </a:t>
            </a:r>
          </a:p>
          <a:p>
            <a:pPr algn="ctr"/>
            <a:r>
              <a:rPr lang="en-US" sz="2000" b="1" dirty="0"/>
              <a:t>Healthcare Providers</a:t>
            </a:r>
          </a:p>
        </p:txBody>
      </p:sp>
      <p:pic>
        <p:nvPicPr>
          <p:cNvPr id="9" name="Picture 2" descr="Free Gay Lgbt vector and picture">
            <a:extLst>
              <a:ext uri="{FF2B5EF4-FFF2-40B4-BE49-F238E27FC236}">
                <a16:creationId xmlns:a16="http://schemas.microsoft.com/office/drawing/2014/main" id="{5C2DEAAC-A50B-3067-E6B4-1ECD704B4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3314" y="2422857"/>
            <a:ext cx="2106870" cy="12641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AB0CCA6-855B-FC9B-EC4C-3CE3AF82C655}"/>
              </a:ext>
            </a:extLst>
          </p:cNvPr>
          <p:cNvPicPr>
            <a:picLocks noChangeAspect="1"/>
          </p:cNvPicPr>
          <p:nvPr/>
        </p:nvPicPr>
        <p:blipFill>
          <a:blip r:embed="rId4"/>
          <a:stretch>
            <a:fillRect/>
          </a:stretch>
        </p:blipFill>
        <p:spPr>
          <a:xfrm>
            <a:off x="2956171" y="2180077"/>
            <a:ext cx="2661581" cy="1774388"/>
          </a:xfrm>
          <a:prstGeom prst="rect">
            <a:avLst/>
          </a:prstGeom>
          <a:ln>
            <a:noFill/>
          </a:ln>
          <a:effectLst>
            <a:softEdge rad="112500"/>
          </a:effectLst>
        </p:spPr>
      </p:pic>
      <p:pic>
        <p:nvPicPr>
          <p:cNvPr id="11" name="Picture 10">
            <a:extLst>
              <a:ext uri="{FF2B5EF4-FFF2-40B4-BE49-F238E27FC236}">
                <a16:creationId xmlns:a16="http://schemas.microsoft.com/office/drawing/2014/main" id="{DEA4B78B-834A-B690-7065-3DA01C816795}"/>
              </a:ext>
            </a:extLst>
          </p:cNvPr>
          <p:cNvPicPr>
            <a:picLocks noChangeAspect="1"/>
          </p:cNvPicPr>
          <p:nvPr/>
        </p:nvPicPr>
        <p:blipFill>
          <a:blip r:embed="rId5"/>
          <a:stretch>
            <a:fillRect/>
          </a:stretch>
        </p:blipFill>
        <p:spPr>
          <a:xfrm>
            <a:off x="6242924" y="2333965"/>
            <a:ext cx="2483889" cy="1915619"/>
          </a:xfrm>
          <a:prstGeom prst="rect">
            <a:avLst/>
          </a:prstGeom>
          <a:ln>
            <a:noFill/>
          </a:ln>
          <a:effectLst>
            <a:softEdge rad="112500"/>
          </a:effectLst>
        </p:spPr>
      </p:pic>
    </p:spTree>
    <p:extLst>
      <p:ext uri="{BB962C8B-B14F-4D97-AF65-F5344CB8AC3E}">
        <p14:creationId xmlns:p14="http://schemas.microsoft.com/office/powerpoint/2010/main" val="8110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12139C6-6B49-4C61-BDF0-1D0233864598}"/>
              </a:ext>
            </a:extLst>
          </p:cNvPr>
          <p:cNvSpPr txBox="1">
            <a:spLocks/>
          </p:cNvSpPr>
          <p:nvPr/>
        </p:nvSpPr>
        <p:spPr>
          <a:xfrm>
            <a:off x="141135" y="-81172"/>
            <a:ext cx="4572000" cy="914400"/>
          </a:xfrm>
          <a:prstGeom prst="rect">
            <a:avLst/>
          </a:prstGeom>
        </p:spPr>
        <p:txBody>
          <a:bodyPr anchor="ctr">
            <a:normAutofit/>
          </a:bodyPr>
          <a:lstStyle/>
          <a:p>
            <a:pPr>
              <a:defRPr/>
            </a:pPr>
            <a:r>
              <a:rPr lang="en-US" sz="2250" b="1" dirty="0">
                <a:solidFill>
                  <a:schemeClr val="tx1"/>
                </a:solidFill>
                <a:latin typeface="Helvetica" pitchFamily="34" charset="0"/>
                <a:ea typeface="+mj-ea"/>
                <a:cs typeface="+mj-cs"/>
              </a:rPr>
              <a:t>Policy</a:t>
            </a:r>
          </a:p>
        </p:txBody>
      </p:sp>
      <p:sp>
        <p:nvSpPr>
          <p:cNvPr id="4" name="Slide Number Placeholder 3">
            <a:extLst>
              <a:ext uri="{FF2B5EF4-FFF2-40B4-BE49-F238E27FC236}">
                <a16:creationId xmlns:a16="http://schemas.microsoft.com/office/drawing/2014/main" id="{892B6228-2D79-4DEE-8784-CBD976F746AC}"/>
              </a:ext>
            </a:extLst>
          </p:cNvPr>
          <p:cNvSpPr>
            <a:spLocks noGrp="1"/>
          </p:cNvSpPr>
          <p:nvPr>
            <p:ph type="sldNum" sz="quarter" idx="12"/>
          </p:nvPr>
        </p:nvSpPr>
        <p:spPr/>
        <p:txBody>
          <a:bodyPr/>
          <a:lstStyle/>
          <a:p>
            <a:pPr algn="r"/>
            <a:fld id="{515D401D-170C-4415-BAE5-DF3A756569FC}" type="slidenum">
              <a:rPr lang="en-US" altLang="en-US" smtClean="0">
                <a:solidFill>
                  <a:schemeClr val="bg1">
                    <a:lumMod val="65000"/>
                  </a:schemeClr>
                </a:solidFill>
              </a:rPr>
              <a:pPr algn="r"/>
              <a:t>14</a:t>
            </a:fld>
            <a:endParaRPr lang="en-US" altLang="en-US" dirty="0">
              <a:solidFill>
                <a:schemeClr val="bg1">
                  <a:lumMod val="65000"/>
                </a:schemeClr>
              </a:solidFill>
            </a:endParaRPr>
          </a:p>
        </p:txBody>
      </p:sp>
      <p:sp>
        <p:nvSpPr>
          <p:cNvPr id="6" name="TextBox 5">
            <a:extLst>
              <a:ext uri="{FF2B5EF4-FFF2-40B4-BE49-F238E27FC236}">
                <a16:creationId xmlns:a16="http://schemas.microsoft.com/office/drawing/2014/main" id="{A9EED2EF-9CD1-D2A5-4F0C-3772A243F394}"/>
              </a:ext>
            </a:extLst>
          </p:cNvPr>
          <p:cNvSpPr txBox="1"/>
          <p:nvPr/>
        </p:nvSpPr>
        <p:spPr>
          <a:xfrm>
            <a:off x="3086100" y="2337711"/>
            <a:ext cx="6400800" cy="253916"/>
          </a:xfrm>
          <a:prstGeom prst="rect">
            <a:avLst/>
          </a:prstGeom>
          <a:noFill/>
        </p:spPr>
        <p:txBody>
          <a:bodyPr wrap="square">
            <a:spAutoFit/>
          </a:bodyPr>
          <a:lstStyle/>
          <a:p>
            <a:pPr algn="l" fontAlgn="base">
              <a:buFont typeface="Arial" panose="020B0604020202020204" pitchFamily="34" charset="0"/>
              <a:buChar char="•"/>
            </a:pPr>
            <a:endParaRPr lang="en-US" sz="1050" dirty="0">
              <a:solidFill>
                <a:srgbClr val="585858"/>
              </a:solidFill>
              <a:latin typeface="Open Sans" panose="020B0604020202020204" pitchFamily="34" charset="0"/>
            </a:endParaRPr>
          </a:p>
        </p:txBody>
      </p:sp>
      <p:graphicFrame>
        <p:nvGraphicFramePr>
          <p:cNvPr id="8" name="Table 8">
            <a:extLst>
              <a:ext uri="{FF2B5EF4-FFF2-40B4-BE49-F238E27FC236}">
                <a16:creationId xmlns:a16="http://schemas.microsoft.com/office/drawing/2014/main" id="{6C3D5453-A333-3BB2-1B19-4527525F0E41}"/>
              </a:ext>
            </a:extLst>
          </p:cNvPr>
          <p:cNvGraphicFramePr>
            <a:graphicFrameLocks noGrp="1"/>
          </p:cNvGraphicFramePr>
          <p:nvPr>
            <p:extLst>
              <p:ext uri="{D42A27DB-BD31-4B8C-83A1-F6EECF244321}">
                <p14:modId xmlns:p14="http://schemas.microsoft.com/office/powerpoint/2010/main" val="2595977835"/>
              </p:ext>
            </p:extLst>
          </p:nvPr>
        </p:nvGraphicFramePr>
        <p:xfrm>
          <a:off x="571500" y="833228"/>
          <a:ext cx="7471063" cy="2952750"/>
        </p:xfrm>
        <a:graphic>
          <a:graphicData uri="http://schemas.openxmlformats.org/drawingml/2006/table">
            <a:tbl>
              <a:tblPr firstRow="1" bandRow="1">
                <a:tableStyleId>{793D81CF-94F2-401A-BA57-92F5A7B2D0C5}</a:tableStyleId>
              </a:tblPr>
              <a:tblGrid>
                <a:gridCol w="1751030">
                  <a:extLst>
                    <a:ext uri="{9D8B030D-6E8A-4147-A177-3AD203B41FA5}">
                      <a16:colId xmlns:a16="http://schemas.microsoft.com/office/drawing/2014/main" val="511840349"/>
                    </a:ext>
                  </a:extLst>
                </a:gridCol>
                <a:gridCol w="5720033">
                  <a:extLst>
                    <a:ext uri="{9D8B030D-6E8A-4147-A177-3AD203B41FA5}">
                      <a16:colId xmlns:a16="http://schemas.microsoft.com/office/drawing/2014/main" val="2131669729"/>
                    </a:ext>
                  </a:extLst>
                </a:gridCol>
              </a:tblGrid>
              <a:tr h="342900">
                <a:tc>
                  <a:txBody>
                    <a:bodyPr/>
                    <a:lstStyle/>
                    <a:p>
                      <a:r>
                        <a:rPr lang="en-US" sz="1800" dirty="0"/>
                        <a:t>Bill #</a:t>
                      </a:r>
                    </a:p>
                  </a:txBody>
                  <a:tcPr marL="68580" marR="68580" marT="34290" marB="34290"/>
                </a:tc>
                <a:tc>
                  <a:txBody>
                    <a:bodyPr/>
                    <a:lstStyle/>
                    <a:p>
                      <a:r>
                        <a:rPr lang="en-US" sz="1800" dirty="0"/>
                        <a:t>Title:</a:t>
                      </a:r>
                    </a:p>
                  </a:txBody>
                  <a:tcPr marL="68580" marR="68580" marT="34290" marB="34290"/>
                </a:tc>
                <a:extLst>
                  <a:ext uri="{0D108BD9-81ED-4DB2-BD59-A6C34878D82A}">
                    <a16:rowId xmlns:a16="http://schemas.microsoft.com/office/drawing/2014/main" val="1886686763"/>
                  </a:ext>
                </a:extLst>
              </a:tr>
              <a:tr h="278130">
                <a:tc>
                  <a:txBody>
                    <a:bodyPr/>
                    <a:lstStyle/>
                    <a:p>
                      <a:endParaRPr lang="en-US" sz="1100" dirty="0"/>
                    </a:p>
                  </a:txBody>
                  <a:tcPr marL="68580" marR="68580" marT="34290" marB="34290" anchor="ctr"/>
                </a:tc>
                <a:tc>
                  <a:txBody>
                    <a:bodyPr/>
                    <a:lstStyle/>
                    <a:p>
                      <a:endParaRPr lang="en-US" sz="1100" dirty="0"/>
                    </a:p>
                  </a:txBody>
                  <a:tcPr marL="68580" marR="68580" marT="34290" marB="34290" anchor="ctr"/>
                </a:tc>
                <a:extLst>
                  <a:ext uri="{0D108BD9-81ED-4DB2-BD59-A6C34878D82A}">
                    <a16:rowId xmlns:a16="http://schemas.microsoft.com/office/drawing/2014/main" val="4272324033"/>
                  </a:ext>
                </a:extLst>
              </a:tr>
              <a:tr h="342900">
                <a:tc>
                  <a:txBody>
                    <a:bodyPr/>
                    <a:lstStyle/>
                    <a:p>
                      <a:r>
                        <a:rPr lang="en-US" sz="1800" b="1" kern="1200" dirty="0">
                          <a:solidFill>
                            <a:schemeClr val="dk1"/>
                          </a:solidFill>
                          <a:effectLst/>
                        </a:rPr>
                        <a:t>CS/HB 1521</a:t>
                      </a:r>
                      <a:endParaRPr lang="en-US" sz="1800" dirty="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Facility Requirements Based on Sex</a:t>
                      </a:r>
                    </a:p>
                  </a:txBody>
                  <a:tcPr marL="68580" marR="68580" marT="34290" marB="34290" anchor="ctr"/>
                </a:tc>
                <a:extLst>
                  <a:ext uri="{0D108BD9-81ED-4DB2-BD59-A6C34878D82A}">
                    <a16:rowId xmlns:a16="http://schemas.microsoft.com/office/drawing/2014/main" val="1858690877"/>
                  </a:ext>
                </a:extLst>
              </a:tr>
              <a:tr h="617220">
                <a:tc>
                  <a:txBody>
                    <a:bodyPr/>
                    <a:lstStyle/>
                    <a:p>
                      <a:r>
                        <a:rPr lang="en-US" sz="1800" dirty="0"/>
                        <a:t>CS/CS/HB 1069</a:t>
                      </a:r>
                    </a:p>
                  </a:txBody>
                  <a:tcPr marL="68580" marR="68580" marT="34290" marB="34290" anchor="ctr"/>
                </a:tc>
                <a:tc>
                  <a:txBody>
                    <a:bodyPr/>
                    <a:lstStyle/>
                    <a:p>
                      <a:r>
                        <a:rPr lang="en-US" sz="1800" dirty="0"/>
                        <a:t>Education (expansion of CS/SB 1557)</a:t>
                      </a:r>
                    </a:p>
                  </a:txBody>
                  <a:tcPr marL="68580" marR="68580" marT="34290" marB="34290" anchor="ctr"/>
                </a:tc>
                <a:extLst>
                  <a:ext uri="{0D108BD9-81ED-4DB2-BD59-A6C34878D82A}">
                    <a16:rowId xmlns:a16="http://schemas.microsoft.com/office/drawing/2014/main" val="4194635533"/>
                  </a:ext>
                </a:extLst>
              </a:tr>
              <a:tr h="342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CS/SB 1557</a:t>
                      </a:r>
                    </a:p>
                  </a:txBody>
                  <a:tcPr marL="68580" marR="68580" marT="34290" marB="34290" anchor="ctr"/>
                </a:tc>
                <a:tc>
                  <a:txBody>
                    <a:bodyPr/>
                    <a:lstStyle/>
                    <a:p>
                      <a:r>
                        <a:rPr lang="en-US" sz="1800" dirty="0"/>
                        <a:t>Parental Rights in Education “Don’t Say Gay”</a:t>
                      </a:r>
                    </a:p>
                  </a:txBody>
                  <a:tcPr marL="68580" marR="68580" marT="34290" marB="34290" anchor="ctr"/>
                </a:tc>
                <a:extLst>
                  <a:ext uri="{0D108BD9-81ED-4DB2-BD59-A6C34878D82A}">
                    <a16:rowId xmlns:a16="http://schemas.microsoft.com/office/drawing/2014/main" val="1898605817"/>
                  </a:ext>
                </a:extLst>
              </a:tr>
              <a:tr h="342900">
                <a:tc>
                  <a:txBody>
                    <a:bodyPr/>
                    <a:lstStyle/>
                    <a:p>
                      <a:r>
                        <a:rPr lang="en-US" sz="1800" b="1" kern="1200" dirty="0">
                          <a:solidFill>
                            <a:schemeClr val="dk1"/>
                          </a:solidFill>
                          <a:effectLst/>
                        </a:rPr>
                        <a:t>CS/SB 254</a:t>
                      </a:r>
                      <a:endParaRPr lang="en-US" sz="1800" dirty="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Treatments for Sex Reassignment</a:t>
                      </a:r>
                    </a:p>
                  </a:txBody>
                  <a:tcPr marL="68580" marR="68580" marT="34290" marB="34290" anchor="ctr"/>
                </a:tc>
                <a:extLst>
                  <a:ext uri="{0D108BD9-81ED-4DB2-BD59-A6C34878D82A}">
                    <a16:rowId xmlns:a16="http://schemas.microsoft.com/office/drawing/2014/main" val="1100867924"/>
                  </a:ext>
                </a:extLst>
              </a:tr>
              <a:tr h="342900">
                <a:tc>
                  <a:txBody>
                    <a:bodyPr/>
                    <a:lstStyle/>
                    <a:p>
                      <a:r>
                        <a:rPr lang="en-US" sz="1800" dirty="0"/>
                        <a:t>CS/SB 1580</a:t>
                      </a:r>
                    </a:p>
                  </a:txBody>
                  <a:tcPr marL="68580" marR="68580" marT="34290" marB="34290" anchor="ctr"/>
                </a:tc>
                <a:tc>
                  <a:txBody>
                    <a:bodyPr/>
                    <a:lstStyle/>
                    <a:p>
                      <a:r>
                        <a:rPr lang="en-US" sz="1800" dirty="0"/>
                        <a:t>Protections of Medical Conscience</a:t>
                      </a:r>
                    </a:p>
                  </a:txBody>
                  <a:tcPr marL="68580" marR="68580" marT="34290" marB="34290" anchor="ctr"/>
                </a:tc>
                <a:extLst>
                  <a:ext uri="{0D108BD9-81ED-4DB2-BD59-A6C34878D82A}">
                    <a16:rowId xmlns:a16="http://schemas.microsoft.com/office/drawing/2014/main" val="3203350310"/>
                  </a:ext>
                </a:extLst>
              </a:tr>
              <a:tr h="342900">
                <a:tc>
                  <a:txBody>
                    <a:bodyPr/>
                    <a:lstStyle/>
                    <a:p>
                      <a:r>
                        <a:rPr lang="en-US" sz="1800" dirty="0"/>
                        <a:t>CS/SB 1438</a:t>
                      </a:r>
                    </a:p>
                  </a:txBody>
                  <a:tcPr marL="68580" marR="68580" marT="34290" marB="34290" anchor="ctr"/>
                </a:tc>
                <a:tc>
                  <a:txBody>
                    <a:bodyPr/>
                    <a:lstStyle/>
                    <a:p>
                      <a:r>
                        <a:rPr lang="en-US" sz="1800" dirty="0"/>
                        <a:t>Protection of Children (Drag Show Ban)</a:t>
                      </a:r>
                    </a:p>
                  </a:txBody>
                  <a:tcPr marL="68580" marR="68580" marT="34290" marB="34290" anchor="ctr"/>
                </a:tc>
                <a:extLst>
                  <a:ext uri="{0D108BD9-81ED-4DB2-BD59-A6C34878D82A}">
                    <a16:rowId xmlns:a16="http://schemas.microsoft.com/office/drawing/2014/main" val="2137923896"/>
                  </a:ext>
                </a:extLst>
              </a:tr>
            </a:tbl>
          </a:graphicData>
        </a:graphic>
      </p:graphicFrame>
    </p:spTree>
    <p:extLst>
      <p:ext uri="{BB962C8B-B14F-4D97-AF65-F5344CB8AC3E}">
        <p14:creationId xmlns:p14="http://schemas.microsoft.com/office/powerpoint/2010/main" val="480140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12139C6-6B49-4C61-BDF0-1D0233864598}"/>
              </a:ext>
            </a:extLst>
          </p:cNvPr>
          <p:cNvSpPr txBox="1">
            <a:spLocks/>
          </p:cNvSpPr>
          <p:nvPr/>
        </p:nvSpPr>
        <p:spPr>
          <a:xfrm>
            <a:off x="214236" y="11629"/>
            <a:ext cx="4572000" cy="914400"/>
          </a:xfrm>
          <a:prstGeom prst="rect">
            <a:avLst/>
          </a:prstGeom>
        </p:spPr>
        <p:txBody>
          <a:bodyPr anchor="ctr">
            <a:normAutofit/>
          </a:bodyPr>
          <a:lstStyle/>
          <a:p>
            <a:pPr>
              <a:defRPr/>
            </a:pPr>
            <a:r>
              <a:rPr lang="en-US" sz="2400" b="1" dirty="0">
                <a:solidFill>
                  <a:schemeClr val="tx1"/>
                </a:solidFill>
                <a:latin typeface="Helvetica" pitchFamily="34" charset="0"/>
                <a:ea typeface="+mj-ea"/>
                <a:cs typeface="+mj-cs"/>
              </a:rPr>
              <a:t>Policy</a:t>
            </a:r>
          </a:p>
        </p:txBody>
      </p:sp>
      <p:sp>
        <p:nvSpPr>
          <p:cNvPr id="4" name="Slide Number Placeholder 3">
            <a:extLst>
              <a:ext uri="{FF2B5EF4-FFF2-40B4-BE49-F238E27FC236}">
                <a16:creationId xmlns:a16="http://schemas.microsoft.com/office/drawing/2014/main" id="{892B6228-2D79-4DEE-8784-CBD976F746AC}"/>
              </a:ext>
            </a:extLst>
          </p:cNvPr>
          <p:cNvSpPr>
            <a:spLocks noGrp="1"/>
          </p:cNvSpPr>
          <p:nvPr>
            <p:ph type="sldNum" sz="quarter" idx="12"/>
          </p:nvPr>
        </p:nvSpPr>
        <p:spPr/>
        <p:txBody>
          <a:bodyPr/>
          <a:lstStyle/>
          <a:p>
            <a:pPr algn="r"/>
            <a:fld id="{515D401D-170C-4415-BAE5-DF3A756569FC}" type="slidenum">
              <a:rPr lang="en-US" altLang="en-US" smtClean="0">
                <a:solidFill>
                  <a:schemeClr val="bg1">
                    <a:lumMod val="65000"/>
                  </a:schemeClr>
                </a:solidFill>
              </a:rPr>
              <a:pPr algn="r"/>
              <a:t>15</a:t>
            </a:fld>
            <a:endParaRPr lang="en-US" altLang="en-US" dirty="0">
              <a:solidFill>
                <a:schemeClr val="bg1">
                  <a:lumMod val="65000"/>
                </a:schemeClr>
              </a:solidFill>
            </a:endParaRPr>
          </a:p>
        </p:txBody>
      </p:sp>
      <p:grpSp>
        <p:nvGrpSpPr>
          <p:cNvPr id="3" name="Group 2">
            <a:extLst>
              <a:ext uri="{FF2B5EF4-FFF2-40B4-BE49-F238E27FC236}">
                <a16:creationId xmlns:a16="http://schemas.microsoft.com/office/drawing/2014/main" id="{5E44A157-CF0F-A890-147F-BF57DF2558F3}"/>
              </a:ext>
            </a:extLst>
          </p:cNvPr>
          <p:cNvGrpSpPr/>
          <p:nvPr/>
        </p:nvGrpSpPr>
        <p:grpSpPr>
          <a:xfrm>
            <a:off x="6384898" y="333962"/>
            <a:ext cx="1856043" cy="1308983"/>
            <a:chOff x="6679448" y="2438400"/>
            <a:chExt cx="4923734" cy="3292652"/>
          </a:xfrm>
        </p:grpSpPr>
        <p:pic>
          <p:nvPicPr>
            <p:cNvPr id="7176" name="Picture 8" descr="Free Flag Rainbow vector and picture">
              <a:extLst>
                <a:ext uri="{FF2B5EF4-FFF2-40B4-BE49-F238E27FC236}">
                  <a16:creationId xmlns:a16="http://schemas.microsoft.com/office/drawing/2014/main" id="{8296ED56-01C8-47DD-D366-801E1E874924}"/>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6750278" y="2636749"/>
              <a:ext cx="4692177" cy="28959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Free Florida Flag vector and picture">
              <a:extLst>
                <a:ext uri="{FF2B5EF4-FFF2-40B4-BE49-F238E27FC236}">
                  <a16:creationId xmlns:a16="http://schemas.microsoft.com/office/drawing/2014/main" id="{43C9AD19-9D95-1C3C-E909-7EF207DFDAB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9448" y="2438400"/>
              <a:ext cx="4923734" cy="329265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a:extLst>
              <a:ext uri="{FF2B5EF4-FFF2-40B4-BE49-F238E27FC236}">
                <a16:creationId xmlns:a16="http://schemas.microsoft.com/office/drawing/2014/main" id="{6B47F4AE-643A-DB7A-BB9E-A5056FC51951}"/>
              </a:ext>
            </a:extLst>
          </p:cNvPr>
          <p:cNvSpPr/>
          <p:nvPr/>
        </p:nvSpPr>
        <p:spPr>
          <a:xfrm>
            <a:off x="228600" y="730439"/>
            <a:ext cx="5236050" cy="484748"/>
          </a:xfrm>
          <a:prstGeom prst="rect">
            <a:avLst/>
          </a:prstGeom>
          <a:noFill/>
        </p:spPr>
        <p:txBody>
          <a:bodyPr wrap="none" lIns="68580" tIns="34290" rIns="68580" bIns="34290">
            <a:spAutoFit/>
          </a:bodyPr>
          <a:lstStyle/>
          <a:p>
            <a:pPr algn="ctr"/>
            <a:r>
              <a:rPr lang="en-US" sz="2700" dirty="0">
                <a:ln w="0"/>
                <a:effectLst>
                  <a:outerShdw blurRad="38100" dist="19050" dir="2700000" algn="tl" rotWithShape="0">
                    <a:schemeClr val="dk1">
                      <a:alpha val="40000"/>
                    </a:schemeClr>
                  </a:outerShdw>
                </a:effectLst>
              </a:rPr>
              <a:t>Feel </a:t>
            </a:r>
            <a:r>
              <a:rPr lang="en-US" sz="2700" dirty="0">
                <a:ln w="0"/>
                <a:solidFill>
                  <a:schemeClr val="tx1"/>
                </a:solidFill>
                <a:effectLst>
                  <a:outerShdw blurRad="38100" dist="19050" dir="2700000" algn="tl" rotWithShape="0">
                    <a:schemeClr val="dk1">
                      <a:alpha val="40000"/>
                    </a:schemeClr>
                  </a:outerShdw>
                </a:effectLst>
              </a:rPr>
              <a:t>Attacked by our government</a:t>
            </a:r>
          </a:p>
        </p:txBody>
      </p:sp>
      <p:sp>
        <p:nvSpPr>
          <p:cNvPr id="8" name="TextBox 7">
            <a:extLst>
              <a:ext uri="{FF2B5EF4-FFF2-40B4-BE49-F238E27FC236}">
                <a16:creationId xmlns:a16="http://schemas.microsoft.com/office/drawing/2014/main" id="{1E2F1015-7E0D-3399-254D-3B61B17A410A}"/>
              </a:ext>
            </a:extLst>
          </p:cNvPr>
          <p:cNvSpPr txBox="1"/>
          <p:nvPr/>
        </p:nvSpPr>
        <p:spPr>
          <a:xfrm>
            <a:off x="330776" y="1935333"/>
            <a:ext cx="8129411" cy="2308324"/>
          </a:xfrm>
          <a:prstGeom prst="rect">
            <a:avLst/>
          </a:prstGeom>
          <a:solidFill>
            <a:srgbClr val="FFFFFF">
              <a:alpha val="60000"/>
            </a:srgbClr>
          </a:solidFill>
        </p:spPr>
        <p:txBody>
          <a:bodyPr wrap="square">
            <a:spAutoFit/>
          </a:bodyPr>
          <a:lstStyle/>
          <a:p>
            <a:r>
              <a:rPr lang="en-US" i="1" dirty="0"/>
              <a:t>“</a:t>
            </a:r>
            <a:r>
              <a:rPr lang="en-US" sz="1800" i="1" dirty="0">
                <a:latin typeface="Arial" panose="020B0604020202020204" pitchFamily="34" charset="0"/>
              </a:rPr>
              <a:t>I guess it's just so my parents are very conservative, right. So we always have like Fox News blaring in the background. And it's just not nice to constantly hear, like Tucker </a:t>
            </a:r>
            <a:r>
              <a:rPr lang="en-US" sz="1800" i="1" dirty="0" err="1">
                <a:latin typeface="Arial" panose="020B0604020202020204" pitchFamily="34" charset="0"/>
              </a:rPr>
              <a:t>Tucker</a:t>
            </a:r>
            <a:r>
              <a:rPr lang="en-US" sz="1800" i="1" dirty="0">
                <a:latin typeface="Arial" panose="020B0604020202020204" pitchFamily="34" charset="0"/>
              </a:rPr>
              <a:t> Carlson and Sean Hannity completely trash, </a:t>
            </a:r>
            <a:r>
              <a:rPr lang="en-US" sz="1800" b="1" i="1" dirty="0">
                <a:latin typeface="Arial" panose="020B0604020202020204" pitchFamily="34" charset="0"/>
              </a:rPr>
              <a:t>the LGBTQ community and call us, like pedophiles, and adulterers, and like sex offenders and groomers and things like that. I'm actually like getting choked up hearing about it because that's like, not true</a:t>
            </a:r>
            <a:r>
              <a:rPr lang="en-US" sz="1800" i="1" dirty="0">
                <a:latin typeface="Arial" panose="020B0604020202020204" pitchFamily="34" charset="0"/>
              </a:rPr>
              <a:t>. Like it's it hurts to think that like, people that don't know me already assume that I'm some kind of way simply because, like, [I’m a lesbian]”</a:t>
            </a:r>
            <a:endParaRPr lang="en-US" sz="1350" i="1" dirty="0">
              <a:latin typeface="Arial" panose="020B0604020202020204" pitchFamily="34" charset="0"/>
            </a:endParaRPr>
          </a:p>
        </p:txBody>
      </p:sp>
      <p:sp>
        <p:nvSpPr>
          <p:cNvPr id="10" name="TextBox 9">
            <a:extLst>
              <a:ext uri="{FF2B5EF4-FFF2-40B4-BE49-F238E27FC236}">
                <a16:creationId xmlns:a16="http://schemas.microsoft.com/office/drawing/2014/main" id="{D15E2502-0D47-F55E-1AEB-BF79C1AEDD40}"/>
              </a:ext>
            </a:extLst>
          </p:cNvPr>
          <p:cNvSpPr txBox="1"/>
          <p:nvPr/>
        </p:nvSpPr>
        <p:spPr>
          <a:xfrm>
            <a:off x="291390" y="1335169"/>
            <a:ext cx="5481257" cy="338554"/>
          </a:xfrm>
          <a:prstGeom prst="rect">
            <a:avLst/>
          </a:prstGeom>
          <a:solidFill>
            <a:srgbClr val="FFFFFF">
              <a:alpha val="50196"/>
            </a:srgbClr>
          </a:solidFill>
        </p:spPr>
        <p:txBody>
          <a:bodyPr wrap="square">
            <a:spAutoFit/>
          </a:bodyPr>
          <a:lstStyle/>
          <a:p>
            <a:r>
              <a:rPr lang="en-US" sz="1600" i="1" dirty="0">
                <a:latin typeface="Arial" panose="020B0604020202020204" pitchFamily="34" charset="0"/>
              </a:rPr>
              <a:t>“These are things that I feel like are attacking my identity.”</a:t>
            </a:r>
            <a:endParaRPr lang="en-US" sz="1800" i="1" dirty="0">
              <a:latin typeface="Arial" panose="020B0604020202020204" pitchFamily="34" charset="0"/>
            </a:endParaRPr>
          </a:p>
        </p:txBody>
      </p:sp>
    </p:spTree>
    <p:extLst>
      <p:ext uri="{BB962C8B-B14F-4D97-AF65-F5344CB8AC3E}">
        <p14:creationId xmlns:p14="http://schemas.microsoft.com/office/powerpoint/2010/main" val="14796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12139C6-6B49-4C61-BDF0-1D0233864598}"/>
              </a:ext>
            </a:extLst>
          </p:cNvPr>
          <p:cNvSpPr txBox="1">
            <a:spLocks/>
          </p:cNvSpPr>
          <p:nvPr/>
        </p:nvSpPr>
        <p:spPr>
          <a:xfrm>
            <a:off x="228600" y="180221"/>
            <a:ext cx="4572000" cy="484748"/>
          </a:xfrm>
          <a:prstGeom prst="rect">
            <a:avLst/>
          </a:prstGeom>
        </p:spPr>
        <p:txBody>
          <a:bodyPr anchor="ctr">
            <a:normAutofit/>
          </a:bodyPr>
          <a:lstStyle/>
          <a:p>
            <a:pPr>
              <a:defRPr/>
            </a:pPr>
            <a:r>
              <a:rPr lang="en-US" sz="2250" b="1" dirty="0">
                <a:solidFill>
                  <a:schemeClr val="tx1"/>
                </a:solidFill>
                <a:latin typeface="Helvetica" pitchFamily="34" charset="0"/>
                <a:ea typeface="+mj-ea"/>
                <a:cs typeface="+mj-cs"/>
              </a:rPr>
              <a:t>Policy</a:t>
            </a:r>
          </a:p>
        </p:txBody>
      </p:sp>
      <p:sp>
        <p:nvSpPr>
          <p:cNvPr id="4" name="Slide Number Placeholder 3">
            <a:extLst>
              <a:ext uri="{FF2B5EF4-FFF2-40B4-BE49-F238E27FC236}">
                <a16:creationId xmlns:a16="http://schemas.microsoft.com/office/drawing/2014/main" id="{892B6228-2D79-4DEE-8784-CBD976F746AC}"/>
              </a:ext>
            </a:extLst>
          </p:cNvPr>
          <p:cNvSpPr>
            <a:spLocks noGrp="1"/>
          </p:cNvSpPr>
          <p:nvPr>
            <p:ph type="sldNum" sz="quarter" idx="12"/>
          </p:nvPr>
        </p:nvSpPr>
        <p:spPr/>
        <p:txBody>
          <a:bodyPr/>
          <a:lstStyle/>
          <a:p>
            <a:pPr algn="r"/>
            <a:fld id="{515D401D-170C-4415-BAE5-DF3A756569FC}" type="slidenum">
              <a:rPr lang="en-US" altLang="en-US" smtClean="0">
                <a:solidFill>
                  <a:schemeClr val="bg1">
                    <a:lumMod val="65000"/>
                  </a:schemeClr>
                </a:solidFill>
              </a:rPr>
              <a:pPr algn="r"/>
              <a:t>16</a:t>
            </a:fld>
            <a:endParaRPr lang="en-US" altLang="en-US" dirty="0">
              <a:solidFill>
                <a:schemeClr val="bg1">
                  <a:lumMod val="65000"/>
                </a:schemeClr>
              </a:solidFill>
            </a:endParaRPr>
          </a:p>
        </p:txBody>
      </p:sp>
      <p:sp>
        <p:nvSpPr>
          <p:cNvPr id="5" name="Rectangle 4">
            <a:extLst>
              <a:ext uri="{FF2B5EF4-FFF2-40B4-BE49-F238E27FC236}">
                <a16:creationId xmlns:a16="http://schemas.microsoft.com/office/drawing/2014/main" id="{6B47F4AE-643A-DB7A-BB9E-A5056FC51951}"/>
              </a:ext>
            </a:extLst>
          </p:cNvPr>
          <p:cNvSpPr/>
          <p:nvPr/>
        </p:nvSpPr>
        <p:spPr>
          <a:xfrm>
            <a:off x="400050" y="664969"/>
            <a:ext cx="6101671" cy="484748"/>
          </a:xfrm>
          <a:prstGeom prst="rect">
            <a:avLst/>
          </a:prstGeom>
          <a:noFill/>
        </p:spPr>
        <p:txBody>
          <a:bodyPr wrap="none" lIns="68580" tIns="34290" rIns="68580" bIns="34290">
            <a:spAutoFit/>
          </a:bodyPr>
          <a:lstStyle/>
          <a:p>
            <a:pPr algn="ctr"/>
            <a:r>
              <a:rPr lang="en-US" sz="2700" dirty="0">
                <a:ln w="0"/>
                <a:effectLst>
                  <a:outerShdw blurRad="38100" dist="19050" dir="2700000" algn="tl" rotWithShape="0">
                    <a:schemeClr val="dk1">
                      <a:alpha val="40000"/>
                    </a:schemeClr>
                  </a:outerShdw>
                </a:effectLst>
              </a:rPr>
              <a:t>Change Healthcare Seeking Behaviors</a:t>
            </a:r>
            <a:endParaRPr lang="en-US" sz="2700" dirty="0">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214C3431-11B6-46DD-B055-72E7478E09E9}"/>
              </a:ext>
            </a:extLst>
          </p:cNvPr>
          <p:cNvSpPr txBox="1"/>
          <p:nvPr/>
        </p:nvSpPr>
        <p:spPr>
          <a:xfrm>
            <a:off x="400050" y="1340010"/>
            <a:ext cx="5200650" cy="1338828"/>
          </a:xfrm>
          <a:prstGeom prst="rect">
            <a:avLst/>
          </a:prstGeom>
          <a:solidFill>
            <a:srgbClr val="FFFFFF">
              <a:alpha val="50196"/>
            </a:srgbClr>
          </a:solidFill>
        </p:spPr>
        <p:txBody>
          <a:bodyPr wrap="square">
            <a:spAutoFit/>
          </a:bodyPr>
          <a:lstStyle/>
          <a:p>
            <a:r>
              <a:rPr lang="en-US" sz="1350" i="1" dirty="0">
                <a:latin typeface="Arial" panose="020B0604020202020204" pitchFamily="34" charset="0"/>
              </a:rPr>
              <a:t>“</a:t>
            </a:r>
            <a:r>
              <a:rPr lang="en-US" sz="1350" b="1" i="1" dirty="0">
                <a:latin typeface="Arial" panose="020B0604020202020204" pitchFamily="34" charset="0"/>
              </a:rPr>
              <a:t>I definitely think that people are going to not want to come out to their providers</a:t>
            </a:r>
            <a:r>
              <a:rPr lang="en-US" sz="1350" i="1" dirty="0">
                <a:latin typeface="Arial" panose="020B0604020202020204" pitchFamily="34" charset="0"/>
              </a:rPr>
              <a:t>, which is also very dangerous, because you should want to be able to seek gender affirming care without fear that you're going to be outed or that you're going to be treated differently and within the state of Florida like I definitely feel as though that's a reality.”</a:t>
            </a:r>
            <a:endParaRPr lang="en-US" sz="1350" dirty="0">
              <a:latin typeface="Arial" panose="020B0604020202020204" pitchFamily="34" charset="0"/>
            </a:endParaRPr>
          </a:p>
        </p:txBody>
      </p:sp>
      <p:sp>
        <p:nvSpPr>
          <p:cNvPr id="11" name="TextBox 10">
            <a:extLst>
              <a:ext uri="{FF2B5EF4-FFF2-40B4-BE49-F238E27FC236}">
                <a16:creationId xmlns:a16="http://schemas.microsoft.com/office/drawing/2014/main" id="{EEAC1A3D-FD67-EC17-F993-5EF0CA7C3DA3}"/>
              </a:ext>
            </a:extLst>
          </p:cNvPr>
          <p:cNvSpPr txBox="1"/>
          <p:nvPr/>
        </p:nvSpPr>
        <p:spPr>
          <a:xfrm>
            <a:off x="2838788" y="3041744"/>
            <a:ext cx="6101669" cy="1131079"/>
          </a:xfrm>
          <a:prstGeom prst="rect">
            <a:avLst/>
          </a:prstGeom>
          <a:solidFill>
            <a:srgbClr val="FFFFFF">
              <a:alpha val="50196"/>
            </a:srgbClr>
          </a:solidFill>
        </p:spPr>
        <p:txBody>
          <a:bodyPr wrap="square">
            <a:spAutoFit/>
          </a:bodyPr>
          <a:lstStyle/>
          <a:p>
            <a:r>
              <a:rPr lang="en-US" sz="1350" i="1" dirty="0">
                <a:latin typeface="Arial" panose="020B0604020202020204" pitchFamily="34" charset="0"/>
              </a:rPr>
              <a:t>“I think that by demonizing sexual minorities and preventing them from performing drag shows or talking mentioning it in like an elementary school, or wherever it might </a:t>
            </a:r>
            <a:r>
              <a:rPr lang="en-US" sz="1350" b="1" i="1" dirty="0">
                <a:latin typeface="Arial" panose="020B0604020202020204" pitchFamily="34" charset="0"/>
              </a:rPr>
              <a:t>make them feel less inclined to go seek health care</a:t>
            </a:r>
            <a:r>
              <a:rPr lang="en-US" sz="1350" i="1" dirty="0">
                <a:latin typeface="Arial" panose="020B0604020202020204" pitchFamily="34" charset="0"/>
              </a:rPr>
              <a:t>, because if they feel like if so many places are already working against them, then why wouldn't the health care as well?”</a:t>
            </a:r>
          </a:p>
        </p:txBody>
      </p:sp>
      <p:pic>
        <p:nvPicPr>
          <p:cNvPr id="4098" name="Picture 2" descr="Free Mask Halloween illustration and picture">
            <a:extLst>
              <a:ext uri="{FF2B5EF4-FFF2-40B4-BE49-F238E27FC236}">
                <a16:creationId xmlns:a16="http://schemas.microsoft.com/office/drawing/2014/main" id="{1E68818A-B2F6-1998-29E7-A5F5923C7EF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7188" y1="11094" x2="47188" y2="11094"/>
                      </a14:backgroundRemoval>
                    </a14:imgEffect>
                  </a14:imgLayer>
                </a14:imgProps>
              </a:ext>
              <a:ext uri="{28A0092B-C50C-407E-A947-70E740481C1C}">
                <a14:useLocalDpi xmlns:a14="http://schemas.microsoft.com/office/drawing/2010/main" val="0"/>
              </a:ext>
            </a:extLst>
          </a:blip>
          <a:srcRect/>
          <a:stretch>
            <a:fillRect/>
          </a:stretch>
        </p:blipFill>
        <p:spPr bwMode="auto">
          <a:xfrm>
            <a:off x="5734050" y="1078216"/>
            <a:ext cx="18859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Man Mask photo and picture">
            <a:extLst>
              <a:ext uri="{FF2B5EF4-FFF2-40B4-BE49-F238E27FC236}">
                <a16:creationId xmlns:a16="http://schemas.microsoft.com/office/drawing/2014/main" id="{116E60E4-5B8F-34FD-A57E-9B03625495AA}"/>
              </a:ext>
            </a:extLst>
          </p:cNvPr>
          <p:cNvPicPr>
            <a:picLocks noChangeAspect="1" noChangeArrowheads="1"/>
          </p:cNvPicPr>
          <p:nvPr/>
        </p:nvPicPr>
        <p:blipFill>
          <a:blip r:embed="rId5">
            <a:alphaModFix amt="70000"/>
            <a:extLst>
              <a:ext uri="{28A0092B-C50C-407E-A947-70E740481C1C}">
                <a14:useLocalDpi xmlns:a14="http://schemas.microsoft.com/office/drawing/2010/main" val="0"/>
              </a:ext>
            </a:extLst>
          </a:blip>
          <a:srcRect/>
          <a:stretch>
            <a:fillRect/>
          </a:stretch>
        </p:blipFill>
        <p:spPr bwMode="auto">
          <a:xfrm>
            <a:off x="1428750" y="2798434"/>
            <a:ext cx="1106632" cy="1662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05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Free Rainbow Colours vector and picture">
            <a:extLst>
              <a:ext uri="{FF2B5EF4-FFF2-40B4-BE49-F238E27FC236}">
                <a16:creationId xmlns:a16="http://schemas.microsoft.com/office/drawing/2014/main" id="{44DDF07F-2245-CF9C-9BF8-2AD4418316A0}"/>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rot="20883059" flipH="1">
            <a:off x="6730887" y="2915400"/>
            <a:ext cx="1033470" cy="67982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12139C6-6B49-4C61-BDF0-1D0233864598}"/>
              </a:ext>
            </a:extLst>
          </p:cNvPr>
          <p:cNvSpPr txBox="1">
            <a:spLocks/>
          </p:cNvSpPr>
          <p:nvPr/>
        </p:nvSpPr>
        <p:spPr>
          <a:xfrm>
            <a:off x="228600" y="-249431"/>
            <a:ext cx="4572000" cy="914400"/>
          </a:xfrm>
          <a:prstGeom prst="rect">
            <a:avLst/>
          </a:prstGeom>
        </p:spPr>
        <p:txBody>
          <a:bodyPr anchor="ctr">
            <a:normAutofit/>
          </a:bodyPr>
          <a:lstStyle/>
          <a:p>
            <a:pPr>
              <a:defRPr/>
            </a:pPr>
            <a:r>
              <a:rPr lang="en-US" sz="2250" b="1" dirty="0">
                <a:solidFill>
                  <a:srgbClr val="015030"/>
                </a:solidFill>
                <a:latin typeface="Helvetica" pitchFamily="34" charset="0"/>
                <a:ea typeface="+mj-ea"/>
                <a:cs typeface="+mj-cs"/>
              </a:rPr>
              <a:t>Policy</a:t>
            </a:r>
          </a:p>
        </p:txBody>
      </p:sp>
      <p:sp>
        <p:nvSpPr>
          <p:cNvPr id="4" name="Slide Number Placeholder 3">
            <a:extLst>
              <a:ext uri="{FF2B5EF4-FFF2-40B4-BE49-F238E27FC236}">
                <a16:creationId xmlns:a16="http://schemas.microsoft.com/office/drawing/2014/main" id="{892B6228-2D79-4DEE-8784-CBD976F746AC}"/>
              </a:ext>
            </a:extLst>
          </p:cNvPr>
          <p:cNvSpPr>
            <a:spLocks noGrp="1"/>
          </p:cNvSpPr>
          <p:nvPr>
            <p:ph type="sldNum" sz="quarter" idx="12"/>
          </p:nvPr>
        </p:nvSpPr>
        <p:spPr/>
        <p:txBody>
          <a:bodyPr/>
          <a:lstStyle/>
          <a:p>
            <a:pPr algn="r"/>
            <a:fld id="{515D401D-170C-4415-BAE5-DF3A756569FC}" type="slidenum">
              <a:rPr lang="en-US" altLang="en-US" smtClean="0">
                <a:solidFill>
                  <a:schemeClr val="bg1">
                    <a:lumMod val="65000"/>
                  </a:schemeClr>
                </a:solidFill>
              </a:rPr>
              <a:pPr algn="r"/>
              <a:t>17</a:t>
            </a:fld>
            <a:endParaRPr lang="en-US" altLang="en-US" dirty="0">
              <a:solidFill>
                <a:schemeClr val="bg1">
                  <a:lumMod val="65000"/>
                </a:schemeClr>
              </a:solidFill>
            </a:endParaRPr>
          </a:p>
        </p:txBody>
      </p:sp>
      <p:sp>
        <p:nvSpPr>
          <p:cNvPr id="5" name="Rectangle 4">
            <a:extLst>
              <a:ext uri="{FF2B5EF4-FFF2-40B4-BE49-F238E27FC236}">
                <a16:creationId xmlns:a16="http://schemas.microsoft.com/office/drawing/2014/main" id="{6B47F4AE-643A-DB7A-BB9E-A5056FC51951}"/>
              </a:ext>
            </a:extLst>
          </p:cNvPr>
          <p:cNvSpPr/>
          <p:nvPr/>
        </p:nvSpPr>
        <p:spPr>
          <a:xfrm>
            <a:off x="379269" y="682522"/>
            <a:ext cx="2235227" cy="484748"/>
          </a:xfrm>
          <a:prstGeom prst="rect">
            <a:avLst/>
          </a:prstGeom>
          <a:noFill/>
        </p:spPr>
        <p:txBody>
          <a:bodyPr wrap="none" lIns="68580" tIns="34290" rIns="68580" bIns="34290">
            <a:spAutoFit/>
          </a:bodyPr>
          <a:lstStyle/>
          <a:p>
            <a:pPr algn="ctr"/>
            <a:r>
              <a:rPr lang="en-US" sz="2700" dirty="0">
                <a:ln w="0"/>
                <a:effectLst>
                  <a:outerShdw blurRad="38100" dist="19050" dir="2700000" algn="tl" rotWithShape="0">
                    <a:schemeClr val="dk1">
                      <a:alpha val="40000"/>
                    </a:schemeClr>
                  </a:outerShdw>
                </a:effectLst>
              </a:rPr>
              <a:t>Leave Florida</a:t>
            </a:r>
            <a:endParaRPr lang="en-US" sz="2700" dirty="0">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214C3431-11B6-46DD-B055-72E7478E09E9}"/>
              </a:ext>
            </a:extLst>
          </p:cNvPr>
          <p:cNvSpPr txBox="1"/>
          <p:nvPr/>
        </p:nvSpPr>
        <p:spPr>
          <a:xfrm>
            <a:off x="1885950" y="1361503"/>
            <a:ext cx="7054507" cy="1131079"/>
          </a:xfrm>
          <a:prstGeom prst="rect">
            <a:avLst/>
          </a:prstGeom>
          <a:solidFill>
            <a:srgbClr val="FFFFFF">
              <a:alpha val="50196"/>
            </a:srgbClr>
          </a:solidFill>
        </p:spPr>
        <p:txBody>
          <a:bodyPr wrap="square">
            <a:spAutoFit/>
          </a:bodyPr>
          <a:lstStyle/>
          <a:p>
            <a:r>
              <a:rPr lang="en-US" sz="1350" i="1" dirty="0">
                <a:latin typeface="Arial" panose="020B0604020202020204" pitchFamily="34" charset="0"/>
              </a:rPr>
              <a:t>“I </a:t>
            </a:r>
            <a:r>
              <a:rPr lang="en-US" sz="1350" b="1" i="1" dirty="0">
                <a:latin typeface="Arial" panose="020B0604020202020204" pitchFamily="34" charset="0"/>
              </a:rPr>
              <a:t>see myself wanting to leave Florida sadly</a:t>
            </a:r>
            <a:r>
              <a:rPr lang="en-US" sz="1350" i="1" dirty="0">
                <a:latin typeface="Arial" panose="020B0604020202020204" pitchFamily="34" charset="0"/>
              </a:rPr>
              <a:t>, even though I'm literally getting an [RN] license in Florida. I've see myself transferring out of here working here for a year and then being a travel nurse or something </a:t>
            </a:r>
            <a:r>
              <a:rPr lang="en-US" sz="1350" b="1" i="1" dirty="0">
                <a:latin typeface="Arial" panose="020B0604020202020204" pitchFamily="34" charset="0"/>
              </a:rPr>
              <a:t>getting out as a queer person</a:t>
            </a:r>
            <a:r>
              <a:rPr lang="en-US" sz="1350" i="1" dirty="0">
                <a:latin typeface="Arial" panose="020B0604020202020204" pitchFamily="34" charset="0"/>
              </a:rPr>
              <a:t>, but also, not everyone can leave I don't even know if I can leave so financially wise… like it seems like it's a breeding ground for hate, a breeding ground for disgusting rhetoric”</a:t>
            </a:r>
          </a:p>
        </p:txBody>
      </p:sp>
      <p:sp>
        <p:nvSpPr>
          <p:cNvPr id="11" name="TextBox 10">
            <a:extLst>
              <a:ext uri="{FF2B5EF4-FFF2-40B4-BE49-F238E27FC236}">
                <a16:creationId xmlns:a16="http://schemas.microsoft.com/office/drawing/2014/main" id="{EEAC1A3D-FD67-EC17-F993-5EF0CA7C3DA3}"/>
              </a:ext>
            </a:extLst>
          </p:cNvPr>
          <p:cNvSpPr txBox="1"/>
          <p:nvPr/>
        </p:nvSpPr>
        <p:spPr>
          <a:xfrm>
            <a:off x="477522" y="3000616"/>
            <a:ext cx="6101669" cy="715581"/>
          </a:xfrm>
          <a:prstGeom prst="rect">
            <a:avLst/>
          </a:prstGeom>
          <a:solidFill>
            <a:srgbClr val="FFFFFF">
              <a:alpha val="50196"/>
            </a:srgbClr>
          </a:solidFill>
        </p:spPr>
        <p:txBody>
          <a:bodyPr wrap="square">
            <a:spAutoFit/>
          </a:bodyPr>
          <a:lstStyle/>
          <a:p>
            <a:r>
              <a:rPr lang="en-US" sz="1050" i="1" dirty="0"/>
              <a:t>“</a:t>
            </a:r>
            <a:r>
              <a:rPr lang="en-US" sz="1350" b="1" i="1" dirty="0">
                <a:latin typeface="Arial" panose="020B0604020202020204" pitchFamily="34" charset="0"/>
              </a:rPr>
              <a:t>Florida is the worst place for me to be out right now. I need to get out </a:t>
            </a:r>
            <a:r>
              <a:rPr lang="en-US" sz="1350" i="1" dirty="0">
                <a:latin typeface="Arial" panose="020B0604020202020204" pitchFamily="34" charset="0"/>
              </a:rPr>
              <a:t>as much as I need to just get out. Like oh my god, I was talking about it when my partner. So we need to get out. I need to get out. I want to get out of Florida”</a:t>
            </a:r>
          </a:p>
        </p:txBody>
      </p:sp>
      <p:pic>
        <p:nvPicPr>
          <p:cNvPr id="5122" name="Picture 2" descr="Male, 3D Model, Isolated, 3D, Model">
            <a:extLst>
              <a:ext uri="{FF2B5EF4-FFF2-40B4-BE49-F238E27FC236}">
                <a16:creationId xmlns:a16="http://schemas.microsoft.com/office/drawing/2014/main" id="{209747A1-FEBA-F8AB-B413-B3ACF902BB98}"/>
              </a:ext>
            </a:extLst>
          </p:cNvPr>
          <p:cNvPicPr>
            <a:picLocks noChangeAspect="1" noChangeArrowheads="1"/>
          </p:cNvPicPr>
          <p:nvPr/>
        </p:nvPicPr>
        <p:blipFill>
          <a:blip r:embed="rId4">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3659" y="2508120"/>
            <a:ext cx="1887149" cy="188714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ree Florida Map vector and picture">
            <a:extLst>
              <a:ext uri="{FF2B5EF4-FFF2-40B4-BE49-F238E27FC236}">
                <a16:creationId xmlns:a16="http://schemas.microsoft.com/office/drawing/2014/main" id="{2822F8E8-2EFD-B154-1FCB-4D3CA5622D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522" y="1561072"/>
            <a:ext cx="1085850" cy="973817"/>
          </a:xfrm>
          <a:prstGeom prst="rect">
            <a:avLst/>
          </a:prstGeom>
          <a:noFill/>
          <a:extLst>
            <a:ext uri="{909E8E84-426E-40DD-AFC4-6F175D3DCCD1}">
              <a14:hiddenFill xmlns:a14="http://schemas.microsoft.com/office/drawing/2010/main">
                <a:solidFill>
                  <a:srgbClr val="FFFFFF"/>
                </a:solidFill>
              </a14:hiddenFill>
            </a:ext>
          </a:extLst>
        </p:spPr>
      </p:pic>
      <p:sp>
        <p:nvSpPr>
          <p:cNvPr id="2" name="&quot;Not Allowed&quot; Symbol 1" descr="Abstract rainbow background">
            <a:extLst>
              <a:ext uri="{FF2B5EF4-FFF2-40B4-BE49-F238E27FC236}">
                <a16:creationId xmlns:a16="http://schemas.microsoft.com/office/drawing/2014/main" id="{42125511-85F0-B50A-8A4F-887472EFFA7B}"/>
              </a:ext>
            </a:extLst>
          </p:cNvPr>
          <p:cNvSpPr/>
          <p:nvPr/>
        </p:nvSpPr>
        <p:spPr>
          <a:xfrm>
            <a:off x="339170" y="1447674"/>
            <a:ext cx="1506682" cy="1107997"/>
          </a:xfrm>
          <a:prstGeom prst="noSmoking">
            <a:avLst>
              <a:gd name="adj" fmla="val 9688"/>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Tree>
    <p:extLst>
      <p:ext uri="{BB962C8B-B14F-4D97-AF65-F5344CB8AC3E}">
        <p14:creationId xmlns:p14="http://schemas.microsoft.com/office/powerpoint/2010/main" val="317628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12139C6-6B49-4C61-BDF0-1D0233864598}"/>
              </a:ext>
            </a:extLst>
          </p:cNvPr>
          <p:cNvSpPr txBox="1">
            <a:spLocks/>
          </p:cNvSpPr>
          <p:nvPr/>
        </p:nvSpPr>
        <p:spPr>
          <a:xfrm>
            <a:off x="228600" y="171450"/>
            <a:ext cx="4572000" cy="914400"/>
          </a:xfrm>
          <a:prstGeom prst="rect">
            <a:avLst/>
          </a:prstGeom>
        </p:spPr>
        <p:txBody>
          <a:bodyPr anchor="ctr">
            <a:normAutofit/>
          </a:bodyPr>
          <a:lstStyle/>
          <a:p>
            <a:pPr>
              <a:defRPr/>
            </a:pPr>
            <a:r>
              <a:rPr lang="en-US" sz="2250" b="1" dirty="0">
                <a:solidFill>
                  <a:schemeClr val="tx1"/>
                </a:solidFill>
                <a:latin typeface="Helvetica" pitchFamily="34" charset="0"/>
                <a:ea typeface="+mj-ea"/>
                <a:cs typeface="+mj-cs"/>
              </a:rPr>
              <a:t>Discussion</a:t>
            </a:r>
          </a:p>
        </p:txBody>
      </p:sp>
      <p:sp>
        <p:nvSpPr>
          <p:cNvPr id="4" name="Slide Number Placeholder 3">
            <a:extLst>
              <a:ext uri="{FF2B5EF4-FFF2-40B4-BE49-F238E27FC236}">
                <a16:creationId xmlns:a16="http://schemas.microsoft.com/office/drawing/2014/main" id="{892B6228-2D79-4DEE-8784-CBD976F746AC}"/>
              </a:ext>
            </a:extLst>
          </p:cNvPr>
          <p:cNvSpPr>
            <a:spLocks noGrp="1"/>
          </p:cNvSpPr>
          <p:nvPr>
            <p:ph type="sldNum" sz="quarter" idx="12"/>
          </p:nvPr>
        </p:nvSpPr>
        <p:spPr/>
        <p:txBody>
          <a:bodyPr/>
          <a:lstStyle/>
          <a:p>
            <a:pPr algn="r"/>
            <a:fld id="{515D401D-170C-4415-BAE5-DF3A756569FC}" type="slidenum">
              <a:rPr lang="en-US" altLang="en-US" smtClean="0">
                <a:solidFill>
                  <a:schemeClr val="bg1">
                    <a:lumMod val="65000"/>
                  </a:schemeClr>
                </a:solidFill>
              </a:rPr>
              <a:pPr algn="r"/>
              <a:t>18</a:t>
            </a:fld>
            <a:endParaRPr lang="en-US" altLang="en-US" dirty="0">
              <a:solidFill>
                <a:schemeClr val="bg1">
                  <a:lumMod val="65000"/>
                </a:schemeClr>
              </a:solidFill>
            </a:endParaRPr>
          </a:p>
        </p:txBody>
      </p:sp>
      <p:sp>
        <p:nvSpPr>
          <p:cNvPr id="2" name="TextBox 1">
            <a:extLst>
              <a:ext uri="{FF2B5EF4-FFF2-40B4-BE49-F238E27FC236}">
                <a16:creationId xmlns:a16="http://schemas.microsoft.com/office/drawing/2014/main" id="{8DA79931-AEDC-479C-A7C0-9634C9B92587}"/>
              </a:ext>
            </a:extLst>
          </p:cNvPr>
          <p:cNvSpPr txBox="1"/>
          <p:nvPr/>
        </p:nvSpPr>
        <p:spPr>
          <a:xfrm>
            <a:off x="1000125" y="940377"/>
            <a:ext cx="7600950" cy="3370153"/>
          </a:xfrm>
          <a:prstGeom prst="rect">
            <a:avLst/>
          </a:prstGeom>
          <a:solidFill>
            <a:srgbClr val="FFFFFF">
              <a:alpha val="50196"/>
            </a:srgbClr>
          </a:solidFill>
        </p:spPr>
        <p:txBody>
          <a:bodyPr wrap="square" rtlCol="0">
            <a:spAutoFit/>
          </a:bodyPr>
          <a:lstStyle/>
          <a:p>
            <a:pPr marL="214313" indent="-214313">
              <a:spcAft>
                <a:spcPts val="900"/>
              </a:spcAft>
              <a:buFont typeface="Arial" panose="020B0604020202020204" pitchFamily="34" charset="0"/>
              <a:buChar char="•"/>
            </a:pPr>
            <a:r>
              <a:rPr lang="en-US" sz="2100" dirty="0">
                <a:latin typeface="Helvetica" panose="020B0604020202020204" pitchFamily="34" charset="0"/>
                <a:cs typeface="Helvetica" panose="020B0604020202020204" pitchFamily="34" charset="0"/>
              </a:rPr>
              <a:t>Findings congruent with current literature</a:t>
            </a:r>
          </a:p>
          <a:p>
            <a:pPr marL="214313" indent="-214313">
              <a:spcAft>
                <a:spcPts val="900"/>
              </a:spcAft>
              <a:buFont typeface="Arial" panose="020B0604020202020204" pitchFamily="34" charset="0"/>
              <a:buChar char="•"/>
            </a:pPr>
            <a:r>
              <a:rPr lang="en-US" sz="2100" dirty="0">
                <a:latin typeface="Helvetica" panose="020B0604020202020204" pitchFamily="34" charset="0"/>
                <a:cs typeface="Helvetica" panose="020B0604020202020204" pitchFamily="34" charset="0"/>
              </a:rPr>
              <a:t>Creating LGBT+ Inclusive Healthcare spaces is multifaceted</a:t>
            </a:r>
          </a:p>
          <a:p>
            <a:pPr marL="557213" lvl="1" indent="-214313">
              <a:spcAft>
                <a:spcPts val="900"/>
              </a:spcAft>
              <a:buFont typeface="Arial" panose="020B0604020202020204" pitchFamily="34" charset="0"/>
              <a:buChar char="•"/>
            </a:pPr>
            <a:r>
              <a:rPr lang="en-US" sz="2100" dirty="0">
                <a:latin typeface="Helvetica" panose="020B0604020202020204" pitchFamily="34" charset="0"/>
                <a:cs typeface="Helvetica" panose="020B0604020202020204" pitchFamily="34" charset="0"/>
              </a:rPr>
              <a:t>Need more outreach to overcome barriers</a:t>
            </a:r>
          </a:p>
          <a:p>
            <a:pPr marL="557213" lvl="1" indent="-214313">
              <a:spcAft>
                <a:spcPts val="900"/>
              </a:spcAft>
              <a:buFont typeface="Arial" panose="020B0604020202020204" pitchFamily="34" charset="0"/>
              <a:buChar char="•"/>
            </a:pPr>
            <a:r>
              <a:rPr lang="en-US" sz="2100" dirty="0">
                <a:latin typeface="Helvetica" panose="020B0604020202020204" pitchFamily="34" charset="0"/>
                <a:cs typeface="Helvetica" panose="020B0604020202020204" pitchFamily="34" charset="0"/>
              </a:rPr>
              <a:t>Need safe spaces</a:t>
            </a:r>
          </a:p>
          <a:p>
            <a:pPr marL="557213" lvl="1" indent="-214313">
              <a:spcAft>
                <a:spcPts val="900"/>
              </a:spcAft>
              <a:buFont typeface="Arial" panose="020B0604020202020204" pitchFamily="34" charset="0"/>
              <a:buChar char="•"/>
            </a:pPr>
            <a:r>
              <a:rPr lang="en-US" sz="2100" dirty="0">
                <a:latin typeface="Helvetica" panose="020B0604020202020204" pitchFamily="34" charset="0"/>
                <a:cs typeface="Helvetica" panose="020B0604020202020204" pitchFamily="34" charset="0"/>
              </a:rPr>
              <a:t>Need providers that understand the LGBT+ community </a:t>
            </a:r>
          </a:p>
          <a:p>
            <a:pPr marL="214313" indent="-214313">
              <a:spcAft>
                <a:spcPts val="900"/>
              </a:spcAft>
              <a:buFont typeface="Arial" panose="020B0604020202020204" pitchFamily="34" charset="0"/>
              <a:buChar char="•"/>
            </a:pPr>
            <a:r>
              <a:rPr lang="en-US" sz="2100" dirty="0">
                <a:latin typeface="Helvetica" panose="020B0604020202020204" pitchFamily="34" charset="0"/>
                <a:cs typeface="Helvetica" panose="020B0604020202020204" pitchFamily="34" charset="0"/>
              </a:rPr>
              <a:t>Anti-LGBT rhetoric is dangerous</a:t>
            </a:r>
          </a:p>
          <a:p>
            <a:pPr marL="557213" lvl="1" indent="-214313">
              <a:spcAft>
                <a:spcPts val="900"/>
              </a:spcAft>
              <a:buFont typeface="Arial" panose="020B0604020202020204" pitchFamily="34" charset="0"/>
              <a:buChar char="•"/>
            </a:pPr>
            <a:r>
              <a:rPr lang="en-US" sz="2100" dirty="0">
                <a:latin typeface="Helvetica" panose="020B0604020202020204" pitchFamily="34" charset="0"/>
                <a:cs typeface="Helvetica" panose="020B0604020202020204" pitchFamily="34" charset="0"/>
              </a:rPr>
              <a:t>Policy discussions can change healthcare-seeking behaviors</a:t>
            </a:r>
            <a:endParaRPr lang="en-US" sz="1050" dirty="0"/>
          </a:p>
        </p:txBody>
      </p:sp>
      <p:sp>
        <p:nvSpPr>
          <p:cNvPr id="3" name="TextBox 2">
            <a:extLst>
              <a:ext uri="{FF2B5EF4-FFF2-40B4-BE49-F238E27FC236}">
                <a16:creationId xmlns:a16="http://schemas.microsoft.com/office/drawing/2014/main" id="{640A0DCB-806B-A78F-A1BB-33F7069965F1}"/>
              </a:ext>
            </a:extLst>
          </p:cNvPr>
          <p:cNvSpPr txBox="1"/>
          <p:nvPr/>
        </p:nvSpPr>
        <p:spPr>
          <a:xfrm rot="10800000" flipV="1">
            <a:off x="5371107" y="4728880"/>
            <a:ext cx="3315693" cy="307777"/>
          </a:xfrm>
          <a:prstGeom prst="rect">
            <a:avLst/>
          </a:prstGeom>
          <a:noFill/>
        </p:spPr>
        <p:txBody>
          <a:bodyPr wrap="square" rtlCol="0">
            <a:spAutoFit/>
          </a:bodyPr>
          <a:lstStyle/>
          <a:p>
            <a:r>
              <a:rPr lang="en-US" dirty="0">
                <a:solidFill>
                  <a:schemeClr val="bg1">
                    <a:lumMod val="50000"/>
                  </a:schemeClr>
                </a:solidFill>
              </a:rPr>
              <a:t>(Roman Laporte &amp; De Santis, 2023)</a:t>
            </a:r>
          </a:p>
        </p:txBody>
      </p:sp>
    </p:spTree>
    <p:extLst>
      <p:ext uri="{BB962C8B-B14F-4D97-AF65-F5344CB8AC3E}">
        <p14:creationId xmlns:p14="http://schemas.microsoft.com/office/powerpoint/2010/main" val="3849767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12139C6-6B49-4C61-BDF0-1D0233864598}"/>
              </a:ext>
            </a:extLst>
          </p:cNvPr>
          <p:cNvSpPr txBox="1">
            <a:spLocks/>
          </p:cNvSpPr>
          <p:nvPr/>
        </p:nvSpPr>
        <p:spPr>
          <a:xfrm>
            <a:off x="228600" y="218353"/>
            <a:ext cx="4572000" cy="914400"/>
          </a:xfrm>
          <a:prstGeom prst="rect">
            <a:avLst/>
          </a:prstGeom>
        </p:spPr>
        <p:txBody>
          <a:bodyPr anchor="ctr">
            <a:normAutofit/>
          </a:bodyPr>
          <a:lstStyle/>
          <a:p>
            <a:pPr>
              <a:defRPr/>
            </a:pPr>
            <a:r>
              <a:rPr lang="en-US" sz="2250" b="1" dirty="0">
                <a:solidFill>
                  <a:schemeClr val="tx1"/>
                </a:solidFill>
                <a:latin typeface="Helvetica" pitchFamily="34" charset="0"/>
                <a:ea typeface="+mj-ea"/>
                <a:cs typeface="+mj-cs"/>
              </a:rPr>
              <a:t>Conclusion</a:t>
            </a:r>
          </a:p>
        </p:txBody>
      </p:sp>
      <p:sp>
        <p:nvSpPr>
          <p:cNvPr id="4" name="Slide Number Placeholder 3">
            <a:extLst>
              <a:ext uri="{FF2B5EF4-FFF2-40B4-BE49-F238E27FC236}">
                <a16:creationId xmlns:a16="http://schemas.microsoft.com/office/drawing/2014/main" id="{892B6228-2D79-4DEE-8784-CBD976F746AC}"/>
              </a:ext>
            </a:extLst>
          </p:cNvPr>
          <p:cNvSpPr>
            <a:spLocks noGrp="1"/>
          </p:cNvSpPr>
          <p:nvPr>
            <p:ph type="sldNum" sz="quarter" idx="12"/>
          </p:nvPr>
        </p:nvSpPr>
        <p:spPr/>
        <p:txBody>
          <a:bodyPr/>
          <a:lstStyle/>
          <a:p>
            <a:pPr algn="r"/>
            <a:fld id="{515D401D-170C-4415-BAE5-DF3A756569FC}" type="slidenum">
              <a:rPr lang="en-US" altLang="en-US" smtClean="0">
                <a:solidFill>
                  <a:schemeClr val="bg1">
                    <a:lumMod val="65000"/>
                  </a:schemeClr>
                </a:solidFill>
              </a:rPr>
              <a:pPr algn="r"/>
              <a:t>19</a:t>
            </a:fld>
            <a:endParaRPr lang="en-US" altLang="en-US" dirty="0">
              <a:solidFill>
                <a:schemeClr val="bg1">
                  <a:lumMod val="65000"/>
                </a:schemeClr>
              </a:solidFill>
            </a:endParaRPr>
          </a:p>
        </p:txBody>
      </p:sp>
      <p:sp>
        <p:nvSpPr>
          <p:cNvPr id="2" name="TextBox 1">
            <a:extLst>
              <a:ext uri="{FF2B5EF4-FFF2-40B4-BE49-F238E27FC236}">
                <a16:creationId xmlns:a16="http://schemas.microsoft.com/office/drawing/2014/main" id="{8DA79931-AEDC-479C-A7C0-9634C9B92587}"/>
              </a:ext>
            </a:extLst>
          </p:cNvPr>
          <p:cNvSpPr txBox="1"/>
          <p:nvPr/>
        </p:nvSpPr>
        <p:spPr>
          <a:xfrm>
            <a:off x="914400" y="914400"/>
            <a:ext cx="7600950" cy="3347070"/>
          </a:xfrm>
          <a:prstGeom prst="rect">
            <a:avLst/>
          </a:prstGeom>
          <a:solidFill>
            <a:srgbClr val="FFFFFF">
              <a:alpha val="50196"/>
            </a:srgbClr>
          </a:solidFill>
        </p:spPr>
        <p:txBody>
          <a:bodyPr wrap="square" rtlCol="0">
            <a:spAutoFit/>
          </a:bodyPr>
          <a:lstStyle/>
          <a:p>
            <a:pPr marL="214313" indent="-214313">
              <a:spcAft>
                <a:spcPts val="900"/>
              </a:spcAft>
              <a:buFont typeface="Arial" panose="020B0604020202020204" pitchFamily="34" charset="0"/>
              <a:buChar char="•"/>
            </a:pPr>
            <a:r>
              <a:rPr lang="en-US" sz="2100" dirty="0">
                <a:latin typeface="Helvetica" panose="020B0604020202020204" pitchFamily="34" charset="0"/>
                <a:cs typeface="Helvetica" panose="020B0604020202020204" pitchFamily="34" charset="0"/>
              </a:rPr>
              <a:t>Increase in anti-LGBT legislation across the US is worsening stigma and discrimination</a:t>
            </a:r>
          </a:p>
          <a:p>
            <a:pPr marL="214313" indent="-214313">
              <a:spcAft>
                <a:spcPts val="900"/>
              </a:spcAft>
              <a:buFont typeface="Arial" panose="020B0604020202020204" pitchFamily="34" charset="0"/>
              <a:buChar char="•"/>
            </a:pPr>
            <a:r>
              <a:rPr lang="en-US" sz="2100" dirty="0">
                <a:latin typeface="Helvetica" panose="020B0604020202020204" pitchFamily="34" charset="0"/>
                <a:cs typeface="Helvetica" panose="020B0604020202020204" pitchFamily="34" charset="0"/>
              </a:rPr>
              <a:t>LGBT+ people face more health disparities than cisgender heterosexual people</a:t>
            </a:r>
          </a:p>
          <a:p>
            <a:pPr marL="214313" indent="-214313">
              <a:spcAft>
                <a:spcPts val="900"/>
              </a:spcAft>
              <a:buFont typeface="Arial" panose="020B0604020202020204" pitchFamily="34" charset="0"/>
              <a:buChar char="•"/>
            </a:pPr>
            <a:r>
              <a:rPr lang="en-US" sz="2100" dirty="0">
                <a:latin typeface="Helvetica" panose="020B0604020202020204" pitchFamily="34" charset="0"/>
                <a:cs typeface="Helvetica" panose="020B0604020202020204" pitchFamily="34" charset="0"/>
              </a:rPr>
              <a:t>Most healthcare settings are not adequately prepared to meet the needs of LGBT+ people</a:t>
            </a:r>
          </a:p>
          <a:p>
            <a:pPr marL="214313" indent="-214313">
              <a:spcAft>
                <a:spcPts val="900"/>
              </a:spcAft>
              <a:buFont typeface="Arial" panose="020B0604020202020204" pitchFamily="34" charset="0"/>
              <a:buChar char="•"/>
            </a:pPr>
            <a:r>
              <a:rPr lang="en-US" sz="2100" dirty="0">
                <a:latin typeface="Helvetica" panose="020B0604020202020204" pitchFamily="34" charset="0"/>
                <a:cs typeface="Helvetica" panose="020B0604020202020204" pitchFamily="34" charset="0"/>
              </a:rPr>
              <a:t>This qualitative descriptive study provided salient points about LGBT+ inclusive care from the perspective of LGBT+ people</a:t>
            </a:r>
            <a:endParaRPr lang="en-US" sz="1050" dirty="0"/>
          </a:p>
        </p:txBody>
      </p:sp>
    </p:spTree>
    <p:extLst>
      <p:ext uri="{BB962C8B-B14F-4D97-AF65-F5344CB8AC3E}">
        <p14:creationId xmlns:p14="http://schemas.microsoft.com/office/powerpoint/2010/main" val="138844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7CA9EB-0E5B-DB0C-485C-8F87C1C0FF06}"/>
              </a:ext>
            </a:extLst>
          </p:cNvPr>
          <p:cNvSpPr>
            <a:spLocks noGrp="1"/>
          </p:cNvSpPr>
          <p:nvPr>
            <p:ph type="body" idx="1"/>
          </p:nvPr>
        </p:nvSpPr>
        <p:spPr/>
        <p:txBody>
          <a:bodyPr/>
          <a:lstStyle/>
          <a:p>
            <a:endParaRPr lang="en-US"/>
          </a:p>
        </p:txBody>
      </p:sp>
      <p:sp>
        <p:nvSpPr>
          <p:cNvPr id="4" name="Rectangle 3">
            <a:extLst>
              <a:ext uri="{FF2B5EF4-FFF2-40B4-BE49-F238E27FC236}">
                <a16:creationId xmlns:a16="http://schemas.microsoft.com/office/drawing/2014/main" id="{86EBFAFE-A510-E1CE-DA5B-FA1A276FA6A5}"/>
              </a:ext>
            </a:extLst>
          </p:cNvPr>
          <p:cNvSpPr/>
          <p:nvPr/>
        </p:nvSpPr>
        <p:spPr>
          <a:xfrm>
            <a:off x="113211" y="575483"/>
            <a:ext cx="3685624"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Objectives</a:t>
            </a:r>
          </a:p>
        </p:txBody>
      </p:sp>
      <p:sp>
        <p:nvSpPr>
          <p:cNvPr id="5" name="TextBox 4">
            <a:extLst>
              <a:ext uri="{FF2B5EF4-FFF2-40B4-BE49-F238E27FC236}">
                <a16:creationId xmlns:a16="http://schemas.microsoft.com/office/drawing/2014/main" id="{A2C2AE3E-B644-FA77-A10D-FEFBFC9B646C}"/>
              </a:ext>
            </a:extLst>
          </p:cNvPr>
          <p:cNvSpPr txBox="1"/>
          <p:nvPr/>
        </p:nvSpPr>
        <p:spPr>
          <a:xfrm>
            <a:off x="405514" y="2079864"/>
            <a:ext cx="5645427" cy="1569660"/>
          </a:xfrm>
          <a:prstGeom prst="rect">
            <a:avLst/>
          </a:prstGeom>
          <a:noFill/>
        </p:spPr>
        <p:txBody>
          <a:bodyPr wrap="square" rtlCol="0">
            <a:spAutoFit/>
          </a:bodyPr>
          <a:lstStyle/>
          <a:p>
            <a:pPr marL="342900" indent="-342900">
              <a:buAutoNum type="arabicPeriod"/>
            </a:pPr>
            <a:r>
              <a:rPr lang="en-US" sz="2400" dirty="0"/>
              <a:t>Identify the needs of LGBT+ people when seeking healthcare</a:t>
            </a:r>
          </a:p>
          <a:p>
            <a:pPr marL="342900" indent="-342900">
              <a:buAutoNum type="arabicPeriod"/>
            </a:pPr>
            <a:r>
              <a:rPr lang="en-US" sz="2400" dirty="0"/>
              <a:t>Discuss the salient factors of LGBT+ inclusive healthcare.</a:t>
            </a:r>
          </a:p>
        </p:txBody>
      </p:sp>
    </p:spTree>
    <p:extLst>
      <p:ext uri="{BB962C8B-B14F-4D97-AF65-F5344CB8AC3E}">
        <p14:creationId xmlns:p14="http://schemas.microsoft.com/office/powerpoint/2010/main" val="127874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478EC2-B666-3233-E978-0B0A5F09EB6C}"/>
              </a:ext>
            </a:extLst>
          </p:cNvPr>
          <p:cNvPicPr>
            <a:picLocks noChangeAspect="1"/>
          </p:cNvPicPr>
          <p:nvPr/>
        </p:nvPicPr>
        <p:blipFill>
          <a:blip r:embed="rId2"/>
          <a:stretch>
            <a:fillRect/>
          </a:stretch>
        </p:blipFill>
        <p:spPr>
          <a:xfrm>
            <a:off x="1073427" y="1611023"/>
            <a:ext cx="4667416" cy="3011941"/>
          </a:xfrm>
          <a:prstGeom prst="rect">
            <a:avLst/>
          </a:prstGeom>
        </p:spPr>
      </p:pic>
    </p:spTree>
    <p:extLst>
      <p:ext uri="{BB962C8B-B14F-4D97-AF65-F5344CB8AC3E}">
        <p14:creationId xmlns:p14="http://schemas.microsoft.com/office/powerpoint/2010/main" val="1419262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A410C1-5FEE-49AF-A92F-56FC11C6811D}"/>
              </a:ext>
            </a:extLst>
          </p:cNvPr>
          <p:cNvSpPr txBox="1"/>
          <p:nvPr/>
        </p:nvSpPr>
        <p:spPr>
          <a:xfrm>
            <a:off x="342900" y="97632"/>
            <a:ext cx="5486400" cy="307777"/>
          </a:xfrm>
          <a:prstGeom prst="rect">
            <a:avLst/>
          </a:prstGeom>
          <a:noFill/>
        </p:spPr>
        <p:txBody>
          <a:bodyPr>
            <a:spAutoFit/>
          </a:bodyPr>
          <a:lstStyle/>
          <a:p>
            <a:pPr defTabSz="685800">
              <a:buClrTx/>
              <a:defRPr/>
            </a:pPr>
            <a:r>
              <a:rPr lang="en-US" b="1" kern="1200" dirty="0">
                <a:solidFill>
                  <a:prstClr val="black">
                    <a:lumMod val="50000"/>
                    <a:lumOff val="50000"/>
                  </a:prstClr>
                </a:solidFill>
                <a:latin typeface="Helvetica" pitchFamily="34" charset="0"/>
                <a:ea typeface="+mn-ea"/>
                <a:cs typeface="+mn-cs"/>
              </a:rPr>
              <a:t>References</a:t>
            </a:r>
            <a:endParaRPr lang="en-US" sz="1050" b="1" kern="1200" dirty="0">
              <a:solidFill>
                <a:prstClr val="black">
                  <a:lumMod val="50000"/>
                  <a:lumOff val="50000"/>
                </a:prstClr>
              </a:solidFill>
              <a:latin typeface="Helvetica" pitchFamily="34" charset="0"/>
              <a:ea typeface="+mn-ea"/>
              <a:cs typeface="+mn-cs"/>
            </a:endParaRPr>
          </a:p>
        </p:txBody>
      </p:sp>
      <p:sp>
        <p:nvSpPr>
          <p:cNvPr id="2" name="Slide Number Placeholder 1">
            <a:extLst>
              <a:ext uri="{FF2B5EF4-FFF2-40B4-BE49-F238E27FC236}">
                <a16:creationId xmlns:a16="http://schemas.microsoft.com/office/drawing/2014/main" id="{F8679C4F-A2A9-4BB8-B41C-173B64387F1D}"/>
              </a:ext>
            </a:extLst>
          </p:cNvPr>
          <p:cNvSpPr>
            <a:spLocks noGrp="1"/>
          </p:cNvSpPr>
          <p:nvPr>
            <p:ph type="sldNum" idx="12"/>
          </p:nvPr>
        </p:nvSpPr>
        <p:spPr/>
        <p:txBody>
          <a:bodyPr/>
          <a:lstStyle/>
          <a:p>
            <a:pPr defTabSz="685800" fontAlgn="base">
              <a:spcBef>
                <a:spcPct val="0"/>
              </a:spcBef>
              <a:spcAft>
                <a:spcPct val="0"/>
              </a:spcAft>
              <a:buClrTx/>
              <a:defRPr/>
            </a:pPr>
            <a:fld id="{C0F4729F-672D-46D3-BC9A-06B3CA7B33C2}" type="slidenum">
              <a:rPr lang="en-US" altLang="en-US" sz="1350" kern="1200">
                <a:solidFill>
                  <a:srgbClr val="7F7F7F"/>
                </a:solidFill>
                <a:latin typeface="Arial" panose="020B0604020202020204" pitchFamily="34" charset="0"/>
                <a:ea typeface="+mn-ea"/>
                <a:cs typeface="+mn-cs"/>
              </a:rPr>
              <a:pPr defTabSz="685800" fontAlgn="base">
                <a:spcBef>
                  <a:spcPct val="0"/>
                </a:spcBef>
                <a:spcAft>
                  <a:spcPct val="0"/>
                </a:spcAft>
                <a:buClrTx/>
                <a:defRPr/>
              </a:pPr>
              <a:t>21</a:t>
            </a:fld>
            <a:endParaRPr lang="en-US" altLang="en-US" sz="1350" kern="1200" dirty="0">
              <a:solidFill>
                <a:srgbClr val="7F7F7F"/>
              </a:solidFill>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2DB558B7-9AB6-4BFA-BFAA-2EA54087CF2C}"/>
              </a:ext>
            </a:extLst>
          </p:cNvPr>
          <p:cNvSpPr txBox="1"/>
          <p:nvPr/>
        </p:nvSpPr>
        <p:spPr>
          <a:xfrm>
            <a:off x="648872" y="477516"/>
            <a:ext cx="7971107" cy="3970318"/>
          </a:xfrm>
          <a:prstGeom prst="rect">
            <a:avLst/>
          </a:prstGeom>
          <a:noFill/>
        </p:spPr>
        <p:txBody>
          <a:bodyPr wrap="square" rtlCol="0">
            <a:spAutoFit/>
          </a:bodyPr>
          <a:lstStyle/>
          <a:p>
            <a:pPr>
              <a:spcBef>
                <a:spcPct val="0"/>
              </a:spcBef>
            </a:pPr>
            <a:r>
              <a:rPr lang="en-US" b="1" dirty="0">
                <a:latin typeface="Helvetica" panose="020B0604020202020204" pitchFamily="34" charset="0"/>
                <a:ea typeface="Calibri" panose="020F0502020204030204" pitchFamily="34" charset="0"/>
                <a:cs typeface="Helvetica" panose="020B0604020202020204" pitchFamily="34" charset="0"/>
              </a:rPr>
              <a:t>American Medical Association </a:t>
            </a:r>
            <a:r>
              <a:rPr lang="en-US" dirty="0">
                <a:latin typeface="Helvetica" panose="020B0604020202020204" pitchFamily="34" charset="0"/>
                <a:ea typeface="Calibri" panose="020F0502020204030204" pitchFamily="34" charset="0"/>
                <a:cs typeface="Helvetica" panose="020B0604020202020204" pitchFamily="34" charset="0"/>
              </a:rPr>
              <a:t>(n.d.). </a:t>
            </a:r>
            <a:r>
              <a:rPr lang="en-US" i="1" dirty="0">
                <a:latin typeface="Helvetica" panose="020B0604020202020204" pitchFamily="34" charset="0"/>
                <a:ea typeface="Calibri" panose="020F0502020204030204" pitchFamily="34" charset="0"/>
                <a:cs typeface="Helvetica" panose="020B0604020202020204" pitchFamily="34" charset="0"/>
              </a:rPr>
              <a:t>Advocating for the LGBTQ community</a:t>
            </a:r>
            <a:r>
              <a:rPr lang="en-US" dirty="0">
                <a:latin typeface="Helvetica" panose="020B0604020202020204" pitchFamily="34" charset="0"/>
                <a:ea typeface="Calibri" panose="020F0502020204030204" pitchFamily="34" charset="0"/>
                <a:cs typeface="Helvetica" panose="020B0604020202020204" pitchFamily="34" charset="0"/>
              </a:rPr>
              <a:t>. https://www.ama- </a:t>
            </a:r>
            <a:br>
              <a:rPr lang="en-US" dirty="0">
                <a:latin typeface="Helvetica" panose="020B0604020202020204" pitchFamily="34" charset="0"/>
                <a:ea typeface="Calibri" panose="020F0502020204030204" pitchFamily="34" charset="0"/>
                <a:cs typeface="Helvetica" panose="020B0604020202020204" pitchFamily="34" charset="0"/>
              </a:rPr>
            </a:br>
            <a:r>
              <a:rPr lang="en-US" dirty="0">
                <a:latin typeface="Helvetica" panose="020B0604020202020204" pitchFamily="34" charset="0"/>
                <a:ea typeface="Calibri" panose="020F0502020204030204" pitchFamily="34" charset="0"/>
                <a:cs typeface="Helvetica" panose="020B0604020202020204" pitchFamily="34" charset="0"/>
              </a:rPr>
              <a:t>     assn.org/delivering-care/population-care/advocating-</a:t>
            </a:r>
            <a:r>
              <a:rPr lang="en-US" dirty="0" err="1">
                <a:latin typeface="Helvetica" panose="020B0604020202020204" pitchFamily="34" charset="0"/>
                <a:ea typeface="Calibri" panose="020F0502020204030204" pitchFamily="34" charset="0"/>
                <a:cs typeface="Helvetica" panose="020B0604020202020204" pitchFamily="34" charset="0"/>
              </a:rPr>
              <a:t>lgbtq</a:t>
            </a:r>
            <a:r>
              <a:rPr lang="en-US" dirty="0">
                <a:latin typeface="Helvetica" panose="020B0604020202020204" pitchFamily="34" charset="0"/>
                <a:ea typeface="Calibri" panose="020F0502020204030204" pitchFamily="34" charset="0"/>
                <a:cs typeface="Helvetica" panose="020B0604020202020204" pitchFamily="34" charset="0"/>
              </a:rPr>
              <a:t>-community</a:t>
            </a:r>
          </a:p>
          <a:p>
            <a:pPr>
              <a:spcBef>
                <a:spcPct val="0"/>
              </a:spcBef>
            </a:pPr>
            <a:endParaRPr lang="en-US" dirty="0">
              <a:latin typeface="Helvetica" panose="020B0604020202020204" pitchFamily="34" charset="0"/>
              <a:cs typeface="Helvetica" panose="020B0604020202020204" pitchFamily="34" charset="0"/>
            </a:endParaRPr>
          </a:p>
          <a:p>
            <a:pPr>
              <a:spcBef>
                <a:spcPct val="0"/>
              </a:spcBef>
            </a:pPr>
            <a:r>
              <a:rPr lang="en-US" dirty="0">
                <a:latin typeface="Helvetica" panose="020B0604020202020204" pitchFamily="34" charset="0"/>
                <a:ea typeface="Calibri" panose="020F0502020204030204" pitchFamily="34" charset="0"/>
                <a:cs typeface="Helvetica" panose="020B0604020202020204" pitchFamily="34" charset="0"/>
              </a:rPr>
              <a:t>American Psychiatric Association (2020). </a:t>
            </a:r>
            <a:r>
              <a:rPr lang="en-US" i="1" dirty="0">
                <a:latin typeface="Helvetica" panose="020B0604020202020204" pitchFamily="34" charset="0"/>
                <a:ea typeface="Calibri" panose="020F0502020204030204" pitchFamily="34" charset="0"/>
                <a:cs typeface="Helvetica" panose="020B0604020202020204" pitchFamily="34" charset="0"/>
              </a:rPr>
              <a:t>Position statement on issues related to sexual orientation    </a:t>
            </a:r>
            <a:br>
              <a:rPr lang="en-US" i="1" dirty="0">
                <a:latin typeface="Helvetica" panose="020B0604020202020204" pitchFamily="34" charset="0"/>
                <a:ea typeface="Calibri" panose="020F0502020204030204" pitchFamily="34" charset="0"/>
                <a:cs typeface="Helvetica" panose="020B0604020202020204" pitchFamily="34" charset="0"/>
              </a:rPr>
            </a:br>
            <a:r>
              <a:rPr lang="en-US" i="1" dirty="0">
                <a:latin typeface="Helvetica" panose="020B0604020202020204" pitchFamily="34" charset="0"/>
                <a:ea typeface="Calibri" panose="020F0502020204030204" pitchFamily="34" charset="0"/>
                <a:cs typeface="Helvetica" panose="020B0604020202020204" pitchFamily="34" charset="0"/>
              </a:rPr>
              <a:t>     and gender minority status. </a:t>
            </a:r>
            <a:r>
              <a:rPr lang="en-US" dirty="0">
                <a:latin typeface="Helvetica" panose="020B0604020202020204" pitchFamily="34" charset="0"/>
                <a:ea typeface="Calibri" panose="020F0502020204030204" pitchFamily="34" charset="0"/>
                <a:cs typeface="Helvetica" panose="020B0604020202020204" pitchFamily="34" charset="0"/>
              </a:rPr>
              <a:t>https://www.psychiatry.org/File%20Library/About-APA/Organization-</a:t>
            </a:r>
            <a:br>
              <a:rPr lang="en-US" dirty="0">
                <a:latin typeface="Helvetica" panose="020B0604020202020204" pitchFamily="34" charset="0"/>
                <a:ea typeface="Calibri" panose="020F0502020204030204" pitchFamily="34" charset="0"/>
                <a:cs typeface="Helvetica" panose="020B0604020202020204" pitchFamily="34" charset="0"/>
              </a:rPr>
            </a:br>
            <a:r>
              <a:rPr lang="en-US" dirty="0">
                <a:latin typeface="Helvetica" panose="020B0604020202020204" pitchFamily="34" charset="0"/>
                <a:ea typeface="Calibri" panose="020F0502020204030204" pitchFamily="34" charset="0"/>
                <a:cs typeface="Helvetica" panose="020B0604020202020204" pitchFamily="34" charset="0"/>
              </a:rPr>
              <a:t>     Documents-Policies/Policies/Position-Sexual-Orientation-Gender-Minority-Status.pdf</a:t>
            </a:r>
          </a:p>
          <a:p>
            <a:pPr>
              <a:spcBef>
                <a:spcPct val="0"/>
              </a:spcBef>
            </a:pPr>
            <a:endParaRPr lang="en-US" dirty="0">
              <a:latin typeface="Helvetica" panose="020B0604020202020204" pitchFamily="34" charset="0"/>
              <a:cs typeface="Helvetica" panose="020B0604020202020204" pitchFamily="34" charset="0"/>
            </a:endParaRPr>
          </a:p>
          <a:p>
            <a:pPr>
              <a:spcBef>
                <a:spcPct val="0"/>
              </a:spcBef>
            </a:pPr>
            <a:r>
              <a:rPr lang="en-US" dirty="0">
                <a:latin typeface="Helvetica" panose="020B0604020202020204" pitchFamily="34" charset="0"/>
                <a:cs typeface="Helvetica" panose="020B0604020202020204" pitchFamily="34" charset="0"/>
              </a:rPr>
              <a:t>ANA Ethics Advisory Board. (2018). ANA position statement: Nursing advocacy for LGBTQ+ </a:t>
            </a:r>
            <a:br>
              <a:rPr lang="en-US" dirty="0">
                <a:latin typeface="Helvetica" panose="020B0604020202020204" pitchFamily="34" charset="0"/>
                <a:cs typeface="Helvetica" panose="020B0604020202020204" pitchFamily="34" charset="0"/>
              </a:rPr>
            </a:br>
            <a:r>
              <a:rPr lang="en-US" dirty="0">
                <a:latin typeface="Helvetica" panose="020B0604020202020204" pitchFamily="34" charset="0"/>
                <a:cs typeface="Helvetica" panose="020B0604020202020204" pitchFamily="34" charset="0"/>
              </a:rPr>
              <a:t>     populations. </a:t>
            </a:r>
            <a:r>
              <a:rPr lang="en-US" i="1" dirty="0">
                <a:latin typeface="Helvetica" panose="020B0604020202020204" pitchFamily="34" charset="0"/>
                <a:cs typeface="Helvetica" panose="020B0604020202020204" pitchFamily="34" charset="0"/>
              </a:rPr>
              <a:t>The Online Journal of Issues in Nursing, (24)</a:t>
            </a:r>
            <a:r>
              <a:rPr lang="en-US" dirty="0">
                <a:latin typeface="Helvetica" panose="020B0604020202020204" pitchFamily="34" charset="0"/>
                <a:cs typeface="Helvetica" panose="020B0604020202020204" pitchFamily="34" charset="0"/>
              </a:rPr>
              <a:t>1,  </a:t>
            </a:r>
            <a:br>
              <a:rPr lang="en-US" dirty="0">
                <a:latin typeface="Helvetica" panose="020B0604020202020204" pitchFamily="34" charset="0"/>
                <a:cs typeface="Helvetica" panose="020B0604020202020204" pitchFamily="34" charset="0"/>
              </a:rPr>
            </a:br>
            <a:r>
              <a:rPr lang="en-US" dirty="0">
                <a:latin typeface="Helvetica" panose="020B0604020202020204" pitchFamily="34" charset="0"/>
                <a:cs typeface="Helvetica" panose="020B0604020202020204" pitchFamily="34" charset="0"/>
              </a:rPr>
              <a:t>     https://doi.org/10.3912/OJIN.Vol24No01PoSCol02</a:t>
            </a:r>
            <a:br>
              <a:rPr lang="en-US" dirty="0">
                <a:latin typeface="Helvetica" panose="020B0604020202020204" pitchFamily="34" charset="0"/>
                <a:cs typeface="Helvetica" panose="020B0604020202020204" pitchFamily="34" charset="0"/>
              </a:rPr>
            </a:br>
            <a:endParaRPr lang="en-US" dirty="0">
              <a:latin typeface="Helvetica" panose="020B0604020202020204" pitchFamily="34" charset="0"/>
              <a:cs typeface="Helvetica" panose="020B0604020202020204" pitchFamily="34" charset="0"/>
            </a:endParaRPr>
          </a:p>
          <a:p>
            <a:pPr>
              <a:spcBef>
                <a:spcPct val="0"/>
              </a:spcBef>
            </a:pPr>
            <a:r>
              <a:rPr lang="en-US" b="1" dirty="0" err="1">
                <a:latin typeface="Helvetica" panose="020B0604020202020204" pitchFamily="34" charset="0"/>
                <a:ea typeface="Calibri" panose="020F0502020204030204" pitchFamily="34" charset="0"/>
                <a:cs typeface="Helvetica" panose="020B0604020202020204" pitchFamily="34" charset="0"/>
              </a:rPr>
              <a:t>Ard</a:t>
            </a:r>
            <a:r>
              <a:rPr lang="en-US" b="1" dirty="0">
                <a:latin typeface="Helvetica" panose="020B0604020202020204" pitchFamily="34" charset="0"/>
                <a:ea typeface="Calibri" panose="020F0502020204030204" pitchFamily="34" charset="0"/>
                <a:cs typeface="Helvetica" panose="020B0604020202020204" pitchFamily="34" charset="0"/>
              </a:rPr>
              <a:t>, K. L., &amp; </a:t>
            </a:r>
            <a:r>
              <a:rPr lang="en-US" b="1" dirty="0" err="1">
                <a:latin typeface="Helvetica" panose="020B0604020202020204" pitchFamily="34" charset="0"/>
                <a:ea typeface="Calibri" panose="020F0502020204030204" pitchFamily="34" charset="0"/>
                <a:cs typeface="Helvetica" panose="020B0604020202020204" pitchFamily="34" charset="0"/>
              </a:rPr>
              <a:t>Makadon</a:t>
            </a:r>
            <a:r>
              <a:rPr lang="en-US" b="1" dirty="0">
                <a:latin typeface="Helvetica" panose="020B0604020202020204" pitchFamily="34" charset="0"/>
                <a:ea typeface="Calibri" panose="020F0502020204030204" pitchFamily="34" charset="0"/>
                <a:cs typeface="Helvetica" panose="020B0604020202020204" pitchFamily="34" charset="0"/>
              </a:rPr>
              <a:t>, H. J</a:t>
            </a:r>
            <a:r>
              <a:rPr lang="en-US" dirty="0">
                <a:latin typeface="Helvetica" panose="020B0604020202020204" pitchFamily="34" charset="0"/>
                <a:ea typeface="Calibri" panose="020F0502020204030204" pitchFamily="34" charset="0"/>
                <a:cs typeface="Helvetica" panose="020B0604020202020204" pitchFamily="34" charset="0"/>
              </a:rPr>
              <a:t>. (2016). </a:t>
            </a:r>
            <a:r>
              <a:rPr lang="en-US" i="1" dirty="0">
                <a:latin typeface="Helvetica" panose="020B0604020202020204" pitchFamily="34" charset="0"/>
                <a:ea typeface="Calibri" panose="020F0502020204030204" pitchFamily="34" charset="0"/>
                <a:cs typeface="Helvetica" panose="020B0604020202020204" pitchFamily="34" charset="0"/>
              </a:rPr>
              <a:t>Improving the health care of </a:t>
            </a:r>
            <a:r>
              <a:rPr lang="en-US" i="1" dirty="0" err="1">
                <a:latin typeface="Helvetica" panose="020B0604020202020204" pitchFamily="34" charset="0"/>
                <a:ea typeface="Calibri" panose="020F0502020204030204" pitchFamily="34" charset="0"/>
                <a:cs typeface="Helvetica" panose="020B0604020202020204" pitchFamily="34" charset="0"/>
              </a:rPr>
              <a:t>lesiban</a:t>
            </a:r>
            <a:r>
              <a:rPr lang="en-US" i="1" dirty="0">
                <a:latin typeface="Helvetica" panose="020B0604020202020204" pitchFamily="34" charset="0"/>
                <a:ea typeface="Calibri" panose="020F0502020204030204" pitchFamily="34" charset="0"/>
                <a:cs typeface="Helvetica" panose="020B0604020202020204" pitchFamily="34" charset="0"/>
              </a:rPr>
              <a:t>, gay, bisexual and </a:t>
            </a:r>
            <a:br>
              <a:rPr lang="en-US" i="1" dirty="0">
                <a:latin typeface="Helvetica" panose="020B0604020202020204" pitchFamily="34" charset="0"/>
                <a:ea typeface="Calibri" panose="020F0502020204030204" pitchFamily="34" charset="0"/>
                <a:cs typeface="Helvetica" panose="020B0604020202020204" pitchFamily="34" charset="0"/>
              </a:rPr>
            </a:br>
            <a:r>
              <a:rPr lang="en-US" i="1" dirty="0">
                <a:latin typeface="Helvetica" panose="020B0604020202020204" pitchFamily="34" charset="0"/>
                <a:ea typeface="Calibri" panose="020F0502020204030204" pitchFamily="34" charset="0"/>
                <a:cs typeface="Helvetica" panose="020B0604020202020204" pitchFamily="34" charset="0"/>
              </a:rPr>
              <a:t>     transgender (LGBT) people: Understanding and eliminating health disparities</a:t>
            </a:r>
            <a:r>
              <a:rPr lang="en-US" dirty="0">
                <a:latin typeface="Helvetica" panose="020B0604020202020204" pitchFamily="34" charset="0"/>
                <a:ea typeface="Calibri" panose="020F0502020204030204" pitchFamily="34" charset="0"/>
                <a:cs typeface="Helvetica" panose="020B0604020202020204" pitchFamily="34" charset="0"/>
              </a:rPr>
              <a:t>. The Fenway </a:t>
            </a:r>
            <a:br>
              <a:rPr lang="en-US" dirty="0">
                <a:latin typeface="Helvetica" panose="020B0604020202020204" pitchFamily="34" charset="0"/>
                <a:ea typeface="Calibri" panose="020F0502020204030204" pitchFamily="34" charset="0"/>
                <a:cs typeface="Helvetica" panose="020B0604020202020204" pitchFamily="34" charset="0"/>
              </a:rPr>
            </a:br>
            <a:r>
              <a:rPr lang="en-US" dirty="0">
                <a:latin typeface="Helvetica" panose="020B0604020202020204" pitchFamily="34" charset="0"/>
                <a:ea typeface="Calibri" panose="020F0502020204030204" pitchFamily="34" charset="0"/>
                <a:cs typeface="Helvetica" panose="020B0604020202020204" pitchFamily="34" charset="0"/>
              </a:rPr>
              <a:t>     Institute. https://www.lgbtqiahealtheducation.org/wp-content/uploads/Improving-the-Health-of-</a:t>
            </a:r>
            <a:br>
              <a:rPr lang="en-US" dirty="0">
                <a:latin typeface="Helvetica" panose="020B0604020202020204" pitchFamily="34" charset="0"/>
                <a:ea typeface="Calibri" panose="020F0502020204030204" pitchFamily="34" charset="0"/>
                <a:cs typeface="Helvetica" panose="020B0604020202020204" pitchFamily="34" charset="0"/>
              </a:rPr>
            </a:br>
            <a:r>
              <a:rPr lang="en-US" dirty="0">
                <a:latin typeface="Helvetica" panose="020B0604020202020204" pitchFamily="34" charset="0"/>
                <a:ea typeface="Calibri" panose="020F0502020204030204" pitchFamily="34" charset="0"/>
                <a:cs typeface="Helvetica" panose="020B0604020202020204" pitchFamily="34" charset="0"/>
              </a:rPr>
              <a:t>     LGBT-People.pdf </a:t>
            </a:r>
          </a:p>
          <a:p>
            <a:pPr>
              <a:spcBef>
                <a:spcPct val="0"/>
              </a:spcBef>
            </a:pPr>
            <a:endParaRPr lang="en-US" dirty="0">
              <a:latin typeface="Helvetica" panose="020B0604020202020204" pitchFamily="34" charset="0"/>
              <a:cs typeface="Helvetica" panose="020B0604020202020204" pitchFamily="34" charset="0"/>
            </a:endParaRPr>
          </a:p>
          <a:p>
            <a:pPr>
              <a:spcBef>
                <a:spcPct val="0"/>
              </a:spcBef>
            </a:pPr>
            <a:br>
              <a:rPr lang="en-US" dirty="0">
                <a:latin typeface="Helvetica" panose="020B0604020202020204" pitchFamily="34" charset="0"/>
                <a:cs typeface="Helvetica" panose="020B0604020202020204" pitchFamily="34" charset="0"/>
              </a:rPr>
            </a:b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39878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A410C1-5FEE-49AF-A92F-56FC11C6811D}"/>
              </a:ext>
            </a:extLst>
          </p:cNvPr>
          <p:cNvSpPr txBox="1"/>
          <p:nvPr/>
        </p:nvSpPr>
        <p:spPr>
          <a:xfrm>
            <a:off x="342900" y="97632"/>
            <a:ext cx="5486400" cy="307777"/>
          </a:xfrm>
          <a:prstGeom prst="rect">
            <a:avLst/>
          </a:prstGeom>
          <a:noFill/>
        </p:spPr>
        <p:txBody>
          <a:bodyPr>
            <a:spAutoFit/>
          </a:bodyPr>
          <a:lstStyle/>
          <a:p>
            <a:pPr defTabSz="685800">
              <a:buClrTx/>
              <a:defRPr/>
            </a:pPr>
            <a:r>
              <a:rPr lang="en-US" b="1" kern="1200" dirty="0">
                <a:solidFill>
                  <a:prstClr val="black">
                    <a:lumMod val="50000"/>
                    <a:lumOff val="50000"/>
                  </a:prstClr>
                </a:solidFill>
                <a:latin typeface="Helvetica" pitchFamily="34" charset="0"/>
                <a:ea typeface="+mn-ea"/>
                <a:cs typeface="+mn-cs"/>
              </a:rPr>
              <a:t>References</a:t>
            </a:r>
          </a:p>
        </p:txBody>
      </p:sp>
      <p:sp>
        <p:nvSpPr>
          <p:cNvPr id="2" name="Slide Number Placeholder 1">
            <a:extLst>
              <a:ext uri="{FF2B5EF4-FFF2-40B4-BE49-F238E27FC236}">
                <a16:creationId xmlns:a16="http://schemas.microsoft.com/office/drawing/2014/main" id="{F8679C4F-A2A9-4BB8-B41C-173B64387F1D}"/>
              </a:ext>
            </a:extLst>
          </p:cNvPr>
          <p:cNvSpPr>
            <a:spLocks noGrp="1"/>
          </p:cNvSpPr>
          <p:nvPr>
            <p:ph type="sldNum" idx="12"/>
          </p:nvPr>
        </p:nvSpPr>
        <p:spPr/>
        <p:txBody>
          <a:bodyPr/>
          <a:lstStyle/>
          <a:p>
            <a:pPr defTabSz="685800" fontAlgn="base">
              <a:spcBef>
                <a:spcPct val="0"/>
              </a:spcBef>
              <a:spcAft>
                <a:spcPct val="0"/>
              </a:spcAft>
              <a:buClrTx/>
              <a:defRPr/>
            </a:pPr>
            <a:fld id="{C0F4729F-672D-46D3-BC9A-06B3CA7B33C2}" type="slidenum">
              <a:rPr lang="en-US" altLang="en-US" sz="1350" kern="1200">
                <a:solidFill>
                  <a:srgbClr val="7F7F7F"/>
                </a:solidFill>
                <a:latin typeface="Arial" panose="020B0604020202020204" pitchFamily="34" charset="0"/>
                <a:ea typeface="+mn-ea"/>
                <a:cs typeface="+mn-cs"/>
              </a:rPr>
              <a:pPr defTabSz="685800" fontAlgn="base">
                <a:spcBef>
                  <a:spcPct val="0"/>
                </a:spcBef>
                <a:spcAft>
                  <a:spcPct val="0"/>
                </a:spcAft>
                <a:buClrTx/>
                <a:defRPr/>
              </a:pPr>
              <a:t>22</a:t>
            </a:fld>
            <a:endParaRPr lang="en-US" altLang="en-US" sz="1350" kern="1200">
              <a:solidFill>
                <a:srgbClr val="7F7F7F"/>
              </a:solidFill>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2DB558B7-9AB6-4BFA-BFAA-2EA54087CF2C}"/>
              </a:ext>
            </a:extLst>
          </p:cNvPr>
          <p:cNvSpPr txBox="1"/>
          <p:nvPr/>
        </p:nvSpPr>
        <p:spPr>
          <a:xfrm>
            <a:off x="648872" y="477516"/>
            <a:ext cx="7971107" cy="3416320"/>
          </a:xfrm>
          <a:prstGeom prst="rect">
            <a:avLst/>
          </a:prstGeom>
          <a:noFill/>
        </p:spPr>
        <p:txBody>
          <a:bodyPr wrap="square" rtlCol="0">
            <a:spAutoFit/>
          </a:bodyPr>
          <a:lstStyle/>
          <a:p>
            <a:r>
              <a:rPr lang="en-US" sz="1200" dirty="0">
                <a:latin typeface="Helvetica" panose="020B0604020202020204" pitchFamily="34" charset="0"/>
                <a:ea typeface="Calibri" panose="020F0502020204030204" pitchFamily="34" charset="0"/>
                <a:cs typeface="Helvetica" panose="020B0604020202020204" pitchFamily="34" charset="0"/>
              </a:rPr>
              <a:t>Belgrave, L. &amp; </a:t>
            </a:r>
            <a:r>
              <a:rPr lang="en-US" sz="1200" dirty="0" err="1">
                <a:latin typeface="Helvetica" panose="020B0604020202020204" pitchFamily="34" charset="0"/>
                <a:ea typeface="Calibri" panose="020F0502020204030204" pitchFamily="34" charset="0"/>
                <a:cs typeface="Helvetica" panose="020B0604020202020204" pitchFamily="34" charset="0"/>
              </a:rPr>
              <a:t>Seide</a:t>
            </a:r>
            <a:r>
              <a:rPr lang="en-US" sz="1200" dirty="0">
                <a:latin typeface="Helvetica" panose="020B0604020202020204" pitchFamily="34" charset="0"/>
                <a:ea typeface="Calibri" panose="020F0502020204030204" pitchFamily="34" charset="0"/>
                <a:cs typeface="Helvetica" panose="020B0604020202020204" pitchFamily="34" charset="0"/>
              </a:rPr>
              <a:t>, K. (2019). Coding for grounded theory. In </a:t>
            </a:r>
            <a:r>
              <a:rPr lang="en-US" sz="1200" i="1" dirty="0">
                <a:latin typeface="Helvetica" panose="020B0604020202020204" pitchFamily="34" charset="0"/>
                <a:ea typeface="Calibri" panose="020F0502020204030204" pitchFamily="34" charset="0"/>
                <a:cs typeface="Helvetica" panose="020B0604020202020204" pitchFamily="34" charset="0"/>
              </a:rPr>
              <a:t>The SAGE handbook of current </a:t>
            </a:r>
            <a:br>
              <a:rPr lang="en-US" sz="1200" i="1" dirty="0">
                <a:latin typeface="Helvetica" panose="020B0604020202020204" pitchFamily="34" charset="0"/>
                <a:ea typeface="Calibri" panose="020F0502020204030204" pitchFamily="34" charset="0"/>
                <a:cs typeface="Helvetica" panose="020B0604020202020204" pitchFamily="34" charset="0"/>
              </a:rPr>
            </a:br>
            <a:r>
              <a:rPr lang="en-US" sz="1200" i="1" dirty="0">
                <a:latin typeface="Helvetica" panose="020B0604020202020204" pitchFamily="34" charset="0"/>
                <a:ea typeface="Calibri" panose="020F0502020204030204" pitchFamily="34" charset="0"/>
                <a:cs typeface="Helvetica" panose="020B0604020202020204" pitchFamily="34" charset="0"/>
              </a:rPr>
              <a:t>     developments in grounded theory</a:t>
            </a:r>
            <a:r>
              <a:rPr lang="en-US" sz="1200" dirty="0">
                <a:latin typeface="Helvetica" panose="020B0604020202020204" pitchFamily="34" charset="0"/>
                <a:ea typeface="Calibri" panose="020F0502020204030204" pitchFamily="34" charset="0"/>
                <a:cs typeface="Helvetica" panose="020B0604020202020204" pitchFamily="34" charset="0"/>
              </a:rPr>
              <a:t> (pp. 167-185). SAGE Publications Ltd, </a:t>
            </a:r>
            <a:br>
              <a:rPr lang="en-US" sz="1200" dirty="0">
                <a:latin typeface="Helvetica" panose="020B0604020202020204" pitchFamily="34" charset="0"/>
                <a:ea typeface="Calibri" panose="020F0502020204030204" pitchFamily="34" charset="0"/>
                <a:cs typeface="Helvetica" panose="020B0604020202020204" pitchFamily="34" charset="0"/>
              </a:rPr>
            </a:br>
            <a:r>
              <a:rPr lang="en-US" sz="1200" dirty="0">
                <a:latin typeface="Helvetica" panose="020B0604020202020204" pitchFamily="34" charset="0"/>
                <a:ea typeface="Calibri" panose="020F0502020204030204" pitchFamily="34" charset="0"/>
                <a:cs typeface="Helvetica" panose="020B0604020202020204" pitchFamily="34" charset="0"/>
              </a:rPr>
              <a:t>     https://dx.doi.org/10.4135/9781526485656</a:t>
            </a:r>
          </a:p>
          <a:p>
            <a:pPr>
              <a:spcBef>
                <a:spcPct val="0"/>
              </a:spcBef>
            </a:pPr>
            <a:endParaRPr lang="en-US" sz="1200" dirty="0">
              <a:latin typeface="Helvetica" panose="020B0604020202020204" pitchFamily="34" charset="0"/>
              <a:cs typeface="Helvetica" panose="020B0604020202020204" pitchFamily="34" charset="0"/>
            </a:endParaRPr>
          </a:p>
          <a:p>
            <a:pPr>
              <a:spcBef>
                <a:spcPct val="0"/>
              </a:spcBef>
            </a:pPr>
            <a:r>
              <a:rPr lang="en-US" sz="1200" b="1" dirty="0">
                <a:latin typeface="Helvetica" panose="020B0604020202020204" pitchFamily="34" charset="0"/>
                <a:cs typeface="Helvetica" panose="020B0604020202020204" pitchFamily="34" charset="0"/>
              </a:rPr>
              <a:t>Bibi, E. </a:t>
            </a:r>
            <a:r>
              <a:rPr lang="en-US" sz="1200" dirty="0">
                <a:latin typeface="Helvetica" panose="020B0604020202020204" pitchFamily="34" charset="0"/>
                <a:cs typeface="Helvetica" panose="020B0604020202020204" pitchFamily="34" charset="0"/>
              </a:rPr>
              <a:t>(2022). </a:t>
            </a:r>
            <a:r>
              <a:rPr lang="en-US" sz="1200" i="1" dirty="0">
                <a:latin typeface="Helvetica" panose="020B0604020202020204" pitchFamily="34" charset="0"/>
                <a:cs typeface="Helvetica" panose="020B0604020202020204" pitchFamily="34" charset="0"/>
              </a:rPr>
              <a:t>Florida Senate passes “Don’t Say Gay or Trans” bill, legislation heads to DeSantis’ desk </a:t>
            </a:r>
            <a:br>
              <a:rPr lang="en-US" sz="1200" i="1" dirty="0">
                <a:latin typeface="Helvetica" panose="020B0604020202020204" pitchFamily="34" charset="0"/>
                <a:cs typeface="Helvetica" panose="020B0604020202020204" pitchFamily="34" charset="0"/>
              </a:rPr>
            </a:br>
            <a:r>
              <a:rPr lang="en-US" sz="1200" i="1" dirty="0">
                <a:latin typeface="Helvetica" panose="020B0604020202020204" pitchFamily="34" charset="0"/>
                <a:cs typeface="Helvetica" panose="020B0604020202020204" pitchFamily="34" charset="0"/>
              </a:rPr>
              <a:t>     for signature or veto</a:t>
            </a:r>
            <a:r>
              <a:rPr lang="en-US" sz="1200" dirty="0">
                <a:latin typeface="Helvetica" panose="020B0604020202020204" pitchFamily="34" charset="0"/>
                <a:cs typeface="Helvetica" panose="020B0604020202020204" pitchFamily="34" charset="0"/>
              </a:rPr>
              <a:t>. https://www.hrc.org/news/florida-senate-passes-dont-say-gay-or-trans-bill-</a:t>
            </a:r>
            <a:br>
              <a:rPr lang="en-US" sz="1200" dirty="0">
                <a:latin typeface="Helvetica" panose="020B0604020202020204" pitchFamily="34" charset="0"/>
                <a:cs typeface="Helvetica" panose="020B0604020202020204" pitchFamily="34" charset="0"/>
              </a:rPr>
            </a:br>
            <a:r>
              <a:rPr lang="en-US" sz="1200" dirty="0">
                <a:latin typeface="Helvetica" panose="020B0604020202020204" pitchFamily="34" charset="0"/>
                <a:cs typeface="Helvetica" panose="020B0604020202020204" pitchFamily="34" charset="0"/>
              </a:rPr>
              <a:t>     legislation-heads-to-</a:t>
            </a:r>
            <a:r>
              <a:rPr lang="en-US" sz="1200" dirty="0" err="1">
                <a:latin typeface="Helvetica" panose="020B0604020202020204" pitchFamily="34" charset="0"/>
                <a:cs typeface="Helvetica" panose="020B0604020202020204" pitchFamily="34" charset="0"/>
              </a:rPr>
              <a:t>desantis</a:t>
            </a:r>
            <a:r>
              <a:rPr lang="en-US" sz="1200" dirty="0">
                <a:latin typeface="Helvetica" panose="020B0604020202020204" pitchFamily="34" charset="0"/>
                <a:cs typeface="Helvetica" panose="020B0604020202020204" pitchFamily="34" charset="0"/>
              </a:rPr>
              <a:t>-desk-for-signature-or-veto</a:t>
            </a:r>
          </a:p>
          <a:p>
            <a:pPr>
              <a:spcBef>
                <a:spcPct val="0"/>
              </a:spcBef>
            </a:pPr>
            <a:endParaRPr lang="en-US" sz="1200" dirty="0">
              <a:latin typeface="Helvetica" panose="020B0604020202020204" pitchFamily="34" charset="0"/>
              <a:cs typeface="Helvetica" panose="020B0604020202020204" pitchFamily="34" charset="0"/>
            </a:endParaRPr>
          </a:p>
          <a:p>
            <a:pPr>
              <a:spcBef>
                <a:spcPct val="0"/>
              </a:spcBef>
            </a:pPr>
            <a:r>
              <a:rPr lang="en-US" sz="1200" b="1" dirty="0">
                <a:latin typeface="Helvetica" panose="020B0604020202020204" pitchFamily="34" charset="0"/>
                <a:cs typeface="Helvetica" panose="020B0604020202020204" pitchFamily="34" charset="0"/>
              </a:rPr>
              <a:t>The Florida Senate</a:t>
            </a:r>
            <a:r>
              <a:rPr lang="en-US" sz="1200" dirty="0">
                <a:latin typeface="Helvetica" panose="020B0604020202020204" pitchFamily="34" charset="0"/>
                <a:cs typeface="Helvetica" panose="020B0604020202020204" pitchFamily="34" charset="0"/>
              </a:rPr>
              <a:t>. (2023).</a:t>
            </a:r>
            <a:r>
              <a:rPr lang="en-US" sz="1200" i="1" dirty="0">
                <a:latin typeface="Helvetica" panose="020B0604020202020204" pitchFamily="34" charset="0"/>
                <a:cs typeface="Helvetica" panose="020B0604020202020204" pitchFamily="34" charset="0"/>
              </a:rPr>
              <a:t>Bill List.</a:t>
            </a:r>
            <a:r>
              <a:rPr lang="en-US" sz="1200" dirty="0">
                <a:latin typeface="Helvetica" panose="020B0604020202020204" pitchFamily="34" charset="0"/>
                <a:cs typeface="Helvetica" panose="020B0604020202020204" pitchFamily="34" charset="0"/>
              </a:rPr>
              <a:t> https://www.flsenate.gov/Session/Bills/202</a:t>
            </a:r>
            <a:r>
              <a:rPr lang="en-US" sz="1200" dirty="0">
                <a:latin typeface="Helvetica" panose="020B0604020202020204" pitchFamily="34" charset="0"/>
                <a:cs typeface="Helvetica" panose="020B0604020202020204" pitchFamily="34" charset="0"/>
                <a:hlinkClick r:id="rId3"/>
              </a:rPr>
              <a:t>3</a:t>
            </a:r>
            <a:endParaRPr lang="en-US" sz="1200" i="1" dirty="0">
              <a:latin typeface="Helvetica" panose="020B0604020202020204" pitchFamily="34" charset="0"/>
              <a:cs typeface="Helvetica" panose="020B0604020202020204" pitchFamily="34" charset="0"/>
            </a:endParaRPr>
          </a:p>
          <a:p>
            <a:pPr>
              <a:spcBef>
                <a:spcPct val="0"/>
              </a:spcBef>
            </a:pPr>
            <a:endParaRPr lang="en-US" sz="1200" dirty="0">
              <a:latin typeface="Helvetica" panose="020B0604020202020204" pitchFamily="34" charset="0"/>
              <a:cs typeface="Helvetica" panose="020B0604020202020204" pitchFamily="34" charset="0"/>
            </a:endParaRPr>
          </a:p>
          <a:p>
            <a:pPr>
              <a:spcBef>
                <a:spcPct val="0"/>
              </a:spcBef>
            </a:pPr>
            <a:r>
              <a:rPr lang="en-US" sz="1200" b="1" dirty="0" err="1">
                <a:latin typeface="Helvetica" panose="020B0604020202020204" pitchFamily="34" charset="0"/>
                <a:cs typeface="Helvetica" panose="020B0604020202020204" pitchFamily="34" charset="0"/>
              </a:rPr>
              <a:t>Gruberg</a:t>
            </a:r>
            <a:r>
              <a:rPr lang="en-US" sz="1200" b="1" dirty="0">
                <a:latin typeface="Helvetica" panose="020B0604020202020204" pitchFamily="34" charset="0"/>
                <a:cs typeface="Helvetica" panose="020B0604020202020204" pitchFamily="34" charset="0"/>
              </a:rPr>
              <a:t>, S., Halpin, J., </a:t>
            </a:r>
            <a:r>
              <a:rPr lang="en-US" sz="1200" b="1" dirty="0" err="1">
                <a:latin typeface="Helvetica" panose="020B0604020202020204" pitchFamily="34" charset="0"/>
                <a:cs typeface="Helvetica" panose="020B0604020202020204" pitchFamily="34" charset="0"/>
              </a:rPr>
              <a:t>Mohowald</a:t>
            </a:r>
            <a:r>
              <a:rPr lang="en-US" sz="1200" dirty="0">
                <a:latin typeface="Helvetica" panose="020B0604020202020204" pitchFamily="34" charset="0"/>
                <a:cs typeface="Helvetica" panose="020B0604020202020204" pitchFamily="34" charset="0"/>
              </a:rPr>
              <a:t>, L. (2020). </a:t>
            </a:r>
            <a:r>
              <a:rPr lang="en-US" sz="1200" i="1" dirty="0">
                <a:latin typeface="Helvetica" panose="020B0604020202020204" pitchFamily="34" charset="0"/>
                <a:cs typeface="Helvetica" panose="020B0604020202020204" pitchFamily="34" charset="0"/>
              </a:rPr>
              <a:t>The state of the LGBT community in 2020</a:t>
            </a:r>
            <a:r>
              <a:rPr lang="en-US" sz="1200" dirty="0">
                <a:latin typeface="Helvetica" panose="020B0604020202020204" pitchFamily="34" charset="0"/>
                <a:cs typeface="Helvetica" panose="020B0604020202020204" pitchFamily="34" charset="0"/>
              </a:rPr>
              <a:t>.  Center for </a:t>
            </a:r>
            <a:br>
              <a:rPr lang="en-US" sz="1200" dirty="0">
                <a:latin typeface="Helvetica" panose="020B0604020202020204" pitchFamily="34" charset="0"/>
                <a:cs typeface="Helvetica" panose="020B0604020202020204" pitchFamily="34" charset="0"/>
              </a:rPr>
            </a:br>
            <a:r>
              <a:rPr lang="en-US" sz="1200" dirty="0">
                <a:latin typeface="Helvetica" panose="020B0604020202020204" pitchFamily="34" charset="0"/>
                <a:cs typeface="Helvetica" panose="020B0604020202020204" pitchFamily="34" charset="0"/>
              </a:rPr>
              <a:t>     American Progress. https://www.americanprogress.org/article/state-lgbtq-community-2020/</a:t>
            </a:r>
          </a:p>
          <a:p>
            <a:pPr>
              <a:spcBef>
                <a:spcPct val="0"/>
              </a:spcBef>
            </a:pPr>
            <a:endParaRPr lang="en-US" sz="1200" dirty="0">
              <a:latin typeface="Helvetica" panose="020B0604020202020204" pitchFamily="34" charset="0"/>
              <a:cs typeface="Helvetica" panose="020B0604020202020204" pitchFamily="34" charset="0"/>
            </a:endParaRPr>
          </a:p>
          <a:p>
            <a:pPr>
              <a:spcBef>
                <a:spcPct val="0"/>
              </a:spcBef>
            </a:pPr>
            <a:r>
              <a:rPr lang="en-US" sz="1200" dirty="0">
                <a:latin typeface="Helvetica" panose="020B0604020202020204" pitchFamily="34" charset="0"/>
                <a:cs typeface="Helvetica" panose="020B0604020202020204" pitchFamily="34" charset="0"/>
              </a:rPr>
              <a:t>Hedegaard, H., Curtin, S.C., &amp; Warner, M. (2018). Suicide mortality in the United States, 1999–</a:t>
            </a:r>
            <a:br>
              <a:rPr lang="en-US" sz="1200" dirty="0">
                <a:latin typeface="Helvetica" panose="020B0604020202020204" pitchFamily="34" charset="0"/>
                <a:cs typeface="Helvetica" panose="020B0604020202020204" pitchFamily="34" charset="0"/>
              </a:rPr>
            </a:br>
            <a:r>
              <a:rPr lang="en-US" sz="1200" dirty="0">
                <a:latin typeface="Helvetica" panose="020B0604020202020204" pitchFamily="34" charset="0"/>
                <a:cs typeface="Helvetica" panose="020B0604020202020204" pitchFamily="34" charset="0"/>
              </a:rPr>
              <a:t>     2017. </a:t>
            </a:r>
            <a:r>
              <a:rPr lang="en-US" sz="1200" i="1" dirty="0">
                <a:latin typeface="Helvetica" panose="020B0604020202020204" pitchFamily="34" charset="0"/>
                <a:cs typeface="Helvetica" panose="020B0604020202020204" pitchFamily="34" charset="0"/>
              </a:rPr>
              <a:t>National Center for Health Statistics Data Brief, 330, </a:t>
            </a:r>
            <a:r>
              <a:rPr lang="en-US" sz="1200" dirty="0">
                <a:latin typeface="Helvetica" panose="020B0604020202020204" pitchFamily="34" charset="0"/>
                <a:cs typeface="Helvetica" panose="020B0604020202020204" pitchFamily="34" charset="0"/>
              </a:rPr>
              <a:t>Hyattsville, MD: National Center for </a:t>
            </a:r>
            <a:br>
              <a:rPr lang="en-US" sz="1200" dirty="0">
                <a:latin typeface="Helvetica" panose="020B0604020202020204" pitchFamily="34" charset="0"/>
                <a:cs typeface="Helvetica" panose="020B0604020202020204" pitchFamily="34" charset="0"/>
              </a:rPr>
            </a:br>
            <a:r>
              <a:rPr lang="en-US" sz="1200" dirty="0">
                <a:latin typeface="Helvetica" panose="020B0604020202020204" pitchFamily="34" charset="0"/>
                <a:cs typeface="Helvetica" panose="020B0604020202020204" pitchFamily="34" charset="0"/>
              </a:rPr>
              <a:t>     Health Statistics.</a:t>
            </a:r>
            <a:br>
              <a:rPr lang="en-US" sz="1200" dirty="0">
                <a:latin typeface="Helvetica" panose="020B0604020202020204" pitchFamily="34" charset="0"/>
                <a:cs typeface="Helvetica" panose="020B0604020202020204" pitchFamily="34" charset="0"/>
              </a:rPr>
            </a:br>
            <a:br>
              <a:rPr lang="en-US" sz="1200" dirty="0">
                <a:latin typeface="Helvetica" panose="020B0604020202020204" pitchFamily="34" charset="0"/>
                <a:cs typeface="Helvetica" panose="020B0604020202020204" pitchFamily="34" charset="0"/>
              </a:rPr>
            </a:br>
            <a:endParaRPr lang="en-US" altLang="en-US" sz="1200" dirty="0">
              <a:latin typeface="Helvetica" panose="020B0604020202020204" pitchFamily="34" charset="0"/>
              <a:cs typeface="Helvetica"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B89A3A-9A0F-CD53-88F1-5BA26D74A08E}"/>
              </a:ext>
            </a:extLst>
          </p:cNvPr>
          <p:cNvSpPr>
            <a:spLocks noGrp="1"/>
          </p:cNvSpPr>
          <p:nvPr>
            <p:ph type="title"/>
          </p:nvPr>
        </p:nvSpPr>
        <p:spPr>
          <a:xfrm>
            <a:off x="226208" y="283483"/>
            <a:ext cx="8520600" cy="572700"/>
          </a:xfrm>
        </p:spPr>
        <p:txBody>
          <a:bodyPr>
            <a:normAutofit fontScale="90000"/>
          </a:bodyPr>
          <a:lstStyle/>
          <a:p>
            <a:r>
              <a:rPr lang="en-US" dirty="0"/>
              <a:t>References</a:t>
            </a:r>
          </a:p>
        </p:txBody>
      </p:sp>
      <p:sp>
        <p:nvSpPr>
          <p:cNvPr id="2" name="Slide Number Placeholder 1">
            <a:extLst>
              <a:ext uri="{FF2B5EF4-FFF2-40B4-BE49-F238E27FC236}">
                <a16:creationId xmlns:a16="http://schemas.microsoft.com/office/drawing/2014/main" id="{F8679C4F-A2A9-4BB8-B41C-173B64387F1D}"/>
              </a:ext>
            </a:extLst>
          </p:cNvPr>
          <p:cNvSpPr>
            <a:spLocks noGrp="1"/>
          </p:cNvSpPr>
          <p:nvPr>
            <p:ph type="sldNum" idx="12"/>
          </p:nvPr>
        </p:nvSpPr>
        <p:spPr/>
        <p:txBody>
          <a:bodyPr/>
          <a:lstStyle/>
          <a:p>
            <a:pPr defTabSz="685800" fontAlgn="base">
              <a:spcBef>
                <a:spcPct val="0"/>
              </a:spcBef>
              <a:spcAft>
                <a:spcPct val="0"/>
              </a:spcAft>
              <a:buClrTx/>
              <a:defRPr/>
            </a:pPr>
            <a:fld id="{C0F4729F-672D-46D3-BC9A-06B3CA7B33C2}" type="slidenum">
              <a:rPr lang="en-US" altLang="en-US" sz="1350" kern="1200">
                <a:solidFill>
                  <a:srgbClr val="7F7F7F"/>
                </a:solidFill>
                <a:latin typeface="Arial" panose="020B0604020202020204" pitchFamily="34" charset="0"/>
                <a:ea typeface="+mn-ea"/>
                <a:cs typeface="+mn-cs"/>
              </a:rPr>
              <a:pPr defTabSz="685800" fontAlgn="base">
                <a:spcBef>
                  <a:spcPct val="0"/>
                </a:spcBef>
                <a:spcAft>
                  <a:spcPct val="0"/>
                </a:spcAft>
                <a:buClrTx/>
                <a:defRPr/>
              </a:pPr>
              <a:t>23</a:t>
            </a:fld>
            <a:endParaRPr lang="en-US" altLang="en-US" sz="1350" kern="1200" dirty="0">
              <a:solidFill>
                <a:srgbClr val="7F7F7F"/>
              </a:solidFill>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2DB558B7-9AB6-4BFA-BFAA-2EA54087CF2C}"/>
              </a:ext>
            </a:extLst>
          </p:cNvPr>
          <p:cNvSpPr txBox="1"/>
          <p:nvPr/>
        </p:nvSpPr>
        <p:spPr>
          <a:xfrm>
            <a:off x="940242" y="912783"/>
            <a:ext cx="7971107" cy="3947234"/>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Johns, M. M., Lowry, R., </a:t>
            </a:r>
            <a:r>
              <a:rPr lang="en-US" sz="1200" dirty="0" err="1">
                <a:latin typeface="Helvetica" panose="020B0604020202020204" pitchFamily="34" charset="0"/>
                <a:cs typeface="Helvetica" panose="020B0604020202020204" pitchFamily="34" charset="0"/>
              </a:rPr>
              <a:t>Haderxhanaj</a:t>
            </a:r>
            <a:r>
              <a:rPr lang="en-US" sz="1200" dirty="0">
                <a:latin typeface="Helvetica" panose="020B0604020202020204" pitchFamily="34" charset="0"/>
                <a:cs typeface="Helvetica" panose="020B0604020202020204" pitchFamily="34" charset="0"/>
              </a:rPr>
              <a:t>, L. T., et al. (2020). Trends in violence victimization and suicide </a:t>
            </a:r>
            <a:br>
              <a:rPr lang="en-US" sz="1200" dirty="0">
                <a:latin typeface="Helvetica" panose="020B0604020202020204" pitchFamily="34" charset="0"/>
                <a:cs typeface="Helvetica" panose="020B0604020202020204" pitchFamily="34" charset="0"/>
              </a:rPr>
            </a:br>
            <a:r>
              <a:rPr lang="en-US" sz="1200" dirty="0">
                <a:latin typeface="Helvetica" panose="020B0604020202020204" pitchFamily="34" charset="0"/>
                <a:cs typeface="Helvetica" panose="020B0604020202020204" pitchFamily="34" charset="0"/>
              </a:rPr>
              <a:t>     risk by sexual identity among high school students — Youth Risk Behavior Survey, United States, </a:t>
            </a:r>
            <a:br>
              <a:rPr lang="en-US" sz="1200" dirty="0">
                <a:latin typeface="Helvetica" panose="020B0604020202020204" pitchFamily="34" charset="0"/>
                <a:cs typeface="Helvetica" panose="020B0604020202020204" pitchFamily="34" charset="0"/>
              </a:rPr>
            </a:br>
            <a:r>
              <a:rPr lang="en-US" sz="1200" dirty="0">
                <a:latin typeface="Helvetica" panose="020B0604020202020204" pitchFamily="34" charset="0"/>
                <a:cs typeface="Helvetica" panose="020B0604020202020204" pitchFamily="34" charset="0"/>
              </a:rPr>
              <a:t>     2015–2019. </a:t>
            </a:r>
            <a:r>
              <a:rPr lang="en-US" sz="1200" i="1" dirty="0">
                <a:latin typeface="Helvetica" panose="020B0604020202020204" pitchFamily="34" charset="0"/>
                <a:cs typeface="Helvetica" panose="020B0604020202020204" pitchFamily="34" charset="0"/>
              </a:rPr>
              <a:t>Morbidity and Mortality Weekly Report</a:t>
            </a:r>
            <a:r>
              <a:rPr lang="en-US" sz="1200" dirty="0">
                <a:latin typeface="Helvetica" panose="020B0604020202020204" pitchFamily="34" charset="0"/>
                <a:cs typeface="Helvetica" panose="020B0604020202020204" pitchFamily="34" charset="0"/>
              </a:rPr>
              <a:t>, </a:t>
            </a:r>
            <a:r>
              <a:rPr lang="en-US" sz="1200" i="1" dirty="0">
                <a:latin typeface="Helvetica" panose="020B0604020202020204" pitchFamily="34" charset="0"/>
                <a:cs typeface="Helvetica" panose="020B0604020202020204" pitchFamily="34" charset="0"/>
              </a:rPr>
              <a:t>69,</a:t>
            </a:r>
            <a:r>
              <a:rPr lang="en-US" sz="1200" dirty="0">
                <a:latin typeface="Helvetica" panose="020B0604020202020204" pitchFamily="34" charset="0"/>
                <a:cs typeface="Helvetica" panose="020B0604020202020204" pitchFamily="34" charset="0"/>
              </a:rPr>
              <a:t>(Suppl-1):19–27.</a:t>
            </a:r>
          </a:p>
          <a:p>
            <a:pPr>
              <a:spcBef>
                <a:spcPct val="0"/>
              </a:spcBef>
            </a:pPr>
            <a:endParaRPr lang="en-US" sz="1200" dirty="0">
              <a:latin typeface="Helvetica" panose="020B0604020202020204" pitchFamily="34" charset="0"/>
              <a:cs typeface="Helvetica" panose="020B0604020202020204" pitchFamily="34" charset="0"/>
            </a:endParaRPr>
          </a:p>
          <a:p>
            <a:pPr>
              <a:spcBef>
                <a:spcPct val="0"/>
              </a:spcBef>
            </a:pPr>
            <a:r>
              <a:rPr lang="en-US" sz="1200" b="1" dirty="0">
                <a:latin typeface="Helvetica" panose="020B0604020202020204" pitchFamily="34" charset="0"/>
                <a:cs typeface="Helvetica" panose="020B0604020202020204" pitchFamily="34" charset="0"/>
              </a:rPr>
              <a:t>Jones, J. (2023). </a:t>
            </a:r>
            <a:r>
              <a:rPr lang="en-US" sz="1200" i="1" dirty="0">
                <a:latin typeface="Helvetica" panose="020B0604020202020204" pitchFamily="34" charset="0"/>
                <a:cs typeface="Helvetica" panose="020B0604020202020204" pitchFamily="34" charset="0"/>
              </a:rPr>
              <a:t>U.S. LGBT identification steady at 7.2%.</a:t>
            </a:r>
            <a:r>
              <a:rPr lang="en-US" sz="1200" dirty="0">
                <a:latin typeface="Helvetica" panose="020B0604020202020204" pitchFamily="34" charset="0"/>
                <a:cs typeface="Helvetica" panose="020B0604020202020204" pitchFamily="34" charset="0"/>
              </a:rPr>
              <a:t> Gallup. </a:t>
            </a:r>
            <a:br>
              <a:rPr lang="en-US" sz="1200" dirty="0">
                <a:latin typeface="Helvetica" panose="020B0604020202020204" pitchFamily="34" charset="0"/>
                <a:cs typeface="Helvetica" panose="020B0604020202020204" pitchFamily="34" charset="0"/>
              </a:rPr>
            </a:br>
            <a:r>
              <a:rPr lang="en-US" sz="1200" dirty="0">
                <a:latin typeface="Helvetica" panose="020B0604020202020204" pitchFamily="34" charset="0"/>
                <a:cs typeface="Helvetica" panose="020B0604020202020204" pitchFamily="34" charset="0"/>
              </a:rPr>
              <a:t>     </a:t>
            </a:r>
            <a:r>
              <a:rPr lang="en-US" altLang="en-US" sz="1200" dirty="0">
                <a:latin typeface="Helvetica" panose="020B0604020202020204" pitchFamily="34" charset="0"/>
                <a:cs typeface="Helvetica" panose="020B0604020202020204" pitchFamily="34" charset="0"/>
              </a:rPr>
              <a:t>https://news.gallup.com/poll/470708/lgbt-identification-steady.aspx</a:t>
            </a:r>
          </a:p>
          <a:p>
            <a:pPr>
              <a:spcBef>
                <a:spcPct val="0"/>
              </a:spcBef>
            </a:pPr>
            <a:endParaRPr lang="en-US" sz="1200" dirty="0">
              <a:latin typeface="Helvetica" panose="020B0604020202020204" pitchFamily="34" charset="0"/>
              <a:cs typeface="Helvetica" panose="020B0604020202020204" pitchFamily="34" charset="0"/>
            </a:endParaRPr>
          </a:p>
          <a:p>
            <a:pPr>
              <a:spcBef>
                <a:spcPct val="0"/>
              </a:spcBef>
            </a:pPr>
            <a:r>
              <a:rPr lang="en-US" altLang="en-US" sz="1200" dirty="0">
                <a:latin typeface="Helvetica" panose="020B0604020202020204" pitchFamily="34" charset="0"/>
                <a:cs typeface="Helvetica" panose="020B0604020202020204" pitchFamily="34" charset="0"/>
              </a:rPr>
              <a:t>Movement Advancement Project. (2022, April). </a:t>
            </a:r>
            <a:r>
              <a:rPr lang="en-US" altLang="en-US" sz="1200" i="1" dirty="0">
                <a:latin typeface="Helvetica" panose="020B0604020202020204" pitchFamily="34" charset="0"/>
                <a:cs typeface="Helvetica" panose="020B0604020202020204" pitchFamily="34" charset="0"/>
              </a:rPr>
              <a:t>Florida’s LGBTQ policy tally</a:t>
            </a:r>
            <a:r>
              <a:rPr lang="en-US" altLang="en-US" sz="1200" dirty="0">
                <a:latin typeface="Helvetica" panose="020B0604020202020204" pitchFamily="34" charset="0"/>
                <a:cs typeface="Helvetica" panose="020B0604020202020204" pitchFamily="34" charset="0"/>
              </a:rPr>
              <a:t>. </a:t>
            </a:r>
            <a:br>
              <a:rPr lang="en-US" altLang="en-US" sz="1200" dirty="0">
                <a:latin typeface="Helvetica" panose="020B0604020202020204" pitchFamily="34" charset="0"/>
                <a:cs typeface="Helvetica" panose="020B0604020202020204" pitchFamily="34" charset="0"/>
              </a:rPr>
            </a:br>
            <a:r>
              <a:rPr lang="en-US" altLang="en-US" sz="1200" dirty="0">
                <a:latin typeface="Helvetica" panose="020B0604020202020204" pitchFamily="34" charset="0"/>
                <a:cs typeface="Helvetica" panose="020B0604020202020204" pitchFamily="34" charset="0"/>
              </a:rPr>
              <a:t>     https://www.lgbtmap.org/equality-maps/profile_state/FL</a:t>
            </a:r>
          </a:p>
          <a:p>
            <a:pPr>
              <a:spcBef>
                <a:spcPct val="0"/>
              </a:spcBef>
            </a:pPr>
            <a:endParaRPr lang="en-US" altLang="en-US" sz="1200" dirty="0">
              <a:latin typeface="Helvetica" panose="020B0604020202020204" pitchFamily="34" charset="0"/>
              <a:cs typeface="Helvetica" panose="020B0604020202020204" pitchFamily="34" charset="0"/>
            </a:endParaRPr>
          </a:p>
          <a:p>
            <a:pPr>
              <a:spcBef>
                <a:spcPct val="0"/>
              </a:spcBef>
            </a:pPr>
            <a:r>
              <a:rPr lang="en-US" sz="1200" b="1" dirty="0">
                <a:latin typeface="Helvetica" panose="020B0604020202020204" pitchFamily="34" charset="0"/>
                <a:ea typeface="Calibri" panose="020F0502020204030204" pitchFamily="34" charset="0"/>
                <a:cs typeface="Helvetica" panose="020B0604020202020204" pitchFamily="34" charset="0"/>
              </a:rPr>
              <a:t>National Academies</a:t>
            </a:r>
            <a:r>
              <a:rPr lang="en-US" sz="1200" dirty="0">
                <a:latin typeface="Helvetica" panose="020B0604020202020204" pitchFamily="34" charset="0"/>
                <a:ea typeface="Calibri" panose="020F0502020204030204" pitchFamily="34" charset="0"/>
                <a:cs typeface="Helvetica" panose="020B0604020202020204" pitchFamily="34" charset="0"/>
              </a:rPr>
              <a:t>. (2020). </a:t>
            </a:r>
            <a:r>
              <a:rPr lang="en-US" sz="1200" i="1" dirty="0">
                <a:latin typeface="Helvetica" panose="020B0604020202020204" pitchFamily="34" charset="0"/>
                <a:ea typeface="Calibri" panose="020F0502020204030204" pitchFamily="34" charset="0"/>
                <a:cs typeface="Helvetica" panose="020B0604020202020204" pitchFamily="34" charset="0"/>
              </a:rPr>
              <a:t>New report calls for more comprehensive data on LGBTQI well-being</a:t>
            </a:r>
            <a:r>
              <a:rPr lang="en-US" sz="1200" dirty="0">
                <a:latin typeface="Helvetica" panose="020B0604020202020204" pitchFamily="34" charset="0"/>
                <a:ea typeface="Calibri" panose="020F0502020204030204" pitchFamily="34" charset="0"/>
                <a:cs typeface="Helvetica" panose="020B0604020202020204" pitchFamily="34" charset="0"/>
              </a:rPr>
              <a:t>. </a:t>
            </a:r>
            <a:br>
              <a:rPr lang="en-US" sz="1200" dirty="0">
                <a:latin typeface="Helvetica" panose="020B0604020202020204" pitchFamily="34" charset="0"/>
                <a:ea typeface="Calibri" panose="020F0502020204030204" pitchFamily="34" charset="0"/>
                <a:cs typeface="Helvetica" panose="020B0604020202020204" pitchFamily="34" charset="0"/>
              </a:rPr>
            </a:br>
            <a:r>
              <a:rPr lang="en-US" sz="1200" dirty="0">
                <a:latin typeface="Helvetica" panose="020B0604020202020204" pitchFamily="34" charset="0"/>
                <a:ea typeface="Calibri" panose="020F0502020204030204" pitchFamily="34" charset="0"/>
                <a:cs typeface="Helvetica" panose="020B0604020202020204" pitchFamily="34" charset="0"/>
              </a:rPr>
              <a:t>     https://www.nationalacademies.org/news/2020/10/new-report-calls-for-more-comprehensive-data-</a:t>
            </a:r>
            <a:br>
              <a:rPr lang="en-US" sz="1200" dirty="0">
                <a:latin typeface="Helvetica" panose="020B0604020202020204" pitchFamily="34" charset="0"/>
                <a:ea typeface="Calibri" panose="020F0502020204030204" pitchFamily="34" charset="0"/>
                <a:cs typeface="Helvetica" panose="020B0604020202020204" pitchFamily="34" charset="0"/>
              </a:rPr>
            </a:br>
            <a:r>
              <a:rPr lang="en-US" sz="1200" dirty="0">
                <a:latin typeface="Helvetica" panose="020B0604020202020204" pitchFamily="34" charset="0"/>
                <a:ea typeface="Calibri" panose="020F0502020204030204" pitchFamily="34" charset="0"/>
                <a:cs typeface="Helvetica" panose="020B0604020202020204" pitchFamily="34" charset="0"/>
              </a:rPr>
              <a:t>     on-</a:t>
            </a:r>
            <a:r>
              <a:rPr lang="en-US" sz="1200" dirty="0" err="1">
                <a:latin typeface="Helvetica" panose="020B0604020202020204" pitchFamily="34" charset="0"/>
                <a:ea typeface="Calibri" panose="020F0502020204030204" pitchFamily="34" charset="0"/>
                <a:cs typeface="Helvetica" panose="020B0604020202020204" pitchFamily="34" charset="0"/>
              </a:rPr>
              <a:t>lgbtqi</a:t>
            </a:r>
            <a:r>
              <a:rPr lang="en-US" sz="1200" dirty="0">
                <a:latin typeface="Helvetica" panose="020B0604020202020204" pitchFamily="34" charset="0"/>
                <a:ea typeface="Calibri" panose="020F0502020204030204" pitchFamily="34" charset="0"/>
                <a:cs typeface="Helvetica" panose="020B0604020202020204" pitchFamily="34" charset="0"/>
              </a:rPr>
              <a:t>-well-being</a:t>
            </a:r>
          </a:p>
          <a:p>
            <a:pPr>
              <a:spcBef>
                <a:spcPct val="0"/>
              </a:spcBef>
            </a:pPr>
            <a:endParaRPr lang="en-US" sz="1200" dirty="0">
              <a:latin typeface="Helvetica" panose="020B0604020202020204" pitchFamily="34" charset="0"/>
              <a:ea typeface="Calibri" panose="020F0502020204030204" pitchFamily="34" charset="0"/>
              <a:cs typeface="Helvetica" panose="020B0604020202020204" pitchFamily="34" charset="0"/>
            </a:endParaRPr>
          </a:p>
          <a:p>
            <a:pPr>
              <a:spcBef>
                <a:spcPct val="0"/>
              </a:spcBef>
            </a:pPr>
            <a:r>
              <a:rPr lang="en-US" sz="1200" dirty="0">
                <a:latin typeface="Helvetica" panose="020B0604020202020204" pitchFamily="34" charset="0"/>
                <a:ea typeface="Calibri" panose="020F0502020204030204" pitchFamily="34" charset="0"/>
                <a:cs typeface="Helvetica" panose="020B0604020202020204" pitchFamily="34" charset="0"/>
              </a:rPr>
              <a:t>National Institute of Health Sexual and Gender Minority Research Office. (2021). </a:t>
            </a:r>
            <a:r>
              <a:rPr lang="en-US" sz="1200" i="1" dirty="0">
                <a:latin typeface="Helvetica" panose="020B0604020202020204" pitchFamily="34" charset="0"/>
                <a:ea typeface="Calibri" panose="020F0502020204030204" pitchFamily="34" charset="0"/>
                <a:cs typeface="Helvetica" panose="020B0604020202020204" pitchFamily="34" charset="0"/>
              </a:rPr>
              <a:t>Sexual and gender </a:t>
            </a:r>
            <a:br>
              <a:rPr lang="en-US" sz="1200" i="1" dirty="0">
                <a:latin typeface="Helvetica" panose="020B0604020202020204" pitchFamily="34" charset="0"/>
                <a:ea typeface="Calibri" panose="020F0502020204030204" pitchFamily="34" charset="0"/>
                <a:cs typeface="Helvetica" panose="020B0604020202020204" pitchFamily="34" charset="0"/>
              </a:rPr>
            </a:br>
            <a:r>
              <a:rPr lang="en-US" sz="1200" i="1" dirty="0">
                <a:latin typeface="Helvetica" panose="020B0604020202020204" pitchFamily="34" charset="0"/>
                <a:ea typeface="Calibri" panose="020F0502020204030204" pitchFamily="34" charset="0"/>
                <a:cs typeface="Helvetica" panose="020B0604020202020204" pitchFamily="34" charset="0"/>
              </a:rPr>
              <a:t>     minority health disparities research framework</a:t>
            </a:r>
            <a:r>
              <a:rPr lang="en-US" sz="1200" dirty="0">
                <a:latin typeface="Helvetica" panose="020B0604020202020204" pitchFamily="34" charset="0"/>
                <a:ea typeface="Calibri" panose="020F0502020204030204" pitchFamily="34" charset="0"/>
                <a:cs typeface="Helvetica" panose="020B0604020202020204" pitchFamily="34" charset="0"/>
              </a:rPr>
              <a:t>. https://dpcpsi.nih.gov/sites/ default/files/ NIH-SGM-</a:t>
            </a:r>
            <a:br>
              <a:rPr lang="en-US" sz="1200" dirty="0">
                <a:latin typeface="Helvetica" panose="020B0604020202020204" pitchFamily="34" charset="0"/>
                <a:ea typeface="Calibri" panose="020F0502020204030204" pitchFamily="34" charset="0"/>
                <a:cs typeface="Helvetica" panose="020B0604020202020204" pitchFamily="34" charset="0"/>
              </a:rPr>
            </a:br>
            <a:r>
              <a:rPr lang="en-US" sz="1200" dirty="0">
                <a:latin typeface="Helvetica" panose="020B0604020202020204" pitchFamily="34" charset="0"/>
                <a:ea typeface="Calibri" panose="020F0502020204030204" pitchFamily="34" charset="0"/>
                <a:cs typeface="Helvetica" panose="020B0604020202020204" pitchFamily="34" charset="0"/>
              </a:rPr>
              <a:t>     Health-Disparities-Research-Framework-FINAL_508c.pdf</a:t>
            </a:r>
          </a:p>
          <a:p>
            <a:pPr>
              <a:spcBef>
                <a:spcPct val="0"/>
              </a:spcBef>
            </a:pPr>
            <a:br>
              <a:rPr lang="en-US" sz="1200" dirty="0">
                <a:latin typeface="Helvetica" panose="020B0604020202020204" pitchFamily="34" charset="0"/>
                <a:ea typeface="Calibri" panose="020F0502020204030204" pitchFamily="34" charset="0"/>
                <a:cs typeface="Helvetica" panose="020B0604020202020204" pitchFamily="34" charset="0"/>
              </a:rPr>
            </a:br>
            <a:endParaRPr lang="en-US" sz="1200" dirty="0">
              <a:latin typeface="Helvetica" panose="020B0604020202020204" pitchFamily="34" charset="0"/>
              <a:ea typeface="Calibri" panose="020F0502020204030204" pitchFamily="34" charset="0"/>
              <a:cs typeface="Helvetica" panose="020B0604020202020204" pitchFamily="34" charset="0"/>
            </a:endParaRPr>
          </a:p>
          <a:p>
            <a:pPr>
              <a:spcBef>
                <a:spcPct val="0"/>
              </a:spcBef>
            </a:pPr>
            <a:endParaRPr lang="en-US" sz="1200" dirty="0">
              <a:latin typeface="Helvetica" panose="020B0604020202020204" pitchFamily="34" charset="0"/>
              <a:ea typeface="Calibri" panose="020F0502020204030204" pitchFamily="34" charset="0"/>
              <a:cs typeface="Helvetica" panose="020B0604020202020204" pitchFamily="34" charset="0"/>
            </a:endParaRPr>
          </a:p>
          <a:p>
            <a:pPr>
              <a:spcBef>
                <a:spcPct val="0"/>
              </a:spcBef>
            </a:pPr>
            <a:endParaRPr lang="en-US" altLang="en-US" sz="1200" dirty="0"/>
          </a:p>
        </p:txBody>
      </p:sp>
    </p:spTree>
    <p:extLst>
      <p:ext uri="{BB962C8B-B14F-4D97-AF65-F5344CB8AC3E}">
        <p14:creationId xmlns:p14="http://schemas.microsoft.com/office/powerpoint/2010/main" val="1725000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478F7D-303B-6E8C-2046-650E5C6B6A74}"/>
              </a:ext>
            </a:extLst>
          </p:cNvPr>
          <p:cNvSpPr>
            <a:spLocks noGrp="1"/>
          </p:cNvSpPr>
          <p:nvPr>
            <p:ph type="title"/>
          </p:nvPr>
        </p:nvSpPr>
        <p:spPr>
          <a:xfrm>
            <a:off x="226208" y="226974"/>
            <a:ext cx="8520600" cy="572700"/>
          </a:xfrm>
        </p:spPr>
        <p:txBody>
          <a:bodyPr>
            <a:normAutofit fontScale="90000"/>
          </a:bodyPr>
          <a:lstStyle/>
          <a:p>
            <a:r>
              <a:rPr lang="en-US" dirty="0"/>
              <a:t>References</a:t>
            </a:r>
          </a:p>
        </p:txBody>
      </p:sp>
      <p:sp>
        <p:nvSpPr>
          <p:cNvPr id="2" name="Slide Number Placeholder 1">
            <a:extLst>
              <a:ext uri="{FF2B5EF4-FFF2-40B4-BE49-F238E27FC236}">
                <a16:creationId xmlns:a16="http://schemas.microsoft.com/office/drawing/2014/main" id="{F8679C4F-A2A9-4BB8-B41C-173B64387F1D}"/>
              </a:ext>
            </a:extLst>
          </p:cNvPr>
          <p:cNvSpPr>
            <a:spLocks noGrp="1"/>
          </p:cNvSpPr>
          <p:nvPr>
            <p:ph type="sldNum" idx="12"/>
          </p:nvPr>
        </p:nvSpPr>
        <p:spPr/>
        <p:txBody>
          <a:bodyPr/>
          <a:lstStyle/>
          <a:p>
            <a:pPr defTabSz="685800" fontAlgn="base">
              <a:spcBef>
                <a:spcPct val="0"/>
              </a:spcBef>
              <a:spcAft>
                <a:spcPct val="0"/>
              </a:spcAft>
              <a:buClrTx/>
              <a:defRPr/>
            </a:pPr>
            <a:fld id="{C0F4729F-672D-46D3-BC9A-06B3CA7B33C2}" type="slidenum">
              <a:rPr lang="en-US" altLang="en-US" sz="1350" kern="1200">
                <a:solidFill>
                  <a:srgbClr val="7F7F7F"/>
                </a:solidFill>
                <a:latin typeface="Arial" panose="020B0604020202020204" pitchFamily="34" charset="0"/>
                <a:ea typeface="+mn-ea"/>
                <a:cs typeface="+mn-cs"/>
              </a:rPr>
              <a:pPr defTabSz="685800" fontAlgn="base">
                <a:spcBef>
                  <a:spcPct val="0"/>
                </a:spcBef>
                <a:spcAft>
                  <a:spcPct val="0"/>
                </a:spcAft>
                <a:buClrTx/>
                <a:defRPr/>
              </a:pPr>
              <a:t>24</a:t>
            </a:fld>
            <a:endParaRPr lang="en-US" altLang="en-US" sz="1350" kern="1200">
              <a:solidFill>
                <a:srgbClr val="7F7F7F"/>
              </a:solidFill>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2DB558B7-9AB6-4BFA-BFAA-2EA54087CF2C}"/>
              </a:ext>
            </a:extLst>
          </p:cNvPr>
          <p:cNvSpPr txBox="1"/>
          <p:nvPr/>
        </p:nvSpPr>
        <p:spPr>
          <a:xfrm>
            <a:off x="676358" y="799674"/>
            <a:ext cx="8344800" cy="2793072"/>
          </a:xfrm>
          <a:prstGeom prst="rect">
            <a:avLst/>
          </a:prstGeom>
          <a:noFill/>
        </p:spPr>
        <p:txBody>
          <a:bodyPr wrap="square" rtlCol="0">
            <a:spAutoFit/>
          </a:bodyPr>
          <a:lstStyle/>
          <a:p>
            <a:pPr>
              <a:spcBef>
                <a:spcPct val="0"/>
              </a:spcBef>
            </a:pPr>
            <a:endParaRPr lang="en-US" altLang="en-US" sz="1200" dirty="0">
              <a:latin typeface="Helvetica" panose="020B0604020202020204" pitchFamily="34" charset="0"/>
              <a:cs typeface="Helvetica" panose="020B0604020202020204" pitchFamily="34" charset="0"/>
            </a:endParaRPr>
          </a:p>
          <a:p>
            <a:pPr>
              <a:spcBef>
                <a:spcPct val="0"/>
              </a:spcBef>
            </a:pPr>
            <a:r>
              <a:rPr lang="en-US" sz="1200" dirty="0">
                <a:latin typeface="Helvetica" panose="020B0604020202020204" pitchFamily="34" charset="0"/>
                <a:ea typeface="Calibri" panose="020F0502020204030204" pitchFamily="34" charset="0"/>
                <a:cs typeface="Helvetica" panose="020B0604020202020204" pitchFamily="34" charset="0"/>
              </a:rPr>
              <a:t>Peele, C. (2023). </a:t>
            </a:r>
            <a:r>
              <a:rPr lang="en-US" sz="1200" i="1" dirty="0">
                <a:latin typeface="Helvetica" panose="020B0604020202020204" pitchFamily="34" charset="0"/>
                <a:ea typeface="Calibri" panose="020F0502020204030204" pitchFamily="34" charset="0"/>
                <a:cs typeface="Helvetica" panose="020B0604020202020204" pitchFamily="34" charset="0"/>
              </a:rPr>
              <a:t>Weekly roundup of anti-LGBTQ+ legislation advancing in states across the country</a:t>
            </a:r>
            <a:r>
              <a:rPr lang="en-US" sz="1200" dirty="0">
                <a:latin typeface="Helvetica" panose="020B0604020202020204" pitchFamily="34" charset="0"/>
                <a:ea typeface="Calibri" panose="020F0502020204030204" pitchFamily="34" charset="0"/>
                <a:cs typeface="Helvetica" panose="020B0604020202020204" pitchFamily="34" charset="0"/>
              </a:rPr>
              <a:t>.   </a:t>
            </a:r>
            <a:br>
              <a:rPr lang="en-US" sz="1200" dirty="0">
                <a:latin typeface="Helvetica" panose="020B0604020202020204" pitchFamily="34" charset="0"/>
                <a:ea typeface="Calibri" panose="020F0502020204030204" pitchFamily="34" charset="0"/>
                <a:cs typeface="Helvetica" panose="020B0604020202020204" pitchFamily="34" charset="0"/>
              </a:rPr>
            </a:br>
            <a:r>
              <a:rPr lang="en-US" sz="1200" dirty="0">
                <a:latin typeface="Helvetica" panose="020B0604020202020204" pitchFamily="34" charset="0"/>
                <a:ea typeface="Calibri" panose="020F0502020204030204" pitchFamily="34" charset="0"/>
                <a:cs typeface="Helvetica" panose="020B0604020202020204" pitchFamily="34" charset="0"/>
              </a:rPr>
              <a:t>      Human Rights Campaign. https://www.hrc.org/press-releases/weekly-roundup-of-anti-lgbtq-</a:t>
            </a:r>
            <a:br>
              <a:rPr lang="en-US" sz="1200" dirty="0">
                <a:latin typeface="Helvetica" panose="020B0604020202020204" pitchFamily="34" charset="0"/>
                <a:ea typeface="Calibri" panose="020F0502020204030204" pitchFamily="34" charset="0"/>
                <a:cs typeface="Helvetica" panose="020B0604020202020204" pitchFamily="34" charset="0"/>
              </a:rPr>
            </a:br>
            <a:r>
              <a:rPr lang="en-US" sz="1200" dirty="0">
                <a:latin typeface="Helvetica" panose="020B0604020202020204" pitchFamily="34" charset="0"/>
                <a:ea typeface="Calibri" panose="020F0502020204030204" pitchFamily="34" charset="0"/>
                <a:cs typeface="Helvetica" panose="020B0604020202020204" pitchFamily="34" charset="0"/>
              </a:rPr>
              <a:t>      legislation-advancing-in-states-across-the-country-3</a:t>
            </a:r>
          </a:p>
          <a:p>
            <a:pPr>
              <a:spcBef>
                <a:spcPct val="0"/>
              </a:spcBef>
            </a:pPr>
            <a:endParaRPr lang="en-US" sz="1200" dirty="0">
              <a:latin typeface="Helvetica" panose="020B0604020202020204" pitchFamily="34" charset="0"/>
              <a:ea typeface="Calibri" panose="020F0502020204030204" pitchFamily="34" charset="0"/>
              <a:cs typeface="Helvetica" panose="020B0604020202020204" pitchFamily="34" charset="0"/>
            </a:endParaRPr>
          </a:p>
          <a:p>
            <a:pPr>
              <a:spcBef>
                <a:spcPct val="0"/>
              </a:spcBef>
            </a:pPr>
            <a:r>
              <a:rPr lang="en-US" sz="1200" dirty="0">
                <a:latin typeface="Helvetica" panose="020B0604020202020204" pitchFamily="34" charset="0"/>
                <a:ea typeface="Calibri" panose="020F0502020204030204" pitchFamily="34" charset="0"/>
                <a:cs typeface="Helvetica" panose="020B0604020202020204" pitchFamily="34" charset="0"/>
              </a:rPr>
              <a:t>Polit, D. F., &amp; Beck, C.T. (2017). </a:t>
            </a:r>
            <a:r>
              <a:rPr lang="en-US" sz="1200" i="1" dirty="0">
                <a:latin typeface="Helvetica" panose="020B0604020202020204" pitchFamily="34" charset="0"/>
                <a:ea typeface="Calibri" panose="020F0502020204030204" pitchFamily="34" charset="0"/>
                <a:cs typeface="Helvetica" panose="020B0604020202020204" pitchFamily="34" charset="0"/>
              </a:rPr>
              <a:t>Nursing research: Generating and assessing evidence for nursing </a:t>
            </a:r>
            <a:br>
              <a:rPr lang="en-US" sz="1200" i="1" dirty="0">
                <a:latin typeface="Helvetica" panose="020B0604020202020204" pitchFamily="34" charset="0"/>
                <a:ea typeface="Calibri" panose="020F0502020204030204" pitchFamily="34" charset="0"/>
                <a:cs typeface="Helvetica" panose="020B0604020202020204" pitchFamily="34" charset="0"/>
              </a:rPr>
            </a:br>
            <a:r>
              <a:rPr lang="en-US" sz="1200" i="1" dirty="0">
                <a:latin typeface="Helvetica" panose="020B0604020202020204" pitchFamily="34" charset="0"/>
                <a:ea typeface="Calibri" panose="020F0502020204030204" pitchFamily="34" charset="0"/>
                <a:cs typeface="Helvetica" panose="020B0604020202020204" pitchFamily="34" charset="0"/>
              </a:rPr>
              <a:t>     practice </a:t>
            </a:r>
            <a:r>
              <a:rPr lang="en-US" sz="1200" dirty="0">
                <a:latin typeface="Helvetica" panose="020B0604020202020204" pitchFamily="34" charset="0"/>
                <a:ea typeface="Calibri" panose="020F0502020204030204" pitchFamily="34" charset="0"/>
                <a:cs typeface="Helvetica" panose="020B0604020202020204" pitchFamily="34" charset="0"/>
              </a:rPr>
              <a:t>(10th ed.). Wolters Kluwer.</a:t>
            </a:r>
          </a:p>
          <a:p>
            <a:pPr>
              <a:spcBef>
                <a:spcPct val="0"/>
              </a:spcBef>
            </a:pPr>
            <a:endParaRPr lang="en-US" altLang="en-US" sz="1200" dirty="0">
              <a:latin typeface="Helvetica" panose="020B0604020202020204" pitchFamily="34" charset="0"/>
              <a:cs typeface="Helvetica" panose="020B0604020202020204" pitchFamily="34" charset="0"/>
            </a:endParaRPr>
          </a:p>
          <a:p>
            <a:pPr>
              <a:spcAft>
                <a:spcPts val="900"/>
              </a:spcAft>
            </a:pPr>
            <a:r>
              <a:rPr lang="en-US" altLang="en-US" sz="1200" b="1" dirty="0">
                <a:latin typeface="Helvetica" panose="020B0604020202020204" pitchFamily="34" charset="0"/>
                <a:cs typeface="Helvetica" panose="020B0604020202020204" pitchFamily="34" charset="0"/>
              </a:rPr>
              <a:t>Powell, L. (2022</a:t>
            </a:r>
            <a:r>
              <a:rPr lang="en-US" altLang="en-US" sz="1200" dirty="0">
                <a:latin typeface="Helvetica" panose="020B0604020202020204" pitchFamily="34" charset="0"/>
                <a:cs typeface="Helvetica" panose="020B0604020202020204" pitchFamily="34" charset="0"/>
              </a:rPr>
              <a:t>). </a:t>
            </a:r>
            <a:r>
              <a:rPr lang="en-US" altLang="en-US" sz="1200" i="1" dirty="0">
                <a:latin typeface="Helvetica" panose="020B0604020202020204" pitchFamily="34" charset="0"/>
                <a:cs typeface="Helvetica" panose="020B0604020202020204" pitchFamily="34" charset="0"/>
              </a:rPr>
              <a:t>Fact check: Human Rights Campaign rebuts Florida Department of Health   </a:t>
            </a:r>
            <a:br>
              <a:rPr lang="en-US" altLang="en-US" sz="1200" i="1" dirty="0">
                <a:latin typeface="Helvetica" panose="020B0604020202020204" pitchFamily="34" charset="0"/>
                <a:cs typeface="Helvetica" panose="020B0604020202020204" pitchFamily="34" charset="0"/>
              </a:rPr>
            </a:br>
            <a:r>
              <a:rPr lang="en-US" altLang="en-US" sz="1200" i="1" dirty="0">
                <a:latin typeface="Helvetica" panose="020B0604020202020204" pitchFamily="34" charset="0"/>
                <a:cs typeface="Helvetica" panose="020B0604020202020204" pitchFamily="34" charset="0"/>
              </a:rPr>
              <a:t>     disinformation about gender affirming care point by point</a:t>
            </a:r>
            <a:r>
              <a:rPr lang="en-US" altLang="en-US" sz="1200" dirty="0">
                <a:latin typeface="Helvetica" panose="020B0604020202020204" pitchFamily="34" charset="0"/>
                <a:cs typeface="Helvetica" panose="020B0604020202020204" pitchFamily="34" charset="0"/>
              </a:rPr>
              <a:t>. https://www.hrc.org/press-releases/fact-</a:t>
            </a:r>
            <a:br>
              <a:rPr lang="en-US" altLang="en-US" sz="1200" dirty="0">
                <a:latin typeface="Helvetica" panose="020B0604020202020204" pitchFamily="34" charset="0"/>
                <a:cs typeface="Helvetica" panose="020B0604020202020204" pitchFamily="34" charset="0"/>
              </a:rPr>
            </a:br>
            <a:r>
              <a:rPr lang="en-US" altLang="en-US" sz="1200" dirty="0">
                <a:latin typeface="Helvetica" panose="020B0604020202020204" pitchFamily="34" charset="0"/>
                <a:cs typeface="Helvetica" panose="020B0604020202020204" pitchFamily="34" charset="0"/>
              </a:rPr>
              <a:t>     check-human-rights-campaign-rebuts-florida-department-of-health-disinformation-about-gender-</a:t>
            </a:r>
            <a:br>
              <a:rPr lang="en-US" altLang="en-US" sz="1200" dirty="0">
                <a:latin typeface="Helvetica" panose="020B0604020202020204" pitchFamily="34" charset="0"/>
                <a:cs typeface="Helvetica" panose="020B0604020202020204" pitchFamily="34" charset="0"/>
              </a:rPr>
            </a:br>
            <a:r>
              <a:rPr lang="en-US" altLang="en-US" sz="1200" dirty="0">
                <a:latin typeface="Helvetica" panose="020B0604020202020204" pitchFamily="34" charset="0"/>
                <a:cs typeface="Helvetica" panose="020B0604020202020204" pitchFamily="34" charset="0"/>
              </a:rPr>
              <a:t>     affirming-care-point-by-point</a:t>
            </a:r>
          </a:p>
          <a:p>
            <a:pPr>
              <a:spcBef>
                <a:spcPct val="0"/>
              </a:spcBef>
              <a:spcAft>
                <a:spcPts val="900"/>
              </a:spcAft>
            </a:pPr>
            <a:r>
              <a:rPr lang="en-US" sz="1200" dirty="0">
                <a:latin typeface="Helvetica" panose="020B0604020202020204" pitchFamily="34" charset="0"/>
                <a:cs typeface="Helvetica" panose="020B0604020202020204" pitchFamily="34" charset="0"/>
              </a:rPr>
              <a:t>Rafferty, J., et al. (2018). Ensuring comprehensive care and support for transgender and gender-</a:t>
            </a:r>
            <a:br>
              <a:rPr lang="en-US" sz="1200" dirty="0">
                <a:latin typeface="Helvetica" panose="020B0604020202020204" pitchFamily="34" charset="0"/>
                <a:cs typeface="Helvetica" panose="020B0604020202020204" pitchFamily="34" charset="0"/>
              </a:rPr>
            </a:br>
            <a:r>
              <a:rPr lang="en-US" sz="1200" dirty="0">
                <a:latin typeface="Helvetica" panose="020B0604020202020204" pitchFamily="34" charset="0"/>
                <a:cs typeface="Helvetica" panose="020B0604020202020204" pitchFamily="34" charset="0"/>
              </a:rPr>
              <a:t>     diverse children and adolescents. </a:t>
            </a:r>
            <a:r>
              <a:rPr lang="en-US" sz="1200" i="1" dirty="0">
                <a:latin typeface="Helvetica" panose="020B0604020202020204" pitchFamily="34" charset="0"/>
                <a:cs typeface="Helvetica" panose="020B0604020202020204" pitchFamily="34" charset="0"/>
              </a:rPr>
              <a:t>Pediatrics</a:t>
            </a:r>
            <a:r>
              <a:rPr lang="en-US" sz="1200" dirty="0">
                <a:latin typeface="Helvetica" panose="020B0604020202020204" pitchFamily="34" charset="0"/>
                <a:cs typeface="Helvetica" panose="020B0604020202020204" pitchFamily="34" charset="0"/>
              </a:rPr>
              <a:t>, </a:t>
            </a:r>
            <a:r>
              <a:rPr lang="en-US" sz="1200" i="1" dirty="0">
                <a:latin typeface="Helvetica" panose="020B0604020202020204" pitchFamily="34" charset="0"/>
                <a:cs typeface="Helvetica" panose="020B0604020202020204" pitchFamily="34" charset="0"/>
              </a:rPr>
              <a:t>142</a:t>
            </a:r>
            <a:r>
              <a:rPr lang="en-US" sz="1200" dirty="0">
                <a:latin typeface="Helvetica" panose="020B0604020202020204" pitchFamily="34" charset="0"/>
                <a:cs typeface="Helvetica" panose="020B0604020202020204" pitchFamily="34" charset="0"/>
              </a:rPr>
              <a:t>(4). https://doi.org/10.1542/peds.2018-2162</a:t>
            </a:r>
            <a:endParaRPr lang="en-US" sz="1200" dirty="0">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1769388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60BDF7-6E45-1526-9BBE-58E0C5948A05}"/>
              </a:ext>
            </a:extLst>
          </p:cNvPr>
          <p:cNvSpPr>
            <a:spLocks noGrp="1"/>
          </p:cNvSpPr>
          <p:nvPr>
            <p:ph type="title"/>
          </p:nvPr>
        </p:nvSpPr>
        <p:spPr>
          <a:xfrm>
            <a:off x="226208" y="126764"/>
            <a:ext cx="8520600" cy="572700"/>
          </a:xfrm>
        </p:spPr>
        <p:txBody>
          <a:bodyPr>
            <a:normAutofit fontScale="90000"/>
          </a:bodyPr>
          <a:lstStyle/>
          <a:p>
            <a:r>
              <a:rPr lang="en-US" dirty="0"/>
              <a:t>References</a:t>
            </a:r>
          </a:p>
        </p:txBody>
      </p:sp>
      <p:sp>
        <p:nvSpPr>
          <p:cNvPr id="2" name="Slide Number Placeholder 1">
            <a:extLst>
              <a:ext uri="{FF2B5EF4-FFF2-40B4-BE49-F238E27FC236}">
                <a16:creationId xmlns:a16="http://schemas.microsoft.com/office/drawing/2014/main" id="{F8679C4F-A2A9-4BB8-B41C-173B64387F1D}"/>
              </a:ext>
            </a:extLst>
          </p:cNvPr>
          <p:cNvSpPr>
            <a:spLocks noGrp="1"/>
          </p:cNvSpPr>
          <p:nvPr>
            <p:ph type="sldNum" idx="12"/>
          </p:nvPr>
        </p:nvSpPr>
        <p:spPr/>
        <p:txBody>
          <a:bodyPr>
            <a:normAutofit/>
          </a:bodyPr>
          <a:lstStyle/>
          <a:p>
            <a:pPr defTabSz="685800" fontAlgn="base">
              <a:spcBef>
                <a:spcPct val="0"/>
              </a:spcBef>
              <a:spcAft>
                <a:spcPct val="0"/>
              </a:spcAft>
              <a:buClrTx/>
              <a:defRPr/>
            </a:pPr>
            <a:fld id="{C0F4729F-672D-46D3-BC9A-06B3CA7B33C2}" type="slidenum">
              <a:rPr lang="en-US" altLang="en-US" sz="1350" kern="1200">
                <a:solidFill>
                  <a:srgbClr val="7F7F7F"/>
                </a:solidFill>
                <a:latin typeface="Arial" panose="020B0604020202020204" pitchFamily="34" charset="0"/>
                <a:ea typeface="+mn-ea"/>
                <a:cs typeface="+mn-cs"/>
              </a:rPr>
              <a:pPr defTabSz="685800" fontAlgn="base">
                <a:spcBef>
                  <a:spcPct val="0"/>
                </a:spcBef>
                <a:spcAft>
                  <a:spcPct val="0"/>
                </a:spcAft>
                <a:buClrTx/>
                <a:defRPr/>
              </a:pPr>
              <a:t>25</a:t>
            </a:fld>
            <a:endParaRPr lang="en-US" altLang="en-US" sz="1350" kern="1200" dirty="0">
              <a:solidFill>
                <a:srgbClr val="7F7F7F"/>
              </a:solidFill>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2DB558B7-9AB6-4BFA-BFAA-2EA54087CF2C}"/>
              </a:ext>
            </a:extLst>
          </p:cNvPr>
          <p:cNvSpPr txBox="1"/>
          <p:nvPr/>
        </p:nvSpPr>
        <p:spPr>
          <a:xfrm>
            <a:off x="755870" y="548389"/>
            <a:ext cx="8265288" cy="3139321"/>
          </a:xfrm>
          <a:prstGeom prst="rect">
            <a:avLst/>
          </a:prstGeom>
          <a:noFill/>
        </p:spPr>
        <p:txBody>
          <a:bodyPr wrap="square" rtlCol="0">
            <a:spAutoFit/>
          </a:bodyPr>
          <a:lstStyle/>
          <a:p>
            <a:pPr>
              <a:spcBef>
                <a:spcPct val="0"/>
              </a:spcBef>
            </a:pPr>
            <a:endParaRPr lang="en-US" altLang="en-US" sz="1200" dirty="0">
              <a:latin typeface="Helvetica" panose="020B0604020202020204" pitchFamily="34" charset="0"/>
              <a:cs typeface="Helvetica" panose="020B0604020202020204" pitchFamily="34" charset="0"/>
            </a:endParaRPr>
          </a:p>
          <a:p>
            <a:pPr>
              <a:spcBef>
                <a:spcPct val="0"/>
              </a:spcBef>
              <a:spcAft>
                <a:spcPts val="900"/>
              </a:spcAft>
            </a:pPr>
            <a:r>
              <a:rPr lang="en-US" sz="1200" b="1" dirty="0">
                <a:latin typeface="Helvetica" panose="020B0604020202020204" pitchFamily="34" charset="0"/>
                <a:ea typeface="Times New Roman" panose="02020603050405020304" pitchFamily="18" charset="0"/>
                <a:cs typeface="Helvetica" panose="020B0604020202020204" pitchFamily="34" charset="0"/>
              </a:rPr>
              <a:t>Roman Laporte, R., De Santis, J</a:t>
            </a:r>
            <a:r>
              <a:rPr lang="en-US" sz="1200" dirty="0">
                <a:latin typeface="Helvetica" panose="020B0604020202020204" pitchFamily="34" charset="0"/>
                <a:ea typeface="Times New Roman" panose="02020603050405020304" pitchFamily="18" charset="0"/>
                <a:cs typeface="Helvetica" panose="020B0604020202020204" pitchFamily="34" charset="0"/>
              </a:rPr>
              <a:t>. (2023). Concept analysis: LGBT+ inclusive health care. </a:t>
            </a:r>
            <a:r>
              <a:rPr lang="en-US" sz="1200" i="1" dirty="0">
                <a:latin typeface="Helvetica" panose="020B0604020202020204" pitchFamily="34" charset="0"/>
                <a:ea typeface="Times New Roman" panose="02020603050405020304" pitchFamily="18" charset="0"/>
                <a:cs typeface="Helvetica" panose="020B0604020202020204" pitchFamily="34" charset="0"/>
              </a:rPr>
              <a:t>Advances in  </a:t>
            </a:r>
            <a:br>
              <a:rPr lang="en-US" sz="1200" i="1" dirty="0">
                <a:latin typeface="Helvetica" panose="020B0604020202020204" pitchFamily="34" charset="0"/>
                <a:ea typeface="Times New Roman" panose="02020603050405020304" pitchFamily="18" charset="0"/>
                <a:cs typeface="Helvetica" panose="020B0604020202020204" pitchFamily="34" charset="0"/>
              </a:rPr>
            </a:br>
            <a:r>
              <a:rPr lang="en-US" sz="1200" i="1" dirty="0">
                <a:latin typeface="Helvetica" panose="020B0604020202020204" pitchFamily="34" charset="0"/>
                <a:ea typeface="Times New Roman" panose="02020603050405020304" pitchFamily="18" charset="0"/>
                <a:cs typeface="Helvetica" panose="020B0604020202020204" pitchFamily="34" charset="0"/>
              </a:rPr>
              <a:t>      Nursing Science.</a:t>
            </a:r>
            <a:r>
              <a:rPr lang="en-US" sz="1200" dirty="0">
                <a:solidFill>
                  <a:srgbClr val="212121"/>
                </a:solidFill>
                <a:latin typeface="Helvetica" panose="020B0604020202020204" pitchFamily="34" charset="0"/>
                <a:cs typeface="Helvetica" panose="020B0604020202020204" pitchFamily="34" charset="0"/>
              </a:rPr>
              <a:t> Advance online publication. https://doi.org/10.1097/ANS.0000000000000467</a:t>
            </a:r>
            <a:endParaRPr lang="en-US" sz="1200" dirty="0">
              <a:latin typeface="Helvetica" panose="020B0604020202020204" pitchFamily="34" charset="0"/>
              <a:ea typeface="Times New Roman" panose="02020603050405020304" pitchFamily="18" charset="0"/>
              <a:cs typeface="Helvetica" panose="020B0604020202020204" pitchFamily="34" charset="0"/>
            </a:endParaRPr>
          </a:p>
          <a:p>
            <a:pPr>
              <a:spcBef>
                <a:spcPct val="0"/>
              </a:spcBef>
              <a:spcAft>
                <a:spcPts val="900"/>
              </a:spcAft>
            </a:pPr>
            <a:r>
              <a:rPr lang="en-US" sz="1200" b="1" dirty="0">
                <a:latin typeface="Helvetica" panose="020B0604020202020204" pitchFamily="34" charset="0"/>
                <a:ea typeface="Times New Roman" panose="02020603050405020304" pitchFamily="18" charset="0"/>
                <a:cs typeface="Helvetica" panose="020B0604020202020204" pitchFamily="34" charset="0"/>
              </a:rPr>
              <a:t>Smith, S. K., &amp; </a:t>
            </a:r>
            <a:r>
              <a:rPr lang="en-US" sz="1200" b="1" dirty="0" err="1">
                <a:latin typeface="Helvetica" panose="020B0604020202020204" pitchFamily="34" charset="0"/>
                <a:ea typeface="Times New Roman" panose="02020603050405020304" pitchFamily="18" charset="0"/>
                <a:cs typeface="Helvetica" panose="020B0604020202020204" pitchFamily="34" charset="0"/>
              </a:rPr>
              <a:t>Turell</a:t>
            </a:r>
            <a:r>
              <a:rPr lang="en-US" sz="1200" b="1" dirty="0">
                <a:latin typeface="Helvetica" panose="020B0604020202020204" pitchFamily="34" charset="0"/>
                <a:ea typeface="Times New Roman" panose="02020603050405020304" pitchFamily="18" charset="0"/>
                <a:cs typeface="Helvetica" panose="020B0604020202020204" pitchFamily="34" charset="0"/>
              </a:rPr>
              <a:t>, S. C. </a:t>
            </a:r>
            <a:r>
              <a:rPr lang="en-US" sz="1200" dirty="0">
                <a:latin typeface="Helvetica" panose="020B0604020202020204" pitchFamily="34" charset="0"/>
                <a:ea typeface="Times New Roman" panose="02020603050405020304" pitchFamily="18" charset="0"/>
                <a:cs typeface="Helvetica" panose="020B0604020202020204" pitchFamily="34" charset="0"/>
              </a:rPr>
              <a:t>(2017). Perceptions of healthcare experiences: Relational and </a:t>
            </a:r>
            <a:br>
              <a:rPr lang="en-US" sz="1200" dirty="0">
                <a:latin typeface="Helvetica" panose="020B0604020202020204" pitchFamily="34" charset="0"/>
                <a:ea typeface="Times New Roman" panose="02020603050405020304" pitchFamily="18" charset="0"/>
                <a:cs typeface="Helvetica" panose="020B0604020202020204" pitchFamily="34" charset="0"/>
              </a:rPr>
            </a:br>
            <a:r>
              <a:rPr lang="en-US" sz="1200" dirty="0">
                <a:latin typeface="Helvetica" panose="020B0604020202020204" pitchFamily="34" charset="0"/>
                <a:ea typeface="Times New Roman" panose="02020603050405020304" pitchFamily="18" charset="0"/>
                <a:cs typeface="Helvetica" panose="020B0604020202020204" pitchFamily="34" charset="0"/>
              </a:rPr>
              <a:t>     communicative competencies to improve care for LGBT people. </a:t>
            </a:r>
            <a:r>
              <a:rPr lang="en-US" sz="1200" i="1" dirty="0">
                <a:latin typeface="Helvetica" panose="020B0604020202020204" pitchFamily="34" charset="0"/>
                <a:ea typeface="Times New Roman" panose="02020603050405020304" pitchFamily="18" charset="0"/>
                <a:cs typeface="Helvetica" panose="020B0604020202020204" pitchFamily="34" charset="0"/>
              </a:rPr>
              <a:t>Journal of Social Issues</a:t>
            </a:r>
            <a:r>
              <a:rPr lang="en-US" sz="1200" dirty="0">
                <a:latin typeface="Helvetica" panose="020B0604020202020204" pitchFamily="34" charset="0"/>
                <a:ea typeface="Times New Roman" panose="02020603050405020304" pitchFamily="18" charset="0"/>
                <a:cs typeface="Helvetica" panose="020B0604020202020204" pitchFamily="34" charset="0"/>
              </a:rPr>
              <a:t>, </a:t>
            </a:r>
            <a:r>
              <a:rPr lang="en-US" sz="1200" i="1" dirty="0">
                <a:latin typeface="Helvetica" panose="020B0604020202020204" pitchFamily="34" charset="0"/>
                <a:ea typeface="Times New Roman" panose="02020603050405020304" pitchFamily="18" charset="0"/>
                <a:cs typeface="Helvetica" panose="020B0604020202020204" pitchFamily="34" charset="0"/>
              </a:rPr>
              <a:t>73</a:t>
            </a:r>
            <a:r>
              <a:rPr lang="en-US" sz="1200" dirty="0">
                <a:latin typeface="Helvetica" panose="020B0604020202020204" pitchFamily="34" charset="0"/>
                <a:ea typeface="Times New Roman" panose="02020603050405020304" pitchFamily="18" charset="0"/>
                <a:cs typeface="Helvetica" panose="020B0604020202020204" pitchFamily="34" charset="0"/>
              </a:rPr>
              <a:t>(3), </a:t>
            </a:r>
            <a:br>
              <a:rPr lang="en-US" sz="1200" dirty="0">
                <a:latin typeface="Helvetica" panose="020B0604020202020204" pitchFamily="34" charset="0"/>
                <a:ea typeface="Times New Roman" panose="02020603050405020304" pitchFamily="18" charset="0"/>
                <a:cs typeface="Helvetica" panose="020B0604020202020204" pitchFamily="34" charset="0"/>
              </a:rPr>
            </a:br>
            <a:r>
              <a:rPr lang="en-US" sz="1200" dirty="0">
                <a:latin typeface="Helvetica" panose="020B0604020202020204" pitchFamily="34" charset="0"/>
                <a:ea typeface="Times New Roman" panose="02020603050405020304" pitchFamily="18" charset="0"/>
                <a:cs typeface="Helvetica" panose="020B0604020202020204" pitchFamily="34" charset="0"/>
              </a:rPr>
              <a:t>     637–657. https://doi.org/10.1111/josi.12235 </a:t>
            </a:r>
          </a:p>
          <a:p>
            <a:pPr>
              <a:spcBef>
                <a:spcPct val="0"/>
              </a:spcBef>
              <a:spcAft>
                <a:spcPts val="900"/>
              </a:spcAft>
            </a:pPr>
            <a:r>
              <a:rPr lang="en-US" sz="1200" b="1" dirty="0">
                <a:latin typeface="Helvetica" panose="020B0604020202020204" pitchFamily="34" charset="0"/>
                <a:ea typeface="Calibri" panose="020F0502020204030204" pitchFamily="34" charset="0"/>
                <a:cs typeface="Helvetica" panose="020B0604020202020204" pitchFamily="34" charset="0"/>
              </a:rPr>
              <a:t>Suen, Lunn, M. R., </a:t>
            </a:r>
            <a:r>
              <a:rPr lang="en-US" sz="1200" b="1" dirty="0" err="1">
                <a:latin typeface="Helvetica" panose="020B0604020202020204" pitchFamily="34" charset="0"/>
                <a:ea typeface="Calibri" panose="020F0502020204030204" pitchFamily="34" charset="0"/>
                <a:cs typeface="Helvetica" panose="020B0604020202020204" pitchFamily="34" charset="0"/>
              </a:rPr>
              <a:t>Katuzny</a:t>
            </a:r>
            <a:r>
              <a:rPr lang="en-US" sz="1200" b="1" dirty="0">
                <a:latin typeface="Helvetica" panose="020B0604020202020204" pitchFamily="34" charset="0"/>
                <a:ea typeface="Calibri" panose="020F0502020204030204" pitchFamily="34" charset="0"/>
                <a:cs typeface="Helvetica" panose="020B0604020202020204" pitchFamily="34" charset="0"/>
              </a:rPr>
              <a:t>, K., Finn, S., Duncan, L., </a:t>
            </a:r>
            <a:r>
              <a:rPr lang="en-US" sz="1200" b="1" dirty="0" err="1">
                <a:latin typeface="Helvetica" panose="020B0604020202020204" pitchFamily="34" charset="0"/>
                <a:ea typeface="Calibri" panose="020F0502020204030204" pitchFamily="34" charset="0"/>
                <a:cs typeface="Helvetica" panose="020B0604020202020204" pitchFamily="34" charset="0"/>
              </a:rPr>
              <a:t>Sevelius</a:t>
            </a:r>
            <a:r>
              <a:rPr lang="en-US" sz="1200" b="1" dirty="0">
                <a:latin typeface="Helvetica" panose="020B0604020202020204" pitchFamily="34" charset="0"/>
                <a:ea typeface="Calibri" panose="020F0502020204030204" pitchFamily="34" charset="0"/>
                <a:cs typeface="Helvetica" panose="020B0604020202020204" pitchFamily="34" charset="0"/>
              </a:rPr>
              <a:t>, J., </a:t>
            </a:r>
            <a:r>
              <a:rPr lang="en-US" sz="1200" b="1" dirty="0" err="1">
                <a:latin typeface="Helvetica" panose="020B0604020202020204" pitchFamily="34" charset="0"/>
                <a:ea typeface="Calibri" panose="020F0502020204030204" pitchFamily="34" charset="0"/>
                <a:cs typeface="Helvetica" panose="020B0604020202020204" pitchFamily="34" charset="0"/>
              </a:rPr>
              <a:t>Flentje</a:t>
            </a:r>
            <a:r>
              <a:rPr lang="en-US" sz="1200" b="1" dirty="0">
                <a:latin typeface="Helvetica" panose="020B0604020202020204" pitchFamily="34" charset="0"/>
                <a:ea typeface="Calibri" panose="020F0502020204030204" pitchFamily="34" charset="0"/>
                <a:cs typeface="Helvetica" panose="020B0604020202020204" pitchFamily="34" charset="0"/>
              </a:rPr>
              <a:t>, A., </a:t>
            </a:r>
            <a:r>
              <a:rPr lang="en-US" sz="1200" b="1" dirty="0" err="1">
                <a:latin typeface="Helvetica" panose="020B0604020202020204" pitchFamily="34" charset="0"/>
                <a:ea typeface="Calibri" panose="020F0502020204030204" pitchFamily="34" charset="0"/>
                <a:cs typeface="Helvetica" panose="020B0604020202020204" pitchFamily="34" charset="0"/>
              </a:rPr>
              <a:t>Capriotti</a:t>
            </a:r>
            <a:r>
              <a:rPr lang="en-US" sz="1200" b="1" dirty="0">
                <a:latin typeface="Helvetica" panose="020B0604020202020204" pitchFamily="34" charset="0"/>
                <a:ea typeface="Calibri" panose="020F0502020204030204" pitchFamily="34" charset="0"/>
                <a:cs typeface="Helvetica" panose="020B0604020202020204" pitchFamily="34" charset="0"/>
              </a:rPr>
              <a:t>, M. R., </a:t>
            </a:r>
            <a:br>
              <a:rPr lang="en-US" sz="1200" b="1" dirty="0">
                <a:latin typeface="Helvetica" panose="020B0604020202020204" pitchFamily="34" charset="0"/>
                <a:ea typeface="Calibri" panose="020F0502020204030204" pitchFamily="34" charset="0"/>
                <a:cs typeface="Helvetica" panose="020B0604020202020204" pitchFamily="34" charset="0"/>
              </a:rPr>
            </a:br>
            <a:r>
              <a:rPr lang="en-US" sz="1200" b="1" dirty="0">
                <a:latin typeface="Helvetica" panose="020B0604020202020204" pitchFamily="34" charset="0"/>
                <a:ea typeface="Calibri" panose="020F0502020204030204" pitchFamily="34" charset="0"/>
                <a:cs typeface="Helvetica" panose="020B0604020202020204" pitchFamily="34" charset="0"/>
              </a:rPr>
              <a:t>     </a:t>
            </a:r>
            <a:r>
              <a:rPr lang="en-US" sz="1200" b="1" dirty="0" err="1">
                <a:latin typeface="Helvetica" panose="020B0604020202020204" pitchFamily="34" charset="0"/>
                <a:ea typeface="Calibri" panose="020F0502020204030204" pitchFamily="34" charset="0"/>
                <a:cs typeface="Helvetica" panose="020B0604020202020204" pitchFamily="34" charset="0"/>
              </a:rPr>
              <a:t>Lubensky</a:t>
            </a:r>
            <a:r>
              <a:rPr lang="en-US" sz="1200" b="1" dirty="0">
                <a:latin typeface="Helvetica" panose="020B0604020202020204" pitchFamily="34" charset="0"/>
                <a:ea typeface="Calibri" panose="020F0502020204030204" pitchFamily="34" charset="0"/>
                <a:cs typeface="Helvetica" panose="020B0604020202020204" pitchFamily="34" charset="0"/>
              </a:rPr>
              <a:t>, M. E., Hunt, C., Weber, S., </a:t>
            </a:r>
            <a:r>
              <a:rPr lang="en-US" sz="1200" b="1" dirty="0" err="1">
                <a:latin typeface="Helvetica" panose="020B0604020202020204" pitchFamily="34" charset="0"/>
                <a:ea typeface="Calibri" panose="020F0502020204030204" pitchFamily="34" charset="0"/>
                <a:cs typeface="Helvetica" panose="020B0604020202020204" pitchFamily="34" charset="0"/>
              </a:rPr>
              <a:t>Bibbins</a:t>
            </a:r>
            <a:r>
              <a:rPr lang="en-US" sz="1200" b="1" dirty="0">
                <a:latin typeface="Helvetica" panose="020B0604020202020204" pitchFamily="34" charset="0"/>
                <a:ea typeface="Calibri" panose="020F0502020204030204" pitchFamily="34" charset="0"/>
                <a:cs typeface="Helvetica" panose="020B0604020202020204" pitchFamily="34" charset="0"/>
              </a:rPr>
              <a:t>-Domingo, K., &amp; </a:t>
            </a:r>
            <a:r>
              <a:rPr lang="en-US" sz="1200" b="1" dirty="0" err="1">
                <a:latin typeface="Helvetica" panose="020B0604020202020204" pitchFamily="34" charset="0"/>
                <a:ea typeface="Calibri" panose="020F0502020204030204" pitchFamily="34" charset="0"/>
                <a:cs typeface="Helvetica" panose="020B0604020202020204" pitchFamily="34" charset="0"/>
              </a:rPr>
              <a:t>Obedin-Maliver</a:t>
            </a:r>
            <a:r>
              <a:rPr lang="en-US" sz="1200" b="1" dirty="0">
                <a:latin typeface="Helvetica" panose="020B0604020202020204" pitchFamily="34" charset="0"/>
                <a:ea typeface="Calibri" panose="020F0502020204030204" pitchFamily="34" charset="0"/>
                <a:cs typeface="Helvetica" panose="020B0604020202020204" pitchFamily="34" charset="0"/>
              </a:rPr>
              <a:t>, J. </a:t>
            </a:r>
            <a:r>
              <a:rPr lang="en-US" sz="1200" dirty="0">
                <a:latin typeface="Helvetica" panose="020B0604020202020204" pitchFamily="34" charset="0"/>
                <a:ea typeface="Calibri" panose="020F0502020204030204" pitchFamily="34" charset="0"/>
                <a:cs typeface="Helvetica" panose="020B0604020202020204" pitchFamily="34" charset="0"/>
              </a:rPr>
              <a:t>(2020). What </a:t>
            </a:r>
            <a:br>
              <a:rPr lang="en-US" sz="1200" dirty="0">
                <a:latin typeface="Helvetica" panose="020B0604020202020204" pitchFamily="34" charset="0"/>
                <a:ea typeface="Calibri" panose="020F0502020204030204" pitchFamily="34" charset="0"/>
                <a:cs typeface="Helvetica" panose="020B0604020202020204" pitchFamily="34" charset="0"/>
              </a:rPr>
            </a:br>
            <a:r>
              <a:rPr lang="en-US" sz="1200" dirty="0">
                <a:latin typeface="Helvetica" panose="020B0604020202020204" pitchFamily="34" charset="0"/>
                <a:ea typeface="Calibri" panose="020F0502020204030204" pitchFamily="34" charset="0"/>
                <a:cs typeface="Helvetica" panose="020B0604020202020204" pitchFamily="34" charset="0"/>
              </a:rPr>
              <a:t>     sexual and gender minority people want researchers to know about sexual orientation and gender </a:t>
            </a:r>
            <a:br>
              <a:rPr lang="en-US" sz="1200" dirty="0">
                <a:latin typeface="Helvetica" panose="020B0604020202020204" pitchFamily="34" charset="0"/>
                <a:ea typeface="Calibri" panose="020F0502020204030204" pitchFamily="34" charset="0"/>
                <a:cs typeface="Helvetica" panose="020B0604020202020204" pitchFamily="34" charset="0"/>
              </a:rPr>
            </a:br>
            <a:r>
              <a:rPr lang="en-US" sz="1200" dirty="0">
                <a:latin typeface="Helvetica" panose="020B0604020202020204" pitchFamily="34" charset="0"/>
                <a:ea typeface="Calibri" panose="020F0502020204030204" pitchFamily="34" charset="0"/>
                <a:cs typeface="Helvetica" panose="020B0604020202020204" pitchFamily="34" charset="0"/>
              </a:rPr>
              <a:t>     identity questions: A qualitative study. </a:t>
            </a:r>
            <a:r>
              <a:rPr lang="en-US" sz="1200" i="1" dirty="0">
                <a:latin typeface="Helvetica" panose="020B0604020202020204" pitchFamily="34" charset="0"/>
                <a:ea typeface="Calibri" panose="020F0502020204030204" pitchFamily="34" charset="0"/>
                <a:cs typeface="Helvetica" panose="020B0604020202020204" pitchFamily="34" charset="0"/>
              </a:rPr>
              <a:t>Archives of Sexual Behavior</a:t>
            </a:r>
            <a:r>
              <a:rPr lang="en-US" sz="1200" dirty="0">
                <a:latin typeface="Helvetica" panose="020B0604020202020204" pitchFamily="34" charset="0"/>
                <a:ea typeface="Calibri" panose="020F0502020204030204" pitchFamily="34" charset="0"/>
                <a:cs typeface="Helvetica" panose="020B0604020202020204" pitchFamily="34" charset="0"/>
              </a:rPr>
              <a:t>, </a:t>
            </a:r>
            <a:r>
              <a:rPr lang="en-US" sz="1200" i="1" dirty="0">
                <a:latin typeface="Helvetica" panose="020B0604020202020204" pitchFamily="34" charset="0"/>
                <a:ea typeface="Calibri" panose="020F0502020204030204" pitchFamily="34" charset="0"/>
                <a:cs typeface="Helvetica" panose="020B0604020202020204" pitchFamily="34" charset="0"/>
              </a:rPr>
              <a:t>49</a:t>
            </a:r>
            <a:r>
              <a:rPr lang="en-US" sz="1200" dirty="0">
                <a:latin typeface="Helvetica" panose="020B0604020202020204" pitchFamily="34" charset="0"/>
                <a:ea typeface="Calibri" panose="020F0502020204030204" pitchFamily="34" charset="0"/>
                <a:cs typeface="Helvetica" panose="020B0604020202020204" pitchFamily="34" charset="0"/>
              </a:rPr>
              <a:t>(7), 2301–2318. </a:t>
            </a:r>
            <a:br>
              <a:rPr lang="en-US" sz="1200" dirty="0">
                <a:latin typeface="Helvetica" panose="020B0604020202020204" pitchFamily="34" charset="0"/>
                <a:ea typeface="Calibri" panose="020F0502020204030204" pitchFamily="34" charset="0"/>
                <a:cs typeface="Helvetica" panose="020B0604020202020204" pitchFamily="34" charset="0"/>
              </a:rPr>
            </a:br>
            <a:r>
              <a:rPr lang="en-US" sz="1200" dirty="0">
                <a:latin typeface="Helvetica" panose="020B0604020202020204" pitchFamily="34" charset="0"/>
                <a:ea typeface="Calibri" panose="020F0502020204030204" pitchFamily="34" charset="0"/>
                <a:cs typeface="Helvetica" panose="020B0604020202020204" pitchFamily="34" charset="0"/>
              </a:rPr>
              <a:t>     https://doi.org/10.1007/s10508-020-01810-y</a:t>
            </a:r>
            <a:endParaRPr lang="en-US" altLang="en-US" sz="1200" dirty="0">
              <a:latin typeface="Helvetica" panose="020B0604020202020204" pitchFamily="34" charset="0"/>
              <a:cs typeface="Helvetica" panose="020B0604020202020204" pitchFamily="34" charset="0"/>
            </a:endParaRPr>
          </a:p>
          <a:p>
            <a:pPr>
              <a:spcBef>
                <a:spcPct val="0"/>
              </a:spcBef>
              <a:spcAft>
                <a:spcPts val="900"/>
              </a:spcAft>
            </a:pPr>
            <a:r>
              <a:rPr lang="en-US" altLang="en-US" sz="1200" b="1" dirty="0">
                <a:latin typeface="Helvetica" panose="020B0604020202020204" pitchFamily="34" charset="0"/>
                <a:cs typeface="Helvetica" panose="020B0604020202020204" pitchFamily="34" charset="0"/>
              </a:rPr>
              <a:t>World Population Review</a:t>
            </a:r>
            <a:r>
              <a:rPr lang="en-US" altLang="en-US" sz="1200" dirty="0">
                <a:latin typeface="Helvetica" panose="020B0604020202020204" pitchFamily="34" charset="0"/>
                <a:cs typeface="Helvetica" panose="020B0604020202020204" pitchFamily="34" charset="0"/>
              </a:rPr>
              <a:t>. (2022). </a:t>
            </a:r>
            <a:r>
              <a:rPr lang="en-US" altLang="en-US" sz="1200" i="1" dirty="0">
                <a:latin typeface="Helvetica" panose="020B0604020202020204" pitchFamily="34" charset="0"/>
                <a:cs typeface="Helvetica" panose="020B0604020202020204" pitchFamily="34" charset="0"/>
              </a:rPr>
              <a:t>What percentage of the population is gay 2022</a:t>
            </a:r>
            <a:r>
              <a:rPr lang="en-US" altLang="en-US" sz="1200" dirty="0">
                <a:latin typeface="Helvetica" panose="020B0604020202020204" pitchFamily="34" charset="0"/>
                <a:cs typeface="Helvetica" panose="020B0604020202020204" pitchFamily="34" charset="0"/>
              </a:rPr>
              <a:t>. </a:t>
            </a:r>
            <a:br>
              <a:rPr lang="en-US" altLang="en-US" sz="1200" dirty="0">
                <a:latin typeface="Helvetica" panose="020B0604020202020204" pitchFamily="34" charset="0"/>
                <a:cs typeface="Helvetica" panose="020B0604020202020204" pitchFamily="34" charset="0"/>
              </a:rPr>
            </a:br>
            <a:r>
              <a:rPr lang="en-US" altLang="en-US" sz="1200" dirty="0">
                <a:latin typeface="Helvetica" panose="020B0604020202020204" pitchFamily="34" charset="0"/>
                <a:cs typeface="Helvetica" panose="020B0604020202020204" pitchFamily="34" charset="0"/>
              </a:rPr>
              <a:t>     https://worldpopulationreview.com/state-rankings/gay-population-by-state</a:t>
            </a:r>
          </a:p>
          <a:p>
            <a:pPr>
              <a:spcBef>
                <a:spcPct val="0"/>
              </a:spcBef>
            </a:pPr>
            <a:endParaRPr lang="en-US" altLang="en-US"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097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3" name="TextBox 6">
            <a:extLst>
              <a:ext uri="{FF2B5EF4-FFF2-40B4-BE49-F238E27FC236}">
                <a16:creationId xmlns:a16="http://schemas.microsoft.com/office/drawing/2014/main" id="{623FF034-6690-4011-A661-676AA29C2160}"/>
              </a:ext>
            </a:extLst>
          </p:cNvPr>
          <p:cNvSpPr txBox="1">
            <a:spLocks noGrp="1" noChangeArrowheads="1"/>
          </p:cNvSpPr>
          <p:nvPr>
            <p:ph type="title"/>
          </p:nvPr>
        </p:nvSpPr>
        <p:spPr bwMode="auto">
          <a:xfrm>
            <a:off x="2238224" y="174155"/>
            <a:ext cx="6203235" cy="116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latin typeface="Helvetica" panose="020B0604020202020204" pitchFamily="34" charset="0"/>
              </a:rPr>
              <a:t>Background</a:t>
            </a:r>
            <a:endParaRPr lang="en-US" altLang="en-US" sz="2000" dirty="0">
              <a:latin typeface="Helvetica" panose="020B0604020202020204" pitchFamily="34" charset="0"/>
            </a:endParaRPr>
          </a:p>
          <a:p>
            <a:pPr eaLnBrk="1" hangingPunct="1"/>
            <a:endParaRPr lang="en-US" altLang="en-US" dirty="0">
              <a:latin typeface="Calibri" panose="020F0502020204030204" pitchFamily="34" charset="0"/>
            </a:endParaRPr>
          </a:p>
        </p:txBody>
      </p:sp>
      <p:sp>
        <p:nvSpPr>
          <p:cNvPr id="4" name="TextBox 6">
            <a:extLst>
              <a:ext uri="{FF2B5EF4-FFF2-40B4-BE49-F238E27FC236}">
                <a16:creationId xmlns:a16="http://schemas.microsoft.com/office/drawing/2014/main" id="{1B34CFDF-DF00-04CE-9512-D960631F7CC7}"/>
              </a:ext>
            </a:extLst>
          </p:cNvPr>
          <p:cNvSpPr txBox="1">
            <a:spLocks noChangeArrowheads="1"/>
          </p:cNvSpPr>
          <p:nvPr/>
        </p:nvSpPr>
        <p:spPr bwMode="auto">
          <a:xfrm>
            <a:off x="2238224" y="1106000"/>
            <a:ext cx="6905776" cy="3662541"/>
          </a:xfrm>
          <a:prstGeom prst="rect">
            <a:avLst/>
          </a:prstGeom>
          <a:solidFill>
            <a:srgbClr val="FFFFFF">
              <a:alpha val="32157"/>
            </a:srgb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spcAft>
                <a:spcPts val="1200"/>
              </a:spcAft>
              <a:buFont typeface="Arial" panose="020B0604020202020204" pitchFamily="34" charset="0"/>
              <a:buChar char="•"/>
            </a:pPr>
            <a:r>
              <a:rPr lang="en-US" altLang="en-US" sz="3200" dirty="0">
                <a:latin typeface="Helvetica" panose="020B0604020202020204" pitchFamily="34" charset="0"/>
              </a:rPr>
              <a:t>7.2% of the US population identifies as LGBT+ </a:t>
            </a:r>
            <a:r>
              <a:rPr lang="en-US" altLang="en-US" sz="2000" dirty="0">
                <a:latin typeface="Helvetica" panose="020B0604020202020204" pitchFamily="34" charset="0"/>
              </a:rPr>
              <a:t>(Jones, 2023)</a:t>
            </a:r>
          </a:p>
          <a:p>
            <a:pPr marL="457200" indent="-457200" eaLnBrk="1" hangingPunct="1">
              <a:spcAft>
                <a:spcPts val="1200"/>
              </a:spcAft>
              <a:buFont typeface="Arial" panose="020B0604020202020204" pitchFamily="34" charset="0"/>
              <a:buChar char="•"/>
            </a:pPr>
            <a:r>
              <a:rPr lang="en-US" altLang="en-US" sz="3200" dirty="0">
                <a:latin typeface="Helvetica" panose="020B0604020202020204" pitchFamily="34" charset="0"/>
              </a:rPr>
              <a:t>4.6% of adults in Florida are LGBT+</a:t>
            </a:r>
          </a:p>
          <a:p>
            <a:pPr marL="457200" indent="-457200" eaLnBrk="1" hangingPunct="1">
              <a:spcAft>
                <a:spcPts val="1200"/>
              </a:spcAft>
              <a:buFont typeface="Arial" panose="020B0604020202020204" pitchFamily="34" charset="0"/>
              <a:buChar char="•"/>
            </a:pPr>
            <a:r>
              <a:rPr lang="en-US" altLang="en-US" sz="3200" dirty="0">
                <a:latin typeface="Helvetica" panose="020B0604020202020204" pitchFamily="34" charset="0"/>
              </a:rPr>
              <a:t>Florida ranks #4 for the largest LGBT+ population </a:t>
            </a:r>
            <a:r>
              <a:rPr lang="en-US" altLang="en-US" sz="2000" dirty="0">
                <a:latin typeface="Helvetica" panose="020B0604020202020204" pitchFamily="34" charset="0"/>
              </a:rPr>
              <a:t>(World Population Review, 2022)</a:t>
            </a:r>
            <a:endParaRPr lang="en-US" altLang="en-US" dirty="0">
              <a:latin typeface="Calibri" panose="020F0502020204030204" pitchFamily="34" charset="0"/>
            </a:endParaRPr>
          </a:p>
        </p:txBody>
      </p:sp>
      <p:pic>
        <p:nvPicPr>
          <p:cNvPr id="5" name="Picture 8">
            <a:extLst>
              <a:ext uri="{FF2B5EF4-FFF2-40B4-BE49-F238E27FC236}">
                <a16:creationId xmlns:a16="http://schemas.microsoft.com/office/drawing/2014/main" id="{9F295100-37E0-1CA3-075D-8AEB2D9887A7}"/>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482" r="33805"/>
          <a:stretch/>
        </p:blipFill>
        <p:spPr bwMode="auto">
          <a:xfrm>
            <a:off x="-391391" y="-1398"/>
            <a:ext cx="2629615" cy="514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4" name="Picture 4" descr="Free Rainbow Heart vector and picture">
            <a:extLst>
              <a:ext uri="{FF2B5EF4-FFF2-40B4-BE49-F238E27FC236}">
                <a16:creationId xmlns:a16="http://schemas.microsoft.com/office/drawing/2014/main" id="{4747C083-11DF-D3BC-EC79-56A4A72C54A5}"/>
              </a:ext>
            </a:extLst>
          </p:cNvPr>
          <p:cNvPicPr>
            <a:picLocks noChangeAspect="1" noChangeArrowheads="1"/>
          </p:cNvPicPr>
          <p:nvPr/>
        </p:nvPicPr>
        <p:blipFill rotWithShape="1">
          <a:blip r:embed="rId3">
            <a:alphaModFix amt="35000"/>
            <a:extLst>
              <a:ext uri="{BEBA8EAE-BF5A-486C-A8C5-ECC9F3942E4B}">
                <a14:imgProps xmlns:a14="http://schemas.microsoft.com/office/drawing/2010/main">
                  <a14:imgLayer r:embed="rId4">
                    <a14:imgEffect>
                      <a14:backgroundRemoval t="10000" b="90000" l="10000" r="90000">
                        <a14:foregroundMark x1="45156" y1="59375" x2="45156" y2="59375"/>
                        <a14:foregroundMark x1="57188" y1="62344" x2="57188" y2="62344"/>
                      </a14:backgroundRemoval>
                    </a14:imgEffect>
                  </a14:imgLayer>
                </a14:imgProps>
              </a:ext>
              <a:ext uri="{28A0092B-C50C-407E-A947-70E740481C1C}">
                <a14:useLocalDpi xmlns:a14="http://schemas.microsoft.com/office/drawing/2010/main" val="0"/>
              </a:ext>
            </a:extLst>
          </a:blip>
          <a:srcRect l="17512" t="9097" r="15965" b="24380"/>
          <a:stretch/>
        </p:blipFill>
        <p:spPr bwMode="auto">
          <a:xfrm>
            <a:off x="2551045" y="2336279"/>
            <a:ext cx="470942" cy="470942"/>
          </a:xfrm>
          <a:prstGeom prst="rect">
            <a:avLst/>
          </a:prstGeom>
          <a:noFill/>
          <a:extLst>
            <a:ext uri="{909E8E84-426E-40DD-AFC4-6F175D3DCCD1}">
              <a14:hiddenFill xmlns:a14="http://schemas.microsoft.com/office/drawing/2010/main">
                <a:solidFill>
                  <a:srgbClr val="FFFFFF"/>
                </a:solidFill>
              </a14:hiddenFill>
            </a:ext>
          </a:extLst>
        </p:spPr>
      </p:pic>
      <p:sp>
        <p:nvSpPr>
          <p:cNvPr id="73" name="Google Shape;73;p15"/>
          <p:cNvSpPr txBox="1">
            <a:spLocks noGrp="1"/>
          </p:cNvSpPr>
          <p:nvPr>
            <p:ph type="title"/>
          </p:nvPr>
        </p:nvSpPr>
        <p:spPr>
          <a:xfrm>
            <a:off x="179288" y="207457"/>
            <a:ext cx="4242300" cy="802359"/>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dirty="0"/>
              <a:t>Background</a:t>
            </a:r>
            <a:endParaRPr b="1" dirty="0"/>
          </a:p>
        </p:txBody>
      </p:sp>
      <p:sp>
        <p:nvSpPr>
          <p:cNvPr id="2" name="Content Placeholder 2">
            <a:extLst>
              <a:ext uri="{FF2B5EF4-FFF2-40B4-BE49-F238E27FC236}">
                <a16:creationId xmlns:a16="http://schemas.microsoft.com/office/drawing/2014/main" id="{816F03CC-7408-9FF2-5137-830D6BBCDCBE}"/>
              </a:ext>
            </a:extLst>
          </p:cNvPr>
          <p:cNvSpPr txBox="1">
            <a:spLocks/>
          </p:cNvSpPr>
          <p:nvPr/>
        </p:nvSpPr>
        <p:spPr>
          <a:xfrm>
            <a:off x="4572000" y="1150553"/>
            <a:ext cx="4722413" cy="3313335"/>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90000"/>
              </a:lnSpc>
              <a:spcAft>
                <a:spcPts val="1200"/>
              </a:spcAft>
            </a:pPr>
            <a:r>
              <a:rPr lang="en-US" sz="2400" b="0" dirty="0">
                <a:solidFill>
                  <a:schemeClr val="tx1"/>
                </a:solidFill>
                <a:latin typeface="Helvetica" panose="020B0604020202020204" pitchFamily="34" charset="0"/>
                <a:cs typeface="Helvetica" panose="020B0604020202020204" pitchFamily="34" charset="0"/>
              </a:rPr>
              <a:t>In 2023, </a:t>
            </a:r>
            <a:r>
              <a:rPr lang="en-US" sz="2400" b="0" dirty="0">
                <a:solidFill>
                  <a:srgbClr val="C00000"/>
                </a:solidFill>
                <a:latin typeface="Helvetica" panose="020B0604020202020204" pitchFamily="34" charset="0"/>
                <a:cs typeface="Helvetica" panose="020B0604020202020204" pitchFamily="34" charset="0"/>
              </a:rPr>
              <a:t>45</a:t>
            </a:r>
            <a:r>
              <a:rPr lang="en-US" sz="2400" b="0" dirty="0">
                <a:solidFill>
                  <a:schemeClr val="tx1"/>
                </a:solidFill>
                <a:latin typeface="Helvetica" panose="020B0604020202020204" pitchFamily="34" charset="0"/>
                <a:cs typeface="Helvetica" panose="020B0604020202020204" pitchFamily="34" charset="0"/>
              </a:rPr>
              <a:t> anti-LGBT bills were enacted in the US</a:t>
            </a:r>
          </a:p>
          <a:p>
            <a:pPr>
              <a:lnSpc>
                <a:spcPct val="90000"/>
              </a:lnSpc>
              <a:spcAft>
                <a:spcPts val="1200"/>
              </a:spcAft>
            </a:pPr>
            <a:r>
              <a:rPr lang="en-US" sz="2400" b="0" dirty="0">
                <a:solidFill>
                  <a:srgbClr val="C00000"/>
                </a:solidFill>
                <a:latin typeface="Helvetica" panose="020B0604020202020204" pitchFamily="34" charset="0"/>
                <a:cs typeface="Helvetica" panose="020B0604020202020204" pitchFamily="34" charset="0"/>
              </a:rPr>
              <a:t>540</a:t>
            </a:r>
            <a:r>
              <a:rPr lang="en-US" sz="2400" b="0" dirty="0">
                <a:solidFill>
                  <a:schemeClr val="tx1"/>
                </a:solidFill>
                <a:latin typeface="Helvetica" panose="020B0604020202020204" pitchFamily="34" charset="0"/>
                <a:cs typeface="Helvetica" panose="020B0604020202020204" pitchFamily="34" charset="0"/>
              </a:rPr>
              <a:t> anti-LGBT bills introduced in the US</a:t>
            </a:r>
          </a:p>
          <a:p>
            <a:pPr>
              <a:lnSpc>
                <a:spcPct val="90000"/>
              </a:lnSpc>
              <a:spcAft>
                <a:spcPts val="1200"/>
              </a:spcAft>
            </a:pPr>
            <a:r>
              <a:rPr lang="en-US" altLang="en-US" sz="2400" b="0" dirty="0">
                <a:solidFill>
                  <a:schemeClr val="tx1"/>
                </a:solidFill>
                <a:latin typeface="Helvetica" panose="020B0604020202020204" pitchFamily="34" charset="0"/>
              </a:rPr>
              <a:t>Florida has been one of the most proactive states advancing anti-LGBT laws.</a:t>
            </a:r>
            <a:endParaRPr lang="en-US" sz="2400" b="0" dirty="0">
              <a:solidFill>
                <a:schemeClr val="tx1"/>
              </a:solidFill>
              <a:latin typeface="Helvetica" panose="020B0604020202020204" pitchFamily="34" charset="0"/>
              <a:cs typeface="Helvetica" panose="020B0604020202020204" pitchFamily="34" charset="0"/>
            </a:endParaRPr>
          </a:p>
          <a:p>
            <a:pPr>
              <a:lnSpc>
                <a:spcPct val="90000"/>
              </a:lnSpc>
            </a:pPr>
            <a:endParaRPr lang="en-US" dirty="0"/>
          </a:p>
        </p:txBody>
      </p:sp>
      <p:pic>
        <p:nvPicPr>
          <p:cNvPr id="3" name="Picture 2" descr="Free Domestic Violence Oppression illustration and picture">
            <a:extLst>
              <a:ext uri="{FF2B5EF4-FFF2-40B4-BE49-F238E27FC236}">
                <a16:creationId xmlns:a16="http://schemas.microsoft.com/office/drawing/2014/main" id="{55C67011-B68E-9E55-AB2C-1C36500D49B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5073" y="1009816"/>
            <a:ext cx="2870729" cy="28707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2C11F2A-787D-B484-E212-630BD638E02B}"/>
              </a:ext>
            </a:extLst>
          </p:cNvPr>
          <p:cNvSpPr txBox="1">
            <a:spLocks/>
          </p:cNvSpPr>
          <p:nvPr/>
        </p:nvSpPr>
        <p:spPr>
          <a:xfrm>
            <a:off x="3925293" y="205685"/>
            <a:ext cx="5715000" cy="960438"/>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rial"/>
              <a:buNone/>
              <a:defRPr sz="42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r>
              <a:rPr lang="en-US" sz="2800" b="0" u="sng" dirty="0">
                <a:solidFill>
                  <a:schemeClr val="tx1"/>
                </a:solidFill>
              </a:rPr>
              <a:t>Government Policy</a:t>
            </a:r>
          </a:p>
        </p:txBody>
      </p:sp>
      <p:sp>
        <p:nvSpPr>
          <p:cNvPr id="6" name="TextBox 5">
            <a:extLst>
              <a:ext uri="{FF2B5EF4-FFF2-40B4-BE49-F238E27FC236}">
                <a16:creationId xmlns:a16="http://schemas.microsoft.com/office/drawing/2014/main" id="{0ACAA189-D6B2-3CE4-3A28-5AB8CDFEB5E0}"/>
              </a:ext>
            </a:extLst>
          </p:cNvPr>
          <p:cNvSpPr txBox="1"/>
          <p:nvPr/>
        </p:nvSpPr>
        <p:spPr>
          <a:xfrm>
            <a:off x="5664641" y="4783926"/>
            <a:ext cx="3975652" cy="307777"/>
          </a:xfrm>
          <a:prstGeom prst="rect">
            <a:avLst/>
          </a:prstGeom>
          <a:noFill/>
        </p:spPr>
        <p:txBody>
          <a:bodyPr wrap="square" rtlCol="0">
            <a:spAutoFit/>
          </a:bodyPr>
          <a:lstStyle/>
          <a:p>
            <a:r>
              <a:rPr lang="en-US" dirty="0"/>
              <a:t>(Movement Advancement Project, 2022)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61678" y="177914"/>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Background</a:t>
            </a:r>
            <a:endParaRPr dirty="0"/>
          </a:p>
        </p:txBody>
      </p:sp>
      <p:pic>
        <p:nvPicPr>
          <p:cNvPr id="2" name="Picture 1">
            <a:extLst>
              <a:ext uri="{FF2B5EF4-FFF2-40B4-BE49-F238E27FC236}">
                <a16:creationId xmlns:a16="http://schemas.microsoft.com/office/drawing/2014/main" id="{7314BA9F-141C-9C89-9CA7-D0B318A08770}"/>
              </a:ext>
            </a:extLst>
          </p:cNvPr>
          <p:cNvPicPr>
            <a:picLocks noChangeAspect="1"/>
          </p:cNvPicPr>
          <p:nvPr/>
        </p:nvPicPr>
        <p:blipFill>
          <a:blip r:embed="rId3"/>
          <a:stretch>
            <a:fillRect/>
          </a:stretch>
        </p:blipFill>
        <p:spPr>
          <a:xfrm rot="418551">
            <a:off x="5538189" y="377085"/>
            <a:ext cx="3560219" cy="4599723"/>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7468F784-3BD6-F7D5-B778-72EAF521D241}"/>
              </a:ext>
            </a:extLst>
          </p:cNvPr>
          <p:cNvSpPr txBox="1"/>
          <p:nvPr/>
        </p:nvSpPr>
        <p:spPr>
          <a:xfrm>
            <a:off x="74212" y="842826"/>
            <a:ext cx="5905500" cy="3046988"/>
          </a:xfrm>
          <a:prstGeom prst="rect">
            <a:avLst/>
          </a:prstGeom>
          <a:noFill/>
        </p:spPr>
        <p:txBody>
          <a:bodyPr wrap="square">
            <a:spAutoFit/>
          </a:bodyPr>
          <a:lstStyle/>
          <a:p>
            <a:pPr eaLnBrk="1" hangingPunct="1">
              <a:spcAft>
                <a:spcPts val="1200"/>
              </a:spcAft>
            </a:pPr>
            <a:r>
              <a:rPr lang="en-US" altLang="en-US" sz="2400" dirty="0">
                <a:latin typeface="Helvetica" panose="020B0604020202020204" pitchFamily="34" charset="0"/>
              </a:rPr>
              <a:t>Florida Department of Health is </a:t>
            </a:r>
            <a:br>
              <a:rPr lang="en-US" altLang="en-US" sz="2400" dirty="0">
                <a:latin typeface="Helvetica" panose="020B0604020202020204" pitchFamily="34" charset="0"/>
              </a:rPr>
            </a:br>
            <a:r>
              <a:rPr lang="en-US" altLang="en-US" sz="2400" dirty="0">
                <a:latin typeface="Helvetica" panose="020B0604020202020204" pitchFamily="34" charset="0"/>
              </a:rPr>
              <a:t>spreading disinformation about gender-affirming care and trans youth:</a:t>
            </a:r>
          </a:p>
          <a:p>
            <a:pPr marL="914400" indent="-457200">
              <a:spcAft>
                <a:spcPts val="1200"/>
              </a:spcAft>
              <a:buFont typeface="Arial" panose="020B0604020202020204" pitchFamily="34" charset="0"/>
              <a:buChar char="•"/>
            </a:pPr>
            <a:r>
              <a:rPr lang="en-US" altLang="en-US" sz="2000" dirty="0">
                <a:latin typeface="Helvetica" panose="020B0604020202020204" pitchFamily="34" charset="0"/>
              </a:rPr>
              <a:t>Detransition rates high</a:t>
            </a:r>
          </a:p>
          <a:p>
            <a:pPr marL="914400" indent="-457200">
              <a:spcAft>
                <a:spcPts val="1200"/>
              </a:spcAft>
              <a:buFont typeface="Arial" panose="020B0604020202020204" pitchFamily="34" charset="0"/>
              <a:buChar char="•"/>
            </a:pPr>
            <a:r>
              <a:rPr lang="en-US" altLang="en-US" sz="2000" dirty="0">
                <a:latin typeface="Helvetica" panose="020B0604020202020204" pitchFamily="34" charset="0"/>
              </a:rPr>
              <a:t>No impact of gender-affirming care</a:t>
            </a:r>
          </a:p>
          <a:p>
            <a:pPr marL="914400" indent="-457200">
              <a:spcAft>
                <a:spcPts val="1200"/>
              </a:spcAft>
              <a:buFont typeface="Arial" panose="020B0604020202020204" pitchFamily="34" charset="0"/>
              <a:buChar char="•"/>
            </a:pPr>
            <a:r>
              <a:rPr lang="en-US" altLang="en-US" sz="2000" dirty="0">
                <a:latin typeface="Helvetica" panose="020B0604020202020204" pitchFamily="34" charset="0"/>
              </a:rPr>
              <a:t>Harmful irreversible surgeries</a:t>
            </a:r>
          </a:p>
          <a:p>
            <a:pPr marL="914400" indent="-457200">
              <a:spcAft>
                <a:spcPts val="1200"/>
              </a:spcAft>
              <a:buFont typeface="Arial" panose="020B0604020202020204" pitchFamily="34" charset="0"/>
              <a:buChar char="•"/>
            </a:pPr>
            <a:r>
              <a:rPr lang="en-US" altLang="en-US" sz="2000" dirty="0">
                <a:latin typeface="Helvetica" panose="020B0604020202020204" pitchFamily="34" charset="0"/>
              </a:rPr>
              <a:t>No benefit of transitioning socially</a:t>
            </a:r>
          </a:p>
        </p:txBody>
      </p:sp>
      <p:sp>
        <p:nvSpPr>
          <p:cNvPr id="4" name="TextBox 3">
            <a:extLst>
              <a:ext uri="{FF2B5EF4-FFF2-40B4-BE49-F238E27FC236}">
                <a16:creationId xmlns:a16="http://schemas.microsoft.com/office/drawing/2014/main" id="{BE18C620-E97E-88F4-66B3-B690D6DC4062}"/>
              </a:ext>
            </a:extLst>
          </p:cNvPr>
          <p:cNvSpPr txBox="1"/>
          <p:nvPr/>
        </p:nvSpPr>
        <p:spPr>
          <a:xfrm>
            <a:off x="3963146" y="3843881"/>
            <a:ext cx="1659429" cy="369332"/>
          </a:xfrm>
          <a:prstGeom prst="rect">
            <a:avLst/>
          </a:prstGeom>
          <a:noFill/>
        </p:spPr>
        <p:txBody>
          <a:bodyPr wrap="none" rtlCol="0">
            <a:spAutoFit/>
          </a:bodyPr>
          <a:lstStyle/>
          <a:p>
            <a:r>
              <a:rPr lang="en-US" dirty="0"/>
              <a:t>(Powell, 2022)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150" y="139117"/>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Significance</a:t>
            </a:r>
            <a:endParaRPr dirty="0"/>
          </a:p>
        </p:txBody>
      </p:sp>
      <p:sp>
        <p:nvSpPr>
          <p:cNvPr id="2" name="Content Placeholder 2">
            <a:extLst>
              <a:ext uri="{FF2B5EF4-FFF2-40B4-BE49-F238E27FC236}">
                <a16:creationId xmlns:a16="http://schemas.microsoft.com/office/drawing/2014/main" id="{A425FB01-43B2-88E8-6FAA-8CAE4B040AEB}"/>
              </a:ext>
            </a:extLst>
          </p:cNvPr>
          <p:cNvSpPr>
            <a:spLocks noGrp="1"/>
          </p:cNvSpPr>
          <p:nvPr>
            <p:ph type="body" idx="1"/>
          </p:nvPr>
        </p:nvSpPr>
        <p:spPr>
          <a:xfrm>
            <a:off x="453199" y="929887"/>
            <a:ext cx="8236502" cy="3149131"/>
          </a:xfrm>
          <a:solidFill>
            <a:srgbClr val="FFFFFF">
              <a:alpha val="25098"/>
            </a:srgbClr>
          </a:solidFill>
        </p:spPr>
        <p:txBody>
          <a:bodyPr>
            <a:normAutofit fontScale="70000" lnSpcReduction="20000"/>
          </a:bodyPr>
          <a:lstStyle/>
          <a:p>
            <a:pPr>
              <a:spcBef>
                <a:spcPts val="0"/>
              </a:spcBef>
              <a:spcAft>
                <a:spcPts val="1200"/>
              </a:spcAft>
            </a:pPr>
            <a:r>
              <a:rPr lang="en-US" altLang="en-US" sz="2800" b="0" dirty="0">
                <a:solidFill>
                  <a:schemeClr val="tx1"/>
                </a:solidFill>
                <a:latin typeface="Helvetica" panose="020B0604020202020204" pitchFamily="34" charset="0"/>
              </a:rPr>
              <a:t>Stigma and discrimination negatively impact the healthcare-seeking behaviors of LGBT+ people</a:t>
            </a:r>
          </a:p>
          <a:p>
            <a:pPr>
              <a:spcBef>
                <a:spcPts val="0"/>
              </a:spcBef>
              <a:spcAft>
                <a:spcPts val="1200"/>
              </a:spcAft>
            </a:pPr>
            <a:r>
              <a:rPr lang="en-US" altLang="en-US" sz="2800" dirty="0">
                <a:solidFill>
                  <a:schemeClr val="tx1"/>
                </a:solidFill>
                <a:latin typeface="Helvetica" panose="020B0604020202020204" pitchFamily="34" charset="0"/>
              </a:rPr>
              <a:t>15%</a:t>
            </a:r>
            <a:r>
              <a:rPr lang="en-US" altLang="en-US" sz="2800" b="0" dirty="0">
                <a:solidFill>
                  <a:schemeClr val="tx1"/>
                </a:solidFill>
                <a:latin typeface="Helvetica" panose="020B0604020202020204" pitchFamily="34" charset="0"/>
              </a:rPr>
              <a:t> of the LGBT+ population have postponed or avoided necessary treatment</a:t>
            </a:r>
          </a:p>
          <a:p>
            <a:pPr>
              <a:spcBef>
                <a:spcPts val="0"/>
              </a:spcBef>
              <a:spcAft>
                <a:spcPts val="1200"/>
              </a:spcAft>
            </a:pPr>
            <a:r>
              <a:rPr lang="en-US" altLang="en-US" sz="2800" dirty="0">
                <a:solidFill>
                  <a:schemeClr val="tx1"/>
                </a:solidFill>
                <a:latin typeface="Helvetica" panose="020B0604020202020204" pitchFamily="34" charset="0"/>
              </a:rPr>
              <a:t>Suicide is the second leading cause of death </a:t>
            </a:r>
            <a:r>
              <a:rPr lang="en-US" altLang="en-US" sz="2800" b="0" dirty="0">
                <a:solidFill>
                  <a:schemeClr val="tx1"/>
                </a:solidFill>
                <a:latin typeface="Helvetica" panose="020B0604020202020204" pitchFamily="34" charset="0"/>
              </a:rPr>
              <a:t>of LGBT+ young people </a:t>
            </a:r>
          </a:p>
          <a:p>
            <a:pPr>
              <a:spcBef>
                <a:spcPts val="0"/>
              </a:spcBef>
              <a:spcAft>
                <a:spcPts val="1200"/>
              </a:spcAft>
            </a:pPr>
            <a:r>
              <a:rPr lang="en-US" altLang="en-US" sz="2800" b="0" dirty="0">
                <a:solidFill>
                  <a:schemeClr val="tx1"/>
                </a:solidFill>
                <a:latin typeface="Helvetica" panose="020B0604020202020204" pitchFamily="34" charset="0"/>
              </a:rPr>
              <a:t>Almost </a:t>
            </a:r>
            <a:r>
              <a:rPr lang="en-US" altLang="en-US" sz="2800" dirty="0">
                <a:solidFill>
                  <a:schemeClr val="tx1"/>
                </a:solidFill>
                <a:latin typeface="Helvetica" panose="020B0604020202020204" pitchFamily="34" charset="0"/>
              </a:rPr>
              <a:t>1 in 10 LGBT and 1 in 5 transgender </a:t>
            </a:r>
            <a:r>
              <a:rPr lang="en-US" altLang="en-US" sz="2800" b="0" dirty="0">
                <a:solidFill>
                  <a:schemeClr val="tx1"/>
                </a:solidFill>
                <a:latin typeface="Helvetica" panose="020B0604020202020204" pitchFamily="34" charset="0"/>
              </a:rPr>
              <a:t>people have been </a:t>
            </a:r>
            <a:r>
              <a:rPr lang="en-US" altLang="en-US" sz="2800" dirty="0">
                <a:solidFill>
                  <a:schemeClr val="tx1"/>
                </a:solidFill>
                <a:latin typeface="Helvetica" panose="020B0604020202020204" pitchFamily="34" charset="0"/>
              </a:rPr>
              <a:t>denied healthcare</a:t>
            </a:r>
          </a:p>
          <a:p>
            <a:endParaRPr lang="en-US" b="0" dirty="0">
              <a:solidFill>
                <a:schemeClr val="tx1"/>
              </a:solidFill>
            </a:endParaRPr>
          </a:p>
        </p:txBody>
      </p:sp>
      <p:sp>
        <p:nvSpPr>
          <p:cNvPr id="3" name="TextBox 2">
            <a:extLst>
              <a:ext uri="{FF2B5EF4-FFF2-40B4-BE49-F238E27FC236}">
                <a16:creationId xmlns:a16="http://schemas.microsoft.com/office/drawing/2014/main" id="{18DC4D6C-7559-C0A9-D003-11EF513EF27E}"/>
              </a:ext>
            </a:extLst>
          </p:cNvPr>
          <p:cNvSpPr txBox="1"/>
          <p:nvPr/>
        </p:nvSpPr>
        <p:spPr>
          <a:xfrm>
            <a:off x="6070159" y="4774168"/>
            <a:ext cx="3810000" cy="369332"/>
          </a:xfrm>
          <a:prstGeom prst="rect">
            <a:avLst/>
          </a:prstGeom>
          <a:noFill/>
        </p:spPr>
        <p:txBody>
          <a:bodyPr wrap="square" rtlCol="0">
            <a:spAutoFit/>
          </a:bodyPr>
          <a:lstStyle/>
          <a:p>
            <a:r>
              <a:rPr lang="en-US" dirty="0"/>
              <a:t>(</a:t>
            </a:r>
            <a:r>
              <a:rPr lang="en-US" dirty="0" err="1"/>
              <a:t>Gruberg</a:t>
            </a:r>
            <a:r>
              <a:rPr lang="en-US" dirty="0"/>
              <a:t>, Halpin, </a:t>
            </a:r>
            <a:r>
              <a:rPr lang="en-US" dirty="0" err="1"/>
              <a:t>Mohowald</a:t>
            </a:r>
            <a:r>
              <a:rPr lang="en-US" dirty="0"/>
              <a:t>,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34AC-CEEB-005B-7654-855420F477C6}"/>
              </a:ext>
            </a:extLst>
          </p:cNvPr>
          <p:cNvSpPr>
            <a:spLocks noGrp="1"/>
          </p:cNvSpPr>
          <p:nvPr>
            <p:ph type="title"/>
          </p:nvPr>
        </p:nvSpPr>
        <p:spPr/>
        <p:txBody>
          <a:bodyPr>
            <a:normAutofit fontScale="90000"/>
          </a:bodyPr>
          <a:lstStyle/>
          <a:p>
            <a:r>
              <a:rPr lang="en-US" dirty="0"/>
              <a:t>Significance</a:t>
            </a:r>
          </a:p>
        </p:txBody>
      </p:sp>
      <p:sp>
        <p:nvSpPr>
          <p:cNvPr id="6" name="Content Placeholder 2">
            <a:extLst>
              <a:ext uri="{FF2B5EF4-FFF2-40B4-BE49-F238E27FC236}">
                <a16:creationId xmlns:a16="http://schemas.microsoft.com/office/drawing/2014/main" id="{CB9E29CA-B7CB-ADAF-DB2E-1C4F009BD57C}"/>
              </a:ext>
            </a:extLst>
          </p:cNvPr>
          <p:cNvSpPr txBox="1">
            <a:spLocks/>
          </p:cNvSpPr>
          <p:nvPr/>
        </p:nvSpPr>
        <p:spPr>
          <a:xfrm>
            <a:off x="397174" y="1249981"/>
            <a:ext cx="8349651" cy="3067577"/>
          </a:xfrm>
          <a:prstGeom prst="rect">
            <a:avLst/>
          </a:prstGeom>
          <a:solidFill>
            <a:srgbClr val="FFFFFF">
              <a:alpha val="25098"/>
            </a:srgbClr>
          </a:solid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1"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a:lnSpc>
                <a:spcPct val="90000"/>
              </a:lnSpc>
              <a:spcAft>
                <a:spcPts val="1800"/>
              </a:spcAft>
            </a:pPr>
            <a:r>
              <a:rPr lang="en-US" altLang="en-US" sz="1800" dirty="0">
                <a:solidFill>
                  <a:schemeClr val="tx1"/>
                </a:solidFill>
                <a:latin typeface="Helvetica" panose="020B0604020202020204" pitchFamily="34" charset="0"/>
                <a:cs typeface="Helvetica" panose="020B0604020202020204" pitchFamily="34" charset="0"/>
              </a:rPr>
              <a:t>Heteronormative assumptions </a:t>
            </a:r>
            <a:r>
              <a:rPr lang="en-US" altLang="en-US" sz="1800" b="0" dirty="0">
                <a:solidFill>
                  <a:schemeClr val="tx1"/>
                </a:solidFill>
                <a:latin typeface="Helvetica" panose="020B0604020202020204" pitchFamily="34" charset="0"/>
                <a:cs typeface="Helvetica" panose="020B0604020202020204" pitchFamily="34" charset="0"/>
              </a:rPr>
              <a:t>in healthcare create missed opportunities for LGBT+ health needs </a:t>
            </a:r>
            <a:r>
              <a:rPr lang="en-US" altLang="en-US" sz="1800" b="0" dirty="0">
                <a:solidFill>
                  <a:schemeClr val="bg1">
                    <a:lumMod val="50000"/>
                  </a:schemeClr>
                </a:solidFill>
                <a:latin typeface="Helvetica" panose="020B0604020202020204" pitchFamily="34" charset="0"/>
                <a:cs typeface="Helvetica" panose="020B0604020202020204" pitchFamily="34" charset="0"/>
              </a:rPr>
              <a:t>(Smith &amp; </a:t>
            </a:r>
            <a:r>
              <a:rPr lang="en-US" altLang="en-US" sz="1800" b="0" dirty="0" err="1">
                <a:solidFill>
                  <a:schemeClr val="bg1">
                    <a:lumMod val="50000"/>
                  </a:schemeClr>
                </a:solidFill>
                <a:latin typeface="Helvetica" panose="020B0604020202020204" pitchFamily="34" charset="0"/>
                <a:cs typeface="Helvetica" panose="020B0604020202020204" pitchFamily="34" charset="0"/>
              </a:rPr>
              <a:t>Turrell</a:t>
            </a:r>
            <a:r>
              <a:rPr lang="en-US" altLang="en-US" sz="1800" b="0" dirty="0">
                <a:solidFill>
                  <a:schemeClr val="bg1">
                    <a:lumMod val="50000"/>
                  </a:schemeClr>
                </a:solidFill>
                <a:latin typeface="Helvetica" panose="020B0604020202020204" pitchFamily="34" charset="0"/>
                <a:cs typeface="Helvetica" panose="020B0604020202020204" pitchFamily="34" charset="0"/>
              </a:rPr>
              <a:t>, 2017)</a:t>
            </a:r>
          </a:p>
          <a:p>
            <a:pPr>
              <a:lnSpc>
                <a:spcPct val="90000"/>
              </a:lnSpc>
              <a:spcAft>
                <a:spcPts val="1800"/>
              </a:spcAft>
            </a:pPr>
            <a:r>
              <a:rPr lang="en-US" sz="1800" b="0" dirty="0">
                <a:solidFill>
                  <a:schemeClr val="tx1"/>
                </a:solidFill>
                <a:latin typeface="Helvetica" panose="020B0604020202020204" pitchFamily="34" charset="0"/>
                <a:cs typeface="Helvetica" panose="020B0604020202020204" pitchFamily="34" charset="0"/>
              </a:rPr>
              <a:t>Medical/nursing curricula provide </a:t>
            </a:r>
            <a:r>
              <a:rPr lang="en-US" sz="1800" dirty="0">
                <a:solidFill>
                  <a:schemeClr val="tx1"/>
                </a:solidFill>
                <a:latin typeface="Helvetica" panose="020B0604020202020204" pitchFamily="34" charset="0"/>
                <a:cs typeface="Helvetica" panose="020B0604020202020204" pitchFamily="34" charset="0"/>
              </a:rPr>
              <a:t>limited education </a:t>
            </a:r>
            <a:r>
              <a:rPr lang="en-US" sz="1800" b="0" dirty="0">
                <a:solidFill>
                  <a:schemeClr val="tx1"/>
                </a:solidFill>
                <a:latin typeface="Helvetica" panose="020B0604020202020204" pitchFamily="34" charset="0"/>
                <a:cs typeface="Helvetica" panose="020B0604020202020204" pitchFamily="34" charset="0"/>
              </a:rPr>
              <a:t>about LGBT+ health </a:t>
            </a:r>
            <a:r>
              <a:rPr lang="en-US" sz="1800" b="0" dirty="0">
                <a:solidFill>
                  <a:schemeClr val="bg1">
                    <a:lumMod val="50000"/>
                  </a:schemeClr>
                </a:solidFill>
                <a:latin typeface="Helvetica" panose="020B0604020202020204" pitchFamily="34" charset="0"/>
                <a:cs typeface="Helvetica" panose="020B0604020202020204" pitchFamily="34" charset="0"/>
              </a:rPr>
              <a:t>(Ard, 2016)</a:t>
            </a:r>
          </a:p>
          <a:p>
            <a:pPr>
              <a:lnSpc>
                <a:spcPct val="90000"/>
              </a:lnSpc>
              <a:spcAft>
                <a:spcPts val="1800"/>
              </a:spcAft>
            </a:pPr>
            <a:r>
              <a:rPr lang="en-US" sz="1800" b="0" dirty="0">
                <a:solidFill>
                  <a:schemeClr val="tx1"/>
                </a:solidFill>
                <a:latin typeface="Helvetica" panose="020B0604020202020204" pitchFamily="34" charset="0"/>
                <a:cs typeface="Helvetica" panose="020B0604020202020204" pitchFamily="34" charset="0"/>
              </a:rPr>
              <a:t>Healthcare providers often </a:t>
            </a:r>
            <a:r>
              <a:rPr lang="en-US" sz="1800" dirty="0">
                <a:solidFill>
                  <a:schemeClr val="tx1"/>
                </a:solidFill>
                <a:latin typeface="Helvetica" panose="020B0604020202020204" pitchFamily="34" charset="0"/>
                <a:cs typeface="Helvetica" panose="020B0604020202020204" pitchFamily="34" charset="0"/>
              </a:rPr>
              <a:t>overlook sexual orientation and gender identity </a:t>
            </a:r>
            <a:r>
              <a:rPr lang="en-US" sz="1800" b="0" dirty="0">
                <a:solidFill>
                  <a:schemeClr val="tx1"/>
                </a:solidFill>
                <a:latin typeface="Helvetica" panose="020B0604020202020204" pitchFamily="34" charset="0"/>
                <a:cs typeface="Helvetica" panose="020B0604020202020204" pitchFamily="34" charset="0"/>
              </a:rPr>
              <a:t>when collecting health histories </a:t>
            </a:r>
            <a:r>
              <a:rPr lang="en-US" sz="1800" b="0" dirty="0">
                <a:solidFill>
                  <a:schemeClr val="bg1">
                    <a:lumMod val="50000"/>
                  </a:schemeClr>
                </a:solidFill>
                <a:latin typeface="Helvetica" panose="020B0604020202020204" pitchFamily="34" charset="0"/>
                <a:cs typeface="Helvetica" panose="020B0604020202020204" pitchFamily="34" charset="0"/>
              </a:rPr>
              <a:t>(Suen et al., 2020)</a:t>
            </a:r>
          </a:p>
          <a:p>
            <a:pPr>
              <a:lnSpc>
                <a:spcPct val="90000"/>
              </a:lnSpc>
              <a:spcAft>
                <a:spcPts val="1800"/>
              </a:spcAft>
            </a:pPr>
            <a:r>
              <a:rPr lang="en-US" sz="1800" b="0" dirty="0">
                <a:solidFill>
                  <a:schemeClr val="tx1"/>
                </a:solidFill>
                <a:latin typeface="Helvetica" panose="020B0604020202020204" pitchFamily="34" charset="0"/>
                <a:cs typeface="Helvetica" panose="020B0604020202020204" pitchFamily="34" charset="0"/>
              </a:rPr>
              <a:t> The National Academies (2020) report highlights </a:t>
            </a:r>
            <a:r>
              <a:rPr lang="en-US" sz="1800" dirty="0">
                <a:solidFill>
                  <a:schemeClr val="tx1"/>
                </a:solidFill>
                <a:latin typeface="Helvetica" panose="020B0604020202020204" pitchFamily="34" charset="0"/>
                <a:cs typeface="Helvetica" panose="020B0604020202020204" pitchFamily="34" charset="0"/>
              </a:rPr>
              <a:t>the lack of LGBT-specific research</a:t>
            </a:r>
          </a:p>
        </p:txBody>
      </p:sp>
    </p:spTree>
    <p:extLst>
      <p:ext uri="{BB962C8B-B14F-4D97-AF65-F5344CB8AC3E}">
        <p14:creationId xmlns:p14="http://schemas.microsoft.com/office/powerpoint/2010/main" val="266444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5C23FA-CD6E-8955-9F39-1E0C92A6B022}"/>
              </a:ext>
            </a:extLst>
          </p:cNvPr>
          <p:cNvSpPr/>
          <p:nvPr/>
        </p:nvSpPr>
        <p:spPr>
          <a:xfrm>
            <a:off x="0" y="0"/>
            <a:ext cx="9144000" cy="5088532"/>
          </a:xfrm>
          <a:prstGeom prst="rect">
            <a:avLst/>
          </a:prstGeom>
          <a:solidFill>
            <a:srgbClr val="FFFFFF">
              <a:alpha val="6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Group, Therapy, Counseling, Health">
            <a:extLst>
              <a:ext uri="{FF2B5EF4-FFF2-40B4-BE49-F238E27FC236}">
                <a16:creationId xmlns:a16="http://schemas.microsoft.com/office/drawing/2014/main" id="{7EA3A2FC-90E4-49F9-B10E-C7D4A73BB74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7941" b="98235" l="1765" r="97353">
                        <a14:foregroundMark x1="5882" y1="63529" x2="5882" y2="63529"/>
                        <a14:foregroundMark x1="28235" y1="95000" x2="28235" y2="95000"/>
                        <a14:foregroundMark x1="52941" y1="97059" x2="52941" y2="97059"/>
                        <a14:foregroundMark x1="76176" y1="98235" x2="76176" y2="98235"/>
                        <a14:foregroundMark x1="92647" y1="97647" x2="92647" y2="97647"/>
                        <a14:foregroundMark x1="97941" y1="51176" x2="97941" y2="51176"/>
                        <a14:foregroundMark x1="82647" y1="19118" x2="82647" y2="19118"/>
                        <a14:foregroundMark x1="77353" y1="18529" x2="77353" y2="18529"/>
                        <a14:foregroundMark x1="74118" y1="52647" x2="74118" y2="52647"/>
                        <a14:foregroundMark x1="72353" y1="48824" x2="72353" y2="48824"/>
                        <a14:foregroundMark x1="68529" y1="48824" x2="68529" y2="48824"/>
                        <a14:foregroundMark x1="74972" y1="55882" x2="73529" y2="52941"/>
                        <a14:foregroundMark x1="76029" y1="58037" x2="74995" y2="55929"/>
                        <a14:foregroundMark x1="75560" y1="55882" x2="76886" y2="57803"/>
                        <a14:foregroundMark x1="73529" y1="52941" x2="74995" y2="55064"/>
                        <a14:foregroundMark x1="78259" y1="69539" x2="76765" y2="66765"/>
                        <a14:foregroundMark x1="76524" y1="34285" x2="76765" y2="33824"/>
                        <a14:foregroundMark x1="76304" y1="34706" x2="76407" y2="34508"/>
                        <a14:foregroundMark x1="66765" y1="52941" x2="76304" y2="34706"/>
                        <a14:foregroundMark x1="90579" y1="26088" x2="90759" y2="25987"/>
                        <a14:foregroundMark x1="88766" y1="27103" x2="89677" y2="26593"/>
                        <a14:foregroundMark x1="76765" y1="33824" x2="87642" y2="27732"/>
                        <a14:foregroundMark x1="89665" y1="33967" x2="86653" y2="47941"/>
                        <a14:foregroundMark x1="90494" y1="30121" x2="90195" y2="31508"/>
                        <a14:foregroundMark x1="91314" y1="26319" x2="91272" y2="26512"/>
                        <a14:foregroundMark x1="92813" y1="90625" x2="91471" y2="98529"/>
                        <a14:foregroundMark x1="94042" y1="83389" x2="93784" y2="84906"/>
                        <a14:foregroundMark x1="1765" y1="68235" x2="1765" y2="68235"/>
                        <a14:backgroundMark x1="87353" y1="54118" x2="87353" y2="54118"/>
                        <a14:backgroundMark x1="85000" y1="55588" x2="89118" y2="70294"/>
                        <a14:backgroundMark x1="89118" y1="70294" x2="88529" y2="72353"/>
                        <a14:backgroundMark x1="87059" y1="66471" x2="92941" y2="82647"/>
                        <a14:backgroundMark x1="92941" y1="82647" x2="88824" y2="74412"/>
                        <a14:backgroundMark x1="88824" y1="74412" x2="88824" y2="72353"/>
                        <a14:backgroundMark x1="92353" y1="80000" x2="94706" y2="82941"/>
                        <a14:backgroundMark x1="92941" y1="88235" x2="93824" y2="81176"/>
                        <a14:backgroundMark x1="93824" y1="85294" x2="94706" y2="90294"/>
                        <a14:backgroundMark x1="85000" y1="47941" x2="85000" y2="55882"/>
                        <a14:backgroundMark x1="90588" y1="28235" x2="92059" y2="26176"/>
                        <a14:backgroundMark x1="88824" y1="28824" x2="90882" y2="25294"/>
                        <a14:backgroundMark x1="90588" y1="26176" x2="91176" y2="26471"/>
                        <a14:backgroundMark x1="90000" y1="35000" x2="89706" y2="30000"/>
                        <a14:backgroundMark x1="90882" y1="30882" x2="91176" y2="28824"/>
                        <a14:backgroundMark x1="76471" y1="34706" x2="76471" y2="34706"/>
                        <a14:backgroundMark x1="76471" y1="34706" x2="76471" y2="34118"/>
                      </a14:backgroundRemoval>
                    </a14:imgEffect>
                  </a14:imgLayer>
                </a14:imgProps>
              </a:ext>
              <a:ext uri="{28A0092B-C50C-407E-A947-70E740481C1C}">
                <a14:useLocalDpi xmlns:a14="http://schemas.microsoft.com/office/drawing/2010/main" val="0"/>
              </a:ext>
            </a:extLst>
          </a:blip>
          <a:srcRect t="15356"/>
          <a:stretch/>
        </p:blipFill>
        <p:spPr bwMode="auto">
          <a:xfrm>
            <a:off x="0" y="1408570"/>
            <a:ext cx="9144000" cy="3714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7A7EF65-A7B3-482B-80B8-E1852FAFFF75}"/>
              </a:ext>
            </a:extLst>
          </p:cNvPr>
          <p:cNvSpPr/>
          <p:nvPr/>
        </p:nvSpPr>
        <p:spPr>
          <a:xfrm rot="19913487">
            <a:off x="550033" y="3057917"/>
            <a:ext cx="1004122" cy="692497"/>
          </a:xfrm>
          <a:prstGeom prst="rect">
            <a:avLst/>
          </a:prstGeom>
          <a:noFill/>
        </p:spPr>
        <p:txBody>
          <a:bodyPr wrap="none" lIns="68580" tIns="34290" rIns="68580" bIns="34290">
            <a:spAutoFit/>
          </a:bodyPr>
          <a:lstStyle/>
          <a:p>
            <a:pPr algn="ctr"/>
            <a:r>
              <a:rPr lang="en-US" sz="4050" dirty="0">
                <a:ln w="0"/>
                <a:solidFill>
                  <a:schemeClr val="accent1"/>
                </a:solidFill>
                <a:effectLst>
                  <a:outerShdw blurRad="38100" dist="25400" dir="5400000" algn="ctr" rotWithShape="0">
                    <a:srgbClr val="6E747A">
                      <a:alpha val="43000"/>
                    </a:srgbClr>
                  </a:outerShdw>
                </a:effectLst>
              </a:rPr>
              <a:t>HIV</a:t>
            </a:r>
          </a:p>
        </p:txBody>
      </p:sp>
      <p:sp>
        <p:nvSpPr>
          <p:cNvPr id="11" name="Rectangle 10">
            <a:extLst>
              <a:ext uri="{FF2B5EF4-FFF2-40B4-BE49-F238E27FC236}">
                <a16:creationId xmlns:a16="http://schemas.microsoft.com/office/drawing/2014/main" id="{E6C51BD2-A896-4403-8C74-B1491B232F77}"/>
              </a:ext>
            </a:extLst>
          </p:cNvPr>
          <p:cNvSpPr/>
          <p:nvPr/>
        </p:nvSpPr>
        <p:spPr>
          <a:xfrm rot="18068450">
            <a:off x="1859128" y="3922972"/>
            <a:ext cx="1812035" cy="692497"/>
          </a:xfrm>
          <a:prstGeom prst="rect">
            <a:avLst/>
          </a:prstGeom>
          <a:noFill/>
        </p:spPr>
        <p:txBody>
          <a:bodyPr wrap="none" lIns="68580" tIns="34290" rIns="68580" bIns="34290">
            <a:spAutoFit/>
          </a:bodyPr>
          <a:lstStyle/>
          <a:p>
            <a:pPr algn="ctr"/>
            <a:r>
              <a:rPr lang="en-US" sz="4050" dirty="0">
                <a:ln w="0"/>
                <a:solidFill>
                  <a:schemeClr val="accent1"/>
                </a:solidFill>
                <a:effectLst>
                  <a:outerShdw blurRad="38100" dist="25400" dir="5400000" algn="ctr" rotWithShape="0">
                    <a:srgbClr val="6E747A">
                      <a:alpha val="43000"/>
                    </a:srgbClr>
                  </a:outerShdw>
                </a:effectLst>
              </a:rPr>
              <a:t>Cancer</a:t>
            </a:r>
          </a:p>
        </p:txBody>
      </p:sp>
      <p:sp>
        <p:nvSpPr>
          <p:cNvPr id="12" name="Rectangle 11">
            <a:extLst>
              <a:ext uri="{FF2B5EF4-FFF2-40B4-BE49-F238E27FC236}">
                <a16:creationId xmlns:a16="http://schemas.microsoft.com/office/drawing/2014/main" id="{48D2EFD1-0239-4254-AD5F-FE533960356A}"/>
              </a:ext>
            </a:extLst>
          </p:cNvPr>
          <p:cNvSpPr/>
          <p:nvPr/>
        </p:nvSpPr>
        <p:spPr>
          <a:xfrm rot="2969934">
            <a:off x="6267180" y="3634494"/>
            <a:ext cx="2472472" cy="623248"/>
          </a:xfrm>
          <a:prstGeom prst="rect">
            <a:avLst/>
          </a:prstGeom>
          <a:noFill/>
        </p:spPr>
        <p:txBody>
          <a:bodyPr wrap="none" lIns="68580" tIns="34290" rIns="68580" bIns="34290">
            <a:spAutoFit/>
          </a:bodyPr>
          <a:lstStyle/>
          <a:p>
            <a:pPr algn="ctr"/>
            <a:r>
              <a:rPr lang="en-US" sz="3600" dirty="0">
                <a:ln w="0"/>
                <a:solidFill>
                  <a:srgbClr val="FF0000"/>
                </a:solidFill>
                <a:effectLst>
                  <a:outerShdw blurRad="38100" dist="25400" dir="5400000" algn="ctr" rotWithShape="0">
                    <a:srgbClr val="6E747A">
                      <a:alpha val="43000"/>
                    </a:srgbClr>
                  </a:outerShdw>
                </a:effectLst>
              </a:rPr>
              <a:t>Depression</a:t>
            </a:r>
          </a:p>
        </p:txBody>
      </p:sp>
      <p:sp>
        <p:nvSpPr>
          <p:cNvPr id="6" name="Rectangle 5">
            <a:extLst>
              <a:ext uri="{FF2B5EF4-FFF2-40B4-BE49-F238E27FC236}">
                <a16:creationId xmlns:a16="http://schemas.microsoft.com/office/drawing/2014/main" id="{32044A6B-C4A7-430D-9EB1-2D27062BCCAB}"/>
              </a:ext>
            </a:extLst>
          </p:cNvPr>
          <p:cNvSpPr/>
          <p:nvPr/>
        </p:nvSpPr>
        <p:spPr>
          <a:xfrm>
            <a:off x="336107" y="139526"/>
            <a:ext cx="5692821" cy="1315745"/>
          </a:xfrm>
          <a:prstGeom prst="rect">
            <a:avLst/>
          </a:prstGeom>
          <a:noFill/>
        </p:spPr>
        <p:txBody>
          <a:bodyPr wrap="square" lIns="68580" tIns="34290" rIns="68580" bIns="34290">
            <a:spAutoFit/>
          </a:bodyPr>
          <a:lstStyle/>
          <a:p>
            <a:r>
              <a:rPr lang="en-US" sz="4050" dirty="0">
                <a:ln w="0"/>
                <a:solidFill>
                  <a:schemeClr val="tx1"/>
                </a:solidFill>
                <a:effectLst>
                  <a:outerShdw blurRad="38100" dist="25400" dir="5400000" algn="ctr" rotWithShape="0">
                    <a:srgbClr val="6E747A">
                      <a:alpha val="43000"/>
                    </a:srgbClr>
                  </a:outerShdw>
                </a:effectLst>
              </a:rPr>
              <a:t>LGBT+</a:t>
            </a:r>
          </a:p>
          <a:p>
            <a:r>
              <a:rPr lang="en-US" sz="4050" dirty="0">
                <a:ln w="0"/>
                <a:solidFill>
                  <a:schemeClr val="tx1"/>
                </a:solidFill>
                <a:effectLst>
                  <a:outerShdw blurRad="38100" dist="25400" dir="5400000" algn="ctr" rotWithShape="0">
                    <a:srgbClr val="6E747A">
                      <a:alpha val="43000"/>
                    </a:srgbClr>
                  </a:outerShdw>
                </a:effectLst>
              </a:rPr>
              <a:t>Health Disparities</a:t>
            </a:r>
          </a:p>
        </p:txBody>
      </p:sp>
      <p:sp>
        <p:nvSpPr>
          <p:cNvPr id="14" name="Rectangle 13">
            <a:extLst>
              <a:ext uri="{FF2B5EF4-FFF2-40B4-BE49-F238E27FC236}">
                <a16:creationId xmlns:a16="http://schemas.microsoft.com/office/drawing/2014/main" id="{183D3AAC-48BD-45DF-A1F7-9B7819619E37}"/>
              </a:ext>
            </a:extLst>
          </p:cNvPr>
          <p:cNvSpPr/>
          <p:nvPr/>
        </p:nvSpPr>
        <p:spPr>
          <a:xfrm rot="2371710">
            <a:off x="5449399" y="4226778"/>
            <a:ext cx="1651734" cy="623248"/>
          </a:xfrm>
          <a:prstGeom prst="rect">
            <a:avLst/>
          </a:prstGeom>
          <a:noFill/>
        </p:spPr>
        <p:txBody>
          <a:bodyPr wrap="none" lIns="68580" tIns="34290" rIns="68580" bIns="34290">
            <a:spAutoFit/>
          </a:bodyPr>
          <a:lstStyle/>
          <a:p>
            <a:pPr algn="ctr"/>
            <a:r>
              <a:rPr lang="en-US" sz="3600" dirty="0">
                <a:ln w="0"/>
                <a:solidFill>
                  <a:schemeClr val="accent2">
                    <a:lumMod val="75000"/>
                  </a:schemeClr>
                </a:solidFill>
                <a:effectLst>
                  <a:outerShdw blurRad="38100" dist="25400" dir="5400000" algn="ctr" rotWithShape="0">
                    <a:srgbClr val="6E747A">
                      <a:alpha val="43000"/>
                    </a:srgbClr>
                  </a:outerShdw>
                </a:effectLst>
              </a:rPr>
              <a:t>Suicide</a:t>
            </a:r>
          </a:p>
        </p:txBody>
      </p:sp>
      <p:sp>
        <p:nvSpPr>
          <p:cNvPr id="15" name="Rectangle 14">
            <a:extLst>
              <a:ext uri="{FF2B5EF4-FFF2-40B4-BE49-F238E27FC236}">
                <a16:creationId xmlns:a16="http://schemas.microsoft.com/office/drawing/2014/main" id="{96EB3358-1679-496C-8672-E0EC773921E4}"/>
              </a:ext>
            </a:extLst>
          </p:cNvPr>
          <p:cNvSpPr/>
          <p:nvPr/>
        </p:nvSpPr>
        <p:spPr>
          <a:xfrm rot="2267542">
            <a:off x="7209230" y="2606278"/>
            <a:ext cx="2214389" cy="392415"/>
          </a:xfrm>
          <a:prstGeom prst="rect">
            <a:avLst/>
          </a:prstGeom>
          <a:noFill/>
        </p:spPr>
        <p:txBody>
          <a:bodyPr wrap="none" lIns="68580" tIns="34290" rIns="68580" bIns="34290">
            <a:spAutoFit/>
          </a:bodyPr>
          <a:lstStyle/>
          <a:p>
            <a:pPr algn="ctr"/>
            <a:r>
              <a:rPr lang="en-US" sz="2100" dirty="0">
                <a:ln w="0"/>
                <a:solidFill>
                  <a:srgbClr val="FF0000"/>
                </a:solidFill>
                <a:effectLst>
                  <a:outerShdw blurRad="38100" dist="25400" dir="5400000" algn="ctr" rotWithShape="0">
                    <a:srgbClr val="6E747A">
                      <a:alpha val="43000"/>
                    </a:srgbClr>
                  </a:outerShdw>
                </a:effectLst>
              </a:rPr>
              <a:t>Substance abuse</a:t>
            </a:r>
          </a:p>
        </p:txBody>
      </p:sp>
      <p:sp>
        <p:nvSpPr>
          <p:cNvPr id="2" name="Slide Number Placeholder 1">
            <a:extLst>
              <a:ext uri="{FF2B5EF4-FFF2-40B4-BE49-F238E27FC236}">
                <a16:creationId xmlns:a16="http://schemas.microsoft.com/office/drawing/2014/main" id="{160E74E5-066D-B90C-0AA3-B796652E5A90}"/>
              </a:ext>
            </a:extLst>
          </p:cNvPr>
          <p:cNvSpPr>
            <a:spLocks noGrp="1"/>
          </p:cNvSpPr>
          <p:nvPr>
            <p:ph type="sldNum" sz="quarter" idx="12"/>
          </p:nvPr>
        </p:nvSpPr>
        <p:spPr/>
        <p:txBody>
          <a:bodyPr/>
          <a:lstStyle/>
          <a:p>
            <a:pPr algn="r"/>
            <a:fld id="{C699DFED-651B-44C9-BACE-487AD8AE0C0D}" type="slidenum">
              <a:rPr lang="en-US" altLang="en-US" smtClean="0">
                <a:solidFill>
                  <a:schemeClr val="bg1">
                    <a:lumMod val="50000"/>
                  </a:schemeClr>
                </a:solidFill>
              </a:rPr>
              <a:pPr algn="r"/>
              <a:t>8</a:t>
            </a:fld>
            <a:endParaRPr lang="en-US" altLang="en-US" dirty="0">
              <a:solidFill>
                <a:schemeClr val="bg1">
                  <a:lumMod val="50000"/>
                </a:schemeClr>
              </a:solidFill>
            </a:endParaRPr>
          </a:p>
        </p:txBody>
      </p:sp>
    </p:spTree>
    <p:extLst>
      <p:ext uri="{BB962C8B-B14F-4D97-AF65-F5344CB8AC3E}">
        <p14:creationId xmlns:p14="http://schemas.microsoft.com/office/powerpoint/2010/main" val="1867199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lt1"/>
                </a:solidFill>
              </a:rPr>
              <a:t>Research</a:t>
            </a:r>
            <a:endParaRPr b="1" dirty="0">
              <a:solidFill>
                <a:schemeClr val="lt1"/>
              </a:solidFill>
            </a:endParaRPr>
          </a:p>
        </p:txBody>
      </p:sp>
      <p:sp>
        <p:nvSpPr>
          <p:cNvPr id="67" name="Google Shape;67;p14"/>
          <p:cNvSpPr txBox="1">
            <a:spLocks noGrp="1"/>
          </p:cNvSpPr>
          <p:nvPr>
            <p:ph type="body" idx="4294967295"/>
          </p:nvPr>
        </p:nvSpPr>
        <p:spPr>
          <a:xfrm>
            <a:off x="311700" y="1995776"/>
            <a:ext cx="8520600" cy="2573073"/>
          </a:xfrm>
          <a:prstGeom prst="rect">
            <a:avLst/>
          </a:prstGeom>
        </p:spPr>
        <p:txBody>
          <a:bodyPr spcFirstLastPara="1" wrap="square" lIns="91425" tIns="91425" rIns="91425" bIns="91425" anchor="t" anchorCtr="0">
            <a:normAutofit/>
          </a:bodyPr>
          <a:lstStyle/>
          <a:p>
            <a:pPr marL="0" indent="0">
              <a:spcAft>
                <a:spcPts val="1200"/>
              </a:spcAft>
              <a:buNone/>
            </a:pPr>
            <a:r>
              <a:rPr lang="en-US" sz="1800" b="1" dirty="0">
                <a:effectLst/>
                <a:latin typeface="Helvetica" panose="020B0604020202020204" pitchFamily="34" charset="0"/>
                <a:ea typeface="Calibri" panose="020F0502020204030204" pitchFamily="34" charset="0"/>
                <a:cs typeface="Helvetica" panose="020B0604020202020204" pitchFamily="34" charset="0"/>
              </a:rPr>
              <a:t>Question: </a:t>
            </a:r>
            <a:r>
              <a:rPr lang="en-US" sz="1800" dirty="0">
                <a:effectLst/>
                <a:latin typeface="Helvetica" panose="020B0604020202020204" pitchFamily="34" charset="0"/>
                <a:ea typeface="Calibri" panose="020F0502020204030204" pitchFamily="34" charset="0"/>
                <a:cs typeface="Helvetica" panose="020B0604020202020204" pitchFamily="34" charset="0"/>
              </a:rPr>
              <a:t>What are the salient points of </a:t>
            </a:r>
            <a:r>
              <a:rPr lang="en-US" sz="1800" dirty="0">
                <a:latin typeface="Helvetica" panose="020B0604020202020204" pitchFamily="34" charset="0"/>
                <a:ea typeface="Calibri" panose="020F0502020204030204" pitchFamily="34" charset="0"/>
                <a:cs typeface="Helvetica" panose="020B0604020202020204" pitchFamily="34" charset="0"/>
              </a:rPr>
              <a:t>LGBT+</a:t>
            </a:r>
            <a:r>
              <a:rPr lang="en-US" sz="1800" dirty="0">
                <a:effectLst/>
                <a:latin typeface="Helvetica" panose="020B0604020202020204" pitchFamily="34" charset="0"/>
                <a:ea typeface="Calibri" panose="020F0502020204030204" pitchFamily="34" charset="0"/>
                <a:cs typeface="Helvetica" panose="020B0604020202020204" pitchFamily="34" charset="0"/>
              </a:rPr>
              <a:t> perception and expectations of inclusive healthcare that impact the patient experience of individuals who identify as LGBT+? </a:t>
            </a:r>
          </a:p>
          <a:p>
            <a:pPr marL="0" indent="0">
              <a:spcAft>
                <a:spcPts val="1200"/>
              </a:spcAft>
              <a:buNone/>
            </a:pPr>
            <a:r>
              <a:rPr lang="en-US" b="1" dirty="0">
                <a:latin typeface="Helvetica" panose="020B0604020202020204" pitchFamily="34" charset="0"/>
                <a:ea typeface="Calibri" panose="020F0502020204030204" pitchFamily="34" charset="0"/>
                <a:cs typeface="Helvetica" panose="020B0604020202020204" pitchFamily="34" charset="0"/>
              </a:rPr>
              <a:t>Method: </a:t>
            </a:r>
            <a:r>
              <a:rPr lang="en-US" dirty="0">
                <a:latin typeface="Helvetica" panose="020B0604020202020204" pitchFamily="34" charset="0"/>
                <a:ea typeface="Calibri" panose="020F0502020204030204" pitchFamily="34" charset="0"/>
                <a:cs typeface="Helvetica" panose="020B0604020202020204" pitchFamily="34" charset="0"/>
              </a:rPr>
              <a:t>Qualitative Descriptive Design, 19 Interviews, LGBT+ Adults, living in South Florida, IRB approved by the University of Miami</a:t>
            </a:r>
            <a:endParaRPr lang="en-US" sz="1600" b="1" dirty="0">
              <a:effectLst/>
              <a:latin typeface="Helvetica" panose="020B0604020202020204" pitchFamily="34" charset="0"/>
              <a:ea typeface="Calibri" panose="020F0502020204030204" pitchFamily="34" charset="0"/>
              <a:cs typeface="Helvetica" panose="020B0604020202020204" pitchFamily="34" charset="0"/>
            </a:endParaRPr>
          </a:p>
          <a:p>
            <a:pPr marL="0" lvl="0" indent="0" algn="l" rtl="0">
              <a:spcBef>
                <a:spcPts val="0"/>
              </a:spcBef>
              <a:spcAft>
                <a:spcPts val="12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23 Conference Brand Slid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3294</Words>
  <Application>Microsoft Office PowerPoint</Application>
  <PresentationFormat>On-screen Show (16:9)</PresentationFormat>
  <Paragraphs>355</Paragraphs>
  <Slides>25</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Gotham-book</vt:lpstr>
      <vt:lpstr>Helvetica</vt:lpstr>
      <vt:lpstr>inherit</vt:lpstr>
      <vt:lpstr>Manrope</vt:lpstr>
      <vt:lpstr>Open Sans</vt:lpstr>
      <vt:lpstr>Times New Roman</vt:lpstr>
      <vt:lpstr>2023 Conference Brand Slide</vt:lpstr>
      <vt:lpstr>Advancing LGBT+ Inclusive Healthcare: Voices from S. Florida</vt:lpstr>
      <vt:lpstr>PowerPoint Presentation</vt:lpstr>
      <vt:lpstr>Background </vt:lpstr>
      <vt:lpstr>Background</vt:lpstr>
      <vt:lpstr>Background</vt:lpstr>
      <vt:lpstr>Significance</vt:lpstr>
      <vt:lpstr>Significance</vt:lpstr>
      <vt:lpstr>PowerPoint Presentation</vt:lpstr>
      <vt:lpstr>Research</vt:lpstr>
      <vt:lpstr>Results</vt:lpstr>
      <vt:lpstr>Theme 1: Barriers to accessing healthcare</vt:lpstr>
      <vt:lpstr>Theme 2: Healthcare Experiences</vt:lpstr>
      <vt:lpstr>Theme 3: Ideal LGBT+ Inclusive Healthcare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LGBT+ Inclusive Healthcare: Voices from S. Florida</dc:title>
  <dc:creator>Roberto Roman</dc:creator>
  <cp:lastModifiedBy>Roberto Roman</cp:lastModifiedBy>
  <cp:revision>6</cp:revision>
  <dcterms:modified xsi:type="dcterms:W3CDTF">2023-09-15T04:41:26Z</dcterms:modified>
</cp:coreProperties>
</file>