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6ae54b6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6ae54b6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6ae54b6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6ae54b6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6ae54b63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6ae54b6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6ae54b63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56ae54b63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6ae54b63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6ae54b63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6634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1"/>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p:cNvPicPr preferRelativeResize="0"/>
          <p:nvPr/>
        </p:nvPicPr>
        <p:blipFill>
          <a:blip r:embed="rId2">
            <a:alphaModFix/>
          </a:blip>
          <a:stretch>
            <a:fillRect/>
          </a:stretch>
        </p:blipFill>
        <p:spPr>
          <a:xfrm>
            <a:off x="0" y="-1"/>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82986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2423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b="1"/>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0"/>
          <p:cNvPicPr preferRelativeResize="0"/>
          <p:nvPr/>
        </p:nvPicPr>
        <p:blipFill>
          <a:blip r:embed="rId2">
            <a:alphaModFix/>
          </a:blip>
          <a:stretch>
            <a:fillRect/>
          </a:stretch>
        </p:blipFill>
        <p:spPr>
          <a:xfrm>
            <a:off x="0" y="43338"/>
            <a:ext cx="9144000" cy="5056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0" y="0"/>
            <a:ext cx="9144000" cy="5143500"/>
          </a:xfrm>
          <a:prstGeom prst="rect">
            <a:avLst/>
          </a:prstGeom>
          <a:noFill/>
          <a:ln>
            <a:noFill/>
          </a:ln>
        </p:spPr>
      </p:pic>
      <p:pic>
        <p:nvPicPr>
          <p:cNvPr id="10" name="Google Shape;10;p1"/>
          <p:cNvPicPr preferRelativeResize="0"/>
          <p:nvPr/>
        </p:nvPicPr>
        <p:blipFill>
          <a:blip r:embed="rId14">
            <a:alphaModFix/>
          </a:blip>
          <a:stretch>
            <a:fillRect/>
          </a:stretch>
        </p:blipFill>
        <p:spPr>
          <a:xfrm>
            <a:off x="0" y="0"/>
            <a:ext cx="9144000" cy="5143500"/>
          </a:xfrm>
          <a:prstGeom prst="rect">
            <a:avLst/>
          </a:prstGeom>
          <a:noFill/>
          <a:ln>
            <a:noFill/>
          </a:ln>
        </p:spPr>
      </p:pic>
      <p:pic>
        <p:nvPicPr>
          <p:cNvPr id="11" name="Google Shape;11;p1"/>
          <p:cNvPicPr preferRelativeResize="0"/>
          <p:nvPr/>
        </p:nvPicPr>
        <p:blipFill>
          <a:blip r:embed="rId15">
            <a:alphaModFix/>
          </a:blip>
          <a:stretch>
            <a:fill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11700" y="475450"/>
            <a:ext cx="4865100" cy="1099200"/>
          </a:xfrm>
          <a:prstGeom prst="rect">
            <a:avLst/>
          </a:prstGeom>
        </p:spPr>
        <p:txBody>
          <a:bodyPr spcFirstLastPara="1" wrap="square" lIns="91425" tIns="91425" rIns="91425" bIns="91425" anchor="b" anchorCtr="0">
            <a:normAutofit/>
          </a:bodyPr>
          <a:lstStyle/>
          <a:p>
            <a:pPr marL="0" lvl="0" indent="0"/>
            <a:r>
              <a:rPr lang="en-US" sz="2400" b="1" i="1" dirty="0"/>
              <a:t>Re-Imagining Health Care as an Adapted Public Utility</a:t>
            </a:r>
          </a:p>
        </p:txBody>
      </p:sp>
      <p:sp>
        <p:nvSpPr>
          <p:cNvPr id="61" name="Google Shape;61;p13"/>
          <p:cNvSpPr txBox="1">
            <a:spLocks noGrp="1"/>
          </p:cNvSpPr>
          <p:nvPr>
            <p:ph type="subTitle" idx="1"/>
          </p:nvPr>
        </p:nvSpPr>
        <p:spPr>
          <a:xfrm>
            <a:off x="311700" y="1574650"/>
            <a:ext cx="4865100" cy="792600"/>
          </a:xfrm>
          <a:prstGeom prst="rect">
            <a:avLst/>
          </a:prstGeom>
        </p:spPr>
        <p:txBody>
          <a:bodyPr spcFirstLastPara="1" wrap="square" lIns="91425" tIns="91425" rIns="91425" bIns="91425" anchor="t" anchorCtr="0">
            <a:normAutofit fontScale="85000" lnSpcReduction="20000"/>
          </a:bodyPr>
          <a:lstStyle/>
          <a:p>
            <a:pPr marL="0" lvl="0" indent="0"/>
            <a:endParaRPr lang="en-US" b="1" i="1" dirty="0"/>
          </a:p>
          <a:p>
            <a:pPr marL="0" lvl="0" indent="0"/>
            <a:r>
              <a:rPr lang="en-US" b="1" i="1" dirty="0" smtClean="0"/>
              <a:t>John Silver </a:t>
            </a:r>
            <a:r>
              <a:rPr lang="en-US" b="1" i="1" dirty="0" err="1" smtClean="0"/>
              <a:t>Ph.D</a:t>
            </a:r>
            <a:r>
              <a:rPr lang="en-US" b="1" i="1" dirty="0" smtClean="0"/>
              <a:t> RN</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b="1" dirty="0" smtClean="0">
                <a:solidFill>
                  <a:schemeClr val="lt1"/>
                </a:solidFill>
              </a:rPr>
              <a:t>What</a:t>
            </a:r>
            <a:r>
              <a:rPr lang="en" b="1" dirty="0" smtClean="0">
                <a:solidFill>
                  <a:schemeClr val="lt1"/>
                </a:solidFill>
              </a:rPr>
              <a:t> should be the values in healthcare?</a:t>
            </a:r>
            <a:endParaRPr b="1" dirty="0">
              <a:solidFill>
                <a:schemeClr val="lt1"/>
              </a:solidFill>
            </a:endParaRPr>
          </a:p>
        </p:txBody>
      </p:sp>
      <p:sp>
        <p:nvSpPr>
          <p:cNvPr id="67" name="Google Shape;67;p14"/>
          <p:cNvSpPr txBox="1">
            <a:spLocks noGrp="1"/>
          </p:cNvSpPr>
          <p:nvPr>
            <p:ph type="body" idx="4294967295"/>
          </p:nvPr>
        </p:nvSpPr>
        <p:spPr>
          <a:xfrm>
            <a:off x="311700" y="1858950"/>
            <a:ext cx="8520600" cy="2709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smtClean="0">
                <a:latin typeface="Algerian" panose="04020705040A02060702" pitchFamily="82" charset="0"/>
              </a:rPr>
              <a:t>EQUITY</a:t>
            </a:r>
            <a:r>
              <a:rPr lang="en" dirty="0" smtClean="0"/>
              <a:t>                                                                      EQUAL OPPORTUNITY </a:t>
            </a:r>
          </a:p>
          <a:p>
            <a:pPr marL="0" lvl="0" indent="0" algn="l" rtl="0">
              <a:spcBef>
                <a:spcPts val="0"/>
              </a:spcBef>
              <a:spcAft>
                <a:spcPts val="1200"/>
              </a:spcAft>
              <a:buNone/>
            </a:pPr>
            <a:r>
              <a:rPr lang="en" dirty="0" smtClean="0"/>
              <a:t>                   </a:t>
            </a:r>
            <a:r>
              <a:rPr lang="en" dirty="0" smtClean="0">
                <a:latin typeface="AR BLANCA" panose="02000000000000000000" pitchFamily="2" charset="0"/>
              </a:rPr>
              <a:t>INCLUSION</a:t>
            </a:r>
          </a:p>
          <a:p>
            <a:pPr marL="0" lvl="0" indent="0" algn="l" rtl="0">
              <a:spcBef>
                <a:spcPts val="0"/>
              </a:spcBef>
              <a:spcAft>
                <a:spcPts val="1200"/>
              </a:spcAft>
              <a:buNone/>
            </a:pPr>
            <a:r>
              <a:rPr lang="en" dirty="0" smtClean="0"/>
              <a:t>   </a:t>
            </a:r>
            <a:r>
              <a:rPr lang="en" dirty="0" smtClean="0"/>
              <a:t>DUTY                                                                </a:t>
            </a:r>
            <a:r>
              <a:rPr lang="en" dirty="0" smtClean="0">
                <a:latin typeface="Cooper Black" panose="0208090404030B020404" pitchFamily="18" charset="0"/>
              </a:rPr>
              <a:t>ETHICS</a:t>
            </a:r>
            <a:r>
              <a:rPr lang="en" dirty="0" smtClean="0"/>
              <a:t>      </a:t>
            </a:r>
            <a:endParaRPr lang="en" dirty="0"/>
          </a:p>
          <a:p>
            <a:pPr marL="0" lvl="0" indent="0" algn="l" rtl="0">
              <a:spcBef>
                <a:spcPts val="0"/>
              </a:spcBef>
              <a:spcAft>
                <a:spcPts val="1200"/>
              </a:spcAft>
              <a:buNone/>
            </a:pPr>
            <a:r>
              <a:rPr lang="en" dirty="0" smtClean="0"/>
              <a:t>                                     </a:t>
            </a:r>
            <a:r>
              <a:rPr lang="en" dirty="0" smtClean="0">
                <a:latin typeface="Arial Black" panose="020B0A04020102020204" pitchFamily="34" charset="0"/>
              </a:rPr>
              <a:t>DIVERSITY</a:t>
            </a:r>
            <a:r>
              <a:rPr lang="en" dirty="0" smtClean="0"/>
              <a:t>          </a:t>
            </a:r>
            <a:r>
              <a:rPr lang="en" dirty="0" smtClean="0"/>
              <a:t>                  PARTNERSHIP                </a:t>
            </a:r>
            <a:endParaRPr lang="en" dirty="0" smtClean="0"/>
          </a:p>
          <a:p>
            <a:pPr marL="0" lvl="0" indent="0" algn="l" rtl="0">
              <a:spcBef>
                <a:spcPts val="0"/>
              </a:spcBef>
              <a:spcAft>
                <a:spcPts val="1200"/>
              </a:spcAft>
              <a:buNone/>
            </a:pPr>
            <a:r>
              <a:rPr lang="en" dirty="0" smtClean="0">
                <a:latin typeface="AR DESTINE" panose="02000000000000000000" pitchFamily="2" charset="0"/>
              </a:rPr>
              <a:t>      JUSTICE     </a:t>
            </a:r>
            <a:endParaRPr lang="en" dirty="0" smtClean="0">
              <a:latin typeface="AR DESTINE" panose="02000000000000000000" pitchFamily="2" charset="0"/>
            </a:endParaRPr>
          </a:p>
          <a:p>
            <a:pPr marL="0" lvl="0" indent="0" algn="l" rtl="0">
              <a:spcBef>
                <a:spcPts val="0"/>
              </a:spcBef>
              <a:spcAft>
                <a:spcPts val="1200"/>
              </a:spcAft>
              <a:buNone/>
            </a:pPr>
            <a:r>
              <a:rPr lang="en" dirty="0" smtClean="0">
                <a:latin typeface="AR DESTINE" panose="02000000000000000000" pitchFamily="2" charset="0"/>
              </a:rPr>
              <a:t>                       COST EFFICIENCY</a:t>
            </a:r>
            <a:r>
              <a:rPr lang="en" dirty="0" smtClean="0">
                <a:latin typeface="AR DESTINE" panose="02000000000000000000" pitchFamily="2" charset="0"/>
              </a:rPr>
              <a:t>         </a:t>
            </a:r>
            <a:r>
              <a:rPr lang="en" dirty="0" smtClean="0">
                <a:latin typeface="AR DARLING" panose="02000000000000000000" pitchFamily="2" charset="0"/>
              </a:rPr>
              <a:t>COMMUNITY HEALTH</a:t>
            </a:r>
            <a:endParaRPr dirty="0">
              <a:latin typeface="AR DARLING" panose="02000000000000000000"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2"/>
          </p:nvPr>
        </p:nvSpPr>
        <p:spPr>
          <a:xfrm>
            <a:off x="4939500" y="193780"/>
            <a:ext cx="3837000" cy="4814225"/>
          </a:xfrm>
          <a:prstGeom prst="rect">
            <a:avLst/>
          </a:prstGeom>
        </p:spPr>
        <p:txBody>
          <a:bodyPr spcFirstLastPara="1" wrap="square" lIns="91425" tIns="91425" rIns="91425" bIns="91425" anchor="ctr" anchorCtr="0">
            <a:normAutofit fontScale="85000" lnSpcReduction="10000"/>
          </a:bodyPr>
          <a:lstStyle/>
          <a:p>
            <a:r>
              <a:rPr lang="en-US" dirty="0"/>
              <a:t>Equitable, targeted, data driven access appropriate to every communities needs</a:t>
            </a:r>
          </a:p>
          <a:p>
            <a:r>
              <a:rPr lang="en-US" dirty="0">
                <a:latin typeface="Arial Black" panose="020B0A04020102020204" pitchFamily="34" charset="0"/>
              </a:rPr>
              <a:t>Quality evidence based care</a:t>
            </a:r>
          </a:p>
          <a:p>
            <a:r>
              <a:rPr lang="en-US" dirty="0"/>
              <a:t>Equitable, targeted, and evidence based distribution of resources </a:t>
            </a:r>
          </a:p>
          <a:p>
            <a:r>
              <a:rPr lang="en-US" dirty="0">
                <a:latin typeface="Arial Black" panose="020B0A04020102020204" pitchFamily="34" charset="0"/>
              </a:rPr>
              <a:t>Interdisciplinary practitioner led administration so that the system is congruent with their values and maximizes their skill sets</a:t>
            </a:r>
          </a:p>
          <a:p>
            <a:r>
              <a:rPr lang="en-US" dirty="0"/>
              <a:t>Equitable and positive outcomes</a:t>
            </a:r>
          </a:p>
          <a:p>
            <a:r>
              <a:rPr lang="en-US" dirty="0">
                <a:latin typeface="Arial Black" panose="020B0A04020102020204" pitchFamily="34" charset="0"/>
              </a:rPr>
              <a:t>Cost efficiency</a:t>
            </a:r>
          </a:p>
          <a:p>
            <a:r>
              <a:rPr lang="en-US" dirty="0"/>
              <a:t>Social accountability and a mandate for direct public reporting.</a:t>
            </a:r>
          </a:p>
          <a:p>
            <a:pPr marL="0" lvl="0" indent="0" algn="l" rtl="0">
              <a:spcBef>
                <a:spcPts val="0"/>
              </a:spcBef>
              <a:spcAft>
                <a:spcPts val="1200"/>
              </a:spcAft>
              <a:buNone/>
            </a:pPr>
            <a:endParaRPr dirty="0"/>
          </a:p>
        </p:txBody>
      </p:sp>
      <p:sp>
        <p:nvSpPr>
          <p:cNvPr id="73" name="Google Shape;73;p15"/>
          <p:cNvSpPr txBox="1">
            <a:spLocks noGrp="1"/>
          </p:cNvSpPr>
          <p:nvPr>
            <p:ph type="title"/>
          </p:nvPr>
        </p:nvSpPr>
        <p:spPr>
          <a:xfrm>
            <a:off x="265500" y="151391"/>
            <a:ext cx="4242300" cy="2564084"/>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smtClean="0"/>
              <a:t>What are the goals of a health care system?</a:t>
            </a:r>
            <a:endParaRPr b="1" dirty="0"/>
          </a:p>
        </p:txBody>
      </p:sp>
      <p:sp>
        <p:nvSpPr>
          <p:cNvPr id="74" name="Google Shape;74;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smtClean="0"/>
              <a:t>What do we mean by intentional design?</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372" y="3305406"/>
            <a:ext cx="1407328" cy="8893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5" y="3273841"/>
            <a:ext cx="1383691" cy="92091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solidFill>
                  <a:srgbClr val="FFFFFF"/>
                </a:solidFill>
              </a:rPr>
              <a:t>Does a </a:t>
            </a:r>
            <a:r>
              <a:rPr lang="en-US" dirty="0" smtClean="0">
                <a:solidFill>
                  <a:srgbClr val="FFFFFF"/>
                </a:solidFill>
              </a:rPr>
              <a:t>Systemic Model Exist that meets the 7 Goals?</a:t>
            </a:r>
            <a:r>
              <a:rPr lang="en-US" dirty="0">
                <a:solidFill>
                  <a:srgbClr val="FFFFFF"/>
                </a:solidFill>
              </a:rPr>
              <a:t/>
            </a:r>
            <a:br>
              <a:rPr lang="en-US" dirty="0">
                <a:solidFill>
                  <a:srgbClr val="FFFFFF"/>
                </a:solidFill>
              </a:rPr>
            </a:br>
            <a:endParaRPr dirty="0"/>
          </a:p>
        </p:txBody>
      </p:sp>
      <p:sp>
        <p:nvSpPr>
          <p:cNvPr id="80" name="Google Shape;80;p16"/>
          <p:cNvSpPr txBox="1">
            <a:spLocks noGrp="1"/>
          </p:cNvSpPr>
          <p:nvPr>
            <p:ph type="body" idx="1"/>
          </p:nvPr>
        </p:nvSpPr>
        <p:spPr>
          <a:xfrm>
            <a:off x="311700" y="1017725"/>
            <a:ext cx="3999900" cy="3039547"/>
          </a:xfrm>
          <a:prstGeom prst="rect">
            <a:avLst/>
          </a:prstGeom>
        </p:spPr>
        <p:txBody>
          <a:bodyPr spcFirstLastPara="1" wrap="square" lIns="91425" tIns="91425" rIns="91425" bIns="91425" anchor="t" anchorCtr="0">
            <a:normAutofit fontScale="25000" lnSpcReduction="20000"/>
          </a:bodyPr>
          <a:lstStyle/>
          <a:p>
            <a:pPr marL="570265" lvl="1" indent="-285132">
              <a:lnSpc>
                <a:spcPct val="170000"/>
              </a:lnSpc>
              <a:buFont typeface="Arial"/>
              <a:buChar char="•"/>
            </a:pPr>
            <a:r>
              <a:rPr lang="en-US" sz="4200" dirty="0" smtClean="0">
                <a:solidFill>
                  <a:srgbClr val="FF0000"/>
                </a:solidFill>
                <a:latin typeface="Gabriel Sans Condensed"/>
              </a:rPr>
              <a:t>Conceptually changing health care from individual interactions to integrated community </a:t>
            </a:r>
            <a:r>
              <a:rPr lang="en-US" sz="4200" dirty="0" smtClean="0">
                <a:solidFill>
                  <a:srgbClr val="FF0000"/>
                </a:solidFill>
                <a:latin typeface="Gabriel Sans Condensed"/>
              </a:rPr>
              <a:t>services</a:t>
            </a:r>
          </a:p>
          <a:p>
            <a:pPr marL="285133" lvl="1" indent="0">
              <a:lnSpc>
                <a:spcPct val="170000"/>
              </a:lnSpc>
              <a:buNone/>
            </a:pPr>
            <a:endParaRPr lang="en-US" sz="4200" dirty="0" smtClean="0">
              <a:solidFill>
                <a:srgbClr val="FF0000"/>
              </a:solidFill>
              <a:latin typeface="Gabriel Sans Condensed"/>
            </a:endParaRPr>
          </a:p>
          <a:p>
            <a:pPr marL="570265" lvl="1" indent="-285132">
              <a:lnSpc>
                <a:spcPct val="170000"/>
              </a:lnSpc>
              <a:buFont typeface="Arial"/>
              <a:buChar char="•"/>
            </a:pPr>
            <a:r>
              <a:rPr lang="en-US" sz="4200" dirty="0" smtClean="0">
                <a:solidFill>
                  <a:srgbClr val="FF0000"/>
                </a:solidFill>
                <a:latin typeface="Gabriel Sans Condensed"/>
              </a:rPr>
              <a:t>This model is humanistic wherein the services being provided are regarded as a vital necessity - not a </a:t>
            </a:r>
            <a:r>
              <a:rPr lang="en-US" sz="4200" dirty="0" smtClean="0">
                <a:solidFill>
                  <a:srgbClr val="FF0000"/>
                </a:solidFill>
                <a:latin typeface="Gabriel Sans Condensed"/>
              </a:rPr>
              <a:t>commodity</a:t>
            </a:r>
          </a:p>
          <a:p>
            <a:pPr marL="285133" lvl="1" indent="0">
              <a:lnSpc>
                <a:spcPct val="170000"/>
              </a:lnSpc>
              <a:buNone/>
            </a:pPr>
            <a:endParaRPr lang="en-US" sz="4200" dirty="0" smtClean="0">
              <a:solidFill>
                <a:srgbClr val="FF0000"/>
              </a:solidFill>
              <a:latin typeface="Gabriel Sans Condensed"/>
            </a:endParaRPr>
          </a:p>
          <a:p>
            <a:pPr marL="570265" lvl="1" indent="-285132">
              <a:lnSpc>
                <a:spcPct val="170000"/>
              </a:lnSpc>
              <a:buFont typeface="Arial"/>
              <a:buChar char="•"/>
            </a:pPr>
            <a:r>
              <a:rPr lang="en-US" sz="4200" dirty="0" smtClean="0">
                <a:solidFill>
                  <a:srgbClr val="FF0000"/>
                </a:solidFill>
                <a:latin typeface="Gabriel Sans Condensed"/>
              </a:rPr>
              <a:t>Current “solutions” only speak to restructuring the </a:t>
            </a:r>
            <a:r>
              <a:rPr lang="en-US" sz="4200" dirty="0" smtClean="0">
                <a:solidFill>
                  <a:srgbClr val="FF0000"/>
                </a:solidFill>
                <a:latin typeface="Gabriel Sans Condensed Bold"/>
              </a:rPr>
              <a:t>PAYMENT system, not the delivery “system”</a:t>
            </a:r>
            <a:endParaRPr dirty="0"/>
          </a:p>
        </p:txBody>
      </p:sp>
      <p:sp>
        <p:nvSpPr>
          <p:cNvPr id="81" name="Google Shape;81;p16"/>
          <p:cNvSpPr txBox="1">
            <a:spLocks noGrp="1"/>
          </p:cNvSpPr>
          <p:nvPr>
            <p:ph type="body" idx="2"/>
          </p:nvPr>
        </p:nvSpPr>
        <p:spPr>
          <a:xfrm>
            <a:off x="4832400" y="1152474"/>
            <a:ext cx="3500146" cy="2595959"/>
          </a:xfrm>
          <a:prstGeom prst="rect">
            <a:avLst/>
          </a:prstGeom>
        </p:spPr>
        <p:txBody>
          <a:bodyPr spcFirstLastPara="1" wrap="square" lIns="91425" tIns="91425" rIns="91425" bIns="91425" anchor="t" anchorCtr="0">
            <a:normAutofit/>
          </a:bodyPr>
          <a:lstStyle/>
          <a:p>
            <a:pPr marL="0" indent="0" algn="ctr">
              <a:spcAft>
                <a:spcPts val="1200"/>
              </a:spcAft>
              <a:buNone/>
            </a:pPr>
            <a:r>
              <a:rPr lang="en-US" dirty="0" smtClean="0">
                <a:solidFill>
                  <a:schemeClr val="accent1">
                    <a:lumMod val="75000"/>
                  </a:schemeClr>
                </a:solidFill>
                <a:latin typeface="Arial" panose="020B0604020202020204" pitchFamily="34" charset="0"/>
                <a:cs typeface="Arial" panose="020B0604020202020204" pitchFamily="34" charset="0"/>
              </a:rPr>
              <a:t>YES!</a:t>
            </a:r>
          </a:p>
          <a:p>
            <a:pPr marL="0" indent="0" algn="ctr">
              <a:spcAft>
                <a:spcPts val="1200"/>
              </a:spcAft>
              <a:buNone/>
            </a:pPr>
            <a:r>
              <a:rPr lang="en-US" dirty="0" smtClean="0">
                <a:solidFill>
                  <a:schemeClr val="accent1">
                    <a:lumMod val="75000"/>
                  </a:schemeClr>
                </a:solidFill>
                <a:latin typeface="Arial" panose="020B0604020202020204" pitchFamily="34" charset="0"/>
                <a:cs typeface="Arial" panose="020B0604020202020204" pitchFamily="34" charset="0"/>
              </a:rPr>
              <a:t>The </a:t>
            </a:r>
            <a:r>
              <a:rPr lang="en-US" dirty="0">
                <a:solidFill>
                  <a:schemeClr val="accent1">
                    <a:lumMod val="75000"/>
                  </a:schemeClr>
                </a:solidFill>
                <a:latin typeface="Arial" panose="020B0604020202020204" pitchFamily="34" charset="0"/>
                <a:cs typeface="Arial" panose="020B0604020202020204" pitchFamily="34" charset="0"/>
              </a:rPr>
              <a:t>Adapted Public Utility Model</a:t>
            </a:r>
          </a:p>
          <a:p>
            <a:pPr marL="0" lvl="0" indent="0" algn="l" rtl="0">
              <a:spcBef>
                <a:spcPts val="0"/>
              </a:spcBef>
              <a:spcAft>
                <a:spcPts val="1200"/>
              </a:spcAft>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69558"/>
            <a:ext cx="8520600" cy="787231"/>
          </a:xfrm>
          <a:prstGeom prst="rect">
            <a:avLst/>
          </a:prstGeom>
        </p:spPr>
        <p:txBody>
          <a:bodyPr spcFirstLastPara="1" wrap="square" lIns="91425" tIns="91425" rIns="91425" bIns="91425" anchor="t" anchorCtr="0">
            <a:normAutofit/>
          </a:bodyPr>
          <a:lstStyle/>
          <a:p>
            <a:pPr lvl="0" algn="ctr"/>
            <a:r>
              <a:rPr lang="en-US" dirty="0">
                <a:solidFill>
                  <a:schemeClr val="accent1">
                    <a:lumMod val="75000"/>
                  </a:schemeClr>
                </a:solidFill>
                <a:latin typeface="Arial Rounded MT Bold" panose="020F0704030504030204" pitchFamily="34" charset="77"/>
              </a:rPr>
              <a:t>Nurse Administered Public Utility Model</a:t>
            </a:r>
            <a:endParaRPr dirty="0"/>
          </a:p>
        </p:txBody>
      </p:sp>
      <p:sp>
        <p:nvSpPr>
          <p:cNvPr id="87" name="Google Shape;87;p17"/>
          <p:cNvSpPr txBox="1">
            <a:spLocks noGrp="1"/>
          </p:cNvSpPr>
          <p:nvPr>
            <p:ph type="body" idx="1"/>
          </p:nvPr>
        </p:nvSpPr>
        <p:spPr>
          <a:xfrm>
            <a:off x="311700" y="902289"/>
            <a:ext cx="7923956" cy="3666585"/>
          </a:xfrm>
          <a:prstGeom prst="rect">
            <a:avLst/>
          </a:prstGeom>
        </p:spPr>
        <p:txBody>
          <a:bodyPr spcFirstLastPara="1" wrap="square" lIns="91425" tIns="91425" rIns="91425" bIns="91425" anchor="t" anchorCtr="0">
            <a:normAutofit/>
          </a:bodyPr>
          <a:lstStyle/>
          <a:p>
            <a:r>
              <a:rPr lang="en-US" dirty="0"/>
              <a:t>Resolves the “Right” vs “Commodity” </a:t>
            </a:r>
            <a:r>
              <a:rPr lang="en-US" dirty="0" smtClean="0"/>
              <a:t>issue while avoiding the socialist “trap”</a:t>
            </a:r>
            <a:endParaRPr lang="en-US" dirty="0" smtClean="0"/>
          </a:p>
          <a:p>
            <a:endParaRPr lang="en-US" dirty="0"/>
          </a:p>
          <a:p>
            <a:r>
              <a:rPr lang="en-US" dirty="0"/>
              <a:t>Model was used in US history to resolve the “electricity” </a:t>
            </a:r>
            <a:r>
              <a:rPr lang="en-US" dirty="0" smtClean="0"/>
              <a:t>issue</a:t>
            </a:r>
          </a:p>
          <a:p>
            <a:endParaRPr lang="en-US" dirty="0"/>
          </a:p>
          <a:p>
            <a:r>
              <a:rPr lang="en-US" dirty="0">
                <a:solidFill>
                  <a:srgbClr val="FF0000"/>
                </a:solidFill>
              </a:rPr>
              <a:t>Integrates</a:t>
            </a:r>
            <a:r>
              <a:rPr lang="en-US" dirty="0"/>
              <a:t> community, state, and federal </a:t>
            </a:r>
            <a:r>
              <a:rPr lang="en-US" dirty="0" smtClean="0"/>
              <a:t>resources</a:t>
            </a:r>
          </a:p>
          <a:p>
            <a:endParaRPr lang="en-US" dirty="0"/>
          </a:p>
          <a:p>
            <a:r>
              <a:rPr lang="en-US" dirty="0"/>
              <a:t>Provides ability to </a:t>
            </a:r>
            <a:r>
              <a:rPr lang="en-US" dirty="0">
                <a:solidFill>
                  <a:srgbClr val="FF0000"/>
                </a:solidFill>
              </a:rPr>
              <a:t>negotiate prices</a:t>
            </a:r>
            <a:r>
              <a:rPr lang="en-US" dirty="0"/>
              <a:t> based on scale (including pharmaceuticals</a:t>
            </a:r>
            <a:r>
              <a:rPr lang="en-US" dirty="0" smtClean="0"/>
              <a:t>)</a:t>
            </a:r>
          </a:p>
          <a:p>
            <a:endParaRPr lang="en-US" dirty="0"/>
          </a:p>
          <a:p>
            <a:r>
              <a:rPr lang="en-US" dirty="0"/>
              <a:t>Provides targeted </a:t>
            </a:r>
            <a:r>
              <a:rPr lang="en-US" dirty="0" smtClean="0"/>
              <a:t>access and resources </a:t>
            </a:r>
            <a:r>
              <a:rPr lang="en-US" dirty="0"/>
              <a:t>based on </a:t>
            </a:r>
            <a:r>
              <a:rPr lang="en-US" dirty="0" smtClean="0"/>
              <a:t>community need</a:t>
            </a:r>
          </a:p>
          <a:p>
            <a:endParaRPr lang="en-US" dirty="0"/>
          </a:p>
          <a:p>
            <a:r>
              <a:rPr lang="en-US" dirty="0"/>
              <a:t>Allows for multi-tiered sustainable financial </a:t>
            </a:r>
            <a:r>
              <a:rPr lang="en-US" dirty="0" smtClean="0"/>
              <a:t>support</a:t>
            </a:r>
          </a:p>
          <a:p>
            <a:endParaRPr lang="en-US" dirty="0"/>
          </a:p>
          <a:p>
            <a:r>
              <a:rPr lang="en-US" dirty="0"/>
              <a:t>Allows for multi-tiered administrative oversight and intersystem cooperation </a:t>
            </a:r>
          </a:p>
          <a:p>
            <a:pPr marL="0" lvl="0" indent="0" algn="l" rtl="0">
              <a:spcBef>
                <a:spcPts val="0"/>
              </a:spcBef>
              <a:spcAft>
                <a:spcPts val="1200"/>
              </a:spcAft>
              <a:buNone/>
            </a:pPr>
            <a:endParaRPr dirty="0"/>
          </a:p>
        </p:txBody>
      </p:sp>
      <p:sp>
        <p:nvSpPr>
          <p:cNvPr id="88" name="Google Shape;88;p17"/>
          <p:cNvSpPr txBox="1">
            <a:spLocks noGrp="1"/>
          </p:cNvSpPr>
          <p:nvPr>
            <p:ph type="body" idx="2"/>
          </p:nvPr>
        </p:nvSpPr>
        <p:spPr>
          <a:xfrm flipH="1">
            <a:off x="8832299" y="1152475"/>
            <a:ext cx="4571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29931"/>
          </a:xfrm>
          <a:prstGeom prst="rect">
            <a:avLst/>
          </a:prstGeom>
        </p:spPr>
        <p:txBody>
          <a:bodyPr spcFirstLastPara="1" wrap="square" lIns="91425" tIns="91425" rIns="91425" bIns="91425" anchor="t" anchorCtr="0">
            <a:normAutofit fontScale="90000"/>
          </a:bodyPr>
          <a:lstStyle/>
          <a:p>
            <a:pPr algn="ctr"/>
            <a:r>
              <a:rPr lang="en-US" dirty="0">
                <a:solidFill>
                  <a:srgbClr val="7030A0"/>
                </a:solidFill>
                <a:latin typeface="Gabriel Sans Condensed Bold"/>
              </a:rPr>
              <a:t>All pay, but much less than we do now</a:t>
            </a:r>
            <a:br>
              <a:rPr lang="en-US" dirty="0">
                <a:solidFill>
                  <a:srgbClr val="7030A0"/>
                </a:solidFill>
                <a:latin typeface="Gabriel Sans Condensed Bold"/>
              </a:rPr>
            </a:br>
            <a:endParaRPr dirty="0"/>
          </a:p>
        </p:txBody>
      </p:sp>
      <p:sp>
        <p:nvSpPr>
          <p:cNvPr id="94" name="Google Shape;94;p18"/>
          <p:cNvSpPr txBox="1">
            <a:spLocks noGrp="1"/>
          </p:cNvSpPr>
          <p:nvPr>
            <p:ph type="body" idx="1"/>
          </p:nvPr>
        </p:nvSpPr>
        <p:spPr>
          <a:xfrm>
            <a:off x="1" y="1483629"/>
            <a:ext cx="9144000" cy="3085245"/>
          </a:xfrm>
          <a:prstGeom prst="rect">
            <a:avLst/>
          </a:prstGeom>
        </p:spPr>
        <p:txBody>
          <a:bodyPr spcFirstLastPara="1" wrap="square" lIns="91425" tIns="91425" rIns="91425" bIns="91425" anchor="t" anchorCtr="0">
            <a:normAutofit/>
          </a:bodyPr>
          <a:lstStyle/>
          <a:p>
            <a:pPr>
              <a:lnSpc>
                <a:spcPts val="2204"/>
              </a:lnSpc>
            </a:pPr>
            <a:r>
              <a:rPr lang="en-US" dirty="0">
                <a:solidFill>
                  <a:srgbClr val="FF0000"/>
                </a:solidFill>
                <a:latin typeface="Gabriel Sans Condensed Bold"/>
              </a:rPr>
              <a:t>Federal                       State 	  	        Counties	            Cities	</a:t>
            </a:r>
          </a:p>
          <a:p>
            <a:pPr>
              <a:lnSpc>
                <a:spcPts val="2204"/>
              </a:lnSpc>
            </a:pPr>
            <a:r>
              <a:rPr lang="en-US" dirty="0">
                <a:solidFill>
                  <a:srgbClr val="FF0000"/>
                </a:solidFill>
                <a:latin typeface="Gabriel Sans Condensed Bold"/>
              </a:rPr>
              <a:t>               Businesses       Individuals</a:t>
            </a:r>
          </a:p>
          <a:p>
            <a:pPr>
              <a:lnSpc>
                <a:spcPts val="2204"/>
              </a:lnSpc>
            </a:pPr>
            <a:r>
              <a:rPr lang="en-US" dirty="0" smtClean="0">
                <a:solidFill>
                  <a:srgbClr val="FF0000"/>
                </a:solidFill>
                <a:latin typeface="Gabriel Sans Condensed Bold"/>
              </a:rPr>
              <a:t>                                                          </a:t>
            </a:r>
            <a:r>
              <a:rPr lang="en-US" dirty="0">
                <a:solidFill>
                  <a:srgbClr val="FF0000"/>
                </a:solidFill>
                <a:latin typeface="Gabriel Sans Condensed Bold"/>
              </a:rPr>
              <a:t>Corporations  </a:t>
            </a:r>
          </a:p>
          <a:p>
            <a:pPr>
              <a:lnSpc>
                <a:spcPts val="2204"/>
              </a:lnSpc>
            </a:pPr>
            <a:r>
              <a:rPr lang="en-US" dirty="0">
                <a:solidFill>
                  <a:srgbClr val="FF0000"/>
                </a:solidFill>
                <a:latin typeface="Arimo"/>
              </a:rPr>
              <a:t>	             </a:t>
            </a:r>
          </a:p>
          <a:p>
            <a:pPr>
              <a:lnSpc>
                <a:spcPts val="2204"/>
              </a:lnSpc>
            </a:pPr>
            <a:r>
              <a:rPr lang="en-US" dirty="0">
                <a:solidFill>
                  <a:srgbClr val="FF0000"/>
                </a:solidFill>
                <a:latin typeface="Arimo"/>
              </a:rPr>
              <a:t>                        All of us have a vested interested in a healthy </a:t>
            </a:r>
            <a:r>
              <a:rPr lang="en-US" dirty="0" smtClean="0">
                <a:solidFill>
                  <a:srgbClr val="FF0000"/>
                </a:solidFill>
                <a:latin typeface="Arimo"/>
              </a:rPr>
              <a:t>country</a:t>
            </a:r>
          </a:p>
          <a:p>
            <a:pPr>
              <a:lnSpc>
                <a:spcPts val="2204"/>
              </a:lnSpc>
            </a:pPr>
            <a:endParaRPr lang="en-US" dirty="0">
              <a:solidFill>
                <a:srgbClr val="FF0000"/>
              </a:solidFill>
              <a:latin typeface="Arimo"/>
            </a:endParaRPr>
          </a:p>
          <a:p>
            <a:pPr marL="139700" indent="0">
              <a:lnSpc>
                <a:spcPts val="2204"/>
              </a:lnSpc>
              <a:buNone/>
            </a:pPr>
            <a:endParaRPr lang="en-US" dirty="0" smtClean="0">
              <a:solidFill>
                <a:schemeClr val="accent2"/>
              </a:solidFill>
              <a:latin typeface="Gabriel Sans Condensed Bold"/>
            </a:endParaRPr>
          </a:p>
          <a:p>
            <a:pPr marL="139700" indent="0" algn="ctr">
              <a:lnSpc>
                <a:spcPts val="2204"/>
              </a:lnSpc>
              <a:buNone/>
            </a:pPr>
            <a:r>
              <a:rPr lang="en-US" dirty="0" smtClean="0">
                <a:solidFill>
                  <a:schemeClr val="accent2"/>
                </a:solidFill>
                <a:latin typeface="Gabriel Sans Condensed Bold"/>
              </a:rPr>
              <a:t>Healthcare </a:t>
            </a:r>
            <a:r>
              <a:rPr lang="en-US" dirty="0">
                <a:solidFill>
                  <a:schemeClr val="accent2"/>
                </a:solidFill>
                <a:latin typeface="Gabriel Sans Condensed Bold"/>
              </a:rPr>
              <a:t>would be a sustainable Public Utility and a desirable, safe investment.</a:t>
            </a:r>
            <a:r>
              <a:rPr lang="en-US" dirty="0">
                <a:solidFill>
                  <a:schemeClr val="accent2"/>
                </a:solidFill>
                <a:latin typeface="Arimo"/>
              </a:rPr>
              <a:t> </a:t>
            </a:r>
          </a:p>
          <a:p>
            <a:pPr marL="139700" indent="0" algn="ctr">
              <a:lnSpc>
                <a:spcPts val="2204"/>
              </a:lnSpc>
              <a:buNone/>
            </a:pPr>
            <a:r>
              <a:rPr lang="en-US" dirty="0" smtClean="0">
                <a:solidFill>
                  <a:srgbClr val="FF0000"/>
                </a:solidFill>
                <a:latin typeface="Arimo"/>
              </a:rPr>
              <a:t>                               NO Insurance, copays, deductibles, bankruptcies, job “traps”</a:t>
            </a:r>
            <a:endParaRPr lang="en-US" dirty="0">
              <a:solidFill>
                <a:srgbClr val="FF0000"/>
              </a:solidFill>
              <a:latin typeface="Arimo"/>
            </a:endParaRPr>
          </a:p>
          <a:p>
            <a:pPr marL="0" lvl="0" indent="0" algn="l" rtl="0">
              <a:spcBef>
                <a:spcPts val="0"/>
              </a:spcBef>
              <a:spcAft>
                <a:spcPts val="1200"/>
              </a:spcAft>
              <a:buNone/>
            </a:pPr>
            <a:endParaRPr dirty="0"/>
          </a:p>
        </p:txBody>
      </p:sp>
      <p:sp>
        <p:nvSpPr>
          <p:cNvPr id="95" name="Google Shape;95;p18"/>
          <p:cNvSpPr txBox="1">
            <a:spLocks noGrp="1"/>
          </p:cNvSpPr>
          <p:nvPr>
            <p:ph type="body" idx="2"/>
          </p:nvPr>
        </p:nvSpPr>
        <p:spPr>
          <a:xfrm flipH="1">
            <a:off x="8832299" y="1152475"/>
            <a:ext cx="4571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Conclusion</a:t>
            </a:r>
            <a:endParaRPr lang="en-US" dirty="0"/>
          </a:p>
        </p:txBody>
      </p:sp>
      <p:sp>
        <p:nvSpPr>
          <p:cNvPr id="3" name="Text Placeholder 2"/>
          <p:cNvSpPr>
            <a:spLocks noGrp="1"/>
          </p:cNvSpPr>
          <p:nvPr>
            <p:ph type="body" idx="1"/>
          </p:nvPr>
        </p:nvSpPr>
        <p:spPr/>
        <p:txBody>
          <a:bodyPr>
            <a:normAutofit/>
          </a:bodyPr>
          <a:lstStyle/>
          <a:p>
            <a:r>
              <a:rPr lang="en-US" dirty="0" smtClean="0"/>
              <a:t>What does “health” mean?</a:t>
            </a:r>
          </a:p>
          <a:p>
            <a:endParaRPr lang="en-US" dirty="0"/>
          </a:p>
          <a:p>
            <a:pPr marL="139700" indent="0">
              <a:buNone/>
            </a:pPr>
            <a:r>
              <a:rPr lang="en-US" b="0" dirty="0"/>
              <a:t>Health is a state of complete physical, mental and social well-being and </a:t>
            </a:r>
            <a:r>
              <a:rPr lang="en-US" b="0" dirty="0">
                <a:solidFill>
                  <a:srgbClr val="FF0000"/>
                </a:solidFill>
              </a:rPr>
              <a:t>not merely the absence of disease or infirmity</a:t>
            </a:r>
            <a:r>
              <a:rPr lang="en-US" b="0" dirty="0"/>
              <a:t>. The enjoyment of the highest attainable standard of health is </a:t>
            </a:r>
            <a:r>
              <a:rPr lang="en-US" b="0" dirty="0" smtClean="0"/>
              <a:t>a </a:t>
            </a:r>
            <a:r>
              <a:rPr lang="en-US" b="0" dirty="0" smtClean="0">
                <a:solidFill>
                  <a:srgbClr val="FF0000"/>
                </a:solidFill>
              </a:rPr>
              <a:t>fundamental right </a:t>
            </a:r>
            <a:r>
              <a:rPr lang="en-US" b="0" dirty="0"/>
              <a:t>of every human being without distinction of race, religion, </a:t>
            </a:r>
            <a:r>
              <a:rPr lang="en-US" b="0" dirty="0" smtClean="0"/>
              <a:t>political </a:t>
            </a:r>
            <a:r>
              <a:rPr lang="en-US" b="0" dirty="0"/>
              <a:t>belief, economic or social condition</a:t>
            </a:r>
            <a:r>
              <a:rPr lang="en-US" b="0" dirty="0" smtClean="0"/>
              <a:t>.</a:t>
            </a:r>
          </a:p>
          <a:p>
            <a:pPr marL="139700" indent="0">
              <a:buNone/>
            </a:pPr>
            <a:r>
              <a:rPr lang="en-US" b="0" dirty="0" smtClean="0"/>
              <a:t>WHO</a:t>
            </a:r>
            <a:endParaRPr lang="en-US" b="0" dirty="0"/>
          </a:p>
        </p:txBody>
      </p:sp>
      <p:sp>
        <p:nvSpPr>
          <p:cNvPr id="4" name="Text Placeholder 3"/>
          <p:cNvSpPr>
            <a:spLocks noGrp="1"/>
          </p:cNvSpPr>
          <p:nvPr>
            <p:ph type="body" idx="2"/>
          </p:nvPr>
        </p:nvSpPr>
        <p:spPr/>
        <p:txBody>
          <a:bodyPr/>
          <a:lstStyle/>
          <a:p>
            <a:r>
              <a:rPr lang="en-US" dirty="0" smtClean="0"/>
              <a:t>What does a healthy community mean?</a:t>
            </a:r>
          </a:p>
          <a:p>
            <a:endParaRPr lang="en-US" dirty="0"/>
          </a:p>
          <a:p>
            <a:pPr marL="139700" indent="0">
              <a:buNone/>
            </a:pPr>
            <a:r>
              <a:rPr lang="en-US" b="0" dirty="0"/>
              <a:t>A healthy community is one in which local groups from all parts of the community work together to prevent disease and make healthy living options accessible. </a:t>
            </a:r>
            <a:endParaRPr lang="en-US" b="0" dirty="0" smtClean="0"/>
          </a:p>
          <a:p>
            <a:pPr marL="139700" indent="0">
              <a:buNone/>
            </a:pPr>
            <a:r>
              <a:rPr lang="en-US" b="0" dirty="0" smtClean="0"/>
              <a:t>One that </a:t>
            </a:r>
            <a:r>
              <a:rPr lang="en-US" b="0" dirty="0"/>
              <a:t>is </a:t>
            </a:r>
            <a:r>
              <a:rPr lang="en-US" b="0" dirty="0">
                <a:solidFill>
                  <a:srgbClr val="FF0000"/>
                </a:solidFill>
              </a:rPr>
              <a:t>continually creating and improving </a:t>
            </a:r>
            <a:r>
              <a:rPr lang="en-US" b="0" dirty="0"/>
              <a:t>those physical and social environments and expanding those community resources that enable people to mutually support each other in performing all the functions of life and in developing to their maximum potential</a:t>
            </a:r>
            <a:r>
              <a:rPr lang="en-US" b="0" dirty="0" smtClean="0"/>
              <a:t>.</a:t>
            </a:r>
          </a:p>
          <a:p>
            <a:pPr marL="139700" indent="0">
              <a:buNone/>
            </a:pPr>
            <a:r>
              <a:rPr lang="en-US" b="0" dirty="0" smtClean="0"/>
              <a:t>WHO</a:t>
            </a:r>
            <a:endParaRPr lang="en-US" dirty="0"/>
          </a:p>
        </p:txBody>
      </p:sp>
    </p:spTree>
    <p:extLst>
      <p:ext uri="{BB962C8B-B14F-4D97-AF65-F5344CB8AC3E}">
        <p14:creationId xmlns:p14="http://schemas.microsoft.com/office/powerpoint/2010/main" val="131204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3 Conference Brand Slid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469</Words>
  <Application>Microsoft Office PowerPoint</Application>
  <PresentationFormat>On-screen Show (16:9)</PresentationFormat>
  <Paragraphs>61</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Algerian</vt:lpstr>
      <vt:lpstr>AR BLANCA</vt:lpstr>
      <vt:lpstr>AR DARLING</vt:lpstr>
      <vt:lpstr>AR DESTINE</vt:lpstr>
      <vt:lpstr>Arial</vt:lpstr>
      <vt:lpstr>Arial Black</vt:lpstr>
      <vt:lpstr>Arial Rounded MT Bold</vt:lpstr>
      <vt:lpstr>Arimo</vt:lpstr>
      <vt:lpstr>Cooper Black</vt:lpstr>
      <vt:lpstr>Gabriel Sans Condensed</vt:lpstr>
      <vt:lpstr>Gabriel Sans Condensed Bold</vt:lpstr>
      <vt:lpstr>2023 Conference Brand Slide</vt:lpstr>
      <vt:lpstr>Re-Imagining Health Care as an Adapted Public Utility</vt:lpstr>
      <vt:lpstr>What should be the values in healthcare?</vt:lpstr>
      <vt:lpstr>What are the goals of a health care system?</vt:lpstr>
      <vt:lpstr>Does a Systemic Model Exist that meets the 7 Goals? </vt:lpstr>
      <vt:lpstr>Nurse Administered Public Utility Model</vt:lpstr>
      <vt:lpstr>All pay, but much less than we do now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John Silver</dc:creator>
  <cp:lastModifiedBy>John Silver</cp:lastModifiedBy>
  <cp:revision>13</cp:revision>
  <dcterms:modified xsi:type="dcterms:W3CDTF">2023-09-13T21:13:33Z</dcterms:modified>
</cp:coreProperties>
</file>