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0" r:id="rId1"/>
  </p:sldMasterIdLst>
  <p:notesMasterIdLst>
    <p:notesMasterId r:id="rId3"/>
  </p:notesMasterIdLst>
  <p:sldIdLst>
    <p:sldId id="256" r:id="rId2"/>
  </p:sldIdLst>
  <p:sldSz cx="51206400" cy="329184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8">
          <p15:clr>
            <a:srgbClr val="A4A3A4"/>
          </p15:clr>
        </p15:guide>
        <p15:guide id="2" orient="horz" pos="20240">
          <p15:clr>
            <a:srgbClr val="A4A3A4"/>
          </p15:clr>
        </p15:guide>
        <p15:guide id="3" pos="6859">
          <p15:clr>
            <a:srgbClr val="A4A3A4"/>
          </p15:clr>
        </p15:guide>
        <p15:guide id="4" pos="458">
          <p15:clr>
            <a:srgbClr val="A4A3A4"/>
          </p15:clr>
        </p15:guide>
        <p15:guide id="5" pos="27242">
          <p15:clr>
            <a:srgbClr val="A4A3A4"/>
          </p15:clr>
        </p15:guide>
        <p15:guide id="6" pos="7344">
          <p15:clr>
            <a:srgbClr val="A4A3A4"/>
          </p15:clr>
        </p15:guide>
        <p15:guide id="7" pos="13672">
          <p15:clr>
            <a:srgbClr val="A4A3A4"/>
          </p15:clr>
        </p15:guide>
        <p15:guide id="8" pos="14155">
          <p15:clr>
            <a:srgbClr val="A4A3A4"/>
          </p15:clr>
        </p15:guide>
        <p15:guide id="9" pos="20453">
          <p15:clr>
            <a:srgbClr val="A4A3A4"/>
          </p15:clr>
        </p15:guide>
        <p15:guide id="10" pos="20968">
          <p15:clr>
            <a:srgbClr val="A4A3A4"/>
          </p15:clr>
        </p15:guide>
        <p15:guide id="11" pos="8002">
          <p15:clr>
            <a:srgbClr val="000000"/>
          </p15:clr>
        </p15:guide>
        <p15:guide id="12" pos="534">
          <p15:clr>
            <a:srgbClr val="000000"/>
          </p15:clr>
        </p15:guide>
        <p15:guide id="13" pos="31782">
          <p15:clr>
            <a:srgbClr val="000000"/>
          </p15:clr>
        </p15:guide>
        <p15:guide id="14" pos="8568">
          <p15:clr>
            <a:srgbClr val="000000"/>
          </p15:clr>
        </p15:guide>
        <p15:guide id="15" pos="15950">
          <p15:clr>
            <a:srgbClr val="000000"/>
          </p15:clr>
        </p15:guide>
        <p15:guide id="16" pos="16514">
          <p15:clr>
            <a:srgbClr val="000000"/>
          </p15:clr>
        </p15:guide>
        <p15:guide id="17" pos="23862">
          <p15:clr>
            <a:srgbClr val="000000"/>
          </p15:clr>
        </p15:guide>
        <p15:guide id="18" pos="24462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49">
          <p15:clr>
            <a:srgbClr val="000000"/>
          </p15:clr>
        </p15:guide>
        <p15:guide id="4" pos="2229">
          <p15:clr>
            <a:srgbClr val="000000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yvSMR8D7PjcramZN4MM541z/4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E6"/>
    <a:srgbClr val="374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7E9B239-8C8F-4703-9F29-D957C5E1500E}">
  <a:tblStyle styleId="{27E9B239-8C8F-4703-9F29-D957C5E1500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838"/>
        <p:guide orient="horz" pos="20240"/>
        <p:guide pos="6859"/>
        <p:guide pos="458"/>
        <p:guide pos="27242"/>
        <p:guide pos="7344"/>
        <p:guide pos="13672"/>
        <p:guide pos="14155"/>
        <p:guide pos="20453"/>
        <p:guide pos="20968"/>
        <p:guide pos="8002"/>
        <p:guide pos="534"/>
        <p:guide pos="31782"/>
        <p:guide pos="8568"/>
        <p:guide pos="15950"/>
        <p:guide pos="16514"/>
        <p:guide pos="23862"/>
        <p:guide pos="24462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aseline="0" dirty="0"/>
              <a:t>The Risk of Pregnancy With no Birth Control at the Time of 1st Sexual Encounter</a:t>
            </a:r>
            <a:r>
              <a:rPr lang="en-US" sz="30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350955164109652E-2"/>
          <c:y val="0.23051587301587301"/>
          <c:w val="0.85080515869794626"/>
          <c:h val="0.427427509061367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17 yr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2">
                  <c:v>Category 3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7-4360-A271-A036BA1BE7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18 yr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Sheet1!$A$2:$A$4</c:f>
              <c:strCache>
                <c:ptCount val="3"/>
                <c:pt idx="2">
                  <c:v>Category 3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77-4360-A271-A036BA1BE76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 yr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2">
                  <c:v>Category 3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77-4360-A271-A036BA1BE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4611408"/>
        <c:axId val="414611728"/>
      </c:barChart>
      <c:catAx>
        <c:axId val="414611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4611728"/>
        <c:crosses val="autoZero"/>
        <c:auto val="1"/>
        <c:lblAlgn val="ctr"/>
        <c:lblOffset val="100"/>
        <c:noMultiLvlLbl val="0"/>
      </c:catAx>
      <c:valAx>
        <c:axId val="414611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000" baseline="0" dirty="0"/>
                  <a:t>Times more likely to get pregnant </a:t>
                </a:r>
              </a:p>
              <a:p>
                <a:pPr>
                  <a:defRPr sz="2400"/>
                </a:pPr>
                <a:endParaRPr lang="en-US" sz="2400" baseline="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611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800" dirty="0"/>
              <a:t>Paired samples t-test statistics</a:t>
            </a:r>
          </a:p>
          <a:p>
            <a:pPr>
              <a:defRPr/>
            </a:pPr>
            <a:r>
              <a:rPr lang="en-US" sz="2800" dirty="0"/>
              <a:t>Question # 20 </a:t>
            </a:r>
          </a:p>
          <a:p>
            <a:pPr>
              <a:defRPr/>
            </a:pPr>
            <a:r>
              <a:rPr lang="en-US" sz="2800" dirty="0"/>
              <a:t>Do you think you will get pregnant if you use BC correctly?</a:t>
            </a:r>
          </a:p>
        </c:rich>
      </c:tx>
      <c:layout>
        <c:manualLayout>
          <c:xMode val="edge"/>
          <c:yMode val="edge"/>
          <c:x val="0.1885202262710060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51712388807159"/>
          <c:y val="0.24086595316536513"/>
          <c:w val="0.78040905583801057"/>
          <c:h val="0.61119279351114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Preintervention 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Question 7</c:v>
                </c:pt>
                <c:pt idx="2">
                  <c:v>Question 7 : Do you think you will get pregnant if you use birth control correctly?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8F-41A6-ABF1-AEBB4F73CC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Postintervention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Question 7</c:v>
                </c:pt>
                <c:pt idx="2">
                  <c:v>Question 7 : Do you think you will get pregnant if you use birth control correctly?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0">
                  <c:v>3.5379999999999998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8F-41A6-ABF1-AEBB4F73CC9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30719479"/>
        <c:axId val="30719799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:tx>
                <c:spPr>
                  <a:solidFill>
                    <a:schemeClr val="accent3">
                      <a:alpha val="7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3"/>
                      <c:pt idx="0">
                        <c:v>Question 7</c:v>
                      </c:pt>
                      <c:pt idx="2">
                        <c:v>Question 7 : Do you think you will get pregnant if you use birth control correctly?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E48F-41A6-ABF1-AEBB4F73CC97}"/>
                  </c:ext>
                </c:extLst>
              </c15:ser>
            </c15:filteredBarSeries>
          </c:ext>
        </c:extLst>
      </c:barChart>
      <c:catAx>
        <c:axId val="30719479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Mean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30719799"/>
        <c:crosses val="autoZero"/>
        <c:auto val="1"/>
        <c:lblAlgn val="ctr"/>
        <c:lblOffset val="100"/>
        <c:noMultiLvlLbl val="0"/>
      </c:catAx>
      <c:valAx>
        <c:axId val="30719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Values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19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08705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08038" y="703263"/>
            <a:ext cx="5461000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93297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00" cy="42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9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8038" y="703263"/>
            <a:ext cx="5461000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16DA-EE77-4D04-9E98-7C2BB4B29BD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D53-5285-4C55-9B52-CADE2A82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4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16DA-EE77-4D04-9E98-7C2BB4B29BD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D53-5285-4C55-9B52-CADE2A82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0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16DA-EE77-4D04-9E98-7C2BB4B29BD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D53-5285-4C55-9B52-CADE2A82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2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16DA-EE77-4D04-9E98-7C2BB4B29BD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D53-5285-4C55-9B52-CADE2A82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3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16DA-EE77-4D04-9E98-7C2BB4B29BD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D53-5285-4C55-9B52-CADE2A82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9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16DA-EE77-4D04-9E98-7C2BB4B29BD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D53-5285-4C55-9B52-CADE2A82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772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16DA-EE77-4D04-9E98-7C2BB4B29BD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D53-5285-4C55-9B52-CADE2A82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0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16DA-EE77-4D04-9E98-7C2BB4B29BD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D53-5285-4C55-9B52-CADE2A82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7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16DA-EE77-4D04-9E98-7C2BB4B29BD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D53-5285-4C55-9B52-CADE2A82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4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16DA-EE77-4D04-9E98-7C2BB4B29BD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D53-5285-4C55-9B52-CADE2A82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4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16DA-EE77-4D04-9E98-7C2BB4B29BD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5CD53-5285-4C55-9B52-CADE2A82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1940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716DA-EE77-4D04-9E98-7C2BB4B29BD4}" type="datetimeFigureOut">
              <a:rPr lang="en-US" smtClean="0"/>
              <a:t>9/18/23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CD53-5285-4C55-9B52-CADE2A825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5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/>
          <p:nvPr/>
        </p:nvSpPr>
        <p:spPr>
          <a:xfrm>
            <a:off x="613457" y="4918998"/>
            <a:ext cx="12729067" cy="29019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en-US" sz="6500" b="1" i="0" u="none" strike="noStrike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Background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The consequences of teen pregnancy, STI’s and risky behaviors have been well documented in the literature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.1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A lack of adequate planning can derail even the most mature individual. Adolescent females are at risk when it comes to navigating their most significant life decisions.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Reality TV has glamourized adolescent pregnancy with programs such as “Teen Mom”</a:t>
            </a:r>
            <a:r>
              <a:rPr lang="en-US" sz="3200" baseline="30000">
                <a:solidFill>
                  <a:schemeClr val="dk1"/>
                </a:solidFill>
              </a:rPr>
              <a:t>2</a:t>
            </a:r>
            <a:r>
              <a:rPr lang="en-US" sz="3200">
                <a:solidFill>
                  <a:schemeClr val="dk1"/>
                </a:solidFill>
              </a:rPr>
              <a:t> “The Secret Life of American Teenage”. </a:t>
            </a:r>
            <a:r>
              <a:rPr lang="en-US" sz="3200" baseline="30000">
                <a:solidFill>
                  <a:schemeClr val="dk1"/>
                </a:solidFill>
              </a:rPr>
              <a:t>8</a:t>
            </a:r>
            <a:endParaRPr lang="en-US" sz="3200">
              <a:solidFill>
                <a:schemeClr val="dk1"/>
              </a:solidFill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“Teenagers and smartphones are an unstoppable force.”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Future planning, imagination, exploration, and decision making are necessary for the transition to adulthood.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Two leading health indicators identified in Healthy People 2020 were sexual and reproductive health therefore better access to sexual health services, better education regarding reproductive health, and a reduction of poverty were identified as essential.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There is a need for an integrative approach when educating adolescents about “family planning or life planning”.</a:t>
            </a:r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Life planning involves thinking about future reproductive, educational, and career goals allow young female adolescents to navigate their paths towards their desired aspirations. </a:t>
            </a:r>
            <a:r>
              <a:rPr lang="en-US" sz="3200" baseline="30000">
                <a:solidFill>
                  <a:schemeClr val="dk1"/>
                </a:solidFill>
              </a:rPr>
              <a:t>2, 3</a:t>
            </a:r>
            <a:r>
              <a:rPr lang="en-US" sz="3200">
                <a:solidFill>
                  <a:schemeClr val="dk1"/>
                </a:solidFill>
              </a:rPr>
              <a:t> </a:t>
            </a:r>
            <a:endParaRPr lang="en-US" sz="6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6500" b="1" i="0" u="none" strike="noStrike" cap="none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Research Question </a:t>
            </a:r>
            <a:endParaRPr lang="en-US" sz="1400" b="0" i="0" u="none" strike="noStrike" cap="none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877824" marR="0" lvl="0" indent="-514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347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the introduction of a tablet based, contraception education application, when used with a career motivational component over four weeks, influence contraceptive intent in females ages 15-24</a:t>
            </a:r>
            <a:r>
              <a:rPr lang="en-US" sz="3200" b="0">
                <a:solidFill>
                  <a:schemeClr val="dk1"/>
                </a:solidFill>
              </a:rPr>
              <a:t>?</a:t>
            </a:r>
            <a:endParaRPr lang="en-US" sz="65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en-US" sz="6500" b="1" i="0" u="none" strike="noStrike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Methods</a:t>
            </a:r>
          </a:p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dk1"/>
                </a:solidFill>
              </a:rPr>
              <a:t>IRB was approved Einstein College of Medicine 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dk1"/>
                </a:solidFill>
              </a:rPr>
              <a:t>Recruited 51 f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3200">
                <a:solidFill>
                  <a:schemeClr val="dk1"/>
                </a:solidFill>
              </a:rPr>
              <a:t>males ages 15-24 years using a convenience sample via flyers, social media, word of mouth.  Criteria:  able to read and write English with a minimum sixth-grade education.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dk1"/>
                </a:solidFill>
              </a:rPr>
              <a:t>Utilized Survey Monkey to distribute and collect their consents.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participant was assigned a user code to remain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anonymous</a:t>
            </a:r>
            <a:endParaRPr lang="en-US"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Interventions consisted of participants completing the </a:t>
            </a: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>
                <a:solidFill>
                  <a:schemeClr val="dk1"/>
                </a:solidFill>
              </a:rPr>
              <a:t>    “</a:t>
            </a:r>
            <a:r>
              <a:rPr lang="en-US" sz="3200" b="1">
                <a:solidFill>
                  <a:schemeClr val="dk1"/>
                </a:solidFill>
              </a:rPr>
              <a:t>Contraceptive Intent Questionnaire</a:t>
            </a:r>
            <a:r>
              <a:rPr lang="en-US" sz="3200">
                <a:solidFill>
                  <a:schemeClr val="dk1"/>
                </a:solidFill>
              </a:rPr>
              <a:t>” for pre and post testing</a:t>
            </a: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>
                <a:solidFill>
                  <a:schemeClr val="dk1"/>
                </a:solidFill>
              </a:rPr>
              <a:t>    distributed utilizing Typeform platform (developed by Dr. Tina</a:t>
            </a: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200">
                <a:solidFill>
                  <a:schemeClr val="dk1"/>
                </a:solidFill>
              </a:rPr>
              <a:t>    Raine-Bennett) </a:t>
            </a:r>
            <a:r>
              <a:rPr lang="en-US" sz="3200" baseline="30000">
                <a:solidFill>
                  <a:schemeClr val="dk1"/>
                </a:solidFill>
              </a:rPr>
              <a:t>5</a:t>
            </a:r>
            <a:endParaRPr lang="en-US" sz="3200">
              <a:solidFill>
                <a:schemeClr val="dk1"/>
              </a:solidFill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200" b="1" i="0" u="none" strike="noStrike" cap="none">
                <a:solidFill>
                  <a:schemeClr val="dk1"/>
                </a:solidFill>
                <a:ea typeface="Arial"/>
                <a:cs typeface="Arial"/>
                <a:sym typeface="Arial"/>
              </a:rPr>
              <a:t>Health-e-you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>
                <a:solidFill>
                  <a:schemeClr val="dk1"/>
                </a:solidFill>
                <a:latin typeface="Calibri "/>
              </a:rPr>
              <a:t>A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 "/>
                <a:ea typeface="Arial"/>
                <a:cs typeface="Arial"/>
                <a:sym typeface="Arial"/>
              </a:rPr>
              <a:t>pp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 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interactive computer application (app) that assesses sexual health risks, knowledge and contraceptive use history, and then </a:t>
            </a:r>
            <a:r>
              <a:rPr lang="en-US" sz="3200">
                <a:solidFill>
                  <a:schemeClr val="dk1"/>
                </a:solidFill>
              </a:rPr>
              <a:t>provides education 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contraception 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education tool </a:t>
            </a:r>
            <a:r>
              <a:rPr lang="en-US" sz="3200">
                <a:solidFill>
                  <a:schemeClr val="dk1"/>
                </a:solidFill>
              </a:rPr>
              <a:t>from patients and providers 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developed by Dr. Kathleen Tebb) 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lang="en-US"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>
                <a:solidFill>
                  <a:schemeClr val="dk1"/>
                </a:solidFill>
              </a:rPr>
              <a:t>“Career Girls Website” </a:t>
            </a:r>
            <a:r>
              <a:rPr lang="en-US" sz="3200">
                <a:solidFill>
                  <a:schemeClr val="dk1"/>
                </a:solidFill>
              </a:rPr>
              <a:t>(developed by Linda Calhoun)</a:t>
            </a: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endParaRPr lang="en-US" sz="3200">
              <a:solidFill>
                <a:schemeClr val="dk1"/>
              </a:solidFill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/>
          </a:p>
          <a:p>
            <a:pPr marL="877824" marR="0" lvl="0" indent="-2540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2062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10260683" y="636186"/>
            <a:ext cx="39897900" cy="3231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0"/>
              <a:buFont typeface="Arial"/>
              <a:buNone/>
            </a:pPr>
            <a:r>
              <a:rPr lang="en-US" sz="9600" b="1">
                <a:solidFill>
                  <a:schemeClr val="dk1"/>
                </a:solidFill>
              </a:rPr>
              <a:t>Dreams Matter: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0"/>
              <a:buFont typeface="Arial"/>
              <a:buNone/>
            </a:pPr>
            <a:r>
              <a:rPr lang="en-US" sz="9600" b="1">
                <a:solidFill>
                  <a:schemeClr val="dk1"/>
                </a:solidFill>
              </a:rPr>
              <a:t>Future Goal Setting and Contraceptive Intent in Adolescent </a:t>
            </a:r>
            <a:r>
              <a:rPr lang="en-US" sz="10000" b="1">
                <a:solidFill>
                  <a:schemeClr val="dk1"/>
                </a:solidFill>
              </a:rPr>
              <a:t>Females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1706882" y="25539702"/>
            <a:ext cx="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23745826" y="12967854"/>
            <a:ext cx="9315450" cy="5581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endParaRPr sz="6500" b="1" i="0" u="none" strike="noStrike" cap="none">
              <a:solidFill>
                <a:srgbClr val="00266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26216613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30223038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34229466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36591014" y="13890171"/>
            <a:ext cx="13345297" cy="21044066"/>
          </a:xfrm>
          <a:prstGeom prst="rect">
            <a:avLst/>
          </a:prstGeom>
          <a:noFill/>
          <a:ln>
            <a:noFill/>
          </a:ln>
          <a:effectLst>
            <a:outerShdw dist="38100" dir="8100000" sx="50000" sy="50000" algn="tr" rotWithShape="0">
              <a:srgbClr val="D1D1F0">
                <a:alpha val="39607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65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en-US" sz="65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Implications</a:t>
            </a:r>
            <a:endParaRPr lang="en-US" sz="1400" b="1" i="0" u="none" strike="noStrike" cap="none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Computer based interventions represent a promising approach to health education. Allows for privacy, and learner may proceed at their own pace.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Health providers can utilize mobile education prior to or during office visits to begin the conversations about “life planning”.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134" marR="0" lvl="0" indent="0" algn="l" rtl="0">
              <a:lnSpc>
                <a:spcPct val="125000"/>
              </a:lnSpc>
              <a:spcBef>
                <a:spcPts val="65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en-US" sz="6500" b="1" i="0" u="none" strike="noStrike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Limitations</a:t>
            </a:r>
            <a:endParaRPr lang="en-US" sz="6500" b="0" i="0" u="none" strike="noStrike" cap="none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dk1"/>
                </a:solidFill>
              </a:rPr>
              <a:t>Small sample size according to the G*Power analysis 27 participants was the minimum.  Although 512 were recruited, only 13 completed the study.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dk1"/>
                </a:solidFill>
                <a:ea typeface="Arial"/>
                <a:cs typeface="Arial" panose="020B0604020202020204" pitchFamily="34" charset="0"/>
                <a:sym typeface="Arial"/>
              </a:rPr>
              <a:t>Minors were utilized </a:t>
            </a:r>
            <a:endParaRPr lang="en-US" sz="3200" b="0" i="0" u="none" strike="noStrike" cap="none">
              <a:solidFill>
                <a:schemeClr val="dk1"/>
              </a:solidFill>
              <a:ea typeface="Arial"/>
              <a:cs typeface="Arial" panose="020B0604020202020204" pitchFamily="34" charset="0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dk1"/>
                </a:solidFill>
              </a:rPr>
              <a:t>Use of website needing parental consent</a:t>
            </a:r>
            <a:endParaRPr lang="en-US" sz="3600">
              <a:solidFill>
                <a:schemeClr val="dk1"/>
              </a:solidFill>
              <a:latin typeface="+mj-lt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ea typeface="Arial"/>
                <a:cs typeface="Arial"/>
                <a:sym typeface="Arial"/>
              </a:rPr>
              <a:t>Recruitment and retention of active participants, high</a:t>
            </a:r>
            <a:r>
              <a:rPr lang="en-US" sz="3200">
                <a:solidFill>
                  <a:schemeClr val="dk1"/>
                </a:solidFill>
              </a:rPr>
              <a:t> drop off rate 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484" marR="0" lvl="0" indent="-514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en-US" sz="6500" b="1" i="0" u="none" strike="noStrike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Next Steps</a:t>
            </a:r>
            <a:endParaRPr lang="en-US" sz="6500" b="1" i="0" u="none" strike="noStrike" cap="none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Expand this type of program, utilizing the electronic platforms</a:t>
            </a: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7824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4800" b="1" i="0" u="none" strike="noStrike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References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and Acknowledgement</a:t>
            </a:r>
            <a:endParaRPr lang="en-US" sz="2800" b="0" i="0" u="none" strike="noStrike" cap="none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952484" marR="0" lvl="0" indent="-514350" algn="ctr" rtl="0">
              <a:lnSpc>
                <a:spcPct val="12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jw@transitionswomenshealth.net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26172159" y="12192000"/>
            <a:ext cx="39117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1004959" y="5605729"/>
            <a:ext cx="6000618" cy="10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endParaRPr sz="6500" b="0" i="0" u="none" strike="noStrike" cap="none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4325820" y="3817332"/>
            <a:ext cx="26836500" cy="1846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Janet A. Williams, </a:t>
            </a:r>
            <a:r>
              <a:rPr lang="en-US" sz="6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DNP, MSM, CNM</a:t>
            </a:r>
            <a:endParaRPr lang="en-US" sz="6000" b="1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</a:rPr>
              <a:t>CEO Transitions Women’s Health LLC</a:t>
            </a:r>
          </a:p>
        </p:txBody>
      </p:sp>
      <p:sp>
        <p:nvSpPr>
          <p:cNvPr id="67" name="Google Shape;67;p1"/>
          <p:cNvSpPr txBox="1"/>
          <p:nvPr/>
        </p:nvSpPr>
        <p:spPr>
          <a:xfrm rot="8327102" flipV="1">
            <a:off x="15040253" y="14388346"/>
            <a:ext cx="10769852" cy="669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813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lang="en-US" sz="3000">
              <a:solidFill>
                <a:srgbClr val="002664"/>
              </a:solidFill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32874856" y="12798363"/>
            <a:ext cx="17591315" cy="6132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3813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</a:pPr>
            <a:r>
              <a:rPr lang="en-US" sz="4400" b="1"/>
              <a:t>Conclusion: </a:t>
            </a:r>
          </a:p>
          <a:p>
            <a:pPr marL="438134" lvl="0">
              <a:lnSpc>
                <a:spcPct val="125000"/>
              </a:lnSpc>
              <a:buClr>
                <a:srgbClr val="000000"/>
              </a:buClr>
              <a:buSzPts val="4400"/>
            </a:pPr>
            <a:r>
              <a:rPr lang="en-US" sz="3200" b="1"/>
              <a:t>Question #20  “Do you think you will get pregnant if you use birth control correctly” was statistically significant the mean difference  P=0.025 meaning the intervention changed attitudes for the positive </a:t>
            </a:r>
          </a:p>
          <a:p>
            <a:pPr marL="438134" lvl="0">
              <a:lnSpc>
                <a:spcPct val="125000"/>
              </a:lnSpc>
              <a:buClr>
                <a:srgbClr val="000000"/>
              </a:buClr>
              <a:buSzPts val="4400"/>
            </a:pPr>
            <a:r>
              <a:rPr lang="en-US" sz="3200" b="1"/>
              <a:t>13 participants completed the study.</a:t>
            </a:r>
            <a:endParaRPr lang="en-US" sz="3200" b="1">
              <a:solidFill>
                <a:srgbClr val="FF0000"/>
              </a:solidFill>
            </a:endParaRPr>
          </a:p>
          <a:p>
            <a:pPr marL="43813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</a:pPr>
            <a:r>
              <a:rPr lang="en-US" sz="3200" b="1"/>
              <a:t>61.8% (8) report being sexually active, 38.5% (5) report never being active</a:t>
            </a:r>
          </a:p>
          <a:p>
            <a:pPr marL="43813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</a:pPr>
            <a:r>
              <a:rPr lang="en-US" sz="3200" b="1"/>
              <a:t>Of the 8 sexually active, 75% (6) never utilized any contraception</a:t>
            </a:r>
          </a:p>
          <a:p>
            <a:pPr marL="43813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</a:pPr>
            <a:r>
              <a:rPr lang="en-US" sz="3200" b="1"/>
              <a:t>15.4% (2) of the 13 had a child or children</a:t>
            </a:r>
          </a:p>
          <a:p>
            <a:pPr marL="43813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</a:pPr>
            <a:r>
              <a:rPr lang="en-US" sz="3200" b="1"/>
              <a:t>15.4% (2) of the 8 sexually active had used long acting contraception (LARC)</a:t>
            </a:r>
          </a:p>
          <a:p>
            <a:pPr marL="438134"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</a:pPr>
            <a:endParaRPr lang="en-US" sz="3200"/>
          </a:p>
          <a:p>
            <a:pPr marL="1009634" marR="0" lvl="0" indent="-5715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 panose="020B0604020202020204" pitchFamily="34" charset="0"/>
              <a:buChar char="•"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0" y="32420350"/>
            <a:ext cx="51206400" cy="658800"/>
          </a:xfrm>
          <a:prstGeom prst="rect">
            <a:avLst/>
          </a:prstGeom>
          <a:solidFill>
            <a:srgbClr val="351C7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351C7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"/>
          <p:cNvPicPr preferRelativeResize="0"/>
          <p:nvPr/>
        </p:nvPicPr>
        <p:blipFill rotWithShape="1">
          <a:blip r:embed="rId3">
            <a:alphaModFix/>
          </a:blip>
          <a:srcRect l="5189" t="21796" r="6260" b="36408"/>
          <a:stretch/>
        </p:blipFill>
        <p:spPr>
          <a:xfrm>
            <a:off x="1" y="0"/>
            <a:ext cx="10498238" cy="4294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5B45BD-0C47-720C-F892-F7666C7E04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9527" y="12322628"/>
            <a:ext cx="11240259" cy="81242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EBAAAC-0624-5D5E-B810-3E43641D54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72727" y="6053560"/>
            <a:ext cx="7713559" cy="6138440"/>
          </a:xfrm>
          <a:prstGeom prst="rect">
            <a:avLst/>
          </a:prstGeom>
        </p:spPr>
      </p:pic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157F702F-288B-18A1-04B6-C3E26B59AE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956437"/>
              </p:ext>
            </p:extLst>
          </p:nvPr>
        </p:nvGraphicFramePr>
        <p:xfrm>
          <a:off x="13544849" y="20521914"/>
          <a:ext cx="8926285" cy="8294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ontent Placeholder 11">
            <a:extLst>
              <a:ext uri="{FF2B5EF4-FFF2-40B4-BE49-F238E27FC236}">
                <a16:creationId xmlns:a16="http://schemas.microsoft.com/office/drawing/2014/main" id="{6B8FD836-71C7-BA5F-5A44-68818A2E00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873210"/>
              </p:ext>
            </p:extLst>
          </p:nvPr>
        </p:nvGraphicFramePr>
        <p:xfrm>
          <a:off x="23366226" y="12637028"/>
          <a:ext cx="9500466" cy="6227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45D892B-5210-F311-1AEF-96719AB74911}"/>
              </a:ext>
            </a:extLst>
          </p:cNvPr>
          <p:cNvSpPr txBox="1"/>
          <p:nvPr/>
        </p:nvSpPr>
        <p:spPr>
          <a:xfrm>
            <a:off x="13568960" y="5240312"/>
            <a:ext cx="9817769" cy="7314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/>
          </a:p>
          <a:p>
            <a:pPr algn="ctr"/>
            <a:r>
              <a:rPr lang="en-US" sz="3200" b="1"/>
              <a:t>Significance of Problem</a:t>
            </a:r>
            <a:r>
              <a:rPr lang="en-US" sz="3200" b="1" baseline="30000"/>
              <a:t> 9</a:t>
            </a:r>
            <a:endParaRPr lang="en-US" sz="3200" b="1"/>
          </a:p>
          <a:p>
            <a:pPr algn="ctr"/>
            <a:endParaRPr lang="en-US" sz="3200" b="1" baseline="300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/>
              <a:t>Risks</a:t>
            </a:r>
          </a:p>
          <a:p>
            <a:r>
              <a:rPr lang="en-US" sz="3200"/>
              <a:t>			Biologic Risks</a:t>
            </a:r>
          </a:p>
          <a:p>
            <a:r>
              <a:rPr lang="en-US" sz="3200"/>
              <a:t>                   Hypertensive Disorders</a:t>
            </a:r>
          </a:p>
          <a:p>
            <a:r>
              <a:rPr lang="en-US" sz="3200"/>
              <a:t>                   Gestational diabetes</a:t>
            </a:r>
          </a:p>
          <a:p>
            <a:r>
              <a:rPr lang="en-US" sz="3200"/>
              <a:t>                    Anemia</a:t>
            </a:r>
          </a:p>
          <a:p>
            <a:r>
              <a:rPr lang="en-US" sz="3200"/>
              <a:t>                    Delivery Complications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Consequences</a:t>
            </a:r>
          </a:p>
          <a:p>
            <a:r>
              <a:rPr lang="en-US" sz="3200"/>
              <a:t>                     Interrupted education</a:t>
            </a:r>
          </a:p>
          <a:p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Postponed entry into workforce</a:t>
            </a:r>
          </a:p>
          <a:p>
            <a:r>
              <a:rPr lang="en-US" sz="3200"/>
              <a:t>                     Poverty</a:t>
            </a:r>
          </a:p>
          <a:p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Increase infant morbidity and mortality</a:t>
            </a:r>
          </a:p>
          <a:p>
            <a:r>
              <a:rPr lang="en-US" sz="3200"/>
              <a:t>                     Psychosocial stress</a:t>
            </a: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7C2BBB4-FA21-AEE0-8307-A1428FC2ACB4}"/>
              </a:ext>
            </a:extLst>
          </p:cNvPr>
          <p:cNvSpPr txBox="1">
            <a:spLocks/>
          </p:cNvSpPr>
          <p:nvPr/>
        </p:nvSpPr>
        <p:spPr>
          <a:xfrm>
            <a:off x="23005594" y="20002500"/>
            <a:ext cx="13661573" cy="7821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>
                <a:latin typeface="+mj-lt"/>
                <a:cs typeface="Times" panose="02020603050405020304" pitchFamily="18" charset="0"/>
              </a:rPr>
              <a:t>In what way did this study make you aware of life planning?</a:t>
            </a:r>
          </a:p>
          <a:p>
            <a:pPr algn="l"/>
            <a:r>
              <a:rPr lang="en-US" sz="3200">
                <a:cs typeface="Times" panose="02020603050405020304" pitchFamily="18" charset="0"/>
              </a:rPr>
              <a:t>That I should be safe and I shouldn’t be with someone who doesn’t think about our future first.</a:t>
            </a:r>
          </a:p>
          <a:p>
            <a:pPr algn="l"/>
            <a:r>
              <a:rPr lang="en-US" sz="3200">
                <a:cs typeface="Times" panose="02020603050405020304" pitchFamily="18" charset="0"/>
              </a:rPr>
              <a:t>This study reinforced information about birth control and life planning that I was previously aware but not necessarily  actively thinking about</a:t>
            </a:r>
          </a:p>
          <a:p>
            <a:pPr algn="l"/>
            <a:r>
              <a:rPr lang="en-US" sz="3200">
                <a:cs typeface="Times" panose="02020603050405020304" pitchFamily="18" charset="0"/>
              </a:rPr>
              <a:t>This study helped me to see that planning ahead for using birth control doesn’t have to be a difficult task.  I also loved the Career Girl website</a:t>
            </a:r>
          </a:p>
          <a:p>
            <a:pPr algn="l"/>
            <a:r>
              <a:rPr lang="en-US" sz="3200">
                <a:cs typeface="Times" panose="02020603050405020304" pitchFamily="18" charset="0"/>
              </a:rPr>
              <a:t>This study made me think of real-life situations. As in which birth control I will be on after giving birth and how important it is</a:t>
            </a:r>
          </a:p>
          <a:p>
            <a:pPr algn="l"/>
            <a:r>
              <a:rPr lang="en-US" sz="3200">
                <a:cs typeface="Times" panose="02020603050405020304" pitchFamily="18" charset="0"/>
              </a:rPr>
              <a:t>It reassured my concerns of avoiding pregnancy before I am established professionally</a:t>
            </a:r>
          </a:p>
          <a:p>
            <a:endParaRPr lang="en-US" sz="360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US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9B98C58A-506A-78D0-FBB9-E0A5C76C4B1F}"/>
              </a:ext>
            </a:extLst>
          </p:cNvPr>
          <p:cNvSpPr txBox="1">
            <a:spLocks/>
          </p:cNvSpPr>
          <p:nvPr/>
        </p:nvSpPr>
        <p:spPr>
          <a:xfrm>
            <a:off x="35609893" y="6357257"/>
            <a:ext cx="15152915" cy="5970815"/>
          </a:xfrm>
          <a:prstGeom prst="rect">
            <a:avLst/>
          </a:prstGeom>
        </p:spPr>
        <p:txBody>
          <a:bodyPr>
            <a:noAutofit/>
          </a:bodyPr>
          <a:lstStyle>
            <a:lvl1pPr marL="960120" indent="-960120" algn="l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Char char="•"/>
              <a:defRPr sz="1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3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06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7208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56132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8156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322040" indent="-960120" algn="l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>
                <a:latin typeface="+mj-lt"/>
                <a:cs typeface="Times" panose="02020603050405020304" pitchFamily="18" charset="0"/>
              </a:rPr>
              <a:t>In what way did this study make you aware of career/ educational possibilities?</a:t>
            </a:r>
          </a:p>
          <a:p>
            <a:pPr>
              <a:lnSpc>
                <a:spcPct val="100000"/>
              </a:lnSpc>
            </a:pPr>
            <a:r>
              <a:rPr lang="en-US" sz="3200">
                <a:latin typeface="+mj-lt"/>
                <a:cs typeface="Times" panose="02020603050405020304" pitchFamily="18" charset="0"/>
              </a:rPr>
              <a:t>Importance of planning ahead</a:t>
            </a:r>
          </a:p>
          <a:p>
            <a:pPr>
              <a:lnSpc>
                <a:spcPct val="100000"/>
              </a:lnSpc>
            </a:pPr>
            <a:r>
              <a:rPr lang="en-US" sz="3200">
                <a:latin typeface="+mj-lt"/>
                <a:cs typeface="Times" panose="02020603050405020304" pitchFamily="18" charset="0"/>
              </a:rPr>
              <a:t>Learned about careers I never knew about</a:t>
            </a:r>
          </a:p>
          <a:p>
            <a:r>
              <a:rPr lang="en-US" sz="3200">
                <a:latin typeface="+mj-lt"/>
                <a:cs typeface="Times" panose="02020603050405020304" pitchFamily="18" charset="0"/>
              </a:rPr>
              <a:t>Helped me to learn about birth control</a:t>
            </a:r>
          </a:p>
          <a:p>
            <a:r>
              <a:rPr lang="en-US" sz="3200">
                <a:latin typeface="+mj-lt"/>
                <a:cs typeface="Times" panose="02020603050405020304" pitchFamily="18" charset="0"/>
              </a:rPr>
              <a:t>Make me think about decisions and where I see myself in the next couple of years</a:t>
            </a:r>
          </a:p>
          <a:p>
            <a:r>
              <a:rPr lang="en-US" sz="3200">
                <a:latin typeface="+mj-lt"/>
                <a:cs typeface="Times" panose="02020603050405020304" pitchFamily="18" charset="0"/>
              </a:rPr>
              <a:t>The survey made me aware of how important school is and not to get distracted, reaching my goal will be much easier.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DF0D18-B9C5-9C49-281E-0CC7BC85CA15}"/>
              </a:ext>
            </a:extLst>
          </p:cNvPr>
          <p:cNvSpPr txBox="1"/>
          <p:nvPr/>
        </p:nvSpPr>
        <p:spPr>
          <a:xfrm flipH="1">
            <a:off x="13837008" y="19693088"/>
            <a:ext cx="1021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Attribution-</a:t>
            </a:r>
            <a:r>
              <a:rPr lang="en-US" err="1"/>
              <a:t>ShareAlike</a:t>
            </a:r>
            <a:r>
              <a:rPr lang="en-US"/>
              <a:t> 3.0 </a:t>
            </a:r>
            <a:r>
              <a:rPr lang="en-US" err="1"/>
              <a:t>Unported</a:t>
            </a:r>
            <a:r>
              <a:rPr lang="en-US"/>
              <a:t> (CC BY-SA 3.0)</a:t>
            </a:r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AF890BD-8E7C-A7CC-C7F5-A708034C32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29522056" y="27588184"/>
            <a:ext cx="4615543" cy="48329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klemmd</dc:creator>
  <cp:lastModifiedBy>Janet Williams</cp:lastModifiedBy>
  <cp:revision>1</cp:revision>
  <dcterms:created xsi:type="dcterms:W3CDTF">2005-02-02T16:58:07Z</dcterms:created>
  <dcterms:modified xsi:type="dcterms:W3CDTF">2023-09-18T14:59:06Z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0x010100E9AAB503E7B62A479BA7F955EEA0A246</vt:lpwstr>
  </property>
</Properties>
</file>