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206400" cy="32918400"/>
  <p:notesSz cx="7077075" cy="9363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838">
          <p15:clr>
            <a:srgbClr val="A4A3A4"/>
          </p15:clr>
        </p15:guide>
        <p15:guide id="2" orient="horz" pos="20240">
          <p15:clr>
            <a:srgbClr val="A4A3A4"/>
          </p15:clr>
        </p15:guide>
        <p15:guide id="3" pos="6859">
          <p15:clr>
            <a:srgbClr val="A4A3A4"/>
          </p15:clr>
        </p15:guide>
        <p15:guide id="4" pos="458">
          <p15:clr>
            <a:srgbClr val="A4A3A4"/>
          </p15:clr>
        </p15:guide>
        <p15:guide id="5" pos="27242">
          <p15:clr>
            <a:srgbClr val="A4A3A4"/>
          </p15:clr>
        </p15:guide>
        <p15:guide id="6" pos="7344">
          <p15:clr>
            <a:srgbClr val="A4A3A4"/>
          </p15:clr>
        </p15:guide>
        <p15:guide id="7" pos="13672">
          <p15:clr>
            <a:srgbClr val="A4A3A4"/>
          </p15:clr>
        </p15:guide>
        <p15:guide id="8" pos="14155">
          <p15:clr>
            <a:srgbClr val="A4A3A4"/>
          </p15:clr>
        </p15:guide>
        <p15:guide id="9" pos="20453">
          <p15:clr>
            <a:srgbClr val="A4A3A4"/>
          </p15:clr>
        </p15:guide>
        <p15:guide id="10" pos="20968">
          <p15:clr>
            <a:srgbClr val="A4A3A4"/>
          </p15:clr>
        </p15:guide>
        <p15:guide id="11" pos="8002">
          <p15:clr>
            <a:srgbClr val="000000"/>
          </p15:clr>
        </p15:guide>
        <p15:guide id="12" pos="534">
          <p15:clr>
            <a:srgbClr val="000000"/>
          </p15:clr>
        </p15:guide>
        <p15:guide id="13" pos="31782">
          <p15:clr>
            <a:srgbClr val="000000"/>
          </p15:clr>
        </p15:guide>
        <p15:guide id="14" pos="8568">
          <p15:clr>
            <a:srgbClr val="000000"/>
          </p15:clr>
        </p15:guide>
        <p15:guide id="15" pos="15950">
          <p15:clr>
            <a:srgbClr val="000000"/>
          </p15:clr>
        </p15:guide>
        <p15:guide id="16" pos="16514">
          <p15:clr>
            <a:srgbClr val="000000"/>
          </p15:clr>
        </p15:guide>
        <p15:guide id="17" pos="23862">
          <p15:clr>
            <a:srgbClr val="000000"/>
          </p15:clr>
        </p15:guide>
        <p15:guide id="18" pos="24462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49">
          <p15:clr>
            <a:srgbClr val="000000"/>
          </p15:clr>
        </p15:guide>
        <p15:guide id="4" pos="2229">
          <p15:clr>
            <a:srgbClr val="000000"/>
          </p15:clr>
        </p15:guide>
      </p15:notes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gyvSMR8D7PjcramZN4MM541z/4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7E9B239-8C8F-4703-9F29-D957C5E1500E}">
  <a:tblStyle styleId="{27E9B239-8C8F-4703-9F29-D957C5E1500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3" d="100"/>
          <a:sy n="23" d="100"/>
        </p:scale>
        <p:origin x="197" y="14"/>
      </p:cViewPr>
      <p:guideLst>
        <p:guide orient="horz" pos="838"/>
        <p:guide orient="horz" pos="20240"/>
        <p:guide pos="6859"/>
        <p:guide pos="458"/>
        <p:guide pos="27242"/>
        <p:guide pos="7344"/>
        <p:guide pos="13672"/>
        <p:guide pos="14155"/>
        <p:guide pos="20453"/>
        <p:guide pos="20968"/>
        <p:guide pos="8002"/>
        <p:guide pos="534"/>
        <p:guide pos="31782"/>
        <p:guide pos="8568"/>
        <p:guide pos="15950"/>
        <p:guide pos="16514"/>
        <p:guide pos="23862"/>
        <p:guide pos="244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08705" y="0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08038" y="703263"/>
            <a:ext cx="5461000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93297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00" cy="42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8038" y="703263"/>
            <a:ext cx="5461000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ctrTitle"/>
          </p:nvPr>
        </p:nvSpPr>
        <p:spPr>
          <a:xfrm>
            <a:off x="3840480" y="10226681"/>
            <a:ext cx="43525440" cy="705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7680960" y="18653131"/>
            <a:ext cx="35844481" cy="841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None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None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1"/>
          </p:nvPr>
        </p:nvSpPr>
        <p:spPr>
          <a:xfrm rot="5400000">
            <a:off x="14739939" y="-4499291"/>
            <a:ext cx="21726524" cy="4608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168400" algn="l" rtl="0">
              <a:lnSpc>
                <a:spcPct val="100000"/>
              </a:lnSpc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Char char="–"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028700" algn="l" rtl="0">
              <a:lnSpc>
                <a:spcPct val="100000"/>
              </a:lnSpc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89535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–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89535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89535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9535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89535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89535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 rot="5400000">
            <a:off x="28840750" y="9601517"/>
            <a:ext cx="28089223" cy="11521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1"/>
          </p:nvPr>
        </p:nvSpPr>
        <p:spPr>
          <a:xfrm rot="5400000">
            <a:off x="5655627" y="-1777683"/>
            <a:ext cx="28089223" cy="3427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168400" algn="l" rtl="0">
              <a:lnSpc>
                <a:spcPct val="100000"/>
              </a:lnSpc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Char char="–"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028700" algn="l" rtl="0">
              <a:lnSpc>
                <a:spcPct val="100000"/>
              </a:lnSpc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89535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–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89535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89535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9535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89535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89535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2560320" y="7680327"/>
            <a:ext cx="46085761" cy="21726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168400" algn="l" rtl="0">
              <a:lnSpc>
                <a:spcPct val="100000"/>
              </a:lnSpc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Char char="–"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028700" algn="l" rtl="0">
              <a:lnSpc>
                <a:spcPct val="100000"/>
              </a:lnSpc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89535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–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89535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89535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9535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89535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89535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4044951" y="21151852"/>
            <a:ext cx="43525440" cy="65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4044951" y="13950950"/>
            <a:ext cx="4352544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2560320" y="7680327"/>
            <a:ext cx="22900640" cy="21726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699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445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–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445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445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445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445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445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25745441" y="7680327"/>
            <a:ext cx="22900640" cy="21726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699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445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–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445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445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445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445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445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2560321" y="7369176"/>
            <a:ext cx="22625050" cy="3070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2"/>
          </p:nvPr>
        </p:nvSpPr>
        <p:spPr>
          <a:xfrm>
            <a:off x="2560321" y="10439405"/>
            <a:ext cx="22625050" cy="18967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699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445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3"/>
          </p:nvPr>
        </p:nvSpPr>
        <p:spPr>
          <a:xfrm>
            <a:off x="26012141" y="7369176"/>
            <a:ext cx="22633942" cy="3070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4"/>
          </p:nvPr>
        </p:nvSpPr>
        <p:spPr>
          <a:xfrm>
            <a:off x="26012141" y="10439405"/>
            <a:ext cx="22633942" cy="18967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699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445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2560321" y="1311281"/>
            <a:ext cx="16846551" cy="5578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20020281" y="1311281"/>
            <a:ext cx="28625799" cy="28095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122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715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–"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•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699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699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699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699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699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699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2560321" y="6889750"/>
            <a:ext cx="16846551" cy="225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10036809" y="23044152"/>
            <a:ext cx="30723839" cy="27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1"/>
          <p:cNvSpPr>
            <a:spLocks noGrp="1"/>
          </p:cNvSpPr>
          <p:nvPr>
            <p:ph type="pic" idx="2"/>
          </p:nvPr>
        </p:nvSpPr>
        <p:spPr>
          <a:xfrm>
            <a:off x="10036809" y="2940050"/>
            <a:ext cx="30723839" cy="19751676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10036809" y="25761952"/>
            <a:ext cx="30723839" cy="3863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/>
        </p:nvSpPr>
        <p:spPr>
          <a:xfrm>
            <a:off x="38831522" y="32032575"/>
            <a:ext cx="1160145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1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Poster produced by Faculty &amp; Curriculum Support (FACS), Georgetown University Medical Center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1" i="1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1;p2"/>
          <p:cNvPicPr preferRelativeResize="0"/>
          <p:nvPr/>
        </p:nvPicPr>
        <p:blipFill rotWithShape="1">
          <a:blip r:embed="rId13">
            <a:alphaModFix/>
          </a:blip>
          <a:srcRect t="20389" r="8324" b="35901"/>
          <a:stretch/>
        </p:blipFill>
        <p:spPr>
          <a:xfrm>
            <a:off x="-754250" y="-670450"/>
            <a:ext cx="16171550" cy="77103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"/>
          <p:cNvSpPr txBox="1"/>
          <p:nvPr/>
        </p:nvSpPr>
        <p:spPr>
          <a:xfrm>
            <a:off x="475303" y="5657851"/>
            <a:ext cx="12294900" cy="267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None/>
            </a:pPr>
            <a:r>
              <a:rPr lang="en-US" sz="65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Background</a:t>
            </a:r>
            <a:endParaRPr lang="en-US" sz="1400" b="0" i="0" u="none" strike="noStrike" cap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Depression is a significant and costly health issue in the United States, with healthcare expenses rising from $237 to $326 billion between 2010 and 2018 (Jain et al., 2022)</a:t>
            </a:r>
            <a:r>
              <a:rPr lang="en-US" sz="3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Despite this growing financial burden, there is a lack of research on depression's impact on the LGBTQ+ community. LGBTQ+ individuals often face barriers to healthcare, including cultural incompetence, institutional bias, and social stigma- which contribute to depression (Wu &amp; Lee, 2021)</a:t>
            </a:r>
            <a:r>
              <a:rPr lang="en-US" sz="3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Depression can be a significant obstacle to medication adherence for HIV-</a:t>
            </a:r>
            <a:r>
              <a:rPr lang="en-US" sz="3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PrEP.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Men who have sex with Men (MSM) represent 67% of new HIV diagnoses in 2021, with men, particularly Black/African-American and Hispanic/Latino individuals, experiencing disproportionate rates of 40% and 29%, respectively</a:t>
            </a:r>
            <a:r>
              <a:rPr lang="en-US" sz="3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PrEP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utilization in Texas is below target goals at 28%, emphasizing the need for improved adherence strategies (CDC, 2023)</a:t>
            </a:r>
            <a:r>
              <a:rPr lang="en-US" sz="3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Current literature supports an increased prevalence of depression in LGBTQ+ people, but findings are insufficient in showing a relationship between </a:t>
            </a:r>
            <a:r>
              <a:rPr lang="en-US" sz="3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PrEP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adherence and depression, highlighting the issue's complexity.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65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Purpose</a:t>
            </a:r>
            <a:endParaRPr sz="1400" b="0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2067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Quality Improvement (QI) project utilizing the PHQ-9 depression screening over three months for LGBTQ+ patients during a PrEP visit at a sexual health clinic to explore if there is an increase in identifying and referring individuals with depressive symptoms who score greater than nine. </a:t>
            </a:r>
            <a:endParaRPr sz="3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None/>
            </a:pPr>
            <a:r>
              <a:rPr lang="en-US" sz="65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Methods</a:t>
            </a:r>
            <a:endParaRPr sz="1400" b="0" i="0" u="none" strike="noStrike" cap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Design: QI model: Plan-Do-Study-Act cycle</a:t>
            </a:r>
            <a:r>
              <a:rPr lang="en-US" sz="3200" dirty="0">
                <a:solidFill>
                  <a:schemeClr val="dk1"/>
                </a:solidFill>
                <a:latin typeface="+mn-lt"/>
              </a:rPr>
              <a:t>. 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Theoretical framework: Lewin’s change theory. </a:t>
            </a:r>
            <a:endParaRPr sz="320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Setting: </a:t>
            </a:r>
            <a:r>
              <a:rPr lang="en-US" sz="3200" dirty="0">
                <a:solidFill>
                  <a:schemeClr val="dk1"/>
                </a:solidFill>
                <a:latin typeface="+mn-lt"/>
              </a:rPr>
              <a:t>S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exual health clinic located in two urban cities (Austin and Dallas, TX).</a:t>
            </a:r>
            <a:endParaRPr sz="320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Sample: LGBTQ+ patients who are over the age of 17 and actively engaged in PrEP therapy.</a:t>
            </a:r>
            <a:endParaRPr sz="320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Intervention:</a:t>
            </a:r>
            <a:endParaRPr lang="en-US" sz="3200" dirty="0">
              <a:solidFill>
                <a:schemeClr val="dk1"/>
              </a:solidFill>
              <a:latin typeface="+mn-lt"/>
            </a:endParaRPr>
          </a:p>
          <a:p>
            <a:pPr marL="934974" marR="0" lvl="0" indent="-514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+mj-lt"/>
              <a:buAutoNum type="arabicPeriod"/>
            </a:pPr>
            <a:r>
              <a:rPr kumimoji="0" lang="en-US" altLang="en-US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Cambria" panose="02040503050406030204" pitchFamily="18" charset="0"/>
              </a:rPr>
              <a:t>Identified the number of LGBTQ+ patients on PrEP with a PHQ-9 screening in the EMR prior to DNP implementation.</a:t>
            </a:r>
          </a:p>
          <a:p>
            <a:pPr marL="934974" marR="0" lvl="0" indent="-514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+mj-lt"/>
              <a:buAutoNum type="arabicPeriod"/>
            </a:pPr>
            <a:r>
              <a:rPr kumimoji="0" lang="en-US" altLang="en-US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Cambria" panose="02040503050406030204" pitchFamily="18" charset="0"/>
              </a:rPr>
              <a:t>Identified the number of PHQ-9 screenings with a score greater than nine during the 3- month DNP implementation. </a:t>
            </a:r>
          </a:p>
        </p:txBody>
      </p:sp>
      <p:sp>
        <p:nvSpPr>
          <p:cNvPr id="53" name="Google Shape;53;p1"/>
          <p:cNvSpPr txBox="1"/>
          <p:nvPr/>
        </p:nvSpPr>
        <p:spPr>
          <a:xfrm>
            <a:off x="9801306" y="731713"/>
            <a:ext cx="39897900" cy="1846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0"/>
              <a:buFont typeface="Arial"/>
              <a:buNone/>
            </a:pPr>
            <a:r>
              <a:rPr lang="en-US" sz="6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 the way: Standardizing PHQ-9 depression screening in LGBTQ+ patients at sexual health community clinics </a:t>
            </a:r>
            <a:endParaRPr sz="6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1706882" y="25539702"/>
            <a:ext cx="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sz="3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26216613" y="13592261"/>
            <a:ext cx="0" cy="507900"/>
          </a:xfrm>
          <a:prstGeom prst="rect">
            <a:avLst/>
          </a:prstGeom>
          <a:solidFill>
            <a:srgbClr val="BAB8E0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sz="3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30223038" y="13592261"/>
            <a:ext cx="0" cy="507900"/>
          </a:xfrm>
          <a:prstGeom prst="rect">
            <a:avLst/>
          </a:prstGeom>
          <a:solidFill>
            <a:srgbClr val="BAB8E0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sz="3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34229466" y="13592261"/>
            <a:ext cx="0" cy="507900"/>
          </a:xfrm>
          <a:prstGeom prst="rect">
            <a:avLst/>
          </a:prstGeom>
          <a:solidFill>
            <a:srgbClr val="BAB8E0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sz="3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38831522" y="5630779"/>
            <a:ext cx="11619300" cy="26278500"/>
          </a:xfrm>
          <a:prstGeom prst="rect">
            <a:avLst/>
          </a:prstGeom>
          <a:noFill/>
          <a:ln>
            <a:noFill/>
          </a:ln>
          <a:effectLst>
            <a:outerShdw dist="38100" dir="8100000" sx="50000" sy="50000" algn="tr" rotWithShape="0">
              <a:srgbClr val="D1D1F0">
                <a:alpha val="39607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65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None/>
            </a:pPr>
            <a:endParaRPr lang="en-US" sz="6500" b="1" i="0" u="none" strike="noStrike" cap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65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None/>
            </a:pPr>
            <a:r>
              <a:rPr lang="en-US" sz="65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Implications</a:t>
            </a:r>
            <a:endParaRPr sz="1400" b="1" i="0" u="none" strike="noStrike" cap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Socio-political events such as Texas laws SB12 and HB900 were passed in 2023, further contributing to depression in LGBTQ+ patients. 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DNPs should consider depression screenings in non-traditional settings.</a:t>
            </a:r>
            <a:endParaRPr lang="en-US" sz="3200" dirty="0"/>
          </a:p>
          <a:p>
            <a:pPr marL="877824" marR="0" lvl="0" indent="-45720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Further research regarding </a:t>
            </a:r>
            <a:r>
              <a:rPr lang="en-US" sz="3200" dirty="0">
                <a:solidFill>
                  <a:schemeClr val="dk1"/>
                </a:solidFill>
              </a:rPr>
              <a:t>issues surrounding people of color who identify as part of LGBTQ+ community is needed.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65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None/>
            </a:pPr>
            <a:r>
              <a:rPr lang="en-US" sz="65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Limitations</a:t>
            </a:r>
            <a:endParaRPr sz="1400" b="0" i="0" u="none" strike="noStrike" cap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Time constraints to complete DNP project.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L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ow staff engagement.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ampling bias</a:t>
            </a:r>
            <a:r>
              <a:rPr lang="en-US" sz="3200" dirty="0">
                <a:solidFill>
                  <a:schemeClr val="dk1"/>
                </a:solidFill>
              </a:rPr>
              <a:t>- small sample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L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ow generalizability to women – cis-gendere</a:t>
            </a:r>
            <a:r>
              <a:rPr lang="en-US" sz="3200" dirty="0">
                <a:solidFill>
                  <a:schemeClr val="dk1"/>
                </a:solidFill>
              </a:rPr>
              <a:t>d Black women are having increased rates in new HIV cases. 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Overestimation of those who would score higher than nine. 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52484" marR="0" lvl="0" indent="-514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None/>
            </a:pPr>
            <a:r>
              <a:rPr lang="en-US" sz="65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Next Steps</a:t>
            </a:r>
            <a:endParaRPr sz="6500" b="1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PHQ-2 and PHQ-9 screening now part of standard of practice. </a:t>
            </a:r>
            <a:endParaRPr lang="en-US" sz="4800" b="1" dirty="0">
              <a:solidFill>
                <a:schemeClr val="dk1"/>
              </a:solidFill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References or </a:t>
            </a:r>
            <a:r>
              <a:rPr lang="en-US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Qr</a:t>
            </a:r>
            <a:r>
              <a:rPr lang="en-US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Code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Will attach QR code, reference page attached to email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6269" marR="0" lvl="0" indent="-438134" algn="l" rtl="0">
              <a:lnSpc>
                <a:spcPct val="125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Acknowledgements OR </a:t>
            </a:r>
            <a:r>
              <a:rPr lang="en-US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Qr</a:t>
            </a:r>
            <a:r>
              <a:rPr lang="en-US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Code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DNP project team: Eric Taylor and Alexsa Nunez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Center for Health Empowerment: DNP project site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 mother and father: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Maralubeth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Roy Williams.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52484" marR="0" lvl="0" indent="-336550" algn="l" rtl="0">
              <a:lnSpc>
                <a:spcPct val="125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52484" marR="0" lvl="0" indent="-514350" algn="ctr" rtl="0">
              <a:lnSpc>
                <a:spcPct val="12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Contact: </a:t>
            </a:r>
            <a:r>
              <a:rPr lang="en-US" sz="3600" b="1" i="1" dirty="0">
                <a:solidFill>
                  <a:schemeClr val="dk1"/>
                </a:solidFill>
              </a:rPr>
              <a:t>mwill0614@gmail.com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26172159" y="12192000"/>
            <a:ext cx="39117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sz="3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3090042" y="5139559"/>
            <a:ext cx="60540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sz="3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13368326" y="18485570"/>
            <a:ext cx="12297000" cy="4946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None/>
            </a:pPr>
            <a:r>
              <a:rPr lang="en-US" sz="65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Results</a:t>
            </a:r>
            <a:endParaRPr lang="en-US"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0"/>
            </a:pPr>
            <a:r>
              <a:rPr lang="en-US" sz="3200" dirty="0">
                <a:solidFill>
                  <a:schemeClr val="dk1"/>
                </a:solidFill>
              </a:rPr>
              <a:t>1. When comparing 3-months prior and during project implementation, depression screenings completed increased 3-fold. </a:t>
            </a:r>
          </a:p>
          <a:p>
            <a:pPr marL="43813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0"/>
            </a:pPr>
            <a:r>
              <a:rPr lang="en-US" sz="3200" dirty="0">
                <a:solidFill>
                  <a:schemeClr val="dk1"/>
                </a:solidFill>
              </a:rPr>
              <a:t>2. Only 12% of participants screened for depression scored over nine.</a:t>
            </a:r>
          </a:p>
          <a:p>
            <a:pPr marL="43813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0"/>
            </a:pPr>
            <a:r>
              <a:rPr lang="en-US" sz="3200" dirty="0">
                <a:solidFill>
                  <a:schemeClr val="dk1"/>
                </a:solidFill>
              </a:rPr>
              <a:t>3. . 98.3% of participants who scored above nine were referred to behavioral health. </a:t>
            </a:r>
          </a:p>
          <a:p>
            <a:pPr marL="43813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0"/>
            </a:pPr>
            <a:r>
              <a:rPr lang="en-US" sz="3200" dirty="0">
                <a:solidFill>
                  <a:schemeClr val="dk1"/>
                </a:solidFill>
              </a:rPr>
              <a:t>4. Staff survey response decreased from  37.5% to 33.3%. </a:t>
            </a:r>
          </a:p>
          <a:p>
            <a:pPr marL="952484" marR="0" lvl="0" indent="-514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AutoNum type="arabicPeriod"/>
            </a:pPr>
            <a:endParaRPr lang="en-US"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5037402" y="2415908"/>
            <a:ext cx="268365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Michael Williams, DNP, FNP-BC, Jennifer Jones, DNP, FNP-C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3330852" y="3488008"/>
            <a:ext cx="30249600" cy="16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dirty="0">
                <a:solidFill>
                  <a:schemeClr val="dk1"/>
                </a:solidFill>
              </a:rPr>
              <a:t>Baylor</a:t>
            </a:r>
            <a:r>
              <a:rPr lang="en-US" sz="6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University – DNPs of Color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lang="en-US" sz="3600" baseline="30000" dirty="0">
                <a:solidFill>
                  <a:schemeClr val="dk1"/>
                </a:solidFill>
              </a:rPr>
              <a:t>Louise Herrington School of Nursing Dallas, TX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lang="en-US" sz="3600" baseline="30000" dirty="0">
                <a:solidFill>
                  <a:schemeClr val="dk1"/>
                </a:solidFill>
              </a:rPr>
              <a:t>Louise Herrington School of Nursing Dallas, TX</a:t>
            </a:r>
            <a:endParaRPr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38902851" y="5147672"/>
            <a:ext cx="12104577" cy="6959557"/>
          </a:xfrm>
          <a:prstGeom prst="rect">
            <a:avLst/>
          </a:prstGeom>
          <a:solidFill>
            <a:srgbClr val="FCD900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107950" dist="12700" dir="5400000" algn="ctr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65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Conclusion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Race/ethic demographics of participants were consistent with population most impacted by new HIV incidence. 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Referrals for scores above nine were 5 times greater post- project implementation. 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Those who scored higher than a nine increased by 4 fold post- DNP project.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associated relationship between pre- and post-project implementation. 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endParaRPr lang="en-US"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0" y="32420350"/>
            <a:ext cx="51206400" cy="658800"/>
          </a:xfrm>
          <a:prstGeom prst="rect">
            <a:avLst/>
          </a:prstGeom>
          <a:solidFill>
            <a:srgbClr val="351C7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351C7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1"/>
          <p:cNvPicPr preferRelativeResize="0"/>
          <p:nvPr/>
        </p:nvPicPr>
        <p:blipFill rotWithShape="1">
          <a:blip r:embed="rId3">
            <a:alphaModFix/>
          </a:blip>
          <a:srcRect l="5189" t="21796" r="6260" b="36408"/>
          <a:stretch/>
        </p:blipFill>
        <p:spPr>
          <a:xfrm>
            <a:off x="1" y="0"/>
            <a:ext cx="10261600" cy="5147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9C74404-6736-7E91-FDDD-727E9A80D44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94" b="-94"/>
          <a:stretch/>
        </p:blipFill>
        <p:spPr>
          <a:xfrm>
            <a:off x="25823256" y="15800353"/>
            <a:ext cx="12294900" cy="595473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73822A1-DCF0-26FD-DB7F-5249B4B4B4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85111" y="23675513"/>
            <a:ext cx="13517740" cy="64614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82A339-1F1E-80B4-1AED-6B14BA8ADB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36399" y="6594312"/>
            <a:ext cx="10588357" cy="55545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A53187-ED3F-8655-8A0F-6CBC2D73364B}"/>
              </a:ext>
            </a:extLst>
          </p:cNvPr>
          <p:cNvSpPr txBox="1"/>
          <p:nvPr/>
        </p:nvSpPr>
        <p:spPr>
          <a:xfrm>
            <a:off x="25823256" y="15003479"/>
            <a:ext cx="11112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Table 1. Pre- and post- project behavioral health referrals.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24BB6B-0B34-25D7-9CF9-1850EECD9D31}"/>
              </a:ext>
            </a:extLst>
          </p:cNvPr>
          <p:cNvSpPr txBox="1"/>
          <p:nvPr/>
        </p:nvSpPr>
        <p:spPr>
          <a:xfrm>
            <a:off x="25823256" y="23047780"/>
            <a:ext cx="1229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Table 2. Chi-square test comparing pre and post referrals.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8FEE7A-8B6B-B26A-B74E-3F7EF3F4814E}"/>
              </a:ext>
            </a:extLst>
          </p:cNvPr>
          <p:cNvSpPr txBox="1"/>
          <p:nvPr/>
        </p:nvSpPr>
        <p:spPr>
          <a:xfrm>
            <a:off x="25846565" y="12866093"/>
            <a:ext cx="10992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Figure 2. Pre and post staff educational survey engagement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5D1708-0628-15A6-A4CC-D167760B37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714730" y="24125202"/>
            <a:ext cx="9285639" cy="547953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A303BD9-3E4D-D6F6-110D-7ECE16839591}"/>
              </a:ext>
            </a:extLst>
          </p:cNvPr>
          <p:cNvSpPr txBox="1"/>
          <p:nvPr/>
        </p:nvSpPr>
        <p:spPr>
          <a:xfrm>
            <a:off x="13801115" y="30135383"/>
            <a:ext cx="10231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Figure 1. Racial/ethnic demographic of participants.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FCD3CA-4969-4402-CE65-3F9B88243C33}"/>
              </a:ext>
            </a:extLst>
          </p:cNvPr>
          <p:cNvSpPr txBox="1"/>
          <p:nvPr/>
        </p:nvSpPr>
        <p:spPr>
          <a:xfrm>
            <a:off x="14095638" y="5905532"/>
            <a:ext cx="9758729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(continued)</a:t>
            </a:r>
          </a:p>
          <a:p>
            <a:r>
              <a:rPr lang="en-US" sz="3200" dirty="0"/>
              <a:t>3. Number of referrals placed to behavioral health based on positive screenings greater than nine in pre- and post-DNP implementation.</a:t>
            </a:r>
          </a:p>
          <a:p>
            <a:r>
              <a:rPr lang="en-US" sz="3200" dirty="0"/>
              <a:t>4. Evaluation of pre and post staff knowledge on depression and QI project.   </a:t>
            </a:r>
          </a:p>
          <a:p>
            <a:r>
              <a:rPr lang="en-US" sz="3200" dirty="0"/>
              <a:t>Procedures: Screenings performed by front desk, MA, and NP during visit for </a:t>
            </a:r>
            <a:r>
              <a:rPr lang="en-US" sz="3200" dirty="0" err="1"/>
              <a:t>PrEP</a:t>
            </a:r>
            <a:r>
              <a:rPr lang="en-US" sz="3200" dirty="0"/>
              <a:t> care. PHQ-9 screenings completely electronically and on paper. </a:t>
            </a:r>
          </a:p>
          <a:p>
            <a:r>
              <a:rPr lang="en-US" sz="3200" dirty="0"/>
              <a:t>Tools/Instruments: PHQ-9 questionnaire, chart review of EMR, survey. </a:t>
            </a:r>
          </a:p>
          <a:p>
            <a:r>
              <a:rPr lang="en-US" sz="3200" dirty="0"/>
              <a:t>Expected Outcomes:</a:t>
            </a:r>
          </a:p>
          <a:p>
            <a:r>
              <a:rPr lang="en-US" sz="3200" dirty="0"/>
              <a:t>1. Approximately 50% of LGBTQ+ patients screened would have a positive score of greater than nine.</a:t>
            </a:r>
          </a:p>
          <a:p>
            <a:r>
              <a:rPr lang="en-US" sz="3200" dirty="0"/>
              <a:t>2. At least 80% of patients with positive screenings would have a referral to behavioral health documented in the EMR.</a:t>
            </a:r>
          </a:p>
          <a:p>
            <a:r>
              <a:rPr lang="en-US" sz="3200" dirty="0"/>
              <a:t>3. Increase knowledge of PHQ-9 screening and QI project. </a:t>
            </a:r>
          </a:p>
          <a:p>
            <a:r>
              <a:rPr lang="en-US" sz="3200" dirty="0"/>
              <a:t>Analytic methods used to analyze data for findings: </a:t>
            </a:r>
          </a:p>
          <a:p>
            <a:r>
              <a:rPr lang="en-US" sz="3200" dirty="0"/>
              <a:t>simple percentage for staff survey, number of screenings, and referrals.</a:t>
            </a:r>
          </a:p>
          <a:p>
            <a:r>
              <a:rPr lang="en-US" sz="3200" dirty="0"/>
              <a:t>Chi-square test for pre and post- implementation comparison of those who score higher than nine and referred to mental health.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A4BE03-E225-AF2C-363E-29439FE20872}"/>
              </a:ext>
            </a:extLst>
          </p:cNvPr>
          <p:cNvSpPr txBox="1"/>
          <p:nvPr/>
        </p:nvSpPr>
        <p:spPr>
          <a:xfrm>
            <a:off x="26172159" y="30135383"/>
            <a:ext cx="1185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p= 0.264. Statistically insignificant.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899</Words>
  <Application>Microsoft Office PowerPoint</Application>
  <PresentationFormat>Custom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klemmd</dc:creator>
  <cp:lastModifiedBy>Williams, Michael</cp:lastModifiedBy>
  <cp:revision>17</cp:revision>
  <dcterms:created xsi:type="dcterms:W3CDTF">2005-02-02T16:58:07Z</dcterms:created>
  <dcterms:modified xsi:type="dcterms:W3CDTF">2023-09-15T20:47:27Z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0x010100E9AAB503E7B62A479BA7F955EEA0A246</vt:lpwstr>
  </property>
</Properties>
</file>