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206400" cy="32918400"/>
  <p:notesSz cx="7077075" cy="93630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38">
          <p15:clr>
            <a:srgbClr val="A4A3A4"/>
          </p15:clr>
        </p15:guide>
        <p15:guide id="2" orient="horz" pos="20240">
          <p15:clr>
            <a:srgbClr val="A4A3A4"/>
          </p15:clr>
        </p15:guide>
        <p15:guide id="3" pos="6859">
          <p15:clr>
            <a:srgbClr val="A4A3A4"/>
          </p15:clr>
        </p15:guide>
        <p15:guide id="4" pos="458">
          <p15:clr>
            <a:srgbClr val="A4A3A4"/>
          </p15:clr>
        </p15:guide>
        <p15:guide id="5" pos="27242">
          <p15:clr>
            <a:srgbClr val="A4A3A4"/>
          </p15:clr>
        </p15:guide>
        <p15:guide id="6" pos="7344">
          <p15:clr>
            <a:srgbClr val="A4A3A4"/>
          </p15:clr>
        </p15:guide>
        <p15:guide id="7" pos="13672">
          <p15:clr>
            <a:srgbClr val="A4A3A4"/>
          </p15:clr>
        </p15:guide>
        <p15:guide id="8" pos="14155">
          <p15:clr>
            <a:srgbClr val="A4A3A4"/>
          </p15:clr>
        </p15:guide>
        <p15:guide id="9" pos="20453">
          <p15:clr>
            <a:srgbClr val="A4A3A4"/>
          </p15:clr>
        </p15:guide>
        <p15:guide id="10" pos="20968">
          <p15:clr>
            <a:srgbClr val="A4A3A4"/>
          </p15:clr>
        </p15:guide>
        <p15:guide id="11" pos="8002">
          <p15:clr>
            <a:srgbClr val="000000"/>
          </p15:clr>
        </p15:guide>
        <p15:guide id="12" pos="534">
          <p15:clr>
            <a:srgbClr val="000000"/>
          </p15:clr>
        </p15:guide>
        <p15:guide id="13" pos="31782">
          <p15:clr>
            <a:srgbClr val="000000"/>
          </p15:clr>
        </p15:guide>
        <p15:guide id="14" pos="8568">
          <p15:clr>
            <a:srgbClr val="000000"/>
          </p15:clr>
        </p15:guide>
        <p15:guide id="15" pos="15950">
          <p15:clr>
            <a:srgbClr val="000000"/>
          </p15:clr>
        </p15:guide>
        <p15:guide id="16" pos="16514">
          <p15:clr>
            <a:srgbClr val="000000"/>
          </p15:clr>
        </p15:guide>
        <p15:guide id="17" pos="23862">
          <p15:clr>
            <a:srgbClr val="000000"/>
          </p15:clr>
        </p15:guide>
        <p15:guide id="18" pos="24462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49">
          <p15:clr>
            <a:srgbClr val="000000"/>
          </p15:clr>
        </p15:guide>
        <p15:guide id="4" pos="2229">
          <p15:clr>
            <a:srgbClr val="000000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gyvSMR8D7PjcramZN4MM541z/4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E9B239-8C8F-4703-9F29-D957C5E1500E}">
  <a:tblStyle styleId="{27E9B239-8C8F-4703-9F29-D957C5E1500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>
        <p:scale>
          <a:sx n="28" d="100"/>
          <a:sy n="28" d="100"/>
        </p:scale>
        <p:origin x="264" y="-440"/>
      </p:cViewPr>
      <p:guideLst>
        <p:guide orient="horz" pos="838"/>
        <p:guide orient="horz" pos="20240"/>
        <p:guide pos="6859"/>
        <p:guide pos="458"/>
        <p:guide pos="27242"/>
        <p:guide pos="7344"/>
        <p:guide pos="13672"/>
        <p:guide pos="14155"/>
        <p:guide pos="20453"/>
        <p:guide pos="20968"/>
        <p:guide pos="8002"/>
        <p:guide pos="534"/>
        <p:guide pos="31782"/>
        <p:guide pos="8568"/>
        <p:guide pos="15950"/>
        <p:guide pos="16514"/>
        <p:guide pos="23862"/>
        <p:guide pos="244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08705" y="0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08038" y="703263"/>
            <a:ext cx="546100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93297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00" cy="42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925" tIns="46950" rIns="93925" bIns="469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9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08038" y="703263"/>
            <a:ext cx="5461000" cy="3511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3840480" y="10226681"/>
            <a:ext cx="43525440" cy="705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680960" y="18653131"/>
            <a:ext cx="35844481" cy="841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2960"/>
              </a:spcBef>
              <a:spcAft>
                <a:spcPts val="0"/>
              </a:spcAft>
              <a:buClr>
                <a:schemeClr val="dk1"/>
              </a:buClr>
              <a:buSzPts val="14800"/>
              <a:buFont typeface="Arial"/>
              <a:buNone/>
              <a:defRPr sz="1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None/>
              <a:defRPr sz="1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None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None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None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None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None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None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2560320" y="1317626"/>
            <a:ext cx="4608576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 rot="5400000">
            <a:off x="14739939" y="-4499291"/>
            <a:ext cx="21726524" cy="460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168400" algn="l" rtl="0">
              <a:lnSpc>
                <a:spcPct val="100000"/>
              </a:lnSpc>
              <a:spcBef>
                <a:spcPts val="2960"/>
              </a:spcBef>
              <a:spcAft>
                <a:spcPts val="0"/>
              </a:spcAft>
              <a:buClr>
                <a:schemeClr val="dk1"/>
              </a:buClr>
              <a:buSzPts val="14800"/>
              <a:buFont typeface="Arial"/>
              <a:buChar char="–"/>
              <a:defRPr sz="1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028700" algn="l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•"/>
              <a:defRPr sz="1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–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 rot="5400000">
            <a:off x="28840750" y="9601517"/>
            <a:ext cx="28089223" cy="1152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1"/>
          </p:nvPr>
        </p:nvSpPr>
        <p:spPr>
          <a:xfrm rot="5400000">
            <a:off x="5655627" y="-1777683"/>
            <a:ext cx="28089223" cy="3427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168400" algn="l" rtl="0">
              <a:lnSpc>
                <a:spcPct val="100000"/>
              </a:lnSpc>
              <a:spcBef>
                <a:spcPts val="2960"/>
              </a:spcBef>
              <a:spcAft>
                <a:spcPts val="0"/>
              </a:spcAft>
              <a:buClr>
                <a:schemeClr val="dk1"/>
              </a:buClr>
              <a:buSzPts val="14800"/>
              <a:buFont typeface="Arial"/>
              <a:buChar char="–"/>
              <a:defRPr sz="1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028700" algn="l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•"/>
              <a:defRPr sz="1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–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2560320" y="1317626"/>
            <a:ext cx="4608576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2560320" y="7680327"/>
            <a:ext cx="46085761" cy="2172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168400" algn="l" rtl="0">
              <a:lnSpc>
                <a:spcPct val="100000"/>
              </a:lnSpc>
              <a:spcBef>
                <a:spcPts val="2960"/>
              </a:spcBef>
              <a:spcAft>
                <a:spcPts val="0"/>
              </a:spcAft>
              <a:buClr>
                <a:schemeClr val="dk1"/>
              </a:buClr>
              <a:buSzPts val="14800"/>
              <a:buFont typeface="Arial"/>
              <a:buChar char="–"/>
              <a:defRPr sz="1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028700" algn="l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•"/>
              <a:defRPr sz="1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–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89535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Arial"/>
              <a:buChar char="»"/>
              <a:defRPr sz="10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044951" y="21151852"/>
            <a:ext cx="43525440" cy="65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7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044951" y="13950950"/>
            <a:ext cx="4352544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b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2560320" y="1317626"/>
            <a:ext cx="4608576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2560320" y="7680327"/>
            <a:ext cx="22900640" cy="2172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–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25745441" y="7680327"/>
            <a:ext cx="22900640" cy="21726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–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»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2560320" y="1317626"/>
            <a:ext cx="4608576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2560321" y="7369176"/>
            <a:ext cx="22625050" cy="30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b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2560321" y="10439405"/>
            <a:ext cx="22625050" cy="1896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3"/>
          </p:nvPr>
        </p:nvSpPr>
        <p:spPr>
          <a:xfrm>
            <a:off x="26012141" y="7369176"/>
            <a:ext cx="22633942" cy="30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b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sz="3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4"/>
          </p:nvPr>
        </p:nvSpPr>
        <p:spPr>
          <a:xfrm>
            <a:off x="26012141" y="10439405"/>
            <a:ext cx="22633942" cy="18967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25450" algn="l" rtl="0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»"/>
              <a:defRPr sz="3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2560320" y="1317626"/>
            <a:ext cx="46085761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2560321" y="1311281"/>
            <a:ext cx="16846551" cy="557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20020281" y="1311281"/>
            <a:ext cx="28625799" cy="2809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715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–"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2560321" y="6889750"/>
            <a:ext cx="16846551" cy="22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0036809" y="23044152"/>
            <a:ext cx="30723839" cy="27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10036809" y="2940050"/>
            <a:ext cx="30723839" cy="19751676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10036809" y="25761952"/>
            <a:ext cx="30723839" cy="386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250" tIns="87625" rIns="175250" bIns="87625" anchor="t" anchorCtr="0">
            <a:noAutofit/>
          </a:bodyPr>
          <a:lstStyle>
            <a:lvl1pPr marL="457200" marR="0" lvl="0" indent="-22860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38831522" y="32032575"/>
            <a:ext cx="116014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1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Poster produced by Faculty &amp; Curriculum Support (FACS), Georgetown University Medical Center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1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13">
            <a:alphaModFix/>
          </a:blip>
          <a:srcRect t="20389" r="8324" b="35901"/>
          <a:stretch/>
        </p:blipFill>
        <p:spPr>
          <a:xfrm>
            <a:off x="-754250" y="-670450"/>
            <a:ext cx="16171550" cy="77103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www.ncbi.nlm.nih.gov/books/NBK482434/?report=reader" TargetMode="External"/><Relationship Id="rId7" Type="http://schemas.openxmlformats.org/officeDocument/2006/relationships/hyperlink" Target="https://spinalcordinjuryzone.com/info/16432/autonomic-dysreflexia-life-threatening-condit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4814/phy2.14617" TargetMode="External"/><Relationship Id="rId5" Type="http://schemas.openxmlformats.org/officeDocument/2006/relationships/hyperlink" Target="https://www.themiamiproject.org/wp-content/uploads/TP_2021_ver_04_Interactive.pdf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s://www.ncbi.nlm.nih.gov/pmc/articles/PMC5238493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/>
          <p:nvPr/>
        </p:nvSpPr>
        <p:spPr>
          <a:xfrm>
            <a:off x="475302" y="5657851"/>
            <a:ext cx="16709462" cy="267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en-US" altLang="en-US" sz="3200" dirty="0"/>
          </a:p>
          <a:p>
            <a:r>
              <a:rPr lang="en-US" sz="3200" dirty="0"/>
              <a:t>     The aim of this study is to highlight the importance of educating primary care nurses and other members of the healthcare team on identifying/correcting autonomic dysreflexia in spinal cord injured (SCI) veterans in a primary care setting. Based on a study conducted by the Miami project there are approximately 294,000 United States citizens living with a SCI. Of those, 42,000 are United States veterans. </a:t>
            </a:r>
          </a:p>
          <a:p>
            <a:r>
              <a:rPr lang="en-US" sz="3200" dirty="0"/>
              <a:t>    </a:t>
            </a:r>
          </a:p>
          <a:p>
            <a:r>
              <a:rPr lang="en-US" sz="3200" dirty="0"/>
              <a:t>     Spinal cord injury occurs as a result of damage to any part of the spinal cord. In the veteran population, most spinal cord injuries occur as a result from war casualties making them susceptible to autonomic dysreflexia (AD). AD is a potentially life-threatening condition that can occur in patients’ living with a spinal cord injury. Due to the dysregulation of the autonomic nervous system, an increase of at least 20mmHg in systolic blood pressure can occur in patients with a spinal cord injury at or above the level of thoracic six. Most of these patients will be seen in a primary care setting in their lifetime. Unfortunately, most primary care providers lack the confidence and knowledge in recognizing the signs and symptoms of the life-threatening condition, AD in SCI patients. </a:t>
            </a:r>
          </a:p>
          <a:p>
            <a:r>
              <a:rPr lang="en-US" sz="3200" dirty="0"/>
              <a:t>     </a:t>
            </a:r>
          </a:p>
          <a:p>
            <a:r>
              <a:rPr lang="en-US" sz="3200" dirty="0"/>
              <a:t>     The empowering education model is an innovative model designed for in-service training of staff to help them hone new professional skills and acquire knowledge by focusing on both self-direction and practicality. Equipping, primary care staff with the knowledge and training of this population could benefit SCI injury patients’ overall quality of life and have lifesaving ramifications.</a:t>
            </a:r>
          </a:p>
          <a:p>
            <a:pPr eaLnBrk="1" hangingPunct="1">
              <a:buFontTx/>
              <a:buNone/>
              <a:defRPr/>
            </a:pPr>
            <a:endParaRPr lang="en-US" altLang="en-US" sz="3200" dirty="0"/>
          </a:p>
          <a:p>
            <a:pPr eaLnBrk="1" hangingPunct="1">
              <a:buFontTx/>
              <a:buNone/>
              <a:defRPr/>
            </a:pPr>
            <a:endParaRPr lang="en-US" altLang="en-US" sz="3200" dirty="0"/>
          </a:p>
          <a:p>
            <a:pPr eaLnBrk="1" hangingPunct="1">
              <a:buFontTx/>
              <a:buNone/>
              <a:defRPr/>
            </a:pPr>
            <a:endParaRPr lang="en-US" altLang="en-US" sz="3200" dirty="0"/>
          </a:p>
          <a:p>
            <a:pPr eaLnBrk="1" hangingPunct="1">
              <a:buFontTx/>
              <a:buNone/>
              <a:defRPr/>
            </a:pPr>
            <a:endParaRPr lang="en-US" altLang="en-US" sz="3200" dirty="0"/>
          </a:p>
          <a:p>
            <a:pPr eaLnBrk="1" hangingPunct="1">
              <a:buFontTx/>
              <a:buNone/>
              <a:defRPr/>
            </a:pPr>
            <a:r>
              <a:rPr lang="en-US" altLang="en-US" sz="3600" dirty="0"/>
              <a:t>1. To equip primary care providers with the knowledge and clinical assessment tools to provide evidence-based care to spinal cord injured veterans. </a:t>
            </a:r>
            <a:br>
              <a:rPr lang="en-US" altLang="en-US" sz="3600" dirty="0"/>
            </a:br>
            <a:endParaRPr lang="en-US" altLang="en-US" sz="3600" dirty="0"/>
          </a:p>
          <a:p>
            <a:pPr eaLnBrk="1" hangingPunct="1">
              <a:buFontTx/>
              <a:buNone/>
              <a:defRPr/>
            </a:pPr>
            <a:r>
              <a:rPr lang="en-US" altLang="en-US" sz="3600" dirty="0"/>
              <a:t>2. Be able to identify/correct the signs and symptoms of autonomic dysreflexia in spinal cord injured veterans using evidence based guidelines. </a:t>
            </a:r>
          </a:p>
          <a:p>
            <a:pPr eaLnBrk="1" hangingPunct="1">
              <a:buFontTx/>
              <a:buNone/>
              <a:defRPr/>
            </a:pPr>
            <a:endParaRPr lang="en-US" altLang="en-US" sz="3200" dirty="0"/>
          </a:p>
          <a:p>
            <a:pPr eaLnBrk="1" hangingPunct="1">
              <a:buFontTx/>
              <a:buNone/>
              <a:defRPr/>
            </a:pPr>
            <a:endParaRPr lang="en-US" altLang="en-US" sz="32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36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600" dirty="0"/>
              <a:t>Continuing education is the driving force and backbone of the medical profession. An in-service training for primary care providers would be key in preparing them to provide care for the spinal cord injured population.</a:t>
            </a:r>
          </a:p>
          <a:p>
            <a:pPr eaLnBrk="1" hangingPunct="1"/>
            <a:endParaRPr lang="en-US" altLang="en-US" sz="36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600" dirty="0"/>
              <a:t>The empowering education model is designed for in-service training of staff to help them hone new professional skills and acquire knowledge by focusing on both self-direction and practicality </a:t>
            </a:r>
            <a:r>
              <a:rPr lang="en-US" altLang="en-US" sz="3600" baseline="30000" dirty="0"/>
              <a:t>2</a:t>
            </a:r>
            <a:r>
              <a:rPr lang="en-US" altLang="en-US" sz="3600" dirty="0"/>
              <a:t>.This allows participants to take control of their training while being in a practical setting, primary care</a:t>
            </a:r>
            <a:r>
              <a:rPr lang="en-US" altLang="en-US" sz="3600" baseline="30000" dirty="0"/>
              <a:t> 2</a:t>
            </a:r>
            <a:r>
              <a:rPr lang="en-US" altLang="en-US" sz="3600" dirty="0"/>
              <a:t>.  </a:t>
            </a:r>
          </a:p>
          <a:p>
            <a:pPr eaLnBrk="1" hangingPunct="1"/>
            <a:endParaRPr lang="en-US" altLang="en-US" sz="36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600" dirty="0"/>
              <a:t>The expectation is that staff will view the training as an opportunity for growth and development rather than a mandatory task. </a:t>
            </a:r>
          </a:p>
          <a:p>
            <a:pPr eaLnBrk="1" hangingPunct="1"/>
            <a:endParaRPr lang="en-US" altLang="en-US" sz="36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600" dirty="0"/>
              <a:t>Implementation of CEU credits along with the option of attending the National SCI Conference can be invaluable and provide a professional incentive. 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3200" dirty="0"/>
          </a:p>
          <a:p>
            <a:pPr eaLnBrk="1" hangingPunct="1">
              <a:buFontTx/>
              <a:buNone/>
              <a:defRPr/>
            </a:pPr>
            <a:endParaRPr lang="en-US" altLang="en-US" sz="3200" dirty="0"/>
          </a:p>
          <a:p>
            <a:pPr marL="438134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5659790" y="588651"/>
            <a:ext cx="44936438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3762375" eaLnBrk="1" hangingPunct="1">
              <a:defRPr/>
            </a:pPr>
            <a:r>
              <a:rPr lang="en-US" sz="8000" b="1" dirty="0">
                <a:solidFill>
                  <a:schemeClr val="tx1"/>
                </a:solidFill>
              </a:rPr>
              <a:t>Blazing a Trail for the Improvement of Clinical Knowledge for Spinal Cord Injured Veterans </a:t>
            </a:r>
          </a:p>
          <a:p>
            <a:pPr algn="ctr" defTabSz="3762375" eaLnBrk="1" hangingPunct="1">
              <a:defRPr/>
            </a:pPr>
            <a:r>
              <a:rPr lang="en-US" sz="8000" b="1" dirty="0">
                <a:solidFill>
                  <a:schemeClr val="tx1"/>
                </a:solidFill>
              </a:rPr>
              <a:t>in a Primary Care Setting</a:t>
            </a:r>
            <a:endParaRPr lang="en-US" sz="8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1706882" y="25539702"/>
            <a:ext cx="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26216613" y="13592261"/>
            <a:ext cx="0" cy="507900"/>
          </a:xfrm>
          <a:prstGeom prst="rect">
            <a:avLst/>
          </a:prstGeom>
          <a:solidFill>
            <a:srgbClr val="BAB8E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30223038" y="13592261"/>
            <a:ext cx="0" cy="507900"/>
          </a:xfrm>
          <a:prstGeom prst="rect">
            <a:avLst/>
          </a:prstGeom>
          <a:solidFill>
            <a:srgbClr val="BAB8E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"/>
          <p:cNvSpPr/>
          <p:nvPr/>
        </p:nvSpPr>
        <p:spPr>
          <a:xfrm>
            <a:off x="34229466" y="13592261"/>
            <a:ext cx="0" cy="507900"/>
          </a:xfrm>
          <a:prstGeom prst="rect">
            <a:avLst/>
          </a:prstGeom>
          <a:solidFill>
            <a:srgbClr val="BAB8E0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37642800" y="5630779"/>
            <a:ext cx="13563600" cy="2627850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dist="38100" dir="8100000" sx="50000" sy="50000" algn="tr" rotWithShape="0">
              <a:srgbClr val="D1D1F0">
                <a:alpha val="39607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438134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134" marR="0" lvl="0" indent="0" algn="l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134" marR="0" lvl="0" indent="0" algn="l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134" marR="0" lvl="0" indent="0" algn="l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134" marR="0" lvl="0" indent="0" algn="l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134" marR="0" lvl="0" indent="0" algn="l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134" marR="0" lvl="0" indent="0" algn="l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134" marR="0" lvl="0" indent="0" algn="l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134" marR="0" lvl="0" indent="0" algn="l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8134" marR="0" lvl="0" indent="0" algn="l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484" indent="-311150">
              <a:lnSpc>
                <a:spcPct val="125000"/>
              </a:lnSpc>
              <a:buClr>
                <a:schemeClr val="dk1"/>
              </a:buClr>
              <a:buSzPts val="3200"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952484" indent="-311150">
              <a:lnSpc>
                <a:spcPct val="125000"/>
              </a:lnSpc>
              <a:buClr>
                <a:schemeClr val="dk1"/>
              </a:buClr>
              <a:buSzPts val="3200"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952484" indent="-311150">
              <a:lnSpc>
                <a:spcPct val="125000"/>
              </a:lnSpc>
              <a:buClr>
                <a:schemeClr val="dk1"/>
              </a:buClr>
              <a:buSzPts val="3200"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Scan QR code for  information from the National Spinal Cord Injury Statistical Center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 marL="952484" indent="-311150">
              <a:lnSpc>
                <a:spcPct val="125000"/>
              </a:lnSpc>
              <a:buClr>
                <a:schemeClr val="dk1"/>
              </a:buClr>
              <a:buSzPts val="3200"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952484" indent="-311150">
              <a:lnSpc>
                <a:spcPct val="125000"/>
              </a:lnSpc>
              <a:buClr>
                <a:schemeClr val="dk1"/>
              </a:buClr>
              <a:buSzPts val="3200"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952484" indent="-311150">
              <a:lnSpc>
                <a:spcPct val="125000"/>
              </a:lnSpc>
              <a:buClr>
                <a:schemeClr val="dk1"/>
              </a:buClr>
              <a:buSzPts val="3200"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952484" marR="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484" marR="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dirty="0">
              <a:solidFill>
                <a:schemeClr val="dk1"/>
              </a:solidFill>
            </a:endParaRPr>
          </a:p>
          <a:p>
            <a:pPr marL="952484" marR="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484" marR="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dirty="0">
              <a:solidFill>
                <a:schemeClr val="dk1"/>
              </a:solidFill>
            </a:endParaRPr>
          </a:p>
          <a:p>
            <a:pPr marL="952484" marR="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52484" marR="0" lvl="0" indent="-514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endParaRPr lang="en-US" sz="65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hangingPunct="1"/>
            <a:r>
              <a:rPr lang="en-US" altLang="en-US" sz="2000" dirty="0"/>
              <a:t>1. Allen, K. J., &amp; Leslie, S. W. (2022). Autonomic Dysreflexia. In </a:t>
            </a:r>
            <a:r>
              <a:rPr lang="en-US" altLang="en-US" sz="2000" dirty="0" err="1"/>
              <a:t>www.ncbi.nlm.nih.gov</a:t>
            </a:r>
            <a:r>
              <a:rPr lang="en-US" altLang="en-US" sz="2000" dirty="0"/>
              <a:t>. </a:t>
            </a:r>
            <a:r>
              <a:rPr lang="en-US" altLang="en-US" sz="2000" dirty="0" err="1"/>
              <a:t>StatPearls</a:t>
            </a:r>
            <a:r>
              <a:rPr lang="en-US" altLang="en-US" sz="2000" dirty="0"/>
              <a:t> Publishing. </a:t>
            </a:r>
            <a:r>
              <a:rPr lang="en-US" altLang="en-US" sz="2000" dirty="0">
                <a:hlinkClick r:id="rId3"/>
              </a:rPr>
              <a:t>https://www.ncbi.nlm.nih.gov/books/NBK482434/?report=reader</a:t>
            </a:r>
            <a:endParaRPr lang="en-US" altLang="en-US" sz="2000" dirty="0"/>
          </a:p>
          <a:p>
            <a:pPr eaLnBrk="1" hangingPunct="1"/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2. </a:t>
            </a:r>
            <a:r>
              <a:rPr lang="en-US" altLang="en-US" sz="2000" dirty="0" err="1"/>
              <a:t>Chaghari</a:t>
            </a:r>
            <a:r>
              <a:rPr lang="en-US" altLang="en-US" sz="2000" dirty="0"/>
              <a:t>, M., </a:t>
            </a:r>
            <a:r>
              <a:rPr lang="en-US" altLang="en-US" sz="2000" dirty="0" err="1"/>
              <a:t>Saffari</a:t>
            </a:r>
            <a:r>
              <a:rPr lang="en-US" altLang="en-US" sz="2000" dirty="0"/>
              <a:t>, M., </a:t>
            </a:r>
            <a:r>
              <a:rPr lang="en-US" altLang="en-US" sz="2000" dirty="0" err="1"/>
              <a:t>Ebadi</a:t>
            </a:r>
            <a:r>
              <a:rPr lang="en-US" altLang="en-US" sz="2000" dirty="0"/>
              <a:t>, A., &amp; </a:t>
            </a:r>
            <a:r>
              <a:rPr lang="en-US" altLang="en-US" sz="2000" dirty="0" err="1"/>
              <a:t>Ameryoun</a:t>
            </a:r>
            <a:r>
              <a:rPr lang="en-US" altLang="en-US" sz="2000" dirty="0"/>
              <a:t>, A. (2017). Empowering Education: A New Model for In-service Training of Nursing Staff. Journal of Advances in Medical Education &amp; Professionalism, 5(1), 26–32. </a:t>
            </a:r>
            <a:r>
              <a:rPr lang="en-US" altLang="en-US" sz="2000" dirty="0">
                <a:hlinkClick r:id="rId4"/>
              </a:rPr>
              <a:t>https://www.ncbi.nlm.nih.gov/pmc/articles/PMC5238493</a:t>
            </a:r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r>
              <a:rPr lang="en-US" altLang="en-US" sz="2000" dirty="0"/>
              <a:t>3. Fyffe, D. C., Williams, J., Tobin, P., &amp; Gibson-Gill, C. (2019). Spinal Cord Injury Veterans’ Disability Benefits, Outcomes, and Health Care Utilization Patterns: Protocol for a Qualitative Study. </a:t>
            </a:r>
            <a:r>
              <a:rPr lang="en-US" altLang="en-US" sz="2000" i="1" dirty="0"/>
              <a:t>JMIR Research Protocols</a:t>
            </a:r>
            <a:r>
              <a:rPr lang="en-US" altLang="en-US" sz="2000" dirty="0"/>
              <a:t>, </a:t>
            </a:r>
            <a:r>
              <a:rPr lang="en-US" altLang="en-US" sz="2000" i="1" dirty="0"/>
              <a:t>8</a:t>
            </a:r>
            <a:r>
              <a:rPr lang="en-US" altLang="en-US" sz="2000" dirty="0"/>
              <a:t>(10), e14039. https://</a:t>
            </a:r>
            <a:r>
              <a:rPr lang="en-US" altLang="en-US" sz="2000" dirty="0" err="1"/>
              <a:t>doi.org</a:t>
            </a:r>
            <a:r>
              <a:rPr lang="en-US" altLang="en-US" sz="2000" dirty="0"/>
              <a:t>/10.2196/14039</a:t>
            </a:r>
            <a:br>
              <a:rPr lang="en-US" altLang="en-US" sz="2000" dirty="0"/>
            </a:br>
            <a:endParaRPr lang="en-US" altLang="en-US" sz="2000" dirty="0"/>
          </a:p>
          <a:p>
            <a:pPr eaLnBrk="1" hangingPunct="1"/>
            <a:r>
              <a:rPr lang="en-US" altLang="en-US" sz="2000" dirty="0"/>
              <a:t>4. Miami Project. (2021). Retrieved July 12, 2022, from </a:t>
            </a:r>
            <a:r>
              <a:rPr lang="en-US" altLang="en-US" sz="2000" dirty="0">
                <a:hlinkClick r:id="rId5"/>
              </a:rPr>
              <a:t>https://www.themiamiproject.org/wp-content/uploads/TP_2021_ver_04_Interactive.pdf</a:t>
            </a:r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r>
              <a:rPr lang="en-US" altLang="en-US" sz="2000" dirty="0"/>
              <a:t>5. Milligan, J., Burns, S., </a:t>
            </a:r>
            <a:r>
              <a:rPr lang="en-US" altLang="en-US" sz="2000" dirty="0" err="1"/>
              <a:t>Groah</a:t>
            </a:r>
            <a:r>
              <a:rPr lang="en-US" altLang="en-US" sz="2000" dirty="0"/>
              <a:t>, S., &amp; </a:t>
            </a:r>
            <a:r>
              <a:rPr lang="en-US" altLang="en-US" sz="2000" dirty="0" err="1"/>
              <a:t>Howcroft</a:t>
            </a:r>
            <a:r>
              <a:rPr lang="en-US" altLang="en-US" sz="2000" dirty="0"/>
              <a:t>, J. (2020). A Primary Care Provider’s Guide to Preventive Health After Spinal Cord Injury. </a:t>
            </a:r>
            <a:r>
              <a:rPr lang="en-US" altLang="en-US" sz="2000" i="1" dirty="0"/>
              <a:t>Topics in Spinal Cord Injury Rehabilitation</a:t>
            </a:r>
            <a:r>
              <a:rPr lang="en-US" altLang="en-US" sz="2000" dirty="0"/>
              <a:t>, </a:t>
            </a:r>
            <a:r>
              <a:rPr lang="en-US" altLang="en-US" sz="2000" i="1" dirty="0"/>
              <a:t>26</a:t>
            </a:r>
            <a:r>
              <a:rPr lang="en-US" altLang="en-US" sz="2000" dirty="0"/>
              <a:t>(3), 209–219. https://</a:t>
            </a:r>
            <a:r>
              <a:rPr lang="en-US" altLang="en-US" sz="2000" dirty="0" err="1"/>
              <a:t>doi.org</a:t>
            </a:r>
            <a:r>
              <a:rPr lang="en-US" altLang="en-US" sz="2000" dirty="0"/>
              <a:t>/10.46292/sci2603-209</a:t>
            </a:r>
          </a:p>
          <a:p>
            <a:br>
              <a:rPr lang="en-US" altLang="en-US" sz="2000" dirty="0"/>
            </a:br>
            <a:r>
              <a:rPr lang="en-US" altLang="en-US" sz="2000" dirty="0"/>
              <a:t>6. Wang, S., Wecht, J. M., Legg </a:t>
            </a:r>
            <a:r>
              <a:rPr lang="en-US" altLang="en-US" sz="2000" dirty="0" err="1"/>
              <a:t>Ditterline</a:t>
            </a:r>
            <a:r>
              <a:rPr lang="en-US" altLang="en-US" sz="2000" dirty="0"/>
              <a:t>, B., </a:t>
            </a:r>
            <a:r>
              <a:rPr lang="en-US" altLang="en-US" sz="2000" dirty="0" err="1"/>
              <a:t>Ugiliweneza</a:t>
            </a:r>
            <a:r>
              <a:rPr lang="en-US" altLang="en-US" sz="2000" dirty="0"/>
              <a:t>, B., Maher, M. T., Lombard, A. T., Aslan, S. C., Ovechkin, A. V., </a:t>
            </a:r>
            <a:r>
              <a:rPr lang="en-US" altLang="en-US" sz="2000" dirty="0" err="1"/>
              <a:t>Bethke</a:t>
            </a:r>
            <a:r>
              <a:rPr lang="en-US" altLang="en-US" sz="2000" dirty="0"/>
              <a:t>, B., Gunter, J. T. H., &amp; </a:t>
            </a:r>
            <a:r>
              <a:rPr lang="en-US" altLang="en-US" sz="2000" dirty="0" err="1"/>
              <a:t>Harkema</a:t>
            </a:r>
            <a:r>
              <a:rPr lang="en-US" altLang="en-US" sz="2000" dirty="0"/>
              <a:t>, S. J. (2020). Heart rate and blood pressure response improve the prediction of orthostatic cardiovascular dysregulation in persons with chronic spinal cord injury. Physiological Reports, 8(20). </a:t>
            </a:r>
            <a:r>
              <a:rPr lang="en-US" altLang="en-US" sz="2000" dirty="0">
                <a:hlinkClick r:id="rId6"/>
              </a:rPr>
              <a:t>https://doi.org/10.14814/phy2.14617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7. Zone, T. S. C. I. (2016, April 5). </a:t>
            </a:r>
            <a:r>
              <a:rPr lang="en-US" altLang="en-US" sz="2000" i="1" dirty="0"/>
              <a:t>Autonomic Dysreflexia is a life threatening condition | Featured, Information</a:t>
            </a:r>
            <a:r>
              <a:rPr lang="en-US" altLang="en-US" sz="2000" dirty="0"/>
              <a:t>. Spinal Cord Injury Zone! </a:t>
            </a:r>
            <a:r>
              <a:rPr lang="en-US" altLang="en-US" sz="2000" dirty="0">
                <a:hlinkClick r:id="rId7"/>
              </a:rPr>
              <a:t>https://spinalcordinjuryzone.com/info/16432/autonomic-dysreflexia-life-threatening-condition</a:t>
            </a:r>
            <a:endParaRPr lang="en-US" altLang="en-US" sz="2000" dirty="0"/>
          </a:p>
          <a:p>
            <a:pPr marL="952484" marR="0" lvl="0" indent="-514350" rtl="0">
              <a:lnSpc>
                <a:spcPct val="12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26172159" y="12192000"/>
            <a:ext cx="3911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3090042" y="5139559"/>
            <a:ext cx="6054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3978717" y="3058029"/>
            <a:ext cx="268365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411288" indent="-1411288" algn="ctr" defTabSz="3762375" eaLnBrk="1" hangingPunct="1">
              <a:spcBef>
                <a:spcPct val="20000"/>
              </a:spcBef>
              <a:defRPr/>
            </a:pP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Whitney Thornton, DNP-C, </a:t>
            </a:r>
            <a:r>
              <a:rPr lang="en-US" sz="6000" dirty="0">
                <a:solidFill>
                  <a:schemeClr val="tx1"/>
                </a:solidFill>
              </a:rPr>
              <a:t>MSN, APRN, AGNP-C, BSN-RN, BSPH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2272167" y="4290298"/>
            <a:ext cx="30249600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Duke University School of Nursing– DNPs of Color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5400" b="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Durham, North Carolina </a:t>
            </a:r>
            <a:endParaRPr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37642799" y="6198513"/>
            <a:ext cx="13517989" cy="5247550"/>
          </a:xfrm>
          <a:prstGeom prst="rect">
            <a:avLst/>
          </a:prstGeom>
          <a:solidFill>
            <a:srgbClr val="FCD900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38134" marR="0" lvl="0" indent="0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Goal: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4000" dirty="0"/>
              <a:t>Allay patient fears of not being able to access quality care in a primary care setting due to their physical disability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4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4000" dirty="0"/>
              <a:t>Improve primary care  provider confidence in taking care of SCI patients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4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4000" dirty="0"/>
              <a:t>Prevent unnecessary hospital admissions/readmissions  </a:t>
            </a:r>
          </a:p>
        </p:txBody>
      </p:sp>
      <p:sp>
        <p:nvSpPr>
          <p:cNvPr id="72" name="Google Shape;72;p1"/>
          <p:cNvSpPr/>
          <p:nvPr/>
        </p:nvSpPr>
        <p:spPr>
          <a:xfrm>
            <a:off x="-45612" y="32412512"/>
            <a:ext cx="51206400" cy="658800"/>
          </a:xfrm>
          <a:prstGeom prst="rect">
            <a:avLst/>
          </a:prstGeom>
          <a:solidFill>
            <a:srgbClr val="351C7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351C7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8">
            <a:alphaModFix/>
          </a:blip>
          <a:srcRect l="5189" t="21796" r="6260" b="36408"/>
          <a:stretch/>
        </p:blipFill>
        <p:spPr>
          <a:xfrm>
            <a:off x="44534894" y="27917035"/>
            <a:ext cx="6061334" cy="4559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F5B0ECF2-FD8F-234C-AD32-7EAEB6372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760" y="8033826"/>
            <a:ext cx="16397200" cy="1598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9C1371-5553-A149-92AE-440DA4E83F3B}"/>
              </a:ext>
            </a:extLst>
          </p:cNvPr>
          <p:cNvSpPr txBox="1"/>
          <p:nvPr/>
        </p:nvSpPr>
        <p:spPr>
          <a:xfrm>
            <a:off x="24036978" y="6823474"/>
            <a:ext cx="6337679" cy="10926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chemeClr val="bg1"/>
                </a:solidFill>
              </a:rPr>
              <a:t>AD at a Glance 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B7B4F6FB-ACAA-B74E-92FC-C609EB927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9318" y="19752921"/>
            <a:ext cx="20955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 dirty="0">
                <a:solidFill>
                  <a:srgbClr val="2C3E50"/>
                </a:solidFill>
                <a:latin typeface="Roboto"/>
              </a:rPr>
              <a:t>(Zone, 2016)</a:t>
            </a:r>
            <a:endParaRPr lang="en-US" alt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281150-7005-D64C-A665-90E12FC92412}"/>
              </a:ext>
            </a:extLst>
          </p:cNvPr>
          <p:cNvSpPr txBox="1"/>
          <p:nvPr/>
        </p:nvSpPr>
        <p:spPr>
          <a:xfrm>
            <a:off x="33792378" y="117652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A8FE514C-F9D8-D749-9839-865A4E15E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3800" y="14629221"/>
            <a:ext cx="4663440" cy="449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1295">
            <a:extLst>
              <a:ext uri="{FF2B5EF4-FFF2-40B4-BE49-F238E27FC236}">
                <a16:creationId xmlns:a16="http://schemas.microsoft.com/office/drawing/2014/main" id="{547EB818-6F7B-DA47-9961-3278AB394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5" y="5243439"/>
            <a:ext cx="16709462" cy="8435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3762375" eaLnBrk="1" hangingPunct="1">
              <a:defRPr/>
            </a:pPr>
            <a:r>
              <a:rPr lang="en-US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Abstract</a:t>
            </a:r>
          </a:p>
        </p:txBody>
      </p:sp>
      <p:sp>
        <p:nvSpPr>
          <p:cNvPr id="40" name="Rectangle 1295">
            <a:extLst>
              <a:ext uri="{FF2B5EF4-FFF2-40B4-BE49-F238E27FC236}">
                <a16:creationId xmlns:a16="http://schemas.microsoft.com/office/drawing/2014/main" id="{0810BA8C-0B09-654C-913C-4F9D6524B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5" y="21268098"/>
            <a:ext cx="16709462" cy="8435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3762375" eaLnBrk="1" hangingPunct="1">
              <a:defRPr/>
            </a:pPr>
            <a:r>
              <a:rPr lang="en-US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Solution</a:t>
            </a:r>
          </a:p>
        </p:txBody>
      </p:sp>
      <p:sp>
        <p:nvSpPr>
          <p:cNvPr id="41" name="Rectangle 1295">
            <a:extLst>
              <a:ext uri="{FF2B5EF4-FFF2-40B4-BE49-F238E27FC236}">
                <a16:creationId xmlns:a16="http://schemas.microsoft.com/office/drawing/2014/main" id="{90307383-522E-3C4A-BEE4-22CCF0F7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996494"/>
            <a:ext cx="16709462" cy="84351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3762375" eaLnBrk="1" hangingPunct="1">
              <a:defRPr/>
            </a:pPr>
            <a:r>
              <a:rPr lang="en-US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Objectives</a:t>
            </a:r>
          </a:p>
        </p:txBody>
      </p:sp>
      <p:sp>
        <p:nvSpPr>
          <p:cNvPr id="42" name="Rectangle 1295">
            <a:extLst>
              <a:ext uri="{FF2B5EF4-FFF2-40B4-BE49-F238E27FC236}">
                <a16:creationId xmlns:a16="http://schemas.microsoft.com/office/drawing/2014/main" id="{332E5CC3-DA36-374F-A3BC-7551119F3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8411" y="19408531"/>
            <a:ext cx="13517989" cy="118090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3762375" eaLnBrk="1" hangingPunct="1">
              <a:defRPr/>
            </a:pPr>
            <a:r>
              <a:rPr lang="en-US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References</a:t>
            </a:r>
          </a:p>
        </p:txBody>
      </p:sp>
      <p:sp>
        <p:nvSpPr>
          <p:cNvPr id="43" name="Rectangle 1295">
            <a:extLst>
              <a:ext uri="{FF2B5EF4-FFF2-40B4-BE49-F238E27FC236}">
                <a16:creationId xmlns:a16="http://schemas.microsoft.com/office/drawing/2014/main" id="{B8CE4267-0023-B84D-9F78-9C6655C04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2799" y="12252193"/>
            <a:ext cx="13517989" cy="118090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3762375" eaLnBrk="1" hangingPunct="1">
              <a:defRPr/>
            </a:pPr>
            <a:r>
              <a:rPr lang="en-US" sz="5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References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4994C-3B9F-4A46-B02B-2EB80CDF8F13}"/>
              </a:ext>
            </a:extLst>
          </p:cNvPr>
          <p:cNvSpPr txBox="1"/>
          <p:nvPr/>
        </p:nvSpPr>
        <p:spPr>
          <a:xfrm>
            <a:off x="20080466" y="24195533"/>
            <a:ext cx="14666630" cy="678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chemeClr val="bg1"/>
                </a:solidFill>
              </a:rPr>
              <a:t>Most  primary care providers      lack confidence and knowledge in recognizing the signs and symptoms of the </a:t>
            </a:r>
            <a:r>
              <a:rPr lang="en-US" sz="7200" b="1" dirty="0">
                <a:solidFill>
                  <a:srgbClr val="FFFF00"/>
                </a:solidFill>
              </a:rPr>
              <a:t>life-threatening</a:t>
            </a:r>
            <a:r>
              <a:rPr lang="en-US" sz="7200" b="1" dirty="0">
                <a:solidFill>
                  <a:schemeClr val="bg1"/>
                </a:solidFill>
              </a:rPr>
              <a:t> of autonomic dysreflexia in spinal cord injury patients </a:t>
            </a:r>
            <a:r>
              <a:rPr lang="en-US" sz="7200" b="1" baseline="30000" dirty="0">
                <a:solidFill>
                  <a:schemeClr val="bg1"/>
                </a:solidFill>
              </a:rPr>
              <a:t>2</a:t>
            </a:r>
            <a:r>
              <a:rPr lang="en-US" sz="7200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1036</Words>
  <Application>Microsoft Macintosh PowerPoint</Application>
  <PresentationFormat>Custom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Roboto</vt:lpstr>
      <vt:lpstr>Times New Roman</vt:lpstr>
      <vt:lpstr>Default Design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klemmd</dc:creator>
  <cp:lastModifiedBy>whitney thornton</cp:lastModifiedBy>
  <cp:revision>6</cp:revision>
  <dcterms:created xsi:type="dcterms:W3CDTF">2005-02-02T16:58:07Z</dcterms:created>
  <dcterms:modified xsi:type="dcterms:W3CDTF">2023-08-28T17:53:05Z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0x010100E9AAB503E7B62A479BA7F955EEA0A246</vt:lpwstr>
  </property>
</Properties>
</file>