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Quattrocento Sans" panose="020B0502050000020003" pitchFamily="3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GEJCx71z27V7z4dnxJm8byGzl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D8855F-FFF7-4A61-A988-8B0D0E353A08}">
  <a:tblStyle styleId="{F9D8855F-FFF7-4A61-A988-8B0D0E353A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nchs/data/nhsr/nhsr130-508.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rsa.gov/advisorycommittees/bhpradvisory/nacnep/Reports/eleventhreport.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u="sng"/>
              <a:t>Barriers &amp; challenges noted in role activation:</a:t>
            </a:r>
            <a:r>
              <a:rPr lang="en-US"/>
              <a:t>  </a:t>
            </a:r>
            <a:endParaRPr/>
          </a:p>
          <a:p>
            <a:pPr marL="457200" marR="0" lvl="0" indent="-298450" algn="l" rtl="0">
              <a:lnSpc>
                <a:spcPct val="100000"/>
              </a:lnSpc>
              <a:spcBef>
                <a:spcPts val="0"/>
              </a:spcBef>
              <a:spcAft>
                <a:spcPts val="0"/>
              </a:spcAft>
              <a:buSzPts val="1100"/>
              <a:buChar char="●"/>
            </a:pPr>
            <a:r>
              <a:rPr lang="en-US" sz="1100"/>
              <a:t>Lack of diversity in nursing and nursing leadership.</a:t>
            </a:r>
            <a:endParaRPr sz="1100"/>
          </a:p>
          <a:p>
            <a:pPr marL="457200" marR="0" lvl="0" indent="-298450" algn="l" rtl="0">
              <a:lnSpc>
                <a:spcPct val="100000"/>
              </a:lnSpc>
              <a:spcBef>
                <a:spcPts val="0"/>
              </a:spcBef>
              <a:spcAft>
                <a:spcPts val="0"/>
              </a:spcAft>
              <a:buSzPts val="1100"/>
              <a:buChar char="●"/>
            </a:pPr>
            <a:r>
              <a:rPr lang="en-US" sz="1100"/>
              <a:t>Absence of DEI Recruitment and Hiring Training for nursing managers.</a:t>
            </a:r>
            <a:endParaRPr sz="1100"/>
          </a:p>
          <a:p>
            <a:pPr marL="457200" marR="0" lvl="0" indent="-298450" algn="l" rtl="0">
              <a:lnSpc>
                <a:spcPct val="100000"/>
              </a:lnSpc>
              <a:spcBef>
                <a:spcPts val="0"/>
              </a:spcBef>
              <a:spcAft>
                <a:spcPts val="0"/>
              </a:spcAft>
              <a:buSzPts val="1100"/>
              <a:buChar char="●"/>
            </a:pPr>
            <a:r>
              <a:rPr lang="en-US" sz="1100"/>
              <a:t>Discretionary recruitment, advancement, evaluation policies and procedures.</a:t>
            </a:r>
            <a:endParaRPr sz="1100"/>
          </a:p>
          <a:p>
            <a:pPr marL="457200" marR="0" lvl="0" indent="-298450" algn="l" rtl="0">
              <a:lnSpc>
                <a:spcPct val="100000"/>
              </a:lnSpc>
              <a:spcBef>
                <a:spcPts val="0"/>
              </a:spcBef>
              <a:spcAft>
                <a:spcPts val="0"/>
              </a:spcAft>
              <a:buSzPts val="1100"/>
              <a:buChar char="●"/>
            </a:pPr>
            <a:r>
              <a:rPr lang="en-US" sz="1100"/>
              <a:t>Staff not having time/location set aside for professional development.</a:t>
            </a:r>
            <a:endParaRPr sz="1100"/>
          </a:p>
          <a:p>
            <a:pPr marL="457200" marR="0" lvl="0" indent="-298450" algn="l" rtl="0">
              <a:lnSpc>
                <a:spcPct val="100000"/>
              </a:lnSpc>
              <a:spcBef>
                <a:spcPts val="0"/>
              </a:spcBef>
              <a:spcAft>
                <a:spcPts val="0"/>
              </a:spcAft>
              <a:buSzPts val="1100"/>
              <a:buChar char="●"/>
            </a:pPr>
            <a:r>
              <a:rPr lang="en-US" sz="1100"/>
              <a:t>Low retention of Black and Latinx staff.</a:t>
            </a:r>
            <a:endParaRPr sz="1100"/>
          </a:p>
          <a:p>
            <a:pPr marL="457200" marR="0" lvl="0" indent="-298450" algn="l" rtl="0">
              <a:lnSpc>
                <a:spcPct val="100000"/>
              </a:lnSpc>
              <a:spcBef>
                <a:spcPts val="0"/>
              </a:spcBef>
              <a:spcAft>
                <a:spcPts val="0"/>
              </a:spcAft>
              <a:buSzPts val="1100"/>
              <a:buChar char="●"/>
            </a:pPr>
            <a:r>
              <a:rPr lang="en-US" sz="1100"/>
              <a:t>BIPOC staff have expressed being reluctant in reporting instances of bias, discrimination, and micro/macroaggressions.</a:t>
            </a:r>
            <a:endParaRPr sz="1100"/>
          </a:p>
          <a:p>
            <a:pPr marL="457200" marR="0" lvl="0" indent="-298450" algn="l" rtl="0">
              <a:lnSpc>
                <a:spcPct val="100000"/>
              </a:lnSpc>
              <a:spcBef>
                <a:spcPts val="0"/>
              </a:spcBef>
              <a:spcAft>
                <a:spcPts val="0"/>
              </a:spcAft>
              <a:buSzPts val="1100"/>
              <a:buChar char="●"/>
            </a:pPr>
            <a:r>
              <a:rPr lang="en-US" sz="1100"/>
              <a:t>Staff burnout and lack of resources.</a:t>
            </a:r>
            <a:endParaRPr sz="1100"/>
          </a:p>
          <a:p>
            <a:pPr marL="457200" marR="0" lvl="0" indent="-298450" algn="l" rtl="0">
              <a:lnSpc>
                <a:spcPct val="100000"/>
              </a:lnSpc>
              <a:spcBef>
                <a:spcPts val="0"/>
              </a:spcBef>
              <a:spcAft>
                <a:spcPts val="0"/>
              </a:spcAft>
              <a:buSzPts val="1100"/>
              <a:buChar char="●"/>
            </a:pPr>
            <a:r>
              <a:rPr lang="en-US" sz="1100"/>
              <a:t>Siloed DEI efforts.</a:t>
            </a:r>
            <a:endParaRPr sz="1100"/>
          </a:p>
          <a:p>
            <a:pPr marL="457200" marR="0" lvl="0" indent="-298450" algn="l" rtl="0">
              <a:lnSpc>
                <a:spcPct val="100000"/>
              </a:lnSpc>
              <a:spcBef>
                <a:spcPts val="0"/>
              </a:spcBef>
              <a:spcAft>
                <a:spcPts val="0"/>
              </a:spcAft>
              <a:buSzPts val="1100"/>
              <a:buChar char="●"/>
            </a:pPr>
            <a:r>
              <a:rPr lang="en-US" sz="1100"/>
              <a:t>Lack of inclusion in decision-making</a:t>
            </a:r>
            <a:endParaRPr sz="1100"/>
          </a:p>
          <a:p>
            <a:pPr marL="457200" marR="0" lvl="0" indent="-298450" algn="l" rtl="0">
              <a:lnSpc>
                <a:spcPct val="100000"/>
              </a:lnSpc>
              <a:spcBef>
                <a:spcPts val="0"/>
              </a:spcBef>
              <a:spcAft>
                <a:spcPts val="0"/>
              </a:spcAft>
              <a:buSzPts val="1100"/>
              <a:buChar char="●"/>
            </a:pPr>
            <a:r>
              <a:rPr lang="en-US" sz="1100"/>
              <a:t>Lack of awareness/ understanding importance of DEI in healthcare </a:t>
            </a:r>
            <a:endParaRPr sz="1100"/>
          </a:p>
          <a:p>
            <a:pPr marL="0" marR="0" lvl="0" indent="0" algn="l" rtl="0">
              <a:lnSpc>
                <a:spcPct val="100000"/>
              </a:lnSpc>
              <a:spcBef>
                <a:spcPts val="0"/>
              </a:spcBef>
              <a:spcAft>
                <a:spcPts val="0"/>
              </a:spcAft>
              <a:buSzPts val="1100"/>
              <a:buNone/>
            </a:pPr>
            <a:endParaRPr sz="1100"/>
          </a:p>
          <a:p>
            <a:pPr marL="0" marR="0" lvl="0" indent="0" algn="l" rtl="0">
              <a:lnSpc>
                <a:spcPct val="100000"/>
              </a:lnSpc>
              <a:spcBef>
                <a:spcPts val="0"/>
              </a:spcBef>
              <a:spcAft>
                <a:spcPts val="0"/>
              </a:spcAft>
              <a:buSzPts val="1100"/>
              <a:buNone/>
            </a:pPr>
            <a:r>
              <a:rPr lang="en-US" sz="1100" b="1" u="sng"/>
              <a:t>Successes:</a:t>
            </a:r>
            <a:endParaRPr sz="1100" b="1" u="sng"/>
          </a:p>
          <a:p>
            <a:pPr marL="457200" marR="0" lvl="0" indent="-317500" algn="l" rtl="0">
              <a:lnSpc>
                <a:spcPct val="100000"/>
              </a:lnSpc>
              <a:spcBef>
                <a:spcPts val="0"/>
              </a:spcBef>
              <a:spcAft>
                <a:spcPts val="0"/>
              </a:spcAft>
              <a:buSzPts val="1400"/>
              <a:buChar char="●"/>
            </a:pPr>
            <a:r>
              <a:rPr lang="en-US"/>
              <a:t>implementation of SDOH data collection and reporting</a:t>
            </a:r>
            <a:endParaRPr/>
          </a:p>
          <a:p>
            <a:pPr marL="457200" marR="0" lvl="0" indent="-317500" algn="l" rtl="0">
              <a:lnSpc>
                <a:spcPct val="100000"/>
              </a:lnSpc>
              <a:spcBef>
                <a:spcPts val="0"/>
              </a:spcBef>
              <a:spcAft>
                <a:spcPts val="0"/>
              </a:spcAft>
              <a:buSzPts val="1400"/>
              <a:buChar char="●"/>
            </a:pPr>
            <a:r>
              <a:rPr lang="en-US"/>
              <a:t>implementation of Nursing Practice advisory council</a:t>
            </a:r>
            <a:endParaRPr/>
          </a:p>
          <a:p>
            <a:pPr marL="457200" marR="0" lvl="0" indent="-317500" algn="l" rtl="0">
              <a:lnSpc>
                <a:spcPct val="100000"/>
              </a:lnSpc>
              <a:spcBef>
                <a:spcPts val="0"/>
              </a:spcBef>
              <a:spcAft>
                <a:spcPts val="0"/>
              </a:spcAft>
              <a:buSzPts val="1400"/>
              <a:buChar char="●"/>
            </a:pPr>
            <a:r>
              <a:rPr lang="en-US"/>
              <a:t>Revision of welcome guides</a:t>
            </a:r>
            <a:endParaRPr/>
          </a:p>
          <a:p>
            <a:pPr marL="457200" marR="0" lvl="0" indent="-317500" algn="l" rtl="0">
              <a:lnSpc>
                <a:spcPct val="100000"/>
              </a:lnSpc>
              <a:spcBef>
                <a:spcPts val="0"/>
              </a:spcBef>
              <a:spcAft>
                <a:spcPts val="0"/>
              </a:spcAft>
              <a:buSzPts val="1400"/>
              <a:buChar char="●"/>
            </a:pPr>
            <a:r>
              <a:rPr lang="en-US"/>
              <a:t>Name change of our career advancement name of CAS to Pathway Programs </a:t>
            </a:r>
            <a:endParaRPr/>
          </a:p>
          <a:p>
            <a:pPr marL="457200" marR="0" lvl="0" indent="-317500" algn="l" rtl="0">
              <a:lnSpc>
                <a:spcPct val="100000"/>
              </a:lnSpc>
              <a:spcBef>
                <a:spcPts val="0"/>
              </a:spcBef>
              <a:spcAft>
                <a:spcPts val="0"/>
              </a:spcAft>
              <a:buSzPts val="1400"/>
              <a:buChar char="●"/>
            </a:pPr>
            <a:r>
              <a:rPr lang="en-US"/>
              <a:t>Pilot of mentoring program for black nurses</a:t>
            </a:r>
            <a:endParaRPr/>
          </a:p>
          <a:p>
            <a:pPr marL="457200" marR="0" lvl="0" indent="-317500" algn="l" rtl="0">
              <a:lnSpc>
                <a:spcPct val="100000"/>
              </a:lnSpc>
              <a:spcBef>
                <a:spcPts val="0"/>
              </a:spcBef>
              <a:spcAft>
                <a:spcPts val="0"/>
              </a:spcAft>
              <a:buSzPts val="1400"/>
              <a:buChar char="●"/>
            </a:pPr>
            <a:r>
              <a:rPr lang="en-US"/>
              <a:t>senior leadership EDI training</a:t>
            </a:r>
            <a:endParaRPr/>
          </a:p>
          <a:p>
            <a:pPr marL="457200" marR="0" lvl="0" indent="-317500" algn="l" rtl="0">
              <a:lnSpc>
                <a:spcPct val="100000"/>
              </a:lnSpc>
              <a:spcBef>
                <a:spcPts val="0"/>
              </a:spcBef>
              <a:spcAft>
                <a:spcPts val="0"/>
              </a:spcAft>
              <a:buSzPts val="1400"/>
              <a:buChar char="●"/>
            </a:pPr>
            <a:r>
              <a:rPr lang="en-US"/>
              <a:t>unit based cultural and inclusion champions trainings and council development</a:t>
            </a:r>
            <a:endParaRPr/>
          </a:p>
          <a:p>
            <a:pPr marL="457200" marR="0" lvl="0" indent="-317500" algn="l" rtl="0">
              <a:lnSpc>
                <a:spcPct val="100000"/>
              </a:lnSpc>
              <a:spcBef>
                <a:spcPts val="0"/>
              </a:spcBef>
              <a:spcAft>
                <a:spcPts val="0"/>
              </a:spcAft>
              <a:buSzPts val="1400"/>
              <a:buChar char="●"/>
            </a:pPr>
            <a:r>
              <a:rPr lang="en-US"/>
              <a:t>unit based awareness of DEI→ increase in visibility via unit DEI boards, an internal website to the nursing office of DEI</a:t>
            </a:r>
            <a:endParaRPr/>
          </a:p>
          <a:p>
            <a:pPr marL="457200" marR="0" lvl="0" indent="-317500" algn="l" rtl="0">
              <a:lnSpc>
                <a:spcPct val="100000"/>
              </a:lnSpc>
              <a:spcBef>
                <a:spcPts val="0"/>
              </a:spcBef>
              <a:spcAft>
                <a:spcPts val="0"/>
              </a:spcAft>
              <a:buSzPts val="1400"/>
              <a:buChar char="●"/>
            </a:pPr>
            <a:r>
              <a:rPr lang="en-US"/>
              <a:t>inclusion of a DEI representative to sit on all RCA discussions</a:t>
            </a:r>
            <a:endParaRPr/>
          </a:p>
          <a:p>
            <a:pPr marL="457200" marR="0" lvl="0" indent="-317500" algn="l" rtl="0">
              <a:lnSpc>
                <a:spcPct val="100000"/>
              </a:lnSpc>
              <a:spcBef>
                <a:spcPts val="0"/>
              </a:spcBef>
              <a:spcAft>
                <a:spcPts val="0"/>
              </a:spcAft>
              <a:buSzPts val="1400"/>
              <a:buChar char="●"/>
            </a:pPr>
            <a:r>
              <a:rPr lang="en-US"/>
              <a:t>organizational structure surrounding reporting of grievances to reflect marginalized populations</a:t>
            </a:r>
            <a:endParaRPr/>
          </a:p>
          <a:p>
            <a:pPr marL="457200" marR="0" lvl="0" indent="-317500" algn="l" rtl="0">
              <a:lnSpc>
                <a:spcPct val="100000"/>
              </a:lnSpc>
              <a:spcBef>
                <a:spcPts val="0"/>
              </a:spcBef>
              <a:spcAft>
                <a:spcPts val="0"/>
              </a:spcAft>
              <a:buSzPts val="1400"/>
              <a:buChar char="●"/>
            </a:pPr>
            <a:r>
              <a:rPr lang="en-US"/>
              <a:t>Launch of nursing practice orientation to include education informing</a:t>
            </a:r>
            <a:endParaRPr/>
          </a:p>
          <a:p>
            <a:pPr marL="457200" marR="0" lvl="0" indent="-317500" algn="l" rtl="0">
              <a:lnSpc>
                <a:spcPct val="100000"/>
              </a:lnSpc>
              <a:spcBef>
                <a:spcPts val="0"/>
              </a:spcBef>
              <a:spcAft>
                <a:spcPts val="0"/>
              </a:spcAft>
              <a:buSzPts val="1400"/>
              <a:buChar char="●"/>
            </a:pPr>
            <a:r>
              <a:rPr lang="en-US"/>
              <a:t>implementation of skin tone assessments</a:t>
            </a:r>
            <a:endParaRPr/>
          </a:p>
          <a:p>
            <a:pPr marL="457200" marR="0" lvl="0" indent="-317500" algn="l" rtl="0">
              <a:lnSpc>
                <a:spcPct val="100000"/>
              </a:lnSpc>
              <a:spcBef>
                <a:spcPts val="0"/>
              </a:spcBef>
              <a:spcAft>
                <a:spcPts val="0"/>
              </a:spcAft>
              <a:buSzPts val="1400"/>
              <a:buChar char="●"/>
            </a:pPr>
            <a:r>
              <a:rPr lang="en-US"/>
              <a:t>development of education modules for caring for transgender patients, patients of size, and sickle cell patients</a:t>
            </a:r>
            <a:endParaRPr/>
          </a:p>
          <a:p>
            <a:pPr marL="457200" marR="0" lvl="0" indent="-317500" algn="l" rtl="0">
              <a:lnSpc>
                <a:spcPct val="100000"/>
              </a:lnSpc>
              <a:spcBef>
                <a:spcPts val="0"/>
              </a:spcBef>
              <a:spcAft>
                <a:spcPts val="0"/>
              </a:spcAft>
              <a:buSzPts val="1400"/>
              <a:buChar char="●"/>
            </a:pPr>
            <a:r>
              <a:rPr lang="en-US"/>
              <a:t>increase in education and awareness of various DEI topics within nursing practice</a:t>
            </a:r>
            <a:endParaRPr/>
          </a:p>
          <a:p>
            <a:pPr marL="457200" marR="0" lvl="0" indent="-317500" algn="l" rtl="0">
              <a:lnSpc>
                <a:spcPct val="100000"/>
              </a:lnSpc>
              <a:spcBef>
                <a:spcPts val="0"/>
              </a:spcBef>
              <a:spcAft>
                <a:spcPts val="0"/>
              </a:spcAft>
              <a:buSzPts val="1400"/>
              <a:buChar char="●"/>
            </a:pPr>
            <a:r>
              <a:rPr lang="en-US"/>
              <a:t>incorporation of diversity statements on job postings</a:t>
            </a:r>
            <a:endParaRPr/>
          </a:p>
          <a:p>
            <a:pPr marL="457200" marR="0" lvl="0" indent="0" algn="l" rtl="0">
              <a:lnSpc>
                <a:spcPct val="100000"/>
              </a:lnSpc>
              <a:spcBef>
                <a:spcPts val="0"/>
              </a:spcBef>
              <a:spcAft>
                <a:spcPts val="0"/>
              </a:spcAft>
              <a:buSzPts val="1100"/>
              <a:buNone/>
            </a:pPr>
            <a:endParaRPr/>
          </a:p>
        </p:txBody>
      </p:sp>
      <p:sp>
        <p:nvSpPr>
          <p:cNvPr id="191" name="Google Shape;1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04" name="Google Shape;2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16" name="Google Shape;216;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15" name="Google Shape;11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200" b="0" i="0">
                <a:solidFill>
                  <a:schemeClr val="dk1"/>
                </a:solidFill>
                <a:latin typeface="Calibri"/>
                <a:ea typeface="Calibri"/>
                <a:cs typeface="Calibri"/>
                <a:sym typeface="Calibri"/>
              </a:rPr>
              <a:t>Briefly introduce the topic and its relevance. </a:t>
            </a:r>
            <a:r>
              <a:rPr lang="en-US"/>
              <a:t>Like chess having a deep understanding of the game and outplaying your opponent, requires deep plans and ideas. As in DEI, a strategic plan must be developed and an understanding of how to best utilize your resources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In both chess and DEI, achieving success requires a profound understanding of the game or context. Just as chess players need to outplay their opponents with strategic moves, organizations must develop strategic plans to excel in DEI.</a:t>
            </a:r>
            <a:endParaRPr/>
          </a:p>
          <a:p>
            <a:pPr marL="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Clr>
                <a:schemeClr val="dk1"/>
              </a:buClr>
              <a:buSzPts val="1200"/>
              <a:buFont typeface="Calibri"/>
              <a:buNone/>
            </a:pPr>
            <a:r>
              <a:rPr lang="en-US"/>
              <a:t>Introduce the concept of the Golden Circle, a powerful framework developed by Simon Sinek.</a:t>
            </a:r>
            <a:endParaRPr/>
          </a:p>
          <a:p>
            <a:pPr marL="0" marR="0" lvl="0" indent="0" algn="l" rtl="0">
              <a:lnSpc>
                <a:spcPct val="100000"/>
              </a:lnSpc>
              <a:spcBef>
                <a:spcPts val="0"/>
              </a:spcBef>
              <a:spcAft>
                <a:spcPts val="0"/>
              </a:spcAft>
              <a:buClr>
                <a:schemeClr val="dk1"/>
              </a:buClr>
              <a:buSzPts val="1200"/>
              <a:buFont typeface="Calibri"/>
              <a:buNone/>
            </a:pPr>
            <a:r>
              <a:rPr lang="en-US"/>
              <a:t>Explain that the Golden Circle consists of three layers: "What," "How," and "Why."</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b="1"/>
              <a:t>Discuss how the Golden Circle applies to chess:</a:t>
            </a:r>
            <a:endParaRPr b="1"/>
          </a:p>
          <a:p>
            <a:pPr marL="0" marR="0" lvl="0" indent="0" algn="l" rtl="0">
              <a:lnSpc>
                <a:spcPct val="100000"/>
              </a:lnSpc>
              <a:spcBef>
                <a:spcPts val="0"/>
              </a:spcBef>
              <a:spcAft>
                <a:spcPts val="0"/>
              </a:spcAft>
              <a:buClr>
                <a:schemeClr val="dk1"/>
              </a:buClr>
              <a:buSzPts val="1200"/>
              <a:buFont typeface="Calibri"/>
              <a:buNone/>
            </a:pPr>
            <a:r>
              <a:rPr lang="en-US"/>
              <a:t>"What" (Outer Circle): In chess, this represents the basic rules and pieces on the board.</a:t>
            </a:r>
            <a:endParaRPr/>
          </a:p>
          <a:p>
            <a:pPr marL="0" marR="0" lvl="0" indent="0" algn="l" rtl="0">
              <a:lnSpc>
                <a:spcPct val="100000"/>
              </a:lnSpc>
              <a:spcBef>
                <a:spcPts val="0"/>
              </a:spcBef>
              <a:spcAft>
                <a:spcPts val="0"/>
              </a:spcAft>
              <a:buClr>
                <a:schemeClr val="dk1"/>
              </a:buClr>
              <a:buSzPts val="1200"/>
              <a:buFont typeface="Calibri"/>
              <a:buNone/>
            </a:pPr>
            <a:r>
              <a:rPr lang="en-US"/>
              <a:t>"How" (Middle Circle): This corresponds to the strategies and tactics used to execute moves effectively.</a:t>
            </a:r>
            <a:endParaRPr/>
          </a:p>
          <a:p>
            <a:pPr marL="0" marR="0" lvl="0" indent="0" algn="l" rtl="0">
              <a:lnSpc>
                <a:spcPct val="100000"/>
              </a:lnSpc>
              <a:spcBef>
                <a:spcPts val="0"/>
              </a:spcBef>
              <a:spcAft>
                <a:spcPts val="0"/>
              </a:spcAft>
              <a:buClr>
                <a:schemeClr val="dk1"/>
              </a:buClr>
              <a:buSzPts val="1200"/>
              <a:buFont typeface="Calibri"/>
              <a:buNone/>
            </a:pPr>
            <a:r>
              <a:rPr lang="en-US"/>
              <a:t>"Why" (Inner Circle): In chess, the "Why" is the ultimate goal – winning the game.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b="1"/>
              <a:t>Transition to the application of the Golden Circle in DEI:</a:t>
            </a:r>
            <a:endParaRPr b="1"/>
          </a:p>
          <a:p>
            <a:pPr marL="0" marR="0" lvl="0" indent="0" algn="l" rtl="0">
              <a:lnSpc>
                <a:spcPct val="100000"/>
              </a:lnSpc>
              <a:spcBef>
                <a:spcPts val="0"/>
              </a:spcBef>
              <a:spcAft>
                <a:spcPts val="0"/>
              </a:spcAft>
              <a:buClr>
                <a:schemeClr val="dk1"/>
              </a:buClr>
              <a:buSzPts val="1200"/>
              <a:buFont typeface="Calibri"/>
              <a:buNone/>
            </a:pPr>
            <a:r>
              <a:rPr lang="en-US"/>
              <a:t>"What" (Outer Circle): In DEI, the what includes policies, practices, and diversity-related initiatives within an organization.</a:t>
            </a:r>
            <a:endParaRPr/>
          </a:p>
          <a:p>
            <a:pPr marL="0" marR="0" lvl="0" indent="0" algn="l" rtl="0">
              <a:lnSpc>
                <a:spcPct val="100000"/>
              </a:lnSpc>
              <a:spcBef>
                <a:spcPts val="0"/>
              </a:spcBef>
              <a:spcAft>
                <a:spcPts val="0"/>
              </a:spcAft>
              <a:buClr>
                <a:schemeClr val="dk1"/>
              </a:buClr>
              <a:buSzPts val="1200"/>
              <a:buFont typeface="Calibri"/>
              <a:buNone/>
            </a:pPr>
            <a:r>
              <a:rPr lang="en-US"/>
              <a:t>"How" (Middle Circle): This relates to the strategies and actions taken to implement DEI effectively, such as professional development, education,  communication.</a:t>
            </a:r>
            <a:endParaRPr/>
          </a:p>
          <a:p>
            <a:pPr marL="0" marR="0" lvl="0" indent="0" algn="l" rtl="0">
              <a:lnSpc>
                <a:spcPct val="100000"/>
              </a:lnSpc>
              <a:spcBef>
                <a:spcPts val="0"/>
              </a:spcBef>
              <a:spcAft>
                <a:spcPts val="0"/>
              </a:spcAft>
              <a:buClr>
                <a:schemeClr val="dk1"/>
              </a:buClr>
              <a:buSzPts val="1200"/>
              <a:buFont typeface="Calibri"/>
              <a:buNone/>
            </a:pPr>
            <a:r>
              <a:rPr lang="en-US"/>
              <a:t>"Why" (Inner Circle): In DEI, the "Why" is the fundamental commitment to creating a equitable, and inclusive workplace where all belonging</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In chess, a player's motivation to win drives their strategic decisions.</a:t>
            </a:r>
            <a:endParaRPr/>
          </a:p>
          <a:p>
            <a:pPr marL="0" marR="0" lvl="0" indent="0" algn="l" rtl="0">
              <a:lnSpc>
                <a:spcPct val="100000"/>
              </a:lnSpc>
              <a:spcBef>
                <a:spcPts val="0"/>
              </a:spcBef>
              <a:spcAft>
                <a:spcPts val="0"/>
              </a:spcAft>
              <a:buClr>
                <a:schemeClr val="dk1"/>
              </a:buClr>
              <a:buSzPts val="1200"/>
              <a:buFont typeface="Calibri"/>
              <a:buNone/>
            </a:pPr>
            <a:r>
              <a:rPr lang="en-US"/>
              <a:t>In DEI, a clear understanding of the "Why" behind diversity and inclusion efforts motivates organizations and individuals to create lasting change.</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24" name="Google Shape;12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5" name="Google Shape;13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Content:Present the Racism in Nursing timeline for historical insights.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Explain how historical context reinforces the need for aligned strategic goals.</a:t>
            </a:r>
            <a:endParaRPr>
              <a:latin typeface="Arial"/>
              <a:ea typeface="Arial"/>
              <a:cs typeface="Arial"/>
              <a:sym typeface="Arial"/>
            </a:endParaRPr>
          </a:p>
          <a:p>
            <a:pPr marL="342900" lvl="0" indent="-217170" algn="l" rtl="0">
              <a:lnSpc>
                <a:spcPct val="97000"/>
              </a:lnSpc>
              <a:spcBef>
                <a:spcPts val="0"/>
              </a:spcBef>
              <a:spcAft>
                <a:spcPts val="0"/>
              </a:spcAft>
              <a:buClr>
                <a:schemeClr val="dk1"/>
              </a:buClr>
              <a:buSzPts val="1100"/>
              <a:buAutoNum type="arabicPeriod"/>
            </a:pPr>
            <a:r>
              <a:rPr lang="en-US">
                <a:solidFill>
                  <a:schemeClr val="dk1"/>
                </a:solidFill>
              </a:rPr>
              <a:t>RN population is comprised of 80.6% White/Caucasian; 6.7% African American; 7.2% Asian; 0.5% American Indian/Alaskan Native; 0.4 Native Hawaiian/Pacific Islander; 2.1% two or more races, 6% of the RN workforce report their ethnicity as Hispanic.</a:t>
            </a:r>
            <a:endParaRPr>
              <a:solidFill>
                <a:schemeClr val="dk1"/>
              </a:solidFill>
            </a:endParaRPr>
          </a:p>
          <a:p>
            <a:pPr marL="342900" lvl="0" indent="-217170" algn="l" rtl="0">
              <a:lnSpc>
                <a:spcPct val="97000"/>
              </a:lnSpc>
              <a:spcBef>
                <a:spcPts val="0"/>
              </a:spcBef>
              <a:spcAft>
                <a:spcPts val="0"/>
              </a:spcAft>
              <a:buClr>
                <a:schemeClr val="dk1"/>
              </a:buClr>
              <a:buSzPts val="1100"/>
              <a:buAutoNum type="arabicPeriod"/>
            </a:pPr>
            <a:r>
              <a:rPr lang="en-US">
                <a:solidFill>
                  <a:schemeClr val="dk1"/>
                </a:solidFill>
              </a:rPr>
              <a:t>According to a Brookings Institution analysis of 2020 U.S. Census Bureau data, More than 40% of the U.S. population now identify as people of color, with projections pointing to minority populations becoming the majority by 2045. professional nurses must demonstrate a sensitivity to and understanding of a variety of cultures to provide high quality care across settings. According to the </a:t>
            </a:r>
            <a:r>
              <a:rPr lang="en-US" u="sng">
                <a:solidFill>
                  <a:srgbClr val="F900A0"/>
                </a:solidFill>
                <a:hlinkClick r:id="rId3">
                  <a:extLst>
                    <a:ext uri="{A12FA001-AC4F-418D-AE19-62706E023703}">
                      <ahyp:hlinkClr xmlns:ahyp="http://schemas.microsoft.com/office/drawing/2018/hyperlinkcolor" val="tx"/>
                    </a:ext>
                  </a:extLst>
                </a:hlinkClick>
              </a:rPr>
              <a:t>National Center for Health Statistics</a:t>
            </a:r>
            <a:r>
              <a:rPr lang="en-US">
                <a:solidFill>
                  <a:schemeClr val="dk1"/>
                </a:solidFill>
              </a:rPr>
              <a:t>, a lack of diversity in the healthcare workforce is one factor that has contributed to poorer health and higher mortality rates among URM groups.</a:t>
            </a:r>
            <a:endParaRPr/>
          </a:p>
          <a:p>
            <a:pPr marL="342900" lvl="0" indent="-217170" algn="l" rtl="0">
              <a:lnSpc>
                <a:spcPct val="97000"/>
              </a:lnSpc>
              <a:spcBef>
                <a:spcPts val="0"/>
              </a:spcBef>
              <a:spcAft>
                <a:spcPts val="0"/>
              </a:spcAft>
              <a:buClr>
                <a:schemeClr val="dk1"/>
              </a:buClr>
              <a:buSzPts val="1100"/>
              <a:buAutoNum type="arabicPeriod"/>
            </a:pPr>
            <a:r>
              <a:rPr lang="en-US">
                <a:solidFill>
                  <a:schemeClr val="dk1"/>
                </a:solidFill>
              </a:rPr>
              <a:t>National commission…a coalition of nursing organizations focused on understanding the impact of systemic racism on nurses of color.   Led by the American Nurses Association, National Black Nurses Association, National Coalition of Ethnic Minority Nurse Associations, and National Association of Hispanic Nurses. was formed to look at developing an action-oriented approach to addressing racism in education, practice, policy, and research</a:t>
            </a:r>
            <a:endParaRPr>
              <a:solidFill>
                <a:schemeClr val="dk1"/>
              </a:solidFill>
            </a:endParaRPr>
          </a:p>
          <a:p>
            <a:pPr marL="342900" lvl="0" indent="-217170" algn="l" rtl="0">
              <a:lnSpc>
                <a:spcPct val="97000"/>
              </a:lnSpc>
              <a:spcBef>
                <a:spcPts val="0"/>
              </a:spcBef>
              <a:spcAft>
                <a:spcPts val="0"/>
              </a:spcAft>
              <a:buClr>
                <a:schemeClr val="dk1"/>
              </a:buClr>
              <a:buSzPts val="1100"/>
              <a:buAutoNum type="arabicPeriod"/>
            </a:pPr>
            <a:r>
              <a:rPr lang="en-US">
                <a:solidFill>
                  <a:schemeClr val="dk1"/>
                </a:solidFill>
              </a:rPr>
              <a:t>AACN Essentials featured concepts associated with professional nursing practice that are integrated within the Essentials. Two related concepts that fit within DEI include structural racism and social justice.</a:t>
            </a:r>
            <a:endParaRPr>
              <a:solidFill>
                <a:schemeClr val="dk1"/>
              </a:solidFill>
            </a:endParaRPr>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342900" lvl="0" indent="-190500" algn="l" rtl="0">
              <a:lnSpc>
                <a:spcPct val="107000"/>
              </a:lnSpc>
              <a:spcBef>
                <a:spcPts val="0"/>
              </a:spcBef>
              <a:spcAft>
                <a:spcPts val="0"/>
              </a:spcAft>
              <a:buClr>
                <a:schemeClr val="dk1"/>
              </a:buClr>
              <a:buSzPts val="2400"/>
              <a:buFont typeface="Open Sans"/>
              <a:buNone/>
            </a:pPr>
            <a:r>
              <a:rPr lang="en-US"/>
              <a:t>1-</a:t>
            </a:r>
            <a:r>
              <a:rPr lang="en-US">
                <a:latin typeface="Arial"/>
                <a:ea typeface="Arial"/>
                <a:cs typeface="Arial"/>
                <a:sym typeface="Arial"/>
              </a:rPr>
              <a:t>According to a </a:t>
            </a:r>
            <a:r>
              <a:rPr lang="en-US">
                <a:solidFill>
                  <a:srgbClr val="02799A"/>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2013 report by the National Advisory Council on Nurse Education and Practice</a:t>
            </a:r>
            <a:r>
              <a:rPr lang="en-US">
                <a:latin typeface="Arial"/>
                <a:ea typeface="Arial"/>
                <a:cs typeface="Arial"/>
                <a:sym typeface="Arial"/>
              </a:rPr>
              <a:t> (NACNEP), a diverse nursing workforce is essential for progress towards achieving health equity in the United States. </a:t>
            </a:r>
            <a:endParaRPr>
              <a:latin typeface="Arial"/>
              <a:ea typeface="Arial"/>
              <a:cs typeface="Arial"/>
              <a:sym typeface="Arial"/>
            </a:endParaRPr>
          </a:p>
          <a:p>
            <a:pPr marL="342900" lvl="0" indent="-190500" algn="l" rtl="0">
              <a:lnSpc>
                <a:spcPct val="107000"/>
              </a:lnSpc>
              <a:spcBef>
                <a:spcPts val="0"/>
              </a:spcBef>
              <a:spcAft>
                <a:spcPts val="0"/>
              </a:spcAft>
              <a:buClr>
                <a:schemeClr val="dk1"/>
              </a:buClr>
              <a:buSzPts val="2400"/>
              <a:buFont typeface="Open Sans"/>
              <a:buNone/>
            </a:pPr>
            <a:r>
              <a:rPr lang="en-US"/>
              <a:t>2-</a:t>
            </a:r>
            <a:r>
              <a:rPr lang="en-US">
                <a:latin typeface="Arial"/>
                <a:ea typeface="Arial"/>
                <a:cs typeface="Arial"/>
                <a:sym typeface="Arial"/>
              </a:rPr>
              <a:t>nurses who are members of underrepresented minority (URM) groups or disadvantaged populations are more likely to advocate for services and programs in their communities. </a:t>
            </a:r>
            <a:endParaRPr>
              <a:latin typeface="Arial"/>
              <a:ea typeface="Arial"/>
              <a:cs typeface="Arial"/>
              <a:sym typeface="Arial"/>
            </a:endParaRPr>
          </a:p>
          <a:p>
            <a:pPr marL="342900" lvl="0" indent="-190500" algn="l" rtl="0">
              <a:lnSpc>
                <a:spcPct val="107000"/>
              </a:lnSpc>
              <a:spcBef>
                <a:spcPts val="0"/>
              </a:spcBef>
              <a:spcAft>
                <a:spcPts val="0"/>
              </a:spcAft>
              <a:buClr>
                <a:schemeClr val="dk1"/>
              </a:buClr>
              <a:buSzPts val="2400"/>
              <a:buFont typeface="Open Sans"/>
              <a:buNone/>
            </a:pPr>
            <a:r>
              <a:rPr lang="en-US"/>
              <a:t>3-</a:t>
            </a:r>
            <a:r>
              <a:rPr lang="en-US">
                <a:latin typeface="Arial"/>
                <a:ea typeface="Arial"/>
                <a:cs typeface="Arial"/>
                <a:sym typeface="Arial"/>
              </a:rPr>
              <a:t>When nurses are members of the populations they serve, they are better able to improve communication and trust among URM groups. Racial and ethnic</a:t>
            </a:r>
            <a:r>
              <a:rPr lang="en-US"/>
              <a:t> nurses</a:t>
            </a:r>
            <a:r>
              <a:rPr lang="en-US">
                <a:latin typeface="Arial"/>
                <a:ea typeface="Arial"/>
                <a:cs typeface="Arial"/>
                <a:sym typeface="Arial"/>
              </a:rPr>
              <a:t> are more likely to return to and serve their underrepresented communities, bridge the cultural and linguistic gaps in patient education</a:t>
            </a:r>
            <a:r>
              <a:rPr lang="en-US"/>
              <a:t>. </a:t>
            </a:r>
            <a:endParaRPr>
              <a:latin typeface="Arial"/>
              <a:ea typeface="Arial"/>
              <a:cs typeface="Arial"/>
              <a:sym typeface="Arial"/>
            </a:endParaRPr>
          </a:p>
          <a:p>
            <a:pPr marL="342900" lvl="0" indent="-190500" algn="l" rtl="0">
              <a:lnSpc>
                <a:spcPct val="107000"/>
              </a:lnSpc>
              <a:spcBef>
                <a:spcPts val="0"/>
              </a:spcBef>
              <a:spcAft>
                <a:spcPts val="0"/>
              </a:spcAft>
              <a:buClr>
                <a:schemeClr val="dk1"/>
              </a:buClr>
              <a:buSzPts val="2400"/>
              <a:buFont typeface="Open Sans"/>
              <a:buNone/>
            </a:pPr>
            <a:r>
              <a:rPr lang="en-US"/>
              <a:t>4-</a:t>
            </a:r>
            <a:r>
              <a:rPr lang="en-US">
                <a:latin typeface="Arial"/>
                <a:ea typeface="Arial"/>
                <a:cs typeface="Arial"/>
                <a:sym typeface="Arial"/>
              </a:rPr>
              <a:t> Improving nursing diversity strengthens the trust between patients and nurses, which can lead to patients more strongly adhering to nurses’ recommendations.</a:t>
            </a:r>
            <a:endParaRPr>
              <a:latin typeface="Arial"/>
              <a:ea typeface="Arial"/>
              <a:cs typeface="Arial"/>
              <a:sym typeface="Arial"/>
            </a:endParaRPr>
          </a:p>
          <a:p>
            <a:pPr marL="342900" lvl="0" indent="-190500" algn="l" rtl="0">
              <a:lnSpc>
                <a:spcPct val="107000"/>
              </a:lnSpc>
              <a:spcBef>
                <a:spcPts val="0"/>
              </a:spcBef>
              <a:spcAft>
                <a:spcPts val="0"/>
              </a:spcAft>
              <a:buClr>
                <a:schemeClr val="dk1"/>
              </a:buClr>
              <a:buSzPts val="2400"/>
              <a:buFont typeface="Open Sans"/>
              <a:buNone/>
            </a:pPr>
            <a:r>
              <a:rPr lang="en-US"/>
              <a:t>5-</a:t>
            </a:r>
            <a:r>
              <a:rPr lang="en-US">
                <a:latin typeface="Arial"/>
                <a:ea typeface="Arial"/>
                <a:cs typeface="Arial"/>
                <a:sym typeface="Arial"/>
              </a:rPr>
              <a:t>Some patients feel more comfortable when their healthcare providers share their ethnicity, race, and language</a:t>
            </a:r>
            <a:endParaRPr>
              <a:latin typeface="Arial"/>
              <a:ea typeface="Arial"/>
              <a:cs typeface="Arial"/>
              <a:sym typeface="Arial"/>
            </a:endParaRPr>
          </a:p>
          <a:p>
            <a:pPr marL="342900" lvl="0" indent="-190500" algn="l" rtl="0">
              <a:lnSpc>
                <a:spcPct val="107000"/>
              </a:lnSpc>
              <a:spcBef>
                <a:spcPts val="0"/>
              </a:spcBef>
              <a:spcAft>
                <a:spcPts val="0"/>
              </a:spcAft>
              <a:buClr>
                <a:schemeClr val="dk1"/>
              </a:buClr>
              <a:buSzPts val="2400"/>
              <a:buFont typeface="Open Sans"/>
              <a:buNone/>
            </a:pPr>
            <a:endParaRPr/>
          </a:p>
        </p:txBody>
      </p:sp>
      <p:sp>
        <p:nvSpPr>
          <p:cNvPr id="153" name="Google Shape;1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800"/>
              <a:buFont typeface="Arial"/>
              <a:buNone/>
            </a:pPr>
            <a:r>
              <a:rPr lang="en-US"/>
              <a:t>Diversity, Equity, and Inclusion (DEI) are pivotal in nursing academia and clinical practice, intersecting in key areas with the need for collaboration.</a:t>
            </a:r>
            <a:endParaRPr/>
          </a:p>
          <a:p>
            <a:pPr marL="0" lvl="0" indent="0" algn="l" rtl="0">
              <a:lnSpc>
                <a:spcPct val="100000"/>
              </a:lnSpc>
              <a:spcBef>
                <a:spcPts val="1000"/>
              </a:spcBef>
              <a:spcAft>
                <a:spcPts val="0"/>
              </a:spcAft>
              <a:buClr>
                <a:schemeClr val="dk1"/>
              </a:buClr>
              <a:buSzPts val="1800"/>
              <a:buFont typeface="Arial"/>
              <a:buNone/>
            </a:pPr>
            <a:r>
              <a:rPr lang="en-US" b="1" u="sng"/>
              <a:t>Patient Experience:</a:t>
            </a:r>
            <a:endParaRPr u="sng"/>
          </a:p>
          <a:p>
            <a:pPr marL="457200" lvl="0" indent="-317500" algn="l" rtl="0">
              <a:lnSpc>
                <a:spcPct val="100000"/>
              </a:lnSpc>
              <a:spcBef>
                <a:spcPts val="1000"/>
              </a:spcBef>
              <a:spcAft>
                <a:spcPts val="0"/>
              </a:spcAft>
              <a:buSzPts val="1400"/>
              <a:buChar char="●"/>
            </a:pPr>
            <a:r>
              <a:rPr lang="en-US"/>
              <a:t>DEI shapes patient experience in academia and practice.</a:t>
            </a:r>
            <a:endParaRPr/>
          </a:p>
          <a:p>
            <a:pPr marL="457200" lvl="0" indent="-317500" algn="l" rtl="0">
              <a:lnSpc>
                <a:spcPct val="100000"/>
              </a:lnSpc>
              <a:spcBef>
                <a:spcPts val="0"/>
              </a:spcBef>
              <a:spcAft>
                <a:spcPts val="0"/>
              </a:spcAft>
              <a:buSzPts val="1400"/>
              <a:buChar char="●"/>
            </a:pPr>
            <a:r>
              <a:rPr lang="en-US"/>
              <a:t>A diverse, inclusive environment builds trust and communication, enhancing patient satisfaction.</a:t>
            </a:r>
            <a:endParaRPr/>
          </a:p>
          <a:p>
            <a:pPr marL="457200" lvl="0" indent="-317500" algn="l" rtl="0">
              <a:lnSpc>
                <a:spcPct val="100000"/>
              </a:lnSpc>
              <a:spcBef>
                <a:spcPts val="0"/>
              </a:spcBef>
              <a:spcAft>
                <a:spcPts val="0"/>
              </a:spcAft>
              <a:buSzPts val="1400"/>
              <a:buChar char="●"/>
            </a:pPr>
            <a:r>
              <a:rPr lang="en-US"/>
              <a:t>DEI education in academia and its application in practice fosters cultural competence and empathy.</a:t>
            </a:r>
            <a:endParaRPr/>
          </a:p>
          <a:p>
            <a:pPr marL="0" lvl="0" indent="0" algn="l" rtl="0">
              <a:lnSpc>
                <a:spcPct val="100000"/>
              </a:lnSpc>
              <a:spcBef>
                <a:spcPts val="1000"/>
              </a:spcBef>
              <a:spcAft>
                <a:spcPts val="0"/>
              </a:spcAft>
              <a:buClr>
                <a:schemeClr val="dk1"/>
              </a:buClr>
              <a:buSzPts val="1800"/>
              <a:buFont typeface="Arial"/>
              <a:buNone/>
            </a:pPr>
            <a:r>
              <a:rPr lang="en-US" b="1" u="sng"/>
              <a:t>Health Workforce Experience:</a:t>
            </a:r>
            <a:endParaRPr u="sng"/>
          </a:p>
          <a:p>
            <a:pPr marL="457200" lvl="0" indent="-317500" algn="l" rtl="0">
              <a:lnSpc>
                <a:spcPct val="100000"/>
              </a:lnSpc>
              <a:spcBef>
                <a:spcPts val="1000"/>
              </a:spcBef>
              <a:spcAft>
                <a:spcPts val="0"/>
              </a:spcAft>
              <a:buSzPts val="1400"/>
              <a:buChar char="●"/>
            </a:pPr>
            <a:r>
              <a:rPr lang="en-US"/>
              <a:t>DEI impacts the healthcare workforce in both settings.</a:t>
            </a:r>
            <a:endParaRPr/>
          </a:p>
          <a:p>
            <a:pPr marL="457200" lvl="0" indent="-317500" algn="l" rtl="0">
              <a:lnSpc>
                <a:spcPct val="100000"/>
              </a:lnSpc>
              <a:spcBef>
                <a:spcPts val="0"/>
              </a:spcBef>
              <a:spcAft>
                <a:spcPts val="0"/>
              </a:spcAft>
              <a:buSzPts val="1400"/>
              <a:buChar char="●"/>
            </a:pPr>
            <a:r>
              <a:rPr lang="en-US"/>
              <a:t>Diverse backgrounds enrich learning in academia and enhance collaboration in practice.</a:t>
            </a:r>
            <a:endParaRPr/>
          </a:p>
          <a:p>
            <a:pPr marL="457200" lvl="0" indent="-317500" algn="l" rtl="0">
              <a:lnSpc>
                <a:spcPct val="100000"/>
              </a:lnSpc>
              <a:spcBef>
                <a:spcPts val="0"/>
              </a:spcBef>
              <a:spcAft>
                <a:spcPts val="0"/>
              </a:spcAft>
              <a:buSzPts val="1400"/>
              <a:buChar char="●"/>
            </a:pPr>
            <a:r>
              <a:rPr lang="en-US"/>
              <a:t>DEI practitioners create inclusive atmospheres in academia and clinical environments.</a:t>
            </a:r>
            <a:endParaRPr/>
          </a:p>
          <a:p>
            <a:pPr marL="0" lvl="0" indent="0" algn="l" rtl="0">
              <a:lnSpc>
                <a:spcPct val="100000"/>
              </a:lnSpc>
              <a:spcBef>
                <a:spcPts val="1000"/>
              </a:spcBef>
              <a:spcAft>
                <a:spcPts val="0"/>
              </a:spcAft>
              <a:buClr>
                <a:schemeClr val="dk1"/>
              </a:buClr>
              <a:buSzPts val="1800"/>
              <a:buFont typeface="Arial"/>
              <a:buNone/>
            </a:pPr>
            <a:r>
              <a:rPr lang="en-US" b="1" u="sng"/>
              <a:t>Population Health:</a:t>
            </a:r>
            <a:endParaRPr b="1" u="sng"/>
          </a:p>
          <a:p>
            <a:pPr marL="457200" lvl="0" indent="-317500" algn="l" rtl="0">
              <a:lnSpc>
                <a:spcPct val="100000"/>
              </a:lnSpc>
              <a:spcBef>
                <a:spcPts val="1000"/>
              </a:spcBef>
              <a:spcAft>
                <a:spcPts val="0"/>
              </a:spcAft>
              <a:buSzPts val="1400"/>
              <a:buChar char="●"/>
            </a:pPr>
            <a:r>
              <a:rPr lang="en-US"/>
              <a:t>DEI addresses health disparities across populations, also a AACN 2021 Essential</a:t>
            </a:r>
            <a:endParaRPr/>
          </a:p>
          <a:p>
            <a:pPr marL="457200" lvl="0" indent="-317500" algn="l" rtl="0">
              <a:lnSpc>
                <a:spcPct val="100000"/>
              </a:lnSpc>
              <a:spcBef>
                <a:spcPts val="0"/>
              </a:spcBef>
              <a:spcAft>
                <a:spcPts val="0"/>
              </a:spcAft>
              <a:buSzPts val="1400"/>
              <a:buChar char="●"/>
            </a:pPr>
            <a:r>
              <a:rPr lang="en-US"/>
              <a:t>Academia educates on disparities, while practice applies DEI initiatives to underserved communities.</a:t>
            </a:r>
            <a:endParaRPr/>
          </a:p>
          <a:p>
            <a:pPr marL="457200" lvl="0" indent="-317500" algn="l" rtl="0">
              <a:lnSpc>
                <a:spcPct val="100000"/>
              </a:lnSpc>
              <a:spcBef>
                <a:spcPts val="0"/>
              </a:spcBef>
              <a:spcAft>
                <a:spcPts val="0"/>
              </a:spcAft>
              <a:buSzPts val="1400"/>
              <a:buChar char="●"/>
            </a:pPr>
            <a:r>
              <a:rPr lang="en-US"/>
              <a:t>Collaboration ensures academia's strategies translate into effective interventions.</a:t>
            </a:r>
            <a:endParaRPr/>
          </a:p>
          <a:p>
            <a:pPr marL="0" lvl="0" indent="0" algn="l" rtl="0">
              <a:lnSpc>
                <a:spcPct val="100000"/>
              </a:lnSpc>
              <a:spcBef>
                <a:spcPts val="1000"/>
              </a:spcBef>
              <a:spcAft>
                <a:spcPts val="0"/>
              </a:spcAft>
              <a:buClr>
                <a:schemeClr val="dk1"/>
              </a:buClr>
              <a:buSzPts val="1800"/>
              <a:buFont typeface="Arial"/>
              <a:buNone/>
            </a:pPr>
            <a:r>
              <a:rPr lang="en-US" b="1" u="sng"/>
              <a:t>Patient Outcomes:</a:t>
            </a:r>
            <a:endParaRPr b="1" u="sng"/>
          </a:p>
          <a:p>
            <a:pPr marL="457200" lvl="0" indent="-317500" algn="l" rtl="0">
              <a:lnSpc>
                <a:spcPct val="100000"/>
              </a:lnSpc>
              <a:spcBef>
                <a:spcPts val="1000"/>
              </a:spcBef>
              <a:spcAft>
                <a:spcPts val="0"/>
              </a:spcAft>
              <a:buSzPts val="1400"/>
              <a:buChar char="●"/>
            </a:pPr>
            <a:r>
              <a:rPr lang="en-US"/>
              <a:t>DEI influences equitable care and tailored treatment in academia and practice.</a:t>
            </a:r>
            <a:endParaRPr/>
          </a:p>
          <a:p>
            <a:pPr marL="457200" lvl="0" indent="-317500" algn="l" rtl="0">
              <a:lnSpc>
                <a:spcPct val="100000"/>
              </a:lnSpc>
              <a:spcBef>
                <a:spcPts val="0"/>
              </a:spcBef>
              <a:spcAft>
                <a:spcPts val="0"/>
              </a:spcAft>
              <a:buSzPts val="1400"/>
              <a:buChar char="●"/>
            </a:pPr>
            <a:r>
              <a:rPr lang="en-US"/>
              <a:t>Academia's research informs evidence-based practice, while practice uses data to address disparities.</a:t>
            </a:r>
            <a:endParaRPr/>
          </a:p>
          <a:p>
            <a:pPr marL="457200" lvl="0" indent="-317500" algn="l" rtl="0">
              <a:lnSpc>
                <a:spcPct val="100000"/>
              </a:lnSpc>
              <a:spcBef>
                <a:spcPts val="0"/>
              </a:spcBef>
              <a:spcAft>
                <a:spcPts val="0"/>
              </a:spcAft>
              <a:buSzPts val="1400"/>
              <a:buChar char="●"/>
            </a:pPr>
            <a:r>
              <a:rPr lang="en-US"/>
              <a:t>Collaboration applies research insights to enhance patient care.</a:t>
            </a:r>
            <a:endParaRPr/>
          </a:p>
          <a:p>
            <a:pPr marL="0" lvl="0" indent="0" algn="l" rtl="0">
              <a:lnSpc>
                <a:spcPct val="100000"/>
              </a:lnSpc>
              <a:spcBef>
                <a:spcPts val="1000"/>
              </a:spcBef>
              <a:spcAft>
                <a:spcPts val="0"/>
              </a:spcAft>
              <a:buClr>
                <a:schemeClr val="dk1"/>
              </a:buClr>
              <a:buSzPts val="1800"/>
              <a:buFont typeface="Arial"/>
              <a:buNone/>
            </a:pPr>
            <a:r>
              <a:rPr lang="en-US" b="1" u="sng"/>
              <a:t>Data, Research, Quality Improvement:</a:t>
            </a:r>
            <a:endParaRPr b="1" u="sng"/>
          </a:p>
          <a:p>
            <a:pPr marL="457200" lvl="0" indent="-317500" algn="l" rtl="0">
              <a:lnSpc>
                <a:spcPct val="100000"/>
              </a:lnSpc>
              <a:spcBef>
                <a:spcPts val="1000"/>
              </a:spcBef>
              <a:spcAft>
                <a:spcPts val="0"/>
              </a:spcAft>
              <a:buSzPts val="1400"/>
              <a:buChar char="●"/>
            </a:pPr>
            <a:r>
              <a:rPr lang="en-US"/>
              <a:t>Both rely on data, research, and quality improvement for DEI.</a:t>
            </a:r>
            <a:endParaRPr/>
          </a:p>
          <a:p>
            <a:pPr marL="457200" lvl="0" indent="-317500" algn="l" rtl="0">
              <a:lnSpc>
                <a:spcPct val="100000"/>
              </a:lnSpc>
              <a:spcBef>
                <a:spcPts val="0"/>
              </a:spcBef>
              <a:spcAft>
                <a:spcPts val="0"/>
              </a:spcAft>
              <a:buSzPts val="1400"/>
              <a:buChar char="●"/>
            </a:pPr>
            <a:r>
              <a:rPr lang="en-US"/>
              <a:t>Academic research informs practice.</a:t>
            </a:r>
            <a:endParaRPr/>
          </a:p>
          <a:p>
            <a:pPr marL="457200" lvl="0" indent="-317500" algn="l" rtl="0">
              <a:lnSpc>
                <a:spcPct val="100000"/>
              </a:lnSpc>
              <a:spcBef>
                <a:spcPts val="0"/>
              </a:spcBef>
              <a:spcAft>
                <a:spcPts val="0"/>
              </a:spcAft>
              <a:buSzPts val="1400"/>
              <a:buChar char="●"/>
            </a:pPr>
            <a:r>
              <a:rPr lang="en-US"/>
              <a:t>Collaboration aligns research findings with practical strategies.</a:t>
            </a:r>
            <a:endParaRPr/>
          </a:p>
          <a:p>
            <a:pPr marL="0" lvl="0" indent="0" algn="l" rtl="0">
              <a:lnSpc>
                <a:spcPct val="100000"/>
              </a:lnSpc>
              <a:spcBef>
                <a:spcPts val="1000"/>
              </a:spcBef>
              <a:spcAft>
                <a:spcPts val="0"/>
              </a:spcAft>
              <a:buClr>
                <a:schemeClr val="dk1"/>
              </a:buClr>
              <a:buSzPts val="1800"/>
              <a:buFont typeface="Arial"/>
              <a:buNone/>
            </a:pPr>
            <a:r>
              <a:rPr lang="en-US" b="1" u="sng"/>
              <a:t>Differences and Similarities:</a:t>
            </a:r>
            <a:endParaRPr b="1" u="sng"/>
          </a:p>
          <a:p>
            <a:pPr marL="457200" lvl="0" indent="-317500" algn="l" rtl="0">
              <a:lnSpc>
                <a:spcPct val="100000"/>
              </a:lnSpc>
              <a:spcBef>
                <a:spcPts val="1000"/>
              </a:spcBef>
              <a:spcAft>
                <a:spcPts val="0"/>
              </a:spcAft>
              <a:buSzPts val="1400"/>
              <a:buChar char="●"/>
            </a:pPr>
            <a:r>
              <a:rPr lang="en-US"/>
              <a:t>Academia educates and researches; practice delivers care.</a:t>
            </a:r>
            <a:endParaRPr/>
          </a:p>
          <a:p>
            <a:pPr marL="457200" lvl="0" indent="-317500" algn="l" rtl="0">
              <a:lnSpc>
                <a:spcPct val="100000"/>
              </a:lnSpc>
              <a:spcBef>
                <a:spcPts val="0"/>
              </a:spcBef>
              <a:spcAft>
                <a:spcPts val="0"/>
              </a:spcAft>
              <a:buSzPts val="1400"/>
              <a:buChar char="●"/>
            </a:pPr>
            <a:r>
              <a:rPr lang="en-US"/>
              <a:t>Both aim to improve healthcare equity and patient outcomes.</a:t>
            </a:r>
            <a:endParaRPr/>
          </a:p>
          <a:p>
            <a:pPr marL="0" lvl="0" indent="0" algn="l" rtl="0">
              <a:lnSpc>
                <a:spcPct val="100000"/>
              </a:lnSpc>
              <a:spcBef>
                <a:spcPts val="1000"/>
              </a:spcBef>
              <a:spcAft>
                <a:spcPts val="0"/>
              </a:spcAft>
              <a:buClr>
                <a:schemeClr val="dk1"/>
              </a:buClr>
              <a:buSzPts val="1800"/>
              <a:buFont typeface="Arial"/>
              <a:buNone/>
            </a:pPr>
            <a:r>
              <a:rPr lang="en-US" b="1" u="sng"/>
              <a:t>Importance of Collaboration:</a:t>
            </a:r>
            <a:endParaRPr b="1" u="sng"/>
          </a:p>
          <a:p>
            <a:pPr marL="0" lvl="0" indent="0" algn="l" rtl="0">
              <a:lnSpc>
                <a:spcPct val="100000"/>
              </a:lnSpc>
              <a:spcBef>
                <a:spcPts val="1000"/>
              </a:spcBef>
              <a:spcAft>
                <a:spcPts val="0"/>
              </a:spcAft>
              <a:buClr>
                <a:schemeClr val="dk1"/>
              </a:buClr>
              <a:buSzPts val="1800"/>
              <a:buFont typeface="Arial"/>
              <a:buNone/>
            </a:pPr>
            <a:r>
              <a:rPr lang="en-US"/>
              <a:t>Collaboration bridges academia's knowledge generation with practice's patient-centered care. Insights, research, and best practices from academia inform practical DEI applications, benefiting patients and healthcare professionals.</a:t>
            </a:r>
            <a:endParaRPr/>
          </a:p>
          <a:p>
            <a:pPr marL="0" lvl="0" indent="0" algn="l" rtl="0">
              <a:lnSpc>
                <a:spcPct val="100000"/>
              </a:lnSpc>
              <a:spcBef>
                <a:spcPts val="1000"/>
              </a:spcBef>
              <a:spcAft>
                <a:spcPts val="0"/>
              </a:spcAft>
              <a:buClr>
                <a:schemeClr val="dk1"/>
              </a:buClr>
              <a:buSzPts val="1800"/>
              <a:buFont typeface="Arial"/>
              <a:buNone/>
            </a:pPr>
            <a:r>
              <a:rPr lang="en-US" b="1"/>
              <a:t>In summary,</a:t>
            </a:r>
            <a:r>
              <a:rPr lang="en-US"/>
              <a:t> DEI's crucial role in nursing academia and practice requires collaboration. This partnership bridges education and practical application, ultimately enhancing patient outcomes, fostering an inclusive health workforce, and improving population health.</a:t>
            </a: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200" b="0" i="0">
                <a:solidFill>
                  <a:schemeClr val="dk1"/>
                </a:solidFill>
                <a:latin typeface="Calibri"/>
                <a:ea typeface="Calibri"/>
                <a:cs typeface="Calibri"/>
                <a:sym typeface="Calibri"/>
              </a:rPr>
              <a:t>Explain the concept of intersectionality in both practice and academia.</a:t>
            </a:r>
            <a:endParaRPr/>
          </a:p>
          <a:p>
            <a:pPr marL="0" lvl="0" indent="0" algn="l" rtl="0">
              <a:lnSpc>
                <a:spcPct val="100000"/>
              </a:lnSpc>
              <a:spcBef>
                <a:spcPts val="0"/>
              </a:spcBef>
              <a:spcAft>
                <a:spcPts val="0"/>
              </a:spcAft>
              <a:buSzPts val="1100"/>
              <a:buNone/>
            </a:pPr>
            <a:r>
              <a:rPr lang="en-US" sz="1200" b="0" i="0">
                <a:solidFill>
                  <a:schemeClr val="dk1"/>
                </a:solidFill>
                <a:latin typeface="Calibri"/>
                <a:ea typeface="Calibri"/>
                <a:cs typeface="Calibri"/>
                <a:sym typeface="Calibri"/>
              </a:rPr>
              <a:t>Discuss why considering multiple dimensions of diversity is crucial.</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b="1" u="sng"/>
              <a:t>Engagement:</a:t>
            </a:r>
            <a:r>
              <a:rPr lang="en-US"/>
              <a:t> fostering a workplace culture where all employees feel valued and included is not just about meeting DEI goals; it's about building a thriving, innovative, and sustainable organization. When individuals from diverse backgrounds are empowered to contribute fully, the entire organization benefits, leading to improved performance, higher retention rates, and a stronger competitive position in the market. Prioritizing employee engagement and a sense of belonging is a win-win for both employees and the organization as a whole.</a:t>
            </a:r>
            <a:endParaRPr/>
          </a:p>
          <a:p>
            <a:pPr marL="0" marR="0" lvl="0" indent="0" algn="l" rtl="0">
              <a:lnSpc>
                <a:spcPct val="100000"/>
              </a:lnSpc>
              <a:spcBef>
                <a:spcPts val="0"/>
              </a:spcBef>
              <a:spcAft>
                <a:spcPts val="0"/>
              </a:spcAft>
              <a:buClr>
                <a:schemeClr val="dk1"/>
              </a:buClr>
              <a:buSzPts val="1200"/>
              <a:buFont typeface="Calibri"/>
              <a:buNone/>
            </a:pPr>
            <a:r>
              <a:rPr lang="en-US" b="1" u="sng"/>
              <a:t>Recruitment</a:t>
            </a:r>
            <a:r>
              <a:rPr lang="en-US" u="sng"/>
              <a:t>:</a:t>
            </a:r>
            <a:r>
              <a:rPr lang="en-US"/>
              <a:t> recruitment is a critical phase of DEI efforts because it shapes the composition of your organization. By implementing diverse and inclusive recruitment practices, such as diverse hiring panels and revised job descriptions, you not only attract a broader range of talent but also create a more equitable and welcoming workplace from the very beginning of the employee journey. These efforts align with the broader goals of fostering diversity, equity, and inclusion in your organization.</a:t>
            </a:r>
            <a:endParaRPr/>
          </a:p>
          <a:p>
            <a:pPr marL="0" marR="0" lvl="0" indent="0" algn="l" rtl="0">
              <a:lnSpc>
                <a:spcPct val="100000"/>
              </a:lnSpc>
              <a:spcBef>
                <a:spcPts val="0"/>
              </a:spcBef>
              <a:spcAft>
                <a:spcPts val="0"/>
              </a:spcAft>
              <a:buClr>
                <a:schemeClr val="dk1"/>
              </a:buClr>
              <a:buSzPts val="1200"/>
              <a:buFont typeface="Calibri"/>
              <a:buNone/>
            </a:pPr>
            <a:r>
              <a:rPr lang="en-US" b="1" u="sng"/>
              <a:t>Education:</a:t>
            </a:r>
            <a:r>
              <a:rPr lang="en-US" u="sng"/>
              <a:t> </a:t>
            </a:r>
            <a:r>
              <a:rPr lang="en-US"/>
              <a:t>Education and training are vital components of DEI strategic planning because they empower employees with the awareness, empathy, and skills needed to contribute to a diverse and inclusive workplace. They are an investment in both personal and organizational growth, fostering an environment where everyone can thrive and contribute their best.</a:t>
            </a:r>
            <a:endParaRPr/>
          </a:p>
          <a:p>
            <a:pPr marL="0" marR="0" lvl="0" indent="0" algn="l" rtl="0">
              <a:lnSpc>
                <a:spcPct val="100000"/>
              </a:lnSpc>
              <a:spcBef>
                <a:spcPts val="0"/>
              </a:spcBef>
              <a:spcAft>
                <a:spcPts val="0"/>
              </a:spcAft>
              <a:buClr>
                <a:schemeClr val="dk1"/>
              </a:buClr>
              <a:buSzPts val="1200"/>
              <a:buFont typeface="Calibri"/>
              <a:buNone/>
            </a:pPr>
            <a:r>
              <a:rPr lang="en-US" b="1" u="sng"/>
              <a:t>Community Partnerships:</a:t>
            </a:r>
            <a:r>
              <a:rPr lang="en-US" b="1"/>
              <a:t> </a:t>
            </a:r>
            <a:r>
              <a:rPr lang="en-US"/>
              <a:t>Community partnerships are a strategic asset for organizations committed to DEI. They offer fresh perspectives, additional resources, and the opportunity to make a more significant and lasting impact on diversity initiatives. Engaging with external organizations and communities aligns with the principles of inclusivity and collaboration, driving progress and positive change in the broader context of diversity and equity.</a:t>
            </a:r>
            <a:endParaRPr/>
          </a:p>
        </p:txBody>
      </p:sp>
      <p:sp>
        <p:nvSpPr>
          <p:cNvPr id="172" name="Google Shape;17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800"/>
              <a:buFont typeface="Arial"/>
              <a:buNone/>
            </a:pPr>
            <a:r>
              <a:rPr lang="en-US" sz="1100" b="1" u="sng">
                <a:latin typeface="Arial"/>
                <a:ea typeface="Arial"/>
                <a:cs typeface="Arial"/>
                <a:sym typeface="Arial"/>
              </a:rPr>
              <a:t>Nursing Practice</a:t>
            </a:r>
            <a:r>
              <a:rPr lang="en-US" sz="1100" u="sng">
                <a:latin typeface="Arial"/>
                <a:ea typeface="Arial"/>
                <a:cs typeface="Arial"/>
                <a:sym typeface="Arial"/>
              </a:rPr>
              <a:t>: </a:t>
            </a:r>
            <a:endParaRPr sz="1100" u="sng">
              <a:latin typeface="Arial"/>
              <a:ea typeface="Arial"/>
              <a:cs typeface="Arial"/>
              <a:sym typeface="Arial"/>
            </a:endParaRPr>
          </a:p>
          <a:p>
            <a:pPr marL="457200" lvl="0" indent="-311150" algn="l" rtl="0">
              <a:lnSpc>
                <a:spcPct val="100000"/>
              </a:lnSpc>
              <a:spcBef>
                <a:spcPts val="1000"/>
              </a:spcBef>
              <a:spcAft>
                <a:spcPts val="0"/>
              </a:spcAft>
              <a:buSzPts val="1300"/>
              <a:buFont typeface="Arial"/>
              <a:buChar char="●"/>
            </a:pPr>
            <a:r>
              <a:rPr lang="en-US" sz="1100" b="1" u="sng">
                <a:latin typeface="Arial"/>
                <a:ea typeface="Arial"/>
                <a:cs typeface="Arial"/>
                <a:sym typeface="Arial"/>
              </a:rPr>
              <a:t>Clinical Education:</a:t>
            </a:r>
            <a:r>
              <a:rPr lang="en-US" sz="1100" u="sng">
                <a:latin typeface="Arial"/>
                <a:ea typeface="Arial"/>
                <a:cs typeface="Arial"/>
                <a:sym typeface="Arial"/>
              </a:rPr>
              <a:t>	</a:t>
            </a:r>
            <a:endParaRPr sz="1100" u="sng">
              <a:latin typeface="Arial"/>
              <a:ea typeface="Arial"/>
              <a:cs typeface="Arial"/>
              <a:sym typeface="Arial"/>
            </a:endParaRPr>
          </a:p>
          <a:p>
            <a:pPr marL="914400" lvl="1" indent="-311150" algn="l" rtl="0">
              <a:lnSpc>
                <a:spcPct val="100000"/>
              </a:lnSpc>
              <a:spcBef>
                <a:spcPts val="0"/>
              </a:spcBef>
              <a:spcAft>
                <a:spcPts val="0"/>
              </a:spcAft>
              <a:buSzPts val="1300"/>
              <a:buFont typeface="Arial"/>
              <a:buChar char="○"/>
            </a:pPr>
            <a:r>
              <a:rPr lang="en-US" sz="1100">
                <a:latin typeface="Arial"/>
                <a:ea typeface="Arial"/>
                <a:cs typeface="Arial"/>
                <a:sym typeface="Arial"/>
              </a:rPr>
              <a:t>"In clinical education, we're deeply committed to DEI within nursing. We support, guide, and lead excellence in DEI."</a:t>
            </a:r>
            <a:endParaRPr sz="1100">
              <a:latin typeface="Arial"/>
              <a:ea typeface="Arial"/>
              <a:cs typeface="Arial"/>
              <a:sym typeface="Arial"/>
            </a:endParaRPr>
          </a:p>
          <a:p>
            <a:pPr marL="914400" lvl="1" indent="-311150" algn="l" rtl="0">
              <a:lnSpc>
                <a:spcPct val="100000"/>
              </a:lnSpc>
              <a:spcBef>
                <a:spcPts val="0"/>
              </a:spcBef>
              <a:spcAft>
                <a:spcPts val="0"/>
              </a:spcAft>
              <a:buSzPts val="1300"/>
              <a:buFont typeface="Arial"/>
              <a:buChar char="○"/>
            </a:pPr>
            <a:r>
              <a:rPr lang="en-US" sz="1100">
                <a:latin typeface="Arial"/>
                <a:ea typeface="Arial"/>
                <a:cs typeface="Arial"/>
                <a:sym typeface="Arial"/>
              </a:rPr>
              <a:t>"We act as neutral third parties and advocates, offering support to those facing DEI challenges, promoting service recovery, and preventing further harm."</a:t>
            </a:r>
            <a:endParaRPr sz="1100">
              <a:latin typeface="Arial"/>
              <a:ea typeface="Arial"/>
              <a:cs typeface="Arial"/>
              <a:sym typeface="Arial"/>
            </a:endParaRPr>
          </a:p>
          <a:p>
            <a:pPr marL="914400" lvl="1" indent="-311150" algn="l" rtl="0">
              <a:lnSpc>
                <a:spcPct val="100000"/>
              </a:lnSpc>
              <a:spcBef>
                <a:spcPts val="0"/>
              </a:spcBef>
              <a:spcAft>
                <a:spcPts val="0"/>
              </a:spcAft>
              <a:buSzPts val="1300"/>
              <a:buFont typeface="Arial"/>
              <a:buChar char="○"/>
            </a:pPr>
            <a:r>
              <a:rPr lang="en-US" sz="1100">
                <a:latin typeface="Arial"/>
                <a:ea typeface="Arial"/>
                <a:cs typeface="Arial"/>
                <a:sym typeface="Arial"/>
              </a:rPr>
              <a:t>"Our role includes education development, involving root cause analysis, policy development, and innovative methods like theater to foster empathy."</a:t>
            </a:r>
            <a:endParaRPr sz="1100">
              <a:latin typeface="Arial"/>
              <a:ea typeface="Arial"/>
              <a:cs typeface="Arial"/>
              <a:sym typeface="Arial"/>
            </a:endParaRPr>
          </a:p>
          <a:p>
            <a:pPr marL="914400" lvl="1" indent="-311150" algn="l" rtl="0">
              <a:lnSpc>
                <a:spcPct val="100000"/>
              </a:lnSpc>
              <a:spcBef>
                <a:spcPts val="0"/>
              </a:spcBef>
              <a:spcAft>
                <a:spcPts val="0"/>
              </a:spcAft>
              <a:buSzPts val="1300"/>
              <a:buFont typeface="Arial"/>
              <a:buChar char="○"/>
            </a:pPr>
            <a:r>
              <a:rPr lang="en-US" sz="1100">
                <a:latin typeface="Arial"/>
                <a:ea typeface="Arial"/>
                <a:cs typeface="Arial"/>
                <a:sym typeface="Arial"/>
              </a:rPr>
              <a:t>"We encourage reporting of discrimination, harassment, and racism cases, and we're dedicated to training leaders to promote DEI excellence."</a:t>
            </a:r>
            <a:endParaRPr sz="1100">
              <a:latin typeface="Arial"/>
              <a:ea typeface="Arial"/>
              <a:cs typeface="Arial"/>
              <a:sym typeface="Arial"/>
            </a:endParaRPr>
          </a:p>
          <a:p>
            <a:pPr marL="457200" lvl="0" indent="-311150" algn="l" rtl="0">
              <a:lnSpc>
                <a:spcPct val="100000"/>
              </a:lnSpc>
              <a:spcBef>
                <a:spcPts val="0"/>
              </a:spcBef>
              <a:spcAft>
                <a:spcPts val="0"/>
              </a:spcAft>
              <a:buSzPts val="1300"/>
              <a:buChar char="●"/>
            </a:pPr>
            <a:r>
              <a:rPr lang="en-US" sz="1100" b="1" u="sng">
                <a:latin typeface="Arial"/>
                <a:ea typeface="Arial"/>
                <a:cs typeface="Arial"/>
                <a:sym typeface="Arial"/>
              </a:rPr>
              <a:t>Grievances:</a:t>
            </a:r>
            <a:endParaRPr sz="1100" b="1" u="sng">
              <a:latin typeface="Arial"/>
              <a:ea typeface="Arial"/>
              <a:cs typeface="Arial"/>
              <a:sym typeface="Arial"/>
            </a:endParaRPr>
          </a:p>
          <a:p>
            <a:pPr marL="914400" lvl="1" indent="-311150" algn="l" rtl="0">
              <a:lnSpc>
                <a:spcPct val="100000"/>
              </a:lnSpc>
              <a:spcBef>
                <a:spcPts val="0"/>
              </a:spcBef>
              <a:spcAft>
                <a:spcPts val="0"/>
              </a:spcAft>
              <a:buClr>
                <a:schemeClr val="dk1"/>
              </a:buClr>
              <a:buSzPts val="1300"/>
              <a:buChar char="○"/>
            </a:pPr>
            <a:r>
              <a:rPr lang="en-US" sz="1100">
                <a:latin typeface="Arial"/>
                <a:ea typeface="Arial"/>
                <a:cs typeface="Arial"/>
                <a:sym typeface="Arial"/>
              </a:rPr>
              <a:t>“In addressing DEI-related grievances, we play a pivotal role both internally and externally."</a:t>
            </a:r>
            <a:endParaRPr sz="1100">
              <a:latin typeface="Arial"/>
              <a:ea typeface="Arial"/>
              <a:cs typeface="Arial"/>
              <a:sym typeface="Arial"/>
            </a:endParaRPr>
          </a:p>
          <a:p>
            <a:pPr marL="914400" lvl="1" indent="-311150" algn="l" rtl="0">
              <a:lnSpc>
                <a:spcPct val="100000"/>
              </a:lnSpc>
              <a:spcBef>
                <a:spcPts val="0"/>
              </a:spcBef>
              <a:spcAft>
                <a:spcPts val="0"/>
              </a:spcAft>
              <a:buClr>
                <a:schemeClr val="dk1"/>
              </a:buClr>
              <a:buSzPts val="1300"/>
              <a:buChar char="○"/>
            </a:pPr>
            <a:r>
              <a:rPr lang="en-US" sz="1100">
                <a:latin typeface="Arial"/>
                <a:ea typeface="Arial"/>
                <a:cs typeface="Arial"/>
                <a:sym typeface="Arial"/>
              </a:rPr>
              <a:t>"We facilitate grievance resolution, advocating for those facing discrimination, harassment, or injustices."</a:t>
            </a:r>
            <a:endParaRPr sz="1100">
              <a:latin typeface="Arial"/>
              <a:ea typeface="Arial"/>
              <a:cs typeface="Arial"/>
              <a:sym typeface="Arial"/>
            </a:endParaRPr>
          </a:p>
          <a:p>
            <a:pPr marL="914400" lvl="1" indent="-311150" algn="l" rtl="0">
              <a:lnSpc>
                <a:spcPct val="100000"/>
              </a:lnSpc>
              <a:spcBef>
                <a:spcPts val="0"/>
              </a:spcBef>
              <a:spcAft>
                <a:spcPts val="0"/>
              </a:spcAft>
              <a:buClr>
                <a:schemeClr val="dk1"/>
              </a:buClr>
              <a:buSzPts val="1300"/>
              <a:buChar char="○"/>
            </a:pPr>
            <a:r>
              <a:rPr lang="en-US" sz="1100">
                <a:latin typeface="Arial"/>
                <a:ea typeface="Arial"/>
                <a:cs typeface="Arial"/>
                <a:sym typeface="Arial"/>
              </a:rPr>
              <a:t>"We lead the DEI nursing advisory council, discussing challenges and growth opportunities, specifically looking at how to better care for our marginalized sub-populations"</a:t>
            </a:r>
            <a:endParaRPr sz="1100">
              <a:latin typeface="Arial"/>
              <a:ea typeface="Arial"/>
              <a:cs typeface="Arial"/>
              <a:sym typeface="Arial"/>
            </a:endParaRPr>
          </a:p>
          <a:p>
            <a:pPr marL="914400" lvl="1" indent="-311150" algn="l" rtl="0">
              <a:lnSpc>
                <a:spcPct val="100000"/>
              </a:lnSpc>
              <a:spcBef>
                <a:spcPts val="0"/>
              </a:spcBef>
              <a:spcAft>
                <a:spcPts val="0"/>
              </a:spcAft>
              <a:buClr>
                <a:schemeClr val="dk1"/>
              </a:buClr>
              <a:buSzPts val="1300"/>
              <a:buChar char="○"/>
            </a:pPr>
            <a:r>
              <a:rPr lang="en-US" sz="1100">
                <a:latin typeface="Arial"/>
                <a:ea typeface="Arial"/>
                <a:cs typeface="Arial"/>
                <a:sym typeface="Arial"/>
              </a:rPr>
              <a:t>"Our focus extends to clinical procedural and policy areas that support inclusion and health equity through education and awareness.</a:t>
            </a:r>
            <a:endParaRPr sz="1100">
              <a:latin typeface="Arial"/>
              <a:ea typeface="Arial"/>
              <a:cs typeface="Arial"/>
              <a:sym typeface="Arial"/>
            </a:endParaRPr>
          </a:p>
          <a:p>
            <a:pPr marL="457200" lvl="0" indent="-311150" algn="l" rtl="0">
              <a:lnSpc>
                <a:spcPct val="100000"/>
              </a:lnSpc>
              <a:spcBef>
                <a:spcPts val="0"/>
              </a:spcBef>
              <a:spcAft>
                <a:spcPts val="0"/>
              </a:spcAft>
              <a:buSzPts val="1300"/>
              <a:buChar char="●"/>
            </a:pPr>
            <a:r>
              <a:rPr lang="en-US" sz="1100" b="1" u="sng">
                <a:latin typeface="Arial"/>
                <a:ea typeface="Arial"/>
                <a:cs typeface="Arial"/>
                <a:sym typeface="Arial"/>
              </a:rPr>
              <a:t>Affirmative Action:</a:t>
            </a:r>
            <a:endParaRPr sz="1100" b="1" u="sng">
              <a:latin typeface="Arial"/>
              <a:ea typeface="Arial"/>
              <a:cs typeface="Arial"/>
              <a:sym typeface="Arial"/>
            </a:endParaRPr>
          </a:p>
          <a:p>
            <a:pPr marL="914400" lvl="1" indent="-311150" algn="l" rtl="0">
              <a:lnSpc>
                <a:spcPct val="100000"/>
              </a:lnSpc>
              <a:spcBef>
                <a:spcPts val="0"/>
              </a:spcBef>
              <a:spcAft>
                <a:spcPts val="0"/>
              </a:spcAft>
              <a:buClr>
                <a:schemeClr val="dk1"/>
              </a:buClr>
              <a:buSzPts val="1300"/>
              <a:buChar char="○"/>
            </a:pPr>
            <a:r>
              <a:rPr lang="en-US" sz="1100">
                <a:latin typeface="Arial"/>
                <a:ea typeface="Arial"/>
                <a:cs typeface="Arial"/>
                <a:sym typeface="Arial"/>
              </a:rPr>
              <a:t>"Our commitment to affirmative action promotes diversity and equal opportunities in nursing practice."</a:t>
            </a:r>
            <a:endParaRPr sz="1100">
              <a:latin typeface="Arial"/>
              <a:ea typeface="Arial"/>
              <a:cs typeface="Arial"/>
              <a:sym typeface="Arial"/>
            </a:endParaRPr>
          </a:p>
          <a:p>
            <a:pPr marL="914400" lvl="1" indent="-311150" algn="l" rtl="0">
              <a:lnSpc>
                <a:spcPct val="100000"/>
              </a:lnSpc>
              <a:spcBef>
                <a:spcPts val="0"/>
              </a:spcBef>
              <a:spcAft>
                <a:spcPts val="0"/>
              </a:spcAft>
              <a:buClr>
                <a:schemeClr val="dk1"/>
              </a:buClr>
              <a:buSzPts val="1300"/>
              <a:buChar char="○"/>
            </a:pPr>
            <a:r>
              <a:rPr lang="en-US" sz="1100">
                <a:latin typeface="Arial"/>
                <a:ea typeface="Arial"/>
                <a:cs typeface="Arial"/>
                <a:sym typeface="Arial"/>
              </a:rPr>
              <a:t>"We implement fair hiring practices to level the playing field for individuals from all backgrounds."</a:t>
            </a:r>
            <a:endParaRPr sz="1100">
              <a:latin typeface="Arial"/>
              <a:ea typeface="Arial"/>
              <a:cs typeface="Arial"/>
              <a:sym typeface="Arial"/>
            </a:endParaRPr>
          </a:p>
          <a:p>
            <a:pPr marL="914400" lvl="1" indent="-311150" algn="l" rtl="0">
              <a:lnSpc>
                <a:spcPct val="100000"/>
              </a:lnSpc>
              <a:spcBef>
                <a:spcPts val="0"/>
              </a:spcBef>
              <a:spcAft>
                <a:spcPts val="0"/>
              </a:spcAft>
              <a:buClr>
                <a:schemeClr val="dk1"/>
              </a:buClr>
              <a:buSzPts val="1300"/>
              <a:buChar char="○"/>
            </a:pPr>
            <a:r>
              <a:rPr lang="en-US" sz="1100">
                <a:latin typeface="Arial"/>
                <a:ea typeface="Arial"/>
                <a:cs typeface="Arial"/>
                <a:sym typeface="Arial"/>
              </a:rPr>
              <a:t>"Internally and externally, we promote affirmative action principles to create a diverse nursing workforce. Our goal is to foster an inclusive environment that celebrates contributions from diverse backgrounds, enabling everyone to excel."</a:t>
            </a:r>
            <a:endParaRPr sz="1100">
              <a:latin typeface="Arial"/>
              <a:ea typeface="Arial"/>
              <a:cs typeface="Arial"/>
              <a:sym typeface="Arial"/>
            </a:endParaRPr>
          </a:p>
          <a:p>
            <a:pPr marL="914400" lvl="1" indent="-311150" algn="l" rtl="0">
              <a:lnSpc>
                <a:spcPct val="100000"/>
              </a:lnSpc>
              <a:spcBef>
                <a:spcPts val="0"/>
              </a:spcBef>
              <a:spcAft>
                <a:spcPts val="0"/>
              </a:spcAft>
              <a:buClr>
                <a:schemeClr val="dk1"/>
              </a:buClr>
              <a:buSzPts val="1300"/>
              <a:buChar char="○"/>
            </a:pPr>
            <a:r>
              <a:rPr lang="en-US" sz="1100">
                <a:latin typeface="Arial"/>
                <a:ea typeface="Arial"/>
                <a:cs typeface="Arial"/>
                <a:sym typeface="Arial"/>
              </a:rPr>
              <a:t>"We collaborate with nursing recruitment to ensure fair hiring, contributing to a diverse nursing workforce."</a:t>
            </a:r>
            <a:endParaRPr sz="1100">
              <a:latin typeface="Arial"/>
              <a:ea typeface="Arial"/>
              <a:cs typeface="Arial"/>
              <a:sym typeface="Arial"/>
            </a:endParaRPr>
          </a:p>
          <a:p>
            <a:pPr marL="914400" lvl="1" indent="-311150" algn="l" rtl="0">
              <a:lnSpc>
                <a:spcPct val="100000"/>
              </a:lnSpc>
              <a:spcBef>
                <a:spcPts val="0"/>
              </a:spcBef>
              <a:spcAft>
                <a:spcPts val="0"/>
              </a:spcAft>
              <a:buSzPts val="1300"/>
              <a:buFont typeface="Arial"/>
              <a:buChar char="○"/>
            </a:pPr>
            <a:r>
              <a:rPr lang="en-US" sz="1100">
                <a:latin typeface="Arial"/>
                <a:ea typeface="Arial"/>
                <a:cs typeface="Arial"/>
                <a:sym typeface="Arial"/>
              </a:rPr>
              <a:t>Promotion of Patient Advisory Groups of marginalized populations</a:t>
            </a:r>
            <a:endParaRPr sz="1100">
              <a:latin typeface="Arial"/>
              <a:ea typeface="Arial"/>
              <a:cs typeface="Arial"/>
              <a:sym typeface="Arial"/>
            </a:endParaRPr>
          </a:p>
          <a:p>
            <a:pPr marL="0" lvl="0" indent="0" algn="l" rtl="0">
              <a:lnSpc>
                <a:spcPct val="100000"/>
              </a:lnSpc>
              <a:spcBef>
                <a:spcPts val="1000"/>
              </a:spcBef>
              <a:spcAft>
                <a:spcPts val="0"/>
              </a:spcAft>
              <a:buSzPts val="1100"/>
              <a:buNone/>
            </a:pPr>
            <a:r>
              <a:rPr lang="en-US" sz="1100">
                <a:latin typeface="Arial"/>
                <a:ea typeface="Arial"/>
                <a:cs typeface="Arial"/>
                <a:sym typeface="Arial"/>
              </a:rPr>
              <a:t>In these ways, nursing practice advances DEI through education, support, advocacy, and affirmative action.</a:t>
            </a:r>
            <a:endParaRPr sz="1100">
              <a:latin typeface="Arial"/>
              <a:ea typeface="Arial"/>
              <a:cs typeface="Arial"/>
              <a:sym typeface="Arial"/>
            </a:endParaRPr>
          </a:p>
          <a:p>
            <a:pPr marL="0" lvl="0" indent="0" algn="l" rtl="0">
              <a:lnSpc>
                <a:spcPct val="100000"/>
              </a:lnSpc>
              <a:spcBef>
                <a:spcPts val="1000"/>
              </a:spcBef>
              <a:spcAft>
                <a:spcPts val="0"/>
              </a:spcAft>
              <a:buClr>
                <a:schemeClr val="dk1"/>
              </a:buClr>
              <a:buSzPts val="1800"/>
              <a:buFont typeface="Arial"/>
              <a:buNone/>
            </a:pPr>
            <a:endParaRPr sz="1100" b="1"/>
          </a:p>
        </p:txBody>
      </p:sp>
      <p:sp>
        <p:nvSpPr>
          <p:cNvPr id="181" name="Google Shape;181;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 name="Google Shape;14;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4"/>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0" name="Google Shape;9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b="1"/>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3" name="Google Shape;93;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b="1"/>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490250" y="450150"/>
            <a:ext cx="82986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b="1"/>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7" name="Google Shape;97;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p2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00" name="Google Shape;10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1" name="Google Shape;101;p26"/>
          <p:cNvPicPr preferRelativeResize="0"/>
          <p:nvPr/>
        </p:nvPicPr>
        <p:blipFill rotWithShape="1">
          <a:blip r:embed="rId2">
            <a:alphaModFix/>
          </a:blip>
          <a:srcRect/>
          <a:stretch/>
        </p:blipFill>
        <p:spPr>
          <a:xfrm>
            <a:off x="0" y="43338"/>
            <a:ext cx="9144000" cy="50568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2"/>
        <p:cNvGrpSpPr/>
        <p:nvPr/>
      </p:nvGrpSpPr>
      <p:grpSpPr>
        <a:xfrm>
          <a:off x="0" y="0"/>
          <a:ext cx="0" cy="0"/>
          <a:chOff x="0" y="0"/>
          <a:chExt cx="0" cy="0"/>
        </a:xfrm>
      </p:grpSpPr>
      <p:sp>
        <p:nvSpPr>
          <p:cNvPr id="103" name="Google Shape;103;p2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b="1"/>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4" name="Google Shape;104;p2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b="1"/>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5" name="Google Shape;105;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
        <p:cNvGrpSpPr/>
        <p:nvPr/>
      </p:nvGrpSpPr>
      <p:grpSpPr>
        <a:xfrm>
          <a:off x="0" y="0"/>
          <a:ext cx="0" cy="0"/>
          <a:chOff x="0" y="0"/>
          <a:chExt cx="0" cy="0"/>
        </a:xfrm>
      </p:grpSpPr>
      <p:grpSp>
        <p:nvGrpSpPr>
          <p:cNvPr id="18" name="Google Shape;18;p15"/>
          <p:cNvGrpSpPr/>
          <p:nvPr/>
        </p:nvGrpSpPr>
        <p:grpSpPr>
          <a:xfrm>
            <a:off x="95990" y="-27871"/>
            <a:ext cx="8923191" cy="4766869"/>
            <a:chOff x="127986" y="-37161"/>
            <a:chExt cx="11897588" cy="6355825"/>
          </a:xfrm>
        </p:grpSpPr>
        <p:sp>
          <p:nvSpPr>
            <p:cNvPr id="19" name="Google Shape;19;p15"/>
            <p:cNvSpPr/>
            <p:nvPr/>
          </p:nvSpPr>
          <p:spPr>
            <a:xfrm rot="-2700000" flipH="1">
              <a:off x="10799652" y="173174"/>
              <a:ext cx="1015587" cy="1015587"/>
            </a:xfrm>
            <a:custGeom>
              <a:avLst/>
              <a:gdLst/>
              <a:ahLst/>
              <a:cxnLst/>
              <a:rect l="l" t="t" r="r" b="b"/>
              <a:pathLst>
                <a:path w="6859500" h="6859500" extrusionOk="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solidFill>
              <a:schemeClr val="lt1"/>
            </a:solidFill>
            <a:ln>
              <a:noFill/>
            </a:ln>
            <a:effectLst>
              <a:outerShdw blurRad="101600" dist="38100" dir="16200000" rotWithShape="0">
                <a:srgbClr val="000000">
                  <a:alpha val="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sp>
          <p:nvSpPr>
            <p:cNvPr id="20" name="Google Shape;20;p15"/>
            <p:cNvSpPr/>
            <p:nvPr/>
          </p:nvSpPr>
          <p:spPr>
            <a:xfrm rot="10800000" flipH="1">
              <a:off x="10187575" y="200771"/>
              <a:ext cx="175876" cy="175876"/>
            </a:xfrm>
            <a:prstGeom prst="ellipse">
              <a:avLst/>
            </a:prstGeom>
            <a:solidFill>
              <a:schemeClr val="lt1"/>
            </a:solidFill>
            <a:ln>
              <a:noFill/>
            </a:ln>
            <a:effectLst>
              <a:outerShdw blurRad="101600" dist="38100" dir="16200000" rotWithShape="0">
                <a:srgbClr val="000000">
                  <a:alpha val="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sp>
          <p:nvSpPr>
            <p:cNvPr id="21" name="Google Shape;21;p15"/>
            <p:cNvSpPr/>
            <p:nvPr/>
          </p:nvSpPr>
          <p:spPr>
            <a:xfrm rot="10800000" flipH="1">
              <a:off x="127986" y="6031517"/>
              <a:ext cx="287147" cy="287147"/>
            </a:xfrm>
            <a:prstGeom prst="ellipse">
              <a:avLst/>
            </a:prstGeom>
            <a:solidFill>
              <a:schemeClr val="lt1"/>
            </a:solidFill>
            <a:ln>
              <a:noFill/>
            </a:ln>
            <a:effectLst>
              <a:outerShdw blurRad="101600" dist="38100" dir="16200000" rotWithShape="0">
                <a:srgbClr val="000000">
                  <a:alpha val="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sp>
          <p:nvSpPr>
            <p:cNvPr id="22" name="Google Shape;22;p15"/>
            <p:cNvSpPr/>
            <p:nvPr/>
          </p:nvSpPr>
          <p:spPr>
            <a:xfrm rot="10800000" flipH="1">
              <a:off x="9714204" y="733387"/>
              <a:ext cx="348801" cy="348801"/>
            </a:xfrm>
            <a:prstGeom prst="ellipse">
              <a:avLst/>
            </a:prstGeom>
            <a:solidFill>
              <a:schemeClr val="lt1"/>
            </a:solidFill>
            <a:ln>
              <a:noFill/>
            </a:ln>
            <a:effectLst>
              <a:outerShdw blurRad="101600" dist="38100" dir="16200000" rotWithShape="0">
                <a:srgbClr val="000000">
                  <a:alpha val="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grpSp>
      <p:sp>
        <p:nvSpPr>
          <p:cNvPr id="23" name="Google Shape;23;p15"/>
          <p:cNvSpPr txBox="1">
            <a:spLocks noGrp="1"/>
          </p:cNvSpPr>
          <p:nvPr>
            <p:ph type="title"/>
          </p:nvPr>
        </p:nvSpPr>
        <p:spPr>
          <a:xfrm>
            <a:off x="3883689" y="408590"/>
            <a:ext cx="4800600" cy="126297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a:spLocks noGrp="1"/>
          </p:cNvSpPr>
          <p:nvPr>
            <p:ph type="pic" idx="2"/>
          </p:nvPr>
        </p:nvSpPr>
        <p:spPr>
          <a:xfrm>
            <a:off x="407194" y="431006"/>
            <a:ext cx="3017044" cy="1400520"/>
          </a:xfrm>
          <a:prstGeom prst="rect">
            <a:avLst/>
          </a:prstGeom>
          <a:noFill/>
          <a:ln>
            <a:noFill/>
          </a:ln>
        </p:spPr>
      </p:sp>
      <p:sp>
        <p:nvSpPr>
          <p:cNvPr id="25" name="Google Shape;25;p15"/>
          <p:cNvSpPr>
            <a:spLocks noGrp="1"/>
          </p:cNvSpPr>
          <p:nvPr>
            <p:ph type="pic" idx="3"/>
          </p:nvPr>
        </p:nvSpPr>
        <p:spPr>
          <a:xfrm>
            <a:off x="407194" y="1889372"/>
            <a:ext cx="3017044" cy="1382280"/>
          </a:xfrm>
          <a:prstGeom prst="rect">
            <a:avLst/>
          </a:prstGeom>
          <a:noFill/>
          <a:ln>
            <a:noFill/>
          </a:ln>
        </p:spPr>
      </p:sp>
      <p:sp>
        <p:nvSpPr>
          <p:cNvPr id="26" name="Google Shape;26;p15"/>
          <p:cNvSpPr>
            <a:spLocks noGrp="1"/>
          </p:cNvSpPr>
          <p:nvPr>
            <p:ph type="pic" idx="4"/>
          </p:nvPr>
        </p:nvSpPr>
        <p:spPr>
          <a:xfrm>
            <a:off x="407194" y="3329499"/>
            <a:ext cx="3017044" cy="1409500"/>
          </a:xfrm>
          <a:prstGeom prst="rect">
            <a:avLst/>
          </a:prstGeom>
          <a:noFill/>
          <a:ln>
            <a:noFill/>
          </a:ln>
        </p:spPr>
      </p:sp>
      <p:sp>
        <p:nvSpPr>
          <p:cNvPr id="27" name="Google Shape;27;p15"/>
          <p:cNvSpPr txBox="1">
            <a:spLocks noGrp="1"/>
          </p:cNvSpPr>
          <p:nvPr>
            <p:ph type="body" idx="1"/>
          </p:nvPr>
        </p:nvSpPr>
        <p:spPr>
          <a:xfrm>
            <a:off x="3883689" y="1807332"/>
            <a:ext cx="4800600" cy="278612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750"/>
              </a:spcBef>
              <a:spcAft>
                <a:spcPts val="0"/>
              </a:spcAft>
              <a:buClr>
                <a:schemeClr val="accent6"/>
              </a:buClr>
              <a:buSzPts val="2800"/>
              <a:buChar char="+"/>
              <a:defRPr/>
            </a:lvl1pPr>
            <a:lvl2pPr marL="914400" lvl="1" indent="-342900" algn="l">
              <a:lnSpc>
                <a:spcPct val="90000"/>
              </a:lnSpc>
              <a:spcBef>
                <a:spcPts val="375"/>
              </a:spcBef>
              <a:spcAft>
                <a:spcPts val="0"/>
              </a:spcAft>
              <a:buSzPts val="1800"/>
              <a:buChar char="o"/>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o"/>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15"/>
          <p:cNvSpPr txBox="1">
            <a:spLocks noGrp="1"/>
          </p:cNvSpPr>
          <p:nvPr>
            <p:ph type="dt" idx="10"/>
          </p:nvPr>
        </p:nvSpPr>
        <p:spPr>
          <a:xfrm>
            <a:off x="628650" y="4800600"/>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15"/>
          <p:cNvSpPr txBox="1">
            <a:spLocks noGrp="1"/>
          </p:cNvSpPr>
          <p:nvPr>
            <p:ph type="ftr" idx="11"/>
          </p:nvPr>
        </p:nvSpPr>
        <p:spPr>
          <a:xfrm>
            <a:off x="3028950" y="4800600"/>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15"/>
          <p:cNvSpPr txBox="1">
            <a:spLocks noGrp="1"/>
          </p:cNvSpPr>
          <p:nvPr>
            <p:ph type="sldNum" idx="12"/>
          </p:nvPr>
        </p:nvSpPr>
        <p:spPr>
          <a:xfrm>
            <a:off x="6457950" y="4800600"/>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duction">
  <p:cSld name="Introduction">
    <p:spTree>
      <p:nvGrpSpPr>
        <p:cNvPr id="1" name="Shape 31"/>
        <p:cNvGrpSpPr/>
        <p:nvPr/>
      </p:nvGrpSpPr>
      <p:grpSpPr>
        <a:xfrm>
          <a:off x="0" y="0"/>
          <a:ext cx="0" cy="0"/>
          <a:chOff x="0" y="0"/>
          <a:chExt cx="0" cy="0"/>
        </a:xfrm>
      </p:grpSpPr>
      <p:sp>
        <p:nvSpPr>
          <p:cNvPr id="32" name="Google Shape;32;p16"/>
          <p:cNvSpPr/>
          <p:nvPr/>
        </p:nvSpPr>
        <p:spPr>
          <a:xfrm rot="2700000">
            <a:off x="8168368" y="180814"/>
            <a:ext cx="693965" cy="693965"/>
          </a:xfrm>
          <a:custGeom>
            <a:avLst/>
            <a:gdLst/>
            <a:ahLst/>
            <a:cxnLst/>
            <a:rect l="l" t="t" r="r" b="b"/>
            <a:pathLst>
              <a:path w="6859500" h="6859500" extrusionOk="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solidFill>
            <a:schemeClr val="lt1"/>
          </a:solidFill>
          <a:ln>
            <a:noFill/>
          </a:ln>
          <a:effectLst>
            <a:outerShdw blurRad="101600" dist="38100" dir="16200000" rotWithShape="0">
              <a:srgbClr val="000000">
                <a:alpha val="4313"/>
              </a:srgbClr>
            </a:outerShdw>
          </a:effectLst>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sp>
        <p:nvSpPr>
          <p:cNvPr id="33" name="Google Shape;33;p16"/>
          <p:cNvSpPr/>
          <p:nvPr/>
        </p:nvSpPr>
        <p:spPr>
          <a:xfrm rot="10800000">
            <a:off x="8050557" y="1045607"/>
            <a:ext cx="196245" cy="196245"/>
          </a:xfrm>
          <a:prstGeom prst="ellipse">
            <a:avLst/>
          </a:prstGeom>
          <a:solidFill>
            <a:schemeClr val="lt1"/>
          </a:solidFill>
          <a:ln>
            <a:noFill/>
          </a:ln>
          <a:effectLst>
            <a:outerShdw blurRad="101600" dist="38100" dir="16200000" rotWithShape="0">
              <a:srgbClr val="000000">
                <a:alpha val="4313"/>
              </a:srgbClr>
            </a:outerShdw>
          </a:effectLst>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sp>
        <p:nvSpPr>
          <p:cNvPr id="34" name="Google Shape;34;p16"/>
          <p:cNvSpPr txBox="1">
            <a:spLocks noGrp="1"/>
          </p:cNvSpPr>
          <p:nvPr>
            <p:ph type="title"/>
          </p:nvPr>
        </p:nvSpPr>
        <p:spPr>
          <a:xfrm>
            <a:off x="342900" y="424867"/>
            <a:ext cx="8428760" cy="11270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342901" y="1714501"/>
            <a:ext cx="4076700" cy="30039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1800"/>
              <a:buNone/>
              <a:defRPr sz="1350"/>
            </a:lvl1pPr>
            <a:lvl2pPr marL="914400" lvl="1" indent="-228600" algn="l">
              <a:lnSpc>
                <a:spcPct val="100000"/>
              </a:lnSpc>
              <a:spcBef>
                <a:spcPts val="750"/>
              </a:spcBef>
              <a:spcAft>
                <a:spcPts val="0"/>
              </a:spcAft>
              <a:buSzPts val="2400"/>
              <a:buNone/>
              <a:defRPr/>
            </a:lvl2pPr>
            <a:lvl3pPr marL="1371600" lvl="2" indent="-228600" algn="l">
              <a:lnSpc>
                <a:spcPct val="100000"/>
              </a:lnSpc>
              <a:spcBef>
                <a:spcPts val="750"/>
              </a:spcBef>
              <a:spcAft>
                <a:spcPts val="0"/>
              </a:spcAft>
              <a:buSzPts val="2000"/>
              <a:buNone/>
              <a:defRPr/>
            </a:lvl3pPr>
            <a:lvl4pPr marL="1828800" lvl="3" indent="-228600" algn="l">
              <a:lnSpc>
                <a:spcPct val="100000"/>
              </a:lnSpc>
              <a:spcBef>
                <a:spcPts val="750"/>
              </a:spcBef>
              <a:spcAft>
                <a:spcPts val="0"/>
              </a:spcAft>
              <a:buSzPts val="1800"/>
              <a:buNone/>
              <a:defRPr/>
            </a:lvl4pPr>
            <a:lvl5pPr marL="2286000" lvl="4" indent="-228600" algn="l">
              <a:lnSpc>
                <a:spcPct val="100000"/>
              </a:lnSpc>
              <a:spcBef>
                <a:spcPts val="750"/>
              </a:spcBef>
              <a:spcAft>
                <a:spcPts val="0"/>
              </a:spcAft>
              <a:buSzPts val="18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6"/>
          <p:cNvSpPr>
            <a:spLocks noGrp="1"/>
          </p:cNvSpPr>
          <p:nvPr>
            <p:ph type="pic" idx="2"/>
          </p:nvPr>
        </p:nvSpPr>
        <p:spPr>
          <a:xfrm>
            <a:off x="4655344" y="1714500"/>
            <a:ext cx="4076700" cy="3028950"/>
          </a:xfrm>
          <a:prstGeom prst="rect">
            <a:avLst/>
          </a:prstGeom>
          <a:noFill/>
          <a:ln>
            <a:noFill/>
          </a:ln>
        </p:spPr>
      </p:sp>
      <p:sp>
        <p:nvSpPr>
          <p:cNvPr id="37" name="Google Shape;37;p16"/>
          <p:cNvSpPr txBox="1">
            <a:spLocks noGrp="1"/>
          </p:cNvSpPr>
          <p:nvPr>
            <p:ph type="dt" idx="10"/>
          </p:nvPr>
        </p:nvSpPr>
        <p:spPr>
          <a:xfrm>
            <a:off x="628650" y="4800600"/>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16"/>
          <p:cNvSpPr txBox="1">
            <a:spLocks noGrp="1"/>
          </p:cNvSpPr>
          <p:nvPr>
            <p:ph type="ftr" idx="11"/>
          </p:nvPr>
        </p:nvSpPr>
        <p:spPr>
          <a:xfrm>
            <a:off x="3028950" y="4800600"/>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16"/>
          <p:cNvSpPr txBox="1">
            <a:spLocks noGrp="1"/>
          </p:cNvSpPr>
          <p:nvPr>
            <p:ph type="sldNum" idx="12"/>
          </p:nvPr>
        </p:nvSpPr>
        <p:spPr>
          <a:xfrm>
            <a:off x="6457950" y="4800600"/>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
        <p:cNvGrpSpPr/>
        <p:nvPr/>
      </p:nvGrpSpPr>
      <p:grpSpPr>
        <a:xfrm>
          <a:off x="0" y="0"/>
          <a:ext cx="0" cy="0"/>
          <a:chOff x="0" y="0"/>
          <a:chExt cx="0" cy="0"/>
        </a:xfrm>
      </p:grpSpPr>
      <p:sp>
        <p:nvSpPr>
          <p:cNvPr id="41" name="Google Shape;41;p17"/>
          <p:cNvSpPr>
            <a:spLocks noGrp="1"/>
          </p:cNvSpPr>
          <p:nvPr>
            <p:ph type="pic" idx="2"/>
          </p:nvPr>
        </p:nvSpPr>
        <p:spPr>
          <a:xfrm>
            <a:off x="407194" y="0"/>
            <a:ext cx="8329613" cy="4727691"/>
          </a:xfrm>
          <a:prstGeom prst="rect">
            <a:avLst/>
          </a:prstGeom>
          <a:noFill/>
          <a:ln>
            <a:noFill/>
          </a:ln>
        </p:spPr>
      </p:sp>
      <p:sp>
        <p:nvSpPr>
          <p:cNvPr id="42" name="Google Shape;42;p17"/>
          <p:cNvSpPr txBox="1">
            <a:spLocks noGrp="1"/>
          </p:cNvSpPr>
          <p:nvPr>
            <p:ph type="title"/>
          </p:nvPr>
        </p:nvSpPr>
        <p:spPr>
          <a:xfrm>
            <a:off x="907257" y="891064"/>
            <a:ext cx="3664744" cy="2515076"/>
          </a:xfrm>
          <a:prstGeom prst="rect">
            <a:avLst/>
          </a:prstGeom>
          <a:noFill/>
          <a:ln>
            <a:noFill/>
          </a:ln>
        </p:spPr>
        <p:txBody>
          <a:bodyPr spcFirstLastPara="1" wrap="square" lIns="91425" tIns="45700" rIns="91425" bIns="45700" anchor="t" anchorCtr="0">
            <a:normAutofit/>
          </a:bodyPr>
          <a:lstStyle>
            <a:lvl1pPr lvl="0" algn="l">
              <a:lnSpc>
                <a:spcPct val="110000"/>
              </a:lnSpc>
              <a:spcBef>
                <a:spcPts val="750"/>
              </a:spcBef>
              <a:spcAft>
                <a:spcPts val="0"/>
              </a:spcAft>
              <a:buClr>
                <a:schemeClr val="lt1"/>
              </a:buClr>
              <a:buSzPts val="4400"/>
              <a:buFont typeface="Open Sans"/>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body" idx="1"/>
          </p:nvPr>
        </p:nvSpPr>
        <p:spPr>
          <a:xfrm>
            <a:off x="907257" y="3558540"/>
            <a:ext cx="3664744" cy="6019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SzPts val="2800"/>
              <a:buNone/>
              <a:defRPr sz="2100">
                <a:solidFill>
                  <a:schemeClr val="lt1"/>
                </a:solidFill>
              </a:defRPr>
            </a:lvl1pPr>
            <a:lvl2pPr marL="914400" lvl="1" indent="-342900" algn="l">
              <a:lnSpc>
                <a:spcPct val="90000"/>
              </a:lnSpc>
              <a:spcBef>
                <a:spcPts val="375"/>
              </a:spcBef>
              <a:spcAft>
                <a:spcPts val="0"/>
              </a:spcAft>
              <a:buSzPts val="1800"/>
              <a:buChar char="o"/>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o"/>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17"/>
          <p:cNvSpPr txBox="1">
            <a:spLocks noGrp="1"/>
          </p:cNvSpPr>
          <p:nvPr>
            <p:ph type="dt" idx="10"/>
          </p:nvPr>
        </p:nvSpPr>
        <p:spPr>
          <a:xfrm>
            <a:off x="628650" y="4800600"/>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17"/>
          <p:cNvSpPr txBox="1">
            <a:spLocks noGrp="1"/>
          </p:cNvSpPr>
          <p:nvPr>
            <p:ph type="ftr" idx="11"/>
          </p:nvPr>
        </p:nvSpPr>
        <p:spPr>
          <a:xfrm>
            <a:off x="3028950" y="4800600"/>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17"/>
          <p:cNvSpPr txBox="1">
            <a:spLocks noGrp="1"/>
          </p:cNvSpPr>
          <p:nvPr>
            <p:ph type="sldNum" idx="12"/>
          </p:nvPr>
        </p:nvSpPr>
        <p:spPr>
          <a:xfrm>
            <a:off x="6457950" y="4800600"/>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47" name="Google Shape;47;p17"/>
          <p:cNvGrpSpPr/>
          <p:nvPr/>
        </p:nvGrpSpPr>
        <p:grpSpPr>
          <a:xfrm>
            <a:off x="-50173" y="342900"/>
            <a:ext cx="8912228" cy="4079839"/>
            <a:chOff x="-66898" y="457200"/>
            <a:chExt cx="11882971" cy="5439785"/>
          </a:xfrm>
        </p:grpSpPr>
        <p:sp>
          <p:nvSpPr>
            <p:cNvPr id="48" name="Google Shape;48;p17"/>
            <p:cNvSpPr/>
            <p:nvPr/>
          </p:nvSpPr>
          <p:spPr>
            <a:xfrm rot="2700000">
              <a:off x="111772" y="635870"/>
              <a:ext cx="862695" cy="862695"/>
            </a:xfrm>
            <a:custGeom>
              <a:avLst/>
              <a:gdLst/>
              <a:ahLst/>
              <a:cxnLst/>
              <a:rect l="l" t="t" r="r" b="b"/>
              <a:pathLst>
                <a:path w="6859500" h="6859500" extrusionOk="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solidFill>
              <a:schemeClr val="lt1"/>
            </a:solidFill>
            <a:ln>
              <a:noFill/>
            </a:ln>
            <a:effectLst>
              <a:outerShdw blurRad="101600" dist="38100" dir="16200000" rotWithShape="0">
                <a:srgbClr val="000000">
                  <a:alpha val="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sp>
          <p:nvSpPr>
            <p:cNvPr id="49" name="Google Shape;49;p17"/>
            <p:cNvSpPr/>
            <p:nvPr/>
          </p:nvSpPr>
          <p:spPr>
            <a:xfrm rot="10800000">
              <a:off x="11481688" y="5562600"/>
              <a:ext cx="334385" cy="334385"/>
            </a:xfrm>
            <a:prstGeom prst="ellipse">
              <a:avLst/>
            </a:prstGeom>
            <a:solidFill>
              <a:schemeClr val="lt1"/>
            </a:solidFill>
            <a:ln>
              <a:noFill/>
            </a:ln>
            <a:effectLst>
              <a:outerShdw blurRad="101600" dist="38100" dir="16200000" rotWithShape="0">
                <a:srgbClr val="000000">
                  <a:alpha val="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435302" y="3028949"/>
            <a:ext cx="3536624" cy="16766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a:spLocks noGrp="1"/>
          </p:cNvSpPr>
          <p:nvPr>
            <p:ph type="pic" idx="2"/>
          </p:nvPr>
        </p:nvSpPr>
        <p:spPr>
          <a:xfrm>
            <a:off x="435769" y="400050"/>
            <a:ext cx="2721413" cy="2472929"/>
          </a:xfrm>
          <a:prstGeom prst="rect">
            <a:avLst/>
          </a:prstGeom>
          <a:noFill/>
          <a:ln>
            <a:noFill/>
          </a:ln>
        </p:spPr>
      </p:sp>
      <p:sp>
        <p:nvSpPr>
          <p:cNvPr id="53" name="Google Shape;53;p18"/>
          <p:cNvSpPr>
            <a:spLocks noGrp="1"/>
          </p:cNvSpPr>
          <p:nvPr>
            <p:ph type="pic" idx="3"/>
          </p:nvPr>
        </p:nvSpPr>
        <p:spPr>
          <a:xfrm>
            <a:off x="3218956" y="400050"/>
            <a:ext cx="2747622" cy="2472929"/>
          </a:xfrm>
          <a:prstGeom prst="rect">
            <a:avLst/>
          </a:prstGeom>
          <a:noFill/>
          <a:ln>
            <a:noFill/>
          </a:ln>
        </p:spPr>
      </p:sp>
      <p:sp>
        <p:nvSpPr>
          <p:cNvPr id="54" name="Google Shape;54;p18"/>
          <p:cNvSpPr>
            <a:spLocks noGrp="1"/>
          </p:cNvSpPr>
          <p:nvPr>
            <p:ph type="pic" idx="4"/>
          </p:nvPr>
        </p:nvSpPr>
        <p:spPr>
          <a:xfrm>
            <a:off x="6024424" y="400050"/>
            <a:ext cx="2739767" cy="2472929"/>
          </a:xfrm>
          <a:prstGeom prst="rect">
            <a:avLst/>
          </a:prstGeom>
          <a:noFill/>
          <a:ln>
            <a:noFill/>
          </a:ln>
        </p:spPr>
      </p:sp>
      <p:sp>
        <p:nvSpPr>
          <p:cNvPr id="55" name="Google Shape;55;p18"/>
          <p:cNvSpPr txBox="1">
            <a:spLocks noGrp="1"/>
          </p:cNvSpPr>
          <p:nvPr>
            <p:ph type="body" idx="1"/>
          </p:nvPr>
        </p:nvSpPr>
        <p:spPr>
          <a:xfrm>
            <a:off x="4114800" y="3028950"/>
            <a:ext cx="4649392" cy="1676400"/>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750"/>
              </a:spcBef>
              <a:spcAft>
                <a:spcPts val="0"/>
              </a:spcAft>
              <a:buSzPts val="1800"/>
              <a:buNone/>
              <a:defRPr sz="1350"/>
            </a:lvl1pPr>
            <a:lvl2pPr marL="914400" lvl="1" indent="-342900" algn="l">
              <a:lnSpc>
                <a:spcPct val="90000"/>
              </a:lnSpc>
              <a:spcBef>
                <a:spcPts val="375"/>
              </a:spcBef>
              <a:spcAft>
                <a:spcPts val="0"/>
              </a:spcAft>
              <a:buSzPts val="1800"/>
              <a:buChar char="o"/>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o"/>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18"/>
          <p:cNvSpPr txBox="1">
            <a:spLocks noGrp="1"/>
          </p:cNvSpPr>
          <p:nvPr>
            <p:ph type="dt" idx="10"/>
          </p:nvPr>
        </p:nvSpPr>
        <p:spPr>
          <a:xfrm>
            <a:off x="628650" y="4800600"/>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8"/>
          <p:cNvSpPr txBox="1">
            <a:spLocks noGrp="1"/>
          </p:cNvSpPr>
          <p:nvPr>
            <p:ph type="ftr" idx="11"/>
          </p:nvPr>
        </p:nvSpPr>
        <p:spPr>
          <a:xfrm>
            <a:off x="3028950" y="4800600"/>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8"/>
          <p:cNvSpPr txBox="1">
            <a:spLocks noGrp="1"/>
          </p:cNvSpPr>
          <p:nvPr>
            <p:ph type="sldNum" idx="12"/>
          </p:nvPr>
        </p:nvSpPr>
        <p:spPr>
          <a:xfrm>
            <a:off x="6457950" y="4800600"/>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18"/>
          <p:cNvSpPr>
            <a:spLocks noGrp="1"/>
          </p:cNvSpPr>
          <p:nvPr>
            <p:ph type="body" idx="5"/>
          </p:nvPr>
        </p:nvSpPr>
        <p:spPr>
          <a:xfrm>
            <a:off x="576263" y="1458516"/>
            <a:ext cx="192620" cy="196453"/>
          </a:xfrm>
          <a:prstGeom prst="ellipse">
            <a:avLst/>
          </a:prstGeom>
          <a:solidFill>
            <a:schemeClr val="lt1"/>
          </a:solidFill>
          <a:ln>
            <a:noFill/>
          </a:ln>
          <a:effectLst>
            <a:outerShdw blurRad="101600" dist="38100" dir="16200000" rotWithShape="0">
              <a:srgbClr val="000000">
                <a:alpha val="4313"/>
              </a:srgbClr>
            </a:outerShdw>
          </a:effectLst>
        </p:spPr>
        <p:txBody>
          <a:bodyPr spcFirstLastPara="1" wrap="square" lIns="0" tIns="0" rIns="0" bIns="0" anchor="ctr" anchorCtr="0">
            <a:normAutofit/>
          </a:bodyPr>
          <a:lstStyle>
            <a:lvl1pPr marL="457200" lvl="0" indent="-228600" algn="ctr">
              <a:lnSpc>
                <a:spcPct val="90000"/>
              </a:lnSpc>
              <a:spcBef>
                <a:spcPts val="0"/>
              </a:spcBef>
              <a:spcAft>
                <a:spcPts val="0"/>
              </a:spcAft>
              <a:buSzPts val="800"/>
              <a:buNone/>
              <a:defRPr sz="600">
                <a:solidFill>
                  <a:schemeClr val="lt1"/>
                </a:solidFill>
              </a:defRPr>
            </a:lvl1pPr>
            <a:lvl2pPr marL="914400" lvl="1" indent="-342900" algn="l">
              <a:lnSpc>
                <a:spcPct val="90000"/>
              </a:lnSpc>
              <a:spcBef>
                <a:spcPts val="375"/>
              </a:spcBef>
              <a:spcAft>
                <a:spcPts val="0"/>
              </a:spcAft>
              <a:buSzPts val="1800"/>
              <a:buChar char="o"/>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o"/>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 name="Google Shape;60;p18"/>
          <p:cNvSpPr txBox="1">
            <a:spLocks noGrp="1"/>
          </p:cNvSpPr>
          <p:nvPr>
            <p:ph type="body" idx="6"/>
          </p:nvPr>
        </p:nvSpPr>
        <p:spPr>
          <a:xfrm rot="-2706759">
            <a:off x="115382" y="812916"/>
            <a:ext cx="548641" cy="530974"/>
          </a:xfrm>
          <a:prstGeom prst="rect">
            <a:avLst/>
          </a:prstGeom>
          <a:solidFill>
            <a:schemeClr val="lt1"/>
          </a:solidFill>
          <a:ln>
            <a:noFill/>
          </a:ln>
          <a:effectLst>
            <a:outerShdw blurRad="101600" dist="38100" dir="16200000" rotWithShape="0">
              <a:srgbClr val="000000">
                <a:alpha val="4313"/>
              </a:srgbClr>
            </a:outerShdw>
          </a:effectLst>
        </p:spPr>
        <p:txBody>
          <a:bodyPr spcFirstLastPara="1" wrap="square" lIns="0" tIns="0" rIns="0" bIns="0" anchor="ctr" anchorCtr="0">
            <a:noAutofit/>
          </a:bodyPr>
          <a:lstStyle>
            <a:lvl1pPr marL="457200" lvl="0" indent="-228600" algn="l">
              <a:lnSpc>
                <a:spcPct val="90000"/>
              </a:lnSpc>
              <a:spcBef>
                <a:spcPts val="750"/>
              </a:spcBef>
              <a:spcAft>
                <a:spcPts val="0"/>
              </a:spcAft>
              <a:buSzPts val="800"/>
              <a:buNone/>
              <a:defRPr sz="600">
                <a:solidFill>
                  <a:schemeClr val="lt1"/>
                </a:solidFill>
              </a:defRPr>
            </a:lvl1pPr>
            <a:lvl2pPr marL="914400" lvl="1" indent="-342900" algn="l">
              <a:lnSpc>
                <a:spcPct val="90000"/>
              </a:lnSpc>
              <a:spcBef>
                <a:spcPts val="375"/>
              </a:spcBef>
              <a:spcAft>
                <a:spcPts val="0"/>
              </a:spcAft>
              <a:buSzPts val="1800"/>
              <a:buChar char="o"/>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o"/>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61"/>
        <p:cNvGrpSpPr/>
        <p:nvPr/>
      </p:nvGrpSpPr>
      <p:grpSpPr>
        <a:xfrm>
          <a:off x="0" y="0"/>
          <a:ext cx="0" cy="0"/>
          <a:chOff x="0" y="0"/>
          <a:chExt cx="0" cy="0"/>
        </a:xfrm>
      </p:grpSpPr>
      <p:sp>
        <p:nvSpPr>
          <p:cNvPr id="62" name="Google Shape;62;p19"/>
          <p:cNvSpPr/>
          <p:nvPr/>
        </p:nvSpPr>
        <p:spPr>
          <a:xfrm rot="10800000">
            <a:off x="1816688" y="914400"/>
            <a:ext cx="280267" cy="280267"/>
          </a:xfrm>
          <a:prstGeom prst="ellipse">
            <a:avLst/>
          </a:prstGeom>
          <a:solidFill>
            <a:schemeClr val="lt1"/>
          </a:solidFill>
          <a:ln>
            <a:noFill/>
          </a:ln>
          <a:effectLst>
            <a:outerShdw blurRad="101600" dist="38100" dir="16200000" rotWithShape="0">
              <a:srgbClr val="000000">
                <a:alpha val="4313"/>
              </a:srgbClr>
            </a:outerShdw>
          </a:effectLst>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sp>
        <p:nvSpPr>
          <p:cNvPr id="63" name="Google Shape;63;p19"/>
          <p:cNvSpPr/>
          <p:nvPr/>
        </p:nvSpPr>
        <p:spPr>
          <a:xfrm rot="2700000">
            <a:off x="109418" y="21343"/>
            <a:ext cx="1482770" cy="1482770"/>
          </a:xfrm>
          <a:custGeom>
            <a:avLst/>
            <a:gdLst/>
            <a:ahLst/>
            <a:cxnLst/>
            <a:rect l="l" t="t" r="r" b="b"/>
            <a:pathLst>
              <a:path w="6859500" h="6859500" extrusionOk="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solidFill>
            <a:schemeClr val="lt1"/>
          </a:solidFill>
          <a:ln>
            <a:noFill/>
          </a:ln>
          <a:effectLst>
            <a:outerShdw blurRad="101600" dist="38100" dir="16200000" rotWithShape="0">
              <a:srgbClr val="000000">
                <a:alpha val="4313"/>
              </a:srgbClr>
            </a:outerShdw>
          </a:effectLst>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sp>
        <p:nvSpPr>
          <p:cNvPr id="64" name="Google Shape;64;p19"/>
          <p:cNvSpPr txBox="1">
            <a:spLocks noGrp="1"/>
          </p:cNvSpPr>
          <p:nvPr>
            <p:ph type="ctrTitle"/>
          </p:nvPr>
        </p:nvSpPr>
        <p:spPr>
          <a:xfrm>
            <a:off x="364226" y="546679"/>
            <a:ext cx="4420262" cy="23882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9"/>
          <p:cNvSpPr txBox="1">
            <a:spLocks noGrp="1"/>
          </p:cNvSpPr>
          <p:nvPr>
            <p:ph type="body" idx="1"/>
          </p:nvPr>
        </p:nvSpPr>
        <p:spPr>
          <a:xfrm>
            <a:off x="339566" y="3069511"/>
            <a:ext cx="4444923" cy="1875155"/>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750"/>
              </a:spcBef>
              <a:spcAft>
                <a:spcPts val="0"/>
              </a:spcAft>
              <a:buClr>
                <a:schemeClr val="accent6"/>
              </a:buClr>
              <a:buSzPts val="2400"/>
              <a:buChar char="+"/>
              <a:defRPr sz="1800"/>
            </a:lvl1pPr>
            <a:lvl2pPr marL="914400" lvl="1" indent="-381000" algn="l">
              <a:lnSpc>
                <a:spcPct val="90000"/>
              </a:lnSpc>
              <a:spcBef>
                <a:spcPts val="375"/>
              </a:spcBef>
              <a:spcAft>
                <a:spcPts val="0"/>
              </a:spcAft>
              <a:buSzPts val="2400"/>
              <a:buChar char="o"/>
              <a:defRPr sz="1800"/>
            </a:lvl2pPr>
            <a:lvl3pPr marL="1371600" lvl="2" indent="-381000" algn="l">
              <a:lnSpc>
                <a:spcPct val="90000"/>
              </a:lnSpc>
              <a:spcBef>
                <a:spcPts val="375"/>
              </a:spcBef>
              <a:spcAft>
                <a:spcPts val="0"/>
              </a:spcAft>
              <a:buSzPts val="2400"/>
              <a:buChar char="+"/>
              <a:defRPr sz="1800"/>
            </a:lvl3pPr>
            <a:lvl4pPr marL="1828800" lvl="3" indent="-381000" algn="l">
              <a:lnSpc>
                <a:spcPct val="90000"/>
              </a:lnSpc>
              <a:spcBef>
                <a:spcPts val="375"/>
              </a:spcBef>
              <a:spcAft>
                <a:spcPts val="0"/>
              </a:spcAft>
              <a:buSzPts val="2400"/>
              <a:buChar char="o"/>
              <a:defRPr sz="1800"/>
            </a:lvl4pPr>
            <a:lvl5pPr marL="2286000" lvl="4" indent="-381000" algn="l">
              <a:lnSpc>
                <a:spcPct val="90000"/>
              </a:lnSpc>
              <a:spcBef>
                <a:spcPts val="375"/>
              </a:spcBef>
              <a:spcAft>
                <a:spcPts val="0"/>
              </a:spcAft>
              <a:buSzPts val="2400"/>
              <a:buChar char="+"/>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19"/>
          <p:cNvSpPr txBox="1">
            <a:spLocks noGrp="1"/>
          </p:cNvSpPr>
          <p:nvPr>
            <p:ph type="dt" idx="10"/>
          </p:nvPr>
        </p:nvSpPr>
        <p:spPr>
          <a:xfrm>
            <a:off x="628650" y="4800600"/>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9"/>
          <p:cNvSpPr txBox="1">
            <a:spLocks noGrp="1"/>
          </p:cNvSpPr>
          <p:nvPr>
            <p:ph type="ftr" idx="11"/>
          </p:nvPr>
        </p:nvSpPr>
        <p:spPr>
          <a:xfrm>
            <a:off x="2686050" y="4800600"/>
            <a:ext cx="27432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Google Shape;68;p19"/>
          <p:cNvSpPr>
            <a:spLocks noGrp="1"/>
          </p:cNvSpPr>
          <p:nvPr>
            <p:ph type="pic" idx="2"/>
          </p:nvPr>
        </p:nvSpPr>
        <p:spPr>
          <a:xfrm>
            <a:off x="5498307" y="0"/>
            <a:ext cx="3645694" cy="5143500"/>
          </a:xfrm>
          <a:prstGeom prst="rect">
            <a:avLst/>
          </a:prstGeom>
          <a:noFill/>
          <a:ln>
            <a:noFill/>
          </a:ln>
        </p:spPr>
      </p:sp>
      <p:sp>
        <p:nvSpPr>
          <p:cNvPr id="69" name="Google Shape;69;p19"/>
          <p:cNvSpPr txBox="1">
            <a:spLocks noGrp="1"/>
          </p:cNvSpPr>
          <p:nvPr>
            <p:ph type="sldNum" idx="12"/>
          </p:nvPr>
        </p:nvSpPr>
        <p:spPr>
          <a:xfrm>
            <a:off x="6457950" y="4800600"/>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sz="10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9"/>
          <p:cNvSpPr/>
          <p:nvPr/>
        </p:nvSpPr>
        <p:spPr>
          <a:xfrm rot="2700000">
            <a:off x="5225486" y="3905609"/>
            <a:ext cx="539916" cy="539916"/>
          </a:xfrm>
          <a:custGeom>
            <a:avLst/>
            <a:gdLst/>
            <a:ahLst/>
            <a:cxnLst/>
            <a:rect l="l" t="t" r="r" b="b"/>
            <a:pathLst>
              <a:path w="6859500" h="6859500" extrusionOk="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solidFill>
            <a:schemeClr val="lt1"/>
          </a:solidFill>
          <a:ln>
            <a:noFill/>
          </a:ln>
          <a:effectLst>
            <a:outerShdw blurRad="101600" dist="38100" dir="16200000" rotWithShape="0">
              <a:srgbClr val="000000">
                <a:alpha val="4313"/>
              </a:srgbClr>
            </a:outerShdw>
          </a:effectLst>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616764" y="424595"/>
            <a:ext cx="7898586" cy="103987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3" name="Google Shape;73;p20"/>
          <p:cNvGrpSpPr/>
          <p:nvPr/>
        </p:nvGrpSpPr>
        <p:grpSpPr>
          <a:xfrm>
            <a:off x="7477125" y="10882"/>
            <a:ext cx="1720332" cy="1291973"/>
            <a:chOff x="9969500" y="14509"/>
            <a:chExt cx="2293776" cy="1722630"/>
          </a:xfrm>
        </p:grpSpPr>
        <p:sp>
          <p:nvSpPr>
            <p:cNvPr id="74" name="Google Shape;74;p20"/>
            <p:cNvSpPr/>
            <p:nvPr/>
          </p:nvSpPr>
          <p:spPr>
            <a:xfrm rot="2700000">
              <a:off x="11146356" y="206142"/>
              <a:ext cx="925287" cy="925287"/>
            </a:xfrm>
            <a:custGeom>
              <a:avLst/>
              <a:gdLst/>
              <a:ahLst/>
              <a:cxnLst/>
              <a:rect l="l" t="t" r="r" b="b"/>
              <a:pathLst>
                <a:path w="6859500" h="6859500" extrusionOk="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solidFill>
              <a:schemeClr val="lt1"/>
            </a:solidFill>
            <a:ln>
              <a:noFill/>
            </a:ln>
            <a:effectLst>
              <a:outerShdw blurRad="101600" dist="38100" dir="16200000" rotWithShape="0">
                <a:srgbClr val="000000">
                  <a:alpha val="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sp>
          <p:nvSpPr>
            <p:cNvPr id="75" name="Google Shape;75;p20"/>
            <p:cNvSpPr/>
            <p:nvPr/>
          </p:nvSpPr>
          <p:spPr>
            <a:xfrm rot="10800000">
              <a:off x="10972800" y="1475479"/>
              <a:ext cx="261660" cy="261660"/>
            </a:xfrm>
            <a:prstGeom prst="ellipse">
              <a:avLst/>
            </a:prstGeom>
            <a:solidFill>
              <a:schemeClr val="lt1"/>
            </a:solidFill>
            <a:ln>
              <a:noFill/>
            </a:ln>
            <a:effectLst>
              <a:outerShdw blurRad="101600" dist="38100" dir="16200000" rotWithShape="0">
                <a:srgbClr val="000000">
                  <a:alpha val="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sp>
          <p:nvSpPr>
            <p:cNvPr id="76" name="Google Shape;76;p20"/>
            <p:cNvSpPr/>
            <p:nvPr/>
          </p:nvSpPr>
          <p:spPr>
            <a:xfrm rot="10800000">
              <a:off x="9969500" y="380388"/>
              <a:ext cx="642322" cy="642322"/>
            </a:xfrm>
            <a:prstGeom prst="ellipse">
              <a:avLst/>
            </a:prstGeom>
            <a:solidFill>
              <a:schemeClr val="lt1"/>
            </a:solidFill>
            <a:ln>
              <a:noFill/>
            </a:ln>
            <a:effectLst>
              <a:outerShdw blurRad="101600" dist="38100" dir="16200000" rotWithShape="0">
                <a:srgbClr val="000000">
                  <a:alpha val="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grpSp>
      <p:sp>
        <p:nvSpPr>
          <p:cNvPr id="77" name="Google Shape;77;p20"/>
          <p:cNvSpPr txBox="1">
            <a:spLocks noGrp="1"/>
          </p:cNvSpPr>
          <p:nvPr>
            <p:ph type="dt" idx="10"/>
          </p:nvPr>
        </p:nvSpPr>
        <p:spPr>
          <a:xfrm>
            <a:off x="628650" y="4800600"/>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20"/>
          <p:cNvSpPr txBox="1">
            <a:spLocks noGrp="1"/>
          </p:cNvSpPr>
          <p:nvPr>
            <p:ph type="ftr" idx="11"/>
          </p:nvPr>
        </p:nvSpPr>
        <p:spPr>
          <a:xfrm>
            <a:off x="3028950" y="4800600"/>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20"/>
          <p:cNvSpPr txBox="1">
            <a:spLocks noGrp="1"/>
          </p:cNvSpPr>
          <p:nvPr>
            <p:ph type="sldNum" idx="12"/>
          </p:nvPr>
        </p:nvSpPr>
        <p:spPr>
          <a:xfrm>
            <a:off x="6457950" y="4800600"/>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20"/>
          <p:cNvSpPr txBox="1">
            <a:spLocks noGrp="1"/>
          </p:cNvSpPr>
          <p:nvPr>
            <p:ph type="body" idx="1"/>
          </p:nvPr>
        </p:nvSpPr>
        <p:spPr>
          <a:xfrm>
            <a:off x="1001316" y="1464469"/>
            <a:ext cx="7141369" cy="30372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SzPts val="1600"/>
              <a:buNone/>
              <a:defRPr sz="1200"/>
            </a:lvl1pPr>
            <a:lvl2pPr marL="914400" lvl="1" indent="-228600" algn="l">
              <a:lnSpc>
                <a:spcPct val="90000"/>
              </a:lnSpc>
              <a:spcBef>
                <a:spcPts val="375"/>
              </a:spcBef>
              <a:spcAft>
                <a:spcPts val="0"/>
              </a:spcAft>
              <a:buSzPts val="1600"/>
              <a:buNone/>
              <a:defRPr sz="1200"/>
            </a:lvl2pPr>
            <a:lvl3pPr marL="1371600" lvl="2" indent="-228600" algn="l">
              <a:lnSpc>
                <a:spcPct val="90000"/>
              </a:lnSpc>
              <a:spcBef>
                <a:spcPts val="375"/>
              </a:spcBef>
              <a:spcAft>
                <a:spcPts val="0"/>
              </a:spcAft>
              <a:buSzPts val="1600"/>
              <a:buNone/>
              <a:defRPr sz="1200"/>
            </a:lvl3pPr>
            <a:lvl4pPr marL="1828800" lvl="3" indent="-228600" algn="l">
              <a:lnSpc>
                <a:spcPct val="90000"/>
              </a:lnSpc>
              <a:spcBef>
                <a:spcPts val="375"/>
              </a:spcBef>
              <a:spcAft>
                <a:spcPts val="0"/>
              </a:spcAft>
              <a:buSzPts val="1600"/>
              <a:buNone/>
              <a:defRPr sz="1200"/>
            </a:lvl4pPr>
            <a:lvl5pPr marL="2286000" lvl="4" indent="-228600" algn="l">
              <a:lnSpc>
                <a:spcPct val="90000"/>
              </a:lnSpc>
              <a:spcBef>
                <a:spcPts val="375"/>
              </a:spcBef>
              <a:spcAft>
                <a:spcPts val="0"/>
              </a:spcAft>
              <a:buSzPts val="1600"/>
              <a:buNone/>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b="1"/>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3" name="Google Shape;8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6" name="Google Shape;86;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7" name="Google Shape;8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 name="Google Shape;9;p13"/>
          <p:cNvPicPr preferRelativeResize="0"/>
          <p:nvPr/>
        </p:nvPicPr>
        <p:blipFill rotWithShape="1">
          <a:blip r:embed="rId16">
            <a:alphaModFix/>
          </a:blip>
          <a:srcRect/>
          <a:stretch/>
        </p:blipFill>
        <p:spPr>
          <a:xfrm>
            <a:off x="0" y="0"/>
            <a:ext cx="9144000" cy="5143500"/>
          </a:xfrm>
          <a:prstGeom prst="rect">
            <a:avLst/>
          </a:prstGeom>
          <a:noFill/>
          <a:ln>
            <a:noFill/>
          </a:ln>
        </p:spPr>
      </p:pic>
      <p:pic>
        <p:nvPicPr>
          <p:cNvPr id="10" name="Google Shape;10;p13"/>
          <p:cNvPicPr preferRelativeResize="0"/>
          <p:nvPr/>
        </p:nvPicPr>
        <p:blipFill rotWithShape="1">
          <a:blip r:embed="rId17">
            <a:alphaModFix/>
          </a:blip>
          <a:srcRect/>
          <a:stretch/>
        </p:blipFill>
        <p:spPr>
          <a:xfrm>
            <a:off x="0" y="0"/>
            <a:ext cx="9144000" cy="5143500"/>
          </a:xfrm>
          <a:prstGeom prst="rect">
            <a:avLst/>
          </a:prstGeom>
          <a:noFill/>
          <a:ln>
            <a:noFill/>
          </a:ln>
        </p:spPr>
      </p:pic>
      <p:pic>
        <p:nvPicPr>
          <p:cNvPr id="11" name="Google Shape;11;p13"/>
          <p:cNvPicPr preferRelativeResize="0"/>
          <p:nvPr/>
        </p:nvPicPr>
        <p:blipFill rotWithShape="1">
          <a:blip r:embed="rId18">
            <a:alphaModFix/>
          </a:blip>
          <a:src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hyperlink" Target="mailto:Yconyers@umaryland.edu" TargetMode="External"/><Relationship Id="rId7" Type="http://schemas.openxmlformats.org/officeDocument/2006/relationships/hyperlink" Target="mailto:Sheniece_Martinstancilel@urmc.rochester.edu"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hyperlink" Target="https://www.aacnnursing.org/Portals/42/AcademicNursing/pdf/Essentials-2021.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doi.org/10.17226/25982" TargetMode="External"/><Relationship Id="rId5" Type="http://schemas.openxmlformats.org/officeDocument/2006/relationships/hyperlink" Target="https://www.nursingworld.org/practice-policy/workforce/racism-in-nursing/RacialReckoningStatement/" TargetMode="External"/><Relationship Id="rId4" Type="http://schemas.openxmlformats.org/officeDocument/2006/relationships/hyperlink" Target="https://www.nursingworld.org/~49c4d0/globalassets/practiceandpolicy/workforce/commission-to-address-racism/racism-in-nursing-report-serie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311700" y="475450"/>
            <a:ext cx="4865100" cy="1099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2000">
                <a:latin typeface="Times New Roman"/>
                <a:ea typeface="Times New Roman"/>
                <a:cs typeface="Times New Roman"/>
                <a:sym typeface="Times New Roman"/>
              </a:rPr>
              <a:t>This is Chess, not Checkers: Changing the Game of Diversity, Equity, and Inclusion (DEI) in Academia and Nursing Practice</a:t>
            </a:r>
            <a:endParaRPr sz="2000" b="1"/>
          </a:p>
        </p:txBody>
      </p:sp>
      <p:sp>
        <p:nvSpPr>
          <p:cNvPr id="111" name="Google Shape;111;p1"/>
          <p:cNvSpPr txBox="1">
            <a:spLocks noGrp="1"/>
          </p:cNvSpPr>
          <p:nvPr>
            <p:ph type="subTitle" idx="1"/>
          </p:nvPr>
        </p:nvSpPr>
        <p:spPr>
          <a:xfrm>
            <a:off x="311700" y="1574650"/>
            <a:ext cx="4865100" cy="1655700"/>
          </a:xfrm>
          <a:prstGeom prst="rect">
            <a:avLst/>
          </a:prstGeom>
          <a:noFill/>
          <a:ln>
            <a:noFill/>
          </a:ln>
        </p:spPr>
        <p:txBody>
          <a:bodyPr spcFirstLastPara="1" wrap="square" lIns="91425" tIns="91425" rIns="91425" bIns="91425" anchor="t" anchorCtr="0">
            <a:normAutofit fontScale="25000"/>
          </a:bodyPr>
          <a:lstStyle/>
          <a:p>
            <a:pPr marL="0" lvl="0" indent="0" algn="ctr" rtl="0">
              <a:lnSpc>
                <a:spcPct val="100000"/>
              </a:lnSpc>
              <a:spcBef>
                <a:spcPts val="0"/>
              </a:spcBef>
              <a:spcAft>
                <a:spcPts val="0"/>
              </a:spcAft>
              <a:buSzPct val="65000"/>
              <a:buNone/>
            </a:pPr>
            <a:r>
              <a:rPr lang="en-US" sz="4307" b="1">
                <a:solidFill>
                  <a:schemeClr val="dk1"/>
                </a:solidFill>
              </a:rPr>
              <a:t>Yvette Conyers, DNP, RN, FNP-C, CTN-B, CFCN, CFCS, CNE</a:t>
            </a:r>
            <a:endParaRPr sz="4307">
              <a:solidFill>
                <a:schemeClr val="dk1"/>
              </a:solidFill>
            </a:endParaRPr>
          </a:p>
          <a:p>
            <a:pPr marL="0" lvl="0" indent="0" algn="ctr" rtl="0">
              <a:lnSpc>
                <a:spcPct val="100000"/>
              </a:lnSpc>
              <a:spcBef>
                <a:spcPts val="0"/>
              </a:spcBef>
              <a:spcAft>
                <a:spcPts val="0"/>
              </a:spcAft>
              <a:buSzPct val="65000"/>
              <a:buNone/>
            </a:pPr>
            <a:r>
              <a:rPr lang="en-US" sz="4307" i="1">
                <a:solidFill>
                  <a:schemeClr val="dk1"/>
                </a:solidFill>
              </a:rPr>
              <a:t>University of Maryland School of Nursing</a:t>
            </a:r>
            <a:endParaRPr sz="4307">
              <a:solidFill>
                <a:schemeClr val="dk1"/>
              </a:solidFill>
            </a:endParaRPr>
          </a:p>
          <a:p>
            <a:pPr marL="0" lvl="0" indent="0" algn="ctr" rtl="0">
              <a:lnSpc>
                <a:spcPct val="100000"/>
              </a:lnSpc>
              <a:spcBef>
                <a:spcPts val="0"/>
              </a:spcBef>
              <a:spcAft>
                <a:spcPts val="0"/>
              </a:spcAft>
              <a:buSzPct val="65000"/>
              <a:buNone/>
            </a:pPr>
            <a:endParaRPr sz="4307" b="1">
              <a:solidFill>
                <a:schemeClr val="dk1"/>
              </a:solidFill>
            </a:endParaRPr>
          </a:p>
          <a:p>
            <a:pPr marL="0" lvl="0" indent="0" algn="ctr" rtl="0">
              <a:lnSpc>
                <a:spcPct val="100000"/>
              </a:lnSpc>
              <a:spcBef>
                <a:spcPts val="0"/>
              </a:spcBef>
              <a:spcAft>
                <a:spcPts val="0"/>
              </a:spcAft>
              <a:buSzPct val="65000"/>
              <a:buNone/>
            </a:pPr>
            <a:r>
              <a:rPr lang="en-US" sz="4307" b="1">
                <a:solidFill>
                  <a:schemeClr val="dk1"/>
                </a:solidFill>
              </a:rPr>
              <a:t>Sheniece L. Martin-Stancil-El, DNP, RN, CNL</a:t>
            </a:r>
            <a:endParaRPr sz="4307">
              <a:solidFill>
                <a:schemeClr val="dk1"/>
              </a:solidFill>
            </a:endParaRPr>
          </a:p>
          <a:p>
            <a:pPr marL="0" lvl="0" indent="0" algn="ctr" rtl="0">
              <a:lnSpc>
                <a:spcPct val="100000"/>
              </a:lnSpc>
              <a:spcBef>
                <a:spcPts val="0"/>
              </a:spcBef>
              <a:spcAft>
                <a:spcPts val="0"/>
              </a:spcAft>
              <a:buSzPct val="65000"/>
              <a:buNone/>
            </a:pPr>
            <a:r>
              <a:rPr lang="en-US" sz="4307" i="1">
                <a:solidFill>
                  <a:schemeClr val="dk1"/>
                </a:solidFill>
              </a:rPr>
              <a:t>University of Rochester Medical Center</a:t>
            </a:r>
            <a:endParaRPr sz="4307">
              <a:solidFill>
                <a:schemeClr val="dk1"/>
              </a:solidFill>
            </a:endParaRPr>
          </a:p>
          <a:p>
            <a:pPr marL="0" lvl="0" indent="0" algn="ctr" rtl="0">
              <a:lnSpc>
                <a:spcPct val="100000"/>
              </a:lnSpc>
              <a:spcBef>
                <a:spcPts val="0"/>
              </a:spcBef>
              <a:spcAft>
                <a:spcPts val="0"/>
              </a:spcAft>
              <a:buSzPct val="65000"/>
              <a:buNone/>
            </a:pPr>
            <a:endParaRPr sz="4307" i="1">
              <a:solidFill>
                <a:schemeClr val="dk1"/>
              </a:solidFill>
            </a:endParaRPr>
          </a:p>
          <a:p>
            <a:pPr marL="0" lvl="0" indent="0" algn="ctr" rtl="0">
              <a:lnSpc>
                <a:spcPct val="100000"/>
              </a:lnSpc>
              <a:spcBef>
                <a:spcPts val="0"/>
              </a:spcBef>
              <a:spcAft>
                <a:spcPts val="0"/>
              </a:spcAft>
              <a:buSzPct val="65000"/>
              <a:buNone/>
            </a:pPr>
            <a:r>
              <a:rPr lang="en-US" sz="4307" b="1" i="1">
                <a:solidFill>
                  <a:schemeClr val="dk1"/>
                </a:solidFill>
              </a:rPr>
              <a:t>DNP’s of Color Conference 2023</a:t>
            </a:r>
            <a:endParaRPr sz="4307">
              <a:solidFill>
                <a:schemeClr val="dk1"/>
              </a:solidFill>
            </a:endParaRPr>
          </a:p>
          <a:p>
            <a:pPr marL="0" lvl="0" indent="0" algn="ctr" rtl="0">
              <a:lnSpc>
                <a:spcPct val="100000"/>
              </a:lnSpc>
              <a:spcBef>
                <a:spcPts val="0"/>
              </a:spcBef>
              <a:spcAft>
                <a:spcPts val="0"/>
              </a:spcAft>
              <a:buSzPct val="65000"/>
              <a:buNone/>
            </a:pPr>
            <a:r>
              <a:rPr lang="en-US" sz="4307" i="1">
                <a:solidFill>
                  <a:schemeClr val="dk1"/>
                </a:solidFill>
              </a:rPr>
              <a:t> Washington, D.C</a:t>
            </a:r>
            <a:endParaRPr sz="4307">
              <a:solidFill>
                <a:schemeClr val="dk1"/>
              </a:solidFill>
            </a:endParaRPr>
          </a:p>
          <a:p>
            <a:pPr marL="0" lvl="0" indent="0" algn="ctr" rtl="0">
              <a:lnSpc>
                <a:spcPct val="100000"/>
              </a:lnSpc>
              <a:spcBef>
                <a:spcPts val="0"/>
              </a:spcBef>
              <a:spcAft>
                <a:spcPts val="0"/>
              </a:spcAft>
              <a:buSzPts val="2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a:spLocks noGrp="1"/>
          </p:cNvSpPr>
          <p:nvPr>
            <p:ph type="title"/>
          </p:nvPr>
        </p:nvSpPr>
        <p:spPr>
          <a:xfrm>
            <a:off x="435777" y="2677274"/>
            <a:ext cx="3536700" cy="167670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4400"/>
              <a:buNone/>
            </a:pPr>
            <a:r>
              <a:rPr lang="en-US"/>
              <a:t>Implications for Future Practice and Academia</a:t>
            </a:r>
            <a:endParaRPr/>
          </a:p>
        </p:txBody>
      </p:sp>
      <p:pic>
        <p:nvPicPr>
          <p:cNvPr id="194" name="Google Shape;194;p10" descr="Close Up of a chess board"/>
          <p:cNvPicPr preferRelativeResize="0">
            <a:picLocks noGrp="1"/>
          </p:cNvPicPr>
          <p:nvPr>
            <p:ph type="pic" idx="2"/>
          </p:nvPr>
        </p:nvPicPr>
        <p:blipFill rotWithShape="1">
          <a:blip r:embed="rId3">
            <a:alphaModFix/>
          </a:blip>
          <a:srcRect/>
          <a:stretch/>
        </p:blipFill>
        <p:spPr>
          <a:xfrm>
            <a:off x="435769" y="400050"/>
            <a:ext cx="2721413" cy="2472929"/>
          </a:xfrm>
          <a:prstGeom prst="rect">
            <a:avLst/>
          </a:prstGeom>
          <a:noFill/>
          <a:ln>
            <a:noFill/>
          </a:ln>
        </p:spPr>
      </p:pic>
      <p:pic>
        <p:nvPicPr>
          <p:cNvPr id="195" name="Google Shape;195;p10" descr="Close up of a chess board"/>
          <p:cNvPicPr preferRelativeResize="0">
            <a:picLocks noGrp="1"/>
          </p:cNvPicPr>
          <p:nvPr>
            <p:ph type="pic" idx="3"/>
          </p:nvPr>
        </p:nvPicPr>
        <p:blipFill rotWithShape="1">
          <a:blip r:embed="rId4">
            <a:alphaModFix/>
          </a:blip>
          <a:srcRect/>
          <a:stretch/>
        </p:blipFill>
        <p:spPr>
          <a:xfrm>
            <a:off x="3218956" y="400050"/>
            <a:ext cx="2747622" cy="2472929"/>
          </a:xfrm>
          <a:prstGeom prst="rect">
            <a:avLst/>
          </a:prstGeom>
          <a:noFill/>
          <a:ln>
            <a:noFill/>
          </a:ln>
        </p:spPr>
      </p:pic>
      <p:pic>
        <p:nvPicPr>
          <p:cNvPr id="196" name="Google Shape;196;p10" descr="A person showing drawings on pieces of paper with a pen"/>
          <p:cNvPicPr preferRelativeResize="0">
            <a:picLocks noGrp="1"/>
          </p:cNvPicPr>
          <p:nvPr>
            <p:ph type="pic" idx="4"/>
          </p:nvPr>
        </p:nvPicPr>
        <p:blipFill rotWithShape="1">
          <a:blip r:embed="rId5">
            <a:alphaModFix/>
          </a:blip>
          <a:srcRect l="13071" r="13072"/>
          <a:stretch/>
        </p:blipFill>
        <p:spPr>
          <a:xfrm>
            <a:off x="6024424" y="400050"/>
            <a:ext cx="2739767" cy="2472929"/>
          </a:xfrm>
          <a:prstGeom prst="rect">
            <a:avLst/>
          </a:prstGeom>
          <a:noFill/>
          <a:ln>
            <a:noFill/>
          </a:ln>
        </p:spPr>
      </p:pic>
      <p:sp>
        <p:nvSpPr>
          <p:cNvPr id="197" name="Google Shape;197;p10"/>
          <p:cNvSpPr txBox="1">
            <a:spLocks noGrp="1"/>
          </p:cNvSpPr>
          <p:nvPr>
            <p:ph type="body" idx="1"/>
          </p:nvPr>
        </p:nvSpPr>
        <p:spPr>
          <a:xfrm>
            <a:off x="3971925" y="3124200"/>
            <a:ext cx="4900200" cy="1676400"/>
          </a:xfrm>
          <a:prstGeom prst="rect">
            <a:avLst/>
          </a:prstGeom>
          <a:noFill/>
          <a:ln>
            <a:noFill/>
          </a:ln>
        </p:spPr>
        <p:txBody>
          <a:bodyPr spcFirstLastPara="1" wrap="square" lIns="68550" tIns="34275" rIns="68550" bIns="34275" anchor="ctr" anchorCtr="0">
            <a:normAutofit/>
          </a:bodyPr>
          <a:lstStyle/>
          <a:p>
            <a:pPr marL="457200" lvl="0" indent="-336550" algn="l" rtl="0">
              <a:lnSpc>
                <a:spcPct val="120000"/>
              </a:lnSpc>
              <a:spcBef>
                <a:spcPts val="0"/>
              </a:spcBef>
              <a:spcAft>
                <a:spcPts val="0"/>
              </a:spcAft>
              <a:buClr>
                <a:schemeClr val="dk1"/>
              </a:buClr>
              <a:buSzPts val="1700"/>
              <a:buChar char="●"/>
            </a:pPr>
            <a:r>
              <a:rPr lang="en-US" sz="1700">
                <a:solidFill>
                  <a:schemeClr val="dk1"/>
                </a:solidFill>
              </a:rPr>
              <a:t>Role Development and Community Partnerships</a:t>
            </a:r>
            <a:endParaRPr sz="1700">
              <a:solidFill>
                <a:schemeClr val="dk1"/>
              </a:solidFill>
            </a:endParaRPr>
          </a:p>
          <a:p>
            <a:pPr marL="457200" lvl="0" indent="-336550" algn="l" rtl="0">
              <a:lnSpc>
                <a:spcPct val="120000"/>
              </a:lnSpc>
              <a:spcBef>
                <a:spcPts val="0"/>
              </a:spcBef>
              <a:spcAft>
                <a:spcPts val="0"/>
              </a:spcAft>
              <a:buClr>
                <a:schemeClr val="dk1"/>
              </a:buClr>
              <a:buSzPts val="1700"/>
              <a:buChar char="●"/>
            </a:pPr>
            <a:r>
              <a:rPr lang="en-US" sz="1700">
                <a:solidFill>
                  <a:schemeClr val="dk1"/>
                </a:solidFill>
              </a:rPr>
              <a:t>“School of Practice “</a:t>
            </a:r>
            <a:endParaRPr sz="1700">
              <a:solidFill>
                <a:schemeClr val="dk1"/>
              </a:solidFill>
            </a:endParaRPr>
          </a:p>
          <a:p>
            <a:pPr marL="457200" lvl="0" indent="-336550" algn="l" rtl="0">
              <a:lnSpc>
                <a:spcPct val="120000"/>
              </a:lnSpc>
              <a:spcBef>
                <a:spcPts val="0"/>
              </a:spcBef>
              <a:spcAft>
                <a:spcPts val="0"/>
              </a:spcAft>
              <a:buClr>
                <a:schemeClr val="dk1"/>
              </a:buClr>
              <a:buSzPts val="1700"/>
              <a:buChar char="●"/>
            </a:pPr>
            <a:r>
              <a:rPr lang="en-US" sz="1700">
                <a:solidFill>
                  <a:schemeClr val="dk1"/>
                </a:solidFill>
              </a:rPr>
              <a:t>The Evolving Role of DEI Practitioners</a:t>
            </a:r>
            <a:endParaRPr sz="1700">
              <a:solidFill>
                <a:schemeClr val="dk1"/>
              </a:solidFill>
            </a:endParaRPr>
          </a:p>
          <a:p>
            <a:pPr marL="0" lvl="0" indent="0" algn="l" rtl="0">
              <a:lnSpc>
                <a:spcPct val="120000"/>
              </a:lnSpc>
              <a:spcBef>
                <a:spcPts val="750"/>
              </a:spcBef>
              <a:spcAft>
                <a:spcPts val="0"/>
              </a:spcAft>
              <a:buSzPts val="1800"/>
              <a:buNone/>
            </a:pPr>
            <a:endParaRPr sz="1200">
              <a:solidFill>
                <a:schemeClr val="dk1"/>
              </a:solidFill>
            </a:endParaRPr>
          </a:p>
        </p:txBody>
      </p:sp>
      <p:sp>
        <p:nvSpPr>
          <p:cNvPr id="198" name="Google Shape;198;p10"/>
          <p:cNvSpPr txBox="1">
            <a:spLocks noGrp="1"/>
          </p:cNvSpPr>
          <p:nvPr>
            <p:ph type="sldNum" idx="12"/>
          </p:nvPr>
        </p:nvSpPr>
        <p:spPr>
          <a:xfrm>
            <a:off x="6457950" y="4800600"/>
            <a:ext cx="2057400" cy="273844"/>
          </a:xfrm>
          <a:prstGeom prst="rect">
            <a:avLst/>
          </a:prstGeom>
          <a:noFill/>
          <a:ln>
            <a:noFill/>
          </a:ln>
        </p:spPr>
        <p:txBody>
          <a:bodyPr spcFirstLastPara="1" wrap="square" lIns="68550" tIns="34275" rIns="68550" bIns="3427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sp>
        <p:nvSpPr>
          <p:cNvPr id="199" name="Google Shape;199;p10"/>
          <p:cNvSpPr>
            <a:spLocks noGrp="1"/>
          </p:cNvSpPr>
          <p:nvPr>
            <p:ph type="body" idx="5"/>
          </p:nvPr>
        </p:nvSpPr>
        <p:spPr>
          <a:xfrm>
            <a:off x="576263" y="1458516"/>
            <a:ext cx="192620" cy="196453"/>
          </a:xfrm>
          <a:prstGeom prst="ellipse">
            <a:avLst/>
          </a:prstGeom>
          <a:solidFill>
            <a:schemeClr val="lt1"/>
          </a:solidFill>
          <a:ln>
            <a:noFill/>
          </a:ln>
          <a:effectLst>
            <a:outerShdw blurRad="101600" dist="38100" dir="16200000" rotWithShape="0">
              <a:srgbClr val="000000">
                <a:alpha val="4313"/>
              </a:srgbClr>
            </a:outerShdw>
          </a:effectLst>
        </p:spPr>
        <p:txBody>
          <a:bodyPr spcFirstLastPara="1" wrap="square" lIns="0" tIns="0" rIns="0" bIns="0" anchor="ctr" anchorCtr="0">
            <a:normAutofit/>
          </a:bodyPr>
          <a:lstStyle/>
          <a:p>
            <a:pPr marL="0" lvl="0" indent="0" algn="ctr" rtl="0">
              <a:lnSpc>
                <a:spcPct val="90000"/>
              </a:lnSpc>
              <a:spcBef>
                <a:spcPts val="0"/>
              </a:spcBef>
              <a:spcAft>
                <a:spcPts val="0"/>
              </a:spcAft>
              <a:buSzPts val="800"/>
              <a:buNone/>
            </a:pPr>
            <a:endParaRPr/>
          </a:p>
        </p:txBody>
      </p:sp>
      <p:sp>
        <p:nvSpPr>
          <p:cNvPr id="200" name="Google Shape;200;p10"/>
          <p:cNvSpPr txBox="1">
            <a:spLocks noGrp="1"/>
          </p:cNvSpPr>
          <p:nvPr>
            <p:ph type="body" idx="6"/>
          </p:nvPr>
        </p:nvSpPr>
        <p:spPr>
          <a:xfrm rot="-2706759">
            <a:off x="115382" y="812916"/>
            <a:ext cx="548641" cy="530974"/>
          </a:xfrm>
          <a:prstGeom prst="rect">
            <a:avLst/>
          </a:prstGeom>
          <a:solidFill>
            <a:schemeClr val="lt1"/>
          </a:solidFill>
          <a:ln>
            <a:noFill/>
          </a:ln>
          <a:effectLst>
            <a:outerShdw blurRad="101600" dist="38100" dir="16200000" rotWithShape="0">
              <a:srgbClr val="000000">
                <a:alpha val="4313"/>
              </a:srgbClr>
            </a:outerShdw>
          </a:effectLst>
        </p:spPr>
        <p:txBody>
          <a:bodyPr spcFirstLastPara="1" wrap="square" lIns="0" tIns="0" rIns="0" bIns="0" anchor="ctr" anchorCtr="0">
            <a:noAutofit/>
          </a:bodyPr>
          <a:lstStyle/>
          <a:p>
            <a:pPr marL="0" lvl="0" indent="0" algn="l" rtl="0">
              <a:lnSpc>
                <a:spcPct val="90000"/>
              </a:lnSpc>
              <a:spcBef>
                <a:spcPts val="0"/>
              </a:spcBef>
              <a:spcAft>
                <a:spcPts val="0"/>
              </a:spcAft>
              <a:buSzPts val="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a:spLocks noGrp="1"/>
          </p:cNvSpPr>
          <p:nvPr>
            <p:ph type="ctrTitle"/>
          </p:nvPr>
        </p:nvSpPr>
        <p:spPr>
          <a:xfrm>
            <a:off x="1828800" y="-1351683"/>
            <a:ext cx="3820956" cy="2388206"/>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6600"/>
              <a:buNone/>
            </a:pPr>
            <a:r>
              <a:rPr lang="en-US" sz="4950"/>
              <a:t>Thank You</a:t>
            </a:r>
            <a:endParaRPr/>
          </a:p>
        </p:txBody>
      </p:sp>
      <p:sp>
        <p:nvSpPr>
          <p:cNvPr id="207" name="Google Shape;207;p11"/>
          <p:cNvSpPr txBox="1">
            <a:spLocks noGrp="1"/>
          </p:cNvSpPr>
          <p:nvPr>
            <p:ph type="body" idx="1"/>
          </p:nvPr>
        </p:nvSpPr>
        <p:spPr>
          <a:xfrm>
            <a:off x="127075" y="1467500"/>
            <a:ext cx="5727000" cy="2388300"/>
          </a:xfrm>
          <a:prstGeom prst="rect">
            <a:avLst/>
          </a:prstGeom>
          <a:noFill/>
          <a:ln>
            <a:noFill/>
          </a:ln>
        </p:spPr>
        <p:txBody>
          <a:bodyPr spcFirstLastPara="1" wrap="square" lIns="68550" tIns="34275" rIns="68550" bIns="34275" anchor="t" anchorCtr="0">
            <a:normAutofit/>
          </a:bodyPr>
          <a:lstStyle/>
          <a:p>
            <a:pPr marL="171450" lvl="0" indent="-152400" algn="l" rtl="0">
              <a:lnSpc>
                <a:spcPct val="100000"/>
              </a:lnSpc>
              <a:spcBef>
                <a:spcPts val="0"/>
              </a:spcBef>
              <a:spcAft>
                <a:spcPts val="0"/>
              </a:spcAft>
              <a:buSzPts val="1500"/>
              <a:buChar char="+"/>
            </a:pPr>
            <a:r>
              <a:rPr lang="en-US" sz="1500">
                <a:solidFill>
                  <a:srgbClr val="374151"/>
                </a:solidFill>
              </a:rPr>
              <a:t>👩‍⚕️Dr. </a:t>
            </a:r>
            <a:r>
              <a:rPr lang="en-US" sz="1500"/>
              <a:t>Yvette Conyers, DNP</a:t>
            </a:r>
            <a:endParaRPr sz="1500"/>
          </a:p>
          <a:p>
            <a:pPr marL="171450" lvl="0" indent="-152400" algn="l" rtl="0">
              <a:lnSpc>
                <a:spcPct val="100000"/>
              </a:lnSpc>
              <a:spcBef>
                <a:spcPts val="750"/>
              </a:spcBef>
              <a:spcAft>
                <a:spcPts val="0"/>
              </a:spcAft>
              <a:buSzPts val="1500"/>
              <a:buChar char="+"/>
            </a:pPr>
            <a:r>
              <a:rPr lang="en-US" sz="1500">
                <a:solidFill>
                  <a:srgbClr val="374151"/>
                </a:solidFill>
              </a:rPr>
              <a:t>📧 </a:t>
            </a:r>
            <a:r>
              <a:rPr lang="en-US" sz="1500" u="sng">
                <a:solidFill>
                  <a:schemeClr val="hlink"/>
                </a:solidFill>
                <a:hlinkClick r:id="rId3"/>
              </a:rPr>
              <a:t>Yconyers@umaryland.edu</a:t>
            </a:r>
            <a:endParaRPr sz="1500">
              <a:solidFill>
                <a:srgbClr val="374151"/>
              </a:solidFill>
            </a:endParaRPr>
          </a:p>
          <a:p>
            <a:pPr marL="171450" lvl="0" indent="0" algn="l" rtl="0">
              <a:lnSpc>
                <a:spcPct val="100000"/>
              </a:lnSpc>
              <a:spcBef>
                <a:spcPts val="750"/>
              </a:spcBef>
              <a:spcAft>
                <a:spcPts val="0"/>
              </a:spcAft>
              <a:buSzPts val="2400"/>
              <a:buNone/>
            </a:pPr>
            <a:endParaRPr sz="1400"/>
          </a:p>
          <a:p>
            <a:pPr marL="0" lvl="0" indent="0" algn="l" rtl="0">
              <a:lnSpc>
                <a:spcPct val="100000"/>
              </a:lnSpc>
              <a:spcBef>
                <a:spcPts val="750"/>
              </a:spcBef>
              <a:spcAft>
                <a:spcPts val="0"/>
              </a:spcAft>
              <a:buSzPts val="2000"/>
              <a:buNone/>
            </a:pPr>
            <a:endParaRPr sz="1400"/>
          </a:p>
        </p:txBody>
      </p:sp>
      <p:pic>
        <p:nvPicPr>
          <p:cNvPr id="208" name="Google Shape;208;p11" descr="Close Up of a chess board"/>
          <p:cNvPicPr preferRelativeResize="0">
            <a:picLocks noGrp="1"/>
          </p:cNvPicPr>
          <p:nvPr>
            <p:ph type="pic" idx="2"/>
          </p:nvPr>
        </p:nvPicPr>
        <p:blipFill rotWithShape="1">
          <a:blip r:embed="rId4">
            <a:alphaModFix/>
          </a:blip>
          <a:srcRect/>
          <a:stretch/>
        </p:blipFill>
        <p:spPr>
          <a:xfrm>
            <a:off x="6153149" y="2064550"/>
            <a:ext cx="2990850" cy="3009901"/>
          </a:xfrm>
          <a:prstGeom prst="rect">
            <a:avLst/>
          </a:prstGeom>
          <a:noFill/>
          <a:ln>
            <a:noFill/>
          </a:ln>
        </p:spPr>
      </p:pic>
      <p:sp>
        <p:nvSpPr>
          <p:cNvPr id="209" name="Google Shape;209;p11"/>
          <p:cNvSpPr txBox="1">
            <a:spLocks noGrp="1"/>
          </p:cNvSpPr>
          <p:nvPr>
            <p:ph type="sldNum" idx="12"/>
          </p:nvPr>
        </p:nvSpPr>
        <p:spPr>
          <a:xfrm>
            <a:off x="6457950" y="4800600"/>
            <a:ext cx="2057400" cy="273844"/>
          </a:xfrm>
          <a:prstGeom prst="rect">
            <a:avLst/>
          </a:prstGeom>
          <a:noFill/>
          <a:ln>
            <a:noFill/>
          </a:ln>
        </p:spPr>
        <p:txBody>
          <a:bodyPr spcFirstLastPara="1" wrap="square" lIns="68550" tIns="34275" rIns="68550" bIns="3427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11</a:t>
            </a:fld>
            <a:endParaRPr/>
          </a:p>
        </p:txBody>
      </p:sp>
      <p:pic>
        <p:nvPicPr>
          <p:cNvPr id="210" name="Google Shape;210;p11"/>
          <p:cNvPicPr preferRelativeResize="0"/>
          <p:nvPr/>
        </p:nvPicPr>
        <p:blipFill rotWithShape="1">
          <a:blip r:embed="rId5">
            <a:alphaModFix/>
          </a:blip>
          <a:srcRect/>
          <a:stretch/>
        </p:blipFill>
        <p:spPr>
          <a:xfrm>
            <a:off x="3272314" y="1181036"/>
            <a:ext cx="1299600" cy="1299600"/>
          </a:xfrm>
          <a:prstGeom prst="ellipse">
            <a:avLst/>
          </a:prstGeom>
          <a:noFill/>
          <a:ln>
            <a:noFill/>
          </a:ln>
        </p:spPr>
      </p:pic>
      <p:pic>
        <p:nvPicPr>
          <p:cNvPr id="211" name="Google Shape;211;p11"/>
          <p:cNvPicPr preferRelativeResize="0"/>
          <p:nvPr/>
        </p:nvPicPr>
        <p:blipFill rotWithShape="1">
          <a:blip r:embed="rId6">
            <a:alphaModFix/>
          </a:blip>
          <a:srcRect/>
          <a:stretch/>
        </p:blipFill>
        <p:spPr>
          <a:xfrm>
            <a:off x="127075" y="2390632"/>
            <a:ext cx="1026600" cy="1540200"/>
          </a:xfrm>
          <a:prstGeom prst="ellipse">
            <a:avLst/>
          </a:prstGeom>
          <a:noFill/>
          <a:ln>
            <a:noFill/>
          </a:ln>
        </p:spPr>
      </p:pic>
      <p:sp>
        <p:nvSpPr>
          <p:cNvPr id="212" name="Google Shape;212;p11"/>
          <p:cNvSpPr txBox="1"/>
          <p:nvPr/>
        </p:nvSpPr>
        <p:spPr>
          <a:xfrm>
            <a:off x="1053383" y="2684272"/>
            <a:ext cx="4994992" cy="868553"/>
          </a:xfrm>
          <a:prstGeom prst="rect">
            <a:avLst/>
          </a:prstGeom>
          <a:noFill/>
          <a:ln>
            <a:noFill/>
          </a:ln>
        </p:spPr>
        <p:txBody>
          <a:bodyPr spcFirstLastPara="1" wrap="square" lIns="68550" tIns="34275" rIns="68550" bIns="34275" anchor="t" anchorCtr="0">
            <a:normAutofit/>
          </a:bodyPr>
          <a:lstStyle/>
          <a:p>
            <a:pPr marL="171450" marR="0" lvl="0" indent="-158235" algn="l" rtl="0">
              <a:lnSpc>
                <a:spcPct val="100000"/>
              </a:lnSpc>
              <a:spcBef>
                <a:spcPts val="0"/>
              </a:spcBef>
              <a:spcAft>
                <a:spcPts val="0"/>
              </a:spcAft>
              <a:buClr>
                <a:schemeClr val="accent6"/>
              </a:buClr>
              <a:buSzPts val="1592"/>
              <a:buFont typeface="Quattrocento Sans"/>
              <a:buChar char="+"/>
            </a:pPr>
            <a:r>
              <a:rPr lang="en-US" sz="1591" i="0" u="none" strike="noStrike" cap="none">
                <a:solidFill>
                  <a:srgbClr val="374151"/>
                </a:solidFill>
              </a:rPr>
              <a:t>👩‍⚕️Dr. </a:t>
            </a:r>
            <a:r>
              <a:rPr lang="en-US" sz="1591" i="0" u="none" strike="noStrike" cap="none">
                <a:solidFill>
                  <a:schemeClr val="dk1"/>
                </a:solidFill>
              </a:rPr>
              <a:t>Sheniece L. Martin-Stancil-El, DNP</a:t>
            </a:r>
            <a:endParaRPr sz="1591" i="0" u="none" strike="noStrike" cap="none">
              <a:solidFill>
                <a:srgbClr val="000000"/>
              </a:solidFill>
            </a:endParaRPr>
          </a:p>
          <a:p>
            <a:pPr marL="171450" marR="0" lvl="0" indent="-171450" algn="l" rtl="0">
              <a:lnSpc>
                <a:spcPct val="100000"/>
              </a:lnSpc>
              <a:spcBef>
                <a:spcPts val="750"/>
              </a:spcBef>
              <a:spcAft>
                <a:spcPts val="0"/>
              </a:spcAft>
              <a:buClr>
                <a:schemeClr val="accent6"/>
              </a:buClr>
              <a:buSzPts val="1800"/>
              <a:buFont typeface="Quattrocento Sans"/>
              <a:buChar char="+"/>
            </a:pPr>
            <a:r>
              <a:rPr lang="en-US" sz="1591" i="0" u="none" strike="noStrike" cap="none">
                <a:solidFill>
                  <a:srgbClr val="374151"/>
                </a:solidFill>
              </a:rPr>
              <a:t>📧 </a:t>
            </a:r>
            <a:r>
              <a:rPr lang="en-US" sz="1591" i="0" u="sng" strike="noStrike" cap="none">
                <a:solidFill>
                  <a:schemeClr val="hlink"/>
                </a:solidFill>
                <a:hlinkClick r:id="rId7"/>
              </a:rPr>
              <a:t>Sheniece_Martinstancilel@urmc.rochester.edu</a:t>
            </a:r>
            <a:r>
              <a:rPr lang="en-US" sz="1591" i="0" u="none" strike="noStrike" cap="none">
                <a:solidFill>
                  <a:srgbClr val="374151"/>
                </a:solidFill>
              </a:rPr>
              <a:t> </a:t>
            </a:r>
            <a:r>
              <a:rPr lang="en-US" sz="1500" b="0" i="0" u="none" strike="noStrike" cap="none">
                <a:solidFill>
                  <a:schemeClr val="dk1"/>
                </a:solidFill>
                <a:latin typeface="Open Sans"/>
                <a:ea typeface="Open Sans"/>
                <a:cs typeface="Open Sans"/>
                <a:sym typeface="Open Sans"/>
              </a:rPr>
              <a:t>  </a:t>
            </a: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2"/>
          <p:cNvSpPr txBox="1">
            <a:spLocks noGrp="1"/>
          </p:cNvSpPr>
          <p:nvPr>
            <p:ph type="title"/>
          </p:nvPr>
        </p:nvSpPr>
        <p:spPr>
          <a:xfrm>
            <a:off x="616764" y="424595"/>
            <a:ext cx="7898625" cy="1039950"/>
          </a:xfrm>
          <a:prstGeom prst="rect">
            <a:avLst/>
          </a:prstGeom>
          <a:noFill/>
          <a:ln>
            <a:noFill/>
          </a:ln>
        </p:spPr>
        <p:txBody>
          <a:bodyPr spcFirstLastPara="1" wrap="square" lIns="68550" tIns="34275" rIns="68550" bIns="34275" anchor="ctr" anchorCtr="0">
            <a:normAutofit/>
          </a:bodyPr>
          <a:lstStyle/>
          <a:p>
            <a:pPr marL="0" lvl="0" indent="0" algn="ctr" rtl="0">
              <a:lnSpc>
                <a:spcPct val="90000"/>
              </a:lnSpc>
              <a:spcBef>
                <a:spcPts val="0"/>
              </a:spcBef>
              <a:spcAft>
                <a:spcPts val="0"/>
              </a:spcAft>
              <a:buClr>
                <a:schemeClr val="dk1"/>
              </a:buClr>
              <a:buSzPts val="4400"/>
              <a:buFont typeface="Open Sans"/>
              <a:buNone/>
            </a:pPr>
            <a:r>
              <a:rPr lang="en-US"/>
              <a:t>References</a:t>
            </a:r>
            <a:endParaRPr/>
          </a:p>
        </p:txBody>
      </p:sp>
      <p:sp>
        <p:nvSpPr>
          <p:cNvPr id="219" name="Google Shape;219;p12"/>
          <p:cNvSpPr txBox="1">
            <a:spLocks noGrp="1"/>
          </p:cNvSpPr>
          <p:nvPr>
            <p:ph type="sldNum" idx="12"/>
          </p:nvPr>
        </p:nvSpPr>
        <p:spPr>
          <a:xfrm>
            <a:off x="6457950" y="4800600"/>
            <a:ext cx="2057400" cy="273825"/>
          </a:xfrm>
          <a:prstGeom prst="rect">
            <a:avLst/>
          </a:prstGeom>
          <a:noFill/>
          <a:ln>
            <a:noFill/>
          </a:ln>
        </p:spPr>
        <p:txBody>
          <a:bodyPr spcFirstLastPara="1" wrap="square" lIns="68550" tIns="34275" rIns="68550" bIns="3427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12</a:t>
            </a:fld>
            <a:endParaRPr/>
          </a:p>
        </p:txBody>
      </p:sp>
      <p:sp>
        <p:nvSpPr>
          <p:cNvPr id="220" name="Google Shape;220;p12"/>
          <p:cNvSpPr txBox="1">
            <a:spLocks noGrp="1"/>
          </p:cNvSpPr>
          <p:nvPr>
            <p:ph type="body" idx="1"/>
          </p:nvPr>
        </p:nvSpPr>
        <p:spPr>
          <a:xfrm>
            <a:off x="1001316" y="1464469"/>
            <a:ext cx="7141275" cy="3037275"/>
          </a:xfrm>
          <a:prstGeom prst="rect">
            <a:avLst/>
          </a:prstGeom>
          <a:noFill/>
          <a:ln>
            <a:noFill/>
          </a:ln>
        </p:spPr>
        <p:txBody>
          <a:bodyPr spcFirstLastPara="1" wrap="square" lIns="68550" tIns="34275" rIns="68550" bIns="34275" anchor="t" anchorCtr="0">
            <a:normAutofit/>
          </a:bodyPr>
          <a:lstStyle/>
          <a:p>
            <a:pPr marL="0" lvl="0" indent="0" algn="l" rtl="0">
              <a:lnSpc>
                <a:spcPct val="107000"/>
              </a:lnSpc>
              <a:spcBef>
                <a:spcPts val="0"/>
              </a:spcBef>
              <a:spcAft>
                <a:spcPts val="0"/>
              </a:spcAft>
              <a:buClr>
                <a:schemeClr val="accent6"/>
              </a:buClr>
              <a:buSzPts val="2400"/>
              <a:buNone/>
            </a:pPr>
            <a:r>
              <a:rPr lang="en-US" sz="1100">
                <a:solidFill>
                  <a:schemeClr val="dk1"/>
                </a:solidFill>
              </a:rPr>
              <a:t>American Association of Colleges of Nursing. (2021). </a:t>
            </a:r>
            <a:r>
              <a:rPr lang="en-US" sz="1100" i="1">
                <a:solidFill>
                  <a:schemeClr val="dk1"/>
                </a:solidFill>
              </a:rPr>
              <a:t>The essentials: Core competencies for professional nursing education</a:t>
            </a:r>
            <a:r>
              <a:rPr lang="en-US" sz="1100">
                <a:solidFill>
                  <a:schemeClr val="dk1"/>
                </a:solidFill>
              </a:rPr>
              <a:t>. </a:t>
            </a:r>
            <a:r>
              <a:rPr lang="en-US" sz="1100">
                <a:solidFill>
                  <a:schemeClr val="dk1"/>
                </a:solidFill>
                <a:uFill>
                  <a:noFill/>
                </a:uFill>
                <a:hlinkClick r:id="rId3">
                  <a:extLst>
                    <a:ext uri="{A12FA001-AC4F-418D-AE19-62706E023703}">
                      <ahyp:hlinkClr xmlns:ahyp="http://schemas.microsoft.com/office/drawing/2018/hyperlinkcolor" val="tx"/>
                    </a:ext>
                  </a:extLst>
                </a:hlinkClick>
              </a:rPr>
              <a:t>https://www.aacnnursing.org/Portals/42/AcademicNursing/pdf/Essentials-2021.pdf</a:t>
            </a:r>
            <a:endParaRPr sz="1100">
              <a:solidFill>
                <a:schemeClr val="dk1"/>
              </a:solidFill>
            </a:endParaRPr>
          </a:p>
          <a:p>
            <a:pPr marL="0" lvl="0" indent="0" algn="l" rtl="0">
              <a:lnSpc>
                <a:spcPct val="107000"/>
              </a:lnSpc>
              <a:spcBef>
                <a:spcPts val="0"/>
              </a:spcBef>
              <a:spcAft>
                <a:spcPts val="0"/>
              </a:spcAft>
              <a:buClr>
                <a:schemeClr val="accent6"/>
              </a:buClr>
              <a:buSzPts val="2400"/>
              <a:buNone/>
            </a:pPr>
            <a:endParaRPr sz="1100">
              <a:solidFill>
                <a:schemeClr val="dk1"/>
              </a:solidFill>
            </a:endParaRPr>
          </a:p>
          <a:p>
            <a:pPr marL="0" lvl="0" indent="0" algn="l" rtl="0">
              <a:lnSpc>
                <a:spcPct val="107000"/>
              </a:lnSpc>
              <a:spcBef>
                <a:spcPts val="0"/>
              </a:spcBef>
              <a:spcAft>
                <a:spcPts val="0"/>
              </a:spcAft>
              <a:buClr>
                <a:schemeClr val="accent6"/>
              </a:buClr>
              <a:buSzPts val="2400"/>
              <a:buNone/>
            </a:pPr>
            <a:r>
              <a:rPr lang="en-US" sz="1100">
                <a:solidFill>
                  <a:schemeClr val="dk1"/>
                </a:solidFill>
              </a:rPr>
              <a:t>American Nurses Association. (2022). Racism in Nursing Report Series. Retrieved from </a:t>
            </a:r>
            <a:r>
              <a:rPr lang="en-US" sz="1100" u="sng">
                <a:solidFill>
                  <a:schemeClr val="dk1"/>
                </a:solidFill>
                <a:hlinkClick r:id="rId4">
                  <a:extLst>
                    <a:ext uri="{A12FA001-AC4F-418D-AE19-62706E023703}">
                      <ahyp:hlinkClr xmlns:ahyp="http://schemas.microsoft.com/office/drawing/2018/hyperlinkcolor" val="tx"/>
                    </a:ext>
                  </a:extLst>
                </a:hlinkClick>
              </a:rPr>
              <a:t>https://www.nursingworld.org/~49c4d0/globalassets/practiceandpolicy/workforce/commission-to-address-racism/racism-in-nursing-report-series.pdf</a:t>
            </a:r>
            <a:r>
              <a:rPr lang="en-US" sz="1100">
                <a:solidFill>
                  <a:schemeClr val="dk1"/>
                </a:solidFill>
              </a:rPr>
              <a:t>.</a:t>
            </a:r>
            <a:endParaRPr sz="1100">
              <a:solidFill>
                <a:schemeClr val="dk1"/>
              </a:solidFill>
            </a:endParaRPr>
          </a:p>
          <a:p>
            <a:pPr marL="0" lvl="0" indent="0" algn="l" rtl="0">
              <a:lnSpc>
                <a:spcPct val="106999"/>
              </a:lnSpc>
              <a:spcBef>
                <a:spcPts val="0"/>
              </a:spcBef>
              <a:spcAft>
                <a:spcPts val="0"/>
              </a:spcAft>
              <a:buClr>
                <a:schemeClr val="dk1"/>
              </a:buClr>
              <a:buSzPts val="1100"/>
              <a:buNone/>
            </a:pPr>
            <a:endParaRPr sz="1100">
              <a:solidFill>
                <a:schemeClr val="dk1"/>
              </a:solidFill>
            </a:endParaRPr>
          </a:p>
          <a:p>
            <a:pPr marL="0" lvl="0" indent="0" algn="l" rtl="0">
              <a:lnSpc>
                <a:spcPct val="106999"/>
              </a:lnSpc>
              <a:spcBef>
                <a:spcPts val="800"/>
              </a:spcBef>
              <a:spcAft>
                <a:spcPts val="0"/>
              </a:spcAft>
              <a:buClr>
                <a:schemeClr val="dk1"/>
              </a:buClr>
              <a:buSzPts val="1100"/>
              <a:buNone/>
            </a:pPr>
            <a:r>
              <a:rPr lang="en-US" sz="1100">
                <a:solidFill>
                  <a:schemeClr val="dk1"/>
                </a:solidFill>
              </a:rPr>
              <a:t>National Commission to Address Racism in Nursing (2021). </a:t>
            </a:r>
            <a:r>
              <a:rPr lang="en-US" sz="1100" i="1">
                <a:solidFill>
                  <a:schemeClr val="dk1"/>
                </a:solidFill>
              </a:rPr>
              <a:t>Our racial reckoning statement.</a:t>
            </a:r>
            <a:r>
              <a:rPr lang="en-US" sz="1100">
                <a:solidFill>
                  <a:schemeClr val="dk1"/>
                </a:solidFill>
              </a:rPr>
              <a:t> </a:t>
            </a:r>
            <a:r>
              <a:rPr lang="en-US" sz="1100" u="sng">
                <a:solidFill>
                  <a:schemeClr val="dk1"/>
                </a:solidFill>
                <a:hlinkClick r:id="rId5">
                  <a:extLst>
                    <a:ext uri="{A12FA001-AC4F-418D-AE19-62706E023703}">
                      <ahyp:hlinkClr xmlns:ahyp="http://schemas.microsoft.com/office/drawing/2018/hyperlinkcolor" val="tx"/>
                    </a:ext>
                  </a:extLst>
                </a:hlinkClick>
              </a:rPr>
              <a:t>https://www.nursingworld.org/practice-policy/workforce/racism-in-nursing/RacialReckoningStatement/</a:t>
            </a:r>
            <a:endParaRPr sz="1100" u="sng">
              <a:solidFill>
                <a:schemeClr val="dk1"/>
              </a:solidFill>
            </a:endParaRPr>
          </a:p>
          <a:p>
            <a:pPr marL="0" lvl="0" indent="0" algn="l" rtl="0">
              <a:lnSpc>
                <a:spcPct val="106999"/>
              </a:lnSpc>
              <a:spcBef>
                <a:spcPts val="800"/>
              </a:spcBef>
              <a:spcAft>
                <a:spcPts val="0"/>
              </a:spcAft>
              <a:buClr>
                <a:schemeClr val="dk1"/>
              </a:buClr>
              <a:buSzPts val="1100"/>
              <a:buFont typeface="Arial"/>
              <a:buNone/>
            </a:pPr>
            <a:r>
              <a:rPr lang="en-US" sz="1100">
                <a:solidFill>
                  <a:schemeClr val="dk1"/>
                </a:solidFill>
              </a:rPr>
              <a:t>National Academies of Sciences, Engineering, and Medicine (2021). </a:t>
            </a:r>
            <a:r>
              <a:rPr lang="en-US" sz="1100" i="1">
                <a:solidFill>
                  <a:schemeClr val="dk1"/>
                </a:solidFill>
              </a:rPr>
              <a:t>The future of nursing 2020–2030: Charting a path to achieve health equity</a:t>
            </a:r>
            <a:r>
              <a:rPr lang="en-US" sz="1100">
                <a:solidFill>
                  <a:schemeClr val="dk1"/>
                </a:solidFill>
              </a:rPr>
              <a:t>. Washington, DC: The National Academies Press. </a:t>
            </a:r>
            <a:r>
              <a:rPr lang="en-US" sz="1100" u="sng">
                <a:solidFill>
                  <a:schemeClr val="dk1"/>
                </a:solidFill>
                <a:hlinkClick r:id="rId6">
                  <a:extLst>
                    <a:ext uri="{A12FA001-AC4F-418D-AE19-62706E023703}">
                      <ahyp:hlinkClr xmlns:ahyp="http://schemas.microsoft.com/office/drawing/2018/hyperlinkcolor" val="tx"/>
                    </a:ext>
                  </a:extLst>
                </a:hlinkClick>
              </a:rPr>
              <a:t>https://doi.org/10.17226/25982</a:t>
            </a:r>
            <a:r>
              <a:rPr lang="en-US" sz="1100">
                <a:solidFill>
                  <a:schemeClr val="dk1"/>
                </a:solidFill>
              </a:rPr>
              <a:t>.</a:t>
            </a:r>
            <a:endParaRPr sz="1100" u="sng">
              <a:solidFill>
                <a:schemeClr val="dk1"/>
              </a:solidFill>
            </a:endParaRPr>
          </a:p>
          <a:p>
            <a:pPr marL="0" lvl="0" indent="0" algn="l" rtl="0">
              <a:lnSpc>
                <a:spcPct val="107000"/>
              </a:lnSpc>
              <a:spcBef>
                <a:spcPts val="800"/>
              </a:spcBef>
              <a:spcAft>
                <a:spcPts val="0"/>
              </a:spcAft>
              <a:buClr>
                <a:schemeClr val="accent6"/>
              </a:buClr>
              <a:buSzPts val="24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a:spLocks noGrp="1"/>
          </p:cNvSpPr>
          <p:nvPr>
            <p:ph type="title"/>
          </p:nvPr>
        </p:nvSpPr>
        <p:spPr>
          <a:xfrm>
            <a:off x="3883689" y="408590"/>
            <a:ext cx="4800600" cy="1262978"/>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4400"/>
              <a:buNone/>
            </a:pPr>
            <a:r>
              <a:rPr lang="en-US"/>
              <a:t>Learning Objectives</a:t>
            </a:r>
            <a:endParaRPr/>
          </a:p>
        </p:txBody>
      </p:sp>
      <p:pic>
        <p:nvPicPr>
          <p:cNvPr id="118" name="Google Shape;118;p2" descr="Close up of grey chess piece casting a shadow"/>
          <p:cNvPicPr preferRelativeResize="0">
            <a:picLocks noGrp="1"/>
          </p:cNvPicPr>
          <p:nvPr>
            <p:ph type="pic" idx="4"/>
          </p:nvPr>
        </p:nvPicPr>
        <p:blipFill rotWithShape="1">
          <a:blip r:embed="rId3">
            <a:alphaModFix/>
          </a:blip>
          <a:srcRect/>
          <a:stretch/>
        </p:blipFill>
        <p:spPr>
          <a:xfrm>
            <a:off x="361688" y="1362993"/>
            <a:ext cx="3017043" cy="1409500"/>
          </a:xfrm>
          <a:prstGeom prst="rect">
            <a:avLst/>
          </a:prstGeom>
          <a:noFill/>
          <a:ln>
            <a:noFill/>
          </a:ln>
        </p:spPr>
      </p:pic>
      <p:sp>
        <p:nvSpPr>
          <p:cNvPr id="119" name="Google Shape;119;p2"/>
          <p:cNvSpPr txBox="1">
            <a:spLocks noGrp="1"/>
          </p:cNvSpPr>
          <p:nvPr>
            <p:ph type="body" idx="1"/>
          </p:nvPr>
        </p:nvSpPr>
        <p:spPr>
          <a:xfrm>
            <a:off x="3883689" y="1807332"/>
            <a:ext cx="4800600" cy="2786128"/>
          </a:xfrm>
          <a:prstGeom prst="rect">
            <a:avLst/>
          </a:prstGeom>
          <a:noFill/>
          <a:ln>
            <a:noFill/>
          </a:ln>
        </p:spPr>
        <p:txBody>
          <a:bodyPr spcFirstLastPara="1" wrap="square" lIns="68550" tIns="34275" rIns="68550" bIns="34275" anchor="t" anchorCtr="0">
            <a:normAutofit/>
          </a:bodyPr>
          <a:lstStyle/>
          <a:p>
            <a:pPr marL="257175" lvl="0" indent="-257175" algn="l" rtl="0">
              <a:lnSpc>
                <a:spcPct val="107000"/>
              </a:lnSpc>
              <a:spcBef>
                <a:spcPts val="0"/>
              </a:spcBef>
              <a:spcAft>
                <a:spcPts val="0"/>
              </a:spcAft>
              <a:buClr>
                <a:schemeClr val="dk1"/>
              </a:buClr>
              <a:buSzPts val="2400"/>
              <a:buFont typeface="Open Sans"/>
              <a:buAutoNum type="arabicPeriod"/>
            </a:pPr>
            <a:r>
              <a:rPr lang="en-US">
                <a:solidFill>
                  <a:srgbClr val="202124"/>
                </a:solidFill>
                <a:latin typeface="Times New Roman"/>
                <a:ea typeface="Times New Roman"/>
                <a:cs typeface="Times New Roman"/>
                <a:sym typeface="Times New Roman"/>
              </a:rPr>
              <a:t>Summarize the impact of a DEI practitioner on health care outcomes</a:t>
            </a:r>
            <a:endParaRPr>
              <a:latin typeface="Calibri"/>
              <a:ea typeface="Calibri"/>
              <a:cs typeface="Calibri"/>
              <a:sym typeface="Calibri"/>
            </a:endParaRPr>
          </a:p>
          <a:p>
            <a:pPr marL="257175" lvl="0" indent="-257175" algn="l" rtl="0">
              <a:lnSpc>
                <a:spcPct val="107000"/>
              </a:lnSpc>
              <a:spcBef>
                <a:spcPts val="0"/>
              </a:spcBef>
              <a:spcAft>
                <a:spcPts val="0"/>
              </a:spcAft>
              <a:buClr>
                <a:schemeClr val="dk1"/>
              </a:buClr>
              <a:buSzPts val="2400"/>
              <a:buFont typeface="Open Sans"/>
              <a:buAutoNum type="arabicPeriod"/>
            </a:pPr>
            <a:r>
              <a:rPr lang="en-US">
                <a:solidFill>
                  <a:srgbClr val="202124"/>
                </a:solidFill>
                <a:latin typeface="Times New Roman"/>
                <a:ea typeface="Times New Roman"/>
                <a:cs typeface="Times New Roman"/>
                <a:sym typeface="Times New Roman"/>
              </a:rPr>
              <a:t>Recognize the intersectionality of DEI in practice and academic settings</a:t>
            </a:r>
            <a:endParaRPr>
              <a:latin typeface="Calibri"/>
              <a:ea typeface="Calibri"/>
              <a:cs typeface="Calibri"/>
              <a:sym typeface="Calibri"/>
            </a:endParaRPr>
          </a:p>
          <a:p>
            <a:pPr marL="257175" lvl="0" indent="-257175" algn="l" rtl="0">
              <a:lnSpc>
                <a:spcPct val="107000"/>
              </a:lnSpc>
              <a:spcBef>
                <a:spcPts val="0"/>
              </a:spcBef>
              <a:spcAft>
                <a:spcPts val="0"/>
              </a:spcAft>
              <a:buClr>
                <a:schemeClr val="dk1"/>
              </a:buClr>
              <a:buSzPts val="2400"/>
              <a:buFont typeface="Open Sans"/>
              <a:buAutoNum type="arabicPeriod"/>
            </a:pPr>
            <a:r>
              <a:rPr lang="en-US">
                <a:solidFill>
                  <a:srgbClr val="202124"/>
                </a:solidFill>
                <a:latin typeface="Times New Roman"/>
                <a:ea typeface="Times New Roman"/>
                <a:cs typeface="Times New Roman"/>
                <a:sym typeface="Times New Roman"/>
              </a:rPr>
              <a:t>Identify best practice strategies of DEI implementation.</a:t>
            </a:r>
            <a:endParaRPr>
              <a:latin typeface="Calibri"/>
              <a:ea typeface="Calibri"/>
              <a:cs typeface="Calibri"/>
              <a:sym typeface="Calibri"/>
            </a:endParaRPr>
          </a:p>
        </p:txBody>
      </p:sp>
      <p:sp>
        <p:nvSpPr>
          <p:cNvPr id="120" name="Google Shape;120;p2"/>
          <p:cNvSpPr txBox="1">
            <a:spLocks noGrp="1"/>
          </p:cNvSpPr>
          <p:nvPr>
            <p:ph type="sldNum" idx="12"/>
          </p:nvPr>
        </p:nvSpPr>
        <p:spPr>
          <a:xfrm>
            <a:off x="6457950" y="4800600"/>
            <a:ext cx="2057400" cy="273844"/>
          </a:xfrm>
          <a:prstGeom prst="rect">
            <a:avLst/>
          </a:prstGeom>
          <a:noFill/>
          <a:ln>
            <a:noFill/>
          </a:ln>
        </p:spPr>
        <p:txBody>
          <a:bodyPr spcFirstLastPara="1" wrap="square" lIns="68550" tIns="34275" rIns="68550" bIns="3427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title"/>
          </p:nvPr>
        </p:nvSpPr>
        <p:spPr>
          <a:xfrm>
            <a:off x="342900" y="424868"/>
            <a:ext cx="8428760" cy="718132"/>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4400"/>
              <a:buNone/>
            </a:pPr>
            <a:r>
              <a:rPr lang="en-US"/>
              <a:t>The Golden Circle</a:t>
            </a:r>
            <a:endParaRPr/>
          </a:p>
        </p:txBody>
      </p:sp>
      <p:sp>
        <p:nvSpPr>
          <p:cNvPr id="127" name="Google Shape;127;p3"/>
          <p:cNvSpPr txBox="1">
            <a:spLocks noGrp="1"/>
          </p:cNvSpPr>
          <p:nvPr>
            <p:ph type="body" idx="1"/>
          </p:nvPr>
        </p:nvSpPr>
        <p:spPr>
          <a:xfrm>
            <a:off x="-66749" y="2336775"/>
            <a:ext cx="4076775" cy="3003975"/>
          </a:xfrm>
          <a:prstGeom prst="rect">
            <a:avLst/>
          </a:prstGeom>
          <a:noFill/>
          <a:ln>
            <a:noFill/>
          </a:ln>
        </p:spPr>
        <p:txBody>
          <a:bodyPr spcFirstLastPara="1" wrap="square" lIns="68550" tIns="34275" rIns="68550" bIns="34275" anchor="t" anchorCtr="0">
            <a:normAutofit/>
          </a:bodyPr>
          <a:lstStyle/>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p:txBody>
      </p:sp>
      <p:pic>
        <p:nvPicPr>
          <p:cNvPr id="128" name="Google Shape;128;p3" descr="Close Up of a chess board"/>
          <p:cNvPicPr preferRelativeResize="0">
            <a:picLocks noGrp="1"/>
          </p:cNvPicPr>
          <p:nvPr>
            <p:ph type="pic" idx="2"/>
          </p:nvPr>
        </p:nvPicPr>
        <p:blipFill rotWithShape="1">
          <a:blip r:embed="rId3">
            <a:alphaModFix/>
          </a:blip>
          <a:srcRect l="5286" r="5286"/>
          <a:stretch/>
        </p:blipFill>
        <p:spPr>
          <a:xfrm>
            <a:off x="4655344" y="1714500"/>
            <a:ext cx="4076700" cy="3028950"/>
          </a:xfrm>
          <a:prstGeom prst="rect">
            <a:avLst/>
          </a:prstGeom>
          <a:noFill/>
          <a:ln>
            <a:noFill/>
          </a:ln>
        </p:spPr>
      </p:pic>
      <p:sp>
        <p:nvSpPr>
          <p:cNvPr id="129" name="Google Shape;129;p3"/>
          <p:cNvSpPr txBox="1">
            <a:spLocks noGrp="1"/>
          </p:cNvSpPr>
          <p:nvPr>
            <p:ph type="sldNum" idx="12"/>
          </p:nvPr>
        </p:nvSpPr>
        <p:spPr>
          <a:xfrm>
            <a:off x="6457950" y="4800600"/>
            <a:ext cx="2057400" cy="273844"/>
          </a:xfrm>
          <a:prstGeom prst="rect">
            <a:avLst/>
          </a:prstGeom>
          <a:noFill/>
          <a:ln>
            <a:noFill/>
          </a:ln>
        </p:spPr>
        <p:txBody>
          <a:bodyPr spcFirstLastPara="1" wrap="square" lIns="68550" tIns="34275" rIns="68550" bIns="34275" anchor="ctr" anchorCtr="0">
            <a:noAutofit/>
          </a:bodyPr>
          <a:lstStyle/>
          <a:p>
            <a:pPr marL="0" lvl="0" indent="0" algn="r" rtl="0">
              <a:lnSpc>
                <a:spcPct val="100000"/>
              </a:lnSpc>
              <a:spcBef>
                <a:spcPts val="0"/>
              </a:spcBef>
              <a:spcAft>
                <a:spcPts val="0"/>
              </a:spcAft>
              <a:buSzPts val="1000"/>
              <a:buNone/>
            </a:pPr>
            <a:fld id="{00000000-1234-1234-1234-123412341234}" type="slidenum">
              <a:rPr lang="en-US"/>
              <a:t>3</a:t>
            </a:fld>
            <a:endParaRPr/>
          </a:p>
        </p:txBody>
      </p:sp>
      <p:sp>
        <p:nvSpPr>
          <p:cNvPr id="130" name="Google Shape;130;p3"/>
          <p:cNvSpPr/>
          <p:nvPr/>
        </p:nvSpPr>
        <p:spPr>
          <a:xfrm rot="10800000">
            <a:off x="8606007" y="4071529"/>
            <a:ext cx="318811" cy="318811"/>
          </a:xfrm>
          <a:prstGeom prst="ellipse">
            <a:avLst/>
          </a:prstGeom>
          <a:solidFill>
            <a:schemeClr val="lt1"/>
          </a:solidFill>
          <a:ln>
            <a:noFill/>
          </a:ln>
          <a:effectLst>
            <a:outerShdw blurRad="101600" dist="38100" dir="16200000" rotWithShape="0">
              <a:srgbClr val="000000">
                <a:alpha val="4313"/>
              </a:srgbClr>
            </a:outerShdw>
          </a:effectLst>
        </p:spPr>
        <p:txBody>
          <a:bodyPr spcFirstLastPara="1" wrap="square" lIns="68550" tIns="34275" rIns="68550" bIns="34275" anchor="ctr" anchorCtr="0">
            <a:noAutofit/>
          </a:bodyPr>
          <a:lstStyle/>
          <a:p>
            <a:pPr marL="0" marR="0" lvl="0" indent="0" algn="l" rtl="0">
              <a:lnSpc>
                <a:spcPct val="100000"/>
              </a:lnSpc>
              <a:spcBef>
                <a:spcPts val="0"/>
              </a:spcBef>
              <a:spcAft>
                <a:spcPts val="0"/>
              </a:spcAft>
              <a:buNone/>
            </a:pPr>
            <a:endParaRPr sz="1350" b="0" i="0" u="none" strike="noStrike" cap="none">
              <a:solidFill>
                <a:schemeClr val="dk1"/>
              </a:solidFill>
              <a:latin typeface="Open Sans"/>
              <a:ea typeface="Open Sans"/>
              <a:cs typeface="Open Sans"/>
              <a:sym typeface="Open Sans"/>
            </a:endParaRPr>
          </a:p>
        </p:txBody>
      </p:sp>
      <p:pic>
        <p:nvPicPr>
          <p:cNvPr id="131" name="Google Shape;131;p3"/>
          <p:cNvPicPr preferRelativeResize="0"/>
          <p:nvPr/>
        </p:nvPicPr>
        <p:blipFill rotWithShape="1">
          <a:blip r:embed="rId4">
            <a:alphaModFix/>
          </a:blip>
          <a:srcRect/>
          <a:stretch/>
        </p:blipFill>
        <p:spPr>
          <a:xfrm>
            <a:off x="219182" y="1143000"/>
            <a:ext cx="4286250" cy="285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4" descr="Close up of white chess pieces"/>
          <p:cNvPicPr preferRelativeResize="0">
            <a:picLocks noGrp="1"/>
          </p:cNvPicPr>
          <p:nvPr>
            <p:ph type="pic" idx="2"/>
          </p:nvPr>
        </p:nvPicPr>
        <p:blipFill rotWithShape="1">
          <a:blip r:embed="rId3">
            <a:alphaModFix/>
          </a:blip>
          <a:srcRect t="7428" b="7429"/>
          <a:stretch/>
        </p:blipFill>
        <p:spPr>
          <a:xfrm>
            <a:off x="0" y="69055"/>
            <a:ext cx="9144000" cy="3883819"/>
          </a:xfrm>
          <a:prstGeom prst="rect">
            <a:avLst/>
          </a:prstGeom>
          <a:noFill/>
          <a:ln>
            <a:noFill/>
          </a:ln>
        </p:spPr>
      </p:pic>
      <p:sp>
        <p:nvSpPr>
          <p:cNvPr id="138" name="Google Shape;138;p4"/>
          <p:cNvSpPr txBox="1">
            <a:spLocks noGrp="1"/>
          </p:cNvSpPr>
          <p:nvPr>
            <p:ph type="title"/>
          </p:nvPr>
        </p:nvSpPr>
        <p:spPr>
          <a:xfrm>
            <a:off x="1781381" y="508188"/>
            <a:ext cx="3664800" cy="2515050"/>
          </a:xfrm>
          <a:prstGeom prst="rect">
            <a:avLst/>
          </a:prstGeom>
          <a:noFill/>
          <a:ln>
            <a:noFill/>
          </a:ln>
        </p:spPr>
        <p:txBody>
          <a:bodyPr spcFirstLastPara="1" wrap="square" lIns="68550" tIns="34275" rIns="68550" bIns="34275" anchor="t" anchorCtr="0">
            <a:normAutofit/>
          </a:bodyPr>
          <a:lstStyle/>
          <a:p>
            <a:pPr marL="0" lvl="0" indent="0" algn="l" rtl="0">
              <a:lnSpc>
                <a:spcPct val="110000"/>
              </a:lnSpc>
              <a:spcBef>
                <a:spcPts val="0"/>
              </a:spcBef>
              <a:spcAft>
                <a:spcPts val="0"/>
              </a:spcAft>
              <a:buSzPts val="2800"/>
              <a:buNone/>
            </a:pPr>
            <a:r>
              <a:rPr lang="en-US"/>
              <a:t>“ Of all the forms of inequality, injustice in health is the most shocking and inhumane.”</a:t>
            </a:r>
            <a:endParaRPr/>
          </a:p>
        </p:txBody>
      </p:sp>
      <p:sp>
        <p:nvSpPr>
          <p:cNvPr id="139" name="Google Shape;139;p4"/>
          <p:cNvSpPr txBox="1">
            <a:spLocks noGrp="1"/>
          </p:cNvSpPr>
          <p:nvPr>
            <p:ph type="body" idx="1"/>
          </p:nvPr>
        </p:nvSpPr>
        <p:spPr>
          <a:xfrm>
            <a:off x="1701919" y="3240653"/>
            <a:ext cx="3664800" cy="601875"/>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0"/>
              </a:spcBef>
              <a:spcAft>
                <a:spcPts val="0"/>
              </a:spcAft>
              <a:buSzPts val="2800"/>
              <a:buNone/>
            </a:pPr>
            <a:r>
              <a:rPr lang="en-US"/>
              <a:t>-Dr. Martin Luther King Jr.</a:t>
            </a:r>
            <a:endParaRPr/>
          </a:p>
        </p:txBody>
      </p:sp>
      <p:sp>
        <p:nvSpPr>
          <p:cNvPr id="140" name="Google Shape;140;p4"/>
          <p:cNvSpPr txBox="1">
            <a:spLocks noGrp="1"/>
          </p:cNvSpPr>
          <p:nvPr>
            <p:ph type="sldNum" idx="12"/>
          </p:nvPr>
        </p:nvSpPr>
        <p:spPr>
          <a:xfrm>
            <a:off x="6457950" y="4800600"/>
            <a:ext cx="2057400" cy="273844"/>
          </a:xfrm>
          <a:prstGeom prst="rect">
            <a:avLst/>
          </a:prstGeom>
          <a:noFill/>
          <a:ln>
            <a:noFill/>
          </a:ln>
        </p:spPr>
        <p:txBody>
          <a:bodyPr spcFirstLastPara="1" wrap="square" lIns="68550" tIns="34275" rIns="68550" bIns="34275" anchor="ctr" anchorCtr="0">
            <a:noAutofit/>
          </a:bodyPr>
          <a:lstStyle/>
          <a:p>
            <a:pPr marL="0" lvl="0" indent="0" algn="r" rtl="0">
              <a:lnSpc>
                <a:spcPct val="100000"/>
              </a:lnSpc>
              <a:spcBef>
                <a:spcPts val="0"/>
              </a:spcBef>
              <a:spcAft>
                <a:spcPts val="0"/>
              </a:spcAft>
              <a:buSzPts val="10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361708" y="140365"/>
            <a:ext cx="4800600" cy="1263000"/>
          </a:xfrm>
          <a:prstGeom prst="rect">
            <a:avLst/>
          </a:prstGeom>
          <a:noFill/>
          <a:ln>
            <a:noFill/>
          </a:ln>
        </p:spPr>
        <p:txBody>
          <a:bodyPr spcFirstLastPara="1" wrap="square" lIns="68550" tIns="34275" rIns="68550" bIns="34275" anchor="b" anchorCtr="0">
            <a:normAutofit/>
          </a:bodyPr>
          <a:lstStyle/>
          <a:p>
            <a:pPr marL="0" lvl="0" indent="0" algn="ctr" rtl="0">
              <a:lnSpc>
                <a:spcPct val="90000"/>
              </a:lnSpc>
              <a:spcBef>
                <a:spcPts val="0"/>
              </a:spcBef>
              <a:spcAft>
                <a:spcPts val="0"/>
              </a:spcAft>
              <a:buSzPts val="4400"/>
              <a:buNone/>
            </a:pPr>
            <a:r>
              <a:rPr lang="en-US"/>
              <a:t>The What?</a:t>
            </a:r>
            <a:endParaRPr/>
          </a:p>
        </p:txBody>
      </p:sp>
      <p:pic>
        <p:nvPicPr>
          <p:cNvPr id="147" name="Google Shape;147;p5" descr="Close Up of a chess board"/>
          <p:cNvPicPr preferRelativeResize="0">
            <a:picLocks noGrp="1"/>
          </p:cNvPicPr>
          <p:nvPr>
            <p:ph type="pic" idx="2"/>
          </p:nvPr>
        </p:nvPicPr>
        <p:blipFill rotWithShape="1">
          <a:blip r:embed="rId3">
            <a:alphaModFix/>
          </a:blip>
          <a:srcRect t="10669" b="10670"/>
          <a:stretch/>
        </p:blipFill>
        <p:spPr>
          <a:xfrm>
            <a:off x="5978137" y="140387"/>
            <a:ext cx="3017045" cy="1400520"/>
          </a:xfrm>
          <a:prstGeom prst="rect">
            <a:avLst/>
          </a:prstGeom>
          <a:noFill/>
          <a:ln>
            <a:noFill/>
          </a:ln>
        </p:spPr>
      </p:pic>
      <p:sp>
        <p:nvSpPr>
          <p:cNvPr id="148" name="Google Shape;148;p5"/>
          <p:cNvSpPr txBox="1">
            <a:spLocks noGrp="1"/>
          </p:cNvSpPr>
          <p:nvPr>
            <p:ph type="body" idx="1"/>
          </p:nvPr>
        </p:nvSpPr>
        <p:spPr>
          <a:xfrm>
            <a:off x="294900" y="1773125"/>
            <a:ext cx="8554200" cy="2175000"/>
          </a:xfrm>
          <a:prstGeom prst="rect">
            <a:avLst/>
          </a:prstGeom>
          <a:noFill/>
          <a:ln>
            <a:noFill/>
          </a:ln>
        </p:spPr>
        <p:txBody>
          <a:bodyPr spcFirstLastPara="1" wrap="square" lIns="68550" tIns="34275" rIns="68550" bIns="34275" anchor="t" anchorCtr="0">
            <a:noAutofit/>
          </a:bodyPr>
          <a:lstStyle/>
          <a:p>
            <a:pPr marL="342900" lvl="0" indent="-274320" algn="l" rtl="0">
              <a:lnSpc>
                <a:spcPct val="97000"/>
              </a:lnSpc>
              <a:spcBef>
                <a:spcPts val="0"/>
              </a:spcBef>
              <a:spcAft>
                <a:spcPts val="0"/>
              </a:spcAft>
              <a:buClr>
                <a:schemeClr val="dk1"/>
              </a:buClr>
              <a:buSzPts val="2000"/>
              <a:buFont typeface="Arial"/>
              <a:buAutoNum type="arabicPeriod"/>
            </a:pPr>
            <a:r>
              <a:rPr lang="en-US" sz="2000">
                <a:solidFill>
                  <a:schemeClr val="dk1"/>
                </a:solidFill>
              </a:rPr>
              <a:t>RN Workforce demographics </a:t>
            </a:r>
            <a:endParaRPr sz="2000">
              <a:solidFill>
                <a:schemeClr val="dk1"/>
              </a:solidFill>
            </a:endParaRPr>
          </a:p>
          <a:p>
            <a:pPr marL="342900" lvl="0" indent="0" algn="l" rtl="0">
              <a:lnSpc>
                <a:spcPct val="97000"/>
              </a:lnSpc>
              <a:spcBef>
                <a:spcPts val="0"/>
              </a:spcBef>
              <a:spcAft>
                <a:spcPts val="0"/>
              </a:spcAft>
              <a:buNone/>
            </a:pPr>
            <a:endParaRPr sz="2000">
              <a:solidFill>
                <a:schemeClr val="dk1"/>
              </a:solidFill>
            </a:endParaRPr>
          </a:p>
          <a:p>
            <a:pPr marL="342900" lvl="0" indent="-274320" algn="l" rtl="0">
              <a:lnSpc>
                <a:spcPct val="97000"/>
              </a:lnSpc>
              <a:spcBef>
                <a:spcPts val="0"/>
              </a:spcBef>
              <a:spcAft>
                <a:spcPts val="0"/>
              </a:spcAft>
              <a:buClr>
                <a:schemeClr val="dk1"/>
              </a:buClr>
              <a:buSzPts val="2000"/>
              <a:buFont typeface="Arial"/>
              <a:buAutoNum type="arabicPeriod"/>
            </a:pPr>
            <a:r>
              <a:rPr lang="en-US" sz="2000">
                <a:solidFill>
                  <a:schemeClr val="dk1"/>
                </a:solidFill>
              </a:rPr>
              <a:t>U.S Population</a:t>
            </a:r>
            <a:endParaRPr sz="2000">
              <a:solidFill>
                <a:schemeClr val="dk1"/>
              </a:solidFill>
            </a:endParaRPr>
          </a:p>
          <a:p>
            <a:pPr marL="342900" lvl="0" indent="-147320" algn="l" rtl="0">
              <a:lnSpc>
                <a:spcPct val="97000"/>
              </a:lnSpc>
              <a:spcBef>
                <a:spcPts val="0"/>
              </a:spcBef>
              <a:spcAft>
                <a:spcPts val="0"/>
              </a:spcAft>
              <a:buClr>
                <a:schemeClr val="dk1"/>
              </a:buClr>
              <a:buSzPts val="1520"/>
              <a:buFont typeface="Arial"/>
              <a:buNone/>
            </a:pPr>
            <a:endParaRPr sz="2000">
              <a:solidFill>
                <a:schemeClr val="dk1"/>
              </a:solidFill>
            </a:endParaRPr>
          </a:p>
          <a:p>
            <a:pPr marL="342900" lvl="0" indent="-274320" algn="l" rtl="0">
              <a:lnSpc>
                <a:spcPct val="97000"/>
              </a:lnSpc>
              <a:spcBef>
                <a:spcPts val="0"/>
              </a:spcBef>
              <a:spcAft>
                <a:spcPts val="0"/>
              </a:spcAft>
              <a:buClr>
                <a:schemeClr val="dk1"/>
              </a:buClr>
              <a:buSzPts val="2000"/>
              <a:buFont typeface="Arial"/>
              <a:buAutoNum type="arabicPeriod"/>
            </a:pPr>
            <a:r>
              <a:rPr lang="en-US" sz="2000">
                <a:solidFill>
                  <a:schemeClr val="dk1"/>
                </a:solidFill>
              </a:rPr>
              <a:t>2021 National Commission to Address Racism in Nursing</a:t>
            </a:r>
            <a:endParaRPr sz="2000">
              <a:solidFill>
                <a:schemeClr val="dk1"/>
              </a:solidFill>
            </a:endParaRPr>
          </a:p>
          <a:p>
            <a:pPr marL="342900" lvl="0" indent="0" algn="l" rtl="0">
              <a:lnSpc>
                <a:spcPct val="97000"/>
              </a:lnSpc>
              <a:spcBef>
                <a:spcPts val="0"/>
              </a:spcBef>
              <a:spcAft>
                <a:spcPts val="0"/>
              </a:spcAft>
              <a:buNone/>
            </a:pPr>
            <a:endParaRPr sz="2000">
              <a:solidFill>
                <a:schemeClr val="dk1"/>
              </a:solidFill>
            </a:endParaRPr>
          </a:p>
          <a:p>
            <a:pPr marL="342900" lvl="0" indent="-274320" algn="l" rtl="0">
              <a:lnSpc>
                <a:spcPct val="97000"/>
              </a:lnSpc>
              <a:spcBef>
                <a:spcPts val="0"/>
              </a:spcBef>
              <a:spcAft>
                <a:spcPts val="0"/>
              </a:spcAft>
              <a:buClr>
                <a:schemeClr val="dk1"/>
              </a:buClr>
              <a:buSzPts val="2000"/>
              <a:buAutoNum type="arabicPeriod"/>
            </a:pPr>
            <a:r>
              <a:rPr lang="en-US" sz="2000">
                <a:solidFill>
                  <a:schemeClr val="dk1"/>
                </a:solidFill>
              </a:rPr>
              <a:t>2021 AACN Essentials</a:t>
            </a:r>
            <a:endParaRPr sz="2000">
              <a:solidFill>
                <a:schemeClr val="dk1"/>
              </a:solidFill>
            </a:endParaRPr>
          </a:p>
        </p:txBody>
      </p:sp>
      <p:sp>
        <p:nvSpPr>
          <p:cNvPr id="149" name="Google Shape;149;p5"/>
          <p:cNvSpPr txBox="1">
            <a:spLocks noGrp="1"/>
          </p:cNvSpPr>
          <p:nvPr>
            <p:ph type="sldNum" idx="12"/>
          </p:nvPr>
        </p:nvSpPr>
        <p:spPr>
          <a:xfrm>
            <a:off x="6457950" y="4800600"/>
            <a:ext cx="2057400" cy="273844"/>
          </a:xfrm>
          <a:prstGeom prst="rect">
            <a:avLst/>
          </a:prstGeom>
          <a:noFill/>
          <a:ln>
            <a:noFill/>
          </a:ln>
        </p:spPr>
        <p:txBody>
          <a:bodyPr spcFirstLastPara="1" wrap="square" lIns="68550" tIns="34275" rIns="68550" bIns="34275" anchor="ctr" anchorCtr="0">
            <a:noAutofit/>
          </a:bodyPr>
          <a:lstStyle/>
          <a:p>
            <a:pPr marL="0" lvl="0" indent="0" algn="r" rtl="0">
              <a:lnSpc>
                <a:spcPct val="100000"/>
              </a:lnSpc>
              <a:spcBef>
                <a:spcPts val="0"/>
              </a:spcBef>
              <a:spcAft>
                <a:spcPts val="0"/>
              </a:spcAft>
              <a:buSzPts val="10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a:spLocks noGrp="1"/>
          </p:cNvSpPr>
          <p:nvPr>
            <p:ph type="title"/>
          </p:nvPr>
        </p:nvSpPr>
        <p:spPr>
          <a:xfrm>
            <a:off x="3883689" y="408590"/>
            <a:ext cx="4800600" cy="1262978"/>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2800"/>
              <a:buNone/>
            </a:pPr>
            <a:r>
              <a:rPr lang="en-US"/>
              <a:t>DEI Practitioner's Impact on Healthcare Outcomes</a:t>
            </a:r>
            <a:endParaRPr/>
          </a:p>
        </p:txBody>
      </p:sp>
      <p:pic>
        <p:nvPicPr>
          <p:cNvPr id="156" name="Google Shape;156;p6"/>
          <p:cNvPicPr preferRelativeResize="0">
            <a:picLocks noGrp="1"/>
          </p:cNvPicPr>
          <p:nvPr>
            <p:ph type="pic" idx="2"/>
          </p:nvPr>
        </p:nvPicPr>
        <p:blipFill rotWithShape="1">
          <a:blip r:embed="rId3">
            <a:alphaModFix/>
          </a:blip>
          <a:srcRect/>
          <a:stretch/>
        </p:blipFill>
        <p:spPr>
          <a:xfrm>
            <a:off x="223918" y="1341431"/>
            <a:ext cx="3714836" cy="2786127"/>
          </a:xfrm>
          <a:prstGeom prst="rect">
            <a:avLst/>
          </a:prstGeom>
          <a:noFill/>
          <a:ln>
            <a:noFill/>
          </a:ln>
        </p:spPr>
      </p:pic>
      <p:sp>
        <p:nvSpPr>
          <p:cNvPr id="157" name="Google Shape;157;p6"/>
          <p:cNvSpPr txBox="1">
            <a:spLocks noGrp="1"/>
          </p:cNvSpPr>
          <p:nvPr>
            <p:ph type="body" idx="1"/>
          </p:nvPr>
        </p:nvSpPr>
        <p:spPr>
          <a:xfrm>
            <a:off x="3883700" y="1807326"/>
            <a:ext cx="4800600" cy="2320200"/>
          </a:xfrm>
          <a:prstGeom prst="rect">
            <a:avLst/>
          </a:prstGeom>
          <a:noFill/>
          <a:ln>
            <a:noFill/>
          </a:ln>
        </p:spPr>
        <p:txBody>
          <a:bodyPr spcFirstLastPara="1" wrap="square" lIns="68550" tIns="34275" rIns="68550" bIns="34275" anchor="t" anchorCtr="0">
            <a:normAutofit/>
          </a:bodyPr>
          <a:lstStyle/>
          <a:p>
            <a:pPr marL="342900" lvl="0" indent="-273844" algn="l" rtl="0">
              <a:lnSpc>
                <a:spcPct val="107000"/>
              </a:lnSpc>
              <a:spcBef>
                <a:spcPts val="0"/>
              </a:spcBef>
              <a:spcAft>
                <a:spcPts val="0"/>
              </a:spcAft>
              <a:buSzPts val="2150"/>
              <a:buChar char="+"/>
            </a:pPr>
            <a:r>
              <a:rPr lang="en-US" sz="2000">
                <a:solidFill>
                  <a:schemeClr val="dk1"/>
                </a:solidFill>
              </a:rPr>
              <a:t>Health equity</a:t>
            </a:r>
            <a:endParaRPr sz="2000">
              <a:solidFill>
                <a:schemeClr val="dk1"/>
              </a:solidFill>
            </a:endParaRPr>
          </a:p>
          <a:p>
            <a:pPr marL="342900" lvl="0" indent="-273844" algn="l" rtl="0">
              <a:lnSpc>
                <a:spcPct val="107000"/>
              </a:lnSpc>
              <a:spcBef>
                <a:spcPts val="0"/>
              </a:spcBef>
              <a:spcAft>
                <a:spcPts val="0"/>
              </a:spcAft>
              <a:buSzPts val="2150"/>
              <a:buChar char="+"/>
            </a:pPr>
            <a:r>
              <a:rPr lang="en-US" sz="2000">
                <a:solidFill>
                  <a:schemeClr val="dk1"/>
                </a:solidFill>
              </a:rPr>
              <a:t>Advocacy</a:t>
            </a:r>
            <a:endParaRPr sz="2000">
              <a:solidFill>
                <a:schemeClr val="dk1"/>
              </a:solidFill>
            </a:endParaRPr>
          </a:p>
          <a:p>
            <a:pPr marL="342900" lvl="0" indent="-273844" algn="l" rtl="0">
              <a:lnSpc>
                <a:spcPct val="107000"/>
              </a:lnSpc>
              <a:spcBef>
                <a:spcPts val="0"/>
              </a:spcBef>
              <a:spcAft>
                <a:spcPts val="0"/>
              </a:spcAft>
              <a:buSzPts val="2150"/>
              <a:buChar char="+"/>
            </a:pPr>
            <a:r>
              <a:rPr lang="en-US" sz="2000">
                <a:solidFill>
                  <a:schemeClr val="dk1"/>
                </a:solidFill>
              </a:rPr>
              <a:t>Improved Communication and trust</a:t>
            </a:r>
            <a:endParaRPr sz="2000">
              <a:solidFill>
                <a:schemeClr val="dk1"/>
              </a:solidFill>
            </a:endParaRPr>
          </a:p>
          <a:p>
            <a:pPr marL="342900" lvl="0" indent="-273844" algn="l" rtl="0">
              <a:lnSpc>
                <a:spcPct val="107000"/>
              </a:lnSpc>
              <a:spcBef>
                <a:spcPts val="0"/>
              </a:spcBef>
              <a:spcAft>
                <a:spcPts val="0"/>
              </a:spcAft>
              <a:buSzPts val="2150"/>
              <a:buChar char="+"/>
            </a:pPr>
            <a:r>
              <a:rPr lang="en-US" sz="2000">
                <a:solidFill>
                  <a:schemeClr val="dk1"/>
                </a:solidFill>
              </a:rPr>
              <a:t>A lack of diversity = poorer health and higher mortality rates </a:t>
            </a:r>
            <a:endParaRPr/>
          </a:p>
          <a:p>
            <a:pPr marL="342900" lvl="0" indent="-273843" algn="l" rtl="0">
              <a:lnSpc>
                <a:spcPct val="107000"/>
              </a:lnSpc>
              <a:spcBef>
                <a:spcPts val="0"/>
              </a:spcBef>
              <a:spcAft>
                <a:spcPts val="0"/>
              </a:spcAft>
              <a:buSzPts val="2150"/>
              <a:buChar char="+"/>
            </a:pPr>
            <a:r>
              <a:rPr lang="en-US" sz="2000">
                <a:solidFill>
                  <a:schemeClr val="dk1"/>
                </a:solidFill>
              </a:rPr>
              <a:t>Comfortability</a:t>
            </a:r>
            <a:endParaRPr sz="1013">
              <a:highlight>
                <a:srgbClr val="FFFFFF"/>
              </a:highlight>
            </a:endParaRPr>
          </a:p>
        </p:txBody>
      </p:sp>
      <p:sp>
        <p:nvSpPr>
          <p:cNvPr id="158" name="Google Shape;158;p6"/>
          <p:cNvSpPr txBox="1">
            <a:spLocks noGrp="1"/>
          </p:cNvSpPr>
          <p:nvPr>
            <p:ph type="sldNum" idx="12"/>
          </p:nvPr>
        </p:nvSpPr>
        <p:spPr>
          <a:xfrm>
            <a:off x="6457950" y="4800600"/>
            <a:ext cx="2057400" cy="273844"/>
          </a:xfrm>
          <a:prstGeom prst="rect">
            <a:avLst/>
          </a:prstGeom>
          <a:noFill/>
          <a:ln>
            <a:noFill/>
          </a:ln>
        </p:spPr>
        <p:txBody>
          <a:bodyPr spcFirstLastPara="1" wrap="square" lIns="68550" tIns="34275" rIns="68550" bIns="34275" anchor="ctr" anchorCtr="0">
            <a:noAutofit/>
          </a:bodyPr>
          <a:lstStyle/>
          <a:p>
            <a:pPr marL="0" lvl="0" indent="0" algn="r" rtl="0">
              <a:lnSpc>
                <a:spcPct val="100000"/>
              </a:lnSpc>
              <a:spcBef>
                <a:spcPts val="0"/>
              </a:spcBef>
              <a:spcAft>
                <a:spcPts val="0"/>
              </a:spcAft>
              <a:buSzPts val="10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227324" y="-8"/>
            <a:ext cx="8428725" cy="1127025"/>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4400"/>
              <a:buNone/>
            </a:pPr>
            <a:r>
              <a:rPr lang="en-US"/>
              <a:t>Intersectionality of DEI</a:t>
            </a:r>
            <a:endParaRPr/>
          </a:p>
        </p:txBody>
      </p:sp>
      <p:sp>
        <p:nvSpPr>
          <p:cNvPr id="165" name="Google Shape;165;p7"/>
          <p:cNvSpPr txBox="1">
            <a:spLocks noGrp="1"/>
          </p:cNvSpPr>
          <p:nvPr>
            <p:ph type="body" idx="1"/>
          </p:nvPr>
        </p:nvSpPr>
        <p:spPr>
          <a:xfrm>
            <a:off x="292332" y="1035450"/>
            <a:ext cx="4076775" cy="3003975"/>
          </a:xfrm>
          <a:prstGeom prst="rect">
            <a:avLst/>
          </a:prstGeom>
          <a:noFill/>
          <a:ln>
            <a:noFill/>
          </a:ln>
        </p:spPr>
        <p:txBody>
          <a:bodyPr spcFirstLastPara="1" wrap="square" lIns="68550" tIns="34275" rIns="68550" bIns="34275" anchor="t" anchorCtr="0">
            <a:normAutofit lnSpcReduction="10000"/>
          </a:bodyPr>
          <a:lstStyle/>
          <a:p>
            <a:pPr marL="52386" lvl="0" indent="0" algn="l" rtl="0">
              <a:lnSpc>
                <a:spcPct val="100000"/>
              </a:lnSpc>
              <a:spcBef>
                <a:spcPts val="750"/>
              </a:spcBef>
              <a:spcAft>
                <a:spcPts val="0"/>
              </a:spcAft>
              <a:buClr>
                <a:schemeClr val="dk1"/>
              </a:buClr>
              <a:buSzPts val="2500"/>
              <a:buNone/>
            </a:pPr>
            <a:r>
              <a:rPr lang="en-US" sz="1800" b="1">
                <a:solidFill>
                  <a:schemeClr val="dk1"/>
                </a:solidFill>
              </a:rPr>
              <a:t>A</a:t>
            </a:r>
            <a:r>
              <a:rPr lang="en-US" sz="2000" b="1">
                <a:solidFill>
                  <a:schemeClr val="dk1"/>
                </a:solidFill>
              </a:rPr>
              <a:t>cademic Nursing Education</a:t>
            </a:r>
            <a:endParaRPr sz="2000" b="1">
              <a:solidFill>
                <a:schemeClr val="dk1"/>
              </a:solidFill>
            </a:endParaRPr>
          </a:p>
          <a:p>
            <a:pPr marL="685800" lvl="1" indent="-252412" algn="l" rtl="0">
              <a:lnSpc>
                <a:spcPct val="100000"/>
              </a:lnSpc>
              <a:spcBef>
                <a:spcPts val="0"/>
              </a:spcBef>
              <a:spcAft>
                <a:spcPts val="0"/>
              </a:spcAft>
              <a:buClr>
                <a:schemeClr val="dk1"/>
              </a:buClr>
              <a:buSzPts val="1800"/>
              <a:buAutoNum type="alphaLcPeriod"/>
            </a:pPr>
            <a:r>
              <a:rPr lang="en-US" sz="1800">
                <a:solidFill>
                  <a:schemeClr val="dk1"/>
                </a:solidFill>
              </a:rPr>
              <a:t>Inclusive curriculum </a:t>
            </a:r>
            <a:endParaRPr sz="1800">
              <a:solidFill>
                <a:schemeClr val="dk1"/>
              </a:solidFill>
            </a:endParaRPr>
          </a:p>
          <a:p>
            <a:pPr marL="685800" lvl="1" indent="-252412" algn="l" rtl="0">
              <a:lnSpc>
                <a:spcPct val="100000"/>
              </a:lnSpc>
              <a:spcBef>
                <a:spcPts val="0"/>
              </a:spcBef>
              <a:spcAft>
                <a:spcPts val="0"/>
              </a:spcAft>
              <a:buClr>
                <a:schemeClr val="dk1"/>
              </a:buClr>
              <a:buSzPts val="1800"/>
              <a:buAutoNum type="alphaLcPeriod"/>
            </a:pPr>
            <a:r>
              <a:rPr lang="en-US" sz="1800">
                <a:solidFill>
                  <a:schemeClr val="dk1"/>
                </a:solidFill>
              </a:rPr>
              <a:t>Faculty development</a:t>
            </a:r>
            <a:endParaRPr sz="1800">
              <a:solidFill>
                <a:schemeClr val="dk1"/>
              </a:solidFill>
            </a:endParaRPr>
          </a:p>
          <a:p>
            <a:pPr marL="685800" lvl="1" indent="-252412" algn="l" rtl="0">
              <a:lnSpc>
                <a:spcPct val="100000"/>
              </a:lnSpc>
              <a:spcBef>
                <a:spcPts val="0"/>
              </a:spcBef>
              <a:spcAft>
                <a:spcPts val="0"/>
              </a:spcAft>
              <a:buClr>
                <a:schemeClr val="dk1"/>
              </a:buClr>
              <a:buSzPts val="1800"/>
              <a:buAutoNum type="alphaLcPeriod"/>
            </a:pPr>
            <a:r>
              <a:rPr lang="en-US" sz="1800">
                <a:solidFill>
                  <a:schemeClr val="dk1"/>
                </a:solidFill>
              </a:rPr>
              <a:t>Research and scholarship</a:t>
            </a:r>
            <a:endParaRPr sz="1800">
              <a:solidFill>
                <a:schemeClr val="dk1"/>
              </a:solidFill>
            </a:endParaRPr>
          </a:p>
          <a:p>
            <a:pPr marL="0" lvl="0" indent="0" algn="l" rtl="0">
              <a:lnSpc>
                <a:spcPct val="100000"/>
              </a:lnSpc>
              <a:spcBef>
                <a:spcPts val="750"/>
              </a:spcBef>
              <a:spcAft>
                <a:spcPts val="0"/>
              </a:spcAft>
              <a:buSzPts val="1800"/>
              <a:buNone/>
            </a:pPr>
            <a:endParaRPr sz="1800">
              <a:solidFill>
                <a:schemeClr val="dk1"/>
              </a:solidFill>
            </a:endParaRPr>
          </a:p>
          <a:p>
            <a:pPr marL="52386" lvl="0" indent="0" algn="l" rtl="0">
              <a:lnSpc>
                <a:spcPct val="100000"/>
              </a:lnSpc>
              <a:spcBef>
                <a:spcPts val="750"/>
              </a:spcBef>
              <a:spcAft>
                <a:spcPts val="0"/>
              </a:spcAft>
              <a:buClr>
                <a:schemeClr val="dk1"/>
              </a:buClr>
              <a:buSzPts val="2500"/>
              <a:buNone/>
            </a:pPr>
            <a:r>
              <a:rPr lang="en-US" sz="2000" b="1">
                <a:solidFill>
                  <a:schemeClr val="dk1"/>
                </a:solidFill>
              </a:rPr>
              <a:t>Clinical Nursing Practice </a:t>
            </a:r>
            <a:endParaRPr sz="2000" b="1">
              <a:solidFill>
                <a:schemeClr val="dk1"/>
              </a:solidFill>
            </a:endParaRPr>
          </a:p>
          <a:p>
            <a:pPr marL="685800" lvl="1" indent="-252412" algn="l" rtl="0">
              <a:lnSpc>
                <a:spcPct val="100000"/>
              </a:lnSpc>
              <a:spcBef>
                <a:spcPts val="0"/>
              </a:spcBef>
              <a:spcAft>
                <a:spcPts val="0"/>
              </a:spcAft>
              <a:buClr>
                <a:schemeClr val="dk1"/>
              </a:buClr>
              <a:buSzPts val="1800"/>
              <a:buAutoNum type="alphaLcPeriod"/>
            </a:pPr>
            <a:r>
              <a:rPr lang="en-US" sz="1800">
                <a:solidFill>
                  <a:schemeClr val="dk1"/>
                </a:solidFill>
              </a:rPr>
              <a:t>Patient-centered care</a:t>
            </a:r>
            <a:endParaRPr sz="1800">
              <a:solidFill>
                <a:schemeClr val="dk1"/>
              </a:solidFill>
            </a:endParaRPr>
          </a:p>
          <a:p>
            <a:pPr marL="685800" lvl="1" indent="-252412" algn="l" rtl="0">
              <a:lnSpc>
                <a:spcPct val="100000"/>
              </a:lnSpc>
              <a:spcBef>
                <a:spcPts val="0"/>
              </a:spcBef>
              <a:spcAft>
                <a:spcPts val="0"/>
              </a:spcAft>
              <a:buClr>
                <a:schemeClr val="dk1"/>
              </a:buClr>
              <a:buSzPts val="1800"/>
              <a:buAutoNum type="alphaLcPeriod"/>
            </a:pPr>
            <a:r>
              <a:rPr lang="en-US" sz="1800">
                <a:solidFill>
                  <a:schemeClr val="dk1"/>
                </a:solidFill>
              </a:rPr>
              <a:t>Inclusive workforce</a:t>
            </a:r>
            <a:endParaRPr sz="1800">
              <a:solidFill>
                <a:schemeClr val="dk1"/>
              </a:solidFill>
            </a:endParaRPr>
          </a:p>
          <a:p>
            <a:pPr marL="685800" lvl="1" indent="-252412" algn="l" rtl="0">
              <a:lnSpc>
                <a:spcPct val="100000"/>
              </a:lnSpc>
              <a:spcBef>
                <a:spcPts val="0"/>
              </a:spcBef>
              <a:spcAft>
                <a:spcPts val="0"/>
              </a:spcAft>
              <a:buClr>
                <a:schemeClr val="dk1"/>
              </a:buClr>
              <a:buSzPts val="1800"/>
              <a:buAutoNum type="alphaLcPeriod"/>
            </a:pPr>
            <a:r>
              <a:rPr lang="en-US" sz="1800">
                <a:solidFill>
                  <a:schemeClr val="dk1"/>
                </a:solidFill>
              </a:rPr>
              <a:t>Health equity</a:t>
            </a:r>
            <a:endParaRPr sz="1800">
              <a:solidFill>
                <a:schemeClr val="dk1"/>
              </a:solidFill>
            </a:endParaRPr>
          </a:p>
          <a:p>
            <a:pPr marL="685800" lvl="0" indent="0" algn="l" rtl="0">
              <a:lnSpc>
                <a:spcPct val="100000"/>
              </a:lnSpc>
              <a:spcBef>
                <a:spcPts val="750"/>
              </a:spcBef>
              <a:spcAft>
                <a:spcPts val="0"/>
              </a:spcAft>
              <a:buSzPts val="1800"/>
              <a:buNone/>
            </a:pPr>
            <a:endParaRPr sz="1200"/>
          </a:p>
        </p:txBody>
      </p:sp>
      <p:pic>
        <p:nvPicPr>
          <p:cNvPr id="166" name="Google Shape;166;p7"/>
          <p:cNvPicPr preferRelativeResize="0">
            <a:picLocks noGrp="1"/>
          </p:cNvPicPr>
          <p:nvPr>
            <p:ph type="pic" idx="2"/>
          </p:nvPr>
        </p:nvPicPr>
        <p:blipFill rotWithShape="1">
          <a:blip r:embed="rId3">
            <a:alphaModFix/>
          </a:blip>
          <a:srcRect/>
          <a:stretch/>
        </p:blipFill>
        <p:spPr>
          <a:xfrm>
            <a:off x="4848125" y="163513"/>
            <a:ext cx="4076701" cy="2962950"/>
          </a:xfrm>
          <a:prstGeom prst="rect">
            <a:avLst/>
          </a:prstGeom>
          <a:noFill/>
          <a:ln>
            <a:noFill/>
          </a:ln>
        </p:spPr>
      </p:pic>
      <p:sp>
        <p:nvSpPr>
          <p:cNvPr id="167" name="Google Shape;167;p7"/>
          <p:cNvSpPr txBox="1">
            <a:spLocks noGrp="1"/>
          </p:cNvSpPr>
          <p:nvPr>
            <p:ph type="sldNum" idx="12"/>
          </p:nvPr>
        </p:nvSpPr>
        <p:spPr>
          <a:xfrm>
            <a:off x="6457950" y="4800600"/>
            <a:ext cx="2057400" cy="273844"/>
          </a:xfrm>
          <a:prstGeom prst="rect">
            <a:avLst/>
          </a:prstGeom>
          <a:noFill/>
          <a:ln>
            <a:noFill/>
          </a:ln>
        </p:spPr>
        <p:txBody>
          <a:bodyPr spcFirstLastPara="1" wrap="square" lIns="68550" tIns="34275" rIns="68550" bIns="34275" anchor="ctr" anchorCtr="0">
            <a:noAutofit/>
          </a:bodyPr>
          <a:lstStyle/>
          <a:p>
            <a:pPr marL="0" lvl="0" indent="0" algn="r" rtl="0">
              <a:lnSpc>
                <a:spcPct val="100000"/>
              </a:lnSpc>
              <a:spcBef>
                <a:spcPts val="0"/>
              </a:spcBef>
              <a:spcAft>
                <a:spcPts val="0"/>
              </a:spcAft>
              <a:buSzPts val="1000"/>
              <a:buNone/>
            </a:pPr>
            <a:fld id="{00000000-1234-1234-1234-123412341234}" type="slidenum">
              <a:rPr lang="en-US"/>
              <a:t>7</a:t>
            </a:fld>
            <a:endParaRPr/>
          </a:p>
        </p:txBody>
      </p:sp>
      <p:sp>
        <p:nvSpPr>
          <p:cNvPr id="168" name="Google Shape;168;p7"/>
          <p:cNvSpPr/>
          <p:nvPr/>
        </p:nvSpPr>
        <p:spPr>
          <a:xfrm rot="10800000">
            <a:off x="8606007" y="4071529"/>
            <a:ext cx="318811" cy="318811"/>
          </a:xfrm>
          <a:prstGeom prst="ellipse">
            <a:avLst/>
          </a:prstGeom>
          <a:solidFill>
            <a:schemeClr val="lt1"/>
          </a:solidFill>
          <a:ln>
            <a:noFill/>
          </a:ln>
          <a:effectLst>
            <a:outerShdw blurRad="101600" dist="38100" dir="16200000" rotWithShape="0">
              <a:srgbClr val="000000">
                <a:alpha val="4313"/>
              </a:srgbClr>
            </a:outerShdw>
          </a:effectLst>
        </p:spPr>
        <p:txBody>
          <a:bodyPr spcFirstLastPara="1" wrap="square" lIns="68550" tIns="34275" rIns="68550" bIns="34275" anchor="ctr" anchorCtr="0">
            <a:noAutofit/>
          </a:bodyPr>
          <a:lstStyle/>
          <a:p>
            <a:pPr marL="0" marR="0" lvl="0" indent="0" algn="l" rtl="0">
              <a:lnSpc>
                <a:spcPct val="100000"/>
              </a:lnSpc>
              <a:spcBef>
                <a:spcPts val="0"/>
              </a:spcBef>
              <a:spcAft>
                <a:spcPts val="0"/>
              </a:spcAft>
              <a:buNone/>
            </a:pPr>
            <a:endParaRPr sz="135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8"/>
          <p:cNvSpPr txBox="1">
            <a:spLocks noGrp="1"/>
          </p:cNvSpPr>
          <p:nvPr>
            <p:ph type="title"/>
          </p:nvPr>
        </p:nvSpPr>
        <p:spPr>
          <a:xfrm>
            <a:off x="371269" y="111169"/>
            <a:ext cx="6702300" cy="7807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4400"/>
              <a:buNone/>
            </a:pPr>
            <a:r>
              <a:rPr lang="en-US"/>
              <a:t>Best Practice Strategies</a:t>
            </a:r>
            <a:endParaRPr/>
          </a:p>
        </p:txBody>
      </p:sp>
      <p:sp>
        <p:nvSpPr>
          <p:cNvPr id="175" name="Google Shape;175;p8"/>
          <p:cNvSpPr txBox="1">
            <a:spLocks noGrp="1"/>
          </p:cNvSpPr>
          <p:nvPr>
            <p:ph type="sldNum" idx="12"/>
          </p:nvPr>
        </p:nvSpPr>
        <p:spPr>
          <a:xfrm>
            <a:off x="6457950" y="4800600"/>
            <a:ext cx="2057400" cy="273825"/>
          </a:xfrm>
          <a:prstGeom prst="rect">
            <a:avLst/>
          </a:prstGeom>
          <a:noFill/>
          <a:ln>
            <a:noFill/>
          </a:ln>
        </p:spPr>
        <p:txBody>
          <a:bodyPr spcFirstLastPara="1" wrap="square" lIns="68550" tIns="34275" rIns="68550" bIns="34275" anchor="ctr" anchorCtr="0">
            <a:noAutofit/>
          </a:bodyPr>
          <a:lstStyle/>
          <a:p>
            <a:pPr marL="0" lvl="0" indent="0" algn="r" rtl="0">
              <a:lnSpc>
                <a:spcPct val="100000"/>
              </a:lnSpc>
              <a:spcBef>
                <a:spcPts val="0"/>
              </a:spcBef>
              <a:spcAft>
                <a:spcPts val="0"/>
              </a:spcAft>
              <a:buSzPts val="1000"/>
              <a:buNone/>
            </a:pPr>
            <a:fld id="{00000000-1234-1234-1234-123412341234}" type="slidenum">
              <a:rPr lang="en-US"/>
              <a:t>8</a:t>
            </a:fld>
            <a:endParaRPr/>
          </a:p>
        </p:txBody>
      </p:sp>
      <p:sp>
        <p:nvSpPr>
          <p:cNvPr id="176" name="Google Shape;176;p8"/>
          <p:cNvSpPr/>
          <p:nvPr/>
        </p:nvSpPr>
        <p:spPr>
          <a:xfrm rot="10800000">
            <a:off x="8605993" y="4071515"/>
            <a:ext cx="318825" cy="318825"/>
          </a:xfrm>
          <a:prstGeom prst="ellipse">
            <a:avLst/>
          </a:prstGeom>
          <a:solidFill>
            <a:schemeClr val="lt1"/>
          </a:solidFill>
          <a:ln>
            <a:noFill/>
          </a:ln>
          <a:effectLst>
            <a:outerShdw blurRad="101600" dist="38100" dir="16200000" rotWithShape="0">
              <a:srgbClr val="000000">
                <a:alpha val="4313"/>
              </a:srgbClr>
            </a:outerShdw>
          </a:effectLst>
        </p:spPr>
        <p:txBody>
          <a:bodyPr spcFirstLastPara="1" wrap="square" lIns="68550" tIns="34275" rIns="68550" bIns="34275" anchor="ctr" anchorCtr="0">
            <a:noAutofit/>
          </a:bodyPr>
          <a:lstStyle/>
          <a:p>
            <a:pPr marL="0" marR="0" lvl="0" indent="0" algn="l" rtl="0">
              <a:lnSpc>
                <a:spcPct val="100000"/>
              </a:lnSpc>
              <a:spcBef>
                <a:spcPts val="0"/>
              </a:spcBef>
              <a:spcAft>
                <a:spcPts val="0"/>
              </a:spcAft>
              <a:buNone/>
            </a:pPr>
            <a:endParaRPr sz="1350" b="0" i="0" u="none" strike="noStrike" cap="none">
              <a:solidFill>
                <a:schemeClr val="dk1"/>
              </a:solidFill>
              <a:latin typeface="Open Sans"/>
              <a:ea typeface="Open Sans"/>
              <a:cs typeface="Open Sans"/>
              <a:sym typeface="Open Sans"/>
            </a:endParaRPr>
          </a:p>
        </p:txBody>
      </p:sp>
      <p:pic>
        <p:nvPicPr>
          <p:cNvPr id="177" name="Google Shape;177;p8"/>
          <p:cNvPicPr preferRelativeResize="0"/>
          <p:nvPr/>
        </p:nvPicPr>
        <p:blipFill>
          <a:blip r:embed="rId3">
            <a:alphaModFix/>
          </a:blip>
          <a:stretch>
            <a:fillRect/>
          </a:stretch>
        </p:blipFill>
        <p:spPr>
          <a:xfrm>
            <a:off x="2563475" y="819694"/>
            <a:ext cx="4813526" cy="39467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227324" y="-8"/>
            <a:ext cx="8428725" cy="1127025"/>
          </a:xfrm>
          <a:prstGeom prst="rect">
            <a:avLst/>
          </a:prstGeom>
          <a:noFill/>
          <a:ln>
            <a:noFill/>
          </a:ln>
        </p:spPr>
        <p:txBody>
          <a:bodyPr spcFirstLastPara="1" wrap="square" lIns="68550" tIns="34275" rIns="68550" bIns="34275" anchor="ctr" anchorCtr="0">
            <a:normAutofit/>
          </a:bodyPr>
          <a:lstStyle/>
          <a:p>
            <a:pPr marL="0" lvl="0" indent="0" algn="ctr" rtl="0">
              <a:lnSpc>
                <a:spcPct val="90000"/>
              </a:lnSpc>
              <a:spcBef>
                <a:spcPts val="0"/>
              </a:spcBef>
              <a:spcAft>
                <a:spcPts val="0"/>
              </a:spcAft>
              <a:buSzPts val="4400"/>
              <a:buNone/>
            </a:pPr>
            <a:r>
              <a:rPr lang="en-US"/>
              <a:t>DEI in Academia vs. Nursing Practice</a:t>
            </a:r>
            <a:endParaRPr/>
          </a:p>
        </p:txBody>
      </p:sp>
      <p:sp>
        <p:nvSpPr>
          <p:cNvPr id="184" name="Google Shape;184;p9"/>
          <p:cNvSpPr txBox="1">
            <a:spLocks noGrp="1"/>
          </p:cNvSpPr>
          <p:nvPr>
            <p:ph type="sldNum" idx="12"/>
          </p:nvPr>
        </p:nvSpPr>
        <p:spPr>
          <a:xfrm>
            <a:off x="6457950" y="4800600"/>
            <a:ext cx="2057400" cy="273825"/>
          </a:xfrm>
          <a:prstGeom prst="rect">
            <a:avLst/>
          </a:prstGeom>
          <a:noFill/>
          <a:ln>
            <a:noFill/>
          </a:ln>
        </p:spPr>
        <p:txBody>
          <a:bodyPr spcFirstLastPara="1" wrap="square" lIns="68550" tIns="34275" rIns="68550" bIns="34275" anchor="ctr" anchorCtr="0">
            <a:noAutofit/>
          </a:bodyPr>
          <a:lstStyle/>
          <a:p>
            <a:pPr marL="0" lvl="0" indent="0" algn="r" rtl="0">
              <a:lnSpc>
                <a:spcPct val="100000"/>
              </a:lnSpc>
              <a:spcBef>
                <a:spcPts val="0"/>
              </a:spcBef>
              <a:spcAft>
                <a:spcPts val="0"/>
              </a:spcAft>
              <a:buSzPts val="1000"/>
              <a:buNone/>
            </a:pPr>
            <a:fld id="{00000000-1234-1234-1234-123412341234}" type="slidenum">
              <a:rPr lang="en-US"/>
              <a:t>9</a:t>
            </a:fld>
            <a:endParaRPr/>
          </a:p>
        </p:txBody>
      </p:sp>
      <p:sp>
        <p:nvSpPr>
          <p:cNvPr id="185" name="Google Shape;185;p9"/>
          <p:cNvSpPr/>
          <p:nvPr/>
        </p:nvSpPr>
        <p:spPr>
          <a:xfrm rot="10800000">
            <a:off x="8605993" y="4071515"/>
            <a:ext cx="318825" cy="318825"/>
          </a:xfrm>
          <a:prstGeom prst="ellipse">
            <a:avLst/>
          </a:prstGeom>
          <a:solidFill>
            <a:schemeClr val="lt1"/>
          </a:solidFill>
          <a:ln>
            <a:noFill/>
          </a:ln>
          <a:effectLst>
            <a:outerShdw blurRad="101600" dist="38100" dir="16200000" rotWithShape="0">
              <a:srgbClr val="000000">
                <a:alpha val="4705"/>
              </a:srgbClr>
            </a:outerShdw>
          </a:effectLst>
        </p:spPr>
        <p:txBody>
          <a:bodyPr spcFirstLastPara="1" wrap="square" lIns="68550" tIns="34275" rIns="68550" bIns="34275" anchor="ctr" anchorCtr="0">
            <a:noAutofit/>
          </a:bodyPr>
          <a:lstStyle/>
          <a:p>
            <a:pPr marL="0" marR="0" lvl="0" indent="0" algn="l" rtl="0">
              <a:lnSpc>
                <a:spcPct val="100000"/>
              </a:lnSpc>
              <a:spcBef>
                <a:spcPts val="0"/>
              </a:spcBef>
              <a:spcAft>
                <a:spcPts val="0"/>
              </a:spcAft>
              <a:buNone/>
            </a:pPr>
            <a:endParaRPr sz="1350" b="0" i="0" u="none" strike="noStrike" cap="none">
              <a:solidFill>
                <a:schemeClr val="dk1"/>
              </a:solidFill>
              <a:latin typeface="Open Sans"/>
              <a:ea typeface="Open Sans"/>
              <a:cs typeface="Open Sans"/>
              <a:sym typeface="Open Sans"/>
            </a:endParaRPr>
          </a:p>
        </p:txBody>
      </p:sp>
      <p:pic>
        <p:nvPicPr>
          <p:cNvPr id="186" name="Google Shape;186;p9" descr="Diverse Group Of Doctors And Nurses Stock Illustration - Download Image Now  - Nurse, UK, Community - iStock"/>
          <p:cNvPicPr preferRelativeResize="0"/>
          <p:nvPr/>
        </p:nvPicPr>
        <p:blipFill rotWithShape="1">
          <a:blip r:embed="rId3">
            <a:alphaModFix/>
          </a:blip>
          <a:srcRect/>
          <a:stretch/>
        </p:blipFill>
        <p:spPr>
          <a:xfrm>
            <a:off x="6347882" y="3088056"/>
            <a:ext cx="2277544" cy="1611975"/>
          </a:xfrm>
          <a:prstGeom prst="rect">
            <a:avLst/>
          </a:prstGeom>
          <a:noFill/>
          <a:ln>
            <a:noFill/>
          </a:ln>
        </p:spPr>
      </p:pic>
      <p:graphicFrame>
        <p:nvGraphicFramePr>
          <p:cNvPr id="187" name="Google Shape;187;p9"/>
          <p:cNvGraphicFramePr/>
          <p:nvPr/>
        </p:nvGraphicFramePr>
        <p:xfrm>
          <a:off x="714375" y="1127025"/>
          <a:ext cx="3000000" cy="3000000"/>
        </p:xfrm>
        <a:graphic>
          <a:graphicData uri="http://schemas.openxmlformats.org/drawingml/2006/table">
            <a:tbl>
              <a:tblPr>
                <a:noFill/>
                <a:tableStyleId>{F9D8855F-FFF7-4A61-A988-8B0D0E353A08}</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tblGrid>
              <a:tr h="515400">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sng"/>
                        <a:t>Topic Area</a:t>
                      </a:r>
                      <a:endParaRPr sz="1300" b="1" u="sng" strike="noStrike" cap="none"/>
                    </a:p>
                  </a:txBody>
                  <a:tcPr marL="68575" marR="68575" marT="68575" marB="68575"/>
                </a:tc>
                <a:tc>
                  <a:txBody>
                    <a:bodyPr/>
                    <a:lstStyle/>
                    <a:p>
                      <a:pPr marL="0" lvl="0" indent="0" algn="ctr" rtl="0">
                        <a:spcBef>
                          <a:spcPts val="0"/>
                        </a:spcBef>
                        <a:spcAft>
                          <a:spcPts val="0"/>
                        </a:spcAft>
                        <a:buClr>
                          <a:schemeClr val="dk1"/>
                        </a:buClr>
                        <a:buSzPts val="1300"/>
                        <a:buFont typeface="Arial"/>
                        <a:buNone/>
                      </a:pPr>
                      <a:r>
                        <a:rPr lang="en-US" sz="1300" b="1" u="sng">
                          <a:solidFill>
                            <a:schemeClr val="dk1"/>
                          </a:solidFill>
                        </a:rPr>
                        <a:t>Academia</a:t>
                      </a:r>
                      <a:endParaRPr sz="1300" b="1" u="sng" strike="noStrike" cap="none"/>
                    </a:p>
                  </a:txBody>
                  <a:tcPr marL="68575" marR="68575" marT="68575" marB="6857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sng" strike="noStrike" cap="none"/>
                        <a:t>Nursing Practice</a:t>
                      </a:r>
                      <a:endParaRPr sz="1300" b="1" u="sng" strike="noStrike" cap="none"/>
                    </a:p>
                  </a:txBody>
                  <a:tcPr marL="68575" marR="68575" marT="68575" marB="68575"/>
                </a:tc>
                <a:extLst>
                  <a:ext uri="{0D108BD9-81ED-4DB2-BD59-A6C34878D82A}">
                    <a16:rowId xmlns:a16="http://schemas.microsoft.com/office/drawing/2014/main" val="10000"/>
                  </a:ext>
                </a:extLst>
              </a:tr>
              <a:tr h="515400">
                <a:tc>
                  <a:txBody>
                    <a:bodyPr/>
                    <a:lstStyle/>
                    <a:p>
                      <a:pPr marL="19050" lvl="0" indent="0" algn="ctr" rtl="0">
                        <a:spcBef>
                          <a:spcPts val="0"/>
                        </a:spcBef>
                        <a:spcAft>
                          <a:spcPts val="0"/>
                        </a:spcAft>
                        <a:buClr>
                          <a:schemeClr val="dk1"/>
                        </a:buClr>
                        <a:buSzPts val="1100"/>
                        <a:buFont typeface="Arial"/>
                        <a:buNone/>
                      </a:pPr>
                      <a:r>
                        <a:rPr lang="en-US" sz="1100" b="1">
                          <a:solidFill>
                            <a:schemeClr val="dk1"/>
                          </a:solidFill>
                        </a:rPr>
                        <a:t>Clinical Education</a:t>
                      </a:r>
                      <a:endParaRPr sz="1100" b="1">
                        <a:solidFill>
                          <a:schemeClr val="dk1"/>
                        </a:solidFill>
                      </a:endParaRPr>
                    </a:p>
                    <a:p>
                      <a:pPr marL="19050" marR="0" lvl="0" indent="0" algn="ctr" rtl="0">
                        <a:lnSpc>
                          <a:spcPct val="100000"/>
                        </a:lnSpc>
                        <a:spcBef>
                          <a:spcPts val="0"/>
                        </a:spcBef>
                        <a:spcAft>
                          <a:spcPts val="0"/>
                        </a:spcAft>
                        <a:buNone/>
                      </a:pPr>
                      <a:endParaRPr sz="1100"/>
                    </a:p>
                  </a:txBody>
                  <a:tcPr marL="68575" marR="68575" marT="68575" marB="68575"/>
                </a:tc>
                <a:tc>
                  <a:txBody>
                    <a:bodyPr/>
                    <a:lstStyle/>
                    <a:p>
                      <a:pPr marL="19050" marR="0" lvl="0" indent="0" algn="ctr" rtl="0">
                        <a:lnSpc>
                          <a:spcPct val="100000"/>
                        </a:lnSpc>
                        <a:spcBef>
                          <a:spcPts val="0"/>
                        </a:spcBef>
                        <a:spcAft>
                          <a:spcPts val="0"/>
                        </a:spcAft>
                        <a:buNone/>
                      </a:pPr>
                      <a:r>
                        <a:rPr lang="en-US" sz="1100">
                          <a:solidFill>
                            <a:schemeClr val="dk1"/>
                          </a:solidFill>
                        </a:rPr>
                        <a:t>Health Assessment</a:t>
                      </a:r>
                      <a:endParaRPr sz="1100" u="none" strike="noStrike" cap="none"/>
                    </a:p>
                  </a:txBody>
                  <a:tcPr marL="68575" marR="68575" marT="68575" marB="68575"/>
                </a:tc>
                <a:tc>
                  <a:txBody>
                    <a:bodyPr/>
                    <a:lstStyle/>
                    <a:p>
                      <a:pPr marL="19050" marR="0" lvl="0" indent="0" algn="ctr" rtl="0">
                        <a:lnSpc>
                          <a:spcPct val="100000"/>
                        </a:lnSpc>
                        <a:spcBef>
                          <a:spcPts val="0"/>
                        </a:spcBef>
                        <a:spcAft>
                          <a:spcPts val="0"/>
                        </a:spcAft>
                        <a:buNone/>
                      </a:pPr>
                      <a:r>
                        <a:rPr lang="en-US" sz="1100" u="none" strike="noStrike" cap="none"/>
                        <a:t>Patient Outcomes</a:t>
                      </a:r>
                      <a:endParaRPr sz="1100" u="none" strike="noStrike" cap="none"/>
                    </a:p>
                  </a:txBody>
                  <a:tcPr marL="68575" marR="68575" marT="68575" marB="68575"/>
                </a:tc>
                <a:extLst>
                  <a:ext uri="{0D108BD9-81ED-4DB2-BD59-A6C34878D82A}">
                    <a16:rowId xmlns:a16="http://schemas.microsoft.com/office/drawing/2014/main" val="10001"/>
                  </a:ext>
                </a:extLst>
              </a:tr>
              <a:tr h="515400">
                <a:tc>
                  <a:txBody>
                    <a:bodyPr/>
                    <a:lstStyle/>
                    <a:p>
                      <a:pPr marL="19050" marR="0" lvl="0" indent="0" algn="ctr" rtl="0">
                        <a:lnSpc>
                          <a:spcPct val="100000"/>
                        </a:lnSpc>
                        <a:spcBef>
                          <a:spcPts val="0"/>
                        </a:spcBef>
                        <a:spcAft>
                          <a:spcPts val="0"/>
                        </a:spcAft>
                        <a:buNone/>
                      </a:pPr>
                      <a:r>
                        <a:rPr lang="en-US" sz="1100" b="1">
                          <a:solidFill>
                            <a:schemeClr val="dk1"/>
                          </a:solidFill>
                        </a:rPr>
                        <a:t>Grievances</a:t>
                      </a:r>
                      <a:endParaRPr sz="1100" u="none" strike="noStrike" cap="none"/>
                    </a:p>
                  </a:txBody>
                  <a:tcPr marL="68575" marR="68575" marT="68575" marB="68575"/>
                </a:tc>
                <a:tc>
                  <a:txBody>
                    <a:bodyPr/>
                    <a:lstStyle/>
                    <a:p>
                      <a:pPr marL="19050" lvl="0" indent="0" algn="ctr" rtl="0">
                        <a:spcBef>
                          <a:spcPts val="0"/>
                        </a:spcBef>
                        <a:spcAft>
                          <a:spcPts val="0"/>
                        </a:spcAft>
                        <a:buClr>
                          <a:schemeClr val="dk1"/>
                        </a:buClr>
                        <a:buSzPts val="1100"/>
                        <a:buFont typeface="Arial"/>
                        <a:buNone/>
                      </a:pPr>
                      <a:r>
                        <a:rPr lang="en-US" sz="1100">
                          <a:solidFill>
                            <a:schemeClr val="dk1"/>
                          </a:solidFill>
                        </a:rPr>
                        <a:t>Judicial Board</a:t>
                      </a:r>
                      <a:endParaRPr sz="1100" b="1" u="none" strike="noStrike" cap="none"/>
                    </a:p>
                  </a:txBody>
                  <a:tcPr marL="68575" marR="68575" marT="68575" marB="68575"/>
                </a:tc>
                <a:tc>
                  <a:txBody>
                    <a:bodyPr/>
                    <a:lstStyle/>
                    <a:p>
                      <a:pPr marL="19050" marR="0" lvl="0" indent="0" algn="ctr" rtl="0">
                        <a:lnSpc>
                          <a:spcPct val="100000"/>
                        </a:lnSpc>
                        <a:spcBef>
                          <a:spcPts val="0"/>
                        </a:spcBef>
                        <a:spcAft>
                          <a:spcPts val="0"/>
                        </a:spcAft>
                        <a:buNone/>
                      </a:pPr>
                      <a:r>
                        <a:rPr lang="en-US" sz="1100" u="none" strike="noStrike" cap="none"/>
                        <a:t>Discrimination/Harassment</a:t>
                      </a:r>
                      <a:endParaRPr sz="1100" u="none" strike="noStrike" cap="none"/>
                    </a:p>
                  </a:txBody>
                  <a:tcPr marL="68575" marR="68575" marT="68575" marB="68575"/>
                </a:tc>
                <a:extLst>
                  <a:ext uri="{0D108BD9-81ED-4DB2-BD59-A6C34878D82A}">
                    <a16:rowId xmlns:a16="http://schemas.microsoft.com/office/drawing/2014/main" val="10002"/>
                  </a:ext>
                </a:extLst>
              </a:tr>
              <a:tr h="515400">
                <a:tc>
                  <a:txBody>
                    <a:bodyPr/>
                    <a:lstStyle/>
                    <a:p>
                      <a:pPr marL="19050" marR="0" lvl="0" indent="0" algn="ctr" rtl="0">
                        <a:lnSpc>
                          <a:spcPct val="100000"/>
                        </a:lnSpc>
                        <a:spcBef>
                          <a:spcPts val="0"/>
                        </a:spcBef>
                        <a:spcAft>
                          <a:spcPts val="0"/>
                        </a:spcAft>
                        <a:buNone/>
                      </a:pPr>
                      <a:r>
                        <a:rPr lang="en-US" sz="1100" b="1">
                          <a:solidFill>
                            <a:schemeClr val="dk1"/>
                          </a:solidFill>
                        </a:rPr>
                        <a:t>Affirmative Action</a:t>
                      </a:r>
                      <a:endParaRPr sz="1100" u="none" strike="noStrike" cap="none"/>
                    </a:p>
                  </a:txBody>
                  <a:tcPr marL="68575" marR="68575" marT="68575" marB="68575"/>
                </a:tc>
                <a:tc>
                  <a:txBody>
                    <a:bodyPr/>
                    <a:lstStyle/>
                    <a:p>
                      <a:pPr marL="19050" lvl="0" indent="0" algn="ctr" rtl="0">
                        <a:spcBef>
                          <a:spcPts val="0"/>
                        </a:spcBef>
                        <a:spcAft>
                          <a:spcPts val="0"/>
                        </a:spcAft>
                        <a:buClr>
                          <a:schemeClr val="dk1"/>
                        </a:buClr>
                        <a:buSzPts val="1100"/>
                        <a:buFont typeface="Arial"/>
                        <a:buNone/>
                      </a:pPr>
                      <a:r>
                        <a:rPr lang="en-US" sz="1100">
                          <a:solidFill>
                            <a:schemeClr val="dk1"/>
                          </a:solidFill>
                        </a:rPr>
                        <a:t>Scotus Decision </a:t>
                      </a:r>
                      <a:endParaRPr sz="1100" b="1" u="none" strike="noStrike" cap="none"/>
                    </a:p>
                  </a:txBody>
                  <a:tcPr marL="68575" marR="68575" marT="68575" marB="68575"/>
                </a:tc>
                <a:tc>
                  <a:txBody>
                    <a:bodyPr/>
                    <a:lstStyle/>
                    <a:p>
                      <a:pPr marL="19050" marR="0" lvl="0" indent="0" algn="ctr" rtl="0">
                        <a:lnSpc>
                          <a:spcPct val="100000"/>
                        </a:lnSpc>
                        <a:spcBef>
                          <a:spcPts val="0"/>
                        </a:spcBef>
                        <a:spcAft>
                          <a:spcPts val="0"/>
                        </a:spcAft>
                        <a:buNone/>
                      </a:pPr>
                      <a:r>
                        <a:rPr lang="en-US" sz="1100" u="none" strike="noStrike" cap="none"/>
                        <a:t>Good Faith Efforts</a:t>
                      </a:r>
                      <a:endParaRPr sz="1100" u="none" strike="noStrike" cap="none"/>
                    </a:p>
                  </a:txBody>
                  <a:tcPr marL="68575" marR="68575" marT="68575" marB="68575"/>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2023 Conference Brand Slid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2406</Words>
  <Application>Microsoft Office PowerPoint</Application>
  <PresentationFormat>On-screen Show (16:9)</PresentationFormat>
  <Paragraphs>203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Open Sans</vt:lpstr>
      <vt:lpstr>Times New Roman</vt:lpstr>
      <vt:lpstr>Quattrocento Sans</vt:lpstr>
      <vt:lpstr>2023 Conference Brand Slide</vt:lpstr>
      <vt:lpstr>This is Chess, not Checkers: Changing the Game of Diversity, Equity, and Inclusion (DEI) in Academia and Nursing Practice</vt:lpstr>
      <vt:lpstr>Learning Objectives</vt:lpstr>
      <vt:lpstr>The Golden Circle</vt:lpstr>
      <vt:lpstr>“ Of all the forms of inequality, injustice in health is the most shocking and inhumane.”</vt:lpstr>
      <vt:lpstr>The What?</vt:lpstr>
      <vt:lpstr>DEI Practitioner's Impact on Healthcare Outcomes</vt:lpstr>
      <vt:lpstr>Intersectionality of DEI</vt:lpstr>
      <vt:lpstr>Best Practice Strategies</vt:lpstr>
      <vt:lpstr>DEI in Academia vs. Nursing Practice</vt:lpstr>
      <vt:lpstr>Implications for Future Practice and Academia</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Chess, not Checkers: Changing the Game of Diversity, Equity, and Inclusion (DEI) in Academia and Nursing Practice</dc:title>
  <cp:lastModifiedBy>Conyers, Yvette</cp:lastModifiedBy>
  <cp:revision>1</cp:revision>
  <dcterms:modified xsi:type="dcterms:W3CDTF">2023-09-16T02:30:57Z</dcterms:modified>
</cp:coreProperties>
</file>