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62" r:id="rId4"/>
    <p:sldId id="259" r:id="rId5"/>
    <p:sldId id="264" r:id="rId6"/>
    <p:sldId id="265" r:id="rId7"/>
    <p:sldId id="271" r:id="rId8"/>
    <p:sldId id="266" r:id="rId9"/>
    <p:sldId id="272" r:id="rId10"/>
    <p:sldId id="267" r:id="rId11"/>
    <p:sldId id="273" r:id="rId12"/>
    <p:sldId id="274" r:id="rId13"/>
    <p:sldId id="275" r:id="rId14"/>
    <p:sldId id="276" r:id="rId15"/>
    <p:sldId id="277" r:id="rId16"/>
    <p:sldId id="278" r:id="rId17"/>
    <p:sldId id="279" r:id="rId18"/>
    <p:sldId id="281" r:id="rId19"/>
    <p:sldId id="282" r:id="rId20"/>
    <p:sldId id="280" r:id="rId21"/>
    <p:sldId id="283" r:id="rId22"/>
    <p:sldId id="284" r:id="rId23"/>
    <p:sldId id="285" r:id="rId24"/>
    <p:sldId id="286" r:id="rId25"/>
    <p:sldId id="292" r:id="rId26"/>
    <p:sldId id="287" r:id="rId27"/>
    <p:sldId id="288" r:id="rId28"/>
    <p:sldId id="290" r:id="rId29"/>
    <p:sldId id="291" r:id="rId30"/>
    <p:sldId id="289" r:id="rId31"/>
    <p:sldId id="268" r:id="rId32"/>
    <p:sldId id="269" r:id="rId33"/>
    <p:sldId id="25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19" autoAdjust="0"/>
    <p:restoredTop sz="87712" autoAdjust="0"/>
  </p:normalViewPr>
  <p:slideViewPr>
    <p:cSldViewPr snapToGrid="0">
      <p:cViewPr varScale="1">
        <p:scale>
          <a:sx n="79" d="100"/>
          <a:sy n="79" d="100"/>
        </p:scale>
        <p:origin x="68" y="1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 Identity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DF-4D89-8AB5-C66D608042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DF-4D89-8AB5-C66D608042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DF-4D89-8AB5-C66D60804226}"/>
              </c:ext>
            </c:extLst>
          </c:dPt>
          <c:cat>
            <c:strRef>
              <c:f>Sheet1!$A$2:$A$4</c:f>
              <c:strCache>
                <c:ptCount val="3"/>
                <c:pt idx="0">
                  <c:v>Female</c:v>
                </c:pt>
                <c:pt idx="1">
                  <c:v>Male</c:v>
                </c:pt>
                <c:pt idx="2">
                  <c:v>Other</c:v>
                </c:pt>
              </c:strCache>
            </c:strRef>
          </c:cat>
          <c:val>
            <c:numRef>
              <c:f>Sheet1!$B$2:$B$4</c:f>
              <c:numCache>
                <c:formatCode>General</c:formatCode>
                <c:ptCount val="3"/>
                <c:pt idx="0">
                  <c:v>95</c:v>
                </c:pt>
                <c:pt idx="1">
                  <c:v>3.1</c:v>
                </c:pt>
                <c:pt idx="2">
                  <c:v>1.8</c:v>
                </c:pt>
              </c:numCache>
            </c:numRef>
          </c:val>
          <c:extLst>
            <c:ext xmlns:c16="http://schemas.microsoft.com/office/drawing/2014/chart" uri="{C3380CC4-5D6E-409C-BE32-E72D297353CC}">
              <c16:uniqueId val="{00000000-4FD4-4795-956F-AE11E937CC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Ethnicity/Race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6E-41BF-9C57-380F331CBE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6E-41BF-9C57-380F331CBE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6E-41BF-9C57-380F331CBE8C}"/>
              </c:ext>
            </c:extLst>
          </c:dPt>
          <c:cat>
            <c:strRef>
              <c:f>Sheet1!$A$2:$A$4</c:f>
              <c:strCache>
                <c:ptCount val="2"/>
                <c:pt idx="0">
                  <c:v>White</c:v>
                </c:pt>
                <c:pt idx="1">
                  <c:v>Male</c:v>
                </c:pt>
              </c:strCache>
            </c:strRef>
          </c:cat>
          <c:val>
            <c:numRef>
              <c:f>Sheet1!$B$2:$B$4</c:f>
              <c:numCache>
                <c:formatCode>General</c:formatCode>
                <c:ptCount val="3"/>
                <c:pt idx="0">
                  <c:v>79</c:v>
                </c:pt>
                <c:pt idx="1">
                  <c:v>21</c:v>
                </c:pt>
              </c:numCache>
            </c:numRef>
          </c:val>
          <c:extLst>
            <c:ext xmlns:c16="http://schemas.microsoft.com/office/drawing/2014/chart" uri="{C3380CC4-5D6E-409C-BE32-E72D297353CC}">
              <c16:uniqueId val="{00000006-C56E-41BF-9C57-380F331CBE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Primary Role in Healthcare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Role</c:v>
                </c:pt>
              </c:strCache>
            </c:strRef>
          </c:tx>
          <c:explosion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CF95-4020-8D4B-E2997B489567}"/>
              </c:ext>
            </c:extLst>
          </c:dPt>
          <c:dPt>
            <c:idx val="4"/>
            <c:bubble3D val="0"/>
            <c:spPr>
              <a:solidFill>
                <a:schemeClr val="accent5"/>
              </a:solidFill>
              <a:ln w="19050">
                <a:solidFill>
                  <a:schemeClr val="lt1"/>
                </a:solidFill>
              </a:ln>
              <a:effectLst/>
            </c:spPr>
          </c:dPt>
          <c:cat>
            <c:strRef>
              <c:f>Sheet1!$A$2:$A$6</c:f>
              <c:strCache>
                <c:ptCount val="5"/>
                <c:pt idx="0">
                  <c:v>APRN</c:v>
                </c:pt>
                <c:pt idx="1">
                  <c:v>RN</c:v>
                </c:pt>
                <c:pt idx="2">
                  <c:v>Grad student</c:v>
                </c:pt>
                <c:pt idx="3">
                  <c:v>MD</c:v>
                </c:pt>
                <c:pt idx="4">
                  <c:v>Other</c:v>
                </c:pt>
              </c:strCache>
            </c:strRef>
          </c:cat>
          <c:val>
            <c:numRef>
              <c:f>Sheet1!$B$2:$B$6</c:f>
              <c:numCache>
                <c:formatCode>General</c:formatCode>
                <c:ptCount val="5"/>
                <c:pt idx="0">
                  <c:v>39.4</c:v>
                </c:pt>
                <c:pt idx="1">
                  <c:v>21.2</c:v>
                </c:pt>
                <c:pt idx="2">
                  <c:v>18.2</c:v>
                </c:pt>
                <c:pt idx="3">
                  <c:v>10.6</c:v>
                </c:pt>
                <c:pt idx="4">
                  <c:v>10.6</c:v>
                </c:pt>
              </c:numCache>
            </c:numRef>
          </c:val>
          <c:extLst>
            <c:ext xmlns:c16="http://schemas.microsoft.com/office/drawing/2014/chart" uri="{C3380CC4-5D6E-409C-BE32-E72D297353CC}">
              <c16:uniqueId val="{00000000-CF95-4020-8D4B-E2997B4895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Primary Clinical Setting</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Sheet1!$A$2:$A$6</c:f>
              <c:strCache>
                <c:ptCount val="5"/>
                <c:pt idx="0">
                  <c:v>Primary care</c:v>
                </c:pt>
                <c:pt idx="1">
                  <c:v>Acute care</c:v>
                </c:pt>
                <c:pt idx="2">
                  <c:v>Subspecialty</c:v>
                </c:pt>
                <c:pt idx="3">
                  <c:v>Education</c:v>
                </c:pt>
                <c:pt idx="4">
                  <c:v>Other</c:v>
                </c:pt>
              </c:strCache>
            </c:strRef>
          </c:cat>
          <c:val>
            <c:numRef>
              <c:f>Sheet1!$B$2:$B$6</c:f>
              <c:numCache>
                <c:formatCode>General</c:formatCode>
                <c:ptCount val="5"/>
                <c:pt idx="0">
                  <c:v>39.4</c:v>
                </c:pt>
                <c:pt idx="1">
                  <c:v>15.2</c:v>
                </c:pt>
                <c:pt idx="2">
                  <c:v>13.6</c:v>
                </c:pt>
                <c:pt idx="3">
                  <c:v>24.2</c:v>
                </c:pt>
                <c:pt idx="4">
                  <c:v>7.6</c:v>
                </c:pt>
              </c:numCache>
            </c:numRef>
          </c:val>
          <c:extLst>
            <c:ext xmlns:c16="http://schemas.microsoft.com/office/drawing/2014/chart" uri="{C3380CC4-5D6E-409C-BE32-E72D297353CC}">
              <c16:uniqueId val="{00000000-F530-4335-8F66-49158D399E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Before</a:t>
            </a:r>
            <a:r>
              <a:rPr lang="en-US" baseline="0" dirty="0"/>
              <a:t> and After Knowledge</a:t>
            </a:r>
            <a:endParaRPr lang="en-US" dirty="0"/>
          </a:p>
        </c:rich>
      </c:tx>
      <c:layout>
        <c:manualLayout>
          <c:xMode val="edge"/>
          <c:yMode val="edge"/>
          <c:x val="0.21896546282682469"/>
          <c:y val="0.1509629763646083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Before</c:v>
                </c:pt>
              </c:strCache>
            </c:strRef>
          </c:tx>
          <c:spPr>
            <a:solidFill>
              <a:schemeClr val="accent1"/>
            </a:solidFill>
            <a:ln>
              <a:noFill/>
            </a:ln>
            <a:effectLst/>
            <a:sp3d/>
          </c:spPr>
          <c:invertIfNegative val="0"/>
          <c:cat>
            <c:numRef>
              <c:f>Sheet1!$A$2:$A$9</c:f>
              <c:numCache>
                <c:formatCode>General</c:formatCode>
                <c:ptCount val="8"/>
                <c:pt idx="0">
                  <c:v>1</c:v>
                </c:pt>
                <c:pt idx="1">
                  <c:v>2</c:v>
                </c:pt>
                <c:pt idx="2">
                  <c:v>3</c:v>
                </c:pt>
                <c:pt idx="3">
                  <c:v>4</c:v>
                </c:pt>
                <c:pt idx="4">
                  <c:v>5</c:v>
                </c:pt>
                <c:pt idx="5">
                  <c:v>6</c:v>
                </c:pt>
                <c:pt idx="6">
                  <c:v>7</c:v>
                </c:pt>
              </c:numCache>
            </c:numRef>
          </c:cat>
          <c:val>
            <c:numRef>
              <c:f>Sheet1!$B$2:$B$9</c:f>
              <c:numCache>
                <c:formatCode>General</c:formatCode>
                <c:ptCount val="8"/>
                <c:pt idx="0">
                  <c:v>3.2</c:v>
                </c:pt>
                <c:pt idx="1">
                  <c:v>3.4</c:v>
                </c:pt>
                <c:pt idx="2">
                  <c:v>3.2</c:v>
                </c:pt>
                <c:pt idx="3">
                  <c:v>3.3</c:v>
                </c:pt>
                <c:pt idx="4">
                  <c:v>3.3</c:v>
                </c:pt>
                <c:pt idx="5">
                  <c:v>2.4</c:v>
                </c:pt>
                <c:pt idx="6">
                  <c:v>3.3</c:v>
                </c:pt>
              </c:numCache>
            </c:numRef>
          </c:val>
          <c:extLst>
            <c:ext xmlns:c16="http://schemas.microsoft.com/office/drawing/2014/chart" uri="{C3380CC4-5D6E-409C-BE32-E72D297353CC}">
              <c16:uniqueId val="{00000000-6767-44A3-97B6-AED0577743B8}"/>
            </c:ext>
          </c:extLst>
        </c:ser>
        <c:ser>
          <c:idx val="1"/>
          <c:order val="1"/>
          <c:tx>
            <c:strRef>
              <c:f>Sheet1!$C$1</c:f>
              <c:strCache>
                <c:ptCount val="1"/>
                <c:pt idx="0">
                  <c:v>After</c:v>
                </c:pt>
              </c:strCache>
            </c:strRef>
          </c:tx>
          <c:spPr>
            <a:solidFill>
              <a:schemeClr val="accent2"/>
            </a:solidFill>
            <a:ln>
              <a:noFill/>
            </a:ln>
            <a:effectLst/>
            <a:sp3d/>
          </c:spPr>
          <c:invertIfNegative val="0"/>
          <c:cat>
            <c:numRef>
              <c:f>Sheet1!$A$2:$A$9</c:f>
              <c:numCache>
                <c:formatCode>General</c:formatCode>
                <c:ptCount val="8"/>
                <c:pt idx="0">
                  <c:v>1</c:v>
                </c:pt>
                <c:pt idx="1">
                  <c:v>2</c:v>
                </c:pt>
                <c:pt idx="2">
                  <c:v>3</c:v>
                </c:pt>
                <c:pt idx="3">
                  <c:v>4</c:v>
                </c:pt>
                <c:pt idx="4">
                  <c:v>5</c:v>
                </c:pt>
                <c:pt idx="5">
                  <c:v>6</c:v>
                </c:pt>
                <c:pt idx="6">
                  <c:v>7</c:v>
                </c:pt>
              </c:numCache>
            </c:numRef>
          </c:cat>
          <c:val>
            <c:numRef>
              <c:f>Sheet1!$C$2:$C$9</c:f>
              <c:numCache>
                <c:formatCode>General</c:formatCode>
                <c:ptCount val="8"/>
                <c:pt idx="0">
                  <c:v>4</c:v>
                </c:pt>
                <c:pt idx="1">
                  <c:v>4.4000000000000004</c:v>
                </c:pt>
                <c:pt idx="2">
                  <c:v>4.4000000000000004</c:v>
                </c:pt>
                <c:pt idx="3">
                  <c:v>4.5</c:v>
                </c:pt>
                <c:pt idx="4">
                  <c:v>4</c:v>
                </c:pt>
                <c:pt idx="5">
                  <c:v>4.2</c:v>
                </c:pt>
                <c:pt idx="6">
                  <c:v>4.3</c:v>
                </c:pt>
              </c:numCache>
            </c:numRef>
          </c:val>
          <c:extLst>
            <c:ext xmlns:c16="http://schemas.microsoft.com/office/drawing/2014/chart" uri="{C3380CC4-5D6E-409C-BE32-E72D297353CC}">
              <c16:uniqueId val="{00000001-6767-44A3-97B6-AED0577743B8}"/>
            </c:ext>
          </c:extLst>
        </c:ser>
        <c:dLbls>
          <c:showLegendKey val="0"/>
          <c:showVal val="0"/>
          <c:showCatName val="0"/>
          <c:showSerName val="0"/>
          <c:showPercent val="0"/>
          <c:showBubbleSize val="0"/>
        </c:dLbls>
        <c:gapWidth val="150"/>
        <c:shape val="box"/>
        <c:axId val="919037888"/>
        <c:axId val="866895840"/>
        <c:axId val="923367200"/>
      </c:bar3DChart>
      <c:catAx>
        <c:axId val="919037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6895840"/>
        <c:crosses val="autoZero"/>
        <c:auto val="1"/>
        <c:lblAlgn val="ctr"/>
        <c:lblOffset val="100"/>
        <c:noMultiLvlLbl val="0"/>
      </c:catAx>
      <c:valAx>
        <c:axId val="86689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9037888"/>
        <c:crosses val="autoZero"/>
        <c:crossBetween val="between"/>
      </c:valAx>
      <c:serAx>
        <c:axId val="923367200"/>
        <c:scaling>
          <c:orientation val="minMax"/>
        </c:scaling>
        <c:delete val="1"/>
        <c:axPos val="b"/>
        <c:majorTickMark val="none"/>
        <c:minorTickMark val="none"/>
        <c:tickLblPos val="nextTo"/>
        <c:crossAx val="866895840"/>
        <c:crosses val="autoZero"/>
      </c:serAx>
      <c:spPr>
        <a:noFill/>
        <a:ln>
          <a:noFill/>
        </a:ln>
        <a:effectLst/>
      </c:spPr>
    </c:plotArea>
    <c:legend>
      <c:legendPos val="b"/>
      <c:layout>
        <c:manualLayout>
          <c:xMode val="edge"/>
          <c:yMode val="edge"/>
          <c:x val="0.43335916939984748"/>
          <c:y val="0.85652646473666738"/>
          <c:w val="0.22732823453036133"/>
          <c:h val="5.6054309136869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Practice Divergence and Plan to Change</a:t>
            </a:r>
          </a:p>
        </c:rich>
      </c:tx>
      <c:layout>
        <c:manualLayout>
          <c:xMode val="edge"/>
          <c:yMode val="edge"/>
          <c:x val="0.13469918242999912"/>
          <c:y val="0.13009339798687417"/>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468798892150791E-2"/>
          <c:y val="7.6231367485131013E-2"/>
          <c:w val="0.91463672207682289"/>
          <c:h val="0.76662215758013708"/>
        </c:manualLayout>
      </c:layout>
      <c:bar3DChart>
        <c:barDir val="col"/>
        <c:grouping val="standard"/>
        <c:varyColors val="0"/>
        <c:ser>
          <c:idx val="0"/>
          <c:order val="0"/>
          <c:tx>
            <c:strRef>
              <c:f>Sheet1!$B$1</c:f>
              <c:strCache>
                <c:ptCount val="1"/>
                <c:pt idx="0">
                  <c:v>Divergence from EBP</c:v>
                </c:pt>
              </c:strCache>
            </c:strRef>
          </c:tx>
          <c:spPr>
            <a:solidFill>
              <a:schemeClr val="accent1"/>
            </a:solidFill>
            <a:ln>
              <a:noFill/>
            </a:ln>
            <a:effectLst/>
            <a:sp3d/>
          </c:spPr>
          <c:invertIfNegative val="0"/>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2.2000000000000002</c:v>
                </c:pt>
                <c:pt idx="1">
                  <c:v>2.2999999999999998</c:v>
                </c:pt>
                <c:pt idx="2">
                  <c:v>2.5</c:v>
                </c:pt>
                <c:pt idx="3">
                  <c:v>2.2999999999999998</c:v>
                </c:pt>
                <c:pt idx="4">
                  <c:v>2.2000000000000002</c:v>
                </c:pt>
                <c:pt idx="5">
                  <c:v>2.4</c:v>
                </c:pt>
                <c:pt idx="6">
                  <c:v>2.2999999999999998</c:v>
                </c:pt>
              </c:numCache>
            </c:numRef>
          </c:val>
          <c:extLst>
            <c:ext xmlns:c16="http://schemas.microsoft.com/office/drawing/2014/chart" uri="{C3380CC4-5D6E-409C-BE32-E72D297353CC}">
              <c16:uniqueId val="{00000000-55A0-41DB-B508-1FE8FA4F746E}"/>
            </c:ext>
          </c:extLst>
        </c:ser>
        <c:ser>
          <c:idx val="1"/>
          <c:order val="1"/>
          <c:tx>
            <c:strRef>
              <c:f>Sheet1!$C$1</c:f>
              <c:strCache>
                <c:ptCount val="1"/>
                <c:pt idx="0">
                  <c:v>Likelihood to change</c:v>
                </c:pt>
              </c:strCache>
            </c:strRef>
          </c:tx>
          <c:spPr>
            <a:solidFill>
              <a:schemeClr val="accent2"/>
            </a:solidFill>
            <a:ln>
              <a:noFill/>
            </a:ln>
            <a:effectLst/>
            <a:sp3d/>
          </c:spPr>
          <c:invertIfNegative val="0"/>
          <c:cat>
            <c:numRef>
              <c:f>Sheet1!$A$2:$A$8</c:f>
              <c:numCache>
                <c:formatCode>General</c:formatCode>
                <c:ptCount val="7"/>
                <c:pt idx="0">
                  <c:v>1</c:v>
                </c:pt>
                <c:pt idx="1">
                  <c:v>2</c:v>
                </c:pt>
                <c:pt idx="2">
                  <c:v>3</c:v>
                </c:pt>
                <c:pt idx="3">
                  <c:v>4</c:v>
                </c:pt>
                <c:pt idx="4">
                  <c:v>5</c:v>
                </c:pt>
                <c:pt idx="5">
                  <c:v>6</c:v>
                </c:pt>
                <c:pt idx="6">
                  <c:v>7</c:v>
                </c:pt>
              </c:numCache>
            </c:numRef>
          </c:cat>
          <c:val>
            <c:numRef>
              <c:f>Sheet1!$C$2:$C$8</c:f>
              <c:numCache>
                <c:formatCode>General</c:formatCode>
                <c:ptCount val="7"/>
                <c:pt idx="0">
                  <c:v>4.2</c:v>
                </c:pt>
                <c:pt idx="1">
                  <c:v>3.9</c:v>
                </c:pt>
                <c:pt idx="2">
                  <c:v>4.7</c:v>
                </c:pt>
                <c:pt idx="3">
                  <c:v>4.5</c:v>
                </c:pt>
                <c:pt idx="4">
                  <c:v>4.4000000000000004</c:v>
                </c:pt>
                <c:pt idx="5">
                  <c:v>4.4000000000000004</c:v>
                </c:pt>
                <c:pt idx="6">
                  <c:v>4</c:v>
                </c:pt>
              </c:numCache>
            </c:numRef>
          </c:val>
          <c:extLst>
            <c:ext xmlns:c16="http://schemas.microsoft.com/office/drawing/2014/chart" uri="{C3380CC4-5D6E-409C-BE32-E72D297353CC}">
              <c16:uniqueId val="{00000001-55A0-41DB-B508-1FE8FA4F746E}"/>
            </c:ext>
          </c:extLst>
        </c:ser>
        <c:dLbls>
          <c:showLegendKey val="0"/>
          <c:showVal val="0"/>
          <c:showCatName val="0"/>
          <c:showSerName val="0"/>
          <c:showPercent val="0"/>
          <c:showBubbleSize val="0"/>
        </c:dLbls>
        <c:gapWidth val="150"/>
        <c:shape val="box"/>
        <c:axId val="919039488"/>
        <c:axId val="866894592"/>
        <c:axId val="931921520"/>
      </c:bar3DChart>
      <c:catAx>
        <c:axId val="919039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6894592"/>
        <c:crosses val="autoZero"/>
        <c:auto val="1"/>
        <c:lblAlgn val="ctr"/>
        <c:lblOffset val="100"/>
        <c:noMultiLvlLbl val="0"/>
      </c:catAx>
      <c:valAx>
        <c:axId val="86689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9039488"/>
        <c:crosses val="autoZero"/>
        <c:crossBetween val="between"/>
      </c:valAx>
      <c:serAx>
        <c:axId val="931921520"/>
        <c:scaling>
          <c:orientation val="minMax"/>
        </c:scaling>
        <c:delete val="1"/>
        <c:axPos val="b"/>
        <c:majorTickMark val="none"/>
        <c:minorTickMark val="none"/>
        <c:tickLblPos val="nextTo"/>
        <c:crossAx val="866894592"/>
        <c:crosses val="autoZero"/>
      </c:serAx>
      <c:spPr>
        <a:noFill/>
        <a:ln>
          <a:noFill/>
        </a:ln>
        <a:effectLst/>
      </c:spPr>
    </c:plotArea>
    <c:legend>
      <c:legendPos val="b"/>
      <c:layout>
        <c:manualLayout>
          <c:xMode val="edge"/>
          <c:yMode val="edge"/>
          <c:x val="0.15741480868593824"/>
          <c:y val="0.76222263891197628"/>
          <c:w val="0.71926283434362892"/>
          <c:h val="5.77669144184139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74866-0CF3-4670-A78C-E00FC0071F89}"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1552AF52-FB3E-4FDA-BD55-3802EF0E0585}">
      <dgm:prSet phldrT="[Text]"/>
      <dgm:spPr>
        <a:solidFill>
          <a:schemeClr val="accent4">
            <a:lumMod val="50000"/>
          </a:schemeClr>
        </a:solidFill>
        <a:ln>
          <a:solidFill>
            <a:schemeClr val="accent4">
              <a:lumMod val="50000"/>
            </a:schemeClr>
          </a:solidFill>
        </a:ln>
      </dgm:spPr>
      <dgm:t>
        <a:bodyPr/>
        <a:lstStyle/>
        <a:p>
          <a:r>
            <a:rPr lang="en-US" dirty="0">
              <a:solidFill>
                <a:schemeClr val="tx1"/>
              </a:solidFill>
            </a:rPr>
            <a:t>Aims</a:t>
          </a:r>
        </a:p>
      </dgm:t>
    </dgm:pt>
    <dgm:pt modelId="{51F70E1A-8668-4169-B781-B687C54407DF}" type="parTrans" cxnId="{E1187A3B-2B6B-40FD-9FB2-D6FC52736643}">
      <dgm:prSet/>
      <dgm:spPr/>
      <dgm:t>
        <a:bodyPr/>
        <a:lstStyle/>
        <a:p>
          <a:endParaRPr lang="en-US"/>
        </a:p>
      </dgm:t>
    </dgm:pt>
    <dgm:pt modelId="{3CAD3338-39F5-4F8A-8F71-8F32F292C4F8}" type="sibTrans" cxnId="{E1187A3B-2B6B-40FD-9FB2-D6FC52736643}">
      <dgm:prSet/>
      <dgm:spPr/>
      <dgm:t>
        <a:bodyPr/>
        <a:lstStyle/>
        <a:p>
          <a:endParaRPr lang="en-US"/>
        </a:p>
      </dgm:t>
    </dgm:pt>
    <dgm:pt modelId="{D94F1FCD-43F2-4B6B-AB3E-8C4E59423F67}">
      <dgm:prSet phldrT="[Text]" custT="1"/>
      <dgm:spPr>
        <a:solidFill>
          <a:schemeClr val="accent4">
            <a:lumMod val="50000"/>
            <a:alpha val="39000"/>
          </a:schemeClr>
        </a:solidFill>
        <a:ln>
          <a:solidFill>
            <a:schemeClr val="accent4">
              <a:lumMod val="50000"/>
              <a:alpha val="90000"/>
            </a:schemeClr>
          </a:solidFill>
        </a:ln>
      </dgm:spPr>
      <dgm:t>
        <a:bodyPr/>
        <a:lstStyle/>
        <a:p>
          <a:r>
            <a:rPr lang="en-US" sz="1800" dirty="0"/>
            <a:t>To demonstrate how podcasts can be used </a:t>
          </a:r>
          <a:r>
            <a:rPr lang="en-US" sz="1800" b="1" dirty="0"/>
            <a:t>to teach health equity best practices for pediatric providers</a:t>
          </a:r>
          <a:r>
            <a:rPr lang="en-US" sz="1800" dirty="0"/>
            <a:t>. </a:t>
          </a:r>
        </a:p>
      </dgm:t>
    </dgm:pt>
    <dgm:pt modelId="{44EDFB37-E4A7-4899-89AA-A34672397043}" type="parTrans" cxnId="{3A2775CF-CE50-4DBB-AE65-19418C36B47B}">
      <dgm:prSet/>
      <dgm:spPr/>
      <dgm:t>
        <a:bodyPr/>
        <a:lstStyle/>
        <a:p>
          <a:endParaRPr lang="en-US"/>
        </a:p>
      </dgm:t>
    </dgm:pt>
    <dgm:pt modelId="{D256189B-981B-4344-B075-3BF3B5AA29BA}" type="sibTrans" cxnId="{3A2775CF-CE50-4DBB-AE65-19418C36B47B}">
      <dgm:prSet/>
      <dgm:spPr/>
      <dgm:t>
        <a:bodyPr/>
        <a:lstStyle/>
        <a:p>
          <a:endParaRPr lang="en-US"/>
        </a:p>
      </dgm:t>
    </dgm:pt>
    <dgm:pt modelId="{39FB85DD-441A-4140-834B-63B36C540872}">
      <dgm:prSet phldrT="[Text]"/>
      <dgm:spPr>
        <a:solidFill>
          <a:schemeClr val="accent1"/>
        </a:solidFill>
        <a:ln>
          <a:solidFill>
            <a:schemeClr val="accent1"/>
          </a:solidFill>
        </a:ln>
      </dgm:spPr>
      <dgm:t>
        <a:bodyPr/>
        <a:lstStyle/>
        <a:p>
          <a:r>
            <a:rPr lang="en-US" dirty="0">
              <a:solidFill>
                <a:schemeClr val="tx1"/>
              </a:solidFill>
            </a:rPr>
            <a:t>Objective</a:t>
          </a:r>
        </a:p>
      </dgm:t>
    </dgm:pt>
    <dgm:pt modelId="{BB38A929-0B04-4F45-AD5C-D9E45EC9FC09}" type="parTrans" cxnId="{22C0442F-7040-4C45-B112-34B418DBE136}">
      <dgm:prSet/>
      <dgm:spPr/>
      <dgm:t>
        <a:bodyPr/>
        <a:lstStyle/>
        <a:p>
          <a:endParaRPr lang="en-US"/>
        </a:p>
      </dgm:t>
    </dgm:pt>
    <dgm:pt modelId="{31ED85CE-E70F-44AC-8A3D-E179697D00E1}" type="sibTrans" cxnId="{22C0442F-7040-4C45-B112-34B418DBE136}">
      <dgm:prSet/>
      <dgm:spPr/>
      <dgm:t>
        <a:bodyPr/>
        <a:lstStyle/>
        <a:p>
          <a:endParaRPr lang="en-US"/>
        </a:p>
      </dgm:t>
    </dgm:pt>
    <dgm:pt modelId="{032940BB-3ADA-4E9A-AA21-AFF9E7D6A67E}">
      <dgm:prSet/>
      <dgm:spPr>
        <a:solidFill>
          <a:schemeClr val="accent5"/>
        </a:solidFill>
        <a:ln>
          <a:solidFill>
            <a:schemeClr val="accent5"/>
          </a:solidFill>
        </a:ln>
      </dgm:spPr>
      <dgm:t>
        <a:bodyPr/>
        <a:lstStyle/>
        <a:p>
          <a:r>
            <a:rPr lang="en-US" dirty="0">
              <a:solidFill>
                <a:schemeClr val="tx1"/>
              </a:solidFill>
            </a:rPr>
            <a:t>Design</a:t>
          </a:r>
        </a:p>
      </dgm:t>
    </dgm:pt>
    <dgm:pt modelId="{5BF9EF9B-81C5-44A9-9BBD-835F85B4F714}" type="parTrans" cxnId="{1A6BA0FB-9CD6-4648-820E-6A3CF8EAA2BE}">
      <dgm:prSet/>
      <dgm:spPr/>
      <dgm:t>
        <a:bodyPr/>
        <a:lstStyle/>
        <a:p>
          <a:endParaRPr lang="en-US"/>
        </a:p>
      </dgm:t>
    </dgm:pt>
    <dgm:pt modelId="{A23FA55D-2EBE-41EC-B091-331F4F534D4A}" type="sibTrans" cxnId="{1A6BA0FB-9CD6-4648-820E-6A3CF8EAA2BE}">
      <dgm:prSet/>
      <dgm:spPr/>
      <dgm:t>
        <a:bodyPr/>
        <a:lstStyle/>
        <a:p>
          <a:endParaRPr lang="en-US"/>
        </a:p>
      </dgm:t>
    </dgm:pt>
    <dgm:pt modelId="{CB087E2B-DC84-4210-B9BB-D9A5F666B0E6}">
      <dgm:prSet custT="1"/>
      <dgm:spPr>
        <a:solidFill>
          <a:schemeClr val="accent5">
            <a:lumMod val="75000"/>
            <a:alpha val="29000"/>
          </a:schemeClr>
        </a:solidFill>
        <a:ln>
          <a:solidFill>
            <a:schemeClr val="accent5">
              <a:alpha val="90000"/>
            </a:schemeClr>
          </a:solidFill>
        </a:ln>
      </dgm:spPr>
      <dgm:t>
        <a:bodyPr/>
        <a:lstStyle/>
        <a:p>
          <a:r>
            <a:rPr lang="en-US" sz="1800" b="1" dirty="0"/>
            <a:t>Cross-sectional descriptive study </a:t>
          </a:r>
          <a:r>
            <a:rPr lang="en-US" sz="1800" dirty="0"/>
            <a:t>with </a:t>
          </a:r>
          <a:r>
            <a:rPr lang="en-US" sz="1800" b="1" dirty="0"/>
            <a:t>post-podcast survey</a:t>
          </a:r>
        </a:p>
      </dgm:t>
    </dgm:pt>
    <dgm:pt modelId="{7E3A883D-E475-4EE2-B9F9-A73D407B6A95}" type="parTrans" cxnId="{2D94FFA4-E091-4BB1-8182-2F5C56792F80}">
      <dgm:prSet/>
      <dgm:spPr/>
      <dgm:t>
        <a:bodyPr/>
        <a:lstStyle/>
        <a:p>
          <a:endParaRPr lang="en-US"/>
        </a:p>
      </dgm:t>
    </dgm:pt>
    <dgm:pt modelId="{0257CB36-796C-4432-A4B0-B3B087FBD92D}" type="sibTrans" cxnId="{2D94FFA4-E091-4BB1-8182-2F5C56792F80}">
      <dgm:prSet/>
      <dgm:spPr/>
      <dgm:t>
        <a:bodyPr/>
        <a:lstStyle/>
        <a:p>
          <a:endParaRPr lang="en-US"/>
        </a:p>
      </dgm:t>
    </dgm:pt>
    <dgm:pt modelId="{CEFFC67A-6AFD-488E-8E4B-D746D2B5B7B1}">
      <dgm:prSet phldrT="[Text]" custT="1"/>
      <dgm:spPr>
        <a:solidFill>
          <a:schemeClr val="accent1">
            <a:lumMod val="75000"/>
            <a:alpha val="36000"/>
          </a:schemeClr>
        </a:solidFill>
        <a:ln>
          <a:solidFill>
            <a:schemeClr val="accent1">
              <a:lumMod val="75000"/>
              <a:alpha val="90000"/>
            </a:schemeClr>
          </a:solidFill>
        </a:ln>
      </dgm:spPr>
      <dgm:t>
        <a:bodyPr/>
        <a:lstStyle/>
        <a:p>
          <a:r>
            <a:rPr lang="en-US" sz="1800" dirty="0"/>
            <a:t>To create a </a:t>
          </a:r>
          <a:r>
            <a:rPr lang="en-US" sz="1800" b="1" dirty="0"/>
            <a:t>microlearning podcast curriculum</a:t>
          </a:r>
          <a:r>
            <a:rPr lang="en-US" sz="1800" dirty="0"/>
            <a:t> focused on </a:t>
          </a:r>
          <a:r>
            <a:rPr lang="en-US" sz="1800" b="1" dirty="0"/>
            <a:t>health inequity</a:t>
          </a:r>
          <a:r>
            <a:rPr lang="en-US" sz="1800" dirty="0"/>
            <a:t>.</a:t>
          </a:r>
        </a:p>
      </dgm:t>
    </dgm:pt>
    <dgm:pt modelId="{6CFBAF5E-9CAE-49D5-9DEE-18131EE935CF}" type="parTrans" cxnId="{189AE849-D678-4E68-928A-B3597AF40F31}">
      <dgm:prSet/>
      <dgm:spPr/>
      <dgm:t>
        <a:bodyPr/>
        <a:lstStyle/>
        <a:p>
          <a:endParaRPr lang="en-US"/>
        </a:p>
      </dgm:t>
    </dgm:pt>
    <dgm:pt modelId="{6DD071E8-62E3-462C-A4A2-87F2954E3567}" type="sibTrans" cxnId="{189AE849-D678-4E68-928A-B3597AF40F31}">
      <dgm:prSet/>
      <dgm:spPr/>
      <dgm:t>
        <a:bodyPr/>
        <a:lstStyle/>
        <a:p>
          <a:endParaRPr lang="en-US"/>
        </a:p>
      </dgm:t>
    </dgm:pt>
    <dgm:pt modelId="{EC58E99E-F7D5-4028-A53F-90CF8A4ED225}" type="pres">
      <dgm:prSet presAssocID="{9EC74866-0CF3-4670-A78C-E00FC0071F89}" presName="Name0" presStyleCnt="0">
        <dgm:presLayoutVars>
          <dgm:dir/>
          <dgm:animLvl val="lvl"/>
          <dgm:resizeHandles/>
        </dgm:presLayoutVars>
      </dgm:prSet>
      <dgm:spPr/>
    </dgm:pt>
    <dgm:pt modelId="{95E9C166-ADE9-41E8-8FBE-2A1F842DDCAF}" type="pres">
      <dgm:prSet presAssocID="{1552AF52-FB3E-4FDA-BD55-3802EF0E0585}" presName="linNode" presStyleCnt="0"/>
      <dgm:spPr/>
    </dgm:pt>
    <dgm:pt modelId="{A3A6A6FE-7F5F-4A60-859D-A23C8DD8EBDF}" type="pres">
      <dgm:prSet presAssocID="{1552AF52-FB3E-4FDA-BD55-3802EF0E0585}" presName="parentShp" presStyleLbl="node1" presStyleIdx="0" presStyleCnt="3" custScaleX="59450">
        <dgm:presLayoutVars>
          <dgm:bulletEnabled val="1"/>
        </dgm:presLayoutVars>
      </dgm:prSet>
      <dgm:spPr/>
    </dgm:pt>
    <dgm:pt modelId="{180FE7D4-92EB-4A81-B4D4-F58670BF60BB}" type="pres">
      <dgm:prSet presAssocID="{1552AF52-FB3E-4FDA-BD55-3802EF0E0585}" presName="childShp" presStyleLbl="bgAccFollowNode1" presStyleIdx="0" presStyleCnt="3">
        <dgm:presLayoutVars>
          <dgm:bulletEnabled val="1"/>
        </dgm:presLayoutVars>
      </dgm:prSet>
      <dgm:spPr/>
    </dgm:pt>
    <dgm:pt modelId="{866CA4D4-DF28-4811-B565-62E0DEA66F81}" type="pres">
      <dgm:prSet presAssocID="{3CAD3338-39F5-4F8A-8F71-8F32F292C4F8}" presName="spacing" presStyleCnt="0"/>
      <dgm:spPr/>
    </dgm:pt>
    <dgm:pt modelId="{2150EF65-490C-4543-9910-3C5355DE58A8}" type="pres">
      <dgm:prSet presAssocID="{39FB85DD-441A-4140-834B-63B36C540872}" presName="linNode" presStyleCnt="0"/>
      <dgm:spPr/>
    </dgm:pt>
    <dgm:pt modelId="{6F2F2BD8-0D99-440E-A06C-78467C68D0FF}" type="pres">
      <dgm:prSet presAssocID="{39FB85DD-441A-4140-834B-63B36C540872}" presName="parentShp" presStyleLbl="node1" presStyleIdx="1" presStyleCnt="3" custScaleX="60713">
        <dgm:presLayoutVars>
          <dgm:bulletEnabled val="1"/>
        </dgm:presLayoutVars>
      </dgm:prSet>
      <dgm:spPr/>
    </dgm:pt>
    <dgm:pt modelId="{8C900419-8EE8-464A-AE68-B8C518AAB175}" type="pres">
      <dgm:prSet presAssocID="{39FB85DD-441A-4140-834B-63B36C540872}" presName="childShp" presStyleLbl="bgAccFollowNode1" presStyleIdx="1" presStyleCnt="3" custScaleY="97621">
        <dgm:presLayoutVars>
          <dgm:bulletEnabled val="1"/>
        </dgm:presLayoutVars>
      </dgm:prSet>
      <dgm:spPr/>
    </dgm:pt>
    <dgm:pt modelId="{96378A99-7B2F-4FF2-8422-1E7489F3E276}" type="pres">
      <dgm:prSet presAssocID="{31ED85CE-E70F-44AC-8A3D-E179697D00E1}" presName="spacing" presStyleCnt="0"/>
      <dgm:spPr/>
    </dgm:pt>
    <dgm:pt modelId="{461F643E-B6BC-45CD-B403-3E4B167444EC}" type="pres">
      <dgm:prSet presAssocID="{032940BB-3ADA-4E9A-AA21-AFF9E7D6A67E}" presName="linNode" presStyleCnt="0"/>
      <dgm:spPr/>
    </dgm:pt>
    <dgm:pt modelId="{6208F10E-BFD1-44E9-AEB7-D75E554FAEB6}" type="pres">
      <dgm:prSet presAssocID="{032940BB-3ADA-4E9A-AA21-AFF9E7D6A67E}" presName="parentShp" presStyleLbl="node1" presStyleIdx="2" presStyleCnt="3" custScaleX="59450">
        <dgm:presLayoutVars>
          <dgm:bulletEnabled val="1"/>
        </dgm:presLayoutVars>
      </dgm:prSet>
      <dgm:spPr/>
    </dgm:pt>
    <dgm:pt modelId="{D3C3D01B-7222-4D1E-BEAB-B5791A3E2338}" type="pres">
      <dgm:prSet presAssocID="{032940BB-3ADA-4E9A-AA21-AFF9E7D6A67E}" presName="childShp" presStyleLbl="bgAccFollowNode1" presStyleIdx="2" presStyleCnt="3">
        <dgm:presLayoutVars>
          <dgm:bulletEnabled val="1"/>
        </dgm:presLayoutVars>
      </dgm:prSet>
      <dgm:spPr/>
    </dgm:pt>
  </dgm:ptLst>
  <dgm:cxnLst>
    <dgm:cxn modelId="{F442482B-8AA6-4070-88B1-5A26F3C1C775}" type="presOf" srcId="{9EC74866-0CF3-4670-A78C-E00FC0071F89}" destId="{EC58E99E-F7D5-4028-A53F-90CF8A4ED225}" srcOrd="0" destOrd="0" presId="urn:microsoft.com/office/officeart/2005/8/layout/vList6"/>
    <dgm:cxn modelId="{22C0442F-7040-4C45-B112-34B418DBE136}" srcId="{9EC74866-0CF3-4670-A78C-E00FC0071F89}" destId="{39FB85DD-441A-4140-834B-63B36C540872}" srcOrd="1" destOrd="0" parTransId="{BB38A929-0B04-4F45-AD5C-D9E45EC9FC09}" sibTransId="{31ED85CE-E70F-44AC-8A3D-E179697D00E1}"/>
    <dgm:cxn modelId="{B5874335-F850-440E-8A60-09246208E6B3}" type="presOf" srcId="{D94F1FCD-43F2-4B6B-AB3E-8C4E59423F67}" destId="{180FE7D4-92EB-4A81-B4D4-F58670BF60BB}" srcOrd="0" destOrd="0" presId="urn:microsoft.com/office/officeart/2005/8/layout/vList6"/>
    <dgm:cxn modelId="{E1187A3B-2B6B-40FD-9FB2-D6FC52736643}" srcId="{9EC74866-0CF3-4670-A78C-E00FC0071F89}" destId="{1552AF52-FB3E-4FDA-BD55-3802EF0E0585}" srcOrd="0" destOrd="0" parTransId="{51F70E1A-8668-4169-B781-B687C54407DF}" sibTransId="{3CAD3338-39F5-4F8A-8F71-8F32F292C4F8}"/>
    <dgm:cxn modelId="{189AE849-D678-4E68-928A-B3597AF40F31}" srcId="{39FB85DD-441A-4140-834B-63B36C540872}" destId="{CEFFC67A-6AFD-488E-8E4B-D746D2B5B7B1}" srcOrd="0" destOrd="0" parTransId="{6CFBAF5E-9CAE-49D5-9DEE-18131EE935CF}" sibTransId="{6DD071E8-62E3-462C-A4A2-87F2954E3567}"/>
    <dgm:cxn modelId="{3E006673-BBC3-43B3-B250-65F2ED7DC77A}" type="presOf" srcId="{39FB85DD-441A-4140-834B-63B36C540872}" destId="{6F2F2BD8-0D99-440E-A06C-78467C68D0FF}" srcOrd="0" destOrd="0" presId="urn:microsoft.com/office/officeart/2005/8/layout/vList6"/>
    <dgm:cxn modelId="{1D230A98-6C99-4D4E-84E4-B5A968DD39E4}" type="presOf" srcId="{CB087E2B-DC84-4210-B9BB-D9A5F666B0E6}" destId="{D3C3D01B-7222-4D1E-BEAB-B5791A3E2338}" srcOrd="0" destOrd="0" presId="urn:microsoft.com/office/officeart/2005/8/layout/vList6"/>
    <dgm:cxn modelId="{2D94FFA4-E091-4BB1-8182-2F5C56792F80}" srcId="{032940BB-3ADA-4E9A-AA21-AFF9E7D6A67E}" destId="{CB087E2B-DC84-4210-B9BB-D9A5F666B0E6}" srcOrd="0" destOrd="0" parTransId="{7E3A883D-E475-4EE2-B9F9-A73D407B6A95}" sibTransId="{0257CB36-796C-4432-A4B0-B3B087FBD92D}"/>
    <dgm:cxn modelId="{51A46BC1-BB52-4A0A-96CF-3824C19861D2}" type="presOf" srcId="{CEFFC67A-6AFD-488E-8E4B-D746D2B5B7B1}" destId="{8C900419-8EE8-464A-AE68-B8C518AAB175}" srcOrd="0" destOrd="0" presId="urn:microsoft.com/office/officeart/2005/8/layout/vList6"/>
    <dgm:cxn modelId="{3A2775CF-CE50-4DBB-AE65-19418C36B47B}" srcId="{1552AF52-FB3E-4FDA-BD55-3802EF0E0585}" destId="{D94F1FCD-43F2-4B6B-AB3E-8C4E59423F67}" srcOrd="0" destOrd="0" parTransId="{44EDFB37-E4A7-4899-89AA-A34672397043}" sibTransId="{D256189B-981B-4344-B075-3BF3B5AA29BA}"/>
    <dgm:cxn modelId="{8E303EE5-0296-4834-B976-3C4D18ADD28F}" type="presOf" srcId="{032940BB-3ADA-4E9A-AA21-AFF9E7D6A67E}" destId="{6208F10E-BFD1-44E9-AEB7-D75E554FAEB6}" srcOrd="0" destOrd="0" presId="urn:microsoft.com/office/officeart/2005/8/layout/vList6"/>
    <dgm:cxn modelId="{1A6BA0FB-9CD6-4648-820E-6A3CF8EAA2BE}" srcId="{9EC74866-0CF3-4670-A78C-E00FC0071F89}" destId="{032940BB-3ADA-4E9A-AA21-AFF9E7D6A67E}" srcOrd="2" destOrd="0" parTransId="{5BF9EF9B-81C5-44A9-9BBD-835F85B4F714}" sibTransId="{A23FA55D-2EBE-41EC-B091-331F4F534D4A}"/>
    <dgm:cxn modelId="{B2F4A0FC-BA27-446C-B1F8-A2667A9CEC78}" type="presOf" srcId="{1552AF52-FB3E-4FDA-BD55-3802EF0E0585}" destId="{A3A6A6FE-7F5F-4A60-859D-A23C8DD8EBDF}" srcOrd="0" destOrd="0" presId="urn:microsoft.com/office/officeart/2005/8/layout/vList6"/>
    <dgm:cxn modelId="{B890788A-EEDC-474E-841B-5E81A7A9CFF0}" type="presParOf" srcId="{EC58E99E-F7D5-4028-A53F-90CF8A4ED225}" destId="{95E9C166-ADE9-41E8-8FBE-2A1F842DDCAF}" srcOrd="0" destOrd="0" presId="urn:microsoft.com/office/officeart/2005/8/layout/vList6"/>
    <dgm:cxn modelId="{B8D4B925-38A0-4422-A4FB-CA601FB7A817}" type="presParOf" srcId="{95E9C166-ADE9-41E8-8FBE-2A1F842DDCAF}" destId="{A3A6A6FE-7F5F-4A60-859D-A23C8DD8EBDF}" srcOrd="0" destOrd="0" presId="urn:microsoft.com/office/officeart/2005/8/layout/vList6"/>
    <dgm:cxn modelId="{C76D0F60-18BA-440A-96A9-F62AA1E6276A}" type="presParOf" srcId="{95E9C166-ADE9-41E8-8FBE-2A1F842DDCAF}" destId="{180FE7D4-92EB-4A81-B4D4-F58670BF60BB}" srcOrd="1" destOrd="0" presId="urn:microsoft.com/office/officeart/2005/8/layout/vList6"/>
    <dgm:cxn modelId="{DA7B941C-7353-41A9-8459-60AB81A0633B}" type="presParOf" srcId="{EC58E99E-F7D5-4028-A53F-90CF8A4ED225}" destId="{866CA4D4-DF28-4811-B565-62E0DEA66F81}" srcOrd="1" destOrd="0" presId="urn:microsoft.com/office/officeart/2005/8/layout/vList6"/>
    <dgm:cxn modelId="{8069205A-175A-4DB7-9C59-4D1204DE7461}" type="presParOf" srcId="{EC58E99E-F7D5-4028-A53F-90CF8A4ED225}" destId="{2150EF65-490C-4543-9910-3C5355DE58A8}" srcOrd="2" destOrd="0" presId="urn:microsoft.com/office/officeart/2005/8/layout/vList6"/>
    <dgm:cxn modelId="{BDBC58A0-A9F0-4E36-B5AF-DB82C204F28C}" type="presParOf" srcId="{2150EF65-490C-4543-9910-3C5355DE58A8}" destId="{6F2F2BD8-0D99-440E-A06C-78467C68D0FF}" srcOrd="0" destOrd="0" presId="urn:microsoft.com/office/officeart/2005/8/layout/vList6"/>
    <dgm:cxn modelId="{2FDF99CD-FC73-43A0-9342-667D57C4A5D3}" type="presParOf" srcId="{2150EF65-490C-4543-9910-3C5355DE58A8}" destId="{8C900419-8EE8-464A-AE68-B8C518AAB175}" srcOrd="1" destOrd="0" presId="urn:microsoft.com/office/officeart/2005/8/layout/vList6"/>
    <dgm:cxn modelId="{FE3FA345-6DC1-4B4E-BA63-C302672AB4FE}" type="presParOf" srcId="{EC58E99E-F7D5-4028-A53F-90CF8A4ED225}" destId="{96378A99-7B2F-4FF2-8422-1E7489F3E276}" srcOrd="3" destOrd="0" presId="urn:microsoft.com/office/officeart/2005/8/layout/vList6"/>
    <dgm:cxn modelId="{09D30574-584C-4ABF-B6F3-1A37130F5CF0}" type="presParOf" srcId="{EC58E99E-F7D5-4028-A53F-90CF8A4ED225}" destId="{461F643E-B6BC-45CD-B403-3E4B167444EC}" srcOrd="4" destOrd="0" presId="urn:microsoft.com/office/officeart/2005/8/layout/vList6"/>
    <dgm:cxn modelId="{F2DF0B2B-1536-498B-B058-5F28F2033F5D}" type="presParOf" srcId="{461F643E-B6BC-45CD-B403-3E4B167444EC}" destId="{6208F10E-BFD1-44E9-AEB7-D75E554FAEB6}" srcOrd="0" destOrd="0" presId="urn:microsoft.com/office/officeart/2005/8/layout/vList6"/>
    <dgm:cxn modelId="{639A3A7F-7F6B-483F-AA29-06D2F601252E}" type="presParOf" srcId="{461F643E-B6BC-45CD-B403-3E4B167444EC}" destId="{D3C3D01B-7222-4D1E-BEAB-B5791A3E233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0D713-6B6C-4645-857C-BE2A008A8D3D}"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B64965F1-D113-46FB-ADD6-666F3D8DB35A}">
      <dgm:prSet phldrT="[Text]"/>
      <dgm:spPr>
        <a:ln>
          <a:solidFill>
            <a:schemeClr val="accent2"/>
          </a:solidFill>
        </a:ln>
      </dgm:spPr>
      <dgm:t>
        <a:bodyPr/>
        <a:lstStyle/>
        <a:p>
          <a:r>
            <a:rPr lang="en-US" dirty="0"/>
            <a:t>Script:</a:t>
          </a:r>
        </a:p>
        <a:p>
          <a:r>
            <a:rPr lang="en-US" dirty="0"/>
            <a:t>7 episodes + survey</a:t>
          </a:r>
        </a:p>
      </dgm:t>
    </dgm:pt>
    <dgm:pt modelId="{DE8DC8AA-EDCF-40CC-9264-6CF2F3D2A4D7}" type="parTrans" cxnId="{1CAF0AA7-FC7E-479F-BA24-C9C4180A1D94}">
      <dgm:prSet/>
      <dgm:spPr/>
      <dgm:t>
        <a:bodyPr/>
        <a:lstStyle/>
        <a:p>
          <a:endParaRPr lang="en-US"/>
        </a:p>
      </dgm:t>
    </dgm:pt>
    <dgm:pt modelId="{1B78BC08-3161-4416-BCED-077BB352F920}" type="sibTrans" cxnId="{1CAF0AA7-FC7E-479F-BA24-C9C4180A1D94}">
      <dgm:prSet/>
      <dgm:spPr/>
      <dgm:t>
        <a:bodyPr/>
        <a:lstStyle/>
        <a:p>
          <a:endParaRPr lang="en-US"/>
        </a:p>
      </dgm:t>
    </dgm:pt>
    <dgm:pt modelId="{9C31C0DA-2DCE-49A2-9A99-7BBB17E28FE7}">
      <dgm:prSet phldrT="[Text]"/>
      <dgm:spPr>
        <a:solidFill>
          <a:schemeClr val="accent4">
            <a:lumMod val="50000"/>
          </a:schemeClr>
        </a:solidFill>
        <a:ln>
          <a:solidFill>
            <a:schemeClr val="accent4">
              <a:lumMod val="50000"/>
            </a:schemeClr>
          </a:solidFill>
        </a:ln>
      </dgm:spPr>
      <dgm:t>
        <a:bodyPr/>
        <a:lstStyle/>
        <a:p>
          <a:r>
            <a:rPr lang="en-US" dirty="0"/>
            <a:t>CUA IRB</a:t>
          </a:r>
        </a:p>
      </dgm:t>
    </dgm:pt>
    <dgm:pt modelId="{93364CD3-4FE2-4DBB-AB27-7091A6F0FA25}" type="parTrans" cxnId="{BB7F1920-864D-44D9-8C81-1E4C7170A43E}">
      <dgm:prSet/>
      <dgm:spPr/>
      <dgm:t>
        <a:bodyPr/>
        <a:lstStyle/>
        <a:p>
          <a:endParaRPr lang="en-US"/>
        </a:p>
      </dgm:t>
    </dgm:pt>
    <dgm:pt modelId="{D9396F14-1E8F-45D4-AD36-E2E7825CBD57}" type="sibTrans" cxnId="{BB7F1920-864D-44D9-8C81-1E4C7170A43E}">
      <dgm:prSet/>
      <dgm:spPr>
        <a:solidFill>
          <a:schemeClr val="accent4">
            <a:lumMod val="50000"/>
          </a:schemeClr>
        </a:solidFill>
      </dgm:spPr>
      <dgm:t>
        <a:bodyPr/>
        <a:lstStyle/>
        <a:p>
          <a:endParaRPr lang="en-US"/>
        </a:p>
      </dgm:t>
    </dgm:pt>
    <dgm:pt modelId="{595AFD4A-9736-4A0A-AB62-F0C5655E51A8}">
      <dgm:prSet phldrT="[Text]"/>
      <dgm:spPr>
        <a:solidFill>
          <a:schemeClr val="accent1"/>
        </a:solidFill>
        <a:ln>
          <a:solidFill>
            <a:schemeClr val="accent1"/>
          </a:solidFill>
        </a:ln>
      </dgm:spPr>
      <dgm:t>
        <a:bodyPr/>
        <a:lstStyle/>
        <a:p>
          <a:r>
            <a:rPr lang="en-US" dirty="0"/>
            <a:t>DEI Peer Review</a:t>
          </a:r>
        </a:p>
      </dgm:t>
    </dgm:pt>
    <dgm:pt modelId="{7DD864C3-948A-4D07-A942-316E87131C08}" type="parTrans" cxnId="{7EE452F3-9561-417A-BF68-B304D58B4BF0}">
      <dgm:prSet/>
      <dgm:spPr/>
      <dgm:t>
        <a:bodyPr/>
        <a:lstStyle/>
        <a:p>
          <a:endParaRPr lang="en-US"/>
        </a:p>
      </dgm:t>
    </dgm:pt>
    <dgm:pt modelId="{C3A52F46-8A8D-4669-B19F-E00D32A1BBAB}" type="sibTrans" cxnId="{7EE452F3-9561-417A-BF68-B304D58B4BF0}">
      <dgm:prSet/>
      <dgm:spPr>
        <a:solidFill>
          <a:schemeClr val="accent1"/>
        </a:solidFill>
      </dgm:spPr>
      <dgm:t>
        <a:bodyPr/>
        <a:lstStyle/>
        <a:p>
          <a:endParaRPr lang="en-US"/>
        </a:p>
      </dgm:t>
    </dgm:pt>
    <dgm:pt modelId="{D9CEF978-52A9-4905-AA73-55B36F0A232D}">
      <dgm:prSet/>
      <dgm:spPr>
        <a:ln>
          <a:solidFill>
            <a:schemeClr val="accent5"/>
          </a:solidFill>
        </a:ln>
      </dgm:spPr>
      <dgm:t>
        <a:bodyPr/>
        <a:lstStyle/>
        <a:p>
          <a:r>
            <a:rPr lang="en-US" dirty="0"/>
            <a:t>Publish:</a:t>
          </a:r>
        </a:p>
        <a:p>
          <a:r>
            <a:rPr lang="en-US" dirty="0"/>
            <a:t>May-June</a:t>
          </a:r>
        </a:p>
        <a:p>
          <a:r>
            <a:rPr lang="en-US" dirty="0"/>
            <a:t>2023</a:t>
          </a:r>
        </a:p>
      </dgm:t>
    </dgm:pt>
    <dgm:pt modelId="{635FE6D4-5154-401B-8A24-335FF941F48A}" type="parTrans" cxnId="{22A50B3B-1DD2-4A47-95E8-FF200BB9187E}">
      <dgm:prSet/>
      <dgm:spPr/>
      <dgm:t>
        <a:bodyPr/>
        <a:lstStyle/>
        <a:p>
          <a:endParaRPr lang="en-US"/>
        </a:p>
      </dgm:t>
    </dgm:pt>
    <dgm:pt modelId="{EE64087B-A213-42F7-B90C-5651CE5539DE}" type="sibTrans" cxnId="{22A50B3B-1DD2-4A47-95E8-FF200BB9187E}">
      <dgm:prSet/>
      <dgm:spPr/>
      <dgm:t>
        <a:bodyPr/>
        <a:lstStyle/>
        <a:p>
          <a:endParaRPr lang="en-US"/>
        </a:p>
      </dgm:t>
    </dgm:pt>
    <dgm:pt modelId="{993C02B9-8482-4FAD-8C39-422D1EB56AED}" type="pres">
      <dgm:prSet presAssocID="{7B00D713-6B6C-4645-857C-BE2A008A8D3D}" presName="Name0" presStyleCnt="0">
        <dgm:presLayoutVars>
          <dgm:dir/>
          <dgm:resizeHandles val="exact"/>
        </dgm:presLayoutVars>
      </dgm:prSet>
      <dgm:spPr/>
    </dgm:pt>
    <dgm:pt modelId="{DDC81A50-1A18-4647-BECB-A5D78A5EB6E6}" type="pres">
      <dgm:prSet presAssocID="{B64965F1-D113-46FB-ADD6-666F3D8DB35A}" presName="node" presStyleLbl="node1" presStyleIdx="0" presStyleCnt="4">
        <dgm:presLayoutVars>
          <dgm:bulletEnabled val="1"/>
        </dgm:presLayoutVars>
      </dgm:prSet>
      <dgm:spPr/>
    </dgm:pt>
    <dgm:pt modelId="{10514DB8-172D-49AF-AB7C-377A892565FA}" type="pres">
      <dgm:prSet presAssocID="{1B78BC08-3161-4416-BCED-077BB352F920}" presName="sibTrans" presStyleLbl="sibTrans2D1" presStyleIdx="0" presStyleCnt="3"/>
      <dgm:spPr/>
    </dgm:pt>
    <dgm:pt modelId="{BC3BAD14-5536-495D-A31C-EAC9648837EB}" type="pres">
      <dgm:prSet presAssocID="{1B78BC08-3161-4416-BCED-077BB352F920}" presName="connectorText" presStyleLbl="sibTrans2D1" presStyleIdx="0" presStyleCnt="3"/>
      <dgm:spPr/>
    </dgm:pt>
    <dgm:pt modelId="{DF728EEB-EB0C-44D4-8D3E-BBC1F801A02A}" type="pres">
      <dgm:prSet presAssocID="{9C31C0DA-2DCE-49A2-9A99-7BBB17E28FE7}" presName="node" presStyleLbl="node1" presStyleIdx="1" presStyleCnt="4">
        <dgm:presLayoutVars>
          <dgm:bulletEnabled val="1"/>
        </dgm:presLayoutVars>
      </dgm:prSet>
      <dgm:spPr/>
    </dgm:pt>
    <dgm:pt modelId="{670CCD04-41AA-4C79-B2CE-5EA17D3ADAEB}" type="pres">
      <dgm:prSet presAssocID="{D9396F14-1E8F-45D4-AD36-E2E7825CBD57}" presName="sibTrans" presStyleLbl="sibTrans2D1" presStyleIdx="1" presStyleCnt="3"/>
      <dgm:spPr/>
    </dgm:pt>
    <dgm:pt modelId="{0A7311D4-0DD8-477A-BFF9-A0E4DAEA3A09}" type="pres">
      <dgm:prSet presAssocID="{D9396F14-1E8F-45D4-AD36-E2E7825CBD57}" presName="connectorText" presStyleLbl="sibTrans2D1" presStyleIdx="1" presStyleCnt="3"/>
      <dgm:spPr/>
    </dgm:pt>
    <dgm:pt modelId="{3C1D36D4-4D81-4DC7-9079-5E8C226FF38A}" type="pres">
      <dgm:prSet presAssocID="{595AFD4A-9736-4A0A-AB62-F0C5655E51A8}" presName="node" presStyleLbl="node1" presStyleIdx="2" presStyleCnt="4">
        <dgm:presLayoutVars>
          <dgm:bulletEnabled val="1"/>
        </dgm:presLayoutVars>
      </dgm:prSet>
      <dgm:spPr/>
    </dgm:pt>
    <dgm:pt modelId="{ED3656F1-3D0B-4064-9452-8034EAC947EB}" type="pres">
      <dgm:prSet presAssocID="{C3A52F46-8A8D-4669-B19F-E00D32A1BBAB}" presName="sibTrans" presStyleLbl="sibTrans2D1" presStyleIdx="2" presStyleCnt="3"/>
      <dgm:spPr/>
    </dgm:pt>
    <dgm:pt modelId="{4AD712F9-636C-4790-BEAD-D96315C1F550}" type="pres">
      <dgm:prSet presAssocID="{C3A52F46-8A8D-4669-B19F-E00D32A1BBAB}" presName="connectorText" presStyleLbl="sibTrans2D1" presStyleIdx="2" presStyleCnt="3"/>
      <dgm:spPr/>
    </dgm:pt>
    <dgm:pt modelId="{915CC2AF-FAAF-42D6-91A0-74F86A9B94FD}" type="pres">
      <dgm:prSet presAssocID="{D9CEF978-52A9-4905-AA73-55B36F0A232D}" presName="node" presStyleLbl="node1" presStyleIdx="3" presStyleCnt="4">
        <dgm:presLayoutVars>
          <dgm:bulletEnabled val="1"/>
        </dgm:presLayoutVars>
      </dgm:prSet>
      <dgm:spPr/>
    </dgm:pt>
  </dgm:ptLst>
  <dgm:cxnLst>
    <dgm:cxn modelId="{81B86B18-1F75-43BF-B2FB-61A052CB54EC}" type="presOf" srcId="{595AFD4A-9736-4A0A-AB62-F0C5655E51A8}" destId="{3C1D36D4-4D81-4DC7-9079-5E8C226FF38A}" srcOrd="0" destOrd="0" presId="urn:microsoft.com/office/officeart/2005/8/layout/process1"/>
    <dgm:cxn modelId="{BB7F1920-864D-44D9-8C81-1E4C7170A43E}" srcId="{7B00D713-6B6C-4645-857C-BE2A008A8D3D}" destId="{9C31C0DA-2DCE-49A2-9A99-7BBB17E28FE7}" srcOrd="1" destOrd="0" parTransId="{93364CD3-4FE2-4DBB-AB27-7091A6F0FA25}" sibTransId="{D9396F14-1E8F-45D4-AD36-E2E7825CBD57}"/>
    <dgm:cxn modelId="{9A48B725-2FB1-4192-93BA-2E040019F0C8}" type="presOf" srcId="{1B78BC08-3161-4416-BCED-077BB352F920}" destId="{BC3BAD14-5536-495D-A31C-EAC9648837EB}" srcOrd="1" destOrd="0" presId="urn:microsoft.com/office/officeart/2005/8/layout/process1"/>
    <dgm:cxn modelId="{22A50B3B-1DD2-4A47-95E8-FF200BB9187E}" srcId="{7B00D713-6B6C-4645-857C-BE2A008A8D3D}" destId="{D9CEF978-52A9-4905-AA73-55B36F0A232D}" srcOrd="3" destOrd="0" parTransId="{635FE6D4-5154-401B-8A24-335FF941F48A}" sibTransId="{EE64087B-A213-42F7-B90C-5651CE5539DE}"/>
    <dgm:cxn modelId="{E7F6C43E-AD61-4138-BD60-3349E9C3F47B}" type="presOf" srcId="{C3A52F46-8A8D-4669-B19F-E00D32A1BBAB}" destId="{4AD712F9-636C-4790-BEAD-D96315C1F550}" srcOrd="1" destOrd="0" presId="urn:microsoft.com/office/officeart/2005/8/layout/process1"/>
    <dgm:cxn modelId="{8B426F4B-E9D7-4EBE-92BD-4FB2FFB867E8}" type="presOf" srcId="{C3A52F46-8A8D-4669-B19F-E00D32A1BBAB}" destId="{ED3656F1-3D0B-4064-9452-8034EAC947EB}" srcOrd="0" destOrd="0" presId="urn:microsoft.com/office/officeart/2005/8/layout/process1"/>
    <dgm:cxn modelId="{0C88E758-5D12-4A66-B8D0-5E893F7D4023}" type="presOf" srcId="{D9CEF978-52A9-4905-AA73-55B36F0A232D}" destId="{915CC2AF-FAAF-42D6-91A0-74F86A9B94FD}" srcOrd="0" destOrd="0" presId="urn:microsoft.com/office/officeart/2005/8/layout/process1"/>
    <dgm:cxn modelId="{1775A97F-4D58-43F8-9A05-F8298B8B33CD}" type="presOf" srcId="{7B00D713-6B6C-4645-857C-BE2A008A8D3D}" destId="{993C02B9-8482-4FAD-8C39-422D1EB56AED}" srcOrd="0" destOrd="0" presId="urn:microsoft.com/office/officeart/2005/8/layout/process1"/>
    <dgm:cxn modelId="{E2FDC886-6748-4D85-AC7F-02C15A05DD0C}" type="presOf" srcId="{D9396F14-1E8F-45D4-AD36-E2E7825CBD57}" destId="{0A7311D4-0DD8-477A-BFF9-A0E4DAEA3A09}" srcOrd="1" destOrd="0" presId="urn:microsoft.com/office/officeart/2005/8/layout/process1"/>
    <dgm:cxn modelId="{562F4899-708E-4DB5-8DB5-564ABDDF7A11}" type="presOf" srcId="{1B78BC08-3161-4416-BCED-077BB352F920}" destId="{10514DB8-172D-49AF-AB7C-377A892565FA}" srcOrd="0" destOrd="0" presId="urn:microsoft.com/office/officeart/2005/8/layout/process1"/>
    <dgm:cxn modelId="{1CAF0AA7-FC7E-479F-BA24-C9C4180A1D94}" srcId="{7B00D713-6B6C-4645-857C-BE2A008A8D3D}" destId="{B64965F1-D113-46FB-ADD6-666F3D8DB35A}" srcOrd="0" destOrd="0" parTransId="{DE8DC8AA-EDCF-40CC-9264-6CF2F3D2A4D7}" sibTransId="{1B78BC08-3161-4416-BCED-077BB352F920}"/>
    <dgm:cxn modelId="{631867AF-BB38-421E-9CF2-220C50886044}" type="presOf" srcId="{9C31C0DA-2DCE-49A2-9A99-7BBB17E28FE7}" destId="{DF728EEB-EB0C-44D4-8D3E-BBC1F801A02A}" srcOrd="0" destOrd="0" presId="urn:microsoft.com/office/officeart/2005/8/layout/process1"/>
    <dgm:cxn modelId="{7B7A50D4-20A6-482B-BB92-413EE7B41572}" type="presOf" srcId="{B64965F1-D113-46FB-ADD6-666F3D8DB35A}" destId="{DDC81A50-1A18-4647-BECB-A5D78A5EB6E6}" srcOrd="0" destOrd="0" presId="urn:microsoft.com/office/officeart/2005/8/layout/process1"/>
    <dgm:cxn modelId="{9B5286E7-7700-46D9-AC93-24B0DB4ED77F}" type="presOf" srcId="{D9396F14-1E8F-45D4-AD36-E2E7825CBD57}" destId="{670CCD04-41AA-4C79-B2CE-5EA17D3ADAEB}" srcOrd="0" destOrd="0" presId="urn:microsoft.com/office/officeart/2005/8/layout/process1"/>
    <dgm:cxn modelId="{7EE452F3-9561-417A-BF68-B304D58B4BF0}" srcId="{7B00D713-6B6C-4645-857C-BE2A008A8D3D}" destId="{595AFD4A-9736-4A0A-AB62-F0C5655E51A8}" srcOrd="2" destOrd="0" parTransId="{7DD864C3-948A-4D07-A942-316E87131C08}" sibTransId="{C3A52F46-8A8D-4669-B19F-E00D32A1BBAB}"/>
    <dgm:cxn modelId="{83887868-9FED-40CD-9019-949B26560AE7}" type="presParOf" srcId="{993C02B9-8482-4FAD-8C39-422D1EB56AED}" destId="{DDC81A50-1A18-4647-BECB-A5D78A5EB6E6}" srcOrd="0" destOrd="0" presId="urn:microsoft.com/office/officeart/2005/8/layout/process1"/>
    <dgm:cxn modelId="{0B215ACB-A56A-4A05-BA9B-0960EBE6AA98}" type="presParOf" srcId="{993C02B9-8482-4FAD-8C39-422D1EB56AED}" destId="{10514DB8-172D-49AF-AB7C-377A892565FA}" srcOrd="1" destOrd="0" presId="urn:microsoft.com/office/officeart/2005/8/layout/process1"/>
    <dgm:cxn modelId="{958EFD11-B7A4-4734-9D30-623A1F2A393E}" type="presParOf" srcId="{10514DB8-172D-49AF-AB7C-377A892565FA}" destId="{BC3BAD14-5536-495D-A31C-EAC9648837EB}" srcOrd="0" destOrd="0" presId="urn:microsoft.com/office/officeart/2005/8/layout/process1"/>
    <dgm:cxn modelId="{BE02B159-2508-42D3-9B16-88061959B29B}" type="presParOf" srcId="{993C02B9-8482-4FAD-8C39-422D1EB56AED}" destId="{DF728EEB-EB0C-44D4-8D3E-BBC1F801A02A}" srcOrd="2" destOrd="0" presId="urn:microsoft.com/office/officeart/2005/8/layout/process1"/>
    <dgm:cxn modelId="{A828E0F2-2687-42FC-BB7E-03F65FF3C78A}" type="presParOf" srcId="{993C02B9-8482-4FAD-8C39-422D1EB56AED}" destId="{670CCD04-41AA-4C79-B2CE-5EA17D3ADAEB}" srcOrd="3" destOrd="0" presId="urn:microsoft.com/office/officeart/2005/8/layout/process1"/>
    <dgm:cxn modelId="{D92B01D0-EE22-46D9-87D9-0E0712A54099}" type="presParOf" srcId="{670CCD04-41AA-4C79-B2CE-5EA17D3ADAEB}" destId="{0A7311D4-0DD8-477A-BFF9-A0E4DAEA3A09}" srcOrd="0" destOrd="0" presId="urn:microsoft.com/office/officeart/2005/8/layout/process1"/>
    <dgm:cxn modelId="{D62D115A-88A9-4FED-A2AA-2EEC4378C1F1}" type="presParOf" srcId="{993C02B9-8482-4FAD-8C39-422D1EB56AED}" destId="{3C1D36D4-4D81-4DC7-9079-5E8C226FF38A}" srcOrd="4" destOrd="0" presId="urn:microsoft.com/office/officeart/2005/8/layout/process1"/>
    <dgm:cxn modelId="{43C52F8F-DF27-4AF2-A041-6FBBF7476B4C}" type="presParOf" srcId="{993C02B9-8482-4FAD-8C39-422D1EB56AED}" destId="{ED3656F1-3D0B-4064-9452-8034EAC947EB}" srcOrd="5" destOrd="0" presId="urn:microsoft.com/office/officeart/2005/8/layout/process1"/>
    <dgm:cxn modelId="{A19DE8EE-0853-4212-9565-419E0ED6C4B7}" type="presParOf" srcId="{ED3656F1-3D0B-4064-9452-8034EAC947EB}" destId="{4AD712F9-636C-4790-BEAD-D96315C1F550}" srcOrd="0" destOrd="0" presId="urn:microsoft.com/office/officeart/2005/8/layout/process1"/>
    <dgm:cxn modelId="{C4F972F7-9F1E-47BD-8F5E-1F9590AD0530}" type="presParOf" srcId="{993C02B9-8482-4FAD-8C39-422D1EB56AED}" destId="{915CC2AF-FAAF-42D6-91A0-74F86A9B94F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00D713-6B6C-4645-857C-BE2A008A8D3D}"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B64965F1-D113-46FB-ADD6-666F3D8DB35A}">
      <dgm:prSet phldrT="[Text]"/>
      <dgm:spPr>
        <a:ln>
          <a:solidFill>
            <a:schemeClr val="accent2"/>
          </a:solidFill>
        </a:ln>
      </dgm:spPr>
      <dgm:t>
        <a:bodyPr/>
        <a:lstStyle/>
        <a:p>
          <a:r>
            <a:rPr lang="en-US" dirty="0"/>
            <a:t>Promote</a:t>
          </a:r>
        </a:p>
      </dgm:t>
    </dgm:pt>
    <dgm:pt modelId="{DE8DC8AA-EDCF-40CC-9264-6CF2F3D2A4D7}" type="parTrans" cxnId="{1CAF0AA7-FC7E-479F-BA24-C9C4180A1D94}">
      <dgm:prSet/>
      <dgm:spPr/>
      <dgm:t>
        <a:bodyPr/>
        <a:lstStyle/>
        <a:p>
          <a:endParaRPr lang="en-US"/>
        </a:p>
      </dgm:t>
    </dgm:pt>
    <dgm:pt modelId="{1B78BC08-3161-4416-BCED-077BB352F920}" type="sibTrans" cxnId="{1CAF0AA7-FC7E-479F-BA24-C9C4180A1D94}">
      <dgm:prSet/>
      <dgm:spPr/>
      <dgm:t>
        <a:bodyPr/>
        <a:lstStyle/>
        <a:p>
          <a:endParaRPr lang="en-US"/>
        </a:p>
      </dgm:t>
    </dgm:pt>
    <dgm:pt modelId="{9C31C0DA-2DCE-49A2-9A99-7BBB17E28FE7}">
      <dgm:prSet phldrT="[Text]"/>
      <dgm:spPr>
        <a:solidFill>
          <a:schemeClr val="accent4">
            <a:lumMod val="50000"/>
          </a:schemeClr>
        </a:solidFill>
        <a:ln>
          <a:solidFill>
            <a:schemeClr val="accent4">
              <a:lumMod val="50000"/>
            </a:schemeClr>
          </a:solidFill>
        </a:ln>
      </dgm:spPr>
      <dgm:t>
        <a:bodyPr/>
        <a:lstStyle/>
        <a:p>
          <a:r>
            <a:rPr lang="en-US" dirty="0"/>
            <a:t>Web support</a:t>
          </a:r>
        </a:p>
      </dgm:t>
    </dgm:pt>
    <dgm:pt modelId="{93364CD3-4FE2-4DBB-AB27-7091A6F0FA25}" type="parTrans" cxnId="{BB7F1920-864D-44D9-8C81-1E4C7170A43E}">
      <dgm:prSet/>
      <dgm:spPr/>
      <dgm:t>
        <a:bodyPr/>
        <a:lstStyle/>
        <a:p>
          <a:endParaRPr lang="en-US"/>
        </a:p>
      </dgm:t>
    </dgm:pt>
    <dgm:pt modelId="{D9396F14-1E8F-45D4-AD36-E2E7825CBD57}" type="sibTrans" cxnId="{BB7F1920-864D-44D9-8C81-1E4C7170A43E}">
      <dgm:prSet/>
      <dgm:spPr>
        <a:solidFill>
          <a:schemeClr val="accent4">
            <a:lumMod val="50000"/>
          </a:schemeClr>
        </a:solidFill>
      </dgm:spPr>
      <dgm:t>
        <a:bodyPr/>
        <a:lstStyle/>
        <a:p>
          <a:endParaRPr lang="en-US"/>
        </a:p>
      </dgm:t>
    </dgm:pt>
    <dgm:pt modelId="{595AFD4A-9736-4A0A-AB62-F0C5655E51A8}">
      <dgm:prSet phldrT="[Text]"/>
      <dgm:spPr>
        <a:solidFill>
          <a:schemeClr val="accent1"/>
        </a:solidFill>
        <a:ln>
          <a:solidFill>
            <a:schemeClr val="accent1"/>
          </a:solidFill>
        </a:ln>
      </dgm:spPr>
      <dgm:t>
        <a:bodyPr/>
        <a:lstStyle/>
        <a:p>
          <a:r>
            <a:rPr lang="en-US" dirty="0"/>
            <a:t>Survey raffle</a:t>
          </a:r>
        </a:p>
      </dgm:t>
    </dgm:pt>
    <dgm:pt modelId="{7DD864C3-948A-4D07-A942-316E87131C08}" type="parTrans" cxnId="{7EE452F3-9561-417A-BF68-B304D58B4BF0}">
      <dgm:prSet/>
      <dgm:spPr/>
      <dgm:t>
        <a:bodyPr/>
        <a:lstStyle/>
        <a:p>
          <a:endParaRPr lang="en-US"/>
        </a:p>
      </dgm:t>
    </dgm:pt>
    <dgm:pt modelId="{C3A52F46-8A8D-4669-B19F-E00D32A1BBAB}" type="sibTrans" cxnId="{7EE452F3-9561-417A-BF68-B304D58B4BF0}">
      <dgm:prSet/>
      <dgm:spPr>
        <a:solidFill>
          <a:schemeClr val="accent1"/>
        </a:solidFill>
      </dgm:spPr>
      <dgm:t>
        <a:bodyPr/>
        <a:lstStyle/>
        <a:p>
          <a:endParaRPr lang="en-US"/>
        </a:p>
      </dgm:t>
    </dgm:pt>
    <dgm:pt modelId="{D9CEF978-52A9-4905-AA73-55B36F0A232D}">
      <dgm:prSet/>
      <dgm:spPr>
        <a:ln>
          <a:solidFill>
            <a:schemeClr val="accent5"/>
          </a:solidFill>
        </a:ln>
      </dgm:spPr>
      <dgm:t>
        <a:bodyPr/>
        <a:lstStyle/>
        <a:p>
          <a:r>
            <a:rPr lang="en-US" dirty="0"/>
            <a:t>Analyze data after 3 months</a:t>
          </a:r>
        </a:p>
      </dgm:t>
    </dgm:pt>
    <dgm:pt modelId="{635FE6D4-5154-401B-8A24-335FF941F48A}" type="parTrans" cxnId="{22A50B3B-1DD2-4A47-95E8-FF200BB9187E}">
      <dgm:prSet/>
      <dgm:spPr/>
      <dgm:t>
        <a:bodyPr/>
        <a:lstStyle/>
        <a:p>
          <a:endParaRPr lang="en-US"/>
        </a:p>
      </dgm:t>
    </dgm:pt>
    <dgm:pt modelId="{EE64087B-A213-42F7-B90C-5651CE5539DE}" type="sibTrans" cxnId="{22A50B3B-1DD2-4A47-95E8-FF200BB9187E}">
      <dgm:prSet/>
      <dgm:spPr/>
      <dgm:t>
        <a:bodyPr/>
        <a:lstStyle/>
        <a:p>
          <a:endParaRPr lang="en-US"/>
        </a:p>
      </dgm:t>
    </dgm:pt>
    <dgm:pt modelId="{993C02B9-8482-4FAD-8C39-422D1EB56AED}" type="pres">
      <dgm:prSet presAssocID="{7B00D713-6B6C-4645-857C-BE2A008A8D3D}" presName="Name0" presStyleCnt="0">
        <dgm:presLayoutVars>
          <dgm:dir/>
          <dgm:resizeHandles val="exact"/>
        </dgm:presLayoutVars>
      </dgm:prSet>
      <dgm:spPr/>
    </dgm:pt>
    <dgm:pt modelId="{DDC81A50-1A18-4647-BECB-A5D78A5EB6E6}" type="pres">
      <dgm:prSet presAssocID="{B64965F1-D113-46FB-ADD6-666F3D8DB35A}" presName="node" presStyleLbl="node1" presStyleIdx="0" presStyleCnt="4">
        <dgm:presLayoutVars>
          <dgm:bulletEnabled val="1"/>
        </dgm:presLayoutVars>
      </dgm:prSet>
      <dgm:spPr/>
    </dgm:pt>
    <dgm:pt modelId="{10514DB8-172D-49AF-AB7C-377A892565FA}" type="pres">
      <dgm:prSet presAssocID="{1B78BC08-3161-4416-BCED-077BB352F920}" presName="sibTrans" presStyleLbl="sibTrans2D1" presStyleIdx="0" presStyleCnt="3"/>
      <dgm:spPr/>
    </dgm:pt>
    <dgm:pt modelId="{BC3BAD14-5536-495D-A31C-EAC9648837EB}" type="pres">
      <dgm:prSet presAssocID="{1B78BC08-3161-4416-BCED-077BB352F920}" presName="connectorText" presStyleLbl="sibTrans2D1" presStyleIdx="0" presStyleCnt="3"/>
      <dgm:spPr/>
    </dgm:pt>
    <dgm:pt modelId="{DF728EEB-EB0C-44D4-8D3E-BBC1F801A02A}" type="pres">
      <dgm:prSet presAssocID="{9C31C0DA-2DCE-49A2-9A99-7BBB17E28FE7}" presName="node" presStyleLbl="node1" presStyleIdx="1" presStyleCnt="4">
        <dgm:presLayoutVars>
          <dgm:bulletEnabled val="1"/>
        </dgm:presLayoutVars>
      </dgm:prSet>
      <dgm:spPr/>
    </dgm:pt>
    <dgm:pt modelId="{670CCD04-41AA-4C79-B2CE-5EA17D3ADAEB}" type="pres">
      <dgm:prSet presAssocID="{D9396F14-1E8F-45D4-AD36-E2E7825CBD57}" presName="sibTrans" presStyleLbl="sibTrans2D1" presStyleIdx="1" presStyleCnt="3"/>
      <dgm:spPr/>
    </dgm:pt>
    <dgm:pt modelId="{0A7311D4-0DD8-477A-BFF9-A0E4DAEA3A09}" type="pres">
      <dgm:prSet presAssocID="{D9396F14-1E8F-45D4-AD36-E2E7825CBD57}" presName="connectorText" presStyleLbl="sibTrans2D1" presStyleIdx="1" presStyleCnt="3"/>
      <dgm:spPr/>
    </dgm:pt>
    <dgm:pt modelId="{3C1D36D4-4D81-4DC7-9079-5E8C226FF38A}" type="pres">
      <dgm:prSet presAssocID="{595AFD4A-9736-4A0A-AB62-F0C5655E51A8}" presName="node" presStyleLbl="node1" presStyleIdx="2" presStyleCnt="4">
        <dgm:presLayoutVars>
          <dgm:bulletEnabled val="1"/>
        </dgm:presLayoutVars>
      </dgm:prSet>
      <dgm:spPr/>
    </dgm:pt>
    <dgm:pt modelId="{ED3656F1-3D0B-4064-9452-8034EAC947EB}" type="pres">
      <dgm:prSet presAssocID="{C3A52F46-8A8D-4669-B19F-E00D32A1BBAB}" presName="sibTrans" presStyleLbl="sibTrans2D1" presStyleIdx="2" presStyleCnt="3"/>
      <dgm:spPr/>
    </dgm:pt>
    <dgm:pt modelId="{4AD712F9-636C-4790-BEAD-D96315C1F550}" type="pres">
      <dgm:prSet presAssocID="{C3A52F46-8A8D-4669-B19F-E00D32A1BBAB}" presName="connectorText" presStyleLbl="sibTrans2D1" presStyleIdx="2" presStyleCnt="3"/>
      <dgm:spPr/>
    </dgm:pt>
    <dgm:pt modelId="{915CC2AF-FAAF-42D6-91A0-74F86A9B94FD}" type="pres">
      <dgm:prSet presAssocID="{D9CEF978-52A9-4905-AA73-55B36F0A232D}" presName="node" presStyleLbl="node1" presStyleIdx="3" presStyleCnt="4">
        <dgm:presLayoutVars>
          <dgm:bulletEnabled val="1"/>
        </dgm:presLayoutVars>
      </dgm:prSet>
      <dgm:spPr/>
    </dgm:pt>
  </dgm:ptLst>
  <dgm:cxnLst>
    <dgm:cxn modelId="{81B86B18-1F75-43BF-B2FB-61A052CB54EC}" type="presOf" srcId="{595AFD4A-9736-4A0A-AB62-F0C5655E51A8}" destId="{3C1D36D4-4D81-4DC7-9079-5E8C226FF38A}" srcOrd="0" destOrd="0" presId="urn:microsoft.com/office/officeart/2005/8/layout/process1"/>
    <dgm:cxn modelId="{BB7F1920-864D-44D9-8C81-1E4C7170A43E}" srcId="{7B00D713-6B6C-4645-857C-BE2A008A8D3D}" destId="{9C31C0DA-2DCE-49A2-9A99-7BBB17E28FE7}" srcOrd="1" destOrd="0" parTransId="{93364CD3-4FE2-4DBB-AB27-7091A6F0FA25}" sibTransId="{D9396F14-1E8F-45D4-AD36-E2E7825CBD57}"/>
    <dgm:cxn modelId="{9A48B725-2FB1-4192-93BA-2E040019F0C8}" type="presOf" srcId="{1B78BC08-3161-4416-BCED-077BB352F920}" destId="{BC3BAD14-5536-495D-A31C-EAC9648837EB}" srcOrd="1" destOrd="0" presId="urn:microsoft.com/office/officeart/2005/8/layout/process1"/>
    <dgm:cxn modelId="{22A50B3B-1DD2-4A47-95E8-FF200BB9187E}" srcId="{7B00D713-6B6C-4645-857C-BE2A008A8D3D}" destId="{D9CEF978-52A9-4905-AA73-55B36F0A232D}" srcOrd="3" destOrd="0" parTransId="{635FE6D4-5154-401B-8A24-335FF941F48A}" sibTransId="{EE64087B-A213-42F7-B90C-5651CE5539DE}"/>
    <dgm:cxn modelId="{E7F6C43E-AD61-4138-BD60-3349E9C3F47B}" type="presOf" srcId="{C3A52F46-8A8D-4669-B19F-E00D32A1BBAB}" destId="{4AD712F9-636C-4790-BEAD-D96315C1F550}" srcOrd="1" destOrd="0" presId="urn:microsoft.com/office/officeart/2005/8/layout/process1"/>
    <dgm:cxn modelId="{8B426F4B-E9D7-4EBE-92BD-4FB2FFB867E8}" type="presOf" srcId="{C3A52F46-8A8D-4669-B19F-E00D32A1BBAB}" destId="{ED3656F1-3D0B-4064-9452-8034EAC947EB}" srcOrd="0" destOrd="0" presId="urn:microsoft.com/office/officeart/2005/8/layout/process1"/>
    <dgm:cxn modelId="{0C88E758-5D12-4A66-B8D0-5E893F7D4023}" type="presOf" srcId="{D9CEF978-52A9-4905-AA73-55B36F0A232D}" destId="{915CC2AF-FAAF-42D6-91A0-74F86A9B94FD}" srcOrd="0" destOrd="0" presId="urn:microsoft.com/office/officeart/2005/8/layout/process1"/>
    <dgm:cxn modelId="{1775A97F-4D58-43F8-9A05-F8298B8B33CD}" type="presOf" srcId="{7B00D713-6B6C-4645-857C-BE2A008A8D3D}" destId="{993C02B9-8482-4FAD-8C39-422D1EB56AED}" srcOrd="0" destOrd="0" presId="urn:microsoft.com/office/officeart/2005/8/layout/process1"/>
    <dgm:cxn modelId="{E2FDC886-6748-4D85-AC7F-02C15A05DD0C}" type="presOf" srcId="{D9396F14-1E8F-45D4-AD36-E2E7825CBD57}" destId="{0A7311D4-0DD8-477A-BFF9-A0E4DAEA3A09}" srcOrd="1" destOrd="0" presId="urn:microsoft.com/office/officeart/2005/8/layout/process1"/>
    <dgm:cxn modelId="{562F4899-708E-4DB5-8DB5-564ABDDF7A11}" type="presOf" srcId="{1B78BC08-3161-4416-BCED-077BB352F920}" destId="{10514DB8-172D-49AF-AB7C-377A892565FA}" srcOrd="0" destOrd="0" presId="urn:microsoft.com/office/officeart/2005/8/layout/process1"/>
    <dgm:cxn modelId="{1CAF0AA7-FC7E-479F-BA24-C9C4180A1D94}" srcId="{7B00D713-6B6C-4645-857C-BE2A008A8D3D}" destId="{B64965F1-D113-46FB-ADD6-666F3D8DB35A}" srcOrd="0" destOrd="0" parTransId="{DE8DC8AA-EDCF-40CC-9264-6CF2F3D2A4D7}" sibTransId="{1B78BC08-3161-4416-BCED-077BB352F920}"/>
    <dgm:cxn modelId="{631867AF-BB38-421E-9CF2-220C50886044}" type="presOf" srcId="{9C31C0DA-2DCE-49A2-9A99-7BBB17E28FE7}" destId="{DF728EEB-EB0C-44D4-8D3E-BBC1F801A02A}" srcOrd="0" destOrd="0" presId="urn:microsoft.com/office/officeart/2005/8/layout/process1"/>
    <dgm:cxn modelId="{7B7A50D4-20A6-482B-BB92-413EE7B41572}" type="presOf" srcId="{B64965F1-D113-46FB-ADD6-666F3D8DB35A}" destId="{DDC81A50-1A18-4647-BECB-A5D78A5EB6E6}" srcOrd="0" destOrd="0" presId="urn:microsoft.com/office/officeart/2005/8/layout/process1"/>
    <dgm:cxn modelId="{9B5286E7-7700-46D9-AC93-24B0DB4ED77F}" type="presOf" srcId="{D9396F14-1E8F-45D4-AD36-E2E7825CBD57}" destId="{670CCD04-41AA-4C79-B2CE-5EA17D3ADAEB}" srcOrd="0" destOrd="0" presId="urn:microsoft.com/office/officeart/2005/8/layout/process1"/>
    <dgm:cxn modelId="{7EE452F3-9561-417A-BF68-B304D58B4BF0}" srcId="{7B00D713-6B6C-4645-857C-BE2A008A8D3D}" destId="{595AFD4A-9736-4A0A-AB62-F0C5655E51A8}" srcOrd="2" destOrd="0" parTransId="{7DD864C3-948A-4D07-A942-316E87131C08}" sibTransId="{C3A52F46-8A8D-4669-B19F-E00D32A1BBAB}"/>
    <dgm:cxn modelId="{83887868-9FED-40CD-9019-949B26560AE7}" type="presParOf" srcId="{993C02B9-8482-4FAD-8C39-422D1EB56AED}" destId="{DDC81A50-1A18-4647-BECB-A5D78A5EB6E6}" srcOrd="0" destOrd="0" presId="urn:microsoft.com/office/officeart/2005/8/layout/process1"/>
    <dgm:cxn modelId="{0B215ACB-A56A-4A05-BA9B-0960EBE6AA98}" type="presParOf" srcId="{993C02B9-8482-4FAD-8C39-422D1EB56AED}" destId="{10514DB8-172D-49AF-AB7C-377A892565FA}" srcOrd="1" destOrd="0" presId="urn:microsoft.com/office/officeart/2005/8/layout/process1"/>
    <dgm:cxn modelId="{958EFD11-B7A4-4734-9D30-623A1F2A393E}" type="presParOf" srcId="{10514DB8-172D-49AF-AB7C-377A892565FA}" destId="{BC3BAD14-5536-495D-A31C-EAC9648837EB}" srcOrd="0" destOrd="0" presId="urn:microsoft.com/office/officeart/2005/8/layout/process1"/>
    <dgm:cxn modelId="{BE02B159-2508-42D3-9B16-88061959B29B}" type="presParOf" srcId="{993C02B9-8482-4FAD-8C39-422D1EB56AED}" destId="{DF728EEB-EB0C-44D4-8D3E-BBC1F801A02A}" srcOrd="2" destOrd="0" presId="urn:microsoft.com/office/officeart/2005/8/layout/process1"/>
    <dgm:cxn modelId="{A828E0F2-2687-42FC-BB7E-03F65FF3C78A}" type="presParOf" srcId="{993C02B9-8482-4FAD-8C39-422D1EB56AED}" destId="{670CCD04-41AA-4C79-B2CE-5EA17D3ADAEB}" srcOrd="3" destOrd="0" presId="urn:microsoft.com/office/officeart/2005/8/layout/process1"/>
    <dgm:cxn modelId="{D92B01D0-EE22-46D9-87D9-0E0712A54099}" type="presParOf" srcId="{670CCD04-41AA-4C79-B2CE-5EA17D3ADAEB}" destId="{0A7311D4-0DD8-477A-BFF9-A0E4DAEA3A09}" srcOrd="0" destOrd="0" presId="urn:microsoft.com/office/officeart/2005/8/layout/process1"/>
    <dgm:cxn modelId="{D62D115A-88A9-4FED-A2AA-2EEC4378C1F1}" type="presParOf" srcId="{993C02B9-8482-4FAD-8C39-422D1EB56AED}" destId="{3C1D36D4-4D81-4DC7-9079-5E8C226FF38A}" srcOrd="4" destOrd="0" presId="urn:microsoft.com/office/officeart/2005/8/layout/process1"/>
    <dgm:cxn modelId="{43C52F8F-DF27-4AF2-A041-6FBBF7476B4C}" type="presParOf" srcId="{993C02B9-8482-4FAD-8C39-422D1EB56AED}" destId="{ED3656F1-3D0B-4064-9452-8034EAC947EB}" srcOrd="5" destOrd="0" presId="urn:microsoft.com/office/officeart/2005/8/layout/process1"/>
    <dgm:cxn modelId="{A19DE8EE-0853-4212-9565-419E0ED6C4B7}" type="presParOf" srcId="{ED3656F1-3D0B-4064-9452-8034EAC947EB}" destId="{4AD712F9-636C-4790-BEAD-D96315C1F550}" srcOrd="0" destOrd="0" presId="urn:microsoft.com/office/officeart/2005/8/layout/process1"/>
    <dgm:cxn modelId="{C4F972F7-9F1E-47BD-8F5E-1F9590AD0530}" type="presParOf" srcId="{993C02B9-8482-4FAD-8C39-422D1EB56AED}" destId="{915CC2AF-FAAF-42D6-91A0-74F86A9B94FD}" srcOrd="6" destOrd="0" presId="urn:microsoft.com/office/officeart/2005/8/layout/process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7ECDE8-91BD-491A-940B-32AEDCEAB195}" type="doc">
      <dgm:prSet loTypeId="urn:microsoft.com/office/officeart/2005/8/layout/pList2" loCatId="list" qsTypeId="urn:microsoft.com/office/officeart/2005/8/quickstyle/simple1" qsCatId="simple" csTypeId="urn:microsoft.com/office/officeart/2005/8/colors/colorful1" csCatId="colorful" phldr="1"/>
      <dgm:spPr/>
    </dgm:pt>
    <dgm:pt modelId="{F17EF87D-93F8-407D-A9F6-DC56CC483EC6}">
      <dgm:prSet phldrT="[Text]" custT="1"/>
      <dgm:spPr/>
      <dgm:t>
        <a:bodyPr/>
        <a:lstStyle/>
        <a:p>
          <a:r>
            <a:rPr lang="en-US" sz="2000" u="sng" dirty="0"/>
            <a:t>Knowledge</a:t>
          </a:r>
        </a:p>
        <a:p>
          <a:r>
            <a:rPr lang="en-US" sz="1400" dirty="0"/>
            <a:t>- Health equity and barriers to care</a:t>
          </a:r>
        </a:p>
        <a:p>
          <a:r>
            <a:rPr lang="en-US" sz="1400" dirty="0"/>
            <a:t>- Self-awareness and reflection</a:t>
          </a:r>
        </a:p>
        <a:p>
          <a:r>
            <a:rPr lang="en-US" sz="1400" dirty="0"/>
            <a:t>- A lens of health equity</a:t>
          </a:r>
        </a:p>
        <a:p>
          <a:endParaRPr lang="en-US" sz="1400" dirty="0"/>
        </a:p>
      </dgm:t>
    </dgm:pt>
    <dgm:pt modelId="{3D3E25AF-BD8B-4D5D-BDD9-A43A2C96B889}" type="parTrans" cxnId="{44E6F7F3-B7AF-4884-9F00-EE2DE763CD4D}">
      <dgm:prSet/>
      <dgm:spPr/>
      <dgm:t>
        <a:bodyPr/>
        <a:lstStyle/>
        <a:p>
          <a:endParaRPr lang="en-US"/>
        </a:p>
      </dgm:t>
    </dgm:pt>
    <dgm:pt modelId="{2F3EA403-B4E1-4594-B034-C73D8FAB43B7}" type="sibTrans" cxnId="{44E6F7F3-B7AF-4884-9F00-EE2DE763CD4D}">
      <dgm:prSet/>
      <dgm:spPr/>
      <dgm:t>
        <a:bodyPr/>
        <a:lstStyle/>
        <a:p>
          <a:endParaRPr lang="en-US"/>
        </a:p>
      </dgm:t>
    </dgm:pt>
    <dgm:pt modelId="{93A4AC4D-765D-4A9D-974B-C9937BF27368}">
      <dgm:prSet phldrT="[Text]" custT="1"/>
      <dgm:spPr/>
      <dgm:t>
        <a:bodyPr/>
        <a:lstStyle/>
        <a:p>
          <a:r>
            <a:rPr lang="en-US" sz="2000" u="sng" dirty="0"/>
            <a:t>Appreciation</a:t>
          </a:r>
          <a:endParaRPr lang="en-US" sz="2100" u="sng" dirty="0"/>
        </a:p>
        <a:p>
          <a:r>
            <a:rPr lang="en-US" sz="1400" dirty="0"/>
            <a:t>- Value</a:t>
          </a:r>
        </a:p>
        <a:p>
          <a:r>
            <a:rPr lang="en-US" sz="1400" dirty="0"/>
            <a:t>- Offered new perspectives</a:t>
          </a:r>
        </a:p>
        <a:p>
          <a:r>
            <a:rPr lang="en-US" sz="1400" dirty="0"/>
            <a:t>- Served as a reminder</a:t>
          </a:r>
        </a:p>
      </dgm:t>
    </dgm:pt>
    <dgm:pt modelId="{EAFB7224-EE68-461C-98B3-8F09BD067988}" type="parTrans" cxnId="{14853080-4C55-481E-A80F-2534736CB798}">
      <dgm:prSet/>
      <dgm:spPr/>
      <dgm:t>
        <a:bodyPr/>
        <a:lstStyle/>
        <a:p>
          <a:endParaRPr lang="en-US"/>
        </a:p>
      </dgm:t>
    </dgm:pt>
    <dgm:pt modelId="{4516725B-9451-4FB2-900C-42476D4ED053}" type="sibTrans" cxnId="{14853080-4C55-481E-A80F-2534736CB798}">
      <dgm:prSet/>
      <dgm:spPr/>
      <dgm:t>
        <a:bodyPr/>
        <a:lstStyle/>
        <a:p>
          <a:endParaRPr lang="en-US"/>
        </a:p>
      </dgm:t>
    </dgm:pt>
    <dgm:pt modelId="{AD50EB82-FFDA-4817-A383-F767C6DFA85F}">
      <dgm:prSet phldrT="[Text]" custT="1"/>
      <dgm:spPr/>
      <dgm:t>
        <a:bodyPr/>
        <a:lstStyle/>
        <a:p>
          <a:r>
            <a:rPr lang="en-US" sz="2000" u="sng" dirty="0"/>
            <a:t>Change</a:t>
          </a:r>
        </a:p>
        <a:p>
          <a:r>
            <a:rPr lang="en-US" sz="1400" dirty="0"/>
            <a:t>- Implicit bias/microaggression recognition and mitigation</a:t>
          </a:r>
        </a:p>
        <a:p>
          <a:r>
            <a:rPr lang="en-US" sz="1400" dirty="0"/>
            <a:t>- Useful/skill acquisition</a:t>
          </a:r>
        </a:p>
        <a:p>
          <a:r>
            <a:rPr lang="en-US" sz="1400" dirty="0"/>
            <a:t>- Willingness/plan to change</a:t>
          </a:r>
          <a:endParaRPr lang="en-US" sz="1400" u="none" dirty="0"/>
        </a:p>
      </dgm:t>
    </dgm:pt>
    <dgm:pt modelId="{DD569218-1061-44EA-BE7B-49C64A3A96A0}" type="parTrans" cxnId="{F982510E-9994-429B-881E-316B6FE49AB8}">
      <dgm:prSet/>
      <dgm:spPr/>
      <dgm:t>
        <a:bodyPr/>
        <a:lstStyle/>
        <a:p>
          <a:endParaRPr lang="en-US"/>
        </a:p>
      </dgm:t>
    </dgm:pt>
    <dgm:pt modelId="{5C030E23-672F-4FE9-A7E9-E1C8D4D7A712}" type="sibTrans" cxnId="{F982510E-9994-429B-881E-316B6FE49AB8}">
      <dgm:prSet/>
      <dgm:spPr/>
      <dgm:t>
        <a:bodyPr/>
        <a:lstStyle/>
        <a:p>
          <a:endParaRPr lang="en-US"/>
        </a:p>
      </dgm:t>
    </dgm:pt>
    <dgm:pt modelId="{9B5B33D1-DD11-4380-8431-F7BEB12AA2C4}" type="pres">
      <dgm:prSet presAssocID="{327ECDE8-91BD-491A-940B-32AEDCEAB195}" presName="Name0" presStyleCnt="0">
        <dgm:presLayoutVars>
          <dgm:dir/>
          <dgm:resizeHandles val="exact"/>
        </dgm:presLayoutVars>
      </dgm:prSet>
      <dgm:spPr/>
    </dgm:pt>
    <dgm:pt modelId="{29FF08EE-CE69-4142-B0DF-8E99CC3F17C9}" type="pres">
      <dgm:prSet presAssocID="{327ECDE8-91BD-491A-940B-32AEDCEAB195}" presName="bkgdShp" presStyleLbl="alignAccFollowNode1" presStyleIdx="0" presStyleCnt="1"/>
      <dgm:spPr/>
    </dgm:pt>
    <dgm:pt modelId="{5275E3E6-5DE0-41C1-8787-8EC9B92019FE}" type="pres">
      <dgm:prSet presAssocID="{327ECDE8-91BD-491A-940B-32AEDCEAB195}" presName="linComp" presStyleCnt="0"/>
      <dgm:spPr/>
    </dgm:pt>
    <dgm:pt modelId="{8C9EE035-0B4B-42FF-A4AE-B96D915C2F12}" type="pres">
      <dgm:prSet presAssocID="{F17EF87D-93F8-407D-A9F6-DC56CC483EC6}" presName="compNode" presStyleCnt="0"/>
      <dgm:spPr/>
    </dgm:pt>
    <dgm:pt modelId="{D0C3BD04-F469-4DBB-9624-128ABF220B6E}" type="pres">
      <dgm:prSet presAssocID="{F17EF87D-93F8-407D-A9F6-DC56CC483EC6}" presName="node" presStyleLbl="node1" presStyleIdx="0" presStyleCnt="3">
        <dgm:presLayoutVars>
          <dgm:bulletEnabled val="1"/>
        </dgm:presLayoutVars>
      </dgm:prSet>
      <dgm:spPr/>
    </dgm:pt>
    <dgm:pt modelId="{1C298B28-6BEE-4475-976E-CCFB88C97564}" type="pres">
      <dgm:prSet presAssocID="{F17EF87D-93F8-407D-A9F6-DC56CC483EC6}" presName="invisiNode" presStyleLbl="node1" presStyleIdx="0" presStyleCnt="3"/>
      <dgm:spPr/>
    </dgm:pt>
    <dgm:pt modelId="{94B98C28-313D-4A1D-8CDA-BF049812F344}" type="pres">
      <dgm:prSet presAssocID="{F17EF87D-93F8-407D-A9F6-DC56CC483EC6}"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A8800F60-88A9-472D-BDB4-6124D30D434C}" type="pres">
      <dgm:prSet presAssocID="{2F3EA403-B4E1-4594-B034-C73D8FAB43B7}" presName="sibTrans" presStyleLbl="sibTrans2D1" presStyleIdx="0" presStyleCnt="0"/>
      <dgm:spPr/>
    </dgm:pt>
    <dgm:pt modelId="{4877AF7D-2920-4D9C-A32D-B6E0CC52C7F1}" type="pres">
      <dgm:prSet presAssocID="{93A4AC4D-765D-4A9D-974B-C9937BF27368}" presName="compNode" presStyleCnt="0"/>
      <dgm:spPr/>
    </dgm:pt>
    <dgm:pt modelId="{4DA05421-118C-4BB4-97F5-C496D700E5F8}" type="pres">
      <dgm:prSet presAssocID="{93A4AC4D-765D-4A9D-974B-C9937BF27368}" presName="node" presStyleLbl="node1" presStyleIdx="1" presStyleCnt="3">
        <dgm:presLayoutVars>
          <dgm:bulletEnabled val="1"/>
        </dgm:presLayoutVars>
      </dgm:prSet>
      <dgm:spPr/>
    </dgm:pt>
    <dgm:pt modelId="{B7302BF0-725A-4141-8AE1-6CF023BA84C8}" type="pres">
      <dgm:prSet presAssocID="{93A4AC4D-765D-4A9D-974B-C9937BF27368}" presName="invisiNode" presStyleLbl="node1" presStyleIdx="1" presStyleCnt="3"/>
      <dgm:spPr/>
    </dgm:pt>
    <dgm:pt modelId="{7A903169-6736-4326-82A3-5C5F0E934E64}" type="pres">
      <dgm:prSet presAssocID="{93A4AC4D-765D-4A9D-974B-C9937BF2736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6A9FE005-78DE-477D-A415-B35E359A69A6}" type="pres">
      <dgm:prSet presAssocID="{4516725B-9451-4FB2-900C-42476D4ED053}" presName="sibTrans" presStyleLbl="sibTrans2D1" presStyleIdx="0" presStyleCnt="0"/>
      <dgm:spPr/>
    </dgm:pt>
    <dgm:pt modelId="{010A59A9-83B5-4C33-A1AF-31C7FB280EE9}" type="pres">
      <dgm:prSet presAssocID="{AD50EB82-FFDA-4817-A383-F767C6DFA85F}" presName="compNode" presStyleCnt="0"/>
      <dgm:spPr/>
    </dgm:pt>
    <dgm:pt modelId="{13A118B0-E7DE-411B-97CF-F1F8DD5D983A}" type="pres">
      <dgm:prSet presAssocID="{AD50EB82-FFDA-4817-A383-F767C6DFA85F}" presName="node" presStyleLbl="node1" presStyleIdx="2" presStyleCnt="3">
        <dgm:presLayoutVars>
          <dgm:bulletEnabled val="1"/>
        </dgm:presLayoutVars>
      </dgm:prSet>
      <dgm:spPr/>
    </dgm:pt>
    <dgm:pt modelId="{377E198E-8981-4FA6-BC9F-8E8B2FD4E8BB}" type="pres">
      <dgm:prSet presAssocID="{AD50EB82-FFDA-4817-A383-F767C6DFA85F}" presName="invisiNode" presStyleLbl="node1" presStyleIdx="2" presStyleCnt="3"/>
      <dgm:spPr/>
    </dgm:pt>
    <dgm:pt modelId="{6BAB1DA7-641A-428C-ADF2-8054A1AF35EE}" type="pres">
      <dgm:prSet presAssocID="{AD50EB82-FFDA-4817-A383-F767C6DFA85F}" presName="imagNode"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F982510E-9994-429B-881E-316B6FE49AB8}" srcId="{327ECDE8-91BD-491A-940B-32AEDCEAB195}" destId="{AD50EB82-FFDA-4817-A383-F767C6DFA85F}" srcOrd="2" destOrd="0" parTransId="{DD569218-1061-44EA-BE7B-49C64A3A96A0}" sibTransId="{5C030E23-672F-4FE9-A7E9-E1C8D4D7A712}"/>
    <dgm:cxn modelId="{3FD1FF5E-78E9-4270-BF5B-E178C010A529}" type="presOf" srcId="{AD50EB82-FFDA-4817-A383-F767C6DFA85F}" destId="{13A118B0-E7DE-411B-97CF-F1F8DD5D983A}" srcOrd="0" destOrd="0" presId="urn:microsoft.com/office/officeart/2005/8/layout/pList2"/>
    <dgm:cxn modelId="{14853080-4C55-481E-A80F-2534736CB798}" srcId="{327ECDE8-91BD-491A-940B-32AEDCEAB195}" destId="{93A4AC4D-765D-4A9D-974B-C9937BF27368}" srcOrd="1" destOrd="0" parTransId="{EAFB7224-EE68-461C-98B3-8F09BD067988}" sibTransId="{4516725B-9451-4FB2-900C-42476D4ED053}"/>
    <dgm:cxn modelId="{35D0D696-3538-4BF7-8820-D2E393CE07BA}" type="presOf" srcId="{2F3EA403-B4E1-4594-B034-C73D8FAB43B7}" destId="{A8800F60-88A9-472D-BDB4-6124D30D434C}" srcOrd="0" destOrd="0" presId="urn:microsoft.com/office/officeart/2005/8/layout/pList2"/>
    <dgm:cxn modelId="{67B1E89A-981E-46B9-A607-6A546BD56414}" type="presOf" srcId="{327ECDE8-91BD-491A-940B-32AEDCEAB195}" destId="{9B5B33D1-DD11-4380-8431-F7BEB12AA2C4}" srcOrd="0" destOrd="0" presId="urn:microsoft.com/office/officeart/2005/8/layout/pList2"/>
    <dgm:cxn modelId="{30E06FB0-B9E2-4D3E-825C-AA7B6A6A17FF}" type="presOf" srcId="{4516725B-9451-4FB2-900C-42476D4ED053}" destId="{6A9FE005-78DE-477D-A415-B35E359A69A6}" srcOrd="0" destOrd="0" presId="urn:microsoft.com/office/officeart/2005/8/layout/pList2"/>
    <dgm:cxn modelId="{DF4E78C7-319D-423E-B29D-E26B26D5C09B}" type="presOf" srcId="{F17EF87D-93F8-407D-A9F6-DC56CC483EC6}" destId="{D0C3BD04-F469-4DBB-9624-128ABF220B6E}" srcOrd="0" destOrd="0" presId="urn:microsoft.com/office/officeart/2005/8/layout/pList2"/>
    <dgm:cxn modelId="{856E6DF0-1C93-483C-B3C4-0001823FBE85}" type="presOf" srcId="{93A4AC4D-765D-4A9D-974B-C9937BF27368}" destId="{4DA05421-118C-4BB4-97F5-C496D700E5F8}" srcOrd="0" destOrd="0" presId="urn:microsoft.com/office/officeart/2005/8/layout/pList2"/>
    <dgm:cxn modelId="{44E6F7F3-B7AF-4884-9F00-EE2DE763CD4D}" srcId="{327ECDE8-91BD-491A-940B-32AEDCEAB195}" destId="{F17EF87D-93F8-407D-A9F6-DC56CC483EC6}" srcOrd="0" destOrd="0" parTransId="{3D3E25AF-BD8B-4D5D-BDD9-A43A2C96B889}" sibTransId="{2F3EA403-B4E1-4594-B034-C73D8FAB43B7}"/>
    <dgm:cxn modelId="{EFA6864C-BC5B-4558-B165-A474CC86D0D9}" type="presParOf" srcId="{9B5B33D1-DD11-4380-8431-F7BEB12AA2C4}" destId="{29FF08EE-CE69-4142-B0DF-8E99CC3F17C9}" srcOrd="0" destOrd="0" presId="urn:microsoft.com/office/officeart/2005/8/layout/pList2"/>
    <dgm:cxn modelId="{D430D063-8D6A-49F1-84E0-15A5D7C81021}" type="presParOf" srcId="{9B5B33D1-DD11-4380-8431-F7BEB12AA2C4}" destId="{5275E3E6-5DE0-41C1-8787-8EC9B92019FE}" srcOrd="1" destOrd="0" presId="urn:microsoft.com/office/officeart/2005/8/layout/pList2"/>
    <dgm:cxn modelId="{1FAD0845-19C9-41E1-B13D-1D664F8B8C9D}" type="presParOf" srcId="{5275E3E6-5DE0-41C1-8787-8EC9B92019FE}" destId="{8C9EE035-0B4B-42FF-A4AE-B96D915C2F12}" srcOrd="0" destOrd="0" presId="urn:microsoft.com/office/officeart/2005/8/layout/pList2"/>
    <dgm:cxn modelId="{C94D1FC6-0AA6-41EC-89F0-3165AA22A0AD}" type="presParOf" srcId="{8C9EE035-0B4B-42FF-A4AE-B96D915C2F12}" destId="{D0C3BD04-F469-4DBB-9624-128ABF220B6E}" srcOrd="0" destOrd="0" presId="urn:microsoft.com/office/officeart/2005/8/layout/pList2"/>
    <dgm:cxn modelId="{5B1D3CA5-A3C7-4E82-B145-04B0CCD2DCAA}" type="presParOf" srcId="{8C9EE035-0B4B-42FF-A4AE-B96D915C2F12}" destId="{1C298B28-6BEE-4475-976E-CCFB88C97564}" srcOrd="1" destOrd="0" presId="urn:microsoft.com/office/officeart/2005/8/layout/pList2"/>
    <dgm:cxn modelId="{A273D47D-515C-4D52-B80F-554BE397A818}" type="presParOf" srcId="{8C9EE035-0B4B-42FF-A4AE-B96D915C2F12}" destId="{94B98C28-313D-4A1D-8CDA-BF049812F344}" srcOrd="2" destOrd="0" presId="urn:microsoft.com/office/officeart/2005/8/layout/pList2"/>
    <dgm:cxn modelId="{BBE252A4-EDDA-414E-8C8D-A5FBD05AAECC}" type="presParOf" srcId="{5275E3E6-5DE0-41C1-8787-8EC9B92019FE}" destId="{A8800F60-88A9-472D-BDB4-6124D30D434C}" srcOrd="1" destOrd="0" presId="urn:microsoft.com/office/officeart/2005/8/layout/pList2"/>
    <dgm:cxn modelId="{C80F55E0-8513-417C-A65F-64C15C29363B}" type="presParOf" srcId="{5275E3E6-5DE0-41C1-8787-8EC9B92019FE}" destId="{4877AF7D-2920-4D9C-A32D-B6E0CC52C7F1}" srcOrd="2" destOrd="0" presId="urn:microsoft.com/office/officeart/2005/8/layout/pList2"/>
    <dgm:cxn modelId="{6B500613-C096-469B-8458-626E30022CF9}" type="presParOf" srcId="{4877AF7D-2920-4D9C-A32D-B6E0CC52C7F1}" destId="{4DA05421-118C-4BB4-97F5-C496D700E5F8}" srcOrd="0" destOrd="0" presId="urn:microsoft.com/office/officeart/2005/8/layout/pList2"/>
    <dgm:cxn modelId="{E0362A4E-80D0-423B-B9AF-72261209D156}" type="presParOf" srcId="{4877AF7D-2920-4D9C-A32D-B6E0CC52C7F1}" destId="{B7302BF0-725A-4141-8AE1-6CF023BA84C8}" srcOrd="1" destOrd="0" presId="urn:microsoft.com/office/officeart/2005/8/layout/pList2"/>
    <dgm:cxn modelId="{ED4134C2-93BE-4409-8600-003E058B42C0}" type="presParOf" srcId="{4877AF7D-2920-4D9C-A32D-B6E0CC52C7F1}" destId="{7A903169-6736-4326-82A3-5C5F0E934E64}" srcOrd="2" destOrd="0" presId="urn:microsoft.com/office/officeart/2005/8/layout/pList2"/>
    <dgm:cxn modelId="{DB741393-53F5-4A9E-9B0F-87BCB4456AEE}" type="presParOf" srcId="{5275E3E6-5DE0-41C1-8787-8EC9B92019FE}" destId="{6A9FE005-78DE-477D-A415-B35E359A69A6}" srcOrd="3" destOrd="0" presId="urn:microsoft.com/office/officeart/2005/8/layout/pList2"/>
    <dgm:cxn modelId="{0CCC691C-0215-4551-841A-87486E8C1D8D}" type="presParOf" srcId="{5275E3E6-5DE0-41C1-8787-8EC9B92019FE}" destId="{010A59A9-83B5-4C33-A1AF-31C7FB280EE9}" srcOrd="4" destOrd="0" presId="urn:microsoft.com/office/officeart/2005/8/layout/pList2"/>
    <dgm:cxn modelId="{609A63D8-2B92-4043-B16C-40EB5DA618EC}" type="presParOf" srcId="{010A59A9-83B5-4C33-A1AF-31C7FB280EE9}" destId="{13A118B0-E7DE-411B-97CF-F1F8DD5D983A}" srcOrd="0" destOrd="0" presId="urn:microsoft.com/office/officeart/2005/8/layout/pList2"/>
    <dgm:cxn modelId="{E505D096-A97A-438D-9365-7FD67324164B}" type="presParOf" srcId="{010A59A9-83B5-4C33-A1AF-31C7FB280EE9}" destId="{377E198E-8981-4FA6-BC9F-8E8B2FD4E8BB}" srcOrd="1" destOrd="0" presId="urn:microsoft.com/office/officeart/2005/8/layout/pList2"/>
    <dgm:cxn modelId="{A9E8A8FA-A57D-4888-9C06-04BAFFF7B545}" type="presParOf" srcId="{010A59A9-83B5-4C33-A1AF-31C7FB280EE9}" destId="{6BAB1DA7-641A-428C-ADF2-8054A1AF35E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F24260-8767-4348-97D4-79446C7AEB01}"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n-US"/>
        </a:p>
      </dgm:t>
    </dgm:pt>
    <dgm:pt modelId="{1D532751-1958-4669-A346-BA038FA69DB8}">
      <dgm:prSet phldrT="[Text]" custT="1"/>
      <dgm:spPr>
        <a:ln>
          <a:solidFill>
            <a:schemeClr val="accent2"/>
          </a:solidFill>
        </a:ln>
      </dgm:spPr>
      <dgm:t>
        <a:bodyPr/>
        <a:lstStyle/>
        <a:p>
          <a:r>
            <a:rPr lang="en-US" sz="1600" b="1" dirty="0"/>
            <a:t>Health equity education in other micro-learning platforms</a:t>
          </a:r>
        </a:p>
      </dgm:t>
    </dgm:pt>
    <dgm:pt modelId="{09B4FBF6-8722-4475-9440-4FE3ADB2E3A0}" type="parTrans" cxnId="{33A5FAF3-015B-4657-9083-4C88F63469CB}">
      <dgm:prSet/>
      <dgm:spPr/>
      <dgm:t>
        <a:bodyPr/>
        <a:lstStyle/>
        <a:p>
          <a:endParaRPr lang="en-US"/>
        </a:p>
      </dgm:t>
    </dgm:pt>
    <dgm:pt modelId="{15BC0A55-D250-4EA4-BA87-A914A18A499A}" type="sibTrans" cxnId="{33A5FAF3-015B-4657-9083-4C88F63469CB}">
      <dgm:prSet/>
      <dgm:spPr/>
      <dgm:t>
        <a:bodyPr/>
        <a:lstStyle/>
        <a:p>
          <a:endParaRPr lang="en-US"/>
        </a:p>
      </dgm:t>
    </dgm:pt>
    <dgm:pt modelId="{EE54BB4C-132A-42AB-98DF-8F09D6E499C7}">
      <dgm:prSet phldrT="[Text]" custT="1"/>
      <dgm:spPr>
        <a:ln>
          <a:solidFill>
            <a:schemeClr val="accent3"/>
          </a:solidFill>
        </a:ln>
      </dgm:spPr>
      <dgm:t>
        <a:bodyPr/>
        <a:lstStyle/>
        <a:p>
          <a:r>
            <a:rPr lang="en-US" sz="1600" b="1" dirty="0"/>
            <a:t>Offer CE credit to increase incentives to listen</a:t>
          </a:r>
        </a:p>
      </dgm:t>
    </dgm:pt>
    <dgm:pt modelId="{0850B4D5-AAE8-4254-BFB3-16C849DD8A2D}" type="parTrans" cxnId="{7721FEE9-022B-4945-8101-E373387B35B7}">
      <dgm:prSet/>
      <dgm:spPr/>
      <dgm:t>
        <a:bodyPr/>
        <a:lstStyle/>
        <a:p>
          <a:endParaRPr lang="en-US"/>
        </a:p>
      </dgm:t>
    </dgm:pt>
    <dgm:pt modelId="{3CD08EDF-82F8-4423-AB4B-16567DB9C8DD}" type="sibTrans" cxnId="{7721FEE9-022B-4945-8101-E373387B35B7}">
      <dgm:prSet/>
      <dgm:spPr/>
      <dgm:t>
        <a:bodyPr/>
        <a:lstStyle/>
        <a:p>
          <a:endParaRPr lang="en-US"/>
        </a:p>
      </dgm:t>
    </dgm:pt>
    <dgm:pt modelId="{DF818392-446D-4CBD-9704-011442BFA856}">
      <dgm:prSet phldrT="[Text]" custT="1"/>
      <dgm:spPr>
        <a:solidFill>
          <a:schemeClr val="accent4">
            <a:lumMod val="50000"/>
          </a:schemeClr>
        </a:solidFill>
        <a:ln>
          <a:solidFill>
            <a:schemeClr val="accent4">
              <a:lumMod val="50000"/>
            </a:schemeClr>
          </a:solidFill>
        </a:ln>
      </dgm:spPr>
      <dgm:t>
        <a:bodyPr/>
        <a:lstStyle/>
        <a:p>
          <a:r>
            <a:rPr lang="en-US" sz="1400" b="1" dirty="0"/>
            <a:t>National organizations can use podcasts to provide commentary and public discourse on their positions or complex issues</a:t>
          </a:r>
        </a:p>
      </dgm:t>
    </dgm:pt>
    <dgm:pt modelId="{957D430B-5AF9-4E98-92C3-BE6F0FC0068D}" type="parTrans" cxnId="{3ADB4579-C5B0-4EFD-AA06-FCF0EB524CEC}">
      <dgm:prSet/>
      <dgm:spPr/>
      <dgm:t>
        <a:bodyPr/>
        <a:lstStyle/>
        <a:p>
          <a:endParaRPr lang="en-US"/>
        </a:p>
      </dgm:t>
    </dgm:pt>
    <dgm:pt modelId="{C4CA043D-E266-4864-A7E5-1E2FE1A7F13F}" type="sibTrans" cxnId="{3ADB4579-C5B0-4EFD-AA06-FCF0EB524CEC}">
      <dgm:prSet/>
      <dgm:spPr/>
      <dgm:t>
        <a:bodyPr/>
        <a:lstStyle/>
        <a:p>
          <a:endParaRPr lang="en-US"/>
        </a:p>
      </dgm:t>
    </dgm:pt>
    <dgm:pt modelId="{A8D14997-5DD3-421B-A7E5-0DC113236684}">
      <dgm:prSet/>
      <dgm:spPr>
        <a:ln>
          <a:solidFill>
            <a:schemeClr val="accent5"/>
          </a:solidFill>
        </a:ln>
      </dgm:spPr>
      <dgm:t>
        <a:bodyPr/>
        <a:lstStyle/>
        <a:p>
          <a:r>
            <a:rPr lang="en-US" b="1" dirty="0"/>
            <a:t>Implicit bias training</a:t>
          </a:r>
        </a:p>
      </dgm:t>
    </dgm:pt>
    <dgm:pt modelId="{7DF13B4F-C381-4CBD-8570-DCB5052D3A96}" type="parTrans" cxnId="{B2B25E7A-E1BC-409D-A198-015A49719E65}">
      <dgm:prSet/>
      <dgm:spPr/>
      <dgm:t>
        <a:bodyPr/>
        <a:lstStyle/>
        <a:p>
          <a:endParaRPr lang="en-US"/>
        </a:p>
      </dgm:t>
    </dgm:pt>
    <dgm:pt modelId="{165D1707-7A85-483D-9582-8E8EA5810268}" type="sibTrans" cxnId="{B2B25E7A-E1BC-409D-A198-015A49719E65}">
      <dgm:prSet/>
      <dgm:spPr/>
      <dgm:t>
        <a:bodyPr/>
        <a:lstStyle/>
        <a:p>
          <a:endParaRPr lang="en-US"/>
        </a:p>
      </dgm:t>
    </dgm:pt>
    <dgm:pt modelId="{1325BAF0-F994-4D74-8D75-8D2827D5BF20}">
      <dgm:prSet/>
      <dgm:spPr>
        <a:solidFill>
          <a:schemeClr val="accent1"/>
        </a:solidFill>
        <a:ln>
          <a:solidFill>
            <a:schemeClr val="accent1"/>
          </a:solidFill>
        </a:ln>
      </dgm:spPr>
      <dgm:t>
        <a:bodyPr/>
        <a:lstStyle/>
        <a:p>
          <a:r>
            <a:rPr lang="en-US" b="1" dirty="0"/>
            <a:t>Prospective measurement of patient outcomes after listening</a:t>
          </a:r>
        </a:p>
      </dgm:t>
    </dgm:pt>
    <dgm:pt modelId="{221A857E-127B-4160-AB3D-BB24C9BADB3A}" type="parTrans" cxnId="{708F4A7C-2435-44E1-AEAB-A94299FF8409}">
      <dgm:prSet/>
      <dgm:spPr/>
      <dgm:t>
        <a:bodyPr/>
        <a:lstStyle/>
        <a:p>
          <a:endParaRPr lang="en-US"/>
        </a:p>
      </dgm:t>
    </dgm:pt>
    <dgm:pt modelId="{41051608-11A4-4B15-A248-403670BDA266}" type="sibTrans" cxnId="{708F4A7C-2435-44E1-AEAB-A94299FF8409}">
      <dgm:prSet/>
      <dgm:spPr/>
      <dgm:t>
        <a:bodyPr/>
        <a:lstStyle/>
        <a:p>
          <a:endParaRPr lang="en-US"/>
        </a:p>
      </dgm:t>
    </dgm:pt>
    <dgm:pt modelId="{AA615BCB-F588-463A-8B86-1930C2F83867}" type="pres">
      <dgm:prSet presAssocID="{7EF24260-8767-4348-97D4-79446C7AEB01}" presName="Name0" presStyleCnt="0">
        <dgm:presLayoutVars>
          <dgm:dir/>
          <dgm:resizeHandles val="exact"/>
        </dgm:presLayoutVars>
      </dgm:prSet>
      <dgm:spPr/>
    </dgm:pt>
    <dgm:pt modelId="{31BD65A1-D44D-40AE-BC2D-256F7D34173F}" type="pres">
      <dgm:prSet presAssocID="{7EF24260-8767-4348-97D4-79446C7AEB01}" presName="bkgdShp" presStyleLbl="alignAccFollowNode1" presStyleIdx="0" presStyleCnt="1"/>
      <dgm:spPr/>
    </dgm:pt>
    <dgm:pt modelId="{77AAF59E-054A-4526-A770-F3D2BE2C441B}" type="pres">
      <dgm:prSet presAssocID="{7EF24260-8767-4348-97D4-79446C7AEB01}" presName="linComp" presStyleCnt="0"/>
      <dgm:spPr/>
    </dgm:pt>
    <dgm:pt modelId="{BDF44079-135B-4BB7-AEC1-1D3BF533334B}" type="pres">
      <dgm:prSet presAssocID="{1D532751-1958-4669-A346-BA038FA69DB8}" presName="compNode" presStyleCnt="0"/>
      <dgm:spPr/>
    </dgm:pt>
    <dgm:pt modelId="{52B0A23F-F2A6-4967-845F-0F08F19A53CF}" type="pres">
      <dgm:prSet presAssocID="{1D532751-1958-4669-A346-BA038FA69DB8}" presName="node" presStyleLbl="node1" presStyleIdx="0" presStyleCnt="5">
        <dgm:presLayoutVars>
          <dgm:bulletEnabled val="1"/>
        </dgm:presLayoutVars>
      </dgm:prSet>
      <dgm:spPr/>
    </dgm:pt>
    <dgm:pt modelId="{9C7DE832-E1E5-4938-92BE-5D049D8F2344}" type="pres">
      <dgm:prSet presAssocID="{1D532751-1958-4669-A346-BA038FA69DB8}" presName="invisiNode" presStyleLbl="node1" presStyleIdx="0" presStyleCnt="5"/>
      <dgm:spPr/>
    </dgm:pt>
    <dgm:pt modelId="{94676B4D-AB62-4D8A-B260-D0D8D538AE22}" type="pres">
      <dgm:prSet presAssocID="{1D532751-1958-4669-A346-BA038FA69DB8}" presName="imagNode" presStyleLbl="fgImgPlace1" presStyleIdx="0" presStyleCnt="5"/>
      <dgm:spPr/>
    </dgm:pt>
    <dgm:pt modelId="{6B447F64-B2D8-499A-A521-2610B8D71051}" type="pres">
      <dgm:prSet presAssocID="{15BC0A55-D250-4EA4-BA87-A914A18A499A}" presName="sibTrans" presStyleLbl="sibTrans2D1" presStyleIdx="0" presStyleCnt="0"/>
      <dgm:spPr/>
    </dgm:pt>
    <dgm:pt modelId="{109E3B95-5E84-4B80-9578-93CD5F102BD5}" type="pres">
      <dgm:prSet presAssocID="{EE54BB4C-132A-42AB-98DF-8F09D6E499C7}" presName="compNode" presStyleCnt="0"/>
      <dgm:spPr/>
    </dgm:pt>
    <dgm:pt modelId="{EE790020-BF45-4D7F-B0A6-7921EB51F7FD}" type="pres">
      <dgm:prSet presAssocID="{EE54BB4C-132A-42AB-98DF-8F09D6E499C7}" presName="node" presStyleLbl="node1" presStyleIdx="1" presStyleCnt="5">
        <dgm:presLayoutVars>
          <dgm:bulletEnabled val="1"/>
        </dgm:presLayoutVars>
      </dgm:prSet>
      <dgm:spPr/>
    </dgm:pt>
    <dgm:pt modelId="{DC36DE73-C599-45D7-AB3B-7B0B87B3096C}" type="pres">
      <dgm:prSet presAssocID="{EE54BB4C-132A-42AB-98DF-8F09D6E499C7}" presName="invisiNode" presStyleLbl="node1" presStyleIdx="1" presStyleCnt="5"/>
      <dgm:spPr/>
    </dgm:pt>
    <dgm:pt modelId="{34572920-3DD5-46E2-9A85-12AD18F902F2}" type="pres">
      <dgm:prSet presAssocID="{EE54BB4C-132A-42AB-98DF-8F09D6E499C7}" presName="imagNode" presStyleLbl="fgImgPlace1" presStyleIdx="1" presStyleCnt="5"/>
      <dgm:spPr/>
    </dgm:pt>
    <dgm:pt modelId="{4E68C8D5-AFF3-4342-B857-1306EE484182}" type="pres">
      <dgm:prSet presAssocID="{3CD08EDF-82F8-4423-AB4B-16567DB9C8DD}" presName="sibTrans" presStyleLbl="sibTrans2D1" presStyleIdx="0" presStyleCnt="0"/>
      <dgm:spPr/>
    </dgm:pt>
    <dgm:pt modelId="{D75D84C3-285B-4A72-B8AD-96920163AA65}" type="pres">
      <dgm:prSet presAssocID="{DF818392-446D-4CBD-9704-011442BFA856}" presName="compNode" presStyleCnt="0"/>
      <dgm:spPr/>
    </dgm:pt>
    <dgm:pt modelId="{F0D3574E-3B87-4819-BAE1-BFB74F91038C}" type="pres">
      <dgm:prSet presAssocID="{DF818392-446D-4CBD-9704-011442BFA856}" presName="node" presStyleLbl="node1" presStyleIdx="2" presStyleCnt="5">
        <dgm:presLayoutVars>
          <dgm:bulletEnabled val="1"/>
        </dgm:presLayoutVars>
      </dgm:prSet>
      <dgm:spPr/>
    </dgm:pt>
    <dgm:pt modelId="{C9BA4991-BE54-42D1-97BF-344395BE1CFB}" type="pres">
      <dgm:prSet presAssocID="{DF818392-446D-4CBD-9704-011442BFA856}" presName="invisiNode" presStyleLbl="node1" presStyleIdx="2" presStyleCnt="5"/>
      <dgm:spPr/>
    </dgm:pt>
    <dgm:pt modelId="{394B3170-D038-4F7F-841A-BF31C3A3A265}" type="pres">
      <dgm:prSet presAssocID="{DF818392-446D-4CBD-9704-011442BFA856}" presName="imagNode" presStyleLbl="fgImgPlace1" presStyleIdx="2" presStyleCnt="5"/>
      <dgm:spPr>
        <a:solidFill>
          <a:schemeClr val="accent4">
            <a:lumMod val="50000"/>
            <a:alpha val="21000"/>
          </a:schemeClr>
        </a:solidFill>
      </dgm:spPr>
    </dgm:pt>
    <dgm:pt modelId="{E0788E67-A43A-431C-8ED3-D5685F6B5A10}" type="pres">
      <dgm:prSet presAssocID="{C4CA043D-E266-4864-A7E5-1E2FE1A7F13F}" presName="sibTrans" presStyleLbl="sibTrans2D1" presStyleIdx="0" presStyleCnt="0"/>
      <dgm:spPr/>
    </dgm:pt>
    <dgm:pt modelId="{2E9CA295-A902-4E25-B5CB-8291397FD5B0}" type="pres">
      <dgm:prSet presAssocID="{A8D14997-5DD3-421B-A7E5-0DC113236684}" presName="compNode" presStyleCnt="0"/>
      <dgm:spPr/>
    </dgm:pt>
    <dgm:pt modelId="{CB222711-B55C-4CDF-A262-82C869555196}" type="pres">
      <dgm:prSet presAssocID="{A8D14997-5DD3-421B-A7E5-0DC113236684}" presName="node" presStyleLbl="node1" presStyleIdx="3" presStyleCnt="5">
        <dgm:presLayoutVars>
          <dgm:bulletEnabled val="1"/>
        </dgm:presLayoutVars>
      </dgm:prSet>
      <dgm:spPr/>
    </dgm:pt>
    <dgm:pt modelId="{8464086C-7E5A-4D02-8FF6-9B056775FADE}" type="pres">
      <dgm:prSet presAssocID="{A8D14997-5DD3-421B-A7E5-0DC113236684}" presName="invisiNode" presStyleLbl="node1" presStyleIdx="3" presStyleCnt="5"/>
      <dgm:spPr/>
    </dgm:pt>
    <dgm:pt modelId="{428689E2-C3A7-4B1A-BAFE-534C6DF16B79}" type="pres">
      <dgm:prSet presAssocID="{A8D14997-5DD3-421B-A7E5-0DC113236684}" presName="imagNode" presStyleLbl="fgImgPlace1" presStyleIdx="3" presStyleCnt="5"/>
      <dgm:spPr/>
    </dgm:pt>
    <dgm:pt modelId="{CEC516B9-563D-454D-B03D-5D57D865667A}" type="pres">
      <dgm:prSet presAssocID="{165D1707-7A85-483D-9582-8E8EA5810268}" presName="sibTrans" presStyleLbl="sibTrans2D1" presStyleIdx="0" presStyleCnt="0"/>
      <dgm:spPr/>
    </dgm:pt>
    <dgm:pt modelId="{3D7438B8-0DA8-46FD-A1EA-75F908397CDB}" type="pres">
      <dgm:prSet presAssocID="{1325BAF0-F994-4D74-8D75-8D2827D5BF20}" presName="compNode" presStyleCnt="0"/>
      <dgm:spPr/>
    </dgm:pt>
    <dgm:pt modelId="{FAE4A472-085B-4F27-9E46-B7FCB822DEA5}" type="pres">
      <dgm:prSet presAssocID="{1325BAF0-F994-4D74-8D75-8D2827D5BF20}" presName="node" presStyleLbl="node1" presStyleIdx="4" presStyleCnt="5">
        <dgm:presLayoutVars>
          <dgm:bulletEnabled val="1"/>
        </dgm:presLayoutVars>
      </dgm:prSet>
      <dgm:spPr/>
    </dgm:pt>
    <dgm:pt modelId="{59836F6D-F57D-45D3-B8B0-EA490332C389}" type="pres">
      <dgm:prSet presAssocID="{1325BAF0-F994-4D74-8D75-8D2827D5BF20}" presName="invisiNode" presStyleLbl="node1" presStyleIdx="4" presStyleCnt="5"/>
      <dgm:spPr/>
    </dgm:pt>
    <dgm:pt modelId="{87B2A3BC-7000-44CF-A2A5-81A7813F4906}" type="pres">
      <dgm:prSet presAssocID="{1325BAF0-F994-4D74-8D75-8D2827D5BF20}" presName="imagNode" presStyleLbl="fgImgPlace1" presStyleIdx="4" presStyleCnt="5"/>
      <dgm:spPr>
        <a:solidFill>
          <a:schemeClr val="accent1">
            <a:lumMod val="40000"/>
            <a:lumOff val="60000"/>
          </a:schemeClr>
        </a:solidFill>
      </dgm:spPr>
    </dgm:pt>
  </dgm:ptLst>
  <dgm:cxnLst>
    <dgm:cxn modelId="{1BE65600-B816-4D76-A1B5-2FE5E22DFB0E}" type="presOf" srcId="{165D1707-7A85-483D-9582-8E8EA5810268}" destId="{CEC516B9-563D-454D-B03D-5D57D865667A}" srcOrd="0" destOrd="0" presId="urn:microsoft.com/office/officeart/2005/8/layout/pList2"/>
    <dgm:cxn modelId="{A62F0323-2D3B-47E0-8AC4-31F3C98CFAB1}" type="presOf" srcId="{A8D14997-5DD3-421B-A7E5-0DC113236684}" destId="{CB222711-B55C-4CDF-A262-82C869555196}" srcOrd="0" destOrd="0" presId="urn:microsoft.com/office/officeart/2005/8/layout/pList2"/>
    <dgm:cxn modelId="{D5A8C94B-ECB5-4993-8645-3E253128E73E}" type="presOf" srcId="{EE54BB4C-132A-42AB-98DF-8F09D6E499C7}" destId="{EE790020-BF45-4D7F-B0A6-7921EB51F7FD}" srcOrd="0" destOrd="0" presId="urn:microsoft.com/office/officeart/2005/8/layout/pList2"/>
    <dgm:cxn modelId="{6A86C24E-B59C-446D-9611-F5E58C494D8B}" type="presOf" srcId="{C4CA043D-E266-4864-A7E5-1E2FE1A7F13F}" destId="{E0788E67-A43A-431C-8ED3-D5685F6B5A10}" srcOrd="0" destOrd="0" presId="urn:microsoft.com/office/officeart/2005/8/layout/pList2"/>
    <dgm:cxn modelId="{219DEC54-C155-44FC-B785-EE9530F00C2D}" type="presOf" srcId="{1325BAF0-F994-4D74-8D75-8D2827D5BF20}" destId="{FAE4A472-085B-4F27-9E46-B7FCB822DEA5}" srcOrd="0" destOrd="0" presId="urn:microsoft.com/office/officeart/2005/8/layout/pList2"/>
    <dgm:cxn modelId="{3ADB4579-C5B0-4EFD-AA06-FCF0EB524CEC}" srcId="{7EF24260-8767-4348-97D4-79446C7AEB01}" destId="{DF818392-446D-4CBD-9704-011442BFA856}" srcOrd="2" destOrd="0" parTransId="{957D430B-5AF9-4E98-92C3-BE6F0FC0068D}" sibTransId="{C4CA043D-E266-4864-A7E5-1E2FE1A7F13F}"/>
    <dgm:cxn modelId="{B2B25E7A-E1BC-409D-A198-015A49719E65}" srcId="{7EF24260-8767-4348-97D4-79446C7AEB01}" destId="{A8D14997-5DD3-421B-A7E5-0DC113236684}" srcOrd="3" destOrd="0" parTransId="{7DF13B4F-C381-4CBD-8570-DCB5052D3A96}" sibTransId="{165D1707-7A85-483D-9582-8E8EA5810268}"/>
    <dgm:cxn modelId="{51027B7A-522D-4950-86AB-93FD769EAD59}" type="presOf" srcId="{3CD08EDF-82F8-4423-AB4B-16567DB9C8DD}" destId="{4E68C8D5-AFF3-4342-B857-1306EE484182}" srcOrd="0" destOrd="0" presId="urn:microsoft.com/office/officeart/2005/8/layout/pList2"/>
    <dgm:cxn modelId="{708F4A7C-2435-44E1-AEAB-A94299FF8409}" srcId="{7EF24260-8767-4348-97D4-79446C7AEB01}" destId="{1325BAF0-F994-4D74-8D75-8D2827D5BF20}" srcOrd="4" destOrd="0" parTransId="{221A857E-127B-4160-AB3D-BB24C9BADB3A}" sibTransId="{41051608-11A4-4B15-A248-403670BDA266}"/>
    <dgm:cxn modelId="{C56E2E82-8472-49A6-BF39-3AFB626829B7}" type="presOf" srcId="{1D532751-1958-4669-A346-BA038FA69DB8}" destId="{52B0A23F-F2A6-4967-845F-0F08F19A53CF}" srcOrd="0" destOrd="0" presId="urn:microsoft.com/office/officeart/2005/8/layout/pList2"/>
    <dgm:cxn modelId="{28D57F9B-973F-4692-A9A2-F152D3AC63A7}" type="presOf" srcId="{DF818392-446D-4CBD-9704-011442BFA856}" destId="{F0D3574E-3B87-4819-BAE1-BFB74F91038C}" srcOrd="0" destOrd="0" presId="urn:microsoft.com/office/officeart/2005/8/layout/pList2"/>
    <dgm:cxn modelId="{60002EDB-7BDC-4449-B6DE-820F8B678B0E}" type="presOf" srcId="{7EF24260-8767-4348-97D4-79446C7AEB01}" destId="{AA615BCB-F588-463A-8B86-1930C2F83867}" srcOrd="0" destOrd="0" presId="urn:microsoft.com/office/officeart/2005/8/layout/pList2"/>
    <dgm:cxn modelId="{7721FEE9-022B-4945-8101-E373387B35B7}" srcId="{7EF24260-8767-4348-97D4-79446C7AEB01}" destId="{EE54BB4C-132A-42AB-98DF-8F09D6E499C7}" srcOrd="1" destOrd="0" parTransId="{0850B4D5-AAE8-4254-BFB3-16C849DD8A2D}" sibTransId="{3CD08EDF-82F8-4423-AB4B-16567DB9C8DD}"/>
    <dgm:cxn modelId="{33A5FAF3-015B-4657-9083-4C88F63469CB}" srcId="{7EF24260-8767-4348-97D4-79446C7AEB01}" destId="{1D532751-1958-4669-A346-BA038FA69DB8}" srcOrd="0" destOrd="0" parTransId="{09B4FBF6-8722-4475-9440-4FE3ADB2E3A0}" sibTransId="{15BC0A55-D250-4EA4-BA87-A914A18A499A}"/>
    <dgm:cxn modelId="{8E31A2F7-F4C2-4C74-9167-449D4451990D}" type="presOf" srcId="{15BC0A55-D250-4EA4-BA87-A914A18A499A}" destId="{6B447F64-B2D8-499A-A521-2610B8D71051}" srcOrd="0" destOrd="0" presId="urn:microsoft.com/office/officeart/2005/8/layout/pList2"/>
    <dgm:cxn modelId="{29A44845-CFC3-4CBF-9445-2C367209F849}" type="presParOf" srcId="{AA615BCB-F588-463A-8B86-1930C2F83867}" destId="{31BD65A1-D44D-40AE-BC2D-256F7D34173F}" srcOrd="0" destOrd="0" presId="urn:microsoft.com/office/officeart/2005/8/layout/pList2"/>
    <dgm:cxn modelId="{5A4C2C84-5A34-42DF-9B85-B5A65679AB3C}" type="presParOf" srcId="{AA615BCB-F588-463A-8B86-1930C2F83867}" destId="{77AAF59E-054A-4526-A770-F3D2BE2C441B}" srcOrd="1" destOrd="0" presId="urn:microsoft.com/office/officeart/2005/8/layout/pList2"/>
    <dgm:cxn modelId="{8B637324-9483-4B64-9977-AFBCE9E33D3C}" type="presParOf" srcId="{77AAF59E-054A-4526-A770-F3D2BE2C441B}" destId="{BDF44079-135B-4BB7-AEC1-1D3BF533334B}" srcOrd="0" destOrd="0" presId="urn:microsoft.com/office/officeart/2005/8/layout/pList2"/>
    <dgm:cxn modelId="{3EA86140-5CC4-4047-B595-4C95F56C6197}" type="presParOf" srcId="{BDF44079-135B-4BB7-AEC1-1D3BF533334B}" destId="{52B0A23F-F2A6-4967-845F-0F08F19A53CF}" srcOrd="0" destOrd="0" presId="urn:microsoft.com/office/officeart/2005/8/layout/pList2"/>
    <dgm:cxn modelId="{E1DDCD20-6645-4560-A11B-CC01E0D02754}" type="presParOf" srcId="{BDF44079-135B-4BB7-AEC1-1D3BF533334B}" destId="{9C7DE832-E1E5-4938-92BE-5D049D8F2344}" srcOrd="1" destOrd="0" presId="urn:microsoft.com/office/officeart/2005/8/layout/pList2"/>
    <dgm:cxn modelId="{00952C84-38B0-4EB6-A7D5-2BE733DA90B1}" type="presParOf" srcId="{BDF44079-135B-4BB7-AEC1-1D3BF533334B}" destId="{94676B4D-AB62-4D8A-B260-D0D8D538AE22}" srcOrd="2" destOrd="0" presId="urn:microsoft.com/office/officeart/2005/8/layout/pList2"/>
    <dgm:cxn modelId="{10E51105-F2ED-4772-BFA9-85B509FC2CD2}" type="presParOf" srcId="{77AAF59E-054A-4526-A770-F3D2BE2C441B}" destId="{6B447F64-B2D8-499A-A521-2610B8D71051}" srcOrd="1" destOrd="0" presId="urn:microsoft.com/office/officeart/2005/8/layout/pList2"/>
    <dgm:cxn modelId="{8C34DFCA-643A-4C3F-A76A-F6EB8A44C060}" type="presParOf" srcId="{77AAF59E-054A-4526-A770-F3D2BE2C441B}" destId="{109E3B95-5E84-4B80-9578-93CD5F102BD5}" srcOrd="2" destOrd="0" presId="urn:microsoft.com/office/officeart/2005/8/layout/pList2"/>
    <dgm:cxn modelId="{32CCFD39-4857-49D6-8F9E-460373CB46A7}" type="presParOf" srcId="{109E3B95-5E84-4B80-9578-93CD5F102BD5}" destId="{EE790020-BF45-4D7F-B0A6-7921EB51F7FD}" srcOrd="0" destOrd="0" presId="urn:microsoft.com/office/officeart/2005/8/layout/pList2"/>
    <dgm:cxn modelId="{4A88B41B-75D9-4D99-9A01-E8D42E9B5443}" type="presParOf" srcId="{109E3B95-5E84-4B80-9578-93CD5F102BD5}" destId="{DC36DE73-C599-45D7-AB3B-7B0B87B3096C}" srcOrd="1" destOrd="0" presId="urn:microsoft.com/office/officeart/2005/8/layout/pList2"/>
    <dgm:cxn modelId="{CE36C2D8-B6F6-4C41-A2D5-FA3A2D134078}" type="presParOf" srcId="{109E3B95-5E84-4B80-9578-93CD5F102BD5}" destId="{34572920-3DD5-46E2-9A85-12AD18F902F2}" srcOrd="2" destOrd="0" presId="urn:microsoft.com/office/officeart/2005/8/layout/pList2"/>
    <dgm:cxn modelId="{67D6CF8E-9D90-4312-943C-8FD268A274A5}" type="presParOf" srcId="{77AAF59E-054A-4526-A770-F3D2BE2C441B}" destId="{4E68C8D5-AFF3-4342-B857-1306EE484182}" srcOrd="3" destOrd="0" presId="urn:microsoft.com/office/officeart/2005/8/layout/pList2"/>
    <dgm:cxn modelId="{9969AA0D-ED81-4C57-B015-41F7B622FF08}" type="presParOf" srcId="{77AAF59E-054A-4526-A770-F3D2BE2C441B}" destId="{D75D84C3-285B-4A72-B8AD-96920163AA65}" srcOrd="4" destOrd="0" presId="urn:microsoft.com/office/officeart/2005/8/layout/pList2"/>
    <dgm:cxn modelId="{6AE5B273-98E9-4338-8D62-1A1DA7103D3B}" type="presParOf" srcId="{D75D84C3-285B-4A72-B8AD-96920163AA65}" destId="{F0D3574E-3B87-4819-BAE1-BFB74F91038C}" srcOrd="0" destOrd="0" presId="urn:microsoft.com/office/officeart/2005/8/layout/pList2"/>
    <dgm:cxn modelId="{FE6C7F6E-0046-4641-87F4-6E1DD06B991A}" type="presParOf" srcId="{D75D84C3-285B-4A72-B8AD-96920163AA65}" destId="{C9BA4991-BE54-42D1-97BF-344395BE1CFB}" srcOrd="1" destOrd="0" presId="urn:microsoft.com/office/officeart/2005/8/layout/pList2"/>
    <dgm:cxn modelId="{C2ADEA82-D2E1-4DDF-9F39-835428569E05}" type="presParOf" srcId="{D75D84C3-285B-4A72-B8AD-96920163AA65}" destId="{394B3170-D038-4F7F-841A-BF31C3A3A265}" srcOrd="2" destOrd="0" presId="urn:microsoft.com/office/officeart/2005/8/layout/pList2"/>
    <dgm:cxn modelId="{DCDD8202-08F1-44E2-8BD7-EE5CDA3C43E6}" type="presParOf" srcId="{77AAF59E-054A-4526-A770-F3D2BE2C441B}" destId="{E0788E67-A43A-431C-8ED3-D5685F6B5A10}" srcOrd="5" destOrd="0" presId="urn:microsoft.com/office/officeart/2005/8/layout/pList2"/>
    <dgm:cxn modelId="{A6CEB944-791E-4740-8B0C-862EEFDE40DA}" type="presParOf" srcId="{77AAF59E-054A-4526-A770-F3D2BE2C441B}" destId="{2E9CA295-A902-4E25-B5CB-8291397FD5B0}" srcOrd="6" destOrd="0" presId="urn:microsoft.com/office/officeart/2005/8/layout/pList2"/>
    <dgm:cxn modelId="{0D1D1B87-AC65-472E-A3A1-B8C56D329829}" type="presParOf" srcId="{2E9CA295-A902-4E25-B5CB-8291397FD5B0}" destId="{CB222711-B55C-4CDF-A262-82C869555196}" srcOrd="0" destOrd="0" presId="urn:microsoft.com/office/officeart/2005/8/layout/pList2"/>
    <dgm:cxn modelId="{945946CD-34E8-49AC-A678-F4A3FDE26AAE}" type="presParOf" srcId="{2E9CA295-A902-4E25-B5CB-8291397FD5B0}" destId="{8464086C-7E5A-4D02-8FF6-9B056775FADE}" srcOrd="1" destOrd="0" presId="urn:microsoft.com/office/officeart/2005/8/layout/pList2"/>
    <dgm:cxn modelId="{C400105F-DA50-42BB-AC8A-949A8FE6E018}" type="presParOf" srcId="{2E9CA295-A902-4E25-B5CB-8291397FD5B0}" destId="{428689E2-C3A7-4B1A-BAFE-534C6DF16B79}" srcOrd="2" destOrd="0" presId="urn:microsoft.com/office/officeart/2005/8/layout/pList2"/>
    <dgm:cxn modelId="{DE5AB340-8674-4D38-9D8B-81B0D1882723}" type="presParOf" srcId="{77AAF59E-054A-4526-A770-F3D2BE2C441B}" destId="{CEC516B9-563D-454D-B03D-5D57D865667A}" srcOrd="7" destOrd="0" presId="urn:microsoft.com/office/officeart/2005/8/layout/pList2"/>
    <dgm:cxn modelId="{E256591C-45C4-452F-B04B-14A757A5E311}" type="presParOf" srcId="{77AAF59E-054A-4526-A770-F3D2BE2C441B}" destId="{3D7438B8-0DA8-46FD-A1EA-75F908397CDB}" srcOrd="8" destOrd="0" presId="urn:microsoft.com/office/officeart/2005/8/layout/pList2"/>
    <dgm:cxn modelId="{717D835D-94B1-44AF-8744-3D9ECF8E16A3}" type="presParOf" srcId="{3D7438B8-0DA8-46FD-A1EA-75F908397CDB}" destId="{FAE4A472-085B-4F27-9E46-B7FCB822DEA5}" srcOrd="0" destOrd="0" presId="urn:microsoft.com/office/officeart/2005/8/layout/pList2"/>
    <dgm:cxn modelId="{3E8F51EE-0C8D-401F-9235-C5F112971C41}" type="presParOf" srcId="{3D7438B8-0DA8-46FD-A1EA-75F908397CDB}" destId="{59836F6D-F57D-45D3-B8B0-EA490332C389}" srcOrd="1" destOrd="0" presId="urn:microsoft.com/office/officeart/2005/8/layout/pList2"/>
    <dgm:cxn modelId="{8808EE95-F219-4D9C-A2C6-7671A085E611}" type="presParOf" srcId="{3D7438B8-0DA8-46FD-A1EA-75F908397CDB}" destId="{87B2A3BC-7000-44CF-A2A5-81A7813F490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FE7D4-92EB-4A81-B4D4-F58670BF60BB}">
      <dsp:nvSpPr>
        <dsp:cNvPr id="0" name=""/>
        <dsp:cNvSpPr/>
      </dsp:nvSpPr>
      <dsp:spPr>
        <a:xfrm>
          <a:off x="2781905" y="0"/>
          <a:ext cx="5234065" cy="1080094"/>
        </a:xfrm>
        <a:prstGeom prst="rightArrow">
          <a:avLst>
            <a:gd name="adj1" fmla="val 75000"/>
            <a:gd name="adj2" fmla="val 50000"/>
          </a:avLst>
        </a:prstGeom>
        <a:solidFill>
          <a:schemeClr val="accent4">
            <a:lumMod val="50000"/>
            <a:alpha val="39000"/>
          </a:schemeClr>
        </a:solidFill>
        <a:ln w="25400" cap="flat" cmpd="sng" algn="ctr">
          <a:solidFill>
            <a:schemeClr val="accent4">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To demonstrate how podcasts can be used </a:t>
          </a:r>
          <a:r>
            <a:rPr lang="en-US" sz="1800" b="1" kern="1200" dirty="0"/>
            <a:t>to teach health equity best practices for pediatric providers</a:t>
          </a:r>
          <a:r>
            <a:rPr lang="en-US" sz="1800" kern="1200" dirty="0"/>
            <a:t>. </a:t>
          </a:r>
        </a:p>
      </dsp:txBody>
      <dsp:txXfrm>
        <a:off x="2781905" y="135012"/>
        <a:ext cx="4829030" cy="810070"/>
      </dsp:txXfrm>
    </dsp:sp>
    <dsp:sp modelId="{A3A6A6FE-7F5F-4A60-859D-A23C8DD8EBDF}">
      <dsp:nvSpPr>
        <dsp:cNvPr id="0" name=""/>
        <dsp:cNvSpPr/>
      </dsp:nvSpPr>
      <dsp:spPr>
        <a:xfrm>
          <a:off x="707471" y="0"/>
          <a:ext cx="2074434" cy="1080094"/>
        </a:xfrm>
        <a:prstGeom prst="roundRect">
          <a:avLst/>
        </a:prstGeom>
        <a:solidFill>
          <a:schemeClr val="accent4">
            <a:lumMod val="5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Aims</a:t>
          </a:r>
        </a:p>
      </dsp:txBody>
      <dsp:txXfrm>
        <a:off x="760197" y="52726"/>
        <a:ext cx="1968982" cy="974642"/>
      </dsp:txXfrm>
    </dsp:sp>
    <dsp:sp modelId="{8C900419-8EE8-464A-AE68-B8C518AAB175}">
      <dsp:nvSpPr>
        <dsp:cNvPr id="0" name=""/>
        <dsp:cNvSpPr/>
      </dsp:nvSpPr>
      <dsp:spPr>
        <a:xfrm>
          <a:off x="2803941" y="1200952"/>
          <a:ext cx="5234065" cy="1054399"/>
        </a:xfrm>
        <a:prstGeom prst="rightArrow">
          <a:avLst>
            <a:gd name="adj1" fmla="val 75000"/>
            <a:gd name="adj2" fmla="val 50000"/>
          </a:avLst>
        </a:prstGeom>
        <a:solidFill>
          <a:schemeClr val="accent1">
            <a:lumMod val="75000"/>
            <a:alpha val="36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To create a </a:t>
          </a:r>
          <a:r>
            <a:rPr lang="en-US" sz="1800" b="1" kern="1200" dirty="0"/>
            <a:t>microlearning podcast curriculum</a:t>
          </a:r>
          <a:r>
            <a:rPr lang="en-US" sz="1800" kern="1200" dirty="0"/>
            <a:t> focused on </a:t>
          </a:r>
          <a:r>
            <a:rPr lang="en-US" sz="1800" b="1" kern="1200" dirty="0"/>
            <a:t>health inequity</a:t>
          </a:r>
          <a:r>
            <a:rPr lang="en-US" sz="1800" kern="1200" dirty="0"/>
            <a:t>.</a:t>
          </a:r>
        </a:p>
      </dsp:txBody>
      <dsp:txXfrm>
        <a:off x="2803941" y="1332752"/>
        <a:ext cx="4838665" cy="790799"/>
      </dsp:txXfrm>
    </dsp:sp>
    <dsp:sp modelId="{6F2F2BD8-0D99-440E-A06C-78467C68D0FF}">
      <dsp:nvSpPr>
        <dsp:cNvPr id="0" name=""/>
        <dsp:cNvSpPr/>
      </dsp:nvSpPr>
      <dsp:spPr>
        <a:xfrm>
          <a:off x="685435" y="1188104"/>
          <a:ext cx="2118505" cy="1080094"/>
        </a:xfrm>
        <a:prstGeom prst="round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Objective</a:t>
          </a:r>
        </a:p>
      </dsp:txBody>
      <dsp:txXfrm>
        <a:off x="738161" y="1240830"/>
        <a:ext cx="2013053" cy="974642"/>
      </dsp:txXfrm>
    </dsp:sp>
    <dsp:sp modelId="{D3C3D01B-7222-4D1E-BEAB-B5791A3E2338}">
      <dsp:nvSpPr>
        <dsp:cNvPr id="0" name=""/>
        <dsp:cNvSpPr/>
      </dsp:nvSpPr>
      <dsp:spPr>
        <a:xfrm>
          <a:off x="2781905" y="2376209"/>
          <a:ext cx="5234065" cy="1080094"/>
        </a:xfrm>
        <a:prstGeom prst="rightArrow">
          <a:avLst>
            <a:gd name="adj1" fmla="val 75000"/>
            <a:gd name="adj2" fmla="val 50000"/>
          </a:avLst>
        </a:prstGeom>
        <a:solidFill>
          <a:schemeClr val="accent5">
            <a:lumMod val="75000"/>
            <a:alpha val="29000"/>
          </a:schemeClr>
        </a:solidFill>
        <a:ln w="25400" cap="flat" cmpd="sng" algn="ctr">
          <a:solidFill>
            <a:schemeClr val="accent5">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Cross-sectional descriptive study </a:t>
          </a:r>
          <a:r>
            <a:rPr lang="en-US" sz="1800" kern="1200" dirty="0"/>
            <a:t>with </a:t>
          </a:r>
          <a:r>
            <a:rPr lang="en-US" sz="1800" b="1" kern="1200" dirty="0"/>
            <a:t>post-podcast survey</a:t>
          </a:r>
        </a:p>
      </dsp:txBody>
      <dsp:txXfrm>
        <a:off x="2781905" y="2511221"/>
        <a:ext cx="4829030" cy="810070"/>
      </dsp:txXfrm>
    </dsp:sp>
    <dsp:sp modelId="{6208F10E-BFD1-44E9-AEB7-D75E554FAEB6}">
      <dsp:nvSpPr>
        <dsp:cNvPr id="0" name=""/>
        <dsp:cNvSpPr/>
      </dsp:nvSpPr>
      <dsp:spPr>
        <a:xfrm>
          <a:off x="707471" y="2376209"/>
          <a:ext cx="2074434" cy="1080094"/>
        </a:xfrm>
        <a:prstGeom prst="roundRect">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Design</a:t>
          </a:r>
        </a:p>
      </dsp:txBody>
      <dsp:txXfrm>
        <a:off x="760197" y="2428935"/>
        <a:ext cx="1968982" cy="974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81A50-1A18-4647-BECB-A5D78A5EB6E6}">
      <dsp:nvSpPr>
        <dsp:cNvPr id="0" name=""/>
        <dsp:cNvSpPr/>
      </dsp:nvSpPr>
      <dsp:spPr>
        <a:xfrm>
          <a:off x="3744" y="1149431"/>
          <a:ext cx="1637136" cy="1117537"/>
        </a:xfrm>
        <a:prstGeom prst="roundRect">
          <a:avLst>
            <a:gd name="adj" fmla="val 10000"/>
          </a:avLst>
        </a:prstGeom>
        <a:solidFill>
          <a:schemeClr val="accent2">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Script:</a:t>
          </a:r>
        </a:p>
        <a:p>
          <a:pPr marL="0" lvl="0" indent="0" algn="ctr" defTabSz="800100">
            <a:lnSpc>
              <a:spcPct val="90000"/>
            </a:lnSpc>
            <a:spcBef>
              <a:spcPct val="0"/>
            </a:spcBef>
            <a:spcAft>
              <a:spcPct val="35000"/>
            </a:spcAft>
            <a:buNone/>
          </a:pPr>
          <a:r>
            <a:rPr lang="en-US" sz="1800" kern="1200" dirty="0"/>
            <a:t>7 episodes + survey</a:t>
          </a:r>
        </a:p>
      </dsp:txBody>
      <dsp:txXfrm>
        <a:off x="36476" y="1182163"/>
        <a:ext cx="1571672" cy="1052073"/>
      </dsp:txXfrm>
    </dsp:sp>
    <dsp:sp modelId="{10514DB8-172D-49AF-AB7C-377A892565FA}">
      <dsp:nvSpPr>
        <dsp:cNvPr id="0" name=""/>
        <dsp:cNvSpPr/>
      </dsp:nvSpPr>
      <dsp:spPr>
        <a:xfrm>
          <a:off x="1804594" y="1505195"/>
          <a:ext cx="347072" cy="4060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04594" y="1586397"/>
        <a:ext cx="242950" cy="243605"/>
      </dsp:txXfrm>
    </dsp:sp>
    <dsp:sp modelId="{DF728EEB-EB0C-44D4-8D3E-BBC1F801A02A}">
      <dsp:nvSpPr>
        <dsp:cNvPr id="0" name=""/>
        <dsp:cNvSpPr/>
      </dsp:nvSpPr>
      <dsp:spPr>
        <a:xfrm>
          <a:off x="2295735" y="1149431"/>
          <a:ext cx="1637136" cy="1117537"/>
        </a:xfrm>
        <a:prstGeom prst="roundRect">
          <a:avLst>
            <a:gd name="adj" fmla="val 10000"/>
          </a:avLst>
        </a:prstGeom>
        <a:solidFill>
          <a:schemeClr val="accent4">
            <a:lumMod val="5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CUA IRB</a:t>
          </a:r>
        </a:p>
      </dsp:txBody>
      <dsp:txXfrm>
        <a:off x="2328467" y="1182163"/>
        <a:ext cx="1571672" cy="1052073"/>
      </dsp:txXfrm>
    </dsp:sp>
    <dsp:sp modelId="{670CCD04-41AA-4C79-B2CE-5EA17D3ADAEB}">
      <dsp:nvSpPr>
        <dsp:cNvPr id="0" name=""/>
        <dsp:cNvSpPr/>
      </dsp:nvSpPr>
      <dsp:spPr>
        <a:xfrm>
          <a:off x="4096585" y="1505195"/>
          <a:ext cx="347072" cy="406009"/>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96585" y="1586397"/>
        <a:ext cx="242950" cy="243605"/>
      </dsp:txXfrm>
    </dsp:sp>
    <dsp:sp modelId="{3C1D36D4-4D81-4DC7-9079-5E8C226FF38A}">
      <dsp:nvSpPr>
        <dsp:cNvPr id="0" name=""/>
        <dsp:cNvSpPr/>
      </dsp:nvSpPr>
      <dsp:spPr>
        <a:xfrm>
          <a:off x="4587726" y="1149431"/>
          <a:ext cx="1637136" cy="1117537"/>
        </a:xfrm>
        <a:prstGeom prst="roundRect">
          <a:avLst>
            <a:gd name="adj" fmla="val 1000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DEI Peer Review</a:t>
          </a:r>
        </a:p>
      </dsp:txBody>
      <dsp:txXfrm>
        <a:off x="4620458" y="1182163"/>
        <a:ext cx="1571672" cy="1052073"/>
      </dsp:txXfrm>
    </dsp:sp>
    <dsp:sp modelId="{ED3656F1-3D0B-4064-9452-8034EAC947EB}">
      <dsp:nvSpPr>
        <dsp:cNvPr id="0" name=""/>
        <dsp:cNvSpPr/>
      </dsp:nvSpPr>
      <dsp:spPr>
        <a:xfrm>
          <a:off x="6388577" y="1505195"/>
          <a:ext cx="347072" cy="406009"/>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388577" y="1586397"/>
        <a:ext cx="242950" cy="243605"/>
      </dsp:txXfrm>
    </dsp:sp>
    <dsp:sp modelId="{915CC2AF-FAAF-42D6-91A0-74F86A9B94FD}">
      <dsp:nvSpPr>
        <dsp:cNvPr id="0" name=""/>
        <dsp:cNvSpPr/>
      </dsp:nvSpPr>
      <dsp:spPr>
        <a:xfrm>
          <a:off x="6879718" y="1149431"/>
          <a:ext cx="1637136" cy="1117537"/>
        </a:xfrm>
        <a:prstGeom prst="roundRect">
          <a:avLst>
            <a:gd name="adj" fmla="val 10000"/>
          </a:avLst>
        </a:prstGeom>
        <a:solidFill>
          <a:schemeClr val="accent5">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Publish:</a:t>
          </a:r>
        </a:p>
        <a:p>
          <a:pPr marL="0" lvl="0" indent="0" algn="ctr" defTabSz="800100">
            <a:lnSpc>
              <a:spcPct val="90000"/>
            </a:lnSpc>
            <a:spcBef>
              <a:spcPct val="0"/>
            </a:spcBef>
            <a:spcAft>
              <a:spcPct val="35000"/>
            </a:spcAft>
            <a:buNone/>
          </a:pPr>
          <a:r>
            <a:rPr lang="en-US" sz="1800" kern="1200" dirty="0"/>
            <a:t>May-June</a:t>
          </a:r>
        </a:p>
        <a:p>
          <a:pPr marL="0" lvl="0" indent="0" algn="ctr" defTabSz="800100">
            <a:lnSpc>
              <a:spcPct val="90000"/>
            </a:lnSpc>
            <a:spcBef>
              <a:spcPct val="0"/>
            </a:spcBef>
            <a:spcAft>
              <a:spcPct val="35000"/>
            </a:spcAft>
            <a:buNone/>
          </a:pPr>
          <a:r>
            <a:rPr lang="en-US" sz="1800" kern="1200" dirty="0"/>
            <a:t>2023</a:t>
          </a:r>
        </a:p>
      </dsp:txBody>
      <dsp:txXfrm>
        <a:off x="6912450" y="1182163"/>
        <a:ext cx="1571672" cy="1052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81A50-1A18-4647-BECB-A5D78A5EB6E6}">
      <dsp:nvSpPr>
        <dsp:cNvPr id="0" name=""/>
        <dsp:cNvSpPr/>
      </dsp:nvSpPr>
      <dsp:spPr>
        <a:xfrm>
          <a:off x="3744" y="1217059"/>
          <a:ext cx="1637136" cy="982281"/>
        </a:xfrm>
        <a:prstGeom prst="roundRect">
          <a:avLst>
            <a:gd name="adj" fmla="val 10000"/>
          </a:avLst>
        </a:prstGeom>
        <a:solidFill>
          <a:schemeClr val="accent2">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Promote</a:t>
          </a:r>
        </a:p>
      </dsp:txBody>
      <dsp:txXfrm>
        <a:off x="32514" y="1245829"/>
        <a:ext cx="1579596" cy="924741"/>
      </dsp:txXfrm>
    </dsp:sp>
    <dsp:sp modelId="{10514DB8-172D-49AF-AB7C-377A892565FA}">
      <dsp:nvSpPr>
        <dsp:cNvPr id="0" name=""/>
        <dsp:cNvSpPr/>
      </dsp:nvSpPr>
      <dsp:spPr>
        <a:xfrm>
          <a:off x="1804594" y="1505195"/>
          <a:ext cx="347072" cy="4060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04594" y="1586397"/>
        <a:ext cx="242950" cy="243605"/>
      </dsp:txXfrm>
    </dsp:sp>
    <dsp:sp modelId="{DF728EEB-EB0C-44D4-8D3E-BBC1F801A02A}">
      <dsp:nvSpPr>
        <dsp:cNvPr id="0" name=""/>
        <dsp:cNvSpPr/>
      </dsp:nvSpPr>
      <dsp:spPr>
        <a:xfrm>
          <a:off x="2295735" y="1217059"/>
          <a:ext cx="1637136" cy="982281"/>
        </a:xfrm>
        <a:prstGeom prst="roundRect">
          <a:avLst>
            <a:gd name="adj" fmla="val 10000"/>
          </a:avLst>
        </a:prstGeom>
        <a:solidFill>
          <a:schemeClr val="accent4">
            <a:lumMod val="5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Web support</a:t>
          </a:r>
        </a:p>
      </dsp:txBody>
      <dsp:txXfrm>
        <a:off x="2324505" y="1245829"/>
        <a:ext cx="1579596" cy="924741"/>
      </dsp:txXfrm>
    </dsp:sp>
    <dsp:sp modelId="{670CCD04-41AA-4C79-B2CE-5EA17D3ADAEB}">
      <dsp:nvSpPr>
        <dsp:cNvPr id="0" name=""/>
        <dsp:cNvSpPr/>
      </dsp:nvSpPr>
      <dsp:spPr>
        <a:xfrm>
          <a:off x="4096585" y="1505195"/>
          <a:ext cx="347072" cy="406009"/>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096585" y="1586397"/>
        <a:ext cx="242950" cy="243605"/>
      </dsp:txXfrm>
    </dsp:sp>
    <dsp:sp modelId="{3C1D36D4-4D81-4DC7-9079-5E8C226FF38A}">
      <dsp:nvSpPr>
        <dsp:cNvPr id="0" name=""/>
        <dsp:cNvSpPr/>
      </dsp:nvSpPr>
      <dsp:spPr>
        <a:xfrm>
          <a:off x="4587726" y="1217059"/>
          <a:ext cx="1637136" cy="982281"/>
        </a:xfrm>
        <a:prstGeom prst="roundRect">
          <a:avLst>
            <a:gd name="adj" fmla="val 1000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Survey raffle</a:t>
          </a:r>
        </a:p>
      </dsp:txBody>
      <dsp:txXfrm>
        <a:off x="4616496" y="1245829"/>
        <a:ext cx="1579596" cy="924741"/>
      </dsp:txXfrm>
    </dsp:sp>
    <dsp:sp modelId="{ED3656F1-3D0B-4064-9452-8034EAC947EB}">
      <dsp:nvSpPr>
        <dsp:cNvPr id="0" name=""/>
        <dsp:cNvSpPr/>
      </dsp:nvSpPr>
      <dsp:spPr>
        <a:xfrm>
          <a:off x="6388577" y="1505195"/>
          <a:ext cx="347072" cy="406009"/>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388577" y="1586397"/>
        <a:ext cx="242950" cy="243605"/>
      </dsp:txXfrm>
    </dsp:sp>
    <dsp:sp modelId="{915CC2AF-FAAF-42D6-91A0-74F86A9B94FD}">
      <dsp:nvSpPr>
        <dsp:cNvPr id="0" name=""/>
        <dsp:cNvSpPr/>
      </dsp:nvSpPr>
      <dsp:spPr>
        <a:xfrm>
          <a:off x="6879718" y="1217059"/>
          <a:ext cx="1637136" cy="982281"/>
        </a:xfrm>
        <a:prstGeom prst="roundRect">
          <a:avLst>
            <a:gd name="adj" fmla="val 10000"/>
          </a:avLst>
        </a:prstGeom>
        <a:solidFill>
          <a:schemeClr val="accent5">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Analyze data after 3 months</a:t>
          </a:r>
        </a:p>
      </dsp:txBody>
      <dsp:txXfrm>
        <a:off x="6908488" y="1245829"/>
        <a:ext cx="1579596" cy="924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F08EE-CE69-4142-B0DF-8E99CC3F17C9}">
      <dsp:nvSpPr>
        <dsp:cNvPr id="0" name=""/>
        <dsp:cNvSpPr/>
      </dsp:nvSpPr>
      <dsp:spPr>
        <a:xfrm>
          <a:off x="0" y="0"/>
          <a:ext cx="6550152" cy="1974296"/>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B98C28-313D-4A1D-8CDA-BF049812F344}">
      <dsp:nvSpPr>
        <dsp:cNvPr id="0" name=""/>
        <dsp:cNvSpPr/>
      </dsp:nvSpPr>
      <dsp:spPr>
        <a:xfrm>
          <a:off x="196504" y="263239"/>
          <a:ext cx="1924107" cy="14478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3BD04-F469-4DBB-9624-128ABF220B6E}">
      <dsp:nvSpPr>
        <dsp:cNvPr id="0" name=""/>
        <dsp:cNvSpPr/>
      </dsp:nvSpPr>
      <dsp:spPr>
        <a:xfrm rot="10800000">
          <a:off x="196504" y="1974296"/>
          <a:ext cx="1924107" cy="2413028"/>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u="sng" kern="1200" dirty="0"/>
            <a:t>Knowledge</a:t>
          </a:r>
        </a:p>
        <a:p>
          <a:pPr marL="0" lvl="0" indent="0" algn="ctr" defTabSz="889000">
            <a:lnSpc>
              <a:spcPct val="90000"/>
            </a:lnSpc>
            <a:spcBef>
              <a:spcPct val="0"/>
            </a:spcBef>
            <a:spcAft>
              <a:spcPct val="35000"/>
            </a:spcAft>
            <a:buNone/>
          </a:pPr>
          <a:r>
            <a:rPr lang="en-US" sz="1400" kern="1200" dirty="0"/>
            <a:t>- Health equity and barriers to care</a:t>
          </a:r>
        </a:p>
        <a:p>
          <a:pPr marL="0" lvl="0" indent="0" algn="ctr" defTabSz="889000">
            <a:lnSpc>
              <a:spcPct val="90000"/>
            </a:lnSpc>
            <a:spcBef>
              <a:spcPct val="0"/>
            </a:spcBef>
            <a:spcAft>
              <a:spcPct val="35000"/>
            </a:spcAft>
            <a:buNone/>
          </a:pPr>
          <a:r>
            <a:rPr lang="en-US" sz="1400" kern="1200" dirty="0"/>
            <a:t>- Self-awareness and reflection</a:t>
          </a:r>
        </a:p>
        <a:p>
          <a:pPr marL="0" lvl="0" indent="0" algn="ctr" defTabSz="889000">
            <a:lnSpc>
              <a:spcPct val="90000"/>
            </a:lnSpc>
            <a:spcBef>
              <a:spcPct val="0"/>
            </a:spcBef>
            <a:spcAft>
              <a:spcPct val="35000"/>
            </a:spcAft>
            <a:buNone/>
          </a:pPr>
          <a:r>
            <a:rPr lang="en-US" sz="1400" kern="1200" dirty="0"/>
            <a:t>- A lens of health equity</a:t>
          </a:r>
        </a:p>
        <a:p>
          <a:pPr marL="0" lvl="0" indent="0" algn="ctr" defTabSz="889000">
            <a:lnSpc>
              <a:spcPct val="90000"/>
            </a:lnSpc>
            <a:spcBef>
              <a:spcPct val="0"/>
            </a:spcBef>
            <a:spcAft>
              <a:spcPct val="35000"/>
            </a:spcAft>
            <a:buNone/>
          </a:pPr>
          <a:endParaRPr lang="en-US" sz="1400" kern="1200" dirty="0"/>
        </a:p>
      </dsp:txBody>
      <dsp:txXfrm rot="10800000">
        <a:off x="255677" y="1974296"/>
        <a:ext cx="1805761" cy="2353855"/>
      </dsp:txXfrm>
    </dsp:sp>
    <dsp:sp modelId="{7A903169-6736-4326-82A3-5C5F0E934E64}">
      <dsp:nvSpPr>
        <dsp:cNvPr id="0" name=""/>
        <dsp:cNvSpPr/>
      </dsp:nvSpPr>
      <dsp:spPr>
        <a:xfrm>
          <a:off x="2313022" y="263239"/>
          <a:ext cx="1924107" cy="144781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05421-118C-4BB4-97F5-C496D700E5F8}">
      <dsp:nvSpPr>
        <dsp:cNvPr id="0" name=""/>
        <dsp:cNvSpPr/>
      </dsp:nvSpPr>
      <dsp:spPr>
        <a:xfrm rot="10800000">
          <a:off x="2313022" y="1974296"/>
          <a:ext cx="1924107" cy="2413028"/>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u="sng" kern="1200" dirty="0"/>
            <a:t>Appreciation</a:t>
          </a:r>
          <a:endParaRPr lang="en-US" sz="2100" u="sng" kern="1200" dirty="0"/>
        </a:p>
        <a:p>
          <a:pPr marL="0" lvl="0" indent="0" algn="ctr" defTabSz="889000">
            <a:lnSpc>
              <a:spcPct val="90000"/>
            </a:lnSpc>
            <a:spcBef>
              <a:spcPct val="0"/>
            </a:spcBef>
            <a:spcAft>
              <a:spcPct val="35000"/>
            </a:spcAft>
            <a:buNone/>
          </a:pPr>
          <a:r>
            <a:rPr lang="en-US" sz="1400" kern="1200" dirty="0"/>
            <a:t>- Value</a:t>
          </a:r>
        </a:p>
        <a:p>
          <a:pPr marL="0" lvl="0" indent="0" algn="ctr" defTabSz="889000">
            <a:lnSpc>
              <a:spcPct val="90000"/>
            </a:lnSpc>
            <a:spcBef>
              <a:spcPct val="0"/>
            </a:spcBef>
            <a:spcAft>
              <a:spcPct val="35000"/>
            </a:spcAft>
            <a:buNone/>
          </a:pPr>
          <a:r>
            <a:rPr lang="en-US" sz="1400" kern="1200" dirty="0"/>
            <a:t>- Offered new perspectives</a:t>
          </a:r>
        </a:p>
        <a:p>
          <a:pPr marL="0" lvl="0" indent="0" algn="ctr" defTabSz="889000">
            <a:lnSpc>
              <a:spcPct val="90000"/>
            </a:lnSpc>
            <a:spcBef>
              <a:spcPct val="0"/>
            </a:spcBef>
            <a:spcAft>
              <a:spcPct val="35000"/>
            </a:spcAft>
            <a:buNone/>
          </a:pPr>
          <a:r>
            <a:rPr lang="en-US" sz="1400" kern="1200" dirty="0"/>
            <a:t>- Served as a reminder</a:t>
          </a:r>
        </a:p>
      </dsp:txBody>
      <dsp:txXfrm rot="10800000">
        <a:off x="2372195" y="1974296"/>
        <a:ext cx="1805761" cy="2353855"/>
      </dsp:txXfrm>
    </dsp:sp>
    <dsp:sp modelId="{6BAB1DA7-641A-428C-ADF2-8054A1AF35EE}">
      <dsp:nvSpPr>
        <dsp:cNvPr id="0" name=""/>
        <dsp:cNvSpPr/>
      </dsp:nvSpPr>
      <dsp:spPr>
        <a:xfrm>
          <a:off x="4429540" y="263239"/>
          <a:ext cx="1924107" cy="1447817"/>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A118B0-E7DE-411B-97CF-F1F8DD5D983A}">
      <dsp:nvSpPr>
        <dsp:cNvPr id="0" name=""/>
        <dsp:cNvSpPr/>
      </dsp:nvSpPr>
      <dsp:spPr>
        <a:xfrm rot="10800000">
          <a:off x="4429540" y="1974296"/>
          <a:ext cx="1924107" cy="2413028"/>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u="sng" kern="1200" dirty="0"/>
            <a:t>Change</a:t>
          </a:r>
        </a:p>
        <a:p>
          <a:pPr marL="0" lvl="0" indent="0" algn="ctr" defTabSz="889000">
            <a:lnSpc>
              <a:spcPct val="90000"/>
            </a:lnSpc>
            <a:spcBef>
              <a:spcPct val="0"/>
            </a:spcBef>
            <a:spcAft>
              <a:spcPct val="35000"/>
            </a:spcAft>
            <a:buNone/>
          </a:pPr>
          <a:r>
            <a:rPr lang="en-US" sz="1400" kern="1200" dirty="0"/>
            <a:t>- Implicit bias/microaggression recognition and mitigation</a:t>
          </a:r>
        </a:p>
        <a:p>
          <a:pPr marL="0" lvl="0" indent="0" algn="ctr" defTabSz="889000">
            <a:lnSpc>
              <a:spcPct val="90000"/>
            </a:lnSpc>
            <a:spcBef>
              <a:spcPct val="0"/>
            </a:spcBef>
            <a:spcAft>
              <a:spcPct val="35000"/>
            </a:spcAft>
            <a:buNone/>
          </a:pPr>
          <a:r>
            <a:rPr lang="en-US" sz="1400" kern="1200" dirty="0"/>
            <a:t>- Useful/skill acquisition</a:t>
          </a:r>
        </a:p>
        <a:p>
          <a:pPr marL="0" lvl="0" indent="0" algn="ctr" defTabSz="889000">
            <a:lnSpc>
              <a:spcPct val="90000"/>
            </a:lnSpc>
            <a:spcBef>
              <a:spcPct val="0"/>
            </a:spcBef>
            <a:spcAft>
              <a:spcPct val="35000"/>
            </a:spcAft>
            <a:buNone/>
          </a:pPr>
          <a:r>
            <a:rPr lang="en-US" sz="1400" kern="1200" dirty="0"/>
            <a:t>- Willingness/plan to change</a:t>
          </a:r>
          <a:endParaRPr lang="en-US" sz="1400" u="none" kern="1200" dirty="0"/>
        </a:p>
      </dsp:txBody>
      <dsp:txXfrm rot="10800000">
        <a:off x="4488713" y="1974296"/>
        <a:ext cx="1805761" cy="23538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D65A1-D44D-40AE-BC2D-256F7D34173F}">
      <dsp:nvSpPr>
        <dsp:cNvPr id="0" name=""/>
        <dsp:cNvSpPr/>
      </dsp:nvSpPr>
      <dsp:spPr>
        <a:xfrm>
          <a:off x="0" y="0"/>
          <a:ext cx="9116079" cy="1856598"/>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676B4D-AB62-4D8A-B260-D0D8D538AE22}">
      <dsp:nvSpPr>
        <dsp:cNvPr id="0" name=""/>
        <dsp:cNvSpPr/>
      </dsp:nvSpPr>
      <dsp:spPr>
        <a:xfrm>
          <a:off x="276411" y="247546"/>
          <a:ext cx="1585788" cy="1361505"/>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0A23F-F2A6-4967-845F-0F08F19A53CF}">
      <dsp:nvSpPr>
        <dsp:cNvPr id="0" name=""/>
        <dsp:cNvSpPr/>
      </dsp:nvSpPr>
      <dsp:spPr>
        <a:xfrm rot="10800000">
          <a:off x="276411" y="1856598"/>
          <a:ext cx="1585788" cy="2269176"/>
        </a:xfrm>
        <a:prstGeom prst="round2SameRect">
          <a:avLst>
            <a:gd name="adj1" fmla="val 10500"/>
            <a:gd name="adj2" fmla="val 0"/>
          </a:avLst>
        </a:prstGeom>
        <a:solidFill>
          <a:schemeClr val="accent2">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Health equity education in other micro-learning platforms</a:t>
          </a:r>
        </a:p>
      </dsp:txBody>
      <dsp:txXfrm rot="10800000">
        <a:off x="325179" y="1856598"/>
        <a:ext cx="1488252" cy="2220408"/>
      </dsp:txXfrm>
    </dsp:sp>
    <dsp:sp modelId="{34572920-3DD5-46E2-9A85-12AD18F902F2}">
      <dsp:nvSpPr>
        <dsp:cNvPr id="0" name=""/>
        <dsp:cNvSpPr/>
      </dsp:nvSpPr>
      <dsp:spPr>
        <a:xfrm>
          <a:off x="2020778" y="247546"/>
          <a:ext cx="1585788" cy="1361505"/>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90020-BF45-4D7F-B0A6-7921EB51F7FD}">
      <dsp:nvSpPr>
        <dsp:cNvPr id="0" name=""/>
        <dsp:cNvSpPr/>
      </dsp:nvSpPr>
      <dsp:spPr>
        <a:xfrm rot="10800000">
          <a:off x="2020778" y="1856598"/>
          <a:ext cx="1585788" cy="2269176"/>
        </a:xfrm>
        <a:prstGeom prst="round2SameRect">
          <a:avLst>
            <a:gd name="adj1" fmla="val 10500"/>
            <a:gd name="adj2" fmla="val 0"/>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Offer CE credit to increase incentives to listen</a:t>
          </a:r>
        </a:p>
      </dsp:txBody>
      <dsp:txXfrm rot="10800000">
        <a:off x="2069546" y="1856598"/>
        <a:ext cx="1488252" cy="2220408"/>
      </dsp:txXfrm>
    </dsp:sp>
    <dsp:sp modelId="{394B3170-D038-4F7F-841A-BF31C3A3A265}">
      <dsp:nvSpPr>
        <dsp:cNvPr id="0" name=""/>
        <dsp:cNvSpPr/>
      </dsp:nvSpPr>
      <dsp:spPr>
        <a:xfrm>
          <a:off x="3765145" y="247546"/>
          <a:ext cx="1585788" cy="1361505"/>
        </a:xfrm>
        <a:prstGeom prst="roundRect">
          <a:avLst>
            <a:gd name="adj" fmla="val 10000"/>
          </a:avLst>
        </a:prstGeom>
        <a:solidFill>
          <a:schemeClr val="accent4">
            <a:lumMod val="50000"/>
            <a:alpha val="2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3574E-3B87-4819-BAE1-BFB74F91038C}">
      <dsp:nvSpPr>
        <dsp:cNvPr id="0" name=""/>
        <dsp:cNvSpPr/>
      </dsp:nvSpPr>
      <dsp:spPr>
        <a:xfrm rot="10800000">
          <a:off x="3765145" y="1856598"/>
          <a:ext cx="1585788" cy="2269176"/>
        </a:xfrm>
        <a:prstGeom prst="round2SameRect">
          <a:avLst>
            <a:gd name="adj1" fmla="val 10500"/>
            <a:gd name="adj2" fmla="val 0"/>
          </a:avLst>
        </a:prstGeom>
        <a:solidFill>
          <a:schemeClr val="accent4">
            <a:lumMod val="5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t>National organizations can use podcasts to provide commentary and public discourse on their positions or complex issues</a:t>
          </a:r>
        </a:p>
      </dsp:txBody>
      <dsp:txXfrm rot="10800000">
        <a:off x="3813913" y="1856598"/>
        <a:ext cx="1488252" cy="2220408"/>
      </dsp:txXfrm>
    </dsp:sp>
    <dsp:sp modelId="{428689E2-C3A7-4B1A-BAFE-534C6DF16B79}">
      <dsp:nvSpPr>
        <dsp:cNvPr id="0" name=""/>
        <dsp:cNvSpPr/>
      </dsp:nvSpPr>
      <dsp:spPr>
        <a:xfrm>
          <a:off x="5509512" y="247546"/>
          <a:ext cx="1585788" cy="1361505"/>
        </a:xfrm>
        <a:prstGeom prst="roundRect">
          <a:avLst>
            <a:gd name="adj" fmla="val 1000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22711-B55C-4CDF-A262-82C869555196}">
      <dsp:nvSpPr>
        <dsp:cNvPr id="0" name=""/>
        <dsp:cNvSpPr/>
      </dsp:nvSpPr>
      <dsp:spPr>
        <a:xfrm rot="10800000">
          <a:off x="5509512" y="1856598"/>
          <a:ext cx="1585788" cy="2269176"/>
        </a:xfrm>
        <a:prstGeom prst="round2SameRect">
          <a:avLst>
            <a:gd name="adj1" fmla="val 10500"/>
            <a:gd name="adj2" fmla="val 0"/>
          </a:avLst>
        </a:prstGeom>
        <a:solidFill>
          <a:schemeClr val="accent5">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t>Implicit bias training</a:t>
          </a:r>
        </a:p>
      </dsp:txBody>
      <dsp:txXfrm rot="10800000">
        <a:off x="5558280" y="1856598"/>
        <a:ext cx="1488252" cy="2220408"/>
      </dsp:txXfrm>
    </dsp:sp>
    <dsp:sp modelId="{87B2A3BC-7000-44CF-A2A5-81A7813F4906}">
      <dsp:nvSpPr>
        <dsp:cNvPr id="0" name=""/>
        <dsp:cNvSpPr/>
      </dsp:nvSpPr>
      <dsp:spPr>
        <a:xfrm>
          <a:off x="7253879" y="247546"/>
          <a:ext cx="1585788" cy="1361505"/>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E4A472-085B-4F27-9E46-B7FCB822DEA5}">
      <dsp:nvSpPr>
        <dsp:cNvPr id="0" name=""/>
        <dsp:cNvSpPr/>
      </dsp:nvSpPr>
      <dsp:spPr>
        <a:xfrm rot="10800000">
          <a:off x="7253879" y="1856598"/>
          <a:ext cx="1585788" cy="2269176"/>
        </a:xfrm>
        <a:prstGeom prst="round2SameRect">
          <a:avLst>
            <a:gd name="adj1" fmla="val 10500"/>
            <a:gd name="adj2" fmla="val 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t>Prospective measurement of patient outcomes after listening</a:t>
          </a:r>
        </a:p>
      </dsp:txBody>
      <dsp:txXfrm rot="10800000">
        <a:off x="7302647" y="1856598"/>
        <a:ext cx="1488252" cy="222040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0.20043</cdr:x>
      <cdr:y>0.59535</cdr:y>
    </cdr:from>
    <cdr:to>
      <cdr:x>0.79957</cdr:x>
      <cdr:y>0.94916</cdr:y>
    </cdr:to>
    <cdr:sp macro="" textlink="">
      <cdr:nvSpPr>
        <cdr:cNvPr id="2" name="TextBox 1">
          <a:extLst xmlns:a="http://schemas.openxmlformats.org/drawingml/2006/main">
            <a:ext uri="{FF2B5EF4-FFF2-40B4-BE49-F238E27FC236}">
              <a16:creationId xmlns:a16="http://schemas.microsoft.com/office/drawing/2014/main" id="{6A29E11A-F30B-45C9-B7C3-3DE6A09EB797}"/>
            </a:ext>
          </a:extLst>
        </cdr:cNvPr>
        <cdr:cNvSpPr txBox="1"/>
      </cdr:nvSpPr>
      <cdr:spPr>
        <a:xfrm xmlns:a="http://schemas.openxmlformats.org/drawingml/2006/main">
          <a:off x="502617" y="1538655"/>
          <a:ext cx="150246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95% female</a:t>
          </a:r>
        </a:p>
      </cdr:txBody>
    </cdr:sp>
  </cdr:relSizeAnchor>
</c:userShapes>
</file>

<file path=ppt/drawings/drawing2.xml><?xml version="1.0" encoding="utf-8"?>
<c:userShapes xmlns:c="http://schemas.openxmlformats.org/drawingml/2006/chart">
  <cdr:relSizeAnchor xmlns:cdr="http://schemas.openxmlformats.org/drawingml/2006/chartDrawing">
    <cdr:from>
      <cdr:x>0.22685</cdr:x>
      <cdr:y>0.61341</cdr:y>
    </cdr:from>
    <cdr:to>
      <cdr:x>0.82599</cdr:x>
      <cdr:y>0.96722</cdr:y>
    </cdr:to>
    <cdr:sp macro="" textlink="">
      <cdr:nvSpPr>
        <cdr:cNvPr id="2" name="TextBox 1">
          <a:extLst xmlns:a="http://schemas.openxmlformats.org/drawingml/2006/main">
            <a:ext uri="{FF2B5EF4-FFF2-40B4-BE49-F238E27FC236}">
              <a16:creationId xmlns:a16="http://schemas.microsoft.com/office/drawing/2014/main" id="{6A29E11A-F30B-45C9-B7C3-3DE6A09EB797}"/>
            </a:ext>
          </a:extLst>
        </cdr:cNvPr>
        <cdr:cNvSpPr txBox="1"/>
      </cdr:nvSpPr>
      <cdr:spPr>
        <a:xfrm xmlns:a="http://schemas.openxmlformats.org/drawingml/2006/main">
          <a:off x="592492" y="1730048"/>
          <a:ext cx="1564842" cy="9978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79% White</a:t>
          </a:r>
        </a:p>
      </cdr:txBody>
    </cdr:sp>
  </cdr:relSizeAnchor>
</c:userShapes>
</file>

<file path=ppt/drawings/drawing3.xml><?xml version="1.0" encoding="utf-8"?>
<c:userShapes xmlns:c="http://schemas.openxmlformats.org/drawingml/2006/chart">
  <cdr:relSizeAnchor xmlns:cdr="http://schemas.openxmlformats.org/drawingml/2006/chartDrawing">
    <cdr:from>
      <cdr:x>0.53884</cdr:x>
      <cdr:y>0.37105</cdr:y>
    </cdr:from>
    <cdr:to>
      <cdr:x>0.68884</cdr:x>
      <cdr:y>0.59605</cdr:y>
    </cdr:to>
    <cdr:sp macro="" textlink="">
      <cdr:nvSpPr>
        <cdr:cNvPr id="2" name="TextBox 1">
          <a:extLst xmlns:a="http://schemas.openxmlformats.org/drawingml/2006/main">
            <a:ext uri="{FF2B5EF4-FFF2-40B4-BE49-F238E27FC236}">
              <a16:creationId xmlns:a16="http://schemas.microsoft.com/office/drawing/2014/main" id="{0E373B83-D799-4186-9FF3-8E27C48075A6}"/>
            </a:ext>
          </a:extLst>
        </cdr:cNvPr>
        <cdr:cNvSpPr txBox="1"/>
      </cdr:nvSpPr>
      <cdr:spPr>
        <a:xfrm xmlns:a="http://schemas.openxmlformats.org/drawingml/2006/main">
          <a:off x="3182301" y="1387975"/>
          <a:ext cx="885875" cy="8416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solidFill>
                <a:schemeClr val="tx2"/>
              </a:solidFill>
            </a:rPr>
            <a:t>APRN</a:t>
          </a:r>
        </a:p>
        <a:p xmlns:a="http://schemas.openxmlformats.org/drawingml/2006/main">
          <a:pPr algn="ctr"/>
          <a:r>
            <a:rPr lang="en-US" sz="1400" b="1" dirty="0">
              <a:solidFill>
                <a:schemeClr val="tx2"/>
              </a:solidFill>
            </a:rPr>
            <a:t>39.4%</a:t>
          </a:r>
        </a:p>
      </cdr:txBody>
    </cdr:sp>
  </cdr:relSizeAnchor>
  <cdr:relSizeAnchor xmlns:cdr="http://schemas.openxmlformats.org/drawingml/2006/chartDrawing">
    <cdr:from>
      <cdr:x>0.25626</cdr:x>
      <cdr:y>0.55301</cdr:y>
    </cdr:from>
    <cdr:to>
      <cdr:x>0.40626</cdr:x>
      <cdr:y>0.77801</cdr:y>
    </cdr:to>
    <cdr:sp macro="" textlink="">
      <cdr:nvSpPr>
        <cdr:cNvPr id="4" name="TextBox 1">
          <a:extLst xmlns:a="http://schemas.openxmlformats.org/drawingml/2006/main">
            <a:ext uri="{FF2B5EF4-FFF2-40B4-BE49-F238E27FC236}">
              <a16:creationId xmlns:a16="http://schemas.microsoft.com/office/drawing/2014/main" id="{7E563213-81DD-4DD8-ABAA-B1784A2FAA4B}"/>
            </a:ext>
          </a:extLst>
        </cdr:cNvPr>
        <cdr:cNvSpPr txBox="1"/>
      </cdr:nvSpPr>
      <cdr:spPr>
        <a:xfrm xmlns:a="http://schemas.openxmlformats.org/drawingml/2006/main">
          <a:off x="1523951" y="2246452"/>
          <a:ext cx="892045" cy="9139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2"/>
              </a:solidFill>
            </a:rPr>
            <a:t>Grad </a:t>
          </a:r>
        </a:p>
        <a:p xmlns:a="http://schemas.openxmlformats.org/drawingml/2006/main">
          <a:pPr algn="ctr"/>
          <a:r>
            <a:rPr lang="en-US" sz="1400" b="1" dirty="0">
              <a:solidFill>
                <a:schemeClr val="tx2"/>
              </a:solidFill>
            </a:rPr>
            <a:t>student</a:t>
          </a:r>
        </a:p>
        <a:p xmlns:a="http://schemas.openxmlformats.org/drawingml/2006/main">
          <a:pPr algn="ctr"/>
          <a:r>
            <a:rPr lang="en-US" sz="1400" b="1" dirty="0">
              <a:solidFill>
                <a:schemeClr val="tx2"/>
              </a:solidFill>
            </a:rPr>
            <a:t>18.2%</a:t>
          </a:r>
        </a:p>
      </cdr:txBody>
    </cdr:sp>
  </cdr:relSizeAnchor>
  <cdr:relSizeAnchor xmlns:cdr="http://schemas.openxmlformats.org/drawingml/2006/chartDrawing">
    <cdr:from>
      <cdr:x>0.24537</cdr:x>
      <cdr:y>0.32385</cdr:y>
    </cdr:from>
    <cdr:to>
      <cdr:x>0.39537</cdr:x>
      <cdr:y>0.54885</cdr:y>
    </cdr:to>
    <cdr:sp macro="" textlink="">
      <cdr:nvSpPr>
        <cdr:cNvPr id="5" name="TextBox 1">
          <a:extLst xmlns:a="http://schemas.openxmlformats.org/drawingml/2006/main">
            <a:ext uri="{FF2B5EF4-FFF2-40B4-BE49-F238E27FC236}">
              <a16:creationId xmlns:a16="http://schemas.microsoft.com/office/drawing/2014/main" id="{75F0C3FB-AE0E-4DBD-8485-A751B21F7342}"/>
            </a:ext>
          </a:extLst>
        </cdr:cNvPr>
        <cdr:cNvSpPr txBox="1"/>
      </cdr:nvSpPr>
      <cdr:spPr>
        <a:xfrm xmlns:a="http://schemas.openxmlformats.org/drawingml/2006/main">
          <a:off x="1459215" y="1315556"/>
          <a:ext cx="892045" cy="9139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2"/>
              </a:solidFill>
            </a:rPr>
            <a:t>MD</a:t>
          </a:r>
        </a:p>
        <a:p xmlns:a="http://schemas.openxmlformats.org/drawingml/2006/main">
          <a:pPr algn="ctr"/>
          <a:r>
            <a:rPr lang="en-US" sz="1400" b="1" dirty="0">
              <a:solidFill>
                <a:schemeClr val="tx2"/>
              </a:solidFill>
            </a:rPr>
            <a:t>10.6%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US" u="sng" dirty="0"/>
              <a:t>Best Practices:</a:t>
            </a:r>
            <a:endParaRPr lang="en-US" dirty="0"/>
          </a:p>
          <a:p>
            <a:pPr marL="114300" indent="0">
              <a:buNone/>
            </a:pPr>
            <a:endParaRPr lang="en-US" dirty="0"/>
          </a:p>
          <a:p>
            <a:pPr marL="114300" indent="0">
              <a:buNone/>
            </a:pPr>
            <a:r>
              <a:rPr lang="en-US" dirty="0"/>
              <a:t>Identify your own biases</a:t>
            </a:r>
          </a:p>
          <a:p>
            <a:endParaRPr lang="en-US" dirty="0"/>
          </a:p>
        </p:txBody>
      </p:sp>
    </p:spTree>
    <p:extLst>
      <p:ext uri="{BB962C8B-B14F-4D97-AF65-F5344CB8AC3E}">
        <p14:creationId xmlns:p14="http://schemas.microsoft.com/office/powerpoint/2010/main" val="45763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US" u="sng" dirty="0"/>
              <a:t>Best Practices:</a:t>
            </a:r>
            <a:endParaRPr lang="en-US" b="1" dirty="0"/>
          </a:p>
          <a:p>
            <a:pPr marL="114300" indent="0">
              <a:buNone/>
            </a:pPr>
            <a:endParaRPr lang="en-US" dirty="0"/>
          </a:p>
          <a:p>
            <a:pPr marL="114300" indent="0">
              <a:buNone/>
            </a:pPr>
            <a:r>
              <a:rPr lang="en-US" dirty="0"/>
              <a:t>Use curiosity to confront microaggressions</a:t>
            </a:r>
          </a:p>
          <a:p>
            <a:endParaRPr lang="en-US" dirty="0"/>
          </a:p>
        </p:txBody>
      </p:sp>
    </p:spTree>
    <p:extLst>
      <p:ext uri="{BB962C8B-B14F-4D97-AF65-F5344CB8AC3E}">
        <p14:creationId xmlns:p14="http://schemas.microsoft.com/office/powerpoint/2010/main" val="42317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US" u="sng" dirty="0"/>
              <a:t>Best Practices:</a:t>
            </a:r>
            <a:endParaRPr lang="en-US" dirty="0"/>
          </a:p>
          <a:p>
            <a:pPr marL="114300" indent="0">
              <a:buNone/>
            </a:pPr>
            <a:endParaRPr lang="en-US" dirty="0"/>
          </a:p>
          <a:p>
            <a:pPr marL="114300" indent="0">
              <a:buNone/>
            </a:pPr>
            <a:r>
              <a:rPr lang="en-US" dirty="0"/>
              <a:t>Say your patients’ names correctly</a:t>
            </a:r>
          </a:p>
          <a:p>
            <a:endParaRPr lang="en-US" dirty="0"/>
          </a:p>
        </p:txBody>
      </p:sp>
    </p:spTree>
    <p:extLst>
      <p:ext uri="{BB962C8B-B14F-4D97-AF65-F5344CB8AC3E}">
        <p14:creationId xmlns:p14="http://schemas.microsoft.com/office/powerpoint/2010/main" val="372265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US" u="sng" dirty="0"/>
              <a:t>Best Practices:</a:t>
            </a:r>
            <a:endParaRPr lang="en-US" dirty="0"/>
          </a:p>
          <a:p>
            <a:pPr marL="114300" indent="0">
              <a:buNone/>
            </a:pPr>
            <a:endParaRPr lang="en-US" dirty="0"/>
          </a:p>
          <a:p>
            <a:pPr marL="114300" indent="0">
              <a:buNone/>
            </a:pPr>
            <a:r>
              <a:rPr lang="en-US" dirty="0"/>
              <a:t>Use person-first language</a:t>
            </a:r>
          </a:p>
          <a:p>
            <a:endParaRPr lang="en-US" dirty="0"/>
          </a:p>
        </p:txBody>
      </p:sp>
    </p:spTree>
    <p:extLst>
      <p:ext uri="{BB962C8B-B14F-4D97-AF65-F5344CB8AC3E}">
        <p14:creationId xmlns:p14="http://schemas.microsoft.com/office/powerpoint/2010/main" val="411165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US" u="sng" dirty="0"/>
              <a:t>Best Practices:</a:t>
            </a:r>
            <a:endParaRPr lang="en-US" dirty="0"/>
          </a:p>
          <a:p>
            <a:pPr marL="114300" indent="0">
              <a:buNone/>
            </a:pPr>
            <a:endParaRPr lang="en-US" dirty="0"/>
          </a:p>
          <a:p>
            <a:pPr marL="114300" indent="0">
              <a:buNone/>
            </a:pPr>
            <a:r>
              <a:rPr lang="en-US" dirty="0"/>
              <a:t>Don’t assume.</a:t>
            </a:r>
          </a:p>
          <a:p>
            <a:endParaRPr lang="en-US" dirty="0"/>
          </a:p>
        </p:txBody>
      </p:sp>
    </p:spTree>
    <p:extLst>
      <p:ext uri="{BB962C8B-B14F-4D97-AF65-F5344CB8AC3E}">
        <p14:creationId xmlns:p14="http://schemas.microsoft.com/office/powerpoint/2010/main" val="275108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US" u="sng" dirty="0"/>
              <a:t>Best Practices:</a:t>
            </a:r>
            <a:endParaRPr lang="en-US" dirty="0"/>
          </a:p>
          <a:p>
            <a:pPr marL="114300" indent="0">
              <a:buNone/>
            </a:pPr>
            <a:endParaRPr lang="en-US" dirty="0"/>
          </a:p>
          <a:p>
            <a:pPr marL="114300" indent="0">
              <a:buNone/>
            </a:pPr>
            <a:r>
              <a:rPr lang="en-US" dirty="0"/>
              <a:t>Bring mental health into the daylight.</a:t>
            </a:r>
          </a:p>
          <a:p>
            <a:endParaRPr lang="en-US" dirty="0"/>
          </a:p>
        </p:txBody>
      </p:sp>
    </p:spTree>
    <p:extLst>
      <p:ext uri="{BB962C8B-B14F-4D97-AF65-F5344CB8AC3E}">
        <p14:creationId xmlns:p14="http://schemas.microsoft.com/office/powerpoint/2010/main" val="1251921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Episodes were downloaded 4,095 times in the first three months of publication.</a:t>
            </a:r>
            <a:endParaRPr lang="en-US" dirty="0"/>
          </a:p>
        </p:txBody>
      </p:sp>
    </p:spTree>
    <p:extLst>
      <p:ext uri="{BB962C8B-B14F-4D97-AF65-F5344CB8AC3E}">
        <p14:creationId xmlns:p14="http://schemas.microsoft.com/office/powerpoint/2010/main" val="65279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episodes were downloaded in 46 countries, with a majority (93%) being in the U.S. Voluntary survey respondents (n=66) were predominantly from North Carolina (n=19), but also included participants from 17 states and the District of Columbia</a:t>
            </a:r>
            <a:endParaRPr lang="en-US" dirty="0"/>
          </a:p>
        </p:txBody>
      </p:sp>
    </p:spTree>
    <p:extLst>
      <p:ext uri="{BB962C8B-B14F-4D97-AF65-F5344CB8AC3E}">
        <p14:creationId xmlns:p14="http://schemas.microsoft.com/office/powerpoint/2010/main" val="1302893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3263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030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56ae54b6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56ae54b6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3 categories with sub themes</a:t>
            </a:r>
          </a:p>
          <a:p>
            <a:endParaRPr lang="en-US" dirty="0"/>
          </a:p>
        </p:txBody>
      </p:sp>
    </p:spTree>
    <p:extLst>
      <p:ext uri="{BB962C8B-B14F-4D97-AF65-F5344CB8AC3E}">
        <p14:creationId xmlns:p14="http://schemas.microsoft.com/office/powerpoint/2010/main" val="37232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3 categories with sub themes</a:t>
            </a:r>
          </a:p>
          <a:p>
            <a:endParaRPr lang="en-US" dirty="0"/>
          </a:p>
        </p:txBody>
      </p:sp>
    </p:spTree>
    <p:extLst>
      <p:ext uri="{BB962C8B-B14F-4D97-AF65-F5344CB8AC3E}">
        <p14:creationId xmlns:p14="http://schemas.microsoft.com/office/powerpoint/2010/main" val="2606415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although the final health outcomes may not be fully appreciated, the willingness of listeners to change their practice habits after listening to a podcast on health equity bodes well for the possibility of delivering more equitable care to children.</a:t>
            </a:r>
            <a:endParaRPr lang="en-US" dirty="0"/>
          </a:p>
          <a:p>
            <a:r>
              <a:rPr lang="en-US" dirty="0"/>
              <a:t>The impact of the podcast was more palpable in the qualitative analysis of quotes that demonstrated strong, influential language</a:t>
            </a:r>
          </a:p>
        </p:txBody>
      </p:sp>
    </p:spTree>
    <p:extLst>
      <p:ext uri="{BB962C8B-B14F-4D97-AF65-F5344CB8AC3E}">
        <p14:creationId xmlns:p14="http://schemas.microsoft.com/office/powerpoint/2010/main" val="895410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5803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6ae54b63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6ae54b6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56ae54b6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56ae54b6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34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6ae54b63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6ae54b63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Gender identity: 95% female, 3% male, 2% nonbinary/other/prefer not to answer</a:t>
            </a:r>
          </a:p>
          <a:p>
            <a:pPr marL="0" lvl="0" indent="0" algn="l" rtl="0">
              <a:spcBef>
                <a:spcPts val="0"/>
              </a:spcBef>
              <a:spcAft>
                <a:spcPts val="0"/>
              </a:spcAft>
              <a:buNone/>
            </a:pPr>
            <a:r>
              <a:rPr lang="en-US" dirty="0"/>
              <a:t>For RNs, women make up 90% of the RN workforce (Smiley et al., 2020).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Ethnicity/race: 79% white, 21% identify as a racial or ethnic minority.  Of those, the most common groups were African American (2.5%), Hispanic or Latino (5.4%), and Asian (4.5%).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PNPs are White cis-gender females who are most likely caring for children who differ from them in some way.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In 2020, children of color became the majority of children in the U.S.</a:t>
            </a:r>
          </a:p>
          <a:p>
            <a:pPr marL="171450" lvl="0" indent="-171450" algn="l" rtl="0">
              <a:spcBef>
                <a:spcPts val="0"/>
              </a:spcBef>
              <a:spcAft>
                <a:spcPts val="0"/>
              </a:spcAft>
              <a:buFontTx/>
              <a:buChar char="-"/>
            </a:pPr>
            <a:r>
              <a:rPr lang="en-US" dirty="0"/>
              <a:t>51% of U.S. youth are male</a:t>
            </a:r>
          </a:p>
          <a:p>
            <a:pPr marL="171450" lvl="0" indent="-171450" algn="l" rtl="0">
              <a:spcBef>
                <a:spcPts val="0"/>
              </a:spcBef>
              <a:spcAft>
                <a:spcPts val="0"/>
              </a:spcAft>
              <a:buFontTx/>
              <a:buChar char="-"/>
            </a:pPr>
            <a:r>
              <a:rPr lang="en-US" dirty="0"/>
              <a:t>1 in 4 LGBTQ youth in a 2020 survey identified as non-binary</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56ae54b6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56ae54b6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Podcasts are well-studied in nursing and medical education literature.  They support learning asynchronously, free from the constraints of time and geography.</a:t>
            </a:r>
          </a:p>
          <a:p>
            <a:pPr marL="0" lvl="0" indent="0" algn="l" rtl="0">
              <a:spcBef>
                <a:spcPts val="0"/>
              </a:spcBef>
              <a:spcAft>
                <a:spcPts val="0"/>
              </a:spcAft>
              <a:buNone/>
            </a:pPr>
            <a:r>
              <a:rPr lang="en-US" dirty="0"/>
              <a:t>Microlearning is a style that features a single, focused objective delivered through succinct didactic content, such as a short podcast episode, blogpost, or even social media post. </a:t>
            </a:r>
          </a:p>
          <a:p>
            <a:pPr marL="0" lvl="0" indent="0" algn="l" rtl="0">
              <a:spcBef>
                <a:spcPts val="0"/>
              </a:spcBef>
              <a:spcAft>
                <a:spcPts val="0"/>
              </a:spcAft>
              <a:buNone/>
            </a:pPr>
            <a:r>
              <a:rPr lang="en-US" dirty="0"/>
              <a:t>Health professionals like podcasts because:</a:t>
            </a:r>
          </a:p>
          <a:p>
            <a:pPr marL="228600" lvl="0" indent="-228600" algn="l" rtl="0">
              <a:spcBef>
                <a:spcPts val="0"/>
              </a:spcBef>
              <a:spcAft>
                <a:spcPts val="0"/>
              </a:spcAft>
              <a:buAutoNum type="arabicParenR"/>
            </a:pPr>
            <a:r>
              <a:rPr lang="en-US" dirty="0"/>
              <a:t>They can multi-task (driving, exercise)</a:t>
            </a:r>
          </a:p>
          <a:p>
            <a:pPr marL="228600" lvl="0" indent="-228600" algn="l" rtl="0">
              <a:spcBef>
                <a:spcPts val="0"/>
              </a:spcBef>
              <a:spcAft>
                <a:spcPts val="0"/>
              </a:spcAft>
              <a:buAutoNum type="arabicParenR"/>
            </a:pPr>
            <a:r>
              <a:rPr lang="en-US" dirty="0"/>
              <a:t>they allow post-publication commentary and review of current literature more easily than traditional methods of lectures or reading journal articles</a:t>
            </a:r>
          </a:p>
          <a:p>
            <a:pPr marL="228600" lvl="0" indent="-228600" algn="l" rtl="0">
              <a:spcBef>
                <a:spcPts val="0"/>
              </a:spcBef>
              <a:spcAft>
                <a:spcPts val="0"/>
              </a:spcAft>
              <a:buAutoNum type="arabicParenR"/>
            </a:pPr>
            <a:r>
              <a:rPr lang="en-US" dirty="0"/>
              <a:t>they are entertaining. </a:t>
            </a: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But a paucity of literature exists surrounding the use of podcasts to deliver health equity education to providers.</a:t>
            </a:r>
            <a:endParaRPr dirty="0"/>
          </a:p>
        </p:txBody>
      </p:sp>
    </p:spTree>
    <p:extLst>
      <p:ext uri="{BB962C8B-B14F-4D97-AF65-F5344CB8AC3E}">
        <p14:creationId xmlns:p14="http://schemas.microsoft.com/office/powerpoint/2010/main" val="132081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Differential care EXAMPLE: </a:t>
            </a:r>
          </a:p>
          <a:p>
            <a:pPr marL="158750" indent="0">
              <a:buNone/>
            </a:pPr>
            <a:r>
              <a:rPr lang="en-US" dirty="0"/>
              <a:t>Children from racial and ethnic minority groups received reduced ordering of narcotic pain control for fractures and appendicitis in the emergency department (Goyal et al., 2015; Goyal et al, 2020).</a:t>
            </a:r>
          </a:p>
        </p:txBody>
      </p:sp>
    </p:spTree>
    <p:extLst>
      <p:ext uri="{BB962C8B-B14F-4D97-AF65-F5344CB8AC3E}">
        <p14:creationId xmlns:p14="http://schemas.microsoft.com/office/powerpoint/2010/main" val="29538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03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962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US" u="sng" dirty="0"/>
              <a:t>Best Practices:</a:t>
            </a:r>
          </a:p>
          <a:p>
            <a:pPr marL="114300" indent="0">
              <a:buNone/>
            </a:pPr>
            <a:endParaRPr lang="en-US" dirty="0"/>
          </a:p>
          <a:p>
            <a:pPr marL="114300" indent="0">
              <a:buNone/>
            </a:pPr>
            <a:r>
              <a:rPr lang="en-US" dirty="0"/>
              <a:t>Approach every patient with a lens of health equity</a:t>
            </a:r>
          </a:p>
          <a:p>
            <a:pPr marL="114300" indent="0">
              <a:buNone/>
            </a:pPr>
            <a:endParaRPr lang="en-US" dirty="0"/>
          </a:p>
          <a:p>
            <a:pPr marL="114300" indent="0">
              <a:buNone/>
            </a:pPr>
            <a:r>
              <a:rPr lang="en-US" dirty="0"/>
              <a:t>Become a partner in the equity care plan, not an authority in health care</a:t>
            </a:r>
          </a:p>
          <a:p>
            <a:endParaRPr lang="en-US" dirty="0"/>
          </a:p>
        </p:txBody>
      </p:sp>
    </p:spTree>
    <p:extLst>
      <p:ext uri="{BB962C8B-B14F-4D97-AF65-F5344CB8AC3E}">
        <p14:creationId xmlns:p14="http://schemas.microsoft.com/office/powerpoint/2010/main" val="3213617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2"/>
          <p:cNvPicPr preferRelativeResize="0"/>
          <p:nvPr/>
        </p:nvPicPr>
        <p:blipFill>
          <a:blip r:embed="rId2">
            <a:alphaModFix/>
          </a:blip>
          <a:stretch>
            <a:fillRect/>
          </a:stretch>
        </p:blipFill>
        <p:spPr>
          <a:xfrm>
            <a:off x="0" y="-1"/>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b="1"/>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82986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2423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b="1"/>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b="1"/>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8" name="Google Shape;48;p10"/>
          <p:cNvPicPr preferRelativeResize="0"/>
          <p:nvPr/>
        </p:nvPicPr>
        <p:blipFill>
          <a:blip r:embed="rId2">
            <a:alphaModFix/>
          </a:blip>
          <a:stretch>
            <a:fillRect/>
          </a:stretch>
        </p:blipFill>
        <p:spPr>
          <a:xfrm>
            <a:off x="0" y="43338"/>
            <a:ext cx="9144000" cy="50568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b="1"/>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b="1"/>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2">
            <a:alphaModFix/>
          </a:blip>
          <a:stretch>
            <a:fillRect/>
          </a:stretch>
        </p:blipFill>
        <p:spPr>
          <a:xfrm>
            <a:off x="0" y="0"/>
            <a:ext cx="9144000" cy="5143500"/>
          </a:xfrm>
          <a:prstGeom prst="rect">
            <a:avLst/>
          </a:prstGeom>
          <a:noFill/>
          <a:ln>
            <a:noFill/>
          </a:ln>
        </p:spPr>
      </p:pic>
      <p:pic>
        <p:nvPicPr>
          <p:cNvPr id="10" name="Google Shape;10;p1"/>
          <p:cNvPicPr preferRelativeResize="0"/>
          <p:nvPr/>
        </p:nvPicPr>
        <p:blipFill>
          <a:blip r:embed="rId13">
            <a:alphaModFix/>
          </a:blip>
          <a:stretch>
            <a:fillRect/>
          </a:stretch>
        </p:blipFill>
        <p:spPr>
          <a:xfrm>
            <a:off x="0" y="0"/>
            <a:ext cx="9144000" cy="5143500"/>
          </a:xfrm>
          <a:prstGeom prst="rect">
            <a:avLst/>
          </a:prstGeom>
          <a:noFill/>
          <a:ln>
            <a:noFill/>
          </a:ln>
        </p:spPr>
      </p:pic>
      <p:pic>
        <p:nvPicPr>
          <p:cNvPr id="11" name="Google Shape;11;p1"/>
          <p:cNvPicPr preferRelativeResize="0"/>
          <p:nvPr/>
        </p:nvPicPr>
        <p:blipFill>
          <a:blip r:embed="rId14">
            <a:alphaModFix/>
          </a:blip>
          <a:stretch>
            <a:fill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25.jpeg"/><Relationship Id="rId5" Type="http://schemas.openxmlformats.org/officeDocument/2006/relationships/diagramQuickStyle" Target="../diagrams/quickStyle5.xml"/><Relationship Id="rId10" Type="http://schemas.openxmlformats.org/officeDocument/2006/relationships/image" Target="../media/image24.png"/><Relationship Id="rId4" Type="http://schemas.openxmlformats.org/officeDocument/2006/relationships/diagramLayout" Target="../diagrams/layout5.xml"/><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5480/10-421.1" TargetMode="External"/><Relationship Id="rId7" Type="http://schemas.openxmlformats.org/officeDocument/2006/relationships/hyperlink" Target="https://doi.org/10.1016/j.chiabu.2019.104" TargetMode="External"/><Relationship Id="rId2" Type="http://schemas.openxmlformats.org/officeDocument/2006/relationships/hyperlink" Target="https://www.aacnnursing.org/Portals/42/AcademicNursing/pdf/Essentials-2021.pdf" TargetMode="External"/><Relationship Id="rId1" Type="http://schemas.openxmlformats.org/officeDocument/2006/relationships/slideLayout" Target="../slideLayouts/slideLayout3.xml"/><Relationship Id="rId6" Type="http://schemas.openxmlformats.org/officeDocument/2006/relationships/hyperlink" Target="https://doi.org/10.1016/j.chiabu.2019.104127" TargetMode="External"/><Relationship Id="rId5" Type="http://schemas.openxmlformats.org/officeDocument/2006/relationships/hyperlink" Target="https://doi.org/10.1542/pir.2020-004366" TargetMode="External"/><Relationship Id="rId4" Type="http://schemas.openxmlformats.org/officeDocument/2006/relationships/hyperlink" Target="https://doi.org/10.1186/s12910-017-0179-8"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mailto:carsonr@cua.edu" TargetMode="External"/><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31.png"/><Relationship Id="rId5" Type="http://schemas.openxmlformats.org/officeDocument/2006/relationships/image" Target="../media/image27.jpeg"/><Relationship Id="rId10" Type="http://schemas.openxmlformats.org/officeDocument/2006/relationships/image" Target="../media/image30.png"/><Relationship Id="rId4" Type="http://schemas.openxmlformats.org/officeDocument/2006/relationships/hyperlink" Target="http://www.thepedsnp.com/" TargetMode="External"/><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11700" y="475450"/>
            <a:ext cx="4865100" cy="13732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t>Creating Allies Through Microlearning Podcasts</a:t>
            </a:r>
            <a:endParaRPr sz="3200" b="1" dirty="0"/>
          </a:p>
        </p:txBody>
      </p:sp>
      <p:sp>
        <p:nvSpPr>
          <p:cNvPr id="61" name="Google Shape;61;p13"/>
          <p:cNvSpPr txBox="1">
            <a:spLocks noGrp="1"/>
          </p:cNvSpPr>
          <p:nvPr>
            <p:ph type="subTitle" idx="1"/>
          </p:nvPr>
        </p:nvSpPr>
        <p:spPr>
          <a:xfrm>
            <a:off x="222030" y="2071606"/>
            <a:ext cx="5044440" cy="116855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US" sz="3200" dirty="0"/>
              <a:t>Becky Carson, DNP, APRN, CPNP-PC/AC</a:t>
            </a:r>
          </a:p>
          <a:p>
            <a:pPr marL="0" lvl="0" indent="0" algn="ctr" rtl="0">
              <a:spcBef>
                <a:spcPts val="0"/>
              </a:spcBef>
              <a:spcAft>
                <a:spcPts val="0"/>
              </a:spcAft>
              <a:buNone/>
            </a:pPr>
            <a:endParaRPr lang="en-US" dirty="0"/>
          </a:p>
          <a:p>
            <a:pPr marL="0" lvl="0" indent="0" algn="ctr" rtl="0">
              <a:spcBef>
                <a:spcPts val="0"/>
              </a:spcBef>
              <a:spcAft>
                <a:spcPts val="0"/>
              </a:spcAft>
              <a:buNone/>
            </a:pPr>
            <a:r>
              <a:rPr lang="en-US" sz="2500" dirty="0"/>
              <a:t>Catholic University of America, Washington D.C.</a:t>
            </a:r>
            <a:endParaRPr sz="2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6564-6F00-42E0-92B6-3EE1137D5D30}"/>
              </a:ext>
            </a:extLst>
          </p:cNvPr>
          <p:cNvSpPr>
            <a:spLocks noGrp="1"/>
          </p:cNvSpPr>
          <p:nvPr>
            <p:ph type="title"/>
          </p:nvPr>
        </p:nvSpPr>
        <p:spPr/>
        <p:txBody>
          <a:bodyPr>
            <a:normAutofit fontScale="90000"/>
          </a:bodyPr>
          <a:lstStyle/>
          <a:p>
            <a:r>
              <a:rPr lang="en-US" dirty="0"/>
              <a:t>Results</a:t>
            </a:r>
          </a:p>
        </p:txBody>
      </p:sp>
      <p:sp>
        <p:nvSpPr>
          <p:cNvPr id="3" name="Text Placeholder 2">
            <a:extLst>
              <a:ext uri="{FF2B5EF4-FFF2-40B4-BE49-F238E27FC236}">
                <a16:creationId xmlns:a16="http://schemas.microsoft.com/office/drawing/2014/main" id="{6FA39E76-237A-4DC0-B206-450110200FE5}"/>
              </a:ext>
            </a:extLst>
          </p:cNvPr>
          <p:cNvSpPr>
            <a:spLocks noGrp="1"/>
          </p:cNvSpPr>
          <p:nvPr>
            <p:ph type="body" idx="1"/>
          </p:nvPr>
        </p:nvSpPr>
        <p:spPr>
          <a:xfrm>
            <a:off x="3578086" y="1152475"/>
            <a:ext cx="5254213" cy="3416400"/>
          </a:xfrm>
        </p:spPr>
        <p:txBody>
          <a:bodyPr/>
          <a:lstStyle/>
          <a:p>
            <a:r>
              <a:rPr lang="en-US" dirty="0"/>
              <a:t>7 episodes (12-21 min, average 16 min)</a:t>
            </a:r>
          </a:p>
          <a:p>
            <a:pPr marL="114300" indent="0">
              <a:buNone/>
            </a:pPr>
            <a:endParaRPr lang="en-US" dirty="0"/>
          </a:p>
          <a:p>
            <a:r>
              <a:rPr lang="en-US" dirty="0"/>
              <a:t>Focus: The patient-provider relationship to impart change at the individual level to promote health equity</a:t>
            </a:r>
          </a:p>
          <a:p>
            <a:pPr lvl="1"/>
            <a:r>
              <a:rPr lang="en-US" dirty="0"/>
              <a:t>Specific topics related to vulnerable pediatric sub-populations</a:t>
            </a:r>
          </a:p>
          <a:p>
            <a:endParaRPr lang="en-US" dirty="0"/>
          </a:p>
        </p:txBody>
      </p:sp>
      <p:pic>
        <p:nvPicPr>
          <p:cNvPr id="4" name="Picture 3">
            <a:extLst>
              <a:ext uri="{FF2B5EF4-FFF2-40B4-BE49-F238E27FC236}">
                <a16:creationId xmlns:a16="http://schemas.microsoft.com/office/drawing/2014/main" id="{710729FE-D39F-47B4-A39B-5C271B9810EC}"/>
              </a:ext>
            </a:extLst>
          </p:cNvPr>
          <p:cNvPicPr>
            <a:picLocks noChangeAspect="1"/>
          </p:cNvPicPr>
          <p:nvPr/>
        </p:nvPicPr>
        <p:blipFill>
          <a:blip r:embed="rId2"/>
          <a:stretch>
            <a:fillRect/>
          </a:stretch>
        </p:blipFill>
        <p:spPr>
          <a:xfrm>
            <a:off x="311700" y="1152475"/>
            <a:ext cx="3176935" cy="3176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248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24A8-F6B9-4BD3-98C3-EC54F480A58E}"/>
              </a:ext>
            </a:extLst>
          </p:cNvPr>
          <p:cNvSpPr>
            <a:spLocks noGrp="1"/>
          </p:cNvSpPr>
          <p:nvPr>
            <p:ph type="title"/>
          </p:nvPr>
        </p:nvSpPr>
        <p:spPr/>
        <p:txBody>
          <a:bodyPr>
            <a:normAutofit fontScale="90000"/>
          </a:bodyPr>
          <a:lstStyle/>
          <a:p>
            <a:r>
              <a:rPr lang="en-US" dirty="0"/>
              <a:t>Ep. 1: Health Equity in Kids</a:t>
            </a:r>
          </a:p>
        </p:txBody>
      </p:sp>
      <p:pic>
        <p:nvPicPr>
          <p:cNvPr id="5" name="Picture 4">
            <a:extLst>
              <a:ext uri="{FF2B5EF4-FFF2-40B4-BE49-F238E27FC236}">
                <a16:creationId xmlns:a16="http://schemas.microsoft.com/office/drawing/2014/main" id="{3174A78E-D8D5-4837-9E39-A2551ED622DB}"/>
              </a:ext>
            </a:extLst>
          </p:cNvPr>
          <p:cNvPicPr>
            <a:picLocks noChangeAspect="1"/>
          </p:cNvPicPr>
          <p:nvPr/>
        </p:nvPicPr>
        <p:blipFill>
          <a:blip r:embed="rId3"/>
          <a:stretch>
            <a:fillRect/>
          </a:stretch>
        </p:blipFill>
        <p:spPr>
          <a:xfrm>
            <a:off x="3018319" y="1239561"/>
            <a:ext cx="3107361" cy="3175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253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F7DE0-5133-413C-A6F8-AB84D4600544}"/>
              </a:ext>
            </a:extLst>
          </p:cNvPr>
          <p:cNvSpPr>
            <a:spLocks noGrp="1"/>
          </p:cNvSpPr>
          <p:nvPr>
            <p:ph type="title"/>
          </p:nvPr>
        </p:nvSpPr>
        <p:spPr/>
        <p:txBody>
          <a:bodyPr>
            <a:normAutofit fontScale="90000"/>
          </a:bodyPr>
          <a:lstStyle/>
          <a:p>
            <a:r>
              <a:rPr lang="en-US" dirty="0"/>
              <a:t>Ep. 2: Identifying Your Implicit Bias</a:t>
            </a:r>
          </a:p>
        </p:txBody>
      </p:sp>
      <p:pic>
        <p:nvPicPr>
          <p:cNvPr id="4" name="Picture 3">
            <a:extLst>
              <a:ext uri="{FF2B5EF4-FFF2-40B4-BE49-F238E27FC236}">
                <a16:creationId xmlns:a16="http://schemas.microsoft.com/office/drawing/2014/main" id="{14DC44FE-C305-45AC-BAB4-220A03E863E9}"/>
              </a:ext>
            </a:extLst>
          </p:cNvPr>
          <p:cNvPicPr>
            <a:picLocks noChangeAspect="1"/>
          </p:cNvPicPr>
          <p:nvPr/>
        </p:nvPicPr>
        <p:blipFill>
          <a:blip r:embed="rId3"/>
          <a:stretch>
            <a:fillRect/>
          </a:stretch>
        </p:blipFill>
        <p:spPr>
          <a:xfrm>
            <a:off x="3043167" y="1370189"/>
            <a:ext cx="3057665" cy="3050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4862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98FC-4F45-4B80-8482-43392CABD0BF}"/>
              </a:ext>
            </a:extLst>
          </p:cNvPr>
          <p:cNvSpPr>
            <a:spLocks noGrp="1"/>
          </p:cNvSpPr>
          <p:nvPr>
            <p:ph type="title"/>
          </p:nvPr>
        </p:nvSpPr>
        <p:spPr/>
        <p:txBody>
          <a:bodyPr>
            <a:normAutofit fontScale="90000"/>
          </a:bodyPr>
          <a:lstStyle/>
          <a:p>
            <a:r>
              <a:rPr lang="en-US" dirty="0"/>
              <a:t>Ep. 3: Interrupting Microaggressions</a:t>
            </a:r>
          </a:p>
        </p:txBody>
      </p:sp>
      <p:pic>
        <p:nvPicPr>
          <p:cNvPr id="4" name="Picture 3">
            <a:extLst>
              <a:ext uri="{FF2B5EF4-FFF2-40B4-BE49-F238E27FC236}">
                <a16:creationId xmlns:a16="http://schemas.microsoft.com/office/drawing/2014/main" id="{8BED010E-C235-4C26-BAA7-70B48FACD0B0}"/>
              </a:ext>
            </a:extLst>
          </p:cNvPr>
          <p:cNvPicPr>
            <a:picLocks noChangeAspect="1"/>
          </p:cNvPicPr>
          <p:nvPr/>
        </p:nvPicPr>
        <p:blipFill>
          <a:blip r:embed="rId3"/>
          <a:stretch>
            <a:fillRect/>
          </a:stretch>
        </p:blipFill>
        <p:spPr>
          <a:xfrm>
            <a:off x="3023289" y="1337533"/>
            <a:ext cx="3097422" cy="3090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943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589E-F156-43F3-B700-B666902779D8}"/>
              </a:ext>
            </a:extLst>
          </p:cNvPr>
          <p:cNvSpPr>
            <a:spLocks noGrp="1"/>
          </p:cNvSpPr>
          <p:nvPr>
            <p:ph type="title"/>
          </p:nvPr>
        </p:nvSpPr>
        <p:spPr/>
        <p:txBody>
          <a:bodyPr>
            <a:normAutofit fontScale="90000"/>
          </a:bodyPr>
          <a:lstStyle/>
          <a:p>
            <a:r>
              <a:rPr lang="en-US" dirty="0"/>
              <a:t>Ep. 4: Say My Name Correctly</a:t>
            </a:r>
          </a:p>
        </p:txBody>
      </p:sp>
      <p:pic>
        <p:nvPicPr>
          <p:cNvPr id="4" name="Picture 3">
            <a:extLst>
              <a:ext uri="{FF2B5EF4-FFF2-40B4-BE49-F238E27FC236}">
                <a16:creationId xmlns:a16="http://schemas.microsoft.com/office/drawing/2014/main" id="{B1B19D69-DE77-4C84-9760-38365591B375}"/>
              </a:ext>
            </a:extLst>
          </p:cNvPr>
          <p:cNvPicPr>
            <a:picLocks noChangeAspect="1"/>
          </p:cNvPicPr>
          <p:nvPr/>
        </p:nvPicPr>
        <p:blipFill>
          <a:blip r:embed="rId3"/>
          <a:stretch>
            <a:fillRect/>
          </a:stretch>
        </p:blipFill>
        <p:spPr>
          <a:xfrm>
            <a:off x="3008380" y="1326646"/>
            <a:ext cx="3127239" cy="310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569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B5CE-A71D-4A87-B684-8DC572101D67}"/>
              </a:ext>
            </a:extLst>
          </p:cNvPr>
          <p:cNvSpPr>
            <a:spLocks noGrp="1"/>
          </p:cNvSpPr>
          <p:nvPr>
            <p:ph type="title"/>
          </p:nvPr>
        </p:nvSpPr>
        <p:spPr/>
        <p:txBody>
          <a:bodyPr>
            <a:noAutofit/>
          </a:bodyPr>
          <a:lstStyle/>
          <a:p>
            <a:r>
              <a:rPr lang="en-US" sz="2000" dirty="0"/>
              <a:t>Ep. 5: Weight Bias and the AAP Guideline on Children with Obesity</a:t>
            </a:r>
          </a:p>
        </p:txBody>
      </p:sp>
      <p:pic>
        <p:nvPicPr>
          <p:cNvPr id="4" name="Picture 3">
            <a:extLst>
              <a:ext uri="{FF2B5EF4-FFF2-40B4-BE49-F238E27FC236}">
                <a16:creationId xmlns:a16="http://schemas.microsoft.com/office/drawing/2014/main" id="{F2D2BCA4-A46E-409A-92EA-FF9198D6DEBA}"/>
              </a:ext>
            </a:extLst>
          </p:cNvPr>
          <p:cNvPicPr>
            <a:picLocks noChangeAspect="1"/>
          </p:cNvPicPr>
          <p:nvPr/>
        </p:nvPicPr>
        <p:blipFill>
          <a:blip r:embed="rId3"/>
          <a:stretch>
            <a:fillRect/>
          </a:stretch>
        </p:blipFill>
        <p:spPr>
          <a:xfrm>
            <a:off x="3039462" y="1359304"/>
            <a:ext cx="3065075" cy="3051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980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8AEA-FD4A-40A9-8357-CCF4CF7C6CBA}"/>
              </a:ext>
            </a:extLst>
          </p:cNvPr>
          <p:cNvSpPr>
            <a:spLocks noGrp="1"/>
          </p:cNvSpPr>
          <p:nvPr>
            <p:ph type="title"/>
          </p:nvPr>
        </p:nvSpPr>
        <p:spPr/>
        <p:txBody>
          <a:bodyPr>
            <a:noAutofit/>
          </a:bodyPr>
          <a:lstStyle/>
          <a:p>
            <a:r>
              <a:rPr lang="en-US" sz="2400" dirty="0"/>
              <a:t>Ep. 6: </a:t>
            </a:r>
            <a:r>
              <a:rPr lang="en-US" sz="2400" dirty="0" err="1"/>
              <a:t>Misgendering</a:t>
            </a:r>
            <a:r>
              <a:rPr lang="en-US" sz="2400" dirty="0"/>
              <a:t> and Heteronormative Assumptions</a:t>
            </a:r>
          </a:p>
        </p:txBody>
      </p:sp>
      <p:pic>
        <p:nvPicPr>
          <p:cNvPr id="4" name="Picture 3">
            <a:extLst>
              <a:ext uri="{FF2B5EF4-FFF2-40B4-BE49-F238E27FC236}">
                <a16:creationId xmlns:a16="http://schemas.microsoft.com/office/drawing/2014/main" id="{60F24261-5B27-4212-BCB5-198AB1E4CF0C}"/>
              </a:ext>
            </a:extLst>
          </p:cNvPr>
          <p:cNvPicPr>
            <a:picLocks noChangeAspect="1"/>
          </p:cNvPicPr>
          <p:nvPr/>
        </p:nvPicPr>
        <p:blipFill>
          <a:blip r:embed="rId3"/>
          <a:stretch>
            <a:fillRect/>
          </a:stretch>
        </p:blipFill>
        <p:spPr>
          <a:xfrm>
            <a:off x="3003411" y="1283105"/>
            <a:ext cx="3137178" cy="3137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34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75B6-34FC-4F4F-AAFE-3F5B4F6B3948}"/>
              </a:ext>
            </a:extLst>
          </p:cNvPr>
          <p:cNvSpPr>
            <a:spLocks noGrp="1"/>
          </p:cNvSpPr>
          <p:nvPr>
            <p:ph type="title"/>
          </p:nvPr>
        </p:nvSpPr>
        <p:spPr/>
        <p:txBody>
          <a:bodyPr>
            <a:normAutofit fontScale="90000"/>
          </a:bodyPr>
          <a:lstStyle/>
          <a:p>
            <a:r>
              <a:rPr lang="en-US" dirty="0"/>
              <a:t>Ep. 7: Mental Health Stigma</a:t>
            </a:r>
          </a:p>
        </p:txBody>
      </p:sp>
      <p:pic>
        <p:nvPicPr>
          <p:cNvPr id="4" name="Picture 3">
            <a:extLst>
              <a:ext uri="{FF2B5EF4-FFF2-40B4-BE49-F238E27FC236}">
                <a16:creationId xmlns:a16="http://schemas.microsoft.com/office/drawing/2014/main" id="{1E3D5F2C-FAFE-4F36-90A2-69796D75908B}"/>
              </a:ext>
            </a:extLst>
          </p:cNvPr>
          <p:cNvPicPr>
            <a:picLocks noChangeAspect="1"/>
          </p:cNvPicPr>
          <p:nvPr/>
        </p:nvPicPr>
        <p:blipFill>
          <a:blip r:embed="rId3"/>
          <a:stretch>
            <a:fillRect/>
          </a:stretch>
        </p:blipFill>
        <p:spPr>
          <a:xfrm>
            <a:off x="3023289" y="1326646"/>
            <a:ext cx="3097422" cy="3090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5867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4DA8F2-BA0D-4AF2-BAC3-51CDA9DD55B6}"/>
              </a:ext>
            </a:extLst>
          </p:cNvPr>
          <p:cNvPicPr>
            <a:picLocks noChangeAspect="1"/>
          </p:cNvPicPr>
          <p:nvPr/>
        </p:nvPicPr>
        <p:blipFill>
          <a:blip r:embed="rId3"/>
          <a:stretch>
            <a:fillRect/>
          </a:stretch>
        </p:blipFill>
        <p:spPr>
          <a:xfrm>
            <a:off x="0" y="2024039"/>
            <a:ext cx="10232265" cy="3119461"/>
          </a:xfrm>
          <a:prstGeom prst="rect">
            <a:avLst/>
          </a:prstGeom>
        </p:spPr>
      </p:pic>
      <p:sp>
        <p:nvSpPr>
          <p:cNvPr id="2" name="TextBox 1">
            <a:extLst>
              <a:ext uri="{FF2B5EF4-FFF2-40B4-BE49-F238E27FC236}">
                <a16:creationId xmlns:a16="http://schemas.microsoft.com/office/drawing/2014/main" id="{0EA4B7A8-5E8E-486B-80A7-D22BFC480D05}"/>
              </a:ext>
            </a:extLst>
          </p:cNvPr>
          <p:cNvSpPr txBox="1"/>
          <p:nvPr/>
        </p:nvSpPr>
        <p:spPr>
          <a:xfrm>
            <a:off x="5940879" y="4835723"/>
            <a:ext cx="3203121" cy="307777"/>
          </a:xfrm>
          <a:prstGeom prst="rect">
            <a:avLst/>
          </a:prstGeom>
          <a:noFill/>
        </p:spPr>
        <p:txBody>
          <a:bodyPr wrap="none" rtlCol="0">
            <a:spAutoFit/>
          </a:bodyPr>
          <a:lstStyle/>
          <a:p>
            <a:r>
              <a:rPr lang="en-US" b="1" dirty="0"/>
              <a:t>Total downloads: 4,095 in 3 months</a:t>
            </a:r>
          </a:p>
        </p:txBody>
      </p:sp>
    </p:spTree>
    <p:extLst>
      <p:ext uri="{BB962C8B-B14F-4D97-AF65-F5344CB8AC3E}">
        <p14:creationId xmlns:p14="http://schemas.microsoft.com/office/powerpoint/2010/main" val="3084439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5.googleusercontent.com/nTFOmSXSabBenrdk6tAMaFH9nkMqZ68UgC1yrNW3QB_guIb_uvdS4F7kM49kQcL7XG2wTPXpXAI2xe7QLuoMcMyASYZK8CcKs36sF5wfIvkF1kFsA1m1DluXyBspW7EkN2ITlXs7DVNsJXNMoq5l2DY">
            <a:extLst>
              <a:ext uri="{FF2B5EF4-FFF2-40B4-BE49-F238E27FC236}">
                <a16:creationId xmlns:a16="http://schemas.microsoft.com/office/drawing/2014/main" id="{7955E5EB-DAC3-4110-85A9-D71D79934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308" y="1828800"/>
            <a:ext cx="5132439"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88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lt1"/>
                </a:solidFill>
              </a:rPr>
              <a:t>Speaker Disclosures</a:t>
            </a:r>
            <a:endParaRPr b="1" dirty="0">
              <a:solidFill>
                <a:schemeClr val="lt1"/>
              </a:solidFill>
            </a:endParaRPr>
          </a:p>
        </p:txBody>
      </p:sp>
      <p:sp>
        <p:nvSpPr>
          <p:cNvPr id="67" name="Google Shape;67;p14"/>
          <p:cNvSpPr txBox="1">
            <a:spLocks noGrp="1"/>
          </p:cNvSpPr>
          <p:nvPr>
            <p:ph type="body" idx="4294967295"/>
          </p:nvPr>
        </p:nvSpPr>
        <p:spPr>
          <a:xfrm>
            <a:off x="311700" y="2667000"/>
            <a:ext cx="8520600" cy="190185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This project was funded by the North Carolina Chapter of the National Association of Pediatric Nurse Practitioners’ Dr. Rasheeda Monroe Health Equity Grant.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DBC5-1A6C-4829-83DE-E2576F2B8BD4}"/>
              </a:ext>
            </a:extLst>
          </p:cNvPr>
          <p:cNvSpPr>
            <a:spLocks noGrp="1"/>
          </p:cNvSpPr>
          <p:nvPr>
            <p:ph type="title"/>
          </p:nvPr>
        </p:nvSpPr>
        <p:spPr/>
        <p:txBody>
          <a:bodyPr>
            <a:normAutofit fontScale="90000"/>
          </a:bodyPr>
          <a:lstStyle/>
          <a:p>
            <a:r>
              <a:rPr lang="en-US" dirty="0"/>
              <a:t>Survey Results: Demographics</a:t>
            </a:r>
          </a:p>
        </p:txBody>
      </p:sp>
      <p:graphicFrame>
        <p:nvGraphicFramePr>
          <p:cNvPr id="7" name="Chart 6">
            <a:extLst>
              <a:ext uri="{FF2B5EF4-FFF2-40B4-BE49-F238E27FC236}">
                <a16:creationId xmlns:a16="http://schemas.microsoft.com/office/drawing/2014/main" id="{8046B504-0234-428F-9714-9A15BF826D15}"/>
              </a:ext>
            </a:extLst>
          </p:cNvPr>
          <p:cNvGraphicFramePr/>
          <p:nvPr>
            <p:extLst>
              <p:ext uri="{D42A27DB-BD31-4B8C-83A1-F6EECF244321}">
                <p14:modId xmlns:p14="http://schemas.microsoft.com/office/powerpoint/2010/main" val="3622697982"/>
              </p:ext>
            </p:extLst>
          </p:nvPr>
        </p:nvGraphicFramePr>
        <p:xfrm>
          <a:off x="1732370" y="1017725"/>
          <a:ext cx="5946972" cy="406220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7E563213-81DD-4DD8-ABAA-B1784A2FAA4B}"/>
              </a:ext>
            </a:extLst>
          </p:cNvPr>
          <p:cNvSpPr txBox="1"/>
          <p:nvPr/>
        </p:nvSpPr>
        <p:spPr>
          <a:xfrm>
            <a:off x="4248656" y="400157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rPr>
              <a:t>RN</a:t>
            </a:r>
          </a:p>
          <a:p>
            <a:pPr algn="ctr"/>
            <a:r>
              <a:rPr lang="en-US" sz="1400" b="1" dirty="0">
                <a:solidFill>
                  <a:schemeClr val="tx2"/>
                </a:solidFill>
              </a:rPr>
              <a:t>21.2%</a:t>
            </a:r>
          </a:p>
        </p:txBody>
      </p:sp>
      <p:sp>
        <p:nvSpPr>
          <p:cNvPr id="9" name="TextBox 1">
            <a:extLst>
              <a:ext uri="{FF2B5EF4-FFF2-40B4-BE49-F238E27FC236}">
                <a16:creationId xmlns:a16="http://schemas.microsoft.com/office/drawing/2014/main" id="{348C8B23-AE8D-4EAC-8B26-EF7667961FC6}"/>
              </a:ext>
            </a:extLst>
          </p:cNvPr>
          <p:cNvSpPr txBox="1"/>
          <p:nvPr/>
        </p:nvSpPr>
        <p:spPr>
          <a:xfrm>
            <a:off x="3882120" y="1843425"/>
            <a:ext cx="885875" cy="84165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rPr>
              <a:t>Other</a:t>
            </a:r>
          </a:p>
          <a:p>
            <a:pPr algn="ctr"/>
            <a:r>
              <a:rPr lang="en-US" sz="1400" b="1" dirty="0">
                <a:solidFill>
                  <a:schemeClr val="tx2"/>
                </a:solidFill>
              </a:rPr>
              <a:t>10.6%</a:t>
            </a:r>
          </a:p>
        </p:txBody>
      </p:sp>
    </p:spTree>
    <p:extLst>
      <p:ext uri="{BB962C8B-B14F-4D97-AF65-F5344CB8AC3E}">
        <p14:creationId xmlns:p14="http://schemas.microsoft.com/office/powerpoint/2010/main" val="364405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DBC5-1A6C-4829-83DE-E2576F2B8BD4}"/>
              </a:ext>
            </a:extLst>
          </p:cNvPr>
          <p:cNvSpPr>
            <a:spLocks noGrp="1"/>
          </p:cNvSpPr>
          <p:nvPr>
            <p:ph type="title"/>
          </p:nvPr>
        </p:nvSpPr>
        <p:spPr/>
        <p:txBody>
          <a:bodyPr>
            <a:normAutofit fontScale="90000"/>
          </a:bodyPr>
          <a:lstStyle/>
          <a:p>
            <a:r>
              <a:rPr lang="en-US" dirty="0"/>
              <a:t>Survey Results: Demographics</a:t>
            </a:r>
          </a:p>
        </p:txBody>
      </p:sp>
      <p:graphicFrame>
        <p:nvGraphicFramePr>
          <p:cNvPr id="7" name="Chart 6">
            <a:extLst>
              <a:ext uri="{FF2B5EF4-FFF2-40B4-BE49-F238E27FC236}">
                <a16:creationId xmlns:a16="http://schemas.microsoft.com/office/drawing/2014/main" id="{52F164A9-5EE7-4DA7-B3E0-CA4A93EB1BE2}"/>
              </a:ext>
            </a:extLst>
          </p:cNvPr>
          <p:cNvGraphicFramePr/>
          <p:nvPr>
            <p:extLst>
              <p:ext uri="{D42A27DB-BD31-4B8C-83A1-F6EECF244321}">
                <p14:modId xmlns:p14="http://schemas.microsoft.com/office/powerpoint/2010/main" val="2100347480"/>
              </p:ext>
            </p:extLst>
          </p:nvPr>
        </p:nvGraphicFramePr>
        <p:xfrm>
          <a:off x="1524000" y="960579"/>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348C8B23-AE8D-4EAC-8B26-EF7667961FC6}"/>
              </a:ext>
            </a:extLst>
          </p:cNvPr>
          <p:cNvSpPr txBox="1"/>
          <p:nvPr/>
        </p:nvSpPr>
        <p:spPr>
          <a:xfrm>
            <a:off x="4949820" y="2487140"/>
            <a:ext cx="885875" cy="84165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rPr>
              <a:t>Primary care</a:t>
            </a:r>
          </a:p>
          <a:p>
            <a:pPr algn="ctr"/>
            <a:r>
              <a:rPr lang="en-US" sz="1400" b="1" dirty="0">
                <a:solidFill>
                  <a:schemeClr val="tx2"/>
                </a:solidFill>
              </a:rPr>
              <a:t>39.4%</a:t>
            </a:r>
          </a:p>
        </p:txBody>
      </p:sp>
      <p:sp>
        <p:nvSpPr>
          <p:cNvPr id="9" name="TextBox 1">
            <a:extLst>
              <a:ext uri="{FF2B5EF4-FFF2-40B4-BE49-F238E27FC236}">
                <a16:creationId xmlns:a16="http://schemas.microsoft.com/office/drawing/2014/main" id="{348C8B23-AE8D-4EAC-8B26-EF7667961FC6}"/>
              </a:ext>
            </a:extLst>
          </p:cNvPr>
          <p:cNvSpPr txBox="1"/>
          <p:nvPr/>
        </p:nvSpPr>
        <p:spPr>
          <a:xfrm>
            <a:off x="3334194" y="3762092"/>
            <a:ext cx="885875" cy="84165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rPr>
              <a:t>Subspecialty</a:t>
            </a:r>
          </a:p>
          <a:p>
            <a:pPr algn="ctr"/>
            <a:r>
              <a:rPr lang="en-US" sz="1400" b="1" dirty="0">
                <a:solidFill>
                  <a:schemeClr val="tx2"/>
                </a:solidFill>
              </a:rPr>
              <a:t>13.6%</a:t>
            </a:r>
          </a:p>
        </p:txBody>
      </p:sp>
      <p:sp>
        <p:nvSpPr>
          <p:cNvPr id="10" name="TextBox 1">
            <a:extLst>
              <a:ext uri="{FF2B5EF4-FFF2-40B4-BE49-F238E27FC236}">
                <a16:creationId xmlns:a16="http://schemas.microsoft.com/office/drawing/2014/main" id="{348C8B23-AE8D-4EAC-8B26-EF7667961FC6}"/>
              </a:ext>
            </a:extLst>
          </p:cNvPr>
          <p:cNvSpPr txBox="1"/>
          <p:nvPr/>
        </p:nvSpPr>
        <p:spPr>
          <a:xfrm>
            <a:off x="3809128" y="1619455"/>
            <a:ext cx="885875" cy="84165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rPr>
              <a:t>Other</a:t>
            </a:r>
          </a:p>
          <a:p>
            <a:pPr algn="ctr"/>
            <a:r>
              <a:rPr lang="en-US" sz="1400" b="1" dirty="0">
                <a:solidFill>
                  <a:schemeClr val="tx2"/>
                </a:solidFill>
              </a:rPr>
              <a:t>7.6%</a:t>
            </a:r>
          </a:p>
        </p:txBody>
      </p:sp>
      <p:sp>
        <p:nvSpPr>
          <p:cNvPr id="11" name="TextBox 1">
            <a:extLst>
              <a:ext uri="{FF2B5EF4-FFF2-40B4-BE49-F238E27FC236}">
                <a16:creationId xmlns:a16="http://schemas.microsoft.com/office/drawing/2014/main" id="{348C8B23-AE8D-4EAC-8B26-EF7667961FC6}"/>
              </a:ext>
            </a:extLst>
          </p:cNvPr>
          <p:cNvSpPr txBox="1"/>
          <p:nvPr/>
        </p:nvSpPr>
        <p:spPr>
          <a:xfrm>
            <a:off x="3165515" y="2598846"/>
            <a:ext cx="885875" cy="84165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rPr>
              <a:t>Education</a:t>
            </a:r>
          </a:p>
          <a:p>
            <a:pPr algn="ctr"/>
            <a:r>
              <a:rPr lang="en-US" sz="1400" b="1" dirty="0">
                <a:solidFill>
                  <a:schemeClr val="tx2"/>
                </a:solidFill>
              </a:rPr>
              <a:t>24.2%</a:t>
            </a:r>
          </a:p>
        </p:txBody>
      </p:sp>
      <p:sp>
        <p:nvSpPr>
          <p:cNvPr id="12" name="TextBox 1">
            <a:extLst>
              <a:ext uri="{FF2B5EF4-FFF2-40B4-BE49-F238E27FC236}">
                <a16:creationId xmlns:a16="http://schemas.microsoft.com/office/drawing/2014/main" id="{348C8B23-AE8D-4EAC-8B26-EF7667961FC6}"/>
              </a:ext>
            </a:extLst>
          </p:cNvPr>
          <p:cNvSpPr txBox="1"/>
          <p:nvPr/>
        </p:nvSpPr>
        <p:spPr>
          <a:xfrm>
            <a:off x="4365855" y="3989944"/>
            <a:ext cx="885875" cy="84165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rPr>
              <a:t>Acute care</a:t>
            </a:r>
          </a:p>
          <a:p>
            <a:pPr algn="ctr"/>
            <a:r>
              <a:rPr lang="en-US" sz="1400" b="1" dirty="0">
                <a:solidFill>
                  <a:schemeClr val="tx2"/>
                </a:solidFill>
              </a:rPr>
              <a:t>15.2%</a:t>
            </a:r>
          </a:p>
        </p:txBody>
      </p:sp>
    </p:spTree>
    <p:extLst>
      <p:ext uri="{BB962C8B-B14F-4D97-AF65-F5344CB8AC3E}">
        <p14:creationId xmlns:p14="http://schemas.microsoft.com/office/powerpoint/2010/main" val="372803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2E31-DCF9-4BE9-BE23-E85B9676B588}"/>
              </a:ext>
            </a:extLst>
          </p:cNvPr>
          <p:cNvSpPr>
            <a:spLocks noGrp="1"/>
          </p:cNvSpPr>
          <p:nvPr>
            <p:ph type="title"/>
          </p:nvPr>
        </p:nvSpPr>
        <p:spPr/>
        <p:txBody>
          <a:bodyPr>
            <a:normAutofit fontScale="90000"/>
          </a:bodyPr>
          <a:lstStyle/>
          <a:p>
            <a:r>
              <a:rPr lang="en-US" dirty="0"/>
              <a:t>Survey Results: Knowledge</a:t>
            </a:r>
          </a:p>
        </p:txBody>
      </p:sp>
      <p:sp>
        <p:nvSpPr>
          <p:cNvPr id="3" name="Text Placeholder 2">
            <a:extLst>
              <a:ext uri="{FF2B5EF4-FFF2-40B4-BE49-F238E27FC236}">
                <a16:creationId xmlns:a16="http://schemas.microsoft.com/office/drawing/2014/main" id="{CAFB4708-3E93-45F0-A9CD-861B5DA18E45}"/>
              </a:ext>
            </a:extLst>
          </p:cNvPr>
          <p:cNvSpPr>
            <a:spLocks noGrp="1"/>
          </p:cNvSpPr>
          <p:nvPr>
            <p:ph type="body" idx="1"/>
          </p:nvPr>
        </p:nvSpPr>
        <p:spPr>
          <a:xfrm>
            <a:off x="5983358" y="1152475"/>
            <a:ext cx="2848942" cy="3747516"/>
          </a:xfrm>
        </p:spPr>
        <p:txBody>
          <a:bodyPr/>
          <a:lstStyle/>
          <a:p>
            <a:r>
              <a:rPr lang="en-US" dirty="0"/>
              <a:t>Topics surveyed affected their patient population (97%)</a:t>
            </a:r>
          </a:p>
          <a:p>
            <a:endParaRPr lang="en-US" dirty="0"/>
          </a:p>
          <a:p>
            <a:r>
              <a:rPr lang="en-US" dirty="0"/>
              <a:t>All participants reported equal or improved knowledge </a:t>
            </a:r>
          </a:p>
          <a:p>
            <a:endParaRPr lang="en-US" dirty="0"/>
          </a:p>
          <a:p>
            <a:r>
              <a:rPr lang="en-US" dirty="0"/>
              <a:t>Average increase of 0.95 (SD=0.87)</a:t>
            </a:r>
          </a:p>
        </p:txBody>
      </p:sp>
      <p:graphicFrame>
        <p:nvGraphicFramePr>
          <p:cNvPr id="6" name="Chart 5">
            <a:extLst>
              <a:ext uri="{FF2B5EF4-FFF2-40B4-BE49-F238E27FC236}">
                <a16:creationId xmlns:a16="http://schemas.microsoft.com/office/drawing/2014/main" id="{F7F3D1A2-124B-49DA-8606-B783819FF9F0}"/>
              </a:ext>
            </a:extLst>
          </p:cNvPr>
          <p:cNvGraphicFramePr/>
          <p:nvPr>
            <p:extLst>
              <p:ext uri="{D42A27DB-BD31-4B8C-83A1-F6EECF244321}">
                <p14:modId xmlns:p14="http://schemas.microsoft.com/office/powerpoint/2010/main" val="3439907716"/>
              </p:ext>
            </p:extLst>
          </p:nvPr>
        </p:nvGraphicFramePr>
        <p:xfrm>
          <a:off x="311700" y="785190"/>
          <a:ext cx="5671658" cy="43583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47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CEB7-531C-4799-AF76-67BB09986198}"/>
              </a:ext>
            </a:extLst>
          </p:cNvPr>
          <p:cNvSpPr>
            <a:spLocks noGrp="1"/>
          </p:cNvSpPr>
          <p:nvPr>
            <p:ph type="title"/>
          </p:nvPr>
        </p:nvSpPr>
        <p:spPr/>
        <p:txBody>
          <a:bodyPr>
            <a:normAutofit fontScale="90000"/>
          </a:bodyPr>
          <a:lstStyle/>
          <a:p>
            <a:r>
              <a:rPr lang="en-US" dirty="0"/>
              <a:t>Survey Results: Practice Change</a:t>
            </a:r>
          </a:p>
        </p:txBody>
      </p:sp>
      <p:sp>
        <p:nvSpPr>
          <p:cNvPr id="3" name="Text Placeholder 2">
            <a:extLst>
              <a:ext uri="{FF2B5EF4-FFF2-40B4-BE49-F238E27FC236}">
                <a16:creationId xmlns:a16="http://schemas.microsoft.com/office/drawing/2014/main" id="{15B4A9DD-FF58-4224-8643-1C79EDAC062F}"/>
              </a:ext>
            </a:extLst>
          </p:cNvPr>
          <p:cNvSpPr>
            <a:spLocks noGrp="1"/>
          </p:cNvSpPr>
          <p:nvPr>
            <p:ph type="body" idx="1"/>
          </p:nvPr>
        </p:nvSpPr>
        <p:spPr>
          <a:xfrm>
            <a:off x="5744816" y="1152474"/>
            <a:ext cx="3087483" cy="3767395"/>
          </a:xfrm>
        </p:spPr>
        <p:txBody>
          <a:bodyPr>
            <a:normAutofit fontScale="92500"/>
          </a:bodyPr>
          <a:lstStyle/>
          <a:p>
            <a:r>
              <a:rPr lang="en-US" dirty="0"/>
              <a:t>The average participant reported “slightly different” practices</a:t>
            </a:r>
          </a:p>
          <a:p>
            <a:r>
              <a:rPr lang="en-US" dirty="0"/>
              <a:t>90% reported a likelihood that they would change their practice</a:t>
            </a:r>
          </a:p>
          <a:p>
            <a:r>
              <a:rPr lang="en-US" dirty="0"/>
              <a:t>Avg increase of 2 (SD=0.25)</a:t>
            </a:r>
          </a:p>
          <a:p>
            <a:r>
              <a:rPr lang="en-US" dirty="0"/>
              <a:t>74% cited the podcast as “very influential” or “extremely influential” in this decision</a:t>
            </a:r>
          </a:p>
          <a:p>
            <a:endParaRPr lang="en-US" dirty="0"/>
          </a:p>
        </p:txBody>
      </p:sp>
      <p:graphicFrame>
        <p:nvGraphicFramePr>
          <p:cNvPr id="6" name="Chart 5">
            <a:extLst>
              <a:ext uri="{FF2B5EF4-FFF2-40B4-BE49-F238E27FC236}">
                <a16:creationId xmlns:a16="http://schemas.microsoft.com/office/drawing/2014/main" id="{6D1C8613-71DF-475F-8350-8C4D38A8640E}"/>
              </a:ext>
            </a:extLst>
          </p:cNvPr>
          <p:cNvGraphicFramePr/>
          <p:nvPr>
            <p:extLst>
              <p:ext uri="{D42A27DB-BD31-4B8C-83A1-F6EECF244321}">
                <p14:modId xmlns:p14="http://schemas.microsoft.com/office/powerpoint/2010/main" val="640545357"/>
              </p:ext>
            </p:extLst>
          </p:nvPr>
        </p:nvGraphicFramePr>
        <p:xfrm>
          <a:off x="470452" y="914400"/>
          <a:ext cx="5274364" cy="4229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631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9071-E7C2-4731-BCB9-515082A0FBE8}"/>
              </a:ext>
            </a:extLst>
          </p:cNvPr>
          <p:cNvSpPr>
            <a:spLocks noGrp="1"/>
          </p:cNvSpPr>
          <p:nvPr>
            <p:ph type="title"/>
          </p:nvPr>
        </p:nvSpPr>
        <p:spPr>
          <a:xfrm>
            <a:off x="311700" y="143273"/>
            <a:ext cx="8520600" cy="572700"/>
          </a:xfrm>
        </p:spPr>
        <p:txBody>
          <a:bodyPr>
            <a:normAutofit fontScale="90000"/>
          </a:bodyPr>
          <a:lstStyle/>
          <a:p>
            <a:r>
              <a:rPr lang="en-US" dirty="0"/>
              <a:t>Survey Results: Qualitative Analysis</a:t>
            </a:r>
          </a:p>
        </p:txBody>
      </p:sp>
      <p:graphicFrame>
        <p:nvGraphicFramePr>
          <p:cNvPr id="4" name="Diagram 3">
            <a:extLst>
              <a:ext uri="{FF2B5EF4-FFF2-40B4-BE49-F238E27FC236}">
                <a16:creationId xmlns:a16="http://schemas.microsoft.com/office/drawing/2014/main" id="{B0ECCB83-7B3F-4C3C-988D-5550DCAA0E1A}"/>
              </a:ext>
            </a:extLst>
          </p:cNvPr>
          <p:cNvGraphicFramePr/>
          <p:nvPr>
            <p:extLst>
              <p:ext uri="{D42A27DB-BD31-4B8C-83A1-F6EECF244321}">
                <p14:modId xmlns:p14="http://schemas.microsoft.com/office/powerpoint/2010/main" val="3477319545"/>
              </p:ext>
            </p:extLst>
          </p:nvPr>
        </p:nvGraphicFramePr>
        <p:xfrm>
          <a:off x="1296924" y="612902"/>
          <a:ext cx="6550152" cy="4387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679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9071-E7C2-4731-BCB9-515082A0FBE8}"/>
              </a:ext>
            </a:extLst>
          </p:cNvPr>
          <p:cNvSpPr>
            <a:spLocks noGrp="1"/>
          </p:cNvSpPr>
          <p:nvPr>
            <p:ph type="title"/>
          </p:nvPr>
        </p:nvSpPr>
        <p:spPr/>
        <p:txBody>
          <a:bodyPr>
            <a:normAutofit fontScale="90000"/>
          </a:bodyPr>
          <a:lstStyle/>
          <a:p>
            <a:r>
              <a:rPr lang="en-US" dirty="0"/>
              <a:t>Survey Results: Qualitative Analysis</a:t>
            </a:r>
          </a:p>
        </p:txBody>
      </p:sp>
      <p:sp>
        <p:nvSpPr>
          <p:cNvPr id="3" name="Text Placeholder 2">
            <a:extLst>
              <a:ext uri="{FF2B5EF4-FFF2-40B4-BE49-F238E27FC236}">
                <a16:creationId xmlns:a16="http://schemas.microsoft.com/office/drawing/2014/main" id="{88138479-DE6B-426D-9A1B-78EFAFB94781}"/>
              </a:ext>
            </a:extLst>
          </p:cNvPr>
          <p:cNvSpPr>
            <a:spLocks noGrp="1"/>
          </p:cNvSpPr>
          <p:nvPr>
            <p:ph type="body" idx="1"/>
          </p:nvPr>
        </p:nvSpPr>
        <p:spPr>
          <a:xfrm>
            <a:off x="311700" y="2267711"/>
            <a:ext cx="8520600" cy="2301163"/>
          </a:xfrm>
        </p:spPr>
        <p:txBody>
          <a:bodyPr>
            <a:normAutofit/>
          </a:bodyPr>
          <a:lstStyle/>
          <a:p>
            <a:pPr marL="114300" indent="0">
              <a:buNone/>
            </a:pPr>
            <a:endParaRPr lang="en-US" sz="2200" dirty="0"/>
          </a:p>
          <a:p>
            <a:pPr marL="114300" indent="0">
              <a:buNone/>
            </a:pPr>
            <a:r>
              <a:rPr lang="en-US" sz="2200" i="1" dirty="0"/>
              <a:t>“The podcast helped me to understand how to identify where health disparities may be for my patients and how identifying/considering them can help provide better care.”</a:t>
            </a:r>
          </a:p>
          <a:p>
            <a:pPr marL="114300" indent="0" algn="r">
              <a:buNone/>
            </a:pPr>
            <a:r>
              <a:rPr lang="en-US" sz="2200" dirty="0"/>
              <a:t>-RN, primary care (Hillsborough, NC)</a:t>
            </a:r>
          </a:p>
        </p:txBody>
      </p:sp>
      <p:sp>
        <p:nvSpPr>
          <p:cNvPr id="4" name="Rectangle: Rounded Corners 3">
            <a:extLst>
              <a:ext uri="{FF2B5EF4-FFF2-40B4-BE49-F238E27FC236}">
                <a16:creationId xmlns:a16="http://schemas.microsoft.com/office/drawing/2014/main" id="{568D9C69-1FD7-4A27-B7B0-F46FEE10A15A}"/>
              </a:ext>
            </a:extLst>
          </p:cNvPr>
          <p:cNvSpPr/>
          <p:nvPr/>
        </p:nvSpPr>
        <p:spPr>
          <a:xfrm>
            <a:off x="3609946" y="1123933"/>
            <a:ext cx="1924107" cy="1447817"/>
          </a:xfrm>
          <a:prstGeom prst="roundRect">
            <a:avLst>
              <a:gd name="adj" fmla="val 1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994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9071-E7C2-4731-BCB9-515082A0FBE8}"/>
              </a:ext>
            </a:extLst>
          </p:cNvPr>
          <p:cNvSpPr>
            <a:spLocks noGrp="1"/>
          </p:cNvSpPr>
          <p:nvPr>
            <p:ph type="title"/>
          </p:nvPr>
        </p:nvSpPr>
        <p:spPr/>
        <p:txBody>
          <a:bodyPr>
            <a:normAutofit fontScale="90000"/>
          </a:bodyPr>
          <a:lstStyle/>
          <a:p>
            <a:r>
              <a:rPr lang="en-US" dirty="0"/>
              <a:t>Survey Results: Qualitative Analysis</a:t>
            </a:r>
          </a:p>
        </p:txBody>
      </p:sp>
      <p:sp>
        <p:nvSpPr>
          <p:cNvPr id="3" name="Text Placeholder 2">
            <a:extLst>
              <a:ext uri="{FF2B5EF4-FFF2-40B4-BE49-F238E27FC236}">
                <a16:creationId xmlns:a16="http://schemas.microsoft.com/office/drawing/2014/main" id="{88138479-DE6B-426D-9A1B-78EFAFB94781}"/>
              </a:ext>
            </a:extLst>
          </p:cNvPr>
          <p:cNvSpPr>
            <a:spLocks noGrp="1"/>
          </p:cNvSpPr>
          <p:nvPr>
            <p:ph type="body" idx="1"/>
          </p:nvPr>
        </p:nvSpPr>
        <p:spPr>
          <a:xfrm>
            <a:off x="311699" y="2304287"/>
            <a:ext cx="8520600" cy="2548051"/>
          </a:xfrm>
        </p:spPr>
        <p:txBody>
          <a:bodyPr>
            <a:normAutofit/>
          </a:bodyPr>
          <a:lstStyle/>
          <a:p>
            <a:pPr marL="114300" indent="0">
              <a:buNone/>
            </a:pPr>
            <a:endParaRPr lang="en-US" dirty="0"/>
          </a:p>
          <a:p>
            <a:pPr marL="114300" indent="0">
              <a:buNone/>
            </a:pPr>
            <a:r>
              <a:rPr lang="en-US" i="1" dirty="0"/>
              <a:t>“This episode was very helpful when thinking about the new guidelines AND providing sensitive care to patients. Pediatric patients in my experience can be SO sensitive to conversations regarding their bodies. I like how Dr. Carson presented caring for pediatric patients in a caring way while encouraging healthy practices.”</a:t>
            </a:r>
          </a:p>
          <a:p>
            <a:pPr marL="114300" indent="0" algn="r">
              <a:buNone/>
            </a:pPr>
            <a:r>
              <a:rPr lang="en-US" dirty="0"/>
              <a:t>-APRN, primary care (Selma, IN)</a:t>
            </a:r>
          </a:p>
        </p:txBody>
      </p:sp>
      <p:sp>
        <p:nvSpPr>
          <p:cNvPr id="4" name="Rectangle: Rounded Corners 3">
            <a:extLst>
              <a:ext uri="{FF2B5EF4-FFF2-40B4-BE49-F238E27FC236}">
                <a16:creationId xmlns:a16="http://schemas.microsoft.com/office/drawing/2014/main" id="{430B7575-90F0-478D-9C17-4B81C66F002E}"/>
              </a:ext>
            </a:extLst>
          </p:cNvPr>
          <p:cNvSpPr/>
          <p:nvPr/>
        </p:nvSpPr>
        <p:spPr>
          <a:xfrm>
            <a:off x="3609946" y="1047443"/>
            <a:ext cx="1924107" cy="1447817"/>
          </a:xfrm>
          <a:prstGeom prst="roundRect">
            <a:avLst>
              <a:gd name="adj" fmla="val 1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8622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9071-E7C2-4731-BCB9-515082A0FBE8}"/>
              </a:ext>
            </a:extLst>
          </p:cNvPr>
          <p:cNvSpPr>
            <a:spLocks noGrp="1"/>
          </p:cNvSpPr>
          <p:nvPr>
            <p:ph type="title"/>
          </p:nvPr>
        </p:nvSpPr>
        <p:spPr/>
        <p:txBody>
          <a:bodyPr>
            <a:normAutofit fontScale="90000"/>
          </a:bodyPr>
          <a:lstStyle/>
          <a:p>
            <a:r>
              <a:rPr lang="en-US" dirty="0"/>
              <a:t>Survey Results: Qualitative Analysis</a:t>
            </a:r>
          </a:p>
        </p:txBody>
      </p:sp>
      <p:sp>
        <p:nvSpPr>
          <p:cNvPr id="3" name="Text Placeholder 2">
            <a:extLst>
              <a:ext uri="{FF2B5EF4-FFF2-40B4-BE49-F238E27FC236}">
                <a16:creationId xmlns:a16="http://schemas.microsoft.com/office/drawing/2014/main" id="{88138479-DE6B-426D-9A1B-78EFAFB94781}"/>
              </a:ext>
            </a:extLst>
          </p:cNvPr>
          <p:cNvSpPr>
            <a:spLocks noGrp="1"/>
          </p:cNvSpPr>
          <p:nvPr>
            <p:ph type="body" idx="1"/>
          </p:nvPr>
        </p:nvSpPr>
        <p:spPr>
          <a:xfrm>
            <a:off x="311700" y="2285999"/>
            <a:ext cx="8520600" cy="2282875"/>
          </a:xfrm>
        </p:spPr>
        <p:txBody>
          <a:bodyPr/>
          <a:lstStyle/>
          <a:p>
            <a:pPr marL="114300" indent="0">
              <a:buNone/>
            </a:pPr>
            <a:endParaRPr lang="en-US" dirty="0"/>
          </a:p>
          <a:p>
            <a:pPr marL="114300" indent="0">
              <a:buNone/>
            </a:pPr>
            <a:r>
              <a:rPr lang="en-US" i="1" dirty="0"/>
              <a:t>“I confess that I have literally made the same comment about nails. I shall not do this anymore. I will also interrupt microaggressions in a nonconfrontational way. Be curious, not judgmental.”</a:t>
            </a:r>
          </a:p>
          <a:p>
            <a:pPr marL="114300" indent="0" algn="r">
              <a:buNone/>
            </a:pPr>
            <a:r>
              <a:rPr lang="en-US" dirty="0"/>
              <a:t>-Graduate student, primary care (Allen, TX)</a:t>
            </a:r>
          </a:p>
        </p:txBody>
      </p:sp>
      <p:sp>
        <p:nvSpPr>
          <p:cNvPr id="4" name="Rectangle: Rounded Corners 3">
            <a:extLst>
              <a:ext uri="{FF2B5EF4-FFF2-40B4-BE49-F238E27FC236}">
                <a16:creationId xmlns:a16="http://schemas.microsoft.com/office/drawing/2014/main" id="{AB79AD4D-3615-49D2-8DA5-AD10B04772C2}"/>
              </a:ext>
            </a:extLst>
          </p:cNvPr>
          <p:cNvSpPr/>
          <p:nvPr/>
        </p:nvSpPr>
        <p:spPr>
          <a:xfrm>
            <a:off x="3609946" y="1123933"/>
            <a:ext cx="1924107" cy="1447817"/>
          </a:xfrm>
          <a:prstGeom prst="roundRect">
            <a:avLst>
              <a:gd name="adj" fmla="val 1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0673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F794-C688-4206-B717-487FE13EFA4C}"/>
              </a:ext>
            </a:extLst>
          </p:cNvPr>
          <p:cNvSpPr>
            <a:spLocks noGrp="1"/>
          </p:cNvSpPr>
          <p:nvPr>
            <p:ph type="title"/>
          </p:nvPr>
        </p:nvSpPr>
        <p:spPr/>
        <p:txBody>
          <a:bodyPr>
            <a:normAutofit fontScale="90000"/>
          </a:bodyPr>
          <a:lstStyle/>
          <a:p>
            <a:r>
              <a:rPr lang="en-US" dirty="0"/>
              <a:t>Discussion: Individual Impact</a:t>
            </a:r>
          </a:p>
        </p:txBody>
      </p:sp>
      <p:sp>
        <p:nvSpPr>
          <p:cNvPr id="3" name="Text Placeholder 2">
            <a:extLst>
              <a:ext uri="{FF2B5EF4-FFF2-40B4-BE49-F238E27FC236}">
                <a16:creationId xmlns:a16="http://schemas.microsoft.com/office/drawing/2014/main" id="{D75D9391-A718-4E9E-AD74-9D48D33AF251}"/>
              </a:ext>
            </a:extLst>
          </p:cNvPr>
          <p:cNvSpPr>
            <a:spLocks noGrp="1"/>
          </p:cNvSpPr>
          <p:nvPr>
            <p:ph type="body" idx="1"/>
          </p:nvPr>
        </p:nvSpPr>
        <p:spPr/>
        <p:txBody>
          <a:bodyPr/>
          <a:lstStyle/>
          <a:p>
            <a:r>
              <a:rPr lang="en-US" dirty="0"/>
              <a:t>An individual provider can make a difference with simple best practices incorporated into daily practice habits</a:t>
            </a:r>
          </a:p>
          <a:p>
            <a:endParaRPr lang="en-US" dirty="0"/>
          </a:p>
          <a:p>
            <a:r>
              <a:rPr lang="en-US" dirty="0"/>
              <a:t>Increased awareness of microaggressions or behaviors that suggest implicit bias</a:t>
            </a:r>
          </a:p>
          <a:p>
            <a:pPr lvl="1"/>
            <a:r>
              <a:rPr lang="en-US" sz="1800" dirty="0"/>
              <a:t>May not </a:t>
            </a:r>
            <a:r>
              <a:rPr lang="en-US" sz="1800" i="1" dirty="0"/>
              <a:t>eliminate</a:t>
            </a:r>
            <a:r>
              <a:rPr lang="en-US" sz="1800" dirty="0"/>
              <a:t> the implicit bias</a:t>
            </a:r>
          </a:p>
          <a:p>
            <a:pPr lvl="1"/>
            <a:r>
              <a:rPr lang="en-US" sz="1800" dirty="0"/>
              <a:t>But individuals can </a:t>
            </a:r>
            <a:r>
              <a:rPr lang="en-US" sz="1800" i="1" dirty="0"/>
              <a:t>reflect</a:t>
            </a:r>
            <a:r>
              <a:rPr lang="en-US" sz="1800" dirty="0"/>
              <a:t> and </a:t>
            </a:r>
            <a:r>
              <a:rPr lang="en-US" sz="1800" i="1" dirty="0"/>
              <a:t>avoid</a:t>
            </a:r>
            <a:r>
              <a:rPr lang="en-US" sz="1800" dirty="0"/>
              <a:t> behaviors that represent bias</a:t>
            </a:r>
          </a:p>
        </p:txBody>
      </p:sp>
    </p:spTree>
    <p:extLst>
      <p:ext uri="{BB962C8B-B14F-4D97-AF65-F5344CB8AC3E}">
        <p14:creationId xmlns:p14="http://schemas.microsoft.com/office/powerpoint/2010/main" val="1601816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4A09-1234-4F0D-8D54-EE5B3D9AE718}"/>
              </a:ext>
            </a:extLst>
          </p:cNvPr>
          <p:cNvSpPr>
            <a:spLocks noGrp="1"/>
          </p:cNvSpPr>
          <p:nvPr>
            <p:ph type="title"/>
          </p:nvPr>
        </p:nvSpPr>
        <p:spPr/>
        <p:txBody>
          <a:bodyPr>
            <a:normAutofit fontScale="90000"/>
          </a:bodyPr>
          <a:lstStyle/>
          <a:p>
            <a:r>
              <a:rPr lang="en-US" dirty="0"/>
              <a:t>Discussion: Systems Impact</a:t>
            </a:r>
          </a:p>
        </p:txBody>
      </p:sp>
      <p:sp>
        <p:nvSpPr>
          <p:cNvPr id="3" name="Text Placeholder 2">
            <a:extLst>
              <a:ext uri="{FF2B5EF4-FFF2-40B4-BE49-F238E27FC236}">
                <a16:creationId xmlns:a16="http://schemas.microsoft.com/office/drawing/2014/main" id="{73725A2D-E9FD-4B12-B006-48EEC497E857}"/>
              </a:ext>
            </a:extLst>
          </p:cNvPr>
          <p:cNvSpPr>
            <a:spLocks noGrp="1"/>
          </p:cNvSpPr>
          <p:nvPr>
            <p:ph type="body" idx="1"/>
          </p:nvPr>
        </p:nvSpPr>
        <p:spPr/>
        <p:txBody>
          <a:bodyPr/>
          <a:lstStyle/>
          <a:p>
            <a:r>
              <a:rPr lang="en-US" dirty="0"/>
              <a:t>Microlearning is</a:t>
            </a:r>
          </a:p>
          <a:p>
            <a:pPr lvl="1"/>
            <a:r>
              <a:rPr lang="en-US" sz="1800" dirty="0"/>
              <a:t>Accessible and inexpensive</a:t>
            </a:r>
          </a:p>
          <a:p>
            <a:pPr lvl="1"/>
            <a:r>
              <a:rPr lang="en-US" sz="1800" dirty="0"/>
              <a:t>Synthesizes concepts from scholarly citations</a:t>
            </a:r>
          </a:p>
          <a:p>
            <a:pPr lvl="1"/>
            <a:r>
              <a:rPr lang="en-US" sz="1800" dirty="0"/>
              <a:t>Ideal for serialized, asynchronous platforms</a:t>
            </a:r>
          </a:p>
          <a:p>
            <a:pPr lvl="1"/>
            <a:r>
              <a:rPr lang="en-US" sz="1800" dirty="0"/>
              <a:t>Content creation is relatively easy and sustainable</a:t>
            </a:r>
          </a:p>
          <a:p>
            <a:pPr lvl="1"/>
            <a:endParaRPr lang="en-US" sz="1800" dirty="0"/>
          </a:p>
          <a:p>
            <a:r>
              <a:rPr lang="en-US" dirty="0"/>
              <a:t>Podcasts can be used to teach/standardize health equity concepts</a:t>
            </a:r>
          </a:p>
          <a:p>
            <a:endParaRPr lang="en-US" sz="2200" dirty="0"/>
          </a:p>
        </p:txBody>
      </p:sp>
    </p:spTree>
    <p:extLst>
      <p:ext uri="{BB962C8B-B14F-4D97-AF65-F5344CB8AC3E}">
        <p14:creationId xmlns:p14="http://schemas.microsoft.com/office/powerpoint/2010/main" val="95130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lt1"/>
                </a:solidFill>
              </a:rPr>
              <a:t>Learning Objectives</a:t>
            </a:r>
            <a:endParaRPr b="1" dirty="0">
              <a:solidFill>
                <a:schemeClr val="lt1"/>
              </a:solidFill>
            </a:endParaRPr>
          </a:p>
        </p:txBody>
      </p:sp>
      <p:sp>
        <p:nvSpPr>
          <p:cNvPr id="67" name="Google Shape;67;p14"/>
          <p:cNvSpPr txBox="1">
            <a:spLocks noGrp="1"/>
          </p:cNvSpPr>
          <p:nvPr>
            <p:ph type="body" idx="4294967295"/>
          </p:nvPr>
        </p:nvSpPr>
        <p:spPr>
          <a:xfrm>
            <a:off x="311700" y="2242456"/>
            <a:ext cx="8520600" cy="2326393"/>
          </a:xfrm>
          <a:prstGeom prst="rect">
            <a:avLst/>
          </a:prstGeom>
        </p:spPr>
        <p:txBody>
          <a:bodyPr spcFirstLastPara="1" wrap="square" lIns="91425" tIns="91425" rIns="91425" bIns="91425" anchor="t" anchorCtr="0">
            <a:normAutofit/>
          </a:bodyPr>
          <a:lstStyle/>
          <a:p>
            <a:pPr marL="342900" lvl="0" algn="l" rtl="0">
              <a:spcBef>
                <a:spcPts val="0"/>
              </a:spcBef>
              <a:spcAft>
                <a:spcPts val="1200"/>
              </a:spcAft>
              <a:buAutoNum type="arabicPeriod"/>
            </a:pPr>
            <a:r>
              <a:rPr lang="en-US" dirty="0"/>
              <a:t>Explain the dissemination of microlearning through podcasting</a:t>
            </a:r>
          </a:p>
          <a:p>
            <a:pPr marL="342900" lvl="0" algn="l" rtl="0">
              <a:spcBef>
                <a:spcPts val="0"/>
              </a:spcBef>
              <a:spcAft>
                <a:spcPts val="1200"/>
              </a:spcAft>
              <a:buAutoNum type="arabicPeriod"/>
            </a:pPr>
            <a:r>
              <a:rPr lang="en-US" dirty="0"/>
              <a:t>Summarize provider-level health equity best practices</a:t>
            </a:r>
          </a:p>
          <a:p>
            <a:pPr marL="342900" lvl="0" algn="l" rtl="0">
              <a:spcBef>
                <a:spcPts val="0"/>
              </a:spcBef>
              <a:spcAft>
                <a:spcPts val="1200"/>
              </a:spcAft>
              <a:buAutoNum type="arabicPeriod"/>
            </a:pPr>
            <a:r>
              <a:rPr lang="en-US" dirty="0"/>
              <a:t>Appraise a health equity in pediatrics podcast series on its reach and ability to impart practice change</a:t>
            </a:r>
          </a:p>
          <a:p>
            <a:pPr marL="342900" lvl="0" algn="l" rtl="0">
              <a:spcBef>
                <a:spcPts val="0"/>
              </a:spcBef>
              <a:spcAft>
                <a:spcPts val="1200"/>
              </a:spcAft>
              <a:buAutoNum type="arabicPeriod"/>
            </a:pPr>
            <a:endParaRPr dirty="0"/>
          </a:p>
        </p:txBody>
      </p:sp>
    </p:spTree>
    <p:extLst>
      <p:ext uri="{BB962C8B-B14F-4D97-AF65-F5344CB8AC3E}">
        <p14:creationId xmlns:p14="http://schemas.microsoft.com/office/powerpoint/2010/main" val="3069619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551B-CDF6-402A-8D5D-CE1C0E5410A8}"/>
              </a:ext>
            </a:extLst>
          </p:cNvPr>
          <p:cNvSpPr>
            <a:spLocks noGrp="1"/>
          </p:cNvSpPr>
          <p:nvPr>
            <p:ph type="title"/>
          </p:nvPr>
        </p:nvSpPr>
        <p:spPr/>
        <p:txBody>
          <a:bodyPr>
            <a:normAutofit fontScale="90000"/>
          </a:bodyPr>
          <a:lstStyle/>
          <a:p>
            <a:r>
              <a:rPr lang="en-US" dirty="0"/>
              <a:t>Limitations</a:t>
            </a:r>
          </a:p>
        </p:txBody>
      </p:sp>
      <p:sp>
        <p:nvSpPr>
          <p:cNvPr id="3" name="Text Placeholder 2">
            <a:extLst>
              <a:ext uri="{FF2B5EF4-FFF2-40B4-BE49-F238E27FC236}">
                <a16:creationId xmlns:a16="http://schemas.microsoft.com/office/drawing/2014/main" id="{E6322B8B-4060-4650-9965-A3A8943663E6}"/>
              </a:ext>
            </a:extLst>
          </p:cNvPr>
          <p:cNvSpPr>
            <a:spLocks noGrp="1"/>
          </p:cNvSpPr>
          <p:nvPr>
            <p:ph type="body" idx="1"/>
          </p:nvPr>
        </p:nvSpPr>
        <p:spPr/>
        <p:txBody>
          <a:bodyPr/>
          <a:lstStyle/>
          <a:p>
            <a:r>
              <a:rPr lang="en-US" dirty="0"/>
              <a:t>Small sample size for survey</a:t>
            </a:r>
          </a:p>
          <a:p>
            <a:pPr lvl="1"/>
            <a:r>
              <a:rPr lang="en-US" sz="1800" dirty="0"/>
              <a:t>Response rate 1.6%</a:t>
            </a:r>
          </a:p>
          <a:p>
            <a:pPr lvl="1"/>
            <a:endParaRPr lang="en-US" sz="1800" dirty="0"/>
          </a:p>
          <a:p>
            <a:r>
              <a:rPr lang="en-US" dirty="0"/>
              <a:t>Intentional avoidance of race/ethnicity in survey demographics</a:t>
            </a:r>
          </a:p>
          <a:p>
            <a:endParaRPr lang="en-US" dirty="0"/>
          </a:p>
          <a:p>
            <a:r>
              <a:rPr lang="en-US" dirty="0"/>
              <a:t>Survey studied </a:t>
            </a:r>
            <a:r>
              <a:rPr lang="en-US" i="1" dirty="0"/>
              <a:t>perception</a:t>
            </a:r>
            <a:r>
              <a:rPr lang="en-US" dirty="0"/>
              <a:t> of knowledge gain and </a:t>
            </a:r>
            <a:r>
              <a:rPr lang="en-US" i="1" dirty="0"/>
              <a:t>desire to change </a:t>
            </a:r>
            <a:r>
              <a:rPr lang="en-US" dirty="0"/>
              <a:t>practice</a:t>
            </a:r>
          </a:p>
          <a:p>
            <a:pPr lvl="1"/>
            <a:r>
              <a:rPr lang="en-US" sz="1800" dirty="0"/>
              <a:t>Not pre/post knowledge or measurable patient outcomes</a:t>
            </a:r>
          </a:p>
          <a:p>
            <a:pPr lvl="1"/>
            <a:endParaRPr lang="en-US" sz="1800" dirty="0"/>
          </a:p>
          <a:p>
            <a:r>
              <a:rPr lang="en-US" dirty="0"/>
              <a:t>Hawthorne effect possible in survey results</a:t>
            </a:r>
          </a:p>
        </p:txBody>
      </p:sp>
    </p:spTree>
    <p:extLst>
      <p:ext uri="{BB962C8B-B14F-4D97-AF65-F5344CB8AC3E}">
        <p14:creationId xmlns:p14="http://schemas.microsoft.com/office/powerpoint/2010/main" val="1045671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954A-9197-44B8-A148-9A1678404A2D}"/>
              </a:ext>
            </a:extLst>
          </p:cNvPr>
          <p:cNvSpPr>
            <a:spLocks noGrp="1"/>
          </p:cNvSpPr>
          <p:nvPr>
            <p:ph type="title"/>
          </p:nvPr>
        </p:nvSpPr>
        <p:spPr/>
        <p:txBody>
          <a:bodyPr>
            <a:normAutofit fontScale="90000"/>
          </a:bodyPr>
          <a:lstStyle/>
          <a:p>
            <a:r>
              <a:rPr lang="en-US" dirty="0"/>
              <a:t>Next steps</a:t>
            </a:r>
          </a:p>
        </p:txBody>
      </p:sp>
      <p:graphicFrame>
        <p:nvGraphicFramePr>
          <p:cNvPr id="4" name="Diagram 3">
            <a:extLst>
              <a:ext uri="{FF2B5EF4-FFF2-40B4-BE49-F238E27FC236}">
                <a16:creationId xmlns:a16="http://schemas.microsoft.com/office/drawing/2014/main" id="{3EF30D1D-AABF-4D30-BEE7-0EE05C06F39C}"/>
              </a:ext>
            </a:extLst>
          </p:cNvPr>
          <p:cNvGraphicFramePr/>
          <p:nvPr>
            <p:extLst>
              <p:ext uri="{D42A27DB-BD31-4B8C-83A1-F6EECF244321}">
                <p14:modId xmlns:p14="http://schemas.microsoft.com/office/powerpoint/2010/main" val="3383142228"/>
              </p:ext>
            </p:extLst>
          </p:nvPr>
        </p:nvGraphicFramePr>
        <p:xfrm>
          <a:off x="27920" y="1017725"/>
          <a:ext cx="9116079" cy="4125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ontinuing Education &gt; Agile Pro Tips">
            <a:extLst>
              <a:ext uri="{FF2B5EF4-FFF2-40B4-BE49-F238E27FC236}">
                <a16:creationId xmlns:a16="http://schemas.microsoft.com/office/drawing/2014/main" id="{79BDF461-B9CB-4400-8ADB-BEAE4D5D38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6460" y="1246152"/>
            <a:ext cx="1235900" cy="13361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Instagram icon.png - Wikimedia Commons">
            <a:extLst>
              <a:ext uri="{FF2B5EF4-FFF2-40B4-BE49-F238E27FC236}">
                <a16:creationId xmlns:a16="http://schemas.microsoft.com/office/drawing/2014/main" id="{B6DAA541-0B20-4E44-81DC-85227346A6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519" y="1383426"/>
            <a:ext cx="1040540" cy="10405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mbership - NC: Charlotte Chapter of NAPNAP">
            <a:extLst>
              <a:ext uri="{FF2B5EF4-FFF2-40B4-BE49-F238E27FC236}">
                <a16:creationId xmlns:a16="http://schemas.microsoft.com/office/drawing/2014/main" id="{773E46C7-5E9E-4D7B-9989-0B35984D198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177" t="11422" r="14147" b="13116"/>
          <a:stretch/>
        </p:blipFill>
        <p:spPr bwMode="auto">
          <a:xfrm>
            <a:off x="4100712" y="1414956"/>
            <a:ext cx="1005635" cy="1030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8" name="Picture 14" descr="Rooting out implicit bias in admissions | AAMC">
            <a:extLst>
              <a:ext uri="{FF2B5EF4-FFF2-40B4-BE49-F238E27FC236}">
                <a16:creationId xmlns:a16="http://schemas.microsoft.com/office/drawing/2014/main" id="{FEB2A841-4E3D-413C-9B15-0303E000C4E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5334" r="25977"/>
          <a:stretch/>
        </p:blipFill>
        <p:spPr bwMode="auto">
          <a:xfrm>
            <a:off x="5791044" y="1261908"/>
            <a:ext cx="1156496" cy="1336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0" name="Picture 16" descr="Improve patients' lives | Remedica">
            <a:extLst>
              <a:ext uri="{FF2B5EF4-FFF2-40B4-BE49-F238E27FC236}">
                <a16:creationId xmlns:a16="http://schemas.microsoft.com/office/drawing/2014/main" id="{6AE06202-073E-418C-A2BA-893010ACFB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6185" y="914401"/>
            <a:ext cx="1895146" cy="189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197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6D81-45C4-4194-A867-E3761BEE462D}"/>
              </a:ext>
            </a:extLst>
          </p:cNvPr>
          <p:cNvSpPr>
            <a:spLocks noGrp="1"/>
          </p:cNvSpPr>
          <p:nvPr>
            <p:ph type="title"/>
          </p:nvPr>
        </p:nvSpPr>
        <p:spPr>
          <a:xfrm>
            <a:off x="311700" y="81643"/>
            <a:ext cx="8520600" cy="572700"/>
          </a:xfrm>
        </p:spPr>
        <p:txBody>
          <a:bodyPr>
            <a:normAutofit fontScale="90000"/>
          </a:bodyPr>
          <a:lstStyle/>
          <a:p>
            <a:r>
              <a:rPr lang="en-US" dirty="0"/>
              <a:t>References</a:t>
            </a:r>
          </a:p>
        </p:txBody>
      </p:sp>
      <p:sp>
        <p:nvSpPr>
          <p:cNvPr id="3" name="Text Placeholder 2">
            <a:extLst>
              <a:ext uri="{FF2B5EF4-FFF2-40B4-BE49-F238E27FC236}">
                <a16:creationId xmlns:a16="http://schemas.microsoft.com/office/drawing/2014/main" id="{59D3296F-37FA-452A-93DD-38C1D2C790B0}"/>
              </a:ext>
            </a:extLst>
          </p:cNvPr>
          <p:cNvSpPr>
            <a:spLocks noGrp="1"/>
          </p:cNvSpPr>
          <p:nvPr>
            <p:ph type="body" idx="1"/>
          </p:nvPr>
        </p:nvSpPr>
        <p:spPr>
          <a:xfrm>
            <a:off x="0" y="511629"/>
            <a:ext cx="9144000" cy="4212771"/>
          </a:xfrm>
        </p:spPr>
        <p:txBody>
          <a:bodyPr>
            <a:normAutofit fontScale="55000" lnSpcReduction="20000"/>
          </a:bodyPr>
          <a:lstStyle/>
          <a:p>
            <a:r>
              <a:rPr lang="en-US" dirty="0"/>
              <a:t>American Association of Colleges of Nursing. (2021). The Essentials: Core competencies for professional nursing education. Accessible online at </a:t>
            </a:r>
            <a:r>
              <a:rPr lang="en-US" u="sng" dirty="0">
                <a:hlinkClick r:id="rId2"/>
              </a:rPr>
              <a:t>https://www.aacnnursing.org/Portals/42/AcademicNursing/pdf/Essentials-2021.pdf</a:t>
            </a:r>
            <a:endParaRPr lang="en-US" dirty="0"/>
          </a:p>
          <a:p>
            <a:r>
              <a:rPr lang="en-US" dirty="0"/>
              <a:t>Cheng, T. L., Emmanuel, M. A., Levy, D. J., &amp; Jenkins, R. R. (2015). Child Health Disparities: What Can a Clinician Do?. </a:t>
            </a:r>
            <a:r>
              <a:rPr lang="en-US" i="1" dirty="0"/>
              <a:t>Pediatrics</a:t>
            </a:r>
            <a:r>
              <a:rPr lang="en-US" dirty="0"/>
              <a:t>, </a:t>
            </a:r>
            <a:r>
              <a:rPr lang="en-US" i="1" dirty="0"/>
              <a:t>136</a:t>
            </a:r>
            <a:r>
              <a:rPr lang="en-US" dirty="0"/>
              <a:t>(5), 961–968. https://doi.org/10.1542/peds.2014-4126</a:t>
            </a:r>
          </a:p>
          <a:p>
            <a:r>
              <a:rPr lang="en-US" dirty="0" err="1"/>
              <a:t>Despres</a:t>
            </a:r>
            <a:r>
              <a:rPr lang="en-US" dirty="0"/>
              <a:t>, C., Aguilar, R., McAlister, A., &amp; Ramirez, A. G. (2020). Communication for Awareness and Action on Inequitable Impacts of COVID-19 on Latinos. Health promotion practice, 21(6), 859–861. https://doi.org/10.1177/1524839920950278Marrocco, G. F., </a:t>
            </a:r>
            <a:r>
              <a:rPr lang="en-US" dirty="0" err="1"/>
              <a:t>Kazer</a:t>
            </a:r>
            <a:r>
              <a:rPr lang="en-US" dirty="0"/>
              <a:t>, M. W., &amp; Neal-Boylan, L. (2014). Transformational learning in graduate nurse education through podcasting. Nursing education perspectives, 35(1), 49–53. </a:t>
            </a:r>
            <a:r>
              <a:rPr lang="en-US" dirty="0">
                <a:hlinkClick r:id="rId3"/>
              </a:rPr>
              <a:t>https://doi.org/10.5480/10-421.1</a:t>
            </a:r>
            <a:endParaRPr lang="en-US" dirty="0"/>
          </a:p>
          <a:p>
            <a:r>
              <a:rPr lang="en-US" dirty="0"/>
              <a:t>FitzGerald, C., &amp; Hurst, S. (2017). Implicit bias in healthcare professionals: a systematic review. </a:t>
            </a:r>
            <a:r>
              <a:rPr lang="en-US" i="1" dirty="0"/>
              <a:t>BMC medical ethics</a:t>
            </a:r>
            <a:r>
              <a:rPr lang="en-US" dirty="0"/>
              <a:t>, </a:t>
            </a:r>
            <a:r>
              <a:rPr lang="en-US" i="1" dirty="0"/>
              <a:t>18</a:t>
            </a:r>
            <a:r>
              <a:rPr lang="en-US" dirty="0"/>
              <a:t>(1), 19.</a:t>
            </a:r>
            <a:r>
              <a:rPr lang="en-US" dirty="0">
                <a:hlinkClick r:id="rId4"/>
              </a:rPr>
              <a:t> </a:t>
            </a:r>
            <a:r>
              <a:rPr lang="en-US" u="sng" dirty="0">
                <a:hlinkClick r:id="rId4"/>
              </a:rPr>
              <a:t>https://doi.org/10.1186/s12910-017-0179-8</a:t>
            </a:r>
            <a:endParaRPr lang="en-US" dirty="0"/>
          </a:p>
          <a:p>
            <a:r>
              <a:rPr lang="en-US" dirty="0"/>
              <a:t>Goyal, M. K., Johnson, T. J., Chamberlain, J. M., Cook, L., Webb, M., </a:t>
            </a:r>
            <a:r>
              <a:rPr lang="en-US" dirty="0" err="1"/>
              <a:t>Drendel</a:t>
            </a:r>
            <a:r>
              <a:rPr lang="en-US" dirty="0"/>
              <a:t>, A. L., </a:t>
            </a:r>
            <a:r>
              <a:rPr lang="en-US" dirty="0" err="1"/>
              <a:t>Alessandrini</a:t>
            </a:r>
            <a:r>
              <a:rPr lang="en-US" dirty="0"/>
              <a:t>, E., Bajaj, L., Lorch, S., </a:t>
            </a:r>
            <a:r>
              <a:rPr lang="en-US" dirty="0" err="1"/>
              <a:t>Grundmeier</a:t>
            </a:r>
            <a:r>
              <a:rPr lang="en-US" dirty="0"/>
              <a:t>, R. W., </a:t>
            </a:r>
            <a:r>
              <a:rPr lang="en-US" dirty="0" err="1"/>
              <a:t>Alpern</a:t>
            </a:r>
            <a:r>
              <a:rPr lang="en-US" dirty="0"/>
              <a:t>, E. R., &amp; PEDIATRIC EMERGENCY CARE APPLIED RESEARCH NETWORK (PECARN) (2020). Racial and Ethnic Differences in Emergency Department Pain Management of Children With Fractures. Pediatrics, 145(5), e20193370. https://doi.org/10.1542/peds.2019-3370</a:t>
            </a:r>
          </a:p>
          <a:p>
            <a:r>
              <a:rPr lang="en-US" dirty="0"/>
              <a:t>Goyal, M. K., </a:t>
            </a:r>
            <a:r>
              <a:rPr lang="en-US" dirty="0" err="1"/>
              <a:t>Kuppermann</a:t>
            </a:r>
            <a:r>
              <a:rPr lang="en-US" dirty="0"/>
              <a:t>, N., Cleary, S. D., Teach, S. J., &amp; Chamberlain, J. M. (2015). Racial Disparities in Pain Management of Children With Appendicitis in Emergency Departments. JAMA pediatrics, 169(11), 996–1002. https://doi.org/10.1001/jamapediatrics.2015.1915</a:t>
            </a:r>
          </a:p>
          <a:p>
            <a:r>
              <a:rPr lang="en-US" dirty="0"/>
              <a:t>Institute of Medicine (US) Committee on Understanding and Eliminating Racial and Ethnic Disparities in Health Care, Smedley, B. D., Stith, A. Y., &amp; Nelson, A. R. (Eds.). (2003). Unequal Treatment: Confronting Racial and Ethnic Disparities in Health Care. National Academies Press (US).</a:t>
            </a:r>
          </a:p>
          <a:p>
            <a:r>
              <a:rPr lang="en-US" dirty="0"/>
              <a:t>Jindal, M., Trent, M., &amp; Mistry, K. B. (2022). The Intersection of Race, Racism, and Child and Adolescent Health. </a:t>
            </a:r>
            <a:r>
              <a:rPr lang="en-US" i="1" dirty="0"/>
              <a:t>Pediatrics in review</a:t>
            </a:r>
            <a:r>
              <a:rPr lang="en-US" dirty="0"/>
              <a:t>, </a:t>
            </a:r>
            <a:r>
              <a:rPr lang="en-US" i="1" dirty="0"/>
              <a:t>43</a:t>
            </a:r>
            <a:r>
              <a:rPr lang="en-US" dirty="0"/>
              <a:t>(8), 415–425.</a:t>
            </a:r>
            <a:r>
              <a:rPr lang="en-US" dirty="0">
                <a:hlinkClick r:id="rId5"/>
              </a:rPr>
              <a:t> </a:t>
            </a:r>
            <a:r>
              <a:rPr lang="en-US" u="sng" dirty="0">
                <a:hlinkClick r:id="rId5"/>
              </a:rPr>
              <a:t>https://doi.org/10.1542/pir.2020-004366</a:t>
            </a:r>
            <a:endParaRPr lang="en-US" dirty="0"/>
          </a:p>
          <a:p>
            <a:r>
              <a:rPr lang="en-US" u="sng" dirty="0">
                <a:hlinkClick r:id="rId6"/>
              </a:rPr>
              <a:t>127</a:t>
            </a:r>
            <a:endParaRPr lang="en-US" dirty="0"/>
          </a:p>
          <a:p>
            <a:r>
              <a:rPr lang="en-US" dirty="0"/>
              <a:t>Pediatric Nursing Certification Board. (2022). Pediatric Nursing Workforce Report 2022: A Demographic Profile of 53,000 PNCB-Certified Nursing Professionals. https://pncb.org/ sites/default/files/resources/PNCB_2022_Pediatric_Nursing_Workforce_Demographic_ Report.pdf </a:t>
            </a:r>
          </a:p>
          <a:p>
            <a:r>
              <a:rPr lang="en-US" dirty="0" err="1"/>
              <a:t>Petruccelli</a:t>
            </a:r>
            <a:r>
              <a:rPr lang="en-US" dirty="0"/>
              <a:t>, K., Davis, J., &amp; Berman, T. (2019). Adverse childhood experiences and associated health outcomes: A systematic review and meta-analysis. </a:t>
            </a:r>
            <a:r>
              <a:rPr lang="en-US" i="1" dirty="0"/>
              <a:t>Child abuse &amp; neglect</a:t>
            </a:r>
            <a:r>
              <a:rPr lang="en-US" dirty="0"/>
              <a:t>, </a:t>
            </a:r>
            <a:r>
              <a:rPr lang="en-US" i="1" dirty="0"/>
              <a:t>97</a:t>
            </a:r>
            <a:r>
              <a:rPr lang="en-US" dirty="0"/>
              <a:t>, 104127.</a:t>
            </a:r>
            <a:r>
              <a:rPr lang="en-US" dirty="0">
                <a:hlinkClick r:id="rId6"/>
              </a:rPr>
              <a:t> </a:t>
            </a:r>
            <a:r>
              <a:rPr lang="en-US" u="sng" dirty="0">
                <a:hlinkClick r:id="rId7"/>
              </a:rPr>
              <a:t>https://doi.org/10.1016/j.chiabu.2019.104</a:t>
            </a:r>
            <a:endParaRPr lang="en-US" u="sng" dirty="0"/>
          </a:p>
          <a:p>
            <a:r>
              <a:rPr lang="en-US" dirty="0"/>
              <a:t>Smiley, R. A., </a:t>
            </a:r>
            <a:r>
              <a:rPr lang="en-US" dirty="0" err="1"/>
              <a:t>Ruttinger</a:t>
            </a:r>
            <a:r>
              <a:rPr lang="en-US" dirty="0"/>
              <a:t>, C., Oliveira, C. M., Hudson, L. R., </a:t>
            </a:r>
            <a:r>
              <a:rPr lang="en-US" dirty="0" err="1"/>
              <a:t>Allgeyer</a:t>
            </a:r>
            <a:r>
              <a:rPr lang="en-US" dirty="0"/>
              <a:t>, R., </a:t>
            </a:r>
            <a:r>
              <a:rPr lang="en-US" dirty="0" err="1"/>
              <a:t>Reneau</a:t>
            </a:r>
            <a:r>
              <a:rPr lang="en-US" dirty="0"/>
              <a:t>, K. A., Silvestre, J. H., &amp; Alexander, M. (2021). The 2020 National Nursing Workforce Survey. Journal of Nursing Regulation, 12(1). https://doi.org/10.1016/s2155-8256(21)00027-2.</a:t>
            </a:r>
          </a:p>
        </p:txBody>
      </p:sp>
    </p:spTree>
    <p:extLst>
      <p:ext uri="{BB962C8B-B14F-4D97-AF65-F5344CB8AC3E}">
        <p14:creationId xmlns:p14="http://schemas.microsoft.com/office/powerpoint/2010/main" val="3325835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title" idx="4294967295"/>
          </p:nvPr>
        </p:nvSpPr>
        <p:spPr>
          <a:xfrm>
            <a:off x="167064" y="108145"/>
            <a:ext cx="3415505" cy="786384"/>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sz="3600" b="1" dirty="0">
                <a:solidFill>
                  <a:schemeClr val="tx2"/>
                </a:solidFill>
              </a:rPr>
              <a:t>Questions?</a:t>
            </a:r>
            <a:endParaRPr sz="3600" b="1" dirty="0">
              <a:solidFill>
                <a:schemeClr val="tx2"/>
              </a:solidFill>
            </a:endParaRPr>
          </a:p>
        </p:txBody>
      </p:sp>
      <p:sp>
        <p:nvSpPr>
          <p:cNvPr id="74" name="Google Shape;74;p15"/>
          <p:cNvSpPr txBox="1">
            <a:spLocks noGrp="1"/>
          </p:cNvSpPr>
          <p:nvPr>
            <p:ph type="subTitle" idx="4294967295"/>
          </p:nvPr>
        </p:nvSpPr>
        <p:spPr>
          <a:xfrm>
            <a:off x="424920" y="1936633"/>
            <a:ext cx="2366110" cy="2504542"/>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US" sz="2200" dirty="0"/>
              <a:t>Becky Carson</a:t>
            </a:r>
          </a:p>
          <a:p>
            <a:pPr marL="0" lvl="0" indent="0" algn="ctr" rtl="0">
              <a:spcBef>
                <a:spcPts val="0"/>
              </a:spcBef>
              <a:spcAft>
                <a:spcPts val="0"/>
              </a:spcAft>
              <a:buNone/>
            </a:pPr>
            <a:r>
              <a:rPr lang="en-US" sz="2200" dirty="0">
                <a:hlinkClick r:id="rId3"/>
              </a:rPr>
              <a:t>carsonr@cua.edu</a:t>
            </a:r>
            <a:endParaRPr lang="en-US" sz="2200" dirty="0"/>
          </a:p>
          <a:p>
            <a:pPr marL="0" lvl="0" indent="0" algn="ctr" rtl="0">
              <a:spcBef>
                <a:spcPts val="0"/>
              </a:spcBef>
              <a:spcAft>
                <a:spcPts val="0"/>
              </a:spcAft>
              <a:buNone/>
            </a:pPr>
            <a:endParaRPr lang="en-US" dirty="0"/>
          </a:p>
          <a:p>
            <a:pPr marL="0" indent="0" algn="ctr">
              <a:buNone/>
            </a:pPr>
            <a:r>
              <a:rPr lang="en-US" sz="1900" dirty="0">
                <a:hlinkClick r:id="rId4"/>
              </a:rPr>
              <a:t>www.thepedsnp.com</a:t>
            </a:r>
            <a:endParaRPr lang="en-US" sz="1900" dirty="0"/>
          </a:p>
          <a:p>
            <a:pPr marL="0" indent="0" algn="ctr">
              <a:buNone/>
            </a:pPr>
            <a:r>
              <a:rPr lang="en-US" sz="1900" dirty="0"/>
              <a:t>@</a:t>
            </a:r>
            <a:r>
              <a:rPr lang="en-US" sz="1900" dirty="0" err="1"/>
              <a:t>thepedsnppodcast</a:t>
            </a:r>
            <a:endParaRPr lang="en-US" sz="1900" dirty="0"/>
          </a:p>
          <a:p>
            <a:pPr marL="0" indent="0" algn="ctr">
              <a:buNone/>
            </a:pPr>
            <a:r>
              <a:rPr lang="en-US" sz="1900" dirty="0"/>
              <a:t>@</a:t>
            </a:r>
            <a:r>
              <a:rPr lang="en-US" sz="1900" dirty="0" err="1"/>
              <a:t>thepedsnp</a:t>
            </a:r>
            <a:endParaRPr lang="en-US" sz="1900" dirty="0"/>
          </a:p>
          <a:p>
            <a:pPr marL="0" lvl="0" indent="0" algn="ctr" rtl="0">
              <a:spcBef>
                <a:spcPts val="0"/>
              </a:spcBef>
              <a:spcAft>
                <a:spcPts val="0"/>
              </a:spcAft>
              <a:buNone/>
            </a:pPr>
            <a:endParaRPr dirty="0"/>
          </a:p>
        </p:txBody>
      </p:sp>
      <p:pic>
        <p:nvPicPr>
          <p:cNvPr id="1030" name="Picture 6" descr="Supercast vs Apple Podcast Subscription: What's the Best Subscription  Platform for Podcasters?">
            <a:extLst>
              <a:ext uri="{FF2B5EF4-FFF2-40B4-BE49-F238E27FC236}">
                <a16:creationId xmlns:a16="http://schemas.microsoft.com/office/drawing/2014/main" id="{B554FE2A-980E-4669-9C11-B3F9847DCE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3391" b="22861"/>
          <a:stretch/>
        </p:blipFill>
        <p:spPr bwMode="auto">
          <a:xfrm>
            <a:off x="6459357" y="4498848"/>
            <a:ext cx="1460420" cy="4995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Iphone X Screen Mockup transparent PNG - StickPNG">
            <a:extLst>
              <a:ext uri="{FF2B5EF4-FFF2-40B4-BE49-F238E27FC236}">
                <a16:creationId xmlns:a16="http://schemas.microsoft.com/office/drawing/2014/main" id="{CFF5D8D9-48C4-4BBD-9E00-4FC6A84103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4730" y="1918345"/>
            <a:ext cx="2234792" cy="31905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F592A49-D633-4DC2-AE1D-C2C03215B1DF}"/>
              </a:ext>
            </a:extLst>
          </p:cNvPr>
          <p:cNvSpPr txBox="1"/>
          <p:nvPr/>
        </p:nvSpPr>
        <p:spPr>
          <a:xfrm>
            <a:off x="6999838" y="4071843"/>
            <a:ext cx="1505540" cy="369332"/>
          </a:xfrm>
          <a:prstGeom prst="rect">
            <a:avLst/>
          </a:prstGeom>
          <a:noFill/>
        </p:spPr>
        <p:txBody>
          <a:bodyPr wrap="none" rtlCol="0">
            <a:spAutoFit/>
          </a:bodyPr>
          <a:lstStyle/>
          <a:p>
            <a:r>
              <a:rPr lang="en-US" sz="1800" dirty="0"/>
              <a:t>Available on:</a:t>
            </a:r>
          </a:p>
        </p:txBody>
      </p:sp>
      <p:pic>
        <p:nvPicPr>
          <p:cNvPr id="1032" name="Picture 8" descr="How to Add a Button Linking to Your Podcast in Podbean on Your Site -  Podbean Blog">
            <a:extLst>
              <a:ext uri="{FF2B5EF4-FFF2-40B4-BE49-F238E27FC236}">
                <a16:creationId xmlns:a16="http://schemas.microsoft.com/office/drawing/2014/main" id="{F98DEA36-26F4-4F7B-AE23-3D5BC1B1262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53" t="14113" r="65755" b="15767"/>
          <a:stretch/>
        </p:blipFill>
        <p:spPr bwMode="auto">
          <a:xfrm>
            <a:off x="7947377" y="4496832"/>
            <a:ext cx="529111" cy="4939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B60E7A0C-25ED-45D3-9294-B2E5D22F7311}"/>
              </a:ext>
            </a:extLst>
          </p:cNvPr>
          <p:cNvPicPr>
            <a:picLocks noChangeAspect="1"/>
          </p:cNvPicPr>
          <p:nvPr/>
        </p:nvPicPr>
        <p:blipFill>
          <a:blip r:embed="rId8"/>
          <a:stretch>
            <a:fillRect/>
          </a:stretch>
        </p:blipFill>
        <p:spPr>
          <a:xfrm>
            <a:off x="3705784" y="1954921"/>
            <a:ext cx="1499740" cy="29541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4" name="Picture 10" descr="Amazon Music | Viewpoints Radio Podcast &amp; Digital Outlets">
            <a:extLst>
              <a:ext uri="{FF2B5EF4-FFF2-40B4-BE49-F238E27FC236}">
                <a16:creationId xmlns:a16="http://schemas.microsoft.com/office/drawing/2014/main" id="{BE4D4DAE-F98A-492B-BE99-C2AD854BBE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4088" y="4504447"/>
            <a:ext cx="495911" cy="493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6479734-0429-4CE1-8D31-AF6B5A92D941}"/>
              </a:ext>
            </a:extLst>
          </p:cNvPr>
          <p:cNvPicPr>
            <a:picLocks noChangeAspect="1"/>
          </p:cNvPicPr>
          <p:nvPr/>
        </p:nvPicPr>
        <p:blipFill>
          <a:blip r:embed="rId10"/>
          <a:stretch>
            <a:fillRect/>
          </a:stretch>
        </p:blipFill>
        <p:spPr>
          <a:xfrm>
            <a:off x="6707809" y="1945777"/>
            <a:ext cx="2089598" cy="2106552"/>
          </a:xfrm>
          <a:prstGeom prst="rect">
            <a:avLst/>
          </a:prstGeom>
        </p:spPr>
      </p:pic>
      <p:pic>
        <p:nvPicPr>
          <p:cNvPr id="1036" name="Picture 12" descr="Instagram PNG Icons, Instagram Logo PNG Images For Free ...">
            <a:extLst>
              <a:ext uri="{FF2B5EF4-FFF2-40B4-BE49-F238E27FC236}">
                <a16:creationId xmlns:a16="http://schemas.microsoft.com/office/drawing/2014/main" id="{1C9AFFFD-0505-40B1-9DB6-5771E21D28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731" y="3329597"/>
            <a:ext cx="373724" cy="3737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X logo PNG For Free Download">
            <a:extLst>
              <a:ext uri="{FF2B5EF4-FFF2-40B4-BE49-F238E27FC236}">
                <a16:creationId xmlns:a16="http://schemas.microsoft.com/office/drawing/2014/main" id="{1584578F-9336-4734-8AA4-5EEDBF5015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9991" y="3681997"/>
            <a:ext cx="340134" cy="340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2" name="Title 1">
            <a:extLst>
              <a:ext uri="{FF2B5EF4-FFF2-40B4-BE49-F238E27FC236}">
                <a16:creationId xmlns:a16="http://schemas.microsoft.com/office/drawing/2014/main" id="{2F4EE1A9-91CA-49D2-A085-F1A273D6549E}"/>
              </a:ext>
            </a:extLst>
          </p:cNvPr>
          <p:cNvSpPr>
            <a:spLocks noGrp="1"/>
          </p:cNvSpPr>
          <p:nvPr>
            <p:ph type="title"/>
          </p:nvPr>
        </p:nvSpPr>
        <p:spPr/>
        <p:txBody>
          <a:bodyPr>
            <a:normAutofit fontScale="90000"/>
          </a:bodyPr>
          <a:lstStyle/>
          <a:p>
            <a:r>
              <a:rPr lang="en-US" dirty="0"/>
              <a:t>Background</a:t>
            </a:r>
          </a:p>
        </p:txBody>
      </p:sp>
      <p:sp>
        <p:nvSpPr>
          <p:cNvPr id="3" name="Text Placeholder 2">
            <a:extLst>
              <a:ext uri="{FF2B5EF4-FFF2-40B4-BE49-F238E27FC236}">
                <a16:creationId xmlns:a16="http://schemas.microsoft.com/office/drawing/2014/main" id="{2346D2E1-3649-496E-ACF3-DACBAB88E5DC}"/>
              </a:ext>
            </a:extLst>
          </p:cNvPr>
          <p:cNvSpPr>
            <a:spLocks noGrp="1"/>
          </p:cNvSpPr>
          <p:nvPr>
            <p:ph type="body" idx="1"/>
          </p:nvPr>
        </p:nvSpPr>
        <p:spPr/>
        <p:txBody>
          <a:bodyPr/>
          <a:lstStyle/>
          <a:p>
            <a:r>
              <a:rPr lang="en-US" dirty="0"/>
              <a:t>2022 PNP/CPN Demographic Profile:</a:t>
            </a:r>
          </a:p>
          <a:p>
            <a:endParaRPr lang="en-US" dirty="0"/>
          </a:p>
        </p:txBody>
      </p:sp>
      <p:graphicFrame>
        <p:nvGraphicFramePr>
          <p:cNvPr id="6" name="Chart 5">
            <a:extLst>
              <a:ext uri="{FF2B5EF4-FFF2-40B4-BE49-F238E27FC236}">
                <a16:creationId xmlns:a16="http://schemas.microsoft.com/office/drawing/2014/main" id="{1459BD0E-2D5D-4B42-B7EF-2BB27274DDE2}"/>
              </a:ext>
            </a:extLst>
          </p:cNvPr>
          <p:cNvGraphicFramePr/>
          <p:nvPr>
            <p:extLst>
              <p:ext uri="{D42A27DB-BD31-4B8C-83A1-F6EECF244321}">
                <p14:modId xmlns:p14="http://schemas.microsoft.com/office/powerpoint/2010/main" val="1696596682"/>
              </p:ext>
            </p:extLst>
          </p:nvPr>
        </p:nvGraphicFramePr>
        <p:xfrm>
          <a:off x="427382" y="1620077"/>
          <a:ext cx="2769705" cy="2820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A4AB86C1-1437-44DB-B4B0-E03567E360F2}"/>
              </a:ext>
            </a:extLst>
          </p:cNvPr>
          <p:cNvGraphicFramePr/>
          <p:nvPr>
            <p:extLst>
              <p:ext uri="{D42A27DB-BD31-4B8C-83A1-F6EECF244321}">
                <p14:modId xmlns:p14="http://schemas.microsoft.com/office/powerpoint/2010/main" val="3377711902"/>
              </p:ext>
            </p:extLst>
          </p:nvPr>
        </p:nvGraphicFramePr>
        <p:xfrm>
          <a:off x="3197087" y="1620077"/>
          <a:ext cx="2611814" cy="2820395"/>
        </p:xfrm>
        <a:graphic>
          <a:graphicData uri="http://schemas.openxmlformats.org/drawingml/2006/chart">
            <c:chart xmlns:c="http://schemas.openxmlformats.org/drawingml/2006/chart" xmlns:r="http://schemas.openxmlformats.org/officeDocument/2006/relationships" r:id="rId4"/>
          </a:graphicData>
        </a:graphic>
      </p:graphicFrame>
      <p:sp>
        <p:nvSpPr>
          <p:cNvPr id="16" name="Oval 15">
            <a:extLst>
              <a:ext uri="{FF2B5EF4-FFF2-40B4-BE49-F238E27FC236}">
                <a16:creationId xmlns:a16="http://schemas.microsoft.com/office/drawing/2014/main" id="{E9C34720-953E-41B9-B393-2C4F7F7E590F}"/>
              </a:ext>
            </a:extLst>
          </p:cNvPr>
          <p:cNvSpPr/>
          <p:nvPr/>
        </p:nvSpPr>
        <p:spPr>
          <a:xfrm>
            <a:off x="6250898" y="1996397"/>
            <a:ext cx="2327708" cy="2415729"/>
          </a:xfrm>
          <a:prstGeom prst="ellipse">
            <a:avLst/>
          </a:prstGeom>
          <a:solidFill>
            <a:schemeClr val="tx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B9507A6-1658-407F-9E1E-21FBC382A935}"/>
              </a:ext>
            </a:extLst>
          </p:cNvPr>
          <p:cNvSpPr txBox="1"/>
          <p:nvPr/>
        </p:nvSpPr>
        <p:spPr>
          <a:xfrm>
            <a:off x="6654216" y="4866501"/>
            <a:ext cx="2489784" cy="276999"/>
          </a:xfrm>
          <a:prstGeom prst="rect">
            <a:avLst/>
          </a:prstGeom>
          <a:noFill/>
        </p:spPr>
        <p:txBody>
          <a:bodyPr wrap="none" rtlCol="0">
            <a:spAutoFit/>
          </a:bodyPr>
          <a:lstStyle/>
          <a:p>
            <a:r>
              <a:rPr lang="en-US" sz="1200" dirty="0"/>
              <a:t>(PNCB, 2022; Smiley et al., 2020)</a:t>
            </a:r>
          </a:p>
        </p:txBody>
      </p:sp>
      <p:sp>
        <p:nvSpPr>
          <p:cNvPr id="9" name="Oval 8">
            <a:extLst>
              <a:ext uri="{FF2B5EF4-FFF2-40B4-BE49-F238E27FC236}">
                <a16:creationId xmlns:a16="http://schemas.microsoft.com/office/drawing/2014/main" id="{9EC23215-6772-4AAC-8EB0-71D3B3B6F86F}"/>
              </a:ext>
            </a:extLst>
          </p:cNvPr>
          <p:cNvSpPr/>
          <p:nvPr/>
        </p:nvSpPr>
        <p:spPr>
          <a:xfrm>
            <a:off x="6347791" y="2101833"/>
            <a:ext cx="2136268" cy="2204858"/>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A18C4C3-B705-4C96-AA15-08FFDDE30A92}"/>
              </a:ext>
            </a:extLst>
          </p:cNvPr>
          <p:cNvSpPr txBox="1"/>
          <p:nvPr/>
        </p:nvSpPr>
        <p:spPr>
          <a:xfrm>
            <a:off x="6512496" y="2571750"/>
            <a:ext cx="1806858" cy="1631216"/>
          </a:xfrm>
          <a:prstGeom prst="rect">
            <a:avLst/>
          </a:prstGeom>
          <a:noFill/>
        </p:spPr>
        <p:txBody>
          <a:bodyPr wrap="square" rtlCol="0">
            <a:spAutoFit/>
          </a:bodyPr>
          <a:lstStyle/>
          <a:p>
            <a:pPr algn="ctr"/>
            <a:r>
              <a:rPr lang="en-US" sz="1600" u="sng" dirty="0"/>
              <a:t>U.S. Children:</a:t>
            </a:r>
          </a:p>
          <a:p>
            <a:pPr marL="285750" indent="-285750">
              <a:buFontTx/>
              <a:buChar char="-"/>
            </a:pPr>
            <a:r>
              <a:rPr lang="en-US" dirty="0"/>
              <a:t>Majority are children of color</a:t>
            </a:r>
          </a:p>
          <a:p>
            <a:pPr marL="285750" indent="-285750">
              <a:buFontTx/>
              <a:buChar char="-"/>
            </a:pPr>
            <a:r>
              <a:rPr lang="en-US" dirty="0"/>
              <a:t>51% male</a:t>
            </a:r>
          </a:p>
          <a:p>
            <a:pPr marL="285750" indent="-285750">
              <a:buFontTx/>
              <a:buChar char="-"/>
            </a:pPr>
            <a:r>
              <a:rPr lang="en-US" dirty="0"/>
              <a:t>1 in 4 LGBTQ youth identify as non-binary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0" grpId="0">
        <p:bldAsOne/>
      </p:bldGraphic>
      <p:bldP spid="16" grpId="0" animBg="1"/>
      <p:bldP spid="9"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lt1"/>
                </a:solidFill>
              </a:rPr>
              <a:t>Background: Microlearning Podcasts</a:t>
            </a:r>
            <a:endParaRPr b="1" dirty="0">
              <a:solidFill>
                <a:schemeClr val="lt1"/>
              </a:solidFill>
            </a:endParaRPr>
          </a:p>
        </p:txBody>
      </p:sp>
      <p:sp>
        <p:nvSpPr>
          <p:cNvPr id="67" name="Google Shape;67;p14"/>
          <p:cNvSpPr txBox="1">
            <a:spLocks noGrp="1"/>
          </p:cNvSpPr>
          <p:nvPr>
            <p:ph type="body" idx="4294967295"/>
          </p:nvPr>
        </p:nvSpPr>
        <p:spPr>
          <a:xfrm>
            <a:off x="2065021" y="1858950"/>
            <a:ext cx="6767278" cy="318549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The Peds NP*: Pearls of Pediatric Evidence-Based Practice</a:t>
            </a:r>
          </a:p>
          <a:p>
            <a:pPr marL="285750" lvl="0" indent="-285750" algn="l" rtl="0">
              <a:spcBef>
                <a:spcPts val="0"/>
              </a:spcBef>
              <a:spcAft>
                <a:spcPts val="1200"/>
              </a:spcAft>
              <a:buFontTx/>
              <a:buChar char="-"/>
            </a:pPr>
            <a:r>
              <a:rPr lang="en-US" dirty="0"/>
              <a:t>Focus: Clinical reasoning and application of evidence-based practice</a:t>
            </a:r>
          </a:p>
          <a:p>
            <a:pPr marL="285750" indent="-285750">
              <a:spcAft>
                <a:spcPts val="1200"/>
              </a:spcAft>
              <a:buFontTx/>
              <a:buChar char="-"/>
            </a:pPr>
            <a:r>
              <a:rPr lang="en-US" dirty="0"/>
              <a:t>Audience: Peds APRN students (PNP, FNP), novice providers, educators, continuing education </a:t>
            </a:r>
          </a:p>
          <a:p>
            <a:pPr marL="285750" lvl="0" indent="-285750" algn="l" rtl="0">
              <a:spcBef>
                <a:spcPts val="0"/>
              </a:spcBef>
              <a:spcAft>
                <a:spcPts val="1200"/>
              </a:spcAft>
              <a:buFontTx/>
              <a:buChar char="-"/>
            </a:pPr>
            <a:r>
              <a:rPr lang="en-US" dirty="0"/>
              <a:t>Est. Sept 2020: 68 episodes, ~40,000 downloads</a:t>
            </a:r>
          </a:p>
          <a:p>
            <a:pPr marL="0" lvl="0" indent="0" algn="l" rtl="0">
              <a:spcBef>
                <a:spcPts val="0"/>
              </a:spcBef>
              <a:spcAft>
                <a:spcPts val="1200"/>
              </a:spcAft>
              <a:buNone/>
            </a:pPr>
            <a:r>
              <a:rPr lang="en-US" dirty="0"/>
              <a:t>*</a:t>
            </a:r>
            <a:r>
              <a:rPr lang="en-US" i="1" dirty="0"/>
              <a:t>Available on wherever you get your podcasts </a:t>
            </a:r>
          </a:p>
          <a:p>
            <a:pPr marL="0" lvl="0" indent="0" algn="l" rtl="0">
              <a:spcBef>
                <a:spcPts val="0"/>
              </a:spcBef>
              <a:spcAft>
                <a:spcPts val="1200"/>
              </a:spcAft>
              <a:buNone/>
            </a:pPr>
            <a:endParaRPr dirty="0"/>
          </a:p>
        </p:txBody>
      </p:sp>
      <p:pic>
        <p:nvPicPr>
          <p:cNvPr id="4" name="Picture 3">
            <a:extLst>
              <a:ext uri="{FF2B5EF4-FFF2-40B4-BE49-F238E27FC236}">
                <a16:creationId xmlns:a16="http://schemas.microsoft.com/office/drawing/2014/main" id="{05962393-5BD8-4C85-8239-3C0CEE84CB4B}"/>
              </a:ext>
            </a:extLst>
          </p:cNvPr>
          <p:cNvPicPr>
            <a:picLocks noChangeAspect="1"/>
          </p:cNvPicPr>
          <p:nvPr/>
        </p:nvPicPr>
        <p:blipFill>
          <a:blip r:embed="rId3"/>
          <a:stretch>
            <a:fillRect/>
          </a:stretch>
        </p:blipFill>
        <p:spPr>
          <a:xfrm>
            <a:off x="478489" y="1895938"/>
            <a:ext cx="1226593" cy="2416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6" name="Picture 8" descr="Iphone X Screen Mockup transparent PNG - StickPNG">
            <a:extLst>
              <a:ext uri="{FF2B5EF4-FFF2-40B4-BE49-F238E27FC236}">
                <a16:creationId xmlns:a16="http://schemas.microsoft.com/office/drawing/2014/main" id="{5CC0B1BB-4FB8-4388-895D-D001C3A3B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1895938"/>
            <a:ext cx="1801368"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7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BCEF-E08D-4E9B-A478-C2BEC793A275}"/>
              </a:ext>
            </a:extLst>
          </p:cNvPr>
          <p:cNvSpPr>
            <a:spLocks noGrp="1"/>
          </p:cNvSpPr>
          <p:nvPr>
            <p:ph type="title"/>
          </p:nvPr>
        </p:nvSpPr>
        <p:spPr/>
        <p:txBody>
          <a:bodyPr>
            <a:normAutofit fontScale="90000"/>
          </a:bodyPr>
          <a:lstStyle/>
          <a:p>
            <a:r>
              <a:rPr lang="en-US" dirty="0"/>
              <a:t>Problem</a:t>
            </a:r>
          </a:p>
        </p:txBody>
      </p:sp>
      <p:sp>
        <p:nvSpPr>
          <p:cNvPr id="3" name="Text Placeholder 2">
            <a:extLst>
              <a:ext uri="{FF2B5EF4-FFF2-40B4-BE49-F238E27FC236}">
                <a16:creationId xmlns:a16="http://schemas.microsoft.com/office/drawing/2014/main" id="{0DE64A45-3F6C-4256-83C8-6DF3EF68AAED}"/>
              </a:ext>
            </a:extLst>
          </p:cNvPr>
          <p:cNvSpPr>
            <a:spLocks noGrp="1"/>
          </p:cNvSpPr>
          <p:nvPr>
            <p:ph type="body" idx="1"/>
          </p:nvPr>
        </p:nvSpPr>
        <p:spPr>
          <a:xfrm>
            <a:off x="311700" y="1152475"/>
            <a:ext cx="8520600" cy="3416400"/>
          </a:xfrm>
        </p:spPr>
        <p:txBody>
          <a:bodyPr/>
          <a:lstStyle/>
          <a:p>
            <a:r>
              <a:rPr lang="en-US" dirty="0"/>
              <a:t>Children from minority groups face health disparities</a:t>
            </a:r>
          </a:p>
          <a:p>
            <a:pPr lvl="1"/>
            <a:r>
              <a:rPr lang="en-US" dirty="0"/>
              <a:t>Related to race/ethnicity, gender, sexual identity, weight, mental health problems </a:t>
            </a:r>
            <a:r>
              <a:rPr lang="en-US" sz="1200" dirty="0"/>
              <a:t>(Cheng et al., 2015)</a:t>
            </a:r>
            <a:endParaRPr lang="en-US" dirty="0"/>
          </a:p>
          <a:p>
            <a:pPr lvl="1"/>
            <a:r>
              <a:rPr lang="en-US" dirty="0"/>
              <a:t>Adult chronic disease is more likely to develop </a:t>
            </a:r>
            <a:r>
              <a:rPr lang="en-US" sz="1200" dirty="0"/>
              <a:t>(</a:t>
            </a:r>
            <a:r>
              <a:rPr lang="en-US" sz="1200" dirty="0" err="1"/>
              <a:t>Petruccelli</a:t>
            </a:r>
            <a:r>
              <a:rPr lang="en-US" sz="1200" dirty="0"/>
              <a:t>, Davis, &amp; Berman, 2019)</a:t>
            </a:r>
          </a:p>
          <a:p>
            <a:r>
              <a:rPr lang="en-US" dirty="0"/>
              <a:t>PNPs are likely to differ from their patients </a:t>
            </a:r>
          </a:p>
          <a:p>
            <a:pPr lvl="1"/>
            <a:r>
              <a:rPr lang="en-US" dirty="0"/>
              <a:t>Healthcare providers have the same prevalence of implicit bias as the remainder of the population </a:t>
            </a:r>
            <a:r>
              <a:rPr lang="en-US" sz="1200" dirty="0"/>
              <a:t>(</a:t>
            </a:r>
            <a:r>
              <a:rPr lang="en-US" sz="1200" dirty="0" err="1"/>
              <a:t>Fitzgeral</a:t>
            </a:r>
            <a:r>
              <a:rPr lang="en-US" sz="1200" dirty="0"/>
              <a:t> &amp; Hurst, 2017)</a:t>
            </a:r>
          </a:p>
          <a:p>
            <a:pPr lvl="1"/>
            <a:r>
              <a:rPr lang="en-US" dirty="0"/>
              <a:t>Unchecked implicit bias leads to differential care </a:t>
            </a:r>
            <a:r>
              <a:rPr lang="en-US" sz="1200" dirty="0"/>
              <a:t>(</a:t>
            </a:r>
            <a:r>
              <a:rPr lang="en-US" sz="1200" dirty="0" err="1"/>
              <a:t>Fitzgeral</a:t>
            </a:r>
            <a:r>
              <a:rPr lang="en-US" sz="1200" dirty="0"/>
              <a:t> &amp; Hurst, 2017)</a:t>
            </a:r>
          </a:p>
          <a:p>
            <a:r>
              <a:rPr lang="en-US" dirty="0"/>
              <a:t>DEI graduate curriculum is not consistent across institutions</a:t>
            </a:r>
          </a:p>
          <a:p>
            <a:pPr lvl="1"/>
            <a:r>
              <a:rPr lang="en-US" dirty="0"/>
              <a:t>It is important and should be standardized </a:t>
            </a:r>
            <a:r>
              <a:rPr lang="en-US" sz="1200" dirty="0"/>
              <a:t>(AACN, 2021; IOM, 2003; Jindal et al., 2022)</a:t>
            </a:r>
          </a:p>
          <a:p>
            <a:pPr lvl="1"/>
            <a:endParaRPr lang="en-US" dirty="0"/>
          </a:p>
        </p:txBody>
      </p:sp>
    </p:spTree>
    <p:extLst>
      <p:ext uri="{BB962C8B-B14F-4D97-AF65-F5344CB8AC3E}">
        <p14:creationId xmlns:p14="http://schemas.microsoft.com/office/powerpoint/2010/main" val="60001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F82AF26-DE87-4447-BFD8-65A7B3FC7CCF}"/>
              </a:ext>
            </a:extLst>
          </p:cNvPr>
          <p:cNvGraphicFramePr/>
          <p:nvPr>
            <p:extLst>
              <p:ext uri="{D42A27DB-BD31-4B8C-83A1-F6EECF244321}">
                <p14:modId xmlns:p14="http://schemas.microsoft.com/office/powerpoint/2010/main" val="2416695651"/>
              </p:ext>
            </p:extLst>
          </p:nvPr>
        </p:nvGraphicFramePr>
        <p:xfrm>
          <a:off x="311700" y="843598"/>
          <a:ext cx="8723443" cy="345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44DBB966-AB60-47B4-8EB9-6CA9BD69F690}"/>
              </a:ext>
            </a:extLst>
          </p:cNvPr>
          <p:cNvSpPr>
            <a:spLocks noGrp="1"/>
          </p:cNvSpPr>
          <p:nvPr>
            <p:ph type="title"/>
          </p:nvPr>
        </p:nvSpPr>
        <p:spPr>
          <a:xfrm>
            <a:off x="311700" y="194653"/>
            <a:ext cx="8520600" cy="572700"/>
          </a:xfrm>
        </p:spPr>
        <p:txBody>
          <a:bodyPr>
            <a:normAutofit fontScale="90000"/>
          </a:bodyPr>
          <a:lstStyle/>
          <a:p>
            <a:r>
              <a:rPr lang="en-US" dirty="0"/>
              <a:t>Methods</a:t>
            </a:r>
          </a:p>
        </p:txBody>
      </p:sp>
    </p:spTree>
    <p:extLst>
      <p:ext uri="{BB962C8B-B14F-4D97-AF65-F5344CB8AC3E}">
        <p14:creationId xmlns:p14="http://schemas.microsoft.com/office/powerpoint/2010/main" val="292885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4FC2-0D0B-4A3F-812B-EE1607A2E821}"/>
              </a:ext>
            </a:extLst>
          </p:cNvPr>
          <p:cNvSpPr>
            <a:spLocks noGrp="1"/>
          </p:cNvSpPr>
          <p:nvPr>
            <p:ph type="title"/>
          </p:nvPr>
        </p:nvSpPr>
        <p:spPr/>
        <p:txBody>
          <a:bodyPr>
            <a:normAutofit fontScale="90000"/>
          </a:bodyPr>
          <a:lstStyle/>
          <a:p>
            <a:r>
              <a:rPr lang="en-US" dirty="0"/>
              <a:t>Methods</a:t>
            </a:r>
          </a:p>
        </p:txBody>
      </p:sp>
      <p:graphicFrame>
        <p:nvGraphicFramePr>
          <p:cNvPr id="4" name="Diagram 3">
            <a:extLst>
              <a:ext uri="{FF2B5EF4-FFF2-40B4-BE49-F238E27FC236}">
                <a16:creationId xmlns:a16="http://schemas.microsoft.com/office/drawing/2014/main" id="{1515F25F-256B-4F69-AAD3-61942ED4AC77}"/>
              </a:ext>
            </a:extLst>
          </p:cNvPr>
          <p:cNvGraphicFramePr/>
          <p:nvPr>
            <p:extLst>
              <p:ext uri="{D42A27DB-BD31-4B8C-83A1-F6EECF244321}">
                <p14:modId xmlns:p14="http://schemas.microsoft.com/office/powerpoint/2010/main" val="933432744"/>
              </p:ext>
            </p:extLst>
          </p:nvPr>
        </p:nvGraphicFramePr>
        <p:xfrm>
          <a:off x="311701" y="177000"/>
          <a:ext cx="8520599"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6B5F9D19-6364-48C2-B8EC-EE665FAD6975}"/>
              </a:ext>
            </a:extLst>
          </p:cNvPr>
          <p:cNvGraphicFramePr/>
          <p:nvPr>
            <p:extLst>
              <p:ext uri="{D42A27DB-BD31-4B8C-83A1-F6EECF244321}">
                <p14:modId xmlns:p14="http://schemas.microsoft.com/office/powerpoint/2010/main" val="2205504645"/>
              </p:ext>
            </p:extLst>
          </p:nvPr>
        </p:nvGraphicFramePr>
        <p:xfrm>
          <a:off x="311700" y="1885200"/>
          <a:ext cx="8520599" cy="341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Arrow: Bent-Up 14">
            <a:extLst>
              <a:ext uri="{FF2B5EF4-FFF2-40B4-BE49-F238E27FC236}">
                <a16:creationId xmlns:a16="http://schemas.microsoft.com/office/drawing/2014/main" id="{ACC07F36-8BF4-4331-BFDC-ABF5C21779E8}"/>
              </a:ext>
            </a:extLst>
          </p:cNvPr>
          <p:cNvSpPr/>
          <p:nvPr/>
        </p:nvSpPr>
        <p:spPr>
          <a:xfrm rot="10800000">
            <a:off x="993913" y="2571747"/>
            <a:ext cx="7116416" cy="519321"/>
          </a:xfrm>
          <a:prstGeom prst="ben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BDECEE-4A1C-48C3-B5A8-51F676159719}"/>
              </a:ext>
            </a:extLst>
          </p:cNvPr>
          <p:cNvSpPr/>
          <p:nvPr/>
        </p:nvSpPr>
        <p:spPr>
          <a:xfrm>
            <a:off x="7911548" y="2474843"/>
            <a:ext cx="238539"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09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E15E4F-15D2-44DB-BEB0-298B2C555DFE}"/>
              </a:ext>
            </a:extLst>
          </p:cNvPr>
          <p:cNvPicPr>
            <a:picLocks noChangeAspect="1"/>
          </p:cNvPicPr>
          <p:nvPr/>
        </p:nvPicPr>
        <p:blipFill>
          <a:blip r:embed="rId3"/>
          <a:stretch>
            <a:fillRect/>
          </a:stretch>
        </p:blipFill>
        <p:spPr>
          <a:xfrm>
            <a:off x="203752" y="605100"/>
            <a:ext cx="8736496" cy="3799804"/>
          </a:xfrm>
          <a:prstGeom prst="rect">
            <a:avLst/>
          </a:prstGeom>
        </p:spPr>
      </p:pic>
      <p:sp>
        <p:nvSpPr>
          <p:cNvPr id="3" name="Text Placeholder 2">
            <a:extLst>
              <a:ext uri="{FF2B5EF4-FFF2-40B4-BE49-F238E27FC236}">
                <a16:creationId xmlns:a16="http://schemas.microsoft.com/office/drawing/2014/main" id="{68305099-3FCF-4584-804D-445C046E7A17}"/>
              </a:ext>
            </a:extLst>
          </p:cNvPr>
          <p:cNvSpPr>
            <a:spLocks noGrp="1"/>
          </p:cNvSpPr>
          <p:nvPr>
            <p:ph type="body" idx="1"/>
          </p:nvPr>
        </p:nvSpPr>
        <p:spPr>
          <a:xfrm>
            <a:off x="-1129475" y="0"/>
            <a:ext cx="5998800" cy="605100"/>
          </a:xfrm>
        </p:spPr>
        <p:txBody>
          <a:bodyPr/>
          <a:lstStyle/>
          <a:p>
            <a:pPr algn="ctr"/>
            <a:r>
              <a:rPr lang="en-US" b="1" dirty="0"/>
              <a:t>Production of a Podcast</a:t>
            </a:r>
          </a:p>
        </p:txBody>
      </p:sp>
    </p:spTree>
    <p:extLst>
      <p:ext uri="{BB962C8B-B14F-4D97-AF65-F5344CB8AC3E}">
        <p14:creationId xmlns:p14="http://schemas.microsoft.com/office/powerpoint/2010/main" val="1608474060"/>
      </p:ext>
    </p:extLst>
  </p:cSld>
  <p:clrMapOvr>
    <a:masterClrMapping/>
  </p:clrMapOvr>
</p:sld>
</file>

<file path=ppt/theme/theme1.xml><?xml version="1.0" encoding="utf-8"?>
<a:theme xmlns:a="http://schemas.openxmlformats.org/drawingml/2006/main" name="2023 Conference Brand Slid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32486</TotalTime>
  <Words>2224</Words>
  <Application>Microsoft Office PowerPoint</Application>
  <PresentationFormat>On-screen Show (16:9)</PresentationFormat>
  <Paragraphs>231</Paragraphs>
  <Slides>33</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33</vt:i4>
      </vt:variant>
    </vt:vector>
  </HeadingPairs>
  <TitlesOfParts>
    <vt:vector size="35" baseType="lpstr">
      <vt:lpstr>Arial</vt:lpstr>
      <vt:lpstr>2023 Conference Brand Slide</vt:lpstr>
      <vt:lpstr>Creating Allies Through Microlearning Podcasts</vt:lpstr>
      <vt:lpstr>Speaker Disclosures</vt:lpstr>
      <vt:lpstr>Learning Objectives</vt:lpstr>
      <vt:lpstr>Background</vt:lpstr>
      <vt:lpstr>Background: Microlearning Podcasts</vt:lpstr>
      <vt:lpstr>Problem</vt:lpstr>
      <vt:lpstr>Methods</vt:lpstr>
      <vt:lpstr>Methods</vt:lpstr>
      <vt:lpstr>PowerPoint Presentation</vt:lpstr>
      <vt:lpstr>Results</vt:lpstr>
      <vt:lpstr>Ep. 1: Health Equity in Kids</vt:lpstr>
      <vt:lpstr>Ep. 2: Identifying Your Implicit Bias</vt:lpstr>
      <vt:lpstr>Ep. 3: Interrupting Microaggressions</vt:lpstr>
      <vt:lpstr>Ep. 4: Say My Name Correctly</vt:lpstr>
      <vt:lpstr>Ep. 5: Weight Bias and the AAP Guideline on Children with Obesity</vt:lpstr>
      <vt:lpstr>Ep. 6: Misgendering and Heteronormative Assumptions</vt:lpstr>
      <vt:lpstr>Ep. 7: Mental Health Stigma</vt:lpstr>
      <vt:lpstr>PowerPoint Presentation</vt:lpstr>
      <vt:lpstr>PowerPoint Presentation</vt:lpstr>
      <vt:lpstr>Survey Results: Demographics</vt:lpstr>
      <vt:lpstr>Survey Results: Demographics</vt:lpstr>
      <vt:lpstr>Survey Results: Knowledge</vt:lpstr>
      <vt:lpstr>Survey Results: Practice Change</vt:lpstr>
      <vt:lpstr>Survey Results: Qualitative Analysis</vt:lpstr>
      <vt:lpstr>Survey Results: Qualitative Analysis</vt:lpstr>
      <vt:lpstr>Survey Results: Qualitative Analysis</vt:lpstr>
      <vt:lpstr>Survey Results: Qualitative Analysis</vt:lpstr>
      <vt:lpstr>Discussion: Individual Impact</vt:lpstr>
      <vt:lpstr>Discussion: Systems Impact</vt:lpstr>
      <vt:lpstr>Limitations</vt:lpstr>
      <vt:lpstr>Next steps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Allies Through Microlearning Podcasts</dc:title>
  <dc:creator>Becky Carson</dc:creator>
  <cp:lastModifiedBy>Becky Carson</cp:lastModifiedBy>
  <cp:revision>74</cp:revision>
  <dcterms:modified xsi:type="dcterms:W3CDTF">2023-09-07T14:18:49Z</dcterms:modified>
</cp:coreProperties>
</file>