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463" r:id="rId2"/>
    <p:sldId id="451" r:id="rId3"/>
    <p:sldId id="445" r:id="rId4"/>
    <p:sldId id="257" r:id="rId5"/>
    <p:sldId id="343" r:id="rId6"/>
    <p:sldId id="450" r:id="rId7"/>
    <p:sldId id="464" r:id="rId8"/>
    <p:sldId id="481" r:id="rId9"/>
    <p:sldId id="446" r:id="rId10"/>
    <p:sldId id="453" r:id="rId11"/>
    <p:sldId id="461" r:id="rId12"/>
    <p:sldId id="506" r:id="rId13"/>
    <p:sldId id="501" r:id="rId14"/>
    <p:sldId id="469" r:id="rId15"/>
    <p:sldId id="513" r:id="rId16"/>
    <p:sldId id="503" r:id="rId17"/>
    <p:sldId id="516" r:id="rId18"/>
    <p:sldId id="496" r:id="rId19"/>
    <p:sldId id="505" r:id="rId20"/>
    <p:sldId id="512" r:id="rId21"/>
    <p:sldId id="492" r:id="rId22"/>
    <p:sldId id="493" r:id="rId23"/>
    <p:sldId id="507" r:id="rId24"/>
    <p:sldId id="514" r:id="rId25"/>
    <p:sldId id="494" r:id="rId26"/>
    <p:sldId id="504" r:id="rId27"/>
    <p:sldId id="498" r:id="rId28"/>
    <p:sldId id="499" r:id="rId29"/>
    <p:sldId id="491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30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9193\Desktop\LLong_DNP%20Project%20DataSM%20J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e\Documents\Duke\Lucretia%20Long\Lucretia%20Long%20Bar%20Chart%20DUK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e\Documents\Duke\Lucretia%20Long\Lucretia%20Long%20Bar%20Chart%20DUK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Provider Utilization Rate of the Seizure Action Plan</a:t>
            </a:r>
          </a:p>
        </c:rich>
      </c:tx>
      <c:layout>
        <c:manualLayout>
          <c:xMode val="edge"/>
          <c:yMode val="edge"/>
          <c:x val="0.1294838345027604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1054045449648"/>
          <c:y val="0.11121977723444715"/>
          <c:w val="0.87089459545503523"/>
          <c:h val="0.63159660054718103"/>
        </c:manualLayout>
      </c:layout>
      <c:lineChart>
        <c:grouping val="standard"/>
        <c:varyColors val="0"/>
        <c:ser>
          <c:idx val="1"/>
          <c:order val="0"/>
          <c:tx>
            <c:strRef>
              <c:f>'Provider Utilization'!$E$1</c:f>
              <c:strCache>
                <c:ptCount val="1"/>
                <c:pt idx="0">
                  <c:v>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'Provider Utilization'!$E$2:$E$17</c:f>
              <c:numCache>
                <c:formatCode>0.0%</c:formatCode>
                <c:ptCount val="16"/>
                <c:pt idx="0">
                  <c:v>0.75</c:v>
                </c:pt>
                <c:pt idx="1">
                  <c:v>0.82352941176470584</c:v>
                </c:pt>
                <c:pt idx="2">
                  <c:v>0.42857142857142855</c:v>
                </c:pt>
                <c:pt idx="3">
                  <c:v>0.5714285714285714</c:v>
                </c:pt>
                <c:pt idx="4">
                  <c:v>0.59459459459459463</c:v>
                </c:pt>
                <c:pt idx="5">
                  <c:v>0.48648648648648651</c:v>
                </c:pt>
                <c:pt idx="6">
                  <c:v>0.5</c:v>
                </c:pt>
                <c:pt idx="7">
                  <c:v>0.46666666666666667</c:v>
                </c:pt>
                <c:pt idx="8">
                  <c:v>0.40625</c:v>
                </c:pt>
                <c:pt idx="9">
                  <c:v>0.33333333333333331</c:v>
                </c:pt>
                <c:pt idx="10">
                  <c:v>0.52631578947368418</c:v>
                </c:pt>
                <c:pt idx="11">
                  <c:v>0.36666666666666664</c:v>
                </c:pt>
                <c:pt idx="12">
                  <c:v>0.72222222222222221</c:v>
                </c:pt>
                <c:pt idx="13">
                  <c:v>0.36585365853658536</c:v>
                </c:pt>
                <c:pt idx="14">
                  <c:v>0.43478260869565216</c:v>
                </c:pt>
                <c:pt idx="15">
                  <c:v>0.45161290322580644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37-4AC9-BAF4-FB5B0AD82813}"/>
            </c:ext>
          </c:extLst>
        </c:ser>
        <c:ser>
          <c:idx val="2"/>
          <c:order val="1"/>
          <c:tx>
            <c:strRef>
              <c:f>'Provider Utilization'!$F$1</c:f>
              <c:strCache>
                <c:ptCount val="1"/>
                <c:pt idx="0">
                  <c:v>Benchmark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7137-4AC9-BAF4-FB5B0AD82813}"/>
              </c:ext>
            </c:extLst>
          </c:dPt>
          <c:val>
            <c:numRef>
              <c:f>'Provider Utilization'!$F$2:$F$17</c:f>
              <c:numCache>
                <c:formatCode>0%</c:formatCode>
                <c:ptCount val="16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37-4AC9-BAF4-FB5B0AD82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8451663"/>
        <c:axId val="928450831"/>
      </c:lineChart>
      <c:catAx>
        <c:axId val="9284516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28450831"/>
        <c:crosses val="autoZero"/>
        <c:auto val="1"/>
        <c:lblAlgn val="ctr"/>
        <c:lblOffset val="100"/>
        <c:noMultiLvlLbl val="0"/>
      </c:catAx>
      <c:valAx>
        <c:axId val="92845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Utilization Rate</a:t>
                </a:r>
              </a:p>
            </c:rich>
          </c:tx>
          <c:layout>
            <c:manualLayout>
              <c:xMode val="edge"/>
              <c:yMode val="edge"/>
              <c:x val="2.5627973297778113E-3"/>
              <c:y val="0.284294210777453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2845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Percentage of Participants showing Improvement 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from Pre- to Post-Intervention </a:t>
            </a:r>
          </a:p>
        </c:rich>
      </c:tx>
      <c:layout>
        <c:manualLayout>
          <c:xMode val="edge"/>
          <c:yMode val="edge"/>
          <c:x val="0.1242037219692951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% with improvement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Sheet1!$C$2:$C$6</c:f>
              <c:strCache>
                <c:ptCount val="5"/>
                <c:pt idx="0">
                  <c:v>I know how to recognize seizure emergencies </c:v>
                </c:pt>
                <c:pt idx="1">
                  <c:v>I have been trained on what to do during a seizure </c:v>
                </c:pt>
                <c:pt idx="2">
                  <c:v>My healthcare provider has educated me on situations that can trigger seizures </c:v>
                </c:pt>
                <c:pt idx="3">
                  <c:v>I am comfortable recognizing seizure emergencies </c:v>
                </c:pt>
                <c:pt idx="4">
                  <c:v>I am comfortable managing seizure emergencies 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0.83299999999999996</c:v>
                </c:pt>
                <c:pt idx="1">
                  <c:v>0.88900000000000001</c:v>
                </c:pt>
                <c:pt idx="2">
                  <c:v>0.89400000000000002</c:v>
                </c:pt>
                <c:pt idx="3">
                  <c:v>0.91800000000000004</c:v>
                </c:pt>
                <c:pt idx="4">
                  <c:v>0.96799999999999997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7B-4FE2-A1E0-B0F617D45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6415903"/>
        <c:axId val="1676395263"/>
      </c:barChart>
      <c:catAx>
        <c:axId val="167641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395263"/>
        <c:crosses val="autoZero"/>
        <c:auto val="1"/>
        <c:lblAlgn val="ctr"/>
        <c:lblOffset val="100"/>
        <c:noMultiLvlLbl val="0"/>
      </c:catAx>
      <c:valAx>
        <c:axId val="1676395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415903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Percentage of Participants showing Improvement 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from Pre- to Post-Intervention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001531058617672"/>
          <c:y val="0.34814814814814815"/>
          <c:w val="0.73184383202099734"/>
          <c:h val="0.49359580052493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Sheet1!$C$16:$C$19</c:f>
              <c:strCache>
                <c:ptCount val="4"/>
                <c:pt idx="0">
                  <c:v>All people with seizures should have a seizure action plan</c:v>
                </c:pt>
                <c:pt idx="1">
                  <c:v>My healthcare provider has educated me on a seizure action plan and provided a copy of the plan</c:v>
                </c:pt>
                <c:pt idx="2">
                  <c:v>My healthcare provider has discussed a seizure rescue medication that can be used for seizures when needed</c:v>
                </c:pt>
                <c:pt idx="3">
                  <c:v>I have been educated on when to seek emergency services if needed for seizure emergencies</c:v>
                </c:pt>
              </c:strCache>
            </c:strRef>
          </c:cat>
          <c:val>
            <c:numRef>
              <c:f>Sheet1!$D$16:$D$19</c:f>
              <c:numCache>
                <c:formatCode>0.0%</c:formatCode>
                <c:ptCount val="4"/>
                <c:pt idx="0">
                  <c:v>0.97099999999999997</c:v>
                </c:pt>
                <c:pt idx="1">
                  <c:v>0.96099999999999997</c:v>
                </c:pt>
                <c:pt idx="2">
                  <c:v>0.91200000000000003</c:v>
                </c:pt>
                <c:pt idx="3">
                  <c:v>0.97799999999999998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2A-4103-9D91-8F7621AF5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4004895"/>
        <c:axId val="898661231"/>
      </c:barChart>
      <c:catAx>
        <c:axId val="103400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661231"/>
        <c:crosses val="autoZero"/>
        <c:auto val="1"/>
        <c:lblAlgn val="ctr"/>
        <c:lblOffset val="100"/>
        <c:noMultiLvlLbl val="0"/>
      </c:catAx>
      <c:valAx>
        <c:axId val="898661231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004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324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9FC3-E9D4-4901-A7C9-966E9AAB46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Extracted from the SAP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9FC3-E9D4-4901-A7C9-966E9AAB46E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itchFamily="34" charset="0"/>
                <a:cs typeface="Arial" pitchFamily="34" charset="0"/>
              </a:defRPr>
            </a:lvl1pPr>
            <a:lvl2pPr>
              <a:defRPr>
                <a:latin typeface="Gill Sans MT" pitchFamily="34" charset="0"/>
                <a:cs typeface="Arial" pitchFamily="34" charset="0"/>
              </a:defRPr>
            </a:lvl2pPr>
            <a:lvl3pPr>
              <a:defRPr>
                <a:latin typeface="Gill Sans MT" pitchFamily="34" charset="0"/>
                <a:cs typeface="Arial" pitchFamily="34" charset="0"/>
              </a:defRPr>
            </a:lvl3pPr>
            <a:lvl4pPr>
              <a:defRPr>
                <a:latin typeface="Gill Sans MT" pitchFamily="34" charset="0"/>
                <a:cs typeface="Arial" pitchFamily="34" charset="0"/>
              </a:defRPr>
            </a:lvl4pPr>
            <a:lvl5pPr>
              <a:defRPr>
                <a:latin typeface="Gill Sans MT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7352"/>
            <a:ext cx="9144000" cy="6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5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8298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2423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338"/>
            <a:ext cx="9144000" cy="50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6550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6550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451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F353-F394-2FA2-11DA-3F296D8B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88" y="130266"/>
            <a:ext cx="6858000" cy="136045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Abadi Extra Light" panose="020B0204020104020204" pitchFamily="34" charset="0"/>
              </a:rPr>
              <a:t>Evaluation of a Seizure Action Plan (SAP) in an Outpatient Adult Epilepsy Clinic</a:t>
            </a:r>
            <a:br>
              <a:rPr lang="en-US" dirty="0">
                <a:solidFill>
                  <a:schemeClr val="tx1"/>
                </a:solidFill>
                <a:latin typeface="Abadi Extra Light" panose="020B020402010402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Abadi Extra Light" panose="020B0204020104020204" pitchFamily="34" charset="0"/>
              </a:rPr>
            </a:br>
            <a:r>
              <a:rPr lang="en-US" sz="3675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Lucretia Long DNP, APRN-</a:t>
            </a:r>
            <a:r>
              <a:rPr lang="en-US" sz="3675" dirty="0" err="1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CNP</a:t>
            </a:r>
            <a:r>
              <a:rPr lang="en-US" sz="3675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, FAES</a:t>
            </a:r>
            <a:br>
              <a:rPr lang="en-US" dirty="0">
                <a:solidFill>
                  <a:schemeClr val="tx1"/>
                </a:solidFill>
                <a:latin typeface="Abadi Extra Light" panose="020B020402010402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Abadi Extra Light" panose="020B0204020104020204" pitchFamily="34" charset="0"/>
              </a:rPr>
            </a:br>
            <a:r>
              <a:rPr lang="en-US" sz="2325" dirty="0">
                <a:solidFill>
                  <a:schemeClr val="tx1"/>
                </a:solidFill>
                <a:latin typeface="Abadi Extra Light" panose="020B0204020104020204" pitchFamily="34" charset="0"/>
              </a:rPr>
              <a:t>Committee Members</a:t>
            </a:r>
            <a:br>
              <a:rPr lang="en-US" dirty="0">
                <a:solidFill>
                  <a:schemeClr val="tx1"/>
                </a:solidFill>
                <a:latin typeface="Abadi Extra Light" panose="020B0204020104020204" pitchFamily="34" charset="0"/>
              </a:rPr>
            </a:br>
            <a:r>
              <a:rPr lang="en-US" sz="2025" dirty="0">
                <a:solidFill>
                  <a:schemeClr val="tx1"/>
                </a:solidFill>
                <a:latin typeface="Abadi Extra Light" panose="020B0204020104020204" pitchFamily="34" charset="0"/>
                <a:ea typeface="Arial" panose="020B0604020202020204" pitchFamily="34" charset="0"/>
              </a:rPr>
              <a:t>Lisa Lewis, EdD, MSN, RN, CNE : Chair</a:t>
            </a:r>
            <a:br>
              <a:rPr lang="en-US" sz="2025" dirty="0">
                <a:solidFill>
                  <a:schemeClr val="tx1"/>
                </a:solidFill>
                <a:latin typeface="Abadi Extra Light" panose="020B0204020104020204" pitchFamily="34" charset="0"/>
                <a:ea typeface="Arial" panose="020B0604020202020204" pitchFamily="34" charset="0"/>
              </a:rPr>
            </a:br>
            <a:r>
              <a:rPr lang="en-US" sz="2025" dirty="0">
                <a:solidFill>
                  <a:schemeClr val="tx1"/>
                </a:solidFill>
                <a:latin typeface="Abadi Extra Light" panose="020B0204020104020204" pitchFamily="34" charset="0"/>
                <a:ea typeface="Arial" panose="020B0604020202020204" pitchFamily="34" charset="0"/>
              </a:rPr>
              <a:t>Staci Reynolds PhD, RN, ACNS-BC, CCRN, CNRN,SCRN, CPHQ: Co-Chair</a:t>
            </a:r>
            <a:br>
              <a:rPr lang="en-US" sz="2025" dirty="0">
                <a:solidFill>
                  <a:schemeClr val="tx1"/>
                </a:solidFill>
                <a:latin typeface="Abadi Extra Light" panose="020B0204020104020204" pitchFamily="34" charset="0"/>
                <a:ea typeface="Arial" panose="020B0604020202020204" pitchFamily="34" charset="0"/>
              </a:rPr>
            </a:br>
            <a:r>
              <a:rPr lang="en-US" sz="2025" dirty="0">
                <a:solidFill>
                  <a:schemeClr val="tx1"/>
                </a:solidFill>
                <a:latin typeface="Abadi Extra Light" panose="020B0204020104020204" pitchFamily="34" charset="0"/>
                <a:ea typeface="Arial" panose="020B0604020202020204" pitchFamily="34" charset="0"/>
              </a:rPr>
              <a:t>Michelle Webb, </a:t>
            </a:r>
            <a:r>
              <a:rPr lang="en-US" sz="2025" dirty="0">
                <a:solidFill>
                  <a:schemeClr val="tx1"/>
                </a:solidFill>
                <a:latin typeface="Abadi Extra Light" panose="020B0204020104020204" pitchFamily="34" charset="0"/>
                <a:ea typeface="Times New Roman" panose="02020603050405020304" pitchFamily="18" charset="0"/>
              </a:rPr>
              <a:t>DNP, RN, BC-CHPCA: Committee Member</a:t>
            </a:r>
            <a:br>
              <a:rPr lang="en-US" sz="2025" dirty="0">
                <a:solidFill>
                  <a:schemeClr val="tx1"/>
                </a:solidFill>
                <a:latin typeface="Abadi Extra Light" panose="020B0204020104020204" pitchFamily="34" charset="0"/>
                <a:ea typeface="Times New Roman" panose="02020603050405020304" pitchFamily="18" charset="0"/>
              </a:rPr>
            </a:br>
            <a:r>
              <a:rPr lang="en-US" sz="2025" dirty="0">
                <a:solidFill>
                  <a:schemeClr val="tx1"/>
                </a:solidFill>
                <a:latin typeface="Abadi Extra Light" panose="020B0204020104020204" pitchFamily="34" charset="0"/>
                <a:ea typeface="Arial" panose="020B0604020202020204" pitchFamily="34" charset="0"/>
              </a:rPr>
              <a:t>Sarita Maturu, DO: Committee Member</a:t>
            </a:r>
            <a:br>
              <a:rPr lang="en-US" sz="2325" dirty="0">
                <a:latin typeface="Abadi Extra Light" panose="020B0204020104020204" pitchFamily="34" charset="0"/>
                <a:ea typeface="Arial" panose="020B0604020202020204" pitchFamily="34" charset="0"/>
              </a:rPr>
            </a:br>
            <a:br>
              <a:rPr lang="en-US" sz="2025" dirty="0">
                <a:latin typeface="Abadi Extra Light" panose="020B0204020104020204" pitchFamily="34" charset="0"/>
              </a:rPr>
            </a:br>
            <a:endParaRPr lang="en-US" sz="2025" dirty="0">
              <a:latin typeface="Abadi Extra Light" panose="020B02040201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3033C-EDD5-A9F4-1062-B98B61705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855" y="505637"/>
            <a:ext cx="1783857" cy="1360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29E2F-0CA1-F332-3C1B-32442952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855" y="2404847"/>
            <a:ext cx="1851820" cy="17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96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00" y="1233175"/>
            <a:ext cx="4242300" cy="1482300"/>
          </a:xfrm>
        </p:spPr>
        <p:txBody>
          <a:bodyPr wrap="square" anchor="b"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Project Aims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type="body" idx="2"/>
          </p:nvPr>
        </p:nvSpPr>
        <p:spPr>
          <a:xfrm>
            <a:off x="4507800" y="0"/>
            <a:ext cx="4568758" cy="5143500"/>
          </a:xfrm>
        </p:spPr>
        <p:txBody>
          <a:bodyPr wrap="square" anchor="ctr">
            <a:normAutofit/>
          </a:bodyPr>
          <a:lstStyle/>
          <a:p>
            <a:pPr marL="0" indent="0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sz="1500" dirty="0"/>
              <a:t> </a:t>
            </a:r>
          </a:p>
          <a:p>
            <a:pPr marL="342900">
              <a:lnSpc>
                <a:spcPct val="105000"/>
              </a:lnSpc>
              <a:spcAft>
                <a:spcPts val="600"/>
              </a:spcAft>
            </a:pPr>
            <a:r>
              <a:rPr lang="en-US" sz="2000" dirty="0">
                <a:effectLst/>
                <a:latin typeface="Abadi Extra Light" panose="020B0204020104020204" pitchFamily="34" charset="0"/>
                <a:cs typeface="Arial" panose="020B0604020202020204" pitchFamily="34" charset="0"/>
              </a:rPr>
              <a:t>Aim #1</a:t>
            </a:r>
            <a:r>
              <a:rPr lang="en-US" sz="2000" b="0" dirty="0">
                <a:effectLst/>
                <a:latin typeface="Abadi Extra Light" panose="020B0204020104020204" pitchFamily="34" charset="0"/>
                <a:cs typeface="Arial" panose="020B0604020202020204" pitchFamily="34" charset="0"/>
              </a:rPr>
              <a:t>: Evaluate provider use of the SAP in adult patients with epilepsy within </a:t>
            </a:r>
            <a:r>
              <a:rPr lang="en-US" sz="2000" b="0" dirty="0">
                <a:latin typeface="Abadi Extra Light" panose="020B0204020104020204" pitchFamily="34" charset="0"/>
                <a:cs typeface="Arial" panose="020B0604020202020204" pitchFamily="34" charset="0"/>
              </a:rPr>
              <a:t>16 weeks </a:t>
            </a:r>
            <a:r>
              <a:rPr lang="en-US" sz="2000" b="0" dirty="0">
                <a:effectLst/>
                <a:latin typeface="Abadi Extra Light" panose="020B0204020104020204" pitchFamily="34" charset="0"/>
                <a:cs typeface="Arial" panose="020B0604020202020204" pitchFamily="34" charset="0"/>
              </a:rPr>
              <a:t> of project implementation at The Ohio State University Wexner Medical Center</a:t>
            </a:r>
            <a:br>
              <a:rPr lang="en-US" sz="2000" b="0" dirty="0">
                <a:effectLst/>
                <a:latin typeface="Abadi Extra Light" panose="020B0204020104020204" pitchFamily="34" charset="0"/>
                <a:cs typeface="Arial" panose="020B0604020202020204" pitchFamily="34" charset="0"/>
              </a:rPr>
            </a:br>
            <a:endParaRPr lang="en-US" sz="2000" b="0" dirty="0">
              <a:effectLst/>
              <a:latin typeface="Abadi Extra Light" panose="020B0204020104020204" pitchFamily="34" charset="0"/>
              <a:cs typeface="Arial" panose="020B0604020202020204" pitchFamily="34" charset="0"/>
            </a:endParaRPr>
          </a:p>
          <a:p>
            <a:pPr marL="342900">
              <a:lnSpc>
                <a:spcPct val="105000"/>
              </a:lnSpc>
              <a:spcAft>
                <a:spcPts val="600"/>
              </a:spcAft>
            </a:pPr>
            <a:r>
              <a:rPr lang="en-US" sz="2000" dirty="0">
                <a:effectLst/>
                <a:latin typeface="Abadi Extra Light" panose="020B0204020104020204" pitchFamily="34" charset="0"/>
                <a:cs typeface="Arial" panose="020B0604020202020204" pitchFamily="34" charset="0"/>
              </a:rPr>
              <a:t>Aim #2</a:t>
            </a:r>
            <a:r>
              <a:rPr lang="en-US" sz="2000" b="0" dirty="0">
                <a:effectLst/>
                <a:latin typeface="Abadi Extra Light" panose="020B0204020104020204" pitchFamily="34" charset="0"/>
                <a:cs typeface="Arial" panose="020B0604020202020204" pitchFamily="34" charset="0"/>
              </a:rPr>
              <a:t>: Evaluate epilepsy knowledge and comfort scores  among adult patients and / or Care-partners with epilepsy before and after project implementation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US" sz="1500" b="1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US" sz="1500" b="1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42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44A89-2C7C-EA8F-C1F8-B3E1F2E98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95" y="827133"/>
            <a:ext cx="2764631" cy="3489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524C40-E825-9AD7-73DB-AF2D0391AAB9}"/>
              </a:ext>
            </a:extLst>
          </p:cNvPr>
          <p:cNvSpPr txBox="1"/>
          <p:nvPr/>
        </p:nvSpPr>
        <p:spPr>
          <a:xfrm>
            <a:off x="5029201" y="450167"/>
            <a:ext cx="2764631" cy="409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>
              <a:lnSpc>
                <a:spcPct val="200000"/>
              </a:lnSpc>
              <a:spcAft>
                <a:spcPts val="600"/>
              </a:spcAft>
            </a:pPr>
            <a:endParaRPr lang="en-US" sz="1200" kern="1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7F0A4-AE9B-2163-22CB-489EE2AF4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655159"/>
            <a:ext cx="2764631" cy="3789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FE04EB-9A87-3099-90D8-65A8C556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28" y="-110644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Tool:  SAP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28B1BB-3617-3E1F-E394-C5A2C320D854}"/>
              </a:ext>
            </a:extLst>
          </p:cNvPr>
          <p:cNvSpPr/>
          <p:nvPr/>
        </p:nvSpPr>
        <p:spPr>
          <a:xfrm>
            <a:off x="7322778" y="1722205"/>
            <a:ext cx="685800" cy="6564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472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4B77-9ED9-31C6-7983-4493C2B9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382" y="-16560"/>
            <a:ext cx="6172200" cy="8572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Tool: Knowledge and Comfort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47228-E18A-CF04-3949-ECCE766F881D}"/>
              </a:ext>
            </a:extLst>
          </p:cNvPr>
          <p:cNvSpPr txBox="1"/>
          <p:nvPr/>
        </p:nvSpPr>
        <p:spPr>
          <a:xfrm>
            <a:off x="0" y="517567"/>
            <a:ext cx="8913091" cy="4311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latin typeface="Abadi Extra Light" panose="020B0204020104020204" pitchFamily="34" charset="0"/>
                <a:ea typeface="Arial" panose="020B0604020202020204" pitchFamily="34" charset="0"/>
              </a:rPr>
              <a:t>Adapted from literature review (MIF) and assessed for face validity by 5 epilepsy experts (10-30 years of experience)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latin typeface="Abadi Extra Light" panose="020B0204020104020204" pitchFamily="34" charset="0"/>
                <a:ea typeface="Arial" panose="020B0604020202020204" pitchFamily="34" charset="0"/>
              </a:rPr>
              <a:t>Prior to implementation, five patients reviewed the survey for readability and comprehension.  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latin typeface="Abadi Extra Light" panose="020B0204020104020204" pitchFamily="34" charset="0"/>
                <a:ea typeface="Arial" panose="020B0604020202020204" pitchFamily="34" charset="0"/>
              </a:rPr>
              <a:t>Survey: 9 items and took less then five minutes to complete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latin typeface="Abadi Extra Light" panose="020B0204020104020204" pitchFamily="34" charset="0"/>
                <a:ea typeface="Arial" panose="020B0604020202020204" pitchFamily="34" charset="0"/>
              </a:rPr>
              <a:t>Knowledge and comfort were assessed using a 4-point Likert scale          			                           (1=strongly disagree to 4=strongly agree) </a:t>
            </a:r>
          </a:p>
        </p:txBody>
      </p:sp>
    </p:spTree>
    <p:extLst>
      <p:ext uri="{BB962C8B-B14F-4D97-AF65-F5344CB8AC3E}">
        <p14:creationId xmlns:p14="http://schemas.microsoft.com/office/powerpoint/2010/main" val="50893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F24C-7E23-6976-42A7-AC53D20C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36" y="205979"/>
            <a:ext cx="6743700" cy="85725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1"/>
                </a:solidFill>
                <a:latin typeface="Abadi Extra Light" panose="020B0204020104020204" pitchFamily="34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Abadi Extra Light" panose="020B0204020104020204" pitchFamily="34" charset="0"/>
              </a:rPr>
              <a:t>Knowledge and Comfort Questionnaire</a:t>
            </a:r>
            <a:br>
              <a:rPr lang="en-US" sz="3600" b="1" dirty="0"/>
            </a:br>
            <a:br>
              <a:rPr lang="en-US" sz="1800" dirty="0"/>
            </a:b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E9C99-BB34-6CAD-822D-F395718AD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53" y="1063229"/>
            <a:ext cx="3062913" cy="3182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EA7B1-547A-C704-B07C-7FFA309C1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186" y="1063229"/>
            <a:ext cx="3062914" cy="3182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23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3501-3CB6-64D8-8180-EA7BC47B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148307"/>
            <a:ext cx="831272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Methods :Implementation Flow Chart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386AD4E-2D8C-E377-73E7-434C79138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3186" y="2029014"/>
            <a:ext cx="1686521" cy="26550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500" b="1" dirty="0"/>
              <a:t>Patients received SAP Packet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b="1" dirty="0"/>
              <a:t>Completed Pre-Survey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b="1" dirty="0"/>
              <a:t>Initiated SAP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FC77F-ECBE-0A10-C1BC-AB1678E25504}"/>
              </a:ext>
            </a:extLst>
          </p:cNvPr>
          <p:cNvSpPr txBox="1"/>
          <p:nvPr/>
        </p:nvSpPr>
        <p:spPr>
          <a:xfrm>
            <a:off x="2678257" y="1722293"/>
            <a:ext cx="342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F22243-5CE8-8B17-244E-FE266728942D}"/>
              </a:ext>
            </a:extLst>
          </p:cNvPr>
          <p:cNvSpPr txBox="1"/>
          <p:nvPr/>
        </p:nvSpPr>
        <p:spPr>
          <a:xfrm>
            <a:off x="1098114" y="1262019"/>
            <a:ext cx="1750522" cy="415498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b="1" dirty="0"/>
              <a:t>Registration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4BDDE-4FAC-6FA7-239B-C976D4C16AD0}"/>
              </a:ext>
            </a:extLst>
          </p:cNvPr>
          <p:cNvSpPr txBox="1"/>
          <p:nvPr/>
        </p:nvSpPr>
        <p:spPr>
          <a:xfrm>
            <a:off x="3095214" y="960546"/>
            <a:ext cx="1555313" cy="10618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b="1" dirty="0"/>
              <a:t>Clinic Evaluation Room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806ACE-81C4-8922-A586-71A7312A3B60}"/>
              </a:ext>
            </a:extLst>
          </p:cNvPr>
          <p:cNvSpPr txBox="1"/>
          <p:nvPr/>
        </p:nvSpPr>
        <p:spPr>
          <a:xfrm>
            <a:off x="4875152" y="1302170"/>
            <a:ext cx="1272885" cy="646331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Checkout </a:t>
            </a:r>
          </a:p>
          <a:p>
            <a:r>
              <a:rPr lang="en-US" sz="1800" b="1" dirty="0"/>
              <a:t>Desk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F5CDFC-F0D1-F1A3-9C57-578775E840DA}"/>
              </a:ext>
            </a:extLst>
          </p:cNvPr>
          <p:cNvSpPr txBox="1"/>
          <p:nvPr/>
        </p:nvSpPr>
        <p:spPr>
          <a:xfrm>
            <a:off x="6451188" y="1292200"/>
            <a:ext cx="1351084" cy="36933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Departure</a:t>
            </a:r>
          </a:p>
        </p:txBody>
      </p:sp>
      <p:sp>
        <p:nvSpPr>
          <p:cNvPr id="24" name="Content Placeholder 20">
            <a:extLst>
              <a:ext uri="{FF2B5EF4-FFF2-40B4-BE49-F238E27FC236}">
                <a16:creationId xmlns:a16="http://schemas.microsoft.com/office/drawing/2014/main" id="{8B74DAC5-BA02-9C44-1645-1FD579671C80}"/>
              </a:ext>
            </a:extLst>
          </p:cNvPr>
          <p:cNvSpPr txBox="1">
            <a:spLocks/>
          </p:cNvSpPr>
          <p:nvPr/>
        </p:nvSpPr>
        <p:spPr>
          <a:xfrm>
            <a:off x="2964007" y="2143314"/>
            <a:ext cx="1686521" cy="265509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latin typeface="+mj-lt"/>
              </a:rPr>
              <a:t>Provider and Patient Collaborated on SAP completion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latin typeface="+mj-lt"/>
              </a:rPr>
              <a:t>Completed Post Survey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latin typeface="+mj-lt"/>
              </a:rPr>
              <a:t>Clarified SAP questions and concerns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5" name="Content Placeholder 20">
            <a:extLst>
              <a:ext uri="{FF2B5EF4-FFF2-40B4-BE49-F238E27FC236}">
                <a16:creationId xmlns:a16="http://schemas.microsoft.com/office/drawing/2014/main" id="{E2A6220F-BA1A-56D5-18D4-C5CFA428CCD5}"/>
              </a:ext>
            </a:extLst>
          </p:cNvPr>
          <p:cNvSpPr txBox="1">
            <a:spLocks/>
          </p:cNvSpPr>
          <p:nvPr/>
        </p:nvSpPr>
        <p:spPr>
          <a:xfrm>
            <a:off x="4673748" y="2127917"/>
            <a:ext cx="1686521" cy="265509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latin typeface="+mj-lt"/>
              </a:rPr>
              <a:t>Staff collected Surveys and placed them in a secure file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latin typeface="+mj-lt"/>
              </a:rPr>
              <a:t>Copied SAP for patients file and patient distribution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6" name="Content Placeholder 20">
            <a:extLst>
              <a:ext uri="{FF2B5EF4-FFF2-40B4-BE49-F238E27FC236}">
                <a16:creationId xmlns:a16="http://schemas.microsoft.com/office/drawing/2014/main" id="{1489AB46-4B29-7CE4-4D75-774C726E1BDF}"/>
              </a:ext>
            </a:extLst>
          </p:cNvPr>
          <p:cNvSpPr txBox="1">
            <a:spLocks/>
          </p:cNvSpPr>
          <p:nvPr/>
        </p:nvSpPr>
        <p:spPr>
          <a:xfrm>
            <a:off x="6229973" y="1999293"/>
            <a:ext cx="1686521" cy="265509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latin typeface="Arial" panose="020B0604020202020204" pitchFamily="34" charset="0"/>
              </a:rPr>
              <a:t>Departed clinic with SAP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78845F8-5234-C7C4-53AB-635F9FF05592}"/>
              </a:ext>
            </a:extLst>
          </p:cNvPr>
          <p:cNvSpPr/>
          <p:nvPr/>
        </p:nvSpPr>
        <p:spPr>
          <a:xfrm>
            <a:off x="2848636" y="1404961"/>
            <a:ext cx="175149" cy="53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F25C05A-7658-65D1-24E8-5352A03BC35F}"/>
              </a:ext>
            </a:extLst>
          </p:cNvPr>
          <p:cNvSpPr/>
          <p:nvPr/>
        </p:nvSpPr>
        <p:spPr>
          <a:xfrm>
            <a:off x="4620816" y="1459845"/>
            <a:ext cx="175149" cy="53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6546CA2-06D1-C564-7F45-8B2C9FD494A1}"/>
              </a:ext>
            </a:extLst>
          </p:cNvPr>
          <p:cNvSpPr/>
          <p:nvPr/>
        </p:nvSpPr>
        <p:spPr>
          <a:xfrm>
            <a:off x="6212038" y="1453286"/>
            <a:ext cx="175149" cy="53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3355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EF71-40D3-31CE-B772-F1E462FB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7" y="59749"/>
            <a:ext cx="8599054" cy="57583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ASAP Packet : Instructions, Demographics, Characteristics</a:t>
            </a:r>
          </a:p>
        </p:txBody>
      </p:sp>
      <p:pic>
        <p:nvPicPr>
          <p:cNvPr id="4" name="Picture 3" descr="A close-up of a form&#10;&#10;Description automatically generated">
            <a:extLst>
              <a:ext uri="{FF2B5EF4-FFF2-40B4-BE49-F238E27FC236}">
                <a16:creationId xmlns:a16="http://schemas.microsoft.com/office/drawing/2014/main" id="{FAACB3B5-23F0-F3EB-D1A4-25B60AFB1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718" y="697765"/>
            <a:ext cx="3753099" cy="3975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064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3863-7996-38B6-9ACB-1DACFD5B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396" y="215661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Arial" panose="020B0604020202020204" pitchFamily="34" charset="0"/>
              </a:rPr>
              <a:t>Data Analysis</a:t>
            </a:r>
            <a:br>
              <a:rPr lang="en-US" sz="3300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FCBD1-1FCE-8740-6BFC-D8E409C02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975" y="1192835"/>
            <a:ext cx="4271025" cy="772425"/>
          </a:xfrm>
        </p:spPr>
        <p:txBody>
          <a:bodyPr>
            <a:normAutofit fontScale="85000" lnSpcReduction="10000"/>
          </a:bodyPr>
          <a:lstStyle/>
          <a:p>
            <a:r>
              <a:rPr lang="en-US" sz="3400" dirty="0">
                <a:solidFill>
                  <a:schemeClr val="accent1"/>
                </a:solidFill>
                <a:latin typeface="Abadi Extra Light" panose="020B0204020104020204" pitchFamily="34" charset="0"/>
                <a:ea typeface="Arial" panose="020B0604020202020204" pitchFamily="34" charset="0"/>
              </a:rPr>
              <a:t>Provider SAP utilization rates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DE76-C598-67D2-4AF1-03D690580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030" y="1579048"/>
            <a:ext cx="7941748" cy="2591689"/>
          </a:xfrm>
        </p:spPr>
        <p:txBody>
          <a:bodyPr>
            <a:normAutofit fontScale="32500" lnSpcReduction="20000"/>
          </a:bodyPr>
          <a:lstStyle/>
          <a:p>
            <a:pPr marL="342900" lvl="1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8000" b="1" dirty="0">
                <a:latin typeface="Abadi Extra Light" panose="020B0204020104020204" pitchFamily="34" charset="0"/>
                <a:ea typeface="Arial" panose="020B0604020202020204" pitchFamily="34" charset="0"/>
              </a:rPr>
              <a:t>Weekly (Number of SAPs / Number of eligible patients)</a:t>
            </a:r>
          </a:p>
          <a:p>
            <a:pPr marL="342900" lvl="1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8000" b="1" dirty="0">
                <a:latin typeface="Abadi Extra Light" panose="020B0204020104020204" pitchFamily="34" charset="0"/>
                <a:ea typeface="Arial" panose="020B0604020202020204" pitchFamily="34" charset="0"/>
              </a:rPr>
              <a:t>Analyzed using descriptive statistics and a run chart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2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3863-7996-38B6-9ACB-1DACFD5B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1185" y="0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Arial" panose="020B0604020202020204" pitchFamily="34" charset="0"/>
              </a:rPr>
              <a:t>Data Analysis</a:t>
            </a:r>
            <a:br>
              <a:rPr lang="en-US" sz="3300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FCBD1-1FCE-8740-6BFC-D8E409C02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975" y="940386"/>
            <a:ext cx="4271025" cy="77242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Arial" panose="020B0604020202020204" pitchFamily="34" charset="0"/>
              </a:rPr>
              <a:t>Knowledge and comfort Scores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DE76-C598-67D2-4AF1-03D690580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163" y="1197202"/>
            <a:ext cx="8362663" cy="3757712"/>
          </a:xfrm>
        </p:spPr>
        <p:txBody>
          <a:bodyPr>
            <a:normAutofit/>
          </a:bodyPr>
          <a:lstStyle/>
          <a:p>
            <a:pPr marL="300038"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Abadi Extra Light" panose="020B0204020104020204" pitchFamily="34" charset="0"/>
                <a:ea typeface="Arial" panose="020B0604020202020204" pitchFamily="34" charset="0"/>
              </a:rPr>
              <a:t>Data  were coded into categories of  “Yes” or “No” based on the Likert scale responses.</a:t>
            </a:r>
          </a:p>
          <a:p>
            <a:pPr marL="300038"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Abadi Extra Light" panose="020B0204020104020204" pitchFamily="34" charset="0"/>
                <a:ea typeface="Arial" panose="020B0604020202020204" pitchFamily="34" charset="0"/>
              </a:rPr>
              <a:t>Those who reported Agree/Strongly Agree were coded as “Yes” and those reporting Disagree/Strongly Disagree were coded as “No.” </a:t>
            </a:r>
          </a:p>
          <a:p>
            <a:pPr marL="300038"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Abadi Extra Light" panose="020B0204020104020204" pitchFamily="34" charset="0"/>
                <a:ea typeface="Arial" panose="020B0604020202020204" pitchFamily="34" charset="0"/>
              </a:rPr>
              <a:t>The percentage was compared at pre and post-implementation using a </a:t>
            </a:r>
            <a:r>
              <a:rPr lang="en-US" sz="1800" b="1" dirty="0" err="1">
                <a:latin typeface="Abadi Extra Light" panose="020B0204020104020204" pitchFamily="34" charset="0"/>
                <a:ea typeface="Arial" panose="020B0604020202020204" pitchFamily="34" charset="0"/>
              </a:rPr>
              <a:t>McNemar</a:t>
            </a:r>
            <a:r>
              <a:rPr lang="en-US" sz="1800" b="1" dirty="0">
                <a:latin typeface="Abadi Extra Light" panose="020B0204020104020204" pitchFamily="34" charset="0"/>
                <a:ea typeface="Arial" panose="020B0604020202020204" pitchFamily="34" charset="0"/>
              </a:rPr>
              <a:t> test, as data were matched and binomial.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9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F9AF-E699-C0FE-B9EF-8A7C5797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971" y="0"/>
            <a:ext cx="6172200" cy="86922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Results: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Demographics and Clinical Characteristics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FAF9EA-B3CD-5B64-FF24-38F877C17312}"/>
              </a:ext>
            </a:extLst>
          </p:cNvPr>
          <p:cNvSpPr/>
          <p:nvPr/>
        </p:nvSpPr>
        <p:spPr>
          <a:xfrm>
            <a:off x="3164682" y="119300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5" name="Picture 4" descr="A table of information with text&#10;&#10;Description automatically generated">
            <a:extLst>
              <a:ext uri="{FF2B5EF4-FFF2-40B4-BE49-F238E27FC236}">
                <a16:creationId xmlns:a16="http://schemas.microsoft.com/office/drawing/2014/main" id="{1E2C3C19-44BB-9E26-C898-9D56C738B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35" y="379008"/>
            <a:ext cx="2905736" cy="3857171"/>
          </a:xfrm>
          <a:prstGeom prst="rect">
            <a:avLst/>
          </a:prstGeom>
        </p:spPr>
      </p:pic>
      <p:pic>
        <p:nvPicPr>
          <p:cNvPr id="9" name="Picture 8" descr="A table with numbers and a number of days&#10;&#10;Description automatically generated">
            <a:extLst>
              <a:ext uri="{FF2B5EF4-FFF2-40B4-BE49-F238E27FC236}">
                <a16:creationId xmlns:a16="http://schemas.microsoft.com/office/drawing/2014/main" id="{68E03B87-A08D-1877-E366-1031D8FCA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193" y="1238048"/>
            <a:ext cx="4649421" cy="270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44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CC348-B406-5C43-47D4-B4631649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06126"/>
            <a:ext cx="8520600" cy="6953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Demographics</a:t>
            </a:r>
            <a:br>
              <a:rPr lang="en-US" sz="3600" dirty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B6CA1-20F9-1B01-20B9-0E6EEC197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47" y="591682"/>
            <a:ext cx="8520600" cy="3266216"/>
          </a:xfrm>
        </p:spPr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2400" b="0" dirty="0">
                <a:latin typeface="+mj-lt"/>
                <a:cs typeface="FrankRuehl" panose="020F0502020204030204" pitchFamily="34" charset="-79"/>
              </a:rPr>
              <a:t>N</a:t>
            </a:r>
            <a:r>
              <a:rPr lang="en-US" sz="2400" b="0" i="1" dirty="0">
                <a:latin typeface="+mj-lt"/>
                <a:cs typeface="FrankRuehl" panose="020F0502020204030204" pitchFamily="34" charset="-79"/>
              </a:rPr>
              <a:t> </a:t>
            </a:r>
            <a:r>
              <a:rPr lang="en-US" sz="2400" b="0" dirty="0">
                <a:latin typeface="+mj-lt"/>
                <a:cs typeface="FrankRuehl" panose="020F0502020204030204" pitchFamily="34" charset="-79"/>
              </a:rPr>
              <a:t>= 204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400" b="0" dirty="0">
                <a:latin typeface="+mj-lt"/>
                <a:cs typeface="FrankRuehl" panose="020F0502020204030204" pitchFamily="34" charset="-79"/>
              </a:rPr>
              <a:t>~70% Patients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400" b="0" dirty="0">
                <a:latin typeface="+mj-lt"/>
                <a:cs typeface="FrankRuehl" panose="020F0502020204030204" pitchFamily="34" charset="-79"/>
              </a:rPr>
              <a:t>~72% White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400" b="0" dirty="0">
                <a:latin typeface="+mj-lt"/>
                <a:cs typeface="FrankRuehl" panose="020F0502020204030204" pitchFamily="34" charset="-79"/>
              </a:rPr>
              <a:t>~78% High school or higher level of education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400" b="0" dirty="0">
                <a:latin typeface="+mj-lt"/>
                <a:cs typeface="FrankRuehl" panose="020F0502020204030204" pitchFamily="34" charset="-79"/>
              </a:rPr>
              <a:t>Sex : Equal distribution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400" b="0" dirty="0">
                <a:latin typeface="+mj-lt"/>
                <a:cs typeface="FrankRuehl" panose="020F0502020204030204" pitchFamily="34" charset="-79"/>
              </a:rPr>
              <a:t>~60 % were not seizure free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400" b="0" dirty="0">
                <a:latin typeface="+mj-lt"/>
                <a:cs typeface="FrankRuehl" panose="020F0502020204030204" pitchFamily="34" charset="-79"/>
              </a:rPr>
              <a:t>~30 to 55%: GTCs, Cluster seizures or Prolonged seizures </a:t>
            </a:r>
          </a:p>
          <a:p>
            <a:pPr algn="l">
              <a:buFont typeface="Wingdings" panose="05000000000000000000" pitchFamily="2" charset="2"/>
              <a:buChar char="q"/>
            </a:pPr>
            <a:endParaRPr lang="en-US" b="1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1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FFFB8-C07E-DAAC-F71B-9F0C3FEB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" y="-104273"/>
            <a:ext cx="4242300" cy="14823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Epilepsy: 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2C24D-3784-76D8-4107-D2A9CDFED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0" y="1725600"/>
            <a:ext cx="4045200" cy="1235100"/>
          </a:xfrm>
        </p:spPr>
        <p:txBody>
          <a:bodyPr>
            <a:normAutofit fontScale="25000" lnSpcReduction="20000"/>
          </a:bodyPr>
          <a:lstStyle/>
          <a:p>
            <a:pPr algn="l">
              <a:buFont typeface="Wingdings" panose="05000000000000000000" pitchFamily="2" charset="2"/>
              <a:buChar char="q"/>
              <a:defRPr/>
            </a:pPr>
            <a:r>
              <a:rPr lang="en-US" sz="9600" b="1" dirty="0">
                <a:solidFill>
                  <a:schemeClr val="tx1"/>
                </a:solidFill>
                <a:latin typeface="Candara Light" panose="020E0502030303020204" pitchFamily="34" charset="0"/>
                <a:cs typeface="+mn-cs"/>
              </a:rPr>
              <a:t>One of the most common neurological disorders</a:t>
            </a:r>
          </a:p>
          <a:p>
            <a:pPr marL="0" indent="0" algn="l">
              <a:buNone/>
              <a:defRPr/>
            </a:pPr>
            <a:endParaRPr kumimoji="1" lang="en-US" altLang="en-US" sz="9600" b="1" dirty="0">
              <a:solidFill>
                <a:schemeClr val="tx1"/>
              </a:solidFill>
              <a:latin typeface="Candara Light" panose="020E0502030303020204" pitchFamily="34" charset="0"/>
            </a:endParaRPr>
          </a:p>
          <a:p>
            <a:pPr algn="l">
              <a:buFont typeface="Wingdings" panose="05000000000000000000" pitchFamily="2" charset="2"/>
              <a:buChar char="q"/>
              <a:defRPr/>
            </a:pPr>
            <a:r>
              <a:rPr kumimoji="1" lang="en-US" altLang="en-US" sz="9600" b="1" dirty="0">
                <a:solidFill>
                  <a:schemeClr val="tx1"/>
                </a:solidFill>
                <a:latin typeface="Candara Light" panose="020E0502030303020204" pitchFamily="34" charset="0"/>
              </a:rPr>
              <a:t>~3.5 million people in the US have epilepsy</a:t>
            </a:r>
            <a:endParaRPr kumimoji="1" lang="en-US" altLang="en-US" sz="9600" b="1" baseline="30000" dirty="0">
              <a:solidFill>
                <a:schemeClr val="tx1"/>
              </a:solidFill>
              <a:latin typeface="Candara Light" panose="020E0502030303020204" pitchFamily="34" charset="0"/>
            </a:endParaRPr>
          </a:p>
          <a:p>
            <a:pPr algn="l">
              <a:buFont typeface="Wingdings" panose="05000000000000000000" pitchFamily="2" charset="2"/>
              <a:buChar char="q"/>
              <a:defRPr/>
            </a:pPr>
            <a:endParaRPr kumimoji="1" lang="en-US" altLang="en-US" sz="9600" b="1" baseline="30000" dirty="0">
              <a:solidFill>
                <a:schemeClr val="tx1"/>
              </a:solidFill>
              <a:latin typeface="Candara Light" panose="020E0502030303020204" pitchFamily="34" charset="0"/>
            </a:endParaRPr>
          </a:p>
          <a:p>
            <a:pPr algn="l">
              <a:buFont typeface="Wingdings" panose="05000000000000000000" pitchFamily="2" charset="2"/>
              <a:buChar char="q"/>
              <a:defRPr/>
            </a:pPr>
            <a:r>
              <a:rPr kumimoji="1" lang="en-US" altLang="en-US" sz="9600" b="1" dirty="0">
                <a:solidFill>
                  <a:schemeClr val="tx1"/>
                </a:solidFill>
                <a:latin typeface="Candara Light" panose="020E0502030303020204" pitchFamily="34" charset="0"/>
              </a:rPr>
              <a:t>Cumulative adjusted lifetime risk: 1.3% to 3.1%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AA938-0345-035A-1870-FFFA7E8B81C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9500" y="1010402"/>
            <a:ext cx="3837000" cy="36951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br>
              <a:rPr lang="en-US" sz="7200" dirty="0">
                <a:ea typeface="+mj-ea"/>
                <a:cs typeface="+mj-cs"/>
              </a:rPr>
            </a:br>
            <a:br>
              <a:rPr lang="en-US" dirty="0"/>
            </a:br>
            <a:br>
              <a:rPr lang="en-US" b="1" dirty="0"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C0784D-6B25-1B61-7254-464174E8A4F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212556" y="191654"/>
            <a:ext cx="3290887" cy="45927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Candara Light" panose="020E0502030303020204" pitchFamily="34" charset="0"/>
                <a:ea typeface="ＭＳ Ｐゴシック" panose="020B0600070205080204" pitchFamily="34" charset="-128"/>
              </a:rPr>
              <a:t>Approximately 125,000 new cases of epilepsy are diagnosed annually</a:t>
            </a:r>
          </a:p>
          <a:p>
            <a:endParaRPr lang="en-US" sz="2400" b="1" dirty="0">
              <a:latin typeface="Candara Light" panose="020E0502030303020204" pitchFamily="34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Candara Light" panose="020E0502030303020204" pitchFamily="34" charset="0"/>
                <a:ea typeface="ＭＳ Ｐゴシック" panose="020B0600070205080204" pitchFamily="34" charset="-128"/>
              </a:rPr>
              <a:t>30% to 56% of People with epilepsy (PWE) continued to experience seizures</a:t>
            </a:r>
          </a:p>
        </p:txBody>
      </p:sp>
    </p:spTree>
    <p:extLst>
      <p:ext uri="{BB962C8B-B14F-4D97-AF65-F5344CB8AC3E}">
        <p14:creationId xmlns:p14="http://schemas.microsoft.com/office/powerpoint/2010/main" val="2668583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7FBEB-5E40-9E22-5CE5-F77B6B013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303" y="245816"/>
            <a:ext cx="8734697" cy="799213"/>
          </a:xfrm>
        </p:spPr>
        <p:txBody>
          <a:bodyPr>
            <a:normAutofit fontScale="62500" lnSpcReduction="20000"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Abadi Extra Light" panose="020B0204020104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r>
              <a:rPr lang="en-US" sz="3000" b="0" dirty="0">
                <a:solidFill>
                  <a:srgbClr val="000000"/>
                </a:solidFill>
                <a:latin typeface="Abadi Extra Light" panose="020B0204020104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3000" dirty="0">
                <a:solidFill>
                  <a:srgbClr val="000000"/>
                </a:solidFill>
                <a:latin typeface="Abadi Extra Light" panose="020B0204020104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Aim #1 </a:t>
            </a:r>
            <a:r>
              <a:rPr lang="en-US" sz="3000" dirty="0">
                <a:latin typeface="Abadi Extra Light" panose="020B0204020104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Evaluate provider use of the SAP in adult patients with epilepsy within 16 weeks  of project implementation at The Ohio State University Wexner Medical Center</a:t>
            </a:r>
            <a:r>
              <a:rPr lang="en-US" sz="3000" b="0" dirty="0">
                <a:solidFill>
                  <a:srgbClr val="000000"/>
                </a:solidFill>
                <a:latin typeface="Abadi Extra Light" panose="020B0204020104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 </a:t>
            </a:r>
            <a:endParaRPr lang="en-US" sz="3000" b="0" dirty="0">
              <a:latin typeface="Abadi Extra Light" panose="020B0204020104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2FB5E1-FD53-A86C-38CF-229996108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304" y="1001487"/>
            <a:ext cx="8125096" cy="3084910"/>
          </a:xfrm>
        </p:spPr>
        <p:txBody>
          <a:bodyPr>
            <a:normAutofit/>
          </a:bodyPr>
          <a:lstStyle/>
          <a:p>
            <a:pPr marL="0" indent="0">
              <a:lnSpc>
                <a:spcPts val="1238"/>
              </a:lnSpc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Abadi Extra Light" panose="020B0204020104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38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Five Providers at four Clinic Sites</a:t>
            </a:r>
          </a:p>
          <a:p>
            <a:pPr>
              <a:lnSpc>
                <a:spcPts val="1238"/>
              </a:lnSpc>
              <a:buFont typeface="Wingdings" panose="05000000000000000000" pitchFamily="2" charset="2"/>
              <a:buChar char="q"/>
            </a:pPr>
            <a:endParaRPr lang="en-US" dirty="0">
              <a:solidFill>
                <a:srgbClr val="000000"/>
              </a:solidFill>
              <a:latin typeface="Abadi Extra Light" panose="020B0204020104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38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The average rate across the 16-week measurement period was</a:t>
            </a:r>
          </a:p>
          <a:p>
            <a:pPr marL="0" indent="0">
              <a:lnSpc>
                <a:spcPts val="1238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badi Extra Light" panose="020B0204020104020204" pitchFamily="34" charset="0"/>
                <a:ea typeface="Times New Roman" panose="02020603050405020304" pitchFamily="18" charset="0"/>
              </a:rPr>
              <a:t>   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badi Extra Light" panose="020B0204020104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238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        51.4% which exceeds the 50% target rate</a:t>
            </a:r>
            <a:r>
              <a:rPr lang="en-US" dirty="0">
                <a:solidFill>
                  <a:srgbClr val="000000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. </a:t>
            </a:r>
          </a:p>
          <a:p>
            <a:pPr>
              <a:lnSpc>
                <a:spcPts val="1238"/>
              </a:lnSpc>
              <a:buFont typeface="Wingdings" panose="05000000000000000000" pitchFamily="2" charset="2"/>
              <a:buChar char="q"/>
            </a:pPr>
            <a:endParaRPr lang="en-US" dirty="0">
              <a:solidFill>
                <a:srgbClr val="000000"/>
              </a:solidFill>
              <a:latin typeface="Abadi Extra Light" panose="020B0204020104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38"/>
              </a:lnSpc>
              <a:buFont typeface="Wingdings" panose="05000000000000000000" pitchFamily="2" charset="2"/>
              <a:buChar char="q"/>
            </a:pPr>
            <a:endParaRPr lang="en-US" dirty="0">
              <a:solidFill>
                <a:srgbClr val="000000"/>
              </a:solidFill>
              <a:effectLst/>
              <a:latin typeface="Abadi Extra Light" panose="020B0204020104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38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The highest utilization rate occurred during Week 2 (82.4%) </a:t>
            </a:r>
          </a:p>
          <a:p>
            <a:pPr>
              <a:lnSpc>
                <a:spcPts val="1238"/>
              </a:lnSpc>
              <a:buFont typeface="Wingdings" panose="05000000000000000000" pitchFamily="2" charset="2"/>
              <a:buChar char="q"/>
            </a:pPr>
            <a:endParaRPr lang="en-US" dirty="0">
              <a:solidFill>
                <a:srgbClr val="000000"/>
              </a:solidFill>
              <a:latin typeface="Abadi Extra Light" panose="020B0204020104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38"/>
              </a:lnSpc>
              <a:buFont typeface="Wingdings" panose="05000000000000000000" pitchFamily="2" charset="2"/>
              <a:buChar char="q"/>
            </a:pPr>
            <a:endParaRPr lang="en-US" dirty="0">
              <a:solidFill>
                <a:srgbClr val="000000"/>
              </a:solidFill>
              <a:effectLst/>
              <a:latin typeface="Abadi Extra Light" panose="020B0204020104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38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Abadi Extra Light" panose="020B0204020104020204" pitchFamily="34" charset="0"/>
                <a:ea typeface="Times New Roman" panose="02020603050405020304" pitchFamily="18" charset="0"/>
              </a:rPr>
              <a:t>The</a:t>
            </a:r>
            <a:r>
              <a:rPr lang="en-US" dirty="0">
                <a:solidFill>
                  <a:srgbClr val="000000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 lowest utilization occurred during Week 10 (33.3%)</a:t>
            </a:r>
          </a:p>
          <a:p>
            <a:pPr marL="0" indent="0">
              <a:lnSpc>
                <a:spcPts val="1238"/>
              </a:lnSpc>
              <a:buNone/>
            </a:pPr>
            <a:endParaRPr lang="en-US" dirty="0">
              <a:solidFill>
                <a:srgbClr val="000000"/>
              </a:solidFill>
              <a:effectLst/>
              <a:latin typeface="Abadi Extra Light" panose="020B0204020104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38"/>
              </a:lnSpc>
              <a:buFont typeface="Wingdings" panose="05000000000000000000" pitchFamily="2" charset="2"/>
              <a:buChar char="q"/>
            </a:pPr>
            <a:endParaRPr lang="en-US" dirty="0">
              <a:solidFill>
                <a:srgbClr val="000000"/>
              </a:solidFill>
              <a:latin typeface="Abadi Extra Light" panose="020B0204020104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38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00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Barriers</a:t>
            </a:r>
            <a:r>
              <a:rPr lang="en-US" dirty="0">
                <a:solidFill>
                  <a:srgbClr val="000000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: Time, Provider Perception of SAP relevance, Language </a:t>
            </a:r>
            <a:r>
              <a:rPr lang="en-US" sz="1500" dirty="0">
                <a:solidFill>
                  <a:srgbClr val="000000"/>
                </a:solidFill>
                <a:latin typeface="Abadi Extra Light" panose="020B0204020104020204" pitchFamily="34" charset="0"/>
                <a:ea typeface="Times New Roman" panose="02020603050405020304" pitchFamily="18" charset="0"/>
              </a:rPr>
              <a:t>(n=1)</a:t>
            </a:r>
          </a:p>
          <a:p>
            <a:pPr>
              <a:lnSpc>
                <a:spcPts val="1238"/>
              </a:lnSpc>
              <a:buFont typeface="Wingdings" panose="05000000000000000000" pitchFamily="2" charset="2"/>
              <a:buChar char="q"/>
            </a:pPr>
            <a:endParaRPr lang="en-US" dirty="0">
              <a:solidFill>
                <a:srgbClr val="000000"/>
              </a:solidFill>
              <a:latin typeface="Abadi Extra Light" panose="020B0204020104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38"/>
              </a:lnSpc>
              <a:buFont typeface="Wingdings" panose="05000000000000000000" pitchFamily="2" charset="2"/>
              <a:buChar char="q"/>
            </a:pPr>
            <a:endParaRPr lang="en-US" b="1" dirty="0">
              <a:solidFill>
                <a:srgbClr val="000000"/>
              </a:solidFill>
              <a:effectLst/>
              <a:latin typeface="Abadi Extra Light" panose="020B0204020104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38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00"/>
                </a:solidFill>
                <a:latin typeface="Abadi Extra Light" panose="020B0204020104020204" pitchFamily="34" charset="0"/>
                <a:ea typeface="Times New Roman" panose="02020603050405020304" pitchFamily="18" charset="0"/>
              </a:rPr>
              <a:t>Facilitators</a:t>
            </a:r>
            <a:r>
              <a:rPr lang="en-US" dirty="0">
                <a:solidFill>
                  <a:srgbClr val="000000"/>
                </a:solidFill>
                <a:latin typeface="Abadi Extra Light" panose="020B0204020104020204" pitchFamily="34" charset="0"/>
                <a:ea typeface="Times New Roman" panose="02020603050405020304" pitchFamily="18" charset="0"/>
              </a:rPr>
              <a:t>: 1  Page SAP, Patient Involvement, RN assistance with SAP</a:t>
            </a:r>
            <a:endParaRPr lang="en-US" dirty="0">
              <a:effectLst/>
              <a:latin typeface="Abadi Extra Light" panose="020B0204020104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37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3501-3CB6-64D8-8180-EA7BC47B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0002"/>
            <a:ext cx="8306753" cy="661668"/>
          </a:xfrm>
        </p:spPr>
        <p:txBody>
          <a:bodyPr>
            <a:normAutofit/>
          </a:bodyPr>
          <a:lstStyle/>
          <a:p>
            <a:pPr marL="1714500"/>
            <a:r>
              <a:rPr lang="en-US" dirty="0">
                <a:solidFill>
                  <a:schemeClr val="accent1"/>
                </a:solidFill>
                <a:latin typeface="Abadi Extra Light" panose="020B0204020104020204" pitchFamily="34" charset="0"/>
              </a:rPr>
              <a:t>Results Aim 1: Average Utilization 51.4%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694396"/>
              </p:ext>
            </p:extLst>
          </p:nvPr>
        </p:nvGraphicFramePr>
        <p:xfrm>
          <a:off x="759125" y="561666"/>
          <a:ext cx="7039154" cy="350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428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3501-3CB6-64D8-8180-EA7BC47B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28" y="333521"/>
            <a:ext cx="7037243" cy="857250"/>
          </a:xfrm>
        </p:spPr>
        <p:txBody>
          <a:bodyPr>
            <a:normAutofit fontScale="90000"/>
          </a:bodyPr>
          <a:lstStyle/>
          <a:p>
            <a:pPr marL="1714500"/>
            <a:r>
              <a:rPr lang="en-US" b="1" dirty="0">
                <a:solidFill>
                  <a:schemeClr val="tx2"/>
                </a:solidFill>
                <a:effectLst/>
                <a:latin typeface="Abadi Extra Light" panose="020B0204020104020204" pitchFamily="34" charset="0"/>
                <a:ea typeface="Arial" panose="020B0604020202020204" pitchFamily="34" charset="0"/>
              </a:rPr>
              <a:t>Results: Aim 2</a:t>
            </a:r>
            <a:br>
              <a:rPr lang="en-US" sz="1350" dirty="0">
                <a:latin typeface="Abadi Extra Light" panose="020B0204020104020204" pitchFamily="34" charset="0"/>
                <a:ea typeface="Arial" panose="020B0604020202020204" pitchFamily="34" charset="0"/>
              </a:rPr>
            </a:br>
            <a:r>
              <a:rPr lang="en-US" sz="1350" dirty="0">
                <a:latin typeface="Calibri" panose="020F0502020204030204" pitchFamily="34" charset="0"/>
                <a:ea typeface="Arial" panose="020B0604020202020204" pitchFamily="34" charset="0"/>
              </a:rPr>
              <a:t>.  </a:t>
            </a:r>
            <a:br>
              <a:rPr lang="en-US" sz="1350" dirty="0"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3000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4F319-46CD-99B2-D065-98109E6A5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02" y="520282"/>
            <a:ext cx="6374338" cy="350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35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D44012F-A2CB-2E97-70EC-6C3E44907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637826"/>
              </p:ext>
            </p:extLst>
          </p:nvPr>
        </p:nvGraphicFramePr>
        <p:xfrm>
          <a:off x="772064" y="207034"/>
          <a:ext cx="7599872" cy="3579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2330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6C1F9A-EF42-2129-0732-92CE94F8CE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034072"/>
              </p:ext>
            </p:extLst>
          </p:nvPr>
        </p:nvGraphicFramePr>
        <p:xfrm>
          <a:off x="457200" y="117567"/>
          <a:ext cx="8057072" cy="4014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6869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3501-3CB6-64D8-8180-EA7BC47B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875" y="-103517"/>
            <a:ext cx="6390409" cy="857250"/>
          </a:xfrm>
        </p:spPr>
        <p:txBody>
          <a:bodyPr>
            <a:normAutofit fontScale="90000"/>
          </a:bodyPr>
          <a:lstStyle/>
          <a:p>
            <a:pPr marL="1714500"/>
            <a:r>
              <a:rPr lang="en-US" sz="4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Results</a:t>
            </a: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b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3000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36D38-EF70-67E0-020B-A3CF7FBA1707}"/>
              </a:ext>
            </a:extLst>
          </p:cNvPr>
          <p:cNvSpPr txBox="1"/>
          <p:nvPr/>
        </p:nvSpPr>
        <p:spPr>
          <a:xfrm>
            <a:off x="288984" y="325108"/>
            <a:ext cx="856603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/>
            <a:endParaRPr lang="en-US" sz="18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57175" indent="-257175">
              <a:buFont typeface="Courier New" panose="02070309020205020404" pitchFamily="49" charset="0"/>
              <a:buChar char="o"/>
            </a:pPr>
            <a:r>
              <a:rPr lang="en-US" sz="2400" kern="100" dirty="0"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Pre-intervention, 171/195  participants (87 %) Felt that all patients with epilepsy should have SAPs (24/195 did not )</a:t>
            </a:r>
          </a:p>
          <a:p>
            <a:endParaRPr lang="en-US" sz="2400" kern="100" dirty="0"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Courier New" panose="02070309020205020404" pitchFamily="49" charset="0"/>
              <a:buChar char="o"/>
            </a:pPr>
            <a:r>
              <a:rPr lang="en-US" sz="2400" kern="100" dirty="0"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Missing Data points :9 patients 204-9=195</a:t>
            </a:r>
          </a:p>
          <a:p>
            <a:pPr marL="257175" indent="-257175">
              <a:buFont typeface="Courier New" panose="02070309020205020404" pitchFamily="49" charset="0"/>
              <a:buChar char="o"/>
            </a:pPr>
            <a:endParaRPr lang="en-US" sz="2400" kern="100" dirty="0"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Courier New" panose="02070309020205020404" pitchFamily="49" charset="0"/>
              <a:buChar char="o"/>
            </a:pPr>
            <a:r>
              <a:rPr lang="en-US" sz="2400" kern="100" dirty="0"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Post-intervention , 98 %  (193/195) felt</a:t>
            </a:r>
          </a:p>
          <a:p>
            <a:r>
              <a:rPr lang="en-US" sz="2400" kern="100" dirty="0"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that all people with seizures should have a SAP.  </a:t>
            </a:r>
          </a:p>
          <a:p>
            <a:endParaRPr lang="en-US" sz="2400" kern="100" dirty="0"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was a statistically significant difference                                      McNemar p &lt; .001). </a:t>
            </a:r>
          </a:p>
          <a:p>
            <a:endParaRPr 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08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CBE6-8B62-7184-F641-BA6119DA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92" y="-38798"/>
            <a:ext cx="6172200" cy="90348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27B01A-2036-325F-9DD9-4E0B2B05B8A5}"/>
              </a:ext>
            </a:extLst>
          </p:cNvPr>
          <p:cNvSpPr txBox="1"/>
          <p:nvPr/>
        </p:nvSpPr>
        <p:spPr>
          <a:xfrm>
            <a:off x="96982" y="477705"/>
            <a:ext cx="8950036" cy="3801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212121"/>
                </a:solidFill>
                <a:latin typeface="Abadi Extra Light" panose="020B0204020104020204" pitchFamily="34" charset="0"/>
                <a:ea typeface="Arial" panose="020B0604020202020204" pitchFamily="34" charset="0"/>
              </a:rPr>
              <a:t>Standardizing Seizure Action plans (SAP) can increase utilization in adult epilepsy care center.</a:t>
            </a:r>
          </a:p>
          <a:p>
            <a:pPr marL="257175" indent="-257175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212121"/>
                </a:solidFill>
                <a:latin typeface="Abadi Extra Light" panose="020B0204020104020204" pitchFamily="34" charset="0"/>
                <a:ea typeface="Arial" panose="020B0604020202020204" pitchFamily="34" charset="0"/>
              </a:rPr>
              <a:t>SAPs improve patient and care partner knowledge and comfort of managing seizure emergencies.</a:t>
            </a:r>
            <a:endParaRPr lang="en-US" sz="2000" b="1" dirty="0">
              <a:latin typeface="Abadi Extra Light" panose="020B0204020104020204" pitchFamily="34" charset="0"/>
              <a:ea typeface="Arial" panose="020B0604020202020204" pitchFamily="34" charset="0"/>
            </a:endParaRPr>
          </a:p>
          <a:p>
            <a:pPr marL="257175" indent="-257175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212121"/>
                </a:solidFill>
                <a:latin typeface="Abadi Extra Light" panose="020B0204020104020204" pitchFamily="34" charset="0"/>
                <a:ea typeface="Arial" panose="020B0604020202020204" pitchFamily="34" charset="0"/>
              </a:rPr>
              <a:t>Ninety-eight percent of adult patients with epilepsy or care partners felt that all patients with epilepsy should have a SAP</a:t>
            </a:r>
            <a:r>
              <a:rPr lang="en-US" sz="2400" b="1" dirty="0">
                <a:solidFill>
                  <a:srgbClr val="212121"/>
                </a:solidFill>
                <a:latin typeface="Abadi Extra Light" panose="020B0204020104020204" pitchFamily="34" charset="0"/>
                <a:ea typeface="Arial" panose="020B0604020202020204" pitchFamily="34" charset="0"/>
              </a:rPr>
              <a:t>.</a:t>
            </a:r>
            <a:endParaRPr lang="en-US" sz="2400" b="1" dirty="0">
              <a:latin typeface="Abadi Extra Light" panose="020B0204020104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00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7F9D3-A2F7-0F1D-B92B-56E28B2A1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188" y="181766"/>
            <a:ext cx="3030141" cy="479822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accent1"/>
                </a:solidFill>
              </a:rPr>
              <a:t>Sustainability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5F620-CB07-28B4-2660-9025B4881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93" y="645684"/>
            <a:ext cx="3030141" cy="2655094"/>
          </a:xfrm>
        </p:spPr>
        <p:txBody>
          <a:bodyPr>
            <a:normAutofit fontScale="25000" lnSpcReduction="20000"/>
          </a:bodyPr>
          <a:lstStyle/>
          <a:p>
            <a:r>
              <a:rPr lang="en-US" sz="7800" b="1" dirty="0">
                <a:latin typeface="Corbel Light" panose="020B0303020204020204" pitchFamily="34" charset="0"/>
              </a:rPr>
              <a:t>EMR</a:t>
            </a:r>
          </a:p>
          <a:p>
            <a:endParaRPr lang="en-US" sz="7800" b="1" dirty="0">
              <a:latin typeface="Corbel Light" panose="020B0303020204020204" pitchFamily="34" charset="0"/>
            </a:endParaRPr>
          </a:p>
          <a:p>
            <a:r>
              <a:rPr lang="en-US" sz="7800" b="1" dirty="0">
                <a:latin typeface="Corbel Light" panose="020B0303020204020204" pitchFamily="34" charset="0"/>
              </a:rPr>
              <a:t>APP  QOL Clinics</a:t>
            </a:r>
          </a:p>
          <a:p>
            <a:endParaRPr lang="en-US" sz="7800" b="1" dirty="0">
              <a:latin typeface="Corbel Light" panose="020B0303020204020204" pitchFamily="34" charset="0"/>
            </a:endParaRPr>
          </a:p>
          <a:p>
            <a:r>
              <a:rPr lang="en-US" sz="7800" b="1" dirty="0">
                <a:latin typeface="Corbel Light" panose="020B0303020204020204" pitchFamily="34" charset="0"/>
              </a:rPr>
              <a:t>Metrics</a:t>
            </a:r>
          </a:p>
          <a:p>
            <a:endParaRPr lang="en-US" sz="7800" b="1" dirty="0">
              <a:latin typeface="Corbel Light" panose="020B0303020204020204" pitchFamily="34" charset="0"/>
            </a:endParaRPr>
          </a:p>
          <a:p>
            <a:r>
              <a:rPr lang="en-US" sz="7800" b="1" dirty="0">
                <a:latin typeface="Corbel Light" panose="020B0303020204020204" pitchFamily="34" charset="0"/>
              </a:rPr>
              <a:t>Continue to assess Barriers and Facilitators</a:t>
            </a:r>
          </a:p>
          <a:p>
            <a:endParaRPr lang="en-US" sz="7800" b="1" dirty="0">
              <a:latin typeface="Corbel Light" panose="020B0303020204020204" pitchFamily="34" charset="0"/>
            </a:endParaRPr>
          </a:p>
          <a:p>
            <a:r>
              <a:rPr lang="en-US" sz="7800" b="1" dirty="0">
                <a:latin typeface="Corbel Light" panose="020B0303020204020204" pitchFamily="34" charset="0"/>
              </a:rPr>
              <a:t>Updates on Utilization Rates and Outcomes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4BB10-749D-34E1-29EF-4414C2ADA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90666" y="165862"/>
            <a:ext cx="3031331" cy="479822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accent1"/>
                </a:solidFill>
              </a:rPr>
              <a:t>Dissemination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10629-450A-FFF8-3D2E-68AEDAD16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82971" y="616268"/>
            <a:ext cx="4205247" cy="3454826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>
                <a:latin typeface="Corbel Light" panose="020B0303020204020204" pitchFamily="34" charset="0"/>
              </a:rPr>
              <a:t>ER</a:t>
            </a:r>
          </a:p>
          <a:p>
            <a:endParaRPr lang="en-US" sz="8000" b="1" dirty="0">
              <a:latin typeface="Corbel Light" panose="020B0303020204020204" pitchFamily="34" charset="0"/>
            </a:endParaRPr>
          </a:p>
          <a:p>
            <a:r>
              <a:rPr lang="en-US" sz="8000" b="1" dirty="0">
                <a:latin typeface="Corbel Light" panose="020B0303020204020204" pitchFamily="34" charset="0"/>
              </a:rPr>
              <a:t>General Neurology</a:t>
            </a:r>
          </a:p>
          <a:p>
            <a:endParaRPr lang="en-US" sz="8000" b="1" dirty="0">
              <a:latin typeface="Corbel Light" panose="020B0303020204020204" pitchFamily="34" charset="0"/>
            </a:endParaRPr>
          </a:p>
          <a:p>
            <a:r>
              <a:rPr lang="en-US" sz="8000" b="1" dirty="0">
                <a:latin typeface="Corbel Light" panose="020B0303020204020204" pitchFamily="34" charset="0"/>
              </a:rPr>
              <a:t>Primary Care/Inpatient Units</a:t>
            </a:r>
          </a:p>
          <a:p>
            <a:endParaRPr lang="en-US" sz="8000" b="1" dirty="0">
              <a:latin typeface="Corbel Light" panose="020B0303020204020204" pitchFamily="34" charset="0"/>
            </a:endParaRPr>
          </a:p>
          <a:p>
            <a:r>
              <a:rPr lang="en-US" sz="8000" b="1" dirty="0">
                <a:latin typeface="Corbel Light" panose="020B0303020204020204" pitchFamily="34" charset="0"/>
              </a:rPr>
              <a:t>Publication Submission : </a:t>
            </a:r>
            <a:r>
              <a:rPr lang="en-US" sz="8000" b="1" i="1" dirty="0">
                <a:latin typeface="Corbel Light" panose="020B0303020204020204" pitchFamily="34" charset="0"/>
              </a:rPr>
              <a:t>Neurology Clinical Practice</a:t>
            </a:r>
          </a:p>
          <a:p>
            <a:endParaRPr lang="en-US" sz="8000" b="1" dirty="0">
              <a:latin typeface="Corbel Light" panose="020B0303020204020204" pitchFamily="34" charset="0"/>
            </a:endParaRPr>
          </a:p>
          <a:p>
            <a:r>
              <a:rPr lang="en-US" sz="8000" b="1" dirty="0">
                <a:latin typeface="Corbel Light" panose="020B0303020204020204" pitchFamily="34" charset="0"/>
              </a:rPr>
              <a:t>Local, National and International Meetings:</a:t>
            </a:r>
          </a:p>
          <a:p>
            <a:pPr marL="0" indent="0">
              <a:buNone/>
            </a:pPr>
            <a:endParaRPr lang="en-US" sz="4650" dirty="0">
              <a:latin typeface="Corbel Light" panose="020B03030202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9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4761-4B04-5D66-7478-D2947069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36675"/>
            <a:ext cx="8520600" cy="5727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</a:rPr>
              <a:t>Thank You!</a:t>
            </a:r>
          </a:p>
        </p:txBody>
      </p:sp>
      <p:pic>
        <p:nvPicPr>
          <p:cNvPr id="5" name="Content Placeholder 4" descr="A group of people posing for a photo">
            <a:extLst>
              <a:ext uri="{FF2B5EF4-FFF2-40B4-BE49-F238E27FC236}">
                <a16:creationId xmlns:a16="http://schemas.microsoft.com/office/drawing/2014/main" id="{C09BF144-3F60-FEC3-7448-47BDA6129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52690"/>
          <a:stretch/>
        </p:blipFill>
        <p:spPr>
          <a:xfrm>
            <a:off x="126336" y="709375"/>
            <a:ext cx="8520600" cy="3780169"/>
          </a:xfrm>
          <a:noFill/>
        </p:spPr>
      </p:pic>
    </p:spTree>
    <p:extLst>
      <p:ext uri="{BB962C8B-B14F-4D97-AF65-F5344CB8AC3E}">
        <p14:creationId xmlns:p14="http://schemas.microsoft.com/office/powerpoint/2010/main" val="2125752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935DF8-22A2-FA17-1E73-1997F9653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42" y="169104"/>
            <a:ext cx="3546107" cy="432451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4678D-F266-F262-686D-817275336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6769" y="1631157"/>
            <a:ext cx="3031331" cy="2655094"/>
          </a:xfrm>
        </p:spPr>
        <p:txBody>
          <a:bodyPr>
            <a:normAutofit/>
          </a:bodyPr>
          <a:lstStyle/>
          <a:p>
            <a:pPr marL="0">
              <a:spcAft>
                <a:spcPts val="450"/>
              </a:spcAft>
            </a:pPr>
            <a:endParaRPr lang="en-US" dirty="0">
              <a:effectLst/>
            </a:endParaRPr>
          </a:p>
          <a:p>
            <a:pPr marL="0" indent="0">
              <a:spcAft>
                <a:spcPts val="450"/>
              </a:spcAft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14F92B-13A2-A611-20EF-ED8607134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891" y="169104"/>
            <a:ext cx="3413759" cy="4227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153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90" y="1202125"/>
            <a:ext cx="4242300" cy="14823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Uncontrolled Seizures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795712" y="150230"/>
            <a:ext cx="4045200" cy="4493623"/>
          </a:xfrm>
        </p:spPr>
        <p:txBody>
          <a:bodyPr>
            <a:normAutofit fontScale="55000" lnSpcReduction="20000"/>
          </a:bodyPr>
          <a:lstStyle/>
          <a:p>
            <a:pPr algn="l">
              <a:buFont typeface="Wingdings" panose="05000000000000000000" pitchFamily="2" charset="2"/>
              <a:buChar char="q"/>
            </a:pPr>
            <a:endParaRPr lang="en-US" sz="1500" b="1" dirty="0"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3800" b="1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healthcare utilization: 1-5 % annual </a:t>
            </a:r>
          </a:p>
          <a:p>
            <a:pPr marL="596900" lvl="1" indent="0" algn="l">
              <a:buNone/>
            </a:pPr>
            <a:r>
              <a:rPr lang="en-US" sz="3800" b="1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visits</a:t>
            </a:r>
          </a:p>
          <a:p>
            <a:pPr marL="0" indent="0" algn="l">
              <a:buNone/>
            </a:pPr>
            <a:endParaRPr lang="en-US" sz="3800" b="1" dirty="0"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3800" b="1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50% report the need to discontinue </a:t>
            </a:r>
          </a:p>
          <a:p>
            <a:pPr marL="596900" lvl="1" indent="0" algn="l">
              <a:buNone/>
            </a:pPr>
            <a:r>
              <a:rPr lang="en-US" sz="3800" b="1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employment due to recurrent seizures</a:t>
            </a:r>
          </a:p>
          <a:p>
            <a:pPr algn="l">
              <a:buFont typeface="Wingdings" panose="05000000000000000000" pitchFamily="2" charset="2"/>
              <a:buChar char="q"/>
            </a:pPr>
            <a:endParaRPr lang="en-US" sz="3800" b="1" dirty="0"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3800" b="1" dirty="0">
                <a:solidFill>
                  <a:srgbClr val="1C1D1E"/>
                </a:solidFill>
                <a:latin typeface="Candara Light" panose="020E0502030303020204" pitchFamily="34" charset="0"/>
              </a:rPr>
              <a:t>When extrapolating to the US population of epilepsy patients, caregivers annual </a:t>
            </a:r>
          </a:p>
          <a:p>
            <a:pPr marL="114300" indent="0" algn="l">
              <a:buNone/>
            </a:pPr>
            <a:r>
              <a:rPr lang="en-US" sz="3800" b="1" dirty="0">
                <a:solidFill>
                  <a:srgbClr val="1C1D1E"/>
                </a:solidFill>
                <a:latin typeface="Candara Light" panose="020E0502030303020204" pitchFamily="34" charset="0"/>
              </a:rPr>
              <a:t>      costs exceeded $62 billion</a:t>
            </a:r>
          </a:p>
          <a:p>
            <a:pPr marL="0" indent="0" algn="l">
              <a:buNone/>
            </a:pPr>
            <a:endParaRPr lang="en-US" sz="1950" b="1" dirty="0">
              <a:latin typeface="Candara Light" panose="020E0502030303020204" pitchFamily="34" charset="0"/>
            </a:endParaRPr>
          </a:p>
          <a:p>
            <a:pPr marL="0" indent="0" algn="l">
              <a:buNone/>
            </a:pPr>
            <a:r>
              <a:rPr lang="en-US" sz="2100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Buchhalter, Shafer, Buelow et al, 2021; Penovich, Buelow, Steinberg et al, 2017 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1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975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Clinical Problem</a:t>
            </a:r>
            <a:br>
              <a:rPr lang="en-US" dirty="0">
                <a:solidFill>
                  <a:srgbClr val="003974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572000" y="460550"/>
            <a:ext cx="4045200" cy="1235100"/>
          </a:xfrm>
        </p:spPr>
        <p:txBody>
          <a:bodyPr>
            <a:normAutofit fontScale="25000" lnSpcReduction="20000"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 Light" panose="020E0502030303020204" pitchFamily="34" charset="0"/>
              </a:rPr>
              <a:t>Psychosocial </a:t>
            </a:r>
          </a:p>
          <a:p>
            <a:pPr lvl="2" algn="l">
              <a:buFont typeface="Wingdings" panose="05000000000000000000" pitchFamily="2" charset="2"/>
              <a:buChar char="q"/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 Light" panose="020E0502030303020204" pitchFamily="34" charset="0"/>
              </a:rPr>
              <a:t>Driving</a:t>
            </a:r>
          </a:p>
          <a:p>
            <a:pPr lvl="2" algn="l">
              <a:buFont typeface="Wingdings" panose="05000000000000000000" pitchFamily="2" charset="2"/>
              <a:buChar char="q"/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 Light" panose="020E0502030303020204" pitchFamily="34" charset="0"/>
              </a:rPr>
              <a:t>Stigma</a:t>
            </a:r>
          </a:p>
          <a:p>
            <a:pPr lvl="2" algn="l">
              <a:buFont typeface="Wingdings" panose="05000000000000000000" pitchFamily="2" charset="2"/>
              <a:buChar char="q"/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 Light" panose="020E0502030303020204" pitchFamily="34" charset="0"/>
              </a:rPr>
              <a:t>Relationships</a:t>
            </a:r>
          </a:p>
          <a:p>
            <a:pPr lvl="2" algn="l">
              <a:buFont typeface="Wingdings" panose="05000000000000000000" pitchFamily="2" charset="2"/>
              <a:buChar char="q"/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 Light" panose="020E0502030303020204" pitchFamily="34" charset="0"/>
              </a:rPr>
              <a:t>Education / Employment</a:t>
            </a:r>
          </a:p>
          <a:p>
            <a:pPr marL="1511300" lvl="3" indent="0" algn="l"/>
            <a:endParaRPr lang="en-US" sz="9600" dirty="0">
              <a:solidFill>
                <a:schemeClr val="tx1">
                  <a:lumMod val="75000"/>
                  <a:lumOff val="25000"/>
                </a:schemeClr>
              </a:solidFill>
              <a:latin typeface="Candara Light" panose="020E0502030303020204" pitchFamily="34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 Light" panose="020E0502030303020204" pitchFamily="34" charset="0"/>
              </a:rPr>
              <a:t>Mortality</a:t>
            </a:r>
          </a:p>
          <a:p>
            <a:pPr lvl="2" algn="l">
              <a:buFont typeface="Wingdings" panose="05000000000000000000" pitchFamily="2" charset="2"/>
              <a:buChar char="q"/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 Light" panose="020E0502030303020204" pitchFamily="34" charset="0"/>
              </a:rPr>
              <a:t>Suicide</a:t>
            </a:r>
          </a:p>
          <a:p>
            <a:pPr lvl="2" algn="l">
              <a:buFont typeface="Wingdings" panose="05000000000000000000" pitchFamily="2" charset="2"/>
              <a:buChar char="q"/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 Light" panose="020E0502030303020204" pitchFamily="34" charset="0"/>
              </a:rPr>
              <a:t> Status epilepticus</a:t>
            </a:r>
          </a:p>
          <a:p>
            <a:pPr lvl="2" algn="l">
              <a:buFont typeface="Wingdings" panose="05000000000000000000" pitchFamily="2" charset="2"/>
              <a:buChar char="q"/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 Light" panose="020E0502030303020204" pitchFamily="34" charset="0"/>
              </a:rPr>
              <a:t>Sudden Unexpected Death in Epilepsy Patients (SUDEP)</a:t>
            </a:r>
          </a:p>
          <a:p>
            <a:pPr algn="l"/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buNone/>
            </a:pP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buNone/>
            </a:pP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3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862191" y="4461551"/>
            <a:ext cx="5265809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en-US" sz="525" dirty="0">
                <a:solidFill>
                  <a:srgbClr val="7D7D82"/>
                </a:solidFill>
              </a:rPr>
              <a:t>1. Epilepsy Foundation Stats and Facts. Accessed June 2015.  2. American Cancer Society – Key Statistics about Breast Cancer. Accessed June 2015. 3. Nevalainen O, et al. Neurology 2014;83(21):1968-1977.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065308" y="860545"/>
            <a:ext cx="659148" cy="813940"/>
            <a:chOff x="1070407" y="5237062"/>
            <a:chExt cx="309335" cy="509307"/>
          </a:xfrm>
          <a:solidFill>
            <a:srgbClr val="7D4E99"/>
          </a:solidFill>
        </p:grpSpPr>
        <p:sp>
          <p:nvSpPr>
            <p:cNvPr id="45" name="Freeform 1"/>
            <p:cNvSpPr>
              <a:spLocks noChangeArrowheads="1"/>
            </p:cNvSpPr>
            <p:nvPr/>
          </p:nvSpPr>
          <p:spPr bwMode="auto">
            <a:xfrm>
              <a:off x="1132538" y="5237062"/>
              <a:ext cx="247204" cy="509307"/>
            </a:xfrm>
            <a:custGeom>
              <a:avLst/>
              <a:gdLst>
                <a:gd name="T0" fmla="*/ 11561 w 11562"/>
                <a:gd name="T1" fmla="*/ 17374 h 20812"/>
                <a:gd name="T2" fmla="*/ 11561 w 11562"/>
                <a:gd name="T3" fmla="*/ 17374 h 20812"/>
                <a:gd name="T4" fmla="*/ 9061 w 11562"/>
                <a:gd name="T5" fmla="*/ 18218 h 20812"/>
                <a:gd name="T6" fmla="*/ 8374 w 11562"/>
                <a:gd name="T7" fmla="*/ 20811 h 20812"/>
                <a:gd name="T8" fmla="*/ 4342 w 11562"/>
                <a:gd name="T9" fmla="*/ 15999 h 20812"/>
                <a:gd name="T10" fmla="*/ 2093 w 11562"/>
                <a:gd name="T11" fmla="*/ 12561 h 20812"/>
                <a:gd name="T12" fmla="*/ 0 w 11562"/>
                <a:gd name="T13" fmla="*/ 6031 h 20812"/>
                <a:gd name="T14" fmla="*/ 4342 w 11562"/>
                <a:gd name="T15" fmla="*/ 156 h 20812"/>
                <a:gd name="T16" fmla="*/ 5249 w 11562"/>
                <a:gd name="T17" fmla="*/ 281 h 20812"/>
                <a:gd name="T18" fmla="*/ 8686 w 11562"/>
                <a:gd name="T19" fmla="*/ 6031 h 20812"/>
                <a:gd name="T20" fmla="*/ 7030 w 11562"/>
                <a:gd name="T21" fmla="*/ 11686 h 20812"/>
                <a:gd name="T22" fmla="*/ 6155 w 11562"/>
                <a:gd name="T23" fmla="*/ 10437 h 20812"/>
                <a:gd name="T24" fmla="*/ 4811 w 11562"/>
                <a:gd name="T25" fmla="*/ 8000 h 20812"/>
                <a:gd name="T26" fmla="*/ 5155 w 11562"/>
                <a:gd name="T27" fmla="*/ 4344 h 20812"/>
                <a:gd name="T28" fmla="*/ 4342 w 11562"/>
                <a:gd name="T29" fmla="*/ 3437 h 20812"/>
                <a:gd name="T30" fmla="*/ 4342 w 11562"/>
                <a:gd name="T31" fmla="*/ 9094 h 20812"/>
                <a:gd name="T32" fmla="*/ 5374 w 11562"/>
                <a:gd name="T33" fmla="*/ 10936 h 20812"/>
                <a:gd name="T34" fmla="*/ 6561 w 11562"/>
                <a:gd name="T35" fmla="*/ 12561 h 20812"/>
                <a:gd name="T36" fmla="*/ 11561 w 11562"/>
                <a:gd name="T37" fmla="*/ 17374 h 20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62" h="20812">
                  <a:moveTo>
                    <a:pt x="11561" y="17374"/>
                  </a:moveTo>
                  <a:lnTo>
                    <a:pt x="11561" y="17374"/>
                  </a:lnTo>
                  <a:cubicBezTo>
                    <a:pt x="9061" y="18218"/>
                    <a:pt x="9061" y="18218"/>
                    <a:pt x="9061" y="18218"/>
                  </a:cubicBezTo>
                  <a:cubicBezTo>
                    <a:pt x="8374" y="20811"/>
                    <a:pt x="8374" y="20811"/>
                    <a:pt x="8374" y="20811"/>
                  </a:cubicBezTo>
                  <a:cubicBezTo>
                    <a:pt x="8374" y="20811"/>
                    <a:pt x="6374" y="18811"/>
                    <a:pt x="4342" y="15999"/>
                  </a:cubicBezTo>
                  <a:cubicBezTo>
                    <a:pt x="3562" y="14968"/>
                    <a:pt x="2781" y="13780"/>
                    <a:pt x="2093" y="12561"/>
                  </a:cubicBezTo>
                  <a:cubicBezTo>
                    <a:pt x="875" y="10406"/>
                    <a:pt x="0" y="8125"/>
                    <a:pt x="0" y="6031"/>
                  </a:cubicBezTo>
                  <a:cubicBezTo>
                    <a:pt x="0" y="0"/>
                    <a:pt x="4342" y="156"/>
                    <a:pt x="4342" y="156"/>
                  </a:cubicBezTo>
                  <a:cubicBezTo>
                    <a:pt x="4342" y="156"/>
                    <a:pt x="4717" y="156"/>
                    <a:pt x="5249" y="281"/>
                  </a:cubicBezTo>
                  <a:cubicBezTo>
                    <a:pt x="6530" y="625"/>
                    <a:pt x="8686" y="1812"/>
                    <a:pt x="8686" y="6031"/>
                  </a:cubicBezTo>
                  <a:cubicBezTo>
                    <a:pt x="8686" y="7844"/>
                    <a:pt x="7999" y="9812"/>
                    <a:pt x="7030" y="11686"/>
                  </a:cubicBezTo>
                  <a:cubicBezTo>
                    <a:pt x="6717" y="11280"/>
                    <a:pt x="6405" y="10874"/>
                    <a:pt x="6155" y="10437"/>
                  </a:cubicBezTo>
                  <a:cubicBezTo>
                    <a:pt x="5530" y="9500"/>
                    <a:pt x="5124" y="8687"/>
                    <a:pt x="4811" y="8000"/>
                  </a:cubicBezTo>
                  <a:cubicBezTo>
                    <a:pt x="5499" y="6219"/>
                    <a:pt x="5436" y="5062"/>
                    <a:pt x="5155" y="4344"/>
                  </a:cubicBezTo>
                  <a:cubicBezTo>
                    <a:pt x="4936" y="3719"/>
                    <a:pt x="4530" y="3437"/>
                    <a:pt x="4342" y="3437"/>
                  </a:cubicBezTo>
                  <a:cubicBezTo>
                    <a:pt x="3812" y="3375"/>
                    <a:pt x="2312" y="4969"/>
                    <a:pt x="4342" y="9094"/>
                  </a:cubicBezTo>
                  <a:cubicBezTo>
                    <a:pt x="4624" y="9656"/>
                    <a:pt x="4967" y="10281"/>
                    <a:pt x="5374" y="10936"/>
                  </a:cubicBezTo>
                  <a:cubicBezTo>
                    <a:pt x="5717" y="11467"/>
                    <a:pt x="6124" y="12030"/>
                    <a:pt x="6561" y="12561"/>
                  </a:cubicBezTo>
                  <a:cubicBezTo>
                    <a:pt x="8717" y="15155"/>
                    <a:pt x="11561" y="17374"/>
                    <a:pt x="11561" y="17374"/>
                  </a:cubicBezTo>
                </a:path>
              </a:pathLst>
            </a:custGeom>
            <a:solidFill>
              <a:srgbClr val="D300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50" dirty="0">
                <a:solidFill>
                  <a:srgbClr val="B290C6"/>
                </a:solidFill>
              </a:endParaRPr>
            </a:p>
          </p:txBody>
        </p:sp>
        <p:sp>
          <p:nvSpPr>
            <p:cNvPr id="46" name="Freeform 2"/>
            <p:cNvSpPr>
              <a:spLocks noChangeArrowheads="1"/>
            </p:cNvSpPr>
            <p:nvPr/>
          </p:nvSpPr>
          <p:spPr bwMode="auto">
            <a:xfrm>
              <a:off x="1070407" y="5561963"/>
              <a:ext cx="143024" cy="184300"/>
            </a:xfrm>
            <a:custGeom>
              <a:avLst/>
              <a:gdLst>
                <a:gd name="T0" fmla="*/ 6688 w 6689"/>
                <a:gd name="T1" fmla="*/ 3500 h 7532"/>
                <a:gd name="T2" fmla="*/ 6688 w 6689"/>
                <a:gd name="T3" fmla="*/ 3500 h 7532"/>
                <a:gd name="T4" fmla="*/ 3219 w 6689"/>
                <a:gd name="T5" fmla="*/ 7531 h 7532"/>
                <a:gd name="T6" fmla="*/ 2532 w 6689"/>
                <a:gd name="T7" fmla="*/ 4938 h 7532"/>
                <a:gd name="T8" fmla="*/ 0 w 6689"/>
                <a:gd name="T9" fmla="*/ 4094 h 7532"/>
                <a:gd name="T10" fmla="*/ 4375 w 6689"/>
                <a:gd name="T11" fmla="*/ 0 h 7532"/>
                <a:gd name="T12" fmla="*/ 6344 w 6689"/>
                <a:gd name="T13" fmla="*/ 3063 h 7532"/>
                <a:gd name="T14" fmla="*/ 6688 w 6689"/>
                <a:gd name="T15" fmla="*/ 3500 h 7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89" h="7532">
                  <a:moveTo>
                    <a:pt x="6688" y="3500"/>
                  </a:moveTo>
                  <a:lnTo>
                    <a:pt x="6688" y="3500"/>
                  </a:lnTo>
                  <a:cubicBezTo>
                    <a:pt x="4844" y="5875"/>
                    <a:pt x="3219" y="7531"/>
                    <a:pt x="3219" y="7531"/>
                  </a:cubicBezTo>
                  <a:cubicBezTo>
                    <a:pt x="2532" y="4938"/>
                    <a:pt x="2532" y="4938"/>
                    <a:pt x="2532" y="4938"/>
                  </a:cubicBezTo>
                  <a:cubicBezTo>
                    <a:pt x="0" y="4094"/>
                    <a:pt x="0" y="4094"/>
                    <a:pt x="0" y="4094"/>
                  </a:cubicBezTo>
                  <a:cubicBezTo>
                    <a:pt x="0" y="4094"/>
                    <a:pt x="2344" y="2281"/>
                    <a:pt x="4375" y="0"/>
                  </a:cubicBezTo>
                  <a:cubicBezTo>
                    <a:pt x="4938" y="1000"/>
                    <a:pt x="5594" y="2000"/>
                    <a:pt x="6344" y="3063"/>
                  </a:cubicBezTo>
                  <a:cubicBezTo>
                    <a:pt x="6469" y="3188"/>
                    <a:pt x="6563" y="3344"/>
                    <a:pt x="6688" y="3500"/>
                  </a:cubicBezTo>
                </a:path>
              </a:pathLst>
            </a:custGeom>
            <a:grpFill/>
            <a:ln w="9525" cap="flat">
              <a:solidFill>
                <a:srgbClr val="D300FF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 dirty="0">
                <a:solidFill>
                  <a:srgbClr val="B290C6"/>
                </a:solidFill>
              </a:endParaRPr>
            </a:p>
          </p:txBody>
        </p:sp>
      </p:grpSp>
      <p:sp>
        <p:nvSpPr>
          <p:cNvPr id="47" name="Freeform 22"/>
          <p:cNvSpPr>
            <a:spLocks noEditPoints="1"/>
          </p:cNvSpPr>
          <p:nvPr/>
        </p:nvSpPr>
        <p:spPr bwMode="auto">
          <a:xfrm>
            <a:off x="4151659" y="814564"/>
            <a:ext cx="858287" cy="813940"/>
          </a:xfrm>
          <a:custGeom>
            <a:avLst/>
            <a:gdLst>
              <a:gd name="T0" fmla="*/ 1801 w 1825"/>
              <a:gd name="T1" fmla="*/ 411 h 2213"/>
              <a:gd name="T2" fmla="*/ 1375 w 1825"/>
              <a:gd name="T3" fmla="*/ 156 h 2213"/>
              <a:gd name="T4" fmla="*/ 1661 w 1825"/>
              <a:gd name="T5" fmla="*/ 692 h 2213"/>
              <a:gd name="T6" fmla="*/ 1801 w 1825"/>
              <a:gd name="T7" fmla="*/ 411 h 2213"/>
              <a:gd name="T8" fmla="*/ 902 w 1825"/>
              <a:gd name="T9" fmla="*/ 1903 h 2213"/>
              <a:gd name="T10" fmla="*/ 902 w 1825"/>
              <a:gd name="T11" fmla="*/ 598 h 2213"/>
              <a:gd name="T12" fmla="*/ 902 w 1825"/>
              <a:gd name="T13" fmla="*/ 1903 h 2213"/>
              <a:gd name="T14" fmla="*/ 902 w 1825"/>
              <a:gd name="T15" fmla="*/ 420 h 2213"/>
              <a:gd name="T16" fmla="*/ 307 w 1825"/>
              <a:gd name="T17" fmla="*/ 1829 h 2213"/>
              <a:gd name="T18" fmla="*/ 198 w 1825"/>
              <a:gd name="T19" fmla="*/ 2201 h 2213"/>
              <a:gd name="T20" fmla="*/ 320 w 1825"/>
              <a:gd name="T21" fmla="*/ 2168 h 2213"/>
              <a:gd name="T22" fmla="*/ 902 w 1825"/>
              <a:gd name="T23" fmla="*/ 2081 h 2213"/>
              <a:gd name="T24" fmla="*/ 1484 w 1825"/>
              <a:gd name="T25" fmla="*/ 2168 h 2213"/>
              <a:gd name="T26" fmla="*/ 1606 w 1825"/>
              <a:gd name="T27" fmla="*/ 2201 h 2213"/>
              <a:gd name="T28" fmla="*/ 1496 w 1825"/>
              <a:gd name="T29" fmla="*/ 1829 h 2213"/>
              <a:gd name="T30" fmla="*/ 902 w 1825"/>
              <a:gd name="T31" fmla="*/ 420 h 2213"/>
              <a:gd name="T32" fmla="*/ 902 w 1825"/>
              <a:gd name="T33" fmla="*/ 693 h 2213"/>
              <a:gd name="T34" fmla="*/ 813 w 1825"/>
              <a:gd name="T35" fmla="*/ 1251 h 2213"/>
              <a:gd name="T36" fmla="*/ 595 w 1825"/>
              <a:gd name="T37" fmla="*/ 1580 h 2213"/>
              <a:gd name="T38" fmla="*/ 720 w 1825"/>
              <a:gd name="T39" fmla="*/ 1584 h 2213"/>
              <a:gd name="T40" fmla="*/ 964 w 1825"/>
              <a:gd name="T41" fmla="*/ 1353 h 2213"/>
              <a:gd name="T42" fmla="*/ 975 w 1825"/>
              <a:gd name="T43" fmla="*/ 1340 h 2213"/>
              <a:gd name="T44" fmla="*/ 984 w 1825"/>
              <a:gd name="T45" fmla="*/ 1325 h 2213"/>
              <a:gd name="T46" fmla="*/ 989 w 1825"/>
              <a:gd name="T47" fmla="*/ 1308 h 2213"/>
              <a:gd name="T48" fmla="*/ 991 w 1825"/>
              <a:gd name="T49" fmla="*/ 1291 h 2213"/>
              <a:gd name="T50" fmla="*/ 991 w 1825"/>
              <a:gd name="T51" fmla="*/ 782 h 2213"/>
              <a:gd name="T52" fmla="*/ 902 w 1825"/>
              <a:gd name="T53" fmla="*/ 676 h 2213"/>
              <a:gd name="T54" fmla="*/ 902 w 1825"/>
              <a:gd name="T55" fmla="*/ 682 h 2213"/>
              <a:gd name="T56" fmla="*/ 902 w 1825"/>
              <a:gd name="T57" fmla="*/ 676 h 2213"/>
              <a:gd name="T58" fmla="*/ 902 w 1825"/>
              <a:gd name="T59" fmla="*/ 322 h 2213"/>
              <a:gd name="T60" fmla="*/ 902 w 1825"/>
              <a:gd name="T61" fmla="*/ 0 h 2213"/>
              <a:gd name="T62" fmla="*/ 902 w 1825"/>
              <a:gd name="T63" fmla="*/ 322 h 2213"/>
              <a:gd name="T64" fmla="*/ 622 w 1825"/>
              <a:gd name="T65" fmla="*/ 366 h 2213"/>
              <a:gd name="T66" fmla="*/ 345 w 1825"/>
              <a:gd name="T67" fmla="*/ 136 h 2213"/>
              <a:gd name="T68" fmla="*/ 22 w 1825"/>
              <a:gd name="T69" fmla="*/ 517 h 2213"/>
              <a:gd name="T70" fmla="*/ 622 w 1825"/>
              <a:gd name="T71" fmla="*/ 366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25" h="2213">
                <a:moveTo>
                  <a:pt x="1801" y="411"/>
                </a:moveTo>
                <a:lnTo>
                  <a:pt x="1801" y="411"/>
                </a:lnTo>
                <a:cubicBezTo>
                  <a:pt x="1721" y="290"/>
                  <a:pt x="1611" y="196"/>
                  <a:pt x="1480" y="136"/>
                </a:cubicBezTo>
                <a:cubicBezTo>
                  <a:pt x="1442" y="119"/>
                  <a:pt x="1394" y="130"/>
                  <a:pt x="1375" y="156"/>
                </a:cubicBezTo>
                <a:cubicBezTo>
                  <a:pt x="1351" y="186"/>
                  <a:pt x="1281" y="270"/>
                  <a:pt x="1204" y="366"/>
                </a:cubicBezTo>
                <a:cubicBezTo>
                  <a:pt x="1388" y="425"/>
                  <a:pt x="1547" y="540"/>
                  <a:pt x="1661" y="692"/>
                </a:cubicBezTo>
                <a:cubicBezTo>
                  <a:pt x="1727" y="611"/>
                  <a:pt x="1783" y="542"/>
                  <a:pt x="1803" y="517"/>
                </a:cubicBezTo>
                <a:cubicBezTo>
                  <a:pt x="1824" y="495"/>
                  <a:pt x="1825" y="446"/>
                  <a:pt x="1801" y="411"/>
                </a:cubicBezTo>
                <a:close/>
                <a:moveTo>
                  <a:pt x="902" y="1903"/>
                </a:moveTo>
                <a:lnTo>
                  <a:pt x="902" y="1903"/>
                </a:lnTo>
                <a:cubicBezTo>
                  <a:pt x="542" y="1903"/>
                  <a:pt x="250" y="1610"/>
                  <a:pt x="250" y="1250"/>
                </a:cubicBezTo>
                <a:cubicBezTo>
                  <a:pt x="250" y="891"/>
                  <a:pt x="542" y="598"/>
                  <a:pt x="902" y="598"/>
                </a:cubicBezTo>
                <a:cubicBezTo>
                  <a:pt x="1262" y="598"/>
                  <a:pt x="1554" y="891"/>
                  <a:pt x="1554" y="1250"/>
                </a:cubicBezTo>
                <a:cubicBezTo>
                  <a:pt x="1554" y="1610"/>
                  <a:pt x="1262" y="1903"/>
                  <a:pt x="902" y="1903"/>
                </a:cubicBezTo>
                <a:close/>
                <a:moveTo>
                  <a:pt x="902" y="420"/>
                </a:moveTo>
                <a:lnTo>
                  <a:pt x="902" y="420"/>
                </a:lnTo>
                <a:cubicBezTo>
                  <a:pt x="444" y="420"/>
                  <a:pt x="72" y="792"/>
                  <a:pt x="72" y="1250"/>
                </a:cubicBezTo>
                <a:cubicBezTo>
                  <a:pt x="72" y="1475"/>
                  <a:pt x="162" y="1680"/>
                  <a:pt x="307" y="1829"/>
                </a:cubicBezTo>
                <a:lnTo>
                  <a:pt x="165" y="2080"/>
                </a:lnTo>
                <a:cubicBezTo>
                  <a:pt x="141" y="2123"/>
                  <a:pt x="155" y="2177"/>
                  <a:pt x="198" y="2201"/>
                </a:cubicBezTo>
                <a:cubicBezTo>
                  <a:pt x="212" y="2209"/>
                  <a:pt x="227" y="2213"/>
                  <a:pt x="242" y="2213"/>
                </a:cubicBezTo>
                <a:cubicBezTo>
                  <a:pt x="273" y="2213"/>
                  <a:pt x="303" y="2197"/>
                  <a:pt x="320" y="2168"/>
                </a:cubicBezTo>
                <a:lnTo>
                  <a:pt x="447" y="1944"/>
                </a:lnTo>
                <a:cubicBezTo>
                  <a:pt x="578" y="2030"/>
                  <a:pt x="734" y="2081"/>
                  <a:pt x="902" y="2081"/>
                </a:cubicBezTo>
                <a:cubicBezTo>
                  <a:pt x="1070" y="2081"/>
                  <a:pt x="1226" y="2030"/>
                  <a:pt x="1357" y="1944"/>
                </a:cubicBezTo>
                <a:lnTo>
                  <a:pt x="1484" y="2168"/>
                </a:lnTo>
                <a:cubicBezTo>
                  <a:pt x="1501" y="2197"/>
                  <a:pt x="1531" y="2213"/>
                  <a:pt x="1562" y="2213"/>
                </a:cubicBezTo>
                <a:cubicBezTo>
                  <a:pt x="1577" y="2213"/>
                  <a:pt x="1592" y="2209"/>
                  <a:pt x="1606" y="2201"/>
                </a:cubicBezTo>
                <a:cubicBezTo>
                  <a:pt x="1648" y="2177"/>
                  <a:pt x="1663" y="2123"/>
                  <a:pt x="1639" y="2080"/>
                </a:cubicBezTo>
                <a:lnTo>
                  <a:pt x="1496" y="1829"/>
                </a:lnTo>
                <a:cubicBezTo>
                  <a:pt x="1642" y="1680"/>
                  <a:pt x="1732" y="1475"/>
                  <a:pt x="1732" y="1250"/>
                </a:cubicBezTo>
                <a:cubicBezTo>
                  <a:pt x="1732" y="792"/>
                  <a:pt x="1360" y="420"/>
                  <a:pt x="902" y="420"/>
                </a:cubicBezTo>
                <a:close/>
                <a:moveTo>
                  <a:pt x="902" y="693"/>
                </a:moveTo>
                <a:lnTo>
                  <a:pt x="902" y="693"/>
                </a:lnTo>
                <a:cubicBezTo>
                  <a:pt x="853" y="693"/>
                  <a:pt x="813" y="733"/>
                  <a:pt x="813" y="782"/>
                </a:cubicBezTo>
                <a:lnTo>
                  <a:pt x="813" y="1251"/>
                </a:lnTo>
                <a:lnTo>
                  <a:pt x="598" y="1454"/>
                </a:lnTo>
                <a:cubicBezTo>
                  <a:pt x="562" y="1488"/>
                  <a:pt x="561" y="1545"/>
                  <a:pt x="595" y="1580"/>
                </a:cubicBezTo>
                <a:cubicBezTo>
                  <a:pt x="612" y="1599"/>
                  <a:pt x="636" y="1608"/>
                  <a:pt x="659" y="1608"/>
                </a:cubicBezTo>
                <a:cubicBezTo>
                  <a:pt x="681" y="1608"/>
                  <a:pt x="703" y="1600"/>
                  <a:pt x="720" y="1584"/>
                </a:cubicBezTo>
                <a:lnTo>
                  <a:pt x="963" y="1354"/>
                </a:lnTo>
                <a:cubicBezTo>
                  <a:pt x="963" y="1354"/>
                  <a:pt x="964" y="1353"/>
                  <a:pt x="964" y="1353"/>
                </a:cubicBezTo>
                <a:cubicBezTo>
                  <a:pt x="966" y="1351"/>
                  <a:pt x="969" y="1348"/>
                  <a:pt x="971" y="1345"/>
                </a:cubicBezTo>
                <a:cubicBezTo>
                  <a:pt x="972" y="1343"/>
                  <a:pt x="974" y="1342"/>
                  <a:pt x="975" y="1340"/>
                </a:cubicBezTo>
                <a:cubicBezTo>
                  <a:pt x="977" y="1337"/>
                  <a:pt x="978" y="1334"/>
                  <a:pt x="980" y="1332"/>
                </a:cubicBezTo>
                <a:cubicBezTo>
                  <a:pt x="981" y="1329"/>
                  <a:pt x="983" y="1327"/>
                  <a:pt x="984" y="1325"/>
                </a:cubicBezTo>
                <a:cubicBezTo>
                  <a:pt x="985" y="1322"/>
                  <a:pt x="985" y="1320"/>
                  <a:pt x="986" y="1317"/>
                </a:cubicBezTo>
                <a:cubicBezTo>
                  <a:pt x="987" y="1314"/>
                  <a:pt x="988" y="1311"/>
                  <a:pt x="989" y="1308"/>
                </a:cubicBezTo>
                <a:cubicBezTo>
                  <a:pt x="989" y="1306"/>
                  <a:pt x="989" y="1304"/>
                  <a:pt x="990" y="1301"/>
                </a:cubicBezTo>
                <a:cubicBezTo>
                  <a:pt x="990" y="1298"/>
                  <a:pt x="991" y="1294"/>
                  <a:pt x="991" y="1291"/>
                </a:cubicBezTo>
                <a:cubicBezTo>
                  <a:pt x="991" y="1290"/>
                  <a:pt x="991" y="1290"/>
                  <a:pt x="991" y="1289"/>
                </a:cubicBezTo>
                <a:lnTo>
                  <a:pt x="991" y="782"/>
                </a:lnTo>
                <a:cubicBezTo>
                  <a:pt x="991" y="733"/>
                  <a:pt x="951" y="693"/>
                  <a:pt x="902" y="693"/>
                </a:cubicBezTo>
                <a:close/>
                <a:moveTo>
                  <a:pt x="902" y="676"/>
                </a:moveTo>
                <a:lnTo>
                  <a:pt x="902" y="676"/>
                </a:lnTo>
                <a:lnTo>
                  <a:pt x="902" y="682"/>
                </a:lnTo>
                <a:cubicBezTo>
                  <a:pt x="904" y="682"/>
                  <a:pt x="906" y="683"/>
                  <a:pt x="907" y="683"/>
                </a:cubicBezTo>
                <a:cubicBezTo>
                  <a:pt x="906" y="681"/>
                  <a:pt x="904" y="679"/>
                  <a:pt x="902" y="676"/>
                </a:cubicBezTo>
                <a:close/>
                <a:moveTo>
                  <a:pt x="902" y="322"/>
                </a:moveTo>
                <a:lnTo>
                  <a:pt x="902" y="322"/>
                </a:lnTo>
                <a:cubicBezTo>
                  <a:pt x="991" y="322"/>
                  <a:pt x="1063" y="250"/>
                  <a:pt x="1063" y="161"/>
                </a:cubicBezTo>
                <a:cubicBezTo>
                  <a:pt x="1063" y="72"/>
                  <a:pt x="991" y="0"/>
                  <a:pt x="902" y="0"/>
                </a:cubicBezTo>
                <a:cubicBezTo>
                  <a:pt x="813" y="0"/>
                  <a:pt x="741" y="72"/>
                  <a:pt x="741" y="161"/>
                </a:cubicBezTo>
                <a:cubicBezTo>
                  <a:pt x="741" y="250"/>
                  <a:pt x="813" y="322"/>
                  <a:pt x="902" y="322"/>
                </a:cubicBezTo>
                <a:close/>
                <a:moveTo>
                  <a:pt x="622" y="366"/>
                </a:moveTo>
                <a:lnTo>
                  <a:pt x="622" y="366"/>
                </a:lnTo>
                <a:cubicBezTo>
                  <a:pt x="544" y="270"/>
                  <a:pt x="475" y="186"/>
                  <a:pt x="450" y="156"/>
                </a:cubicBezTo>
                <a:cubicBezTo>
                  <a:pt x="431" y="130"/>
                  <a:pt x="383" y="119"/>
                  <a:pt x="345" y="136"/>
                </a:cubicBezTo>
                <a:cubicBezTo>
                  <a:pt x="214" y="196"/>
                  <a:pt x="104" y="290"/>
                  <a:pt x="24" y="411"/>
                </a:cubicBezTo>
                <a:cubicBezTo>
                  <a:pt x="0" y="446"/>
                  <a:pt x="1" y="495"/>
                  <a:pt x="22" y="517"/>
                </a:cubicBezTo>
                <a:cubicBezTo>
                  <a:pt x="42" y="542"/>
                  <a:pt x="98" y="611"/>
                  <a:pt x="164" y="692"/>
                </a:cubicBezTo>
                <a:cubicBezTo>
                  <a:pt x="278" y="540"/>
                  <a:pt x="437" y="425"/>
                  <a:pt x="622" y="36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15876" y="1639957"/>
            <a:ext cx="1965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Every Hour</a:t>
            </a:r>
            <a:endParaRPr lang="en-US" sz="2800" b="1" baseline="-250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07675" y="3434534"/>
            <a:ext cx="283815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Die of epilepsy related causes</a:t>
            </a:r>
            <a:r>
              <a:rPr lang="en-US" sz="2800" b="1" baseline="3000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1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076066" y="2864104"/>
            <a:ext cx="1166219" cy="407480"/>
            <a:chOff x="722749" y="2717704"/>
            <a:chExt cx="3672434" cy="1710878"/>
          </a:xfrm>
          <a:solidFill>
            <a:schemeClr val="accent1">
              <a:lumMod val="50000"/>
            </a:schemeClr>
          </a:solidFill>
        </p:grpSpPr>
        <p:grpSp>
          <p:nvGrpSpPr>
            <p:cNvPr id="51" name="Group 50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64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65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62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63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60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61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58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59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56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57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sp>
        <p:nvSpPr>
          <p:cNvPr id="66" name="Rectangle 65"/>
          <p:cNvSpPr/>
          <p:nvPr/>
        </p:nvSpPr>
        <p:spPr>
          <a:xfrm>
            <a:off x="6387559" y="835929"/>
            <a:ext cx="2230319" cy="813940"/>
          </a:xfrm>
          <a:prstGeom prst="rect">
            <a:avLst/>
          </a:prstGeom>
          <a:ln>
            <a:noFill/>
          </a:ln>
        </p:spPr>
        <p:txBody>
          <a:bodyPr wrap="square" lIns="68539" tIns="34269" rIns="68539" bIns="34269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Uncontrolled Seizures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038553" y="2018900"/>
            <a:ext cx="995082" cy="88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8000"/>
              </a:lnSpc>
            </a:pPr>
            <a:r>
              <a:rPr lang="en-US" sz="4950" b="1" spc="-83" dirty="0">
                <a:solidFill>
                  <a:schemeClr val="accent1">
                    <a:lumMod val="50000"/>
                  </a:schemeClr>
                </a:solidFill>
                <a:cs typeface="Gotham Medium"/>
              </a:rPr>
              <a:t>5</a:t>
            </a:r>
            <a:r>
              <a:rPr lang="en-US" sz="6600" b="1" spc="-83" dirty="0">
                <a:solidFill>
                  <a:schemeClr val="accent5">
                    <a:lumMod val="75000"/>
                  </a:schemeClr>
                </a:solidFill>
                <a:cs typeface="Gotham Medium"/>
              </a:rPr>
              <a:t> </a:t>
            </a:r>
            <a:r>
              <a:rPr lang="en-US" sz="6600" b="1" spc="-83" dirty="0">
                <a:solidFill>
                  <a:srgbClr val="A3C75D"/>
                </a:solidFill>
                <a:cs typeface="Gotham Medium"/>
              </a:rPr>
              <a:t> 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96445" y="1794126"/>
            <a:ext cx="1965911" cy="7903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1350"/>
              </a:spcAft>
            </a:pPr>
            <a:r>
              <a:rPr lang="en-US" sz="2800" b="1" dirty="0">
                <a:solidFill>
                  <a:srgbClr val="D300FF"/>
                </a:solidFill>
                <a:latin typeface="Calibri"/>
                <a:cs typeface="Calibri"/>
              </a:rPr>
              <a:t>Takes more lives than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689036" y="2560173"/>
            <a:ext cx="2000210" cy="2019870"/>
          </a:xfrm>
          <a:prstGeom prst="rect">
            <a:avLst/>
          </a:prstGeom>
          <a:noFill/>
          <a:ln>
            <a:noFill/>
          </a:ln>
        </p:spPr>
        <p:txBody>
          <a:bodyPr wrap="square" lIns="68539" tIns="34269" rIns="68539" bIns="34269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Increased risk of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premature death</a:t>
            </a:r>
            <a:r>
              <a:rPr lang="en-US" sz="2800" baseline="300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  <a:p>
            <a:pPr algn="ctr">
              <a:lnSpc>
                <a:spcPct val="80000"/>
              </a:lnSpc>
            </a:pPr>
            <a:endParaRPr lang="en-US" sz="1800" dirty="0">
              <a:solidFill>
                <a:srgbClr val="519DD5"/>
              </a:solidFill>
              <a:latin typeface="Calibri"/>
              <a:cs typeface="Calibri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54754" y="2623201"/>
            <a:ext cx="1965911" cy="648383"/>
          </a:xfrm>
          <a:prstGeom prst="rect">
            <a:avLst/>
          </a:prstGeom>
          <a:ln>
            <a:solidFill>
              <a:srgbClr val="D300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3300" b="1" dirty="0">
                <a:solidFill>
                  <a:srgbClr val="7D4E99"/>
                </a:solidFill>
                <a:latin typeface="Calibri"/>
                <a:cs typeface="Calibri"/>
              </a:rPr>
              <a:t>Breast cancer</a:t>
            </a:r>
            <a:endParaRPr lang="en-US" sz="3300" baseline="30000" dirty="0">
              <a:solidFill>
                <a:srgbClr val="7D4E99"/>
              </a:solidFill>
              <a:latin typeface="Calibri"/>
              <a:cs typeface="Calibri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65813" y="3214971"/>
            <a:ext cx="2838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D300FF"/>
                </a:solidFill>
                <a:latin typeface="Calibri"/>
                <a:cs typeface="Calibri"/>
              </a:rPr>
              <a:t>50,000 vs. 40,290 </a:t>
            </a:r>
          </a:p>
          <a:p>
            <a:pPr algn="ctr"/>
            <a:r>
              <a:rPr lang="en-US" sz="2800" b="1" dirty="0">
                <a:solidFill>
                  <a:srgbClr val="D300FF"/>
                </a:solidFill>
                <a:latin typeface="Calibri"/>
                <a:cs typeface="Calibri"/>
              </a:rPr>
              <a:t>annually in US</a:t>
            </a:r>
            <a:r>
              <a:rPr lang="en-US" sz="2800" b="1" baseline="30000" dirty="0">
                <a:solidFill>
                  <a:srgbClr val="D300FF"/>
                </a:solidFill>
                <a:latin typeface="Calibri"/>
                <a:cs typeface="Calibri"/>
              </a:rPr>
              <a:t>1,2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403675" y="99117"/>
            <a:ext cx="8511000" cy="54040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Perspective and Urgency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3136B-F6D3-FDB8-9A10-CF29087DFCAD}"/>
              </a:ext>
            </a:extLst>
          </p:cNvPr>
          <p:cNvSpPr txBox="1"/>
          <p:nvPr/>
        </p:nvSpPr>
        <p:spPr>
          <a:xfrm>
            <a:off x="7170111" y="1649869"/>
            <a:ext cx="995082" cy="88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8000"/>
              </a:lnSpc>
            </a:pPr>
            <a:r>
              <a:rPr lang="en-US" sz="5000" b="1" spc="-83" dirty="0" err="1">
                <a:solidFill>
                  <a:srgbClr val="FF0000"/>
                </a:solidFill>
                <a:cs typeface="Gotham Medium"/>
              </a:rPr>
              <a:t>8x</a:t>
            </a:r>
            <a:r>
              <a:rPr lang="en-US" sz="6600" b="1" spc="-83" dirty="0">
                <a:solidFill>
                  <a:schemeClr val="accent5">
                    <a:lumMod val="75000"/>
                  </a:schemeClr>
                </a:solidFill>
                <a:cs typeface="Gotham Medium"/>
              </a:rPr>
              <a:t> </a:t>
            </a:r>
            <a:r>
              <a:rPr lang="en-US" sz="6600" b="1" spc="-83" dirty="0">
                <a:solidFill>
                  <a:srgbClr val="A3C75D"/>
                </a:solidFill>
                <a:cs typeface="Gotham Medium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4554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9FE12-84FF-7C67-D1DB-F75C90B2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933" y="-106115"/>
            <a:ext cx="6172200" cy="85725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Clinical </a:t>
            </a:r>
            <a:r>
              <a:rPr lang="en-US" sz="4400" dirty="0">
                <a:solidFill>
                  <a:srgbClr val="0070C0"/>
                </a:solidFill>
              </a:rPr>
              <a:t>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10819-0B8A-C75B-C4A5-61421B8CFFEA}"/>
              </a:ext>
            </a:extLst>
          </p:cNvPr>
          <p:cNvSpPr txBox="1"/>
          <p:nvPr/>
        </p:nvSpPr>
        <p:spPr>
          <a:xfrm>
            <a:off x="789882" y="751135"/>
            <a:ext cx="7282699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seizures in patients with epilepsy do not occur in the hospital</a:t>
            </a:r>
          </a:p>
          <a:p>
            <a:endParaRPr lang="en-US" sz="2800" b="1" dirty="0"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Delayed treatment for seizures → </a:t>
            </a:r>
          </a:p>
          <a:p>
            <a:pPr marL="1028700" lvl="2" indent="-3429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response to medical therapies, longer seizure duration</a:t>
            </a:r>
          </a:p>
          <a:p>
            <a:pPr marL="1028700" lvl="2" indent="-3429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Increased risk of brain injury and increased hospital associated mortality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1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A5A72-BC4E-95B7-7B30-333134A1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55" y="0"/>
            <a:ext cx="6172200" cy="36651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	</a:t>
            </a:r>
            <a:r>
              <a:rPr lang="en-US" sz="3600" dirty="0">
                <a:solidFill>
                  <a:schemeClr val="accent1"/>
                </a:solidFill>
              </a:rPr>
              <a:t>Literature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38F17-324E-652A-79FE-4E8DF3B40F00}"/>
              </a:ext>
            </a:extLst>
          </p:cNvPr>
          <p:cNvSpPr txBox="1"/>
          <p:nvPr/>
        </p:nvSpPr>
        <p:spPr>
          <a:xfrm>
            <a:off x="221673" y="366516"/>
            <a:ext cx="9345021" cy="420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Structured Education in patients with epilepsy:</a:t>
            </a:r>
            <a:endParaRPr lang="en-US" sz="2800" dirty="0">
              <a:solidFill>
                <a:schemeClr val="accent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US" sz="2100" dirty="0">
                <a:latin typeface="Calibri" panose="020F0502020204030204" pitchFamily="34" charset="0"/>
                <a:ea typeface="Arial" panose="020B0604020202020204" pitchFamily="34" charset="0"/>
              </a:rPr>
              <a:t>Improves Comfort with managing epilepsy</a:t>
            </a: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US" sz="2100" dirty="0">
                <a:latin typeface="Calibri" panose="020F0502020204030204" pitchFamily="34" charset="0"/>
                <a:ea typeface="Arial" panose="020B0604020202020204" pitchFamily="34" charset="0"/>
              </a:rPr>
              <a:t>Increases epilepsy related Knowledge scores</a:t>
            </a: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US" sz="2100" dirty="0">
                <a:latin typeface="Calibri" panose="020F0502020204030204" pitchFamily="34" charset="0"/>
                <a:ea typeface="Arial" panose="020B0604020202020204" pitchFamily="34" charset="0"/>
              </a:rPr>
              <a:t>Increases Medication Adherence</a:t>
            </a: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US" sz="2100" dirty="0">
                <a:latin typeface="Calibri" panose="020F0502020204030204" pitchFamily="34" charset="0"/>
                <a:ea typeface="Arial" panose="020B0604020202020204" pitchFamily="34" charset="0"/>
              </a:rPr>
              <a:t>Decreases Seizure Frequency</a:t>
            </a: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US" sz="2100" dirty="0">
                <a:latin typeface="Calibri" panose="020F0502020204030204" pitchFamily="34" charset="0"/>
                <a:ea typeface="Arial" panose="020B0604020202020204" pitchFamily="34" charset="0"/>
              </a:rPr>
              <a:t>Reduces Stress</a:t>
            </a: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US" sz="2100" dirty="0">
                <a:latin typeface="Calibri" panose="020F0502020204030204" pitchFamily="34" charset="0"/>
                <a:ea typeface="Arial" panose="020B0604020202020204" pitchFamily="34" charset="0"/>
              </a:rPr>
              <a:t>Improves Self Efficacy Scores</a:t>
            </a: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US" sz="2100" dirty="0">
                <a:latin typeface="Calibri" panose="020F0502020204030204" pitchFamily="34" charset="0"/>
                <a:ea typeface="Arial" panose="020B0604020202020204" pitchFamily="34" charset="0"/>
              </a:rPr>
              <a:t>Reduces epilepsy related Fear</a:t>
            </a:r>
          </a:p>
          <a:p>
            <a:pPr lvl="1"/>
            <a:endParaRPr lang="en-US" sz="1050" dirty="0">
              <a:latin typeface="Abadi Extra Light" panose="020B0204020104020204" pitchFamily="34" charset="0"/>
              <a:ea typeface="Arial" panose="020B0604020202020204" pitchFamily="34" charset="0"/>
            </a:endParaRPr>
          </a:p>
          <a:p>
            <a:pPr lvl="1"/>
            <a:r>
              <a:rPr lang="en-US" sz="1050" dirty="0">
                <a:latin typeface="Abadi Extra Light" panose="020B0204020104020204" pitchFamily="34" charset="0"/>
                <a:ea typeface="Arial" panose="020B0604020202020204" pitchFamily="34" charset="0"/>
              </a:rPr>
              <a:t>Leenen, Wijnen, Kessels, Chan, de Kinderen, Evers, van Heugten, &amp; Majorie, 2018; Rush, Hatt, Janke, Ferrier and Tetrault, 2018; Chen et al, 2018; Albert et al, 2019; Tutar, Guven, IsLerDalgic &amp; Duman, 2020; Akdeniz, Ozer &amp; Oncel, 2021</a:t>
            </a:r>
          </a:p>
          <a:p>
            <a:pPr marL="557213" lvl="1" indent="-214313">
              <a:buFont typeface="Wingdings" panose="05000000000000000000" pitchFamily="2" charset="2"/>
              <a:buChar char="q"/>
            </a:pPr>
            <a:endParaRPr lang="en-US" sz="105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lvl="1"/>
            <a:endParaRPr lang="en-US" sz="105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36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A5A72-BC4E-95B7-7B30-333134A1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832" y="265013"/>
            <a:ext cx="6172200" cy="36651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Seizure Action Plans (SAP)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38F17-324E-652A-79FE-4E8DF3B40F00}"/>
              </a:ext>
            </a:extLst>
          </p:cNvPr>
          <p:cNvSpPr txBox="1"/>
          <p:nvPr/>
        </p:nvSpPr>
        <p:spPr>
          <a:xfrm>
            <a:off x="766617" y="603018"/>
            <a:ext cx="737985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/>
            <a:endParaRPr lang="en-US" sz="18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indent="342900"/>
            <a:endParaRPr lang="en-US" sz="18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indent="342900"/>
            <a:r>
              <a:rPr lang="en-US" sz="21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sz="28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Seizure action plans (SAP) are structured, customized, education tools used to engage patients and caregivers to actively participate in managing their condition (Penovich et al, 2021</a:t>
            </a:r>
            <a:r>
              <a:rPr lang="en-US" sz="2800" b="1" dirty="0">
                <a:latin typeface="Calibri" panose="020F0502020204030204" pitchFamily="34" charset="0"/>
                <a:ea typeface="Arial" panose="020B0604020202020204" pitchFamily="34" charset="0"/>
              </a:rPr>
              <a:t>)</a:t>
            </a:r>
          </a:p>
          <a:p>
            <a:pPr indent="342900"/>
            <a:endParaRPr lang="en-US" sz="1800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A961B-9741-B0F8-B7ED-6E91CA154D2B}"/>
              </a:ext>
            </a:extLst>
          </p:cNvPr>
          <p:cNvSpPr txBox="1"/>
          <p:nvPr/>
        </p:nvSpPr>
        <p:spPr>
          <a:xfrm>
            <a:off x="1333832" y="3538104"/>
            <a:ext cx="674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en-US" sz="900" dirty="0">
                <a:latin typeface="Calibri" panose="020F0502020204030204" pitchFamily="34" charset="0"/>
                <a:ea typeface="Arial" panose="020B0604020202020204" pitchFamily="34" charset="0"/>
              </a:rPr>
              <a:t>Penovich, P., Glauser, T., Becker, D., Patel, A. D., Sirven, J., Long, L., Stern, J., Dixon-Salazar, T., Carrazana, E., &amp; Rabinowicz, A. L. (2021). Recommendations for development of acute seizure action plans (ASAPs) from an expert panel. </a:t>
            </a:r>
            <a:r>
              <a:rPr lang="en-US" sz="900" i="1" dirty="0">
                <a:latin typeface="Calibri" panose="020F0502020204030204" pitchFamily="34" charset="0"/>
                <a:ea typeface="Arial" panose="020B0604020202020204" pitchFamily="34" charset="0"/>
              </a:rPr>
              <a:t>Epilepsy &amp; Behavior</a:t>
            </a:r>
            <a:r>
              <a:rPr lang="en-US" sz="900" dirty="0">
                <a:latin typeface="Calibri" panose="020F0502020204030204" pitchFamily="34" charset="0"/>
                <a:ea typeface="Arial" panose="020B0604020202020204" pitchFamily="34" charset="0"/>
              </a:rPr>
              <a:t>, </a:t>
            </a:r>
            <a:r>
              <a:rPr lang="en-US" sz="900" i="1" dirty="0">
                <a:latin typeface="Calibri" panose="020F0502020204030204" pitchFamily="34" charset="0"/>
                <a:ea typeface="Arial" panose="020B0604020202020204" pitchFamily="34" charset="0"/>
              </a:rPr>
              <a:t>123</a:t>
            </a:r>
            <a:r>
              <a:rPr lang="en-US" sz="900" dirty="0">
                <a:latin typeface="Calibri" panose="020F0502020204030204" pitchFamily="34" charset="0"/>
                <a:ea typeface="Arial" panose="020B0604020202020204" pitchFamily="34" charset="0"/>
              </a:rPr>
              <a:t>, 108264.</a:t>
            </a:r>
            <a:endParaRPr lang="en-US" sz="9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7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9FE12-84FF-7C67-D1DB-F75C90B2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130" y="103239"/>
            <a:ext cx="5707117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5025" dirty="0">
                <a:solidFill>
                  <a:schemeClr val="accent1"/>
                </a:solidFill>
              </a:rPr>
              <a:t>Purpose</a:t>
            </a:r>
            <a:br>
              <a:rPr lang="en-US" b="1" dirty="0">
                <a:solidFill>
                  <a:schemeClr val="tx2"/>
                </a:solidFill>
              </a:rPr>
            </a:b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evaluate the use of a seizure action plan in the outpatient adult neurology clinic at The Ohio State University Wexner Medical Center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A7C658-CFCE-E7A5-A672-CF99C33A22CA}"/>
              </a:ext>
            </a:extLst>
          </p:cNvPr>
          <p:cNvSpPr txBox="1"/>
          <p:nvPr/>
        </p:nvSpPr>
        <p:spPr>
          <a:xfrm>
            <a:off x="1852804" y="833531"/>
            <a:ext cx="660082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09821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"/>
</p:tagLst>
</file>

<file path=ppt/theme/theme1.xml><?xml version="1.0" encoding="utf-8"?>
<a:theme xmlns:a="http://schemas.openxmlformats.org/drawingml/2006/main" name="2023 Conference Brand Slid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1253</Words>
  <Application>Microsoft Office PowerPoint</Application>
  <PresentationFormat>On-screen Show (16:9)</PresentationFormat>
  <Paragraphs>196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DengXian Light</vt:lpstr>
      <vt:lpstr>Abadi Extra Light</vt:lpstr>
      <vt:lpstr>Arial</vt:lpstr>
      <vt:lpstr>Calibri</vt:lpstr>
      <vt:lpstr>Calibri Light</vt:lpstr>
      <vt:lpstr>Candara Light</vt:lpstr>
      <vt:lpstr>Corbel Light</vt:lpstr>
      <vt:lpstr>Courier New</vt:lpstr>
      <vt:lpstr>Gill Sans MT</vt:lpstr>
      <vt:lpstr>Gotham Light</vt:lpstr>
      <vt:lpstr>Times New Roman</vt:lpstr>
      <vt:lpstr>Wingdings</vt:lpstr>
      <vt:lpstr>2023 Conference Brand Slide</vt:lpstr>
      <vt:lpstr>Evaluation of a Seizure Action Plan (SAP) in an Outpatient Adult Epilepsy Clinic  Lucretia Long DNP, APRN-CNP, FAES  Committee Members Lisa Lewis, EdD, MSN, RN, CNE : Chair Staci Reynolds PhD, RN, ACNS-BC, CCRN, CNRN,SCRN, CPHQ: Co-Chair Michelle Webb, DNP, RN, BC-CHPCA: Committee Member Sarita Maturu, DO: Committee Member  </vt:lpstr>
      <vt:lpstr>Epilepsy: Introduction</vt:lpstr>
      <vt:lpstr>Uncontrolled Seizures</vt:lpstr>
      <vt:lpstr>Clinical Problem </vt:lpstr>
      <vt:lpstr>Perspective and Urgency</vt:lpstr>
      <vt:lpstr>Clinical Problem</vt:lpstr>
      <vt:lpstr> Literature Review</vt:lpstr>
      <vt:lpstr>Seizure Action Plans (SAP)</vt:lpstr>
      <vt:lpstr>Purpose  To evaluate the use of a seizure action plan in the outpatient adult neurology clinic at The Ohio State University Wexner Medical Center</vt:lpstr>
      <vt:lpstr>Project Aims</vt:lpstr>
      <vt:lpstr>Tool:  SAP</vt:lpstr>
      <vt:lpstr>Tool: Knowledge and Comfort</vt:lpstr>
      <vt:lpstr> Knowledge and Comfort Questionnaire  </vt:lpstr>
      <vt:lpstr> Methods :Implementation Flow Chart</vt:lpstr>
      <vt:lpstr>ASAP Packet : Instructions, Demographics, Characteristics</vt:lpstr>
      <vt:lpstr>Data Analysis </vt:lpstr>
      <vt:lpstr>Data Analysis </vt:lpstr>
      <vt:lpstr>Results: Demographics and Clinical Characteristics</vt:lpstr>
      <vt:lpstr>Demographics </vt:lpstr>
      <vt:lpstr>PowerPoint Presentation</vt:lpstr>
      <vt:lpstr>Results Aim 1: Average Utilization 51.4%</vt:lpstr>
      <vt:lpstr>Results: Aim 2 .    </vt:lpstr>
      <vt:lpstr>PowerPoint Presentation</vt:lpstr>
      <vt:lpstr>PowerPoint Presentation</vt:lpstr>
      <vt:lpstr>Results   </vt:lpstr>
      <vt:lpstr>Conclusion</vt:lpstr>
      <vt:lpstr>PowerPoint Presentation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Lucretia</dc:creator>
  <cp:lastModifiedBy>Lucretia Long</cp:lastModifiedBy>
  <cp:revision>25</cp:revision>
  <dcterms:modified xsi:type="dcterms:W3CDTF">2023-08-25T00:42:19Z</dcterms:modified>
</cp:coreProperties>
</file>