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8" r:id="rId2"/>
    <p:sldId id="271" r:id="rId3"/>
    <p:sldId id="272" r:id="rId4"/>
    <p:sldId id="257" r:id="rId5"/>
    <p:sldId id="259" r:id="rId6"/>
    <p:sldId id="264" r:id="rId7"/>
    <p:sldId id="263" r:id="rId8"/>
    <p:sldId id="270" r:id="rId9"/>
    <p:sldId id="273" r:id="rId10"/>
    <p:sldId id="260" r:id="rId11"/>
    <p:sldId id="266" r:id="rId12"/>
    <p:sldId id="265" r:id="rId13"/>
    <p:sldId id="261" r:id="rId14"/>
    <p:sldId id="267" r:id="rId15"/>
    <p:sldId id="262" r:id="rId16"/>
    <p:sldId id="268" r:id="rId17"/>
    <p:sldId id="26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5B6F8A-8084-4749-9BAE-321802196F14}" v="123" dt="2023-09-18T16:34:5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1146"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rra, Carmen" userId="9566948b-dfe9-4ead-969b-eef60265902b" providerId="ADAL" clId="{435B6F8A-8084-4749-9BAE-321802196F14}"/>
    <pc:docChg chg="undo custSel addSld delSld modSld sldOrd">
      <pc:chgData name="Sierra, Carmen" userId="9566948b-dfe9-4ead-969b-eef60265902b" providerId="ADAL" clId="{435B6F8A-8084-4749-9BAE-321802196F14}" dt="2023-09-18T16:43:34.152" v="1418" actId="26606"/>
      <pc:docMkLst>
        <pc:docMk/>
      </pc:docMkLst>
      <pc:sldChg chg="modTransition">
        <pc:chgData name="Sierra, Carmen" userId="9566948b-dfe9-4ead-969b-eef60265902b" providerId="ADAL" clId="{435B6F8A-8084-4749-9BAE-321802196F14}" dt="2023-09-18T16:23:07.171" v="1024"/>
        <pc:sldMkLst>
          <pc:docMk/>
          <pc:sldMk cId="0" sldId="257"/>
        </pc:sldMkLst>
      </pc:sldChg>
      <pc:sldChg chg="modSp mod modTransition modAnim">
        <pc:chgData name="Sierra, Carmen" userId="9566948b-dfe9-4ead-969b-eef60265902b" providerId="ADAL" clId="{435B6F8A-8084-4749-9BAE-321802196F14}" dt="2023-09-18T16:12:43.355" v="992"/>
        <pc:sldMkLst>
          <pc:docMk/>
          <pc:sldMk cId="0" sldId="260"/>
        </pc:sldMkLst>
        <pc:spChg chg="mod">
          <ac:chgData name="Sierra, Carmen" userId="9566948b-dfe9-4ead-969b-eef60265902b" providerId="ADAL" clId="{435B6F8A-8084-4749-9BAE-321802196F14}" dt="2023-09-18T15:33:45.763" v="151" actId="5793"/>
          <ac:spMkLst>
            <pc:docMk/>
            <pc:sldMk cId="0" sldId="260"/>
            <ac:spMk id="88" creationId="{00000000-0000-0000-0000-000000000000}"/>
          </ac:spMkLst>
        </pc:spChg>
      </pc:sldChg>
      <pc:sldChg chg="modNotesTx">
        <pc:chgData name="Sierra, Carmen" userId="9566948b-dfe9-4ead-969b-eef60265902b" providerId="ADAL" clId="{435B6F8A-8084-4749-9BAE-321802196F14}" dt="2023-09-18T16:33:14.607" v="1269" actId="20577"/>
        <pc:sldMkLst>
          <pc:docMk/>
          <pc:sldMk cId="0" sldId="261"/>
        </pc:sldMkLst>
      </pc:sldChg>
      <pc:sldChg chg="modSp mod modAnim">
        <pc:chgData name="Sierra, Carmen" userId="9566948b-dfe9-4ead-969b-eef60265902b" providerId="ADAL" clId="{435B6F8A-8084-4749-9BAE-321802196F14}" dt="2023-09-18T16:30:17.536" v="1078"/>
        <pc:sldMkLst>
          <pc:docMk/>
          <pc:sldMk cId="2937102991" sldId="265"/>
        </pc:sldMkLst>
        <pc:spChg chg="mod">
          <ac:chgData name="Sierra, Carmen" userId="9566948b-dfe9-4ead-969b-eef60265902b" providerId="ADAL" clId="{435B6F8A-8084-4749-9BAE-321802196F14}" dt="2023-09-18T16:16:30.308" v="1008" actId="255"/>
          <ac:spMkLst>
            <pc:docMk/>
            <pc:sldMk cId="2937102991" sldId="265"/>
            <ac:spMk id="3" creationId="{FC425629-B3D1-EC0E-7CE4-416129DE5E32}"/>
          </ac:spMkLst>
        </pc:spChg>
      </pc:sldChg>
      <pc:sldChg chg="modSp modAnim">
        <pc:chgData name="Sierra, Carmen" userId="9566948b-dfe9-4ead-969b-eef60265902b" providerId="ADAL" clId="{435B6F8A-8084-4749-9BAE-321802196F14}" dt="2023-09-18T16:27:07.214" v="1072" actId="20577"/>
        <pc:sldMkLst>
          <pc:docMk/>
          <pc:sldMk cId="1712205343" sldId="266"/>
        </pc:sldMkLst>
        <pc:spChg chg="mod">
          <ac:chgData name="Sierra, Carmen" userId="9566948b-dfe9-4ead-969b-eef60265902b" providerId="ADAL" clId="{435B6F8A-8084-4749-9BAE-321802196F14}" dt="2023-09-18T16:27:07.214" v="1072" actId="20577"/>
          <ac:spMkLst>
            <pc:docMk/>
            <pc:sldMk cId="1712205343" sldId="266"/>
            <ac:spMk id="3" creationId="{265EA07D-3C23-E9E1-63DC-32CEDEE20FF6}"/>
          </ac:spMkLst>
        </pc:spChg>
      </pc:sldChg>
      <pc:sldChg chg="modSp mod modAnim">
        <pc:chgData name="Sierra, Carmen" userId="9566948b-dfe9-4ead-969b-eef60265902b" providerId="ADAL" clId="{435B6F8A-8084-4749-9BAE-321802196F14}" dt="2023-09-18T16:22:00.975" v="1023"/>
        <pc:sldMkLst>
          <pc:docMk/>
          <pc:sldMk cId="2975580064" sldId="268"/>
        </pc:sldMkLst>
        <pc:spChg chg="mod">
          <ac:chgData name="Sierra, Carmen" userId="9566948b-dfe9-4ead-969b-eef60265902b" providerId="ADAL" clId="{435B6F8A-8084-4749-9BAE-321802196F14}" dt="2023-09-18T16:18:41.951" v="1016" actId="20577"/>
          <ac:spMkLst>
            <pc:docMk/>
            <pc:sldMk cId="2975580064" sldId="268"/>
            <ac:spMk id="3" creationId="{AAC2AB6B-C276-BE15-CBB2-778D3CD179E9}"/>
          </ac:spMkLst>
        </pc:spChg>
        <pc:spChg chg="mod">
          <ac:chgData name="Sierra, Carmen" userId="9566948b-dfe9-4ead-969b-eef60265902b" providerId="ADAL" clId="{435B6F8A-8084-4749-9BAE-321802196F14}" dt="2023-09-18T16:18:45.995" v="1018" actId="20577"/>
          <ac:spMkLst>
            <pc:docMk/>
            <pc:sldMk cId="2975580064" sldId="268"/>
            <ac:spMk id="4" creationId="{0B122E08-7BD6-7B62-4A91-13E1D66B7C84}"/>
          </ac:spMkLst>
        </pc:spChg>
      </pc:sldChg>
      <pc:sldChg chg="modSp mod ord modNotesTx">
        <pc:chgData name="Sierra, Carmen" userId="9566948b-dfe9-4ead-969b-eef60265902b" providerId="ADAL" clId="{435B6F8A-8084-4749-9BAE-321802196F14}" dt="2023-09-18T16:29:16.212" v="1076"/>
        <pc:sldMkLst>
          <pc:docMk/>
          <pc:sldMk cId="904437163" sldId="270"/>
        </pc:sldMkLst>
        <pc:spChg chg="mod">
          <ac:chgData name="Sierra, Carmen" userId="9566948b-dfe9-4ead-969b-eef60265902b" providerId="ADAL" clId="{435B6F8A-8084-4749-9BAE-321802196F14}" dt="2023-09-18T16:00:41.286" v="942" actId="207"/>
          <ac:spMkLst>
            <pc:docMk/>
            <pc:sldMk cId="904437163" sldId="270"/>
            <ac:spMk id="21" creationId="{DFDBEF41-75F5-4D24-CDB8-813DB8CF5886}"/>
          </ac:spMkLst>
        </pc:spChg>
      </pc:sldChg>
      <pc:sldChg chg="delSp modSp new mod ord modClrScheme chgLayout">
        <pc:chgData name="Sierra, Carmen" userId="9566948b-dfe9-4ead-969b-eef60265902b" providerId="ADAL" clId="{435B6F8A-8084-4749-9BAE-321802196F14}" dt="2023-09-18T16:43:34.152" v="1418" actId="26606"/>
        <pc:sldMkLst>
          <pc:docMk/>
          <pc:sldMk cId="1563215878" sldId="271"/>
        </pc:sldMkLst>
        <pc:spChg chg="mod">
          <ac:chgData name="Sierra, Carmen" userId="9566948b-dfe9-4ead-969b-eef60265902b" providerId="ADAL" clId="{435B6F8A-8084-4749-9BAE-321802196F14}" dt="2023-09-18T16:43:34.152" v="1418" actId="26606"/>
          <ac:spMkLst>
            <pc:docMk/>
            <pc:sldMk cId="1563215878" sldId="271"/>
            <ac:spMk id="2" creationId="{1FC64C2C-DE00-C41E-CDEE-E27420341F59}"/>
          </ac:spMkLst>
        </pc:spChg>
        <pc:spChg chg="del">
          <ac:chgData name="Sierra, Carmen" userId="9566948b-dfe9-4ead-969b-eef60265902b" providerId="ADAL" clId="{435B6F8A-8084-4749-9BAE-321802196F14}" dt="2023-09-18T16:23:41.165" v="1044" actId="478"/>
          <ac:spMkLst>
            <pc:docMk/>
            <pc:sldMk cId="1563215878" sldId="271"/>
            <ac:spMk id="3" creationId="{A07EC54E-EED1-300F-3046-456D95DFBCF6}"/>
          </ac:spMkLst>
        </pc:spChg>
        <pc:spChg chg="del">
          <ac:chgData name="Sierra, Carmen" userId="9566948b-dfe9-4ead-969b-eef60265902b" providerId="ADAL" clId="{435B6F8A-8084-4749-9BAE-321802196F14}" dt="2023-09-18T16:23:48.006" v="1045" actId="478"/>
          <ac:spMkLst>
            <pc:docMk/>
            <pc:sldMk cId="1563215878" sldId="271"/>
            <ac:spMk id="4" creationId="{AECA1B34-5338-032C-1707-07FF5C38BBFD}"/>
          </ac:spMkLst>
        </pc:spChg>
      </pc:sldChg>
      <pc:sldChg chg="new del">
        <pc:chgData name="Sierra, Carmen" userId="9566948b-dfe9-4ead-969b-eef60265902b" providerId="ADAL" clId="{435B6F8A-8084-4749-9BAE-321802196F14}" dt="2023-09-18T16:24:28.739" v="1048" actId="680"/>
        <pc:sldMkLst>
          <pc:docMk/>
          <pc:sldMk cId="947076312" sldId="272"/>
        </pc:sldMkLst>
      </pc:sldChg>
      <pc:sldChg chg="add">
        <pc:chgData name="Sierra, Carmen" userId="9566948b-dfe9-4ead-969b-eef60265902b" providerId="ADAL" clId="{435B6F8A-8084-4749-9BAE-321802196F14}" dt="2023-09-18T16:24:31.052" v="1049" actId="2890"/>
        <pc:sldMkLst>
          <pc:docMk/>
          <pc:sldMk cId="2663050576" sldId="272"/>
        </pc:sldMkLst>
      </pc:sldChg>
      <pc:sldChg chg="addSp modSp new mod modNotesTx">
        <pc:chgData name="Sierra, Carmen" userId="9566948b-dfe9-4ead-969b-eef60265902b" providerId="ADAL" clId="{435B6F8A-8084-4749-9BAE-321802196F14}" dt="2023-09-18T16:43:03.466" v="1417" actId="208"/>
        <pc:sldMkLst>
          <pc:docMk/>
          <pc:sldMk cId="4191381808" sldId="273"/>
        </pc:sldMkLst>
        <pc:spChg chg="mod">
          <ac:chgData name="Sierra, Carmen" userId="9566948b-dfe9-4ead-969b-eef60265902b" providerId="ADAL" clId="{435B6F8A-8084-4749-9BAE-321802196F14}" dt="2023-09-18T16:38:01.801" v="1416" actId="20577"/>
          <ac:spMkLst>
            <pc:docMk/>
            <pc:sldMk cId="4191381808" sldId="273"/>
            <ac:spMk id="2" creationId="{B2FFE34D-6845-34DB-3CCE-DED9F56D957E}"/>
          </ac:spMkLst>
        </pc:spChg>
        <pc:spChg chg="add mod">
          <ac:chgData name="Sierra, Carmen" userId="9566948b-dfe9-4ead-969b-eef60265902b" providerId="ADAL" clId="{435B6F8A-8084-4749-9BAE-321802196F14}" dt="2023-09-18T16:35:00.458" v="1273" actId="1076"/>
          <ac:spMkLst>
            <pc:docMk/>
            <pc:sldMk cId="4191381808" sldId="273"/>
            <ac:spMk id="7" creationId="{DB5A30D0-F73A-ADC2-F488-E0A944B2F7BB}"/>
          </ac:spMkLst>
        </pc:spChg>
        <pc:picChg chg="add mod">
          <ac:chgData name="Sierra, Carmen" userId="9566948b-dfe9-4ead-969b-eef60265902b" providerId="ADAL" clId="{435B6F8A-8084-4749-9BAE-321802196F14}" dt="2023-09-18T16:43:03.466" v="1417" actId="208"/>
          <ac:picMkLst>
            <pc:docMk/>
            <pc:sldMk cId="4191381808" sldId="273"/>
            <ac:picMk id="6" creationId="{1622DD33-0C54-0043-A468-22F73A690EB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A196E-6CEF-444B-89FA-ECF1DA3F20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31D9AD-4C7A-4D5E-ADA3-55AED340C0BD}" type="pres">
      <dgm:prSet presAssocID="{771A196E-6CEF-444B-89FA-ECF1DA3F205F}" presName="linear" presStyleCnt="0">
        <dgm:presLayoutVars>
          <dgm:dir/>
          <dgm:animLvl val="lvl"/>
          <dgm:resizeHandles val="exact"/>
        </dgm:presLayoutVars>
      </dgm:prSet>
      <dgm:spPr/>
    </dgm:pt>
  </dgm:ptLst>
  <dgm:cxnLst>
    <dgm:cxn modelId="{6AE33204-04BA-4C79-8DBB-A19F352235E3}" type="presOf" srcId="{771A196E-6CEF-444B-89FA-ECF1DA3F205F}" destId="{AD31D9AD-4C7A-4D5E-ADA3-55AED340C0B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0543A-CEC7-4D92-8EA2-E99C0499E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AD7EA8-E9CC-4521-B8BB-9713DA714E5E}" type="pres">
      <dgm:prSet presAssocID="{48F0543A-CEC7-4D92-8EA2-E99C0499EBE4}" presName="linear" presStyleCnt="0">
        <dgm:presLayoutVars>
          <dgm:animLvl val="lvl"/>
          <dgm:resizeHandles val="exact"/>
        </dgm:presLayoutVars>
      </dgm:prSet>
      <dgm:spPr/>
    </dgm:pt>
  </dgm:ptLst>
  <dgm:cxnLst>
    <dgm:cxn modelId="{BDBC0168-CDD6-494C-808B-114F9D14FFA2}" type="presOf" srcId="{48F0543A-CEC7-4D92-8EA2-E99C0499EBE4}" destId="{CDAD7EA8-E9CC-4521-B8BB-9713DA714E5E}"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A196E-6CEF-444B-89FA-ECF1DA3F20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31D9AD-4C7A-4D5E-ADA3-55AED340C0BD}" type="pres">
      <dgm:prSet presAssocID="{771A196E-6CEF-444B-89FA-ECF1DA3F205F}" presName="linear" presStyleCnt="0">
        <dgm:presLayoutVars>
          <dgm:dir/>
          <dgm:animLvl val="lvl"/>
          <dgm:resizeHandles val="exact"/>
        </dgm:presLayoutVars>
      </dgm:prSet>
      <dgm:spPr/>
    </dgm:pt>
  </dgm:ptLst>
  <dgm:cxnLst>
    <dgm:cxn modelId="{6AE33204-04BA-4C79-8DBB-A19F352235E3}" type="presOf" srcId="{771A196E-6CEF-444B-89FA-ECF1DA3F205F}" destId="{AD31D9AD-4C7A-4D5E-ADA3-55AED340C0B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0543A-CEC7-4D92-8EA2-E99C0499E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DAD7EA8-E9CC-4521-B8BB-9713DA714E5E}" type="pres">
      <dgm:prSet presAssocID="{48F0543A-CEC7-4D92-8EA2-E99C0499EBE4}" presName="linear" presStyleCnt="0">
        <dgm:presLayoutVars>
          <dgm:animLvl val="lvl"/>
          <dgm:resizeHandles val="exact"/>
        </dgm:presLayoutVars>
      </dgm:prSet>
      <dgm:spPr/>
    </dgm:pt>
  </dgm:ptLst>
  <dgm:cxnLst>
    <dgm:cxn modelId="{BDBC0168-CDD6-494C-808B-114F9D14FFA2}" type="presOf" srcId="{48F0543A-CEC7-4D92-8EA2-E99C0499EBE4}" destId="{CDAD7EA8-E9CC-4521-B8BB-9713DA714E5E}"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1DFAF-E909-452C-BC5D-3F41392C34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3623CD-8EA3-4D9D-90FA-FD99566B61E3}">
      <dgm:prSet phldrT="[Text]"/>
      <dgm:spPr>
        <a:solidFill>
          <a:srgbClr val="FFFF00"/>
        </a:solidFill>
      </dgm:spPr>
      <dgm:t>
        <a:bodyPr/>
        <a:lstStyle/>
        <a:p>
          <a:r>
            <a:rPr lang="en-US" dirty="0">
              <a:solidFill>
                <a:schemeClr val="tx1"/>
              </a:solidFill>
            </a:rPr>
            <a:t>Asymptomatic</a:t>
          </a:r>
        </a:p>
      </dgm:t>
    </dgm:pt>
    <dgm:pt modelId="{C8C86670-9AF5-487E-9794-D09FA5ECAD26}" type="parTrans" cxnId="{B38A15B2-8C31-46E8-9370-F8C262741F8A}">
      <dgm:prSet/>
      <dgm:spPr/>
      <dgm:t>
        <a:bodyPr/>
        <a:lstStyle/>
        <a:p>
          <a:endParaRPr lang="en-US"/>
        </a:p>
      </dgm:t>
    </dgm:pt>
    <dgm:pt modelId="{7FA99BF4-5C5A-4F19-931E-AA7AFFB57C8D}" type="sibTrans" cxnId="{B38A15B2-8C31-46E8-9370-F8C262741F8A}">
      <dgm:prSet/>
      <dgm:spPr/>
      <dgm:t>
        <a:bodyPr/>
        <a:lstStyle/>
        <a:p>
          <a:endParaRPr lang="en-US"/>
        </a:p>
      </dgm:t>
    </dgm:pt>
    <dgm:pt modelId="{337B0C88-CA3B-4411-9BB7-C379412874EC}">
      <dgm:prSet phldrT="[Text]" phldr="1"/>
      <dgm:spPr/>
      <dgm:t>
        <a:bodyPr/>
        <a:lstStyle/>
        <a:p>
          <a:endParaRPr lang="en-US"/>
        </a:p>
      </dgm:t>
    </dgm:pt>
    <dgm:pt modelId="{C6EE90D9-911D-418B-BAA9-259004D8BB33}" type="parTrans" cxnId="{5F9EA613-F2A7-4D8C-8616-47BDDB115E63}">
      <dgm:prSet/>
      <dgm:spPr/>
      <dgm:t>
        <a:bodyPr/>
        <a:lstStyle/>
        <a:p>
          <a:endParaRPr lang="en-US"/>
        </a:p>
      </dgm:t>
    </dgm:pt>
    <dgm:pt modelId="{FF0F24DE-C6BD-49C6-B7B0-F2ECF9C48F86}" type="sibTrans" cxnId="{5F9EA613-F2A7-4D8C-8616-47BDDB115E63}">
      <dgm:prSet/>
      <dgm:spPr/>
      <dgm:t>
        <a:bodyPr/>
        <a:lstStyle/>
        <a:p>
          <a:endParaRPr lang="en-US"/>
        </a:p>
      </dgm:t>
    </dgm:pt>
    <dgm:pt modelId="{60C72A6A-2149-4888-BDCF-C3E228D2AB62}">
      <dgm:prSet phldrT="[Text]"/>
      <dgm:spPr>
        <a:solidFill>
          <a:srgbClr val="FFFF00"/>
        </a:solidFill>
      </dgm:spPr>
      <dgm:t>
        <a:bodyPr/>
        <a:lstStyle/>
        <a:p>
          <a:r>
            <a:rPr lang="en-US" dirty="0">
              <a:solidFill>
                <a:schemeClr val="tx1"/>
              </a:solidFill>
            </a:rPr>
            <a:t>Don’t feel sick</a:t>
          </a:r>
        </a:p>
      </dgm:t>
    </dgm:pt>
    <dgm:pt modelId="{D5E058B6-3241-40BB-BAFA-C222719CD5B9}" type="parTrans" cxnId="{FF9D463C-FC4D-4245-B9B3-20B5CBAB97F5}">
      <dgm:prSet/>
      <dgm:spPr/>
      <dgm:t>
        <a:bodyPr/>
        <a:lstStyle/>
        <a:p>
          <a:endParaRPr lang="en-US"/>
        </a:p>
      </dgm:t>
    </dgm:pt>
    <dgm:pt modelId="{554DFBDD-715A-45EE-8E6A-619C74782AB8}" type="sibTrans" cxnId="{FF9D463C-FC4D-4245-B9B3-20B5CBAB97F5}">
      <dgm:prSet/>
      <dgm:spPr/>
      <dgm:t>
        <a:bodyPr/>
        <a:lstStyle/>
        <a:p>
          <a:endParaRPr lang="en-US"/>
        </a:p>
      </dgm:t>
    </dgm:pt>
    <dgm:pt modelId="{9E5059C4-5E08-48BA-8EAA-B9CB78050763}">
      <dgm:prSet phldrT="[Text]" phldr="1"/>
      <dgm:spPr/>
      <dgm:t>
        <a:bodyPr/>
        <a:lstStyle/>
        <a:p>
          <a:endParaRPr lang="en-US"/>
        </a:p>
      </dgm:t>
    </dgm:pt>
    <dgm:pt modelId="{26CD24A8-31BE-491C-9BAC-C80B3D18B20E}" type="parTrans" cxnId="{D7B50075-39EA-47EB-BFCA-BA10B40089DA}">
      <dgm:prSet/>
      <dgm:spPr/>
      <dgm:t>
        <a:bodyPr/>
        <a:lstStyle/>
        <a:p>
          <a:endParaRPr lang="en-US"/>
        </a:p>
      </dgm:t>
    </dgm:pt>
    <dgm:pt modelId="{826BC366-B76D-42DC-AB89-9150119D01A7}" type="sibTrans" cxnId="{D7B50075-39EA-47EB-BFCA-BA10B40089DA}">
      <dgm:prSet/>
      <dgm:spPr/>
      <dgm:t>
        <a:bodyPr/>
        <a:lstStyle/>
        <a:p>
          <a:endParaRPr lang="en-US"/>
        </a:p>
      </dgm:t>
    </dgm:pt>
    <dgm:pt modelId="{65FEC167-FA58-42D3-9C7C-D5F862755CB9}">
      <dgm:prSet/>
      <dgm:spPr>
        <a:solidFill>
          <a:srgbClr val="57ABDF"/>
        </a:solidFill>
      </dgm:spPr>
      <dgm:t>
        <a:bodyPr/>
        <a:lstStyle/>
        <a:p>
          <a:r>
            <a:rPr lang="en-US" dirty="0">
              <a:solidFill>
                <a:schemeClr val="tx1"/>
              </a:solidFill>
            </a:rPr>
            <a:t>Not contagious</a:t>
          </a:r>
        </a:p>
      </dgm:t>
    </dgm:pt>
    <dgm:pt modelId="{A21360FF-F5FA-42BB-A5F3-69A396F5D23C}" type="parTrans" cxnId="{B0EC15DF-456D-489F-AE53-4D115754C1AB}">
      <dgm:prSet/>
      <dgm:spPr/>
      <dgm:t>
        <a:bodyPr/>
        <a:lstStyle/>
        <a:p>
          <a:endParaRPr lang="en-US"/>
        </a:p>
      </dgm:t>
    </dgm:pt>
    <dgm:pt modelId="{A277F255-F273-4224-99D7-2139284AFE1D}" type="sibTrans" cxnId="{B0EC15DF-456D-489F-AE53-4D115754C1AB}">
      <dgm:prSet/>
      <dgm:spPr/>
      <dgm:t>
        <a:bodyPr/>
        <a:lstStyle/>
        <a:p>
          <a:endParaRPr lang="en-US"/>
        </a:p>
      </dgm:t>
    </dgm:pt>
    <dgm:pt modelId="{413A3085-F442-402C-865A-E5707CBB07C2}">
      <dgm:prSet/>
      <dgm:spPr>
        <a:solidFill>
          <a:srgbClr val="57ABDF"/>
        </a:solidFill>
      </dgm:spPr>
      <dgm:t>
        <a:bodyPr/>
        <a:lstStyle/>
        <a:p>
          <a:r>
            <a:rPr lang="en-US" dirty="0">
              <a:solidFill>
                <a:schemeClr val="tx1"/>
              </a:solidFill>
            </a:rPr>
            <a:t>Positive skin test and blood test</a:t>
          </a:r>
        </a:p>
      </dgm:t>
    </dgm:pt>
    <dgm:pt modelId="{9B93F02C-7ABB-4870-8D9A-50DDCEC97009}" type="parTrans" cxnId="{E45DD383-566E-4640-84C0-A6A63CBA8CCE}">
      <dgm:prSet/>
      <dgm:spPr/>
      <dgm:t>
        <a:bodyPr/>
        <a:lstStyle/>
        <a:p>
          <a:endParaRPr lang="en-US"/>
        </a:p>
      </dgm:t>
    </dgm:pt>
    <dgm:pt modelId="{D6E1ED0E-72CE-4DC9-AA65-58293C50840E}" type="sibTrans" cxnId="{E45DD383-566E-4640-84C0-A6A63CBA8CCE}">
      <dgm:prSet/>
      <dgm:spPr/>
      <dgm:t>
        <a:bodyPr/>
        <a:lstStyle/>
        <a:p>
          <a:endParaRPr lang="en-US"/>
        </a:p>
      </dgm:t>
    </dgm:pt>
    <dgm:pt modelId="{23836593-D322-47EE-92AF-D7CF16158699}">
      <dgm:prSet/>
      <dgm:spPr>
        <a:solidFill>
          <a:srgbClr val="7030A0"/>
        </a:solidFill>
      </dgm:spPr>
      <dgm:t>
        <a:bodyPr/>
        <a:lstStyle/>
        <a:p>
          <a:r>
            <a:rPr lang="en-US" dirty="0">
              <a:solidFill>
                <a:schemeClr val="tx1"/>
              </a:solidFill>
            </a:rPr>
            <a:t>May develop TB disease if not treated</a:t>
          </a:r>
        </a:p>
      </dgm:t>
    </dgm:pt>
    <dgm:pt modelId="{6C51AA65-A9E6-4D2C-BE68-A56C6837AC03}" type="parTrans" cxnId="{3FBDA845-AAC3-4BC2-AC57-F776047FE002}">
      <dgm:prSet/>
      <dgm:spPr/>
      <dgm:t>
        <a:bodyPr/>
        <a:lstStyle/>
        <a:p>
          <a:endParaRPr lang="en-US"/>
        </a:p>
      </dgm:t>
    </dgm:pt>
    <dgm:pt modelId="{D80F57C5-EAA2-4E0A-ACD4-4BBA26795929}" type="sibTrans" cxnId="{3FBDA845-AAC3-4BC2-AC57-F776047FE002}">
      <dgm:prSet/>
      <dgm:spPr/>
      <dgm:t>
        <a:bodyPr/>
        <a:lstStyle/>
        <a:p>
          <a:endParaRPr lang="en-US"/>
        </a:p>
      </dgm:t>
    </dgm:pt>
    <dgm:pt modelId="{2F4C78E0-9F8A-4AF1-93B2-0BCDF84DD411}">
      <dgm:prSet/>
      <dgm:spPr>
        <a:solidFill>
          <a:srgbClr val="7030A0"/>
        </a:solidFill>
      </dgm:spPr>
      <dgm:t>
        <a:bodyPr/>
        <a:lstStyle/>
        <a:p>
          <a:r>
            <a:rPr lang="en-US" dirty="0">
              <a:solidFill>
                <a:schemeClr val="tx1"/>
              </a:solidFill>
            </a:rPr>
            <a:t>Normal chest x-ray</a:t>
          </a:r>
        </a:p>
      </dgm:t>
    </dgm:pt>
    <dgm:pt modelId="{AA652DCE-6C2A-4376-A644-31A7D577F2D7}" type="parTrans" cxnId="{FDE4A9D9-AF70-42E9-8038-580543D06CA6}">
      <dgm:prSet/>
      <dgm:spPr/>
      <dgm:t>
        <a:bodyPr/>
        <a:lstStyle/>
        <a:p>
          <a:endParaRPr lang="en-US"/>
        </a:p>
      </dgm:t>
    </dgm:pt>
    <dgm:pt modelId="{86FC31F9-8647-40E4-9902-60B927121963}" type="sibTrans" cxnId="{FDE4A9D9-AF70-42E9-8038-580543D06CA6}">
      <dgm:prSet/>
      <dgm:spPr/>
      <dgm:t>
        <a:bodyPr/>
        <a:lstStyle/>
        <a:p>
          <a:endParaRPr lang="en-US"/>
        </a:p>
      </dgm:t>
    </dgm:pt>
    <dgm:pt modelId="{C3EA3A11-4862-4A65-98B3-9E81871F5EB3}" type="pres">
      <dgm:prSet presAssocID="{5E31DFAF-E909-452C-BC5D-3F41392C347B}" presName="linear" presStyleCnt="0">
        <dgm:presLayoutVars>
          <dgm:animLvl val="lvl"/>
          <dgm:resizeHandles val="exact"/>
        </dgm:presLayoutVars>
      </dgm:prSet>
      <dgm:spPr/>
    </dgm:pt>
    <dgm:pt modelId="{02088ED7-7668-486D-9623-66694716B783}" type="pres">
      <dgm:prSet presAssocID="{E13623CD-8EA3-4D9D-90FA-FD99566B61E3}" presName="parentText" presStyleLbl="node1" presStyleIdx="0" presStyleCnt="6">
        <dgm:presLayoutVars>
          <dgm:chMax val="0"/>
          <dgm:bulletEnabled val="1"/>
        </dgm:presLayoutVars>
      </dgm:prSet>
      <dgm:spPr/>
    </dgm:pt>
    <dgm:pt modelId="{B83E8C92-74A1-47D7-BC11-FA1DE562E22F}" type="pres">
      <dgm:prSet presAssocID="{E13623CD-8EA3-4D9D-90FA-FD99566B61E3}" presName="childText" presStyleLbl="revTx" presStyleIdx="0" presStyleCnt="2">
        <dgm:presLayoutVars>
          <dgm:bulletEnabled val="1"/>
        </dgm:presLayoutVars>
      </dgm:prSet>
      <dgm:spPr/>
    </dgm:pt>
    <dgm:pt modelId="{17264F3D-E26B-4980-BBE4-B8A550B16BD1}" type="pres">
      <dgm:prSet presAssocID="{60C72A6A-2149-4888-BDCF-C3E228D2AB62}" presName="parentText" presStyleLbl="node1" presStyleIdx="1" presStyleCnt="6">
        <dgm:presLayoutVars>
          <dgm:chMax val="0"/>
          <dgm:bulletEnabled val="1"/>
        </dgm:presLayoutVars>
      </dgm:prSet>
      <dgm:spPr/>
    </dgm:pt>
    <dgm:pt modelId="{E3E848F9-5AEA-4831-B3FF-A9FCE2300DD1}" type="pres">
      <dgm:prSet presAssocID="{60C72A6A-2149-4888-BDCF-C3E228D2AB62}" presName="childText" presStyleLbl="revTx" presStyleIdx="1" presStyleCnt="2">
        <dgm:presLayoutVars>
          <dgm:bulletEnabled val="1"/>
        </dgm:presLayoutVars>
      </dgm:prSet>
      <dgm:spPr/>
    </dgm:pt>
    <dgm:pt modelId="{14AB58A3-A80F-49CD-828D-99C48FAEC8DB}" type="pres">
      <dgm:prSet presAssocID="{65FEC167-FA58-42D3-9C7C-D5F862755CB9}" presName="parentText" presStyleLbl="node1" presStyleIdx="2" presStyleCnt="6" custLinFactY="-17696" custLinFactNeighborY="-100000">
        <dgm:presLayoutVars>
          <dgm:chMax val="0"/>
          <dgm:bulletEnabled val="1"/>
        </dgm:presLayoutVars>
      </dgm:prSet>
      <dgm:spPr/>
    </dgm:pt>
    <dgm:pt modelId="{11F4239C-24F5-4859-B1F3-4EB85DBC2AF0}" type="pres">
      <dgm:prSet presAssocID="{A277F255-F273-4224-99D7-2139284AFE1D}" presName="spacer" presStyleCnt="0"/>
      <dgm:spPr/>
    </dgm:pt>
    <dgm:pt modelId="{29773168-B93B-4194-922C-1EBEB29AC6FD}" type="pres">
      <dgm:prSet presAssocID="{413A3085-F442-402C-865A-E5707CBB07C2}" presName="parentText" presStyleLbl="node1" presStyleIdx="3" presStyleCnt="6">
        <dgm:presLayoutVars>
          <dgm:chMax val="0"/>
          <dgm:bulletEnabled val="1"/>
        </dgm:presLayoutVars>
      </dgm:prSet>
      <dgm:spPr/>
    </dgm:pt>
    <dgm:pt modelId="{E01959D4-9B13-47D6-AF2D-AC2F8B7A8154}" type="pres">
      <dgm:prSet presAssocID="{D6E1ED0E-72CE-4DC9-AA65-58293C50840E}" presName="spacer" presStyleCnt="0"/>
      <dgm:spPr/>
    </dgm:pt>
    <dgm:pt modelId="{DE6745C7-0876-4B9C-A27B-E0DB9FE06CA1}" type="pres">
      <dgm:prSet presAssocID="{2F4C78E0-9F8A-4AF1-93B2-0BCDF84DD411}" presName="parentText" presStyleLbl="node1" presStyleIdx="4" presStyleCnt="6">
        <dgm:presLayoutVars>
          <dgm:chMax val="0"/>
          <dgm:bulletEnabled val="1"/>
        </dgm:presLayoutVars>
      </dgm:prSet>
      <dgm:spPr/>
    </dgm:pt>
    <dgm:pt modelId="{F96C7EBB-191E-4BAD-8F82-AD6FB2B3BBC7}" type="pres">
      <dgm:prSet presAssocID="{86FC31F9-8647-40E4-9902-60B927121963}" presName="spacer" presStyleCnt="0"/>
      <dgm:spPr/>
    </dgm:pt>
    <dgm:pt modelId="{257E13F2-CF51-4C67-861B-6AB766BE8A2B}" type="pres">
      <dgm:prSet presAssocID="{23836593-D322-47EE-92AF-D7CF16158699}" presName="parentText" presStyleLbl="node1" presStyleIdx="5" presStyleCnt="6">
        <dgm:presLayoutVars>
          <dgm:chMax val="0"/>
          <dgm:bulletEnabled val="1"/>
        </dgm:presLayoutVars>
      </dgm:prSet>
      <dgm:spPr/>
    </dgm:pt>
  </dgm:ptLst>
  <dgm:cxnLst>
    <dgm:cxn modelId="{5F9EA613-F2A7-4D8C-8616-47BDDB115E63}" srcId="{E13623CD-8EA3-4D9D-90FA-FD99566B61E3}" destId="{337B0C88-CA3B-4411-9BB7-C379412874EC}" srcOrd="0" destOrd="0" parTransId="{C6EE90D9-911D-418B-BAA9-259004D8BB33}" sibTransId="{FF0F24DE-C6BD-49C6-B7B0-F2ECF9C48F86}"/>
    <dgm:cxn modelId="{FF9D463C-FC4D-4245-B9B3-20B5CBAB97F5}" srcId="{5E31DFAF-E909-452C-BC5D-3F41392C347B}" destId="{60C72A6A-2149-4888-BDCF-C3E228D2AB62}" srcOrd="1" destOrd="0" parTransId="{D5E058B6-3241-40BB-BAFA-C222719CD5B9}" sibTransId="{554DFBDD-715A-45EE-8E6A-619C74782AB8}"/>
    <dgm:cxn modelId="{4FC5D463-3BA7-4F58-8F72-800E0F6047FF}" type="presOf" srcId="{413A3085-F442-402C-865A-E5707CBB07C2}" destId="{29773168-B93B-4194-922C-1EBEB29AC6FD}" srcOrd="0" destOrd="0" presId="urn:microsoft.com/office/officeart/2005/8/layout/vList2"/>
    <dgm:cxn modelId="{3FBDA845-AAC3-4BC2-AC57-F776047FE002}" srcId="{5E31DFAF-E909-452C-BC5D-3F41392C347B}" destId="{23836593-D322-47EE-92AF-D7CF16158699}" srcOrd="5" destOrd="0" parTransId="{6C51AA65-A9E6-4D2C-BE68-A56C6837AC03}" sibTransId="{D80F57C5-EAA2-4E0A-ACD4-4BBA26795929}"/>
    <dgm:cxn modelId="{D7B50075-39EA-47EB-BFCA-BA10B40089DA}" srcId="{60C72A6A-2149-4888-BDCF-C3E228D2AB62}" destId="{9E5059C4-5E08-48BA-8EAA-B9CB78050763}" srcOrd="0" destOrd="0" parTransId="{26CD24A8-31BE-491C-9BAC-C80B3D18B20E}" sibTransId="{826BC366-B76D-42DC-AB89-9150119D01A7}"/>
    <dgm:cxn modelId="{7ADAA97C-E301-46F7-BAF4-A4296E8DB542}" type="presOf" srcId="{23836593-D322-47EE-92AF-D7CF16158699}" destId="{257E13F2-CF51-4C67-861B-6AB766BE8A2B}" srcOrd="0" destOrd="0" presId="urn:microsoft.com/office/officeart/2005/8/layout/vList2"/>
    <dgm:cxn modelId="{E45DD383-566E-4640-84C0-A6A63CBA8CCE}" srcId="{5E31DFAF-E909-452C-BC5D-3F41392C347B}" destId="{413A3085-F442-402C-865A-E5707CBB07C2}" srcOrd="3" destOrd="0" parTransId="{9B93F02C-7ABB-4870-8D9A-50DDCEC97009}" sibTransId="{D6E1ED0E-72CE-4DC9-AA65-58293C50840E}"/>
    <dgm:cxn modelId="{6A2D6185-8350-4E99-A08F-62B703000244}" type="presOf" srcId="{337B0C88-CA3B-4411-9BB7-C379412874EC}" destId="{B83E8C92-74A1-47D7-BC11-FA1DE562E22F}" srcOrd="0" destOrd="0" presId="urn:microsoft.com/office/officeart/2005/8/layout/vList2"/>
    <dgm:cxn modelId="{37009CA3-0DED-49A4-A918-44B3CB80808C}" type="presOf" srcId="{E13623CD-8EA3-4D9D-90FA-FD99566B61E3}" destId="{02088ED7-7668-486D-9623-66694716B783}" srcOrd="0" destOrd="0" presId="urn:microsoft.com/office/officeart/2005/8/layout/vList2"/>
    <dgm:cxn modelId="{B38A15B2-8C31-46E8-9370-F8C262741F8A}" srcId="{5E31DFAF-E909-452C-BC5D-3F41392C347B}" destId="{E13623CD-8EA3-4D9D-90FA-FD99566B61E3}" srcOrd="0" destOrd="0" parTransId="{C8C86670-9AF5-487E-9794-D09FA5ECAD26}" sibTransId="{7FA99BF4-5C5A-4F19-931E-AA7AFFB57C8D}"/>
    <dgm:cxn modelId="{15442EB3-45CA-45CB-BCA7-30B23D5893EA}" type="presOf" srcId="{60C72A6A-2149-4888-BDCF-C3E228D2AB62}" destId="{17264F3D-E26B-4980-BBE4-B8A550B16BD1}" srcOrd="0" destOrd="0" presId="urn:microsoft.com/office/officeart/2005/8/layout/vList2"/>
    <dgm:cxn modelId="{880286C0-EEB0-499C-993A-49344DB65970}" type="presOf" srcId="{2F4C78E0-9F8A-4AF1-93B2-0BCDF84DD411}" destId="{DE6745C7-0876-4B9C-A27B-E0DB9FE06CA1}" srcOrd="0" destOrd="0" presId="urn:microsoft.com/office/officeart/2005/8/layout/vList2"/>
    <dgm:cxn modelId="{3606AECA-DE0B-4C88-B7D7-595BDD87E71D}" type="presOf" srcId="{9E5059C4-5E08-48BA-8EAA-B9CB78050763}" destId="{E3E848F9-5AEA-4831-B3FF-A9FCE2300DD1}" srcOrd="0" destOrd="0" presId="urn:microsoft.com/office/officeart/2005/8/layout/vList2"/>
    <dgm:cxn modelId="{FDE4A9D9-AF70-42E9-8038-580543D06CA6}" srcId="{5E31DFAF-E909-452C-BC5D-3F41392C347B}" destId="{2F4C78E0-9F8A-4AF1-93B2-0BCDF84DD411}" srcOrd="4" destOrd="0" parTransId="{AA652DCE-6C2A-4376-A644-31A7D577F2D7}" sibTransId="{86FC31F9-8647-40E4-9902-60B927121963}"/>
    <dgm:cxn modelId="{D92F96DA-5837-4904-981A-1E38BC74BA0B}" type="presOf" srcId="{65FEC167-FA58-42D3-9C7C-D5F862755CB9}" destId="{14AB58A3-A80F-49CD-828D-99C48FAEC8DB}" srcOrd="0" destOrd="0" presId="urn:microsoft.com/office/officeart/2005/8/layout/vList2"/>
    <dgm:cxn modelId="{B0EC15DF-456D-489F-AE53-4D115754C1AB}" srcId="{5E31DFAF-E909-452C-BC5D-3F41392C347B}" destId="{65FEC167-FA58-42D3-9C7C-D5F862755CB9}" srcOrd="2" destOrd="0" parTransId="{A21360FF-F5FA-42BB-A5F3-69A396F5D23C}" sibTransId="{A277F255-F273-4224-99D7-2139284AFE1D}"/>
    <dgm:cxn modelId="{3A473EED-D029-444A-AC7E-C6A39A7AA231}" type="presOf" srcId="{5E31DFAF-E909-452C-BC5D-3F41392C347B}" destId="{C3EA3A11-4862-4A65-98B3-9E81871F5EB3}" srcOrd="0" destOrd="0" presId="urn:microsoft.com/office/officeart/2005/8/layout/vList2"/>
    <dgm:cxn modelId="{9A2ABB84-2C9A-4A3C-81B6-D49356E524B0}" type="presParOf" srcId="{C3EA3A11-4862-4A65-98B3-9E81871F5EB3}" destId="{02088ED7-7668-486D-9623-66694716B783}" srcOrd="0" destOrd="0" presId="urn:microsoft.com/office/officeart/2005/8/layout/vList2"/>
    <dgm:cxn modelId="{33265643-137A-4E06-9F3E-0863EF3AF8EC}" type="presParOf" srcId="{C3EA3A11-4862-4A65-98B3-9E81871F5EB3}" destId="{B83E8C92-74A1-47D7-BC11-FA1DE562E22F}" srcOrd="1" destOrd="0" presId="urn:microsoft.com/office/officeart/2005/8/layout/vList2"/>
    <dgm:cxn modelId="{60C6329E-4B26-4B9A-8155-A48E69C1AF78}" type="presParOf" srcId="{C3EA3A11-4862-4A65-98B3-9E81871F5EB3}" destId="{17264F3D-E26B-4980-BBE4-B8A550B16BD1}" srcOrd="2" destOrd="0" presId="urn:microsoft.com/office/officeart/2005/8/layout/vList2"/>
    <dgm:cxn modelId="{03E43C97-BA7D-4590-B242-976374E84D23}" type="presParOf" srcId="{C3EA3A11-4862-4A65-98B3-9E81871F5EB3}" destId="{E3E848F9-5AEA-4831-B3FF-A9FCE2300DD1}" srcOrd="3" destOrd="0" presId="urn:microsoft.com/office/officeart/2005/8/layout/vList2"/>
    <dgm:cxn modelId="{A2B985A9-9496-497D-9A19-770BE43DBF42}" type="presParOf" srcId="{C3EA3A11-4862-4A65-98B3-9E81871F5EB3}" destId="{14AB58A3-A80F-49CD-828D-99C48FAEC8DB}" srcOrd="4" destOrd="0" presId="urn:microsoft.com/office/officeart/2005/8/layout/vList2"/>
    <dgm:cxn modelId="{D759B106-782B-4C6F-A9A1-8DB04A91E8A7}" type="presParOf" srcId="{C3EA3A11-4862-4A65-98B3-9E81871F5EB3}" destId="{11F4239C-24F5-4859-B1F3-4EB85DBC2AF0}" srcOrd="5" destOrd="0" presId="urn:microsoft.com/office/officeart/2005/8/layout/vList2"/>
    <dgm:cxn modelId="{87321EE6-C3D3-4ED5-8758-230A6DC9E14F}" type="presParOf" srcId="{C3EA3A11-4862-4A65-98B3-9E81871F5EB3}" destId="{29773168-B93B-4194-922C-1EBEB29AC6FD}" srcOrd="6" destOrd="0" presId="urn:microsoft.com/office/officeart/2005/8/layout/vList2"/>
    <dgm:cxn modelId="{B1F1E15A-A382-4F9B-BC4D-106F59DE9E8E}" type="presParOf" srcId="{C3EA3A11-4862-4A65-98B3-9E81871F5EB3}" destId="{E01959D4-9B13-47D6-AF2D-AC2F8B7A8154}" srcOrd="7" destOrd="0" presId="urn:microsoft.com/office/officeart/2005/8/layout/vList2"/>
    <dgm:cxn modelId="{831ED85D-DC6B-418A-8521-B1155E6B6AD0}" type="presParOf" srcId="{C3EA3A11-4862-4A65-98B3-9E81871F5EB3}" destId="{DE6745C7-0876-4B9C-A27B-E0DB9FE06CA1}" srcOrd="8" destOrd="0" presId="urn:microsoft.com/office/officeart/2005/8/layout/vList2"/>
    <dgm:cxn modelId="{E210B448-CF33-424C-8659-CB0487953FCB}" type="presParOf" srcId="{C3EA3A11-4862-4A65-98B3-9E81871F5EB3}" destId="{F96C7EBB-191E-4BAD-8F82-AD6FB2B3BBC7}" srcOrd="9" destOrd="0" presId="urn:microsoft.com/office/officeart/2005/8/layout/vList2"/>
    <dgm:cxn modelId="{16D0FED4-BC38-4339-920B-D7E98FC3DDBA}" type="presParOf" srcId="{C3EA3A11-4862-4A65-98B3-9E81871F5EB3}" destId="{257E13F2-CF51-4C67-861B-6AB766BE8A2B}" srcOrd="10"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1A196E-6CEF-444B-89FA-ECF1DA3F20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31D9AD-4C7A-4D5E-ADA3-55AED340C0BD}" type="pres">
      <dgm:prSet presAssocID="{771A196E-6CEF-444B-89FA-ECF1DA3F205F}" presName="linear" presStyleCnt="0">
        <dgm:presLayoutVars>
          <dgm:dir/>
          <dgm:animLvl val="lvl"/>
          <dgm:resizeHandles val="exact"/>
        </dgm:presLayoutVars>
      </dgm:prSet>
      <dgm:spPr/>
    </dgm:pt>
  </dgm:ptLst>
  <dgm:cxnLst>
    <dgm:cxn modelId="{6AE33204-04BA-4C79-8DBB-A19F352235E3}" type="presOf" srcId="{771A196E-6CEF-444B-89FA-ECF1DA3F205F}" destId="{AD31D9AD-4C7A-4D5E-ADA3-55AED340C0B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F0543A-CEC7-4D92-8EA2-E99C0499EB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86F7BB-2179-41EE-B55B-8D08CD0B1B77}">
      <dgm:prSet phldrT="[Text]"/>
      <dgm:spPr>
        <a:solidFill>
          <a:srgbClr val="57ABDF"/>
        </a:solidFill>
      </dgm:spPr>
      <dgm:t>
        <a:bodyPr/>
        <a:lstStyle/>
        <a:p>
          <a:r>
            <a:rPr lang="en-US" dirty="0">
              <a:solidFill>
                <a:schemeClr val="tx1"/>
              </a:solidFill>
            </a:rPr>
            <a:t>Cough over 3 weeks</a:t>
          </a:r>
        </a:p>
      </dgm:t>
    </dgm:pt>
    <dgm:pt modelId="{AD79896E-9518-478D-9656-07374553EAAC}" type="parTrans" cxnId="{C79EC8FB-5BBA-4D58-8F82-BD8F13C4F2F0}">
      <dgm:prSet/>
      <dgm:spPr/>
      <dgm:t>
        <a:bodyPr/>
        <a:lstStyle/>
        <a:p>
          <a:endParaRPr lang="en-US"/>
        </a:p>
      </dgm:t>
    </dgm:pt>
    <dgm:pt modelId="{1A652F2B-46D9-4F1F-A185-E391523CC214}" type="sibTrans" cxnId="{C79EC8FB-5BBA-4D58-8F82-BD8F13C4F2F0}">
      <dgm:prSet/>
      <dgm:spPr/>
      <dgm:t>
        <a:bodyPr/>
        <a:lstStyle/>
        <a:p>
          <a:endParaRPr lang="en-US"/>
        </a:p>
      </dgm:t>
    </dgm:pt>
    <dgm:pt modelId="{B33E181E-3E11-4EBD-B8D1-5886D32CBB6D}">
      <dgm:prSet phldrT="[Text]" phldr="1"/>
      <dgm:spPr/>
      <dgm:t>
        <a:bodyPr/>
        <a:lstStyle/>
        <a:p>
          <a:endParaRPr lang="en-US" dirty="0"/>
        </a:p>
      </dgm:t>
    </dgm:pt>
    <dgm:pt modelId="{E7523C7C-8524-4705-9F89-1AD79F6C0876}" type="parTrans" cxnId="{098CC38E-D319-4DEB-BA74-C95CA411EB7A}">
      <dgm:prSet/>
      <dgm:spPr/>
      <dgm:t>
        <a:bodyPr/>
        <a:lstStyle/>
        <a:p>
          <a:endParaRPr lang="en-US"/>
        </a:p>
      </dgm:t>
    </dgm:pt>
    <dgm:pt modelId="{DF4F5F45-2C95-4173-BFE6-41A2F3287674}" type="sibTrans" cxnId="{098CC38E-D319-4DEB-BA74-C95CA411EB7A}">
      <dgm:prSet/>
      <dgm:spPr/>
      <dgm:t>
        <a:bodyPr/>
        <a:lstStyle/>
        <a:p>
          <a:endParaRPr lang="en-US"/>
        </a:p>
      </dgm:t>
    </dgm:pt>
    <dgm:pt modelId="{E0E52034-96F9-4C1B-B531-1D3737CF6A3F}">
      <dgm:prSet phldrT="[Text]"/>
      <dgm:spPr>
        <a:solidFill>
          <a:srgbClr val="57ABDF"/>
        </a:solidFill>
      </dgm:spPr>
      <dgm:t>
        <a:bodyPr/>
        <a:lstStyle/>
        <a:p>
          <a:r>
            <a:rPr lang="en-US" dirty="0">
              <a:solidFill>
                <a:schemeClr val="tx1"/>
              </a:solidFill>
            </a:rPr>
            <a:t>Hemoptysis</a:t>
          </a:r>
        </a:p>
      </dgm:t>
    </dgm:pt>
    <dgm:pt modelId="{BC01EB77-E1A1-48F1-BC9F-B0D719594886}" type="parTrans" cxnId="{D1ACDB95-20BC-4D55-B666-FBDD65337336}">
      <dgm:prSet/>
      <dgm:spPr/>
      <dgm:t>
        <a:bodyPr/>
        <a:lstStyle/>
        <a:p>
          <a:endParaRPr lang="en-US"/>
        </a:p>
      </dgm:t>
    </dgm:pt>
    <dgm:pt modelId="{2103C471-5253-4FA3-A4A5-A2E08BE93B68}" type="sibTrans" cxnId="{D1ACDB95-20BC-4D55-B666-FBDD65337336}">
      <dgm:prSet/>
      <dgm:spPr/>
      <dgm:t>
        <a:bodyPr/>
        <a:lstStyle/>
        <a:p>
          <a:endParaRPr lang="en-US"/>
        </a:p>
      </dgm:t>
    </dgm:pt>
    <dgm:pt modelId="{92F17736-715F-46AE-B12F-50267C6F5E75}">
      <dgm:prSet phldrT="[Text]" phldr="1"/>
      <dgm:spPr/>
      <dgm:t>
        <a:bodyPr/>
        <a:lstStyle/>
        <a:p>
          <a:endParaRPr lang="en-US" dirty="0"/>
        </a:p>
      </dgm:t>
    </dgm:pt>
    <dgm:pt modelId="{C90BA120-63B2-43FB-8F12-6B540FACC453}" type="parTrans" cxnId="{4DA632EB-6F1E-409A-BEFA-B97BEAE9B3EB}">
      <dgm:prSet/>
      <dgm:spPr/>
      <dgm:t>
        <a:bodyPr/>
        <a:lstStyle/>
        <a:p>
          <a:endParaRPr lang="en-US"/>
        </a:p>
      </dgm:t>
    </dgm:pt>
    <dgm:pt modelId="{DD584427-D40F-4F1B-89D4-BB3185845187}" type="sibTrans" cxnId="{4DA632EB-6F1E-409A-BEFA-B97BEAE9B3EB}">
      <dgm:prSet/>
      <dgm:spPr/>
      <dgm:t>
        <a:bodyPr/>
        <a:lstStyle/>
        <a:p>
          <a:endParaRPr lang="en-US"/>
        </a:p>
      </dgm:t>
    </dgm:pt>
    <dgm:pt modelId="{44277717-C91A-45CE-A4E4-3F0D4D7CD10A}">
      <dgm:prSet/>
      <dgm:spPr>
        <a:solidFill>
          <a:srgbClr val="7030A0"/>
        </a:solidFill>
      </dgm:spPr>
      <dgm:t>
        <a:bodyPr/>
        <a:lstStyle/>
        <a:p>
          <a:r>
            <a:rPr lang="en-US" dirty="0">
              <a:solidFill>
                <a:schemeClr val="tx1"/>
              </a:solidFill>
            </a:rPr>
            <a:t>Pain in chest</a:t>
          </a:r>
        </a:p>
      </dgm:t>
    </dgm:pt>
    <dgm:pt modelId="{44B0735C-114E-474C-BD44-211B305C5DE2}" type="parTrans" cxnId="{9FC3229B-1B9E-4395-90D5-E5ACA614AC66}">
      <dgm:prSet/>
      <dgm:spPr/>
      <dgm:t>
        <a:bodyPr/>
        <a:lstStyle/>
        <a:p>
          <a:endParaRPr lang="en-US"/>
        </a:p>
      </dgm:t>
    </dgm:pt>
    <dgm:pt modelId="{2EE65946-FB92-4AFE-8D90-8BA8384D88FD}" type="sibTrans" cxnId="{9FC3229B-1B9E-4395-90D5-E5ACA614AC66}">
      <dgm:prSet/>
      <dgm:spPr/>
      <dgm:t>
        <a:bodyPr/>
        <a:lstStyle/>
        <a:p>
          <a:endParaRPr lang="en-US"/>
        </a:p>
      </dgm:t>
    </dgm:pt>
    <dgm:pt modelId="{80BD973D-6823-4C8F-A798-DF41F5F0879E}">
      <dgm:prSet/>
      <dgm:spPr>
        <a:solidFill>
          <a:srgbClr val="7030A0"/>
        </a:solidFill>
      </dgm:spPr>
      <dgm:t>
        <a:bodyPr/>
        <a:lstStyle/>
        <a:p>
          <a:r>
            <a:rPr lang="en-US" dirty="0">
              <a:solidFill>
                <a:schemeClr val="tx1"/>
              </a:solidFill>
            </a:rPr>
            <a:t>Weakness or fatigue</a:t>
          </a:r>
        </a:p>
      </dgm:t>
    </dgm:pt>
    <dgm:pt modelId="{187D5B3B-C295-4FE5-95CE-0690D8523AD8}" type="parTrans" cxnId="{F9885A6F-F3CD-4336-B7C3-D80E2A267C55}">
      <dgm:prSet/>
      <dgm:spPr/>
      <dgm:t>
        <a:bodyPr/>
        <a:lstStyle/>
        <a:p>
          <a:endParaRPr lang="en-US"/>
        </a:p>
      </dgm:t>
    </dgm:pt>
    <dgm:pt modelId="{201CD8B6-3E6E-416A-B7FF-81612EE11757}" type="sibTrans" cxnId="{F9885A6F-F3CD-4336-B7C3-D80E2A267C55}">
      <dgm:prSet/>
      <dgm:spPr/>
      <dgm:t>
        <a:bodyPr/>
        <a:lstStyle/>
        <a:p>
          <a:endParaRPr lang="en-US"/>
        </a:p>
      </dgm:t>
    </dgm:pt>
    <dgm:pt modelId="{F143FE06-3021-44BF-B007-918632D83849}">
      <dgm:prSet/>
      <dgm:spPr>
        <a:solidFill>
          <a:srgbClr val="FFFF00"/>
        </a:solidFill>
      </dgm:spPr>
      <dgm:t>
        <a:bodyPr/>
        <a:lstStyle/>
        <a:p>
          <a:r>
            <a:rPr lang="en-US" dirty="0">
              <a:solidFill>
                <a:schemeClr val="tx1"/>
              </a:solidFill>
            </a:rPr>
            <a:t>No appetite, weight loss</a:t>
          </a:r>
        </a:p>
      </dgm:t>
    </dgm:pt>
    <dgm:pt modelId="{45375759-B112-4BE0-A0B0-1DC79EA57E6D}" type="parTrans" cxnId="{15BC0DAB-165A-4043-A08F-A0DF5C250476}">
      <dgm:prSet/>
      <dgm:spPr/>
      <dgm:t>
        <a:bodyPr/>
        <a:lstStyle/>
        <a:p>
          <a:endParaRPr lang="en-US"/>
        </a:p>
      </dgm:t>
    </dgm:pt>
    <dgm:pt modelId="{5C0C3870-0387-477A-A300-0651D1609899}" type="sibTrans" cxnId="{15BC0DAB-165A-4043-A08F-A0DF5C250476}">
      <dgm:prSet/>
      <dgm:spPr/>
      <dgm:t>
        <a:bodyPr/>
        <a:lstStyle/>
        <a:p>
          <a:endParaRPr lang="en-US"/>
        </a:p>
      </dgm:t>
    </dgm:pt>
    <dgm:pt modelId="{9B292633-F2FD-41CF-9868-0BA33E1F5B0D}">
      <dgm:prSet/>
      <dgm:spPr>
        <a:solidFill>
          <a:srgbClr val="FFFF00"/>
        </a:solidFill>
      </dgm:spPr>
      <dgm:t>
        <a:bodyPr/>
        <a:lstStyle/>
        <a:p>
          <a:r>
            <a:rPr lang="en-US" dirty="0">
              <a:solidFill>
                <a:schemeClr val="tx1"/>
              </a:solidFill>
            </a:rPr>
            <a:t>Chills, fever, night sweats</a:t>
          </a:r>
        </a:p>
      </dgm:t>
    </dgm:pt>
    <dgm:pt modelId="{FFA309B1-6939-4794-AA9D-1349509FE903}" type="parTrans" cxnId="{475E6ADD-46D9-44BC-8F0D-8A55EEC1397A}">
      <dgm:prSet/>
      <dgm:spPr/>
      <dgm:t>
        <a:bodyPr/>
        <a:lstStyle/>
        <a:p>
          <a:endParaRPr lang="en-US"/>
        </a:p>
      </dgm:t>
    </dgm:pt>
    <dgm:pt modelId="{8807D8BF-49A1-451D-AE91-F7C7914AE4CC}" type="sibTrans" cxnId="{475E6ADD-46D9-44BC-8F0D-8A55EEC1397A}">
      <dgm:prSet/>
      <dgm:spPr/>
      <dgm:t>
        <a:bodyPr/>
        <a:lstStyle/>
        <a:p>
          <a:endParaRPr lang="en-US"/>
        </a:p>
      </dgm:t>
    </dgm:pt>
    <dgm:pt modelId="{CDAD7EA8-E9CC-4521-B8BB-9713DA714E5E}" type="pres">
      <dgm:prSet presAssocID="{48F0543A-CEC7-4D92-8EA2-E99C0499EBE4}" presName="linear" presStyleCnt="0">
        <dgm:presLayoutVars>
          <dgm:animLvl val="lvl"/>
          <dgm:resizeHandles val="exact"/>
        </dgm:presLayoutVars>
      </dgm:prSet>
      <dgm:spPr/>
    </dgm:pt>
    <dgm:pt modelId="{496E3761-B27F-4C0D-ADD5-DA532E7A5C1B}" type="pres">
      <dgm:prSet presAssocID="{B086F7BB-2179-41EE-B55B-8D08CD0B1B77}" presName="parentText" presStyleLbl="node1" presStyleIdx="0" presStyleCnt="6">
        <dgm:presLayoutVars>
          <dgm:chMax val="0"/>
          <dgm:bulletEnabled val="1"/>
        </dgm:presLayoutVars>
      </dgm:prSet>
      <dgm:spPr/>
    </dgm:pt>
    <dgm:pt modelId="{060FE612-FFD8-4231-A944-F93DF83D7555}" type="pres">
      <dgm:prSet presAssocID="{B086F7BB-2179-41EE-B55B-8D08CD0B1B77}" presName="childText" presStyleLbl="revTx" presStyleIdx="0" presStyleCnt="2">
        <dgm:presLayoutVars>
          <dgm:bulletEnabled val="1"/>
        </dgm:presLayoutVars>
      </dgm:prSet>
      <dgm:spPr/>
    </dgm:pt>
    <dgm:pt modelId="{5EB3C8EB-25A6-4CBA-A6DA-52BC530FB531}" type="pres">
      <dgm:prSet presAssocID="{E0E52034-96F9-4C1B-B531-1D3737CF6A3F}" presName="parentText" presStyleLbl="node1" presStyleIdx="1" presStyleCnt="6" custLinFactNeighborX="0" custLinFactNeighborY="-47681">
        <dgm:presLayoutVars>
          <dgm:chMax val="0"/>
          <dgm:bulletEnabled val="1"/>
        </dgm:presLayoutVars>
      </dgm:prSet>
      <dgm:spPr/>
    </dgm:pt>
    <dgm:pt modelId="{DC5E9B8B-41B6-401C-B9BC-11DDCC8D5626}" type="pres">
      <dgm:prSet presAssocID="{E0E52034-96F9-4C1B-B531-1D3737CF6A3F}" presName="childText" presStyleLbl="revTx" presStyleIdx="1" presStyleCnt="2">
        <dgm:presLayoutVars>
          <dgm:bulletEnabled val="1"/>
        </dgm:presLayoutVars>
      </dgm:prSet>
      <dgm:spPr/>
    </dgm:pt>
    <dgm:pt modelId="{8D471F91-A8BB-4180-8EB8-87055197CE0C}" type="pres">
      <dgm:prSet presAssocID="{44277717-C91A-45CE-A4E4-3F0D4D7CD10A}" presName="parentText" presStyleLbl="node1" presStyleIdx="2" presStyleCnt="6" custLinFactY="-71703" custLinFactNeighborX="0" custLinFactNeighborY="-100000">
        <dgm:presLayoutVars>
          <dgm:chMax val="0"/>
          <dgm:bulletEnabled val="1"/>
        </dgm:presLayoutVars>
      </dgm:prSet>
      <dgm:spPr/>
    </dgm:pt>
    <dgm:pt modelId="{B1272942-D806-4AE1-81B2-F9D9D62FA56B}" type="pres">
      <dgm:prSet presAssocID="{2EE65946-FB92-4AFE-8D90-8BA8384D88FD}" presName="spacer" presStyleCnt="0"/>
      <dgm:spPr/>
    </dgm:pt>
    <dgm:pt modelId="{359EAE90-38A0-425D-A209-9D23BFFB9DEB}" type="pres">
      <dgm:prSet presAssocID="{80BD973D-6823-4C8F-A798-DF41F5F0879E}" presName="parentText" presStyleLbl="node1" presStyleIdx="3" presStyleCnt="6" custLinFactY="-57498" custLinFactNeighborX="-439" custLinFactNeighborY="-100000">
        <dgm:presLayoutVars>
          <dgm:chMax val="0"/>
          <dgm:bulletEnabled val="1"/>
        </dgm:presLayoutVars>
      </dgm:prSet>
      <dgm:spPr/>
    </dgm:pt>
    <dgm:pt modelId="{9BF939AB-5D8A-4867-9D6D-CCC685883D3A}" type="pres">
      <dgm:prSet presAssocID="{201CD8B6-3E6E-416A-B7FF-81612EE11757}" presName="spacer" presStyleCnt="0"/>
      <dgm:spPr/>
    </dgm:pt>
    <dgm:pt modelId="{7D6A0FE7-880A-4EBD-9C09-2B560E4FBA36}" type="pres">
      <dgm:prSet presAssocID="{F143FE06-3021-44BF-B007-918632D83849}" presName="parentText" presStyleLbl="node1" presStyleIdx="4" presStyleCnt="6" custLinFactY="-45300" custLinFactNeighborX="0" custLinFactNeighborY="-100000">
        <dgm:presLayoutVars>
          <dgm:chMax val="0"/>
          <dgm:bulletEnabled val="1"/>
        </dgm:presLayoutVars>
      </dgm:prSet>
      <dgm:spPr/>
    </dgm:pt>
    <dgm:pt modelId="{1E9092F3-115F-4332-8857-E1F3DDE57973}" type="pres">
      <dgm:prSet presAssocID="{5C0C3870-0387-477A-A300-0651D1609899}" presName="spacer" presStyleCnt="0"/>
      <dgm:spPr/>
    </dgm:pt>
    <dgm:pt modelId="{AE72E5E2-6E49-410F-9E90-3D4FE666EA1B}" type="pres">
      <dgm:prSet presAssocID="{9B292633-F2FD-41CF-9868-0BA33E1F5B0D}" presName="parentText" presStyleLbl="node1" presStyleIdx="5" presStyleCnt="6" custLinFactY="-17696" custLinFactNeighborX="0" custLinFactNeighborY="-100000">
        <dgm:presLayoutVars>
          <dgm:chMax val="0"/>
          <dgm:bulletEnabled val="1"/>
        </dgm:presLayoutVars>
      </dgm:prSet>
      <dgm:spPr/>
    </dgm:pt>
  </dgm:ptLst>
  <dgm:cxnLst>
    <dgm:cxn modelId="{936EFF30-1E3E-4569-B381-355841A6CE4F}" type="presOf" srcId="{B086F7BB-2179-41EE-B55B-8D08CD0B1B77}" destId="{496E3761-B27F-4C0D-ADD5-DA532E7A5C1B}" srcOrd="0" destOrd="0" presId="urn:microsoft.com/office/officeart/2005/8/layout/vList2"/>
    <dgm:cxn modelId="{BDBC0168-CDD6-494C-808B-114F9D14FFA2}" type="presOf" srcId="{48F0543A-CEC7-4D92-8EA2-E99C0499EBE4}" destId="{CDAD7EA8-E9CC-4521-B8BB-9713DA714E5E}" srcOrd="0" destOrd="0" presId="urn:microsoft.com/office/officeart/2005/8/layout/vList2"/>
    <dgm:cxn modelId="{2750424A-BA0F-4D51-8A64-48D9666B908A}" type="presOf" srcId="{80BD973D-6823-4C8F-A798-DF41F5F0879E}" destId="{359EAE90-38A0-425D-A209-9D23BFFB9DEB}" srcOrd="0" destOrd="0" presId="urn:microsoft.com/office/officeart/2005/8/layout/vList2"/>
    <dgm:cxn modelId="{F9885A6F-F3CD-4336-B7C3-D80E2A267C55}" srcId="{48F0543A-CEC7-4D92-8EA2-E99C0499EBE4}" destId="{80BD973D-6823-4C8F-A798-DF41F5F0879E}" srcOrd="3" destOrd="0" parTransId="{187D5B3B-C295-4FE5-95CE-0690D8523AD8}" sibTransId="{201CD8B6-3E6E-416A-B7FF-81612EE11757}"/>
    <dgm:cxn modelId="{58450D55-0340-4A6D-8F7D-E878B7DBF01D}" type="presOf" srcId="{9B292633-F2FD-41CF-9868-0BA33E1F5B0D}" destId="{AE72E5E2-6E49-410F-9E90-3D4FE666EA1B}" srcOrd="0" destOrd="0" presId="urn:microsoft.com/office/officeart/2005/8/layout/vList2"/>
    <dgm:cxn modelId="{0022C856-034B-44D2-A49A-6DCDDC4A1918}" type="presOf" srcId="{E0E52034-96F9-4C1B-B531-1D3737CF6A3F}" destId="{5EB3C8EB-25A6-4CBA-A6DA-52BC530FB531}" srcOrd="0" destOrd="0" presId="urn:microsoft.com/office/officeart/2005/8/layout/vList2"/>
    <dgm:cxn modelId="{098CC38E-D319-4DEB-BA74-C95CA411EB7A}" srcId="{B086F7BB-2179-41EE-B55B-8D08CD0B1B77}" destId="{B33E181E-3E11-4EBD-B8D1-5886D32CBB6D}" srcOrd="0" destOrd="0" parTransId="{E7523C7C-8524-4705-9F89-1AD79F6C0876}" sibTransId="{DF4F5F45-2C95-4173-BFE6-41A2F3287674}"/>
    <dgm:cxn modelId="{A8E38C90-9D99-4DCA-81EC-3438A326EA43}" type="presOf" srcId="{92F17736-715F-46AE-B12F-50267C6F5E75}" destId="{DC5E9B8B-41B6-401C-B9BC-11DDCC8D5626}" srcOrd="0" destOrd="0" presId="urn:microsoft.com/office/officeart/2005/8/layout/vList2"/>
    <dgm:cxn modelId="{D1ACDB95-20BC-4D55-B666-FBDD65337336}" srcId="{48F0543A-CEC7-4D92-8EA2-E99C0499EBE4}" destId="{E0E52034-96F9-4C1B-B531-1D3737CF6A3F}" srcOrd="1" destOrd="0" parTransId="{BC01EB77-E1A1-48F1-BC9F-B0D719594886}" sibTransId="{2103C471-5253-4FA3-A4A5-A2E08BE93B68}"/>
    <dgm:cxn modelId="{E297F19A-D5C2-4FFE-B2CA-68E43AF60CE3}" type="presOf" srcId="{F143FE06-3021-44BF-B007-918632D83849}" destId="{7D6A0FE7-880A-4EBD-9C09-2B560E4FBA36}" srcOrd="0" destOrd="0" presId="urn:microsoft.com/office/officeart/2005/8/layout/vList2"/>
    <dgm:cxn modelId="{9FC3229B-1B9E-4395-90D5-E5ACA614AC66}" srcId="{48F0543A-CEC7-4D92-8EA2-E99C0499EBE4}" destId="{44277717-C91A-45CE-A4E4-3F0D4D7CD10A}" srcOrd="2" destOrd="0" parTransId="{44B0735C-114E-474C-BD44-211B305C5DE2}" sibTransId="{2EE65946-FB92-4AFE-8D90-8BA8384D88FD}"/>
    <dgm:cxn modelId="{15BC0DAB-165A-4043-A08F-A0DF5C250476}" srcId="{48F0543A-CEC7-4D92-8EA2-E99C0499EBE4}" destId="{F143FE06-3021-44BF-B007-918632D83849}" srcOrd="4" destOrd="0" parTransId="{45375759-B112-4BE0-A0B0-1DC79EA57E6D}" sibTransId="{5C0C3870-0387-477A-A300-0651D1609899}"/>
    <dgm:cxn modelId="{31BBACD6-E217-4ACA-88F0-4C7055AF490E}" type="presOf" srcId="{B33E181E-3E11-4EBD-B8D1-5886D32CBB6D}" destId="{060FE612-FFD8-4231-A944-F93DF83D7555}" srcOrd="0" destOrd="0" presId="urn:microsoft.com/office/officeart/2005/8/layout/vList2"/>
    <dgm:cxn modelId="{475E6ADD-46D9-44BC-8F0D-8A55EEC1397A}" srcId="{48F0543A-CEC7-4D92-8EA2-E99C0499EBE4}" destId="{9B292633-F2FD-41CF-9868-0BA33E1F5B0D}" srcOrd="5" destOrd="0" parTransId="{FFA309B1-6939-4794-AA9D-1349509FE903}" sibTransId="{8807D8BF-49A1-451D-AE91-F7C7914AE4CC}"/>
    <dgm:cxn modelId="{4DA632EB-6F1E-409A-BEFA-B97BEAE9B3EB}" srcId="{E0E52034-96F9-4C1B-B531-1D3737CF6A3F}" destId="{92F17736-715F-46AE-B12F-50267C6F5E75}" srcOrd="0" destOrd="0" parTransId="{C90BA120-63B2-43FB-8F12-6B540FACC453}" sibTransId="{DD584427-D40F-4F1B-89D4-BB3185845187}"/>
    <dgm:cxn modelId="{DDF9DFF6-620A-4FCD-9FB6-9BC3B7FD6CA0}" type="presOf" srcId="{44277717-C91A-45CE-A4E4-3F0D4D7CD10A}" destId="{8D471F91-A8BB-4180-8EB8-87055197CE0C}" srcOrd="0" destOrd="0" presId="urn:microsoft.com/office/officeart/2005/8/layout/vList2"/>
    <dgm:cxn modelId="{C79EC8FB-5BBA-4D58-8F82-BD8F13C4F2F0}" srcId="{48F0543A-CEC7-4D92-8EA2-E99C0499EBE4}" destId="{B086F7BB-2179-41EE-B55B-8D08CD0B1B77}" srcOrd="0" destOrd="0" parTransId="{AD79896E-9518-478D-9656-07374553EAAC}" sibTransId="{1A652F2B-46D9-4F1F-A185-E391523CC214}"/>
    <dgm:cxn modelId="{5D98D9C9-8BF5-41D8-A228-1946D546C5D3}" type="presParOf" srcId="{CDAD7EA8-E9CC-4521-B8BB-9713DA714E5E}" destId="{496E3761-B27F-4C0D-ADD5-DA532E7A5C1B}" srcOrd="0" destOrd="0" presId="urn:microsoft.com/office/officeart/2005/8/layout/vList2"/>
    <dgm:cxn modelId="{F33789B5-2743-400D-B85C-4FA838FD0BF6}" type="presParOf" srcId="{CDAD7EA8-E9CC-4521-B8BB-9713DA714E5E}" destId="{060FE612-FFD8-4231-A944-F93DF83D7555}" srcOrd="1" destOrd="0" presId="urn:microsoft.com/office/officeart/2005/8/layout/vList2"/>
    <dgm:cxn modelId="{E7B9BEDD-0C75-412D-B065-F9225970892C}" type="presParOf" srcId="{CDAD7EA8-E9CC-4521-B8BB-9713DA714E5E}" destId="{5EB3C8EB-25A6-4CBA-A6DA-52BC530FB531}" srcOrd="2" destOrd="0" presId="urn:microsoft.com/office/officeart/2005/8/layout/vList2"/>
    <dgm:cxn modelId="{1702541F-60F6-49C1-9DD7-DB7F6E5E8448}" type="presParOf" srcId="{CDAD7EA8-E9CC-4521-B8BB-9713DA714E5E}" destId="{DC5E9B8B-41B6-401C-B9BC-11DDCC8D5626}" srcOrd="3" destOrd="0" presId="urn:microsoft.com/office/officeart/2005/8/layout/vList2"/>
    <dgm:cxn modelId="{451A36FE-4BAD-431F-8625-FABF0E0B3532}" type="presParOf" srcId="{CDAD7EA8-E9CC-4521-B8BB-9713DA714E5E}" destId="{8D471F91-A8BB-4180-8EB8-87055197CE0C}" srcOrd="4" destOrd="0" presId="urn:microsoft.com/office/officeart/2005/8/layout/vList2"/>
    <dgm:cxn modelId="{B804775D-525A-43E7-822B-98BC39F264A0}" type="presParOf" srcId="{CDAD7EA8-E9CC-4521-B8BB-9713DA714E5E}" destId="{B1272942-D806-4AE1-81B2-F9D9D62FA56B}" srcOrd="5" destOrd="0" presId="urn:microsoft.com/office/officeart/2005/8/layout/vList2"/>
    <dgm:cxn modelId="{4848C3B7-9AAB-467F-944B-010D6D3C7C04}" type="presParOf" srcId="{CDAD7EA8-E9CC-4521-B8BB-9713DA714E5E}" destId="{359EAE90-38A0-425D-A209-9D23BFFB9DEB}" srcOrd="6" destOrd="0" presId="urn:microsoft.com/office/officeart/2005/8/layout/vList2"/>
    <dgm:cxn modelId="{41F44227-FA74-4405-89D9-2A80704D97EB}" type="presParOf" srcId="{CDAD7EA8-E9CC-4521-B8BB-9713DA714E5E}" destId="{9BF939AB-5D8A-4867-9D6D-CCC685883D3A}" srcOrd="7" destOrd="0" presId="urn:microsoft.com/office/officeart/2005/8/layout/vList2"/>
    <dgm:cxn modelId="{1E1F9D81-8120-45AF-968D-D326E77038C0}" type="presParOf" srcId="{CDAD7EA8-E9CC-4521-B8BB-9713DA714E5E}" destId="{7D6A0FE7-880A-4EBD-9C09-2B560E4FBA36}" srcOrd="8" destOrd="0" presId="urn:microsoft.com/office/officeart/2005/8/layout/vList2"/>
    <dgm:cxn modelId="{399ADC93-D3B4-4B42-A6C6-A52FA27F09F3}" type="presParOf" srcId="{CDAD7EA8-E9CC-4521-B8BB-9713DA714E5E}" destId="{1E9092F3-115F-4332-8857-E1F3DDE57973}" srcOrd="9" destOrd="0" presId="urn:microsoft.com/office/officeart/2005/8/layout/vList2"/>
    <dgm:cxn modelId="{6C869BE1-ECCE-4766-909E-BE2384127810}" type="presParOf" srcId="{CDAD7EA8-E9CC-4521-B8BB-9713DA714E5E}" destId="{AE72E5E2-6E49-410F-9E90-3D4FE666EA1B}" srcOrd="1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88ED7-7668-486D-9623-66694716B783}">
      <dsp:nvSpPr>
        <dsp:cNvPr id="0" name=""/>
        <dsp:cNvSpPr/>
      </dsp:nvSpPr>
      <dsp:spPr>
        <a:xfrm>
          <a:off x="0" y="28239"/>
          <a:ext cx="6096000" cy="514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Asymptomatic</a:t>
          </a:r>
        </a:p>
      </dsp:txBody>
      <dsp:txXfrm>
        <a:off x="25130" y="53369"/>
        <a:ext cx="6045740" cy="464540"/>
      </dsp:txXfrm>
    </dsp:sp>
    <dsp:sp modelId="{B83E8C92-74A1-47D7-BC11-FA1DE562E22F}">
      <dsp:nvSpPr>
        <dsp:cNvPr id="0" name=""/>
        <dsp:cNvSpPr/>
      </dsp:nvSpPr>
      <dsp:spPr>
        <a:xfrm>
          <a:off x="0" y="543039"/>
          <a:ext cx="6096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543039"/>
        <a:ext cx="6096000" cy="364320"/>
      </dsp:txXfrm>
    </dsp:sp>
    <dsp:sp modelId="{17264F3D-E26B-4980-BBE4-B8A550B16BD1}">
      <dsp:nvSpPr>
        <dsp:cNvPr id="0" name=""/>
        <dsp:cNvSpPr/>
      </dsp:nvSpPr>
      <dsp:spPr>
        <a:xfrm>
          <a:off x="0" y="907359"/>
          <a:ext cx="6096000" cy="514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Don’t feel sick</a:t>
          </a:r>
        </a:p>
      </dsp:txBody>
      <dsp:txXfrm>
        <a:off x="25130" y="932489"/>
        <a:ext cx="6045740" cy="464540"/>
      </dsp:txXfrm>
    </dsp:sp>
    <dsp:sp modelId="{E3E848F9-5AEA-4831-B3FF-A9FCE2300DD1}">
      <dsp:nvSpPr>
        <dsp:cNvPr id="0" name=""/>
        <dsp:cNvSpPr/>
      </dsp:nvSpPr>
      <dsp:spPr>
        <a:xfrm>
          <a:off x="0" y="1422160"/>
          <a:ext cx="6096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a:p>
      </dsp:txBody>
      <dsp:txXfrm>
        <a:off x="0" y="1422160"/>
        <a:ext cx="6096000" cy="364320"/>
      </dsp:txXfrm>
    </dsp:sp>
    <dsp:sp modelId="{14AB58A3-A80F-49CD-828D-99C48FAEC8DB}">
      <dsp:nvSpPr>
        <dsp:cNvPr id="0" name=""/>
        <dsp:cNvSpPr/>
      </dsp:nvSpPr>
      <dsp:spPr>
        <a:xfrm>
          <a:off x="0" y="1632020"/>
          <a:ext cx="6096000" cy="514800"/>
        </a:xfrm>
        <a:prstGeom prst="roundRect">
          <a:avLst/>
        </a:prstGeom>
        <a:solidFill>
          <a:srgbClr val="57AB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Not contagious</a:t>
          </a:r>
        </a:p>
      </dsp:txBody>
      <dsp:txXfrm>
        <a:off x="25130" y="1657150"/>
        <a:ext cx="6045740" cy="464540"/>
      </dsp:txXfrm>
    </dsp:sp>
    <dsp:sp modelId="{29773168-B93B-4194-922C-1EBEB29AC6FD}">
      <dsp:nvSpPr>
        <dsp:cNvPr id="0" name=""/>
        <dsp:cNvSpPr/>
      </dsp:nvSpPr>
      <dsp:spPr>
        <a:xfrm>
          <a:off x="0" y="2364640"/>
          <a:ext cx="6096000" cy="514800"/>
        </a:xfrm>
        <a:prstGeom prst="roundRect">
          <a:avLst/>
        </a:prstGeom>
        <a:solidFill>
          <a:srgbClr val="57AB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Positive skin test and blood test</a:t>
          </a:r>
        </a:p>
      </dsp:txBody>
      <dsp:txXfrm>
        <a:off x="25130" y="2389770"/>
        <a:ext cx="6045740" cy="464540"/>
      </dsp:txXfrm>
    </dsp:sp>
    <dsp:sp modelId="{DE6745C7-0876-4B9C-A27B-E0DB9FE06CA1}">
      <dsp:nvSpPr>
        <dsp:cNvPr id="0" name=""/>
        <dsp:cNvSpPr/>
      </dsp:nvSpPr>
      <dsp:spPr>
        <a:xfrm>
          <a:off x="0" y="2942800"/>
          <a:ext cx="6096000" cy="514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Normal chest x-ray</a:t>
          </a:r>
        </a:p>
      </dsp:txBody>
      <dsp:txXfrm>
        <a:off x="25130" y="2967930"/>
        <a:ext cx="6045740" cy="464540"/>
      </dsp:txXfrm>
    </dsp:sp>
    <dsp:sp modelId="{257E13F2-CF51-4C67-861B-6AB766BE8A2B}">
      <dsp:nvSpPr>
        <dsp:cNvPr id="0" name=""/>
        <dsp:cNvSpPr/>
      </dsp:nvSpPr>
      <dsp:spPr>
        <a:xfrm>
          <a:off x="0" y="3520960"/>
          <a:ext cx="6096000" cy="514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May develop TB disease if not treated</a:t>
          </a:r>
        </a:p>
      </dsp:txBody>
      <dsp:txXfrm>
        <a:off x="25130" y="3546090"/>
        <a:ext cx="6045740" cy="464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E3761-B27F-4C0D-ADD5-DA532E7A5C1B}">
      <dsp:nvSpPr>
        <dsp:cNvPr id="0" name=""/>
        <dsp:cNvSpPr/>
      </dsp:nvSpPr>
      <dsp:spPr>
        <a:xfrm>
          <a:off x="0" y="28239"/>
          <a:ext cx="6096000" cy="514800"/>
        </a:xfrm>
        <a:prstGeom prst="roundRect">
          <a:avLst/>
        </a:prstGeom>
        <a:solidFill>
          <a:srgbClr val="57AB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Cough over 3 weeks</a:t>
          </a:r>
        </a:p>
      </dsp:txBody>
      <dsp:txXfrm>
        <a:off x="25130" y="53369"/>
        <a:ext cx="6045740" cy="464540"/>
      </dsp:txXfrm>
    </dsp:sp>
    <dsp:sp modelId="{060FE612-FFD8-4231-A944-F93DF83D7555}">
      <dsp:nvSpPr>
        <dsp:cNvPr id="0" name=""/>
        <dsp:cNvSpPr/>
      </dsp:nvSpPr>
      <dsp:spPr>
        <a:xfrm>
          <a:off x="0" y="543039"/>
          <a:ext cx="6096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p>
      </dsp:txBody>
      <dsp:txXfrm>
        <a:off x="0" y="543039"/>
        <a:ext cx="6096000" cy="364320"/>
      </dsp:txXfrm>
    </dsp:sp>
    <dsp:sp modelId="{5EB3C8EB-25A6-4CBA-A6DA-52BC530FB531}">
      <dsp:nvSpPr>
        <dsp:cNvPr id="0" name=""/>
        <dsp:cNvSpPr/>
      </dsp:nvSpPr>
      <dsp:spPr>
        <a:xfrm>
          <a:off x="0" y="733648"/>
          <a:ext cx="6096000" cy="514800"/>
        </a:xfrm>
        <a:prstGeom prst="roundRect">
          <a:avLst/>
        </a:prstGeom>
        <a:solidFill>
          <a:srgbClr val="57AB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Hemoptysis</a:t>
          </a:r>
        </a:p>
      </dsp:txBody>
      <dsp:txXfrm>
        <a:off x="25130" y="758778"/>
        <a:ext cx="6045740" cy="464540"/>
      </dsp:txXfrm>
    </dsp:sp>
    <dsp:sp modelId="{DC5E9B8B-41B6-401C-B9BC-11DDCC8D5626}">
      <dsp:nvSpPr>
        <dsp:cNvPr id="0" name=""/>
        <dsp:cNvSpPr/>
      </dsp:nvSpPr>
      <dsp:spPr>
        <a:xfrm>
          <a:off x="0" y="1422160"/>
          <a:ext cx="6096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7940" rIns="156464" bIns="27940" numCol="1" spcCol="1270" anchor="t" anchorCtr="0">
          <a:noAutofit/>
        </a:bodyPr>
        <a:lstStyle/>
        <a:p>
          <a:pPr marL="171450" lvl="1" indent="-171450" algn="l" defTabSz="755650">
            <a:lnSpc>
              <a:spcPct val="90000"/>
            </a:lnSpc>
            <a:spcBef>
              <a:spcPct val="0"/>
            </a:spcBef>
            <a:spcAft>
              <a:spcPct val="20000"/>
            </a:spcAft>
            <a:buChar char="•"/>
          </a:pPr>
          <a:endParaRPr lang="en-US" sz="1700" kern="1200" dirty="0"/>
        </a:p>
      </dsp:txBody>
      <dsp:txXfrm>
        <a:off x="0" y="1422160"/>
        <a:ext cx="6096000" cy="364320"/>
      </dsp:txXfrm>
    </dsp:sp>
    <dsp:sp modelId="{8D471F91-A8BB-4180-8EB8-87055197CE0C}">
      <dsp:nvSpPr>
        <dsp:cNvPr id="0" name=""/>
        <dsp:cNvSpPr/>
      </dsp:nvSpPr>
      <dsp:spPr>
        <a:xfrm>
          <a:off x="0" y="1353992"/>
          <a:ext cx="6096000" cy="514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Pain in chest</a:t>
          </a:r>
        </a:p>
      </dsp:txBody>
      <dsp:txXfrm>
        <a:off x="25130" y="1379122"/>
        <a:ext cx="6045740" cy="464540"/>
      </dsp:txXfrm>
    </dsp:sp>
    <dsp:sp modelId="{359EAE90-38A0-425D-A209-9D23BFFB9DEB}">
      <dsp:nvSpPr>
        <dsp:cNvPr id="0" name=""/>
        <dsp:cNvSpPr/>
      </dsp:nvSpPr>
      <dsp:spPr>
        <a:xfrm>
          <a:off x="0" y="2005280"/>
          <a:ext cx="6096000" cy="514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Weakness or fatigue</a:t>
          </a:r>
        </a:p>
      </dsp:txBody>
      <dsp:txXfrm>
        <a:off x="25130" y="2030410"/>
        <a:ext cx="6045740" cy="464540"/>
      </dsp:txXfrm>
    </dsp:sp>
    <dsp:sp modelId="{7D6A0FE7-880A-4EBD-9C09-2B560E4FBA36}">
      <dsp:nvSpPr>
        <dsp:cNvPr id="0" name=""/>
        <dsp:cNvSpPr/>
      </dsp:nvSpPr>
      <dsp:spPr>
        <a:xfrm>
          <a:off x="0" y="2646235"/>
          <a:ext cx="6096000" cy="514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No appetite, weight loss</a:t>
          </a:r>
        </a:p>
      </dsp:txBody>
      <dsp:txXfrm>
        <a:off x="25130" y="2671365"/>
        <a:ext cx="6045740" cy="464540"/>
      </dsp:txXfrm>
    </dsp:sp>
    <dsp:sp modelId="{AE72E5E2-6E49-410F-9E90-3D4FE666EA1B}">
      <dsp:nvSpPr>
        <dsp:cNvPr id="0" name=""/>
        <dsp:cNvSpPr/>
      </dsp:nvSpPr>
      <dsp:spPr>
        <a:xfrm>
          <a:off x="0" y="3366500"/>
          <a:ext cx="6096000" cy="5148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Chills, fever, night sweats</a:t>
          </a:r>
        </a:p>
      </dsp:txBody>
      <dsp:txXfrm>
        <a:off x="25130" y="3391630"/>
        <a:ext cx="6045740"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38/nrdp.2016.7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6ae54b6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6ae54b6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9464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6ae54b63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6ae54b63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Alaska and Hawaii are not far behind due to close community settings and higher population of immigrants from TB endemic countries…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56ae54b6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56ae54b6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06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56ae54b6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56ae54b6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796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56ae54b63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56ae54b63c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79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400" b="1" i="0" u="none" strike="noStrike" kern="0" cap="none" spc="0" normalizeH="0" baseline="0" noProof="0" dirty="0">
                <a:ln>
                  <a:noFill/>
                </a:ln>
                <a:solidFill>
                  <a:srgbClr val="595959"/>
                </a:solidFill>
                <a:effectLst/>
                <a:uLnTx/>
                <a:uFillTx/>
                <a:latin typeface="Arial"/>
                <a:cs typeface="Arial"/>
                <a:sym typeface="Arial"/>
              </a:rPr>
              <a:t>Organized collection of immune cells in the body that forms a response to the presence of mycobacterium tuberculosis, the bacteria that causes TB.</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Kidney transplant recipients have a higher risk of TB than the general population, because immunosuppressive therapy impairs microbial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Arial"/>
                <a:cs typeface="Arial"/>
                <a:sym typeface="Arial"/>
              </a:rPr>
              <a:t>Specifi</a:t>
            </a:r>
            <a:r>
              <a:rPr kumimoji="0" lang="en-US" sz="1600" b="0" i="0" u="none" strike="noStrike" kern="0" cap="none" spc="0" normalizeH="0" baseline="0" noProof="0" dirty="0">
                <a:ln>
                  <a:noFill/>
                </a:ln>
                <a:solidFill>
                  <a:srgbClr val="000000"/>
                </a:solidFill>
                <a:effectLst/>
                <a:uLnTx/>
                <a:uFillTx/>
                <a:latin typeface="Arial"/>
                <a:cs typeface="Arial"/>
                <a:sym typeface="Arial"/>
              </a:rPr>
              <a:t> cytotoxic T-cell response, a key host defense against mycobacterial infection.</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Let’s, talk a little about immunology and take a quick look  the mechanism of transmission.</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Cytokines react to the immune response</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Interferon-</a:t>
            </a:r>
            <a:r>
              <a:rPr kumimoji="0" lang="el-GR" sz="1600" b="0" i="0" u="none" strike="noStrike" kern="0" cap="none" spc="0" normalizeH="0" baseline="0" noProof="0" dirty="0">
                <a:ln>
                  <a:noFill/>
                </a:ln>
                <a:solidFill>
                  <a:srgbClr val="FFFFFF"/>
                </a:solidFill>
                <a:effectLst/>
                <a:uLnTx/>
                <a:uFillTx/>
                <a:latin typeface="Arial"/>
                <a:cs typeface="Arial"/>
                <a:sym typeface="Arial"/>
              </a:rPr>
              <a:t>γ</a:t>
            </a:r>
            <a:r>
              <a:rPr kumimoji="0" lang="en-US" sz="1600" b="0" i="0" u="none" strike="noStrike" kern="0" cap="none" spc="0" normalizeH="0" baseline="0" noProof="0" dirty="0">
                <a:ln>
                  <a:noFill/>
                </a:ln>
                <a:solidFill>
                  <a:srgbClr val="FFFFFF"/>
                </a:solidFill>
                <a:effectLst/>
                <a:uLnTx/>
                <a:uFillTx/>
                <a:latin typeface="Arial"/>
                <a:cs typeface="Arial"/>
                <a:sym typeface="Arial"/>
              </a:rPr>
              <a:t> </a:t>
            </a:r>
            <a:r>
              <a:rPr kumimoji="0" lang="en-US" sz="1500" b="0" i="0" u="none" strike="noStrike" kern="0" cap="none" spc="0" normalizeH="0" baseline="0" noProof="0" dirty="0">
                <a:ln>
                  <a:noFill/>
                </a:ln>
                <a:solidFill>
                  <a:srgbClr val="000000"/>
                </a:solidFill>
                <a:effectLst/>
                <a:uLnTx/>
                <a:uFillTx/>
                <a:latin typeface="Arial"/>
                <a:cs typeface="Arial"/>
                <a:sym typeface="Arial"/>
              </a:rPr>
              <a:t>is crucial to immune defense against intracellular pathogens such as </a:t>
            </a:r>
            <a:r>
              <a:rPr kumimoji="0" lang="en-US" sz="1500" b="0" i="1" u="none" strike="noStrike" kern="0" cap="none" spc="0" normalizeH="0" baseline="0" noProof="0" dirty="0">
                <a:ln>
                  <a:noFill/>
                </a:ln>
                <a:solidFill>
                  <a:srgbClr val="000000"/>
                </a:solidFill>
                <a:effectLst/>
                <a:uLnTx/>
                <a:uFillTx/>
                <a:latin typeface="Arial"/>
                <a:cs typeface="Arial"/>
                <a:sym typeface="Arial"/>
              </a:rPr>
              <a:t>M. tuberculosis. </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endParaRPr kumimoji="0" lang="en-US" sz="15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500" b="0" i="0" u="none" strike="noStrike" kern="0" cap="none" spc="0" normalizeH="0" baseline="0" noProof="0" dirty="0">
                <a:ln>
                  <a:noFill/>
                </a:ln>
                <a:solidFill>
                  <a:srgbClr val="000000"/>
                </a:solidFill>
                <a:effectLst/>
                <a:uLnTx/>
                <a:uFillTx/>
                <a:latin typeface="Arial"/>
                <a:cs typeface="Arial"/>
                <a:sym typeface="Arial"/>
              </a:rPr>
              <a:t>Post-infection, naïve T cells become sensitized to TB-specific antigens</a:t>
            </a:r>
            <a:r>
              <a:rPr kumimoji="0" lang="en-US" sz="1500" b="0" i="1" u="none" strike="noStrike" kern="0" cap="none" spc="0" normalizeH="0" baseline="0" noProof="0" dirty="0">
                <a:ln>
                  <a:noFill/>
                </a:ln>
                <a:solidFill>
                  <a:srgbClr val="000000"/>
                </a:solidFill>
                <a:effectLst/>
                <a:uLnTx/>
                <a:uFillTx/>
                <a:latin typeface="Arial"/>
                <a:cs typeface="Arial"/>
                <a:sym typeface="Arial"/>
              </a:rPr>
              <a:t> </a:t>
            </a:r>
            <a:r>
              <a:rPr kumimoji="0" lang="en-US" sz="1500" b="0" i="0" u="none" strike="noStrike" kern="0" cap="none" spc="0" normalizeH="0" baseline="0" noProof="0" dirty="0">
                <a:ln>
                  <a:noFill/>
                </a:ln>
                <a:solidFill>
                  <a:srgbClr val="000000"/>
                </a:solidFill>
                <a:effectLst/>
                <a:uLnTx/>
                <a:uFillTx/>
                <a:latin typeface="Arial"/>
                <a:cs typeface="Arial"/>
                <a:sym typeface="Arial"/>
              </a:rPr>
              <a:t>and develop into TB-specific effector T cells (CD4 and CD8). TB-specific effector T cells </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500" b="0" i="0" u="none" strike="noStrike" kern="0" cap="none" spc="0" normalizeH="0" baseline="0" noProof="0" dirty="0">
                <a:ln>
                  <a:noFill/>
                </a:ln>
                <a:solidFill>
                  <a:srgbClr val="000000"/>
                </a:solidFill>
                <a:effectLst/>
                <a:uLnTx/>
                <a:uFillTx/>
                <a:latin typeface="Arial"/>
                <a:cs typeface="Arial"/>
                <a:sym typeface="Arial"/>
              </a:rPr>
              <a:t>then migrate to the site of infection and secrete </a:t>
            </a:r>
            <a:r>
              <a:rPr kumimoji="0" lang="en-US" sz="1400" b="0" i="0" u="none" strike="noStrike" kern="0" cap="none" spc="0" normalizeH="0" baseline="0" noProof="0" dirty="0">
                <a:ln>
                  <a:noFill/>
                </a:ln>
                <a:solidFill>
                  <a:srgbClr val="FFFFFF"/>
                </a:solidFill>
                <a:effectLst/>
                <a:uLnTx/>
                <a:uFillTx/>
                <a:latin typeface="Arial"/>
                <a:cs typeface="Arial"/>
                <a:sym typeface="Arial"/>
              </a:rPr>
              <a:t>interferon-</a:t>
            </a:r>
            <a:r>
              <a:rPr kumimoji="0" lang="el-GR" sz="1400" b="0" i="0" u="none" strike="noStrike" kern="0" cap="none" spc="0" normalizeH="0" baseline="0" noProof="0" dirty="0">
                <a:ln>
                  <a:noFill/>
                </a:ln>
                <a:solidFill>
                  <a:srgbClr val="FFFFFF"/>
                </a:solidFill>
                <a:effectLst/>
                <a:uLnTx/>
                <a:uFillTx/>
                <a:latin typeface="Arial"/>
                <a:cs typeface="Arial"/>
                <a:sym typeface="Arial"/>
              </a:rPr>
              <a:t>γ</a:t>
            </a:r>
            <a:r>
              <a:rPr kumimoji="0" lang="en-US" sz="1500" b="0" i="0" u="none" strike="noStrike" kern="0" cap="none" spc="0" normalizeH="0" baseline="0" noProof="0" dirty="0">
                <a:ln>
                  <a:noFill/>
                </a:ln>
                <a:solidFill>
                  <a:srgbClr val="000000"/>
                </a:solidFill>
                <a:effectLst/>
                <a:uLnTx/>
                <a:uFillTx/>
                <a:latin typeface="Arial"/>
                <a:cs typeface="Arial"/>
                <a:sym typeface="Arial"/>
              </a:rPr>
              <a:t> to activate macrophages to more effectively ingest and kill mycobacteria.</a:t>
            </a: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endParaRPr kumimoji="0" lang="en-US"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900"/>
              </a:spcAft>
              <a:buClr>
                <a:srgbClr val="000000"/>
              </a:buClr>
              <a:buSzPts val="1100"/>
              <a:buFont typeface="Arial"/>
              <a:buNone/>
              <a:tabLst/>
              <a:defRPr/>
            </a:pPr>
            <a:r>
              <a:rPr kumimoji="0" lang="en-US" sz="1500" b="0" i="0" u="none" strike="noStrike" kern="0" cap="none" spc="0" normalizeH="0" baseline="0" noProof="0" dirty="0">
                <a:ln>
                  <a:noFill/>
                </a:ln>
                <a:solidFill>
                  <a:srgbClr val="000000"/>
                </a:solidFill>
                <a:effectLst/>
                <a:uLnTx/>
                <a:uFillTx/>
                <a:latin typeface="Arial"/>
                <a:cs typeface="Arial"/>
                <a:sym typeface="Arial"/>
              </a:rPr>
              <a:t> Infected patients have TB-specific effector T cells circulating in their peripheral blood. </a:t>
            </a:r>
            <a:r>
              <a:rPr kumimoji="0" lang="en-US" sz="1350" b="0" i="0" u="none" strike="noStrike" kern="0" cap="none" spc="0" normalizeH="0" baseline="0" noProof="0" dirty="0">
                <a:ln>
                  <a:noFill/>
                </a:ln>
                <a:solidFill>
                  <a:srgbClr val="000000"/>
                </a:solidFill>
                <a:effectLst/>
                <a:uLnTx/>
                <a:uFillTx/>
                <a:latin typeface="Arial"/>
                <a:cs typeface="Arial"/>
                <a:sym typeface="Arial"/>
              </a:rPr>
              <a:t>Enables an </a:t>
            </a:r>
            <a:r>
              <a:rPr kumimoji="0" lang="en-US" sz="1350" b="0" i="1" u="none" strike="noStrike" kern="0" cap="none" spc="0" normalizeH="0" baseline="0" noProof="0" dirty="0">
                <a:ln>
                  <a:noFill/>
                </a:ln>
                <a:solidFill>
                  <a:srgbClr val="000000"/>
                </a:solidFill>
                <a:effectLst/>
                <a:uLnTx/>
                <a:uFillTx/>
                <a:latin typeface="Arial"/>
                <a:cs typeface="Arial"/>
                <a:sym typeface="Arial"/>
              </a:rPr>
              <a:t>in vitro </a:t>
            </a:r>
            <a:r>
              <a:rPr kumimoji="0" lang="en-US" sz="1350" b="0" i="0" u="none" strike="noStrike" kern="0" cap="none" spc="0" normalizeH="0" baseline="0" noProof="0" dirty="0">
                <a:ln>
                  <a:noFill/>
                </a:ln>
                <a:solidFill>
                  <a:srgbClr val="000000"/>
                </a:solidFill>
                <a:effectLst/>
                <a:uLnTx/>
                <a:uFillTx/>
                <a:latin typeface="Arial"/>
                <a:cs typeface="Arial"/>
                <a:sym typeface="Arial"/>
              </a:rPr>
              <a:t>detection of </a:t>
            </a:r>
            <a:r>
              <a:rPr kumimoji="0" lang="en-US" sz="1400" b="0" i="0" u="none" strike="noStrike" kern="0" cap="none" spc="0" normalizeH="0" baseline="0" noProof="0" dirty="0">
                <a:ln>
                  <a:noFill/>
                </a:ln>
                <a:solidFill>
                  <a:srgbClr val="FFFFFF"/>
                </a:solidFill>
                <a:effectLst/>
                <a:uLnTx/>
                <a:uFillTx/>
                <a:latin typeface="Arial"/>
                <a:cs typeface="Arial"/>
                <a:sym typeface="Arial"/>
              </a:rPr>
              <a:t>interferon-</a:t>
            </a:r>
            <a:r>
              <a:rPr kumimoji="0" lang="el-GR" sz="1400" b="0" i="0" u="none" strike="noStrike" kern="0" cap="none" spc="0" normalizeH="0" baseline="0" noProof="0" dirty="0">
                <a:ln>
                  <a:noFill/>
                </a:ln>
                <a:solidFill>
                  <a:srgbClr val="FFFFFF"/>
                </a:solidFill>
                <a:effectLst/>
                <a:uLnTx/>
                <a:uFillTx/>
                <a:latin typeface="Arial"/>
                <a:cs typeface="Arial"/>
                <a:sym typeface="Arial"/>
              </a:rPr>
              <a:t>γ</a:t>
            </a:r>
            <a:r>
              <a:rPr kumimoji="0" lang="en-US" sz="1400" b="0" i="0" u="none" strike="noStrike" kern="0" cap="none" spc="0" normalizeH="0" baseline="0" noProof="0" dirty="0">
                <a:ln>
                  <a:noFill/>
                </a:ln>
                <a:solidFill>
                  <a:srgbClr val="FFFFFF"/>
                </a:solidFill>
                <a:effectLst/>
                <a:uLnTx/>
                <a:uFillTx/>
                <a:latin typeface="Arial"/>
                <a:cs typeface="Arial"/>
                <a:sym typeface="Arial"/>
              </a:rPr>
              <a:t>. </a:t>
            </a:r>
            <a:endParaRPr kumimoji="0" lang="en-US" sz="15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3F3F3"/>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Cytokines generated by innated immune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Il-1- acute phase response-produced by the macrophages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Il-12-promotes cd4 T-cell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Inf-y-interferon gamma- involves in cell death and the inflammatory response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TNF- acute phase of reaction </a:t>
            </a:r>
            <a:r>
              <a:rPr kumimoji="0" lang="en-US" sz="1200" b="0" i="0" u="none" strike="noStrike" kern="0" cap="none" spc="0" normalizeH="0" baseline="0" noProof="0" dirty="0" err="1">
                <a:ln>
                  <a:noFill/>
                </a:ln>
                <a:solidFill>
                  <a:srgbClr val="F3F3F3"/>
                </a:solidFill>
                <a:effectLst/>
                <a:uLnTx/>
                <a:uFillTx/>
                <a:latin typeface="Arial"/>
                <a:cs typeface="Arial"/>
                <a:sym typeface="Arial"/>
              </a:rPr>
              <a:t>tmor</a:t>
            </a:r>
            <a:r>
              <a:rPr kumimoji="0" lang="en-US" sz="1200" b="0" i="0" u="none" strike="noStrike" kern="0" cap="none" spc="0" normalizeH="0" baseline="0" noProof="0" dirty="0">
                <a:ln>
                  <a:noFill/>
                </a:ln>
                <a:solidFill>
                  <a:srgbClr val="F3F3F3"/>
                </a:solidFill>
                <a:effectLst/>
                <a:uLnTx/>
                <a:uFillTx/>
                <a:latin typeface="Arial"/>
                <a:cs typeface="Arial"/>
                <a:sym typeface="Arial"/>
              </a:rPr>
              <a:t> necrosis factor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3F3F3"/>
                </a:solidFill>
                <a:effectLst/>
                <a:uLnTx/>
                <a:uFillTx/>
                <a:latin typeface="Arial"/>
                <a:cs typeface="Arial"/>
                <a:sym typeface="Arial"/>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Arial"/>
                <a:cs typeface="Arial"/>
                <a:sym typeface="Arial"/>
              </a:rPr>
              <a:t>Pai M, Behr MA, </a:t>
            </a:r>
            <a:r>
              <a:rPr kumimoji="0" lang="fr-FR" sz="1200" b="0" i="0" u="none" strike="noStrike" kern="0" cap="none" spc="0" normalizeH="0" baseline="0" noProof="0" dirty="0" err="1">
                <a:ln>
                  <a:noFill/>
                </a:ln>
                <a:solidFill>
                  <a:prstClr val="black"/>
                </a:solidFill>
                <a:effectLst/>
                <a:uLnTx/>
                <a:uFillTx/>
                <a:latin typeface="Arial"/>
                <a:cs typeface="Arial"/>
                <a:sym typeface="Arial"/>
              </a:rPr>
              <a:t>Dowdy</a:t>
            </a:r>
            <a:r>
              <a:rPr kumimoji="0" lang="fr-FR" sz="1200" b="0" i="0" u="none" strike="noStrike" kern="0" cap="none" spc="0" normalizeH="0" baseline="0" noProof="0" dirty="0">
                <a:ln>
                  <a:noFill/>
                </a:ln>
                <a:solidFill>
                  <a:prstClr val="black"/>
                </a:solidFill>
                <a:effectLst/>
                <a:uLnTx/>
                <a:uFillTx/>
                <a:latin typeface="Arial"/>
                <a:cs typeface="Arial"/>
                <a:sym typeface="Arial"/>
              </a:rPr>
              <a:t> D, et al. </a:t>
            </a:r>
            <a:r>
              <a:rPr kumimoji="0" lang="fr-FR" sz="1200" b="0" i="0" u="none" strike="noStrike" kern="0" cap="none" spc="0" normalizeH="0" baseline="0" noProof="0" dirty="0" err="1">
                <a:ln>
                  <a:noFill/>
                </a:ln>
                <a:solidFill>
                  <a:prstClr val="black"/>
                </a:solidFill>
                <a:effectLst/>
                <a:uLnTx/>
                <a:uFillTx/>
                <a:latin typeface="Arial"/>
                <a:cs typeface="Arial"/>
                <a:sym typeface="Arial"/>
              </a:rPr>
              <a:t>Tuberculosis</a:t>
            </a:r>
            <a:r>
              <a:rPr kumimoji="0" lang="fr-FR" sz="1200" b="0" i="0" u="none" strike="noStrike" kern="0" cap="none" spc="0" normalizeH="0" baseline="0" noProof="0" dirty="0">
                <a:ln>
                  <a:noFill/>
                </a:ln>
                <a:solidFill>
                  <a:prstClr val="black"/>
                </a:solidFill>
                <a:effectLst/>
                <a:uLnTx/>
                <a:uFillTx/>
                <a:latin typeface="Arial"/>
                <a:cs typeface="Arial"/>
                <a:sym typeface="Arial"/>
              </a:rPr>
              <a:t>. </a:t>
            </a:r>
            <a:r>
              <a:rPr kumimoji="0" lang="fr-FR" sz="1200" b="0" i="1" u="none" strike="noStrike" kern="0" cap="none" spc="0" normalizeH="0" baseline="0" noProof="0" dirty="0">
                <a:ln>
                  <a:noFill/>
                </a:ln>
                <a:solidFill>
                  <a:prstClr val="black"/>
                </a:solidFill>
                <a:effectLst/>
                <a:uLnTx/>
                <a:uFillTx/>
                <a:latin typeface="Arial"/>
                <a:cs typeface="Arial"/>
                <a:sym typeface="Arial"/>
              </a:rPr>
              <a:t>Nature </a:t>
            </a:r>
            <a:r>
              <a:rPr kumimoji="0" lang="fr-FR" sz="1200" b="0" i="1" u="none" strike="noStrike" kern="0" cap="none" spc="0" normalizeH="0" baseline="0" noProof="0" dirty="0" err="1">
                <a:ln>
                  <a:noFill/>
                </a:ln>
                <a:solidFill>
                  <a:prstClr val="black"/>
                </a:solidFill>
                <a:effectLst/>
                <a:uLnTx/>
                <a:uFillTx/>
                <a:latin typeface="Arial"/>
                <a:cs typeface="Arial"/>
                <a:sym typeface="Arial"/>
              </a:rPr>
              <a:t>Reviews</a:t>
            </a:r>
            <a:r>
              <a:rPr kumimoji="0" lang="fr-FR" sz="1200" b="0" i="1" u="none" strike="noStrike" kern="0" cap="none" spc="0" normalizeH="0" baseline="0" noProof="0" dirty="0">
                <a:ln>
                  <a:noFill/>
                </a:ln>
                <a:solidFill>
                  <a:prstClr val="black"/>
                </a:solidFill>
                <a:effectLst/>
                <a:uLnTx/>
                <a:uFillTx/>
                <a:latin typeface="Arial"/>
                <a:cs typeface="Arial"/>
                <a:sym typeface="Arial"/>
              </a:rPr>
              <a:t> </a:t>
            </a:r>
            <a:r>
              <a:rPr kumimoji="0" lang="fr-FR" sz="1200" b="0" i="1" u="none" strike="noStrike" kern="0" cap="none" spc="0" normalizeH="0" baseline="0" noProof="0" dirty="0" err="1">
                <a:ln>
                  <a:noFill/>
                </a:ln>
                <a:solidFill>
                  <a:prstClr val="black"/>
                </a:solidFill>
                <a:effectLst/>
                <a:uLnTx/>
                <a:uFillTx/>
                <a:latin typeface="Arial"/>
                <a:cs typeface="Arial"/>
                <a:sym typeface="Arial"/>
              </a:rPr>
              <a:t>Disease</a:t>
            </a:r>
            <a:r>
              <a:rPr kumimoji="0" lang="fr-FR" sz="1200" b="0" i="1" u="none" strike="noStrike" kern="0" cap="none" spc="0" normalizeH="0" baseline="0" noProof="0" dirty="0">
                <a:ln>
                  <a:noFill/>
                </a:ln>
                <a:solidFill>
                  <a:prstClr val="black"/>
                </a:solidFill>
                <a:effectLst/>
                <a:uLnTx/>
                <a:uFillTx/>
                <a:latin typeface="Arial"/>
                <a:cs typeface="Arial"/>
                <a:sym typeface="Arial"/>
              </a:rPr>
              <a:t> </a:t>
            </a:r>
            <a:r>
              <a:rPr kumimoji="0" lang="fr-FR" sz="1200" b="0" i="1" u="none" strike="noStrike" kern="0" cap="none" spc="0" normalizeH="0" baseline="0" noProof="0" dirty="0" err="1">
                <a:ln>
                  <a:noFill/>
                </a:ln>
                <a:solidFill>
                  <a:prstClr val="black"/>
                </a:solidFill>
                <a:effectLst/>
                <a:uLnTx/>
                <a:uFillTx/>
                <a:latin typeface="Arial"/>
                <a:cs typeface="Arial"/>
                <a:sym typeface="Arial"/>
              </a:rPr>
              <a:t>Primers</a:t>
            </a:r>
            <a:r>
              <a:rPr kumimoji="0" lang="fr-FR" sz="1200" b="0" i="0" u="none" strike="noStrike" kern="0" cap="none" spc="0" normalizeH="0" baseline="0" noProof="0" dirty="0">
                <a:ln>
                  <a:noFill/>
                </a:ln>
                <a:solidFill>
                  <a:prstClr val="black"/>
                </a:solidFill>
                <a:effectLst/>
                <a:uLnTx/>
                <a:uFillTx/>
                <a:latin typeface="Arial"/>
                <a:cs typeface="Arial"/>
                <a:sym typeface="Arial"/>
              </a:rPr>
              <a:t>. 2016;2:16076. doi:</a:t>
            </a:r>
            <a:r>
              <a:rPr kumimoji="0" lang="fr-FR" sz="1200" b="0" i="0" u="none" strike="noStrike" kern="0" cap="none" spc="0" normalizeH="0" baseline="0" noProof="0" dirty="0">
                <a:ln>
                  <a:noFill/>
                </a:ln>
                <a:solidFill>
                  <a:prstClr val="black"/>
                </a:solidFill>
                <a:effectLst/>
                <a:uLnTx/>
                <a:uFillTx/>
                <a:latin typeface="Arial"/>
                <a:cs typeface="Arial"/>
                <a:sym typeface="Arial"/>
                <a:hlinkClick r:id="rId3"/>
              </a:rPr>
              <a:t>10.1038/nrdp.2016.76</a:t>
            </a:r>
            <a:r>
              <a:rPr kumimoji="0" lang="fr-FR" sz="1200" b="0" i="0" u="none" strike="noStrike" kern="0" cap="none" spc="0" normalizeH="0" baseline="0" noProof="0" dirty="0">
                <a:ln>
                  <a:noFill/>
                </a:ln>
                <a:solidFill>
                  <a:prstClr val="black"/>
                </a:solidFill>
                <a:effectLst/>
                <a:uLnTx/>
                <a:uFillTx/>
                <a:latin typeface="Arial"/>
                <a:cs typeface="Arial"/>
                <a:sym typeface="Arial"/>
              </a:rPr>
              <a:t>.</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3F3F3"/>
                </a:solidFill>
                <a:effectLst/>
                <a:uLnTx/>
                <a:uFillTx/>
                <a:latin typeface="Arial"/>
                <a:cs typeface="Arial"/>
                <a:sym typeface="Arial"/>
              </a:rPr>
              <a:t>Getty Images: RF Creative 649384564. Granuloma. </a:t>
            </a:r>
            <a:r>
              <a:rPr kumimoji="0" lang="en-US" sz="1200" b="0" i="0" u="none" strike="noStrike" kern="0" cap="none" spc="0" normalizeH="0" baseline="0" noProof="0" dirty="0" err="1">
                <a:ln>
                  <a:noFill/>
                </a:ln>
                <a:solidFill>
                  <a:srgbClr val="F3F3F3"/>
                </a:solidFill>
                <a:effectLst/>
                <a:uLnTx/>
                <a:uFillTx/>
                <a:latin typeface="Arial"/>
                <a:cs typeface="Arial"/>
                <a:sym typeface="Arial"/>
              </a:rPr>
              <a:t>Ttsz</a:t>
            </a:r>
            <a:r>
              <a:rPr kumimoji="0" lang="en-US" sz="1200" b="0" i="0" u="none" strike="noStrike" kern="0" cap="none" spc="0" normalizeH="0" baseline="0" noProof="0" dirty="0">
                <a:ln>
                  <a:noFill/>
                </a:ln>
                <a:solidFill>
                  <a:srgbClr val="F3F3F3"/>
                </a:solidFill>
                <a:effectLst/>
                <a:uLnTx/>
                <a:uFillTx/>
                <a:latin typeface="Arial"/>
                <a:cs typeface="Arial"/>
                <a:sym typeface="Arial"/>
              </a:rPr>
              <a:t>. iStock.</a:t>
            </a:r>
          </a:p>
          <a:p>
            <a:endParaRPr lang="en-US" dirty="0"/>
          </a:p>
        </p:txBody>
      </p:sp>
    </p:spTree>
    <p:extLst>
      <p:ext uri="{BB962C8B-B14F-4D97-AF65-F5344CB8AC3E}">
        <p14:creationId xmlns:p14="http://schemas.microsoft.com/office/powerpoint/2010/main" val="16411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1-10 bacilli may be sufficient to initiate  an infection in a susceptible individual</a:t>
            </a:r>
          </a:p>
        </p:txBody>
      </p:sp>
    </p:spTree>
    <p:extLst>
      <p:ext uri="{BB962C8B-B14F-4D97-AF65-F5344CB8AC3E}">
        <p14:creationId xmlns:p14="http://schemas.microsoft.com/office/powerpoint/2010/main" val="140005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6ae54b63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6ae54b63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get into the TB rates in ethnic populations, less look at the rates in general in the country.</a:t>
            </a:r>
            <a:r>
              <a:rPr lang="en-US" b="0" i="0" dirty="0">
                <a:solidFill>
                  <a:srgbClr val="000000"/>
                </a:solidFill>
                <a:effectLst/>
                <a:latin typeface="Open Sans" panose="020B0606030504020204" pitchFamily="34" charset="0"/>
              </a:rPr>
              <a:t> Latent TB infection is not reported to CDC. CDC currently relies on national prevalence estimates and is exploring systems and methods to determine the best ways to measure prevalence of latent TB infection in the United States in the future.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2"/>
          <p:cNvPicPr preferRelativeResize="0"/>
          <p:nvPr/>
        </p:nvPicPr>
        <p:blipFill>
          <a:blip r:embed="rId2">
            <a:alphaModFix/>
          </a:blip>
          <a:stretch>
            <a:fillRect/>
          </a:stretch>
        </p:blipFill>
        <p:spPr>
          <a:xfrm>
            <a:off x="0" y="-1"/>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b="1"/>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82986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b="1"/>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b="1"/>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48" name="Google Shape;48;p10"/>
          <p:cNvPicPr preferRelativeResize="0"/>
          <p:nvPr/>
        </p:nvPicPr>
        <p:blipFill>
          <a:blip r:embed="rId2">
            <a:alphaModFix/>
          </a:blip>
          <a:stretch>
            <a:fillRect/>
          </a:stretch>
        </p:blipFill>
        <p:spPr>
          <a:xfrm>
            <a:off x="0" y="43338"/>
            <a:ext cx="9144000" cy="5056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b="1"/>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b="1"/>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2">
            <a:alphaModFix/>
          </a:blip>
          <a:stretch>
            <a:fillRect/>
          </a:stretch>
        </p:blipFill>
        <p:spPr>
          <a:xfrm>
            <a:off x="0" y="0"/>
            <a:ext cx="9144000" cy="5143500"/>
          </a:xfrm>
          <a:prstGeom prst="rect">
            <a:avLst/>
          </a:prstGeom>
          <a:noFill/>
          <a:ln>
            <a:noFill/>
          </a:ln>
        </p:spPr>
      </p:pic>
      <p:pic>
        <p:nvPicPr>
          <p:cNvPr id="10" name="Google Shape;10;p1"/>
          <p:cNvPicPr preferRelativeResize="0"/>
          <p:nvPr/>
        </p:nvPicPr>
        <p:blipFill>
          <a:blip r:embed="rId13">
            <a:alphaModFix/>
          </a:blip>
          <a:stretch>
            <a:fillRect/>
          </a:stretch>
        </p:blipFill>
        <p:spPr>
          <a:xfrm>
            <a:off x="0" y="0"/>
            <a:ext cx="9144000" cy="5143500"/>
          </a:xfrm>
          <a:prstGeom prst="rect">
            <a:avLst/>
          </a:prstGeom>
          <a:noFill/>
          <a:ln>
            <a:noFill/>
          </a:ln>
        </p:spPr>
      </p:pic>
      <p:pic>
        <p:nvPicPr>
          <p:cNvPr id="11" name="Google Shape;11;p1"/>
          <p:cNvPicPr preferRelativeResize="0"/>
          <p:nvPr/>
        </p:nvPicPr>
        <p:blipFill>
          <a:blip r:embed="rId14">
            <a:alphaModFix/>
          </a:blip>
          <a:stretch>
            <a:fill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hutterstock.com/search/health-inequities" TargetMode="External"/><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blogjpmbahenw6u.blogspot.com/2021/06/1000-thank-you-for-watching-my.html"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donateyoursweat.org/blog/world-day-for-cultural-diversity-how-you-can-join-the-movement-3/attachment/cultural-diversity-1/"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7.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hyperlink" Target="https://desmondtutuhealthfoundation.org.za/blog_post/tuberculosis-vaccine-bcg/" TargetMode="External"/><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7.jp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Layout" Target="../diagrams/layout5.xml"/><Relationship Id="rId1" Type="http://schemas.openxmlformats.org/officeDocument/2006/relationships/slideLayout" Target="../slideLayouts/slideLayout3.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hyperlink" Target="https://desmondtutuhealthfoundation.org.za/blog_post/tuberculosis-vaccine-bcg/" TargetMode="External"/><Relationship Id="rId9" Type="http://schemas.microsoft.com/office/2007/relationships/diagramDrawing" Target="../diagrams/drawing3.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13" Type="http://schemas.openxmlformats.org/officeDocument/2006/relationships/diagramColors" Target="../diagrams/colors7.xml"/><Relationship Id="rId3" Type="http://schemas.openxmlformats.org/officeDocument/2006/relationships/image" Target="../media/image7.jpg"/><Relationship Id="rId7" Type="http://schemas.openxmlformats.org/officeDocument/2006/relationships/diagramQuickStyle" Target="../diagrams/quickStyle6.xml"/><Relationship Id="rId12"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6.xml"/><Relationship Id="rId11" Type="http://schemas.openxmlformats.org/officeDocument/2006/relationships/diagramLayout" Target="../diagrams/layout7.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hyperlink" Target="https://desmondtutuhealthfoundation.org.za/blog_post/tuberculosis-vaccine-bcg/" TargetMode="External"/><Relationship Id="rId9" Type="http://schemas.microsoft.com/office/2007/relationships/diagramDrawing" Target="../diagrams/drawing6.xml"/><Relationship Id="rId14" Type="http://schemas.microsoft.com/office/2007/relationships/diagramDrawing" Target="../diagrams/drawin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virology.ws/2009/04/29/influenza-virus-transmi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p>
            <a:r>
              <a:rPr lang="en-US" sz="2000" b="1" i="1" u="none" strike="noStrike" baseline="0" dirty="0">
                <a:latin typeface="Arial" panose="020B0604020202020204" pitchFamily="34" charset="0"/>
              </a:rPr>
              <a:t>Paths to Prevention: Tuberculosis Awareness in Ethnic Populations </a:t>
            </a:r>
            <a:br>
              <a:rPr lang="en-US" sz="2000" dirty="0"/>
            </a:br>
            <a:endParaRPr sz="2000" b="1" dirty="0"/>
          </a:p>
        </p:txBody>
      </p:sp>
      <p:sp>
        <p:nvSpPr>
          <p:cNvPr id="74" name="Google Shape;74;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400" dirty="0"/>
              <a:t>Carmen Sierra, PhD(c), DNP, R.N., CCTN</a:t>
            </a:r>
            <a:endParaRPr sz="1400" dirty="0"/>
          </a:p>
        </p:txBody>
      </p:sp>
      <p:pic>
        <p:nvPicPr>
          <p:cNvPr id="11" name="Picture 10">
            <a:extLst>
              <a:ext uri="{FF2B5EF4-FFF2-40B4-BE49-F238E27FC236}">
                <a16:creationId xmlns:a16="http://schemas.microsoft.com/office/drawing/2014/main" id="{B5FAA962-F8BF-153D-2988-35D3E9680D41}"/>
              </a:ext>
            </a:extLst>
          </p:cNvPr>
          <p:cNvPicPr>
            <a:picLocks noChangeAspect="1"/>
          </p:cNvPicPr>
          <p:nvPr/>
        </p:nvPicPr>
        <p:blipFill>
          <a:blip r:embed="rId3"/>
          <a:stretch>
            <a:fillRect/>
          </a:stretch>
        </p:blipFill>
        <p:spPr>
          <a:xfrm>
            <a:off x="4707924" y="108939"/>
            <a:ext cx="4242300" cy="2694136"/>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27F4852E-E39B-1A6C-5CED-1F33CD9B1A04}"/>
              </a:ext>
            </a:extLst>
          </p:cNvPr>
          <p:cNvSpPr txBox="1"/>
          <p:nvPr/>
        </p:nvSpPr>
        <p:spPr>
          <a:xfrm>
            <a:off x="4769708" y="2803075"/>
            <a:ext cx="3472425" cy="338554"/>
          </a:xfrm>
          <a:prstGeom prst="rect">
            <a:avLst/>
          </a:prstGeom>
          <a:noFill/>
        </p:spPr>
        <p:txBody>
          <a:bodyPr wrap="none" rtlCol="0">
            <a:spAutoFit/>
          </a:bodyPr>
          <a:lstStyle/>
          <a:p>
            <a:r>
              <a:rPr lang="en-US" sz="800" dirty="0" err="1"/>
              <a:t>Rockcreek</a:t>
            </a:r>
            <a:r>
              <a:rPr lang="en-US" sz="800" dirty="0"/>
              <a:t> Tuberculosis Hospital ( demolished)</a:t>
            </a:r>
          </a:p>
          <a:p>
            <a:r>
              <a:rPr lang="en-US" sz="800" dirty="0"/>
              <a:t>DC’s TB hospital built in 1908 on the site now occupied by Upshur Park.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TB rates in United States </a:t>
            </a:r>
            <a:r>
              <a:rPr lang="en-US" sz="1300" dirty="0"/>
              <a:t>( March 23, 2023)</a:t>
            </a:r>
            <a:endParaRPr sz="1300" dirty="0"/>
          </a:p>
        </p:txBody>
      </p:sp>
      <p:sp>
        <p:nvSpPr>
          <p:cNvPr id="87" name="Google Shape;8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285750" indent="-285750">
              <a:spcAft>
                <a:spcPts val="1200"/>
              </a:spcAft>
            </a:pPr>
            <a:r>
              <a:rPr lang="en-US" b="1" i="0" dirty="0">
                <a:solidFill>
                  <a:srgbClr val="000000"/>
                </a:solidFill>
                <a:effectLst/>
                <a:latin typeface="Open Sans" panose="020B0606030504020204" pitchFamily="34" charset="0"/>
              </a:rPr>
              <a:t>8,300</a:t>
            </a:r>
            <a:r>
              <a:rPr lang="en-US" b="0" i="0" dirty="0">
                <a:solidFill>
                  <a:srgbClr val="000000"/>
                </a:solidFill>
                <a:effectLst/>
                <a:latin typeface="Open Sans" panose="020B0606030504020204" pitchFamily="34" charset="0"/>
              </a:rPr>
              <a:t>: reported TB cases (provisional) in the United States in 2022 (a rate of 2.5 cases per 100,000 persons).</a:t>
            </a:r>
          </a:p>
          <a:p>
            <a:pPr marL="285750" indent="-285750">
              <a:spcAft>
                <a:spcPts val="1200"/>
              </a:spcAft>
            </a:pPr>
            <a:r>
              <a:rPr lang="en-US" b="1" i="0" dirty="0">
                <a:solidFill>
                  <a:srgbClr val="000000"/>
                </a:solidFill>
                <a:effectLst/>
                <a:latin typeface="Open Sans" panose="020B0606030504020204" pitchFamily="34" charset="0"/>
              </a:rPr>
              <a:t>60</a:t>
            </a:r>
            <a:r>
              <a:rPr lang="en-US" b="0" i="0" dirty="0">
                <a:solidFill>
                  <a:srgbClr val="000000"/>
                </a:solidFill>
                <a:effectLst/>
                <a:latin typeface="Open Sans" panose="020B0606030504020204" pitchFamily="34" charset="0"/>
              </a:rPr>
              <a:t>: jurisdictions (states, cities, U.S. territories, and affiliated areas) that report TB data to CDC.</a:t>
            </a:r>
          </a:p>
          <a:p>
            <a:pPr marL="285750" indent="-285750">
              <a:spcAft>
                <a:spcPts val="1200"/>
              </a:spcAft>
            </a:pPr>
            <a:r>
              <a:rPr lang="en-US" b="1" i="0" dirty="0">
                <a:solidFill>
                  <a:srgbClr val="000000"/>
                </a:solidFill>
                <a:effectLst/>
                <a:latin typeface="Open Sans" panose="020B0606030504020204" pitchFamily="34" charset="0"/>
              </a:rPr>
              <a:t>Up to 13 million</a:t>
            </a:r>
            <a:r>
              <a:rPr lang="en-US" b="0" i="0" dirty="0">
                <a:solidFill>
                  <a:srgbClr val="000000"/>
                </a:solidFill>
                <a:effectLst/>
                <a:latin typeface="Open Sans" panose="020B0606030504020204" pitchFamily="34" charset="0"/>
              </a:rPr>
              <a:t>: estimated number of people in the United States living with latent tuberculosis.</a:t>
            </a:r>
            <a:endParaRPr dirty="0"/>
          </a:p>
        </p:txBody>
      </p:sp>
      <p:sp>
        <p:nvSpPr>
          <p:cNvPr id="88" name="Google Shape;8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285750" marR="0" lvl="0" indent="-285750" algn="l" defTabSz="914400" rtl="0" eaLnBrk="1" fontAlgn="auto" latinLnBrk="0" hangingPunct="1">
              <a:lnSpc>
                <a:spcPct val="115000"/>
              </a:lnSpc>
              <a:spcBef>
                <a:spcPts val="0"/>
              </a:spcBef>
              <a:spcAft>
                <a:spcPts val="1200"/>
              </a:spcAft>
              <a:buClr>
                <a:srgbClr val="595959"/>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cs typeface="Arial"/>
                <a:sym typeface="Arial"/>
              </a:rPr>
              <a:t>The prevalence of latent TB infection varies between certain populations.</a:t>
            </a:r>
          </a:p>
          <a:p>
            <a:pPr marL="285750" indent="-285750">
              <a:spcAft>
                <a:spcPts val="1200"/>
              </a:spcAft>
            </a:pPr>
            <a:r>
              <a:rPr lang="en-US" b="0" i="0" dirty="0">
                <a:solidFill>
                  <a:srgbClr val="000000"/>
                </a:solidFill>
                <a:effectLst/>
                <a:latin typeface="Open Sans" panose="020B0606030504020204" pitchFamily="34" charset="0"/>
              </a:rPr>
              <a:t>More than 80% of TB cases in the United States result from longstanding, untreated latent TB infection.</a:t>
            </a:r>
          </a:p>
          <a:p>
            <a:pPr marL="285750" indent="-285750">
              <a:spcAft>
                <a:spcPts val="1200"/>
              </a:spcAft>
            </a:pPr>
            <a:r>
              <a:rPr lang="en-US" b="0" i="0" dirty="0">
                <a:solidFill>
                  <a:srgbClr val="212529"/>
                </a:solidFill>
                <a:effectLst/>
                <a:latin typeface="Open Sans" panose="020B0606030504020204" pitchFamily="34" charset="0"/>
              </a:rPr>
              <a:t>8.9 million persons with untreated latent TB infection.</a:t>
            </a:r>
          </a:p>
          <a:p>
            <a:pPr marL="285750" marR="0" lvl="0" indent="-285750" algn="l" defTabSz="914400" rtl="0" eaLnBrk="1" fontAlgn="auto" latinLnBrk="0" hangingPunct="1">
              <a:lnSpc>
                <a:spcPct val="115000"/>
              </a:lnSpc>
              <a:spcBef>
                <a:spcPts val="0"/>
              </a:spcBef>
              <a:spcAft>
                <a:spcPts val="1200"/>
              </a:spcAft>
              <a:buClr>
                <a:srgbClr val="595959"/>
              </a:buClr>
              <a:buSzPts val="1400"/>
              <a:buFont typeface="Arial"/>
              <a:buChar char="●"/>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cs typeface="Arial"/>
                <a:sym typeface="Arial"/>
              </a:rPr>
              <a:t>Latent TB is not reportable to the CDC.</a:t>
            </a:r>
          </a:p>
          <a:p>
            <a:pPr marL="0" indent="0">
              <a:spcAft>
                <a:spcPts val="1200"/>
              </a:spcAft>
              <a:buNone/>
            </a:pPr>
            <a:endParaRPr lang="en-US" b="0" i="0" dirty="0">
              <a:solidFill>
                <a:srgbClr val="000000"/>
              </a:solidFill>
              <a:effectLst/>
              <a:latin typeface="Open Sans" panose="020B0606030504020204" pitchFamily="34" charset="0"/>
            </a:endParaRPr>
          </a:p>
          <a:p>
            <a:pPr marL="0" lvl="0" indent="0" algn="l" rtl="0">
              <a:spcBef>
                <a:spcPts val="0"/>
              </a:spcBef>
              <a:spcAft>
                <a:spcPts val="1200"/>
              </a:spcAft>
              <a:buNone/>
            </a:pPr>
            <a:endParaRPr dirty="0"/>
          </a:p>
        </p:txBody>
      </p:sp>
      <p:sp>
        <p:nvSpPr>
          <p:cNvPr id="3" name="TextBox 2">
            <a:extLst>
              <a:ext uri="{FF2B5EF4-FFF2-40B4-BE49-F238E27FC236}">
                <a16:creationId xmlns:a16="http://schemas.microsoft.com/office/drawing/2014/main" id="{BCAF49C2-35E0-27A3-A2E4-06F07E0B2AEA}"/>
              </a:ext>
            </a:extLst>
          </p:cNvPr>
          <p:cNvSpPr txBox="1"/>
          <p:nvPr/>
        </p:nvSpPr>
        <p:spPr>
          <a:xfrm>
            <a:off x="2996514" y="4785118"/>
            <a:ext cx="4572000" cy="215444"/>
          </a:xfrm>
          <a:prstGeom prst="rect">
            <a:avLst/>
          </a:prstGeom>
          <a:noFill/>
        </p:spPr>
        <p:txBody>
          <a:bodyPr wrap="square">
            <a:spAutoFit/>
          </a:bodyPr>
          <a:lstStyle/>
          <a:p>
            <a:r>
              <a:rPr lang="en-US" sz="800" b="0" i="0" dirty="0">
                <a:solidFill>
                  <a:srgbClr val="212529"/>
                </a:solidFill>
                <a:effectLst/>
                <a:latin typeface="Open Sans" panose="020B0606030504020204" pitchFamily="34" charset="0"/>
              </a:rPr>
              <a:t>(https://www.cdc.gov/tb/statistics/ltbi.htm)</a:t>
            </a:r>
            <a:endParaRPr lang="en-US" sz="80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87">
                                            <p:txEl>
                                              <p:pRg st="0" end="0"/>
                                            </p:txEl>
                                          </p:spTgt>
                                        </p:tgtEl>
                                        <p:attrNameLst>
                                          <p:attrName>style.opacity</p:attrName>
                                        </p:attrNameLst>
                                      </p:cBhvr>
                                      <p:to>
                                        <p:strVal val="0.5"/>
                                      </p:to>
                                    </p:set>
                                    <p:animEffect filter="image" prLst="opacity: 0.5">
                                      <p:cBhvr rctx="IE">
                                        <p:cTn id="7" dur="indefinite"/>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87">
                                            <p:txEl>
                                              <p:pRg st="1" end="1"/>
                                            </p:txEl>
                                          </p:spTgt>
                                        </p:tgtEl>
                                        <p:attrNameLst>
                                          <p:attrName>style.opacity</p:attrName>
                                        </p:attrNameLst>
                                      </p:cBhvr>
                                      <p:to>
                                        <p:strVal val="0.5"/>
                                      </p:to>
                                    </p:set>
                                    <p:animEffect filter="image" prLst="opacity: 0.5">
                                      <p:cBhvr rctx="IE">
                                        <p:cTn id="12" dur="indefinite"/>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87">
                                            <p:txEl>
                                              <p:pRg st="2" end="2"/>
                                            </p:txEl>
                                          </p:spTgt>
                                        </p:tgtEl>
                                        <p:attrNameLst>
                                          <p:attrName>style.opacity</p:attrName>
                                        </p:attrNameLst>
                                      </p:cBhvr>
                                      <p:to>
                                        <p:strVal val="0.5"/>
                                      </p:to>
                                    </p:set>
                                    <p:animEffect filter="image" prLst="opacity: 0.5">
                                      <p:cBhvr rctx="IE">
                                        <p:cTn id="17" dur="indefinite"/>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88">
                                            <p:txEl>
                                              <p:pRg st="0" end="0"/>
                                            </p:txEl>
                                          </p:spTgt>
                                        </p:tgtEl>
                                        <p:attrNameLst>
                                          <p:attrName>style.opacity</p:attrName>
                                        </p:attrNameLst>
                                      </p:cBhvr>
                                      <p:to>
                                        <p:strVal val="0.5"/>
                                      </p:to>
                                    </p:set>
                                    <p:animEffect filter="image" prLst="opacity: 0.5">
                                      <p:cBhvr rctx="IE">
                                        <p:cTn id="22" dur="indefinite"/>
                                        <p:tgtEl>
                                          <p:spTgt spid="8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p:cTn id="26" dur="indefinite"/>
                                        <p:tgtEl>
                                          <p:spTgt spid="88">
                                            <p:txEl>
                                              <p:pRg st="1" end="1"/>
                                            </p:txEl>
                                          </p:spTgt>
                                        </p:tgtEl>
                                        <p:attrNameLst>
                                          <p:attrName>style.opacity</p:attrName>
                                        </p:attrNameLst>
                                      </p:cBhvr>
                                      <p:to>
                                        <p:strVal val="0.5"/>
                                      </p:to>
                                    </p:set>
                                    <p:animEffect filter="image" prLst="opacity: 0.5">
                                      <p:cBhvr rctx="IE">
                                        <p:cTn id="27" dur="indefinite"/>
                                        <p:tgtEl>
                                          <p:spTgt spid="8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88">
                                            <p:txEl>
                                              <p:pRg st="2" end="2"/>
                                            </p:txEl>
                                          </p:spTgt>
                                        </p:tgtEl>
                                        <p:attrNameLst>
                                          <p:attrName>style.opacity</p:attrName>
                                        </p:attrNameLst>
                                      </p:cBhvr>
                                      <p:to>
                                        <p:strVal val="0.5"/>
                                      </p:to>
                                    </p:set>
                                    <p:animEffect filter="image" prLst="opacity: 0.5">
                                      <p:cBhvr rctx="IE">
                                        <p:cTn id="32" dur="indefinite"/>
                                        <p:tgtEl>
                                          <p:spTgt spid="8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p:cTn id="36" dur="indefinite"/>
                                        <p:tgtEl>
                                          <p:spTgt spid="88">
                                            <p:txEl>
                                              <p:pRg st="3" end="3"/>
                                            </p:txEl>
                                          </p:spTgt>
                                        </p:tgtEl>
                                        <p:attrNameLst>
                                          <p:attrName>style.opacity</p:attrName>
                                        </p:attrNameLst>
                                      </p:cBhvr>
                                      <p:to>
                                        <p:strVal val="0.5"/>
                                      </p:to>
                                    </p:set>
                                    <p:animEffect filter="image" prLst="opacity: 0.5">
                                      <p:cBhvr rctx="IE">
                                        <p:cTn id="37" dur="indefinite"/>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EE6A-3867-E47F-6DFF-1A69702369F1}"/>
              </a:ext>
            </a:extLst>
          </p:cNvPr>
          <p:cNvSpPr>
            <a:spLocks noGrp="1"/>
          </p:cNvSpPr>
          <p:nvPr>
            <p:ph type="title"/>
          </p:nvPr>
        </p:nvSpPr>
        <p:spPr>
          <a:xfrm>
            <a:off x="311700" y="445025"/>
            <a:ext cx="8520600" cy="1074856"/>
          </a:xfrm>
        </p:spPr>
        <p:txBody>
          <a:bodyPr>
            <a:normAutofit fontScale="90000"/>
          </a:bodyPr>
          <a:lstStyle/>
          <a:p>
            <a:r>
              <a:rPr lang="en-US" dirty="0"/>
              <a:t>What is the occurrence of TB at greater levels among certain population groups often referred as?</a:t>
            </a:r>
          </a:p>
        </p:txBody>
      </p:sp>
      <p:sp>
        <p:nvSpPr>
          <p:cNvPr id="3" name="Text Placeholder 2">
            <a:extLst>
              <a:ext uri="{FF2B5EF4-FFF2-40B4-BE49-F238E27FC236}">
                <a16:creationId xmlns:a16="http://schemas.microsoft.com/office/drawing/2014/main" id="{265EA07D-3C23-E9E1-63DC-32CEDEE20FF6}"/>
              </a:ext>
            </a:extLst>
          </p:cNvPr>
          <p:cNvSpPr>
            <a:spLocks noGrp="1"/>
          </p:cNvSpPr>
          <p:nvPr>
            <p:ph type="body" idx="1"/>
          </p:nvPr>
        </p:nvSpPr>
        <p:spPr>
          <a:xfrm>
            <a:off x="302124" y="1350183"/>
            <a:ext cx="3999900" cy="3416400"/>
          </a:xfrm>
        </p:spPr>
        <p:txBody>
          <a:bodyPr/>
          <a:lstStyle/>
          <a:p>
            <a:r>
              <a:rPr lang="en-US" dirty="0"/>
              <a:t>A. Active Disease</a:t>
            </a:r>
          </a:p>
          <a:p>
            <a:r>
              <a:rPr lang="en-US" dirty="0"/>
              <a:t>B. Latent tuberculosis infection</a:t>
            </a:r>
          </a:p>
          <a:p>
            <a:r>
              <a:rPr lang="en-US" dirty="0"/>
              <a:t>C. Health disparity</a:t>
            </a:r>
          </a:p>
          <a:p>
            <a:r>
              <a:rPr lang="en-US" dirty="0"/>
              <a:t>D. Organized collection of immune cells in the body that forms a response to the presence of mycobacterium tuberculosis, the bacteria that causes TB.</a:t>
            </a:r>
          </a:p>
        </p:txBody>
      </p:sp>
      <p:sp>
        <p:nvSpPr>
          <p:cNvPr id="4" name="Text Placeholder 3">
            <a:extLst>
              <a:ext uri="{FF2B5EF4-FFF2-40B4-BE49-F238E27FC236}">
                <a16:creationId xmlns:a16="http://schemas.microsoft.com/office/drawing/2014/main" id="{B3C6A193-A04C-F9BD-1142-0105AAFA388A}"/>
              </a:ext>
            </a:extLst>
          </p:cNvPr>
          <p:cNvSpPr>
            <a:spLocks noGrp="1"/>
          </p:cNvSpPr>
          <p:nvPr>
            <p:ph type="body" idx="2"/>
          </p:nvPr>
        </p:nvSpPr>
        <p:spPr>
          <a:xfrm>
            <a:off x="4572000" y="1350183"/>
            <a:ext cx="4260300" cy="2517422"/>
          </a:xfrm>
        </p:spPr>
        <p:txBody>
          <a:bodyPr/>
          <a:lstStyle/>
          <a:p>
            <a:pPr marL="139700" indent="0">
              <a:buNone/>
            </a:pPr>
            <a:endParaRPr lang="en-US" dirty="0"/>
          </a:p>
        </p:txBody>
      </p:sp>
      <p:pic>
        <p:nvPicPr>
          <p:cNvPr id="10" name="Picture 9" descr="A word cloud with words">
            <a:extLst>
              <a:ext uri="{FF2B5EF4-FFF2-40B4-BE49-F238E27FC236}">
                <a16:creationId xmlns:a16="http://schemas.microsoft.com/office/drawing/2014/main" id="{A38B21EE-CBCD-97FE-7083-F75182C2F3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572000" y="1350183"/>
            <a:ext cx="3808941" cy="3209668"/>
          </a:xfrm>
          <a:prstGeom prst="rect">
            <a:avLst/>
          </a:prstGeom>
        </p:spPr>
      </p:pic>
    </p:spTree>
    <p:extLst>
      <p:ext uri="{BB962C8B-B14F-4D97-AF65-F5344CB8AC3E}">
        <p14:creationId xmlns:p14="http://schemas.microsoft.com/office/powerpoint/2010/main" val="17122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11DA-FC54-0B1C-E9AF-B87294C8A0E5}"/>
              </a:ext>
            </a:extLst>
          </p:cNvPr>
          <p:cNvSpPr>
            <a:spLocks noGrp="1"/>
          </p:cNvSpPr>
          <p:nvPr>
            <p:ph type="title"/>
          </p:nvPr>
        </p:nvSpPr>
        <p:spPr/>
        <p:txBody>
          <a:bodyPr>
            <a:normAutofit fontScale="90000"/>
          </a:bodyPr>
          <a:lstStyle/>
          <a:p>
            <a:r>
              <a:rPr lang="en-US" dirty="0"/>
              <a:t>TB rates in ethnic populations</a:t>
            </a:r>
          </a:p>
        </p:txBody>
      </p:sp>
      <p:sp>
        <p:nvSpPr>
          <p:cNvPr id="3" name="Text Placeholder 2">
            <a:extLst>
              <a:ext uri="{FF2B5EF4-FFF2-40B4-BE49-F238E27FC236}">
                <a16:creationId xmlns:a16="http://schemas.microsoft.com/office/drawing/2014/main" id="{FC425629-B3D1-EC0E-7CE4-416129DE5E32}"/>
              </a:ext>
            </a:extLst>
          </p:cNvPr>
          <p:cNvSpPr>
            <a:spLocks noGrp="1"/>
          </p:cNvSpPr>
          <p:nvPr>
            <p:ph type="body" idx="1"/>
          </p:nvPr>
        </p:nvSpPr>
        <p:spPr/>
        <p:txBody>
          <a:bodyPr>
            <a:normAutofit fontScale="62500" lnSpcReduction="20000"/>
          </a:bodyPr>
          <a:lstStyle/>
          <a:p>
            <a:r>
              <a:rPr lang="en-US" b="0" i="0" dirty="0">
                <a:solidFill>
                  <a:schemeClr val="tx1"/>
                </a:solidFill>
                <a:effectLst/>
                <a:latin typeface="Merriweather" panose="00000500000000000000" pitchFamily="2" charset="0"/>
              </a:rPr>
              <a:t>Approximately two-thirds of new cases  and</a:t>
            </a:r>
          </a:p>
          <a:p>
            <a:pPr marL="139700" indent="0">
              <a:buNone/>
            </a:pPr>
            <a:r>
              <a:rPr lang="en-US" b="0" i="0" dirty="0">
                <a:solidFill>
                  <a:srgbClr val="373D3F"/>
                </a:solidFill>
                <a:effectLst/>
                <a:latin typeface="Merriweather" panose="00000500000000000000" pitchFamily="2" charset="0"/>
              </a:rPr>
              <a:t>	85% of new cases of [multidrug-resistant TB] in 	the United States are among non-U.S.-born 	persons.</a:t>
            </a:r>
            <a:r>
              <a:rPr lang="en-US" sz="1100" b="0" i="0" baseline="30000" dirty="0">
                <a:solidFill>
                  <a:srgbClr val="373D3F"/>
                </a:solidFill>
                <a:effectLst/>
                <a:latin typeface="Merriweather" panose="00000500000000000000" pitchFamily="2" charset="0"/>
              </a:rPr>
              <a:t>1</a:t>
            </a:r>
          </a:p>
          <a:p>
            <a:pPr marL="139700" indent="0">
              <a:buNone/>
            </a:pPr>
            <a:endParaRPr lang="en-US" sz="1100" b="0" i="0" baseline="30000" dirty="0">
              <a:solidFill>
                <a:srgbClr val="373D3F"/>
              </a:solidFill>
              <a:effectLst/>
              <a:latin typeface="Merriweather" panose="00000500000000000000" pitchFamily="2" charset="0"/>
            </a:endParaRPr>
          </a:p>
          <a:p>
            <a:r>
              <a:rPr lang="en-US" b="0" dirty="0">
                <a:solidFill>
                  <a:srgbClr val="373D3F"/>
                </a:solidFill>
                <a:latin typeface="Merriweather" panose="00000500000000000000" pitchFamily="2" charset="0"/>
              </a:rPr>
              <a:t> </a:t>
            </a:r>
            <a:r>
              <a:rPr lang="en-US" dirty="0">
                <a:solidFill>
                  <a:srgbClr val="373D3F"/>
                </a:solidFill>
                <a:latin typeface="Merriweather" panose="00000500000000000000" pitchFamily="2" charset="0"/>
              </a:rPr>
              <a:t>Asian Persons-</a:t>
            </a:r>
          </a:p>
          <a:p>
            <a:pPr lvl="1"/>
            <a:r>
              <a:rPr lang="en-US" b="0" dirty="0">
                <a:solidFill>
                  <a:srgbClr val="373D3F"/>
                </a:solidFill>
                <a:latin typeface="Merriweather" panose="00000500000000000000" pitchFamily="2" charset="0"/>
              </a:rPr>
              <a:t>In 2021, TB disease was reported in 2,834 Asian persons in the U.S. accounting for </a:t>
            </a:r>
            <a:r>
              <a:rPr lang="en-US" b="0" dirty="0">
                <a:solidFill>
                  <a:srgbClr val="C00000"/>
                </a:solidFill>
                <a:latin typeface="Merriweather" panose="00000500000000000000" pitchFamily="2" charset="0"/>
              </a:rPr>
              <a:t>36%</a:t>
            </a:r>
            <a:r>
              <a:rPr lang="en-US" b="0" dirty="0">
                <a:solidFill>
                  <a:srgbClr val="373D3F"/>
                </a:solidFill>
                <a:latin typeface="Merriweather" panose="00000500000000000000" pitchFamily="2" charset="0"/>
              </a:rPr>
              <a:t> of all people reported with TB nationally.</a:t>
            </a:r>
            <a:r>
              <a:rPr lang="en-US" sz="800" b="0" baseline="30000" dirty="0">
                <a:solidFill>
                  <a:srgbClr val="373D3F"/>
                </a:solidFill>
                <a:latin typeface="Merriweather" panose="00000500000000000000" pitchFamily="2" charset="0"/>
              </a:rPr>
              <a:t>2</a:t>
            </a:r>
          </a:p>
          <a:p>
            <a:pPr lvl="1"/>
            <a:endParaRPr lang="en-US" sz="800" b="0" baseline="30000" dirty="0">
              <a:solidFill>
                <a:srgbClr val="373D3F"/>
              </a:solidFill>
              <a:latin typeface="Merriweather" panose="00000500000000000000" pitchFamily="2" charset="0"/>
            </a:endParaRPr>
          </a:p>
          <a:p>
            <a:pPr lvl="1"/>
            <a:endParaRPr lang="en-US" sz="800" baseline="30000" dirty="0">
              <a:solidFill>
                <a:srgbClr val="373D3F"/>
              </a:solidFill>
              <a:latin typeface="Merriweather" panose="00000500000000000000" pitchFamily="2" charset="0"/>
            </a:endParaRPr>
          </a:p>
          <a:p>
            <a:pPr lvl="1"/>
            <a:endParaRPr lang="en-US" sz="800" b="0" baseline="30000" dirty="0">
              <a:solidFill>
                <a:srgbClr val="373D3F"/>
              </a:solidFill>
              <a:latin typeface="Merriweather" panose="00000500000000000000" pitchFamily="2" charset="0"/>
            </a:endParaRPr>
          </a:p>
          <a:p>
            <a:pPr lvl="1"/>
            <a:endParaRPr lang="en-US" dirty="0">
              <a:solidFill>
                <a:srgbClr val="373D3F"/>
              </a:solidFill>
              <a:latin typeface="Merriweather" panose="00000500000000000000" pitchFamily="2" charset="0"/>
            </a:endParaRPr>
          </a:p>
          <a:p>
            <a:r>
              <a:rPr lang="en-US" i="0" dirty="0">
                <a:solidFill>
                  <a:srgbClr val="373D3F"/>
                </a:solidFill>
                <a:effectLst/>
                <a:latin typeface="Merriweather" panose="00000500000000000000" pitchFamily="2" charset="0"/>
              </a:rPr>
              <a:t>Hispanic or  Latino Persons-</a:t>
            </a:r>
          </a:p>
          <a:p>
            <a:pPr lvl="1"/>
            <a:endParaRPr lang="en-US" i="0" dirty="0">
              <a:solidFill>
                <a:srgbClr val="373D3F"/>
              </a:solidFill>
              <a:effectLst/>
              <a:latin typeface="Merriweather" panose="00000500000000000000" pitchFamily="2" charset="0"/>
            </a:endParaRPr>
          </a:p>
          <a:p>
            <a:pPr marL="914400" marR="0" lvl="1" indent="-304800" algn="l" defTabSz="914400" rtl="0" eaLnBrk="1" fontAlgn="auto" latinLnBrk="0" hangingPunct="1">
              <a:lnSpc>
                <a:spcPct val="115000"/>
              </a:lnSpc>
              <a:spcBef>
                <a:spcPts val="0"/>
              </a:spcBef>
              <a:spcAft>
                <a:spcPts val="0"/>
              </a:spcAft>
              <a:buClr>
                <a:srgbClr val="595959"/>
              </a:buClr>
              <a:buSzPts val="1200"/>
              <a:buFont typeface="Arial"/>
              <a:buChar char="○"/>
              <a:tabLst/>
              <a:defRPr/>
            </a:pPr>
            <a:r>
              <a:rPr kumimoji="0" lang="en-US" sz="1100" b="0" i="0" u="none" strike="noStrike" kern="0" cap="none" spc="0" normalizeH="0" baseline="0" noProof="0" dirty="0">
                <a:ln>
                  <a:noFill/>
                </a:ln>
                <a:solidFill>
                  <a:srgbClr val="373D3F"/>
                </a:solidFill>
                <a:effectLst/>
                <a:uLnTx/>
                <a:uFillTx/>
                <a:latin typeface="Merriweather" panose="00000500000000000000" pitchFamily="2" charset="0"/>
                <a:cs typeface="Arial"/>
                <a:sym typeface="Arial"/>
              </a:rPr>
              <a:t>In 2021, TB diseases was reported in 2,410 Hispanic or Latino  persons in the U.S. accounting for </a:t>
            </a:r>
            <a:r>
              <a:rPr lang="en-US" sz="1100" dirty="0">
                <a:solidFill>
                  <a:srgbClr val="C00000"/>
                </a:solidFill>
                <a:latin typeface="Merriweather" panose="00000500000000000000" pitchFamily="2" charset="0"/>
              </a:rPr>
              <a:t>30.6%</a:t>
            </a:r>
            <a:r>
              <a:rPr kumimoji="0" lang="en-US" sz="1100" b="0" i="0" u="none" strike="noStrike" kern="0" cap="none" spc="0" normalizeH="0" baseline="0" noProof="0" dirty="0">
                <a:ln>
                  <a:noFill/>
                </a:ln>
                <a:solidFill>
                  <a:srgbClr val="373D3F"/>
                </a:solidFill>
                <a:effectLst/>
                <a:uLnTx/>
                <a:uFillTx/>
                <a:latin typeface="Merriweather" panose="00000500000000000000" pitchFamily="2" charset="0"/>
                <a:cs typeface="Arial"/>
                <a:sym typeface="Arial"/>
              </a:rPr>
              <a:t> of all people reported with TB nationally.</a:t>
            </a:r>
            <a:r>
              <a:rPr kumimoji="0" lang="en-US" sz="900" b="0" i="0" u="none" strike="noStrike" kern="0" cap="none" spc="0" normalizeH="0" baseline="30000" noProof="0" dirty="0">
                <a:ln>
                  <a:noFill/>
                </a:ln>
                <a:solidFill>
                  <a:srgbClr val="373D3F"/>
                </a:solidFill>
                <a:effectLst/>
                <a:uLnTx/>
                <a:uFillTx/>
                <a:latin typeface="Merriweather" panose="00000500000000000000" pitchFamily="2" charset="0"/>
                <a:cs typeface="Arial"/>
                <a:sym typeface="Arial"/>
              </a:rPr>
              <a:t>2</a:t>
            </a:r>
          </a:p>
          <a:p>
            <a:pPr lvl="0">
              <a:buClr>
                <a:srgbClr val="595959"/>
              </a:buClr>
            </a:pPr>
            <a:endParaRPr lang="en-US" sz="1200" b="0" dirty="0">
              <a:solidFill>
                <a:srgbClr val="373D3F"/>
              </a:solidFill>
              <a:latin typeface="Merriweather" panose="00000500000000000000" pitchFamily="2" charset="0"/>
            </a:endParaRPr>
          </a:p>
          <a:p>
            <a:pPr lvl="0">
              <a:buClr>
                <a:srgbClr val="595959"/>
              </a:buClr>
            </a:pPr>
            <a:r>
              <a:rPr lang="en-US" dirty="0">
                <a:solidFill>
                  <a:srgbClr val="373D3F"/>
                </a:solidFill>
                <a:latin typeface="Merriweather" panose="00000500000000000000" pitchFamily="2" charset="0"/>
              </a:rPr>
              <a:t>Black or African American Persons-</a:t>
            </a:r>
          </a:p>
          <a:p>
            <a:pPr lvl="1">
              <a:buClr>
                <a:srgbClr val="595959"/>
              </a:buClr>
              <a:defRPr/>
            </a:pPr>
            <a:r>
              <a:rPr lang="en-US" sz="1000" dirty="0">
                <a:solidFill>
                  <a:srgbClr val="373D3F"/>
                </a:solidFill>
                <a:latin typeface="Merriweather" panose="00000500000000000000" pitchFamily="2" charset="0"/>
              </a:rPr>
              <a:t>In 2021, TB diseases was reported in 1,420 non-Hispanic Black or African American  persons in the U.S. accounting for </a:t>
            </a:r>
            <a:r>
              <a:rPr lang="en-US" sz="1000" dirty="0">
                <a:solidFill>
                  <a:srgbClr val="C00000"/>
                </a:solidFill>
                <a:latin typeface="Merriweather" panose="00000500000000000000" pitchFamily="2" charset="0"/>
              </a:rPr>
              <a:t>18%</a:t>
            </a:r>
            <a:r>
              <a:rPr lang="en-US" sz="1000" dirty="0">
                <a:solidFill>
                  <a:srgbClr val="373D3F"/>
                </a:solidFill>
                <a:latin typeface="Merriweather" panose="00000500000000000000" pitchFamily="2" charset="0"/>
              </a:rPr>
              <a:t> of all people reported with TB nationally.</a:t>
            </a:r>
            <a:r>
              <a:rPr lang="en-US" sz="600" baseline="30000" dirty="0">
                <a:solidFill>
                  <a:srgbClr val="373D3F"/>
                </a:solidFill>
                <a:latin typeface="Merriweather" panose="00000500000000000000" pitchFamily="2" charset="0"/>
              </a:rPr>
              <a:t>2</a:t>
            </a:r>
          </a:p>
          <a:p>
            <a:pPr marL="609600" marR="0" lvl="1" indent="0" algn="l" defTabSz="914400" rtl="0" eaLnBrk="1" fontAlgn="auto" latinLnBrk="0" hangingPunct="1">
              <a:lnSpc>
                <a:spcPct val="115000"/>
              </a:lnSpc>
              <a:spcBef>
                <a:spcPts val="0"/>
              </a:spcBef>
              <a:spcAft>
                <a:spcPts val="0"/>
              </a:spcAft>
              <a:buClr>
                <a:srgbClr val="595959"/>
              </a:buClr>
              <a:buSzPts val="1200"/>
              <a:buNone/>
              <a:tabLst/>
              <a:defRPr/>
            </a:pPr>
            <a:endParaRPr lang="en-US" b="0" dirty="0">
              <a:solidFill>
                <a:srgbClr val="373D3F"/>
              </a:solidFill>
              <a:latin typeface="Merriweather" panose="00000500000000000000" pitchFamily="2" charset="0"/>
            </a:endParaRPr>
          </a:p>
          <a:p>
            <a:endParaRPr lang="en-US" b="0" i="0" dirty="0">
              <a:solidFill>
                <a:srgbClr val="373D3F"/>
              </a:solidFill>
              <a:effectLst/>
              <a:latin typeface="Merriweather" panose="00000500000000000000" pitchFamily="2" charset="0"/>
            </a:endParaRPr>
          </a:p>
          <a:p>
            <a:endParaRPr lang="en-US" b="0" dirty="0">
              <a:solidFill>
                <a:srgbClr val="373D3F"/>
              </a:solidFill>
              <a:latin typeface="Merriweather" panose="00000500000000000000" pitchFamily="2" charset="0"/>
            </a:endParaRPr>
          </a:p>
          <a:p>
            <a:endParaRPr lang="en-US" b="0" i="0" dirty="0">
              <a:solidFill>
                <a:srgbClr val="373D3F"/>
              </a:solidFill>
              <a:effectLst/>
              <a:latin typeface="Merriweather" panose="00000500000000000000" pitchFamily="2" charset="0"/>
            </a:endParaRPr>
          </a:p>
          <a:p>
            <a:pPr marL="139700" indent="0">
              <a:buNone/>
            </a:pPr>
            <a:r>
              <a:rPr lang="en-US" sz="800" b="0" i="0" dirty="0">
                <a:solidFill>
                  <a:srgbClr val="373D3F"/>
                </a:solidFill>
                <a:effectLst/>
                <a:latin typeface="Merriweather" panose="00000500000000000000" pitchFamily="2" charset="0"/>
              </a:rPr>
              <a:t>1.  (Liu, </a:t>
            </a:r>
            <a:r>
              <a:rPr lang="en-US" sz="800" b="0" i="0" dirty="0" err="1">
                <a:solidFill>
                  <a:srgbClr val="373D3F"/>
                </a:solidFill>
                <a:effectLst/>
                <a:latin typeface="Merriweather" panose="00000500000000000000" pitchFamily="2" charset="0"/>
              </a:rPr>
              <a:t>Yecai</a:t>
            </a:r>
            <a:r>
              <a:rPr lang="en-US" sz="800" b="0" i="0" dirty="0">
                <a:solidFill>
                  <a:srgbClr val="373D3F"/>
                </a:solidFill>
                <a:effectLst/>
                <a:latin typeface="Merriweather" panose="00000500000000000000" pitchFamily="2" charset="0"/>
              </a:rPr>
              <a:t>, 2022)</a:t>
            </a:r>
          </a:p>
          <a:p>
            <a:pPr marL="139700" indent="0">
              <a:buNone/>
            </a:pPr>
            <a:r>
              <a:rPr lang="en-US" sz="800" b="0" dirty="0">
                <a:solidFill>
                  <a:srgbClr val="373D3F"/>
                </a:solidFill>
                <a:latin typeface="Merriweather" panose="00000500000000000000" pitchFamily="2" charset="0"/>
              </a:rPr>
              <a:t>2. (https://www.cdc.gov/tb/topic/populations/default.htm)</a:t>
            </a:r>
            <a:endParaRPr lang="en-US" sz="800" dirty="0"/>
          </a:p>
        </p:txBody>
      </p:sp>
      <p:sp>
        <p:nvSpPr>
          <p:cNvPr id="4" name="Text Placeholder 3">
            <a:extLst>
              <a:ext uri="{FF2B5EF4-FFF2-40B4-BE49-F238E27FC236}">
                <a16:creationId xmlns:a16="http://schemas.microsoft.com/office/drawing/2014/main" id="{45473C19-8527-E7F9-31BB-1B5905157E18}"/>
              </a:ext>
            </a:extLst>
          </p:cNvPr>
          <p:cNvSpPr>
            <a:spLocks noGrp="1"/>
          </p:cNvSpPr>
          <p:nvPr>
            <p:ph type="body" idx="2"/>
          </p:nvPr>
        </p:nvSpPr>
        <p:spPr/>
        <p:txBody>
          <a:bodyPr/>
          <a:lstStyle/>
          <a:p>
            <a:r>
              <a:rPr lang="en-US" dirty="0"/>
              <a:t>Other specific populations</a:t>
            </a:r>
          </a:p>
          <a:p>
            <a:pPr lvl="1"/>
            <a:r>
              <a:rPr lang="en-US" dirty="0"/>
              <a:t>Residents of correctional facilities</a:t>
            </a:r>
          </a:p>
          <a:p>
            <a:pPr lvl="1"/>
            <a:r>
              <a:rPr lang="en-US" dirty="0"/>
              <a:t>People experiencing homelessness</a:t>
            </a:r>
          </a:p>
          <a:p>
            <a:pPr lvl="1"/>
            <a:r>
              <a:rPr lang="en-US" dirty="0"/>
              <a:t>International travelers</a:t>
            </a:r>
          </a:p>
          <a:p>
            <a:pPr lvl="1"/>
            <a:r>
              <a:rPr lang="en-US" dirty="0"/>
              <a:t>Infants and young children are more likely than older children and adults to develop life-threatening forms of TB disease.</a:t>
            </a:r>
          </a:p>
          <a:p>
            <a:pPr marL="609600" lvl="1" indent="0">
              <a:buNone/>
            </a:pPr>
            <a:endParaRPr lang="en-US" dirty="0"/>
          </a:p>
        </p:txBody>
      </p:sp>
    </p:spTree>
    <p:extLst>
      <p:ext uri="{BB962C8B-B14F-4D97-AF65-F5344CB8AC3E}">
        <p14:creationId xmlns:p14="http://schemas.microsoft.com/office/powerpoint/2010/main" val="29371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U.S. Trends by States</a:t>
            </a:r>
            <a:endParaRPr dirty="0"/>
          </a:p>
        </p:txBody>
      </p:sp>
      <p:sp>
        <p:nvSpPr>
          <p:cNvPr id="94" name="Google Shape;94;p18"/>
          <p:cNvSpPr txBox="1">
            <a:spLocks noGrp="1"/>
          </p:cNvSpPr>
          <p:nvPr>
            <p:ph type="body" idx="1"/>
          </p:nvPr>
        </p:nvSpPr>
        <p:spPr>
          <a:xfrm>
            <a:off x="-1546141" y="1475112"/>
            <a:ext cx="1255909" cy="2161762"/>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sp>
        <p:nvSpPr>
          <p:cNvPr id="95" name="Google Shape;95;p18"/>
          <p:cNvSpPr txBox="1">
            <a:spLocks noGrp="1"/>
          </p:cNvSpPr>
          <p:nvPr>
            <p:ph type="body" idx="2"/>
          </p:nvPr>
        </p:nvSpPr>
        <p:spPr>
          <a:xfrm>
            <a:off x="7575656" y="1307297"/>
            <a:ext cx="1085265" cy="226923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1028" name="Picture 4">
            <a:extLst>
              <a:ext uri="{FF2B5EF4-FFF2-40B4-BE49-F238E27FC236}">
                <a16:creationId xmlns:a16="http://schemas.microsoft.com/office/drawing/2014/main" id="{D3517A24-39AD-CFB2-3988-544E25967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023" y="863550"/>
            <a:ext cx="4785977" cy="341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45EEDB-1558-8963-85CC-2E4722B43ED8}"/>
              </a:ext>
            </a:extLst>
          </p:cNvPr>
          <p:cNvSpPr txBox="1"/>
          <p:nvPr/>
        </p:nvSpPr>
        <p:spPr>
          <a:xfrm>
            <a:off x="2551671" y="4895042"/>
            <a:ext cx="6385662" cy="215444"/>
          </a:xfrm>
          <a:prstGeom prst="rect">
            <a:avLst/>
          </a:prstGeom>
          <a:noFill/>
        </p:spPr>
        <p:txBody>
          <a:bodyPr wrap="square">
            <a:spAutoFit/>
          </a:bodyPr>
          <a:lstStyle/>
          <a:p>
            <a:r>
              <a:rPr lang="en-US" sz="800" dirty="0"/>
              <a:t>(https://www.cdc.gov/tb/statistics/indicators/2021/images/Figure-5.png?_=79230?noicon)</a:t>
            </a:r>
          </a:p>
        </p:txBody>
      </p:sp>
      <p:sp>
        <p:nvSpPr>
          <p:cNvPr id="4" name="Rectangle 3">
            <a:extLst>
              <a:ext uri="{FF2B5EF4-FFF2-40B4-BE49-F238E27FC236}">
                <a16:creationId xmlns:a16="http://schemas.microsoft.com/office/drawing/2014/main" id="{2098D2AE-AD9F-57EA-B5EA-CF77631D631A}"/>
              </a:ext>
            </a:extLst>
          </p:cNvPr>
          <p:cNvSpPr/>
          <p:nvPr/>
        </p:nvSpPr>
        <p:spPr>
          <a:xfrm>
            <a:off x="8305749" y="2625811"/>
            <a:ext cx="803189" cy="16681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a:extLst>
              <a:ext uri="{FF2B5EF4-FFF2-40B4-BE49-F238E27FC236}">
                <a16:creationId xmlns:a16="http://schemas.microsoft.com/office/drawing/2014/main" id="{9DD07BD3-5230-0211-2273-81244ED44F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214" y="863550"/>
            <a:ext cx="4293418" cy="341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98253F6-CF58-947D-F002-DFC663987EA0}"/>
              </a:ext>
            </a:extLst>
          </p:cNvPr>
          <p:cNvSpPr/>
          <p:nvPr/>
        </p:nvSpPr>
        <p:spPr>
          <a:xfrm>
            <a:off x="3639065" y="2230395"/>
            <a:ext cx="718958" cy="13592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809BF44-22CB-F6E3-DEF8-627DBD88CA24}"/>
              </a:ext>
            </a:extLst>
          </p:cNvPr>
          <p:cNvCxnSpPr>
            <a:cxnSpLocks/>
          </p:cNvCxnSpPr>
          <p:nvPr/>
        </p:nvCxnSpPr>
        <p:spPr>
          <a:xfrm flipH="1" flipV="1">
            <a:off x="2123739" y="1109027"/>
            <a:ext cx="130557" cy="3272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1437E2F-C623-E630-CB03-E9481E8A455A}"/>
              </a:ext>
            </a:extLst>
          </p:cNvPr>
          <p:cNvCxnSpPr>
            <a:cxnSpLocks/>
          </p:cNvCxnSpPr>
          <p:nvPr/>
        </p:nvCxnSpPr>
        <p:spPr>
          <a:xfrm flipV="1">
            <a:off x="6357551" y="1067211"/>
            <a:ext cx="0" cy="36903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6D48-44A3-75B1-7054-3DF4BF8F7175}"/>
              </a:ext>
            </a:extLst>
          </p:cNvPr>
          <p:cNvSpPr>
            <a:spLocks noGrp="1"/>
          </p:cNvSpPr>
          <p:nvPr>
            <p:ph type="title"/>
          </p:nvPr>
        </p:nvSpPr>
        <p:spPr/>
        <p:txBody>
          <a:bodyPr>
            <a:normAutofit fontScale="90000"/>
          </a:bodyPr>
          <a:lstStyle/>
          <a:p>
            <a:r>
              <a:rPr lang="en-US" dirty="0"/>
              <a:t>What  U.S. states combined reported nearly half of all U.S. TB cases in 2021:</a:t>
            </a:r>
          </a:p>
        </p:txBody>
      </p:sp>
      <p:sp>
        <p:nvSpPr>
          <p:cNvPr id="3" name="Text Placeholder 2">
            <a:extLst>
              <a:ext uri="{FF2B5EF4-FFF2-40B4-BE49-F238E27FC236}">
                <a16:creationId xmlns:a16="http://schemas.microsoft.com/office/drawing/2014/main" id="{35E5D5F3-5F91-ECB4-6C24-E12422332B06}"/>
              </a:ext>
            </a:extLst>
          </p:cNvPr>
          <p:cNvSpPr>
            <a:spLocks noGrp="1"/>
          </p:cNvSpPr>
          <p:nvPr>
            <p:ph type="body" idx="1"/>
          </p:nvPr>
        </p:nvSpPr>
        <p:spPr>
          <a:xfrm>
            <a:off x="311700" y="1266567"/>
            <a:ext cx="3999900" cy="3302307"/>
          </a:xfrm>
        </p:spPr>
        <p:txBody>
          <a:bodyPr/>
          <a:lstStyle/>
          <a:p>
            <a:pPr marL="139700" indent="0">
              <a:buNone/>
            </a:pPr>
            <a:endParaRPr lang="en-US" dirty="0"/>
          </a:p>
        </p:txBody>
      </p:sp>
      <p:pic>
        <p:nvPicPr>
          <p:cNvPr id="2050" name="Picture 2">
            <a:extLst>
              <a:ext uri="{FF2B5EF4-FFF2-40B4-BE49-F238E27FC236}">
                <a16:creationId xmlns:a16="http://schemas.microsoft.com/office/drawing/2014/main" id="{8E762D99-D638-69BA-90CF-273F954B7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726" y="1461768"/>
            <a:ext cx="5090981" cy="28636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61235C-CBE6-8A84-A152-1728317C840F}"/>
              </a:ext>
            </a:extLst>
          </p:cNvPr>
          <p:cNvSpPr txBox="1"/>
          <p:nvPr/>
        </p:nvSpPr>
        <p:spPr>
          <a:xfrm>
            <a:off x="3002693" y="4769489"/>
            <a:ext cx="4572000" cy="215444"/>
          </a:xfrm>
          <a:prstGeom prst="rect">
            <a:avLst/>
          </a:prstGeom>
          <a:noFill/>
        </p:spPr>
        <p:txBody>
          <a:bodyPr wrap="square">
            <a:spAutoFit/>
          </a:bodyPr>
          <a:lstStyle/>
          <a:p>
            <a:r>
              <a:rPr lang="en-US" sz="800" dirty="0"/>
              <a:t>(https://www.cdc.gov/tb/statistics/surv/surv2021/images/Slide6.PNG?_=71753?noicon)</a:t>
            </a:r>
          </a:p>
        </p:txBody>
      </p:sp>
    </p:spTree>
    <p:extLst>
      <p:ext uri="{BB962C8B-B14F-4D97-AF65-F5344CB8AC3E}">
        <p14:creationId xmlns:p14="http://schemas.microsoft.com/office/powerpoint/2010/main" val="17353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FAA2-F8C8-5123-CF80-122B6D8C1041}"/>
              </a:ext>
            </a:extLst>
          </p:cNvPr>
          <p:cNvSpPr>
            <a:spLocks noGrp="1"/>
          </p:cNvSpPr>
          <p:nvPr>
            <p:ph type="title"/>
          </p:nvPr>
        </p:nvSpPr>
        <p:spPr/>
        <p:txBody>
          <a:bodyPr>
            <a:normAutofit fontScale="90000"/>
          </a:bodyPr>
          <a:lstStyle/>
          <a:p>
            <a:r>
              <a:rPr lang="en-US" dirty="0"/>
              <a:t>Interventions to combat TB</a:t>
            </a:r>
          </a:p>
        </p:txBody>
      </p:sp>
      <p:sp>
        <p:nvSpPr>
          <p:cNvPr id="3" name="Text Placeholder 2">
            <a:extLst>
              <a:ext uri="{FF2B5EF4-FFF2-40B4-BE49-F238E27FC236}">
                <a16:creationId xmlns:a16="http://schemas.microsoft.com/office/drawing/2014/main" id="{8A36C37E-20CB-6017-11D6-6867F0726A7A}"/>
              </a:ext>
            </a:extLst>
          </p:cNvPr>
          <p:cNvSpPr>
            <a:spLocks noGrp="1"/>
          </p:cNvSpPr>
          <p:nvPr>
            <p:ph type="body" idx="1"/>
          </p:nvPr>
        </p:nvSpPr>
        <p:spPr/>
        <p:txBody>
          <a:bodyPr/>
          <a:lstStyle/>
          <a:p>
            <a:r>
              <a:rPr lang="en-US" dirty="0"/>
              <a:t>Enhanced screening</a:t>
            </a:r>
          </a:p>
          <a:p>
            <a:pPr lvl="1"/>
            <a:r>
              <a:rPr lang="en-US" dirty="0"/>
              <a:t>Diagnostic advancements such as interferon gamma release assays (IGRAs)</a:t>
            </a:r>
          </a:p>
          <a:p>
            <a:pPr lvl="1"/>
            <a:r>
              <a:rPr lang="en-US" dirty="0"/>
              <a:t>Target interventions</a:t>
            </a:r>
          </a:p>
        </p:txBody>
      </p:sp>
      <p:sp>
        <p:nvSpPr>
          <p:cNvPr id="4" name="Text Placeholder 3">
            <a:extLst>
              <a:ext uri="{FF2B5EF4-FFF2-40B4-BE49-F238E27FC236}">
                <a16:creationId xmlns:a16="http://schemas.microsoft.com/office/drawing/2014/main" id="{8FDD8949-3CC8-79C6-AA41-09334E1CF608}"/>
              </a:ext>
            </a:extLst>
          </p:cNvPr>
          <p:cNvSpPr>
            <a:spLocks noGrp="1"/>
          </p:cNvSpPr>
          <p:nvPr>
            <p:ph type="body" idx="2"/>
          </p:nvPr>
        </p:nvSpPr>
        <p:spPr/>
        <p:txBody>
          <a:bodyPr/>
          <a:lstStyle/>
          <a:p>
            <a:r>
              <a:rPr lang="en-US" dirty="0"/>
              <a:t>Improving disparities</a:t>
            </a:r>
          </a:p>
          <a:p>
            <a:pPr lvl="1"/>
            <a:r>
              <a:rPr lang="en-US" dirty="0"/>
              <a:t>Improving access to care</a:t>
            </a:r>
          </a:p>
          <a:p>
            <a:pPr lvl="1"/>
            <a:r>
              <a:rPr lang="en-US" dirty="0"/>
              <a:t>Ensuring appropriate treatment adherence</a:t>
            </a:r>
          </a:p>
          <a:p>
            <a:pPr lvl="1"/>
            <a:r>
              <a:rPr lang="en-US" dirty="0"/>
              <a:t>Identifying at-risk population</a:t>
            </a:r>
          </a:p>
          <a:p>
            <a:pPr lvl="1"/>
            <a:endParaRPr lang="en-US" dirty="0"/>
          </a:p>
        </p:txBody>
      </p:sp>
    </p:spTree>
    <p:extLst>
      <p:ext uri="{BB962C8B-B14F-4D97-AF65-F5344CB8AC3E}">
        <p14:creationId xmlns:p14="http://schemas.microsoft.com/office/powerpoint/2010/main" val="169657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549E-4D62-3BD9-072B-BEBE4FF106A9}"/>
              </a:ext>
            </a:extLst>
          </p:cNvPr>
          <p:cNvSpPr>
            <a:spLocks noGrp="1"/>
          </p:cNvSpPr>
          <p:nvPr>
            <p:ph type="title"/>
          </p:nvPr>
        </p:nvSpPr>
        <p:spPr/>
        <p:txBody>
          <a:bodyPr>
            <a:normAutofit fontScale="90000"/>
          </a:bodyPr>
          <a:lstStyle/>
          <a:p>
            <a:r>
              <a:rPr lang="en-US" dirty="0"/>
              <a:t>Conclusion</a:t>
            </a:r>
          </a:p>
        </p:txBody>
      </p:sp>
      <p:sp>
        <p:nvSpPr>
          <p:cNvPr id="3" name="Text Placeholder 2">
            <a:extLst>
              <a:ext uri="{FF2B5EF4-FFF2-40B4-BE49-F238E27FC236}">
                <a16:creationId xmlns:a16="http://schemas.microsoft.com/office/drawing/2014/main" id="{AAC2AB6B-C276-BE15-CBB2-778D3CD179E9}"/>
              </a:ext>
            </a:extLst>
          </p:cNvPr>
          <p:cNvSpPr>
            <a:spLocks noGrp="1"/>
          </p:cNvSpPr>
          <p:nvPr>
            <p:ph type="body" idx="1"/>
          </p:nvPr>
        </p:nvSpPr>
        <p:spPr/>
        <p:txBody>
          <a:bodyPr/>
          <a:lstStyle/>
          <a:p>
            <a:r>
              <a:rPr lang="en-US" dirty="0"/>
              <a:t>Tuberculosis has 2 stages, latent tuberculosis infection ( LTBI) and Active TB or TB disease.</a:t>
            </a:r>
          </a:p>
          <a:p>
            <a:r>
              <a:rPr lang="en-US" dirty="0"/>
              <a:t>There were thousands of reported TB cases in the U.S.</a:t>
            </a:r>
          </a:p>
          <a:p>
            <a:r>
              <a:rPr lang="en-US" dirty="0"/>
              <a:t>Millions are living with LTBI and millions untreated LTBI.</a:t>
            </a:r>
          </a:p>
          <a:p>
            <a:r>
              <a:rPr lang="en-US" dirty="0"/>
              <a:t>Non-US born account for the better part of TB cases.</a:t>
            </a:r>
          </a:p>
          <a:p>
            <a:r>
              <a:rPr lang="en-US" dirty="0"/>
              <a:t>Asian persons account for 36% of all people with TB, followed by Hispanics and Black persons.</a:t>
            </a:r>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B122E08-7BD6-7B62-4A91-13E1D66B7C84}"/>
              </a:ext>
            </a:extLst>
          </p:cNvPr>
          <p:cNvSpPr>
            <a:spLocks noGrp="1"/>
          </p:cNvSpPr>
          <p:nvPr>
            <p:ph type="body" idx="2"/>
          </p:nvPr>
        </p:nvSpPr>
        <p:spPr/>
        <p:txBody>
          <a:bodyPr/>
          <a:lstStyle/>
          <a:p>
            <a:r>
              <a:rPr lang="en-US" dirty="0"/>
              <a:t>Four states lead in TB cases in the U.S. with California having the highest prevalence.</a:t>
            </a:r>
          </a:p>
          <a:p>
            <a:r>
              <a:rPr lang="en-US" dirty="0"/>
              <a:t>Screening, targeted interventions, improving access to care are essential interventions to combating in high-risk populations.</a:t>
            </a:r>
          </a:p>
          <a:p>
            <a:endParaRPr lang="en-US" dirty="0"/>
          </a:p>
          <a:p>
            <a:endParaRPr lang="en-US" dirty="0"/>
          </a:p>
        </p:txBody>
      </p:sp>
    </p:spTree>
    <p:extLst>
      <p:ext uri="{BB962C8B-B14F-4D97-AF65-F5344CB8AC3E}">
        <p14:creationId xmlns:p14="http://schemas.microsoft.com/office/powerpoint/2010/main" val="29755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1" end="1"/>
                                            </p:txEl>
                                          </p:spTgt>
                                        </p:tgtEl>
                                        <p:attrNameLst>
                                          <p:attrName>style.color</p:attrName>
                                        </p:attrNameLst>
                                      </p:cBhvr>
                                      <p:to>
                                        <a:schemeClr val="accent2"/>
                                      </p:to>
                                    </p:animClr>
                                    <p:animClr clrSpc="rgb" dir="cw">
                                      <p:cBhvr>
                                        <p:cTn id="14" dur="500" fill="hold"/>
                                        <p:tgtEl>
                                          <p:spTgt spid="3">
                                            <p:txEl>
                                              <p:pRg st="1" end="1"/>
                                            </p:txEl>
                                          </p:spTgt>
                                        </p:tgtEl>
                                        <p:attrNameLst>
                                          <p:attrName>fillcolor</p:attrName>
                                        </p:attrNameLst>
                                      </p:cBhvr>
                                      <p:to>
                                        <a:schemeClr val="accent2"/>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2" end="2"/>
                                            </p:txEl>
                                          </p:spTgt>
                                        </p:tgtEl>
                                        <p:attrNameLst>
                                          <p:attrName>style.color</p:attrName>
                                        </p:attrNameLst>
                                      </p:cBhvr>
                                      <p:to>
                                        <a:schemeClr val="accent2"/>
                                      </p:to>
                                    </p:animClr>
                                    <p:animClr clrSpc="rgb" dir="cw">
                                      <p:cBhvr>
                                        <p:cTn id="21" dur="500" fill="hold"/>
                                        <p:tgtEl>
                                          <p:spTgt spid="3">
                                            <p:txEl>
                                              <p:pRg st="2" end="2"/>
                                            </p:txEl>
                                          </p:spTgt>
                                        </p:tgtEl>
                                        <p:attrNameLst>
                                          <p:attrName>fillcolor</p:attrName>
                                        </p:attrNameLst>
                                      </p:cBhvr>
                                      <p:to>
                                        <a:schemeClr val="accent2"/>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3">
                                            <p:txEl>
                                              <p:pRg st="3" end="3"/>
                                            </p:txEl>
                                          </p:spTgt>
                                        </p:tgtEl>
                                        <p:attrNameLst>
                                          <p:attrName>style.color</p:attrName>
                                        </p:attrNameLst>
                                      </p:cBhvr>
                                      <p:to>
                                        <a:schemeClr val="accent2"/>
                                      </p:to>
                                    </p:animClr>
                                    <p:animClr clrSpc="rgb" dir="cw">
                                      <p:cBhvr>
                                        <p:cTn id="28" dur="500" fill="hold"/>
                                        <p:tgtEl>
                                          <p:spTgt spid="3">
                                            <p:txEl>
                                              <p:pRg st="3" end="3"/>
                                            </p:txEl>
                                          </p:spTgt>
                                        </p:tgtEl>
                                        <p:attrNameLst>
                                          <p:attrName>fillcolor</p:attrName>
                                        </p:attrNameLst>
                                      </p:cBhvr>
                                      <p:to>
                                        <a:schemeClr val="accent2"/>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3">
                                            <p:txEl>
                                              <p:pRg st="4" end="4"/>
                                            </p:txEl>
                                          </p:spTgt>
                                        </p:tgtEl>
                                        <p:attrNameLst>
                                          <p:attrName>style.color</p:attrName>
                                        </p:attrNameLst>
                                      </p:cBhvr>
                                      <p:to>
                                        <a:schemeClr val="accent2"/>
                                      </p:to>
                                    </p:animClr>
                                    <p:animClr clrSpc="rgb" dir="cw">
                                      <p:cBhvr>
                                        <p:cTn id="35" dur="500" fill="hold"/>
                                        <p:tgtEl>
                                          <p:spTgt spid="3">
                                            <p:txEl>
                                              <p:pRg st="4" end="4"/>
                                            </p:txEl>
                                          </p:spTgt>
                                        </p:tgtEl>
                                        <p:attrNameLst>
                                          <p:attrName>fillcolor</p:attrName>
                                        </p:attrNameLst>
                                      </p:cBhvr>
                                      <p:to>
                                        <a:schemeClr val="accent2"/>
                                      </p:to>
                                    </p:animClr>
                                    <p:set>
                                      <p:cBhvr>
                                        <p:cTn id="36" dur="500" fill="hold"/>
                                        <p:tgtEl>
                                          <p:spTgt spid="3">
                                            <p:txEl>
                                              <p:pRg st="4" end="4"/>
                                            </p:txEl>
                                          </p:spTgt>
                                        </p:tgtEl>
                                        <p:attrNameLst>
                                          <p:attrName>fill.type</p:attrName>
                                        </p:attrNameLst>
                                      </p:cBhvr>
                                      <p:to>
                                        <p:strVal val="solid"/>
                                      </p:to>
                                    </p:set>
                                    <p:set>
                                      <p:cBhvr>
                                        <p:cTn id="37" dur="500" fill="hold"/>
                                        <p:tgtEl>
                                          <p:spTgt spid="3">
                                            <p:txEl>
                                              <p:pRg st="4" end="4"/>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nodeType="clickEffect">
                                  <p:stCondLst>
                                    <p:cond delay="0"/>
                                  </p:stCondLst>
                                  <p:childTnLst>
                                    <p:animClr clrSpc="rgb" dir="cw">
                                      <p:cBhvr override="childStyle">
                                        <p:cTn id="41" dur="500" fill="hold"/>
                                        <p:tgtEl>
                                          <p:spTgt spid="4">
                                            <p:txEl>
                                              <p:pRg st="0" end="0"/>
                                            </p:txEl>
                                          </p:spTgt>
                                        </p:tgtEl>
                                        <p:attrNameLst>
                                          <p:attrName>style.color</p:attrName>
                                        </p:attrNameLst>
                                      </p:cBhvr>
                                      <p:to>
                                        <a:schemeClr val="accent2"/>
                                      </p:to>
                                    </p:animClr>
                                    <p:animClr clrSpc="rgb" dir="cw">
                                      <p:cBhvr>
                                        <p:cTn id="42" dur="500" fill="hold"/>
                                        <p:tgtEl>
                                          <p:spTgt spid="4">
                                            <p:txEl>
                                              <p:pRg st="0" end="0"/>
                                            </p:txEl>
                                          </p:spTgt>
                                        </p:tgtEl>
                                        <p:attrNameLst>
                                          <p:attrName>fillcolor</p:attrName>
                                        </p:attrNameLst>
                                      </p:cBhvr>
                                      <p:to>
                                        <a:schemeClr val="accent2"/>
                                      </p:to>
                                    </p:animClr>
                                    <p:set>
                                      <p:cBhvr>
                                        <p:cTn id="43" dur="500" fill="hold"/>
                                        <p:tgtEl>
                                          <p:spTgt spid="4">
                                            <p:txEl>
                                              <p:pRg st="0" end="0"/>
                                            </p:txEl>
                                          </p:spTgt>
                                        </p:tgtEl>
                                        <p:attrNameLst>
                                          <p:attrName>fill.type</p:attrName>
                                        </p:attrNameLst>
                                      </p:cBhvr>
                                      <p:to>
                                        <p:strVal val="solid"/>
                                      </p:to>
                                    </p:set>
                                    <p:set>
                                      <p:cBhvr>
                                        <p:cTn id="44" dur="500" fill="hold"/>
                                        <p:tgtEl>
                                          <p:spTgt spid="4">
                                            <p:txEl>
                                              <p:pRg st="0" end="0"/>
                                            </p:txEl>
                                          </p:spTgt>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4">
                                            <p:txEl>
                                              <p:pRg st="1" end="1"/>
                                            </p:txEl>
                                          </p:spTgt>
                                        </p:tgtEl>
                                        <p:attrNameLst>
                                          <p:attrName>style.color</p:attrName>
                                        </p:attrNameLst>
                                      </p:cBhvr>
                                      <p:to>
                                        <a:schemeClr val="accent2"/>
                                      </p:to>
                                    </p:animClr>
                                    <p:animClr clrSpc="rgb" dir="cw">
                                      <p:cBhvr>
                                        <p:cTn id="49" dur="500" fill="hold"/>
                                        <p:tgtEl>
                                          <p:spTgt spid="4">
                                            <p:txEl>
                                              <p:pRg st="1" end="1"/>
                                            </p:txEl>
                                          </p:spTgt>
                                        </p:tgtEl>
                                        <p:attrNameLst>
                                          <p:attrName>fillcolor</p:attrName>
                                        </p:attrNameLst>
                                      </p:cBhvr>
                                      <p:to>
                                        <a:schemeClr val="accent2"/>
                                      </p:to>
                                    </p:animClr>
                                    <p:set>
                                      <p:cBhvr>
                                        <p:cTn id="50" dur="500" fill="hold"/>
                                        <p:tgtEl>
                                          <p:spTgt spid="4">
                                            <p:txEl>
                                              <p:pRg st="1" end="1"/>
                                            </p:txEl>
                                          </p:spTgt>
                                        </p:tgtEl>
                                        <p:attrNameLst>
                                          <p:attrName>fill.type</p:attrName>
                                        </p:attrNameLst>
                                      </p:cBhvr>
                                      <p:to>
                                        <p:strVal val="solid"/>
                                      </p:to>
                                    </p:set>
                                    <p:set>
                                      <p:cBhvr>
                                        <p:cTn id="51"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B55C-2D08-0AEB-C42F-7CE4CAD8B386}"/>
              </a:ext>
            </a:extLst>
          </p:cNvPr>
          <p:cNvSpPr>
            <a:spLocks noGrp="1"/>
          </p:cNvSpPr>
          <p:nvPr>
            <p:ph type="title"/>
          </p:nvPr>
        </p:nvSpPr>
        <p:spPr/>
        <p:txBody>
          <a:bodyPr>
            <a:normAutofit fontScale="90000"/>
          </a:bodyPr>
          <a:lstStyle/>
          <a:p>
            <a:endParaRPr lang="en-US" dirty="0"/>
          </a:p>
        </p:txBody>
      </p:sp>
      <p:sp>
        <p:nvSpPr>
          <p:cNvPr id="3" name="Text Placeholder 2">
            <a:extLst>
              <a:ext uri="{FF2B5EF4-FFF2-40B4-BE49-F238E27FC236}">
                <a16:creationId xmlns:a16="http://schemas.microsoft.com/office/drawing/2014/main" id="{84E765F5-4CE5-C28C-9DF6-565B84ADCB36}"/>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FCF443C3-D07E-DCFE-1253-9714AD5CD34B}"/>
              </a:ext>
            </a:extLst>
          </p:cNvPr>
          <p:cNvSpPr>
            <a:spLocks noGrp="1"/>
          </p:cNvSpPr>
          <p:nvPr>
            <p:ph type="body" idx="2"/>
          </p:nvPr>
        </p:nvSpPr>
        <p:spPr/>
        <p:txBody>
          <a:bodyPr/>
          <a:lstStyle/>
          <a:p>
            <a:endParaRPr lang="en-US" dirty="0"/>
          </a:p>
        </p:txBody>
      </p:sp>
      <p:pic>
        <p:nvPicPr>
          <p:cNvPr id="8" name="Picture 7" descr="A question mark and black text">
            <a:extLst>
              <a:ext uri="{FF2B5EF4-FFF2-40B4-BE49-F238E27FC236}">
                <a16:creationId xmlns:a16="http://schemas.microsoft.com/office/drawing/2014/main" id="{29658D39-FED1-0804-5001-EACAA322AB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19184" y="445025"/>
            <a:ext cx="4153608" cy="36920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TextBox 8">
            <a:extLst>
              <a:ext uri="{FF2B5EF4-FFF2-40B4-BE49-F238E27FC236}">
                <a16:creationId xmlns:a16="http://schemas.microsoft.com/office/drawing/2014/main" id="{0571F952-1FD4-2378-365D-DA3589565900}"/>
              </a:ext>
            </a:extLst>
          </p:cNvPr>
          <p:cNvSpPr txBox="1"/>
          <p:nvPr/>
        </p:nvSpPr>
        <p:spPr>
          <a:xfrm>
            <a:off x="2990335" y="4698475"/>
            <a:ext cx="1643399" cy="215444"/>
          </a:xfrm>
          <a:prstGeom prst="rect">
            <a:avLst/>
          </a:prstGeom>
          <a:noFill/>
        </p:spPr>
        <p:txBody>
          <a:bodyPr wrap="none" rtlCol="0">
            <a:spAutoFit/>
          </a:bodyPr>
          <a:lstStyle/>
          <a:p>
            <a:r>
              <a:rPr lang="en-US" sz="800" dirty="0"/>
              <a:t>Image from: Creative Commons</a:t>
            </a:r>
          </a:p>
        </p:txBody>
      </p:sp>
    </p:spTree>
    <p:extLst>
      <p:ext uri="{BB962C8B-B14F-4D97-AF65-F5344CB8AC3E}">
        <p14:creationId xmlns:p14="http://schemas.microsoft.com/office/powerpoint/2010/main" val="25042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4C2C-DE00-C41E-CDEE-E27420341F59}"/>
              </a:ext>
            </a:extLst>
          </p:cNvPr>
          <p:cNvSpPr>
            <a:spLocks noGrp="1"/>
          </p:cNvSpPr>
          <p:nvPr>
            <p:ph type="title"/>
          </p:nvPr>
        </p:nvSpPr>
        <p:spPr>
          <a:xfrm>
            <a:off x="311700" y="2150850"/>
            <a:ext cx="8520600" cy="841800"/>
          </a:xfrm>
        </p:spPr>
        <p:txBody>
          <a:bodyPr wrap="square" anchor="ctr">
            <a:normAutofit/>
          </a:bodyPr>
          <a:lstStyle/>
          <a:p>
            <a:r>
              <a:rPr lang="en-US" dirty="0"/>
              <a:t>No disclosures.</a:t>
            </a:r>
          </a:p>
        </p:txBody>
      </p:sp>
    </p:spTree>
    <p:extLst>
      <p:ext uri="{BB962C8B-B14F-4D97-AF65-F5344CB8AC3E}">
        <p14:creationId xmlns:p14="http://schemas.microsoft.com/office/powerpoint/2010/main" val="156321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265500" y="1233175"/>
            <a:ext cx="4242300" cy="1482300"/>
          </a:xfrm>
          <a:prstGeom prst="rect">
            <a:avLst/>
          </a:prstGeom>
        </p:spPr>
        <p:txBody>
          <a:bodyPr spcFirstLastPara="1" wrap="square" lIns="91425" tIns="91425" rIns="91425" bIns="91425" anchor="b" anchorCtr="0">
            <a:normAutofit/>
          </a:bodyPr>
          <a:lstStyle/>
          <a:p>
            <a:r>
              <a:rPr lang="en-US" sz="2000" b="1" i="1" u="none" strike="noStrike" baseline="0" dirty="0">
                <a:latin typeface="Arial" panose="020B0604020202020204" pitchFamily="34" charset="0"/>
              </a:rPr>
              <a:t>Paths to Prevention: Tuberculosis Awareness in Ethnic Populations </a:t>
            </a:r>
            <a:br>
              <a:rPr lang="en-US" sz="2000" dirty="0"/>
            </a:br>
            <a:endParaRPr sz="2000" b="1" dirty="0"/>
          </a:p>
        </p:txBody>
      </p:sp>
      <p:sp>
        <p:nvSpPr>
          <p:cNvPr id="74" name="Google Shape;74;p15"/>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1400" dirty="0"/>
              <a:t>Carmen Sierra, PhD(c), DNP, R.N., CCTN</a:t>
            </a:r>
            <a:endParaRPr sz="1400" dirty="0"/>
          </a:p>
        </p:txBody>
      </p:sp>
      <p:pic>
        <p:nvPicPr>
          <p:cNvPr id="11" name="Picture 10">
            <a:extLst>
              <a:ext uri="{FF2B5EF4-FFF2-40B4-BE49-F238E27FC236}">
                <a16:creationId xmlns:a16="http://schemas.microsoft.com/office/drawing/2014/main" id="{B5FAA962-F8BF-153D-2988-35D3E9680D41}"/>
              </a:ext>
            </a:extLst>
          </p:cNvPr>
          <p:cNvPicPr>
            <a:picLocks noChangeAspect="1"/>
          </p:cNvPicPr>
          <p:nvPr/>
        </p:nvPicPr>
        <p:blipFill>
          <a:blip r:embed="rId3"/>
          <a:stretch>
            <a:fillRect/>
          </a:stretch>
        </p:blipFill>
        <p:spPr>
          <a:xfrm>
            <a:off x="4707924" y="108939"/>
            <a:ext cx="4242300" cy="2694136"/>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27F4852E-E39B-1A6C-5CED-1F33CD9B1A04}"/>
              </a:ext>
            </a:extLst>
          </p:cNvPr>
          <p:cNvSpPr txBox="1"/>
          <p:nvPr/>
        </p:nvSpPr>
        <p:spPr>
          <a:xfrm>
            <a:off x="4769708" y="2803075"/>
            <a:ext cx="3472425" cy="338554"/>
          </a:xfrm>
          <a:prstGeom prst="rect">
            <a:avLst/>
          </a:prstGeom>
          <a:noFill/>
        </p:spPr>
        <p:txBody>
          <a:bodyPr wrap="none" rtlCol="0">
            <a:spAutoFit/>
          </a:bodyPr>
          <a:lstStyle/>
          <a:p>
            <a:r>
              <a:rPr lang="en-US" sz="800" dirty="0" err="1"/>
              <a:t>Rockcreek</a:t>
            </a:r>
            <a:r>
              <a:rPr lang="en-US" sz="800" dirty="0"/>
              <a:t> Tuberculosis Hospital ( demolished)</a:t>
            </a:r>
          </a:p>
          <a:p>
            <a:r>
              <a:rPr lang="en-US" sz="800" dirty="0"/>
              <a:t>DC’s TB hospital built in 1908 on the site now occupied by Upshur Park.</a:t>
            </a:r>
          </a:p>
        </p:txBody>
      </p:sp>
    </p:spTree>
    <p:extLst>
      <p:ext uri="{BB962C8B-B14F-4D97-AF65-F5344CB8AC3E}">
        <p14:creationId xmlns:p14="http://schemas.microsoft.com/office/powerpoint/2010/main" val="266305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lt1"/>
                </a:solidFill>
              </a:rPr>
              <a:t>Objectives</a:t>
            </a:r>
            <a:br>
              <a:rPr lang="en" b="1" dirty="0">
                <a:solidFill>
                  <a:schemeClr val="lt1"/>
                </a:solidFill>
              </a:rPr>
            </a:br>
            <a:br>
              <a:rPr lang="en" b="1" dirty="0">
                <a:solidFill>
                  <a:schemeClr val="lt1"/>
                </a:solidFill>
              </a:rPr>
            </a:br>
            <a:endParaRPr b="1" dirty="0">
              <a:solidFill>
                <a:schemeClr val="lt1"/>
              </a:solidFill>
            </a:endParaRPr>
          </a:p>
        </p:txBody>
      </p:sp>
      <p:sp>
        <p:nvSpPr>
          <p:cNvPr id="67" name="Google Shape;67;p14"/>
          <p:cNvSpPr txBox="1">
            <a:spLocks noGrp="1"/>
          </p:cNvSpPr>
          <p:nvPr>
            <p:ph type="body" idx="4294967295"/>
          </p:nvPr>
        </p:nvSpPr>
        <p:spPr>
          <a:xfrm>
            <a:off x="311700" y="1858950"/>
            <a:ext cx="8520600" cy="2709900"/>
          </a:xfrm>
          <a:prstGeom prst="rect">
            <a:avLst/>
          </a:prstGeom>
        </p:spPr>
        <p:txBody>
          <a:bodyPr spcFirstLastPara="1" wrap="square" lIns="91425" tIns="91425" rIns="91425" bIns="91425" anchor="t" anchorCtr="0">
            <a:normAutofit/>
          </a:bodyPr>
          <a:lstStyle/>
          <a:p>
            <a:pPr marL="285750" indent="-285750">
              <a:spcAft>
                <a:spcPts val="1200"/>
              </a:spcAft>
            </a:pPr>
            <a:r>
              <a:rPr lang="en" dirty="0"/>
              <a:t>Stages of Tuberculosis (TB)</a:t>
            </a:r>
          </a:p>
          <a:p>
            <a:pPr marL="285750" indent="-285750">
              <a:spcAft>
                <a:spcPts val="1200"/>
              </a:spcAft>
            </a:pPr>
            <a:r>
              <a:rPr lang="en" dirty="0"/>
              <a:t>TB rates in ethnic populations</a:t>
            </a:r>
          </a:p>
          <a:p>
            <a:pPr marL="285750" indent="-285750">
              <a:spcAft>
                <a:spcPts val="1200"/>
              </a:spcAft>
            </a:pPr>
            <a:r>
              <a:rPr lang="en" dirty="0"/>
              <a:t>Trends by states in U.S.</a:t>
            </a:r>
          </a:p>
          <a:p>
            <a:pPr marL="285750" indent="-285750">
              <a:spcAft>
                <a:spcPts val="1200"/>
              </a:spcAft>
            </a:pPr>
            <a:r>
              <a:rPr lang="en" dirty="0"/>
              <a:t>Interventions</a:t>
            </a:r>
          </a:p>
          <a:p>
            <a:pPr marL="285750" indent="-285750">
              <a:spcAft>
                <a:spcPts val="1200"/>
              </a:spcAft>
            </a:pPr>
            <a:endParaRPr lang="en" dirty="0"/>
          </a:p>
          <a:p>
            <a:pPr marL="0" lvl="0" indent="0" algn="l" rtl="0">
              <a:spcBef>
                <a:spcPts val="0"/>
              </a:spcBef>
              <a:spcAft>
                <a:spcPts val="1200"/>
              </a:spcAft>
              <a:buNone/>
            </a:pPr>
            <a:endParaRPr dirty="0"/>
          </a:p>
        </p:txBody>
      </p:sp>
      <p:pic>
        <p:nvPicPr>
          <p:cNvPr id="9" name="Picture 8" descr="A colorful burst of people">
            <a:extLst>
              <a:ext uri="{FF2B5EF4-FFF2-40B4-BE49-F238E27FC236}">
                <a16:creationId xmlns:a16="http://schemas.microsoft.com/office/drawing/2014/main" id="{980ED21A-347B-C97F-D90A-B83CAAD920F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60657" y="1858950"/>
            <a:ext cx="4535967" cy="3079922"/>
          </a:xfrm>
          <a:prstGeom prst="ellipse">
            <a:avLst/>
          </a:prstGeom>
          <a:ln>
            <a:noFill/>
          </a:ln>
          <a:effectLst>
            <a:softEdge rad="112500"/>
          </a:effectLst>
        </p:spPr>
      </p:pic>
      <p:sp>
        <p:nvSpPr>
          <p:cNvPr id="10" name="TextBox 9">
            <a:extLst>
              <a:ext uri="{FF2B5EF4-FFF2-40B4-BE49-F238E27FC236}">
                <a16:creationId xmlns:a16="http://schemas.microsoft.com/office/drawing/2014/main" id="{FA99B4F4-9A78-B82A-F880-DDEC792415A2}"/>
              </a:ext>
            </a:extLst>
          </p:cNvPr>
          <p:cNvSpPr txBox="1"/>
          <p:nvPr/>
        </p:nvSpPr>
        <p:spPr>
          <a:xfrm>
            <a:off x="5196016" y="4723428"/>
            <a:ext cx="1705916" cy="215444"/>
          </a:xfrm>
          <a:prstGeom prst="rect">
            <a:avLst/>
          </a:prstGeom>
          <a:noFill/>
        </p:spPr>
        <p:txBody>
          <a:bodyPr wrap="none" rtlCol="0">
            <a:spAutoFit/>
          </a:bodyPr>
          <a:lstStyle/>
          <a:p>
            <a:r>
              <a:rPr lang="en-US" sz="800" dirty="0"/>
              <a:t>Image from: Collective Commons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Stages of TB</a:t>
            </a:r>
            <a:endParaRPr dirty="0"/>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Latent tuberculosis infection (LTBI)</a:t>
            </a:r>
          </a:p>
          <a:p>
            <a:pPr marL="285750" indent="-285750">
              <a:spcAft>
                <a:spcPts val="1200"/>
              </a:spcAft>
            </a:pPr>
            <a:endParaRPr dirty="0"/>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Active Disease or TB Disease</a:t>
            </a:r>
            <a:endParaRPr dirty="0"/>
          </a:p>
        </p:txBody>
      </p:sp>
      <p:pic>
        <p:nvPicPr>
          <p:cNvPr id="5" name="Picture 4" descr="A diagram of the lungs&#10;&#10;Description automatically generated">
            <a:extLst>
              <a:ext uri="{FF2B5EF4-FFF2-40B4-BE49-F238E27FC236}">
                <a16:creationId xmlns:a16="http://schemas.microsoft.com/office/drawing/2014/main" id="{DAB7FA2F-3E4A-7519-CA6D-77397043F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98501" y="1530797"/>
            <a:ext cx="4746997" cy="3038078"/>
          </a:xfrm>
          <a:prstGeom prst="rect">
            <a:avLst/>
          </a:prstGeom>
        </p:spPr>
      </p:pic>
      <p:graphicFrame>
        <p:nvGraphicFramePr>
          <p:cNvPr id="10" name="Diagram 9">
            <a:extLst>
              <a:ext uri="{FF2B5EF4-FFF2-40B4-BE49-F238E27FC236}">
                <a16:creationId xmlns:a16="http://schemas.microsoft.com/office/drawing/2014/main" id="{C404DE07-7E67-F054-E68D-9E77BA6A5CA0}"/>
              </a:ext>
            </a:extLst>
          </p:cNvPr>
          <p:cNvGraphicFramePr/>
          <p:nvPr>
            <p:extLst>
              <p:ext uri="{D42A27DB-BD31-4B8C-83A1-F6EECF244321}">
                <p14:modId xmlns:p14="http://schemas.microsoft.com/office/powerpoint/2010/main" val="478939835"/>
              </p:ext>
            </p:extLst>
          </p:nvPr>
        </p:nvGraphicFramePr>
        <p:xfrm>
          <a:off x="1097692" y="484422"/>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55241609-A12E-6C96-721B-4E6EF53A496A}"/>
              </a:ext>
            </a:extLst>
          </p:cNvPr>
          <p:cNvGraphicFramePr/>
          <p:nvPr>
            <p:extLst>
              <p:ext uri="{D42A27DB-BD31-4B8C-83A1-F6EECF244321}">
                <p14:modId xmlns:p14="http://schemas.microsoft.com/office/powerpoint/2010/main" val="309439033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6" name="TextBox 25">
            <a:extLst>
              <a:ext uri="{FF2B5EF4-FFF2-40B4-BE49-F238E27FC236}">
                <a16:creationId xmlns:a16="http://schemas.microsoft.com/office/drawing/2014/main" id="{C5BF7ED0-5D27-FA53-E58D-54E00F3A8882}"/>
              </a:ext>
            </a:extLst>
          </p:cNvPr>
          <p:cNvSpPr txBox="1"/>
          <p:nvPr/>
        </p:nvSpPr>
        <p:spPr>
          <a:xfrm>
            <a:off x="2198501" y="4618967"/>
            <a:ext cx="1705916" cy="215444"/>
          </a:xfrm>
          <a:prstGeom prst="rect">
            <a:avLst/>
          </a:prstGeom>
          <a:noFill/>
        </p:spPr>
        <p:txBody>
          <a:bodyPr wrap="none" rtlCol="0">
            <a:spAutoFit/>
          </a:bodyPr>
          <a:lstStyle/>
          <a:p>
            <a:r>
              <a:rPr lang="en-US" sz="800" dirty="0"/>
              <a:t>Image from: Collective Commons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Stages of TB</a:t>
            </a:r>
            <a:endParaRPr dirty="0"/>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Latent tuberculosis infection (LTBI)</a:t>
            </a:r>
          </a:p>
          <a:p>
            <a:pPr marL="285750" indent="-285750">
              <a:spcAft>
                <a:spcPts val="1200"/>
              </a:spcAft>
            </a:pPr>
            <a:endParaRPr dirty="0"/>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Active Disease or TB Disease</a:t>
            </a:r>
            <a:endParaRPr dirty="0"/>
          </a:p>
        </p:txBody>
      </p:sp>
      <p:pic>
        <p:nvPicPr>
          <p:cNvPr id="5" name="Picture 4" descr="A diagram of the lungs&#10;&#10;Description automatically generated">
            <a:extLst>
              <a:ext uri="{FF2B5EF4-FFF2-40B4-BE49-F238E27FC236}">
                <a16:creationId xmlns:a16="http://schemas.microsoft.com/office/drawing/2014/main" id="{DAB7FA2F-3E4A-7519-CA6D-77397043F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98501" y="1530797"/>
            <a:ext cx="4746997" cy="3038078"/>
          </a:xfrm>
          <a:prstGeom prst="rect">
            <a:avLst/>
          </a:prstGeom>
        </p:spPr>
      </p:pic>
      <p:graphicFrame>
        <p:nvGraphicFramePr>
          <p:cNvPr id="10" name="Diagram 9">
            <a:extLst>
              <a:ext uri="{FF2B5EF4-FFF2-40B4-BE49-F238E27FC236}">
                <a16:creationId xmlns:a16="http://schemas.microsoft.com/office/drawing/2014/main" id="{C404DE07-7E67-F054-E68D-9E77BA6A5CA0}"/>
              </a:ext>
            </a:extLst>
          </p:cNvPr>
          <p:cNvGraphicFramePr/>
          <p:nvPr/>
        </p:nvGraphicFramePr>
        <p:xfrm>
          <a:off x="1097692" y="484422"/>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55241609-A12E-6C96-721B-4E6EF53A496A}"/>
              </a:ext>
            </a:extLst>
          </p:cNvPr>
          <p:cNvGraphicFramePr/>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 name="Diagram 1">
            <a:extLst>
              <a:ext uri="{FF2B5EF4-FFF2-40B4-BE49-F238E27FC236}">
                <a16:creationId xmlns:a16="http://schemas.microsoft.com/office/drawing/2014/main" id="{6F662EA6-99AB-0C07-BEE0-EC8342AFF1CA}"/>
              </a:ext>
            </a:extLst>
          </p:cNvPr>
          <p:cNvGraphicFramePr/>
          <p:nvPr>
            <p:extLst>
              <p:ext uri="{D42A27DB-BD31-4B8C-83A1-F6EECF244321}">
                <p14:modId xmlns:p14="http://schemas.microsoft.com/office/powerpoint/2010/main" val="3046495887"/>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25356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02088ED7-7668-486D-9623-66694716B78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7264F3D-E26B-4980-BBE4-B8A550B16BD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4AB58A3-A80F-49CD-828D-99C48FAEC8D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9773168-B93B-4194-922C-1EBEB29AC6F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DE6745C7-0876-4B9C-A27B-E0DB9FE06CA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257E13F2-CF51-4C67-861B-6AB766BE8A2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B83E8C92-74A1-47D7-BC11-FA1DE562E22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dgm id="{E3E848F9-5AEA-4831-B3FF-A9FCE2300D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Stages of TB</a:t>
            </a:r>
            <a:endParaRPr dirty="0"/>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Latent tuberculosis infection (LTBI)</a:t>
            </a:r>
          </a:p>
          <a:p>
            <a:pPr marL="285750" indent="-285750">
              <a:spcAft>
                <a:spcPts val="1200"/>
              </a:spcAft>
            </a:pPr>
            <a:endParaRPr dirty="0"/>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Active Disease or TB Disease</a:t>
            </a:r>
            <a:endParaRPr dirty="0"/>
          </a:p>
        </p:txBody>
      </p:sp>
      <p:pic>
        <p:nvPicPr>
          <p:cNvPr id="5" name="Picture 4" descr="A diagram of the lungs&#10;&#10;Description automatically generated">
            <a:extLst>
              <a:ext uri="{FF2B5EF4-FFF2-40B4-BE49-F238E27FC236}">
                <a16:creationId xmlns:a16="http://schemas.microsoft.com/office/drawing/2014/main" id="{DAB7FA2F-3E4A-7519-CA6D-77397043F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98501" y="1530797"/>
            <a:ext cx="4746997" cy="3038078"/>
          </a:xfrm>
          <a:prstGeom prst="rect">
            <a:avLst/>
          </a:prstGeom>
        </p:spPr>
      </p:pic>
      <p:graphicFrame>
        <p:nvGraphicFramePr>
          <p:cNvPr id="10" name="Diagram 9">
            <a:extLst>
              <a:ext uri="{FF2B5EF4-FFF2-40B4-BE49-F238E27FC236}">
                <a16:creationId xmlns:a16="http://schemas.microsoft.com/office/drawing/2014/main" id="{C404DE07-7E67-F054-E68D-9E77BA6A5CA0}"/>
              </a:ext>
            </a:extLst>
          </p:cNvPr>
          <p:cNvGraphicFramePr/>
          <p:nvPr/>
        </p:nvGraphicFramePr>
        <p:xfrm>
          <a:off x="1097692" y="484422"/>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55241609-A12E-6C96-721B-4E6EF53A496A}"/>
              </a:ext>
            </a:extLst>
          </p:cNvPr>
          <p:cNvGraphicFramePr/>
          <p:nvPr>
            <p:extLst>
              <p:ext uri="{D42A27DB-BD31-4B8C-83A1-F6EECF244321}">
                <p14:modId xmlns:p14="http://schemas.microsoft.com/office/powerpoint/2010/main" val="3740343502"/>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057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496E3761-B27F-4C0D-ADD5-DA532E7A5C1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060FE612-FFD8-4231-A944-F93DF83D755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5EB3C8EB-25A6-4CBA-A6DA-52BC530FB53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dgm id="{DC5E9B8B-41B6-401C-B9BC-11DDCC8D562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graphicEl>
                                              <a:dgm id="{8D471F91-A8BB-4180-8EB8-87055197CE0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dgm id="{359EAE90-38A0-425D-A209-9D23BFFB9DE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graphicEl>
                                              <a:dgm id="{7D6A0FE7-880A-4EBD-9C09-2B560E4FBA36}"/>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graphicEl>
                                              <a:dgm id="{AE72E5E2-6E49-410F-9E90-3D4FE666EA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67E0-9230-38DA-0DF2-6EEEBA21794E}"/>
              </a:ext>
            </a:extLst>
          </p:cNvPr>
          <p:cNvSpPr>
            <a:spLocks noGrp="1"/>
          </p:cNvSpPr>
          <p:nvPr>
            <p:ph type="title"/>
          </p:nvPr>
        </p:nvSpPr>
        <p:spPr/>
        <p:txBody>
          <a:bodyPr>
            <a:normAutofit fontScale="90000"/>
          </a:bodyPr>
          <a:lstStyle/>
          <a:p>
            <a:r>
              <a:rPr kumimoji="0" lang="en-US" sz="1800" b="0" i="1" u="none" strike="noStrike" kern="1200" cap="none" spc="0" normalizeH="0" baseline="0" noProof="0" dirty="0">
                <a:ln>
                  <a:noFill/>
                </a:ln>
                <a:solidFill>
                  <a:prstClr val="black"/>
                </a:solidFill>
                <a:effectLst/>
                <a:uLnTx/>
                <a:uFillTx/>
                <a:latin typeface="Calibri Light" panose="020F0302020204030204"/>
                <a:ea typeface="+mj-ea"/>
                <a:cs typeface="+mj-cs"/>
              </a:rPr>
              <a:t>Mycobacterium tuberculosis: </a:t>
            </a:r>
            <a:r>
              <a:rPr kumimoji="0" lang="en-US" sz="1800" b="0" i="0" u="none" strike="noStrike" kern="1200" cap="none" spc="0" normalizeH="0" baseline="0" noProof="0" dirty="0">
                <a:ln>
                  <a:noFill/>
                </a:ln>
                <a:solidFill>
                  <a:prstClr val="black"/>
                </a:solidFill>
                <a:effectLst/>
                <a:uLnTx/>
                <a:uFillTx/>
                <a:latin typeface="Calibri Light" panose="020F0302020204030204"/>
                <a:ea typeface="+mj-ea"/>
                <a:cs typeface="+mj-cs"/>
              </a:rPr>
              <a:t>Difference of LTBI to Active </a:t>
            </a:r>
            <a:br>
              <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700" b="0" i="0" u="none" strike="noStrike" kern="1200" cap="none" spc="0" normalizeH="0" baseline="0" noProof="0" dirty="0">
                <a:ln>
                  <a:noFill/>
                </a:ln>
                <a:solidFill>
                  <a:prstClr val="black"/>
                </a:solidFill>
                <a:effectLst/>
                <a:uLnTx/>
                <a:uFillTx/>
                <a:latin typeface="Calibri Light" panose="020F0302020204030204"/>
                <a:ea typeface="+mj-ea"/>
                <a:cs typeface="+mj-cs"/>
              </a:rPr>
              <a:t>Mechanism of</a:t>
            </a:r>
            <a:r>
              <a:rPr kumimoji="0" lang="en-US" sz="2700" b="0" i="1"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sz="2700" b="0" i="0" u="none" strike="noStrike" kern="1200" cap="none" spc="0" normalizeH="0" baseline="0" noProof="0" dirty="0">
                <a:ln>
                  <a:noFill/>
                </a:ln>
                <a:solidFill>
                  <a:prstClr val="black"/>
                </a:solidFill>
                <a:effectLst/>
                <a:uLnTx/>
                <a:uFillTx/>
                <a:latin typeface="Calibri Light" panose="020F0302020204030204"/>
                <a:ea typeface="+mj-ea"/>
                <a:cs typeface="+mj-cs"/>
              </a:rPr>
              <a:t>Transition</a:t>
            </a:r>
            <a:endParaRPr lang="en-US" dirty="0"/>
          </a:p>
        </p:txBody>
      </p:sp>
      <p:sp>
        <p:nvSpPr>
          <p:cNvPr id="3" name="Text Placeholder 2">
            <a:extLst>
              <a:ext uri="{FF2B5EF4-FFF2-40B4-BE49-F238E27FC236}">
                <a16:creationId xmlns:a16="http://schemas.microsoft.com/office/drawing/2014/main" id="{E78615E6-93BF-E6C5-A0BD-41500D25D072}"/>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03086B6F-06CC-9649-64C2-43E2B5AEE60A}"/>
              </a:ext>
            </a:extLst>
          </p:cNvPr>
          <p:cNvSpPr>
            <a:spLocks noGrp="1"/>
          </p:cNvSpPr>
          <p:nvPr>
            <p:ph type="body" idx="2"/>
          </p:nvPr>
        </p:nvSpPr>
        <p:spPr/>
        <p:txBody>
          <a:bodyPr/>
          <a:lstStyle/>
          <a:p>
            <a:endParaRPr lang="en-US" dirty="0"/>
          </a:p>
        </p:txBody>
      </p:sp>
      <p:grpSp>
        <p:nvGrpSpPr>
          <p:cNvPr id="5" name="Group 4">
            <a:extLst>
              <a:ext uri="{FF2B5EF4-FFF2-40B4-BE49-F238E27FC236}">
                <a16:creationId xmlns:a16="http://schemas.microsoft.com/office/drawing/2014/main" id="{5B3FD7F9-214C-49A7-6231-079569B39E21}"/>
              </a:ext>
            </a:extLst>
          </p:cNvPr>
          <p:cNvGrpSpPr/>
          <p:nvPr/>
        </p:nvGrpSpPr>
        <p:grpSpPr>
          <a:xfrm>
            <a:off x="0" y="1234998"/>
            <a:ext cx="4552485" cy="356012"/>
            <a:chOff x="0" y="1181100"/>
            <a:chExt cx="6069980" cy="474683"/>
          </a:xfrm>
        </p:grpSpPr>
        <p:sp>
          <p:nvSpPr>
            <p:cNvPr id="6" name="Rectangle 5">
              <a:extLst>
                <a:ext uri="{FF2B5EF4-FFF2-40B4-BE49-F238E27FC236}">
                  <a16:creationId xmlns:a16="http://schemas.microsoft.com/office/drawing/2014/main" id="{F3611AED-C941-8166-49BA-FFCD9D19327E}"/>
                </a:ext>
              </a:extLst>
            </p:cNvPr>
            <p:cNvSpPr/>
            <p:nvPr/>
          </p:nvSpPr>
          <p:spPr>
            <a:xfrm rot="5400000">
              <a:off x="2806390" y="-1625290"/>
              <a:ext cx="457200" cy="6069980"/>
            </a:xfrm>
            <a:prstGeom prst="rect">
              <a:avLst/>
            </a:prstGeom>
            <a:gradFill flip="none" rotWithShape="1">
              <a:gsLst>
                <a:gs pos="29000">
                  <a:srgbClr val="4E67C8">
                    <a:lumMod val="60000"/>
                    <a:lumOff val="40000"/>
                  </a:srgbClr>
                </a:gs>
                <a:gs pos="100000">
                  <a:srgbClr val="4E67C8">
                    <a:lumMod val="75000"/>
                  </a:srgbClr>
                </a:gs>
              </a:gsLst>
              <a:lin ang="2700000" scaled="1"/>
              <a:tileRect/>
            </a:gradFill>
            <a:ln w="25400" cap="flat" cmpd="sng" algn="ctr">
              <a:noFill/>
              <a:prstDash val="solid"/>
            </a:ln>
            <a:effectLst/>
          </p:spPr>
          <p:txBody>
            <a:bodyPr rtlCol="0" anchor="ctr"/>
            <a:lstStyle/>
            <a:p>
              <a:pPr algn="ctr" defTabSz="342892">
                <a:buClrTx/>
                <a:defRPr/>
              </a:pPr>
              <a:endParaRPr lang="en-US" sz="1800" dirty="0">
                <a:solidFill>
                  <a:prstClr val="white"/>
                </a:solidFill>
                <a:latin typeface="Calibri" panose="020F0502020204030204"/>
                <a:ea typeface="+mn-ea"/>
              </a:endParaRPr>
            </a:p>
          </p:txBody>
        </p:sp>
        <p:sp>
          <p:nvSpPr>
            <p:cNvPr id="7" name="TextBox 6">
              <a:extLst>
                <a:ext uri="{FF2B5EF4-FFF2-40B4-BE49-F238E27FC236}">
                  <a16:creationId xmlns:a16="http://schemas.microsoft.com/office/drawing/2014/main" id="{0518FB63-07F7-5CCE-8402-F0857BEE6DCF}"/>
                </a:ext>
              </a:extLst>
            </p:cNvPr>
            <p:cNvSpPr txBox="1"/>
            <p:nvPr/>
          </p:nvSpPr>
          <p:spPr>
            <a:xfrm>
              <a:off x="2387600" y="1224896"/>
              <a:ext cx="1320800" cy="430887"/>
            </a:xfrm>
            <a:prstGeom prst="rect">
              <a:avLst/>
            </a:prstGeom>
            <a:noFill/>
          </p:spPr>
          <p:txBody>
            <a:bodyPr wrap="square" rtlCol="0">
              <a:spAutoFit/>
            </a:bodyPr>
            <a:lstStyle/>
            <a:p>
              <a:pPr algn="ctr" defTabSz="342892">
                <a:buClrTx/>
                <a:defRPr/>
              </a:pPr>
              <a:r>
                <a:rPr lang="en-US" sz="1500" b="1" dirty="0">
                  <a:solidFill>
                    <a:prstClr val="white"/>
                  </a:solidFill>
                  <a:latin typeface="Calibri" panose="020F0502020204030204"/>
                  <a:ea typeface="+mn-ea"/>
                </a:rPr>
                <a:t>LTBI</a:t>
              </a:r>
            </a:p>
          </p:txBody>
        </p:sp>
      </p:grpSp>
      <p:grpSp>
        <p:nvGrpSpPr>
          <p:cNvPr id="8" name="Group 7">
            <a:extLst>
              <a:ext uri="{FF2B5EF4-FFF2-40B4-BE49-F238E27FC236}">
                <a16:creationId xmlns:a16="http://schemas.microsoft.com/office/drawing/2014/main" id="{2D1922D3-52C8-CD03-4A9B-A16AF0139867}"/>
              </a:ext>
            </a:extLst>
          </p:cNvPr>
          <p:cNvGrpSpPr/>
          <p:nvPr/>
        </p:nvGrpSpPr>
        <p:grpSpPr>
          <a:xfrm>
            <a:off x="4586989" y="1234997"/>
            <a:ext cx="4557011" cy="365983"/>
            <a:chOff x="6115986" y="1181100"/>
            <a:chExt cx="6076014" cy="487976"/>
          </a:xfrm>
        </p:grpSpPr>
        <p:sp>
          <p:nvSpPr>
            <p:cNvPr id="9" name="Rectangle 8">
              <a:extLst>
                <a:ext uri="{FF2B5EF4-FFF2-40B4-BE49-F238E27FC236}">
                  <a16:creationId xmlns:a16="http://schemas.microsoft.com/office/drawing/2014/main" id="{D0815FFD-4685-0BCC-5D37-40A0B63B4CDE}"/>
                </a:ext>
              </a:extLst>
            </p:cNvPr>
            <p:cNvSpPr/>
            <p:nvPr/>
          </p:nvSpPr>
          <p:spPr>
            <a:xfrm rot="5400000">
              <a:off x="8925393" y="-1628307"/>
              <a:ext cx="457200" cy="6076014"/>
            </a:xfrm>
            <a:prstGeom prst="rect">
              <a:avLst/>
            </a:prstGeom>
            <a:gradFill flip="none" rotWithShape="1">
              <a:gsLst>
                <a:gs pos="29000">
                  <a:srgbClr val="D31202">
                    <a:lumMod val="60000"/>
                    <a:lumOff val="40000"/>
                  </a:srgbClr>
                </a:gs>
                <a:gs pos="100000">
                  <a:srgbClr val="D31202">
                    <a:lumMod val="75000"/>
                  </a:srgbClr>
                </a:gs>
              </a:gsLst>
              <a:lin ang="2700000" scaled="1"/>
              <a:tileRect/>
            </a:gradFill>
            <a:ln w="25400" cap="flat" cmpd="sng" algn="ctr">
              <a:noFill/>
              <a:prstDash val="solid"/>
            </a:ln>
            <a:effectLst/>
          </p:spPr>
          <p:txBody>
            <a:bodyPr rtlCol="0" anchor="ctr"/>
            <a:lstStyle/>
            <a:p>
              <a:pPr algn="ctr" defTabSz="342892">
                <a:buClrTx/>
                <a:defRPr/>
              </a:pPr>
              <a:endParaRPr lang="en-US" sz="1800" dirty="0">
                <a:solidFill>
                  <a:prstClr val="white"/>
                </a:solidFill>
                <a:latin typeface="Calibri" panose="020F0502020204030204"/>
                <a:ea typeface="+mn-ea"/>
              </a:endParaRPr>
            </a:p>
          </p:txBody>
        </p:sp>
        <p:sp>
          <p:nvSpPr>
            <p:cNvPr id="10" name="TextBox 9">
              <a:extLst>
                <a:ext uri="{FF2B5EF4-FFF2-40B4-BE49-F238E27FC236}">
                  <a16:creationId xmlns:a16="http://schemas.microsoft.com/office/drawing/2014/main" id="{AE84E856-C8A8-0704-3347-A8C5056BB051}"/>
                </a:ext>
              </a:extLst>
            </p:cNvPr>
            <p:cNvSpPr txBox="1"/>
            <p:nvPr/>
          </p:nvSpPr>
          <p:spPr>
            <a:xfrm>
              <a:off x="8207428" y="1238191"/>
              <a:ext cx="1338401" cy="430885"/>
            </a:xfrm>
            <a:prstGeom prst="rect">
              <a:avLst/>
            </a:prstGeom>
            <a:noFill/>
          </p:spPr>
          <p:txBody>
            <a:bodyPr wrap="none" rtlCol="0">
              <a:spAutoFit/>
            </a:bodyPr>
            <a:lstStyle/>
            <a:p>
              <a:pPr defTabSz="342892">
                <a:buClrTx/>
                <a:defRPr/>
              </a:pPr>
              <a:r>
                <a:rPr lang="en-US" sz="1500" b="1" dirty="0">
                  <a:solidFill>
                    <a:prstClr val="white"/>
                  </a:solidFill>
                  <a:latin typeface="Calibri" panose="020F0502020204030204"/>
                  <a:ea typeface="+mn-ea"/>
                </a:rPr>
                <a:t>ACTIVE TB</a:t>
              </a:r>
            </a:p>
          </p:txBody>
        </p:sp>
      </p:grpSp>
      <p:sp>
        <p:nvSpPr>
          <p:cNvPr id="11" name="TextBox 10">
            <a:extLst>
              <a:ext uri="{FF2B5EF4-FFF2-40B4-BE49-F238E27FC236}">
                <a16:creationId xmlns:a16="http://schemas.microsoft.com/office/drawing/2014/main" id="{2E4B4A1D-B744-8E68-9E70-3EF55350574D}"/>
              </a:ext>
            </a:extLst>
          </p:cNvPr>
          <p:cNvSpPr txBox="1"/>
          <p:nvPr/>
        </p:nvSpPr>
        <p:spPr>
          <a:xfrm>
            <a:off x="477911" y="1644218"/>
            <a:ext cx="527709" cy="830997"/>
          </a:xfrm>
          <a:prstGeom prst="rect">
            <a:avLst/>
          </a:prstGeom>
          <a:noFill/>
        </p:spPr>
        <p:txBody>
          <a:bodyPr wrap="none" rtlCol="0">
            <a:spAutoFit/>
          </a:bodyPr>
          <a:lstStyle/>
          <a:p>
            <a:pPr defTabSz="342892">
              <a:buClrTx/>
              <a:defRPr/>
            </a:pPr>
            <a:r>
              <a:rPr lang="en-US" sz="1200" dirty="0">
                <a:solidFill>
                  <a:prstClr val="black"/>
                </a:solidFill>
                <a:latin typeface="Calibri" panose="020F0502020204030204"/>
                <a:ea typeface="+mn-ea"/>
              </a:rPr>
              <a:t>TNF</a:t>
            </a:r>
            <a:r>
              <a:rPr lang="en-US" sz="1200" dirty="0">
                <a:solidFill>
                  <a:prstClr val="black"/>
                </a:solidFill>
                <a:latin typeface="Symbol" panose="05050102010706020507" pitchFamily="18" charset="2"/>
                <a:ea typeface="+mn-ea"/>
              </a:rPr>
              <a:t>a</a:t>
            </a:r>
          </a:p>
          <a:p>
            <a:pPr defTabSz="342892">
              <a:buClrTx/>
              <a:defRPr/>
            </a:pPr>
            <a:r>
              <a:rPr lang="en-US" sz="1200" dirty="0">
                <a:solidFill>
                  <a:prstClr val="black"/>
                </a:solidFill>
                <a:latin typeface="Calibri" panose="020F0502020204030204"/>
                <a:ea typeface="+mn-ea"/>
              </a:rPr>
              <a:t>IFN</a:t>
            </a:r>
            <a:r>
              <a:rPr lang="en-US" sz="1200" dirty="0">
                <a:solidFill>
                  <a:prstClr val="black"/>
                </a:solidFill>
                <a:latin typeface="Symbol" panose="05050102010706020507" pitchFamily="18" charset="2"/>
                <a:ea typeface="+mn-ea"/>
              </a:rPr>
              <a:t>g</a:t>
            </a:r>
          </a:p>
          <a:p>
            <a:pPr defTabSz="342892">
              <a:buClrTx/>
              <a:defRPr/>
            </a:pPr>
            <a:r>
              <a:rPr lang="en-US" sz="1200" dirty="0">
                <a:solidFill>
                  <a:prstClr val="black"/>
                </a:solidFill>
                <a:latin typeface="Calibri" panose="020F0502020204030204"/>
                <a:ea typeface="+mn-ea"/>
              </a:rPr>
              <a:t>IL-12</a:t>
            </a:r>
          </a:p>
          <a:p>
            <a:pPr defTabSz="342892">
              <a:buClrTx/>
              <a:defRPr/>
            </a:pPr>
            <a:r>
              <a:rPr lang="en-US" sz="1200" dirty="0">
                <a:solidFill>
                  <a:prstClr val="black"/>
                </a:solidFill>
                <a:latin typeface="Calibri" panose="020F0502020204030204"/>
                <a:ea typeface="+mn-ea"/>
              </a:rPr>
              <a:t>IL-1</a:t>
            </a:r>
          </a:p>
        </p:txBody>
      </p:sp>
      <p:cxnSp>
        <p:nvCxnSpPr>
          <p:cNvPr id="12" name="Straight Arrow Connector 11">
            <a:extLst>
              <a:ext uri="{FF2B5EF4-FFF2-40B4-BE49-F238E27FC236}">
                <a16:creationId xmlns:a16="http://schemas.microsoft.com/office/drawing/2014/main" id="{218DEE5F-768E-6415-1886-BD18237AC173}"/>
              </a:ext>
            </a:extLst>
          </p:cNvPr>
          <p:cNvCxnSpPr>
            <a:cxnSpLocks/>
          </p:cNvCxnSpPr>
          <p:nvPr/>
        </p:nvCxnSpPr>
        <p:spPr>
          <a:xfrm flipV="1">
            <a:off x="446602" y="1591010"/>
            <a:ext cx="0" cy="863162"/>
          </a:xfrm>
          <a:prstGeom prst="straightConnector1">
            <a:avLst/>
          </a:prstGeom>
          <a:noFill/>
          <a:ln w="41275" cap="rnd" cmpd="sng" algn="ctr">
            <a:solidFill>
              <a:srgbClr val="212745"/>
            </a:solidFill>
            <a:prstDash val="solid"/>
            <a:tailEnd type="triangle"/>
          </a:ln>
          <a:effectLst/>
        </p:spPr>
      </p:cxnSp>
      <p:grpSp>
        <p:nvGrpSpPr>
          <p:cNvPr id="13" name="Group 12">
            <a:extLst>
              <a:ext uri="{FF2B5EF4-FFF2-40B4-BE49-F238E27FC236}">
                <a16:creationId xmlns:a16="http://schemas.microsoft.com/office/drawing/2014/main" id="{6BBF1132-7241-B2C7-C199-F881E519375B}"/>
              </a:ext>
            </a:extLst>
          </p:cNvPr>
          <p:cNvGrpSpPr/>
          <p:nvPr/>
        </p:nvGrpSpPr>
        <p:grpSpPr>
          <a:xfrm>
            <a:off x="1000448" y="1798482"/>
            <a:ext cx="2664278" cy="2860080"/>
            <a:chOff x="1192593" y="2374989"/>
            <a:chExt cx="3552371" cy="3813439"/>
          </a:xfrm>
          <a:noFill/>
        </p:grpSpPr>
        <p:pic>
          <p:nvPicPr>
            <p:cNvPr id="14" name="Picture 13">
              <a:extLst>
                <a:ext uri="{FF2B5EF4-FFF2-40B4-BE49-F238E27FC236}">
                  <a16:creationId xmlns:a16="http://schemas.microsoft.com/office/drawing/2014/main" id="{FD03370E-F1E0-8E14-9E62-9A36C2EB3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593" y="2374989"/>
              <a:ext cx="3552371" cy="3214353"/>
            </a:xfrm>
            <a:prstGeom prst="rect">
              <a:avLst/>
            </a:prstGeom>
            <a:grpFill/>
          </p:spPr>
        </p:pic>
        <p:sp>
          <p:nvSpPr>
            <p:cNvPr id="15" name="TextBox 14">
              <a:extLst>
                <a:ext uri="{FF2B5EF4-FFF2-40B4-BE49-F238E27FC236}">
                  <a16:creationId xmlns:a16="http://schemas.microsoft.com/office/drawing/2014/main" id="{10BE9EF5-1B41-039D-D9FC-4620B79BEC1E}"/>
                </a:ext>
              </a:extLst>
            </p:cNvPr>
            <p:cNvSpPr txBox="1"/>
            <p:nvPr/>
          </p:nvSpPr>
          <p:spPr>
            <a:xfrm>
              <a:off x="1654684" y="5418987"/>
              <a:ext cx="2291654" cy="769441"/>
            </a:xfrm>
            <a:prstGeom prst="rect">
              <a:avLst/>
            </a:prstGeom>
            <a:grpFill/>
          </p:spPr>
          <p:txBody>
            <a:bodyPr wrap="none" rtlCol="0">
              <a:spAutoFit/>
            </a:bodyPr>
            <a:lstStyle/>
            <a:p>
              <a:pPr algn="ctr" defTabSz="342892">
                <a:buClrTx/>
                <a:defRPr/>
              </a:pPr>
              <a:r>
                <a:rPr lang="en-US" sz="1050" b="1" dirty="0">
                  <a:solidFill>
                    <a:schemeClr val="tx1"/>
                  </a:solidFill>
                  <a:latin typeface="Calibri" panose="020F0502020204030204"/>
                  <a:ea typeface="+mn-ea"/>
                </a:rPr>
                <a:t>Solid Granuloma</a:t>
              </a:r>
            </a:p>
            <a:p>
              <a:pPr algn="ctr" defTabSz="342892">
                <a:buClrTx/>
                <a:defRPr/>
              </a:pPr>
              <a:r>
                <a:rPr lang="en-US" sz="1050" b="1" dirty="0">
                  <a:solidFill>
                    <a:schemeClr val="tx1"/>
                  </a:solidFill>
                  <a:latin typeface="Calibri" panose="020F0502020204030204"/>
                  <a:ea typeface="+mn-ea"/>
                </a:rPr>
                <a:t>Dormant mTb &gt; Active mTb</a:t>
              </a:r>
            </a:p>
            <a:p>
              <a:pPr algn="ctr" defTabSz="342892">
                <a:buClrTx/>
                <a:defRPr/>
              </a:pPr>
              <a:endParaRPr lang="en-US" sz="1050" b="1" dirty="0">
                <a:solidFill>
                  <a:prstClr val="black"/>
                </a:solidFill>
                <a:latin typeface="Calibri" panose="020F0502020204030204"/>
                <a:ea typeface="+mn-ea"/>
              </a:endParaRPr>
            </a:p>
          </p:txBody>
        </p:sp>
      </p:grpSp>
      <p:sp>
        <p:nvSpPr>
          <p:cNvPr id="16" name="TextBox 15">
            <a:extLst>
              <a:ext uri="{FF2B5EF4-FFF2-40B4-BE49-F238E27FC236}">
                <a16:creationId xmlns:a16="http://schemas.microsoft.com/office/drawing/2014/main" id="{94E12CE4-C9F9-E99C-4F22-23A3C37A7880}"/>
              </a:ext>
            </a:extLst>
          </p:cNvPr>
          <p:cNvSpPr txBox="1"/>
          <p:nvPr/>
        </p:nvSpPr>
        <p:spPr>
          <a:xfrm>
            <a:off x="3271487" y="3776145"/>
            <a:ext cx="1770497" cy="415498"/>
          </a:xfrm>
          <a:prstGeom prst="rect">
            <a:avLst/>
          </a:prstGeom>
          <a:noFill/>
        </p:spPr>
        <p:txBody>
          <a:bodyPr wrap="square" rtlCol="0">
            <a:spAutoFit/>
          </a:bodyPr>
          <a:lstStyle/>
          <a:p>
            <a:pPr defTabSz="342892">
              <a:buClrTx/>
              <a:defRPr/>
            </a:pPr>
            <a:r>
              <a:rPr lang="en-US" sz="1050" dirty="0">
                <a:solidFill>
                  <a:prstClr val="black"/>
                </a:solidFill>
                <a:latin typeface="Calibri" panose="020F0502020204030204"/>
                <a:ea typeface="+mn-ea"/>
              </a:rPr>
              <a:t>Low bacteria burden</a:t>
            </a:r>
          </a:p>
          <a:p>
            <a:pPr defTabSz="342892">
              <a:buClrTx/>
              <a:defRPr/>
            </a:pPr>
            <a:r>
              <a:rPr lang="en-US" sz="1050" dirty="0">
                <a:solidFill>
                  <a:prstClr val="black"/>
                </a:solidFill>
                <a:latin typeface="Calibri" panose="020F0502020204030204"/>
                <a:ea typeface="+mn-ea"/>
              </a:rPr>
              <a:t>contained by CD4 T cells</a:t>
            </a:r>
          </a:p>
        </p:txBody>
      </p:sp>
      <p:grpSp>
        <p:nvGrpSpPr>
          <p:cNvPr id="17" name="Group 16">
            <a:extLst>
              <a:ext uri="{FF2B5EF4-FFF2-40B4-BE49-F238E27FC236}">
                <a16:creationId xmlns:a16="http://schemas.microsoft.com/office/drawing/2014/main" id="{B615D43E-DA33-3D53-5332-FBA998EC6A5F}"/>
              </a:ext>
            </a:extLst>
          </p:cNvPr>
          <p:cNvGrpSpPr/>
          <p:nvPr/>
        </p:nvGrpSpPr>
        <p:grpSpPr>
          <a:xfrm>
            <a:off x="5017340" y="1660420"/>
            <a:ext cx="3970810" cy="3094426"/>
            <a:chOff x="6350217" y="2226749"/>
            <a:chExt cx="5294413" cy="4125900"/>
          </a:xfrm>
        </p:grpSpPr>
        <p:grpSp>
          <p:nvGrpSpPr>
            <p:cNvPr id="18" name="Group 17">
              <a:extLst>
                <a:ext uri="{FF2B5EF4-FFF2-40B4-BE49-F238E27FC236}">
                  <a16:creationId xmlns:a16="http://schemas.microsoft.com/office/drawing/2014/main" id="{CAE00F0C-C53D-1F81-801A-FCCDE72FC4C0}"/>
                </a:ext>
              </a:extLst>
            </p:cNvPr>
            <p:cNvGrpSpPr/>
            <p:nvPr/>
          </p:nvGrpSpPr>
          <p:grpSpPr>
            <a:xfrm>
              <a:off x="6350217" y="2226749"/>
              <a:ext cx="4417556" cy="4125900"/>
              <a:chOff x="6350217" y="2226749"/>
              <a:chExt cx="4417556" cy="4125900"/>
            </a:xfrm>
          </p:grpSpPr>
          <p:pic>
            <p:nvPicPr>
              <p:cNvPr id="20" name="Picture 19">
                <a:extLst>
                  <a:ext uri="{FF2B5EF4-FFF2-40B4-BE49-F238E27FC236}">
                    <a16:creationId xmlns:a16="http://schemas.microsoft.com/office/drawing/2014/main" id="{64A75082-92E0-58BF-BA39-0DD91AAC35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0217" y="2226749"/>
                <a:ext cx="4417556" cy="3441186"/>
              </a:xfrm>
              <a:prstGeom prst="rect">
                <a:avLst/>
              </a:prstGeom>
            </p:spPr>
          </p:pic>
          <p:sp>
            <p:nvSpPr>
              <p:cNvPr id="21" name="TextBox 20">
                <a:extLst>
                  <a:ext uri="{FF2B5EF4-FFF2-40B4-BE49-F238E27FC236}">
                    <a16:creationId xmlns:a16="http://schemas.microsoft.com/office/drawing/2014/main" id="{DFDBEF41-75F5-4D24-CDB8-813DB8CF5886}"/>
                  </a:ext>
                </a:extLst>
              </p:cNvPr>
              <p:cNvSpPr txBox="1"/>
              <p:nvPr/>
            </p:nvSpPr>
            <p:spPr>
              <a:xfrm>
                <a:off x="7525988" y="5798652"/>
                <a:ext cx="2291653" cy="553997"/>
              </a:xfrm>
              <a:prstGeom prst="rect">
                <a:avLst/>
              </a:prstGeom>
              <a:noFill/>
            </p:spPr>
            <p:txBody>
              <a:bodyPr wrap="none" rtlCol="0">
                <a:spAutoFit/>
              </a:bodyPr>
              <a:lstStyle/>
              <a:p>
                <a:pPr algn="ctr" defTabSz="342892">
                  <a:buClrTx/>
                  <a:defRPr/>
                </a:pPr>
                <a:r>
                  <a:rPr lang="en-US" sz="1050" b="1" dirty="0">
                    <a:solidFill>
                      <a:schemeClr val="tx1"/>
                    </a:solidFill>
                    <a:latin typeface="Calibri" panose="020F0502020204030204"/>
                    <a:ea typeface="+mn-ea"/>
                  </a:rPr>
                  <a:t>Caseous Granuloma</a:t>
                </a:r>
              </a:p>
              <a:p>
                <a:pPr algn="ctr" defTabSz="342892">
                  <a:buClrTx/>
                  <a:defRPr/>
                </a:pPr>
                <a:r>
                  <a:rPr lang="en-US" sz="1050" b="1" dirty="0">
                    <a:solidFill>
                      <a:schemeClr val="tx1"/>
                    </a:solidFill>
                    <a:latin typeface="Calibri" panose="020F0502020204030204"/>
                    <a:ea typeface="+mn-ea"/>
                  </a:rPr>
                  <a:t>Active mTb &gt; Dormant mTb</a:t>
                </a:r>
              </a:p>
            </p:txBody>
          </p:sp>
        </p:grpSp>
        <p:pic>
          <p:nvPicPr>
            <p:cNvPr id="19" name="Picture 18">
              <a:extLst>
                <a:ext uri="{FF2B5EF4-FFF2-40B4-BE49-F238E27FC236}">
                  <a16:creationId xmlns:a16="http://schemas.microsoft.com/office/drawing/2014/main" id="{57FD1014-419E-5521-242B-7EF2C5D1E0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95280" y="3899276"/>
              <a:ext cx="1149350" cy="952124"/>
            </a:xfrm>
            <a:prstGeom prst="rect">
              <a:avLst/>
            </a:prstGeom>
          </p:spPr>
        </p:pic>
      </p:grpSp>
      <p:sp>
        <p:nvSpPr>
          <p:cNvPr id="27" name="TextBox 26">
            <a:extLst>
              <a:ext uri="{FF2B5EF4-FFF2-40B4-BE49-F238E27FC236}">
                <a16:creationId xmlns:a16="http://schemas.microsoft.com/office/drawing/2014/main" id="{3D3C4A34-E195-A0E3-7FF4-D5E88387ADBB}"/>
              </a:ext>
            </a:extLst>
          </p:cNvPr>
          <p:cNvSpPr txBox="1"/>
          <p:nvPr/>
        </p:nvSpPr>
        <p:spPr>
          <a:xfrm>
            <a:off x="7834551" y="1700619"/>
            <a:ext cx="1315412" cy="738664"/>
          </a:xfrm>
          <a:prstGeom prst="rect">
            <a:avLst/>
          </a:prstGeom>
          <a:noFill/>
        </p:spPr>
        <p:txBody>
          <a:bodyPr wrap="square" rtlCol="0">
            <a:spAutoFit/>
          </a:bodyPr>
          <a:lstStyle/>
          <a:p>
            <a:pPr defTabSz="342892">
              <a:buClrTx/>
              <a:defRPr/>
            </a:pPr>
            <a:r>
              <a:rPr lang="en-US" sz="1050" dirty="0">
                <a:solidFill>
                  <a:prstClr val="black"/>
                </a:solidFill>
                <a:latin typeface="Calibri" panose="020F0502020204030204"/>
                <a:ea typeface="+mn-ea"/>
              </a:rPr>
              <a:t>High bacteria burden requires both CD4 T cells + CD8 T cells</a:t>
            </a:r>
          </a:p>
        </p:txBody>
      </p:sp>
      <p:sp>
        <p:nvSpPr>
          <p:cNvPr id="28" name="Left Arrow 43">
            <a:extLst>
              <a:ext uri="{FF2B5EF4-FFF2-40B4-BE49-F238E27FC236}">
                <a16:creationId xmlns:a16="http://schemas.microsoft.com/office/drawing/2014/main" id="{A4E95D99-E742-8F06-6C2D-8BFDEF55B70E}"/>
              </a:ext>
            </a:extLst>
          </p:cNvPr>
          <p:cNvSpPr/>
          <p:nvPr/>
        </p:nvSpPr>
        <p:spPr>
          <a:xfrm>
            <a:off x="7844340" y="2526023"/>
            <a:ext cx="1508760" cy="228055"/>
          </a:xfrm>
          <a:prstGeom prst="leftArrow">
            <a:avLst/>
          </a:prstGeom>
          <a:gradFill>
            <a:gsLst>
              <a:gs pos="29000">
                <a:sysClr val="window" lastClr="FFFFFF"/>
              </a:gs>
              <a:gs pos="100000">
                <a:srgbClr val="D31202">
                  <a:lumMod val="60000"/>
                  <a:lumOff val="40000"/>
                </a:srgbClr>
              </a:gs>
            </a:gsLst>
            <a:lin ang="7800000" scaled="0"/>
          </a:gra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892">
              <a:buClrTx/>
              <a:defRPr/>
            </a:pPr>
            <a:endParaRPr lang="en-US" sz="1800" dirty="0">
              <a:solidFill>
                <a:prstClr val="black"/>
              </a:solidFill>
              <a:latin typeface="Calibri" panose="020F0502020204030204"/>
              <a:ea typeface="+mn-ea"/>
            </a:endParaRPr>
          </a:p>
        </p:txBody>
      </p:sp>
      <p:sp>
        <p:nvSpPr>
          <p:cNvPr id="30" name="TextBox 29">
            <a:extLst>
              <a:ext uri="{FF2B5EF4-FFF2-40B4-BE49-F238E27FC236}">
                <a16:creationId xmlns:a16="http://schemas.microsoft.com/office/drawing/2014/main" id="{DE622DBE-1714-BA25-2699-1CA71A560CB6}"/>
              </a:ext>
            </a:extLst>
          </p:cNvPr>
          <p:cNvSpPr txBox="1"/>
          <p:nvPr/>
        </p:nvSpPr>
        <p:spPr>
          <a:xfrm>
            <a:off x="2248473" y="4723139"/>
            <a:ext cx="467703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Arial"/>
                <a:cs typeface="Arial"/>
                <a:sym typeface="Arial"/>
              </a:rPr>
              <a:t>Getty Images: RF Creative 649384564. Granuloma. </a:t>
            </a:r>
            <a:r>
              <a:rPr kumimoji="0" lang="en-US" sz="800" b="0" i="0" u="none" strike="noStrike" kern="0" cap="none" spc="0" normalizeH="0" baseline="0" noProof="0" dirty="0" err="1">
                <a:ln>
                  <a:noFill/>
                </a:ln>
                <a:solidFill>
                  <a:schemeClr val="tx1"/>
                </a:solidFill>
                <a:effectLst/>
                <a:uLnTx/>
                <a:uFillTx/>
                <a:latin typeface="Arial"/>
                <a:cs typeface="Arial"/>
                <a:sym typeface="Arial"/>
              </a:rPr>
              <a:t>Ttsz</a:t>
            </a:r>
            <a:r>
              <a:rPr kumimoji="0" lang="en-US" sz="800" b="0" i="0" u="none" strike="noStrike" kern="0" cap="none" spc="0" normalizeH="0" baseline="0" noProof="0" dirty="0">
                <a:ln>
                  <a:noFill/>
                </a:ln>
                <a:solidFill>
                  <a:schemeClr val="tx1"/>
                </a:solidFill>
                <a:effectLst/>
                <a:uLnTx/>
                <a:uFillTx/>
                <a:latin typeface="Arial"/>
                <a:cs typeface="Arial"/>
                <a:sym typeface="Arial"/>
              </a:rPr>
              <a:t>. iStock.</a:t>
            </a:r>
          </a:p>
        </p:txBody>
      </p:sp>
    </p:spTree>
    <p:extLst>
      <p:ext uri="{BB962C8B-B14F-4D97-AF65-F5344CB8AC3E}">
        <p14:creationId xmlns:p14="http://schemas.microsoft.com/office/powerpoint/2010/main" val="9044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righ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E34D-6845-34DB-3CCE-DED9F56D957E}"/>
              </a:ext>
            </a:extLst>
          </p:cNvPr>
          <p:cNvSpPr>
            <a:spLocks noGrp="1"/>
          </p:cNvSpPr>
          <p:nvPr>
            <p:ph type="title"/>
          </p:nvPr>
        </p:nvSpPr>
        <p:spPr/>
        <p:txBody>
          <a:bodyPr>
            <a:normAutofit fontScale="90000"/>
          </a:bodyPr>
          <a:lstStyle/>
          <a:p>
            <a:r>
              <a:rPr lang="en-US" dirty="0"/>
              <a:t>Practice proper sneezing habits!</a:t>
            </a:r>
          </a:p>
        </p:txBody>
      </p:sp>
      <p:sp>
        <p:nvSpPr>
          <p:cNvPr id="3" name="Text Placeholder 2">
            <a:extLst>
              <a:ext uri="{FF2B5EF4-FFF2-40B4-BE49-F238E27FC236}">
                <a16:creationId xmlns:a16="http://schemas.microsoft.com/office/drawing/2014/main" id="{507AF8D4-F4D3-FB39-1D00-E3B206D4EBBB}"/>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AC005986-87A3-E78E-6276-A92BE578C001}"/>
              </a:ext>
            </a:extLst>
          </p:cNvPr>
          <p:cNvSpPr>
            <a:spLocks noGrp="1"/>
          </p:cNvSpPr>
          <p:nvPr>
            <p:ph type="body" idx="2"/>
          </p:nvPr>
        </p:nvSpPr>
        <p:spPr/>
        <p:txBody>
          <a:bodyPr/>
          <a:lstStyle/>
          <a:p>
            <a:endParaRPr lang="en-US"/>
          </a:p>
        </p:txBody>
      </p:sp>
      <p:pic>
        <p:nvPicPr>
          <p:cNvPr id="6" name="Picture 5" descr="A person spraying water with a black background">
            <a:extLst>
              <a:ext uri="{FF2B5EF4-FFF2-40B4-BE49-F238E27FC236}">
                <a16:creationId xmlns:a16="http://schemas.microsoft.com/office/drawing/2014/main" id="{1622DD33-0C54-0043-A468-22F73A690E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43743" y="1063675"/>
            <a:ext cx="5095875" cy="3505200"/>
          </a:xfrm>
          <a:prstGeom prst="rect">
            <a:avLst/>
          </a:prstGeom>
          <a:solidFill>
            <a:srgbClr val="FFFFFF">
              <a:shade val="85000"/>
            </a:srgbClr>
          </a:solidFill>
          <a:ln w="1905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DB5A30D0-F73A-ADC2-F488-E0A944B2F7BB}"/>
              </a:ext>
            </a:extLst>
          </p:cNvPr>
          <p:cNvSpPr txBox="1"/>
          <p:nvPr/>
        </p:nvSpPr>
        <p:spPr>
          <a:xfrm>
            <a:off x="1943743" y="4568875"/>
            <a:ext cx="5095875" cy="230832"/>
          </a:xfrm>
          <a:prstGeom prst="rect">
            <a:avLst/>
          </a:prstGeom>
          <a:noFill/>
        </p:spPr>
        <p:txBody>
          <a:bodyPr wrap="square" rtlCol="0">
            <a:spAutoFit/>
          </a:bodyPr>
          <a:lstStyle/>
          <a:p>
            <a:r>
              <a:rPr lang="en-US" sz="900">
                <a:hlinkClick r:id="rId4" tooltip="https://virology.ws/2009/04/29/influenza-virus-transmission/"/>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4191381808"/>
      </p:ext>
    </p:extLst>
  </p:cSld>
  <p:clrMapOvr>
    <a:masterClrMapping/>
  </p:clrMapOvr>
</p:sld>
</file>

<file path=ppt/theme/theme1.xml><?xml version="1.0" encoding="utf-8"?>
<a:theme xmlns:a="http://schemas.openxmlformats.org/drawingml/2006/main" name="2023 Conference Brand Slid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1274</Words>
  <Application>Microsoft Office PowerPoint</Application>
  <PresentationFormat>On-screen Show (16:9)</PresentationFormat>
  <Paragraphs>144</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Merriweather</vt:lpstr>
      <vt:lpstr>Open Sans</vt:lpstr>
      <vt:lpstr>Symbol</vt:lpstr>
      <vt:lpstr>2023 Conference Brand Slide</vt:lpstr>
      <vt:lpstr>Paths to Prevention: Tuberculosis Awareness in Ethnic Populations  </vt:lpstr>
      <vt:lpstr>No disclosures.</vt:lpstr>
      <vt:lpstr>Paths to Prevention: Tuberculosis Awareness in Ethnic Populations  </vt:lpstr>
      <vt:lpstr>Objectives  </vt:lpstr>
      <vt:lpstr>Stages of TB</vt:lpstr>
      <vt:lpstr>Stages of TB</vt:lpstr>
      <vt:lpstr>Stages of TB</vt:lpstr>
      <vt:lpstr>Mycobacterium tuberculosis: Difference of LTBI to Active  Mechanism of Transition</vt:lpstr>
      <vt:lpstr>Practice proper sneezing habits!</vt:lpstr>
      <vt:lpstr>TB rates in United States ( March 23, 2023)</vt:lpstr>
      <vt:lpstr>What is the occurrence of TB at greater levels among certain population groups often referred as?</vt:lpstr>
      <vt:lpstr>TB rates in ethnic populations</vt:lpstr>
      <vt:lpstr>U.S. Trends by States</vt:lpstr>
      <vt:lpstr>What  U.S. states combined reported nearly half of all U.S. TB cases in 2021:</vt:lpstr>
      <vt:lpstr>Interventions to combat TB</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Paths to Prevention: Tuberculosis Awareness in Ethnic Populations  </dc:title>
  <dc:creator>Carmencita</dc:creator>
  <cp:lastModifiedBy>Sierra, Carmen</cp:lastModifiedBy>
  <cp:revision>1</cp:revision>
  <dcterms:modified xsi:type="dcterms:W3CDTF">2023-09-18T16:43:42Z</dcterms:modified>
</cp:coreProperties>
</file>