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53" r:id="rId3"/>
    <p:sldId id="673" r:id="rId4"/>
    <p:sldId id="654" r:id="rId5"/>
    <p:sldId id="674" r:id="rId6"/>
    <p:sldId id="642" r:id="rId7"/>
    <p:sldId id="641" r:id="rId8"/>
    <p:sldId id="675" r:id="rId9"/>
    <p:sldId id="680" r:id="rId10"/>
    <p:sldId id="682" r:id="rId11"/>
    <p:sldId id="684" r:id="rId12"/>
    <p:sldId id="689" r:id="rId13"/>
    <p:sldId id="690" r:id="rId14"/>
    <p:sldId id="691" r:id="rId15"/>
    <p:sldId id="693" r:id="rId16"/>
    <p:sldId id="692" r:id="rId17"/>
    <p:sldId id="685" r:id="rId18"/>
    <p:sldId id="686" r:id="rId19"/>
    <p:sldId id="68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5859"/>
  </p:normalViewPr>
  <p:slideViewPr>
    <p:cSldViewPr snapToGrid="0">
      <p:cViewPr varScale="1">
        <p:scale>
          <a:sx n="108" d="100"/>
          <a:sy n="108" d="100"/>
        </p:scale>
        <p:origin x="7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04D5A-CDD4-4D5B-9C18-BE64A8B930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7EE41BE-6DE5-4985-93A2-9F0DA90BC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0B59388-4512-4491-8AC0-225CC877E177}"/>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9C90FC46-F5EA-4C02-BD25-DC30F91EDC7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05490C9-9B9F-4EAA-BDB6-771C8C7E5BE6}"/>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119443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6835E-2850-4EE7-959B-F2E3CC127653}"/>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AF5F9B6-3D66-4BEE-8892-E99395B17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43F12CB-2BD7-4B3A-89AD-D7B604E2AC2E}"/>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0063F7B6-635B-4114-A6B4-59AB7E23F50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5E8720C-C953-4BCB-86F1-B1F64734C486}"/>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128795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3CB04C-177D-4A06-9903-A61122B932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48F37FD-96FF-4A40-ABC9-ECAAFD96B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1D8202E-41E6-424C-87D5-20AD17B03D22}"/>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9EF139EA-889A-4D6A-89C8-1379D42054F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42D1D78-7E6B-40BF-AF5B-FB2F349A057A}"/>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253060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ank You">
    <p:bg>
      <p:bgPr>
        <a:solidFill>
          <a:srgbClr val="005BAA"/>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499533" y="5915699"/>
            <a:ext cx="11187643" cy="559553"/>
            <a:chOff x="374650" y="4436773"/>
            <a:chExt cx="8390732" cy="419665"/>
          </a:xfrm>
        </p:grpSpPr>
        <p:cxnSp>
          <p:nvCxnSpPr>
            <p:cNvPr id="5" name="Straight Connector 4"/>
            <p:cNvCxnSpPr/>
            <p:nvPr userDrawn="1"/>
          </p:nvCxnSpPr>
          <p:spPr>
            <a:xfrm flipV="1">
              <a:off x="374650" y="4617399"/>
              <a:ext cx="6931406" cy="11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96556" y="4436773"/>
              <a:ext cx="1268826" cy="419665"/>
            </a:xfrm>
            <a:prstGeom prst="rect">
              <a:avLst/>
            </a:prstGeom>
            <a:noFill/>
            <a:ln>
              <a:noFill/>
            </a:ln>
          </p:spPr>
        </p:pic>
      </p:grpSp>
      <p:sp>
        <p:nvSpPr>
          <p:cNvPr id="12" name="TextBox 11"/>
          <p:cNvSpPr txBox="1"/>
          <p:nvPr userDrawn="1"/>
        </p:nvSpPr>
        <p:spPr>
          <a:xfrm>
            <a:off x="499536" y="2492049"/>
            <a:ext cx="11190817" cy="769441"/>
          </a:xfrm>
          <a:prstGeom prst="rect">
            <a:avLst/>
          </a:prstGeom>
          <a:noFill/>
        </p:spPr>
        <p:txBody>
          <a:bodyPr wrap="square" rtlCol="0">
            <a:spAutoFit/>
          </a:bodyPr>
          <a:lstStyle/>
          <a:p>
            <a:pPr algn="ctr"/>
            <a:r>
              <a:rPr lang="en-ZA" sz="4400" b="1" dirty="0">
                <a:solidFill>
                  <a:schemeClr val="bg1"/>
                </a:solidFill>
                <a:latin typeface="Arial" panose="020B0604020202020204" pitchFamily="34" charset="0"/>
                <a:ea typeface="Open Sans" panose="020B0606030504020204" pitchFamily="34" charset="0"/>
                <a:cs typeface="Arial" panose="020B0604020202020204" pitchFamily="34" charset="0"/>
              </a:rPr>
              <a:t>Thank You</a:t>
            </a:r>
          </a:p>
        </p:txBody>
      </p:sp>
      <p:sp>
        <p:nvSpPr>
          <p:cNvPr id="10" name="Text Placeholder 4"/>
          <p:cNvSpPr>
            <a:spLocks noGrp="1"/>
          </p:cNvSpPr>
          <p:nvPr>
            <p:ph type="body" sz="quarter" idx="12" hasCustomPrompt="1"/>
          </p:nvPr>
        </p:nvSpPr>
        <p:spPr>
          <a:xfrm>
            <a:off x="365829" y="6304158"/>
            <a:ext cx="9375580" cy="247312"/>
          </a:xfrm>
          <a:prstGeom prst="rect">
            <a:avLst/>
          </a:prstGeom>
        </p:spPr>
        <p:txBody>
          <a:bodyPr wrap="square" tIns="46800">
            <a:spAutoFit/>
          </a:bodyPr>
          <a:lstStyle>
            <a:lvl1pPr marL="0" indent="0">
              <a:lnSpc>
                <a:spcPct val="100000"/>
              </a:lnSpc>
              <a:spcBef>
                <a:spcPts val="0"/>
              </a:spcBef>
              <a:buNone/>
              <a:defRPr sz="10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0" marR="0" indent="0" algn="l" defTabSz="914377" rtl="0" eaLnBrk="1" fontAlgn="auto" latinLnBrk="0" hangingPunct="1">
              <a:lnSpc>
                <a:spcPct val="150000"/>
              </a:lnSpc>
              <a:spcBef>
                <a:spcPct val="20000"/>
              </a:spcBef>
              <a:spcAft>
                <a:spcPts val="0"/>
              </a:spcAft>
              <a:buClrTx/>
              <a:buSzTx/>
              <a:buFontTx/>
              <a:buNone/>
              <a:tabLst/>
              <a:defRPr sz="1600" baseline="0">
                <a:solidFill>
                  <a:schemeClr val="bg1">
                    <a:lumMod val="50000"/>
                  </a:schemeClr>
                </a:solidFill>
              </a:defRPr>
            </a:lvl2pPr>
            <a:lvl3pPr>
              <a:defRPr sz="1600">
                <a:solidFill>
                  <a:schemeClr val="tx1">
                    <a:lumMod val="50000"/>
                    <a:lumOff val="50000"/>
                  </a:schemeClr>
                </a:solidFill>
              </a:defRPr>
            </a:lvl3pPr>
            <a:lvl4pPr>
              <a:defRPr sz="1400">
                <a:solidFill>
                  <a:schemeClr val="tx1">
                    <a:lumMod val="50000"/>
                    <a:lumOff val="50000"/>
                  </a:schemeClr>
                </a:solidFill>
              </a:defRPr>
            </a:lvl4pPr>
            <a:lvl5pPr>
              <a:defRPr sz="1400">
                <a:solidFill>
                  <a:schemeClr val="tx1">
                    <a:lumMod val="50000"/>
                    <a:lumOff val="50000"/>
                  </a:schemeClr>
                </a:solidFill>
              </a:defRPr>
            </a:lvl5pPr>
          </a:lstStyle>
          <a:p>
            <a:pPr lvl="0"/>
            <a:r>
              <a:rPr lang="en-US" dirty="0"/>
              <a:t>NAME of Presentation   Date</a:t>
            </a:r>
          </a:p>
        </p:txBody>
      </p:sp>
    </p:spTree>
    <p:extLst>
      <p:ext uri="{BB962C8B-B14F-4D97-AF65-F5344CB8AC3E}">
        <p14:creationId xmlns:p14="http://schemas.microsoft.com/office/powerpoint/2010/main" val="226308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58FF-22CB-446A-B379-76167038D68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535C15F-F329-46CD-B9E8-6EF32BC8B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8BEF996-0E1D-448F-94D9-2E5717B6C7D6}"/>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86DA7A51-1197-475D-A34A-B827D9BDB5F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3B4E937-4F6D-4088-A9A1-029AD6B869CA}"/>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18539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7925-6CCE-4804-BCAF-54DEA0DDAB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C5C6030A-C154-4D13-B7DD-29843DF26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21CBE2-2A9C-4E19-B2C2-F5A43D8508C7}"/>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618FBE9C-B7F5-4442-833D-930E773C542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959300C-CFDD-4634-9FAB-C58CD9EECAD5}"/>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58785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E0C0C-62BF-4DD9-94EF-F2A6AC1570A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A92FC85-A8E1-41F9-9D71-3FEC9D918F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CD88FFC9-B973-4119-8883-003E693710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59A368E6-7D6F-4BCA-9529-724E8FED1A6B}"/>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6" name="Footer Placeholder 5">
            <a:extLst>
              <a:ext uri="{FF2B5EF4-FFF2-40B4-BE49-F238E27FC236}">
                <a16:creationId xmlns:a16="http://schemas.microsoft.com/office/drawing/2014/main" id="{9B0BAC8E-D643-45AD-8B2C-95D07A26969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2063FA5-CFB0-4171-B6CE-546FA960334B}"/>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22020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C112-0633-4DD9-AE39-0853A71C9D42}"/>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90DEF06-F797-4A81-8158-2E553AC81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644D93-5496-4025-AABE-5845F8E75D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EB9C71AC-E789-477D-87E5-371DA42E1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D20243-D1C0-4BF3-8358-4F92D664D7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8C99E85B-CD1A-436A-9D8F-A6D7226A5363}"/>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8" name="Footer Placeholder 7">
            <a:extLst>
              <a:ext uri="{FF2B5EF4-FFF2-40B4-BE49-F238E27FC236}">
                <a16:creationId xmlns:a16="http://schemas.microsoft.com/office/drawing/2014/main" id="{594520DC-A576-4844-97B7-16CB9F9DAB78}"/>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0DD9C45-5A9B-41F5-A031-F94366195F9C}"/>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90639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B3523-62A0-4115-A763-73C3AAAC955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1C4DA62-559F-4C68-BBF2-406F500097F8}"/>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4" name="Footer Placeholder 3">
            <a:extLst>
              <a:ext uri="{FF2B5EF4-FFF2-40B4-BE49-F238E27FC236}">
                <a16:creationId xmlns:a16="http://schemas.microsoft.com/office/drawing/2014/main" id="{C7D956D3-6CA0-4298-90F5-86773365FF65}"/>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85D67E7C-D66F-4C4C-8433-034056F901D4}"/>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18786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F3215-5DCB-460D-82CA-E7D51C3FC8B4}"/>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3" name="Footer Placeholder 2">
            <a:extLst>
              <a:ext uri="{FF2B5EF4-FFF2-40B4-BE49-F238E27FC236}">
                <a16:creationId xmlns:a16="http://schemas.microsoft.com/office/drawing/2014/main" id="{6A00A262-36E8-4BC9-AA81-276872E8F25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0BFC7988-0074-4799-BB21-CB3F80509A72}"/>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183533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049A9-CD94-46DE-9966-304F77A53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37883E9-A0A6-4D5D-A8EA-0D96955653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3246F9CF-A245-424D-89C5-5E1615E59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BE461D-E039-4721-ABB8-C68B70CDF894}"/>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6" name="Footer Placeholder 5">
            <a:extLst>
              <a:ext uri="{FF2B5EF4-FFF2-40B4-BE49-F238E27FC236}">
                <a16:creationId xmlns:a16="http://schemas.microsoft.com/office/drawing/2014/main" id="{425D631E-7070-4246-A21D-E978A397F12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590A281-EF38-47A5-A244-266910A26111}"/>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55519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D09E5-904A-4D6D-B870-AC1F326A9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8B24AA01-115C-4008-9156-F1ED6EEBD2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785AB65-87F9-48E0-AC0E-0F298DA5E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6C713B-4EA0-4291-88BF-14F47FD7E9DC}"/>
              </a:ext>
            </a:extLst>
          </p:cNvPr>
          <p:cNvSpPr>
            <a:spLocks noGrp="1"/>
          </p:cNvSpPr>
          <p:nvPr>
            <p:ph type="dt" sz="half" idx="10"/>
          </p:nvPr>
        </p:nvSpPr>
        <p:spPr/>
        <p:txBody>
          <a:bodyPr/>
          <a:lstStyle/>
          <a:p>
            <a:fld id="{72B03125-253D-4D0D-BE9D-2DECF558A041}" type="datetimeFigureOut">
              <a:rPr lang="en-ZA" smtClean="0"/>
              <a:t>2023/11/28</a:t>
            </a:fld>
            <a:endParaRPr lang="en-ZA"/>
          </a:p>
        </p:txBody>
      </p:sp>
      <p:sp>
        <p:nvSpPr>
          <p:cNvPr id="6" name="Footer Placeholder 5">
            <a:extLst>
              <a:ext uri="{FF2B5EF4-FFF2-40B4-BE49-F238E27FC236}">
                <a16:creationId xmlns:a16="http://schemas.microsoft.com/office/drawing/2014/main" id="{E5324D90-F3AF-4687-9E70-91254AC0CDD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B69834A-52DD-44C0-B20D-2B3AA763D299}"/>
              </a:ext>
            </a:extLst>
          </p:cNvPr>
          <p:cNvSpPr>
            <a:spLocks noGrp="1"/>
          </p:cNvSpPr>
          <p:nvPr>
            <p:ph type="sldNum" sz="quarter" idx="12"/>
          </p:nvPr>
        </p:nvSpPr>
        <p:spPr/>
        <p:txBody>
          <a:bodyPr/>
          <a:lstStyle/>
          <a:p>
            <a:fld id="{0CA71FE2-9B9F-42E1-A147-FC11EE78BACF}" type="slidenum">
              <a:rPr lang="en-ZA" smtClean="0"/>
              <a:t>‹#›</a:t>
            </a:fld>
            <a:endParaRPr lang="en-ZA"/>
          </a:p>
        </p:txBody>
      </p:sp>
    </p:spTree>
    <p:extLst>
      <p:ext uri="{BB962C8B-B14F-4D97-AF65-F5344CB8AC3E}">
        <p14:creationId xmlns:p14="http://schemas.microsoft.com/office/powerpoint/2010/main" val="390932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E13F73-546D-47B1-83CA-2E8BC6B03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23A199A-D475-43B1-AE29-C8CC04A99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211C985-4A2F-4B95-979A-BB22BD83E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03125-253D-4D0D-BE9D-2DECF558A041}" type="datetimeFigureOut">
              <a:rPr lang="en-ZA" smtClean="0"/>
              <a:t>2023/11/28</a:t>
            </a:fld>
            <a:endParaRPr lang="en-ZA"/>
          </a:p>
        </p:txBody>
      </p:sp>
      <p:sp>
        <p:nvSpPr>
          <p:cNvPr id="5" name="Footer Placeholder 4">
            <a:extLst>
              <a:ext uri="{FF2B5EF4-FFF2-40B4-BE49-F238E27FC236}">
                <a16:creationId xmlns:a16="http://schemas.microsoft.com/office/drawing/2014/main" id="{E2B636CC-2EE7-4DF1-B120-DBD73DFB8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6E43FC22-211E-4713-B40E-A3D51E342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71FE2-9B9F-42E1-A147-FC11EE78BACF}" type="slidenum">
              <a:rPr lang="en-ZA" smtClean="0"/>
              <a:t>‹#›</a:t>
            </a:fld>
            <a:endParaRPr lang="en-ZA"/>
          </a:p>
        </p:txBody>
      </p:sp>
    </p:spTree>
    <p:extLst>
      <p:ext uri="{BB962C8B-B14F-4D97-AF65-F5344CB8AC3E}">
        <p14:creationId xmlns:p14="http://schemas.microsoft.com/office/powerpoint/2010/main" val="411634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8437F3-05A0-4846-A37B-6BE8031C58F1}"/>
              </a:ext>
            </a:extLst>
          </p:cNvPr>
          <p:cNvSpPr txBox="1">
            <a:spLocks/>
          </p:cNvSpPr>
          <p:nvPr/>
        </p:nvSpPr>
        <p:spPr>
          <a:xfrm>
            <a:off x="1022888" y="449100"/>
            <a:ext cx="10629491" cy="15191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3600" b="1" dirty="0">
                <a:latin typeface="Helvetica" pitchFamily="2" charset="0"/>
              </a:rPr>
              <a:t>Shaping the Future: a systemic focus on early career </a:t>
            </a:r>
            <a:r>
              <a:rPr lang="en-ZA" sz="3600" b="1">
                <a:latin typeface="Helvetica" pitchFamily="2" charset="0"/>
              </a:rPr>
              <a:t>mathematical scientists</a:t>
            </a:r>
            <a:endParaRPr lang="en-ZA" sz="3600" b="1" dirty="0">
              <a:latin typeface="Helvetica" pitchFamily="2" charset="0"/>
            </a:endParaRPr>
          </a:p>
        </p:txBody>
      </p:sp>
      <p:sp>
        <p:nvSpPr>
          <p:cNvPr id="5" name="TextBox 4">
            <a:extLst>
              <a:ext uri="{FF2B5EF4-FFF2-40B4-BE49-F238E27FC236}">
                <a16:creationId xmlns:a16="http://schemas.microsoft.com/office/drawing/2014/main" id="{5A5A2939-55C0-4DF6-931A-CFF64CF9BB74}"/>
              </a:ext>
            </a:extLst>
          </p:cNvPr>
          <p:cNvSpPr txBox="1"/>
          <p:nvPr/>
        </p:nvSpPr>
        <p:spPr>
          <a:xfrm>
            <a:off x="1580826" y="2575418"/>
            <a:ext cx="8787539" cy="1717393"/>
          </a:xfrm>
          <a:prstGeom prst="rect">
            <a:avLst/>
          </a:prstGeom>
          <a:noFill/>
        </p:spPr>
        <p:txBody>
          <a:bodyPr wrap="square" rtlCol="0">
            <a:spAutoFit/>
          </a:bodyPr>
          <a:lstStyle/>
          <a:p>
            <a:pPr marL="342900" indent="-342900" algn="ctr" fontAlgn="base">
              <a:spcBef>
                <a:spcPct val="20000"/>
              </a:spcBef>
              <a:spcAft>
                <a:spcPct val="0"/>
              </a:spcAft>
              <a:defRPr/>
            </a:pPr>
            <a:r>
              <a:rPr lang="en-ZA" sz="2400" b="1" dirty="0">
                <a:solidFill>
                  <a:srgbClr val="000000"/>
                </a:solidFill>
                <a:latin typeface="Arial" charset="0"/>
                <a:ea typeface="ＭＳ Ｐゴシック" charset="0"/>
                <a:cs typeface="Arial"/>
              </a:rPr>
              <a:t>Loyiso G. Nongxa</a:t>
            </a:r>
          </a:p>
          <a:p>
            <a:pPr marL="342900" indent="-342900" algn="ctr" fontAlgn="base">
              <a:spcBef>
                <a:spcPct val="20000"/>
              </a:spcBef>
              <a:spcAft>
                <a:spcPct val="0"/>
              </a:spcAft>
              <a:defRPr/>
            </a:pPr>
            <a:r>
              <a:rPr lang="en-ZA" sz="2400" b="1" dirty="0">
                <a:solidFill>
                  <a:srgbClr val="000000"/>
                </a:solidFill>
                <a:latin typeface="Arial" charset="0"/>
                <a:ea typeface="ＭＳ Ｐゴシック" charset="0"/>
                <a:cs typeface="Arial"/>
              </a:rPr>
              <a:t>Professor Emeritus: University of the Witwatersrand</a:t>
            </a:r>
          </a:p>
          <a:p>
            <a:pPr marL="342900" indent="-342900" algn="ctr" fontAlgn="base">
              <a:spcBef>
                <a:spcPct val="20000"/>
              </a:spcBef>
              <a:spcAft>
                <a:spcPct val="0"/>
              </a:spcAft>
              <a:defRPr/>
            </a:pPr>
            <a:r>
              <a:rPr lang="en-ZA" sz="2400" b="1" dirty="0">
                <a:solidFill>
                  <a:srgbClr val="000000"/>
                </a:solidFill>
                <a:latin typeface="Arial" charset="0"/>
                <a:ea typeface="ＭＳ Ｐゴシック" charset="0"/>
                <a:cs typeface="Arial"/>
              </a:rPr>
              <a:t>Coordinator: Pathways to a Successful Academic Career Programme</a:t>
            </a:r>
          </a:p>
        </p:txBody>
      </p:sp>
    </p:spTree>
    <p:extLst>
      <p:ext uri="{BB962C8B-B14F-4D97-AF65-F5344CB8AC3E}">
        <p14:creationId xmlns:p14="http://schemas.microsoft.com/office/powerpoint/2010/main" val="427993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2023 CREST Reports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lnSpcReduction="20000"/>
          </a:bodyPr>
          <a:lstStyle/>
          <a:p>
            <a:pPr>
              <a:lnSpc>
                <a:spcPct val="110000"/>
              </a:lnSpc>
            </a:pPr>
            <a:r>
              <a:rPr lang="en-US" sz="2400" b="1" dirty="0">
                <a:latin typeface="Helvetica" pitchFamily="2" charset="0"/>
              </a:rPr>
              <a:t>Total value of individual grants (2020): </a:t>
            </a:r>
            <a:r>
              <a:rPr lang="en-US" sz="2400" dirty="0">
                <a:latin typeface="Helvetica" pitchFamily="2" charset="0"/>
              </a:rPr>
              <a:t>R42.9 m amongst 53 grant-holders; about 53.5% allocated to Black mathematicians and only 6.3% to women although they constituted 34% of the academic staff complement. </a:t>
            </a:r>
          </a:p>
          <a:p>
            <a:pPr>
              <a:lnSpc>
                <a:spcPct val="110000"/>
              </a:lnSpc>
            </a:pPr>
            <a:r>
              <a:rPr lang="en-US" sz="2400" dirty="0">
                <a:latin typeface="Helvetica" pitchFamily="2" charset="0"/>
              </a:rPr>
              <a:t>The proportion of mathematicians with PhDs is 61% which is still  below the target set in the NDP of 70% by 2030;</a:t>
            </a:r>
          </a:p>
          <a:p>
            <a:pPr>
              <a:lnSpc>
                <a:spcPct val="110000"/>
              </a:lnSpc>
            </a:pPr>
            <a:r>
              <a:rPr lang="en-US" sz="2400" dirty="0">
                <a:latin typeface="Helvetica" pitchFamily="2" charset="0"/>
              </a:rPr>
              <a:t>In 2020 the average age at commencement of PhD studies was 32.4 years and average age at graduation was 34.9 years. Average time-to-graduation was 4.2 years.</a:t>
            </a:r>
          </a:p>
          <a:p>
            <a:pPr>
              <a:lnSpc>
                <a:spcPct val="110000"/>
              </a:lnSpc>
            </a:pPr>
            <a:r>
              <a:rPr lang="en-US" sz="2400" dirty="0">
                <a:latin typeface="Helvetica" pitchFamily="2" charset="0"/>
              </a:rPr>
              <a:t>From 2005 to 2020 the total value of grants was R729 884 947. Of this, 8% was allocated to women; 51% to Black academics; 20% to mathematicians less than 40 years old; 71% to three institutions: UCT,  SU, Wits and UKZN;  and HDIs combined received 11.4% of UCT allocation. </a:t>
            </a:r>
          </a:p>
          <a:p>
            <a:pPr>
              <a:lnSpc>
                <a:spcPct val="110000"/>
              </a:lnSpc>
            </a:pPr>
            <a:endParaRPr lang="en-US" sz="2400" b="1" dirty="0">
              <a:latin typeface="Helvetica" pitchFamily="2" charset="0"/>
            </a:endParaRPr>
          </a:p>
        </p:txBody>
      </p:sp>
    </p:spTree>
    <p:extLst>
      <p:ext uri="{BB962C8B-B14F-4D97-AF65-F5344CB8AC3E}">
        <p14:creationId xmlns:p14="http://schemas.microsoft.com/office/powerpoint/2010/main" val="863673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lnSpcReduction="20000"/>
          </a:bodyPr>
          <a:lstStyle/>
          <a:p>
            <a:pPr>
              <a:lnSpc>
                <a:spcPct val="110000"/>
              </a:lnSpc>
            </a:pPr>
            <a:r>
              <a:rPr lang="en-US" sz="2400" b="1" dirty="0">
                <a:latin typeface="Helvetica" pitchFamily="2" charset="0"/>
              </a:rPr>
              <a:t>Early career mathematical scientists: </a:t>
            </a:r>
            <a:r>
              <a:rPr lang="en-US" sz="2400" dirty="0">
                <a:latin typeface="Helvetica" pitchFamily="2" charset="0"/>
              </a:rPr>
              <a:t>(a) at most 40 years old; (b) completed PhD within the last  7 years; (c) not yet completed a PhD.</a:t>
            </a:r>
          </a:p>
          <a:p>
            <a:pPr>
              <a:lnSpc>
                <a:spcPct val="110000"/>
              </a:lnSpc>
            </a:pPr>
            <a:r>
              <a:rPr lang="en-US" sz="2400" dirty="0">
                <a:latin typeface="Helvetica" pitchFamily="2" charset="0"/>
              </a:rPr>
              <a:t>270 responses. 35% were female and 81% Black (74% of African descent). </a:t>
            </a:r>
          </a:p>
          <a:p>
            <a:pPr>
              <a:lnSpc>
                <a:spcPct val="110000"/>
              </a:lnSpc>
            </a:pPr>
            <a:r>
              <a:rPr lang="en-US" sz="2400" b="1" dirty="0">
                <a:latin typeface="Helvetica" pitchFamily="2" charset="0"/>
              </a:rPr>
              <a:t>Highest qualification</a:t>
            </a:r>
            <a:r>
              <a:rPr lang="en-US" sz="2400" dirty="0">
                <a:latin typeface="Helvetica" pitchFamily="2" charset="0"/>
              </a:rPr>
              <a:t>: 30 with 4-year degree; 116 with Masters and 124 with PhDs. 23 registered for Masters and 86 registered for PhDs. 8 with </a:t>
            </a:r>
            <a:r>
              <a:rPr lang="en-US" sz="2400" dirty="0" err="1">
                <a:latin typeface="Helvetica" pitchFamily="2" charset="0"/>
              </a:rPr>
              <a:t>honours</a:t>
            </a:r>
            <a:r>
              <a:rPr lang="en-US" sz="2400" dirty="0">
                <a:latin typeface="Helvetica" pitchFamily="2" charset="0"/>
              </a:rPr>
              <a:t> and 12 with Masters not registered.</a:t>
            </a:r>
          </a:p>
          <a:p>
            <a:pPr>
              <a:lnSpc>
                <a:spcPct val="110000"/>
              </a:lnSpc>
            </a:pPr>
            <a:r>
              <a:rPr lang="en-US" sz="2400" dirty="0">
                <a:latin typeface="Helvetica" pitchFamily="2" charset="0"/>
              </a:rPr>
              <a:t>106 completed PhDs in the last 6 to 7 years;</a:t>
            </a:r>
          </a:p>
          <a:p>
            <a:pPr>
              <a:lnSpc>
                <a:spcPct val="110000"/>
              </a:lnSpc>
            </a:pPr>
            <a:r>
              <a:rPr lang="en-US" sz="2400" b="1" dirty="0">
                <a:latin typeface="Helvetica" pitchFamily="2" charset="0"/>
              </a:rPr>
              <a:t>Questions: </a:t>
            </a:r>
            <a:r>
              <a:rPr lang="en-US" sz="2400" dirty="0">
                <a:latin typeface="Helvetica" pitchFamily="2" charset="0"/>
              </a:rPr>
              <a:t>(a) what support is required for the 146 registered for higher qualifications to complete their degrees?; (b) what support and/or encouragement is required for those not registered to register?</a:t>
            </a:r>
          </a:p>
          <a:p>
            <a:pPr>
              <a:lnSpc>
                <a:spcPct val="110000"/>
              </a:lnSpc>
            </a:pPr>
            <a:r>
              <a:rPr lang="en-US" sz="2400" dirty="0">
                <a:latin typeface="Helvetica" pitchFamily="2" charset="0"/>
              </a:rPr>
              <a:t>  Around 70 PhD holders are at the lecturer level – what support is required for them to progress to next level within the next 3 to 5 years?</a:t>
            </a:r>
          </a:p>
          <a:p>
            <a:pPr>
              <a:lnSpc>
                <a:spcPct val="110000"/>
              </a:lnSpc>
            </a:pPr>
            <a:r>
              <a:rPr lang="en-US" sz="2400" b="1" dirty="0">
                <a:latin typeface="Helvetica" pitchFamily="2" charset="0"/>
              </a:rPr>
              <a:t>Target: </a:t>
            </a:r>
            <a:r>
              <a:rPr lang="en-US" sz="2400" dirty="0">
                <a:latin typeface="Helvetica" pitchFamily="2" charset="0"/>
              </a:rPr>
              <a:t>at most 5 years at each academic rank. </a:t>
            </a:r>
            <a:endParaRPr lang="en-US" sz="2400" b="1" dirty="0">
              <a:latin typeface="Helvetica" pitchFamily="2" charset="0"/>
            </a:endParaRPr>
          </a:p>
        </p:txBody>
      </p:sp>
    </p:spTree>
    <p:extLst>
      <p:ext uri="{BB962C8B-B14F-4D97-AF65-F5344CB8AC3E}">
        <p14:creationId xmlns:p14="http://schemas.microsoft.com/office/powerpoint/2010/main" val="323061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a:bodyPr>
          <a:lstStyle/>
          <a:p>
            <a:pPr marL="0" indent="0">
              <a:lnSpc>
                <a:spcPct val="110000"/>
              </a:lnSpc>
              <a:buNone/>
            </a:pPr>
            <a:r>
              <a:rPr lang="en-US" sz="2400" b="1" dirty="0">
                <a:latin typeface="Helvetica" pitchFamily="2" charset="0"/>
              </a:rPr>
              <a:t>Pathways to a Successful Academic Career </a:t>
            </a:r>
            <a:r>
              <a:rPr lang="en-US" sz="2400" b="1" dirty="0" err="1">
                <a:latin typeface="Helvetica" pitchFamily="2" charset="0"/>
              </a:rPr>
              <a:t>Programme</a:t>
            </a:r>
            <a:endParaRPr lang="en-US" sz="2400" b="1" dirty="0">
              <a:latin typeface="Helvetica" pitchFamily="2" charset="0"/>
            </a:endParaRPr>
          </a:p>
          <a:p>
            <a:pPr>
              <a:lnSpc>
                <a:spcPct val="110000"/>
              </a:lnSpc>
            </a:pPr>
            <a:r>
              <a:rPr lang="en-US" sz="2400" dirty="0">
                <a:latin typeface="Helvetica" pitchFamily="2" charset="0"/>
              </a:rPr>
              <a:t>3.25 cohorts since 2020 (the 2020 </a:t>
            </a:r>
            <a:r>
              <a:rPr lang="en-US" sz="2400" dirty="0" err="1">
                <a:latin typeface="Helvetica" pitchFamily="2" charset="0"/>
              </a:rPr>
              <a:t>programme</a:t>
            </a:r>
            <a:r>
              <a:rPr lang="en-US" sz="2400" dirty="0">
                <a:latin typeface="Helvetica" pitchFamily="2" charset="0"/>
              </a:rPr>
              <a:t> had to be discontinued due to COVID lockdown – it was planned to be a residential </a:t>
            </a:r>
            <a:r>
              <a:rPr lang="en-US" sz="2400" dirty="0" err="1">
                <a:latin typeface="Helvetica" pitchFamily="2" charset="0"/>
              </a:rPr>
              <a:t>programme</a:t>
            </a:r>
            <a:r>
              <a:rPr lang="en-US" sz="2400" dirty="0">
                <a:latin typeface="Helvetica" pitchFamily="2" charset="0"/>
              </a:rPr>
              <a:t>. </a:t>
            </a:r>
          </a:p>
          <a:p>
            <a:pPr>
              <a:lnSpc>
                <a:spcPct val="110000"/>
              </a:lnSpc>
            </a:pPr>
            <a:r>
              <a:rPr lang="en-US" sz="2400" dirty="0">
                <a:latin typeface="Helvetica" pitchFamily="2" charset="0"/>
              </a:rPr>
              <a:t>85 Fellows in 3 cohorts from 17 universities: 2021, 2022 and 2023;</a:t>
            </a:r>
          </a:p>
          <a:p>
            <a:pPr>
              <a:lnSpc>
                <a:spcPct val="110000"/>
              </a:lnSpc>
            </a:pPr>
            <a:r>
              <a:rPr lang="en-US" sz="2400" dirty="0">
                <a:latin typeface="Helvetica" pitchFamily="2" charset="0"/>
              </a:rPr>
              <a:t>45 Fellows in Mathematics (pure and applied) and 38 in statistics;</a:t>
            </a:r>
          </a:p>
          <a:p>
            <a:pPr>
              <a:lnSpc>
                <a:spcPct val="110000"/>
              </a:lnSpc>
            </a:pPr>
            <a:r>
              <a:rPr lang="en-US" sz="2400" dirty="0">
                <a:latin typeface="Helvetica" pitchFamily="2" charset="0"/>
              </a:rPr>
              <a:t>52 males and 33 females. </a:t>
            </a:r>
          </a:p>
          <a:p>
            <a:pPr>
              <a:lnSpc>
                <a:spcPct val="110000"/>
              </a:lnSpc>
            </a:pPr>
            <a:r>
              <a:rPr lang="en-US" sz="2400" dirty="0">
                <a:latin typeface="Helvetica" pitchFamily="2" charset="0"/>
              </a:rPr>
              <a:t>12 each from NWU and Wits and 10 each from UP and UKZN.</a:t>
            </a:r>
          </a:p>
          <a:p>
            <a:pPr>
              <a:lnSpc>
                <a:spcPct val="110000"/>
              </a:lnSpc>
            </a:pPr>
            <a:r>
              <a:rPr lang="en-US" sz="2400" dirty="0">
                <a:latin typeface="Helvetica" pitchFamily="2" charset="0"/>
              </a:rPr>
              <a:t>R1 735 000 in discretionary grants;</a:t>
            </a:r>
          </a:p>
          <a:p>
            <a:pPr>
              <a:lnSpc>
                <a:spcPct val="110000"/>
              </a:lnSpc>
            </a:pPr>
            <a:r>
              <a:rPr lang="en-US" sz="2400" dirty="0">
                <a:latin typeface="Helvetica" pitchFamily="2" charset="0"/>
              </a:rPr>
              <a:t>Two accepted academic positions in UK and US;</a:t>
            </a:r>
          </a:p>
          <a:p>
            <a:pPr>
              <a:lnSpc>
                <a:spcPct val="110000"/>
              </a:lnSpc>
            </a:pPr>
            <a:r>
              <a:rPr lang="en-US" sz="2400" dirty="0">
                <a:latin typeface="Helvetica" pitchFamily="2" charset="0"/>
              </a:rPr>
              <a:t>4 at the Associate Professor level;</a:t>
            </a: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3889719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77500" lnSpcReduction="20000"/>
          </a:bodyPr>
          <a:lstStyle/>
          <a:p>
            <a:pPr marL="0" indent="0">
              <a:lnSpc>
                <a:spcPct val="110000"/>
              </a:lnSpc>
              <a:buNone/>
            </a:pPr>
            <a:r>
              <a:rPr lang="en-US" sz="2400" b="1" dirty="0">
                <a:latin typeface="Helvetica" pitchFamily="2" charset="0"/>
              </a:rPr>
              <a:t>Research interests: work in progress</a:t>
            </a:r>
          </a:p>
          <a:p>
            <a:pPr>
              <a:lnSpc>
                <a:spcPct val="110000"/>
              </a:lnSpc>
            </a:pPr>
            <a:r>
              <a:rPr lang="en-US" sz="2400" dirty="0">
                <a:latin typeface="Helvetica" pitchFamily="2" charset="0"/>
              </a:rPr>
              <a:t>Bayesian statistics;</a:t>
            </a:r>
          </a:p>
          <a:p>
            <a:pPr>
              <a:lnSpc>
                <a:spcPct val="110000"/>
              </a:lnSpc>
            </a:pPr>
            <a:r>
              <a:rPr lang="en-US" sz="2400" dirty="0">
                <a:latin typeface="Helvetica" pitchFamily="2" charset="0"/>
              </a:rPr>
              <a:t>Goodness-of-fit;</a:t>
            </a:r>
          </a:p>
          <a:p>
            <a:pPr>
              <a:lnSpc>
                <a:spcPct val="110000"/>
              </a:lnSpc>
            </a:pPr>
            <a:r>
              <a:rPr lang="en-US" sz="2400" dirty="0">
                <a:latin typeface="Helvetica" pitchFamily="2" charset="0"/>
              </a:rPr>
              <a:t>Survival analysis; Markov chain models</a:t>
            </a:r>
          </a:p>
          <a:p>
            <a:pPr>
              <a:lnSpc>
                <a:spcPct val="110000"/>
              </a:lnSpc>
            </a:pPr>
            <a:r>
              <a:rPr lang="en-US" sz="2400" dirty="0">
                <a:latin typeface="Helvetica" pitchFamily="2" charset="0"/>
              </a:rPr>
              <a:t>Biplots for compositional data;</a:t>
            </a:r>
          </a:p>
          <a:p>
            <a:pPr>
              <a:lnSpc>
                <a:spcPct val="110000"/>
              </a:lnSpc>
            </a:pPr>
            <a:r>
              <a:rPr lang="en-US" sz="2400" dirty="0">
                <a:latin typeface="Helvetica" pitchFamily="2" charset="0"/>
              </a:rPr>
              <a:t>Biostatistics: infectious diseases;</a:t>
            </a:r>
          </a:p>
          <a:p>
            <a:pPr>
              <a:lnSpc>
                <a:spcPct val="110000"/>
              </a:lnSpc>
            </a:pPr>
            <a:r>
              <a:rPr lang="en-US" sz="2400" dirty="0">
                <a:latin typeface="Helvetica" pitchFamily="2" charset="0"/>
              </a:rPr>
              <a:t>Credit risk analysis;</a:t>
            </a:r>
          </a:p>
          <a:p>
            <a:pPr>
              <a:lnSpc>
                <a:spcPct val="110000"/>
              </a:lnSpc>
            </a:pPr>
            <a:r>
              <a:rPr lang="en-US" sz="2400" dirty="0">
                <a:latin typeface="Helvetica" pitchFamily="2" charset="0"/>
              </a:rPr>
              <a:t>Deep learning: AI in healthcare;</a:t>
            </a:r>
          </a:p>
          <a:p>
            <a:pPr>
              <a:lnSpc>
                <a:spcPct val="110000"/>
              </a:lnSpc>
            </a:pPr>
            <a:r>
              <a:rPr lang="en-US" sz="2400">
                <a:latin typeface="Helvetica" pitchFamily="2" charset="0"/>
              </a:rPr>
              <a:t>Econometrics and </a:t>
            </a:r>
            <a:r>
              <a:rPr lang="en-US" sz="2400" dirty="0">
                <a:latin typeface="Helvetica" pitchFamily="2" charset="0"/>
              </a:rPr>
              <a:t>financial statistics;</a:t>
            </a:r>
          </a:p>
          <a:p>
            <a:pPr>
              <a:lnSpc>
                <a:spcPct val="110000"/>
              </a:lnSpc>
            </a:pPr>
            <a:r>
              <a:rPr lang="en-US" sz="2400" dirty="0">
                <a:latin typeface="Helvetica" pitchFamily="2" charset="0"/>
              </a:rPr>
              <a:t>Parametric and non-parametric analysis;</a:t>
            </a:r>
          </a:p>
          <a:p>
            <a:pPr>
              <a:lnSpc>
                <a:spcPct val="110000"/>
              </a:lnSpc>
            </a:pPr>
            <a:r>
              <a:rPr lang="en-US" sz="2400" dirty="0">
                <a:latin typeface="Helvetica" pitchFamily="2" charset="0"/>
              </a:rPr>
              <a:t>Statistical modelling;</a:t>
            </a:r>
          </a:p>
          <a:p>
            <a:pPr>
              <a:lnSpc>
                <a:spcPct val="110000"/>
              </a:lnSpc>
            </a:pPr>
            <a:r>
              <a:rPr lang="en-US" sz="2400" dirty="0">
                <a:latin typeface="Helvetica" pitchFamily="2" charset="0"/>
              </a:rPr>
              <a:t>Etc. etc. etc. etc. etc. </a:t>
            </a:r>
          </a:p>
          <a:p>
            <a:pPr>
              <a:lnSpc>
                <a:spcPct val="110000"/>
              </a:lnSpc>
            </a:pPr>
            <a:r>
              <a:rPr lang="en-US" sz="2400" b="1" dirty="0">
                <a:latin typeface="Helvetica" pitchFamily="2" charset="0"/>
              </a:rPr>
              <a:t>Question: </a:t>
            </a:r>
            <a:r>
              <a:rPr lang="en-US" sz="2400" dirty="0">
                <a:latin typeface="Helvetica" pitchFamily="2" charset="0"/>
              </a:rPr>
              <a:t>are there any critical gaps, i.e. important research areas not covered?</a:t>
            </a:r>
            <a:endParaRPr lang="en-US" sz="2400" b="1"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181377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lnSpcReduction="10000"/>
          </a:bodyPr>
          <a:lstStyle/>
          <a:p>
            <a:pPr marL="0" indent="0">
              <a:lnSpc>
                <a:spcPct val="110000"/>
              </a:lnSpc>
              <a:buNone/>
            </a:pPr>
            <a:r>
              <a:rPr lang="en-US" sz="2400" dirty="0">
                <a:latin typeface="Helvetica" pitchFamily="2" charset="0"/>
              </a:rPr>
              <a:t>CHATGBT SUMMARIES</a:t>
            </a:r>
          </a:p>
          <a:p>
            <a:pPr algn="just">
              <a:lnSpc>
                <a:spcPct val="10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Speakers acknowledge the value of networking within the discipline, with some participants sharing how the program has helped them in building connections and gaining confidence in their academic pursuits.</a:t>
            </a:r>
            <a:r>
              <a:rPr lang="en-US" sz="2400" dirty="0">
                <a:effectLst/>
              </a:rPr>
              <a:t> </a:t>
            </a:r>
            <a:endParaRPr lang="en-US" sz="2400" dirty="0">
              <a:effectLst/>
              <a:latin typeface="Helvetica" pitchFamily="2" charset="0"/>
            </a:endParaRPr>
          </a:p>
          <a:p>
            <a:pPr algn="just">
              <a:lnSpc>
                <a:spcPct val="100000"/>
              </a:lnSpc>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Speaker 1 and others emphasize the importance of sharing personal academic journeys to inspire and guide early career academics. They discuss the value of learning from the experiences and struggles of more established academics.</a:t>
            </a:r>
          </a:p>
          <a:p>
            <a:pPr algn="just">
              <a:lnSpc>
                <a:spcPct val="10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conversation concludes with a discussion on creating a sustainable community among early career mathematical scientists. Ideas include newsletters, information sharing, and maintaining connections beyond the program.</a:t>
            </a:r>
            <a:r>
              <a:rPr lang="en-US" sz="2400" dirty="0">
                <a:effectLst/>
              </a:rPr>
              <a:t> </a:t>
            </a:r>
            <a:endParaRPr lang="en-US" sz="2400" dirty="0">
              <a:latin typeface="Helvetica" pitchFamily="2" charset="0"/>
            </a:endParaRPr>
          </a:p>
          <a:p>
            <a:pPr algn="just">
              <a:lnSpc>
                <a:spcPct val="100000"/>
              </a:lnSpc>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Overall, the discussion reflects a collective effort to enhance the career paths of early career mathematical scientists through shared experiences, discipline-specific programs, active engagement, and community building.</a:t>
            </a:r>
          </a:p>
          <a:p>
            <a:pPr marL="0" indent="0">
              <a:lnSpc>
                <a:spcPct val="110000"/>
              </a:lnSpc>
              <a:buNone/>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2647348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a:bodyPr>
          <a:lstStyle/>
          <a:p>
            <a:pPr marL="0" indent="0">
              <a:lnSpc>
                <a:spcPct val="110000"/>
              </a:lnSpc>
              <a:buNone/>
            </a:pPr>
            <a:r>
              <a:rPr lang="en-US" sz="2400" dirty="0">
                <a:latin typeface="Helvetica" pitchFamily="2" charset="0"/>
              </a:rPr>
              <a:t>CHATGBT SUMMARIES</a:t>
            </a:r>
          </a:p>
          <a:p>
            <a:pPr>
              <a:lnSpc>
                <a:spcPct val="110000"/>
              </a:lnSpc>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Career Advancement and Promotions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Many participants noted that the project contributed to their career advancement, such as aiding in promotions to higher academic positions (e.g., senior lecturer), attending conferences, and gaining recognition in their field.</a:t>
            </a:r>
          </a:p>
          <a:p>
            <a:pPr>
              <a:lnSpc>
                <a:spcPct val="110000"/>
              </a:lnSpc>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Networking and Collaboration Opportunities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project seems to have provided valuable networking opportunities, allowing participants to interact with peers and leading researchers, which they perceived as beneficial for their future career paths.</a:t>
            </a:r>
          </a:p>
          <a:p>
            <a:pPr>
              <a:lnSpc>
                <a:spcPct val="110000"/>
              </a:lnSpc>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Research and Academic Contributions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 significant number of responses highlight the project's impact on research capabilities. Participants mentioned developing new research ideas, contributing to their PhD studies, co-supervising students, and enhancing their research outputs.</a:t>
            </a:r>
          </a:p>
          <a:p>
            <a:pPr>
              <a:lnSpc>
                <a:spcPct val="110000"/>
              </a:lnSpc>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Overall, the project appears to have had a multifaceted impact, contributing to career advancement, research development, skill enhancement, networking, supervisory roles, and personal growth among the participants.</a:t>
            </a: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406454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NGA(</a:t>
            </a:r>
            <a:r>
              <a:rPr lang="en-US" sz="3600" b="1" dirty="0" err="1">
                <a:latin typeface="Helvetica" pitchFamily="2" charset="0"/>
              </a:rPr>
              <a:t>MaSS</a:t>
            </a:r>
            <a:r>
              <a:rPr lang="en-US" sz="3600" b="1" dirty="0">
                <a:latin typeface="Helvetica" pitchFamily="2" charset="0"/>
              </a:rPr>
              <a:t>) database</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77500" lnSpcReduction="20000"/>
          </a:bodyPr>
          <a:lstStyle/>
          <a:p>
            <a:pPr marL="0" indent="0">
              <a:lnSpc>
                <a:spcPct val="110000"/>
              </a:lnSpc>
              <a:buNone/>
            </a:pPr>
            <a:r>
              <a:rPr lang="en-US" sz="2400" b="1" dirty="0">
                <a:latin typeface="Helvetica" pitchFamily="2" charset="0"/>
              </a:rPr>
              <a:t>Research interests: work in progress</a:t>
            </a:r>
          </a:p>
          <a:p>
            <a:pPr>
              <a:lnSpc>
                <a:spcPct val="110000"/>
              </a:lnSpc>
            </a:pPr>
            <a:r>
              <a:rPr lang="en-US" sz="2400" dirty="0">
                <a:latin typeface="Helvetica" pitchFamily="2" charset="0"/>
              </a:rPr>
              <a:t>Bayesian statistics;</a:t>
            </a:r>
          </a:p>
          <a:p>
            <a:pPr>
              <a:lnSpc>
                <a:spcPct val="110000"/>
              </a:lnSpc>
            </a:pPr>
            <a:r>
              <a:rPr lang="en-US" sz="2400" dirty="0">
                <a:latin typeface="Helvetica" pitchFamily="2" charset="0"/>
              </a:rPr>
              <a:t>Goodness-of-fit;</a:t>
            </a:r>
          </a:p>
          <a:p>
            <a:pPr>
              <a:lnSpc>
                <a:spcPct val="110000"/>
              </a:lnSpc>
            </a:pPr>
            <a:r>
              <a:rPr lang="en-US" sz="2400" dirty="0">
                <a:latin typeface="Helvetica" pitchFamily="2" charset="0"/>
              </a:rPr>
              <a:t>Survival analysis; Markov chain models</a:t>
            </a:r>
          </a:p>
          <a:p>
            <a:pPr>
              <a:lnSpc>
                <a:spcPct val="110000"/>
              </a:lnSpc>
            </a:pPr>
            <a:r>
              <a:rPr lang="en-US" sz="2400" dirty="0">
                <a:latin typeface="Helvetica" pitchFamily="2" charset="0"/>
              </a:rPr>
              <a:t>Biplots for compositional data;</a:t>
            </a:r>
          </a:p>
          <a:p>
            <a:pPr>
              <a:lnSpc>
                <a:spcPct val="110000"/>
              </a:lnSpc>
            </a:pPr>
            <a:r>
              <a:rPr lang="en-US" sz="2400" dirty="0">
                <a:latin typeface="Helvetica" pitchFamily="2" charset="0"/>
              </a:rPr>
              <a:t>Biostatistics: infectious diseases;</a:t>
            </a:r>
          </a:p>
          <a:p>
            <a:pPr>
              <a:lnSpc>
                <a:spcPct val="110000"/>
              </a:lnSpc>
            </a:pPr>
            <a:r>
              <a:rPr lang="en-US" sz="2400" dirty="0">
                <a:latin typeface="Helvetica" pitchFamily="2" charset="0"/>
              </a:rPr>
              <a:t>Credit risk analysis;</a:t>
            </a:r>
          </a:p>
          <a:p>
            <a:pPr>
              <a:lnSpc>
                <a:spcPct val="110000"/>
              </a:lnSpc>
            </a:pPr>
            <a:r>
              <a:rPr lang="en-US" sz="2400" dirty="0">
                <a:latin typeface="Helvetica" pitchFamily="2" charset="0"/>
              </a:rPr>
              <a:t>Deep learning: AI in healthcare;</a:t>
            </a:r>
          </a:p>
          <a:p>
            <a:pPr>
              <a:lnSpc>
                <a:spcPct val="110000"/>
              </a:lnSpc>
            </a:pPr>
            <a:r>
              <a:rPr lang="en-US" sz="2400">
                <a:latin typeface="Helvetica" pitchFamily="2" charset="0"/>
              </a:rPr>
              <a:t>Econometrics and </a:t>
            </a:r>
            <a:r>
              <a:rPr lang="en-US" sz="2400" dirty="0">
                <a:latin typeface="Helvetica" pitchFamily="2" charset="0"/>
              </a:rPr>
              <a:t>financial statistics;</a:t>
            </a:r>
          </a:p>
          <a:p>
            <a:pPr>
              <a:lnSpc>
                <a:spcPct val="110000"/>
              </a:lnSpc>
            </a:pPr>
            <a:r>
              <a:rPr lang="en-US" sz="2400" dirty="0">
                <a:latin typeface="Helvetica" pitchFamily="2" charset="0"/>
              </a:rPr>
              <a:t>Parametric and non-parametric analysis;</a:t>
            </a:r>
          </a:p>
          <a:p>
            <a:pPr>
              <a:lnSpc>
                <a:spcPct val="110000"/>
              </a:lnSpc>
            </a:pPr>
            <a:r>
              <a:rPr lang="en-US" sz="2400" dirty="0">
                <a:latin typeface="Helvetica" pitchFamily="2" charset="0"/>
              </a:rPr>
              <a:t>Statistical modelling;</a:t>
            </a:r>
          </a:p>
          <a:p>
            <a:pPr>
              <a:lnSpc>
                <a:spcPct val="110000"/>
              </a:lnSpc>
            </a:pPr>
            <a:r>
              <a:rPr lang="en-US" sz="2400" dirty="0">
                <a:latin typeface="Helvetica" pitchFamily="2" charset="0"/>
              </a:rPr>
              <a:t>Etc. etc. etc. etc. etc. </a:t>
            </a:r>
          </a:p>
          <a:p>
            <a:pPr>
              <a:lnSpc>
                <a:spcPct val="110000"/>
              </a:lnSpc>
            </a:pPr>
            <a:r>
              <a:rPr lang="en-US" sz="2400" b="1" dirty="0">
                <a:latin typeface="Helvetica" pitchFamily="2" charset="0"/>
              </a:rPr>
              <a:t>Question: </a:t>
            </a:r>
            <a:r>
              <a:rPr lang="en-US" sz="2400" dirty="0">
                <a:latin typeface="Helvetica" pitchFamily="2" charset="0"/>
              </a:rPr>
              <a:t>are there any critical gaps, i.e. important research areas not covered?</a:t>
            </a:r>
            <a:endParaRPr lang="en-US" sz="2400" b="1"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132113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Early career mathematical scientists portfolio: 2024 to 2030</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a:bodyPr>
          <a:lstStyle/>
          <a:p>
            <a:pPr marL="0" indent="0">
              <a:lnSpc>
                <a:spcPct val="110000"/>
              </a:lnSpc>
              <a:buNone/>
            </a:pPr>
            <a:r>
              <a:rPr lang="en-US" sz="2400" b="1" dirty="0">
                <a:latin typeface="Helvetica" pitchFamily="2" charset="0"/>
              </a:rPr>
              <a:t>Priority One: </a:t>
            </a:r>
            <a:r>
              <a:rPr lang="en-US" sz="2400" dirty="0">
                <a:latin typeface="Helvetica" pitchFamily="2" charset="0"/>
              </a:rPr>
              <a:t>PhD registration and completion. This will include</a:t>
            </a:r>
          </a:p>
          <a:p>
            <a:pPr>
              <a:lnSpc>
                <a:spcPct val="110000"/>
              </a:lnSpc>
            </a:pPr>
            <a:r>
              <a:rPr lang="en-US" sz="2400" dirty="0">
                <a:latin typeface="Helvetica" pitchFamily="2" charset="0"/>
              </a:rPr>
              <a:t>M.Sc. Completion by those currently registered;</a:t>
            </a:r>
          </a:p>
          <a:p>
            <a:pPr>
              <a:lnSpc>
                <a:spcPct val="110000"/>
              </a:lnSpc>
            </a:pPr>
            <a:r>
              <a:rPr lang="en-US" sz="2400" dirty="0">
                <a:latin typeface="Helvetica" pitchFamily="2" charset="0"/>
              </a:rPr>
              <a:t>Pre-doctoral graduate schools to assist with </a:t>
            </a:r>
            <a:r>
              <a:rPr lang="en-US" sz="2400" dirty="0" err="1">
                <a:latin typeface="Helvetica" pitchFamily="2" charset="0"/>
              </a:rPr>
              <a:t>broadenening</a:t>
            </a:r>
            <a:r>
              <a:rPr lang="en-US" sz="2400" dirty="0">
                <a:latin typeface="Helvetica" pitchFamily="2" charset="0"/>
              </a:rPr>
              <a:t> knowledge and preparing a PhD proposal;</a:t>
            </a:r>
          </a:p>
          <a:p>
            <a:pPr>
              <a:lnSpc>
                <a:spcPct val="110000"/>
              </a:lnSpc>
            </a:pPr>
            <a:r>
              <a:rPr lang="en-US" sz="2400" dirty="0">
                <a:latin typeface="Helvetica" pitchFamily="2" charset="0"/>
              </a:rPr>
              <a:t>Time-off to write up PhD thesis: staff replacement.</a:t>
            </a:r>
          </a:p>
          <a:p>
            <a:pPr marL="0" indent="0">
              <a:lnSpc>
                <a:spcPct val="110000"/>
              </a:lnSpc>
              <a:buNone/>
            </a:pPr>
            <a:r>
              <a:rPr lang="en-US" sz="2400" b="1" dirty="0">
                <a:latin typeface="Helvetica" pitchFamily="2" charset="0"/>
              </a:rPr>
              <a:t>Priority Two: </a:t>
            </a:r>
            <a:r>
              <a:rPr lang="en-US" sz="2400" dirty="0">
                <a:latin typeface="Helvetica" pitchFamily="2" charset="0"/>
              </a:rPr>
              <a:t>A focus of early career statisticians – completed PhD within last N years. This will include</a:t>
            </a:r>
          </a:p>
          <a:p>
            <a:pPr>
              <a:lnSpc>
                <a:spcPct val="110000"/>
              </a:lnSpc>
            </a:pPr>
            <a:r>
              <a:rPr lang="en-US" sz="2400" dirty="0">
                <a:latin typeface="Helvetica" pitchFamily="2" charset="0"/>
              </a:rPr>
              <a:t>Academic career development;</a:t>
            </a:r>
          </a:p>
          <a:p>
            <a:pPr>
              <a:lnSpc>
                <a:spcPct val="110000"/>
              </a:lnSpc>
            </a:pPr>
            <a:r>
              <a:rPr lang="en-US" sz="2400" dirty="0">
                <a:latin typeface="Helvetica" pitchFamily="2" charset="0"/>
              </a:rPr>
              <a:t>Local collaboration networks;</a:t>
            </a:r>
          </a:p>
          <a:p>
            <a:pPr>
              <a:lnSpc>
                <a:spcPct val="110000"/>
              </a:lnSpc>
            </a:pPr>
            <a:r>
              <a:rPr lang="en-US" sz="2400" dirty="0">
                <a:latin typeface="Helvetica" pitchFamily="2" charset="0"/>
              </a:rPr>
              <a:t> International collaboration networks;</a:t>
            </a: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1630907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Early career mathematical scientists portfolio: 2024 to 2030</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a:bodyPr>
          <a:lstStyle/>
          <a:p>
            <a:pPr marL="0" indent="0">
              <a:lnSpc>
                <a:spcPct val="110000"/>
              </a:lnSpc>
              <a:buNone/>
            </a:pPr>
            <a:r>
              <a:rPr lang="en-US" sz="2400" b="1" dirty="0">
                <a:latin typeface="Helvetica" pitchFamily="2" charset="0"/>
              </a:rPr>
              <a:t>Priority Two: </a:t>
            </a:r>
            <a:r>
              <a:rPr lang="en-US" sz="2400" dirty="0">
                <a:latin typeface="Helvetica" pitchFamily="2" charset="0"/>
              </a:rPr>
              <a:t>A focus of early career statisticians – completed PhD within last N years. This will include</a:t>
            </a:r>
          </a:p>
          <a:p>
            <a:pPr>
              <a:lnSpc>
                <a:spcPct val="110000"/>
              </a:lnSpc>
            </a:pPr>
            <a:r>
              <a:rPr lang="en-US" sz="2400" dirty="0">
                <a:latin typeface="Helvetica" pitchFamily="2" charset="0"/>
              </a:rPr>
              <a:t>Mobility: (a) consultation visits to supervisors; (b) visit local and international collaborators; (c) research institutes and </a:t>
            </a:r>
            <a:r>
              <a:rPr lang="en-US" sz="2400" dirty="0" err="1">
                <a:latin typeface="Helvetica" pitchFamily="2" charset="0"/>
              </a:rPr>
              <a:t>instituions</a:t>
            </a:r>
            <a:r>
              <a:rPr lang="en-US" sz="2400" dirty="0">
                <a:latin typeface="Helvetica" pitchFamily="2" charset="0"/>
              </a:rPr>
              <a:t> to broaden and deepen knowledge in areas of research interests.</a:t>
            </a:r>
          </a:p>
          <a:p>
            <a:pPr marL="0" indent="0">
              <a:lnSpc>
                <a:spcPct val="110000"/>
              </a:lnSpc>
              <a:buNone/>
            </a:pPr>
            <a:r>
              <a:rPr lang="en-US" sz="2400" b="1" dirty="0">
                <a:latin typeface="Helvetica" pitchFamily="2" charset="0"/>
              </a:rPr>
              <a:t>Targets:</a:t>
            </a:r>
          </a:p>
          <a:p>
            <a:pPr>
              <a:lnSpc>
                <a:spcPct val="110000"/>
              </a:lnSpc>
            </a:pPr>
            <a:r>
              <a:rPr lang="en-US" sz="2400" dirty="0">
                <a:latin typeface="Helvetica" pitchFamily="2" charset="0"/>
              </a:rPr>
              <a:t>By 2030 all early career statisticians currently under 4o years old will have completed their PhDs;</a:t>
            </a:r>
          </a:p>
          <a:p>
            <a:pPr>
              <a:lnSpc>
                <a:spcPct val="110000"/>
              </a:lnSpc>
            </a:pPr>
            <a:r>
              <a:rPr lang="en-US" sz="2400" dirty="0">
                <a:latin typeface="Helvetica" pitchFamily="2" charset="0"/>
              </a:rPr>
              <a:t>Early career statisticians will send no more than five years in each academic category , i.e. no more than 5 years to meet promotion requirements. </a:t>
            </a:r>
          </a:p>
        </p:txBody>
      </p:sp>
    </p:spTree>
    <p:extLst>
      <p:ext uri="{BB962C8B-B14F-4D97-AF65-F5344CB8AC3E}">
        <p14:creationId xmlns:p14="http://schemas.microsoft.com/office/powerpoint/2010/main" val="170500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Early career mathematical scientists portfolio: 2024 to 2030</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a:bodyPr>
          <a:lstStyle/>
          <a:p>
            <a:pPr marL="0" indent="0">
              <a:lnSpc>
                <a:spcPct val="110000"/>
              </a:lnSpc>
              <a:buNone/>
            </a:pPr>
            <a:r>
              <a:rPr lang="en-US" sz="2400" b="1" dirty="0">
                <a:latin typeface="Helvetica" pitchFamily="2" charset="0"/>
              </a:rPr>
              <a:t>Priority Three: </a:t>
            </a:r>
            <a:r>
              <a:rPr lang="en-US" sz="2400" dirty="0">
                <a:latin typeface="Helvetica" pitchFamily="2" charset="0"/>
              </a:rPr>
              <a:t>develop a more comprehensive database of early career and graduate academic statisticians;</a:t>
            </a:r>
          </a:p>
          <a:p>
            <a:pPr marL="0" indent="0">
              <a:lnSpc>
                <a:spcPct val="110000"/>
              </a:lnSpc>
              <a:buNone/>
            </a:pPr>
            <a:r>
              <a:rPr lang="en-US" sz="2400" b="1" dirty="0">
                <a:latin typeface="Helvetica" pitchFamily="2" charset="0"/>
              </a:rPr>
              <a:t>Priority Four: </a:t>
            </a:r>
            <a:r>
              <a:rPr lang="en-US" sz="2400" dirty="0">
                <a:latin typeface="Helvetica" pitchFamily="2" charset="0"/>
              </a:rPr>
              <a:t>establish an early </a:t>
            </a:r>
            <a:r>
              <a:rPr lang="en-US" sz="2400">
                <a:latin typeface="Helvetica" pitchFamily="2" charset="0"/>
              </a:rPr>
              <a:t>career statisticians </a:t>
            </a:r>
            <a:r>
              <a:rPr lang="en-US" sz="2400" dirty="0">
                <a:latin typeface="Helvetica" pitchFamily="2" charset="0"/>
              </a:rPr>
              <a:t>division within SASA and a national early career mathematical scientists forum.</a:t>
            </a:r>
            <a:endParaRPr lang="en-US" sz="2400" b="1" dirty="0">
              <a:latin typeface="Helvetica" pitchFamily="2" charset="0"/>
            </a:endParaRPr>
          </a:p>
        </p:txBody>
      </p:sp>
    </p:spTree>
    <p:extLst>
      <p:ext uri="{BB962C8B-B14F-4D97-AF65-F5344CB8AC3E}">
        <p14:creationId xmlns:p14="http://schemas.microsoft.com/office/powerpoint/2010/main" val="93977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180623"/>
            <a:ext cx="9369631" cy="1061156"/>
          </a:xfrm>
        </p:spPr>
        <p:txBody>
          <a:bodyPr>
            <a:noAutofit/>
          </a:bodyPr>
          <a:lstStyle/>
          <a:p>
            <a:pPr algn="ctr"/>
            <a:r>
              <a:rPr lang="en-US" sz="3600" b="1" dirty="0">
                <a:latin typeface="Helvetica" pitchFamily="2" charset="0"/>
              </a:rPr>
              <a:t>Introduction</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982133"/>
            <a:ext cx="9369631" cy="5350935"/>
          </a:xfrm>
        </p:spPr>
        <p:txBody>
          <a:bodyPr>
            <a:normAutofit fontScale="92500" lnSpcReduction="10000"/>
          </a:bodyPr>
          <a:lstStyle/>
          <a:p>
            <a:pPr>
              <a:lnSpc>
                <a:spcPct val="110000"/>
              </a:lnSpc>
            </a:pPr>
            <a:r>
              <a:rPr lang="en-US" sz="2400" dirty="0">
                <a:latin typeface="Helvetica" pitchFamily="2" charset="0"/>
              </a:rPr>
              <a:t>Since 1995, there has been a plethora of initiatives launched within the National System of Innovation (mainly by public sector partners) aimed at early career academics;</a:t>
            </a:r>
          </a:p>
          <a:p>
            <a:pPr>
              <a:lnSpc>
                <a:spcPct val="110000"/>
              </a:lnSpc>
            </a:pPr>
            <a:r>
              <a:rPr lang="en-US" sz="2400" b="1" dirty="0">
                <a:latin typeface="Helvetica" pitchFamily="2" charset="0"/>
              </a:rPr>
              <a:t>Question: </a:t>
            </a:r>
            <a:r>
              <a:rPr lang="en-US" sz="2400" dirty="0">
                <a:latin typeface="Helvetica" pitchFamily="2" charset="0"/>
              </a:rPr>
              <a:t>what are the dimensions that have been addressed by such interventions? For example, transformation in terms of race and gender and ………knowledgebase?;   </a:t>
            </a:r>
          </a:p>
          <a:p>
            <a:pPr>
              <a:lnSpc>
                <a:spcPct val="110000"/>
              </a:lnSpc>
            </a:pPr>
            <a:r>
              <a:rPr lang="en-US" sz="2400" dirty="0">
                <a:latin typeface="Helvetica" pitchFamily="2" charset="0"/>
              </a:rPr>
              <a:t>Are there areas that have, up to now, been neglected?</a:t>
            </a:r>
          </a:p>
          <a:p>
            <a:pPr>
              <a:lnSpc>
                <a:spcPct val="110000"/>
              </a:lnSpc>
            </a:pPr>
            <a:r>
              <a:rPr lang="en-US" sz="2400" dirty="0">
                <a:latin typeface="Helvetica" pitchFamily="2" charset="0"/>
              </a:rPr>
              <a:t>Voices of Early Career Academics;</a:t>
            </a:r>
          </a:p>
          <a:p>
            <a:pPr>
              <a:lnSpc>
                <a:spcPct val="110000"/>
              </a:lnSpc>
            </a:pPr>
            <a:r>
              <a:rPr lang="en-US" sz="2400" dirty="0">
                <a:latin typeface="Helvetica" pitchFamily="2" charset="0"/>
              </a:rPr>
              <a:t>An investment in Early Career Academics is an investment into a vibrant future of the National Science System; what obligations does the current leadership have in shaping that future? </a:t>
            </a:r>
          </a:p>
          <a:p>
            <a:pPr>
              <a:lnSpc>
                <a:spcPct val="110000"/>
              </a:lnSpc>
            </a:pPr>
            <a:r>
              <a:rPr lang="en-US" sz="2400" dirty="0">
                <a:latin typeface="Helvetica" pitchFamily="2" charset="0"/>
              </a:rPr>
              <a:t>Is there a ‘summative’ report that highlights coherence or inconsistencies within or </a:t>
            </a:r>
            <a:r>
              <a:rPr lang="en-US" sz="2400">
                <a:latin typeface="Helvetica" pitchFamily="2" charset="0"/>
              </a:rPr>
              <a:t>amongst these </a:t>
            </a:r>
            <a:r>
              <a:rPr lang="en-US" sz="2400" dirty="0">
                <a:latin typeface="Helvetica" pitchFamily="2" charset="0"/>
              </a:rPr>
              <a:t>interventions?</a:t>
            </a: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186059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1798372" y="6304158"/>
            <a:ext cx="7031685" cy="247312"/>
          </a:xfrm>
        </p:spPr>
        <p:txBody>
          <a:bodyPr/>
          <a:lstStyle/>
          <a:p>
            <a:r>
              <a:rPr lang="en-ZA" dirty="0"/>
              <a:t>NGA(</a:t>
            </a:r>
            <a:r>
              <a:rPr lang="en-ZA" dirty="0" err="1"/>
              <a:t>MaSS</a:t>
            </a:r>
            <a:r>
              <a:rPr lang="en-ZA" dirty="0"/>
              <a:t>)@UP: Securing the future of the Mathematical Sciences</a:t>
            </a:r>
          </a:p>
        </p:txBody>
      </p:sp>
      <p:pic>
        <p:nvPicPr>
          <p:cNvPr id="5" name="Picture 4" descr="Logo&#10;&#10;Description automatically generated">
            <a:extLst>
              <a:ext uri="{FF2B5EF4-FFF2-40B4-BE49-F238E27FC236}">
                <a16:creationId xmlns:a16="http://schemas.microsoft.com/office/drawing/2014/main" id="{DD2AA436-24E4-4F60-9290-B509452CBA27}"/>
              </a:ext>
            </a:extLst>
          </p:cNvPr>
          <p:cNvPicPr>
            <a:picLocks noChangeAspect="1"/>
          </p:cNvPicPr>
          <p:nvPr/>
        </p:nvPicPr>
        <p:blipFill rotWithShape="1">
          <a:blip r:embed="rId2"/>
          <a:srcRect l="23779" r="24468" b="12967"/>
          <a:stretch/>
        </p:blipFill>
        <p:spPr>
          <a:xfrm>
            <a:off x="4763852" y="2708920"/>
            <a:ext cx="2664296" cy="2520280"/>
          </a:xfrm>
          <a:prstGeom prst="rect">
            <a:avLst/>
          </a:prstGeom>
        </p:spPr>
      </p:pic>
      <p:sp>
        <p:nvSpPr>
          <p:cNvPr id="2" name="TextBox 1">
            <a:extLst>
              <a:ext uri="{FF2B5EF4-FFF2-40B4-BE49-F238E27FC236}">
                <a16:creationId xmlns:a16="http://schemas.microsoft.com/office/drawing/2014/main" id="{9F11D382-DB5A-4FDD-A2FC-D3B18685112D}"/>
              </a:ext>
            </a:extLst>
          </p:cNvPr>
          <p:cNvSpPr txBox="1"/>
          <p:nvPr/>
        </p:nvSpPr>
        <p:spPr>
          <a:xfrm>
            <a:off x="4438653" y="1412777"/>
            <a:ext cx="2749984" cy="830997"/>
          </a:xfrm>
          <a:prstGeom prst="rect">
            <a:avLst/>
          </a:prstGeom>
          <a:noFill/>
        </p:spPr>
        <p:txBody>
          <a:bodyPr wrap="none" rtlCol="0">
            <a:spAutoFit/>
          </a:bodyPr>
          <a:lstStyle/>
          <a:p>
            <a:r>
              <a:rPr lang="en-ZA" sz="4800" dirty="0">
                <a:solidFill>
                  <a:schemeClr val="bg1"/>
                </a:solidFill>
              </a:rPr>
              <a:t>Thank You</a:t>
            </a:r>
          </a:p>
        </p:txBody>
      </p:sp>
      <p:cxnSp>
        <p:nvCxnSpPr>
          <p:cNvPr id="7" name="Straight Connector 6">
            <a:extLst>
              <a:ext uri="{FF2B5EF4-FFF2-40B4-BE49-F238E27FC236}">
                <a16:creationId xmlns:a16="http://schemas.microsoft.com/office/drawing/2014/main" id="{F2BA91A9-5B2B-44CD-966F-602A0A00B7CC}"/>
              </a:ext>
            </a:extLst>
          </p:cNvPr>
          <p:cNvCxnSpPr>
            <a:cxnSpLocks/>
          </p:cNvCxnSpPr>
          <p:nvPr/>
        </p:nvCxnSpPr>
        <p:spPr>
          <a:xfrm>
            <a:off x="1798372" y="6093296"/>
            <a:ext cx="818606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71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225631"/>
            <a:ext cx="9369631" cy="1104405"/>
          </a:xfrm>
        </p:spPr>
        <p:txBody>
          <a:bodyPr>
            <a:normAutofit/>
          </a:bodyPr>
          <a:lstStyle/>
          <a:p>
            <a:pPr algn="ctr"/>
            <a:r>
              <a:rPr lang="en-US" sz="3600" b="1" dirty="0">
                <a:latin typeface="Helvetica" pitchFamily="2" charset="0"/>
              </a:rPr>
              <a:t>Definitions and definitions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235034"/>
            <a:ext cx="9369631" cy="4941929"/>
          </a:xfrm>
        </p:spPr>
        <p:txBody>
          <a:bodyPr>
            <a:normAutofit/>
          </a:bodyPr>
          <a:lstStyle/>
          <a:p>
            <a:pPr>
              <a:lnSpc>
                <a:spcPct val="110000"/>
              </a:lnSpc>
            </a:pPr>
            <a:r>
              <a:rPr lang="en-US" sz="2400" b="1" dirty="0">
                <a:latin typeface="Helvetica" pitchFamily="2" charset="0"/>
              </a:rPr>
              <a:t>Terminology: </a:t>
            </a:r>
            <a:r>
              <a:rPr lang="en-US" sz="2400" dirty="0">
                <a:latin typeface="Helvetica" pitchFamily="2" charset="0"/>
              </a:rPr>
              <a:t>(a) early career academics; (b) emerging researchers; (c) early career researchers; (d) next or new generation of academics; (e) early and mid-career researchers (and scholars); </a:t>
            </a:r>
          </a:p>
          <a:p>
            <a:pPr>
              <a:lnSpc>
                <a:spcPct val="110000"/>
              </a:lnSpc>
            </a:pPr>
            <a:r>
              <a:rPr lang="en-US" sz="2400" b="1" dirty="0">
                <a:latin typeface="Helvetica" pitchFamily="2" charset="0"/>
              </a:rPr>
              <a:t>Qualifications: </a:t>
            </a:r>
            <a:r>
              <a:rPr lang="en-US" sz="2400" dirty="0">
                <a:latin typeface="Helvetica" pitchFamily="2" charset="0"/>
              </a:rPr>
              <a:t>(a) completed a PhD within the last N years where 4 &lt; N </a:t>
            </a:r>
            <a:r>
              <a:rPr lang="en-US" sz="2400">
                <a:latin typeface="Helvetica" pitchFamily="2" charset="0"/>
              </a:rPr>
              <a:t>&lt; 11; </a:t>
            </a:r>
            <a:r>
              <a:rPr lang="en-US" sz="2400" dirty="0">
                <a:latin typeface="Helvetica" pitchFamily="2" charset="0"/>
              </a:rPr>
              <a:t>(b) (not) registered for a PhD (or Masters or </a:t>
            </a:r>
            <a:r>
              <a:rPr lang="en-US" sz="2400" dirty="0" err="1">
                <a:latin typeface="Helvetica" pitchFamily="2" charset="0"/>
              </a:rPr>
              <a:t>Honours</a:t>
            </a:r>
            <a:r>
              <a:rPr lang="en-US" sz="2400" dirty="0">
                <a:latin typeface="Helvetica" pitchFamily="2" charset="0"/>
              </a:rPr>
              <a:t>?); </a:t>
            </a:r>
          </a:p>
          <a:p>
            <a:pPr>
              <a:lnSpc>
                <a:spcPct val="110000"/>
              </a:lnSpc>
            </a:pPr>
            <a:r>
              <a:rPr lang="en-US" sz="2400" b="1" dirty="0">
                <a:latin typeface="Helvetica" pitchFamily="2" charset="0"/>
              </a:rPr>
              <a:t>Age: </a:t>
            </a:r>
            <a:r>
              <a:rPr lang="en-US" sz="2400" dirty="0">
                <a:latin typeface="Helvetica" pitchFamily="2" charset="0"/>
              </a:rPr>
              <a:t>(a) at most 35 years old; (b) at most 40 years old; (c) no age restriction; </a:t>
            </a:r>
          </a:p>
          <a:p>
            <a:pPr>
              <a:lnSpc>
                <a:spcPct val="110000"/>
              </a:lnSpc>
            </a:pPr>
            <a:r>
              <a:rPr lang="en-US" sz="2400" b="1" dirty="0">
                <a:latin typeface="Helvetica" pitchFamily="2" charset="0"/>
              </a:rPr>
              <a:t>Employer: </a:t>
            </a:r>
            <a:r>
              <a:rPr lang="en-US" sz="2400" dirty="0">
                <a:latin typeface="Helvetica" pitchFamily="2" charset="0"/>
              </a:rPr>
              <a:t>(a) within the university sector (including postdoctoral fellows?); (b) employed in Government or Industry? </a:t>
            </a:r>
            <a:endParaRPr lang="en-US" sz="2400" b="1" dirty="0">
              <a:latin typeface="Helvetica" pitchFamily="2" charset="0"/>
            </a:endParaRPr>
          </a:p>
        </p:txBody>
      </p:sp>
    </p:spTree>
    <p:extLst>
      <p:ext uri="{BB962C8B-B14F-4D97-AF65-F5344CB8AC3E}">
        <p14:creationId xmlns:p14="http://schemas.microsoft.com/office/powerpoint/2010/main" val="395797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Evolution of ideas about early career academics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lnSpcReduction="10000"/>
          </a:bodyPr>
          <a:lstStyle/>
          <a:p>
            <a:pPr>
              <a:lnSpc>
                <a:spcPct val="110000"/>
              </a:lnSpc>
            </a:pPr>
            <a:r>
              <a:rPr lang="en-US" sz="2400" dirty="0">
                <a:latin typeface="Helvetica" pitchFamily="2" charset="0"/>
              </a:rPr>
              <a:t>1959 Extension of University Education Act: “You are on your own”;</a:t>
            </a:r>
          </a:p>
          <a:p>
            <a:pPr>
              <a:lnSpc>
                <a:spcPct val="110000"/>
              </a:lnSpc>
            </a:pPr>
            <a:r>
              <a:rPr lang="en-US" sz="2400" dirty="0">
                <a:latin typeface="Helvetica" pitchFamily="2" charset="0"/>
              </a:rPr>
              <a:t>Foundation for Research Foundation Development ratings: 1983 onwards. Introduced P- and Y-ratings;</a:t>
            </a:r>
          </a:p>
          <a:p>
            <a:pPr>
              <a:lnSpc>
                <a:spcPct val="110000"/>
              </a:lnSpc>
            </a:pPr>
            <a:r>
              <a:rPr lang="en-US" sz="2400" dirty="0">
                <a:latin typeface="Helvetica" pitchFamily="2" charset="0"/>
              </a:rPr>
              <a:t>“Grow Our Own Timber”: 1980s onwards?</a:t>
            </a:r>
          </a:p>
          <a:p>
            <a:pPr>
              <a:lnSpc>
                <a:spcPct val="110000"/>
              </a:lnSpc>
            </a:pPr>
            <a:r>
              <a:rPr lang="en-US" sz="2400" dirty="0">
                <a:latin typeface="Helvetica" pitchFamily="2" charset="0"/>
              </a:rPr>
              <a:t>FRD </a:t>
            </a:r>
            <a:r>
              <a:rPr lang="en-US" sz="2400" dirty="0" err="1">
                <a:latin typeface="Helvetica" pitchFamily="2" charset="0"/>
              </a:rPr>
              <a:t>Thuthuka</a:t>
            </a:r>
            <a:r>
              <a:rPr lang="en-US" sz="2400" dirty="0">
                <a:latin typeface="Helvetica" pitchFamily="2" charset="0"/>
              </a:rPr>
              <a:t> Part One (PhD track only?): 1999/2000.</a:t>
            </a:r>
          </a:p>
          <a:p>
            <a:pPr>
              <a:lnSpc>
                <a:spcPct val="110000"/>
              </a:lnSpc>
            </a:pPr>
            <a:r>
              <a:rPr lang="en-US" sz="2400" dirty="0">
                <a:latin typeface="Helvetica" pitchFamily="2" charset="0"/>
              </a:rPr>
              <a:t>Next Generation of Academics </a:t>
            </a:r>
            <a:r>
              <a:rPr lang="en-US" sz="2400" dirty="0" err="1">
                <a:latin typeface="Helvetica" pitchFamily="2" charset="0"/>
              </a:rPr>
              <a:t>Programme</a:t>
            </a:r>
            <a:r>
              <a:rPr lang="en-US" sz="2400" dirty="0">
                <a:latin typeface="Helvetica" pitchFamily="2" charset="0"/>
              </a:rPr>
              <a:t>: 2000s Higher Education South Africa;</a:t>
            </a:r>
          </a:p>
          <a:p>
            <a:pPr>
              <a:lnSpc>
                <a:spcPct val="110000"/>
              </a:lnSpc>
            </a:pPr>
            <a:r>
              <a:rPr lang="en-US" sz="2400" dirty="0">
                <a:latin typeface="Helvetica" pitchFamily="2" charset="0"/>
              </a:rPr>
              <a:t>NRF </a:t>
            </a:r>
            <a:r>
              <a:rPr lang="en-US" sz="2400" dirty="0" err="1">
                <a:latin typeface="Helvetica" pitchFamily="2" charset="0"/>
              </a:rPr>
              <a:t>Thuthuka</a:t>
            </a:r>
            <a:r>
              <a:rPr lang="en-US" sz="2400" dirty="0">
                <a:latin typeface="Helvetica" pitchFamily="2" charset="0"/>
              </a:rPr>
              <a:t> Part Two: (PhD- and post-PhD tracks)</a:t>
            </a:r>
          </a:p>
          <a:p>
            <a:pPr>
              <a:lnSpc>
                <a:spcPct val="110000"/>
              </a:lnSpc>
            </a:pPr>
            <a:r>
              <a:rPr lang="en-US" sz="2400" dirty="0">
                <a:latin typeface="Helvetica" pitchFamily="2" charset="0"/>
              </a:rPr>
              <a:t>Black Academics Advancement </a:t>
            </a:r>
            <a:r>
              <a:rPr lang="en-US" sz="2400" dirty="0" err="1">
                <a:latin typeface="Helvetica" pitchFamily="2" charset="0"/>
              </a:rPr>
              <a:t>Programme</a:t>
            </a:r>
            <a:r>
              <a:rPr lang="en-US" sz="2400" dirty="0">
                <a:latin typeface="Helvetica" pitchFamily="2" charset="0"/>
              </a:rPr>
              <a:t>: 2017/18;</a:t>
            </a:r>
          </a:p>
          <a:p>
            <a:pPr>
              <a:lnSpc>
                <a:spcPct val="110000"/>
              </a:lnSpc>
            </a:pPr>
            <a:r>
              <a:rPr lang="en-US" sz="2400" dirty="0">
                <a:latin typeface="Helvetica" pitchFamily="2" charset="0"/>
              </a:rPr>
              <a:t>Future Professors </a:t>
            </a:r>
            <a:r>
              <a:rPr lang="en-US" sz="2400" dirty="0" err="1">
                <a:latin typeface="Helvetica" pitchFamily="2" charset="0"/>
              </a:rPr>
              <a:t>Programme</a:t>
            </a:r>
            <a:r>
              <a:rPr lang="en-US" sz="2400" dirty="0">
                <a:latin typeface="Helvetica" pitchFamily="2" charset="0"/>
              </a:rPr>
              <a:t>: 2020</a:t>
            </a: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4173824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Evolution of ideas about early career academics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508166"/>
            <a:ext cx="9369631" cy="4668797"/>
          </a:xfrm>
        </p:spPr>
        <p:txBody>
          <a:bodyPr>
            <a:normAutofit/>
          </a:bodyPr>
          <a:lstStyle/>
          <a:p>
            <a:pPr>
              <a:lnSpc>
                <a:spcPct val="110000"/>
              </a:lnSpc>
            </a:pPr>
            <a:r>
              <a:rPr lang="en-US" sz="2400" dirty="0">
                <a:latin typeface="Helvetica" pitchFamily="2" charset="0"/>
              </a:rPr>
              <a:t>Research Mentoring and Exceptional Early Career Advancement </a:t>
            </a:r>
            <a:r>
              <a:rPr lang="en-US" sz="2400" dirty="0" err="1">
                <a:latin typeface="Helvetica" pitchFamily="2" charset="0"/>
              </a:rPr>
              <a:t>Programme</a:t>
            </a:r>
            <a:r>
              <a:rPr lang="en-US" sz="2400" dirty="0">
                <a:latin typeface="Helvetica" pitchFamily="2" charset="0"/>
              </a:rPr>
              <a:t> aka Leading Researchers and Scholars </a:t>
            </a:r>
            <a:r>
              <a:rPr lang="en-US" sz="2400" dirty="0" err="1">
                <a:latin typeface="Helvetica" pitchFamily="2" charset="0"/>
              </a:rPr>
              <a:t>Programme</a:t>
            </a:r>
            <a:r>
              <a:rPr lang="en-US" sz="2400" dirty="0">
                <a:latin typeface="Helvetica" pitchFamily="2" charset="0"/>
              </a:rPr>
              <a:t>: (not yet funded?);</a:t>
            </a:r>
          </a:p>
          <a:p>
            <a:pPr>
              <a:lnSpc>
                <a:spcPct val="110000"/>
              </a:lnSpc>
            </a:pPr>
            <a:r>
              <a:rPr lang="en-US" sz="2400" dirty="0">
                <a:latin typeface="Helvetica" pitchFamily="2" charset="0"/>
              </a:rPr>
              <a:t>Pathways to a Successful Academic Career </a:t>
            </a:r>
            <a:r>
              <a:rPr lang="en-US" sz="2400" dirty="0" err="1">
                <a:latin typeface="Helvetica" pitchFamily="2" charset="0"/>
              </a:rPr>
              <a:t>Programme</a:t>
            </a:r>
            <a:r>
              <a:rPr lang="en-US" sz="2400" dirty="0">
                <a:latin typeface="Helvetica" pitchFamily="2" charset="0"/>
              </a:rPr>
              <a:t>: 2020/21;</a:t>
            </a:r>
          </a:p>
          <a:p>
            <a:pPr>
              <a:lnSpc>
                <a:spcPct val="110000"/>
              </a:lnSpc>
            </a:pPr>
            <a:r>
              <a:rPr lang="en-US" sz="2400" dirty="0">
                <a:latin typeface="Helvetica" pitchFamily="2" charset="0"/>
              </a:rPr>
              <a:t>Universities South Africa </a:t>
            </a:r>
            <a:r>
              <a:rPr lang="en-US" sz="2400" dirty="0" err="1">
                <a:latin typeface="Helvetica" pitchFamily="2" charset="0"/>
              </a:rPr>
              <a:t>Thuso</a:t>
            </a:r>
            <a:r>
              <a:rPr lang="en-US" sz="2400" dirty="0">
                <a:latin typeface="Helvetica" pitchFamily="2" charset="0"/>
              </a:rPr>
              <a:t> Resources: 2023;</a:t>
            </a:r>
          </a:p>
          <a:p>
            <a:pPr>
              <a:lnSpc>
                <a:spcPct val="110000"/>
              </a:lnSpc>
            </a:pPr>
            <a:r>
              <a:rPr lang="en-US" sz="2400" dirty="0">
                <a:latin typeface="Helvetica" pitchFamily="2" charset="0"/>
              </a:rPr>
              <a:t>New Frontiers Research Award: Oppenheimer </a:t>
            </a:r>
            <a:r>
              <a:rPr lang="en-US" sz="2400" dirty="0" err="1">
                <a:latin typeface="Helvetica" pitchFamily="2" charset="0"/>
              </a:rPr>
              <a:t>Momerial</a:t>
            </a:r>
            <a:r>
              <a:rPr lang="en-US" sz="2400" dirty="0">
                <a:latin typeface="Helvetica" pitchFamily="2" charset="0"/>
              </a:rPr>
              <a:t> Trust: August 2023.  </a:t>
            </a:r>
          </a:p>
          <a:p>
            <a:pPr>
              <a:lnSpc>
                <a:spcPct val="110000"/>
              </a:lnSpc>
            </a:pPr>
            <a:endParaRPr lang="en-US" sz="2400" dirty="0">
              <a:latin typeface="Helvetica" pitchFamily="2" charset="0"/>
            </a:endParaRPr>
          </a:p>
        </p:txBody>
      </p:sp>
    </p:spTree>
    <p:extLst>
      <p:ext uri="{BB962C8B-B14F-4D97-AF65-F5344CB8AC3E}">
        <p14:creationId xmlns:p14="http://schemas.microsoft.com/office/powerpoint/2010/main" val="2103240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A046-E92E-EED3-140F-79C6D5C6DCEC}"/>
              </a:ext>
            </a:extLst>
          </p:cNvPr>
          <p:cNvSpPr>
            <a:spLocks noGrp="1"/>
          </p:cNvSpPr>
          <p:nvPr>
            <p:ph type="title"/>
          </p:nvPr>
        </p:nvSpPr>
        <p:spPr>
          <a:xfrm>
            <a:off x="1095022" y="365125"/>
            <a:ext cx="9290756" cy="831497"/>
          </a:xfrm>
        </p:spPr>
        <p:txBody>
          <a:bodyPr>
            <a:normAutofit/>
          </a:bodyPr>
          <a:lstStyle/>
          <a:p>
            <a:pPr algn="ctr"/>
            <a:r>
              <a:rPr lang="en-US" b="1" dirty="0">
                <a:latin typeface="Helvetica" pitchFamily="2" charset="0"/>
              </a:rPr>
              <a:t>Data from 2023 CREST reports </a:t>
            </a:r>
          </a:p>
        </p:txBody>
      </p:sp>
      <p:sp>
        <p:nvSpPr>
          <p:cNvPr id="3" name="Content Placeholder 2">
            <a:extLst>
              <a:ext uri="{FF2B5EF4-FFF2-40B4-BE49-F238E27FC236}">
                <a16:creationId xmlns:a16="http://schemas.microsoft.com/office/drawing/2014/main" id="{F8A9F3F9-DBEE-A313-083D-27E3C88B40E7}"/>
              </a:ext>
            </a:extLst>
          </p:cNvPr>
          <p:cNvSpPr>
            <a:spLocks noGrp="1"/>
          </p:cNvSpPr>
          <p:nvPr>
            <p:ph idx="1"/>
          </p:nvPr>
        </p:nvSpPr>
        <p:spPr>
          <a:xfrm>
            <a:off x="1219200" y="1083732"/>
            <a:ext cx="9381067" cy="5271911"/>
          </a:xfrm>
        </p:spPr>
        <p:txBody>
          <a:bodyPr>
            <a:noAutofit/>
          </a:bodyPr>
          <a:lstStyle/>
          <a:p>
            <a:pPr>
              <a:lnSpc>
                <a:spcPct val="130000"/>
              </a:lnSpc>
            </a:pPr>
            <a:r>
              <a:rPr lang="en-US" sz="1800" dirty="0">
                <a:latin typeface="Helvetica" pitchFamily="2" charset="0"/>
              </a:rPr>
              <a:t>In 2020 there were 528 mathematics academics: (approximately) 61% with a doctoral degree; 40% female. About 42% less than 40 years old and around 67% less than 50 years old.</a:t>
            </a:r>
          </a:p>
          <a:p>
            <a:pPr>
              <a:lnSpc>
                <a:spcPct val="130000"/>
              </a:lnSpc>
            </a:pPr>
            <a:r>
              <a:rPr lang="en-US" sz="1800" dirty="0">
                <a:latin typeface="Helvetica" pitchFamily="2" charset="0"/>
              </a:rPr>
              <a:t>In 2020 there were 255 statistics academics: (approximately) 45% with a doctoral qualification; 40% female.  About 45% less than 40 years old and around 73% less than 50 years old. </a:t>
            </a:r>
          </a:p>
          <a:p>
            <a:pPr>
              <a:lnSpc>
                <a:spcPct val="130000"/>
              </a:lnSpc>
            </a:pPr>
            <a:r>
              <a:rPr lang="en-US" sz="1800" b="1" dirty="0">
                <a:latin typeface="Helvetica" pitchFamily="2" charset="0"/>
              </a:rPr>
              <a:t>Mathematics:</a:t>
            </a:r>
            <a:r>
              <a:rPr lang="en-US" sz="1800" dirty="0">
                <a:latin typeface="Helvetica" pitchFamily="2" charset="0"/>
              </a:rPr>
              <a:t> In 2020, A-rated mathematicians constituted 1.7%; A- and B-rated (considerable international recognition)  constituted 8%; and only 3.6% were deemed ‘promising researchers. </a:t>
            </a:r>
          </a:p>
          <a:p>
            <a:pPr>
              <a:lnSpc>
                <a:spcPct val="130000"/>
              </a:lnSpc>
            </a:pPr>
            <a:r>
              <a:rPr lang="en-US" sz="1800" b="1" dirty="0">
                <a:latin typeface="Helvetica" pitchFamily="2" charset="0"/>
              </a:rPr>
              <a:t>Statistics: </a:t>
            </a:r>
            <a:r>
              <a:rPr lang="en-US" sz="1800" dirty="0">
                <a:latin typeface="Helvetica" pitchFamily="2" charset="0"/>
              </a:rPr>
              <a:t>In 2020, there were no A-rated researchers in statistics (at present there’s only one); 2.8% were internationally acclaimed; and only 2% were deemed ‘promising’ researchers.</a:t>
            </a:r>
          </a:p>
        </p:txBody>
      </p:sp>
    </p:spTree>
    <p:extLst>
      <p:ext uri="{BB962C8B-B14F-4D97-AF65-F5344CB8AC3E}">
        <p14:creationId xmlns:p14="http://schemas.microsoft.com/office/powerpoint/2010/main" val="218054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74729" y="5818341"/>
            <a:ext cx="7884368" cy="492443"/>
          </a:xfrm>
          <a:prstGeom prst="rect">
            <a:avLst/>
          </a:prstGeom>
        </p:spPr>
        <p:txBody>
          <a:bodyPr wrap="square">
            <a:spAutoFit/>
          </a:bodyPr>
          <a:lstStyle/>
          <a:p>
            <a:pPr eaLnBrk="1" hangingPunct="1"/>
            <a:r>
              <a:rPr lang="en-ZA" altLang="en-US" sz="1300" b="1" i="1" u="sng" dirty="0"/>
              <a:t>Source:</a:t>
            </a:r>
            <a:r>
              <a:rPr lang="en-ZA" altLang="en-US" sz="1300" i="1" dirty="0"/>
              <a:t>  </a:t>
            </a:r>
          </a:p>
          <a:p>
            <a:r>
              <a:rPr lang="en-ZA" altLang="en-US" sz="1300" i="1" dirty="0"/>
              <a:t>National Research Foundation’s Research and Development Information Platform (RDIP).</a:t>
            </a:r>
          </a:p>
        </p:txBody>
      </p:sp>
      <p:sp>
        <p:nvSpPr>
          <p:cNvPr id="3" name="Title 1"/>
          <p:cNvSpPr txBox="1">
            <a:spLocks/>
          </p:cNvSpPr>
          <p:nvPr/>
        </p:nvSpPr>
        <p:spPr bwMode="auto">
          <a:xfrm>
            <a:off x="1631504" y="116632"/>
            <a:ext cx="8928992" cy="8501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r>
              <a:rPr lang="en-ZA" altLang="en-US" sz="2400" dirty="0">
                <a:solidFill>
                  <a:srgbClr val="000099"/>
                </a:solidFill>
                <a:latin typeface="Arial" charset="0"/>
                <a:ea typeface="ＭＳ Ｐゴシック" charset="0"/>
              </a:rPr>
              <a:t>NRF Investment in Mathematics and Statistics: </a:t>
            </a:r>
          </a:p>
          <a:p>
            <a:r>
              <a:rPr lang="en-ZA" altLang="en-US" sz="2400" dirty="0">
                <a:solidFill>
                  <a:srgbClr val="000099"/>
                </a:solidFill>
                <a:latin typeface="Arial" charset="0"/>
                <a:ea typeface="ＭＳ Ｐゴシック" charset="0"/>
              </a:rPr>
              <a:t>Researcher Pipeline and Strategic Interventions</a:t>
            </a:r>
          </a:p>
        </p:txBody>
      </p:sp>
      <p:pic>
        <p:nvPicPr>
          <p:cNvPr id="2" name="Picture 1"/>
          <p:cNvPicPr>
            <a:picLocks noChangeAspect="1"/>
          </p:cNvPicPr>
          <p:nvPr/>
        </p:nvPicPr>
        <p:blipFill>
          <a:blip r:embed="rId2"/>
          <a:stretch>
            <a:fillRect/>
          </a:stretch>
        </p:blipFill>
        <p:spPr>
          <a:xfrm>
            <a:off x="1331479" y="966738"/>
            <a:ext cx="9685465" cy="4914300"/>
          </a:xfrm>
          <a:prstGeom prst="rect">
            <a:avLst/>
          </a:prstGeom>
        </p:spPr>
      </p:pic>
    </p:spTree>
    <p:extLst>
      <p:ext uri="{BB962C8B-B14F-4D97-AF65-F5344CB8AC3E}">
        <p14:creationId xmlns:p14="http://schemas.microsoft.com/office/powerpoint/2010/main" val="321766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2023 CREST Reports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lnSpcReduction="10000"/>
          </a:bodyPr>
          <a:lstStyle/>
          <a:p>
            <a:pPr>
              <a:lnSpc>
                <a:spcPct val="110000"/>
              </a:lnSpc>
            </a:pPr>
            <a:r>
              <a:rPr lang="en-US" sz="2400" b="1" dirty="0">
                <a:latin typeface="Helvetica" pitchFamily="2" charset="0"/>
              </a:rPr>
              <a:t>Total value of individual statistics grants (2020): </a:t>
            </a:r>
            <a:r>
              <a:rPr lang="en-US" sz="2400" dirty="0">
                <a:latin typeface="Helvetica" pitchFamily="2" charset="0"/>
              </a:rPr>
              <a:t>R13.5m amongst 30 grant-holders; about 5% allocated to Black statisticians although they constitute 52% of the academic staff complement. </a:t>
            </a:r>
          </a:p>
          <a:p>
            <a:pPr>
              <a:lnSpc>
                <a:spcPct val="110000"/>
              </a:lnSpc>
            </a:pPr>
            <a:r>
              <a:rPr lang="en-US" sz="2400" dirty="0">
                <a:latin typeface="Helvetica" pitchFamily="2" charset="0"/>
              </a:rPr>
              <a:t>The proportion of academic statisticians with PhDs is 45% which is below the national average of 48% and way below the target set in the NDP of 70% by 2030;</a:t>
            </a:r>
          </a:p>
          <a:p>
            <a:pPr>
              <a:lnSpc>
                <a:spcPct val="110000"/>
              </a:lnSpc>
            </a:pPr>
            <a:r>
              <a:rPr lang="en-US" sz="2400" dirty="0">
                <a:latin typeface="Helvetica" pitchFamily="2" charset="0"/>
              </a:rPr>
              <a:t>In 2020 the average age at commencement of PhD studies is 33.7 years and average age at graduation was 37.5 years. Average time-to-graduation was 4.7 years.</a:t>
            </a:r>
          </a:p>
          <a:p>
            <a:pPr>
              <a:lnSpc>
                <a:spcPct val="110000"/>
              </a:lnSpc>
            </a:pPr>
            <a:r>
              <a:rPr lang="en-US" sz="2400" dirty="0">
                <a:latin typeface="Helvetica" pitchFamily="2" charset="0"/>
              </a:rPr>
              <a:t>From 2005 to 2020 the total value of grants was R71 691 848. Of this, 35% was allocated to women; 11% to Black academics; 20% to statisticians less than 40 years old; 77% to three institutions: UCT, UP and SU; and HDIs combined received 5.8% of UCT allocation. </a:t>
            </a:r>
          </a:p>
          <a:p>
            <a:pPr>
              <a:lnSpc>
                <a:spcPct val="110000"/>
              </a:lnSpc>
            </a:pPr>
            <a:endParaRPr lang="en-US" sz="2400" b="1" dirty="0">
              <a:latin typeface="Helvetica" pitchFamily="2" charset="0"/>
            </a:endParaRPr>
          </a:p>
        </p:txBody>
      </p:sp>
    </p:spTree>
    <p:extLst>
      <p:ext uri="{BB962C8B-B14F-4D97-AF65-F5344CB8AC3E}">
        <p14:creationId xmlns:p14="http://schemas.microsoft.com/office/powerpoint/2010/main" val="39920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B38-B0C7-7D3F-6A11-2D9E1A3E91AB}"/>
              </a:ext>
            </a:extLst>
          </p:cNvPr>
          <p:cNvSpPr>
            <a:spLocks noGrp="1"/>
          </p:cNvSpPr>
          <p:nvPr>
            <p:ph type="title"/>
          </p:nvPr>
        </p:nvSpPr>
        <p:spPr>
          <a:xfrm>
            <a:off x="1270660" y="365125"/>
            <a:ext cx="9369631" cy="727405"/>
          </a:xfrm>
        </p:spPr>
        <p:txBody>
          <a:bodyPr>
            <a:noAutofit/>
          </a:bodyPr>
          <a:lstStyle/>
          <a:p>
            <a:pPr algn="ctr"/>
            <a:r>
              <a:rPr lang="en-US" sz="3600" b="1" dirty="0">
                <a:latin typeface="Helvetica" pitchFamily="2" charset="0"/>
              </a:rPr>
              <a:t>From 2023 CREST Reports</a:t>
            </a:r>
          </a:p>
        </p:txBody>
      </p:sp>
      <p:sp>
        <p:nvSpPr>
          <p:cNvPr id="3" name="Content Placeholder 2">
            <a:extLst>
              <a:ext uri="{FF2B5EF4-FFF2-40B4-BE49-F238E27FC236}">
                <a16:creationId xmlns:a16="http://schemas.microsoft.com/office/drawing/2014/main" id="{7848C0FA-8FBF-FDE4-4C5B-284F779CCD39}"/>
              </a:ext>
            </a:extLst>
          </p:cNvPr>
          <p:cNvSpPr>
            <a:spLocks noGrp="1"/>
          </p:cNvSpPr>
          <p:nvPr>
            <p:ph idx="1"/>
          </p:nvPr>
        </p:nvSpPr>
        <p:spPr>
          <a:xfrm>
            <a:off x="1270660" y="1092530"/>
            <a:ext cx="9369631" cy="5084433"/>
          </a:xfrm>
        </p:spPr>
        <p:txBody>
          <a:bodyPr>
            <a:normAutofit fontScale="92500" lnSpcReduction="20000"/>
          </a:bodyPr>
          <a:lstStyle/>
          <a:p>
            <a:pPr>
              <a:lnSpc>
                <a:spcPct val="110000"/>
              </a:lnSpc>
            </a:pPr>
            <a:r>
              <a:rPr lang="en-US" sz="2400" b="1" dirty="0">
                <a:latin typeface="Helvetica" pitchFamily="2" charset="0"/>
              </a:rPr>
              <a:t>Total value of individual mathematics grants (2020): </a:t>
            </a:r>
            <a:r>
              <a:rPr lang="en-US" sz="2400" dirty="0">
                <a:latin typeface="Helvetica" pitchFamily="2" charset="0"/>
              </a:rPr>
              <a:t>R42.9 m amongst 53 grant-holders; about 53.5% allocated to Black mathematicians and only 6.3% to women although they constituted 34% of the academic staff complement. </a:t>
            </a:r>
          </a:p>
          <a:p>
            <a:pPr>
              <a:lnSpc>
                <a:spcPct val="110000"/>
              </a:lnSpc>
            </a:pPr>
            <a:r>
              <a:rPr lang="en-US" sz="2400" dirty="0">
                <a:latin typeface="Helvetica" pitchFamily="2" charset="0"/>
              </a:rPr>
              <a:t>The proportion of mathematicians with PhDs is 61% which is still  below the target set in the NDP of 70% by 2030;</a:t>
            </a:r>
          </a:p>
          <a:p>
            <a:pPr>
              <a:lnSpc>
                <a:spcPct val="110000"/>
              </a:lnSpc>
            </a:pPr>
            <a:r>
              <a:rPr lang="en-US" sz="2400" dirty="0">
                <a:latin typeface="Helvetica" pitchFamily="2" charset="0"/>
              </a:rPr>
              <a:t>In 2020 the average age at commencement of PhD studies was 32.4 years and average age at graduation was 34.9 years. Average time-to-graduation was 4.2 years.</a:t>
            </a:r>
          </a:p>
          <a:p>
            <a:pPr>
              <a:lnSpc>
                <a:spcPct val="110000"/>
              </a:lnSpc>
            </a:pPr>
            <a:r>
              <a:rPr lang="en-US" sz="2400" dirty="0">
                <a:latin typeface="Helvetica" pitchFamily="2" charset="0"/>
              </a:rPr>
              <a:t>From 2005 to 2020 the total value of grants was R729 884 947. Of this, 8% was allocated to women; 51% to Black academics; 20% to mathematicians less than 40 years old; 71% to three institutions: UCT,  SU, Wits and UKZN;  and HDIs combined received 11.4% of UCT allocation. </a:t>
            </a:r>
          </a:p>
          <a:p>
            <a:pPr>
              <a:lnSpc>
                <a:spcPct val="110000"/>
              </a:lnSpc>
            </a:pPr>
            <a:endParaRPr lang="en-US" sz="2400" b="1" dirty="0">
              <a:latin typeface="Helvetica" pitchFamily="2" charset="0"/>
            </a:endParaRPr>
          </a:p>
        </p:txBody>
      </p:sp>
    </p:spTree>
    <p:extLst>
      <p:ext uri="{BB962C8B-B14F-4D97-AF65-F5344CB8AC3E}">
        <p14:creationId xmlns:p14="http://schemas.microsoft.com/office/powerpoint/2010/main" val="469512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2115</TotalTime>
  <Words>2123</Words>
  <Application>Microsoft Macintosh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vt:lpstr>
      <vt:lpstr>Office Theme</vt:lpstr>
      <vt:lpstr>PowerPoint Presentation</vt:lpstr>
      <vt:lpstr>Introduction</vt:lpstr>
      <vt:lpstr>Definitions and definitions</vt:lpstr>
      <vt:lpstr>Evolution of ideas about early career academics</vt:lpstr>
      <vt:lpstr>Evolution of ideas about early career academics</vt:lpstr>
      <vt:lpstr>Data from 2023 CREST reports </vt:lpstr>
      <vt:lpstr>PowerPoint Presentation</vt:lpstr>
      <vt:lpstr>From 2023 CREST Reports</vt:lpstr>
      <vt:lpstr>From 2023 CREST Reports</vt:lpstr>
      <vt:lpstr>From 2023 CREST Reports</vt:lpstr>
      <vt:lpstr>From NGA(MaSS) database</vt:lpstr>
      <vt:lpstr>From NGA(MaSS) database</vt:lpstr>
      <vt:lpstr>From NGA(MaSS) database</vt:lpstr>
      <vt:lpstr>From NGA(MaSS) database</vt:lpstr>
      <vt:lpstr>From NGA(MaSS) database</vt:lpstr>
      <vt:lpstr>From NGA(MaSS) database</vt:lpstr>
      <vt:lpstr>Early career mathematical scientists portfolio: 2024 to 2030</vt:lpstr>
      <vt:lpstr>Early career mathematical scientists portfolio: 2024 to 2030</vt:lpstr>
      <vt:lpstr>Early career mathematical scientists portfolio: 2024 to 2030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MM Meiring</dc:creator>
  <cp:lastModifiedBy>Loyiso Nongxa</cp:lastModifiedBy>
  <cp:revision>228</cp:revision>
  <dcterms:created xsi:type="dcterms:W3CDTF">2020-10-27T12:03:50Z</dcterms:created>
  <dcterms:modified xsi:type="dcterms:W3CDTF">2023-11-28T14:04:28Z</dcterms:modified>
</cp:coreProperties>
</file>