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58"/>
  </p:notesMasterIdLst>
  <p:handoutMasterIdLst>
    <p:handoutMasterId r:id="rId59"/>
  </p:handoutMasterIdLst>
  <p:sldIdLst>
    <p:sldId id="273" r:id="rId2"/>
    <p:sldId id="276" r:id="rId3"/>
    <p:sldId id="277" r:id="rId4"/>
    <p:sldId id="409" r:id="rId5"/>
    <p:sldId id="283" r:id="rId6"/>
    <p:sldId id="281" r:id="rId7"/>
    <p:sldId id="380" r:id="rId8"/>
    <p:sldId id="295" r:id="rId9"/>
    <p:sldId id="382" r:id="rId10"/>
    <p:sldId id="378" r:id="rId11"/>
    <p:sldId id="290" r:id="rId12"/>
    <p:sldId id="289" r:id="rId13"/>
    <p:sldId id="302" r:id="rId14"/>
    <p:sldId id="308" r:id="rId15"/>
    <p:sldId id="384" r:id="rId16"/>
    <p:sldId id="404" r:id="rId17"/>
    <p:sldId id="257" r:id="rId18"/>
    <p:sldId id="315" r:id="rId19"/>
    <p:sldId id="410" r:id="rId20"/>
    <p:sldId id="397" r:id="rId21"/>
    <p:sldId id="325" r:id="rId22"/>
    <p:sldId id="320" r:id="rId23"/>
    <p:sldId id="316" r:id="rId24"/>
    <p:sldId id="412" r:id="rId25"/>
    <p:sldId id="319" r:id="rId26"/>
    <p:sldId id="318" r:id="rId27"/>
    <p:sldId id="326" r:id="rId28"/>
    <p:sldId id="317" r:id="rId29"/>
    <p:sldId id="362" r:id="rId30"/>
    <p:sldId id="327" r:id="rId31"/>
    <p:sldId id="366" r:id="rId32"/>
    <p:sldId id="398" r:id="rId33"/>
    <p:sldId id="387" r:id="rId34"/>
    <p:sldId id="401" r:id="rId35"/>
    <p:sldId id="386" r:id="rId36"/>
    <p:sldId id="348" r:id="rId37"/>
    <p:sldId id="402" r:id="rId38"/>
    <p:sldId id="403" r:id="rId39"/>
    <p:sldId id="350" r:id="rId40"/>
    <p:sldId id="405" r:id="rId41"/>
    <p:sldId id="303" r:id="rId42"/>
    <p:sldId id="322" r:id="rId43"/>
    <p:sldId id="328" r:id="rId44"/>
    <p:sldId id="355" r:id="rId45"/>
    <p:sldId id="274" r:id="rId46"/>
    <p:sldId id="357" r:id="rId47"/>
    <p:sldId id="358" r:id="rId48"/>
    <p:sldId id="331" r:id="rId49"/>
    <p:sldId id="333" r:id="rId50"/>
    <p:sldId id="338" r:id="rId51"/>
    <p:sldId id="359" r:id="rId52"/>
    <p:sldId id="337" r:id="rId53"/>
    <p:sldId id="335" r:id="rId54"/>
    <p:sldId id="336" r:id="rId55"/>
    <p:sldId id="353" r:id="rId56"/>
    <p:sldId id="27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33" autoAdjust="0"/>
    <p:restoredTop sz="94660"/>
  </p:normalViewPr>
  <p:slideViewPr>
    <p:cSldViewPr>
      <p:cViewPr varScale="1">
        <p:scale>
          <a:sx n="68" d="100"/>
          <a:sy n="68" d="100"/>
        </p:scale>
        <p:origin x="7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6AB39-B75C-4F01-9E2F-367C145319F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D2B8521-A3F2-4F73-AD9D-F5B8BEA7E998}">
      <dgm:prSet phldrT="[Text]"/>
      <dgm:spPr/>
      <dgm:t>
        <a:bodyPr/>
        <a:lstStyle/>
        <a:p>
          <a:r>
            <a:rPr lang="en-US" dirty="0"/>
            <a:t>31</a:t>
          </a:r>
          <a:r>
            <a:rPr lang="en-US" baseline="30000" dirty="0"/>
            <a:t>st</a:t>
          </a:r>
          <a:r>
            <a:rPr lang="en-US" dirty="0"/>
            <a:t> Dec. 1914</a:t>
          </a:r>
        </a:p>
      </dgm:t>
    </dgm:pt>
    <dgm:pt modelId="{8107A5FF-D20B-4AB3-B9B8-1AF23105206C}" type="parTrans" cxnId="{656F796E-97F7-4AD4-94A1-BBD3789AE874}">
      <dgm:prSet/>
      <dgm:spPr/>
      <dgm:t>
        <a:bodyPr/>
        <a:lstStyle/>
        <a:p>
          <a:endParaRPr lang="en-US"/>
        </a:p>
      </dgm:t>
    </dgm:pt>
    <dgm:pt modelId="{50071E01-D6C8-47EA-A5AD-00615925650C}" type="sibTrans" cxnId="{656F796E-97F7-4AD4-94A1-BBD3789AE874}">
      <dgm:prSet/>
      <dgm:spPr/>
      <dgm:t>
        <a:bodyPr/>
        <a:lstStyle/>
        <a:p>
          <a:endParaRPr lang="en-US"/>
        </a:p>
      </dgm:t>
    </dgm:pt>
    <dgm:pt modelId="{6A6D437B-88C3-4575-B71B-F6BF685F244B}">
      <dgm:prSet phldrT="[Text]" custT="1"/>
      <dgm:spPr/>
      <dgm:t>
        <a:bodyPr/>
        <a:lstStyle/>
        <a:p>
          <a:r>
            <a:rPr lang="en-US" sz="2400" dirty="0">
              <a:latin typeface="Arial Narrow" panose="020B0606020202030204" pitchFamily="34" charset="0"/>
            </a:rPr>
            <a:t>Arbitration Ordinance modeled on the  Arbitration Act, 1889 of the U.K.</a:t>
          </a:r>
        </a:p>
      </dgm:t>
    </dgm:pt>
    <dgm:pt modelId="{CEE72029-C609-4AF4-BA9A-CEBC1DA21D9C}" type="parTrans" cxnId="{D3523B72-CAB5-437A-8C5F-BFB555F86740}">
      <dgm:prSet/>
      <dgm:spPr/>
      <dgm:t>
        <a:bodyPr/>
        <a:lstStyle/>
        <a:p>
          <a:endParaRPr lang="en-US"/>
        </a:p>
      </dgm:t>
    </dgm:pt>
    <dgm:pt modelId="{EB3757C3-0253-421D-869B-21C246334D46}" type="sibTrans" cxnId="{D3523B72-CAB5-437A-8C5F-BFB555F86740}">
      <dgm:prSet/>
      <dgm:spPr/>
      <dgm:t>
        <a:bodyPr/>
        <a:lstStyle/>
        <a:p>
          <a:endParaRPr lang="en-US"/>
        </a:p>
      </dgm:t>
    </dgm:pt>
    <dgm:pt modelId="{C3766821-6831-4B60-8406-E5220140F118}">
      <dgm:prSet phldrT="[Text]"/>
      <dgm:spPr/>
      <dgm:t>
        <a:bodyPr/>
        <a:lstStyle/>
        <a:p>
          <a:r>
            <a:rPr lang="en-US" dirty="0"/>
            <a:t>1958</a:t>
          </a:r>
        </a:p>
      </dgm:t>
    </dgm:pt>
    <dgm:pt modelId="{1D7B4BBF-76EE-40AC-8B63-7B36A4EFF641}" type="parTrans" cxnId="{7DCF49C9-6693-4CA8-8BB6-0B0271E45FC1}">
      <dgm:prSet/>
      <dgm:spPr/>
      <dgm:t>
        <a:bodyPr/>
        <a:lstStyle/>
        <a:p>
          <a:endParaRPr lang="en-US"/>
        </a:p>
      </dgm:t>
    </dgm:pt>
    <dgm:pt modelId="{D09B8D97-9E1F-4D4E-B794-91C27FAC4A53}" type="sibTrans" cxnId="{7DCF49C9-6693-4CA8-8BB6-0B0271E45FC1}">
      <dgm:prSet/>
      <dgm:spPr/>
      <dgm:t>
        <a:bodyPr/>
        <a:lstStyle/>
        <a:p>
          <a:endParaRPr lang="en-US"/>
        </a:p>
      </dgm:t>
    </dgm:pt>
    <dgm:pt modelId="{CA7B854A-4806-43CB-AB86-A914E25685BF}">
      <dgm:prSet phldrT="[Text]" custT="1"/>
      <dgm:spPr/>
      <dgm:t>
        <a:bodyPr/>
        <a:lstStyle/>
        <a:p>
          <a:r>
            <a:rPr lang="en-US" sz="2000" dirty="0">
              <a:latin typeface="Arial Narrow" panose="020B0606020202030204" pitchFamily="34" charset="0"/>
            </a:rPr>
            <a:t>Replaced Arbitration Ordinance Cap 13, Laws of the Federation of Nigeria and Lagos 1958 </a:t>
          </a:r>
        </a:p>
      </dgm:t>
    </dgm:pt>
    <dgm:pt modelId="{D12A454D-9CB9-46E0-B232-4779768FAE03}" type="parTrans" cxnId="{8B05C0CF-5396-43A4-9386-9E4231E40E8D}">
      <dgm:prSet/>
      <dgm:spPr/>
      <dgm:t>
        <a:bodyPr/>
        <a:lstStyle/>
        <a:p>
          <a:endParaRPr lang="en-US"/>
        </a:p>
      </dgm:t>
    </dgm:pt>
    <dgm:pt modelId="{927A16B3-4B81-415F-BD75-48F94AB73FAC}" type="sibTrans" cxnId="{8B05C0CF-5396-43A4-9386-9E4231E40E8D}">
      <dgm:prSet/>
      <dgm:spPr/>
      <dgm:t>
        <a:bodyPr/>
        <a:lstStyle/>
        <a:p>
          <a:endParaRPr lang="en-US"/>
        </a:p>
      </dgm:t>
    </dgm:pt>
    <dgm:pt modelId="{E8D51461-44F4-42BC-A11A-7E8952BF222D}">
      <dgm:prSet phldrT="[Text]"/>
      <dgm:spPr/>
      <dgm:t>
        <a:bodyPr/>
        <a:lstStyle/>
        <a:p>
          <a:r>
            <a:rPr lang="en-US" dirty="0"/>
            <a:t>1958 (Contd)</a:t>
          </a:r>
        </a:p>
      </dgm:t>
    </dgm:pt>
    <dgm:pt modelId="{0B464624-7214-4D16-8322-8A658016BBBC}" type="parTrans" cxnId="{E96546B4-5CE8-4F31-95DB-283A42A59DD4}">
      <dgm:prSet/>
      <dgm:spPr/>
      <dgm:t>
        <a:bodyPr/>
        <a:lstStyle/>
        <a:p>
          <a:endParaRPr lang="en-US"/>
        </a:p>
      </dgm:t>
    </dgm:pt>
    <dgm:pt modelId="{00A558BF-A221-4141-84AB-DD37EFEE47E0}" type="sibTrans" cxnId="{E96546B4-5CE8-4F31-95DB-283A42A59DD4}">
      <dgm:prSet/>
      <dgm:spPr/>
      <dgm:t>
        <a:bodyPr/>
        <a:lstStyle/>
        <a:p>
          <a:endParaRPr lang="en-US"/>
        </a:p>
      </dgm:t>
    </dgm:pt>
    <dgm:pt modelId="{35D51D5C-97E9-4021-AF28-2E1D125CB6EE}">
      <dgm:prSet phldrT="[Text]"/>
      <dgm:spPr/>
      <dgm:t>
        <a:bodyPr/>
        <a:lstStyle/>
        <a:p>
          <a:r>
            <a:rPr lang="en-US" dirty="0">
              <a:latin typeface="Arial Narrow" panose="020B0606020202030204" pitchFamily="34" charset="0"/>
            </a:rPr>
            <a:t>Applicable to the Northern, Western and Eastern Regions and Lagos as well as the Southern Cameroons as if they were each a region.  This was subsequently adopted by some regions of the Federation, notably Western Region in 1959 and Lagos State in 1973.</a:t>
          </a:r>
        </a:p>
      </dgm:t>
    </dgm:pt>
    <dgm:pt modelId="{B191D317-C5DB-4926-9E59-BF9367730906}" type="parTrans" cxnId="{65126AE9-04FF-45E9-B9BD-71A31CCA5F4B}">
      <dgm:prSet/>
      <dgm:spPr/>
      <dgm:t>
        <a:bodyPr/>
        <a:lstStyle/>
        <a:p>
          <a:endParaRPr lang="en-US"/>
        </a:p>
      </dgm:t>
    </dgm:pt>
    <dgm:pt modelId="{C24F138F-B950-428E-A4F4-754893EDBC37}" type="sibTrans" cxnId="{65126AE9-04FF-45E9-B9BD-71A31CCA5F4B}">
      <dgm:prSet/>
      <dgm:spPr/>
      <dgm:t>
        <a:bodyPr/>
        <a:lstStyle/>
        <a:p>
          <a:endParaRPr lang="en-US"/>
        </a:p>
      </dgm:t>
    </dgm:pt>
    <dgm:pt modelId="{02068AE8-A5BC-4E84-9314-5EC226B4BFB8}" type="pres">
      <dgm:prSet presAssocID="{3306AB39-B75C-4F01-9E2F-367C145319F3}" presName="linearFlow" presStyleCnt="0">
        <dgm:presLayoutVars>
          <dgm:dir/>
          <dgm:animLvl val="lvl"/>
          <dgm:resizeHandles val="exact"/>
        </dgm:presLayoutVars>
      </dgm:prSet>
      <dgm:spPr/>
    </dgm:pt>
    <dgm:pt modelId="{D2E4C00F-1EC3-4EE0-97D8-1B12752A5540}" type="pres">
      <dgm:prSet presAssocID="{8D2B8521-A3F2-4F73-AD9D-F5B8BEA7E998}" presName="composite" presStyleCnt="0"/>
      <dgm:spPr/>
    </dgm:pt>
    <dgm:pt modelId="{47FF2A5E-77F3-4EE5-8E4D-2655EFE8E483}" type="pres">
      <dgm:prSet presAssocID="{8D2B8521-A3F2-4F73-AD9D-F5B8BEA7E998}" presName="parentText" presStyleLbl="alignNode1" presStyleIdx="0" presStyleCnt="3">
        <dgm:presLayoutVars>
          <dgm:chMax val="1"/>
          <dgm:bulletEnabled val="1"/>
        </dgm:presLayoutVars>
      </dgm:prSet>
      <dgm:spPr/>
    </dgm:pt>
    <dgm:pt modelId="{4A8162E5-582B-486B-B2BF-E89D07EB74DA}" type="pres">
      <dgm:prSet presAssocID="{8D2B8521-A3F2-4F73-AD9D-F5B8BEA7E998}" presName="descendantText" presStyleLbl="alignAcc1" presStyleIdx="0" presStyleCnt="3">
        <dgm:presLayoutVars>
          <dgm:bulletEnabled val="1"/>
        </dgm:presLayoutVars>
      </dgm:prSet>
      <dgm:spPr/>
    </dgm:pt>
    <dgm:pt modelId="{4F003096-BCFF-44A9-BD68-E1126BC73B21}" type="pres">
      <dgm:prSet presAssocID="{50071E01-D6C8-47EA-A5AD-00615925650C}" presName="sp" presStyleCnt="0"/>
      <dgm:spPr/>
    </dgm:pt>
    <dgm:pt modelId="{EE8F5178-2AAB-459E-8455-CA786AB569FC}" type="pres">
      <dgm:prSet presAssocID="{C3766821-6831-4B60-8406-E5220140F118}" presName="composite" presStyleCnt="0"/>
      <dgm:spPr/>
    </dgm:pt>
    <dgm:pt modelId="{7B7D7090-83A6-4DB2-8887-C1AFCBBFDF14}" type="pres">
      <dgm:prSet presAssocID="{C3766821-6831-4B60-8406-E5220140F118}" presName="parentText" presStyleLbl="alignNode1" presStyleIdx="1" presStyleCnt="3">
        <dgm:presLayoutVars>
          <dgm:chMax val="1"/>
          <dgm:bulletEnabled val="1"/>
        </dgm:presLayoutVars>
      </dgm:prSet>
      <dgm:spPr/>
    </dgm:pt>
    <dgm:pt modelId="{12AD96D5-7D03-4415-9086-8561FB232868}" type="pres">
      <dgm:prSet presAssocID="{C3766821-6831-4B60-8406-E5220140F118}" presName="descendantText" presStyleLbl="alignAcc1" presStyleIdx="1" presStyleCnt="3">
        <dgm:presLayoutVars>
          <dgm:bulletEnabled val="1"/>
        </dgm:presLayoutVars>
      </dgm:prSet>
      <dgm:spPr/>
    </dgm:pt>
    <dgm:pt modelId="{65A7D486-C5DD-4490-8F72-FC82CC2E6E9C}" type="pres">
      <dgm:prSet presAssocID="{D09B8D97-9E1F-4D4E-B794-91C27FAC4A53}" presName="sp" presStyleCnt="0"/>
      <dgm:spPr/>
    </dgm:pt>
    <dgm:pt modelId="{6714C9A9-55AC-4757-B89D-54F7BEA67DC9}" type="pres">
      <dgm:prSet presAssocID="{E8D51461-44F4-42BC-A11A-7E8952BF222D}" presName="composite" presStyleCnt="0"/>
      <dgm:spPr/>
    </dgm:pt>
    <dgm:pt modelId="{EE521124-4AEA-47C9-911F-711811704CE6}" type="pres">
      <dgm:prSet presAssocID="{E8D51461-44F4-42BC-A11A-7E8952BF222D}" presName="parentText" presStyleLbl="alignNode1" presStyleIdx="2" presStyleCnt="3">
        <dgm:presLayoutVars>
          <dgm:chMax val="1"/>
          <dgm:bulletEnabled val="1"/>
        </dgm:presLayoutVars>
      </dgm:prSet>
      <dgm:spPr/>
    </dgm:pt>
    <dgm:pt modelId="{9B5E3A5E-627B-4F31-98D5-76BF13E181F4}" type="pres">
      <dgm:prSet presAssocID="{E8D51461-44F4-42BC-A11A-7E8952BF222D}" presName="descendantText" presStyleLbl="alignAcc1" presStyleIdx="2" presStyleCnt="3" custScaleY="183832">
        <dgm:presLayoutVars>
          <dgm:bulletEnabled val="1"/>
        </dgm:presLayoutVars>
      </dgm:prSet>
      <dgm:spPr/>
    </dgm:pt>
  </dgm:ptLst>
  <dgm:cxnLst>
    <dgm:cxn modelId="{B06A8219-98C1-4D25-8EE1-922FC8DBE805}" type="presOf" srcId="{CA7B854A-4806-43CB-AB86-A914E25685BF}" destId="{12AD96D5-7D03-4415-9086-8561FB232868}" srcOrd="0" destOrd="0" presId="urn:microsoft.com/office/officeart/2005/8/layout/chevron2"/>
    <dgm:cxn modelId="{88090649-1C89-4A99-995B-2511DA7FC4D8}" type="presOf" srcId="{35D51D5C-97E9-4021-AF28-2E1D125CB6EE}" destId="{9B5E3A5E-627B-4F31-98D5-76BF13E181F4}" srcOrd="0" destOrd="0" presId="urn:microsoft.com/office/officeart/2005/8/layout/chevron2"/>
    <dgm:cxn modelId="{656F796E-97F7-4AD4-94A1-BBD3789AE874}" srcId="{3306AB39-B75C-4F01-9E2F-367C145319F3}" destId="{8D2B8521-A3F2-4F73-AD9D-F5B8BEA7E998}" srcOrd="0" destOrd="0" parTransId="{8107A5FF-D20B-4AB3-B9B8-1AF23105206C}" sibTransId="{50071E01-D6C8-47EA-A5AD-00615925650C}"/>
    <dgm:cxn modelId="{D3523B72-CAB5-437A-8C5F-BFB555F86740}" srcId="{8D2B8521-A3F2-4F73-AD9D-F5B8BEA7E998}" destId="{6A6D437B-88C3-4575-B71B-F6BF685F244B}" srcOrd="0" destOrd="0" parTransId="{CEE72029-C609-4AF4-BA9A-CEBC1DA21D9C}" sibTransId="{EB3757C3-0253-421D-869B-21C246334D46}"/>
    <dgm:cxn modelId="{20F54B72-3E08-4BE1-A618-CD06FDF4E354}" type="presOf" srcId="{E8D51461-44F4-42BC-A11A-7E8952BF222D}" destId="{EE521124-4AEA-47C9-911F-711811704CE6}" srcOrd="0" destOrd="0" presId="urn:microsoft.com/office/officeart/2005/8/layout/chevron2"/>
    <dgm:cxn modelId="{B1DD0799-BC33-4116-AF50-44B5EE0CB2FE}" type="presOf" srcId="{6A6D437B-88C3-4575-B71B-F6BF685F244B}" destId="{4A8162E5-582B-486B-B2BF-E89D07EB74DA}" srcOrd="0" destOrd="0" presId="urn:microsoft.com/office/officeart/2005/8/layout/chevron2"/>
    <dgm:cxn modelId="{E96546B4-5CE8-4F31-95DB-283A42A59DD4}" srcId="{3306AB39-B75C-4F01-9E2F-367C145319F3}" destId="{E8D51461-44F4-42BC-A11A-7E8952BF222D}" srcOrd="2" destOrd="0" parTransId="{0B464624-7214-4D16-8322-8A658016BBBC}" sibTransId="{00A558BF-A221-4141-84AB-DD37EFEE47E0}"/>
    <dgm:cxn modelId="{5CF178B6-421B-46FA-A4C4-17CFCCC86A8E}" type="presOf" srcId="{8D2B8521-A3F2-4F73-AD9D-F5B8BEA7E998}" destId="{47FF2A5E-77F3-4EE5-8E4D-2655EFE8E483}" srcOrd="0" destOrd="0" presId="urn:microsoft.com/office/officeart/2005/8/layout/chevron2"/>
    <dgm:cxn modelId="{7DCF49C9-6693-4CA8-8BB6-0B0271E45FC1}" srcId="{3306AB39-B75C-4F01-9E2F-367C145319F3}" destId="{C3766821-6831-4B60-8406-E5220140F118}" srcOrd="1" destOrd="0" parTransId="{1D7B4BBF-76EE-40AC-8B63-7B36A4EFF641}" sibTransId="{D09B8D97-9E1F-4D4E-B794-91C27FAC4A53}"/>
    <dgm:cxn modelId="{8B05C0CF-5396-43A4-9386-9E4231E40E8D}" srcId="{C3766821-6831-4B60-8406-E5220140F118}" destId="{CA7B854A-4806-43CB-AB86-A914E25685BF}" srcOrd="0" destOrd="0" parTransId="{D12A454D-9CB9-46E0-B232-4779768FAE03}" sibTransId="{927A16B3-4B81-415F-BD75-48F94AB73FAC}"/>
    <dgm:cxn modelId="{CA63E3D8-1BD0-4EA8-9D06-886C2DFA064E}" type="presOf" srcId="{3306AB39-B75C-4F01-9E2F-367C145319F3}" destId="{02068AE8-A5BC-4E84-9314-5EC226B4BFB8}" srcOrd="0" destOrd="0" presId="urn:microsoft.com/office/officeart/2005/8/layout/chevron2"/>
    <dgm:cxn modelId="{65126AE9-04FF-45E9-B9BD-71A31CCA5F4B}" srcId="{E8D51461-44F4-42BC-A11A-7E8952BF222D}" destId="{35D51D5C-97E9-4021-AF28-2E1D125CB6EE}" srcOrd="0" destOrd="0" parTransId="{B191D317-C5DB-4926-9E59-BF9367730906}" sibTransId="{C24F138F-B950-428E-A4F4-754893EDBC37}"/>
    <dgm:cxn modelId="{9B36E5EE-31C8-4754-8D33-1726415996CF}" type="presOf" srcId="{C3766821-6831-4B60-8406-E5220140F118}" destId="{7B7D7090-83A6-4DB2-8887-C1AFCBBFDF14}" srcOrd="0" destOrd="0" presId="urn:microsoft.com/office/officeart/2005/8/layout/chevron2"/>
    <dgm:cxn modelId="{A7FFF3B0-02BF-41CE-88DD-36C087D8F5C6}" type="presParOf" srcId="{02068AE8-A5BC-4E84-9314-5EC226B4BFB8}" destId="{D2E4C00F-1EC3-4EE0-97D8-1B12752A5540}" srcOrd="0" destOrd="0" presId="urn:microsoft.com/office/officeart/2005/8/layout/chevron2"/>
    <dgm:cxn modelId="{45198E87-9E0A-4636-9D9F-42BF3BB52ED5}" type="presParOf" srcId="{D2E4C00F-1EC3-4EE0-97D8-1B12752A5540}" destId="{47FF2A5E-77F3-4EE5-8E4D-2655EFE8E483}" srcOrd="0" destOrd="0" presId="urn:microsoft.com/office/officeart/2005/8/layout/chevron2"/>
    <dgm:cxn modelId="{3B2B0AC5-F02D-4B5E-8B84-A9141F6AF3B2}" type="presParOf" srcId="{D2E4C00F-1EC3-4EE0-97D8-1B12752A5540}" destId="{4A8162E5-582B-486B-B2BF-E89D07EB74DA}" srcOrd="1" destOrd="0" presId="urn:microsoft.com/office/officeart/2005/8/layout/chevron2"/>
    <dgm:cxn modelId="{9BF8D80E-A42B-4DD3-8EF7-83B9C0028D3E}" type="presParOf" srcId="{02068AE8-A5BC-4E84-9314-5EC226B4BFB8}" destId="{4F003096-BCFF-44A9-BD68-E1126BC73B21}" srcOrd="1" destOrd="0" presId="urn:microsoft.com/office/officeart/2005/8/layout/chevron2"/>
    <dgm:cxn modelId="{7EC059AF-F8D2-43CF-B328-53CD8ECD3483}" type="presParOf" srcId="{02068AE8-A5BC-4E84-9314-5EC226B4BFB8}" destId="{EE8F5178-2AAB-459E-8455-CA786AB569FC}" srcOrd="2" destOrd="0" presId="urn:microsoft.com/office/officeart/2005/8/layout/chevron2"/>
    <dgm:cxn modelId="{F77E20DF-E967-40E0-8820-6077DE44D263}" type="presParOf" srcId="{EE8F5178-2AAB-459E-8455-CA786AB569FC}" destId="{7B7D7090-83A6-4DB2-8887-C1AFCBBFDF14}" srcOrd="0" destOrd="0" presId="urn:microsoft.com/office/officeart/2005/8/layout/chevron2"/>
    <dgm:cxn modelId="{8C976933-FD5A-4BD9-92A2-577641CA511F}" type="presParOf" srcId="{EE8F5178-2AAB-459E-8455-CA786AB569FC}" destId="{12AD96D5-7D03-4415-9086-8561FB232868}" srcOrd="1" destOrd="0" presId="urn:microsoft.com/office/officeart/2005/8/layout/chevron2"/>
    <dgm:cxn modelId="{7F9898BE-9C6B-40F1-8327-28FEE78C4246}" type="presParOf" srcId="{02068AE8-A5BC-4E84-9314-5EC226B4BFB8}" destId="{65A7D486-C5DD-4490-8F72-FC82CC2E6E9C}" srcOrd="3" destOrd="0" presId="urn:microsoft.com/office/officeart/2005/8/layout/chevron2"/>
    <dgm:cxn modelId="{8866897D-158E-4FFE-9479-C826A3F83B27}" type="presParOf" srcId="{02068AE8-A5BC-4E84-9314-5EC226B4BFB8}" destId="{6714C9A9-55AC-4757-B89D-54F7BEA67DC9}" srcOrd="4" destOrd="0" presId="urn:microsoft.com/office/officeart/2005/8/layout/chevron2"/>
    <dgm:cxn modelId="{FC8EAA3A-6BFC-4E9E-B3EC-F45AFCB83F2C}" type="presParOf" srcId="{6714C9A9-55AC-4757-B89D-54F7BEA67DC9}" destId="{EE521124-4AEA-47C9-911F-711811704CE6}" srcOrd="0" destOrd="0" presId="urn:microsoft.com/office/officeart/2005/8/layout/chevron2"/>
    <dgm:cxn modelId="{859C83B8-BF7E-4F5F-8928-7AC0DD431783}" type="presParOf" srcId="{6714C9A9-55AC-4757-B89D-54F7BEA67DC9}" destId="{9B5E3A5E-627B-4F31-98D5-76BF13E181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FFDCAB-0D6B-4BCE-A973-7740489CF9F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1052DC9-8E43-45E3-8E5D-978504CDADAC}">
      <dgm:prSet phldrT="[Text]"/>
      <dgm:spPr/>
      <dgm:t>
        <a:bodyPr/>
        <a:lstStyle/>
        <a:p>
          <a:r>
            <a:rPr lang="en-US" dirty="0"/>
            <a:t>1988 </a:t>
          </a:r>
        </a:p>
      </dgm:t>
    </dgm:pt>
    <dgm:pt modelId="{88F8763F-1FBF-4307-B32C-76733B5AEACE}" type="parTrans" cxnId="{2D0A8F8B-84B5-48E3-B07C-FDDDCE6C4A57}">
      <dgm:prSet/>
      <dgm:spPr/>
      <dgm:t>
        <a:bodyPr/>
        <a:lstStyle/>
        <a:p>
          <a:endParaRPr lang="en-US"/>
        </a:p>
      </dgm:t>
    </dgm:pt>
    <dgm:pt modelId="{FA88C8B2-6DB8-4E3F-B38F-726819622403}" type="sibTrans" cxnId="{2D0A8F8B-84B5-48E3-B07C-FDDDCE6C4A57}">
      <dgm:prSet/>
      <dgm:spPr/>
      <dgm:t>
        <a:bodyPr/>
        <a:lstStyle/>
        <a:p>
          <a:endParaRPr lang="en-US"/>
        </a:p>
      </dgm:t>
    </dgm:pt>
    <dgm:pt modelId="{02311555-B271-44D3-9A59-3E2D631DA072}">
      <dgm:prSet phldrT="[Text]" custT="1"/>
      <dgm:spPr/>
      <dgm:t>
        <a:bodyPr/>
        <a:lstStyle/>
        <a:p>
          <a:pPr algn="just"/>
          <a:r>
            <a:rPr lang="en-US" sz="2000" dirty="0">
              <a:latin typeface="Arial Narrow" panose="020B0606020202030204" pitchFamily="34" charset="0"/>
            </a:rPr>
            <a:t>FMG enacted the Arbitration and Conciliation Decree No 11 of </a:t>
          </a:r>
          <a:r>
            <a:rPr lang="en-US" sz="2000" b="1" dirty="0">
              <a:solidFill>
                <a:srgbClr val="FF0000"/>
              </a:solidFill>
              <a:latin typeface="Arial Narrow" panose="020B0606020202030204" pitchFamily="34" charset="0"/>
            </a:rPr>
            <a:t>1988</a:t>
          </a:r>
          <a:r>
            <a:rPr lang="en-US" sz="2000" dirty="0">
              <a:latin typeface="Arial Narrow" panose="020B0606020202030204" pitchFamily="34" charset="0"/>
            </a:rPr>
            <a:t> (‘</a:t>
          </a:r>
          <a:r>
            <a:rPr lang="en-US" sz="2000" b="1" dirty="0">
              <a:latin typeface="Arial Narrow" panose="020B0606020202030204" pitchFamily="34" charset="0"/>
            </a:rPr>
            <a:t>the ACA</a:t>
          </a:r>
          <a:r>
            <a:rPr lang="en-US" sz="2000" dirty="0">
              <a:latin typeface="Arial Narrow" panose="020B0606020202030204" pitchFamily="34" charset="0"/>
            </a:rPr>
            <a:t>’)</a:t>
          </a:r>
        </a:p>
      </dgm:t>
    </dgm:pt>
    <dgm:pt modelId="{A3ADB1C9-FE84-404C-B806-3683779B1D4D}" type="parTrans" cxnId="{DA91A5CF-ED9A-4786-80DB-2BDFB358DB7D}">
      <dgm:prSet/>
      <dgm:spPr/>
      <dgm:t>
        <a:bodyPr/>
        <a:lstStyle/>
        <a:p>
          <a:endParaRPr lang="en-US"/>
        </a:p>
      </dgm:t>
    </dgm:pt>
    <dgm:pt modelId="{0742C1A2-B035-4247-A65D-5935C6E05D75}" type="sibTrans" cxnId="{DA91A5CF-ED9A-4786-80DB-2BDFB358DB7D}">
      <dgm:prSet/>
      <dgm:spPr/>
      <dgm:t>
        <a:bodyPr/>
        <a:lstStyle/>
        <a:p>
          <a:endParaRPr lang="en-US"/>
        </a:p>
      </dgm:t>
    </dgm:pt>
    <dgm:pt modelId="{0236805A-4F6F-481E-8E5F-E134E8C26027}">
      <dgm:prSet phldrT="[Text]" custT="1"/>
      <dgm:spPr/>
      <dgm:t>
        <a:bodyPr/>
        <a:lstStyle/>
        <a:p>
          <a:pPr algn="just"/>
          <a:r>
            <a:rPr lang="en-US" sz="2000" dirty="0">
              <a:latin typeface="Arial Narrow" panose="020B0606020202030204" pitchFamily="34" charset="0"/>
            </a:rPr>
            <a:t>Incorporated and thereby ratified the New York Convention on the Recognition and Enforcement of Foreign Arbitral Awards,1958</a:t>
          </a:r>
        </a:p>
      </dgm:t>
    </dgm:pt>
    <dgm:pt modelId="{E5A4E8C9-2C89-4FAB-BBFE-1ADEC4CCF763}" type="parTrans" cxnId="{8D26C7D8-3339-415D-BB04-EE848FE007A0}">
      <dgm:prSet/>
      <dgm:spPr/>
      <dgm:t>
        <a:bodyPr/>
        <a:lstStyle/>
        <a:p>
          <a:endParaRPr lang="en-US"/>
        </a:p>
      </dgm:t>
    </dgm:pt>
    <dgm:pt modelId="{09BDFB9C-F4B6-4C86-B66D-5373D9B4F14A}" type="sibTrans" cxnId="{8D26C7D8-3339-415D-BB04-EE848FE007A0}">
      <dgm:prSet/>
      <dgm:spPr/>
      <dgm:t>
        <a:bodyPr/>
        <a:lstStyle/>
        <a:p>
          <a:endParaRPr lang="en-US"/>
        </a:p>
      </dgm:t>
    </dgm:pt>
    <dgm:pt modelId="{DB3F85A3-2A5B-4F85-B852-63B9D2F3DD92}">
      <dgm:prSet phldrT="[Text]"/>
      <dgm:spPr/>
      <dgm:t>
        <a:bodyPr/>
        <a:lstStyle/>
        <a:p>
          <a:r>
            <a:rPr lang="en-US" dirty="0"/>
            <a:t>1988 Contd</a:t>
          </a:r>
        </a:p>
      </dgm:t>
    </dgm:pt>
    <dgm:pt modelId="{4DFCC130-1B83-433B-BB5E-43F9AF14FC4B}" type="parTrans" cxnId="{AAE23569-FBE7-4245-B72D-46588DF54585}">
      <dgm:prSet/>
      <dgm:spPr/>
      <dgm:t>
        <a:bodyPr/>
        <a:lstStyle/>
        <a:p>
          <a:endParaRPr lang="en-US"/>
        </a:p>
      </dgm:t>
    </dgm:pt>
    <dgm:pt modelId="{44876333-AF65-4357-88B3-244C7D7FC6B3}" type="sibTrans" cxnId="{AAE23569-FBE7-4245-B72D-46588DF54585}">
      <dgm:prSet/>
      <dgm:spPr/>
      <dgm:t>
        <a:bodyPr/>
        <a:lstStyle/>
        <a:p>
          <a:endParaRPr lang="en-US"/>
        </a:p>
      </dgm:t>
    </dgm:pt>
    <dgm:pt modelId="{8AF01E49-0E3A-4643-8E1A-5BC72881DE4B}">
      <dgm:prSet phldrT="[Text]" custT="1"/>
      <dgm:spPr/>
      <dgm:t>
        <a:bodyPr/>
        <a:lstStyle/>
        <a:p>
          <a:pPr algn="just"/>
          <a:r>
            <a:rPr lang="en-US" sz="2100" dirty="0">
              <a:latin typeface="Arial Narrow" panose="020B0606020202030204" pitchFamily="34" charset="0"/>
            </a:rPr>
            <a:t>Misconception that the New York Convention was birthed in Nigeria by its incorporation into the ACA in 1988. However, this is incorrect as Nigeria ratified the New York Convention on 17</a:t>
          </a:r>
          <a:r>
            <a:rPr lang="en-US" sz="2100" baseline="30000" dirty="0">
              <a:latin typeface="Arial Narrow" panose="020B0606020202030204" pitchFamily="34" charset="0"/>
            </a:rPr>
            <a:t>th</a:t>
          </a:r>
          <a:r>
            <a:rPr lang="en-US" sz="2100" dirty="0">
              <a:latin typeface="Arial Narrow" panose="020B0606020202030204" pitchFamily="34" charset="0"/>
            </a:rPr>
            <a:t> March 1970.</a:t>
          </a:r>
        </a:p>
      </dgm:t>
    </dgm:pt>
    <dgm:pt modelId="{E493B821-D50C-49C9-990D-EA5F3196BDF1}" type="parTrans" cxnId="{32DF74D1-33CF-4FCD-96CF-E08F980F4F16}">
      <dgm:prSet/>
      <dgm:spPr/>
      <dgm:t>
        <a:bodyPr/>
        <a:lstStyle/>
        <a:p>
          <a:endParaRPr lang="en-US"/>
        </a:p>
      </dgm:t>
    </dgm:pt>
    <dgm:pt modelId="{AC1DCBA3-B08A-4128-9A7A-44F3C9092C62}" type="sibTrans" cxnId="{32DF74D1-33CF-4FCD-96CF-E08F980F4F16}">
      <dgm:prSet/>
      <dgm:spPr/>
      <dgm:t>
        <a:bodyPr/>
        <a:lstStyle/>
        <a:p>
          <a:endParaRPr lang="en-US"/>
        </a:p>
      </dgm:t>
    </dgm:pt>
    <dgm:pt modelId="{1D6B74AB-30AF-42A5-B8C1-98C4F1AC7189}">
      <dgm:prSet phldrT="[Text]"/>
      <dgm:spPr/>
      <dgm:t>
        <a:bodyPr/>
        <a:lstStyle/>
        <a:p>
          <a:r>
            <a:rPr lang="en-US" dirty="0"/>
            <a:t>1999</a:t>
          </a:r>
        </a:p>
      </dgm:t>
    </dgm:pt>
    <dgm:pt modelId="{234B7F9D-8DFB-4E07-9EA6-963C5052D779}" type="parTrans" cxnId="{041FF155-80E3-4A9B-939F-8E5898F4FC5F}">
      <dgm:prSet/>
      <dgm:spPr/>
      <dgm:t>
        <a:bodyPr/>
        <a:lstStyle/>
        <a:p>
          <a:endParaRPr lang="en-US"/>
        </a:p>
      </dgm:t>
    </dgm:pt>
    <dgm:pt modelId="{0D79685E-85C6-4128-9B88-3E31DD2EEDAA}" type="sibTrans" cxnId="{041FF155-80E3-4A9B-939F-8E5898F4FC5F}">
      <dgm:prSet/>
      <dgm:spPr/>
      <dgm:t>
        <a:bodyPr/>
        <a:lstStyle/>
        <a:p>
          <a:endParaRPr lang="en-US"/>
        </a:p>
      </dgm:t>
    </dgm:pt>
    <dgm:pt modelId="{4693F9D3-230B-4B0F-85B1-5633D7677BB5}">
      <dgm:prSet phldrT="[Text]" custT="1"/>
      <dgm:spPr/>
      <dgm:t>
        <a:bodyPr/>
        <a:lstStyle/>
        <a:p>
          <a:pPr algn="just"/>
          <a:r>
            <a:rPr lang="en-US" sz="2100" dirty="0">
              <a:latin typeface="Arial Narrow" panose="020B0606020202030204" pitchFamily="34" charset="0"/>
            </a:rPr>
            <a:t>Sect 315(1) of 1999 Constitution preserved the ACA as part of the Nigerian Law and pronounced that it is an existing and valid law.</a:t>
          </a:r>
        </a:p>
      </dgm:t>
    </dgm:pt>
    <dgm:pt modelId="{50413A6B-5023-4C31-A5C6-E2C317034D29}" type="parTrans" cxnId="{20839DEF-C61C-4FC8-A9F7-6AB5ED6AC355}">
      <dgm:prSet/>
      <dgm:spPr/>
      <dgm:t>
        <a:bodyPr/>
        <a:lstStyle/>
        <a:p>
          <a:endParaRPr lang="en-US"/>
        </a:p>
      </dgm:t>
    </dgm:pt>
    <dgm:pt modelId="{9C58A778-6493-4664-9696-AD2362AC584E}" type="sibTrans" cxnId="{20839DEF-C61C-4FC8-A9F7-6AB5ED6AC355}">
      <dgm:prSet/>
      <dgm:spPr/>
      <dgm:t>
        <a:bodyPr/>
        <a:lstStyle/>
        <a:p>
          <a:endParaRPr lang="en-US"/>
        </a:p>
      </dgm:t>
    </dgm:pt>
    <dgm:pt modelId="{8D5A431A-6202-42E0-B589-A46E2D456B21}">
      <dgm:prSet phldrT="[Text]" custT="1"/>
      <dgm:spPr/>
      <dgm:t>
        <a:bodyPr/>
        <a:lstStyle/>
        <a:p>
          <a:pPr algn="just"/>
          <a:r>
            <a:rPr lang="en-US" sz="2000" dirty="0">
              <a:latin typeface="Arial Narrow" panose="020B0606020202030204" pitchFamily="34" charset="0"/>
            </a:rPr>
            <a:t>Modelled on the UNCITRAL Model Law 1985; </a:t>
          </a:r>
        </a:p>
      </dgm:t>
    </dgm:pt>
    <dgm:pt modelId="{341048E1-1C5E-4251-BF36-ECC05A096967}" type="parTrans" cxnId="{1ECDAF25-19E8-449A-8D16-0F553491D3B2}">
      <dgm:prSet/>
      <dgm:spPr/>
      <dgm:t>
        <a:bodyPr/>
        <a:lstStyle/>
        <a:p>
          <a:endParaRPr lang="en-GB"/>
        </a:p>
      </dgm:t>
    </dgm:pt>
    <dgm:pt modelId="{55E24C07-5D35-430A-AAD7-81911C972321}" type="sibTrans" cxnId="{1ECDAF25-19E8-449A-8D16-0F553491D3B2}">
      <dgm:prSet/>
      <dgm:spPr/>
      <dgm:t>
        <a:bodyPr/>
        <a:lstStyle/>
        <a:p>
          <a:endParaRPr lang="en-GB"/>
        </a:p>
      </dgm:t>
    </dgm:pt>
    <dgm:pt modelId="{F892C5D1-9E4C-4038-A89F-2CB4F0CF43AB}" type="pres">
      <dgm:prSet presAssocID="{80FFDCAB-0D6B-4BCE-A973-7740489CF9F9}" presName="linearFlow" presStyleCnt="0">
        <dgm:presLayoutVars>
          <dgm:dir/>
          <dgm:animLvl val="lvl"/>
          <dgm:resizeHandles val="exact"/>
        </dgm:presLayoutVars>
      </dgm:prSet>
      <dgm:spPr/>
    </dgm:pt>
    <dgm:pt modelId="{846BF7B5-FD52-40C6-9BCB-20467C27A60C}" type="pres">
      <dgm:prSet presAssocID="{51052DC9-8E43-45E3-8E5D-978504CDADAC}" presName="composite" presStyleCnt="0"/>
      <dgm:spPr/>
    </dgm:pt>
    <dgm:pt modelId="{59263E3C-EF96-4F98-ABDC-D7E3EA56B070}" type="pres">
      <dgm:prSet presAssocID="{51052DC9-8E43-45E3-8E5D-978504CDADAC}" presName="parentText" presStyleLbl="alignNode1" presStyleIdx="0" presStyleCnt="3">
        <dgm:presLayoutVars>
          <dgm:chMax val="1"/>
          <dgm:bulletEnabled val="1"/>
        </dgm:presLayoutVars>
      </dgm:prSet>
      <dgm:spPr/>
    </dgm:pt>
    <dgm:pt modelId="{101A3ED2-1B8B-44CE-A456-C7629B29F63B}" type="pres">
      <dgm:prSet presAssocID="{51052DC9-8E43-45E3-8E5D-978504CDADAC}" presName="descendantText" presStyleLbl="alignAcc1" presStyleIdx="0" presStyleCnt="3" custScaleY="143072" custLinFactNeighborX="560" custLinFactNeighborY="18472">
        <dgm:presLayoutVars>
          <dgm:bulletEnabled val="1"/>
        </dgm:presLayoutVars>
      </dgm:prSet>
      <dgm:spPr/>
    </dgm:pt>
    <dgm:pt modelId="{1F5C9ECD-804B-4ADC-88DC-CD1D74DA2C7F}" type="pres">
      <dgm:prSet presAssocID="{FA88C8B2-6DB8-4E3F-B38F-726819622403}" presName="sp" presStyleCnt="0"/>
      <dgm:spPr/>
    </dgm:pt>
    <dgm:pt modelId="{230F69A6-97F6-4C25-BAEA-089680763C94}" type="pres">
      <dgm:prSet presAssocID="{DB3F85A3-2A5B-4F85-B852-63B9D2F3DD92}" presName="composite" presStyleCnt="0"/>
      <dgm:spPr/>
    </dgm:pt>
    <dgm:pt modelId="{D03DF1C4-820E-4C0A-98F4-7283F41EC6BD}" type="pres">
      <dgm:prSet presAssocID="{DB3F85A3-2A5B-4F85-B852-63B9D2F3DD92}" presName="parentText" presStyleLbl="alignNode1" presStyleIdx="1" presStyleCnt="3">
        <dgm:presLayoutVars>
          <dgm:chMax val="1"/>
          <dgm:bulletEnabled val="1"/>
        </dgm:presLayoutVars>
      </dgm:prSet>
      <dgm:spPr/>
    </dgm:pt>
    <dgm:pt modelId="{33485269-BEA5-4E13-B9EC-CA13D33F8A4D}" type="pres">
      <dgm:prSet presAssocID="{DB3F85A3-2A5B-4F85-B852-63B9D2F3DD92}" presName="descendantText" presStyleLbl="alignAcc1" presStyleIdx="1" presStyleCnt="3" custScaleY="133906" custLinFactNeighborX="-436" custLinFactNeighborY="27767">
        <dgm:presLayoutVars>
          <dgm:bulletEnabled val="1"/>
        </dgm:presLayoutVars>
      </dgm:prSet>
      <dgm:spPr/>
    </dgm:pt>
    <dgm:pt modelId="{C14EE4E8-C644-4212-BB44-B92DC1272BBC}" type="pres">
      <dgm:prSet presAssocID="{44876333-AF65-4357-88B3-244C7D7FC6B3}" presName="sp" presStyleCnt="0"/>
      <dgm:spPr/>
    </dgm:pt>
    <dgm:pt modelId="{5B41D59C-709C-4864-9B60-8D7244CAA6E6}" type="pres">
      <dgm:prSet presAssocID="{1D6B74AB-30AF-42A5-B8C1-98C4F1AC7189}" presName="composite" presStyleCnt="0"/>
      <dgm:spPr/>
    </dgm:pt>
    <dgm:pt modelId="{FD328AD1-81E4-48D5-8104-3B86B295DAA4}" type="pres">
      <dgm:prSet presAssocID="{1D6B74AB-30AF-42A5-B8C1-98C4F1AC7189}" presName="parentText" presStyleLbl="alignNode1" presStyleIdx="2" presStyleCnt="3">
        <dgm:presLayoutVars>
          <dgm:chMax val="1"/>
          <dgm:bulletEnabled val="1"/>
        </dgm:presLayoutVars>
      </dgm:prSet>
      <dgm:spPr/>
    </dgm:pt>
    <dgm:pt modelId="{3F77FBAC-BF23-471A-B92A-9E85F5C91787}" type="pres">
      <dgm:prSet presAssocID="{1D6B74AB-30AF-42A5-B8C1-98C4F1AC7189}" presName="descendantText" presStyleLbl="alignAcc1" presStyleIdx="2" presStyleCnt="3" custScaleY="120500" custLinFactNeighborY="19334">
        <dgm:presLayoutVars>
          <dgm:bulletEnabled val="1"/>
        </dgm:presLayoutVars>
      </dgm:prSet>
      <dgm:spPr/>
    </dgm:pt>
  </dgm:ptLst>
  <dgm:cxnLst>
    <dgm:cxn modelId="{ED25300C-45C5-44E4-A434-B7BE8BCB134C}" type="presOf" srcId="{DB3F85A3-2A5B-4F85-B852-63B9D2F3DD92}" destId="{D03DF1C4-820E-4C0A-98F4-7283F41EC6BD}" srcOrd="0" destOrd="0" presId="urn:microsoft.com/office/officeart/2005/8/layout/chevron2"/>
    <dgm:cxn modelId="{BACC3A1A-9E47-490B-9499-226802911DB9}" type="presOf" srcId="{1D6B74AB-30AF-42A5-B8C1-98C4F1AC7189}" destId="{FD328AD1-81E4-48D5-8104-3B86B295DAA4}" srcOrd="0" destOrd="0" presId="urn:microsoft.com/office/officeart/2005/8/layout/chevron2"/>
    <dgm:cxn modelId="{1ECDAF25-19E8-449A-8D16-0F553491D3B2}" srcId="{51052DC9-8E43-45E3-8E5D-978504CDADAC}" destId="{8D5A431A-6202-42E0-B589-A46E2D456B21}" srcOrd="1" destOrd="0" parTransId="{341048E1-1C5E-4251-BF36-ECC05A096967}" sibTransId="{55E24C07-5D35-430A-AAD7-81911C972321}"/>
    <dgm:cxn modelId="{EE394130-96C3-44B8-B57F-D1D7B7866491}" type="presOf" srcId="{80FFDCAB-0D6B-4BCE-A973-7740489CF9F9}" destId="{F892C5D1-9E4C-4038-A89F-2CB4F0CF43AB}" srcOrd="0" destOrd="0" presId="urn:microsoft.com/office/officeart/2005/8/layout/chevron2"/>
    <dgm:cxn modelId="{AAE23569-FBE7-4245-B72D-46588DF54585}" srcId="{80FFDCAB-0D6B-4BCE-A973-7740489CF9F9}" destId="{DB3F85A3-2A5B-4F85-B852-63B9D2F3DD92}" srcOrd="1" destOrd="0" parTransId="{4DFCC130-1B83-433B-BB5E-43F9AF14FC4B}" sibTransId="{44876333-AF65-4357-88B3-244C7D7FC6B3}"/>
    <dgm:cxn modelId="{041FF155-80E3-4A9B-939F-8E5898F4FC5F}" srcId="{80FFDCAB-0D6B-4BCE-A973-7740489CF9F9}" destId="{1D6B74AB-30AF-42A5-B8C1-98C4F1AC7189}" srcOrd="2" destOrd="0" parTransId="{234B7F9D-8DFB-4E07-9EA6-963C5052D779}" sibTransId="{0D79685E-85C6-4128-9B88-3E31DD2EEDAA}"/>
    <dgm:cxn modelId="{5B93D279-DB73-4153-8437-D6B3ACAD62A4}" type="presOf" srcId="{0236805A-4F6F-481E-8E5F-E134E8C26027}" destId="{101A3ED2-1B8B-44CE-A456-C7629B29F63B}" srcOrd="0" destOrd="2" presId="urn:microsoft.com/office/officeart/2005/8/layout/chevron2"/>
    <dgm:cxn modelId="{CC16387B-37EB-44A3-8BFD-9C4E23BB71E7}" type="presOf" srcId="{4693F9D3-230B-4B0F-85B1-5633D7677BB5}" destId="{3F77FBAC-BF23-471A-B92A-9E85F5C91787}" srcOrd="0" destOrd="0" presId="urn:microsoft.com/office/officeart/2005/8/layout/chevron2"/>
    <dgm:cxn modelId="{BBB10180-2431-4EA4-95D0-0D0CCA6705C8}" type="presOf" srcId="{8AF01E49-0E3A-4643-8E1A-5BC72881DE4B}" destId="{33485269-BEA5-4E13-B9EC-CA13D33F8A4D}" srcOrd="0" destOrd="0" presId="urn:microsoft.com/office/officeart/2005/8/layout/chevron2"/>
    <dgm:cxn modelId="{2D0A8F8B-84B5-48E3-B07C-FDDDCE6C4A57}" srcId="{80FFDCAB-0D6B-4BCE-A973-7740489CF9F9}" destId="{51052DC9-8E43-45E3-8E5D-978504CDADAC}" srcOrd="0" destOrd="0" parTransId="{88F8763F-1FBF-4307-B32C-76733B5AEACE}" sibTransId="{FA88C8B2-6DB8-4E3F-B38F-726819622403}"/>
    <dgm:cxn modelId="{14B6C397-2BF1-4F50-8F1A-5B641CE8A87F}" type="presOf" srcId="{8D5A431A-6202-42E0-B589-A46E2D456B21}" destId="{101A3ED2-1B8B-44CE-A456-C7629B29F63B}" srcOrd="0" destOrd="1" presId="urn:microsoft.com/office/officeart/2005/8/layout/chevron2"/>
    <dgm:cxn modelId="{DA91A5CF-ED9A-4786-80DB-2BDFB358DB7D}" srcId="{51052DC9-8E43-45E3-8E5D-978504CDADAC}" destId="{02311555-B271-44D3-9A59-3E2D631DA072}" srcOrd="0" destOrd="0" parTransId="{A3ADB1C9-FE84-404C-B806-3683779B1D4D}" sibTransId="{0742C1A2-B035-4247-A65D-5935C6E05D75}"/>
    <dgm:cxn modelId="{32DF74D1-33CF-4FCD-96CF-E08F980F4F16}" srcId="{DB3F85A3-2A5B-4F85-B852-63B9D2F3DD92}" destId="{8AF01E49-0E3A-4643-8E1A-5BC72881DE4B}" srcOrd="0" destOrd="0" parTransId="{E493B821-D50C-49C9-990D-EA5F3196BDF1}" sibTransId="{AC1DCBA3-B08A-4128-9A7A-44F3C9092C62}"/>
    <dgm:cxn modelId="{B16890D5-1889-4DFE-B2AF-59037D702F9D}" type="presOf" srcId="{51052DC9-8E43-45E3-8E5D-978504CDADAC}" destId="{59263E3C-EF96-4F98-ABDC-D7E3EA56B070}" srcOrd="0" destOrd="0" presId="urn:microsoft.com/office/officeart/2005/8/layout/chevron2"/>
    <dgm:cxn modelId="{8D26C7D8-3339-415D-BB04-EE848FE007A0}" srcId="{51052DC9-8E43-45E3-8E5D-978504CDADAC}" destId="{0236805A-4F6F-481E-8E5F-E134E8C26027}" srcOrd="2" destOrd="0" parTransId="{E5A4E8C9-2C89-4FAB-BBFE-1ADEC4CCF763}" sibTransId="{09BDFB9C-F4B6-4C86-B66D-5373D9B4F14A}"/>
    <dgm:cxn modelId="{20839DEF-C61C-4FC8-A9F7-6AB5ED6AC355}" srcId="{1D6B74AB-30AF-42A5-B8C1-98C4F1AC7189}" destId="{4693F9D3-230B-4B0F-85B1-5633D7677BB5}" srcOrd="0" destOrd="0" parTransId="{50413A6B-5023-4C31-A5C6-E2C317034D29}" sibTransId="{9C58A778-6493-4664-9696-AD2362AC584E}"/>
    <dgm:cxn modelId="{FC9A80F3-067F-402F-A96E-63A10E23C293}" type="presOf" srcId="{02311555-B271-44D3-9A59-3E2D631DA072}" destId="{101A3ED2-1B8B-44CE-A456-C7629B29F63B}" srcOrd="0" destOrd="0" presId="urn:microsoft.com/office/officeart/2005/8/layout/chevron2"/>
    <dgm:cxn modelId="{BBA38EB2-A161-4AAE-A2F6-CBE71FDFD2EB}" type="presParOf" srcId="{F892C5D1-9E4C-4038-A89F-2CB4F0CF43AB}" destId="{846BF7B5-FD52-40C6-9BCB-20467C27A60C}" srcOrd="0" destOrd="0" presId="urn:microsoft.com/office/officeart/2005/8/layout/chevron2"/>
    <dgm:cxn modelId="{38B16C88-EB39-4813-8755-3813031124E3}" type="presParOf" srcId="{846BF7B5-FD52-40C6-9BCB-20467C27A60C}" destId="{59263E3C-EF96-4F98-ABDC-D7E3EA56B070}" srcOrd="0" destOrd="0" presId="urn:microsoft.com/office/officeart/2005/8/layout/chevron2"/>
    <dgm:cxn modelId="{75C75591-674C-40EB-A1A3-73B256C42A4A}" type="presParOf" srcId="{846BF7B5-FD52-40C6-9BCB-20467C27A60C}" destId="{101A3ED2-1B8B-44CE-A456-C7629B29F63B}" srcOrd="1" destOrd="0" presId="urn:microsoft.com/office/officeart/2005/8/layout/chevron2"/>
    <dgm:cxn modelId="{613AB35F-3CCD-438C-B7FB-E7CB35A1008D}" type="presParOf" srcId="{F892C5D1-9E4C-4038-A89F-2CB4F0CF43AB}" destId="{1F5C9ECD-804B-4ADC-88DC-CD1D74DA2C7F}" srcOrd="1" destOrd="0" presId="urn:microsoft.com/office/officeart/2005/8/layout/chevron2"/>
    <dgm:cxn modelId="{FE35758E-06AC-41B0-A057-E17A6C7D4BD1}" type="presParOf" srcId="{F892C5D1-9E4C-4038-A89F-2CB4F0CF43AB}" destId="{230F69A6-97F6-4C25-BAEA-089680763C94}" srcOrd="2" destOrd="0" presId="urn:microsoft.com/office/officeart/2005/8/layout/chevron2"/>
    <dgm:cxn modelId="{F117C4A7-0D0F-4244-BCE5-A7488A947B81}" type="presParOf" srcId="{230F69A6-97F6-4C25-BAEA-089680763C94}" destId="{D03DF1C4-820E-4C0A-98F4-7283F41EC6BD}" srcOrd="0" destOrd="0" presId="urn:microsoft.com/office/officeart/2005/8/layout/chevron2"/>
    <dgm:cxn modelId="{B7834207-D96E-4B9A-8566-08FFEA7514FA}" type="presParOf" srcId="{230F69A6-97F6-4C25-BAEA-089680763C94}" destId="{33485269-BEA5-4E13-B9EC-CA13D33F8A4D}" srcOrd="1" destOrd="0" presId="urn:microsoft.com/office/officeart/2005/8/layout/chevron2"/>
    <dgm:cxn modelId="{A363219F-1CA0-450A-8A7F-B8C98A775DB0}" type="presParOf" srcId="{F892C5D1-9E4C-4038-A89F-2CB4F0CF43AB}" destId="{C14EE4E8-C644-4212-BB44-B92DC1272BBC}" srcOrd="3" destOrd="0" presId="urn:microsoft.com/office/officeart/2005/8/layout/chevron2"/>
    <dgm:cxn modelId="{A19B0BBB-9B70-4A3F-9048-DCDF1BCFC060}" type="presParOf" srcId="{F892C5D1-9E4C-4038-A89F-2CB4F0CF43AB}" destId="{5B41D59C-709C-4864-9B60-8D7244CAA6E6}" srcOrd="4" destOrd="0" presId="urn:microsoft.com/office/officeart/2005/8/layout/chevron2"/>
    <dgm:cxn modelId="{3BB7146C-C150-4DE4-BED9-BD3EEA485BAE}" type="presParOf" srcId="{5B41D59C-709C-4864-9B60-8D7244CAA6E6}" destId="{FD328AD1-81E4-48D5-8104-3B86B295DAA4}" srcOrd="0" destOrd="0" presId="urn:microsoft.com/office/officeart/2005/8/layout/chevron2"/>
    <dgm:cxn modelId="{B49A097B-341C-4948-8CAA-B730EB5BAC5C}" type="presParOf" srcId="{5B41D59C-709C-4864-9B60-8D7244CAA6E6}" destId="{3F77FBAC-BF23-471A-B92A-9E85F5C9178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12EE0C-5050-44BE-B51C-BF371541C9B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F24F014F-7D06-440A-9D81-DDD98A6E9986}">
      <dgm:prSet phldrT="[Text]"/>
      <dgm:spPr/>
      <dgm:t>
        <a:bodyPr/>
        <a:lstStyle/>
        <a:p>
          <a:r>
            <a:rPr lang="en-US" dirty="0"/>
            <a:t>BILL</a:t>
          </a:r>
        </a:p>
      </dgm:t>
    </dgm:pt>
    <dgm:pt modelId="{8292224B-B1EC-4F7C-AC00-FB248144C11E}" type="parTrans" cxnId="{CA52A3E3-D28E-42D6-8ED6-0A77FBEFF7AE}">
      <dgm:prSet/>
      <dgm:spPr/>
      <dgm:t>
        <a:bodyPr/>
        <a:lstStyle/>
        <a:p>
          <a:endParaRPr lang="en-US"/>
        </a:p>
      </dgm:t>
    </dgm:pt>
    <dgm:pt modelId="{B6B7E99D-0071-43A0-9F66-F6556F0DE16C}" type="sibTrans" cxnId="{CA52A3E3-D28E-42D6-8ED6-0A77FBEFF7AE}">
      <dgm:prSet/>
      <dgm:spPr/>
      <dgm:t>
        <a:bodyPr/>
        <a:lstStyle/>
        <a:p>
          <a:endParaRPr lang="en-US"/>
        </a:p>
      </dgm:t>
    </dgm:pt>
    <dgm:pt modelId="{F2DDF9FC-9A2D-4BAF-B460-AADCEBC1A33B}">
      <dgm:prSet phldrT="[Text]" custT="1"/>
      <dgm:spPr/>
      <dgm:t>
        <a:bodyPr/>
        <a:lstStyle/>
        <a:p>
          <a:r>
            <a:rPr lang="en-US" sz="2000" dirty="0">
              <a:latin typeface="Arial Narrow" panose="020B0606020202030204" pitchFamily="34" charset="0"/>
            </a:rPr>
            <a:t>KEY DEFINITIONS </a:t>
          </a:r>
        </a:p>
      </dgm:t>
    </dgm:pt>
    <dgm:pt modelId="{E3C042ED-C1CA-48F8-9E34-1595C70FDFC9}" type="parTrans" cxnId="{6A84D778-103C-45E9-8CCA-0280FEEF6B2B}">
      <dgm:prSet/>
      <dgm:spPr/>
      <dgm:t>
        <a:bodyPr/>
        <a:lstStyle/>
        <a:p>
          <a:endParaRPr lang="en-US" dirty="0"/>
        </a:p>
      </dgm:t>
    </dgm:pt>
    <dgm:pt modelId="{67817B1C-E343-42BF-9779-FA023C8A598E}" type="sibTrans" cxnId="{6A84D778-103C-45E9-8CCA-0280FEEF6B2B}">
      <dgm:prSet/>
      <dgm:spPr/>
      <dgm:t>
        <a:bodyPr/>
        <a:lstStyle/>
        <a:p>
          <a:endParaRPr lang="en-US"/>
        </a:p>
      </dgm:t>
    </dgm:pt>
    <dgm:pt modelId="{8DA13F19-5559-4710-9273-B7D8D4B56481}">
      <dgm:prSet phldrT="[Text]" custT="1"/>
      <dgm:spPr/>
      <dgm:t>
        <a:bodyPr/>
        <a:lstStyle/>
        <a:p>
          <a:pPr algn="just"/>
          <a:r>
            <a:rPr lang="en-US" sz="1600" dirty="0">
              <a:latin typeface="Arial Narrow" panose="020B0606020202030204" pitchFamily="34" charset="0"/>
            </a:rPr>
            <a:t>DEALING WITH EXISTING AMBIGUITIES </a:t>
          </a:r>
        </a:p>
      </dgm:t>
    </dgm:pt>
    <dgm:pt modelId="{89D376BA-E5F2-4959-B025-3A954E1ACED8}" type="parTrans" cxnId="{7980C5A3-B9C3-4036-9C96-C3ECEB1AE51F}">
      <dgm:prSet/>
      <dgm:spPr/>
      <dgm:t>
        <a:bodyPr/>
        <a:lstStyle/>
        <a:p>
          <a:endParaRPr lang="en-US" dirty="0"/>
        </a:p>
      </dgm:t>
    </dgm:pt>
    <dgm:pt modelId="{DA47A7B3-0A18-46F5-A114-A2B0526B5172}" type="sibTrans" cxnId="{7980C5A3-B9C3-4036-9C96-C3ECEB1AE51F}">
      <dgm:prSet/>
      <dgm:spPr/>
      <dgm:t>
        <a:bodyPr/>
        <a:lstStyle/>
        <a:p>
          <a:endParaRPr lang="en-US"/>
        </a:p>
      </dgm:t>
    </dgm:pt>
    <dgm:pt modelId="{E442143B-B037-4569-9274-5224383B7C62}">
      <dgm:prSet phldrT="[Text]" custT="1"/>
      <dgm:spPr/>
      <dgm:t>
        <a:bodyPr/>
        <a:lstStyle/>
        <a:p>
          <a:pPr algn="just"/>
          <a:r>
            <a:rPr lang="en-US" sz="1800" dirty="0">
              <a:latin typeface="Arial Narrow" panose="020B0606020202030204" pitchFamily="34" charset="0"/>
            </a:rPr>
            <a:t>STRENTHENING POWERS OF TRIBUNALS</a:t>
          </a:r>
        </a:p>
      </dgm:t>
    </dgm:pt>
    <dgm:pt modelId="{E3AE52FF-A480-4AF2-923B-79C8AF8EF616}" type="parTrans" cxnId="{1FC12B51-E44D-437D-AAA6-8EA9161B4A58}">
      <dgm:prSet/>
      <dgm:spPr/>
      <dgm:t>
        <a:bodyPr/>
        <a:lstStyle/>
        <a:p>
          <a:endParaRPr lang="en-US" dirty="0"/>
        </a:p>
      </dgm:t>
    </dgm:pt>
    <dgm:pt modelId="{4C48E82A-3412-48D8-BC7F-28B78418C819}" type="sibTrans" cxnId="{1FC12B51-E44D-437D-AAA6-8EA9161B4A58}">
      <dgm:prSet/>
      <dgm:spPr/>
      <dgm:t>
        <a:bodyPr/>
        <a:lstStyle/>
        <a:p>
          <a:endParaRPr lang="en-US"/>
        </a:p>
      </dgm:t>
    </dgm:pt>
    <dgm:pt modelId="{E79BFBC3-6E2E-46CE-A076-34DBBDAB6BC8}">
      <dgm:prSet custT="1"/>
      <dgm:spPr/>
      <dgm:t>
        <a:bodyPr/>
        <a:lstStyle/>
        <a:p>
          <a:pPr algn="just"/>
          <a:r>
            <a:rPr lang="en-US" sz="1600" dirty="0">
              <a:latin typeface="Arial Narrow" panose="020B0606020202030204" pitchFamily="34" charset="0"/>
            </a:rPr>
            <a:t>AVOIDANCE/MINIMIZATION OF JUDICIAL INTERVENTION </a:t>
          </a:r>
        </a:p>
      </dgm:t>
    </dgm:pt>
    <dgm:pt modelId="{9603D62A-484B-4999-BB83-50632BF909A5}" type="parTrans" cxnId="{063C12F6-7E11-4CD9-B8C3-ED920AD8FDC2}">
      <dgm:prSet/>
      <dgm:spPr/>
      <dgm:t>
        <a:bodyPr/>
        <a:lstStyle/>
        <a:p>
          <a:endParaRPr lang="en-US" dirty="0"/>
        </a:p>
      </dgm:t>
    </dgm:pt>
    <dgm:pt modelId="{7B4B08BE-473F-4049-A099-444E2F6DEC4A}" type="sibTrans" cxnId="{063C12F6-7E11-4CD9-B8C3-ED920AD8FDC2}">
      <dgm:prSet/>
      <dgm:spPr/>
      <dgm:t>
        <a:bodyPr/>
        <a:lstStyle/>
        <a:p>
          <a:endParaRPr lang="en-US"/>
        </a:p>
      </dgm:t>
    </dgm:pt>
    <dgm:pt modelId="{33DBE56D-7E1A-4E45-955A-622DA2B3D4E6}">
      <dgm:prSet custT="1"/>
      <dgm:spPr/>
      <dgm:t>
        <a:bodyPr/>
        <a:lstStyle/>
        <a:p>
          <a:pPr algn="just"/>
          <a:r>
            <a:rPr lang="en-US" sz="1600" dirty="0">
              <a:latin typeface="Arial Narrow" panose="020B0606020202030204" pitchFamily="34" charset="0"/>
            </a:rPr>
            <a:t>PROTECTION MECHANISMS FOR ARBITRATORS ETC</a:t>
          </a:r>
        </a:p>
      </dgm:t>
    </dgm:pt>
    <dgm:pt modelId="{06E8015C-F68C-4ED5-A403-6A5F7DA59F0A}" type="parTrans" cxnId="{0BF33C8E-F1EF-4D61-A818-D92CDE56EE1B}">
      <dgm:prSet/>
      <dgm:spPr/>
      <dgm:t>
        <a:bodyPr/>
        <a:lstStyle/>
        <a:p>
          <a:endParaRPr lang="en-US" dirty="0"/>
        </a:p>
      </dgm:t>
    </dgm:pt>
    <dgm:pt modelId="{3D54642B-0BE6-4E03-B2EE-7EF796C7C16B}" type="sibTrans" cxnId="{0BF33C8E-F1EF-4D61-A818-D92CDE56EE1B}">
      <dgm:prSet/>
      <dgm:spPr/>
      <dgm:t>
        <a:bodyPr/>
        <a:lstStyle/>
        <a:p>
          <a:endParaRPr lang="en-US"/>
        </a:p>
      </dgm:t>
    </dgm:pt>
    <dgm:pt modelId="{6DBF8C14-416C-4FB3-B1CA-605421A25104}" type="pres">
      <dgm:prSet presAssocID="{B912EE0C-5050-44BE-B51C-BF371541C9BE}" presName="Name0" presStyleCnt="0">
        <dgm:presLayoutVars>
          <dgm:chPref val="1"/>
          <dgm:dir/>
          <dgm:animOne val="branch"/>
          <dgm:animLvl val="lvl"/>
          <dgm:resizeHandles val="exact"/>
        </dgm:presLayoutVars>
      </dgm:prSet>
      <dgm:spPr/>
    </dgm:pt>
    <dgm:pt modelId="{DAD489CA-0971-41E9-9C6C-8B8124DF7276}" type="pres">
      <dgm:prSet presAssocID="{F24F014F-7D06-440A-9D81-DDD98A6E9986}" presName="root1" presStyleCnt="0"/>
      <dgm:spPr/>
    </dgm:pt>
    <dgm:pt modelId="{7485C38C-EF6B-4F2B-B556-55721A216E11}" type="pres">
      <dgm:prSet presAssocID="{F24F014F-7D06-440A-9D81-DDD98A6E9986}" presName="LevelOneTextNode" presStyleLbl="node0" presStyleIdx="0" presStyleCnt="1">
        <dgm:presLayoutVars>
          <dgm:chPref val="3"/>
        </dgm:presLayoutVars>
      </dgm:prSet>
      <dgm:spPr/>
    </dgm:pt>
    <dgm:pt modelId="{0E3EED4A-0C05-41B4-8E35-00FD7873090E}" type="pres">
      <dgm:prSet presAssocID="{F24F014F-7D06-440A-9D81-DDD98A6E9986}" presName="level2hierChild" presStyleCnt="0"/>
      <dgm:spPr/>
    </dgm:pt>
    <dgm:pt modelId="{FA5B61EF-BB24-4255-8A79-193EB1BE16FD}" type="pres">
      <dgm:prSet presAssocID="{E3C042ED-C1CA-48F8-9E34-1595C70FDFC9}" presName="conn2-1" presStyleLbl="parChTrans1D2" presStyleIdx="0" presStyleCnt="5"/>
      <dgm:spPr/>
    </dgm:pt>
    <dgm:pt modelId="{0D3930D3-6ECA-4044-A437-EE056523DCC4}" type="pres">
      <dgm:prSet presAssocID="{E3C042ED-C1CA-48F8-9E34-1595C70FDFC9}" presName="connTx" presStyleLbl="parChTrans1D2" presStyleIdx="0" presStyleCnt="5"/>
      <dgm:spPr/>
    </dgm:pt>
    <dgm:pt modelId="{3CC80ACA-76B3-49CB-9AA7-C0D2882EA832}" type="pres">
      <dgm:prSet presAssocID="{F2DDF9FC-9A2D-4BAF-B460-AADCEBC1A33B}" presName="root2" presStyleCnt="0"/>
      <dgm:spPr/>
    </dgm:pt>
    <dgm:pt modelId="{CD252071-6F6F-4582-B8C9-EF3C796B23D8}" type="pres">
      <dgm:prSet presAssocID="{F2DDF9FC-9A2D-4BAF-B460-AADCEBC1A33B}" presName="LevelTwoTextNode" presStyleLbl="node2" presStyleIdx="0" presStyleCnt="5">
        <dgm:presLayoutVars>
          <dgm:chPref val="3"/>
        </dgm:presLayoutVars>
      </dgm:prSet>
      <dgm:spPr/>
    </dgm:pt>
    <dgm:pt modelId="{97FEE78D-B82B-45D6-B79E-497B98765B0B}" type="pres">
      <dgm:prSet presAssocID="{F2DDF9FC-9A2D-4BAF-B460-AADCEBC1A33B}" presName="level3hierChild" presStyleCnt="0"/>
      <dgm:spPr/>
    </dgm:pt>
    <dgm:pt modelId="{66AEDA6A-F51F-413C-8B80-F97B1E365DFD}" type="pres">
      <dgm:prSet presAssocID="{89D376BA-E5F2-4959-B025-3A954E1ACED8}" presName="conn2-1" presStyleLbl="parChTrans1D2" presStyleIdx="1" presStyleCnt="5"/>
      <dgm:spPr/>
    </dgm:pt>
    <dgm:pt modelId="{BB0293CD-E614-43E9-A6CA-9B6A1DAB0A78}" type="pres">
      <dgm:prSet presAssocID="{89D376BA-E5F2-4959-B025-3A954E1ACED8}" presName="connTx" presStyleLbl="parChTrans1D2" presStyleIdx="1" presStyleCnt="5"/>
      <dgm:spPr/>
    </dgm:pt>
    <dgm:pt modelId="{A37F4D51-C7C5-4614-B4CC-A576A3FFEA1B}" type="pres">
      <dgm:prSet presAssocID="{8DA13F19-5559-4710-9273-B7D8D4B56481}" presName="root2" presStyleCnt="0"/>
      <dgm:spPr/>
    </dgm:pt>
    <dgm:pt modelId="{6D2D85F4-36F6-4CC8-91B0-860A296531DA}" type="pres">
      <dgm:prSet presAssocID="{8DA13F19-5559-4710-9273-B7D8D4B56481}" presName="LevelTwoTextNode" presStyleLbl="node2" presStyleIdx="1" presStyleCnt="5">
        <dgm:presLayoutVars>
          <dgm:chPref val="3"/>
        </dgm:presLayoutVars>
      </dgm:prSet>
      <dgm:spPr/>
    </dgm:pt>
    <dgm:pt modelId="{116A5676-804E-4D66-98A0-A7B69433467F}" type="pres">
      <dgm:prSet presAssocID="{8DA13F19-5559-4710-9273-B7D8D4B56481}" presName="level3hierChild" presStyleCnt="0"/>
      <dgm:spPr/>
    </dgm:pt>
    <dgm:pt modelId="{2FAF1F52-7AC2-41AE-BFCA-2ADA63A6A112}" type="pres">
      <dgm:prSet presAssocID="{E3AE52FF-A480-4AF2-923B-79C8AF8EF616}" presName="conn2-1" presStyleLbl="parChTrans1D2" presStyleIdx="2" presStyleCnt="5"/>
      <dgm:spPr/>
    </dgm:pt>
    <dgm:pt modelId="{00E41328-DEF9-4348-A4B3-43443C0826A1}" type="pres">
      <dgm:prSet presAssocID="{E3AE52FF-A480-4AF2-923B-79C8AF8EF616}" presName="connTx" presStyleLbl="parChTrans1D2" presStyleIdx="2" presStyleCnt="5"/>
      <dgm:spPr/>
    </dgm:pt>
    <dgm:pt modelId="{436CC97A-2128-41B7-B8E7-F2F1F49A5A56}" type="pres">
      <dgm:prSet presAssocID="{E442143B-B037-4569-9274-5224383B7C62}" presName="root2" presStyleCnt="0"/>
      <dgm:spPr/>
    </dgm:pt>
    <dgm:pt modelId="{8F3761FD-C3AC-4141-9224-8845C43E75BC}" type="pres">
      <dgm:prSet presAssocID="{E442143B-B037-4569-9274-5224383B7C62}" presName="LevelTwoTextNode" presStyleLbl="node2" presStyleIdx="2" presStyleCnt="5" custScaleY="104699">
        <dgm:presLayoutVars>
          <dgm:chPref val="3"/>
        </dgm:presLayoutVars>
      </dgm:prSet>
      <dgm:spPr/>
    </dgm:pt>
    <dgm:pt modelId="{446F523D-54B0-48FD-9107-C6C6973D5916}" type="pres">
      <dgm:prSet presAssocID="{E442143B-B037-4569-9274-5224383B7C62}" presName="level3hierChild" presStyleCnt="0"/>
      <dgm:spPr/>
    </dgm:pt>
    <dgm:pt modelId="{4F58258D-38C1-4B7C-8496-E01A67451C3F}" type="pres">
      <dgm:prSet presAssocID="{06E8015C-F68C-4ED5-A403-6A5F7DA59F0A}" presName="conn2-1" presStyleLbl="parChTrans1D2" presStyleIdx="3" presStyleCnt="5"/>
      <dgm:spPr/>
    </dgm:pt>
    <dgm:pt modelId="{68E1C101-F2B1-4B5C-8E7C-06E3B236C0D8}" type="pres">
      <dgm:prSet presAssocID="{06E8015C-F68C-4ED5-A403-6A5F7DA59F0A}" presName="connTx" presStyleLbl="parChTrans1D2" presStyleIdx="3" presStyleCnt="5"/>
      <dgm:spPr/>
    </dgm:pt>
    <dgm:pt modelId="{6B0189A8-13EE-4C98-9241-B515CA219A7C}" type="pres">
      <dgm:prSet presAssocID="{33DBE56D-7E1A-4E45-955A-622DA2B3D4E6}" presName="root2" presStyleCnt="0"/>
      <dgm:spPr/>
    </dgm:pt>
    <dgm:pt modelId="{DC377BE6-8E8E-4D9E-9AB5-E9A9441CA57A}" type="pres">
      <dgm:prSet presAssocID="{33DBE56D-7E1A-4E45-955A-622DA2B3D4E6}" presName="LevelTwoTextNode" presStyleLbl="node2" presStyleIdx="3" presStyleCnt="5" custLinFactNeighborX="111" custLinFactNeighborY="-5637">
        <dgm:presLayoutVars>
          <dgm:chPref val="3"/>
        </dgm:presLayoutVars>
      </dgm:prSet>
      <dgm:spPr/>
    </dgm:pt>
    <dgm:pt modelId="{A6030134-A3EF-439A-87EE-8E4E16A1D8BC}" type="pres">
      <dgm:prSet presAssocID="{33DBE56D-7E1A-4E45-955A-622DA2B3D4E6}" presName="level3hierChild" presStyleCnt="0"/>
      <dgm:spPr/>
    </dgm:pt>
    <dgm:pt modelId="{35D9F864-55E2-4B75-9D5E-CF37209E96CB}" type="pres">
      <dgm:prSet presAssocID="{9603D62A-484B-4999-BB83-50632BF909A5}" presName="conn2-1" presStyleLbl="parChTrans1D2" presStyleIdx="4" presStyleCnt="5"/>
      <dgm:spPr/>
    </dgm:pt>
    <dgm:pt modelId="{2969AB30-85DB-458D-A7F7-EDBE558B7C26}" type="pres">
      <dgm:prSet presAssocID="{9603D62A-484B-4999-BB83-50632BF909A5}" presName="connTx" presStyleLbl="parChTrans1D2" presStyleIdx="4" presStyleCnt="5"/>
      <dgm:spPr/>
    </dgm:pt>
    <dgm:pt modelId="{34FEB9CE-6A75-4BBE-8E29-EDAB91C7CD0B}" type="pres">
      <dgm:prSet presAssocID="{E79BFBC3-6E2E-46CE-A076-34DBBDAB6BC8}" presName="root2" presStyleCnt="0"/>
      <dgm:spPr/>
    </dgm:pt>
    <dgm:pt modelId="{5FD26B48-B34F-43B7-A210-F6FFBBF69A14}" type="pres">
      <dgm:prSet presAssocID="{E79BFBC3-6E2E-46CE-A076-34DBBDAB6BC8}" presName="LevelTwoTextNode" presStyleLbl="node2" presStyleIdx="4" presStyleCnt="5">
        <dgm:presLayoutVars>
          <dgm:chPref val="3"/>
        </dgm:presLayoutVars>
      </dgm:prSet>
      <dgm:spPr/>
    </dgm:pt>
    <dgm:pt modelId="{944D67A9-DD8C-430C-A871-4021C14B3326}" type="pres">
      <dgm:prSet presAssocID="{E79BFBC3-6E2E-46CE-A076-34DBBDAB6BC8}" presName="level3hierChild" presStyleCnt="0"/>
      <dgm:spPr/>
    </dgm:pt>
  </dgm:ptLst>
  <dgm:cxnLst>
    <dgm:cxn modelId="{7E809A0D-345E-4317-B3A5-3B73A333B9FC}" type="presOf" srcId="{E79BFBC3-6E2E-46CE-A076-34DBBDAB6BC8}" destId="{5FD26B48-B34F-43B7-A210-F6FFBBF69A14}" srcOrd="0" destOrd="0" presId="urn:microsoft.com/office/officeart/2008/layout/HorizontalMultiLevelHierarchy"/>
    <dgm:cxn modelId="{0E0FFC15-9CAC-4BCA-B112-521F5EA5DBB8}" type="presOf" srcId="{06E8015C-F68C-4ED5-A403-6A5F7DA59F0A}" destId="{4F58258D-38C1-4B7C-8496-E01A67451C3F}" srcOrd="0" destOrd="0" presId="urn:microsoft.com/office/officeart/2008/layout/HorizontalMultiLevelHierarchy"/>
    <dgm:cxn modelId="{4F77391D-AFD8-4F34-B878-97C24609B233}" type="presOf" srcId="{89D376BA-E5F2-4959-B025-3A954E1ACED8}" destId="{66AEDA6A-F51F-413C-8B80-F97B1E365DFD}" srcOrd="0" destOrd="0" presId="urn:microsoft.com/office/officeart/2008/layout/HorizontalMultiLevelHierarchy"/>
    <dgm:cxn modelId="{29CDDA3E-45D3-496A-9E60-AFB705D7C19B}" type="presOf" srcId="{E3C042ED-C1CA-48F8-9E34-1595C70FDFC9}" destId="{FA5B61EF-BB24-4255-8A79-193EB1BE16FD}" srcOrd="0" destOrd="0" presId="urn:microsoft.com/office/officeart/2008/layout/HorizontalMultiLevelHierarchy"/>
    <dgm:cxn modelId="{FBFCAB70-6337-410F-B45C-0B190E83BC74}" type="presOf" srcId="{F2DDF9FC-9A2D-4BAF-B460-AADCEBC1A33B}" destId="{CD252071-6F6F-4582-B8C9-EF3C796B23D8}" srcOrd="0" destOrd="0" presId="urn:microsoft.com/office/officeart/2008/layout/HorizontalMultiLevelHierarchy"/>
    <dgm:cxn modelId="{1FC12B51-E44D-437D-AAA6-8EA9161B4A58}" srcId="{F24F014F-7D06-440A-9D81-DDD98A6E9986}" destId="{E442143B-B037-4569-9274-5224383B7C62}" srcOrd="2" destOrd="0" parTransId="{E3AE52FF-A480-4AF2-923B-79C8AF8EF616}" sibTransId="{4C48E82A-3412-48D8-BC7F-28B78418C819}"/>
    <dgm:cxn modelId="{6A84D778-103C-45E9-8CCA-0280FEEF6B2B}" srcId="{F24F014F-7D06-440A-9D81-DDD98A6E9986}" destId="{F2DDF9FC-9A2D-4BAF-B460-AADCEBC1A33B}" srcOrd="0" destOrd="0" parTransId="{E3C042ED-C1CA-48F8-9E34-1595C70FDFC9}" sibTransId="{67817B1C-E343-42BF-9779-FA023C8A598E}"/>
    <dgm:cxn modelId="{D9D4708A-7656-48EB-A740-635CDDA4B1C9}" type="presOf" srcId="{06E8015C-F68C-4ED5-A403-6A5F7DA59F0A}" destId="{68E1C101-F2B1-4B5C-8E7C-06E3B236C0D8}" srcOrd="1" destOrd="0" presId="urn:microsoft.com/office/officeart/2008/layout/HorizontalMultiLevelHierarchy"/>
    <dgm:cxn modelId="{A956C68C-E687-49BA-9FC3-690C2A18B543}" type="presOf" srcId="{9603D62A-484B-4999-BB83-50632BF909A5}" destId="{2969AB30-85DB-458D-A7F7-EDBE558B7C26}" srcOrd="1" destOrd="0" presId="urn:microsoft.com/office/officeart/2008/layout/HorizontalMultiLevelHierarchy"/>
    <dgm:cxn modelId="{0BF33C8E-F1EF-4D61-A818-D92CDE56EE1B}" srcId="{F24F014F-7D06-440A-9D81-DDD98A6E9986}" destId="{33DBE56D-7E1A-4E45-955A-622DA2B3D4E6}" srcOrd="3" destOrd="0" parTransId="{06E8015C-F68C-4ED5-A403-6A5F7DA59F0A}" sibTransId="{3D54642B-0BE6-4E03-B2EE-7EF796C7C16B}"/>
    <dgm:cxn modelId="{D266949F-C959-422E-A9F3-D9208CE653A5}" type="presOf" srcId="{89D376BA-E5F2-4959-B025-3A954E1ACED8}" destId="{BB0293CD-E614-43E9-A6CA-9B6A1DAB0A78}" srcOrd="1" destOrd="0" presId="urn:microsoft.com/office/officeart/2008/layout/HorizontalMultiLevelHierarchy"/>
    <dgm:cxn modelId="{7980C5A3-B9C3-4036-9C96-C3ECEB1AE51F}" srcId="{F24F014F-7D06-440A-9D81-DDD98A6E9986}" destId="{8DA13F19-5559-4710-9273-B7D8D4B56481}" srcOrd="1" destOrd="0" parTransId="{89D376BA-E5F2-4959-B025-3A954E1ACED8}" sibTransId="{DA47A7B3-0A18-46F5-A114-A2B0526B5172}"/>
    <dgm:cxn modelId="{856614A4-D36D-4805-8877-D8A7D8A3417D}" type="presOf" srcId="{E3C042ED-C1CA-48F8-9E34-1595C70FDFC9}" destId="{0D3930D3-6ECA-4044-A437-EE056523DCC4}" srcOrd="1" destOrd="0" presId="urn:microsoft.com/office/officeart/2008/layout/HorizontalMultiLevelHierarchy"/>
    <dgm:cxn modelId="{A79918A5-AE66-4780-B149-2A2FA233BA29}" type="presOf" srcId="{E3AE52FF-A480-4AF2-923B-79C8AF8EF616}" destId="{00E41328-DEF9-4348-A4B3-43443C0826A1}" srcOrd="1" destOrd="0" presId="urn:microsoft.com/office/officeart/2008/layout/HorizontalMultiLevelHierarchy"/>
    <dgm:cxn modelId="{78E9A3B1-5D8D-473D-B506-B34597B39917}" type="presOf" srcId="{B912EE0C-5050-44BE-B51C-BF371541C9BE}" destId="{6DBF8C14-416C-4FB3-B1CA-605421A25104}" srcOrd="0" destOrd="0" presId="urn:microsoft.com/office/officeart/2008/layout/HorizontalMultiLevelHierarchy"/>
    <dgm:cxn modelId="{0E69A8B3-33ED-4923-AE22-FD501BA09B8B}" type="presOf" srcId="{33DBE56D-7E1A-4E45-955A-622DA2B3D4E6}" destId="{DC377BE6-8E8E-4D9E-9AB5-E9A9441CA57A}" srcOrd="0" destOrd="0" presId="urn:microsoft.com/office/officeart/2008/layout/HorizontalMultiLevelHierarchy"/>
    <dgm:cxn modelId="{1CC7C5B7-F766-4BAE-95DA-5A64DC9920AF}" type="presOf" srcId="{F24F014F-7D06-440A-9D81-DDD98A6E9986}" destId="{7485C38C-EF6B-4F2B-B556-55721A216E11}" srcOrd="0" destOrd="0" presId="urn:microsoft.com/office/officeart/2008/layout/HorizontalMultiLevelHierarchy"/>
    <dgm:cxn modelId="{9BA51CDB-563D-4601-BCD8-E45B155E8589}" type="presOf" srcId="{9603D62A-484B-4999-BB83-50632BF909A5}" destId="{35D9F864-55E2-4B75-9D5E-CF37209E96CB}" srcOrd="0" destOrd="0" presId="urn:microsoft.com/office/officeart/2008/layout/HorizontalMultiLevelHierarchy"/>
    <dgm:cxn modelId="{14EA6AE0-7A15-4002-A59A-ED1918EF74C9}" type="presOf" srcId="{E442143B-B037-4569-9274-5224383B7C62}" destId="{8F3761FD-C3AC-4141-9224-8845C43E75BC}" srcOrd="0" destOrd="0" presId="urn:microsoft.com/office/officeart/2008/layout/HorizontalMultiLevelHierarchy"/>
    <dgm:cxn modelId="{CA52A3E3-D28E-42D6-8ED6-0A77FBEFF7AE}" srcId="{B912EE0C-5050-44BE-B51C-BF371541C9BE}" destId="{F24F014F-7D06-440A-9D81-DDD98A6E9986}" srcOrd="0" destOrd="0" parTransId="{8292224B-B1EC-4F7C-AC00-FB248144C11E}" sibTransId="{B6B7E99D-0071-43A0-9F66-F6556F0DE16C}"/>
    <dgm:cxn modelId="{72789CE8-B1BA-454C-A337-7684F53A5854}" type="presOf" srcId="{E3AE52FF-A480-4AF2-923B-79C8AF8EF616}" destId="{2FAF1F52-7AC2-41AE-BFCA-2ADA63A6A112}" srcOrd="0" destOrd="0" presId="urn:microsoft.com/office/officeart/2008/layout/HorizontalMultiLevelHierarchy"/>
    <dgm:cxn modelId="{1A367FEF-DAC5-4308-A911-32CA09B86681}" type="presOf" srcId="{8DA13F19-5559-4710-9273-B7D8D4B56481}" destId="{6D2D85F4-36F6-4CC8-91B0-860A296531DA}" srcOrd="0" destOrd="0" presId="urn:microsoft.com/office/officeart/2008/layout/HorizontalMultiLevelHierarchy"/>
    <dgm:cxn modelId="{063C12F6-7E11-4CD9-B8C3-ED920AD8FDC2}" srcId="{F24F014F-7D06-440A-9D81-DDD98A6E9986}" destId="{E79BFBC3-6E2E-46CE-A076-34DBBDAB6BC8}" srcOrd="4" destOrd="0" parTransId="{9603D62A-484B-4999-BB83-50632BF909A5}" sibTransId="{7B4B08BE-473F-4049-A099-444E2F6DEC4A}"/>
    <dgm:cxn modelId="{2394D329-6D91-49CB-907A-4D4CE4867CF8}" type="presParOf" srcId="{6DBF8C14-416C-4FB3-B1CA-605421A25104}" destId="{DAD489CA-0971-41E9-9C6C-8B8124DF7276}" srcOrd="0" destOrd="0" presId="urn:microsoft.com/office/officeart/2008/layout/HorizontalMultiLevelHierarchy"/>
    <dgm:cxn modelId="{F09448F6-405F-4DB8-8D72-9D0DAAE94D8B}" type="presParOf" srcId="{DAD489CA-0971-41E9-9C6C-8B8124DF7276}" destId="{7485C38C-EF6B-4F2B-B556-55721A216E11}" srcOrd="0" destOrd="0" presId="urn:microsoft.com/office/officeart/2008/layout/HorizontalMultiLevelHierarchy"/>
    <dgm:cxn modelId="{A0315E70-5DBD-42A5-A0DB-8A424BCA74A3}" type="presParOf" srcId="{DAD489CA-0971-41E9-9C6C-8B8124DF7276}" destId="{0E3EED4A-0C05-41B4-8E35-00FD7873090E}" srcOrd="1" destOrd="0" presId="urn:microsoft.com/office/officeart/2008/layout/HorizontalMultiLevelHierarchy"/>
    <dgm:cxn modelId="{611DDD3F-EBC7-4C41-A6C5-E3B66B454968}" type="presParOf" srcId="{0E3EED4A-0C05-41B4-8E35-00FD7873090E}" destId="{FA5B61EF-BB24-4255-8A79-193EB1BE16FD}" srcOrd="0" destOrd="0" presId="urn:microsoft.com/office/officeart/2008/layout/HorizontalMultiLevelHierarchy"/>
    <dgm:cxn modelId="{15885339-6A77-4F18-B73B-77A7FA849E38}" type="presParOf" srcId="{FA5B61EF-BB24-4255-8A79-193EB1BE16FD}" destId="{0D3930D3-6ECA-4044-A437-EE056523DCC4}" srcOrd="0" destOrd="0" presId="urn:microsoft.com/office/officeart/2008/layout/HorizontalMultiLevelHierarchy"/>
    <dgm:cxn modelId="{4EF1C24D-358D-42C7-A2F4-9BA4207A236A}" type="presParOf" srcId="{0E3EED4A-0C05-41B4-8E35-00FD7873090E}" destId="{3CC80ACA-76B3-49CB-9AA7-C0D2882EA832}" srcOrd="1" destOrd="0" presId="urn:microsoft.com/office/officeart/2008/layout/HorizontalMultiLevelHierarchy"/>
    <dgm:cxn modelId="{E7FF26A6-5C22-4FFF-98F8-8C54683AFFB4}" type="presParOf" srcId="{3CC80ACA-76B3-49CB-9AA7-C0D2882EA832}" destId="{CD252071-6F6F-4582-B8C9-EF3C796B23D8}" srcOrd="0" destOrd="0" presId="urn:microsoft.com/office/officeart/2008/layout/HorizontalMultiLevelHierarchy"/>
    <dgm:cxn modelId="{6604323F-5C11-4CBC-8BED-D13B707DEDB9}" type="presParOf" srcId="{3CC80ACA-76B3-49CB-9AA7-C0D2882EA832}" destId="{97FEE78D-B82B-45D6-B79E-497B98765B0B}" srcOrd="1" destOrd="0" presId="urn:microsoft.com/office/officeart/2008/layout/HorizontalMultiLevelHierarchy"/>
    <dgm:cxn modelId="{21DAE9FE-ACB0-400B-B0EB-19A96BC9838D}" type="presParOf" srcId="{0E3EED4A-0C05-41B4-8E35-00FD7873090E}" destId="{66AEDA6A-F51F-413C-8B80-F97B1E365DFD}" srcOrd="2" destOrd="0" presId="urn:microsoft.com/office/officeart/2008/layout/HorizontalMultiLevelHierarchy"/>
    <dgm:cxn modelId="{0B75EB62-6CE1-4D9B-B638-F909B9588A36}" type="presParOf" srcId="{66AEDA6A-F51F-413C-8B80-F97B1E365DFD}" destId="{BB0293CD-E614-43E9-A6CA-9B6A1DAB0A78}" srcOrd="0" destOrd="0" presId="urn:microsoft.com/office/officeart/2008/layout/HorizontalMultiLevelHierarchy"/>
    <dgm:cxn modelId="{4DD8B015-27F2-4EEC-88B6-38E49C0A56FB}" type="presParOf" srcId="{0E3EED4A-0C05-41B4-8E35-00FD7873090E}" destId="{A37F4D51-C7C5-4614-B4CC-A576A3FFEA1B}" srcOrd="3" destOrd="0" presId="urn:microsoft.com/office/officeart/2008/layout/HorizontalMultiLevelHierarchy"/>
    <dgm:cxn modelId="{97940C3B-E7AF-425C-8FD7-E12028BD7EA7}" type="presParOf" srcId="{A37F4D51-C7C5-4614-B4CC-A576A3FFEA1B}" destId="{6D2D85F4-36F6-4CC8-91B0-860A296531DA}" srcOrd="0" destOrd="0" presId="urn:microsoft.com/office/officeart/2008/layout/HorizontalMultiLevelHierarchy"/>
    <dgm:cxn modelId="{C5B1EFFD-E646-49B6-917F-368AEC4603C8}" type="presParOf" srcId="{A37F4D51-C7C5-4614-B4CC-A576A3FFEA1B}" destId="{116A5676-804E-4D66-98A0-A7B69433467F}" srcOrd="1" destOrd="0" presId="urn:microsoft.com/office/officeart/2008/layout/HorizontalMultiLevelHierarchy"/>
    <dgm:cxn modelId="{662E27D7-C3E1-4CDA-BD48-12E3C111AE32}" type="presParOf" srcId="{0E3EED4A-0C05-41B4-8E35-00FD7873090E}" destId="{2FAF1F52-7AC2-41AE-BFCA-2ADA63A6A112}" srcOrd="4" destOrd="0" presId="urn:microsoft.com/office/officeart/2008/layout/HorizontalMultiLevelHierarchy"/>
    <dgm:cxn modelId="{CB011E0C-D3E0-4C92-8DE8-4E0FFBD501C0}" type="presParOf" srcId="{2FAF1F52-7AC2-41AE-BFCA-2ADA63A6A112}" destId="{00E41328-DEF9-4348-A4B3-43443C0826A1}" srcOrd="0" destOrd="0" presId="urn:microsoft.com/office/officeart/2008/layout/HorizontalMultiLevelHierarchy"/>
    <dgm:cxn modelId="{96090D66-89CA-436A-AD98-830119D92CB5}" type="presParOf" srcId="{0E3EED4A-0C05-41B4-8E35-00FD7873090E}" destId="{436CC97A-2128-41B7-B8E7-F2F1F49A5A56}" srcOrd="5" destOrd="0" presId="urn:microsoft.com/office/officeart/2008/layout/HorizontalMultiLevelHierarchy"/>
    <dgm:cxn modelId="{2BC1CF64-459E-4960-8B25-2F94607532E3}" type="presParOf" srcId="{436CC97A-2128-41B7-B8E7-F2F1F49A5A56}" destId="{8F3761FD-C3AC-4141-9224-8845C43E75BC}" srcOrd="0" destOrd="0" presId="urn:microsoft.com/office/officeart/2008/layout/HorizontalMultiLevelHierarchy"/>
    <dgm:cxn modelId="{B906C58B-880B-4014-904D-A20974CA62E1}" type="presParOf" srcId="{436CC97A-2128-41B7-B8E7-F2F1F49A5A56}" destId="{446F523D-54B0-48FD-9107-C6C6973D5916}" srcOrd="1" destOrd="0" presId="urn:microsoft.com/office/officeart/2008/layout/HorizontalMultiLevelHierarchy"/>
    <dgm:cxn modelId="{30B2BF66-9BB1-454D-80EF-EF4ACAEDF427}" type="presParOf" srcId="{0E3EED4A-0C05-41B4-8E35-00FD7873090E}" destId="{4F58258D-38C1-4B7C-8496-E01A67451C3F}" srcOrd="6" destOrd="0" presId="urn:microsoft.com/office/officeart/2008/layout/HorizontalMultiLevelHierarchy"/>
    <dgm:cxn modelId="{3AD82270-BB89-4FA0-80E2-00C363B05948}" type="presParOf" srcId="{4F58258D-38C1-4B7C-8496-E01A67451C3F}" destId="{68E1C101-F2B1-4B5C-8E7C-06E3B236C0D8}" srcOrd="0" destOrd="0" presId="urn:microsoft.com/office/officeart/2008/layout/HorizontalMultiLevelHierarchy"/>
    <dgm:cxn modelId="{A0AFB9F7-F8BC-4282-BCF6-4B3676F7C752}" type="presParOf" srcId="{0E3EED4A-0C05-41B4-8E35-00FD7873090E}" destId="{6B0189A8-13EE-4C98-9241-B515CA219A7C}" srcOrd="7" destOrd="0" presId="urn:microsoft.com/office/officeart/2008/layout/HorizontalMultiLevelHierarchy"/>
    <dgm:cxn modelId="{3370D1DF-EA40-483B-837B-9BA95F47239F}" type="presParOf" srcId="{6B0189A8-13EE-4C98-9241-B515CA219A7C}" destId="{DC377BE6-8E8E-4D9E-9AB5-E9A9441CA57A}" srcOrd="0" destOrd="0" presId="urn:microsoft.com/office/officeart/2008/layout/HorizontalMultiLevelHierarchy"/>
    <dgm:cxn modelId="{9E00E9EF-38E7-4E75-8E0A-1242CE2BB2AF}" type="presParOf" srcId="{6B0189A8-13EE-4C98-9241-B515CA219A7C}" destId="{A6030134-A3EF-439A-87EE-8E4E16A1D8BC}" srcOrd="1" destOrd="0" presId="urn:microsoft.com/office/officeart/2008/layout/HorizontalMultiLevelHierarchy"/>
    <dgm:cxn modelId="{C1209260-8A2E-429F-85E8-FD14BBA60479}" type="presParOf" srcId="{0E3EED4A-0C05-41B4-8E35-00FD7873090E}" destId="{35D9F864-55E2-4B75-9D5E-CF37209E96CB}" srcOrd="8" destOrd="0" presId="urn:microsoft.com/office/officeart/2008/layout/HorizontalMultiLevelHierarchy"/>
    <dgm:cxn modelId="{52F1752C-DE4A-4BFA-8C41-705DD6120CF5}" type="presParOf" srcId="{35D9F864-55E2-4B75-9D5E-CF37209E96CB}" destId="{2969AB30-85DB-458D-A7F7-EDBE558B7C26}" srcOrd="0" destOrd="0" presId="urn:microsoft.com/office/officeart/2008/layout/HorizontalMultiLevelHierarchy"/>
    <dgm:cxn modelId="{3FFF3600-2475-4B7B-8FF7-00EB3E94867D}" type="presParOf" srcId="{0E3EED4A-0C05-41B4-8E35-00FD7873090E}" destId="{34FEB9CE-6A75-4BBE-8E29-EDAB91C7CD0B}" srcOrd="9" destOrd="0" presId="urn:microsoft.com/office/officeart/2008/layout/HorizontalMultiLevelHierarchy"/>
    <dgm:cxn modelId="{A1BAF18E-226F-49DD-A2F4-FDCAF1F09D0D}" type="presParOf" srcId="{34FEB9CE-6A75-4BBE-8E29-EDAB91C7CD0B}" destId="{5FD26B48-B34F-43B7-A210-F6FFBBF69A14}" srcOrd="0" destOrd="0" presId="urn:microsoft.com/office/officeart/2008/layout/HorizontalMultiLevelHierarchy"/>
    <dgm:cxn modelId="{6006FA1E-5FBD-4A7F-83CF-B16C381FBB2A}" type="presParOf" srcId="{34FEB9CE-6A75-4BBE-8E29-EDAB91C7CD0B}" destId="{944D67A9-DD8C-430C-A871-4021C14B332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A8D1D1-06A8-486D-AAC0-43544FD4CF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7B7C2EA-4D42-4186-8F6B-8438B901E0F6}">
      <dgm:prSet phldrT="[Text]"/>
      <dgm:spPr/>
      <dgm:t>
        <a:bodyPr/>
        <a:lstStyle/>
        <a:p>
          <a:r>
            <a:rPr lang="en-US" dirty="0"/>
            <a:t>‘Court’</a:t>
          </a:r>
        </a:p>
      </dgm:t>
    </dgm:pt>
    <dgm:pt modelId="{324C40AF-B481-4EA2-B4E5-A51452D8DFCF}" type="parTrans" cxnId="{D684F7AB-9E29-43AF-B35B-BAA8E7267603}">
      <dgm:prSet/>
      <dgm:spPr/>
      <dgm:t>
        <a:bodyPr/>
        <a:lstStyle/>
        <a:p>
          <a:endParaRPr lang="en-US"/>
        </a:p>
      </dgm:t>
    </dgm:pt>
    <dgm:pt modelId="{3BB27AD4-7B62-41DB-8034-0DC2F74E9059}" type="sibTrans" cxnId="{D684F7AB-9E29-43AF-B35B-BAA8E7267603}">
      <dgm:prSet/>
      <dgm:spPr/>
      <dgm:t>
        <a:bodyPr/>
        <a:lstStyle/>
        <a:p>
          <a:endParaRPr lang="en-US"/>
        </a:p>
      </dgm:t>
    </dgm:pt>
    <dgm:pt modelId="{B292D76F-1BB6-4312-A6D3-1D05BCC0B000}">
      <dgm:prSet phldrT="[Text]"/>
      <dgm:spPr/>
      <dgm:t>
        <a:bodyPr/>
        <a:lstStyle/>
        <a:p>
          <a:pPr algn="l"/>
          <a:endParaRPr lang="en-US" sz="900" dirty="0"/>
        </a:p>
      </dgm:t>
    </dgm:pt>
    <dgm:pt modelId="{51B8FB37-BECB-42B5-AAC6-7DD3E1E3A2CB}" type="parTrans" cxnId="{A294A279-6CDD-4800-9E7C-54A1855CE896}">
      <dgm:prSet/>
      <dgm:spPr/>
      <dgm:t>
        <a:bodyPr/>
        <a:lstStyle/>
        <a:p>
          <a:endParaRPr lang="en-US"/>
        </a:p>
      </dgm:t>
    </dgm:pt>
    <dgm:pt modelId="{15FBB325-7472-4771-B9F0-7DD9FF54D4DE}" type="sibTrans" cxnId="{A294A279-6CDD-4800-9E7C-54A1855CE896}">
      <dgm:prSet/>
      <dgm:spPr/>
      <dgm:t>
        <a:bodyPr/>
        <a:lstStyle/>
        <a:p>
          <a:endParaRPr lang="en-US"/>
        </a:p>
      </dgm:t>
    </dgm:pt>
    <dgm:pt modelId="{0CFC5B6B-B307-4A4C-939F-1905F26FB20E}">
      <dgm:prSet phldrT="[Text]" custT="1"/>
      <dgm:spPr/>
      <dgm:t>
        <a:bodyPr/>
        <a:lstStyle/>
        <a:p>
          <a:r>
            <a:rPr lang="en-US" sz="3300" dirty="0"/>
            <a:t>‘Court’ ..</a:t>
          </a:r>
          <a:r>
            <a:rPr lang="en-US" sz="2400" dirty="0"/>
            <a:t>contd</a:t>
          </a:r>
          <a:r>
            <a:rPr lang="en-US" sz="3300" dirty="0"/>
            <a:t> </a:t>
          </a:r>
        </a:p>
      </dgm:t>
    </dgm:pt>
    <dgm:pt modelId="{5BC18681-398B-4007-B3F1-FA6A77A2C948}" type="parTrans" cxnId="{DF567FB8-56BD-4AE9-A0BD-9E03CDB0F0C2}">
      <dgm:prSet/>
      <dgm:spPr/>
      <dgm:t>
        <a:bodyPr/>
        <a:lstStyle/>
        <a:p>
          <a:endParaRPr lang="en-US"/>
        </a:p>
      </dgm:t>
    </dgm:pt>
    <dgm:pt modelId="{3EDF5EF7-8522-4DAA-A38F-D36DDD87DEE8}" type="sibTrans" cxnId="{DF567FB8-56BD-4AE9-A0BD-9E03CDB0F0C2}">
      <dgm:prSet/>
      <dgm:spPr/>
      <dgm:t>
        <a:bodyPr/>
        <a:lstStyle/>
        <a:p>
          <a:endParaRPr lang="en-US"/>
        </a:p>
      </dgm:t>
    </dgm:pt>
    <dgm:pt modelId="{689A9B5B-8290-4BB9-A5F7-1A5DFCD3078D}">
      <dgm:prSet phldrT="[Text]" custT="1"/>
      <dgm:spPr/>
      <dgm:t>
        <a:bodyPr/>
        <a:lstStyle/>
        <a:p>
          <a:pPr algn="just"/>
          <a:r>
            <a:rPr lang="en-US" sz="2000" dirty="0">
              <a:solidFill>
                <a:schemeClr val="tx1"/>
              </a:solidFill>
              <a:latin typeface="Arial Narrow" panose="020B0606020202030204" pitchFamily="34" charset="0"/>
            </a:rPr>
            <a:t>Same as ACA except that, for the purposes of appointment of an arbitrator (including an emergency arbitrator) “Court” means the Chief Judge of any of the Courts mentioned above, sitting as a Judge in Chambers. </a:t>
          </a:r>
        </a:p>
      </dgm:t>
    </dgm:pt>
    <dgm:pt modelId="{DED6E919-F09D-475C-9825-AA2B1D009AAF}" type="parTrans" cxnId="{15AB3DE0-CF70-44B7-9365-4D57D8281971}">
      <dgm:prSet/>
      <dgm:spPr/>
      <dgm:t>
        <a:bodyPr/>
        <a:lstStyle/>
        <a:p>
          <a:endParaRPr lang="en-US"/>
        </a:p>
      </dgm:t>
    </dgm:pt>
    <dgm:pt modelId="{2FD139AC-3940-4A56-9509-49E3D36823F5}" type="sibTrans" cxnId="{15AB3DE0-CF70-44B7-9365-4D57D8281971}">
      <dgm:prSet/>
      <dgm:spPr/>
      <dgm:t>
        <a:bodyPr/>
        <a:lstStyle/>
        <a:p>
          <a:endParaRPr lang="en-US"/>
        </a:p>
      </dgm:t>
    </dgm:pt>
    <dgm:pt modelId="{4D104168-3880-4D34-8A4A-DCF5D4697A64}">
      <dgm:prSet phldrT="[Text]"/>
      <dgm:spPr/>
      <dgm:t>
        <a:bodyPr/>
        <a:lstStyle/>
        <a:p>
          <a:r>
            <a:rPr lang="en-US" dirty="0"/>
            <a:t>‘Death’</a:t>
          </a:r>
        </a:p>
      </dgm:t>
    </dgm:pt>
    <dgm:pt modelId="{D8A88333-F631-424B-9131-323D9387CC6E}" type="parTrans" cxnId="{4A5EA6C1-67F4-40DC-BF39-618ECC96D604}">
      <dgm:prSet/>
      <dgm:spPr/>
      <dgm:t>
        <a:bodyPr/>
        <a:lstStyle/>
        <a:p>
          <a:endParaRPr lang="en-US"/>
        </a:p>
      </dgm:t>
    </dgm:pt>
    <dgm:pt modelId="{856D4A11-AC9B-4B77-85BC-C76D8D37F562}" type="sibTrans" cxnId="{4A5EA6C1-67F4-40DC-BF39-618ECC96D604}">
      <dgm:prSet/>
      <dgm:spPr/>
      <dgm:t>
        <a:bodyPr/>
        <a:lstStyle/>
        <a:p>
          <a:endParaRPr lang="en-US"/>
        </a:p>
      </dgm:t>
    </dgm:pt>
    <dgm:pt modelId="{9A5236FE-DD86-486D-8984-5DFEB2B6A4F7}">
      <dgm:prSet custT="1"/>
      <dgm:spPr/>
      <dgm:t>
        <a:bodyPr/>
        <a:lstStyle/>
        <a:p>
          <a:pPr algn="just"/>
          <a:r>
            <a:rPr lang="en-GB" sz="2000" dirty="0">
              <a:latin typeface="Arial Narrow" panose="020B0606020202030204" pitchFamily="34" charset="0"/>
            </a:rPr>
            <a:t>In ACA: means the High Court of a State, the High Court of a Federal Capital Territory, Abuja or the Federal High Court.</a:t>
          </a:r>
          <a:endParaRPr lang="en-US" sz="1800" dirty="0"/>
        </a:p>
      </dgm:t>
    </dgm:pt>
    <dgm:pt modelId="{37CC4F31-43EF-48E9-8787-CEE5298657FE}" type="parTrans" cxnId="{6CF1A1C2-0909-43F4-8314-64D3D0545EF1}">
      <dgm:prSet/>
      <dgm:spPr/>
      <dgm:t>
        <a:bodyPr/>
        <a:lstStyle/>
        <a:p>
          <a:endParaRPr lang="en-US"/>
        </a:p>
      </dgm:t>
    </dgm:pt>
    <dgm:pt modelId="{67AC8C7D-F948-4DA6-B83D-449E6C088F57}" type="sibTrans" cxnId="{6CF1A1C2-0909-43F4-8314-64D3D0545EF1}">
      <dgm:prSet/>
      <dgm:spPr/>
      <dgm:t>
        <a:bodyPr/>
        <a:lstStyle/>
        <a:p>
          <a:endParaRPr lang="en-US"/>
        </a:p>
      </dgm:t>
    </dgm:pt>
    <dgm:pt modelId="{33FFCB84-9FFF-483B-B6A3-BE9F9B95FAFC}">
      <dgm:prSet phldrT="[Text]"/>
      <dgm:spPr/>
      <dgm:t>
        <a:bodyPr/>
        <a:lstStyle/>
        <a:p>
          <a:pPr algn="just"/>
          <a:r>
            <a:rPr lang="en-US" dirty="0">
              <a:latin typeface="Arial Narrow" panose="020B0606020202030204" pitchFamily="34" charset="0"/>
            </a:rPr>
            <a:t>Defined to include, in the case of a non-natural person, dissolution or other extinction by process of law</a:t>
          </a:r>
          <a:r>
            <a:rPr lang="en-US" dirty="0">
              <a:solidFill>
                <a:schemeClr val="tx1"/>
              </a:solidFill>
              <a:latin typeface="Arial Narrow" panose="020B0606020202030204" pitchFamily="34" charset="0"/>
            </a:rPr>
            <a:t>;</a:t>
          </a:r>
        </a:p>
      </dgm:t>
    </dgm:pt>
    <dgm:pt modelId="{B64869F2-80A7-4EB3-9229-F51C08E6C611}" type="parTrans" cxnId="{4C3A9A9C-5ADE-4FA2-B1FE-FFB67BFC5F84}">
      <dgm:prSet/>
      <dgm:spPr/>
      <dgm:t>
        <a:bodyPr/>
        <a:lstStyle/>
        <a:p>
          <a:endParaRPr lang="en-US"/>
        </a:p>
      </dgm:t>
    </dgm:pt>
    <dgm:pt modelId="{211A9CA0-06D3-42F5-8117-ABF9441E1754}" type="sibTrans" cxnId="{4C3A9A9C-5ADE-4FA2-B1FE-FFB67BFC5F84}">
      <dgm:prSet/>
      <dgm:spPr/>
      <dgm:t>
        <a:bodyPr/>
        <a:lstStyle/>
        <a:p>
          <a:endParaRPr lang="en-US"/>
        </a:p>
      </dgm:t>
    </dgm:pt>
    <dgm:pt modelId="{CD101DAE-FAEE-419E-A1B0-85C395D33038}">
      <dgm:prSet phldrT="[Text]"/>
      <dgm:spPr/>
      <dgm:t>
        <a:bodyPr/>
        <a:lstStyle/>
        <a:p>
          <a:pPr algn="just"/>
          <a:r>
            <a:rPr lang="en-US" dirty="0">
              <a:latin typeface="Arial Narrow" panose="020B0606020202030204" pitchFamily="34" charset="0"/>
            </a:rPr>
            <a:t>This takes care of the extinction of corporate entities, whilst avoiding being caught up in the interpretational quagmires that may be presented when there is also a need to apply provisions of other laws, such as insolvency-related laws and regulations, BOFID etc</a:t>
          </a:r>
        </a:p>
      </dgm:t>
    </dgm:pt>
    <dgm:pt modelId="{DA125348-6A92-4CC7-B2F9-C3F7AC8E2CB7}" type="parTrans" cxnId="{204FD357-9737-440F-930F-027F790A33B5}">
      <dgm:prSet/>
      <dgm:spPr/>
      <dgm:t>
        <a:bodyPr/>
        <a:lstStyle/>
        <a:p>
          <a:endParaRPr lang="en-US"/>
        </a:p>
      </dgm:t>
    </dgm:pt>
    <dgm:pt modelId="{581340F5-D419-475E-8362-BAC9AF87F5A4}" type="sibTrans" cxnId="{204FD357-9737-440F-930F-027F790A33B5}">
      <dgm:prSet/>
      <dgm:spPr/>
      <dgm:t>
        <a:bodyPr/>
        <a:lstStyle/>
        <a:p>
          <a:endParaRPr lang="en-US"/>
        </a:p>
      </dgm:t>
    </dgm:pt>
    <dgm:pt modelId="{71E99BB0-4EA6-4D32-A443-54A73FAD5831}" type="pres">
      <dgm:prSet presAssocID="{2FA8D1D1-06A8-486D-AAC0-43544FD4CF38}" presName="Name0" presStyleCnt="0">
        <dgm:presLayoutVars>
          <dgm:dir/>
          <dgm:animLvl val="lvl"/>
          <dgm:resizeHandles val="exact"/>
        </dgm:presLayoutVars>
      </dgm:prSet>
      <dgm:spPr/>
    </dgm:pt>
    <dgm:pt modelId="{A54350CD-B2E8-4A56-8740-751826E77CF8}" type="pres">
      <dgm:prSet presAssocID="{A7B7C2EA-4D42-4186-8F6B-8438B901E0F6}" presName="linNode" presStyleCnt="0"/>
      <dgm:spPr/>
    </dgm:pt>
    <dgm:pt modelId="{E4E9F20F-4BE8-46DF-A641-BB83123A5257}" type="pres">
      <dgm:prSet presAssocID="{A7B7C2EA-4D42-4186-8F6B-8438B901E0F6}" presName="parentText" presStyleLbl="node1" presStyleIdx="0" presStyleCnt="3">
        <dgm:presLayoutVars>
          <dgm:chMax val="1"/>
          <dgm:bulletEnabled val="1"/>
        </dgm:presLayoutVars>
      </dgm:prSet>
      <dgm:spPr/>
    </dgm:pt>
    <dgm:pt modelId="{9A7A9DFA-7703-4DB4-ADAA-9607A31F4DA9}" type="pres">
      <dgm:prSet presAssocID="{A7B7C2EA-4D42-4186-8F6B-8438B901E0F6}" presName="descendantText" presStyleLbl="alignAccFollowNode1" presStyleIdx="0" presStyleCnt="3" custLinFactNeighborX="657" custLinFactNeighborY="0">
        <dgm:presLayoutVars>
          <dgm:bulletEnabled val="1"/>
        </dgm:presLayoutVars>
      </dgm:prSet>
      <dgm:spPr/>
    </dgm:pt>
    <dgm:pt modelId="{F6689A42-703D-4E36-91A1-53C65626071B}" type="pres">
      <dgm:prSet presAssocID="{3BB27AD4-7B62-41DB-8034-0DC2F74E9059}" presName="sp" presStyleCnt="0"/>
      <dgm:spPr/>
    </dgm:pt>
    <dgm:pt modelId="{6A188436-1D58-45E0-9C20-C0BAE68FEE96}" type="pres">
      <dgm:prSet presAssocID="{0CFC5B6B-B307-4A4C-939F-1905F26FB20E}" presName="linNode" presStyleCnt="0"/>
      <dgm:spPr/>
    </dgm:pt>
    <dgm:pt modelId="{F2A26578-DDE5-4607-8863-56A2CC7A595C}" type="pres">
      <dgm:prSet presAssocID="{0CFC5B6B-B307-4A4C-939F-1905F26FB20E}" presName="parentText" presStyleLbl="node1" presStyleIdx="1" presStyleCnt="3">
        <dgm:presLayoutVars>
          <dgm:chMax val="1"/>
          <dgm:bulletEnabled val="1"/>
        </dgm:presLayoutVars>
      </dgm:prSet>
      <dgm:spPr/>
    </dgm:pt>
    <dgm:pt modelId="{319FD9CE-179B-428B-A303-9C6E9174D7F9}" type="pres">
      <dgm:prSet presAssocID="{0CFC5B6B-B307-4A4C-939F-1905F26FB20E}" presName="descendantText" presStyleLbl="alignAccFollowNode1" presStyleIdx="1" presStyleCnt="3" custScaleY="160415">
        <dgm:presLayoutVars>
          <dgm:bulletEnabled val="1"/>
        </dgm:presLayoutVars>
      </dgm:prSet>
      <dgm:spPr/>
    </dgm:pt>
    <dgm:pt modelId="{CD89AB74-DB13-4611-86A4-69F3D1A76124}" type="pres">
      <dgm:prSet presAssocID="{3EDF5EF7-8522-4DAA-A38F-D36DDD87DEE8}" presName="sp" presStyleCnt="0"/>
      <dgm:spPr/>
    </dgm:pt>
    <dgm:pt modelId="{B4AAD804-35BF-4902-B8AC-CDEF7E823426}" type="pres">
      <dgm:prSet presAssocID="{4D104168-3880-4D34-8A4A-DCF5D4697A64}" presName="linNode" presStyleCnt="0"/>
      <dgm:spPr/>
    </dgm:pt>
    <dgm:pt modelId="{1DBDA358-BC41-45E5-AF98-D9BCFF0B0067}" type="pres">
      <dgm:prSet presAssocID="{4D104168-3880-4D34-8A4A-DCF5D4697A64}" presName="parentText" presStyleLbl="node1" presStyleIdx="2" presStyleCnt="3">
        <dgm:presLayoutVars>
          <dgm:chMax val="1"/>
          <dgm:bulletEnabled val="1"/>
        </dgm:presLayoutVars>
      </dgm:prSet>
      <dgm:spPr/>
    </dgm:pt>
    <dgm:pt modelId="{1BBDE3AD-BB08-4E15-9716-B8399AF18566}" type="pres">
      <dgm:prSet presAssocID="{4D104168-3880-4D34-8A4A-DCF5D4697A64}" presName="descendantText" presStyleLbl="alignAccFollowNode1" presStyleIdx="2" presStyleCnt="3" custScaleY="232378">
        <dgm:presLayoutVars>
          <dgm:bulletEnabled val="1"/>
        </dgm:presLayoutVars>
      </dgm:prSet>
      <dgm:spPr/>
    </dgm:pt>
  </dgm:ptLst>
  <dgm:cxnLst>
    <dgm:cxn modelId="{204FD357-9737-440F-930F-027F790A33B5}" srcId="{4D104168-3880-4D34-8A4A-DCF5D4697A64}" destId="{CD101DAE-FAEE-419E-A1B0-85C395D33038}" srcOrd="1" destOrd="0" parTransId="{DA125348-6A92-4CC7-B2F9-C3F7AC8E2CB7}" sibTransId="{581340F5-D419-475E-8362-BAC9AF87F5A4}"/>
    <dgm:cxn modelId="{A294A279-6CDD-4800-9E7C-54A1855CE896}" srcId="{A7B7C2EA-4D42-4186-8F6B-8438B901E0F6}" destId="{B292D76F-1BB6-4312-A6D3-1D05BCC0B000}" srcOrd="0" destOrd="0" parTransId="{51B8FB37-BECB-42B5-AAC6-7DD3E1E3A2CB}" sibTransId="{15FBB325-7472-4771-B9F0-7DD9FF54D4DE}"/>
    <dgm:cxn modelId="{7575017C-FB66-45E1-B387-98944461A161}" type="presOf" srcId="{9A5236FE-DD86-486D-8984-5DFEB2B6A4F7}" destId="{9A7A9DFA-7703-4DB4-ADAA-9607A31F4DA9}" srcOrd="0" destOrd="1" presId="urn:microsoft.com/office/officeart/2005/8/layout/vList5"/>
    <dgm:cxn modelId="{DEAA247F-0B99-41CC-B51D-74B87FB367F7}" type="presOf" srcId="{2FA8D1D1-06A8-486D-AAC0-43544FD4CF38}" destId="{71E99BB0-4EA6-4D32-A443-54A73FAD5831}" srcOrd="0" destOrd="0" presId="urn:microsoft.com/office/officeart/2005/8/layout/vList5"/>
    <dgm:cxn modelId="{8A85E18A-A980-458F-9B56-4DA9F9C7311A}" type="presOf" srcId="{B292D76F-1BB6-4312-A6D3-1D05BCC0B000}" destId="{9A7A9DFA-7703-4DB4-ADAA-9607A31F4DA9}" srcOrd="0" destOrd="0" presId="urn:microsoft.com/office/officeart/2005/8/layout/vList5"/>
    <dgm:cxn modelId="{66CB678E-6345-48F9-81AD-E5D244326712}" type="presOf" srcId="{0CFC5B6B-B307-4A4C-939F-1905F26FB20E}" destId="{F2A26578-DDE5-4607-8863-56A2CC7A595C}" srcOrd="0" destOrd="0" presId="urn:microsoft.com/office/officeart/2005/8/layout/vList5"/>
    <dgm:cxn modelId="{4C3A9A9C-5ADE-4FA2-B1FE-FFB67BFC5F84}" srcId="{4D104168-3880-4D34-8A4A-DCF5D4697A64}" destId="{33FFCB84-9FFF-483B-B6A3-BE9F9B95FAFC}" srcOrd="0" destOrd="0" parTransId="{B64869F2-80A7-4EB3-9229-F51C08E6C611}" sibTransId="{211A9CA0-06D3-42F5-8117-ABF9441E1754}"/>
    <dgm:cxn modelId="{128C30A9-69F1-4E5E-B141-D9A7E49EAFE3}" type="presOf" srcId="{689A9B5B-8290-4BB9-A5F7-1A5DFCD3078D}" destId="{319FD9CE-179B-428B-A303-9C6E9174D7F9}" srcOrd="0" destOrd="0" presId="urn:microsoft.com/office/officeart/2005/8/layout/vList5"/>
    <dgm:cxn modelId="{D684F7AB-9E29-43AF-B35B-BAA8E7267603}" srcId="{2FA8D1D1-06A8-486D-AAC0-43544FD4CF38}" destId="{A7B7C2EA-4D42-4186-8F6B-8438B901E0F6}" srcOrd="0" destOrd="0" parTransId="{324C40AF-B481-4EA2-B4E5-A51452D8DFCF}" sibTransId="{3BB27AD4-7B62-41DB-8034-0DC2F74E9059}"/>
    <dgm:cxn modelId="{1B5E39AC-0868-42FA-BD38-142F54343189}" type="presOf" srcId="{A7B7C2EA-4D42-4186-8F6B-8438B901E0F6}" destId="{E4E9F20F-4BE8-46DF-A641-BB83123A5257}" srcOrd="0" destOrd="0" presId="urn:microsoft.com/office/officeart/2005/8/layout/vList5"/>
    <dgm:cxn modelId="{DF567FB8-56BD-4AE9-A0BD-9E03CDB0F0C2}" srcId="{2FA8D1D1-06A8-486D-AAC0-43544FD4CF38}" destId="{0CFC5B6B-B307-4A4C-939F-1905F26FB20E}" srcOrd="1" destOrd="0" parTransId="{5BC18681-398B-4007-B3F1-FA6A77A2C948}" sibTransId="{3EDF5EF7-8522-4DAA-A38F-D36DDD87DEE8}"/>
    <dgm:cxn modelId="{22BF2BC0-8CE1-497B-A752-CD7468309BF9}" type="presOf" srcId="{CD101DAE-FAEE-419E-A1B0-85C395D33038}" destId="{1BBDE3AD-BB08-4E15-9716-B8399AF18566}" srcOrd="0" destOrd="1" presId="urn:microsoft.com/office/officeart/2005/8/layout/vList5"/>
    <dgm:cxn modelId="{4A5EA6C1-67F4-40DC-BF39-618ECC96D604}" srcId="{2FA8D1D1-06A8-486D-AAC0-43544FD4CF38}" destId="{4D104168-3880-4D34-8A4A-DCF5D4697A64}" srcOrd="2" destOrd="0" parTransId="{D8A88333-F631-424B-9131-323D9387CC6E}" sibTransId="{856D4A11-AC9B-4B77-85BC-C76D8D37F562}"/>
    <dgm:cxn modelId="{6CF1A1C2-0909-43F4-8314-64D3D0545EF1}" srcId="{A7B7C2EA-4D42-4186-8F6B-8438B901E0F6}" destId="{9A5236FE-DD86-486D-8984-5DFEB2B6A4F7}" srcOrd="1" destOrd="0" parTransId="{37CC4F31-43EF-48E9-8787-CEE5298657FE}" sibTransId="{67AC8C7D-F948-4DA6-B83D-449E6C088F57}"/>
    <dgm:cxn modelId="{BA08E5DB-7EF5-46DA-93C2-D06BC106B65D}" type="presOf" srcId="{33FFCB84-9FFF-483B-B6A3-BE9F9B95FAFC}" destId="{1BBDE3AD-BB08-4E15-9716-B8399AF18566}" srcOrd="0" destOrd="0" presId="urn:microsoft.com/office/officeart/2005/8/layout/vList5"/>
    <dgm:cxn modelId="{15AB3DE0-CF70-44B7-9365-4D57D8281971}" srcId="{0CFC5B6B-B307-4A4C-939F-1905F26FB20E}" destId="{689A9B5B-8290-4BB9-A5F7-1A5DFCD3078D}" srcOrd="0" destOrd="0" parTransId="{DED6E919-F09D-475C-9825-AA2B1D009AAF}" sibTransId="{2FD139AC-3940-4A56-9509-49E3D36823F5}"/>
    <dgm:cxn modelId="{A49BF3FD-E57F-4C6D-8C05-927EE5F983F4}" type="presOf" srcId="{4D104168-3880-4D34-8A4A-DCF5D4697A64}" destId="{1DBDA358-BC41-45E5-AF98-D9BCFF0B0067}" srcOrd="0" destOrd="0" presId="urn:microsoft.com/office/officeart/2005/8/layout/vList5"/>
    <dgm:cxn modelId="{41E295A4-EABD-4D96-9CD6-6FD29FCA0032}" type="presParOf" srcId="{71E99BB0-4EA6-4D32-A443-54A73FAD5831}" destId="{A54350CD-B2E8-4A56-8740-751826E77CF8}" srcOrd="0" destOrd="0" presId="urn:microsoft.com/office/officeart/2005/8/layout/vList5"/>
    <dgm:cxn modelId="{EA7796E2-0E11-419E-9723-2CF11736FE49}" type="presParOf" srcId="{A54350CD-B2E8-4A56-8740-751826E77CF8}" destId="{E4E9F20F-4BE8-46DF-A641-BB83123A5257}" srcOrd="0" destOrd="0" presId="urn:microsoft.com/office/officeart/2005/8/layout/vList5"/>
    <dgm:cxn modelId="{1C255D02-A94B-4CB4-A4B3-CB2BFD1E507B}" type="presParOf" srcId="{A54350CD-B2E8-4A56-8740-751826E77CF8}" destId="{9A7A9DFA-7703-4DB4-ADAA-9607A31F4DA9}" srcOrd="1" destOrd="0" presId="urn:microsoft.com/office/officeart/2005/8/layout/vList5"/>
    <dgm:cxn modelId="{7295C906-6A5E-4DCA-A744-D473B1488D71}" type="presParOf" srcId="{71E99BB0-4EA6-4D32-A443-54A73FAD5831}" destId="{F6689A42-703D-4E36-91A1-53C65626071B}" srcOrd="1" destOrd="0" presId="urn:microsoft.com/office/officeart/2005/8/layout/vList5"/>
    <dgm:cxn modelId="{15DB1862-5B57-4448-8A9D-34120804FB56}" type="presParOf" srcId="{71E99BB0-4EA6-4D32-A443-54A73FAD5831}" destId="{6A188436-1D58-45E0-9C20-C0BAE68FEE96}" srcOrd="2" destOrd="0" presId="urn:microsoft.com/office/officeart/2005/8/layout/vList5"/>
    <dgm:cxn modelId="{1C42B3F4-5F61-4372-AE52-3BD9F3589183}" type="presParOf" srcId="{6A188436-1D58-45E0-9C20-C0BAE68FEE96}" destId="{F2A26578-DDE5-4607-8863-56A2CC7A595C}" srcOrd="0" destOrd="0" presId="urn:microsoft.com/office/officeart/2005/8/layout/vList5"/>
    <dgm:cxn modelId="{0C51C264-47A0-4A90-8B34-37331E56422E}" type="presParOf" srcId="{6A188436-1D58-45E0-9C20-C0BAE68FEE96}" destId="{319FD9CE-179B-428B-A303-9C6E9174D7F9}" srcOrd="1" destOrd="0" presId="urn:microsoft.com/office/officeart/2005/8/layout/vList5"/>
    <dgm:cxn modelId="{D3272057-C603-4B88-9BB2-95024D77F452}" type="presParOf" srcId="{71E99BB0-4EA6-4D32-A443-54A73FAD5831}" destId="{CD89AB74-DB13-4611-86A4-69F3D1A76124}" srcOrd="3" destOrd="0" presId="urn:microsoft.com/office/officeart/2005/8/layout/vList5"/>
    <dgm:cxn modelId="{250C9B94-737B-43A9-9426-FF0319DE438A}" type="presParOf" srcId="{71E99BB0-4EA6-4D32-A443-54A73FAD5831}" destId="{B4AAD804-35BF-4902-B8AC-CDEF7E823426}" srcOrd="4" destOrd="0" presId="urn:microsoft.com/office/officeart/2005/8/layout/vList5"/>
    <dgm:cxn modelId="{2288FD61-EEE3-48BF-9166-2A37173147D5}" type="presParOf" srcId="{B4AAD804-35BF-4902-B8AC-CDEF7E823426}" destId="{1DBDA358-BC41-45E5-AF98-D9BCFF0B0067}" srcOrd="0" destOrd="0" presId="urn:microsoft.com/office/officeart/2005/8/layout/vList5"/>
    <dgm:cxn modelId="{63ABB9BC-5606-474E-BF03-BE68A65D34C2}" type="presParOf" srcId="{B4AAD804-35BF-4902-B8AC-CDEF7E823426}" destId="{1BBDE3AD-BB08-4E15-9716-B8399AF1856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F78D14-93BA-4470-B745-6D1D4A8375E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04D016A-5077-4820-A4F1-202C10E0A03E}">
      <dgm:prSet phldrT="[Text]"/>
      <dgm:spPr/>
      <dgm:t>
        <a:bodyPr/>
        <a:lstStyle/>
        <a:p>
          <a:r>
            <a:rPr lang="en-US" dirty="0"/>
            <a:t>‘Null and void’</a:t>
          </a:r>
        </a:p>
      </dgm:t>
    </dgm:pt>
    <dgm:pt modelId="{44453348-6CF6-4935-9228-B4C4EE09A50E}" type="parTrans" cxnId="{2F085610-A7D8-4D41-84A0-A2A779096538}">
      <dgm:prSet/>
      <dgm:spPr/>
      <dgm:t>
        <a:bodyPr/>
        <a:lstStyle/>
        <a:p>
          <a:endParaRPr lang="en-US"/>
        </a:p>
      </dgm:t>
    </dgm:pt>
    <dgm:pt modelId="{45E75FB0-9F5E-4E21-AFB2-72A7FB7058C0}" type="sibTrans" cxnId="{2F085610-A7D8-4D41-84A0-A2A779096538}">
      <dgm:prSet/>
      <dgm:spPr/>
      <dgm:t>
        <a:bodyPr/>
        <a:lstStyle/>
        <a:p>
          <a:endParaRPr lang="en-US"/>
        </a:p>
      </dgm:t>
    </dgm:pt>
    <dgm:pt modelId="{DDA32286-B7B2-46CF-A3A7-624D9B9119DC}">
      <dgm:prSet phldrT="[Text]" custT="1"/>
      <dgm:spPr/>
      <dgm:t>
        <a:bodyPr/>
        <a:lstStyle/>
        <a:p>
          <a:r>
            <a:rPr lang="en-US" sz="2800" dirty="0">
              <a:latin typeface="Arial Narrow" panose="020B0606020202030204" pitchFamily="34" charset="0"/>
            </a:rPr>
            <a:t>Supported by “invalid, non-existent, ineffective or otherwise unenforceable”</a:t>
          </a:r>
        </a:p>
      </dgm:t>
    </dgm:pt>
    <dgm:pt modelId="{1E7846E1-515F-42D4-AAB4-7E8F4BFF7A44}" type="parTrans" cxnId="{B3F4B73B-EE05-4C84-BE3A-9F4DCEBC4C38}">
      <dgm:prSet/>
      <dgm:spPr/>
      <dgm:t>
        <a:bodyPr/>
        <a:lstStyle/>
        <a:p>
          <a:endParaRPr lang="en-US"/>
        </a:p>
      </dgm:t>
    </dgm:pt>
    <dgm:pt modelId="{DBFF846D-BF41-4DDD-B1D2-8F9D4FF2408A}" type="sibTrans" cxnId="{B3F4B73B-EE05-4C84-BE3A-9F4DCEBC4C38}">
      <dgm:prSet/>
      <dgm:spPr/>
      <dgm:t>
        <a:bodyPr/>
        <a:lstStyle/>
        <a:p>
          <a:endParaRPr lang="en-US"/>
        </a:p>
      </dgm:t>
    </dgm:pt>
    <dgm:pt modelId="{C1884A38-8136-4071-B585-507D7612027B}">
      <dgm:prSet phldrT="[Text]" custT="1"/>
      <dgm:spPr/>
      <dgm:t>
        <a:bodyPr/>
        <a:lstStyle/>
        <a:p>
          <a:r>
            <a:rPr lang="en-US" sz="2800" dirty="0">
              <a:latin typeface="Arial Narrow" panose="020B0606020202030204" pitchFamily="34" charset="0"/>
            </a:rPr>
            <a:t>Modern; gives a wider scope of interpretation.</a:t>
          </a:r>
        </a:p>
      </dgm:t>
    </dgm:pt>
    <dgm:pt modelId="{DEB82D3B-2E6F-4DA3-B72F-4C2625B3306F}" type="parTrans" cxnId="{F68DAD47-4810-437E-B52A-08ABFCBA1DD7}">
      <dgm:prSet/>
      <dgm:spPr/>
      <dgm:t>
        <a:bodyPr/>
        <a:lstStyle/>
        <a:p>
          <a:endParaRPr lang="en-US"/>
        </a:p>
      </dgm:t>
    </dgm:pt>
    <dgm:pt modelId="{2FCD2383-60D0-4EF2-B32D-A139AE1C2074}" type="sibTrans" cxnId="{F68DAD47-4810-437E-B52A-08ABFCBA1DD7}">
      <dgm:prSet/>
      <dgm:spPr/>
      <dgm:t>
        <a:bodyPr/>
        <a:lstStyle/>
        <a:p>
          <a:endParaRPr lang="en-US"/>
        </a:p>
      </dgm:t>
    </dgm:pt>
    <dgm:pt modelId="{D157156E-F0A8-432E-87E7-32AA1F8C2205}">
      <dgm:prSet phldrT="[Text]"/>
      <dgm:spPr/>
      <dgm:t>
        <a:bodyPr/>
        <a:lstStyle/>
        <a:p>
          <a:r>
            <a:rPr lang="en-US" dirty="0"/>
            <a:t>The roles played by arbitral institutions are now recognized</a:t>
          </a:r>
        </a:p>
      </dgm:t>
    </dgm:pt>
    <dgm:pt modelId="{24B6945D-64C3-4025-979C-23C2D9ABFDE4}" type="parTrans" cxnId="{F1F88ECC-F59D-420A-8BFD-1180A4EF0213}">
      <dgm:prSet/>
      <dgm:spPr/>
      <dgm:t>
        <a:bodyPr/>
        <a:lstStyle/>
        <a:p>
          <a:endParaRPr lang="en-US"/>
        </a:p>
      </dgm:t>
    </dgm:pt>
    <dgm:pt modelId="{5630C53A-1B53-4289-A586-C40AD11C6D2E}" type="sibTrans" cxnId="{F1F88ECC-F59D-420A-8BFD-1180A4EF0213}">
      <dgm:prSet/>
      <dgm:spPr/>
      <dgm:t>
        <a:bodyPr/>
        <a:lstStyle/>
        <a:p>
          <a:endParaRPr lang="en-US"/>
        </a:p>
      </dgm:t>
    </dgm:pt>
    <dgm:pt modelId="{7E0A9C5E-42D8-4DD7-B9D4-6798BF730E1E}">
      <dgm:prSet phldrT="[Text]" custT="1"/>
      <dgm:spPr/>
      <dgm:t>
        <a:bodyPr/>
        <a:lstStyle/>
        <a:p>
          <a:pPr algn="just"/>
          <a:r>
            <a:rPr lang="en-US" sz="2800" dirty="0">
              <a:latin typeface="Arial Narrow" panose="020B0606020202030204" pitchFamily="34" charset="0"/>
            </a:rPr>
            <a:t>Now given recognition. </a:t>
          </a:r>
        </a:p>
      </dgm:t>
    </dgm:pt>
    <dgm:pt modelId="{9E76E635-B190-4C0A-A344-FCEE44B2C877}" type="parTrans" cxnId="{FD09D72D-53F9-4054-BBED-163FBB9318B1}">
      <dgm:prSet/>
      <dgm:spPr/>
      <dgm:t>
        <a:bodyPr/>
        <a:lstStyle/>
        <a:p>
          <a:endParaRPr lang="en-US"/>
        </a:p>
      </dgm:t>
    </dgm:pt>
    <dgm:pt modelId="{D309A517-8B1D-461A-A211-B8706D177271}" type="sibTrans" cxnId="{FD09D72D-53F9-4054-BBED-163FBB9318B1}">
      <dgm:prSet/>
      <dgm:spPr/>
      <dgm:t>
        <a:bodyPr/>
        <a:lstStyle/>
        <a:p>
          <a:endParaRPr lang="en-US"/>
        </a:p>
      </dgm:t>
    </dgm:pt>
    <dgm:pt modelId="{6FC4F145-022E-4DCD-B89A-DFE6B6B850A2}">
      <dgm:prSet phldrT="[Text]" custT="1"/>
      <dgm:spPr/>
      <dgm:t>
        <a:bodyPr/>
        <a:lstStyle/>
        <a:p>
          <a:pPr algn="just"/>
          <a:r>
            <a:rPr lang="en-US" sz="2800" dirty="0">
              <a:latin typeface="Arial Narrow" panose="020B0606020202030204" pitchFamily="34" charset="0"/>
            </a:rPr>
            <a:t>Extension of immunity to arbitral institutions</a:t>
          </a:r>
          <a:r>
            <a:rPr lang="en-US" sz="2100" dirty="0">
              <a:latin typeface="Arial Narrow" panose="020B0606020202030204" pitchFamily="34" charset="0"/>
            </a:rPr>
            <a:t> </a:t>
          </a:r>
          <a:endParaRPr lang="en-US" sz="2100" b="1" dirty="0">
            <a:solidFill>
              <a:srgbClr val="FF0000"/>
            </a:solidFill>
            <a:latin typeface="Arial Narrow" panose="020B0606020202030204" pitchFamily="34" charset="0"/>
          </a:endParaRPr>
        </a:p>
      </dgm:t>
    </dgm:pt>
    <dgm:pt modelId="{E0B42231-B6F8-4CB4-A640-1D94FCC9500E}" type="parTrans" cxnId="{AD67B163-CD97-4523-995A-3C3689688C67}">
      <dgm:prSet/>
      <dgm:spPr/>
    </dgm:pt>
    <dgm:pt modelId="{49430DE6-ACBB-4008-8D65-26901323DB8F}" type="sibTrans" cxnId="{AD67B163-CD97-4523-995A-3C3689688C67}">
      <dgm:prSet/>
      <dgm:spPr/>
    </dgm:pt>
    <dgm:pt modelId="{7B5AB8A4-C526-40E8-8A20-65FAE8B34037}" type="pres">
      <dgm:prSet presAssocID="{09F78D14-93BA-4470-B745-6D1D4A8375EA}" presName="Name0" presStyleCnt="0">
        <dgm:presLayoutVars>
          <dgm:dir/>
          <dgm:animLvl val="lvl"/>
          <dgm:resizeHandles val="exact"/>
        </dgm:presLayoutVars>
      </dgm:prSet>
      <dgm:spPr/>
    </dgm:pt>
    <dgm:pt modelId="{0A847876-8606-4F7A-9BAC-2317CC6DCC33}" type="pres">
      <dgm:prSet presAssocID="{004D016A-5077-4820-A4F1-202C10E0A03E}" presName="linNode" presStyleCnt="0"/>
      <dgm:spPr/>
    </dgm:pt>
    <dgm:pt modelId="{A862532C-5F14-47B6-A85F-3E6C07446C26}" type="pres">
      <dgm:prSet presAssocID="{004D016A-5077-4820-A4F1-202C10E0A03E}" presName="parentText" presStyleLbl="node1" presStyleIdx="0" presStyleCnt="2">
        <dgm:presLayoutVars>
          <dgm:chMax val="1"/>
          <dgm:bulletEnabled val="1"/>
        </dgm:presLayoutVars>
      </dgm:prSet>
      <dgm:spPr/>
    </dgm:pt>
    <dgm:pt modelId="{FFF4924D-83F8-4607-8B5C-16AEF2E0ED91}" type="pres">
      <dgm:prSet presAssocID="{004D016A-5077-4820-A4F1-202C10E0A03E}" presName="descendantText" presStyleLbl="alignAccFollowNode1" presStyleIdx="0" presStyleCnt="2" custScaleY="125092">
        <dgm:presLayoutVars>
          <dgm:bulletEnabled val="1"/>
        </dgm:presLayoutVars>
      </dgm:prSet>
      <dgm:spPr/>
    </dgm:pt>
    <dgm:pt modelId="{905A261D-BE71-4784-B1B2-2EAE507C5D78}" type="pres">
      <dgm:prSet presAssocID="{45E75FB0-9F5E-4E21-AFB2-72A7FB7058C0}" presName="sp" presStyleCnt="0"/>
      <dgm:spPr/>
    </dgm:pt>
    <dgm:pt modelId="{D53F99B4-4218-4C5B-A7D6-C20A143DA82E}" type="pres">
      <dgm:prSet presAssocID="{D157156E-F0A8-432E-87E7-32AA1F8C2205}" presName="linNode" presStyleCnt="0"/>
      <dgm:spPr/>
    </dgm:pt>
    <dgm:pt modelId="{E95D640A-EFB6-4A0D-BA0E-16047F309C0F}" type="pres">
      <dgm:prSet presAssocID="{D157156E-F0A8-432E-87E7-32AA1F8C2205}" presName="parentText" presStyleLbl="node1" presStyleIdx="1" presStyleCnt="2">
        <dgm:presLayoutVars>
          <dgm:chMax val="1"/>
          <dgm:bulletEnabled val="1"/>
        </dgm:presLayoutVars>
      </dgm:prSet>
      <dgm:spPr/>
    </dgm:pt>
    <dgm:pt modelId="{9EE45728-F83B-4A6C-9DCD-4A825F2C0D9D}" type="pres">
      <dgm:prSet presAssocID="{D157156E-F0A8-432E-87E7-32AA1F8C2205}" presName="descendantText" presStyleLbl="alignAccFollowNode1" presStyleIdx="1" presStyleCnt="2" custScaleY="132818" custLinFactNeighborX="729" custLinFactNeighborY="3403">
        <dgm:presLayoutVars>
          <dgm:bulletEnabled val="1"/>
        </dgm:presLayoutVars>
      </dgm:prSet>
      <dgm:spPr/>
    </dgm:pt>
  </dgm:ptLst>
  <dgm:cxnLst>
    <dgm:cxn modelId="{2F085610-A7D8-4D41-84A0-A2A779096538}" srcId="{09F78D14-93BA-4470-B745-6D1D4A8375EA}" destId="{004D016A-5077-4820-A4F1-202C10E0A03E}" srcOrd="0" destOrd="0" parTransId="{44453348-6CF6-4935-9228-B4C4EE09A50E}" sibTransId="{45E75FB0-9F5E-4E21-AFB2-72A7FB7058C0}"/>
    <dgm:cxn modelId="{877A981A-4997-4210-85A2-9DDCE4CBAA1E}" type="presOf" srcId="{C1884A38-8136-4071-B585-507D7612027B}" destId="{FFF4924D-83F8-4607-8B5C-16AEF2E0ED91}" srcOrd="0" destOrd="1" presId="urn:microsoft.com/office/officeart/2005/8/layout/vList5"/>
    <dgm:cxn modelId="{BA3DA723-979E-4CCB-B25E-CD3E33D64095}" type="presOf" srcId="{6FC4F145-022E-4DCD-B89A-DFE6B6B850A2}" destId="{9EE45728-F83B-4A6C-9DCD-4A825F2C0D9D}" srcOrd="0" destOrd="1" presId="urn:microsoft.com/office/officeart/2005/8/layout/vList5"/>
    <dgm:cxn modelId="{FD09D72D-53F9-4054-BBED-163FBB9318B1}" srcId="{D157156E-F0A8-432E-87E7-32AA1F8C2205}" destId="{7E0A9C5E-42D8-4DD7-B9D4-6798BF730E1E}" srcOrd="0" destOrd="0" parTransId="{9E76E635-B190-4C0A-A344-FCEE44B2C877}" sibTransId="{D309A517-8B1D-461A-A211-B8706D177271}"/>
    <dgm:cxn modelId="{E94E4E36-E4CE-4B5C-8EE3-96D39A6924DB}" type="presOf" srcId="{D157156E-F0A8-432E-87E7-32AA1F8C2205}" destId="{E95D640A-EFB6-4A0D-BA0E-16047F309C0F}" srcOrd="0" destOrd="0" presId="urn:microsoft.com/office/officeart/2005/8/layout/vList5"/>
    <dgm:cxn modelId="{B3F4B73B-EE05-4C84-BE3A-9F4DCEBC4C38}" srcId="{004D016A-5077-4820-A4F1-202C10E0A03E}" destId="{DDA32286-B7B2-46CF-A3A7-624D9B9119DC}" srcOrd="0" destOrd="0" parTransId="{1E7846E1-515F-42D4-AAB4-7E8F4BFF7A44}" sibTransId="{DBFF846D-BF41-4DDD-B1D2-8F9D4FF2408A}"/>
    <dgm:cxn modelId="{18CC265D-6702-436B-AE4E-2D48E2691524}" type="presOf" srcId="{09F78D14-93BA-4470-B745-6D1D4A8375EA}" destId="{7B5AB8A4-C526-40E8-8A20-65FAE8B34037}" srcOrd="0" destOrd="0" presId="urn:microsoft.com/office/officeart/2005/8/layout/vList5"/>
    <dgm:cxn modelId="{AD67B163-CD97-4523-995A-3C3689688C67}" srcId="{D157156E-F0A8-432E-87E7-32AA1F8C2205}" destId="{6FC4F145-022E-4DCD-B89A-DFE6B6B850A2}" srcOrd="1" destOrd="0" parTransId="{E0B42231-B6F8-4CB4-A640-1D94FCC9500E}" sibTransId="{49430DE6-ACBB-4008-8D65-26901323DB8F}"/>
    <dgm:cxn modelId="{F68DAD47-4810-437E-B52A-08ABFCBA1DD7}" srcId="{004D016A-5077-4820-A4F1-202C10E0A03E}" destId="{C1884A38-8136-4071-B585-507D7612027B}" srcOrd="1" destOrd="0" parTransId="{DEB82D3B-2E6F-4DA3-B72F-4C2625B3306F}" sibTransId="{2FCD2383-60D0-4EF2-B32D-A139AE1C2074}"/>
    <dgm:cxn modelId="{43CACC59-ADFA-412C-ADFF-483FD2479130}" type="presOf" srcId="{DDA32286-B7B2-46CF-A3A7-624D9B9119DC}" destId="{FFF4924D-83F8-4607-8B5C-16AEF2E0ED91}" srcOrd="0" destOrd="0" presId="urn:microsoft.com/office/officeart/2005/8/layout/vList5"/>
    <dgm:cxn modelId="{F1F88ECC-F59D-420A-8BFD-1180A4EF0213}" srcId="{09F78D14-93BA-4470-B745-6D1D4A8375EA}" destId="{D157156E-F0A8-432E-87E7-32AA1F8C2205}" srcOrd="1" destOrd="0" parTransId="{24B6945D-64C3-4025-979C-23C2D9ABFDE4}" sibTransId="{5630C53A-1B53-4289-A586-C40AD11C6D2E}"/>
    <dgm:cxn modelId="{E14688F5-AE00-4735-AEE5-643D6F6C8A0E}" type="presOf" srcId="{7E0A9C5E-42D8-4DD7-B9D4-6798BF730E1E}" destId="{9EE45728-F83B-4A6C-9DCD-4A825F2C0D9D}" srcOrd="0" destOrd="0" presId="urn:microsoft.com/office/officeart/2005/8/layout/vList5"/>
    <dgm:cxn modelId="{980556F9-6BFA-4F43-B70D-4C4D87FC191E}" type="presOf" srcId="{004D016A-5077-4820-A4F1-202C10E0A03E}" destId="{A862532C-5F14-47B6-A85F-3E6C07446C26}" srcOrd="0" destOrd="0" presId="urn:microsoft.com/office/officeart/2005/8/layout/vList5"/>
    <dgm:cxn modelId="{9285C37F-5006-451A-95DE-54B53019E3B3}" type="presParOf" srcId="{7B5AB8A4-C526-40E8-8A20-65FAE8B34037}" destId="{0A847876-8606-4F7A-9BAC-2317CC6DCC33}" srcOrd="0" destOrd="0" presId="urn:microsoft.com/office/officeart/2005/8/layout/vList5"/>
    <dgm:cxn modelId="{CBAAB2F5-6241-48AD-B83C-E9EDBDCA498A}" type="presParOf" srcId="{0A847876-8606-4F7A-9BAC-2317CC6DCC33}" destId="{A862532C-5F14-47B6-A85F-3E6C07446C26}" srcOrd="0" destOrd="0" presId="urn:microsoft.com/office/officeart/2005/8/layout/vList5"/>
    <dgm:cxn modelId="{576EBAED-EA06-4C4B-85F2-FF4199D5E8CE}" type="presParOf" srcId="{0A847876-8606-4F7A-9BAC-2317CC6DCC33}" destId="{FFF4924D-83F8-4607-8B5C-16AEF2E0ED91}" srcOrd="1" destOrd="0" presId="urn:microsoft.com/office/officeart/2005/8/layout/vList5"/>
    <dgm:cxn modelId="{13B8BE0C-BA11-43D7-8DA2-9FC4C7313C2B}" type="presParOf" srcId="{7B5AB8A4-C526-40E8-8A20-65FAE8B34037}" destId="{905A261D-BE71-4784-B1B2-2EAE507C5D78}" srcOrd="1" destOrd="0" presId="urn:microsoft.com/office/officeart/2005/8/layout/vList5"/>
    <dgm:cxn modelId="{CA708F5B-1FE8-4FF7-AF51-F5244A881DC9}" type="presParOf" srcId="{7B5AB8A4-C526-40E8-8A20-65FAE8B34037}" destId="{D53F99B4-4218-4C5B-A7D6-C20A143DA82E}" srcOrd="2" destOrd="0" presId="urn:microsoft.com/office/officeart/2005/8/layout/vList5"/>
    <dgm:cxn modelId="{A14E1DAE-42FF-433F-BFDF-D11E1A9228D2}" type="presParOf" srcId="{D53F99B4-4218-4C5B-A7D6-C20A143DA82E}" destId="{E95D640A-EFB6-4A0D-BA0E-16047F309C0F}" srcOrd="0" destOrd="0" presId="urn:microsoft.com/office/officeart/2005/8/layout/vList5"/>
    <dgm:cxn modelId="{511E08E1-1091-4F29-BC6A-DFC2FC81219B}" type="presParOf" srcId="{D53F99B4-4218-4C5B-A7D6-C20A143DA82E}" destId="{9EE45728-F83B-4A6C-9DCD-4A825F2C0D9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CE2FB5-28AE-4412-975C-D993036C02F3}"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13A015B9-D504-4E9D-9D37-ACB0F08EDE66}">
      <dgm:prSet phldrT="[Text]"/>
      <dgm:spPr/>
      <dgm:t>
        <a:bodyPr/>
        <a:lstStyle/>
        <a:p>
          <a:r>
            <a:rPr lang="en-US" dirty="0"/>
            <a:t>STEP 1</a:t>
          </a:r>
        </a:p>
      </dgm:t>
    </dgm:pt>
    <dgm:pt modelId="{A0EFAA3A-078E-418F-8333-6BE546E0D565}" type="parTrans" cxnId="{EC0476A5-974C-4345-856A-BB03D04A51F8}">
      <dgm:prSet/>
      <dgm:spPr/>
      <dgm:t>
        <a:bodyPr/>
        <a:lstStyle/>
        <a:p>
          <a:endParaRPr lang="en-US"/>
        </a:p>
      </dgm:t>
    </dgm:pt>
    <dgm:pt modelId="{4D753F53-3D87-4853-9DAD-7CAF7B20B159}" type="sibTrans" cxnId="{EC0476A5-974C-4345-856A-BB03D04A51F8}">
      <dgm:prSet/>
      <dgm:spPr/>
      <dgm:t>
        <a:bodyPr/>
        <a:lstStyle/>
        <a:p>
          <a:endParaRPr lang="en-US"/>
        </a:p>
      </dgm:t>
    </dgm:pt>
    <dgm:pt modelId="{9103E8BC-6BEC-44FD-AF35-E465F5DE38D2}">
      <dgm:prSet phldrT="[Text]" custT="1"/>
      <dgm:spPr/>
      <dgm:t>
        <a:bodyPr/>
        <a:lstStyle/>
        <a:p>
          <a:r>
            <a:rPr lang="en-US" sz="1200" dirty="0">
              <a:latin typeface="Arial Narrow" panose="020B0606020202030204" pitchFamily="34" charset="0"/>
            </a:rPr>
            <a:t>Application for urgent relief sent</a:t>
          </a:r>
        </a:p>
      </dgm:t>
    </dgm:pt>
    <dgm:pt modelId="{A83440A7-467B-4A7C-A4D5-381634E86B9A}" type="parTrans" cxnId="{441620D1-3A0A-404C-A6B4-6C1CAFFF703F}">
      <dgm:prSet/>
      <dgm:spPr/>
      <dgm:t>
        <a:bodyPr/>
        <a:lstStyle/>
        <a:p>
          <a:endParaRPr lang="en-US"/>
        </a:p>
      </dgm:t>
    </dgm:pt>
    <dgm:pt modelId="{D085522D-524C-4931-9E31-0253EC3A75BF}" type="sibTrans" cxnId="{441620D1-3A0A-404C-A6B4-6C1CAFFF703F}">
      <dgm:prSet/>
      <dgm:spPr/>
      <dgm:t>
        <a:bodyPr/>
        <a:lstStyle/>
        <a:p>
          <a:endParaRPr lang="en-US"/>
        </a:p>
      </dgm:t>
    </dgm:pt>
    <dgm:pt modelId="{D760569E-5B0E-4028-8252-27241375107A}">
      <dgm:prSet phldrT="[Text]" custT="1"/>
      <dgm:spPr/>
      <dgm:t>
        <a:bodyPr/>
        <a:lstStyle/>
        <a:p>
          <a:r>
            <a:rPr lang="en-US" sz="1200" dirty="0">
              <a:latin typeface="Arial Narrow" panose="020B0606020202030204" pitchFamily="34" charset="0"/>
            </a:rPr>
            <a:t>To designated arbitral institution or court</a:t>
          </a:r>
        </a:p>
      </dgm:t>
    </dgm:pt>
    <dgm:pt modelId="{D77C7203-257A-4F2E-85EC-50F5B5FD5EAD}" type="parTrans" cxnId="{BC82E7D8-4643-4C01-B516-0D999BA451D3}">
      <dgm:prSet/>
      <dgm:spPr/>
      <dgm:t>
        <a:bodyPr/>
        <a:lstStyle/>
        <a:p>
          <a:endParaRPr lang="en-US"/>
        </a:p>
      </dgm:t>
    </dgm:pt>
    <dgm:pt modelId="{AD8859FF-541E-46CA-9359-61212F14A4B7}" type="sibTrans" cxnId="{BC82E7D8-4643-4C01-B516-0D999BA451D3}">
      <dgm:prSet/>
      <dgm:spPr/>
      <dgm:t>
        <a:bodyPr/>
        <a:lstStyle/>
        <a:p>
          <a:endParaRPr lang="en-US"/>
        </a:p>
      </dgm:t>
    </dgm:pt>
    <dgm:pt modelId="{B2E6F4A5-DECD-4B73-9DB0-F6FA61FAEC76}">
      <dgm:prSet phldrT="[Text]"/>
      <dgm:spPr/>
      <dgm:t>
        <a:bodyPr/>
        <a:lstStyle/>
        <a:p>
          <a:r>
            <a:rPr lang="en-US" dirty="0"/>
            <a:t>STEP 2</a:t>
          </a:r>
        </a:p>
      </dgm:t>
    </dgm:pt>
    <dgm:pt modelId="{D4C2CF16-AE71-48FF-8C95-5D491D8BDF83}" type="parTrans" cxnId="{0C8B8BB5-0A5C-4FD2-ABF8-B07D03D08166}">
      <dgm:prSet/>
      <dgm:spPr/>
      <dgm:t>
        <a:bodyPr/>
        <a:lstStyle/>
        <a:p>
          <a:endParaRPr lang="en-US"/>
        </a:p>
      </dgm:t>
    </dgm:pt>
    <dgm:pt modelId="{59BD40F7-0A1A-446E-A5B6-38A20EB1BCD9}" type="sibTrans" cxnId="{0C8B8BB5-0A5C-4FD2-ABF8-B07D03D08166}">
      <dgm:prSet/>
      <dgm:spPr/>
      <dgm:t>
        <a:bodyPr/>
        <a:lstStyle/>
        <a:p>
          <a:endParaRPr lang="en-US"/>
        </a:p>
      </dgm:t>
    </dgm:pt>
    <dgm:pt modelId="{112CDFF1-DD9C-4BDD-8E0F-7FC2274BD60D}">
      <dgm:prSet phldrT="[Text]" custT="1"/>
      <dgm:spPr/>
      <dgm:t>
        <a:bodyPr/>
        <a:lstStyle/>
        <a:p>
          <a:pPr algn="just"/>
          <a:r>
            <a:rPr lang="en-US" sz="1100" dirty="0">
              <a:latin typeface="Arial Narrow" panose="020B0606020202030204" pitchFamily="34" charset="0"/>
            </a:rPr>
            <a:t>Emergency Arbitrator appointed within 2 business  days</a:t>
          </a:r>
        </a:p>
      </dgm:t>
    </dgm:pt>
    <dgm:pt modelId="{B84788B8-2F00-453D-ABA9-4CCBDA142039}" type="parTrans" cxnId="{A1BADD2C-E978-43F3-826E-3079ABC4D498}">
      <dgm:prSet/>
      <dgm:spPr/>
      <dgm:t>
        <a:bodyPr/>
        <a:lstStyle/>
        <a:p>
          <a:endParaRPr lang="en-US"/>
        </a:p>
      </dgm:t>
    </dgm:pt>
    <dgm:pt modelId="{1F88CB60-DC5E-47FE-AF60-63FADFF64EBE}" type="sibTrans" cxnId="{A1BADD2C-E978-43F3-826E-3079ABC4D498}">
      <dgm:prSet/>
      <dgm:spPr/>
      <dgm:t>
        <a:bodyPr/>
        <a:lstStyle/>
        <a:p>
          <a:endParaRPr lang="en-US"/>
        </a:p>
      </dgm:t>
    </dgm:pt>
    <dgm:pt modelId="{668A6C78-1340-449F-9565-BF94F580B4AC}">
      <dgm:prSet phldrT="[Text]" custT="1"/>
      <dgm:spPr/>
      <dgm:t>
        <a:bodyPr/>
        <a:lstStyle/>
        <a:p>
          <a:pPr algn="just"/>
          <a:r>
            <a:rPr lang="en-US" sz="1100" dirty="0">
              <a:latin typeface="Arial Narrow" panose="020B0606020202030204" pitchFamily="34" charset="0"/>
            </a:rPr>
            <a:t>Emergency arbitration  Proceedings held</a:t>
          </a:r>
        </a:p>
      </dgm:t>
    </dgm:pt>
    <dgm:pt modelId="{1E184620-C1CB-4BEA-BD26-E8B9D4A6BFCF}" type="parTrans" cxnId="{E1E13ED4-4CE9-43E2-8036-B3CADDD8F127}">
      <dgm:prSet/>
      <dgm:spPr/>
      <dgm:t>
        <a:bodyPr/>
        <a:lstStyle/>
        <a:p>
          <a:endParaRPr lang="en-US"/>
        </a:p>
      </dgm:t>
    </dgm:pt>
    <dgm:pt modelId="{3E3FEE94-F2EE-493B-9730-49FA3CB4FA39}" type="sibTrans" cxnId="{E1E13ED4-4CE9-43E2-8036-B3CADDD8F127}">
      <dgm:prSet/>
      <dgm:spPr/>
      <dgm:t>
        <a:bodyPr/>
        <a:lstStyle/>
        <a:p>
          <a:endParaRPr lang="en-US"/>
        </a:p>
      </dgm:t>
    </dgm:pt>
    <dgm:pt modelId="{4FF944CF-0796-4B2C-97C0-F20A2D68887C}">
      <dgm:prSet phldrT="[Text]"/>
      <dgm:spPr/>
      <dgm:t>
        <a:bodyPr/>
        <a:lstStyle/>
        <a:p>
          <a:r>
            <a:rPr lang="en-US" dirty="0"/>
            <a:t>STEP 3</a:t>
          </a:r>
        </a:p>
      </dgm:t>
    </dgm:pt>
    <dgm:pt modelId="{E4959B9A-B556-4D77-87A3-FDF53A772930}" type="parTrans" cxnId="{5236A872-FC30-43E3-A639-805AA5736256}">
      <dgm:prSet/>
      <dgm:spPr/>
      <dgm:t>
        <a:bodyPr/>
        <a:lstStyle/>
        <a:p>
          <a:endParaRPr lang="en-US"/>
        </a:p>
      </dgm:t>
    </dgm:pt>
    <dgm:pt modelId="{8E536680-F452-4DBE-A9EE-DC300395EDBC}" type="sibTrans" cxnId="{5236A872-FC30-43E3-A639-805AA5736256}">
      <dgm:prSet/>
      <dgm:spPr/>
      <dgm:t>
        <a:bodyPr/>
        <a:lstStyle/>
        <a:p>
          <a:endParaRPr lang="en-US"/>
        </a:p>
      </dgm:t>
    </dgm:pt>
    <dgm:pt modelId="{BA125270-D43F-46D3-B3CD-84C587EA63C6}">
      <dgm:prSet phldrT="[Text]"/>
      <dgm:spPr/>
      <dgm:t>
        <a:bodyPr/>
        <a:lstStyle/>
        <a:p>
          <a:r>
            <a:rPr lang="en-US" dirty="0">
              <a:latin typeface="Arial Narrow" panose="020B0606020202030204" pitchFamily="34" charset="0"/>
            </a:rPr>
            <a:t>Binding Emergency Decision  published within 14 days from date of receipt of file</a:t>
          </a:r>
        </a:p>
      </dgm:t>
    </dgm:pt>
    <dgm:pt modelId="{8A75E712-D553-400C-A2C0-AC6FD2AE726F}" type="parTrans" cxnId="{6AFF0C6E-FCCD-4752-B8CC-0E2DB2C5E67E}">
      <dgm:prSet/>
      <dgm:spPr/>
      <dgm:t>
        <a:bodyPr/>
        <a:lstStyle/>
        <a:p>
          <a:endParaRPr lang="en-US"/>
        </a:p>
      </dgm:t>
    </dgm:pt>
    <dgm:pt modelId="{C17F9DDF-317F-4C10-BC37-DDB26B1D303E}" type="sibTrans" cxnId="{6AFF0C6E-FCCD-4752-B8CC-0E2DB2C5E67E}">
      <dgm:prSet/>
      <dgm:spPr/>
      <dgm:t>
        <a:bodyPr/>
        <a:lstStyle/>
        <a:p>
          <a:endParaRPr lang="en-US"/>
        </a:p>
      </dgm:t>
    </dgm:pt>
    <dgm:pt modelId="{19894119-0D23-43CF-878A-D1FFE1C8D7B2}">
      <dgm:prSet phldrT="[Text]"/>
      <dgm:spPr/>
      <dgm:t>
        <a:bodyPr/>
        <a:lstStyle/>
        <a:p>
          <a:r>
            <a:rPr lang="en-US" dirty="0">
              <a:latin typeface="Arial Narrow" panose="020B0606020202030204" pitchFamily="34" charset="0"/>
            </a:rPr>
            <a:t>Enforceable by Court except under stated circumstances.</a:t>
          </a:r>
        </a:p>
      </dgm:t>
    </dgm:pt>
    <dgm:pt modelId="{A6FD4D65-0355-4F39-95E8-0F0EBA123157}" type="parTrans" cxnId="{83B72354-23BA-488E-8C3A-A4A981751232}">
      <dgm:prSet/>
      <dgm:spPr/>
      <dgm:t>
        <a:bodyPr/>
        <a:lstStyle/>
        <a:p>
          <a:endParaRPr lang="en-US"/>
        </a:p>
      </dgm:t>
    </dgm:pt>
    <dgm:pt modelId="{737F8BFE-6717-4975-89E7-227AD3A0FA06}" type="sibTrans" cxnId="{83B72354-23BA-488E-8C3A-A4A981751232}">
      <dgm:prSet/>
      <dgm:spPr/>
      <dgm:t>
        <a:bodyPr/>
        <a:lstStyle/>
        <a:p>
          <a:endParaRPr lang="en-US"/>
        </a:p>
      </dgm:t>
    </dgm:pt>
    <dgm:pt modelId="{0EABCC57-6283-4EDA-A648-9AD66909AB80}" type="pres">
      <dgm:prSet presAssocID="{E5CE2FB5-28AE-4412-975C-D993036C02F3}" presName="theList" presStyleCnt="0">
        <dgm:presLayoutVars>
          <dgm:dir/>
          <dgm:animLvl val="lvl"/>
          <dgm:resizeHandles val="exact"/>
        </dgm:presLayoutVars>
      </dgm:prSet>
      <dgm:spPr/>
    </dgm:pt>
    <dgm:pt modelId="{FAEB176E-EC00-4BD9-9834-048145A3D2AD}" type="pres">
      <dgm:prSet presAssocID="{13A015B9-D504-4E9D-9D37-ACB0F08EDE66}" presName="compNode" presStyleCnt="0"/>
      <dgm:spPr/>
    </dgm:pt>
    <dgm:pt modelId="{AD32F071-488F-4AF4-A2BC-DAEB7F4176E9}" type="pres">
      <dgm:prSet presAssocID="{13A015B9-D504-4E9D-9D37-ACB0F08EDE66}" presName="noGeometry" presStyleCnt="0"/>
      <dgm:spPr/>
    </dgm:pt>
    <dgm:pt modelId="{DAA03AB2-C949-4185-A84D-37954F1EF1B5}" type="pres">
      <dgm:prSet presAssocID="{13A015B9-D504-4E9D-9D37-ACB0F08EDE66}" presName="childTextVisible" presStyleLbl="bgAccFollowNode1" presStyleIdx="0" presStyleCnt="3" custScaleY="105712">
        <dgm:presLayoutVars>
          <dgm:bulletEnabled val="1"/>
        </dgm:presLayoutVars>
      </dgm:prSet>
      <dgm:spPr/>
    </dgm:pt>
    <dgm:pt modelId="{D6F72C94-C2EB-4D5E-A014-15E0C141582C}" type="pres">
      <dgm:prSet presAssocID="{13A015B9-D504-4E9D-9D37-ACB0F08EDE66}" presName="childTextHidden" presStyleLbl="bgAccFollowNode1" presStyleIdx="0" presStyleCnt="3"/>
      <dgm:spPr/>
    </dgm:pt>
    <dgm:pt modelId="{4769034B-9AFC-4206-B144-305714B885AA}" type="pres">
      <dgm:prSet presAssocID="{13A015B9-D504-4E9D-9D37-ACB0F08EDE66}" presName="parentText" presStyleLbl="node1" presStyleIdx="0" presStyleCnt="3">
        <dgm:presLayoutVars>
          <dgm:chMax val="1"/>
          <dgm:bulletEnabled val="1"/>
        </dgm:presLayoutVars>
      </dgm:prSet>
      <dgm:spPr/>
    </dgm:pt>
    <dgm:pt modelId="{419CEA8E-C487-4684-9340-6229F169C47F}" type="pres">
      <dgm:prSet presAssocID="{13A015B9-D504-4E9D-9D37-ACB0F08EDE66}" presName="aSpace" presStyleCnt="0"/>
      <dgm:spPr/>
    </dgm:pt>
    <dgm:pt modelId="{EB785965-85D4-476D-B275-8D77034E2FCA}" type="pres">
      <dgm:prSet presAssocID="{B2E6F4A5-DECD-4B73-9DB0-F6FA61FAEC76}" presName="compNode" presStyleCnt="0"/>
      <dgm:spPr/>
    </dgm:pt>
    <dgm:pt modelId="{7150BB73-C288-4CBA-AD4D-1F73EA3CE86E}" type="pres">
      <dgm:prSet presAssocID="{B2E6F4A5-DECD-4B73-9DB0-F6FA61FAEC76}" presName="noGeometry" presStyleCnt="0"/>
      <dgm:spPr/>
    </dgm:pt>
    <dgm:pt modelId="{C27C58A7-9CE5-4B75-A521-5943256F6697}" type="pres">
      <dgm:prSet presAssocID="{B2E6F4A5-DECD-4B73-9DB0-F6FA61FAEC76}" presName="childTextVisible" presStyleLbl="bgAccFollowNode1" presStyleIdx="1" presStyleCnt="3">
        <dgm:presLayoutVars>
          <dgm:bulletEnabled val="1"/>
        </dgm:presLayoutVars>
      </dgm:prSet>
      <dgm:spPr/>
    </dgm:pt>
    <dgm:pt modelId="{9DA81FCA-BD49-45CE-B6A2-9C3F24FAC2E8}" type="pres">
      <dgm:prSet presAssocID="{B2E6F4A5-DECD-4B73-9DB0-F6FA61FAEC76}" presName="childTextHidden" presStyleLbl="bgAccFollowNode1" presStyleIdx="1" presStyleCnt="3"/>
      <dgm:spPr/>
    </dgm:pt>
    <dgm:pt modelId="{8C6F738F-9A85-470A-987B-EC2A0B946D0A}" type="pres">
      <dgm:prSet presAssocID="{B2E6F4A5-DECD-4B73-9DB0-F6FA61FAEC76}" presName="parentText" presStyleLbl="node1" presStyleIdx="1" presStyleCnt="3">
        <dgm:presLayoutVars>
          <dgm:chMax val="1"/>
          <dgm:bulletEnabled val="1"/>
        </dgm:presLayoutVars>
      </dgm:prSet>
      <dgm:spPr/>
    </dgm:pt>
    <dgm:pt modelId="{B48F6894-C530-4191-BAF8-D86F61A8FB19}" type="pres">
      <dgm:prSet presAssocID="{B2E6F4A5-DECD-4B73-9DB0-F6FA61FAEC76}" presName="aSpace" presStyleCnt="0"/>
      <dgm:spPr/>
    </dgm:pt>
    <dgm:pt modelId="{8A35B7B9-6BD7-4CE7-B0C8-B8CB85BA9DCB}" type="pres">
      <dgm:prSet presAssocID="{4FF944CF-0796-4B2C-97C0-F20A2D68887C}" presName="compNode" presStyleCnt="0"/>
      <dgm:spPr/>
    </dgm:pt>
    <dgm:pt modelId="{EE075398-3E04-413E-BD2A-31C2D3164D31}" type="pres">
      <dgm:prSet presAssocID="{4FF944CF-0796-4B2C-97C0-F20A2D68887C}" presName="noGeometry" presStyleCnt="0"/>
      <dgm:spPr/>
    </dgm:pt>
    <dgm:pt modelId="{2EA049B4-30CE-4FAF-AFB4-6B7671ED5CA7}" type="pres">
      <dgm:prSet presAssocID="{4FF944CF-0796-4B2C-97C0-F20A2D68887C}" presName="childTextVisible" presStyleLbl="bgAccFollowNode1" presStyleIdx="2" presStyleCnt="3">
        <dgm:presLayoutVars>
          <dgm:bulletEnabled val="1"/>
        </dgm:presLayoutVars>
      </dgm:prSet>
      <dgm:spPr/>
    </dgm:pt>
    <dgm:pt modelId="{6E228395-583B-4820-9922-382C9AAA31F4}" type="pres">
      <dgm:prSet presAssocID="{4FF944CF-0796-4B2C-97C0-F20A2D68887C}" presName="childTextHidden" presStyleLbl="bgAccFollowNode1" presStyleIdx="2" presStyleCnt="3"/>
      <dgm:spPr/>
    </dgm:pt>
    <dgm:pt modelId="{8A82DA14-8002-4CC6-828C-1C6AF490F960}" type="pres">
      <dgm:prSet presAssocID="{4FF944CF-0796-4B2C-97C0-F20A2D68887C}" presName="parentText" presStyleLbl="node1" presStyleIdx="2" presStyleCnt="3">
        <dgm:presLayoutVars>
          <dgm:chMax val="1"/>
          <dgm:bulletEnabled val="1"/>
        </dgm:presLayoutVars>
      </dgm:prSet>
      <dgm:spPr/>
    </dgm:pt>
  </dgm:ptLst>
  <dgm:cxnLst>
    <dgm:cxn modelId="{A1BADD2C-E978-43F3-826E-3079ABC4D498}" srcId="{B2E6F4A5-DECD-4B73-9DB0-F6FA61FAEC76}" destId="{112CDFF1-DD9C-4BDD-8E0F-7FC2274BD60D}" srcOrd="0" destOrd="0" parTransId="{B84788B8-2F00-453D-ABA9-4CCBDA142039}" sibTransId="{1F88CB60-DC5E-47FE-AF60-63FADFF64EBE}"/>
    <dgm:cxn modelId="{76F00038-5256-4155-9851-EE417F92B16C}" type="presOf" srcId="{668A6C78-1340-449F-9565-BF94F580B4AC}" destId="{9DA81FCA-BD49-45CE-B6A2-9C3F24FAC2E8}" srcOrd="1" destOrd="1" presId="urn:microsoft.com/office/officeart/2005/8/layout/hProcess6"/>
    <dgm:cxn modelId="{0FED0B3E-D2E6-411E-81D3-E480B312DD0E}" type="presOf" srcId="{B2E6F4A5-DECD-4B73-9DB0-F6FA61FAEC76}" destId="{8C6F738F-9A85-470A-987B-EC2A0B946D0A}" srcOrd="0" destOrd="0" presId="urn:microsoft.com/office/officeart/2005/8/layout/hProcess6"/>
    <dgm:cxn modelId="{C135675F-F788-41DF-8531-5C449DA01292}" type="presOf" srcId="{112CDFF1-DD9C-4BDD-8E0F-7FC2274BD60D}" destId="{C27C58A7-9CE5-4B75-A521-5943256F6697}" srcOrd="0" destOrd="0" presId="urn:microsoft.com/office/officeart/2005/8/layout/hProcess6"/>
    <dgm:cxn modelId="{5711D669-6C6D-4D3D-9C0B-4DD168BD6F9C}" type="presOf" srcId="{BA125270-D43F-46D3-B3CD-84C587EA63C6}" destId="{2EA049B4-30CE-4FAF-AFB4-6B7671ED5CA7}" srcOrd="0" destOrd="0" presId="urn:microsoft.com/office/officeart/2005/8/layout/hProcess6"/>
    <dgm:cxn modelId="{25CFBB4B-6B20-45F9-B58D-561EE9EDF08E}" type="presOf" srcId="{668A6C78-1340-449F-9565-BF94F580B4AC}" destId="{C27C58A7-9CE5-4B75-A521-5943256F6697}" srcOrd="0" destOrd="1" presId="urn:microsoft.com/office/officeart/2005/8/layout/hProcess6"/>
    <dgm:cxn modelId="{6AFF0C6E-FCCD-4752-B8CC-0E2DB2C5E67E}" srcId="{4FF944CF-0796-4B2C-97C0-F20A2D68887C}" destId="{BA125270-D43F-46D3-B3CD-84C587EA63C6}" srcOrd="0" destOrd="0" parTransId="{8A75E712-D553-400C-A2C0-AC6FD2AE726F}" sibTransId="{C17F9DDF-317F-4C10-BC37-DDB26B1D303E}"/>
    <dgm:cxn modelId="{5236A872-FC30-43E3-A639-805AA5736256}" srcId="{E5CE2FB5-28AE-4412-975C-D993036C02F3}" destId="{4FF944CF-0796-4B2C-97C0-F20A2D68887C}" srcOrd="2" destOrd="0" parTransId="{E4959B9A-B556-4D77-87A3-FDF53A772930}" sibTransId="{8E536680-F452-4DBE-A9EE-DC300395EDBC}"/>
    <dgm:cxn modelId="{83B72354-23BA-488E-8C3A-A4A981751232}" srcId="{4FF944CF-0796-4B2C-97C0-F20A2D68887C}" destId="{19894119-0D23-43CF-878A-D1FFE1C8D7B2}" srcOrd="1" destOrd="0" parTransId="{A6FD4D65-0355-4F39-95E8-0F0EBA123157}" sibTransId="{737F8BFE-6717-4975-89E7-227AD3A0FA06}"/>
    <dgm:cxn modelId="{7350CC54-BC51-419B-9D52-E88D033DAFD0}" type="presOf" srcId="{9103E8BC-6BEC-44FD-AF35-E465F5DE38D2}" destId="{DAA03AB2-C949-4185-A84D-37954F1EF1B5}" srcOrd="0" destOrd="0" presId="urn:microsoft.com/office/officeart/2005/8/layout/hProcess6"/>
    <dgm:cxn modelId="{480B6691-C746-4C89-A275-CD9657F90969}" type="presOf" srcId="{19894119-0D23-43CF-878A-D1FFE1C8D7B2}" destId="{2EA049B4-30CE-4FAF-AFB4-6B7671ED5CA7}" srcOrd="0" destOrd="1" presId="urn:microsoft.com/office/officeart/2005/8/layout/hProcess6"/>
    <dgm:cxn modelId="{0C679295-2899-4EE7-80C8-5387FD0CC097}" type="presOf" srcId="{13A015B9-D504-4E9D-9D37-ACB0F08EDE66}" destId="{4769034B-9AFC-4206-B144-305714B885AA}" srcOrd="0" destOrd="0" presId="urn:microsoft.com/office/officeart/2005/8/layout/hProcess6"/>
    <dgm:cxn modelId="{1642AA9C-DD04-43C1-81FA-992C77CE6F81}" type="presOf" srcId="{19894119-0D23-43CF-878A-D1FFE1C8D7B2}" destId="{6E228395-583B-4820-9922-382C9AAA31F4}" srcOrd="1" destOrd="1" presId="urn:microsoft.com/office/officeart/2005/8/layout/hProcess6"/>
    <dgm:cxn modelId="{EC0476A5-974C-4345-856A-BB03D04A51F8}" srcId="{E5CE2FB5-28AE-4412-975C-D993036C02F3}" destId="{13A015B9-D504-4E9D-9D37-ACB0F08EDE66}" srcOrd="0" destOrd="0" parTransId="{A0EFAA3A-078E-418F-8333-6BE546E0D565}" sibTransId="{4D753F53-3D87-4853-9DAD-7CAF7B20B159}"/>
    <dgm:cxn modelId="{54C9C6A9-E366-4704-BB42-3FEA36B8B6FD}" type="presOf" srcId="{112CDFF1-DD9C-4BDD-8E0F-7FC2274BD60D}" destId="{9DA81FCA-BD49-45CE-B6A2-9C3F24FAC2E8}" srcOrd="1" destOrd="0" presId="urn:microsoft.com/office/officeart/2005/8/layout/hProcess6"/>
    <dgm:cxn modelId="{5CB600AE-C168-4554-8341-14547680FC66}" type="presOf" srcId="{4FF944CF-0796-4B2C-97C0-F20A2D68887C}" destId="{8A82DA14-8002-4CC6-828C-1C6AF490F960}" srcOrd="0" destOrd="0" presId="urn:microsoft.com/office/officeart/2005/8/layout/hProcess6"/>
    <dgm:cxn modelId="{A3153FAE-1E18-4F0A-80E0-25B7075A4259}" type="presOf" srcId="{D760569E-5B0E-4028-8252-27241375107A}" destId="{DAA03AB2-C949-4185-A84D-37954F1EF1B5}" srcOrd="0" destOrd="1" presId="urn:microsoft.com/office/officeart/2005/8/layout/hProcess6"/>
    <dgm:cxn modelId="{40A5A3B1-C813-4757-BB1C-CD25808EF9D4}" type="presOf" srcId="{BA125270-D43F-46D3-B3CD-84C587EA63C6}" destId="{6E228395-583B-4820-9922-382C9AAA31F4}" srcOrd="1" destOrd="0" presId="urn:microsoft.com/office/officeart/2005/8/layout/hProcess6"/>
    <dgm:cxn modelId="{0C8B8BB5-0A5C-4FD2-ABF8-B07D03D08166}" srcId="{E5CE2FB5-28AE-4412-975C-D993036C02F3}" destId="{B2E6F4A5-DECD-4B73-9DB0-F6FA61FAEC76}" srcOrd="1" destOrd="0" parTransId="{D4C2CF16-AE71-48FF-8C95-5D491D8BDF83}" sibTransId="{59BD40F7-0A1A-446E-A5B6-38A20EB1BCD9}"/>
    <dgm:cxn modelId="{441620D1-3A0A-404C-A6B4-6C1CAFFF703F}" srcId="{13A015B9-D504-4E9D-9D37-ACB0F08EDE66}" destId="{9103E8BC-6BEC-44FD-AF35-E465F5DE38D2}" srcOrd="0" destOrd="0" parTransId="{A83440A7-467B-4A7C-A4D5-381634E86B9A}" sibTransId="{D085522D-524C-4931-9E31-0253EC3A75BF}"/>
    <dgm:cxn modelId="{E1E13ED4-4CE9-43E2-8036-B3CADDD8F127}" srcId="{B2E6F4A5-DECD-4B73-9DB0-F6FA61FAEC76}" destId="{668A6C78-1340-449F-9565-BF94F580B4AC}" srcOrd="1" destOrd="0" parTransId="{1E184620-C1CB-4BEA-BD26-E8B9D4A6BFCF}" sibTransId="{3E3FEE94-F2EE-493B-9730-49FA3CB4FA39}"/>
    <dgm:cxn modelId="{BC82E7D8-4643-4C01-B516-0D999BA451D3}" srcId="{13A015B9-D504-4E9D-9D37-ACB0F08EDE66}" destId="{D760569E-5B0E-4028-8252-27241375107A}" srcOrd="1" destOrd="0" parTransId="{D77C7203-257A-4F2E-85EC-50F5B5FD5EAD}" sibTransId="{AD8859FF-541E-46CA-9359-61212F14A4B7}"/>
    <dgm:cxn modelId="{774FC6E7-5897-4D22-AE8A-AF97A5DAA71E}" type="presOf" srcId="{D760569E-5B0E-4028-8252-27241375107A}" destId="{D6F72C94-C2EB-4D5E-A014-15E0C141582C}" srcOrd="1" destOrd="1" presId="urn:microsoft.com/office/officeart/2005/8/layout/hProcess6"/>
    <dgm:cxn modelId="{EE11B3EB-7A30-4068-8F88-F8EE35CAD851}" type="presOf" srcId="{E5CE2FB5-28AE-4412-975C-D993036C02F3}" destId="{0EABCC57-6283-4EDA-A648-9AD66909AB80}" srcOrd="0" destOrd="0" presId="urn:microsoft.com/office/officeart/2005/8/layout/hProcess6"/>
    <dgm:cxn modelId="{39C052FE-0267-4270-BAC4-41CD1FB371E6}" type="presOf" srcId="{9103E8BC-6BEC-44FD-AF35-E465F5DE38D2}" destId="{D6F72C94-C2EB-4D5E-A014-15E0C141582C}" srcOrd="1" destOrd="0" presId="urn:microsoft.com/office/officeart/2005/8/layout/hProcess6"/>
    <dgm:cxn modelId="{DF98473B-C4D7-4DD6-91C8-8976C49EA925}" type="presParOf" srcId="{0EABCC57-6283-4EDA-A648-9AD66909AB80}" destId="{FAEB176E-EC00-4BD9-9834-048145A3D2AD}" srcOrd="0" destOrd="0" presId="urn:microsoft.com/office/officeart/2005/8/layout/hProcess6"/>
    <dgm:cxn modelId="{D710637E-4FE7-400E-A975-0AF5B886C02C}" type="presParOf" srcId="{FAEB176E-EC00-4BD9-9834-048145A3D2AD}" destId="{AD32F071-488F-4AF4-A2BC-DAEB7F4176E9}" srcOrd="0" destOrd="0" presId="urn:microsoft.com/office/officeart/2005/8/layout/hProcess6"/>
    <dgm:cxn modelId="{83B275A7-D875-486C-9463-6205393DA9D5}" type="presParOf" srcId="{FAEB176E-EC00-4BD9-9834-048145A3D2AD}" destId="{DAA03AB2-C949-4185-A84D-37954F1EF1B5}" srcOrd="1" destOrd="0" presId="urn:microsoft.com/office/officeart/2005/8/layout/hProcess6"/>
    <dgm:cxn modelId="{F0601440-8625-4CA3-BEF8-AE38D845F77E}" type="presParOf" srcId="{FAEB176E-EC00-4BD9-9834-048145A3D2AD}" destId="{D6F72C94-C2EB-4D5E-A014-15E0C141582C}" srcOrd="2" destOrd="0" presId="urn:microsoft.com/office/officeart/2005/8/layout/hProcess6"/>
    <dgm:cxn modelId="{ACA20385-CE17-40EE-BDDA-402EE1CDF8AF}" type="presParOf" srcId="{FAEB176E-EC00-4BD9-9834-048145A3D2AD}" destId="{4769034B-9AFC-4206-B144-305714B885AA}" srcOrd="3" destOrd="0" presId="urn:microsoft.com/office/officeart/2005/8/layout/hProcess6"/>
    <dgm:cxn modelId="{256397AD-581E-4252-84DF-9D60E9E1A807}" type="presParOf" srcId="{0EABCC57-6283-4EDA-A648-9AD66909AB80}" destId="{419CEA8E-C487-4684-9340-6229F169C47F}" srcOrd="1" destOrd="0" presId="urn:microsoft.com/office/officeart/2005/8/layout/hProcess6"/>
    <dgm:cxn modelId="{05F28685-36D9-42C9-9A41-AF69AB4B9B80}" type="presParOf" srcId="{0EABCC57-6283-4EDA-A648-9AD66909AB80}" destId="{EB785965-85D4-476D-B275-8D77034E2FCA}" srcOrd="2" destOrd="0" presId="urn:microsoft.com/office/officeart/2005/8/layout/hProcess6"/>
    <dgm:cxn modelId="{67484763-7C3D-4968-89C8-C49DAC7B5D16}" type="presParOf" srcId="{EB785965-85D4-476D-B275-8D77034E2FCA}" destId="{7150BB73-C288-4CBA-AD4D-1F73EA3CE86E}" srcOrd="0" destOrd="0" presId="urn:microsoft.com/office/officeart/2005/8/layout/hProcess6"/>
    <dgm:cxn modelId="{8A8CC365-48E0-49BD-AE1B-7CBEB130BA0B}" type="presParOf" srcId="{EB785965-85D4-476D-B275-8D77034E2FCA}" destId="{C27C58A7-9CE5-4B75-A521-5943256F6697}" srcOrd="1" destOrd="0" presId="urn:microsoft.com/office/officeart/2005/8/layout/hProcess6"/>
    <dgm:cxn modelId="{BDCD7B91-2197-448C-B2AA-3EC442F34A2B}" type="presParOf" srcId="{EB785965-85D4-476D-B275-8D77034E2FCA}" destId="{9DA81FCA-BD49-45CE-B6A2-9C3F24FAC2E8}" srcOrd="2" destOrd="0" presId="urn:microsoft.com/office/officeart/2005/8/layout/hProcess6"/>
    <dgm:cxn modelId="{E42F5822-098E-4389-8B36-DE8C22F1BF1B}" type="presParOf" srcId="{EB785965-85D4-476D-B275-8D77034E2FCA}" destId="{8C6F738F-9A85-470A-987B-EC2A0B946D0A}" srcOrd="3" destOrd="0" presId="urn:microsoft.com/office/officeart/2005/8/layout/hProcess6"/>
    <dgm:cxn modelId="{1D70BF02-70C7-4684-B3AC-BE9A7F8ECCEB}" type="presParOf" srcId="{0EABCC57-6283-4EDA-A648-9AD66909AB80}" destId="{B48F6894-C530-4191-BAF8-D86F61A8FB19}" srcOrd="3" destOrd="0" presId="urn:microsoft.com/office/officeart/2005/8/layout/hProcess6"/>
    <dgm:cxn modelId="{4D6B9AB0-1117-4A70-A4CD-1D9770B31CB0}" type="presParOf" srcId="{0EABCC57-6283-4EDA-A648-9AD66909AB80}" destId="{8A35B7B9-6BD7-4CE7-B0C8-B8CB85BA9DCB}" srcOrd="4" destOrd="0" presId="urn:microsoft.com/office/officeart/2005/8/layout/hProcess6"/>
    <dgm:cxn modelId="{1C37230B-DA60-427F-8336-0E061D41107F}" type="presParOf" srcId="{8A35B7B9-6BD7-4CE7-B0C8-B8CB85BA9DCB}" destId="{EE075398-3E04-413E-BD2A-31C2D3164D31}" srcOrd="0" destOrd="0" presId="urn:microsoft.com/office/officeart/2005/8/layout/hProcess6"/>
    <dgm:cxn modelId="{155788AF-90DF-45ED-9AF5-889D31C4D361}" type="presParOf" srcId="{8A35B7B9-6BD7-4CE7-B0C8-B8CB85BA9DCB}" destId="{2EA049B4-30CE-4FAF-AFB4-6B7671ED5CA7}" srcOrd="1" destOrd="0" presId="urn:microsoft.com/office/officeart/2005/8/layout/hProcess6"/>
    <dgm:cxn modelId="{D6ABAD30-97C6-4E64-8104-F0A37DD358F3}" type="presParOf" srcId="{8A35B7B9-6BD7-4CE7-B0C8-B8CB85BA9DCB}" destId="{6E228395-583B-4820-9922-382C9AAA31F4}" srcOrd="2" destOrd="0" presId="urn:microsoft.com/office/officeart/2005/8/layout/hProcess6"/>
    <dgm:cxn modelId="{3A3096EB-A649-4465-A452-9B80B16E3273}" type="presParOf" srcId="{8A35B7B9-6BD7-4CE7-B0C8-B8CB85BA9DCB}" destId="{8A82DA14-8002-4CC6-828C-1C6AF490F960}"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F6587E-EA8A-44EC-9E8C-D2CB5296D453}" type="doc">
      <dgm:prSet loTypeId="urn:microsoft.com/office/officeart/2005/8/layout/hProcess9" loCatId="process" qsTypeId="urn:microsoft.com/office/officeart/2005/8/quickstyle/simple1" qsCatId="simple" csTypeId="urn:microsoft.com/office/officeart/2005/8/colors/accent1_2" csCatId="accent1" phldr="1"/>
      <dgm:spPr/>
    </dgm:pt>
    <dgm:pt modelId="{5022C109-0AEA-4BA4-8AD5-F1B48006BE8A}">
      <dgm:prSet phldrT="[Text]"/>
      <dgm:spPr/>
      <dgm:t>
        <a:bodyPr/>
        <a:lstStyle/>
        <a:p>
          <a:pPr algn="just"/>
          <a:r>
            <a:rPr lang="en-US" dirty="0"/>
            <a:t>Notice of Challenge is issued within 3 months of publication of Award based on stipulated grounds of challenge</a:t>
          </a:r>
        </a:p>
      </dgm:t>
    </dgm:pt>
    <dgm:pt modelId="{CC09F32F-2948-4DBF-87B6-03961BB42BCF}" type="parTrans" cxnId="{5A8F2BB9-8F84-4C5B-A342-4AC1B3A43DE5}">
      <dgm:prSet/>
      <dgm:spPr/>
      <dgm:t>
        <a:bodyPr/>
        <a:lstStyle/>
        <a:p>
          <a:endParaRPr lang="en-US"/>
        </a:p>
      </dgm:t>
    </dgm:pt>
    <dgm:pt modelId="{7B622648-A29C-489A-914A-73405E5AFD8A}" type="sibTrans" cxnId="{5A8F2BB9-8F84-4C5B-A342-4AC1B3A43DE5}">
      <dgm:prSet/>
      <dgm:spPr/>
      <dgm:t>
        <a:bodyPr/>
        <a:lstStyle/>
        <a:p>
          <a:endParaRPr lang="en-US"/>
        </a:p>
      </dgm:t>
    </dgm:pt>
    <dgm:pt modelId="{576CFBB3-A9F5-4F97-8890-91E56C7DFF24}">
      <dgm:prSet phldrT="[Text]"/>
      <dgm:spPr/>
      <dgm:t>
        <a:bodyPr/>
        <a:lstStyle/>
        <a:p>
          <a:pPr algn="just"/>
          <a:r>
            <a:rPr lang="en-US" dirty="0">
              <a:solidFill>
                <a:schemeClr val="bg1"/>
              </a:solidFill>
            </a:rPr>
            <a:t>ART constituted in same manner as original tribunal </a:t>
          </a:r>
          <a:r>
            <a:rPr lang="en-US" dirty="0"/>
            <a:t>If court approached, stay will be granted. </a:t>
          </a:r>
        </a:p>
        <a:p>
          <a:pPr algn="ctr"/>
          <a:endParaRPr lang="en-US" dirty="0"/>
        </a:p>
      </dgm:t>
    </dgm:pt>
    <dgm:pt modelId="{781D17DB-DD02-4F67-9EF3-7EDC16800032}" type="parTrans" cxnId="{6D10DD39-9E0C-478E-9137-61F6BAA8DF72}">
      <dgm:prSet/>
      <dgm:spPr/>
      <dgm:t>
        <a:bodyPr/>
        <a:lstStyle/>
        <a:p>
          <a:endParaRPr lang="en-US"/>
        </a:p>
      </dgm:t>
    </dgm:pt>
    <dgm:pt modelId="{C113E6AD-944D-43AF-BB28-6E33B677FCDC}" type="sibTrans" cxnId="{6D10DD39-9E0C-478E-9137-61F6BAA8DF72}">
      <dgm:prSet/>
      <dgm:spPr/>
      <dgm:t>
        <a:bodyPr/>
        <a:lstStyle/>
        <a:p>
          <a:endParaRPr lang="en-US"/>
        </a:p>
      </dgm:t>
    </dgm:pt>
    <dgm:pt modelId="{23672CE8-7564-4FAE-916D-EC6990813BF1}">
      <dgm:prSet phldrT="[Text]"/>
      <dgm:spPr/>
      <dgm:t>
        <a:bodyPr/>
        <a:lstStyle/>
        <a:p>
          <a:pPr algn="just"/>
          <a:r>
            <a:rPr lang="en-US" dirty="0"/>
            <a:t>ART will render its Decision within 2 months of its constitution.</a:t>
          </a:r>
        </a:p>
      </dgm:t>
    </dgm:pt>
    <dgm:pt modelId="{964B4FBF-86FA-41FB-BFF2-2B16884677D1}" type="parTrans" cxnId="{57A5C557-730E-4082-B257-5E8B41A5BF6D}">
      <dgm:prSet/>
      <dgm:spPr/>
      <dgm:t>
        <a:bodyPr/>
        <a:lstStyle/>
        <a:p>
          <a:endParaRPr lang="en-US"/>
        </a:p>
      </dgm:t>
    </dgm:pt>
    <dgm:pt modelId="{EFD38D67-14E3-43F5-ADFA-8E90B6F7C62D}" type="sibTrans" cxnId="{57A5C557-730E-4082-B257-5E8B41A5BF6D}">
      <dgm:prSet/>
      <dgm:spPr/>
      <dgm:t>
        <a:bodyPr/>
        <a:lstStyle/>
        <a:p>
          <a:endParaRPr lang="en-US"/>
        </a:p>
      </dgm:t>
    </dgm:pt>
    <dgm:pt modelId="{2A5AE33D-085A-4797-948F-575EA22FA809}" type="pres">
      <dgm:prSet presAssocID="{94F6587E-EA8A-44EC-9E8C-D2CB5296D453}" presName="CompostProcess" presStyleCnt="0">
        <dgm:presLayoutVars>
          <dgm:dir/>
          <dgm:resizeHandles val="exact"/>
        </dgm:presLayoutVars>
      </dgm:prSet>
      <dgm:spPr/>
    </dgm:pt>
    <dgm:pt modelId="{4375C21A-5C52-45F5-BB89-BF5D15E3CE7E}" type="pres">
      <dgm:prSet presAssocID="{94F6587E-EA8A-44EC-9E8C-D2CB5296D453}" presName="arrow" presStyleLbl="bgShp" presStyleIdx="0" presStyleCnt="1"/>
      <dgm:spPr/>
    </dgm:pt>
    <dgm:pt modelId="{6BD1AF5D-8C45-4B0E-9C02-4D02E18ED051}" type="pres">
      <dgm:prSet presAssocID="{94F6587E-EA8A-44EC-9E8C-D2CB5296D453}" presName="linearProcess" presStyleCnt="0"/>
      <dgm:spPr/>
    </dgm:pt>
    <dgm:pt modelId="{E59FFFD4-F561-441C-8BC0-ED218C09C2B4}" type="pres">
      <dgm:prSet presAssocID="{5022C109-0AEA-4BA4-8AD5-F1B48006BE8A}" presName="textNode" presStyleLbl="node1" presStyleIdx="0" presStyleCnt="3">
        <dgm:presLayoutVars>
          <dgm:bulletEnabled val="1"/>
        </dgm:presLayoutVars>
      </dgm:prSet>
      <dgm:spPr/>
    </dgm:pt>
    <dgm:pt modelId="{6298EEED-E72F-417E-9D98-6021DDFD9C63}" type="pres">
      <dgm:prSet presAssocID="{7B622648-A29C-489A-914A-73405E5AFD8A}" presName="sibTrans" presStyleCnt="0"/>
      <dgm:spPr/>
    </dgm:pt>
    <dgm:pt modelId="{4D292611-43EE-439E-970A-7A1D59DBBDEE}" type="pres">
      <dgm:prSet presAssocID="{576CFBB3-A9F5-4F97-8890-91E56C7DFF24}" presName="textNode" presStyleLbl="node1" presStyleIdx="1" presStyleCnt="3">
        <dgm:presLayoutVars>
          <dgm:bulletEnabled val="1"/>
        </dgm:presLayoutVars>
      </dgm:prSet>
      <dgm:spPr/>
    </dgm:pt>
    <dgm:pt modelId="{C824D059-C8BC-41CE-93C5-FA43A4F1DF38}" type="pres">
      <dgm:prSet presAssocID="{C113E6AD-944D-43AF-BB28-6E33B677FCDC}" presName="sibTrans" presStyleCnt="0"/>
      <dgm:spPr/>
    </dgm:pt>
    <dgm:pt modelId="{7899D989-33C7-40FB-892E-D80FFFB46C17}" type="pres">
      <dgm:prSet presAssocID="{23672CE8-7564-4FAE-916D-EC6990813BF1}" presName="textNode" presStyleLbl="node1" presStyleIdx="2" presStyleCnt="3">
        <dgm:presLayoutVars>
          <dgm:bulletEnabled val="1"/>
        </dgm:presLayoutVars>
      </dgm:prSet>
      <dgm:spPr/>
    </dgm:pt>
  </dgm:ptLst>
  <dgm:cxnLst>
    <dgm:cxn modelId="{6D10DD39-9E0C-478E-9137-61F6BAA8DF72}" srcId="{94F6587E-EA8A-44EC-9E8C-D2CB5296D453}" destId="{576CFBB3-A9F5-4F97-8890-91E56C7DFF24}" srcOrd="1" destOrd="0" parTransId="{781D17DB-DD02-4F67-9EF3-7EDC16800032}" sibTransId="{C113E6AD-944D-43AF-BB28-6E33B677FCDC}"/>
    <dgm:cxn modelId="{57A5C557-730E-4082-B257-5E8B41A5BF6D}" srcId="{94F6587E-EA8A-44EC-9E8C-D2CB5296D453}" destId="{23672CE8-7564-4FAE-916D-EC6990813BF1}" srcOrd="2" destOrd="0" parTransId="{964B4FBF-86FA-41FB-BFF2-2B16884677D1}" sibTransId="{EFD38D67-14E3-43F5-ADFA-8E90B6F7C62D}"/>
    <dgm:cxn modelId="{5881E978-617D-401D-B827-7D360E5AFEF9}" type="presOf" srcId="{23672CE8-7564-4FAE-916D-EC6990813BF1}" destId="{7899D989-33C7-40FB-892E-D80FFFB46C17}" srcOrd="0" destOrd="0" presId="urn:microsoft.com/office/officeart/2005/8/layout/hProcess9"/>
    <dgm:cxn modelId="{5A8F2BB9-8F84-4C5B-A342-4AC1B3A43DE5}" srcId="{94F6587E-EA8A-44EC-9E8C-D2CB5296D453}" destId="{5022C109-0AEA-4BA4-8AD5-F1B48006BE8A}" srcOrd="0" destOrd="0" parTransId="{CC09F32F-2948-4DBF-87B6-03961BB42BCF}" sibTransId="{7B622648-A29C-489A-914A-73405E5AFD8A}"/>
    <dgm:cxn modelId="{D6DFE5D3-3E2B-440C-A2C0-621D7B03C092}" type="presOf" srcId="{94F6587E-EA8A-44EC-9E8C-D2CB5296D453}" destId="{2A5AE33D-085A-4797-948F-575EA22FA809}" srcOrd="0" destOrd="0" presId="urn:microsoft.com/office/officeart/2005/8/layout/hProcess9"/>
    <dgm:cxn modelId="{1757F9DD-ABA3-4D51-9579-5DF5C8E77768}" type="presOf" srcId="{576CFBB3-A9F5-4F97-8890-91E56C7DFF24}" destId="{4D292611-43EE-439E-970A-7A1D59DBBDEE}" srcOrd="0" destOrd="0" presId="urn:microsoft.com/office/officeart/2005/8/layout/hProcess9"/>
    <dgm:cxn modelId="{DBF9AEF1-4312-478F-885E-454C299370C5}" type="presOf" srcId="{5022C109-0AEA-4BA4-8AD5-F1B48006BE8A}" destId="{E59FFFD4-F561-441C-8BC0-ED218C09C2B4}" srcOrd="0" destOrd="0" presId="urn:microsoft.com/office/officeart/2005/8/layout/hProcess9"/>
    <dgm:cxn modelId="{63BA13FA-C23F-4C3B-945B-79B093A5C5D3}" type="presParOf" srcId="{2A5AE33D-085A-4797-948F-575EA22FA809}" destId="{4375C21A-5C52-45F5-BB89-BF5D15E3CE7E}" srcOrd="0" destOrd="0" presId="urn:microsoft.com/office/officeart/2005/8/layout/hProcess9"/>
    <dgm:cxn modelId="{CD5D1822-A158-43AC-9FCD-4765DD195C1C}" type="presParOf" srcId="{2A5AE33D-085A-4797-948F-575EA22FA809}" destId="{6BD1AF5D-8C45-4B0E-9C02-4D02E18ED051}" srcOrd="1" destOrd="0" presId="urn:microsoft.com/office/officeart/2005/8/layout/hProcess9"/>
    <dgm:cxn modelId="{9D4C9D32-90D8-467B-99DF-87B029843706}" type="presParOf" srcId="{6BD1AF5D-8C45-4B0E-9C02-4D02E18ED051}" destId="{E59FFFD4-F561-441C-8BC0-ED218C09C2B4}" srcOrd="0" destOrd="0" presId="urn:microsoft.com/office/officeart/2005/8/layout/hProcess9"/>
    <dgm:cxn modelId="{F62FCD1F-1C00-4821-9A3A-15BE12CCD200}" type="presParOf" srcId="{6BD1AF5D-8C45-4B0E-9C02-4D02E18ED051}" destId="{6298EEED-E72F-417E-9D98-6021DDFD9C63}" srcOrd="1" destOrd="0" presId="urn:microsoft.com/office/officeart/2005/8/layout/hProcess9"/>
    <dgm:cxn modelId="{8F8083F5-807D-44A4-ABA9-2083119F9452}" type="presParOf" srcId="{6BD1AF5D-8C45-4B0E-9C02-4D02E18ED051}" destId="{4D292611-43EE-439E-970A-7A1D59DBBDEE}" srcOrd="2" destOrd="0" presId="urn:microsoft.com/office/officeart/2005/8/layout/hProcess9"/>
    <dgm:cxn modelId="{5FC5DEC8-F45C-4D90-B411-D1182196243F}" type="presParOf" srcId="{6BD1AF5D-8C45-4B0E-9C02-4D02E18ED051}" destId="{C824D059-C8BC-41CE-93C5-FA43A4F1DF38}" srcOrd="3" destOrd="0" presId="urn:microsoft.com/office/officeart/2005/8/layout/hProcess9"/>
    <dgm:cxn modelId="{9A435E65-B0C7-4647-A73A-BFA740BB35BB}" type="presParOf" srcId="{6BD1AF5D-8C45-4B0E-9C02-4D02E18ED051}" destId="{7899D989-33C7-40FB-892E-D80FFFB46C1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F2A5E-77F3-4EE5-8E4D-2655EFE8E483}">
      <dsp:nvSpPr>
        <dsp:cNvPr id="0" name=""/>
        <dsp:cNvSpPr/>
      </dsp:nvSpPr>
      <dsp:spPr>
        <a:xfrm rot="5400000">
          <a:off x="-238834" y="249092"/>
          <a:ext cx="1592228" cy="111455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31</a:t>
          </a:r>
          <a:r>
            <a:rPr lang="en-US" sz="1600" kern="1200" baseline="30000" dirty="0"/>
            <a:t>st</a:t>
          </a:r>
          <a:r>
            <a:rPr lang="en-US" sz="1600" kern="1200" dirty="0"/>
            <a:t> Dec. 1914</a:t>
          </a:r>
        </a:p>
      </dsp:txBody>
      <dsp:txXfrm rot="-5400000">
        <a:off x="1" y="567538"/>
        <a:ext cx="1114559" cy="477669"/>
      </dsp:txXfrm>
    </dsp:sp>
    <dsp:sp modelId="{4A8162E5-582B-486B-B2BF-E89D07EB74DA}">
      <dsp:nvSpPr>
        <dsp:cNvPr id="0" name=""/>
        <dsp:cNvSpPr/>
      </dsp:nvSpPr>
      <dsp:spPr>
        <a:xfrm rot="5400000">
          <a:off x="3983155" y="-2858337"/>
          <a:ext cx="1034948" cy="67721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Arial Narrow" panose="020B0606020202030204" pitchFamily="34" charset="0"/>
            </a:rPr>
            <a:t>Arbitration Ordinance modeled on the  Arbitration Act, 1889 of the U.K.</a:t>
          </a:r>
        </a:p>
      </dsp:txBody>
      <dsp:txXfrm rot="-5400000">
        <a:off x="1114559" y="60781"/>
        <a:ext cx="6721618" cy="933904"/>
      </dsp:txXfrm>
    </dsp:sp>
    <dsp:sp modelId="{7B7D7090-83A6-4DB2-8887-C1AFCBBFDF14}">
      <dsp:nvSpPr>
        <dsp:cNvPr id="0" name=""/>
        <dsp:cNvSpPr/>
      </dsp:nvSpPr>
      <dsp:spPr>
        <a:xfrm rot="5400000">
          <a:off x="-238834" y="1666596"/>
          <a:ext cx="1592228" cy="111455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1958</a:t>
          </a:r>
        </a:p>
      </dsp:txBody>
      <dsp:txXfrm rot="-5400000">
        <a:off x="1" y="1985042"/>
        <a:ext cx="1114559" cy="477669"/>
      </dsp:txXfrm>
    </dsp:sp>
    <dsp:sp modelId="{12AD96D5-7D03-4415-9086-8561FB232868}">
      <dsp:nvSpPr>
        <dsp:cNvPr id="0" name=""/>
        <dsp:cNvSpPr/>
      </dsp:nvSpPr>
      <dsp:spPr>
        <a:xfrm rot="5400000">
          <a:off x="3983155" y="-1440833"/>
          <a:ext cx="1034948" cy="67721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Arial Narrow" panose="020B0606020202030204" pitchFamily="34" charset="0"/>
            </a:rPr>
            <a:t>Replaced Arbitration Ordinance Cap 13, Laws of the Federation of Nigeria and Lagos 1958 </a:t>
          </a:r>
        </a:p>
      </dsp:txBody>
      <dsp:txXfrm rot="-5400000">
        <a:off x="1114559" y="1478285"/>
        <a:ext cx="6721618" cy="933904"/>
      </dsp:txXfrm>
    </dsp:sp>
    <dsp:sp modelId="{EE521124-4AEA-47C9-911F-711811704CE6}">
      <dsp:nvSpPr>
        <dsp:cNvPr id="0" name=""/>
        <dsp:cNvSpPr/>
      </dsp:nvSpPr>
      <dsp:spPr>
        <a:xfrm rot="5400000">
          <a:off x="-238834" y="3517910"/>
          <a:ext cx="1592228" cy="111455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1958 (Contd)</a:t>
          </a:r>
        </a:p>
      </dsp:txBody>
      <dsp:txXfrm rot="-5400000">
        <a:off x="1" y="3836356"/>
        <a:ext cx="1114559" cy="477669"/>
      </dsp:txXfrm>
    </dsp:sp>
    <dsp:sp modelId="{9B5E3A5E-627B-4F31-98D5-76BF13E181F4}">
      <dsp:nvSpPr>
        <dsp:cNvPr id="0" name=""/>
        <dsp:cNvSpPr/>
      </dsp:nvSpPr>
      <dsp:spPr>
        <a:xfrm rot="5400000">
          <a:off x="3549346" y="410480"/>
          <a:ext cx="1902566" cy="67721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latin typeface="Arial Narrow" panose="020B0606020202030204" pitchFamily="34" charset="0"/>
            </a:rPr>
            <a:t>Applicable to the Northern, Western and Eastern Regions and Lagos as well as the Southern Cameroons as if they were each a region.  This was subsequently adopted by some regions of the Federation, notably Western Region in 1959 and Lagos State in 1973.</a:t>
          </a:r>
        </a:p>
      </dsp:txBody>
      <dsp:txXfrm rot="-5400000">
        <a:off x="1114559" y="2938143"/>
        <a:ext cx="6679264" cy="1716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63E3C-EF96-4F98-ABDC-D7E3EA56B070}">
      <dsp:nvSpPr>
        <dsp:cNvPr id="0" name=""/>
        <dsp:cNvSpPr/>
      </dsp:nvSpPr>
      <dsp:spPr>
        <a:xfrm rot="5400000">
          <a:off x="-251928" y="512439"/>
          <a:ext cx="1679522" cy="11756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1988 </a:t>
          </a:r>
        </a:p>
      </dsp:txBody>
      <dsp:txXfrm rot="-5400000">
        <a:off x="1" y="848344"/>
        <a:ext cx="1175665" cy="503857"/>
      </dsp:txXfrm>
    </dsp:sp>
    <dsp:sp modelId="{101A3ED2-1B8B-44CE-A456-C7629B29F63B}">
      <dsp:nvSpPr>
        <dsp:cNvPr id="0" name=""/>
        <dsp:cNvSpPr/>
      </dsp:nvSpPr>
      <dsp:spPr>
        <a:xfrm rot="5400000">
          <a:off x="3750231" y="-2347504"/>
          <a:ext cx="1561901" cy="67110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a:latin typeface="Arial Narrow" panose="020B0606020202030204" pitchFamily="34" charset="0"/>
            </a:rPr>
            <a:t>FMG enacted the Arbitration and Conciliation Decree No 11 of </a:t>
          </a:r>
          <a:r>
            <a:rPr lang="en-US" sz="2000" b="1" kern="1200" dirty="0">
              <a:solidFill>
                <a:srgbClr val="FF0000"/>
              </a:solidFill>
              <a:latin typeface="Arial Narrow" panose="020B0606020202030204" pitchFamily="34" charset="0"/>
            </a:rPr>
            <a:t>1988</a:t>
          </a:r>
          <a:r>
            <a:rPr lang="en-US" sz="2000" kern="1200" dirty="0">
              <a:latin typeface="Arial Narrow" panose="020B0606020202030204" pitchFamily="34" charset="0"/>
            </a:rPr>
            <a:t> (‘</a:t>
          </a:r>
          <a:r>
            <a:rPr lang="en-US" sz="2000" b="1" kern="1200" dirty="0">
              <a:latin typeface="Arial Narrow" panose="020B0606020202030204" pitchFamily="34" charset="0"/>
            </a:rPr>
            <a:t>the ACA</a:t>
          </a:r>
          <a:r>
            <a:rPr lang="en-US" sz="2000" kern="1200" dirty="0">
              <a:latin typeface="Arial Narrow" panose="020B0606020202030204" pitchFamily="34" charset="0"/>
            </a:rPr>
            <a:t>’)</a:t>
          </a:r>
        </a:p>
        <a:p>
          <a:pPr marL="228600" lvl="1" indent="-228600" algn="just" defTabSz="889000">
            <a:lnSpc>
              <a:spcPct val="90000"/>
            </a:lnSpc>
            <a:spcBef>
              <a:spcPct val="0"/>
            </a:spcBef>
            <a:spcAft>
              <a:spcPct val="15000"/>
            </a:spcAft>
            <a:buChar char="•"/>
          </a:pPr>
          <a:r>
            <a:rPr lang="en-US" sz="2000" kern="1200" dirty="0">
              <a:latin typeface="Arial Narrow" panose="020B0606020202030204" pitchFamily="34" charset="0"/>
            </a:rPr>
            <a:t>Modelled on the UNCITRAL Model Law 1985; </a:t>
          </a:r>
        </a:p>
        <a:p>
          <a:pPr marL="228600" lvl="1" indent="-228600" algn="just" defTabSz="889000">
            <a:lnSpc>
              <a:spcPct val="90000"/>
            </a:lnSpc>
            <a:spcBef>
              <a:spcPct val="0"/>
            </a:spcBef>
            <a:spcAft>
              <a:spcPct val="15000"/>
            </a:spcAft>
            <a:buChar char="•"/>
          </a:pPr>
          <a:r>
            <a:rPr lang="en-US" sz="2000" kern="1200" dirty="0">
              <a:latin typeface="Arial Narrow" panose="020B0606020202030204" pitchFamily="34" charset="0"/>
            </a:rPr>
            <a:t>Incorporated and thereby ratified the New York Convention on the Recognition and Enforcement of Foreign Arbitral Awards,1958</a:t>
          </a:r>
        </a:p>
      </dsp:txBody>
      <dsp:txXfrm rot="-5400000">
        <a:off x="1175665" y="303308"/>
        <a:ext cx="6634788" cy="1409409"/>
      </dsp:txXfrm>
    </dsp:sp>
    <dsp:sp modelId="{D03DF1C4-820E-4C0A-98F4-7283F41EC6BD}">
      <dsp:nvSpPr>
        <dsp:cNvPr id="0" name=""/>
        <dsp:cNvSpPr/>
      </dsp:nvSpPr>
      <dsp:spPr>
        <a:xfrm rot="5400000">
          <a:off x="-251928" y="2206663"/>
          <a:ext cx="1679522" cy="11756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1988 Contd</a:t>
          </a:r>
        </a:p>
      </dsp:txBody>
      <dsp:txXfrm rot="-5400000">
        <a:off x="1" y="2542568"/>
        <a:ext cx="1175665" cy="503857"/>
      </dsp:txXfrm>
    </dsp:sp>
    <dsp:sp modelId="{33485269-BEA5-4E13-B9EC-CA13D33F8A4D}">
      <dsp:nvSpPr>
        <dsp:cNvPr id="0" name=""/>
        <dsp:cNvSpPr/>
      </dsp:nvSpPr>
      <dsp:spPr>
        <a:xfrm rot="5400000">
          <a:off x="3771003" y="-551807"/>
          <a:ext cx="1461837" cy="67110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just" defTabSz="933450">
            <a:lnSpc>
              <a:spcPct val="90000"/>
            </a:lnSpc>
            <a:spcBef>
              <a:spcPct val="0"/>
            </a:spcBef>
            <a:spcAft>
              <a:spcPct val="15000"/>
            </a:spcAft>
            <a:buChar char="•"/>
          </a:pPr>
          <a:r>
            <a:rPr lang="en-US" sz="2100" kern="1200" dirty="0">
              <a:latin typeface="Arial Narrow" panose="020B0606020202030204" pitchFamily="34" charset="0"/>
            </a:rPr>
            <a:t>Misconception that the New York Convention was birthed in Nigeria by its incorporation into the ACA in 1988. However, this is incorrect as Nigeria ratified the New York Convention on 17</a:t>
          </a:r>
          <a:r>
            <a:rPr lang="en-US" sz="2100" kern="1200" baseline="30000" dirty="0">
              <a:latin typeface="Arial Narrow" panose="020B0606020202030204" pitchFamily="34" charset="0"/>
            </a:rPr>
            <a:t>th</a:t>
          </a:r>
          <a:r>
            <a:rPr lang="en-US" sz="2100" kern="1200" dirty="0">
              <a:latin typeface="Arial Narrow" panose="020B0606020202030204" pitchFamily="34" charset="0"/>
            </a:rPr>
            <a:t> March 1970.</a:t>
          </a:r>
        </a:p>
      </dsp:txBody>
      <dsp:txXfrm rot="-5400000">
        <a:off x="1146405" y="2144152"/>
        <a:ext cx="6639673" cy="1319115"/>
      </dsp:txXfrm>
    </dsp:sp>
    <dsp:sp modelId="{FD328AD1-81E4-48D5-8104-3B86B295DAA4}">
      <dsp:nvSpPr>
        <dsp:cNvPr id="0" name=""/>
        <dsp:cNvSpPr/>
      </dsp:nvSpPr>
      <dsp:spPr>
        <a:xfrm rot="5400000">
          <a:off x="-251928" y="3827711"/>
          <a:ext cx="1679522" cy="11756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1999</a:t>
          </a:r>
        </a:p>
      </dsp:txBody>
      <dsp:txXfrm rot="-5400000">
        <a:off x="1" y="4163616"/>
        <a:ext cx="1175665" cy="503857"/>
      </dsp:txXfrm>
    </dsp:sp>
    <dsp:sp modelId="{3F77FBAC-BF23-471A-B92A-9E85F5C91787}">
      <dsp:nvSpPr>
        <dsp:cNvPr id="0" name=""/>
        <dsp:cNvSpPr/>
      </dsp:nvSpPr>
      <dsp:spPr>
        <a:xfrm rot="5400000">
          <a:off x="3873439" y="977178"/>
          <a:ext cx="1315485" cy="67110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just" defTabSz="933450">
            <a:lnSpc>
              <a:spcPct val="90000"/>
            </a:lnSpc>
            <a:spcBef>
              <a:spcPct val="0"/>
            </a:spcBef>
            <a:spcAft>
              <a:spcPct val="15000"/>
            </a:spcAft>
            <a:buChar char="•"/>
          </a:pPr>
          <a:r>
            <a:rPr lang="en-US" sz="2100" kern="1200" dirty="0">
              <a:latin typeface="Arial Narrow" panose="020B0606020202030204" pitchFamily="34" charset="0"/>
            </a:rPr>
            <a:t>Sect 315(1) of 1999 Constitution preserved the ACA as part of the Nigerian Law and pronounced that it is an existing and valid law.</a:t>
          </a:r>
        </a:p>
      </dsp:txBody>
      <dsp:txXfrm rot="-5400000">
        <a:off x="1175665" y="3739170"/>
        <a:ext cx="6646817" cy="1187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9F864-55E2-4B75-9D5E-CF37209E96CB}">
      <dsp:nvSpPr>
        <dsp:cNvPr id="0" name=""/>
        <dsp:cNvSpPr/>
      </dsp:nvSpPr>
      <dsp:spPr>
        <a:xfrm>
          <a:off x="2887310" y="2175669"/>
          <a:ext cx="471908" cy="1815334"/>
        </a:xfrm>
        <a:custGeom>
          <a:avLst/>
          <a:gdLst/>
          <a:ahLst/>
          <a:cxnLst/>
          <a:rect l="0" t="0" r="0" b="0"/>
          <a:pathLst>
            <a:path>
              <a:moveTo>
                <a:pt x="0" y="0"/>
              </a:moveTo>
              <a:lnTo>
                <a:pt x="235954" y="0"/>
              </a:lnTo>
              <a:lnTo>
                <a:pt x="235954" y="1815334"/>
              </a:lnTo>
              <a:lnTo>
                <a:pt x="471908" y="18153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3076372" y="3036444"/>
        <a:ext cx="93783" cy="93783"/>
      </dsp:txXfrm>
    </dsp:sp>
    <dsp:sp modelId="{4F58258D-38C1-4B7C-8496-E01A67451C3F}">
      <dsp:nvSpPr>
        <dsp:cNvPr id="0" name=""/>
        <dsp:cNvSpPr/>
      </dsp:nvSpPr>
      <dsp:spPr>
        <a:xfrm>
          <a:off x="2887310" y="2175669"/>
          <a:ext cx="474527" cy="875566"/>
        </a:xfrm>
        <a:custGeom>
          <a:avLst/>
          <a:gdLst/>
          <a:ahLst/>
          <a:cxnLst/>
          <a:rect l="0" t="0" r="0" b="0"/>
          <a:pathLst>
            <a:path>
              <a:moveTo>
                <a:pt x="0" y="0"/>
              </a:moveTo>
              <a:lnTo>
                <a:pt x="237263" y="0"/>
              </a:lnTo>
              <a:lnTo>
                <a:pt x="237263" y="875566"/>
              </a:lnTo>
              <a:lnTo>
                <a:pt x="474527" y="8755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99677" y="2588555"/>
        <a:ext cx="49794" cy="49794"/>
      </dsp:txXfrm>
    </dsp:sp>
    <dsp:sp modelId="{2FAF1F52-7AC2-41AE-BFCA-2ADA63A6A112}">
      <dsp:nvSpPr>
        <dsp:cNvPr id="0" name=""/>
        <dsp:cNvSpPr/>
      </dsp:nvSpPr>
      <dsp:spPr>
        <a:xfrm>
          <a:off x="2887310" y="2129949"/>
          <a:ext cx="471908" cy="91440"/>
        </a:xfrm>
        <a:custGeom>
          <a:avLst/>
          <a:gdLst/>
          <a:ahLst/>
          <a:cxnLst/>
          <a:rect l="0" t="0" r="0" b="0"/>
          <a:pathLst>
            <a:path>
              <a:moveTo>
                <a:pt x="0" y="45720"/>
              </a:moveTo>
              <a:lnTo>
                <a:pt x="471908"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11466" y="2163871"/>
        <a:ext cx="23595" cy="23595"/>
      </dsp:txXfrm>
    </dsp:sp>
    <dsp:sp modelId="{66AEDA6A-F51F-413C-8B80-F97B1E365DFD}">
      <dsp:nvSpPr>
        <dsp:cNvPr id="0" name=""/>
        <dsp:cNvSpPr/>
      </dsp:nvSpPr>
      <dsp:spPr>
        <a:xfrm>
          <a:off x="2887310" y="1259551"/>
          <a:ext cx="471908" cy="916117"/>
        </a:xfrm>
        <a:custGeom>
          <a:avLst/>
          <a:gdLst/>
          <a:ahLst/>
          <a:cxnLst/>
          <a:rect l="0" t="0" r="0" b="0"/>
          <a:pathLst>
            <a:path>
              <a:moveTo>
                <a:pt x="0" y="916117"/>
              </a:moveTo>
              <a:lnTo>
                <a:pt x="235954" y="916117"/>
              </a:lnTo>
              <a:lnTo>
                <a:pt x="235954" y="0"/>
              </a:lnTo>
              <a:lnTo>
                <a:pt x="47190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97501" y="1691847"/>
        <a:ext cx="51525" cy="51525"/>
      </dsp:txXfrm>
    </dsp:sp>
    <dsp:sp modelId="{FA5B61EF-BB24-4255-8A79-193EB1BE16FD}">
      <dsp:nvSpPr>
        <dsp:cNvPr id="0" name=""/>
        <dsp:cNvSpPr/>
      </dsp:nvSpPr>
      <dsp:spPr>
        <a:xfrm>
          <a:off x="2887310" y="360334"/>
          <a:ext cx="471908" cy="1815334"/>
        </a:xfrm>
        <a:custGeom>
          <a:avLst/>
          <a:gdLst/>
          <a:ahLst/>
          <a:cxnLst/>
          <a:rect l="0" t="0" r="0" b="0"/>
          <a:pathLst>
            <a:path>
              <a:moveTo>
                <a:pt x="0" y="1815334"/>
              </a:moveTo>
              <a:lnTo>
                <a:pt x="235954" y="1815334"/>
              </a:lnTo>
              <a:lnTo>
                <a:pt x="235954" y="0"/>
              </a:lnTo>
              <a:lnTo>
                <a:pt x="47190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3076372" y="1221110"/>
        <a:ext cx="93783" cy="93783"/>
      </dsp:txXfrm>
    </dsp:sp>
    <dsp:sp modelId="{7485C38C-EF6B-4F2B-B556-55721A216E11}">
      <dsp:nvSpPr>
        <dsp:cNvPr id="0" name=""/>
        <dsp:cNvSpPr/>
      </dsp:nvSpPr>
      <dsp:spPr>
        <a:xfrm rot="16200000">
          <a:off x="634536" y="1815982"/>
          <a:ext cx="3786173" cy="719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t>BILL</a:t>
          </a:r>
        </a:p>
      </dsp:txBody>
      <dsp:txXfrm>
        <a:off x="634536" y="1815982"/>
        <a:ext cx="3786173" cy="719373"/>
      </dsp:txXfrm>
    </dsp:sp>
    <dsp:sp modelId="{CD252071-6F6F-4582-B8C9-EF3C796B23D8}">
      <dsp:nvSpPr>
        <dsp:cNvPr id="0" name=""/>
        <dsp:cNvSpPr/>
      </dsp:nvSpPr>
      <dsp:spPr>
        <a:xfrm>
          <a:off x="3359219" y="648"/>
          <a:ext cx="2359543" cy="719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Narrow" panose="020B0606020202030204" pitchFamily="34" charset="0"/>
            </a:rPr>
            <a:t>KEY DEFINITIONS </a:t>
          </a:r>
        </a:p>
      </dsp:txBody>
      <dsp:txXfrm>
        <a:off x="3359219" y="648"/>
        <a:ext cx="2359543" cy="719373"/>
      </dsp:txXfrm>
    </dsp:sp>
    <dsp:sp modelId="{6D2D85F4-36F6-4CC8-91B0-860A296531DA}">
      <dsp:nvSpPr>
        <dsp:cNvPr id="0" name=""/>
        <dsp:cNvSpPr/>
      </dsp:nvSpPr>
      <dsp:spPr>
        <a:xfrm>
          <a:off x="3359219" y="899864"/>
          <a:ext cx="2359543" cy="719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Arial Narrow" panose="020B0606020202030204" pitchFamily="34" charset="0"/>
            </a:rPr>
            <a:t>DEALING WITH EXISTING AMBIGUITIES </a:t>
          </a:r>
        </a:p>
      </dsp:txBody>
      <dsp:txXfrm>
        <a:off x="3359219" y="899864"/>
        <a:ext cx="2359543" cy="719373"/>
      </dsp:txXfrm>
    </dsp:sp>
    <dsp:sp modelId="{8F3761FD-C3AC-4141-9224-8845C43E75BC}">
      <dsp:nvSpPr>
        <dsp:cNvPr id="0" name=""/>
        <dsp:cNvSpPr/>
      </dsp:nvSpPr>
      <dsp:spPr>
        <a:xfrm>
          <a:off x="3359219" y="1799080"/>
          <a:ext cx="2359543" cy="7531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kern="1200" dirty="0">
              <a:latin typeface="Arial Narrow" panose="020B0606020202030204" pitchFamily="34" charset="0"/>
            </a:rPr>
            <a:t>STRENTHENING POWERS OF TRIBUNALS</a:t>
          </a:r>
        </a:p>
      </dsp:txBody>
      <dsp:txXfrm>
        <a:off x="3359219" y="1799080"/>
        <a:ext cx="2359543" cy="753176"/>
      </dsp:txXfrm>
    </dsp:sp>
    <dsp:sp modelId="{DC377BE6-8E8E-4D9E-9AB5-E9A9441CA57A}">
      <dsp:nvSpPr>
        <dsp:cNvPr id="0" name=""/>
        <dsp:cNvSpPr/>
      </dsp:nvSpPr>
      <dsp:spPr>
        <a:xfrm>
          <a:off x="3361838" y="2691549"/>
          <a:ext cx="2359543" cy="719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Arial Narrow" panose="020B0606020202030204" pitchFamily="34" charset="0"/>
            </a:rPr>
            <a:t>PROTECTION MECHANISMS FOR ARBITRATORS ETC</a:t>
          </a:r>
        </a:p>
      </dsp:txBody>
      <dsp:txXfrm>
        <a:off x="3361838" y="2691549"/>
        <a:ext cx="2359543" cy="719373"/>
      </dsp:txXfrm>
    </dsp:sp>
    <dsp:sp modelId="{5FD26B48-B34F-43B7-A210-F6FFBBF69A14}">
      <dsp:nvSpPr>
        <dsp:cNvPr id="0" name=""/>
        <dsp:cNvSpPr/>
      </dsp:nvSpPr>
      <dsp:spPr>
        <a:xfrm>
          <a:off x="3359219" y="3631316"/>
          <a:ext cx="2359543" cy="719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Arial Narrow" panose="020B0606020202030204" pitchFamily="34" charset="0"/>
            </a:rPr>
            <a:t>AVOIDANCE/MINIMIZATION OF JUDICIAL INTERVENTION </a:t>
          </a:r>
        </a:p>
      </dsp:txBody>
      <dsp:txXfrm>
        <a:off x="3359219" y="3631316"/>
        <a:ext cx="2359543" cy="7193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A9DFA-7703-4DB4-ADAA-9607A31F4DA9}">
      <dsp:nvSpPr>
        <dsp:cNvPr id="0" name=""/>
        <dsp:cNvSpPr/>
      </dsp:nvSpPr>
      <dsp:spPr>
        <a:xfrm rot="5400000">
          <a:off x="5148066" y="-2072153"/>
          <a:ext cx="896123" cy="52669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57150" lvl="1" indent="-57150" algn="l" defTabSz="400050">
            <a:lnSpc>
              <a:spcPct val="90000"/>
            </a:lnSpc>
            <a:spcBef>
              <a:spcPct val="0"/>
            </a:spcBef>
            <a:spcAft>
              <a:spcPct val="15000"/>
            </a:spcAft>
            <a:buChar char="•"/>
          </a:pPr>
          <a:endParaRPr lang="en-US" sz="900" kern="1200" dirty="0"/>
        </a:p>
        <a:p>
          <a:pPr marL="228600" lvl="1" indent="-228600" algn="just" defTabSz="889000">
            <a:lnSpc>
              <a:spcPct val="90000"/>
            </a:lnSpc>
            <a:spcBef>
              <a:spcPct val="0"/>
            </a:spcBef>
            <a:spcAft>
              <a:spcPct val="15000"/>
            </a:spcAft>
            <a:buChar char="•"/>
          </a:pPr>
          <a:r>
            <a:rPr lang="en-GB" sz="2000" kern="1200" dirty="0">
              <a:latin typeface="Arial Narrow" panose="020B0606020202030204" pitchFamily="34" charset="0"/>
            </a:rPr>
            <a:t>In ACA: means the High Court of a State, the High Court of a Federal Capital Territory, Abuja or the Federal High Court.</a:t>
          </a:r>
          <a:endParaRPr lang="en-US" sz="1800" kern="1200" dirty="0"/>
        </a:p>
      </dsp:txBody>
      <dsp:txXfrm rot="-5400000">
        <a:off x="2962656" y="157002"/>
        <a:ext cx="5223199" cy="808633"/>
      </dsp:txXfrm>
    </dsp:sp>
    <dsp:sp modelId="{E4E9F20F-4BE8-46DF-A641-BB83123A5257}">
      <dsp:nvSpPr>
        <dsp:cNvPr id="0" name=""/>
        <dsp:cNvSpPr/>
      </dsp:nvSpPr>
      <dsp:spPr>
        <a:xfrm>
          <a:off x="0" y="1240"/>
          <a:ext cx="2962656" cy="11201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US" sz="5600" kern="1200" dirty="0"/>
            <a:t>‘Court’</a:t>
          </a:r>
        </a:p>
      </dsp:txBody>
      <dsp:txXfrm>
        <a:off x="54681" y="55921"/>
        <a:ext cx="2853294" cy="1010792"/>
      </dsp:txXfrm>
    </dsp:sp>
    <dsp:sp modelId="{319FD9CE-179B-428B-A303-9C6E9174D7F9}">
      <dsp:nvSpPr>
        <dsp:cNvPr id="0" name=""/>
        <dsp:cNvSpPr/>
      </dsp:nvSpPr>
      <dsp:spPr>
        <a:xfrm rot="5400000">
          <a:off x="4871904" y="-734738"/>
          <a:ext cx="1437516" cy="52618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a:solidFill>
                <a:schemeClr val="tx1"/>
              </a:solidFill>
              <a:latin typeface="Arial Narrow" panose="020B0606020202030204" pitchFamily="34" charset="0"/>
            </a:rPr>
            <a:t>Same as ACA except that, for the purposes of appointment of an arbitrator (including an emergency arbitrator) “Court” means the Chief Judge of any of the Courts mentioned above, sitting as a Judge in Chambers. </a:t>
          </a:r>
        </a:p>
      </dsp:txBody>
      <dsp:txXfrm rot="-5400000">
        <a:off x="2959762" y="1247578"/>
        <a:ext cx="5191626" cy="1297168"/>
      </dsp:txXfrm>
    </dsp:sp>
    <dsp:sp modelId="{F2A26578-DDE5-4607-8863-56A2CC7A595C}">
      <dsp:nvSpPr>
        <dsp:cNvPr id="0" name=""/>
        <dsp:cNvSpPr/>
      </dsp:nvSpPr>
      <dsp:spPr>
        <a:xfrm>
          <a:off x="0" y="1336084"/>
          <a:ext cx="2959762" cy="11201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‘Court’ ..</a:t>
          </a:r>
          <a:r>
            <a:rPr lang="en-US" sz="2400" kern="1200" dirty="0"/>
            <a:t>contd</a:t>
          </a:r>
          <a:r>
            <a:rPr lang="en-US" sz="3300" kern="1200" dirty="0"/>
            <a:t> </a:t>
          </a:r>
        </a:p>
      </dsp:txBody>
      <dsp:txXfrm>
        <a:off x="54681" y="1390765"/>
        <a:ext cx="2850400" cy="1010792"/>
      </dsp:txXfrm>
    </dsp:sp>
    <dsp:sp modelId="{1BBDE3AD-BB08-4E15-9716-B8399AF18566}">
      <dsp:nvSpPr>
        <dsp:cNvPr id="0" name=""/>
        <dsp:cNvSpPr/>
      </dsp:nvSpPr>
      <dsp:spPr>
        <a:xfrm rot="5400000">
          <a:off x="4549466" y="1081223"/>
          <a:ext cx="2082393" cy="52618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just" defTabSz="844550">
            <a:lnSpc>
              <a:spcPct val="90000"/>
            </a:lnSpc>
            <a:spcBef>
              <a:spcPct val="0"/>
            </a:spcBef>
            <a:spcAft>
              <a:spcPct val="15000"/>
            </a:spcAft>
            <a:buChar char="•"/>
          </a:pPr>
          <a:r>
            <a:rPr lang="en-US" sz="1900" kern="1200" dirty="0">
              <a:latin typeface="Arial Narrow" panose="020B0606020202030204" pitchFamily="34" charset="0"/>
            </a:rPr>
            <a:t>Defined to include, in the case of a non-natural person, dissolution or other extinction by process of law</a:t>
          </a:r>
          <a:r>
            <a:rPr lang="en-US" sz="1900" kern="1200" dirty="0">
              <a:solidFill>
                <a:schemeClr val="tx1"/>
              </a:solidFill>
              <a:latin typeface="Arial Narrow" panose="020B0606020202030204" pitchFamily="34" charset="0"/>
            </a:rPr>
            <a:t>;</a:t>
          </a:r>
        </a:p>
        <a:p>
          <a:pPr marL="171450" lvl="1" indent="-171450" algn="just" defTabSz="844550">
            <a:lnSpc>
              <a:spcPct val="90000"/>
            </a:lnSpc>
            <a:spcBef>
              <a:spcPct val="0"/>
            </a:spcBef>
            <a:spcAft>
              <a:spcPct val="15000"/>
            </a:spcAft>
            <a:buChar char="•"/>
          </a:pPr>
          <a:r>
            <a:rPr lang="en-US" sz="1900" kern="1200" dirty="0">
              <a:latin typeface="Arial Narrow" panose="020B0606020202030204" pitchFamily="34" charset="0"/>
            </a:rPr>
            <a:t>This takes care of the extinction of corporate entities, whilst avoiding being caught up in the interpretational quagmires that may be presented when there is also a need to apply provisions of other laws, such as insolvency-related laws and regulations, BOFID etc</a:t>
          </a:r>
        </a:p>
      </dsp:txBody>
      <dsp:txXfrm rot="-5400000">
        <a:off x="2959763" y="2772580"/>
        <a:ext cx="5160146" cy="1879085"/>
      </dsp:txXfrm>
    </dsp:sp>
    <dsp:sp modelId="{1DBDA358-BC41-45E5-AF98-D9BCFF0B0067}">
      <dsp:nvSpPr>
        <dsp:cNvPr id="0" name=""/>
        <dsp:cNvSpPr/>
      </dsp:nvSpPr>
      <dsp:spPr>
        <a:xfrm>
          <a:off x="0" y="3152046"/>
          <a:ext cx="2959762" cy="11201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US" sz="5600" kern="1200" dirty="0"/>
            <a:t>‘Death’</a:t>
          </a:r>
        </a:p>
      </dsp:txBody>
      <dsp:txXfrm>
        <a:off x="54681" y="3206727"/>
        <a:ext cx="2850400" cy="1010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4924D-83F8-4607-8B5C-16AEF2E0ED91}">
      <dsp:nvSpPr>
        <dsp:cNvPr id="0" name=""/>
        <dsp:cNvSpPr/>
      </dsp:nvSpPr>
      <dsp:spPr>
        <a:xfrm rot="5400000">
          <a:off x="4326173" y="-1488407"/>
          <a:ext cx="2060327" cy="503763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Arial Narrow" panose="020B0606020202030204" pitchFamily="34" charset="0"/>
            </a:rPr>
            <a:t>Supported by “invalid, non-existent, ineffective or otherwise unenforceable”</a:t>
          </a:r>
        </a:p>
        <a:p>
          <a:pPr marL="285750" lvl="1" indent="-285750" algn="l" defTabSz="1244600">
            <a:lnSpc>
              <a:spcPct val="90000"/>
            </a:lnSpc>
            <a:spcBef>
              <a:spcPct val="0"/>
            </a:spcBef>
            <a:spcAft>
              <a:spcPct val="15000"/>
            </a:spcAft>
            <a:buChar char="•"/>
          </a:pPr>
          <a:r>
            <a:rPr lang="en-US" sz="2800" kern="1200" dirty="0">
              <a:latin typeface="Arial Narrow" panose="020B0606020202030204" pitchFamily="34" charset="0"/>
            </a:rPr>
            <a:t>Modern; gives a wider scope of interpretation.</a:t>
          </a:r>
        </a:p>
      </dsp:txBody>
      <dsp:txXfrm rot="-5400000">
        <a:off x="2837520" y="100823"/>
        <a:ext cx="4937057" cy="1859173"/>
      </dsp:txXfrm>
    </dsp:sp>
    <dsp:sp modelId="{A862532C-5F14-47B6-A85F-3E6C07446C26}">
      <dsp:nvSpPr>
        <dsp:cNvPr id="0" name=""/>
        <dsp:cNvSpPr/>
      </dsp:nvSpPr>
      <dsp:spPr>
        <a:xfrm>
          <a:off x="3850" y="1003"/>
          <a:ext cx="2833669" cy="20588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‘Null and void’</a:t>
          </a:r>
        </a:p>
      </dsp:txBody>
      <dsp:txXfrm>
        <a:off x="104353" y="101506"/>
        <a:ext cx="2632663" cy="1857805"/>
      </dsp:txXfrm>
    </dsp:sp>
    <dsp:sp modelId="{9EE45728-F83B-4A6C-9DCD-4A825F2C0D9D}">
      <dsp:nvSpPr>
        <dsp:cNvPr id="0" name=""/>
        <dsp:cNvSpPr/>
      </dsp:nvSpPr>
      <dsp:spPr>
        <a:xfrm rot="5400000">
          <a:off x="4271631" y="736269"/>
          <a:ext cx="2187578" cy="50425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244600">
            <a:lnSpc>
              <a:spcPct val="90000"/>
            </a:lnSpc>
            <a:spcBef>
              <a:spcPct val="0"/>
            </a:spcBef>
            <a:spcAft>
              <a:spcPct val="15000"/>
            </a:spcAft>
            <a:buChar char="•"/>
          </a:pPr>
          <a:r>
            <a:rPr lang="en-US" sz="2800" kern="1200" dirty="0">
              <a:latin typeface="Arial Narrow" panose="020B0606020202030204" pitchFamily="34" charset="0"/>
            </a:rPr>
            <a:t>Now given recognition. </a:t>
          </a:r>
        </a:p>
        <a:p>
          <a:pPr marL="285750" lvl="1" indent="-285750" algn="just" defTabSz="1244600">
            <a:lnSpc>
              <a:spcPct val="90000"/>
            </a:lnSpc>
            <a:spcBef>
              <a:spcPct val="0"/>
            </a:spcBef>
            <a:spcAft>
              <a:spcPct val="15000"/>
            </a:spcAft>
            <a:buChar char="•"/>
          </a:pPr>
          <a:r>
            <a:rPr lang="en-US" sz="2800" kern="1200" dirty="0">
              <a:latin typeface="Arial Narrow" panose="020B0606020202030204" pitchFamily="34" charset="0"/>
            </a:rPr>
            <a:t>Extension of immunity to arbitral institutions</a:t>
          </a:r>
          <a:r>
            <a:rPr lang="en-US" sz="2100" kern="1200" dirty="0">
              <a:latin typeface="Arial Narrow" panose="020B0606020202030204" pitchFamily="34" charset="0"/>
            </a:rPr>
            <a:t> </a:t>
          </a:r>
          <a:endParaRPr lang="en-US" sz="2100" b="1" kern="1200" dirty="0">
            <a:solidFill>
              <a:srgbClr val="FF0000"/>
            </a:solidFill>
            <a:latin typeface="Arial Narrow" panose="020B0606020202030204" pitchFamily="34" charset="0"/>
          </a:endParaRPr>
        </a:p>
      </dsp:txBody>
      <dsp:txXfrm rot="-5400000">
        <a:off x="2844142" y="2270548"/>
        <a:ext cx="4935769" cy="1974000"/>
      </dsp:txXfrm>
    </dsp:sp>
    <dsp:sp modelId="{E95D640A-EFB6-4A0D-BA0E-16047F309C0F}">
      <dsp:nvSpPr>
        <dsp:cNvPr id="0" name=""/>
        <dsp:cNvSpPr/>
      </dsp:nvSpPr>
      <dsp:spPr>
        <a:xfrm>
          <a:off x="3850" y="2227896"/>
          <a:ext cx="2836439" cy="20588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The roles played by arbitral institutions are now recognized</a:t>
          </a:r>
        </a:p>
      </dsp:txBody>
      <dsp:txXfrm>
        <a:off x="104353" y="2328399"/>
        <a:ext cx="2635433" cy="18578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03AB2-C949-4185-A84D-37954F1EF1B5}">
      <dsp:nvSpPr>
        <dsp:cNvPr id="0" name=""/>
        <dsp:cNvSpPr/>
      </dsp:nvSpPr>
      <dsp:spPr>
        <a:xfrm>
          <a:off x="512173" y="1236232"/>
          <a:ext cx="2033289" cy="1878873"/>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Arial Narrow" panose="020B0606020202030204" pitchFamily="34" charset="0"/>
            </a:rPr>
            <a:t>Application for urgent relief sent</a:t>
          </a:r>
        </a:p>
        <a:p>
          <a:pPr marL="114300" lvl="1" indent="-114300" algn="l" defTabSz="533400">
            <a:lnSpc>
              <a:spcPct val="90000"/>
            </a:lnSpc>
            <a:spcBef>
              <a:spcPct val="0"/>
            </a:spcBef>
            <a:spcAft>
              <a:spcPct val="15000"/>
            </a:spcAft>
            <a:buChar char="•"/>
          </a:pPr>
          <a:r>
            <a:rPr lang="en-US" sz="1200" kern="1200" dirty="0">
              <a:latin typeface="Arial Narrow" panose="020B0606020202030204" pitchFamily="34" charset="0"/>
            </a:rPr>
            <a:t>To designated arbitral institution or court</a:t>
          </a:r>
        </a:p>
      </dsp:txBody>
      <dsp:txXfrm>
        <a:off x="1020495" y="1518063"/>
        <a:ext cx="991229" cy="1315211"/>
      </dsp:txXfrm>
    </dsp:sp>
    <dsp:sp modelId="{4769034B-9AFC-4206-B144-305714B885AA}">
      <dsp:nvSpPr>
        <dsp:cNvPr id="0" name=""/>
        <dsp:cNvSpPr/>
      </dsp:nvSpPr>
      <dsp:spPr>
        <a:xfrm>
          <a:off x="3850" y="1667346"/>
          <a:ext cx="1016644" cy="10166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STEP 1</a:t>
          </a:r>
        </a:p>
      </dsp:txBody>
      <dsp:txXfrm>
        <a:off x="152734" y="1816230"/>
        <a:ext cx="718876" cy="718876"/>
      </dsp:txXfrm>
    </dsp:sp>
    <dsp:sp modelId="{C27C58A7-9CE5-4B75-A521-5943256F6697}">
      <dsp:nvSpPr>
        <dsp:cNvPr id="0" name=""/>
        <dsp:cNvSpPr/>
      </dsp:nvSpPr>
      <dsp:spPr>
        <a:xfrm>
          <a:off x="3180866" y="1286993"/>
          <a:ext cx="2033289" cy="177735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just" defTabSz="488950">
            <a:lnSpc>
              <a:spcPct val="90000"/>
            </a:lnSpc>
            <a:spcBef>
              <a:spcPct val="0"/>
            </a:spcBef>
            <a:spcAft>
              <a:spcPct val="15000"/>
            </a:spcAft>
            <a:buChar char="•"/>
          </a:pPr>
          <a:r>
            <a:rPr lang="en-US" sz="1100" kern="1200" dirty="0">
              <a:latin typeface="Arial Narrow" panose="020B0606020202030204" pitchFamily="34" charset="0"/>
            </a:rPr>
            <a:t>Emergency Arbitrator appointed within 2 business  days</a:t>
          </a:r>
        </a:p>
        <a:p>
          <a:pPr marL="57150" lvl="1" indent="-57150" algn="just" defTabSz="488950">
            <a:lnSpc>
              <a:spcPct val="90000"/>
            </a:lnSpc>
            <a:spcBef>
              <a:spcPct val="0"/>
            </a:spcBef>
            <a:spcAft>
              <a:spcPct val="15000"/>
            </a:spcAft>
            <a:buChar char="•"/>
          </a:pPr>
          <a:r>
            <a:rPr lang="en-US" sz="1100" kern="1200" dirty="0">
              <a:latin typeface="Arial Narrow" panose="020B0606020202030204" pitchFamily="34" charset="0"/>
            </a:rPr>
            <a:t>Emergency arbitration  Proceedings held</a:t>
          </a:r>
        </a:p>
      </dsp:txBody>
      <dsp:txXfrm>
        <a:off x="3689188" y="1553596"/>
        <a:ext cx="991229" cy="1244145"/>
      </dsp:txXfrm>
    </dsp:sp>
    <dsp:sp modelId="{8C6F738F-9A85-470A-987B-EC2A0B946D0A}">
      <dsp:nvSpPr>
        <dsp:cNvPr id="0" name=""/>
        <dsp:cNvSpPr/>
      </dsp:nvSpPr>
      <dsp:spPr>
        <a:xfrm>
          <a:off x="2672543" y="1667346"/>
          <a:ext cx="1016644" cy="10166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STEP 2</a:t>
          </a:r>
        </a:p>
      </dsp:txBody>
      <dsp:txXfrm>
        <a:off x="2821427" y="1816230"/>
        <a:ext cx="718876" cy="718876"/>
      </dsp:txXfrm>
    </dsp:sp>
    <dsp:sp modelId="{2EA049B4-30CE-4FAF-AFB4-6B7671ED5CA7}">
      <dsp:nvSpPr>
        <dsp:cNvPr id="0" name=""/>
        <dsp:cNvSpPr/>
      </dsp:nvSpPr>
      <dsp:spPr>
        <a:xfrm>
          <a:off x="5849559" y="1286993"/>
          <a:ext cx="2033289" cy="177735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11430"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latin typeface="Arial Narrow" panose="020B0606020202030204" pitchFamily="34" charset="0"/>
            </a:rPr>
            <a:t>Binding Emergency Decision  published within 14 days from date of receipt of file</a:t>
          </a:r>
        </a:p>
        <a:p>
          <a:pPr marL="57150" lvl="1" indent="-57150" algn="l" defTabSz="400050">
            <a:lnSpc>
              <a:spcPct val="90000"/>
            </a:lnSpc>
            <a:spcBef>
              <a:spcPct val="0"/>
            </a:spcBef>
            <a:spcAft>
              <a:spcPct val="15000"/>
            </a:spcAft>
            <a:buChar char="•"/>
          </a:pPr>
          <a:r>
            <a:rPr lang="en-US" sz="900" kern="1200" dirty="0">
              <a:latin typeface="Arial Narrow" panose="020B0606020202030204" pitchFamily="34" charset="0"/>
            </a:rPr>
            <a:t>Enforceable by Court except under stated circumstances.</a:t>
          </a:r>
        </a:p>
      </dsp:txBody>
      <dsp:txXfrm>
        <a:off x="6357881" y="1553596"/>
        <a:ext cx="991229" cy="1244145"/>
      </dsp:txXfrm>
    </dsp:sp>
    <dsp:sp modelId="{8A82DA14-8002-4CC6-828C-1C6AF490F960}">
      <dsp:nvSpPr>
        <dsp:cNvPr id="0" name=""/>
        <dsp:cNvSpPr/>
      </dsp:nvSpPr>
      <dsp:spPr>
        <a:xfrm>
          <a:off x="5341236" y="1667346"/>
          <a:ext cx="1016644" cy="10166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STEP 3</a:t>
          </a:r>
        </a:p>
      </dsp:txBody>
      <dsp:txXfrm>
        <a:off x="5490120" y="1816230"/>
        <a:ext cx="718876" cy="7188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5C21A-5C52-45F5-BB89-BF5D15E3CE7E}">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9FFFD4-F561-441C-8BC0-ED218C09C2B4}">
      <dsp:nvSpPr>
        <dsp:cNvPr id="0" name=""/>
        <dsp:cNvSpPr/>
      </dsp:nvSpPr>
      <dsp:spPr>
        <a:xfrm>
          <a:off x="267254" y="1305401"/>
          <a:ext cx="236601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t>Notice of Challenge is issued within 3 months of publication of Award based on stipulated grounds of challenge</a:t>
          </a:r>
        </a:p>
      </dsp:txBody>
      <dsp:txXfrm>
        <a:off x="352220" y="1390367"/>
        <a:ext cx="2196078" cy="1570603"/>
      </dsp:txXfrm>
    </dsp:sp>
    <dsp:sp modelId="{4D292611-43EE-439E-970A-7A1D59DBBDEE}">
      <dsp:nvSpPr>
        <dsp:cNvPr id="0" name=""/>
        <dsp:cNvSpPr/>
      </dsp:nvSpPr>
      <dsp:spPr>
        <a:xfrm>
          <a:off x="2760344" y="1305401"/>
          <a:ext cx="236601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solidFill>
                <a:schemeClr val="bg1"/>
              </a:solidFill>
            </a:rPr>
            <a:t>ART constituted in same manner as original tribunal </a:t>
          </a:r>
          <a:r>
            <a:rPr lang="en-US" sz="1600" kern="1200" dirty="0"/>
            <a:t>If court approached, stay will be granted. </a:t>
          </a:r>
        </a:p>
        <a:p>
          <a:pPr marL="0" lvl="0" indent="0" algn="ctr" defTabSz="711200">
            <a:lnSpc>
              <a:spcPct val="90000"/>
            </a:lnSpc>
            <a:spcBef>
              <a:spcPct val="0"/>
            </a:spcBef>
            <a:spcAft>
              <a:spcPct val="35000"/>
            </a:spcAft>
            <a:buNone/>
          </a:pPr>
          <a:endParaRPr lang="en-US" sz="1600" kern="1200" dirty="0"/>
        </a:p>
      </dsp:txBody>
      <dsp:txXfrm>
        <a:off x="2845310" y="1390367"/>
        <a:ext cx="2196078" cy="1570603"/>
      </dsp:txXfrm>
    </dsp:sp>
    <dsp:sp modelId="{7899D989-33C7-40FB-892E-D80FFFB46C17}">
      <dsp:nvSpPr>
        <dsp:cNvPr id="0" name=""/>
        <dsp:cNvSpPr/>
      </dsp:nvSpPr>
      <dsp:spPr>
        <a:xfrm>
          <a:off x="5253435" y="1305401"/>
          <a:ext cx="236601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t>ART will render its Decision within 2 months of its constitution.</a:t>
          </a:r>
        </a:p>
      </dsp:txBody>
      <dsp:txXfrm>
        <a:off x="5338401" y="1390367"/>
        <a:ext cx="2196078"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66818D-1C1A-4C38-9400-444479AE369E}" type="datetimeFigureOut">
              <a:rPr lang="en-US" smtClean="0"/>
              <a:pPr/>
              <a:t>11/14/2022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B62D14-B35F-45DE-95A2-3112298BCDE3}" type="slidenum">
              <a:rPr lang="en-US" smtClean="0"/>
              <a:pPr/>
              <a:t>‹#›</a:t>
            </a:fld>
            <a:endParaRPr lang="en-US" dirty="0"/>
          </a:p>
        </p:txBody>
      </p:sp>
    </p:spTree>
    <p:extLst>
      <p:ext uri="{BB962C8B-B14F-4D97-AF65-F5344CB8AC3E}">
        <p14:creationId xmlns:p14="http://schemas.microsoft.com/office/powerpoint/2010/main" val="26853291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CD77D-A1EB-44B1-8157-8E7801A007D2}" type="datetimeFigureOut">
              <a:rPr lang="en-US" smtClean="0"/>
              <a:pPr/>
              <a:t>11/14/2022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8B1243-B2AA-4AA1-8CD1-DC513C0CA9BF}" type="slidenum">
              <a:rPr lang="en-US" smtClean="0"/>
              <a:pPr/>
              <a:t>‹#›</a:t>
            </a:fld>
            <a:endParaRPr lang="en-US" dirty="0"/>
          </a:p>
        </p:txBody>
      </p:sp>
    </p:spTree>
    <p:extLst>
      <p:ext uri="{BB962C8B-B14F-4D97-AF65-F5344CB8AC3E}">
        <p14:creationId xmlns:p14="http://schemas.microsoft.com/office/powerpoint/2010/main" val="4214182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8497D26-9311-456D-B7A6-BED2608F01F4}" type="datetime3">
              <a:rPr lang="en-US" smtClean="0"/>
              <a:pPr/>
              <a:t>14 November 2022</a:t>
            </a:fld>
            <a:endParaRPr lang="en-US" dirty="0"/>
          </a:p>
        </p:txBody>
      </p:sp>
      <p:sp>
        <p:nvSpPr>
          <p:cNvPr id="5" name="Footer Placeholder 4"/>
          <p:cNvSpPr>
            <a:spLocks noGrp="1"/>
          </p:cNvSpPr>
          <p:nvPr>
            <p:ph type="ftr" sz="quarter" idx="11"/>
          </p:nvPr>
        </p:nvSpPr>
        <p:spPr/>
        <p:txBody>
          <a:bodyPr/>
          <a:lstStyle/>
          <a:p>
            <a:r>
              <a:rPr lang="en-US" dirty="0"/>
              <a:t>Funmi Roberts, LL.M, FCIArb.</a:t>
            </a:r>
          </a:p>
        </p:txBody>
      </p:sp>
      <p:sp>
        <p:nvSpPr>
          <p:cNvPr id="6" name="Slide Number Placeholder 5"/>
          <p:cNvSpPr>
            <a:spLocks noGrp="1"/>
          </p:cNvSpPr>
          <p:nvPr>
            <p:ph type="sldNum" sz="quarter" idx="12"/>
          </p:nvPr>
        </p:nvSpPr>
        <p:spPr/>
        <p:txBody>
          <a:bodyPr/>
          <a:lstStyle/>
          <a:p>
            <a:fld id="{1C24EE8E-FE30-4228-9B82-BF61A6B5BD49}" type="slidenum">
              <a:rPr lang="en-US" smtClean="0"/>
              <a:pPr/>
              <a:t>‹#›</a:t>
            </a:fld>
            <a:endParaRPr lang="en-US" dirty="0"/>
          </a:p>
        </p:txBody>
      </p:sp>
    </p:spTree>
    <p:extLst>
      <p:ext uri="{BB962C8B-B14F-4D97-AF65-F5344CB8AC3E}">
        <p14:creationId xmlns:p14="http://schemas.microsoft.com/office/powerpoint/2010/main" val="239394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0A9846-A004-498D-8139-9DE4A2F2BEB0}" type="datetime3">
              <a:rPr lang="en-US" smtClean="0"/>
              <a:pPr/>
              <a:t>14 November 2022</a:t>
            </a:fld>
            <a:endParaRPr lang="en-US" dirty="0"/>
          </a:p>
        </p:txBody>
      </p:sp>
      <p:sp>
        <p:nvSpPr>
          <p:cNvPr id="5" name="Footer Placeholder 4"/>
          <p:cNvSpPr>
            <a:spLocks noGrp="1"/>
          </p:cNvSpPr>
          <p:nvPr>
            <p:ph type="ftr" sz="quarter" idx="11"/>
          </p:nvPr>
        </p:nvSpPr>
        <p:spPr/>
        <p:txBody>
          <a:bodyPr/>
          <a:lstStyle/>
          <a:p>
            <a:r>
              <a:rPr lang="en-US" dirty="0"/>
              <a:t>Funmi Roberts, LL.M, FCIArb.</a:t>
            </a:r>
          </a:p>
        </p:txBody>
      </p:sp>
      <p:sp>
        <p:nvSpPr>
          <p:cNvPr id="6" name="Slide Number Placeholder 5"/>
          <p:cNvSpPr>
            <a:spLocks noGrp="1"/>
          </p:cNvSpPr>
          <p:nvPr>
            <p:ph type="sldNum" sz="quarter" idx="12"/>
          </p:nvPr>
        </p:nvSpPr>
        <p:spPr/>
        <p:txBody>
          <a:bodyPr/>
          <a:lstStyle/>
          <a:p>
            <a:fld id="{1C24EE8E-FE30-4228-9B82-BF61A6B5BD49}" type="slidenum">
              <a:rPr lang="en-US" smtClean="0"/>
              <a:pPr/>
              <a:t>‹#›</a:t>
            </a:fld>
            <a:endParaRPr lang="en-US" dirty="0"/>
          </a:p>
        </p:txBody>
      </p:sp>
    </p:spTree>
    <p:extLst>
      <p:ext uri="{BB962C8B-B14F-4D97-AF65-F5344CB8AC3E}">
        <p14:creationId xmlns:p14="http://schemas.microsoft.com/office/powerpoint/2010/main" val="927405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899B8-27C1-464E-8CDE-22B29C71E58C}" type="datetime3">
              <a:rPr lang="en-US" smtClean="0"/>
              <a:pPr/>
              <a:t>14 November 2022</a:t>
            </a:fld>
            <a:endParaRPr lang="en-US" dirty="0"/>
          </a:p>
        </p:txBody>
      </p:sp>
      <p:sp>
        <p:nvSpPr>
          <p:cNvPr id="5" name="Footer Placeholder 4"/>
          <p:cNvSpPr>
            <a:spLocks noGrp="1"/>
          </p:cNvSpPr>
          <p:nvPr>
            <p:ph type="ftr" sz="quarter" idx="11"/>
          </p:nvPr>
        </p:nvSpPr>
        <p:spPr/>
        <p:txBody>
          <a:bodyPr/>
          <a:lstStyle/>
          <a:p>
            <a:r>
              <a:rPr lang="en-US" dirty="0"/>
              <a:t>Funmi Roberts, LL.M, FCIArb.</a:t>
            </a:r>
          </a:p>
        </p:txBody>
      </p:sp>
      <p:sp>
        <p:nvSpPr>
          <p:cNvPr id="6" name="Slide Number Placeholder 5"/>
          <p:cNvSpPr>
            <a:spLocks noGrp="1"/>
          </p:cNvSpPr>
          <p:nvPr>
            <p:ph type="sldNum" sz="quarter" idx="12"/>
          </p:nvPr>
        </p:nvSpPr>
        <p:spPr/>
        <p:txBody>
          <a:bodyPr/>
          <a:lstStyle/>
          <a:p>
            <a:fld id="{1C24EE8E-FE30-4228-9B82-BF61A6B5BD49}" type="slidenum">
              <a:rPr lang="en-US" smtClean="0"/>
              <a:pPr/>
              <a:t>‹#›</a:t>
            </a:fld>
            <a:endParaRPr lang="en-US" dirty="0"/>
          </a:p>
        </p:txBody>
      </p:sp>
    </p:spTree>
    <p:extLst>
      <p:ext uri="{BB962C8B-B14F-4D97-AF65-F5344CB8AC3E}">
        <p14:creationId xmlns:p14="http://schemas.microsoft.com/office/powerpoint/2010/main" val="2760446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49712C-EE8C-4FC0-A0AC-7CD54AD45F7F}" type="datetime3">
              <a:rPr lang="en-US" smtClean="0"/>
              <a:pPr/>
              <a:t>14 November 2022</a:t>
            </a:fld>
            <a:endParaRPr lang="en-US" dirty="0"/>
          </a:p>
        </p:txBody>
      </p:sp>
      <p:sp>
        <p:nvSpPr>
          <p:cNvPr id="5" name="Footer Placeholder 4"/>
          <p:cNvSpPr>
            <a:spLocks noGrp="1"/>
          </p:cNvSpPr>
          <p:nvPr>
            <p:ph type="ftr" sz="quarter" idx="11"/>
          </p:nvPr>
        </p:nvSpPr>
        <p:spPr/>
        <p:txBody>
          <a:bodyPr/>
          <a:lstStyle/>
          <a:p>
            <a:r>
              <a:rPr lang="en-US" dirty="0"/>
              <a:t>Funmi Roberts, LL.M, FCIArb.</a:t>
            </a:r>
          </a:p>
        </p:txBody>
      </p:sp>
      <p:sp>
        <p:nvSpPr>
          <p:cNvPr id="6" name="Slide Number Placeholder 5"/>
          <p:cNvSpPr>
            <a:spLocks noGrp="1"/>
          </p:cNvSpPr>
          <p:nvPr>
            <p:ph type="sldNum" sz="quarter" idx="12"/>
          </p:nvPr>
        </p:nvSpPr>
        <p:spPr/>
        <p:txBody>
          <a:bodyPr/>
          <a:lstStyle/>
          <a:p>
            <a:fld id="{1C24EE8E-FE30-4228-9B82-BF61A6B5BD49}" type="slidenum">
              <a:rPr lang="en-US" smtClean="0"/>
              <a:pPr/>
              <a:t>‹#›</a:t>
            </a:fld>
            <a:endParaRPr lang="en-US" dirty="0"/>
          </a:p>
        </p:txBody>
      </p:sp>
    </p:spTree>
    <p:extLst>
      <p:ext uri="{BB962C8B-B14F-4D97-AF65-F5344CB8AC3E}">
        <p14:creationId xmlns:p14="http://schemas.microsoft.com/office/powerpoint/2010/main" val="589313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41E23-D4F4-42EC-B376-ED469C7363DA}" type="datetime3">
              <a:rPr lang="en-US" smtClean="0"/>
              <a:pPr/>
              <a:t>14 November 2022</a:t>
            </a:fld>
            <a:endParaRPr lang="en-US" dirty="0"/>
          </a:p>
        </p:txBody>
      </p:sp>
      <p:sp>
        <p:nvSpPr>
          <p:cNvPr id="5" name="Footer Placeholder 4"/>
          <p:cNvSpPr>
            <a:spLocks noGrp="1"/>
          </p:cNvSpPr>
          <p:nvPr>
            <p:ph type="ftr" sz="quarter" idx="11"/>
          </p:nvPr>
        </p:nvSpPr>
        <p:spPr/>
        <p:txBody>
          <a:bodyPr/>
          <a:lstStyle/>
          <a:p>
            <a:r>
              <a:rPr lang="en-US" dirty="0"/>
              <a:t>Funmi Roberts, LL.M, FCIArb.</a:t>
            </a:r>
          </a:p>
        </p:txBody>
      </p:sp>
      <p:sp>
        <p:nvSpPr>
          <p:cNvPr id="6" name="Slide Number Placeholder 5"/>
          <p:cNvSpPr>
            <a:spLocks noGrp="1"/>
          </p:cNvSpPr>
          <p:nvPr>
            <p:ph type="sldNum" sz="quarter" idx="12"/>
          </p:nvPr>
        </p:nvSpPr>
        <p:spPr/>
        <p:txBody>
          <a:bodyPr/>
          <a:lstStyle/>
          <a:p>
            <a:fld id="{1C24EE8E-FE30-4228-9B82-BF61A6B5BD49}" type="slidenum">
              <a:rPr lang="en-US" smtClean="0"/>
              <a:pPr/>
              <a:t>‹#›</a:t>
            </a:fld>
            <a:endParaRPr lang="en-US" dirty="0"/>
          </a:p>
        </p:txBody>
      </p:sp>
    </p:spTree>
    <p:extLst>
      <p:ext uri="{BB962C8B-B14F-4D97-AF65-F5344CB8AC3E}">
        <p14:creationId xmlns:p14="http://schemas.microsoft.com/office/powerpoint/2010/main" val="3649961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2DDD45-55C2-4C08-A977-749520CBCFBD}" type="datetime3">
              <a:rPr lang="en-US" smtClean="0"/>
              <a:pPr/>
              <a:t>14 November 2022</a:t>
            </a:fld>
            <a:endParaRPr lang="en-US" dirty="0"/>
          </a:p>
        </p:txBody>
      </p:sp>
      <p:sp>
        <p:nvSpPr>
          <p:cNvPr id="6" name="Footer Placeholder 5"/>
          <p:cNvSpPr>
            <a:spLocks noGrp="1"/>
          </p:cNvSpPr>
          <p:nvPr>
            <p:ph type="ftr" sz="quarter" idx="11"/>
          </p:nvPr>
        </p:nvSpPr>
        <p:spPr/>
        <p:txBody>
          <a:bodyPr/>
          <a:lstStyle/>
          <a:p>
            <a:r>
              <a:rPr lang="en-US" dirty="0"/>
              <a:t>Funmi Roberts, LL.M, FCIArb.</a:t>
            </a:r>
          </a:p>
        </p:txBody>
      </p:sp>
      <p:sp>
        <p:nvSpPr>
          <p:cNvPr id="7" name="Slide Number Placeholder 6"/>
          <p:cNvSpPr>
            <a:spLocks noGrp="1"/>
          </p:cNvSpPr>
          <p:nvPr>
            <p:ph type="sldNum" sz="quarter" idx="12"/>
          </p:nvPr>
        </p:nvSpPr>
        <p:spPr/>
        <p:txBody>
          <a:bodyPr/>
          <a:lstStyle/>
          <a:p>
            <a:fld id="{1C24EE8E-FE30-4228-9B82-BF61A6B5BD49}" type="slidenum">
              <a:rPr lang="en-US" smtClean="0"/>
              <a:pPr/>
              <a:t>‹#›</a:t>
            </a:fld>
            <a:endParaRPr lang="en-US" dirty="0"/>
          </a:p>
        </p:txBody>
      </p:sp>
    </p:spTree>
    <p:extLst>
      <p:ext uri="{BB962C8B-B14F-4D97-AF65-F5344CB8AC3E}">
        <p14:creationId xmlns:p14="http://schemas.microsoft.com/office/powerpoint/2010/main" val="3519945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7F1A83-B60E-42DD-B3F7-083672FDB14C}" type="datetime3">
              <a:rPr lang="en-US" smtClean="0"/>
              <a:pPr/>
              <a:t>14 November 2022</a:t>
            </a:fld>
            <a:endParaRPr lang="en-US" dirty="0"/>
          </a:p>
        </p:txBody>
      </p:sp>
      <p:sp>
        <p:nvSpPr>
          <p:cNvPr id="8" name="Footer Placeholder 7"/>
          <p:cNvSpPr>
            <a:spLocks noGrp="1"/>
          </p:cNvSpPr>
          <p:nvPr>
            <p:ph type="ftr" sz="quarter" idx="11"/>
          </p:nvPr>
        </p:nvSpPr>
        <p:spPr/>
        <p:txBody>
          <a:bodyPr/>
          <a:lstStyle/>
          <a:p>
            <a:r>
              <a:rPr lang="en-US" dirty="0"/>
              <a:t>Funmi Roberts, LL.M, FCIArb.</a:t>
            </a:r>
          </a:p>
        </p:txBody>
      </p:sp>
      <p:sp>
        <p:nvSpPr>
          <p:cNvPr id="9" name="Slide Number Placeholder 8"/>
          <p:cNvSpPr>
            <a:spLocks noGrp="1"/>
          </p:cNvSpPr>
          <p:nvPr>
            <p:ph type="sldNum" sz="quarter" idx="12"/>
          </p:nvPr>
        </p:nvSpPr>
        <p:spPr/>
        <p:txBody>
          <a:bodyPr/>
          <a:lstStyle/>
          <a:p>
            <a:fld id="{1C24EE8E-FE30-4228-9B82-BF61A6B5BD49}" type="slidenum">
              <a:rPr lang="en-US" smtClean="0"/>
              <a:pPr/>
              <a:t>‹#›</a:t>
            </a:fld>
            <a:endParaRPr lang="en-US" dirty="0"/>
          </a:p>
        </p:txBody>
      </p:sp>
    </p:spTree>
    <p:extLst>
      <p:ext uri="{BB962C8B-B14F-4D97-AF65-F5344CB8AC3E}">
        <p14:creationId xmlns:p14="http://schemas.microsoft.com/office/powerpoint/2010/main" val="2814928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8EF92A-A9FE-4DED-BBEB-00D4F5CB39E7}" type="datetime3">
              <a:rPr lang="en-US" smtClean="0"/>
              <a:pPr/>
              <a:t>14 November 2022</a:t>
            </a:fld>
            <a:endParaRPr lang="en-US" dirty="0"/>
          </a:p>
        </p:txBody>
      </p:sp>
      <p:sp>
        <p:nvSpPr>
          <p:cNvPr id="4" name="Footer Placeholder 3"/>
          <p:cNvSpPr>
            <a:spLocks noGrp="1"/>
          </p:cNvSpPr>
          <p:nvPr>
            <p:ph type="ftr" sz="quarter" idx="11"/>
          </p:nvPr>
        </p:nvSpPr>
        <p:spPr/>
        <p:txBody>
          <a:bodyPr/>
          <a:lstStyle/>
          <a:p>
            <a:r>
              <a:rPr lang="en-US" dirty="0"/>
              <a:t>Funmi Roberts, LL.M, FCIArb.</a:t>
            </a:r>
          </a:p>
        </p:txBody>
      </p:sp>
      <p:sp>
        <p:nvSpPr>
          <p:cNvPr id="5" name="Slide Number Placeholder 4"/>
          <p:cNvSpPr>
            <a:spLocks noGrp="1"/>
          </p:cNvSpPr>
          <p:nvPr>
            <p:ph type="sldNum" sz="quarter" idx="12"/>
          </p:nvPr>
        </p:nvSpPr>
        <p:spPr/>
        <p:txBody>
          <a:bodyPr/>
          <a:lstStyle/>
          <a:p>
            <a:fld id="{1C24EE8E-FE30-4228-9B82-BF61A6B5BD49}" type="slidenum">
              <a:rPr lang="en-US" smtClean="0"/>
              <a:pPr/>
              <a:t>‹#›</a:t>
            </a:fld>
            <a:endParaRPr lang="en-US" dirty="0"/>
          </a:p>
        </p:txBody>
      </p:sp>
    </p:spTree>
    <p:extLst>
      <p:ext uri="{BB962C8B-B14F-4D97-AF65-F5344CB8AC3E}">
        <p14:creationId xmlns:p14="http://schemas.microsoft.com/office/powerpoint/2010/main" val="1584464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D4EC9-4992-46DA-B6E4-89E8F9AAB728}" type="datetime3">
              <a:rPr lang="en-US" smtClean="0"/>
              <a:pPr/>
              <a:t>14 November 2022</a:t>
            </a:fld>
            <a:endParaRPr lang="en-US" dirty="0"/>
          </a:p>
        </p:txBody>
      </p:sp>
      <p:sp>
        <p:nvSpPr>
          <p:cNvPr id="3" name="Footer Placeholder 2"/>
          <p:cNvSpPr>
            <a:spLocks noGrp="1"/>
          </p:cNvSpPr>
          <p:nvPr>
            <p:ph type="ftr" sz="quarter" idx="11"/>
          </p:nvPr>
        </p:nvSpPr>
        <p:spPr/>
        <p:txBody>
          <a:bodyPr/>
          <a:lstStyle/>
          <a:p>
            <a:r>
              <a:rPr lang="en-US" dirty="0"/>
              <a:t>Funmi Roberts, LL.M, FCIArb.</a:t>
            </a:r>
          </a:p>
        </p:txBody>
      </p:sp>
      <p:sp>
        <p:nvSpPr>
          <p:cNvPr id="4" name="Slide Number Placeholder 3"/>
          <p:cNvSpPr>
            <a:spLocks noGrp="1"/>
          </p:cNvSpPr>
          <p:nvPr>
            <p:ph type="sldNum" sz="quarter" idx="12"/>
          </p:nvPr>
        </p:nvSpPr>
        <p:spPr/>
        <p:txBody>
          <a:bodyPr/>
          <a:lstStyle/>
          <a:p>
            <a:fld id="{1C24EE8E-FE30-4228-9B82-BF61A6B5BD49}" type="slidenum">
              <a:rPr lang="en-US" smtClean="0"/>
              <a:pPr/>
              <a:t>‹#›</a:t>
            </a:fld>
            <a:endParaRPr lang="en-US" dirty="0"/>
          </a:p>
        </p:txBody>
      </p:sp>
    </p:spTree>
    <p:extLst>
      <p:ext uri="{BB962C8B-B14F-4D97-AF65-F5344CB8AC3E}">
        <p14:creationId xmlns:p14="http://schemas.microsoft.com/office/powerpoint/2010/main" val="1180327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CCB7A86-082F-4A50-AE5F-54FE1AF7A28E}" type="datetime3">
              <a:rPr lang="en-US" smtClean="0"/>
              <a:pPr/>
              <a:t>14 November 2022</a:t>
            </a:fld>
            <a:endParaRPr lang="en-US" dirty="0"/>
          </a:p>
        </p:txBody>
      </p:sp>
      <p:sp>
        <p:nvSpPr>
          <p:cNvPr id="6" name="Footer Placeholder 5"/>
          <p:cNvSpPr>
            <a:spLocks noGrp="1"/>
          </p:cNvSpPr>
          <p:nvPr>
            <p:ph type="ftr" sz="quarter" idx="11"/>
          </p:nvPr>
        </p:nvSpPr>
        <p:spPr/>
        <p:txBody>
          <a:bodyPr/>
          <a:lstStyle/>
          <a:p>
            <a:r>
              <a:rPr lang="en-US" dirty="0"/>
              <a:t>Funmi Roberts, LL.M, FCIArb.</a:t>
            </a:r>
          </a:p>
        </p:txBody>
      </p:sp>
      <p:sp>
        <p:nvSpPr>
          <p:cNvPr id="7" name="Slide Number Placeholder 6"/>
          <p:cNvSpPr>
            <a:spLocks noGrp="1"/>
          </p:cNvSpPr>
          <p:nvPr>
            <p:ph type="sldNum" sz="quarter" idx="12"/>
          </p:nvPr>
        </p:nvSpPr>
        <p:spPr/>
        <p:txBody>
          <a:bodyPr/>
          <a:lstStyle/>
          <a:p>
            <a:fld id="{1C24EE8E-FE30-4228-9B82-BF61A6B5BD49}" type="slidenum">
              <a:rPr lang="en-US" smtClean="0"/>
              <a:pPr/>
              <a:t>‹#›</a:t>
            </a:fld>
            <a:endParaRPr lang="en-US" dirty="0"/>
          </a:p>
        </p:txBody>
      </p:sp>
    </p:spTree>
    <p:extLst>
      <p:ext uri="{BB962C8B-B14F-4D97-AF65-F5344CB8AC3E}">
        <p14:creationId xmlns:p14="http://schemas.microsoft.com/office/powerpoint/2010/main" val="2861209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FBCC39-50B0-4E06-94B3-0C1EA3EF53EC}" type="datetime3">
              <a:rPr lang="en-US" smtClean="0"/>
              <a:pPr/>
              <a:t>14 November 2022</a:t>
            </a:fld>
            <a:endParaRPr lang="en-US" dirty="0"/>
          </a:p>
        </p:txBody>
      </p:sp>
      <p:sp>
        <p:nvSpPr>
          <p:cNvPr id="6" name="Footer Placeholder 5"/>
          <p:cNvSpPr>
            <a:spLocks noGrp="1"/>
          </p:cNvSpPr>
          <p:nvPr>
            <p:ph type="ftr" sz="quarter" idx="11"/>
          </p:nvPr>
        </p:nvSpPr>
        <p:spPr/>
        <p:txBody>
          <a:bodyPr/>
          <a:lstStyle/>
          <a:p>
            <a:r>
              <a:rPr lang="en-US" dirty="0"/>
              <a:t>Funmi Roberts, LL.M, FCIArb.</a:t>
            </a:r>
          </a:p>
        </p:txBody>
      </p:sp>
      <p:sp>
        <p:nvSpPr>
          <p:cNvPr id="7" name="Slide Number Placeholder 6"/>
          <p:cNvSpPr>
            <a:spLocks noGrp="1"/>
          </p:cNvSpPr>
          <p:nvPr>
            <p:ph type="sldNum" sz="quarter" idx="12"/>
          </p:nvPr>
        </p:nvSpPr>
        <p:spPr/>
        <p:txBody>
          <a:bodyPr/>
          <a:lstStyle/>
          <a:p>
            <a:fld id="{1C24EE8E-FE30-4228-9B82-BF61A6B5BD49}" type="slidenum">
              <a:rPr lang="en-US" smtClean="0"/>
              <a:pPr/>
              <a:t>‹#›</a:t>
            </a:fld>
            <a:endParaRPr lang="en-US" dirty="0"/>
          </a:p>
        </p:txBody>
      </p:sp>
    </p:spTree>
    <p:extLst>
      <p:ext uri="{BB962C8B-B14F-4D97-AF65-F5344CB8AC3E}">
        <p14:creationId xmlns:p14="http://schemas.microsoft.com/office/powerpoint/2010/main" val="721785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53895C-5D56-4A39-A6E2-F967EBD86734}" type="datetime3">
              <a:rPr lang="en-US" smtClean="0"/>
              <a:pPr/>
              <a:t>14 November 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Funmi Roberts, LL.M, FCIArb.</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24EE8E-FE30-4228-9B82-BF61A6B5BD49}" type="slidenum">
              <a:rPr lang="en-US" smtClean="0"/>
              <a:pPr/>
              <a:t>‹#›</a:t>
            </a:fld>
            <a:endParaRPr lang="en-US" dirty="0"/>
          </a:p>
        </p:txBody>
      </p:sp>
    </p:spTree>
    <p:extLst>
      <p:ext uri="{BB962C8B-B14F-4D97-AF65-F5344CB8AC3E}">
        <p14:creationId xmlns:p14="http://schemas.microsoft.com/office/powerpoint/2010/main" val="112725700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55254156-BAF7-D82F-90FA-34B8A9423FDB}"/>
              </a:ext>
            </a:extLst>
          </p:cNvPr>
          <p:cNvSpPr>
            <a:spLocks noGrp="1" noChangeArrowheads="1"/>
          </p:cNvSpPr>
          <p:nvPr>
            <p:ph type="ctrTitle"/>
          </p:nvPr>
        </p:nvSpPr>
        <p:spPr>
          <a:xfrm>
            <a:off x="365125" y="1344613"/>
            <a:ext cx="8321675" cy="4297362"/>
          </a:xfrm>
        </p:spPr>
        <p:txBody>
          <a:bodyPr/>
          <a:lstStyle/>
          <a:p>
            <a:pPr eaLnBrk="1" hangingPunct="1"/>
            <a:br>
              <a:rPr lang="en-US" altLang="en-GB" dirty="0"/>
            </a:br>
            <a:endParaRPr lang="en-US" altLang="en-GB" dirty="0"/>
          </a:p>
        </p:txBody>
      </p:sp>
      <p:sp>
        <p:nvSpPr>
          <p:cNvPr id="4" name="TextBox 3">
            <a:extLst>
              <a:ext uri="{FF2B5EF4-FFF2-40B4-BE49-F238E27FC236}">
                <a16:creationId xmlns:a16="http://schemas.microsoft.com/office/drawing/2014/main" id="{1FF651B5-369F-B117-DE7C-22F5B4476859}"/>
              </a:ext>
            </a:extLst>
          </p:cNvPr>
          <p:cNvSpPr txBox="1"/>
          <p:nvPr/>
        </p:nvSpPr>
        <p:spPr>
          <a:xfrm>
            <a:off x="365125" y="1714500"/>
            <a:ext cx="866775" cy="300038"/>
          </a:xfrm>
          <a:prstGeom prst="rect">
            <a:avLst/>
          </a:prstGeom>
          <a:noFill/>
        </p:spPr>
        <p:txBody>
          <a:bodyPr>
            <a:spAutoFit/>
          </a:bodyPr>
          <a:lstStyle/>
          <a:p>
            <a:pPr defTabSz="685800" eaLnBrk="1" fontAlgn="auto" hangingPunct="1">
              <a:spcBef>
                <a:spcPts val="0"/>
              </a:spcBef>
              <a:spcAft>
                <a:spcPts val="0"/>
              </a:spcAft>
              <a:defRPr/>
            </a:pPr>
            <a:endParaRPr lang="en-US" sz="1350" dirty="0">
              <a:solidFill>
                <a:prstClr val="black"/>
              </a:solidFill>
              <a:latin typeface="Calibri"/>
            </a:endParaRPr>
          </a:p>
        </p:txBody>
      </p:sp>
      <p:sp>
        <p:nvSpPr>
          <p:cNvPr id="6" name="Rectangle 5">
            <a:extLst>
              <a:ext uri="{FF2B5EF4-FFF2-40B4-BE49-F238E27FC236}">
                <a16:creationId xmlns:a16="http://schemas.microsoft.com/office/drawing/2014/main" id="{FAA6812C-ABC6-4A36-77AB-D4DD5C489947}"/>
              </a:ext>
            </a:extLst>
          </p:cNvPr>
          <p:cNvSpPr/>
          <p:nvPr/>
        </p:nvSpPr>
        <p:spPr>
          <a:xfrm>
            <a:off x="2187575" y="1187450"/>
            <a:ext cx="6259513" cy="56197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b="1" dirty="0">
                <a:solidFill>
                  <a:prstClr val="white"/>
                </a:solidFill>
              </a:rPr>
              <a:t>FUNMI ROBERTS AND CO.</a:t>
            </a:r>
          </a:p>
        </p:txBody>
      </p:sp>
      <p:sp>
        <p:nvSpPr>
          <p:cNvPr id="13" name="Rounded Rectangle 12">
            <a:extLst>
              <a:ext uri="{FF2B5EF4-FFF2-40B4-BE49-F238E27FC236}">
                <a16:creationId xmlns:a16="http://schemas.microsoft.com/office/drawing/2014/main" id="{782F8B19-54FD-87A8-6058-F52572EFE63F}"/>
              </a:ext>
            </a:extLst>
          </p:cNvPr>
          <p:cNvSpPr/>
          <p:nvPr/>
        </p:nvSpPr>
        <p:spPr>
          <a:xfrm>
            <a:off x="2185988" y="2189163"/>
            <a:ext cx="1341437" cy="132556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8" name="Rounded Rectangle 17">
            <a:extLst>
              <a:ext uri="{FF2B5EF4-FFF2-40B4-BE49-F238E27FC236}">
                <a16:creationId xmlns:a16="http://schemas.microsoft.com/office/drawing/2014/main" id="{F099F8B1-AF1E-DA00-43AA-A96265424AA9}"/>
              </a:ext>
            </a:extLst>
          </p:cNvPr>
          <p:cNvSpPr/>
          <p:nvPr/>
        </p:nvSpPr>
        <p:spPr>
          <a:xfrm>
            <a:off x="4624388" y="2203450"/>
            <a:ext cx="1339850" cy="13255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9" name="Rounded Rectangle 18">
            <a:extLst>
              <a:ext uri="{FF2B5EF4-FFF2-40B4-BE49-F238E27FC236}">
                <a16:creationId xmlns:a16="http://schemas.microsoft.com/office/drawing/2014/main" id="{46437C16-1CA6-EC9D-AB78-A398774C81A9}"/>
              </a:ext>
            </a:extLst>
          </p:cNvPr>
          <p:cNvSpPr/>
          <p:nvPr/>
        </p:nvSpPr>
        <p:spPr>
          <a:xfrm>
            <a:off x="7137400" y="2103438"/>
            <a:ext cx="1309688" cy="132556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20" name="Rectangle 19">
            <a:extLst>
              <a:ext uri="{FF2B5EF4-FFF2-40B4-BE49-F238E27FC236}">
                <a16:creationId xmlns:a16="http://schemas.microsoft.com/office/drawing/2014/main" id="{555EE0B9-CF11-2B75-0460-53E307850467}"/>
              </a:ext>
            </a:extLst>
          </p:cNvPr>
          <p:cNvSpPr/>
          <p:nvPr/>
        </p:nvSpPr>
        <p:spPr>
          <a:xfrm>
            <a:off x="365125" y="3713163"/>
            <a:ext cx="8321675" cy="2452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b="1" dirty="0">
                <a:solidFill>
                  <a:prstClr val="black"/>
                </a:solidFill>
                <a:latin typeface="Arial Narrow" panose="020B0606020202030204" pitchFamily="34" charset="0"/>
              </a:rPr>
              <a:t>NIGERIA’S NEW ARBITRATION AND MEDIATION ACT: IMPLICATION FOR DISPUTE SETTLEMENT IN NIGERIA/ 3</a:t>
            </a:r>
            <a:r>
              <a:rPr lang="en-US" b="1" baseline="30000" dirty="0">
                <a:solidFill>
                  <a:prstClr val="black"/>
                </a:solidFill>
                <a:latin typeface="Arial Narrow" panose="020B0606020202030204" pitchFamily="34" charset="0"/>
              </a:rPr>
              <a:t>RD</a:t>
            </a:r>
            <a:r>
              <a:rPr lang="en-US" b="1" dirty="0">
                <a:solidFill>
                  <a:prstClr val="black"/>
                </a:solidFill>
                <a:latin typeface="Arial Narrow" panose="020B0606020202030204" pitchFamily="34" charset="0"/>
              </a:rPr>
              <a:t> PARTY FUNDING AND ITS IMPACT ON ARBITRATION</a:t>
            </a:r>
          </a:p>
          <a:p>
            <a:pPr algn="ctr" defTabSz="685800" eaLnBrk="1" fontAlgn="auto" hangingPunct="1">
              <a:spcBef>
                <a:spcPts val="0"/>
              </a:spcBef>
              <a:spcAft>
                <a:spcPts val="0"/>
              </a:spcAft>
              <a:defRPr/>
            </a:pPr>
            <a:r>
              <a:rPr lang="en-US" dirty="0">
                <a:solidFill>
                  <a:prstClr val="black"/>
                </a:solidFill>
                <a:latin typeface="Arial Narrow" panose="020B0606020202030204" pitchFamily="34" charset="0"/>
              </a:rPr>
              <a:t>By </a:t>
            </a:r>
          </a:p>
          <a:p>
            <a:pPr algn="ctr" defTabSz="685800" eaLnBrk="1" fontAlgn="auto" hangingPunct="1">
              <a:spcBef>
                <a:spcPts val="0"/>
              </a:spcBef>
              <a:spcAft>
                <a:spcPts val="0"/>
              </a:spcAft>
              <a:defRPr/>
            </a:pPr>
            <a:r>
              <a:rPr lang="en-US" b="1" dirty="0">
                <a:solidFill>
                  <a:prstClr val="black"/>
                </a:solidFill>
                <a:latin typeface="Arial Narrow" panose="020B0606020202030204" pitchFamily="34" charset="0"/>
              </a:rPr>
              <a:t>MRS. FUNMI ROBERTS, LL.M, C.Arb</a:t>
            </a:r>
          </a:p>
          <a:p>
            <a:pPr algn="ctr" defTabSz="685800" eaLnBrk="1" fontAlgn="auto" hangingPunct="1">
              <a:spcBef>
                <a:spcPts val="0"/>
              </a:spcBef>
              <a:spcAft>
                <a:spcPts val="0"/>
              </a:spcAft>
              <a:defRPr/>
            </a:pPr>
            <a:r>
              <a:rPr lang="en-US" b="1" dirty="0">
                <a:solidFill>
                  <a:prstClr val="black"/>
                </a:solidFill>
                <a:latin typeface="Arial Narrow" panose="020B0606020202030204" pitchFamily="34" charset="0"/>
              </a:rPr>
              <a:t>DELIVERED AT THE 2022 CONFERENCE OF THE NIGERIAN INSTITUTE OF CHARTERED ARBITRATORS </a:t>
            </a:r>
          </a:p>
          <a:p>
            <a:pPr algn="ctr" defTabSz="685800" eaLnBrk="1" fontAlgn="auto" hangingPunct="1">
              <a:spcBef>
                <a:spcPts val="0"/>
              </a:spcBef>
              <a:spcAft>
                <a:spcPts val="0"/>
              </a:spcAft>
              <a:defRPr/>
            </a:pPr>
            <a:r>
              <a:rPr lang="en-US" dirty="0">
                <a:solidFill>
                  <a:prstClr val="black"/>
                </a:solidFill>
                <a:latin typeface="Arial Narrow" panose="020B0606020202030204" pitchFamily="34" charset="0"/>
              </a:rPr>
              <a:t>On </a:t>
            </a:r>
          </a:p>
          <a:p>
            <a:pPr algn="ctr" defTabSz="685800" eaLnBrk="1" fontAlgn="auto" hangingPunct="1">
              <a:spcBef>
                <a:spcPts val="0"/>
              </a:spcBef>
              <a:spcAft>
                <a:spcPts val="0"/>
              </a:spcAft>
              <a:defRPr/>
            </a:pPr>
            <a:r>
              <a:rPr lang="en-US" b="1" dirty="0">
                <a:solidFill>
                  <a:prstClr val="black"/>
                </a:solidFill>
                <a:latin typeface="Arial Narrow" panose="020B0606020202030204" pitchFamily="34" charset="0"/>
              </a:rPr>
              <a:t>25</a:t>
            </a:r>
            <a:r>
              <a:rPr lang="en-US" b="1" baseline="30000" dirty="0">
                <a:solidFill>
                  <a:prstClr val="black"/>
                </a:solidFill>
                <a:latin typeface="Arial Narrow" panose="020B0606020202030204" pitchFamily="34" charset="0"/>
              </a:rPr>
              <a:t>TH</a:t>
            </a:r>
            <a:r>
              <a:rPr lang="en-US" b="1" dirty="0">
                <a:solidFill>
                  <a:prstClr val="black"/>
                </a:solidFill>
                <a:latin typeface="Arial Narrow" panose="020B0606020202030204" pitchFamily="34" charset="0"/>
              </a:rPr>
              <a:t> NOVEMBER 2022  </a:t>
            </a:r>
          </a:p>
        </p:txBody>
      </p:sp>
      <p:pic>
        <p:nvPicPr>
          <p:cNvPr id="3081" name="Picture 20" descr="FRC LOGO">
            <a:extLst>
              <a:ext uri="{FF2B5EF4-FFF2-40B4-BE49-F238E27FC236}">
                <a16:creationId xmlns:a16="http://schemas.microsoft.com/office/drawing/2014/main" id="{F8024B04-2383-62EA-982F-CCB40883F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1187450"/>
            <a:ext cx="16351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Slide Number Placeholder 4">
            <a:extLst>
              <a:ext uri="{FF2B5EF4-FFF2-40B4-BE49-F238E27FC236}">
                <a16:creationId xmlns:a16="http://schemas.microsoft.com/office/drawing/2014/main" id="{8665EF08-CE19-5FCE-059F-49BF9B9F3D01}"/>
              </a:ext>
            </a:extLst>
          </p:cNvPr>
          <p:cNvSpPr>
            <a:spLocks noGrp="1" noChangeArrowheads="1"/>
          </p:cNvSpPr>
          <p:nvPr>
            <p:ph type="sldNum" sz="quarter" idx="12"/>
          </p:nvPr>
        </p:nvSpPr>
        <p:spPr bwMode="auto">
          <a:xfrm>
            <a:off x="8447088" y="5392738"/>
            <a:ext cx="239712" cy="506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GB" sz="1500" b="1" dirty="0">
                <a:solidFill>
                  <a:srgbClr val="898989"/>
                </a:solidFill>
              </a:rPr>
              <a:t>1</a:t>
            </a:r>
          </a:p>
        </p:txBody>
      </p:sp>
      <p:sp>
        <p:nvSpPr>
          <p:cNvPr id="11" name="Rounded Rectangle 10">
            <a:extLst>
              <a:ext uri="{FF2B5EF4-FFF2-40B4-BE49-F238E27FC236}">
                <a16:creationId xmlns:a16="http://schemas.microsoft.com/office/drawing/2014/main" id="{1616394B-82A4-5432-4D60-B79FEA8BD13B}"/>
              </a:ext>
            </a:extLst>
          </p:cNvPr>
          <p:cNvSpPr/>
          <p:nvPr/>
        </p:nvSpPr>
        <p:spPr>
          <a:xfrm>
            <a:off x="2187575" y="2203450"/>
            <a:ext cx="1339850" cy="13255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2" name="Rounded Rectangle 11">
            <a:extLst>
              <a:ext uri="{FF2B5EF4-FFF2-40B4-BE49-F238E27FC236}">
                <a16:creationId xmlns:a16="http://schemas.microsoft.com/office/drawing/2014/main" id="{2EDCFBC7-66FC-CF5B-6693-ABA90E6B515A}"/>
              </a:ext>
            </a:extLst>
          </p:cNvPr>
          <p:cNvSpPr/>
          <p:nvPr/>
        </p:nvSpPr>
        <p:spPr>
          <a:xfrm>
            <a:off x="1671638" y="2189163"/>
            <a:ext cx="1855787" cy="132556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pic>
        <p:nvPicPr>
          <p:cNvPr id="3085" name="Picture 2">
            <a:extLst>
              <a:ext uri="{FF2B5EF4-FFF2-40B4-BE49-F238E27FC236}">
                <a16:creationId xmlns:a16="http://schemas.microsoft.com/office/drawing/2014/main" id="{FE2E988C-BACE-E7DD-0878-D9AA11061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2098675"/>
            <a:ext cx="1979612"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6">
            <a:extLst>
              <a:ext uri="{FF2B5EF4-FFF2-40B4-BE49-F238E27FC236}">
                <a16:creationId xmlns:a16="http://schemas.microsoft.com/office/drawing/2014/main" id="{91AC05FC-6E43-563C-1629-18E4D3DB4F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450" y="2012950"/>
            <a:ext cx="20351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7">
            <a:extLst>
              <a:ext uri="{FF2B5EF4-FFF2-40B4-BE49-F238E27FC236}">
                <a16:creationId xmlns:a16="http://schemas.microsoft.com/office/drawing/2014/main" id="{803A3E64-75BD-B42A-2EFE-9DF4622AC3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1946275"/>
            <a:ext cx="21082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2800" b="1" cap="small" dirty="0">
                <a:latin typeface="Arial Narrow" panose="020B0606020202030204" pitchFamily="34" charset="0"/>
              </a:rPr>
              <a:t>presentation format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1676136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C749712C-EE8C-4FC0-A0AC-7CD54AD45F7F}" type="datetime3">
              <a:rPr lang="en-US" smtClean="0"/>
              <a:pPr/>
              <a:t>14 November 2022</a:t>
            </a:fld>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10</a:t>
            </a:fld>
            <a:endParaRPr lang="en-US" dirty="0"/>
          </a:p>
        </p:txBody>
      </p:sp>
      <p:pic>
        <p:nvPicPr>
          <p:cNvPr id="7" name="Picture 6" descr="FRC LOGO"/>
          <p:cNvPicPr/>
          <p:nvPr/>
        </p:nvPicPr>
        <p:blipFill>
          <a:blip r:embed="rId7"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46731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400" b="1" dirty="0">
                <a:latin typeface="Arial Narrow" panose="020B0606020202030204" pitchFamily="34" charset="0"/>
              </a:rPr>
              <a:t>KEY DEFINITIONS </a:t>
            </a:r>
            <a:r>
              <a:rPr lang="en-US" sz="2800" dirty="0">
                <a:latin typeface="Arial Narrow" panose="020B0606020202030204" pitchFamily="34" charset="0"/>
              </a:rPr>
              <a:t>(Contd)</a:t>
            </a:r>
            <a:br>
              <a:rPr lang="en-US" sz="1800" dirty="0">
                <a:effectLst/>
              </a:rPr>
            </a:br>
            <a:endParaRPr lang="en-US" sz="2800"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19713307"/>
              </p:ext>
            </p:extLst>
          </p:nvPr>
        </p:nvGraphicFramePr>
        <p:xfrm>
          <a:off x="457200" y="1371600"/>
          <a:ext cx="8229600" cy="475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3BAECAF1-DF90-4082-BD74-802C6E9225E4}" type="datetime3">
              <a:rPr lang="en-US" smtClean="0"/>
              <a:pPr/>
              <a:t>14 November 2022</a:t>
            </a:fld>
            <a:endParaRPr lang="en-US" dirty="0"/>
          </a:p>
        </p:txBody>
      </p:sp>
      <p:sp>
        <p:nvSpPr>
          <p:cNvPr id="6" name="Footer Placeholder 5"/>
          <p:cNvSpPr>
            <a:spLocks noGrp="1"/>
          </p:cNvSpPr>
          <p:nvPr>
            <p:ph type="ftr" sz="quarter" idx="11"/>
          </p:nvPr>
        </p:nvSpPr>
        <p:spPr/>
        <p:txBody>
          <a:bodyPr/>
          <a:lstStyle/>
          <a:p>
            <a:r>
              <a:rPr lang="en-US" dirty="0"/>
              <a:t>Funmi Roberts, LL.M, </a:t>
            </a:r>
            <a:r>
              <a:rPr lang="en-US" dirty="0" err="1"/>
              <a:t>C.Arb;F.IoD</a:t>
            </a:r>
            <a:endParaRPr lang="en-US" dirty="0"/>
          </a:p>
        </p:txBody>
      </p:sp>
      <p:sp>
        <p:nvSpPr>
          <p:cNvPr id="7" name="Slide Number Placeholder 6"/>
          <p:cNvSpPr>
            <a:spLocks noGrp="1"/>
          </p:cNvSpPr>
          <p:nvPr>
            <p:ph type="sldNum" sz="quarter" idx="12"/>
          </p:nvPr>
        </p:nvSpPr>
        <p:spPr/>
        <p:txBody>
          <a:bodyPr/>
          <a:lstStyle/>
          <a:p>
            <a:fld id="{1C24EE8E-FE30-4228-9B82-BF61A6B5BD49}" type="slidenum">
              <a:rPr lang="en-US" smtClean="0"/>
              <a:pPr/>
              <a:t>11</a:t>
            </a:fld>
            <a:endParaRPr lang="en-US" dirty="0"/>
          </a:p>
        </p:txBody>
      </p:sp>
      <p:pic>
        <p:nvPicPr>
          <p:cNvPr id="8" name="Picture 7" descr="FRC LOGO"/>
          <p:cNvPicPr/>
          <p:nvPr/>
        </p:nvPicPr>
        <p:blipFill>
          <a:blip r:embed="rId7" cstate="print"/>
          <a:srcRect/>
          <a:stretch>
            <a:fillRect/>
          </a:stretch>
        </p:blipFill>
        <p:spPr bwMode="auto">
          <a:xfrm>
            <a:off x="0" y="6248400"/>
            <a:ext cx="1320800" cy="387350"/>
          </a:xfrm>
          <a:prstGeom prst="rect">
            <a:avLst/>
          </a:prstGeom>
          <a:noFill/>
          <a:ln w="9525">
            <a:noFill/>
            <a:miter lim="800000"/>
            <a:headEnd/>
            <a:tailEnd/>
          </a:ln>
        </p:spPr>
      </p:pic>
      <p:pic>
        <p:nvPicPr>
          <p:cNvPr id="9" name="Picture 8" descr="FRC LOGO"/>
          <p:cNvPicPr/>
          <p:nvPr/>
        </p:nvPicPr>
        <p:blipFill>
          <a:blip r:embed="rId7"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3581193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4000" dirty="0">
                <a:latin typeface="Arial Narrow" panose="020B0606020202030204" pitchFamily="34" charset="0"/>
              </a:rPr>
            </a:br>
            <a:r>
              <a:rPr lang="en-US" sz="2800" dirty="0">
                <a:latin typeface="Arial Narrow" panose="020B0606020202030204" pitchFamily="34" charset="0"/>
              </a:rPr>
              <a:t>(</a:t>
            </a:r>
            <a:r>
              <a:rPr lang="en-US" sz="2800" b="1" cap="small" dirty="0">
                <a:latin typeface="Arial Narrow" panose="020B0606020202030204" pitchFamily="34" charset="0"/>
              </a:rPr>
              <a:t>key definitions </a:t>
            </a:r>
            <a:r>
              <a:rPr lang="en-US" sz="2800" dirty="0">
                <a:latin typeface="Arial Narrow" panose="020B0606020202030204" pitchFamily="34" charset="0"/>
              </a:rPr>
              <a:t>Contd)</a:t>
            </a:r>
            <a:br>
              <a:rPr lang="en-US" sz="2800" dirty="0">
                <a:effectLst/>
              </a:rPr>
            </a:br>
            <a:endParaRPr lang="en-US"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634225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3BAECAF1-DF90-4082-BD74-802C6E9225E4}" type="datetime3">
              <a:rPr lang="en-US" smtClean="0"/>
              <a:pPr/>
              <a:t>14 November 2022</a:t>
            </a:fld>
            <a:endParaRPr lang="en-US" dirty="0"/>
          </a:p>
        </p:txBody>
      </p:sp>
      <p:sp>
        <p:nvSpPr>
          <p:cNvPr id="6" name="Footer Placeholder 5"/>
          <p:cNvSpPr>
            <a:spLocks noGrp="1"/>
          </p:cNvSpPr>
          <p:nvPr>
            <p:ph type="ftr" sz="quarter" idx="11"/>
          </p:nvPr>
        </p:nvSpPr>
        <p:spPr/>
        <p:txBody>
          <a:bodyPr/>
          <a:lstStyle/>
          <a:p>
            <a:r>
              <a:rPr lang="en-US" dirty="0"/>
              <a:t>Funmi Roberts, LL.M, </a:t>
            </a:r>
            <a:r>
              <a:rPr lang="en-US" dirty="0" err="1"/>
              <a:t>C.Arb;F.IoD</a:t>
            </a:r>
            <a:endParaRPr lang="en-US" dirty="0"/>
          </a:p>
        </p:txBody>
      </p:sp>
      <p:sp>
        <p:nvSpPr>
          <p:cNvPr id="7" name="Slide Number Placeholder 6"/>
          <p:cNvSpPr>
            <a:spLocks noGrp="1"/>
          </p:cNvSpPr>
          <p:nvPr>
            <p:ph type="sldNum" sz="quarter" idx="12"/>
          </p:nvPr>
        </p:nvSpPr>
        <p:spPr/>
        <p:txBody>
          <a:bodyPr/>
          <a:lstStyle/>
          <a:p>
            <a:fld id="{1C24EE8E-FE30-4228-9B82-BF61A6B5BD49}" type="slidenum">
              <a:rPr lang="en-US" smtClean="0"/>
              <a:pPr/>
              <a:t>12</a:t>
            </a:fld>
            <a:endParaRPr lang="en-US" dirty="0"/>
          </a:p>
        </p:txBody>
      </p:sp>
      <p:pic>
        <p:nvPicPr>
          <p:cNvPr id="8" name="Picture 7" descr="FRC LOGO"/>
          <p:cNvPicPr/>
          <p:nvPr/>
        </p:nvPicPr>
        <p:blipFill>
          <a:blip r:embed="rId7" cstate="print"/>
          <a:srcRect/>
          <a:stretch>
            <a:fillRect/>
          </a:stretch>
        </p:blipFill>
        <p:spPr bwMode="auto">
          <a:xfrm>
            <a:off x="0" y="6248400"/>
            <a:ext cx="1320800" cy="387350"/>
          </a:xfrm>
          <a:prstGeom prst="rect">
            <a:avLst/>
          </a:prstGeom>
          <a:noFill/>
          <a:ln w="9525">
            <a:noFill/>
            <a:miter lim="800000"/>
            <a:headEnd/>
            <a:tailEnd/>
          </a:ln>
        </p:spPr>
      </p:pic>
      <p:pic>
        <p:nvPicPr>
          <p:cNvPr id="9" name="Picture 8" descr="FRC LOGO"/>
          <p:cNvPicPr/>
          <p:nvPr/>
        </p:nvPicPr>
        <p:blipFill>
          <a:blip r:embed="rId7"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2180890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72" y="183422"/>
            <a:ext cx="8229600" cy="1143000"/>
          </a:xfrm>
        </p:spPr>
        <p:txBody>
          <a:bodyPr>
            <a:normAutofit/>
          </a:bodyPr>
          <a:lstStyle/>
          <a:p>
            <a:pPr algn="ctr"/>
            <a:r>
              <a:rPr lang="en-US" sz="3000" b="1" cap="small" dirty="0">
                <a:latin typeface="Arial Narrow" panose="020B0606020202030204" pitchFamily="34" charset="0"/>
              </a:rPr>
              <a:t>key definitions </a:t>
            </a:r>
            <a:r>
              <a:rPr lang="en-US" sz="2400" dirty="0"/>
              <a:t>(Contd)</a:t>
            </a:r>
          </a:p>
        </p:txBody>
      </p:sp>
      <p:sp>
        <p:nvSpPr>
          <p:cNvPr id="3" name="Text Placeholder 2"/>
          <p:cNvSpPr>
            <a:spLocks noGrp="1"/>
          </p:cNvSpPr>
          <p:nvPr>
            <p:ph type="body" idx="1"/>
          </p:nvPr>
        </p:nvSpPr>
        <p:spPr>
          <a:xfrm>
            <a:off x="533400" y="1371600"/>
            <a:ext cx="3868340" cy="533400"/>
          </a:xfrm>
        </p:spPr>
        <p:txBody>
          <a:bodyPr>
            <a:normAutofit/>
          </a:bodyPr>
          <a:lstStyle/>
          <a:p>
            <a:r>
              <a:rPr lang="en-US" sz="2400" dirty="0"/>
              <a:t>ACA </a:t>
            </a:r>
            <a:r>
              <a:rPr lang="en-US" sz="2400" b="1" dirty="0">
                <a:solidFill>
                  <a:srgbClr val="FF0000"/>
                </a:solidFill>
              </a:rPr>
              <a:t>Sec. 1</a:t>
            </a:r>
            <a:r>
              <a:rPr lang="en-US" sz="2400" dirty="0">
                <a:solidFill>
                  <a:srgbClr val="FF0000"/>
                </a:solidFill>
              </a:rPr>
              <a:t> </a:t>
            </a:r>
          </a:p>
        </p:txBody>
      </p:sp>
      <p:sp>
        <p:nvSpPr>
          <p:cNvPr id="5" name="Content Placeholder 4"/>
          <p:cNvSpPr>
            <a:spLocks noGrp="1"/>
          </p:cNvSpPr>
          <p:nvPr>
            <p:ph sz="half" idx="2"/>
          </p:nvPr>
        </p:nvSpPr>
        <p:spPr>
          <a:xfrm>
            <a:off x="629842" y="1950178"/>
            <a:ext cx="3868340" cy="4239485"/>
          </a:xfrm>
        </p:spPr>
        <p:txBody>
          <a:bodyPr>
            <a:normAutofit fontScale="25000" lnSpcReduction="20000"/>
          </a:bodyPr>
          <a:lstStyle/>
          <a:p>
            <a:pPr marL="109728" indent="0">
              <a:buNone/>
            </a:pPr>
            <a:r>
              <a:rPr lang="en-US" sz="7400" b="1" dirty="0">
                <a:latin typeface="Arial Narrow" panose="020B0606020202030204" pitchFamily="34" charset="0"/>
              </a:rPr>
              <a:t>Description of Arbitration Agreement</a:t>
            </a:r>
            <a:r>
              <a:rPr lang="en-US" sz="7400" dirty="0">
                <a:latin typeface="Arial Narrow" panose="020B0606020202030204" pitchFamily="34" charset="0"/>
              </a:rPr>
              <a:t>.</a:t>
            </a:r>
          </a:p>
          <a:p>
            <a:pPr marL="109728" indent="0" algn="just">
              <a:buNone/>
            </a:pPr>
            <a:r>
              <a:rPr lang="en-GB" sz="7400" dirty="0">
                <a:latin typeface="Arial Narrow" panose="020B0606020202030204" pitchFamily="34" charset="0"/>
              </a:rPr>
              <a:t>Every arbitration agreement shall be in writing contained-</a:t>
            </a:r>
            <a:endParaRPr lang="en-US" sz="7400" dirty="0">
              <a:latin typeface="Arial Narrow" panose="020B0606020202030204" pitchFamily="34" charset="0"/>
            </a:endParaRPr>
          </a:p>
          <a:p>
            <a:pPr marL="109728" indent="0" algn="just">
              <a:buNone/>
            </a:pPr>
            <a:r>
              <a:rPr lang="en-GB" sz="7400" i="1" dirty="0">
                <a:latin typeface="Arial Narrow" panose="020B0606020202030204" pitchFamily="34" charset="0"/>
              </a:rPr>
              <a:t>(a)</a:t>
            </a:r>
            <a:r>
              <a:rPr lang="en-GB" sz="7400" dirty="0">
                <a:latin typeface="Arial Narrow" panose="020B0606020202030204" pitchFamily="34" charset="0"/>
              </a:rPr>
              <a:t> in a document signed by 	the parties; or</a:t>
            </a:r>
            <a:endParaRPr lang="en-US" sz="7400" dirty="0">
              <a:latin typeface="Arial Narrow" panose="020B0606020202030204" pitchFamily="34" charset="0"/>
            </a:endParaRPr>
          </a:p>
          <a:p>
            <a:pPr marL="109728" indent="0" algn="just">
              <a:buNone/>
            </a:pPr>
            <a:endParaRPr lang="en-GB" sz="7400" i="1" dirty="0">
              <a:latin typeface="Arial Narrow" panose="020B0606020202030204" pitchFamily="34" charset="0"/>
            </a:endParaRPr>
          </a:p>
          <a:p>
            <a:pPr marL="109728" indent="0" algn="just">
              <a:buNone/>
            </a:pPr>
            <a:r>
              <a:rPr lang="en-GB" sz="7400" i="1" dirty="0">
                <a:latin typeface="Arial Narrow" panose="020B0606020202030204" pitchFamily="34" charset="0"/>
              </a:rPr>
              <a:t>(b)</a:t>
            </a:r>
            <a:r>
              <a:rPr lang="en-GB" sz="7400" dirty="0">
                <a:latin typeface="Arial Narrow" panose="020B0606020202030204" pitchFamily="34" charset="0"/>
              </a:rPr>
              <a:t> in an exchange of 	letters, telex, telegrams or 	other means of communication which provide a record of the arbitration agreement; or</a:t>
            </a:r>
            <a:endParaRPr lang="en-US" sz="7400" dirty="0">
              <a:latin typeface="Arial Narrow" panose="020B0606020202030204" pitchFamily="34" charset="0"/>
            </a:endParaRPr>
          </a:p>
          <a:p>
            <a:pPr marL="109728" indent="0" algn="just">
              <a:buNone/>
            </a:pPr>
            <a:r>
              <a:rPr lang="en-GB" sz="7400" i="1" dirty="0">
                <a:latin typeface="Arial Narrow" panose="020B0606020202030204" pitchFamily="34" charset="0"/>
              </a:rPr>
              <a:t>(c)</a:t>
            </a:r>
            <a:r>
              <a:rPr lang="en-GB" sz="7400" dirty="0">
                <a:latin typeface="Arial Narrow" panose="020B0606020202030204" pitchFamily="34" charset="0"/>
              </a:rPr>
              <a:t> in an exchange of points of claim an of defence in which the existence of an arbitration agreement is alleged by one party and denied by another.</a:t>
            </a:r>
            <a:endParaRPr lang="en-US" sz="7400" dirty="0">
              <a:latin typeface="Arial Narrow" panose="020B0606020202030204" pitchFamily="34" charset="0"/>
            </a:endParaRPr>
          </a:p>
          <a:p>
            <a:pPr marL="109728" indent="0">
              <a:buNone/>
            </a:pPr>
            <a:endParaRPr lang="en-US" dirty="0"/>
          </a:p>
        </p:txBody>
      </p:sp>
      <p:sp>
        <p:nvSpPr>
          <p:cNvPr id="4" name="Text Placeholder 3"/>
          <p:cNvSpPr>
            <a:spLocks noGrp="1"/>
          </p:cNvSpPr>
          <p:nvPr>
            <p:ph type="body" sz="quarter" idx="3"/>
          </p:nvPr>
        </p:nvSpPr>
        <p:spPr>
          <a:xfrm>
            <a:off x="4629150" y="1371600"/>
            <a:ext cx="3887391" cy="488090"/>
          </a:xfrm>
        </p:spPr>
        <p:txBody>
          <a:bodyPr>
            <a:normAutofit/>
          </a:bodyPr>
          <a:lstStyle/>
          <a:p>
            <a:r>
              <a:rPr lang="en-US" sz="2400" dirty="0"/>
              <a:t>THE BILL </a:t>
            </a:r>
            <a:r>
              <a:rPr lang="en-US" sz="2400" b="1" dirty="0">
                <a:solidFill>
                  <a:srgbClr val="FF0000"/>
                </a:solidFill>
              </a:rPr>
              <a:t>Sec.2</a:t>
            </a:r>
            <a:endParaRPr lang="en-US" sz="2400" dirty="0"/>
          </a:p>
        </p:txBody>
      </p:sp>
      <p:sp>
        <p:nvSpPr>
          <p:cNvPr id="6" name="Content Placeholder 5"/>
          <p:cNvSpPr>
            <a:spLocks noGrp="1"/>
          </p:cNvSpPr>
          <p:nvPr>
            <p:ph sz="quarter" idx="4"/>
          </p:nvPr>
        </p:nvSpPr>
        <p:spPr>
          <a:xfrm>
            <a:off x="4629150" y="1904868"/>
            <a:ext cx="3887391" cy="4284795"/>
          </a:xfrm>
        </p:spPr>
        <p:txBody>
          <a:bodyPr>
            <a:normAutofit fontScale="25000" lnSpcReduction="20000"/>
          </a:bodyPr>
          <a:lstStyle/>
          <a:p>
            <a:pPr marL="109728" indent="0">
              <a:buNone/>
            </a:pPr>
            <a:r>
              <a:rPr lang="en-US" sz="8000" b="1" dirty="0"/>
              <a:t>Extends the requirement for writing to include:</a:t>
            </a:r>
          </a:p>
          <a:p>
            <a:pPr lvl="0" algn="just">
              <a:buFont typeface="Wingdings" panose="05000000000000000000" pitchFamily="2" charset="2"/>
              <a:buChar char="ü"/>
            </a:pPr>
            <a:r>
              <a:rPr lang="en-US" sz="8000" b="1" i="1" dirty="0"/>
              <a:t>‘</a:t>
            </a:r>
            <a:r>
              <a:rPr lang="en-US" sz="8000" i="1" dirty="0"/>
              <a:t>an electronic communication’ if the information contained therein is accessible so as to be useable for subsequent reference; </a:t>
            </a:r>
          </a:p>
          <a:p>
            <a:pPr lvl="0" algn="just">
              <a:buFont typeface="Wingdings" panose="05000000000000000000" pitchFamily="2" charset="2"/>
              <a:buChar char="ü"/>
            </a:pPr>
            <a:r>
              <a:rPr lang="en-US" sz="8000" i="1" dirty="0"/>
              <a:t>‘electronic communication’ which means any communication that the parties make by means of data messages; </a:t>
            </a:r>
          </a:p>
          <a:p>
            <a:pPr lvl="0" algn="just">
              <a:buFont typeface="Wingdings" panose="05000000000000000000" pitchFamily="2" charset="2"/>
              <a:buChar char="ü"/>
            </a:pPr>
            <a:r>
              <a:rPr lang="en-US" sz="8000" i="1" dirty="0"/>
              <a:t>‘data message’ which means information generated, sent, received or stored by electronic, magnetic, optical or similar means, including, but not limited to, electronic data interchange (EDI), electronic mail, telegram, telex or telecopy’.</a:t>
            </a:r>
            <a:endParaRPr lang="en-US" sz="8000" dirty="0"/>
          </a:p>
          <a:p>
            <a:pPr marL="109728" indent="0">
              <a:buNone/>
            </a:pPr>
            <a:r>
              <a:rPr lang="en-US" sz="8000" dirty="0"/>
              <a:t> </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Funmi Roberts, LL.M, </a:t>
            </a:r>
            <a:r>
              <a:rPr lang="en-US" dirty="0" err="1"/>
              <a:t>C.Arb;F.IoD</a:t>
            </a:r>
            <a:endParaRPr lang="en-US" dirty="0"/>
          </a:p>
        </p:txBody>
      </p:sp>
      <p:sp>
        <p:nvSpPr>
          <p:cNvPr id="9" name="Slide Number Placeholder 8"/>
          <p:cNvSpPr>
            <a:spLocks noGrp="1"/>
          </p:cNvSpPr>
          <p:nvPr>
            <p:ph type="sldNum" sz="quarter" idx="12"/>
          </p:nvPr>
        </p:nvSpPr>
        <p:spPr/>
        <p:txBody>
          <a:bodyPr/>
          <a:lstStyle/>
          <a:p>
            <a:fld id="{1C24EE8E-FE30-4228-9B82-BF61A6B5BD49}" type="slidenum">
              <a:rPr lang="en-US" smtClean="0"/>
              <a:pPr/>
              <a:t>13</a:t>
            </a:fld>
            <a:endParaRPr lang="en-US" dirty="0"/>
          </a:p>
        </p:txBody>
      </p:sp>
      <p:pic>
        <p:nvPicPr>
          <p:cNvPr id="10" name="Picture 9" descr="FRC LOGO">
            <a:extLst>
              <a:ext uri="{FF2B5EF4-FFF2-40B4-BE49-F238E27FC236}">
                <a16:creationId xmlns:a16="http://schemas.microsoft.com/office/drawing/2014/main" id="{D3108B76-5416-1CFA-B747-6AB2342ABC11}"/>
              </a:ext>
            </a:extLst>
          </p:cNvPr>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1408943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latin typeface="Arial Narrow" panose="020B0606020202030204" pitchFamily="34" charset="0"/>
              </a:rPr>
              <a:t>DEALING WITH EXISTING AMBIGUITIES: </a:t>
            </a:r>
            <a:r>
              <a:rPr lang="en-US" sz="2800" dirty="0">
                <a:solidFill>
                  <a:srgbClr val="FF0000"/>
                </a:solidFill>
                <a:latin typeface="Arial Narrow" panose="020B0606020202030204" pitchFamily="34" charset="0"/>
              </a:rPr>
              <a:t>Sec 4 &amp; 5</a:t>
            </a:r>
          </a:p>
        </p:txBody>
      </p:sp>
      <p:sp>
        <p:nvSpPr>
          <p:cNvPr id="3" name="Content Placeholder 2"/>
          <p:cNvSpPr>
            <a:spLocks noGrp="1"/>
          </p:cNvSpPr>
          <p:nvPr>
            <p:ph idx="1"/>
          </p:nvPr>
        </p:nvSpPr>
        <p:spPr/>
        <p:txBody>
          <a:bodyPr>
            <a:normAutofit fontScale="92500" lnSpcReduction="20000"/>
          </a:bodyPr>
          <a:lstStyle/>
          <a:p>
            <a:pPr algn="just"/>
            <a:r>
              <a:rPr lang="en-US" sz="2800" dirty="0">
                <a:latin typeface="Arial Narrow" panose="020B0606020202030204" pitchFamily="34" charset="0"/>
              </a:rPr>
              <a:t>Confusion caused by </a:t>
            </a:r>
            <a:r>
              <a:rPr lang="en-US" sz="2800" b="1" dirty="0">
                <a:solidFill>
                  <a:srgbClr val="00B050"/>
                </a:solidFill>
                <a:latin typeface="Arial Narrow" panose="020B0606020202030204" pitchFamily="34" charset="0"/>
              </a:rPr>
              <a:t>Secs 4 &amp; 5 </a:t>
            </a:r>
            <a:r>
              <a:rPr lang="en-US" sz="2800" dirty="0">
                <a:solidFill>
                  <a:schemeClr val="tx2"/>
                </a:solidFill>
                <a:latin typeface="Arial Narrow" panose="020B0606020202030204" pitchFamily="34" charset="0"/>
              </a:rPr>
              <a:t>of the ACA </a:t>
            </a:r>
            <a:r>
              <a:rPr lang="en-US" sz="2800" dirty="0">
                <a:latin typeface="Arial Narrow" panose="020B0606020202030204" pitchFamily="34" charset="0"/>
              </a:rPr>
              <a:t>with respect of power to stay proceedings in the face of an arbitration agreement:</a:t>
            </a:r>
          </a:p>
          <a:p>
            <a:pPr marL="0" indent="0" algn="just">
              <a:buNone/>
            </a:pPr>
            <a:endParaRPr lang="en-US" sz="2800" dirty="0">
              <a:latin typeface="Arial Narrow" panose="020B0606020202030204" pitchFamily="34" charset="0"/>
            </a:endParaRPr>
          </a:p>
          <a:p>
            <a:pPr lvl="1" algn="just">
              <a:buFont typeface="Wingdings" panose="05000000000000000000" pitchFamily="2" charset="2"/>
              <a:buChar char="q"/>
            </a:pPr>
            <a:r>
              <a:rPr lang="en-US" sz="2800" dirty="0">
                <a:latin typeface="Arial Narrow" panose="020B0606020202030204" pitchFamily="34" charset="0"/>
              </a:rPr>
              <a:t>Uncertainty caused by the use of the word ‘</a:t>
            </a:r>
            <a:r>
              <a:rPr lang="en-US" sz="2800" i="1" dirty="0">
                <a:latin typeface="Arial Narrow" panose="020B0606020202030204" pitchFamily="34" charset="0"/>
              </a:rPr>
              <a:t>may</a:t>
            </a:r>
            <a:r>
              <a:rPr lang="en-US" sz="2800" dirty="0">
                <a:latin typeface="Arial Narrow" panose="020B0606020202030204" pitchFamily="34" charset="0"/>
              </a:rPr>
              <a:t> ‘in Section 5, whilst in Section 4 courts are mandated to stay proceedings as the word ‘</a:t>
            </a:r>
            <a:r>
              <a:rPr lang="en-US" sz="2800" i="1" dirty="0">
                <a:latin typeface="Arial Narrow" panose="020B0606020202030204" pitchFamily="34" charset="0"/>
              </a:rPr>
              <a:t>shall</a:t>
            </a:r>
            <a:r>
              <a:rPr lang="en-US" sz="2800" dirty="0">
                <a:latin typeface="Arial Narrow" panose="020B0606020202030204" pitchFamily="34" charset="0"/>
              </a:rPr>
              <a:t>’ is used.</a:t>
            </a:r>
          </a:p>
          <a:p>
            <a:pPr marL="393192" lvl="1" indent="0" algn="just">
              <a:buNone/>
            </a:pPr>
            <a:endParaRPr lang="en-US" sz="2800" dirty="0">
              <a:latin typeface="Arial Narrow" panose="020B0606020202030204" pitchFamily="34" charset="0"/>
            </a:endParaRPr>
          </a:p>
          <a:p>
            <a:pPr algn="just"/>
            <a:r>
              <a:rPr lang="en-US" sz="2800" dirty="0">
                <a:latin typeface="Arial Narrow" panose="020B0606020202030204" pitchFamily="34" charset="0"/>
              </a:rPr>
              <a:t>Now resolved in the Bill:</a:t>
            </a:r>
          </a:p>
          <a:p>
            <a:pPr lvl="1" algn="just"/>
            <a:r>
              <a:rPr lang="en-US" sz="2800" dirty="0">
                <a:latin typeface="Arial Narrow" panose="020B0606020202030204" pitchFamily="34" charset="0"/>
              </a:rPr>
              <a:t>merger of </a:t>
            </a:r>
            <a:r>
              <a:rPr lang="en-US" sz="2800" b="1" dirty="0">
                <a:solidFill>
                  <a:srgbClr val="00B050"/>
                </a:solidFill>
                <a:latin typeface="Arial Narrow" panose="020B0606020202030204" pitchFamily="34" charset="0"/>
              </a:rPr>
              <a:t>Secs 4 (1); 4(2); 5(2) </a:t>
            </a:r>
            <a:r>
              <a:rPr lang="en-US" sz="2800" dirty="0">
                <a:latin typeface="Arial Narrow" panose="020B0606020202030204" pitchFamily="34" charset="0"/>
              </a:rPr>
              <a:t>of the ACA;</a:t>
            </a:r>
          </a:p>
          <a:p>
            <a:pPr lvl="1" algn="just"/>
            <a:r>
              <a:rPr lang="en-US" sz="2800" dirty="0">
                <a:latin typeface="Arial Narrow" panose="020B0606020202030204" pitchFamily="34" charset="0"/>
              </a:rPr>
              <a:t>mandatory provision of the law unless the Court finds that the agreement is null and void, inoperative or incapable of being performed. </a:t>
            </a:r>
          </a:p>
          <a:p>
            <a:pPr marL="109728" indent="0">
              <a:buNone/>
            </a:pPr>
            <a:endParaRPr lang="en-US" dirty="0">
              <a:latin typeface="Arial Narrow" panose="020B0606020202030204" pitchFamily="34" charset="0"/>
            </a:endParaRPr>
          </a:p>
        </p:txBody>
      </p:sp>
      <p:sp>
        <p:nvSpPr>
          <p:cNvPr id="4" name="Date Placeholder 3"/>
          <p:cNvSpPr>
            <a:spLocks noGrp="1"/>
          </p:cNvSpPr>
          <p:nvPr>
            <p:ph type="dt" sz="half" idx="10"/>
          </p:nvPr>
        </p:nvSpPr>
        <p:spPr/>
        <p:txBody>
          <a:bodyPr/>
          <a:lstStyle/>
          <a:p>
            <a:fld id="{3BAECAF1-DF90-4082-BD74-802C6E9225E4}" type="datetime3">
              <a:rPr lang="en-US" smtClean="0"/>
              <a:pPr/>
              <a:t>14 November 2022</a:t>
            </a:fld>
            <a:endParaRPr lang="en-US" dirty="0"/>
          </a:p>
        </p:txBody>
      </p:sp>
      <p:sp>
        <p:nvSpPr>
          <p:cNvPr id="6" name="Footer Placeholder 5"/>
          <p:cNvSpPr>
            <a:spLocks noGrp="1"/>
          </p:cNvSpPr>
          <p:nvPr>
            <p:ph type="ftr" sz="quarter" idx="11"/>
          </p:nvPr>
        </p:nvSpPr>
        <p:spPr/>
        <p:txBody>
          <a:bodyPr/>
          <a:lstStyle/>
          <a:p>
            <a:r>
              <a:rPr lang="en-US" dirty="0"/>
              <a:t>Funmi Roberts, LL.M, </a:t>
            </a:r>
            <a:r>
              <a:rPr lang="en-US" dirty="0" err="1"/>
              <a:t>C.Arb;F.IoD</a:t>
            </a:r>
            <a:endParaRPr lang="en-US" dirty="0"/>
          </a:p>
        </p:txBody>
      </p:sp>
      <p:sp>
        <p:nvSpPr>
          <p:cNvPr id="7" name="Slide Number Placeholder 6"/>
          <p:cNvSpPr>
            <a:spLocks noGrp="1"/>
          </p:cNvSpPr>
          <p:nvPr>
            <p:ph type="sldNum" sz="quarter" idx="12"/>
          </p:nvPr>
        </p:nvSpPr>
        <p:spPr/>
        <p:txBody>
          <a:bodyPr/>
          <a:lstStyle/>
          <a:p>
            <a:fld id="{1C24EE8E-FE30-4228-9B82-BF61A6B5BD49}" type="slidenum">
              <a:rPr lang="en-US" smtClean="0"/>
              <a:pPr/>
              <a:t>14</a:t>
            </a:fld>
            <a:endParaRPr lang="en-US" dirty="0"/>
          </a:p>
        </p:txBody>
      </p:sp>
      <p:pic>
        <p:nvPicPr>
          <p:cNvPr id="8" name="Picture 7" descr="FRC LOGO"/>
          <p:cNvPicPr/>
          <p:nvPr/>
        </p:nvPicPr>
        <p:blipFill>
          <a:blip r:embed="rId2" cstate="print"/>
          <a:srcRect/>
          <a:stretch>
            <a:fillRect/>
          </a:stretch>
        </p:blipFill>
        <p:spPr bwMode="auto">
          <a:xfrm>
            <a:off x="0" y="6248400"/>
            <a:ext cx="1320800" cy="387350"/>
          </a:xfrm>
          <a:prstGeom prst="rect">
            <a:avLst/>
          </a:prstGeom>
          <a:noFill/>
          <a:ln w="9525">
            <a:noFill/>
            <a:miter lim="800000"/>
            <a:headEnd/>
            <a:tailEnd/>
          </a:ln>
        </p:spPr>
      </p:pic>
      <p:pic>
        <p:nvPicPr>
          <p:cNvPr id="9" name="Picture 8"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1266949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097"/>
            <a:ext cx="8229600" cy="789972"/>
          </a:xfrm>
        </p:spPr>
        <p:txBody>
          <a:bodyPr>
            <a:noAutofit/>
          </a:bodyPr>
          <a:lstStyle/>
          <a:p>
            <a:r>
              <a:rPr lang="en-US" sz="3200" b="1" dirty="0">
                <a:latin typeface="Arial Narrow" panose="020B0606020202030204" pitchFamily="34" charset="0"/>
              </a:rPr>
              <a:t>DEALING WITH EXISTING AMBIGUITIES </a:t>
            </a:r>
            <a:r>
              <a:rPr lang="en-US" sz="2800" b="1" dirty="0"/>
              <a:t>(Contd)</a:t>
            </a:r>
            <a:r>
              <a:rPr lang="en-US" sz="3200" b="1" dirty="0">
                <a:effectLst/>
                <a:latin typeface="Arial Narrow" panose="020B0606020202030204" pitchFamily="34" charset="0"/>
              </a:rPr>
              <a:t>: </a:t>
            </a:r>
            <a:r>
              <a:rPr lang="en-US" sz="3200" b="0" dirty="0">
                <a:solidFill>
                  <a:srgbClr val="FF0000"/>
                </a:solidFill>
                <a:effectLst/>
                <a:latin typeface="Arial Narrow" panose="020B0606020202030204" pitchFamily="34" charset="0"/>
              </a:rPr>
              <a:t>Costs</a:t>
            </a:r>
            <a:r>
              <a:rPr lang="en-US" sz="3200" b="0" dirty="0">
                <a:effectLst/>
                <a:latin typeface="Arial Narrow" panose="020B0606020202030204" pitchFamily="34" charset="0"/>
              </a:rPr>
              <a:t> </a:t>
            </a:r>
            <a:endParaRPr lang="en-US" sz="3200" b="1" dirty="0">
              <a:solidFill>
                <a:schemeClr val="tx1"/>
              </a:solidFill>
            </a:endParaRPr>
          </a:p>
        </p:txBody>
      </p:sp>
      <p:sp>
        <p:nvSpPr>
          <p:cNvPr id="3" name="Content Placeholder 2"/>
          <p:cNvSpPr>
            <a:spLocks noGrp="1"/>
          </p:cNvSpPr>
          <p:nvPr>
            <p:ph idx="1"/>
          </p:nvPr>
        </p:nvSpPr>
        <p:spPr>
          <a:xfrm>
            <a:off x="457200" y="1219200"/>
            <a:ext cx="8229600" cy="4788091"/>
          </a:xfrm>
        </p:spPr>
        <p:txBody>
          <a:bodyPr>
            <a:noAutofit/>
          </a:bodyPr>
          <a:lstStyle/>
          <a:p>
            <a:pPr algn="just"/>
            <a:r>
              <a:rPr lang="en-US" sz="3200" dirty="0">
                <a:latin typeface="Arial Narrow" panose="020B0606020202030204" pitchFamily="34" charset="0"/>
              </a:rPr>
              <a:t>In the ACA, cost matters are reserved in Part III which deals with “Additional Provisions Relating to International Commercial Arbitration and Conciliation” thereby giving the impression that they do not relate to domestic arbitration. </a:t>
            </a:r>
          </a:p>
          <a:p>
            <a:pPr marL="109728" indent="0" algn="just">
              <a:buNone/>
            </a:pPr>
            <a:endParaRPr lang="en-US" sz="3200" dirty="0">
              <a:latin typeface="Arial Narrow" panose="020B0606020202030204" pitchFamily="34" charset="0"/>
            </a:endParaRPr>
          </a:p>
          <a:p>
            <a:pPr algn="just"/>
            <a:r>
              <a:rPr lang="en-US" sz="3200" dirty="0">
                <a:latin typeface="Arial Narrow" panose="020B0606020202030204" pitchFamily="34" charset="0"/>
              </a:rPr>
              <a:t>This has now been addressed. </a:t>
            </a:r>
          </a:p>
          <a:p>
            <a:pPr algn="just"/>
            <a:r>
              <a:rPr lang="en-US" sz="3200" dirty="0">
                <a:latin typeface="Arial Narrow" panose="020B0606020202030204" pitchFamily="34" charset="0"/>
              </a:rPr>
              <a:t>Costs issues are dealt with for both domestic and international arbitrations.</a:t>
            </a:r>
            <a:endParaRPr lang="en-US" sz="3200" b="1" dirty="0">
              <a:latin typeface="Arial Narrow" panose="020B0606020202030204" pitchFamily="34" charset="0"/>
            </a:endParaRPr>
          </a:p>
          <a:p>
            <a:pPr marL="109728" indent="0" algn="just">
              <a:buNone/>
            </a:pPr>
            <a:endParaRPr lang="en-US" sz="2400" dirty="0">
              <a:latin typeface="Arial Narrow" panose="020B0606020202030204" pitchFamily="34" charset="0"/>
            </a:endParaRPr>
          </a:p>
        </p:txBody>
      </p:sp>
      <p:sp>
        <p:nvSpPr>
          <p:cNvPr id="4" name="Date Placeholder 3"/>
          <p:cNvSpPr>
            <a:spLocks noGrp="1"/>
          </p:cNvSpPr>
          <p:nvPr>
            <p:ph type="dt" sz="half" idx="10"/>
          </p:nvPr>
        </p:nvSpPr>
        <p:spPr/>
        <p:txBody>
          <a:bodyPr/>
          <a:lstStyle/>
          <a:p>
            <a:r>
              <a:rPr lang="en-US" dirty="0"/>
              <a:t>November 2</a:t>
            </a:r>
          </a:p>
        </p:txBody>
      </p:sp>
      <p:sp>
        <p:nvSpPr>
          <p:cNvPr id="6" name="Footer Placeholder 5"/>
          <p:cNvSpPr>
            <a:spLocks noGrp="1"/>
          </p:cNvSpPr>
          <p:nvPr>
            <p:ph type="ftr" sz="quarter" idx="11"/>
          </p:nvPr>
        </p:nvSpPr>
        <p:spPr/>
        <p:txBody>
          <a:bodyPr/>
          <a:lstStyle/>
          <a:p>
            <a:r>
              <a:rPr lang="en-US" dirty="0"/>
              <a:t>Funmi Roberts, LL.M, </a:t>
            </a:r>
            <a:r>
              <a:rPr lang="en-US" dirty="0" err="1"/>
              <a:t>C.Arb;F.IoD</a:t>
            </a:r>
            <a:endParaRPr lang="en-US" dirty="0"/>
          </a:p>
        </p:txBody>
      </p:sp>
      <p:sp>
        <p:nvSpPr>
          <p:cNvPr id="7" name="Slide Number Placeholder 6"/>
          <p:cNvSpPr>
            <a:spLocks noGrp="1"/>
          </p:cNvSpPr>
          <p:nvPr>
            <p:ph type="sldNum" sz="quarter" idx="12"/>
          </p:nvPr>
        </p:nvSpPr>
        <p:spPr/>
        <p:txBody>
          <a:bodyPr/>
          <a:lstStyle/>
          <a:p>
            <a:fld id="{1C24EE8E-FE30-4228-9B82-BF61A6B5BD49}" type="slidenum">
              <a:rPr lang="en-US" smtClean="0"/>
              <a:pPr/>
              <a:t>15</a:t>
            </a:fld>
            <a:endParaRPr lang="en-US" dirty="0"/>
          </a:p>
        </p:txBody>
      </p:sp>
      <p:pic>
        <p:nvPicPr>
          <p:cNvPr id="8" name="Picture 7" descr="FRC LOGO"/>
          <p:cNvPicPr/>
          <p:nvPr/>
        </p:nvPicPr>
        <p:blipFill>
          <a:blip r:embed="rId2" cstate="print"/>
          <a:srcRect/>
          <a:stretch>
            <a:fillRect/>
          </a:stretch>
        </p:blipFill>
        <p:spPr bwMode="auto">
          <a:xfrm>
            <a:off x="0" y="6248400"/>
            <a:ext cx="1320800" cy="387350"/>
          </a:xfrm>
          <a:prstGeom prst="rect">
            <a:avLst/>
          </a:prstGeom>
          <a:noFill/>
          <a:ln w="9525">
            <a:noFill/>
            <a:miter lim="800000"/>
            <a:headEnd/>
            <a:tailEnd/>
          </a:ln>
        </p:spPr>
      </p:pic>
      <p:pic>
        <p:nvPicPr>
          <p:cNvPr id="9" name="Picture 8"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2870213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a:latin typeface="Arial Narrow" panose="020B0606020202030204" pitchFamily="34" charset="0"/>
              </a:rPr>
              <a:t>DEALING WITH AMBIGUITIES </a:t>
            </a:r>
            <a:r>
              <a:rPr lang="en-US" sz="3600" b="1" dirty="0"/>
              <a:t>(Contd):</a:t>
            </a:r>
            <a:r>
              <a:rPr lang="en-US" sz="3600" b="1" dirty="0">
                <a:effectLst/>
                <a:latin typeface="Arial Narrow" panose="020B0606020202030204" pitchFamily="34" charset="0"/>
              </a:rPr>
              <a:t> </a:t>
            </a:r>
            <a:r>
              <a:rPr lang="en-US" sz="3600" dirty="0">
                <a:solidFill>
                  <a:srgbClr val="FF0000"/>
                </a:solidFill>
                <a:effectLst/>
                <a:latin typeface="Arial Narrow" panose="020B0606020202030204" pitchFamily="34" charset="0"/>
              </a:rPr>
              <a:t>S</a:t>
            </a:r>
            <a:r>
              <a:rPr lang="en-US" sz="3100" b="0" dirty="0">
                <a:solidFill>
                  <a:srgbClr val="FF0000"/>
                </a:solidFill>
                <a:effectLst/>
                <a:latin typeface="Arial Narrow" panose="020B0606020202030204" pitchFamily="34" charset="0"/>
              </a:rPr>
              <a:t>etting aside of an award.</a:t>
            </a:r>
            <a:endParaRPr lang="en-US" sz="3100" b="0" dirty="0">
              <a:solidFill>
                <a:srgbClr val="FF0000"/>
              </a:solidFill>
            </a:endParaRPr>
          </a:p>
        </p:txBody>
      </p:sp>
      <p:sp>
        <p:nvSpPr>
          <p:cNvPr id="2" name="Content Placeholder 1"/>
          <p:cNvSpPr>
            <a:spLocks noGrp="1"/>
          </p:cNvSpPr>
          <p:nvPr>
            <p:ph idx="1"/>
          </p:nvPr>
        </p:nvSpPr>
        <p:spPr/>
        <p:txBody>
          <a:bodyPr>
            <a:normAutofit lnSpcReduction="10000"/>
          </a:bodyPr>
          <a:lstStyle/>
          <a:p>
            <a:pPr algn="just"/>
            <a:r>
              <a:rPr lang="en-US" sz="2800" b="1" dirty="0">
                <a:solidFill>
                  <a:srgbClr val="00B050"/>
                </a:solidFill>
                <a:latin typeface="Arial Narrow" panose="020B0606020202030204" pitchFamily="34" charset="0"/>
              </a:rPr>
              <a:t>Sec. 29 </a:t>
            </a:r>
            <a:r>
              <a:rPr lang="en-US" sz="2800" dirty="0">
                <a:latin typeface="Arial Narrow" panose="020B0606020202030204" pitchFamily="34" charset="0"/>
              </a:rPr>
              <a:t>of the ACA, deals with application for setting aside an arbitral award and this is considered to apply only to domestic awards, whilst Section 48 of the ACA under Part III which deals with “Additional Provisions Relating to International Commercial Arbitration and Conciliation’ also deals with setting aside of an award, the presumption being that this apply to international arbitral awards only. </a:t>
            </a:r>
          </a:p>
          <a:p>
            <a:pPr algn="just"/>
            <a:r>
              <a:rPr lang="en-US" sz="2800" dirty="0">
                <a:latin typeface="Arial Narrow" panose="020B0606020202030204" pitchFamily="34" charset="0"/>
              </a:rPr>
              <a:t>However in the Bill only</a:t>
            </a:r>
            <a:r>
              <a:rPr lang="en-US" sz="2800" b="1" dirty="0">
                <a:latin typeface="Arial Narrow" panose="020B0606020202030204" pitchFamily="34" charset="0"/>
              </a:rPr>
              <a:t> one section </a:t>
            </a:r>
            <a:r>
              <a:rPr lang="en-US" sz="2800" dirty="0">
                <a:latin typeface="Arial Narrow" panose="020B0606020202030204" pitchFamily="34" charset="0"/>
              </a:rPr>
              <a:t>deals with setting aside of an award</a:t>
            </a:r>
          </a:p>
          <a:p>
            <a:pPr lvl="1" algn="just"/>
            <a:r>
              <a:rPr lang="en-US" sz="2500" dirty="0">
                <a:latin typeface="Arial Narrow" panose="020B0606020202030204" pitchFamily="34" charset="0"/>
              </a:rPr>
              <a:t>Rationalized by the fact that the Bill is expected to deal with arbitrations generally, whether domestic or international.</a:t>
            </a:r>
          </a:p>
          <a:p>
            <a:endParaRPr lang="en-US" dirty="0"/>
          </a:p>
        </p:txBody>
      </p:sp>
      <p:sp>
        <p:nvSpPr>
          <p:cNvPr id="3" name="Date Placeholder 2"/>
          <p:cNvSpPr>
            <a:spLocks noGrp="1"/>
          </p:cNvSpPr>
          <p:nvPr>
            <p:ph type="dt" sz="half" idx="10"/>
          </p:nvPr>
        </p:nvSpPr>
        <p:spPr/>
        <p:txBody>
          <a:bodyPr/>
          <a:lstStyle/>
          <a:p>
            <a:fld id="{C749712C-EE8C-4FC0-A0AC-7CD54AD45F7F}" type="datetime3">
              <a:rPr lang="en-US" smtClean="0"/>
              <a:pPr/>
              <a:t>14 November 2022</a:t>
            </a:fld>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16</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3663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a:off x="423584" y="1147890"/>
            <a:ext cx="7485807" cy="4593388"/>
            <a:chOff x="672354" y="253050"/>
            <a:chExt cx="9981076" cy="6124517"/>
          </a:xfrm>
        </p:grpSpPr>
        <p:sp>
          <p:nvSpPr>
            <p:cNvPr id="2" name="Rectangle 1"/>
            <p:cNvSpPr/>
            <p:nvPr/>
          </p:nvSpPr>
          <p:spPr>
            <a:xfrm>
              <a:off x="3119717" y="253050"/>
              <a:ext cx="5462865" cy="594117"/>
            </a:xfrm>
            <a:prstGeom prst="rect">
              <a:avLst/>
            </a:prstGeom>
            <a:solidFill>
              <a:schemeClr val="accent5">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STRENGTHENING POWERS OF ARBITRAL TRIBUNAL</a:t>
              </a:r>
            </a:p>
          </p:txBody>
        </p:sp>
        <p:sp>
          <p:nvSpPr>
            <p:cNvPr id="7" name="Rectangle 6"/>
            <p:cNvSpPr/>
            <p:nvPr/>
          </p:nvSpPr>
          <p:spPr>
            <a:xfrm>
              <a:off x="672354" y="1516907"/>
              <a:ext cx="2043952" cy="1030939"/>
            </a:xfrm>
            <a:prstGeom prst="rect">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Enhancing Power to Rule on Own Jurisdiction</a:t>
              </a:r>
            </a:p>
          </p:txBody>
        </p:sp>
        <p:sp>
          <p:nvSpPr>
            <p:cNvPr id="8" name="Rectangle 7"/>
            <p:cNvSpPr/>
            <p:nvPr/>
          </p:nvSpPr>
          <p:spPr>
            <a:xfrm>
              <a:off x="3288926" y="1532210"/>
              <a:ext cx="2017058" cy="1030939"/>
            </a:xfrm>
            <a:prstGeom prst="rect">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Interim Measures of Protection</a:t>
              </a:r>
            </a:p>
          </p:txBody>
        </p:sp>
        <p:sp>
          <p:nvSpPr>
            <p:cNvPr id="9" name="Rectangle 8"/>
            <p:cNvSpPr/>
            <p:nvPr/>
          </p:nvSpPr>
          <p:spPr>
            <a:xfrm>
              <a:off x="5903258" y="1547919"/>
              <a:ext cx="2147048" cy="1030939"/>
            </a:xfrm>
            <a:prstGeom prst="rect">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Protection Mechanisms for Arbitrators, Appointing Authorities/ Arbitral Institutions</a:t>
              </a:r>
            </a:p>
          </p:txBody>
        </p:sp>
        <p:sp>
          <p:nvSpPr>
            <p:cNvPr id="10" name="Rectangle 9"/>
            <p:cNvSpPr/>
            <p:nvPr/>
          </p:nvSpPr>
          <p:spPr>
            <a:xfrm>
              <a:off x="8582583" y="1544352"/>
              <a:ext cx="2070847" cy="1030939"/>
            </a:xfrm>
            <a:prstGeom prst="rect">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Avoidance/ Minimising Judicial Intervention</a:t>
              </a:r>
            </a:p>
          </p:txBody>
        </p:sp>
        <p:sp>
          <p:nvSpPr>
            <p:cNvPr id="11" name="Rectangle 10"/>
            <p:cNvSpPr/>
            <p:nvPr/>
          </p:nvSpPr>
          <p:spPr>
            <a:xfrm>
              <a:off x="1707777" y="3374573"/>
              <a:ext cx="1581149" cy="856150"/>
            </a:xfrm>
            <a:prstGeom prst="rect">
              <a:avLst/>
            </a:prstGeom>
            <a:solidFill>
              <a:schemeClr val="accent4">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Courts</a:t>
              </a:r>
            </a:p>
          </p:txBody>
        </p:sp>
        <p:sp>
          <p:nvSpPr>
            <p:cNvPr id="14" name="Rectangle 13"/>
            <p:cNvSpPr/>
            <p:nvPr/>
          </p:nvSpPr>
          <p:spPr>
            <a:xfrm>
              <a:off x="3903849" y="3374573"/>
              <a:ext cx="1490943" cy="856150"/>
            </a:xfrm>
            <a:prstGeom prst="rect">
              <a:avLst/>
            </a:prstGeom>
            <a:solidFill>
              <a:schemeClr val="accent4">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Emergency Arbitrator</a:t>
              </a:r>
            </a:p>
          </p:txBody>
        </p:sp>
        <p:sp>
          <p:nvSpPr>
            <p:cNvPr id="15" name="Rectangle 14"/>
            <p:cNvSpPr/>
            <p:nvPr/>
          </p:nvSpPr>
          <p:spPr>
            <a:xfrm>
              <a:off x="5878604" y="3380989"/>
              <a:ext cx="1531847" cy="857263"/>
            </a:xfrm>
            <a:prstGeom prst="rect">
              <a:avLst/>
            </a:prstGeom>
            <a:solidFill>
              <a:schemeClr val="accent4">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Arbitrator</a:t>
              </a:r>
            </a:p>
          </p:txBody>
        </p:sp>
        <p:sp>
          <p:nvSpPr>
            <p:cNvPr id="16" name="Rectangle 15"/>
            <p:cNvSpPr/>
            <p:nvPr/>
          </p:nvSpPr>
          <p:spPr>
            <a:xfrm>
              <a:off x="4967567" y="4862519"/>
              <a:ext cx="1521759" cy="735112"/>
            </a:xfrm>
            <a:prstGeom prst="rect">
              <a:avLst/>
            </a:prstGeom>
            <a:solidFill>
              <a:schemeClr val="accent6">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Preliminary Order</a:t>
              </a:r>
            </a:p>
          </p:txBody>
        </p:sp>
        <p:sp>
          <p:nvSpPr>
            <p:cNvPr id="17" name="Rectangle 16"/>
            <p:cNvSpPr/>
            <p:nvPr/>
          </p:nvSpPr>
          <p:spPr>
            <a:xfrm>
              <a:off x="7096681" y="4862519"/>
              <a:ext cx="2521325" cy="1515048"/>
            </a:xfrm>
            <a:prstGeom prst="rect">
              <a:avLst/>
            </a:prstGeom>
            <a:solidFill>
              <a:schemeClr val="accent6">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defTabSz="534591">
                <a:buFont typeface="Arial" panose="020B0604020202020204" pitchFamily="34" charset="0"/>
                <a:buChar char="•"/>
              </a:pPr>
              <a:r>
                <a:rPr lang="en-US" sz="900" b="1" dirty="0">
                  <a:solidFill>
                    <a:schemeClr val="tx1"/>
                  </a:solidFill>
                  <a:latin typeface="Arial" panose="020B0604020202020204" pitchFamily="34" charset="0"/>
                  <a:cs typeface="Arial" panose="020B0604020202020204" pitchFamily="34" charset="0"/>
                </a:rPr>
                <a:t>Consolidation/ Concurrent Hearing</a:t>
              </a:r>
            </a:p>
            <a:p>
              <a:pPr marL="128588" indent="-128588" defTabSz="539354">
                <a:buFont typeface="Arial" panose="020B0604020202020204" pitchFamily="34" charset="0"/>
                <a:buChar char="•"/>
                <a:tabLst>
                  <a:tab pos="604838" algn="l"/>
                </a:tabLst>
              </a:pPr>
              <a:r>
                <a:rPr lang="en-US" sz="900" b="1" dirty="0">
                  <a:solidFill>
                    <a:schemeClr val="tx1"/>
                  </a:solidFill>
                  <a:latin typeface="Arial" panose="020B0604020202020204" pitchFamily="34" charset="0"/>
                  <a:cs typeface="Arial" panose="020B0604020202020204" pitchFamily="34" charset="0"/>
                </a:rPr>
                <a:t>Joinder of Parties</a:t>
              </a:r>
            </a:p>
            <a:p>
              <a:pPr marL="128588" indent="-128588" defTabSz="534591">
                <a:buFont typeface="Arial" panose="020B0604020202020204" pitchFamily="34" charset="0"/>
                <a:buChar char="•"/>
              </a:pPr>
              <a:r>
                <a:rPr lang="en-US" sz="900" b="1" dirty="0">
                  <a:solidFill>
                    <a:schemeClr val="tx1"/>
                  </a:solidFill>
                  <a:latin typeface="Arial" panose="020B0604020202020204" pitchFamily="34" charset="0"/>
                  <a:cs typeface="Arial" panose="020B0604020202020204" pitchFamily="34" charset="0"/>
                </a:rPr>
                <a:t>Powers to issue:</a:t>
              </a:r>
            </a:p>
            <a:p>
              <a:pPr marL="333375" indent="-132160">
                <a:buFontTx/>
                <a:buChar char="-"/>
              </a:pPr>
              <a:r>
                <a:rPr lang="en-US" sz="900" b="1" dirty="0">
                  <a:solidFill>
                    <a:schemeClr val="tx1"/>
                  </a:solidFill>
                  <a:latin typeface="Arial" panose="020B0604020202020204" pitchFamily="34" charset="0"/>
                  <a:cs typeface="Arial" panose="020B0604020202020204" pitchFamily="34" charset="0"/>
                </a:rPr>
                <a:t>Peremptory Order</a:t>
              </a:r>
            </a:p>
            <a:p>
              <a:pPr marL="333375" indent="-132160">
                <a:buFontTx/>
                <a:buChar char="-"/>
              </a:pPr>
              <a:r>
                <a:rPr lang="en-US" sz="900" b="1" dirty="0">
                  <a:solidFill>
                    <a:schemeClr val="tx1"/>
                  </a:solidFill>
                  <a:latin typeface="Arial" panose="020B0604020202020204" pitchFamily="34" charset="0"/>
                  <a:cs typeface="Arial" panose="020B0604020202020204" pitchFamily="34" charset="0"/>
                </a:rPr>
                <a:t>Award Interest</a:t>
              </a:r>
            </a:p>
            <a:p>
              <a:pPr marL="333375" indent="-132160">
                <a:buFontTx/>
                <a:buChar char="-"/>
              </a:pPr>
              <a:r>
                <a:rPr lang="en-US" sz="900" b="1" dirty="0">
                  <a:solidFill>
                    <a:schemeClr val="tx1"/>
                  </a:solidFill>
                  <a:latin typeface="Arial" panose="020B0604020202020204" pitchFamily="34" charset="0"/>
                  <a:cs typeface="Arial" panose="020B0604020202020204" pitchFamily="34" charset="0"/>
                </a:rPr>
                <a:t>Recovery of 3</a:t>
              </a:r>
              <a:r>
                <a:rPr lang="en-US" sz="900" b="1" baseline="30000" dirty="0">
                  <a:solidFill>
                    <a:schemeClr val="tx1"/>
                  </a:solidFill>
                  <a:latin typeface="Arial" panose="020B0604020202020204" pitchFamily="34" charset="0"/>
                  <a:cs typeface="Arial" panose="020B0604020202020204" pitchFamily="34" charset="0"/>
                </a:rPr>
                <a:t>rd</a:t>
              </a:r>
              <a:r>
                <a:rPr lang="en-US" sz="900" b="1" dirty="0">
                  <a:solidFill>
                    <a:schemeClr val="tx1"/>
                  </a:solidFill>
                  <a:latin typeface="Arial" panose="020B0604020202020204" pitchFamily="34" charset="0"/>
                  <a:cs typeface="Arial" panose="020B0604020202020204" pitchFamily="34" charset="0"/>
                </a:rPr>
                <a:t> Party Funding cost</a:t>
              </a:r>
            </a:p>
          </p:txBody>
        </p:sp>
        <p:sp>
          <p:nvSpPr>
            <p:cNvPr id="19" name="Rectangle 18"/>
            <p:cNvSpPr/>
            <p:nvPr/>
          </p:nvSpPr>
          <p:spPr>
            <a:xfrm>
              <a:off x="8803897" y="3008716"/>
              <a:ext cx="1698255" cy="1019772"/>
            </a:xfrm>
            <a:prstGeom prst="rect">
              <a:avLst/>
            </a:prstGeom>
            <a:solidFill>
              <a:srgbClr val="FFFF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Arial" panose="020B0604020202020204" pitchFamily="34" charset="0"/>
                <a:cs typeface="Arial" panose="020B0604020202020204" pitchFamily="34" charset="0"/>
              </a:endParaRPr>
            </a:p>
            <a:p>
              <a:pPr algn="ctr"/>
              <a:r>
                <a:rPr lang="en-US" sz="900" b="1" dirty="0">
                  <a:solidFill>
                    <a:schemeClr val="tx1"/>
                  </a:solidFill>
                  <a:latin typeface="Arial" panose="020B0604020202020204" pitchFamily="34" charset="0"/>
                  <a:cs typeface="Arial" panose="020B0604020202020204" pitchFamily="34" charset="0"/>
                </a:rPr>
                <a:t>Award Review Tribunal and others</a:t>
              </a:r>
            </a:p>
            <a:p>
              <a:pPr algn="ctr"/>
              <a:endParaRPr lang="en-US" sz="900" b="1" dirty="0">
                <a:solidFill>
                  <a:schemeClr val="tx1"/>
                </a:solidFill>
                <a:latin typeface="Arial" panose="020B0604020202020204" pitchFamily="34" charset="0"/>
                <a:cs typeface="Arial" panose="020B0604020202020204" pitchFamily="34" charset="0"/>
              </a:endParaRPr>
            </a:p>
          </p:txBody>
        </p:sp>
        <p:cxnSp>
          <p:nvCxnSpPr>
            <p:cNvPr id="23" name="Straight Connector 22"/>
            <p:cNvCxnSpPr/>
            <p:nvPr/>
          </p:nvCxnSpPr>
          <p:spPr>
            <a:xfrm>
              <a:off x="1680882" y="1102659"/>
              <a:ext cx="8095130" cy="26894"/>
            </a:xfrm>
            <a:prstGeom prst="line">
              <a:avLst/>
            </a:prstGeom>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5878604" y="860613"/>
              <a:ext cx="0" cy="255494"/>
            </a:xfrm>
            <a:prstGeom prst="line">
              <a:avLst/>
            </a:prstGeom>
            <a:ln w="12700"/>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2632928" y="2948646"/>
              <a:ext cx="3544205" cy="7292"/>
            </a:xfrm>
            <a:prstGeom prst="line">
              <a:avLst/>
            </a:prstGeom>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6177133" y="2955938"/>
              <a:ext cx="0" cy="422258"/>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2640637" y="2948646"/>
              <a:ext cx="0" cy="422258"/>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4271463" y="2958856"/>
              <a:ext cx="0" cy="422258"/>
            </a:xfrm>
            <a:prstGeom prst="line">
              <a:avLst/>
            </a:prstGeom>
            <a:ln w="12700"/>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4271463" y="2561844"/>
              <a:ext cx="0" cy="422258"/>
            </a:xfrm>
            <a:prstGeom prst="line">
              <a:avLst/>
            </a:prstGeom>
            <a:ln w="12700"/>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4271244" y="1116106"/>
              <a:ext cx="0" cy="422258"/>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6976782" y="1129188"/>
              <a:ext cx="0" cy="422258"/>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9776012" y="1129188"/>
              <a:ext cx="0" cy="422258"/>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1680445" y="1102752"/>
              <a:ext cx="0" cy="422258"/>
            </a:xfrm>
            <a:prstGeom prst="line">
              <a:avLst/>
            </a:prstGeom>
            <a:ln w="12700"/>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5682606" y="4609033"/>
              <a:ext cx="2465079" cy="7529"/>
            </a:xfrm>
            <a:prstGeom prst="line">
              <a:avLst/>
            </a:prstGeom>
            <a:ln/>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5694826" y="4607025"/>
              <a:ext cx="0" cy="255494"/>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a:off x="8160119" y="4616562"/>
              <a:ext cx="0" cy="255494"/>
            </a:xfrm>
            <a:prstGeom prst="line">
              <a:avLst/>
            </a:prstGeom>
            <a:ln w="12700"/>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6684868" y="4238252"/>
              <a:ext cx="0" cy="368773"/>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a:off x="9618006" y="2575291"/>
              <a:ext cx="0" cy="422258"/>
            </a:xfrm>
            <a:prstGeom prst="line">
              <a:avLst/>
            </a:prstGeom>
            <a:ln w="12700"/>
          </p:spPr>
          <p:style>
            <a:lnRef idx="1">
              <a:schemeClr val="dk1"/>
            </a:lnRef>
            <a:fillRef idx="0">
              <a:schemeClr val="dk1"/>
            </a:fillRef>
            <a:effectRef idx="0">
              <a:schemeClr val="dk1"/>
            </a:effectRef>
            <a:fontRef idx="minor">
              <a:schemeClr val="tx1"/>
            </a:fontRef>
          </p:style>
        </p:cxnSp>
      </p:grpSp>
      <p:pic>
        <p:nvPicPr>
          <p:cNvPr id="3" name="Picture 2" descr="FRC LOGO">
            <a:extLst>
              <a:ext uri="{FF2B5EF4-FFF2-40B4-BE49-F238E27FC236}">
                <a16:creationId xmlns:a16="http://schemas.microsoft.com/office/drawing/2014/main" id="{4C2E8347-6499-9B50-8D94-49C064E47A92}"/>
              </a:ext>
            </a:extLst>
          </p:cNvPr>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3939384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7886700" cy="1082674"/>
          </a:xfrm>
        </p:spPr>
        <p:txBody>
          <a:bodyPr>
            <a:normAutofit fontScale="90000"/>
          </a:bodyPr>
          <a:lstStyle/>
          <a:p>
            <a:pPr lvl="1" algn="l" rtl="0">
              <a:spcBef>
                <a:spcPct val="0"/>
              </a:spcBef>
            </a:pPr>
            <a:br>
              <a:rPr lang="en-US" dirty="0"/>
            </a:br>
            <a:r>
              <a:rPr lang="en-US" sz="3100" b="1" dirty="0"/>
              <a:t>ST</a:t>
            </a:r>
            <a:r>
              <a:rPr lang="en-US" sz="3100" b="1" dirty="0">
                <a:latin typeface="Arial Narrow" panose="020B0606020202030204" pitchFamily="34" charset="0"/>
              </a:rPr>
              <a:t>RENGTHENING POWERS OF THE ARBITRAL TRIBUNAL (Contd): </a:t>
            </a:r>
            <a:r>
              <a:rPr lang="en-US" sz="3100" dirty="0">
                <a:solidFill>
                  <a:srgbClr val="FF0000"/>
                </a:solidFill>
                <a:latin typeface="Arial Narrow" panose="020B0606020202030204" pitchFamily="34" charset="0"/>
              </a:rPr>
              <a:t>Enhancing</a:t>
            </a:r>
            <a:r>
              <a:rPr lang="en-US" sz="3100" b="1" dirty="0">
                <a:latin typeface="Arial Narrow" panose="020B0606020202030204" pitchFamily="34" charset="0"/>
              </a:rPr>
              <a:t> </a:t>
            </a:r>
            <a:r>
              <a:rPr lang="en-US" sz="3100" dirty="0">
                <a:solidFill>
                  <a:srgbClr val="FF0000"/>
                </a:solidFill>
              </a:rPr>
              <a:t>Power to rule on own jurisdiction (1)</a:t>
            </a:r>
            <a:br>
              <a:rPr lang="en-US" sz="3600" b="1" dirty="0">
                <a:latin typeface="Arial Narrow" panose="020B0606020202030204" pitchFamily="34" charset="0"/>
              </a:rPr>
            </a:br>
            <a:endParaRPr lang="en-US" sz="3600" b="1" dirty="0">
              <a:latin typeface="Arial Narrow" panose="020B0606020202030204" pitchFamily="34" charset="0"/>
            </a:endParaRPr>
          </a:p>
        </p:txBody>
      </p:sp>
      <p:sp>
        <p:nvSpPr>
          <p:cNvPr id="2" name="Content Placeholder 1"/>
          <p:cNvSpPr>
            <a:spLocks noGrp="1"/>
          </p:cNvSpPr>
          <p:nvPr>
            <p:ph idx="1"/>
          </p:nvPr>
        </p:nvSpPr>
        <p:spPr>
          <a:xfrm>
            <a:off x="533400" y="1524000"/>
            <a:ext cx="7886700" cy="4275138"/>
          </a:xfrm>
        </p:spPr>
        <p:txBody>
          <a:bodyPr>
            <a:normAutofit fontScale="77500" lnSpcReduction="20000"/>
          </a:bodyPr>
          <a:lstStyle/>
          <a:p>
            <a:pPr algn="just"/>
            <a:r>
              <a:rPr lang="en-US" sz="2800" dirty="0">
                <a:latin typeface="Arial Narrow" panose="020B0606020202030204" pitchFamily="34" charset="0"/>
              </a:rPr>
              <a:t>The need to strengthen the powers and tools required by arbitrators to dispense justice have continued to take centre stage in the arbitration space and new initiatives continue to evolve.</a:t>
            </a:r>
          </a:p>
          <a:p>
            <a:pPr algn="just"/>
            <a:r>
              <a:rPr lang="en-US" sz="2800" dirty="0">
                <a:latin typeface="Arial Narrow" panose="020B0606020202030204" pitchFamily="34" charset="0"/>
              </a:rPr>
              <a:t>Bill takes cognizance of these.</a:t>
            </a:r>
          </a:p>
          <a:p>
            <a:pPr algn="just"/>
            <a:r>
              <a:rPr lang="en-US" sz="2800" dirty="0">
                <a:latin typeface="Arial Narrow" panose="020B0606020202030204" pitchFamily="34" charset="0"/>
              </a:rPr>
              <a:t>The twin doctrines of </a:t>
            </a:r>
            <a:r>
              <a:rPr lang="en-US" sz="2800" i="1" dirty="0">
                <a:latin typeface="Arial Narrow" panose="020B0606020202030204" pitchFamily="34" charset="0"/>
              </a:rPr>
              <a:t>Competenz Competennz </a:t>
            </a:r>
            <a:r>
              <a:rPr lang="en-US" sz="2800" dirty="0">
                <a:latin typeface="Arial Narrow" panose="020B0606020202030204" pitchFamily="34" charset="0"/>
              </a:rPr>
              <a:t>and Separability</a:t>
            </a:r>
            <a:r>
              <a:rPr lang="en-US" sz="2800" b="1" dirty="0">
                <a:solidFill>
                  <a:srgbClr val="FF0000"/>
                </a:solidFill>
                <a:latin typeface="Arial Narrow" panose="020B0606020202030204" pitchFamily="34" charset="0"/>
              </a:rPr>
              <a:t> </a:t>
            </a:r>
            <a:r>
              <a:rPr lang="en-US" sz="2800" dirty="0">
                <a:latin typeface="Arial Narrow" panose="020B0606020202030204" pitchFamily="34" charset="0"/>
              </a:rPr>
              <a:t>are preserved:</a:t>
            </a:r>
          </a:p>
          <a:p>
            <a:pPr marL="0" indent="0" algn="just">
              <a:buNone/>
            </a:pPr>
            <a:endParaRPr lang="en-US" sz="2800" dirty="0">
              <a:latin typeface="Arial Narrow" panose="020B0606020202030204" pitchFamily="34" charset="0"/>
            </a:endParaRPr>
          </a:p>
          <a:p>
            <a:pPr lvl="1" algn="just"/>
            <a:r>
              <a:rPr lang="en-US" sz="2800" dirty="0">
                <a:latin typeface="Arial Narrow" panose="020B0606020202030204" pitchFamily="34" charset="0"/>
              </a:rPr>
              <a:t>ACA provides </a:t>
            </a:r>
            <a:r>
              <a:rPr lang="en-US" sz="2800" i="1" dirty="0">
                <a:latin typeface="Arial Narrow" panose="020B0606020202030204" pitchFamily="34" charset="0"/>
              </a:rPr>
              <a:t>inter alia </a:t>
            </a:r>
            <a:r>
              <a:rPr lang="en-US" sz="2800" dirty="0">
                <a:latin typeface="Arial Narrow" panose="020B0606020202030204" pitchFamily="34" charset="0"/>
              </a:rPr>
              <a:t>that ‘</a:t>
            </a:r>
            <a:r>
              <a:rPr lang="en-GB" sz="2800" i="1" dirty="0">
                <a:latin typeface="Arial Narrow" panose="020B0606020202030204" pitchFamily="34" charset="0"/>
              </a:rPr>
              <a:t>an arbitral tribunal </a:t>
            </a:r>
            <a:r>
              <a:rPr lang="en-GB" sz="2800" i="1" u="sng" dirty="0">
                <a:latin typeface="Arial Narrow" panose="020B0606020202030204" pitchFamily="34" charset="0"/>
              </a:rPr>
              <a:t>shall be competent to rule </a:t>
            </a:r>
            <a:r>
              <a:rPr lang="en-GB" sz="2800" i="1" dirty="0">
                <a:latin typeface="Arial Narrow" panose="020B0606020202030204" pitchFamily="34" charset="0"/>
              </a:rPr>
              <a:t>on questions pertaining to its own jurisdiction;</a:t>
            </a:r>
          </a:p>
          <a:p>
            <a:pPr marL="342900" lvl="1" indent="0" algn="just">
              <a:buNone/>
            </a:pPr>
            <a:endParaRPr lang="en-GB" sz="2800" i="1" dirty="0">
              <a:latin typeface="Arial Narrow" panose="020B0606020202030204" pitchFamily="34" charset="0"/>
            </a:endParaRPr>
          </a:p>
          <a:p>
            <a:pPr lvl="1" algn="just"/>
            <a:r>
              <a:rPr lang="en-GB" sz="2800" dirty="0">
                <a:latin typeface="Arial Narrow" panose="020B0606020202030204" pitchFamily="34" charset="0"/>
              </a:rPr>
              <a:t>The Bill provides that</a:t>
            </a:r>
            <a:r>
              <a:rPr lang="en-US" sz="2800" dirty="0">
                <a:latin typeface="Arial Narrow" panose="020B0606020202030204" pitchFamily="34" charset="0"/>
              </a:rPr>
              <a:t> ‘</a:t>
            </a:r>
            <a:r>
              <a:rPr lang="en-GB" sz="2800" i="1" dirty="0">
                <a:latin typeface="Arial Narrow" panose="020B0606020202030204" pitchFamily="34" charset="0"/>
              </a:rPr>
              <a:t>an arbitral tribunal </a:t>
            </a:r>
            <a:r>
              <a:rPr lang="en-GB" sz="2800" i="1" u="sng" dirty="0">
                <a:latin typeface="Arial Narrow" panose="020B0606020202030204" pitchFamily="34" charset="0"/>
              </a:rPr>
              <a:t>shall rule </a:t>
            </a:r>
            <a:r>
              <a:rPr lang="en-GB" sz="2800" i="1" dirty="0">
                <a:latin typeface="Arial Narrow" panose="020B0606020202030204" pitchFamily="34" charset="0"/>
              </a:rPr>
              <a:t>on its own jurisdiction;</a:t>
            </a:r>
            <a:endParaRPr lang="en-US" sz="2800" i="1" dirty="0">
              <a:latin typeface="Arial Narrow" panose="020B0606020202030204" pitchFamily="34" charset="0"/>
            </a:endParaRPr>
          </a:p>
          <a:p>
            <a:pPr lvl="1" algn="just"/>
            <a:r>
              <a:rPr lang="en-US" sz="2800" dirty="0">
                <a:latin typeface="Arial Narrow" panose="020B0606020202030204" pitchFamily="34" charset="0"/>
              </a:rPr>
              <a:t>This unequivocally empowers arbitral tribunals to rule on questions relating to their jurisdiction.</a:t>
            </a:r>
          </a:p>
          <a:p>
            <a:pPr marL="109728" indent="0" algn="just">
              <a:buNone/>
            </a:pPr>
            <a:r>
              <a:rPr lang="en-US" dirty="0">
                <a:latin typeface="Arial Narrow" panose="020B0606020202030204" pitchFamily="34" charset="0"/>
              </a:rPr>
              <a:t> </a:t>
            </a:r>
          </a:p>
          <a:p>
            <a:pPr marL="0" indent="0">
              <a:buNone/>
            </a:pP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18</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3508751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lvl="1" algn="l" rtl="0">
              <a:spcBef>
                <a:spcPct val="0"/>
              </a:spcBef>
            </a:pPr>
            <a:br>
              <a:rPr lang="en-US" dirty="0"/>
            </a:br>
            <a:r>
              <a:rPr lang="en-US" sz="3100" b="1" dirty="0"/>
              <a:t>ST</a:t>
            </a:r>
            <a:r>
              <a:rPr lang="en-US" sz="3100" b="1" dirty="0">
                <a:latin typeface="Arial Narrow" panose="020B0606020202030204" pitchFamily="34" charset="0"/>
              </a:rPr>
              <a:t>RENGTHENING POWERS OF THE ARBITRAL TRIBUNAL </a:t>
            </a:r>
            <a:r>
              <a:rPr lang="en-US" sz="3100" b="1" dirty="0"/>
              <a:t>(Contd): </a:t>
            </a:r>
            <a:r>
              <a:rPr lang="en-US" sz="2800" dirty="0">
                <a:solidFill>
                  <a:srgbClr val="FF0000"/>
                </a:solidFill>
                <a:latin typeface="Arial Narrow" panose="020B0606020202030204" pitchFamily="34" charset="0"/>
              </a:rPr>
              <a:t>Enhancing </a:t>
            </a:r>
            <a:r>
              <a:rPr lang="en-US" sz="2700" dirty="0">
                <a:solidFill>
                  <a:srgbClr val="FF0000"/>
                </a:solidFill>
              </a:rPr>
              <a:t>Power to rule on own jurisdiction (2)</a:t>
            </a:r>
            <a:br>
              <a:rPr lang="en-US" sz="3600" b="1" dirty="0">
                <a:latin typeface="Arial Narrow" panose="020B0606020202030204" pitchFamily="34" charset="0"/>
              </a:rPr>
            </a:br>
            <a:endParaRPr lang="en-US" sz="3600" b="1" dirty="0">
              <a:latin typeface="Arial Narrow" panose="020B0606020202030204" pitchFamily="34" charset="0"/>
            </a:endParaRPr>
          </a:p>
        </p:txBody>
      </p:sp>
      <p:sp>
        <p:nvSpPr>
          <p:cNvPr id="2" name="Content Placeholder 1"/>
          <p:cNvSpPr>
            <a:spLocks noGrp="1"/>
          </p:cNvSpPr>
          <p:nvPr>
            <p:ph idx="1"/>
          </p:nvPr>
        </p:nvSpPr>
        <p:spPr/>
        <p:txBody>
          <a:bodyPr>
            <a:normAutofit/>
          </a:bodyPr>
          <a:lstStyle/>
          <a:p>
            <a:pPr marL="109728" indent="0" algn="just">
              <a:buNone/>
            </a:pPr>
            <a:r>
              <a:rPr lang="en-US" dirty="0">
                <a:latin typeface="Arial Narrow" panose="020B0606020202030204" pitchFamily="34" charset="0"/>
              </a:rPr>
              <a:t> </a:t>
            </a:r>
            <a:r>
              <a:rPr lang="en-US" sz="2400" dirty="0">
                <a:latin typeface="Arial Narrow" panose="020B0606020202030204" pitchFamily="34" charset="0"/>
              </a:rPr>
              <a:t>A further innovative assurance is given in the Bill thus: </a:t>
            </a:r>
          </a:p>
          <a:p>
            <a:pPr marL="0" indent="0" algn="just">
              <a:buNone/>
            </a:pPr>
            <a:r>
              <a:rPr lang="en-US" sz="2400" dirty="0">
                <a:latin typeface="Arial Narrow" panose="020B0606020202030204" pitchFamily="34" charset="0"/>
              </a:rPr>
              <a:t>‘</a:t>
            </a:r>
            <a:r>
              <a:rPr lang="en-US" sz="2400" i="1" dirty="0">
                <a:latin typeface="Arial Narrow" panose="020B0606020202030204" pitchFamily="34" charset="0"/>
              </a:rPr>
              <a:t>Where the arbitral tribunal rules upon its jurisdiction as a preliminary question, it </a:t>
            </a:r>
            <a:r>
              <a:rPr lang="en-US" sz="2400" i="1" u="sng" dirty="0">
                <a:latin typeface="Arial Narrow" panose="020B0606020202030204" pitchFamily="34" charset="0"/>
              </a:rPr>
              <a:t>may continue with the proceedings and make an award </a:t>
            </a:r>
            <a:r>
              <a:rPr lang="en-US" sz="2400" i="1" dirty="0">
                <a:latin typeface="Arial Narrow" panose="020B0606020202030204" pitchFamily="34" charset="0"/>
              </a:rPr>
              <a:t>notwithstanding that a party has recourse to a Court in respect of such ruling’</a:t>
            </a:r>
            <a:r>
              <a:rPr lang="en-US" sz="2400" dirty="0">
                <a:latin typeface="Arial Narrow" panose="020B0606020202030204" pitchFamily="34" charset="0"/>
              </a:rPr>
              <a:t>   </a:t>
            </a:r>
          </a:p>
          <a:p>
            <a:pPr marL="0" indent="0" algn="just">
              <a:buNone/>
            </a:pPr>
            <a:endParaRPr lang="en-US" sz="2400" dirty="0">
              <a:latin typeface="Arial Narrow" panose="020B0606020202030204" pitchFamily="34" charset="0"/>
            </a:endParaRPr>
          </a:p>
          <a:p>
            <a:pPr algn="just"/>
            <a:r>
              <a:rPr lang="en-US" sz="2400" dirty="0">
                <a:latin typeface="Arial Narrow" panose="020B0606020202030204" pitchFamily="34" charset="0"/>
              </a:rPr>
              <a:t>This provision is however made discretionary and should be exercised where the tribunal is of the opinion that it would save time and cost to continue the arbitral proceedings despite the challenge.</a:t>
            </a:r>
          </a:p>
          <a:p>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19</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545862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3000" b="1" dirty="0">
                <a:effectLst/>
                <a:latin typeface="Arial Narrow" panose="020B0606020202030204" pitchFamily="34" charset="0"/>
              </a:rPr>
              <a:t>BRIEF HISTORY</a:t>
            </a:r>
            <a:endParaRPr lang="en-US" sz="3000" b="1" dirty="0">
              <a:latin typeface="Arial Narrow" panose="020B0606020202030204"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126888878"/>
              </p:ext>
            </p:extLst>
          </p:nvPr>
        </p:nvGraphicFramePr>
        <p:xfrm>
          <a:off x="628650" y="1295400"/>
          <a:ext cx="7886700" cy="4881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C749712C-EE8C-4FC0-A0AC-7CD54AD45F7F}" type="datetime3">
              <a:rPr lang="en-US" smtClean="0"/>
              <a:pPr/>
              <a:t>14 November 2022</a:t>
            </a:fld>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2</a:t>
            </a:fld>
            <a:endParaRPr lang="en-US" dirty="0"/>
          </a:p>
        </p:txBody>
      </p:sp>
      <p:pic>
        <p:nvPicPr>
          <p:cNvPr id="7" name="Picture 6" descr="FRC LOGO"/>
          <p:cNvPicPr/>
          <p:nvPr/>
        </p:nvPicPr>
        <p:blipFill>
          <a:blip r:embed="rId7"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2555855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Narrow" panose="020B0606020202030204" pitchFamily="34" charset="0"/>
              </a:rPr>
              <a:t>STRENGTHENING POWERS OF ARBITRAL TRIBUNAL: </a:t>
            </a:r>
            <a:r>
              <a:rPr lang="en-US" sz="2800" dirty="0">
                <a:solidFill>
                  <a:srgbClr val="FF0000"/>
                </a:solidFill>
                <a:latin typeface="Arial Narrow" panose="020B0606020202030204" pitchFamily="34" charset="0"/>
              </a:rPr>
              <a:t>I</a:t>
            </a:r>
            <a:r>
              <a:rPr lang="en-US" sz="2800" dirty="0">
                <a:solidFill>
                  <a:srgbClr val="FF0000"/>
                </a:solidFill>
                <a:effectLst/>
                <a:latin typeface="Arial Narrow" panose="020B0606020202030204" pitchFamily="34" charset="0"/>
              </a:rPr>
              <a:t>nterim </a:t>
            </a:r>
            <a:r>
              <a:rPr lang="en-US" sz="2800" dirty="0">
                <a:solidFill>
                  <a:srgbClr val="FF0000"/>
                </a:solidFill>
                <a:latin typeface="Arial Narrow" panose="020B0606020202030204" pitchFamily="34" charset="0"/>
              </a:rPr>
              <a:t>M</a:t>
            </a:r>
            <a:r>
              <a:rPr lang="en-US" sz="2800" dirty="0">
                <a:solidFill>
                  <a:srgbClr val="FF0000"/>
                </a:solidFill>
                <a:effectLst/>
                <a:latin typeface="Arial Narrow" panose="020B0606020202030204" pitchFamily="34" charset="0"/>
              </a:rPr>
              <a:t>easures of Protection- </a:t>
            </a:r>
            <a:r>
              <a:rPr lang="en-US" sz="2800" b="1" dirty="0">
                <a:solidFill>
                  <a:srgbClr val="FF0000"/>
                </a:solidFill>
                <a:effectLst/>
                <a:latin typeface="Arial Narrow" panose="020B0606020202030204" pitchFamily="34" charset="0"/>
              </a:rPr>
              <a:t>Courts</a:t>
            </a:r>
            <a:r>
              <a:rPr lang="en-US" sz="2800" dirty="0">
                <a:solidFill>
                  <a:srgbClr val="FF0000"/>
                </a:solidFill>
                <a:effectLst/>
                <a:latin typeface="Arial Narrow" panose="020B0606020202030204" pitchFamily="34" charset="0"/>
              </a:rPr>
              <a:t> </a:t>
            </a:r>
            <a:r>
              <a:rPr lang="en-US" sz="2800" dirty="0">
                <a:solidFill>
                  <a:schemeClr val="tx1"/>
                </a:solidFill>
                <a:latin typeface="Arial Narrow" panose="020B0606020202030204" pitchFamily="34" charset="0"/>
              </a:rPr>
              <a:t>(1)</a:t>
            </a:r>
            <a:endParaRPr lang="en-US" sz="2800" dirty="0"/>
          </a:p>
        </p:txBody>
      </p:sp>
      <p:sp>
        <p:nvSpPr>
          <p:cNvPr id="3" name="Text Placeholder 2"/>
          <p:cNvSpPr>
            <a:spLocks noGrp="1"/>
          </p:cNvSpPr>
          <p:nvPr>
            <p:ph type="body" idx="1"/>
          </p:nvPr>
        </p:nvSpPr>
        <p:spPr/>
        <p:txBody>
          <a:bodyPr/>
          <a:lstStyle/>
          <a:p>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1905000"/>
            <a:ext cx="3733800" cy="3124199"/>
          </a:xfrm>
        </p:spPr>
      </p:pic>
      <p:sp>
        <p:nvSpPr>
          <p:cNvPr id="6" name="Content Placeholder 5"/>
          <p:cNvSpPr>
            <a:spLocks noGrp="1"/>
          </p:cNvSpPr>
          <p:nvPr>
            <p:ph sz="quarter" idx="4"/>
          </p:nvPr>
        </p:nvSpPr>
        <p:spPr>
          <a:xfrm>
            <a:off x="4629150" y="1600200"/>
            <a:ext cx="3887391" cy="4589463"/>
          </a:xfrm>
        </p:spPr>
        <p:txBody>
          <a:bodyPr>
            <a:normAutofit/>
          </a:bodyPr>
          <a:lstStyle/>
          <a:p>
            <a:pPr algn="just"/>
            <a:r>
              <a:rPr lang="en-US" sz="2800" dirty="0">
                <a:latin typeface="Arial Narrow" panose="020B0606020202030204" pitchFamily="34" charset="0"/>
              </a:rPr>
              <a:t>Power of </a:t>
            </a:r>
            <a:r>
              <a:rPr lang="en-US" sz="2800" b="1" dirty="0">
                <a:latin typeface="Arial Narrow" panose="020B0606020202030204" pitchFamily="34" charset="0"/>
              </a:rPr>
              <a:t>Courts </a:t>
            </a:r>
            <a:r>
              <a:rPr lang="en-US" sz="2800" dirty="0">
                <a:latin typeface="Arial Narrow" panose="020B0606020202030204" pitchFamily="34" charset="0"/>
              </a:rPr>
              <a:t>to grant IMP is dealt with in of the Bill.</a:t>
            </a:r>
          </a:p>
          <a:p>
            <a:pPr marL="109728" indent="0" algn="just">
              <a:buNone/>
            </a:pPr>
            <a:endParaRPr lang="en-US" sz="2800" dirty="0">
              <a:latin typeface="Arial Narrow" panose="020B0606020202030204" pitchFamily="34" charset="0"/>
            </a:endParaRPr>
          </a:p>
          <a:p>
            <a:pPr algn="just"/>
            <a:r>
              <a:rPr lang="en-US" sz="2800" dirty="0">
                <a:latin typeface="Arial Narrow" panose="020B0606020202030204" pitchFamily="34" charset="0"/>
              </a:rPr>
              <a:t>In regard to arbitral proceedings with seats in Nigeria or in another country, this section  imbues the Court with same power it  inherently has to issue IMP.</a:t>
            </a:r>
          </a:p>
          <a:p>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Funmi Roberts, LL.M, </a:t>
            </a:r>
            <a:r>
              <a:rPr lang="en-US" dirty="0" err="1"/>
              <a:t>C.Arb;F.IoD</a:t>
            </a:r>
            <a:r>
              <a:rPr lang="en-US" dirty="0"/>
              <a:t>.</a:t>
            </a:r>
          </a:p>
        </p:txBody>
      </p:sp>
      <p:sp>
        <p:nvSpPr>
          <p:cNvPr id="9" name="Slide Number Placeholder 8"/>
          <p:cNvSpPr>
            <a:spLocks noGrp="1"/>
          </p:cNvSpPr>
          <p:nvPr>
            <p:ph type="sldNum" sz="quarter" idx="12"/>
          </p:nvPr>
        </p:nvSpPr>
        <p:spPr/>
        <p:txBody>
          <a:bodyPr/>
          <a:lstStyle/>
          <a:p>
            <a:fld id="{1C24EE8E-FE30-4228-9B82-BF61A6B5BD49}" type="slidenum">
              <a:rPr lang="en-US" smtClean="0"/>
              <a:pPr/>
              <a:t>20</a:t>
            </a:fld>
            <a:endParaRPr lang="en-US" dirty="0"/>
          </a:p>
        </p:txBody>
      </p:sp>
      <p:pic>
        <p:nvPicPr>
          <p:cNvPr id="4" name="Picture 3" descr="FRC LOGO">
            <a:extLst>
              <a:ext uri="{FF2B5EF4-FFF2-40B4-BE49-F238E27FC236}">
                <a16:creationId xmlns:a16="http://schemas.microsoft.com/office/drawing/2014/main" id="{8C37B74D-D01A-4BB8-867F-14D535E13526}"/>
              </a:ext>
            </a:extLst>
          </p:cNvPr>
          <p:cNvPicPr/>
          <p:nvPr/>
        </p:nvPicPr>
        <p:blipFill>
          <a:blip r:embed="rId3"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2102061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atin typeface="Arial Narrow" panose="020B0606020202030204" pitchFamily="34" charset="0"/>
              </a:rPr>
              <a:t>STRENGTHENING POWERS OF  ARBITRAL TRIBUNAL</a:t>
            </a:r>
            <a:r>
              <a:rPr lang="en-US" sz="2800" dirty="0"/>
              <a:t>: </a:t>
            </a:r>
            <a:r>
              <a:rPr lang="en-US" sz="2800" dirty="0">
                <a:solidFill>
                  <a:srgbClr val="FF0000"/>
                </a:solidFill>
                <a:latin typeface="Arial Narrow" panose="020B0606020202030204" pitchFamily="34" charset="0"/>
              </a:rPr>
              <a:t>I</a:t>
            </a:r>
            <a:r>
              <a:rPr lang="en-US" sz="2800" dirty="0">
                <a:solidFill>
                  <a:srgbClr val="FF0000"/>
                </a:solidFill>
                <a:effectLst/>
                <a:latin typeface="Arial Narrow" panose="020B0606020202030204" pitchFamily="34" charset="0"/>
              </a:rPr>
              <a:t>nterim </a:t>
            </a:r>
            <a:r>
              <a:rPr lang="en-US" sz="2800" dirty="0">
                <a:solidFill>
                  <a:srgbClr val="FF0000"/>
                </a:solidFill>
                <a:latin typeface="Arial Narrow" panose="020B0606020202030204" pitchFamily="34" charset="0"/>
              </a:rPr>
              <a:t>M</a:t>
            </a:r>
            <a:r>
              <a:rPr lang="en-US" sz="2800" dirty="0">
                <a:solidFill>
                  <a:srgbClr val="FF0000"/>
                </a:solidFill>
                <a:effectLst/>
                <a:latin typeface="Arial Narrow" panose="020B0606020202030204" pitchFamily="34" charset="0"/>
              </a:rPr>
              <a:t>easures of Protection (Contd) - </a:t>
            </a:r>
            <a:r>
              <a:rPr lang="en-US" sz="2800" b="1" dirty="0">
                <a:solidFill>
                  <a:srgbClr val="FF0000"/>
                </a:solidFill>
                <a:latin typeface="Arial Narrow" panose="020B0606020202030204" pitchFamily="34" charset="0"/>
              </a:rPr>
              <a:t>Emergency Arbitrator </a:t>
            </a:r>
            <a:r>
              <a:rPr lang="en-US" sz="2800" dirty="0">
                <a:solidFill>
                  <a:srgbClr val="FF0000"/>
                </a:solidFill>
                <a:latin typeface="Arial Narrow" panose="020B0606020202030204" pitchFamily="34" charset="0"/>
              </a:rPr>
              <a:t>To The Rescue! (1)</a:t>
            </a:r>
            <a:endParaRPr lang="en-US" sz="2800" dirty="0">
              <a:latin typeface="Arial Narrow" panose="020B0606020202030204" pitchFamily="34" charset="0"/>
            </a:endParaRPr>
          </a:p>
        </p:txBody>
      </p:sp>
      <p:sp>
        <p:nvSpPr>
          <p:cNvPr id="3" name="Text Placeholder 2"/>
          <p:cNvSpPr>
            <a:spLocks noGrp="1"/>
          </p:cNvSpPr>
          <p:nvPr>
            <p:ph type="body" idx="1"/>
          </p:nvPr>
        </p:nvSpPr>
        <p:spPr/>
        <p:txBody>
          <a:bodyPr>
            <a:normAutofit/>
          </a:bodyPr>
          <a:lstStyle/>
          <a:p>
            <a:r>
              <a:rPr lang="en-US" dirty="0"/>
              <a:t>Knight in shining armor!</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31119" y="2667000"/>
            <a:ext cx="6593681" cy="3429000"/>
          </a:xfrm>
        </p:spPr>
      </p:pic>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Funmi Roberts, LL.M, </a:t>
            </a:r>
            <a:r>
              <a:rPr lang="en-US" dirty="0" err="1"/>
              <a:t>C.Arb;F.IoD</a:t>
            </a:r>
            <a:r>
              <a:rPr lang="en-US" dirty="0"/>
              <a:t>.</a:t>
            </a:r>
          </a:p>
        </p:txBody>
      </p:sp>
      <p:sp>
        <p:nvSpPr>
          <p:cNvPr id="9" name="Slide Number Placeholder 8"/>
          <p:cNvSpPr>
            <a:spLocks noGrp="1"/>
          </p:cNvSpPr>
          <p:nvPr>
            <p:ph type="sldNum" sz="quarter" idx="12"/>
          </p:nvPr>
        </p:nvSpPr>
        <p:spPr/>
        <p:txBody>
          <a:bodyPr/>
          <a:lstStyle/>
          <a:p>
            <a:fld id="{1C24EE8E-FE30-4228-9B82-BF61A6B5BD49}" type="slidenum">
              <a:rPr lang="en-US" smtClean="0"/>
              <a:pPr/>
              <a:t>21</a:t>
            </a:fld>
            <a:endParaRPr lang="en-US" dirty="0"/>
          </a:p>
        </p:txBody>
      </p:sp>
      <p:pic>
        <p:nvPicPr>
          <p:cNvPr id="4" name="Picture 3" descr="FRC LOGO">
            <a:extLst>
              <a:ext uri="{FF2B5EF4-FFF2-40B4-BE49-F238E27FC236}">
                <a16:creationId xmlns:a16="http://schemas.microsoft.com/office/drawing/2014/main" id="{84B6B6BC-04CC-B05F-941B-C379C90D5553}"/>
              </a:ext>
            </a:extLst>
          </p:cNvPr>
          <p:cNvPicPr/>
          <p:nvPr/>
        </p:nvPicPr>
        <p:blipFill>
          <a:blip r:embed="rId3"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1178588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600" b="1" dirty="0">
                <a:latin typeface="Arial Narrow" panose="020B0606020202030204" pitchFamily="34" charset="0"/>
              </a:rPr>
              <a:t>STRENGTHENING POWERS OF  ARBITRAL TRIBUNAL</a:t>
            </a:r>
            <a:r>
              <a:rPr lang="en-US" sz="2800" b="1" dirty="0">
                <a:latin typeface="Arial Narrow" panose="020B0606020202030204" pitchFamily="34" charset="0"/>
              </a:rPr>
              <a:t>: </a:t>
            </a:r>
            <a:r>
              <a:rPr lang="en-US" sz="2800" dirty="0">
                <a:solidFill>
                  <a:srgbClr val="FF0000"/>
                </a:solidFill>
                <a:latin typeface="Arial Narrow" panose="020B0606020202030204" pitchFamily="34" charset="0"/>
              </a:rPr>
              <a:t>I</a:t>
            </a:r>
            <a:r>
              <a:rPr lang="en-US" sz="2800" dirty="0">
                <a:solidFill>
                  <a:srgbClr val="FF0000"/>
                </a:solidFill>
                <a:effectLst/>
                <a:latin typeface="Arial Narrow" panose="020B0606020202030204" pitchFamily="34" charset="0"/>
              </a:rPr>
              <a:t>nterim </a:t>
            </a:r>
            <a:r>
              <a:rPr lang="en-US" sz="2800" dirty="0">
                <a:solidFill>
                  <a:srgbClr val="FF0000"/>
                </a:solidFill>
                <a:latin typeface="Arial Narrow" panose="020B0606020202030204" pitchFamily="34" charset="0"/>
              </a:rPr>
              <a:t>M</a:t>
            </a:r>
            <a:r>
              <a:rPr lang="en-US" sz="2800" dirty="0">
                <a:solidFill>
                  <a:srgbClr val="FF0000"/>
                </a:solidFill>
                <a:effectLst/>
                <a:latin typeface="Arial Narrow" panose="020B0606020202030204" pitchFamily="34" charset="0"/>
              </a:rPr>
              <a:t>easures of Protection (Contd) - </a:t>
            </a:r>
            <a:r>
              <a:rPr lang="en-US" sz="2800" b="0" dirty="0">
                <a:solidFill>
                  <a:srgbClr val="FF0000"/>
                </a:solidFill>
                <a:latin typeface="Arial Narrow" panose="020B0606020202030204" pitchFamily="34" charset="0"/>
              </a:rPr>
              <a:t>Emergency Arbitrator To The Rescue! (2)</a:t>
            </a:r>
            <a:endParaRPr lang="en-US" sz="2800" dirty="0">
              <a:solidFill>
                <a:srgbClr val="FF0000"/>
              </a:solidFill>
              <a:latin typeface="Arial Narrow" panose="020B0606020202030204" pitchFamily="34" charset="0"/>
            </a:endParaRPr>
          </a:p>
        </p:txBody>
      </p:sp>
      <p:graphicFrame>
        <p:nvGraphicFramePr>
          <p:cNvPr id="7" name="Content Placeholder 6"/>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22</a:t>
            </a:fld>
            <a:endParaRPr lang="en-US" dirty="0"/>
          </a:p>
        </p:txBody>
      </p:sp>
      <p:pic>
        <p:nvPicPr>
          <p:cNvPr id="8" name="Picture 7" descr="FRC LOGO"/>
          <p:cNvPicPr/>
          <p:nvPr/>
        </p:nvPicPr>
        <p:blipFill>
          <a:blip r:embed="rId7"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2857002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1" algn="l" rtl="0">
              <a:spcBef>
                <a:spcPct val="0"/>
              </a:spcBef>
            </a:pPr>
            <a:r>
              <a:rPr lang="en-US" sz="2800" b="1" dirty="0"/>
              <a:t>STRENGTHENING POWERS OF  ARBITRAL TRIBUNAL: </a:t>
            </a:r>
            <a:r>
              <a:rPr lang="en-US" sz="2800" dirty="0">
                <a:solidFill>
                  <a:srgbClr val="FF0000"/>
                </a:solidFill>
              </a:rPr>
              <a:t>Other</a:t>
            </a:r>
            <a:r>
              <a:rPr lang="en-US" sz="2800" b="1" dirty="0"/>
              <a:t> </a:t>
            </a:r>
            <a:r>
              <a:rPr lang="en-US" sz="2800" dirty="0">
                <a:solidFill>
                  <a:srgbClr val="FF0000"/>
                </a:solidFill>
              </a:rPr>
              <a:t>Interim Measures </a:t>
            </a:r>
            <a:r>
              <a:rPr lang="en-US" sz="2800" dirty="0">
                <a:solidFill>
                  <a:srgbClr val="FF0000"/>
                </a:solidFill>
                <a:latin typeface="Arial Narrow" panose="020B0606020202030204" pitchFamily="34" charset="0"/>
              </a:rPr>
              <a:t>of Protection (1)</a:t>
            </a:r>
            <a:endParaRPr lang="en-US" sz="2800" dirty="0"/>
          </a:p>
        </p:txBody>
      </p:sp>
      <p:sp>
        <p:nvSpPr>
          <p:cNvPr id="2" name="Content Placeholder 1"/>
          <p:cNvSpPr>
            <a:spLocks noGrp="1"/>
          </p:cNvSpPr>
          <p:nvPr>
            <p:ph idx="1"/>
          </p:nvPr>
        </p:nvSpPr>
        <p:spPr/>
        <p:txBody>
          <a:bodyPr>
            <a:normAutofit/>
          </a:bodyPr>
          <a:lstStyle/>
          <a:p>
            <a:pPr algn="just"/>
            <a:r>
              <a:rPr lang="en-US" sz="3000" dirty="0">
                <a:latin typeface="Arial Narrow" panose="020B0606020202030204" pitchFamily="34" charset="0"/>
              </a:rPr>
              <a:t>Important aspect of our civil justice system is the interim/temporary protection offered pending the final determination of a dispute in order to prevent irreparable prejudice to a party involved in the dispute;</a:t>
            </a:r>
          </a:p>
          <a:p>
            <a:pPr algn="just"/>
            <a:r>
              <a:rPr lang="en-US" sz="3000" dirty="0">
                <a:latin typeface="Arial Narrow" panose="020B0606020202030204" pitchFamily="34" charset="0"/>
              </a:rPr>
              <a:t>Recourse to IMP could be necessitated by many factors. </a:t>
            </a:r>
          </a:p>
          <a:p>
            <a:pPr algn="just"/>
            <a:r>
              <a:rPr lang="en-US" sz="3000" dirty="0">
                <a:latin typeface="Arial Narrow" panose="020B0606020202030204" pitchFamily="34" charset="0"/>
              </a:rPr>
              <a:t>A party may:</a:t>
            </a:r>
          </a:p>
          <a:p>
            <a:pPr lvl="1" algn="just"/>
            <a:r>
              <a:rPr lang="en-US" sz="2100" dirty="0">
                <a:latin typeface="Arial Narrow" panose="020B0606020202030204" pitchFamily="34" charset="0"/>
              </a:rPr>
              <a:t>take steps to dissipate its assets, </a:t>
            </a:r>
          </a:p>
          <a:p>
            <a:pPr lvl="1" algn="just"/>
            <a:r>
              <a:rPr lang="en-US" sz="2100" dirty="0">
                <a:latin typeface="Arial Narrow" panose="020B0606020202030204" pitchFamily="34" charset="0"/>
              </a:rPr>
              <a:t>destroy crucial evidence, or </a:t>
            </a:r>
          </a:p>
          <a:p>
            <a:pPr lvl="1" algn="just"/>
            <a:r>
              <a:rPr lang="en-US" sz="2100" dirty="0">
                <a:latin typeface="Arial Narrow" panose="020B0606020202030204" pitchFamily="34" charset="0"/>
              </a:rPr>
              <a:t>dispose of the subject matter of the dispute.</a:t>
            </a:r>
          </a:p>
          <a:p>
            <a:pPr marL="109728" indent="0">
              <a:buNone/>
            </a:pP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23</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1189137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1" algn="l" rtl="0">
              <a:spcBef>
                <a:spcPct val="0"/>
              </a:spcBef>
            </a:pPr>
            <a:r>
              <a:rPr lang="en-US" sz="2800" b="1" dirty="0"/>
              <a:t>STRENGTHENING POWERS OF  ARBITRAL TRIBUNAL: </a:t>
            </a:r>
            <a:r>
              <a:rPr lang="en-US" sz="2800" dirty="0">
                <a:solidFill>
                  <a:srgbClr val="FF0000"/>
                </a:solidFill>
              </a:rPr>
              <a:t>Other Interim Measures of Protection </a:t>
            </a:r>
            <a:r>
              <a:rPr lang="en-US" sz="2800" dirty="0">
                <a:solidFill>
                  <a:srgbClr val="FF0000"/>
                </a:solidFill>
                <a:latin typeface="Arial Narrow" panose="020B0606020202030204" pitchFamily="34" charset="0"/>
              </a:rPr>
              <a:t>(2)</a:t>
            </a:r>
            <a:endParaRPr lang="en-US" sz="2800" dirty="0"/>
          </a:p>
        </p:txBody>
      </p:sp>
      <p:sp>
        <p:nvSpPr>
          <p:cNvPr id="2" name="Content Placeholder 1"/>
          <p:cNvSpPr>
            <a:spLocks noGrp="1"/>
          </p:cNvSpPr>
          <p:nvPr>
            <p:ph idx="1"/>
          </p:nvPr>
        </p:nvSpPr>
        <p:spPr/>
        <p:txBody>
          <a:bodyPr>
            <a:normAutofit/>
          </a:bodyPr>
          <a:lstStyle/>
          <a:p>
            <a:pPr algn="just"/>
            <a:r>
              <a:rPr lang="en-US" sz="3000" dirty="0">
                <a:latin typeface="Arial Narrow" panose="020B0606020202030204" pitchFamily="34" charset="0"/>
              </a:rPr>
              <a:t>These measures are usually referred to as interim measures of protection and are designed to maintain the </a:t>
            </a:r>
            <a:r>
              <a:rPr lang="en-US" sz="3000" i="1" dirty="0">
                <a:latin typeface="Arial Narrow" panose="020B0606020202030204" pitchFamily="34" charset="0"/>
              </a:rPr>
              <a:t>status quo</a:t>
            </a:r>
            <a:r>
              <a:rPr lang="en-US" sz="3000" dirty="0">
                <a:latin typeface="Arial Narrow" panose="020B0606020202030204" pitchFamily="34" charset="0"/>
              </a:rPr>
              <a:t> pending final determination of the dispute.  </a:t>
            </a:r>
          </a:p>
          <a:p>
            <a:pPr marL="0" indent="0" algn="just">
              <a:buNone/>
            </a:pPr>
            <a:endParaRPr lang="en-US" sz="3000" dirty="0">
              <a:latin typeface="Arial Narrow" panose="020B0606020202030204" pitchFamily="34" charset="0"/>
            </a:endParaRPr>
          </a:p>
          <a:p>
            <a:pPr algn="just"/>
            <a:r>
              <a:rPr lang="en-US" sz="3000" dirty="0">
                <a:latin typeface="Arial Narrow" panose="020B0606020202030204" pitchFamily="34" charset="0"/>
              </a:rPr>
              <a:t>The discretionary power to grant interim measures is currently contained in </a:t>
            </a:r>
            <a:r>
              <a:rPr lang="en-US" sz="3000" b="1" dirty="0">
                <a:solidFill>
                  <a:srgbClr val="00B050"/>
                </a:solidFill>
                <a:latin typeface="Arial Narrow" panose="020B0606020202030204" pitchFamily="34" charset="0"/>
              </a:rPr>
              <a:t>Sec. 13 </a:t>
            </a:r>
            <a:r>
              <a:rPr lang="en-US" sz="3000" dirty="0">
                <a:latin typeface="Arial Narrow" panose="020B0606020202030204" pitchFamily="34" charset="0"/>
              </a:rPr>
              <a:t>of the ACA</a:t>
            </a:r>
          </a:p>
          <a:p>
            <a:pPr lvl="1" algn="just"/>
            <a:r>
              <a:rPr lang="en-US" sz="2700" dirty="0">
                <a:latin typeface="Arial Narrow" panose="020B0606020202030204" pitchFamily="34" charset="0"/>
              </a:rPr>
              <a:t>Based on UNCITRAL Model Law, 1985. </a:t>
            </a:r>
          </a:p>
          <a:p>
            <a:pPr marL="109728" indent="0">
              <a:buNone/>
            </a:pP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24</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2208146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24246"/>
            <a:ext cx="8229600" cy="1143000"/>
          </a:xfrm>
        </p:spPr>
        <p:txBody>
          <a:bodyPr>
            <a:normAutofit/>
          </a:bodyPr>
          <a:lstStyle/>
          <a:p>
            <a:r>
              <a:rPr lang="en-US" sz="2800" b="1" dirty="0">
                <a:latin typeface="Arial Narrow" panose="020B0606020202030204" pitchFamily="34" charset="0"/>
              </a:rPr>
              <a:t>STRENGTHENING POWERS OF  ARBITRAL TRIBUNAL</a:t>
            </a:r>
            <a:r>
              <a:rPr lang="en-US" sz="2800" dirty="0">
                <a:latin typeface="Arial Narrow" panose="020B0606020202030204" pitchFamily="34" charset="0"/>
              </a:rPr>
              <a:t>: </a:t>
            </a:r>
            <a:r>
              <a:rPr lang="en-US" sz="2800" dirty="0">
                <a:solidFill>
                  <a:srgbClr val="FF0000"/>
                </a:solidFill>
                <a:latin typeface="Arial Narrow" panose="020B0606020202030204" pitchFamily="34" charset="0"/>
              </a:rPr>
              <a:t>Other Interim Measures of Protection </a:t>
            </a:r>
            <a:r>
              <a:rPr lang="en-US" sz="2800" dirty="0">
                <a:solidFill>
                  <a:schemeClr val="tx1"/>
                </a:solidFill>
                <a:latin typeface="Arial Narrow" panose="020B0606020202030204" pitchFamily="34" charset="0"/>
              </a:rPr>
              <a:t>(3)</a:t>
            </a:r>
            <a:endParaRPr lang="en-US" sz="2800" dirty="0">
              <a:latin typeface="Arial Narrow" panose="020B0606020202030204" pitchFamily="34" charset="0"/>
            </a:endParaRPr>
          </a:p>
        </p:txBody>
      </p:sp>
      <p:sp>
        <p:nvSpPr>
          <p:cNvPr id="2" name="Content Placeholder 1"/>
          <p:cNvSpPr>
            <a:spLocks noGrp="1"/>
          </p:cNvSpPr>
          <p:nvPr>
            <p:ph idx="1"/>
          </p:nvPr>
        </p:nvSpPr>
        <p:spPr/>
        <p:txBody>
          <a:bodyPr>
            <a:normAutofit fontScale="85000" lnSpcReduction="10000"/>
          </a:bodyPr>
          <a:lstStyle/>
          <a:p>
            <a:pPr algn="just"/>
            <a:r>
              <a:rPr lang="en-US" sz="2900" dirty="0">
                <a:latin typeface="Arial Narrow" panose="020B0606020202030204" pitchFamily="34" charset="0"/>
              </a:rPr>
              <a:t>However, inadequacies of  measures offered by </a:t>
            </a:r>
            <a:r>
              <a:rPr lang="en-US" sz="2900" b="1" dirty="0">
                <a:solidFill>
                  <a:srgbClr val="00B050"/>
                </a:solidFill>
                <a:latin typeface="Arial Narrow" panose="020B0606020202030204" pitchFamily="34" charset="0"/>
              </a:rPr>
              <a:t>Sec. 13</a:t>
            </a:r>
            <a:r>
              <a:rPr lang="en-US" sz="2900" dirty="0">
                <a:latin typeface="Arial Narrow" panose="020B0606020202030204" pitchFamily="34" charset="0"/>
              </a:rPr>
              <a:t> of the ACA have long been recognised;</a:t>
            </a:r>
          </a:p>
          <a:p>
            <a:pPr algn="just"/>
            <a:r>
              <a:rPr lang="en-US" sz="2900" dirty="0">
                <a:latin typeface="Arial Narrow" panose="020B0606020202030204" pitchFamily="34" charset="0"/>
              </a:rPr>
              <a:t>E.G. The world is now borderless; emergence of Internet of things and ability to transfer data over a network without requiring human-to-human or human-to-computer interaction;</a:t>
            </a:r>
          </a:p>
          <a:p>
            <a:pPr algn="just"/>
            <a:r>
              <a:rPr lang="en-US" sz="2900" dirty="0">
                <a:latin typeface="Arial Narrow" panose="020B0606020202030204" pitchFamily="34" charset="0"/>
              </a:rPr>
              <a:t>In this world:</a:t>
            </a:r>
          </a:p>
          <a:p>
            <a:pPr lvl="1" algn="just"/>
            <a:r>
              <a:rPr lang="en-US" sz="2400" dirty="0">
                <a:latin typeface="Arial Narrow" panose="020B0606020202030204" pitchFamily="34" charset="0"/>
              </a:rPr>
              <a:t>money could be transferred at the click of a button; </a:t>
            </a:r>
          </a:p>
          <a:p>
            <a:pPr marL="342900" lvl="1" indent="0" algn="just">
              <a:buNone/>
            </a:pPr>
            <a:endParaRPr lang="en-US" sz="2400" dirty="0">
              <a:latin typeface="Arial Narrow" panose="020B0606020202030204" pitchFamily="34" charset="0"/>
            </a:endParaRPr>
          </a:p>
          <a:p>
            <a:pPr lvl="1" algn="just"/>
            <a:r>
              <a:rPr lang="en-US" sz="2400" dirty="0">
                <a:latin typeface="Arial Narrow" panose="020B0606020202030204" pitchFamily="34" charset="0"/>
              </a:rPr>
              <a:t>assets could be sold from the four walls of a room in Japan to a buyer in Nigeria, with the parties not leaving their respective countries;</a:t>
            </a:r>
          </a:p>
          <a:p>
            <a:pPr marL="342900" lvl="1" indent="0" algn="just">
              <a:buNone/>
            </a:pPr>
            <a:endParaRPr lang="en-US" sz="2400" dirty="0">
              <a:latin typeface="Arial Narrow" panose="020B0606020202030204" pitchFamily="34" charset="0"/>
            </a:endParaRPr>
          </a:p>
          <a:p>
            <a:pPr lvl="1" algn="just"/>
            <a:r>
              <a:rPr lang="en-US" sz="2400" dirty="0">
                <a:latin typeface="Arial Narrow" panose="020B0606020202030204" pitchFamily="34" charset="0"/>
              </a:rPr>
              <a:t>an employer in a construction contract could successfully draw on a performance bond whilst the aggrieved contractor is still trying to refer the matter to arbitration;</a:t>
            </a:r>
          </a:p>
          <a:p>
            <a:pPr marL="342900" lvl="1" indent="0" algn="just">
              <a:buNone/>
            </a:pPr>
            <a:endParaRPr lang="en-US" sz="2400" dirty="0">
              <a:latin typeface="Arial Narrow" panose="020B0606020202030204" pitchFamily="34" charset="0"/>
            </a:endParaRPr>
          </a:p>
          <a:p>
            <a:pPr algn="just"/>
            <a:endParaRPr lang="en-US" dirty="0">
              <a:latin typeface="Arial Narrow" panose="020B0606020202030204" pitchFamily="34" charset="0"/>
            </a:endParaRPr>
          </a:p>
          <a:p>
            <a:pPr marL="109728" indent="0">
              <a:buNone/>
            </a:pP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25</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2895361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b="1" dirty="0">
                <a:latin typeface="Arial Narrow" panose="020B0606020202030204" pitchFamily="34" charset="0"/>
              </a:rPr>
              <a:t>STRENGTHENING POWERS OF  ARBITRAL TRIBUNAL: </a:t>
            </a:r>
            <a:r>
              <a:rPr lang="en-US" sz="2400" dirty="0">
                <a:solidFill>
                  <a:srgbClr val="FF0000"/>
                </a:solidFill>
                <a:latin typeface="Arial Narrow" panose="020B0606020202030204" pitchFamily="34" charset="0"/>
              </a:rPr>
              <a:t>Other Interim Measures of Protection </a:t>
            </a:r>
            <a:r>
              <a:rPr lang="en-US" sz="2400" dirty="0">
                <a:solidFill>
                  <a:schemeClr val="tx1"/>
                </a:solidFill>
                <a:latin typeface="Arial Narrow" panose="020B0606020202030204" pitchFamily="34" charset="0"/>
              </a:rPr>
              <a:t>(</a:t>
            </a:r>
            <a:r>
              <a:rPr lang="en-US" sz="2400" dirty="0">
                <a:latin typeface="Arial Narrow" panose="020B0606020202030204" pitchFamily="34" charset="0"/>
              </a:rPr>
              <a:t>4</a:t>
            </a:r>
            <a:r>
              <a:rPr lang="en-US" sz="2400" dirty="0">
                <a:solidFill>
                  <a:schemeClr val="tx1"/>
                </a:solidFill>
                <a:latin typeface="Arial Narrow" panose="020B0606020202030204" pitchFamily="34" charset="0"/>
              </a:rPr>
              <a:t>)</a:t>
            </a:r>
            <a:endParaRPr lang="en-US" sz="2800" dirty="0">
              <a:latin typeface="Arial Narrow" panose="020B0606020202030204" pitchFamily="34" charset="0"/>
            </a:endParaRPr>
          </a:p>
        </p:txBody>
      </p:sp>
      <p:sp>
        <p:nvSpPr>
          <p:cNvPr id="2" name="Content Placeholder 1"/>
          <p:cNvSpPr>
            <a:spLocks noGrp="1"/>
          </p:cNvSpPr>
          <p:nvPr>
            <p:ph idx="1"/>
          </p:nvPr>
        </p:nvSpPr>
        <p:spPr/>
        <p:txBody>
          <a:bodyPr>
            <a:normAutofit/>
          </a:bodyPr>
          <a:lstStyle/>
          <a:p>
            <a:pPr algn="just"/>
            <a:r>
              <a:rPr lang="en-US" dirty="0">
                <a:latin typeface="Arial Narrow" panose="020B0606020202030204" pitchFamily="34" charset="0"/>
              </a:rPr>
              <a:t>Predicated on these as well as other factors, many jurisdictions have enhanced the powers of the arbitral tribunal to grant interim measures, concurrently with the powers of the court.</a:t>
            </a:r>
          </a:p>
          <a:p>
            <a:pPr algn="just"/>
            <a:endParaRPr lang="en-US" b="1" i="1" u="sng" dirty="0">
              <a:latin typeface="Arial Narrow" panose="020B0606020202030204" pitchFamily="34" charset="0"/>
            </a:endParaRPr>
          </a:p>
          <a:p>
            <a:pPr algn="just"/>
            <a:r>
              <a:rPr lang="en-US" dirty="0">
                <a:latin typeface="Arial Narrow" panose="020B0606020202030204" pitchFamily="34" charset="0"/>
              </a:rPr>
              <a:t>Also, the UNCITRAL Model Law on international arbitration was amended in 2006 introducing significant changes to the power of an arbitral tribunal to grant interim measures of protection in Chapter IV A. </a:t>
            </a:r>
          </a:p>
          <a:p>
            <a:pPr marL="109728" indent="0" algn="just">
              <a:buNone/>
            </a:pPr>
            <a:endParaRPr lang="en-US" dirty="0">
              <a:latin typeface="Arial Narrow" panose="020B0606020202030204" pitchFamily="34" charset="0"/>
            </a:endParaRPr>
          </a:p>
          <a:p>
            <a:pPr algn="just"/>
            <a:r>
              <a:rPr lang="en-US" dirty="0">
                <a:latin typeface="Arial Narrow" panose="020B0606020202030204" pitchFamily="34" charset="0"/>
              </a:rPr>
              <a:t>However, these interim measures could only be ordered after the constitution of the arbitral tribunal and much may be lost before the arbitral tribunal is constituted, thereby depriving the affected party the much desired temporary reprieve.</a:t>
            </a:r>
          </a:p>
          <a:p>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r>
              <a:rPr lang="en-US" dirty="0"/>
              <a:t>.</a:t>
            </a:r>
          </a:p>
        </p:txBody>
      </p:sp>
      <p:sp>
        <p:nvSpPr>
          <p:cNvPr id="5" name="Slide Number Placeholder 4"/>
          <p:cNvSpPr>
            <a:spLocks noGrp="1"/>
          </p:cNvSpPr>
          <p:nvPr>
            <p:ph type="sldNum" sz="quarter" idx="12"/>
          </p:nvPr>
        </p:nvSpPr>
        <p:spPr/>
        <p:txBody>
          <a:bodyPr/>
          <a:lstStyle/>
          <a:p>
            <a:fld id="{1C24EE8E-FE30-4228-9B82-BF61A6B5BD49}" type="slidenum">
              <a:rPr lang="en-US" smtClean="0"/>
              <a:pPr/>
              <a:t>26</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182468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(3) </a:t>
            </a:r>
            <a:r>
              <a:rPr lang="en-US" sz="3200" dirty="0">
                <a:latin typeface="Arial Narrow" panose="020B0606020202030204" pitchFamily="34" charset="0"/>
              </a:rPr>
              <a:t>STRENGTHENING POWERS OF  ARBITRAL TRIBUNAL: </a:t>
            </a:r>
            <a:r>
              <a:rPr lang="en-US" sz="2800" dirty="0">
                <a:solidFill>
                  <a:srgbClr val="FF0000"/>
                </a:solidFill>
                <a:latin typeface="Arial Narrow" panose="020B0606020202030204" pitchFamily="34" charset="0"/>
              </a:rPr>
              <a:t>Other Interim Measures of Protection </a:t>
            </a:r>
            <a:r>
              <a:rPr lang="en-US" sz="2800" dirty="0">
                <a:solidFill>
                  <a:schemeClr val="tx1"/>
                </a:solidFill>
                <a:latin typeface="Arial Narrow" panose="020B0606020202030204" pitchFamily="34" charset="0"/>
              </a:rPr>
              <a:t>(5)</a:t>
            </a:r>
          </a:p>
        </p:txBody>
      </p:sp>
      <p:sp>
        <p:nvSpPr>
          <p:cNvPr id="3" name="Text Placeholder 2"/>
          <p:cNvSpPr>
            <a:spLocks noGrp="1"/>
          </p:cNvSpPr>
          <p:nvPr>
            <p:ph type="body" idx="1"/>
          </p:nvPr>
        </p:nvSpPr>
        <p:spPr>
          <a:xfrm>
            <a:off x="629842" y="1681163"/>
            <a:ext cx="3868340" cy="452437"/>
          </a:xfrm>
        </p:spPr>
        <p:txBody>
          <a:bodyPr/>
          <a:lstStyle/>
          <a:p>
            <a:r>
              <a:rPr lang="en-US" dirty="0"/>
              <a:t>ACA</a:t>
            </a:r>
          </a:p>
        </p:txBody>
      </p:sp>
      <p:sp>
        <p:nvSpPr>
          <p:cNvPr id="5" name="Content Placeholder 4"/>
          <p:cNvSpPr>
            <a:spLocks noGrp="1"/>
          </p:cNvSpPr>
          <p:nvPr>
            <p:ph sz="half" idx="2"/>
          </p:nvPr>
        </p:nvSpPr>
        <p:spPr>
          <a:xfrm>
            <a:off x="629842" y="2209800"/>
            <a:ext cx="3868340" cy="3979863"/>
          </a:xfrm>
        </p:spPr>
        <p:txBody>
          <a:bodyPr>
            <a:normAutofit fontScale="70000" lnSpcReduction="20000"/>
          </a:bodyPr>
          <a:lstStyle/>
          <a:p>
            <a:pPr algn="just">
              <a:buFont typeface="Wingdings" panose="05000000000000000000" pitchFamily="2" charset="2"/>
              <a:buChar char="Ø"/>
            </a:pPr>
            <a:r>
              <a:rPr lang="en-US" sz="3200" b="1" dirty="0">
                <a:solidFill>
                  <a:srgbClr val="00B050"/>
                </a:solidFill>
                <a:latin typeface="Arial Narrow" panose="020B0606020202030204" pitchFamily="34" charset="0"/>
                <a:ea typeface="Lato" charset="0"/>
                <a:cs typeface="Lato" charset="0"/>
              </a:rPr>
              <a:t>Art. 26(3) </a:t>
            </a:r>
            <a:r>
              <a:rPr lang="en-US" sz="3200" dirty="0">
                <a:latin typeface="Arial Narrow" panose="020B0606020202030204" pitchFamily="34" charset="0"/>
                <a:ea typeface="Lato" charset="0"/>
                <a:cs typeface="Lato" charset="0"/>
              </a:rPr>
              <a:t>of ACA Arbitration Rules: </a:t>
            </a:r>
            <a:r>
              <a:rPr lang="en-US" sz="3200" i="1" dirty="0">
                <a:latin typeface="Arial Narrow" panose="020B0606020202030204" pitchFamily="34" charset="0"/>
                <a:ea typeface="Lato" charset="0"/>
                <a:cs typeface="Lato" charset="0"/>
              </a:rPr>
              <a:t>A request for interim measures addressed by any party to court shall not be deemed incompatible with the agreement to arbitrate, or as a waiver of that agreement.</a:t>
            </a:r>
          </a:p>
          <a:p>
            <a:pPr>
              <a:buFont typeface="Wingdings" panose="05000000000000000000" pitchFamily="2" charset="2"/>
              <a:buChar char="Ø"/>
            </a:pPr>
            <a:r>
              <a:rPr lang="en-US" sz="3200" dirty="0">
                <a:latin typeface="Arial Narrow" panose="020B0606020202030204" pitchFamily="34" charset="0"/>
                <a:ea typeface="Lato" charset="0"/>
                <a:cs typeface="Lato" charset="0"/>
              </a:rPr>
              <a:t>Sec. 34 of the ACA:</a:t>
            </a:r>
          </a:p>
          <a:p>
            <a:pPr marL="457211" lvl="1" indent="0" algn="just">
              <a:buNone/>
            </a:pPr>
            <a:r>
              <a:rPr lang="en-US" sz="3200" i="1" dirty="0">
                <a:latin typeface="Arial Narrow" panose="020B0606020202030204" pitchFamily="34" charset="0"/>
                <a:ea typeface="Lato" charset="0"/>
                <a:cs typeface="Lato" charset="0"/>
              </a:rPr>
              <a:t>A court shall not intervene in any matter governed by this Act, except, where so provided in this Act.</a:t>
            </a:r>
          </a:p>
          <a:p>
            <a:r>
              <a:rPr lang="en-US" sz="3200" dirty="0">
                <a:latin typeface="Arial Narrow" panose="020B0606020202030204" pitchFamily="34" charset="0"/>
              </a:rPr>
              <a:t>Critique:</a:t>
            </a:r>
          </a:p>
          <a:p>
            <a:pPr lvl="1" algn="just"/>
            <a:r>
              <a:rPr lang="en-US" sz="3200" dirty="0">
                <a:latin typeface="Arial Narrow" panose="020B0606020202030204" pitchFamily="34" charset="0"/>
              </a:rPr>
              <a:t>Inadequate and burdensome</a:t>
            </a:r>
          </a:p>
          <a:p>
            <a:pPr lvl="1"/>
            <a:endParaRPr lang="en-US" sz="1800" dirty="0">
              <a:latin typeface="Arial Narrow" panose="020B0606020202030204" pitchFamily="34" charset="0"/>
            </a:endParaRPr>
          </a:p>
          <a:p>
            <a:pPr lvl="1"/>
            <a:endParaRPr lang="en-US" sz="1800" dirty="0">
              <a:latin typeface="Arial Narrow" panose="020B0606020202030204" pitchFamily="34" charset="0"/>
            </a:endParaRPr>
          </a:p>
        </p:txBody>
      </p:sp>
      <p:sp>
        <p:nvSpPr>
          <p:cNvPr id="4" name="Text Placeholder 3"/>
          <p:cNvSpPr>
            <a:spLocks noGrp="1"/>
          </p:cNvSpPr>
          <p:nvPr>
            <p:ph type="body" sz="quarter" idx="3"/>
          </p:nvPr>
        </p:nvSpPr>
        <p:spPr>
          <a:xfrm>
            <a:off x="4629150" y="1681163"/>
            <a:ext cx="3887391" cy="452437"/>
          </a:xfrm>
        </p:spPr>
        <p:txBody>
          <a:bodyPr/>
          <a:lstStyle/>
          <a:p>
            <a:r>
              <a:rPr lang="en-US" dirty="0"/>
              <a:t>THE BILL</a:t>
            </a:r>
          </a:p>
        </p:txBody>
      </p:sp>
      <p:sp>
        <p:nvSpPr>
          <p:cNvPr id="6" name="Content Placeholder 5"/>
          <p:cNvSpPr>
            <a:spLocks noGrp="1"/>
          </p:cNvSpPr>
          <p:nvPr>
            <p:ph sz="quarter" idx="4"/>
          </p:nvPr>
        </p:nvSpPr>
        <p:spPr>
          <a:xfrm>
            <a:off x="4629150" y="2300288"/>
            <a:ext cx="3887391" cy="3889375"/>
          </a:xfrm>
        </p:spPr>
        <p:txBody>
          <a:bodyPr>
            <a:normAutofit fontScale="70000" lnSpcReduction="20000"/>
          </a:bodyPr>
          <a:lstStyle/>
          <a:p>
            <a:pPr algn="just"/>
            <a:r>
              <a:rPr lang="en-US" sz="4000" dirty="0">
                <a:latin typeface="Arial Narrow" panose="020B0606020202030204" pitchFamily="34" charset="0"/>
              </a:rPr>
              <a:t>The Bill makes provisions for interim measures of protection under 3 headings:</a:t>
            </a:r>
          </a:p>
          <a:p>
            <a:pPr lvl="1" algn="just"/>
            <a:r>
              <a:rPr lang="en-US" sz="4000" dirty="0">
                <a:latin typeface="Arial Narrow" panose="020B0606020202030204" pitchFamily="34" charset="0"/>
              </a:rPr>
              <a:t>The Courts</a:t>
            </a:r>
          </a:p>
          <a:p>
            <a:pPr lvl="1" algn="just"/>
            <a:r>
              <a:rPr lang="en-US" sz="4000" dirty="0">
                <a:latin typeface="Arial Narrow" panose="020B0606020202030204" pitchFamily="34" charset="0"/>
              </a:rPr>
              <a:t>Emergency Arbitrator: </a:t>
            </a:r>
          </a:p>
          <a:p>
            <a:pPr lvl="2" algn="just"/>
            <a:r>
              <a:rPr lang="en-US" sz="4000" dirty="0">
                <a:latin typeface="Arial Narrow" panose="020B0606020202030204" pitchFamily="34" charset="0"/>
              </a:rPr>
              <a:t>ICC innovation</a:t>
            </a:r>
          </a:p>
          <a:p>
            <a:pPr lvl="2" algn="just"/>
            <a:r>
              <a:rPr lang="en-US" sz="4000" dirty="0">
                <a:latin typeface="Arial Narrow" panose="020B0606020202030204" pitchFamily="34" charset="0"/>
              </a:rPr>
              <a:t>Now widely accepted; and</a:t>
            </a:r>
          </a:p>
          <a:p>
            <a:pPr lvl="1" algn="just"/>
            <a:r>
              <a:rPr lang="en-US" sz="4000" dirty="0">
                <a:latin typeface="Arial Narrow" panose="020B0606020202030204" pitchFamily="34" charset="0"/>
              </a:rPr>
              <a:t>Powers of the Arbitral Tribunal.</a:t>
            </a:r>
          </a:p>
          <a:p>
            <a:pPr marL="109728" indent="0">
              <a:buNone/>
            </a:pPr>
            <a:endParaRPr lang="en-US" dirty="0"/>
          </a:p>
        </p:txBody>
      </p:sp>
      <p:sp>
        <p:nvSpPr>
          <p:cNvPr id="7" name="Date Placeholder 6"/>
          <p:cNvSpPr>
            <a:spLocks noGrp="1"/>
          </p:cNvSpPr>
          <p:nvPr>
            <p:ph type="dt" sz="half" idx="10"/>
          </p:nvPr>
        </p:nvSpPr>
        <p:spPr/>
        <p:txBody>
          <a:bodyPr/>
          <a:lstStyle/>
          <a:p>
            <a:fld id="{FD7F1A83-B60E-42DD-B3F7-083672FDB14C}" type="datetime3">
              <a:rPr lang="en-US" smtClean="0"/>
              <a:pPr/>
              <a:t>14 November 2022</a:t>
            </a:fld>
            <a:endParaRPr lang="en-US" dirty="0"/>
          </a:p>
        </p:txBody>
      </p:sp>
      <p:sp>
        <p:nvSpPr>
          <p:cNvPr id="8" name="Footer Placeholder 7"/>
          <p:cNvSpPr>
            <a:spLocks noGrp="1"/>
          </p:cNvSpPr>
          <p:nvPr>
            <p:ph type="ftr" sz="quarter" idx="11"/>
          </p:nvPr>
        </p:nvSpPr>
        <p:spPr>
          <a:xfrm>
            <a:off x="2955132" y="6225466"/>
            <a:ext cx="3086100" cy="365125"/>
          </a:xfrm>
        </p:spPr>
        <p:txBody>
          <a:bodyPr/>
          <a:lstStyle/>
          <a:p>
            <a:r>
              <a:rPr lang="en-US" dirty="0"/>
              <a:t>Funmi Roberts, LL.M, </a:t>
            </a:r>
            <a:r>
              <a:rPr lang="en-US" dirty="0" err="1"/>
              <a:t>C.Arb;F.IoD</a:t>
            </a:r>
            <a:r>
              <a:rPr lang="en-US" dirty="0"/>
              <a:t>.</a:t>
            </a:r>
          </a:p>
        </p:txBody>
      </p:sp>
      <p:sp>
        <p:nvSpPr>
          <p:cNvPr id="9" name="Slide Number Placeholder 8"/>
          <p:cNvSpPr>
            <a:spLocks noGrp="1"/>
          </p:cNvSpPr>
          <p:nvPr>
            <p:ph type="sldNum" sz="quarter" idx="12"/>
          </p:nvPr>
        </p:nvSpPr>
        <p:spPr/>
        <p:txBody>
          <a:bodyPr/>
          <a:lstStyle/>
          <a:p>
            <a:fld id="{1C24EE8E-FE30-4228-9B82-BF61A6B5BD49}" type="slidenum">
              <a:rPr lang="en-US" smtClean="0"/>
              <a:pPr/>
              <a:t>27</a:t>
            </a:fld>
            <a:endParaRPr lang="en-US" dirty="0"/>
          </a:p>
        </p:txBody>
      </p:sp>
    </p:spTree>
    <p:extLst>
      <p:ext uri="{BB962C8B-B14F-4D97-AF65-F5344CB8AC3E}">
        <p14:creationId xmlns:p14="http://schemas.microsoft.com/office/powerpoint/2010/main" val="3331778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6518" y="346658"/>
            <a:ext cx="8229600" cy="1143000"/>
          </a:xfrm>
        </p:spPr>
        <p:txBody>
          <a:bodyPr>
            <a:normAutofit/>
          </a:bodyPr>
          <a:lstStyle/>
          <a:p>
            <a:r>
              <a:rPr lang="en-US" sz="3000" b="1" cap="small" dirty="0">
                <a:latin typeface="Arial Narrow" panose="020B0606020202030204" pitchFamily="34" charset="0"/>
              </a:rPr>
              <a:t>strengthening powers of arbitral tribunal</a:t>
            </a:r>
            <a:r>
              <a:rPr lang="en-US" sz="3200" dirty="0">
                <a:latin typeface="Arial Narrow" panose="020B0606020202030204" pitchFamily="34" charset="0"/>
              </a:rPr>
              <a:t>: </a:t>
            </a:r>
            <a:r>
              <a:rPr lang="en-US" sz="3200" dirty="0">
                <a:solidFill>
                  <a:srgbClr val="FF0000"/>
                </a:solidFill>
                <a:latin typeface="Arial Narrow" panose="020B0606020202030204" pitchFamily="34" charset="0"/>
              </a:rPr>
              <a:t>Other</a:t>
            </a:r>
            <a:r>
              <a:rPr lang="en-US" sz="3200" dirty="0">
                <a:latin typeface="Arial Narrow" panose="020B0606020202030204" pitchFamily="34" charset="0"/>
              </a:rPr>
              <a:t> </a:t>
            </a:r>
            <a:r>
              <a:rPr lang="en-US" sz="2400" dirty="0">
                <a:solidFill>
                  <a:srgbClr val="FF0000"/>
                </a:solidFill>
                <a:latin typeface="Arial Narrow" panose="020B0606020202030204" pitchFamily="34" charset="0"/>
              </a:rPr>
              <a:t>I</a:t>
            </a:r>
            <a:r>
              <a:rPr lang="en-US" sz="2400" dirty="0">
                <a:solidFill>
                  <a:srgbClr val="FF0000"/>
                </a:solidFill>
                <a:effectLst/>
                <a:latin typeface="Arial Narrow" panose="020B0606020202030204" pitchFamily="34" charset="0"/>
              </a:rPr>
              <a:t>nterim Measures of Protection</a:t>
            </a:r>
            <a:r>
              <a:rPr lang="en-US" sz="2400" dirty="0">
                <a:solidFill>
                  <a:srgbClr val="FF0000"/>
                </a:solidFill>
                <a:latin typeface="Arial Narrow" panose="020B0606020202030204" pitchFamily="34" charset="0"/>
              </a:rPr>
              <a:t> (6)</a:t>
            </a:r>
            <a:endParaRPr lang="en-US" sz="2800" dirty="0"/>
          </a:p>
        </p:txBody>
      </p:sp>
      <p:sp>
        <p:nvSpPr>
          <p:cNvPr id="2" name="Content Placeholder 1"/>
          <p:cNvSpPr>
            <a:spLocks noGrp="1"/>
          </p:cNvSpPr>
          <p:nvPr>
            <p:ph idx="1"/>
          </p:nvPr>
        </p:nvSpPr>
        <p:spPr>
          <a:xfrm>
            <a:off x="628650" y="1489657"/>
            <a:ext cx="7886700" cy="4866693"/>
          </a:xfrm>
        </p:spPr>
        <p:txBody>
          <a:bodyPr>
            <a:noAutofit/>
          </a:bodyPr>
          <a:lstStyle/>
          <a:p>
            <a:pPr marL="109728" indent="0">
              <a:buNone/>
            </a:pPr>
            <a:r>
              <a:rPr lang="en-US" sz="2800" dirty="0">
                <a:latin typeface="Arial Narrow" panose="020B0606020202030204" pitchFamily="34" charset="0"/>
              </a:rPr>
              <a:t>The powers given to the </a:t>
            </a:r>
            <a:r>
              <a:rPr lang="en-US" sz="2800" b="1" dirty="0">
                <a:latin typeface="Arial Narrow" panose="020B0606020202030204" pitchFamily="34" charset="0"/>
              </a:rPr>
              <a:t>arbitral tribunal</a:t>
            </a:r>
            <a:r>
              <a:rPr lang="en-US" sz="2800" dirty="0">
                <a:latin typeface="Arial Narrow" panose="020B0606020202030204" pitchFamily="34" charset="0"/>
              </a:rPr>
              <a:t> to order interim measure are more extensive under the Bill than in ACA:</a:t>
            </a:r>
          </a:p>
          <a:p>
            <a:r>
              <a:rPr lang="en-US" sz="2400" dirty="0">
                <a:latin typeface="Arial Narrow" panose="020B0606020202030204" pitchFamily="34" charset="0"/>
              </a:rPr>
              <a:t>Empowers the arbitral tribunal to order a party to: </a:t>
            </a:r>
          </a:p>
          <a:p>
            <a:pPr lvl="1">
              <a:buFont typeface="Wingdings" panose="05000000000000000000" pitchFamily="2" charset="2"/>
              <a:buChar char="Ø"/>
            </a:pPr>
            <a:r>
              <a:rPr lang="en-US" sz="2400" dirty="0">
                <a:latin typeface="Arial Narrow" panose="020B0606020202030204" pitchFamily="34" charset="0"/>
              </a:rPr>
              <a:t>maintain or restore the </a:t>
            </a:r>
            <a:r>
              <a:rPr lang="en-US" sz="2400" i="1" dirty="0">
                <a:latin typeface="Arial Narrow" panose="020B0606020202030204" pitchFamily="34" charset="0"/>
              </a:rPr>
              <a:t>status quo</a:t>
            </a:r>
            <a:r>
              <a:rPr lang="en-US" sz="2400" dirty="0">
                <a:latin typeface="Arial Narrow" panose="020B0606020202030204" pitchFamily="34" charset="0"/>
              </a:rPr>
              <a:t> pending determination of the dispute; </a:t>
            </a:r>
          </a:p>
          <a:p>
            <a:pPr lvl="1">
              <a:buFont typeface="Wingdings" panose="05000000000000000000" pitchFamily="2" charset="2"/>
              <a:buChar char="Ø"/>
            </a:pPr>
            <a:r>
              <a:rPr lang="en-US" sz="2400" dirty="0">
                <a:latin typeface="Arial Narrow" panose="020B0606020202030204" pitchFamily="34" charset="0"/>
              </a:rPr>
              <a:t>take action that would prevent, or refrain from taking action that is likely to cause, current or imminent harm or prejudice to the arbitral process itself; </a:t>
            </a:r>
          </a:p>
          <a:p>
            <a:pPr lvl="1">
              <a:buFont typeface="Wingdings" panose="05000000000000000000" pitchFamily="2" charset="2"/>
              <a:buChar char="Ø"/>
            </a:pPr>
            <a:r>
              <a:rPr lang="en-US" sz="2400" dirty="0">
                <a:latin typeface="Arial Narrow" panose="020B0606020202030204" pitchFamily="34" charset="0"/>
              </a:rPr>
              <a:t>provide means of preserving assets out of which a subsequent award may be satisfied; or </a:t>
            </a:r>
          </a:p>
          <a:p>
            <a:pPr lvl="1">
              <a:buFont typeface="Wingdings" panose="05000000000000000000" pitchFamily="2" charset="2"/>
              <a:buChar char="Ø"/>
            </a:pPr>
            <a:r>
              <a:rPr lang="en-US" sz="2400" dirty="0">
                <a:latin typeface="Arial Narrow" panose="020B0606020202030204" pitchFamily="34" charset="0"/>
              </a:rPr>
              <a:t>preserve evidence that may be relevant and material to the resolution of the dispute, or </a:t>
            </a:r>
          </a:p>
          <a:p>
            <a:pPr lvl="1">
              <a:buFont typeface="Wingdings" panose="05000000000000000000" pitchFamily="2" charset="2"/>
              <a:buChar char="Ø"/>
            </a:pPr>
            <a:r>
              <a:rPr lang="en-US" sz="2400" dirty="0">
                <a:latin typeface="Arial Narrow" panose="020B0606020202030204" pitchFamily="34" charset="0"/>
              </a:rPr>
              <a:t>preserve the subject matter of the arbitration itself. </a:t>
            </a:r>
            <a:endParaRPr lang="en-US" sz="2400" b="1" dirty="0">
              <a:latin typeface="Arial Narrow" panose="020B0606020202030204" pitchFamily="34" charset="0"/>
            </a:endParaRPr>
          </a:p>
        </p:txBody>
      </p:sp>
      <p:sp>
        <p:nvSpPr>
          <p:cNvPr id="3" name="Date Placeholder 2"/>
          <p:cNvSpPr>
            <a:spLocks noGrp="1"/>
          </p:cNvSpPr>
          <p:nvPr>
            <p:ph type="dt" sz="half" idx="10"/>
          </p:nvPr>
        </p:nvSpPr>
        <p:spPr/>
        <p:txBody>
          <a:bodyPr/>
          <a:lstStyle/>
          <a:p>
            <a:fld id="{C749712C-EE8C-4FC0-A0AC-7CD54AD45F7F}" type="datetime3">
              <a:rPr lang="en-US" smtClean="0"/>
              <a:pPr/>
              <a:t>14 November 2022</a:t>
            </a:fld>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28</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1623943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19764"/>
            <a:ext cx="8229600" cy="1143000"/>
          </a:xfrm>
        </p:spPr>
        <p:txBody>
          <a:bodyPr>
            <a:normAutofit/>
          </a:bodyPr>
          <a:lstStyle/>
          <a:p>
            <a:r>
              <a:rPr lang="en-US" sz="2800" b="1" dirty="0">
                <a:latin typeface="Arial Narrow" panose="020B0606020202030204" pitchFamily="34" charset="0"/>
              </a:rPr>
              <a:t>STRENGTHENING POWERS OF ARBITRAL TRIBUNAL</a:t>
            </a:r>
            <a:r>
              <a:rPr lang="en-US" sz="2800" dirty="0"/>
              <a:t>:</a:t>
            </a:r>
            <a:r>
              <a:rPr lang="en-US" sz="2800" dirty="0">
                <a:solidFill>
                  <a:srgbClr val="FF0000"/>
                </a:solidFill>
                <a:latin typeface="Arial Narrow" panose="020B0606020202030204" pitchFamily="34" charset="0"/>
              </a:rPr>
              <a:t> Other</a:t>
            </a:r>
            <a:r>
              <a:rPr lang="en-US" sz="2800" dirty="0"/>
              <a:t> </a:t>
            </a:r>
            <a:r>
              <a:rPr lang="en-US" sz="2800" dirty="0">
                <a:latin typeface="Arial Narrow" panose="020B0606020202030204" pitchFamily="34" charset="0"/>
              </a:rPr>
              <a:t> </a:t>
            </a:r>
            <a:r>
              <a:rPr lang="en-US" sz="2800" dirty="0">
                <a:solidFill>
                  <a:srgbClr val="FF0000"/>
                </a:solidFill>
                <a:latin typeface="Arial Narrow" panose="020B0606020202030204" pitchFamily="34" charset="0"/>
              </a:rPr>
              <a:t>I</a:t>
            </a:r>
            <a:r>
              <a:rPr lang="en-US" sz="2800" dirty="0">
                <a:solidFill>
                  <a:srgbClr val="FF0000"/>
                </a:solidFill>
                <a:effectLst/>
                <a:latin typeface="Arial Narrow" panose="020B0606020202030204" pitchFamily="34" charset="0"/>
              </a:rPr>
              <a:t>nterim Measures of Protection- </a:t>
            </a:r>
            <a:r>
              <a:rPr lang="en-US" sz="2800" dirty="0">
                <a:solidFill>
                  <a:srgbClr val="FF0000"/>
                </a:solidFill>
                <a:latin typeface="Arial Narrow" panose="020B0606020202030204" pitchFamily="34" charset="0"/>
              </a:rPr>
              <a:t>Preliminary Orders </a:t>
            </a:r>
            <a:r>
              <a:rPr lang="en-US" sz="2800" dirty="0">
                <a:solidFill>
                  <a:srgbClr val="FF0000"/>
                </a:solidFill>
                <a:effectLst/>
                <a:latin typeface="Arial Narrow" panose="020B0606020202030204" pitchFamily="34" charset="0"/>
              </a:rPr>
              <a:t>(7</a:t>
            </a:r>
            <a:r>
              <a:rPr lang="en-US" sz="2800" i="1" dirty="0">
                <a:solidFill>
                  <a:srgbClr val="FF0000"/>
                </a:solidFill>
                <a:effectLst/>
                <a:latin typeface="Arial Narrow" panose="020B0606020202030204" pitchFamily="34" charset="0"/>
              </a:rPr>
              <a:t>)</a:t>
            </a:r>
            <a:endParaRPr lang="en-US" sz="2800" i="1" dirty="0">
              <a:latin typeface="Arial Narrow" panose="020B0606020202030204" pitchFamily="34" charset="0"/>
            </a:endParaRPr>
          </a:p>
        </p:txBody>
      </p:sp>
      <p:sp>
        <p:nvSpPr>
          <p:cNvPr id="2" name="Content Placeholder 1"/>
          <p:cNvSpPr>
            <a:spLocks noGrp="1"/>
          </p:cNvSpPr>
          <p:nvPr>
            <p:ph idx="1"/>
          </p:nvPr>
        </p:nvSpPr>
        <p:spPr>
          <a:xfrm>
            <a:off x="628650" y="1462764"/>
            <a:ext cx="7886700" cy="4714199"/>
          </a:xfrm>
        </p:spPr>
        <p:txBody>
          <a:bodyPr>
            <a:normAutofit fontScale="92500" lnSpcReduction="10000"/>
          </a:bodyPr>
          <a:lstStyle/>
          <a:p>
            <a:pPr marL="566928" indent="-457200">
              <a:buFont typeface="Wingdings" panose="05000000000000000000" pitchFamily="2" charset="2"/>
              <a:buChar char="Ø"/>
            </a:pPr>
            <a:r>
              <a:rPr lang="en-US" sz="2900" dirty="0">
                <a:latin typeface="Arial Narrow" panose="020B0606020202030204" pitchFamily="34" charset="0"/>
              </a:rPr>
              <a:t>Power of the arbitral tribunal to grant binding but unenforceable </a:t>
            </a:r>
            <a:r>
              <a:rPr lang="en-US" sz="2900" u="sng" dirty="0">
                <a:latin typeface="Arial Narrow" panose="020B0606020202030204" pitchFamily="34" charset="0"/>
              </a:rPr>
              <a:t>Preliminary Orders </a:t>
            </a:r>
            <a:r>
              <a:rPr lang="en-US" sz="2900" dirty="0">
                <a:latin typeface="Arial Narrow" panose="020B0606020202030204" pitchFamily="34" charset="0"/>
              </a:rPr>
              <a:t>(PO):</a:t>
            </a:r>
          </a:p>
          <a:p>
            <a:pPr marL="909828" lvl="1" indent="-457200">
              <a:buFont typeface="Wingdings" panose="05000000000000000000" pitchFamily="2" charset="2"/>
              <a:buChar char="ü"/>
            </a:pPr>
            <a:r>
              <a:rPr lang="en-US" sz="2600" dirty="0">
                <a:latin typeface="Arial Narrow" panose="020B0606020202030204" pitchFamily="34" charset="0"/>
              </a:rPr>
              <a:t>on an </a:t>
            </a:r>
            <a:r>
              <a:rPr lang="en-US" sz="2600" i="1" dirty="0">
                <a:latin typeface="Arial Narrow" panose="020B0606020202030204" pitchFamily="34" charset="0"/>
              </a:rPr>
              <a:t>ex parte </a:t>
            </a:r>
            <a:r>
              <a:rPr lang="en-US" sz="2600" dirty="0">
                <a:latin typeface="Arial Narrow" panose="020B0606020202030204" pitchFamily="34" charset="0"/>
              </a:rPr>
              <a:t>basis;</a:t>
            </a:r>
          </a:p>
          <a:p>
            <a:pPr marL="909828" lvl="1" indent="-457200">
              <a:buFont typeface="Wingdings" panose="05000000000000000000" pitchFamily="2" charset="2"/>
              <a:buChar char="ü"/>
            </a:pPr>
            <a:r>
              <a:rPr lang="en-US" sz="2900" dirty="0">
                <a:latin typeface="Arial Narrow" panose="020B0606020202030204" pitchFamily="34" charset="0"/>
              </a:rPr>
              <a:t>with a 20 day lifespan (unless the interim order subsequently grants, adopts or modifies the PO) under the specific regime stipulated in</a:t>
            </a:r>
            <a:r>
              <a:rPr lang="en-US" sz="2900" b="1" dirty="0">
                <a:latin typeface="Arial Narrow" panose="020B0606020202030204" pitchFamily="34" charset="0"/>
              </a:rPr>
              <a:t> </a:t>
            </a:r>
            <a:r>
              <a:rPr lang="en-US" sz="2900" dirty="0">
                <a:latin typeface="Arial Narrow" panose="020B0606020202030204" pitchFamily="34" charset="0"/>
              </a:rPr>
              <a:t>the Bill</a:t>
            </a:r>
            <a:r>
              <a:rPr lang="en-US" sz="2900" dirty="0">
                <a:solidFill>
                  <a:schemeClr val="accent2">
                    <a:lumMod val="60000"/>
                    <a:lumOff val="40000"/>
                  </a:schemeClr>
                </a:solidFill>
                <a:latin typeface="Arial Narrow" panose="020B0606020202030204" pitchFamily="34" charset="0"/>
              </a:rPr>
              <a:t>;</a:t>
            </a:r>
          </a:p>
          <a:p>
            <a:pPr marL="909828" lvl="1" indent="-457200">
              <a:buFont typeface="Wingdings" panose="05000000000000000000" pitchFamily="2" charset="2"/>
              <a:buChar char="ü"/>
            </a:pPr>
            <a:r>
              <a:rPr lang="en-US" sz="2900" dirty="0">
                <a:latin typeface="Arial Narrow" panose="020B0606020202030204" pitchFamily="34" charset="0"/>
              </a:rPr>
              <a:t>PO which could accompany an application for interim measures, may be to direct a party not to frustrate the purpose of the interim measure requested; and </a:t>
            </a:r>
          </a:p>
          <a:p>
            <a:pPr marL="909828" lvl="1" indent="-457200">
              <a:buFont typeface="Wingdings" panose="05000000000000000000" pitchFamily="2" charset="2"/>
              <a:buChar char="ü"/>
            </a:pPr>
            <a:r>
              <a:rPr lang="en-US" sz="2900" dirty="0">
                <a:latin typeface="Arial Narrow" panose="020B0606020202030204" pitchFamily="34" charset="0"/>
              </a:rPr>
              <a:t>PO will be granted only if the tribunal considers that prior disclosure of the request for the interim measure to the party against whom it is directed, risks frustrating the purpose of the interim measure. </a:t>
            </a:r>
          </a:p>
          <a:p>
            <a:pPr marL="0" indent="0">
              <a:buNone/>
            </a:pPr>
            <a:endParaRPr lang="en-US" b="1"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29</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3137729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7886700" cy="701674"/>
          </a:xfrm>
        </p:spPr>
        <p:txBody>
          <a:bodyPr>
            <a:normAutofit/>
          </a:bodyPr>
          <a:lstStyle/>
          <a:p>
            <a:pPr algn="ctr"/>
            <a:r>
              <a:rPr lang="en-US" sz="2800" b="1" dirty="0">
                <a:effectLst/>
                <a:latin typeface="Arial Narrow" panose="020B0606020202030204" pitchFamily="34" charset="0"/>
              </a:rPr>
              <a:t>BRIEF HISTORY </a:t>
            </a:r>
            <a:r>
              <a:rPr lang="en-US" sz="2200" b="1" dirty="0">
                <a:effectLst/>
                <a:latin typeface="Arial Narrow" panose="020B0606020202030204" pitchFamily="34" charset="0"/>
              </a:rPr>
              <a:t>(Contd)</a:t>
            </a:r>
            <a:endParaRPr lang="en-US" sz="2200" b="1" dirty="0">
              <a:latin typeface="Arial Narrow" panose="020B060602020203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15246001"/>
              </p:ext>
            </p:extLst>
          </p:nvPr>
        </p:nvGraphicFramePr>
        <p:xfrm>
          <a:off x="590760" y="990600"/>
          <a:ext cx="7886700" cy="5280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C749712C-EE8C-4FC0-A0AC-7CD54AD45F7F}" type="datetime3">
              <a:rPr lang="en-US" smtClean="0"/>
              <a:pPr/>
              <a:t>14 November 2022</a:t>
            </a:fld>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3</a:t>
            </a:fld>
            <a:endParaRPr lang="en-US" dirty="0"/>
          </a:p>
        </p:txBody>
      </p:sp>
      <p:pic>
        <p:nvPicPr>
          <p:cNvPr id="8" name="Picture 7" descr="FRC LOGO"/>
          <p:cNvPicPr/>
          <p:nvPr/>
        </p:nvPicPr>
        <p:blipFill>
          <a:blip r:embed="rId7"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2284183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1143000"/>
          </a:xfrm>
        </p:spPr>
        <p:txBody>
          <a:bodyPr>
            <a:normAutofit/>
          </a:bodyPr>
          <a:lstStyle/>
          <a:p>
            <a:r>
              <a:rPr lang="en-US" sz="2800" b="1" dirty="0">
                <a:latin typeface="Arial Narrow" panose="020B0606020202030204" pitchFamily="34" charset="0"/>
              </a:rPr>
              <a:t>STRENGTHENING POWERS OF ARBITRAL TRIBUNAL</a:t>
            </a:r>
            <a:r>
              <a:rPr lang="en-US" sz="2800" dirty="0"/>
              <a:t>: </a:t>
            </a:r>
            <a:r>
              <a:rPr lang="en-US" sz="2400" dirty="0">
                <a:solidFill>
                  <a:srgbClr val="FF0000"/>
                </a:solidFill>
                <a:latin typeface="Arial Narrow" panose="020B0606020202030204" pitchFamily="34" charset="0"/>
              </a:rPr>
              <a:t>Other I</a:t>
            </a:r>
            <a:r>
              <a:rPr lang="en-US" sz="2400" dirty="0">
                <a:solidFill>
                  <a:srgbClr val="FF0000"/>
                </a:solidFill>
                <a:effectLst/>
                <a:latin typeface="Arial Narrow" panose="020B0606020202030204" pitchFamily="34" charset="0"/>
              </a:rPr>
              <a:t>nterim </a:t>
            </a:r>
            <a:r>
              <a:rPr lang="en-US" sz="2400" dirty="0">
                <a:solidFill>
                  <a:srgbClr val="FF0000"/>
                </a:solidFill>
                <a:latin typeface="Arial Narrow" panose="020B0606020202030204" pitchFamily="34" charset="0"/>
              </a:rPr>
              <a:t>M</a:t>
            </a:r>
            <a:r>
              <a:rPr lang="en-US" sz="2400" dirty="0">
                <a:solidFill>
                  <a:srgbClr val="FF0000"/>
                </a:solidFill>
                <a:effectLst/>
                <a:latin typeface="Arial Narrow" panose="020B0606020202030204" pitchFamily="34" charset="0"/>
              </a:rPr>
              <a:t>easures of Protection-</a:t>
            </a:r>
            <a:r>
              <a:rPr lang="en-US" sz="2400" dirty="0">
                <a:solidFill>
                  <a:srgbClr val="FF0000"/>
                </a:solidFill>
                <a:latin typeface="Arial Narrow" panose="020B0606020202030204" pitchFamily="34" charset="0"/>
              </a:rPr>
              <a:t>Preliminary Orders </a:t>
            </a:r>
            <a:r>
              <a:rPr lang="en-US" sz="2400" dirty="0">
                <a:solidFill>
                  <a:srgbClr val="FF0000"/>
                </a:solidFill>
                <a:effectLst/>
                <a:latin typeface="Arial Narrow" panose="020B0606020202030204" pitchFamily="34" charset="0"/>
              </a:rPr>
              <a:t>(8</a:t>
            </a:r>
            <a:r>
              <a:rPr lang="en-US" sz="2400" i="1" dirty="0">
                <a:solidFill>
                  <a:srgbClr val="FF0000"/>
                </a:solidFill>
                <a:effectLst/>
                <a:latin typeface="Arial Narrow" panose="020B0606020202030204" pitchFamily="34" charset="0"/>
              </a:rPr>
              <a:t>)</a:t>
            </a:r>
            <a:endParaRPr lang="en-US" sz="2400" dirty="0"/>
          </a:p>
        </p:txBody>
      </p:sp>
      <p:sp>
        <p:nvSpPr>
          <p:cNvPr id="2" name="Content Placeholder 1"/>
          <p:cNvSpPr>
            <a:spLocks noGrp="1"/>
          </p:cNvSpPr>
          <p:nvPr>
            <p:ph idx="1"/>
          </p:nvPr>
        </p:nvSpPr>
        <p:spPr>
          <a:xfrm>
            <a:off x="628650" y="1295400"/>
            <a:ext cx="7886700" cy="4881563"/>
          </a:xfrm>
        </p:spPr>
        <p:txBody>
          <a:bodyPr>
            <a:normAutofit/>
          </a:bodyPr>
          <a:lstStyle/>
          <a:p>
            <a:pPr marL="109728" indent="0">
              <a:buNone/>
            </a:pPr>
            <a:endParaRPr lang="en-US" b="1" i="1" u="sng" dirty="0"/>
          </a:p>
          <a:p>
            <a:pPr marL="109728" indent="0" algn="just">
              <a:buNone/>
            </a:pPr>
            <a:r>
              <a:rPr lang="en-US" sz="2400" dirty="0">
                <a:latin typeface="Arial Narrow" panose="020B0606020202030204" pitchFamily="34" charset="0"/>
              </a:rPr>
              <a:t>Other provisions that deal with interim measures/PO:</a:t>
            </a:r>
          </a:p>
          <a:p>
            <a:pPr algn="just">
              <a:buFont typeface="Wingdings" panose="05000000000000000000" pitchFamily="2" charset="2"/>
              <a:buChar char="Ø"/>
            </a:pPr>
            <a:r>
              <a:rPr lang="en-US" sz="2400" dirty="0">
                <a:latin typeface="Arial Narrow" panose="020B0606020202030204" pitchFamily="34" charset="0"/>
              </a:rPr>
              <a:t>Order by the arbitral tribunal for provision of security. </a:t>
            </a:r>
          </a:p>
          <a:p>
            <a:pPr lvl="1" algn="just"/>
            <a:r>
              <a:rPr lang="en-US" sz="2400" dirty="0">
                <a:latin typeface="Arial Narrow" panose="020B0606020202030204" pitchFamily="34" charset="0"/>
              </a:rPr>
              <a:t>This is discretionary for interim measures, but mandatory for preliminary orders)</a:t>
            </a:r>
            <a:r>
              <a:rPr lang="en-US" sz="2400" i="1" dirty="0">
                <a:latin typeface="Arial Narrow" panose="020B0606020202030204" pitchFamily="34" charset="0"/>
              </a:rPr>
              <a:t>; </a:t>
            </a:r>
          </a:p>
          <a:p>
            <a:pPr algn="just">
              <a:buFont typeface="Wingdings" panose="05000000000000000000" pitchFamily="2" charset="2"/>
              <a:buChar char="Ø"/>
            </a:pPr>
            <a:r>
              <a:rPr lang="en-US" sz="2400" dirty="0">
                <a:latin typeface="Arial Narrow" panose="020B0606020202030204" pitchFamily="34" charset="0"/>
              </a:rPr>
              <a:t>Disclosure of material change in circumstances.</a:t>
            </a:r>
          </a:p>
          <a:p>
            <a:pPr marL="0" indent="0" algn="just">
              <a:buNone/>
            </a:pPr>
            <a:endParaRPr lang="en-US" sz="2400" dirty="0">
              <a:latin typeface="Arial Narrow" panose="020B0606020202030204" pitchFamily="34" charset="0"/>
            </a:endParaRPr>
          </a:p>
          <a:p>
            <a:pPr marL="0" indent="0" algn="just">
              <a:buNone/>
            </a:pPr>
            <a:endParaRPr lang="en-US" sz="2400" dirty="0">
              <a:latin typeface="Arial Narrow" panose="020B0606020202030204" pitchFamily="34" charset="0"/>
            </a:endParaRPr>
          </a:p>
        </p:txBody>
      </p:sp>
      <p:sp>
        <p:nvSpPr>
          <p:cNvPr id="3" name="Date Placeholder 2"/>
          <p:cNvSpPr>
            <a:spLocks noGrp="1"/>
          </p:cNvSpPr>
          <p:nvPr>
            <p:ph type="dt" sz="half" idx="10"/>
          </p:nvPr>
        </p:nvSpPr>
        <p:spPr/>
        <p:txBody>
          <a:bodyPr/>
          <a:lstStyle/>
          <a:p>
            <a:fld id="{C749712C-EE8C-4FC0-A0AC-7CD54AD45F7F}" type="datetime3">
              <a:rPr lang="en-US" smtClean="0"/>
              <a:pPr/>
              <a:t>14 November 2022</a:t>
            </a:fld>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30</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17081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cap="small" dirty="0">
                <a:latin typeface="Arial Narrow" panose="020B0606020202030204" pitchFamily="34" charset="0"/>
              </a:rPr>
              <a:t>strengthening powers of arbitral tribunal</a:t>
            </a:r>
            <a:r>
              <a:rPr lang="en-US" sz="3200" dirty="0"/>
              <a:t>: </a:t>
            </a:r>
            <a:r>
              <a:rPr lang="en-US" sz="3200" dirty="0">
                <a:solidFill>
                  <a:srgbClr val="FF0000"/>
                </a:solidFill>
                <a:latin typeface="Arial Narrow" panose="020B0606020202030204" pitchFamily="34" charset="0"/>
              </a:rPr>
              <a:t>Other</a:t>
            </a:r>
            <a:r>
              <a:rPr lang="en-US" sz="3200" dirty="0"/>
              <a:t> </a:t>
            </a:r>
            <a:r>
              <a:rPr lang="en-US" sz="2800" dirty="0">
                <a:solidFill>
                  <a:srgbClr val="FF0000"/>
                </a:solidFill>
                <a:latin typeface="Arial Narrow" panose="020B0606020202030204" pitchFamily="34" charset="0"/>
              </a:rPr>
              <a:t>I</a:t>
            </a:r>
            <a:r>
              <a:rPr lang="en-US" sz="2800" dirty="0">
                <a:solidFill>
                  <a:srgbClr val="FF0000"/>
                </a:solidFill>
                <a:effectLst/>
                <a:latin typeface="Arial Narrow" panose="020B0606020202030204" pitchFamily="34" charset="0"/>
              </a:rPr>
              <a:t>nterim Measures of Protection </a:t>
            </a:r>
            <a:r>
              <a:rPr lang="en-US" sz="2800" dirty="0">
                <a:solidFill>
                  <a:srgbClr val="FF0000"/>
                </a:solidFill>
                <a:latin typeface="Arial Narrow" panose="020B0606020202030204" pitchFamily="34" charset="0"/>
              </a:rPr>
              <a:t>(9)</a:t>
            </a:r>
          </a:p>
        </p:txBody>
      </p:sp>
      <p:sp>
        <p:nvSpPr>
          <p:cNvPr id="2" name="Content Placeholder 1"/>
          <p:cNvSpPr>
            <a:spLocks noGrp="1"/>
          </p:cNvSpPr>
          <p:nvPr>
            <p:ph idx="1"/>
          </p:nvPr>
        </p:nvSpPr>
        <p:spPr/>
        <p:txBody>
          <a:bodyPr>
            <a:normAutofit fontScale="92500" lnSpcReduction="10000"/>
          </a:bodyPr>
          <a:lstStyle/>
          <a:p>
            <a:pPr marL="0" indent="0" algn="just">
              <a:buNone/>
            </a:pPr>
            <a:r>
              <a:rPr lang="en-US" sz="2800" dirty="0">
                <a:latin typeface="Arial Narrow" panose="020B0606020202030204" pitchFamily="34" charset="0"/>
              </a:rPr>
              <a:t>In a bid to limit judicial intervention in regard to the Interim Measures, the Bill provides that:</a:t>
            </a:r>
          </a:p>
          <a:p>
            <a:pPr marL="0" indent="0" algn="just">
              <a:buNone/>
            </a:pPr>
            <a:endParaRPr lang="en-US" sz="2800" dirty="0">
              <a:latin typeface="Arial Narrow" panose="020B0606020202030204" pitchFamily="34" charset="0"/>
            </a:endParaRPr>
          </a:p>
          <a:p>
            <a:pPr marL="0" indent="0" algn="just">
              <a:buNone/>
            </a:pPr>
            <a:r>
              <a:rPr lang="en-US" sz="2400" dirty="0">
                <a:latin typeface="Arial Narrow" panose="020B0606020202030204" pitchFamily="34" charset="0"/>
              </a:rPr>
              <a:t> </a:t>
            </a:r>
            <a:r>
              <a:rPr lang="en-US" sz="2400" i="1" dirty="0">
                <a:latin typeface="Arial Narrow" panose="020B0606020202030204" pitchFamily="34" charset="0"/>
              </a:rPr>
              <a:t>‘Any determination made by the Court on any ground in subsection I of this section of this Act shall be effective only for the purposes of the application to recognize and enforce the interim measure. The Court where recognition or enforcement is sought </a:t>
            </a:r>
            <a:r>
              <a:rPr lang="en-US" sz="2400" i="1" dirty="0">
                <a:solidFill>
                  <a:srgbClr val="FF0000"/>
                </a:solidFill>
                <a:latin typeface="Arial Narrow" panose="020B0606020202030204" pitchFamily="34" charset="0"/>
              </a:rPr>
              <a:t>shall not, </a:t>
            </a:r>
            <a:r>
              <a:rPr lang="en-US" sz="2400" i="1" dirty="0">
                <a:latin typeface="Arial Narrow" panose="020B0606020202030204" pitchFamily="34" charset="0"/>
              </a:rPr>
              <a:t>in making that determination, undertake a review of the substance of the interim measure’.   </a:t>
            </a:r>
          </a:p>
          <a:p>
            <a:pPr marL="0" indent="0" algn="just">
              <a:buNone/>
            </a:pPr>
            <a:endParaRPr lang="en-US" sz="2800" dirty="0">
              <a:latin typeface="Arial Narrow" panose="020B0606020202030204" pitchFamily="34" charset="0"/>
            </a:endParaRPr>
          </a:p>
          <a:p>
            <a:pPr marL="0" indent="0" algn="just">
              <a:buNone/>
            </a:pPr>
            <a:r>
              <a:rPr lang="en-US" sz="2800" dirty="0">
                <a:latin typeface="Arial Narrow" panose="020B0606020202030204" pitchFamily="34" charset="0"/>
              </a:rPr>
              <a:t>The importance of this cannot be underrated in our litigation-conscious environment and would therefore be a welcome feature.</a:t>
            </a:r>
          </a:p>
          <a:p>
            <a:pPr marL="109728" indent="0" algn="just">
              <a:buNone/>
            </a:pPr>
            <a:endParaRPr lang="en-US" b="1" i="1" u="sng"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31</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2883030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7886700" cy="1006474"/>
          </a:xfrm>
        </p:spPr>
        <p:txBody>
          <a:bodyPr>
            <a:normAutofit fontScale="90000"/>
          </a:bodyPr>
          <a:lstStyle/>
          <a:p>
            <a:br>
              <a:rPr lang="en-US" sz="3100" dirty="0">
                <a:latin typeface="Arial Narrow" panose="020B0606020202030204" pitchFamily="34" charset="0"/>
              </a:rPr>
            </a:br>
            <a:r>
              <a:rPr lang="en-US" sz="3100" b="1" dirty="0">
                <a:latin typeface="Arial Narrow" panose="020B0606020202030204" pitchFamily="34" charset="0"/>
              </a:rPr>
              <a:t>STRENGTHENING POWERS OF ARBITRAL TRIBUNAL</a:t>
            </a:r>
            <a:r>
              <a:rPr lang="en-US" sz="3600" dirty="0">
                <a:latin typeface="Arial Narrow" panose="020B0606020202030204" pitchFamily="34" charset="0"/>
              </a:rPr>
              <a:t>: </a:t>
            </a:r>
            <a:r>
              <a:rPr lang="en-US" sz="2700" dirty="0">
                <a:solidFill>
                  <a:schemeClr val="tx1"/>
                </a:solidFill>
                <a:latin typeface="Arial Narrow" panose="020B0606020202030204" pitchFamily="34" charset="0"/>
              </a:rPr>
              <a:t>Other N</a:t>
            </a:r>
            <a:r>
              <a:rPr lang="en-US" sz="2700" dirty="0">
                <a:latin typeface="Arial Narrow" panose="020B0606020202030204" pitchFamily="34" charset="0"/>
              </a:rPr>
              <a:t>ew Entrants</a:t>
            </a:r>
            <a:br>
              <a:rPr lang="en-US" sz="3100" dirty="0">
                <a:latin typeface="Arial Narrow" panose="020B0606020202030204" pitchFamily="34" charset="0"/>
              </a:rPr>
            </a:br>
            <a:endParaRPr lang="en-US" sz="3100" dirty="0">
              <a:latin typeface="Arial Narrow" panose="020B0606020202030204" pitchFamily="34" charset="0"/>
            </a:endParaRPr>
          </a:p>
        </p:txBody>
      </p:sp>
      <p:sp>
        <p:nvSpPr>
          <p:cNvPr id="2" name="Content Placeholder 1"/>
          <p:cNvSpPr>
            <a:spLocks noGrp="1"/>
          </p:cNvSpPr>
          <p:nvPr>
            <p:ph idx="1"/>
          </p:nvPr>
        </p:nvSpPr>
        <p:spPr>
          <a:xfrm>
            <a:off x="628650" y="1371600"/>
            <a:ext cx="7886700" cy="4805363"/>
          </a:xfrm>
        </p:spPr>
        <p:txBody>
          <a:bodyPr>
            <a:normAutofit/>
          </a:bodyPr>
          <a:lstStyle/>
          <a:p>
            <a:pPr algn="just">
              <a:buFont typeface="Wingdings" panose="05000000000000000000" pitchFamily="2" charset="2"/>
              <a:buChar char="Ø"/>
            </a:pPr>
            <a:r>
              <a:rPr lang="en-US" sz="2800" dirty="0">
                <a:latin typeface="Arial Narrow" panose="020B0606020202030204" pitchFamily="34" charset="0"/>
              </a:rPr>
              <a:t>Power of:</a:t>
            </a:r>
          </a:p>
          <a:p>
            <a:pPr lvl="1" algn="just"/>
            <a:r>
              <a:rPr lang="en-US" sz="2800" dirty="0">
                <a:latin typeface="Arial Narrow" panose="020B0606020202030204" pitchFamily="34" charset="0"/>
              </a:rPr>
              <a:t>Consolidation and Concurrent hearing;</a:t>
            </a:r>
          </a:p>
          <a:p>
            <a:pPr lvl="1" algn="just"/>
            <a:r>
              <a:rPr lang="en-US" sz="2800" dirty="0">
                <a:latin typeface="Arial Narrow" panose="020B0606020202030204" pitchFamily="34" charset="0"/>
              </a:rPr>
              <a:t>Joinder of parties. </a:t>
            </a:r>
          </a:p>
          <a:p>
            <a:pPr>
              <a:buFont typeface="Wingdings" panose="05000000000000000000" pitchFamily="2" charset="2"/>
              <a:buChar char="Ø"/>
            </a:pPr>
            <a:r>
              <a:rPr lang="en-US" sz="2800" dirty="0">
                <a:latin typeface="Arial Narrow" panose="020B0606020202030204" pitchFamily="34" charset="0"/>
              </a:rPr>
              <a:t>Powers to:</a:t>
            </a:r>
          </a:p>
          <a:p>
            <a:pPr lvl="1">
              <a:buFont typeface="Wingdings" panose="05000000000000000000" pitchFamily="2" charset="2"/>
              <a:buChar char="Ø"/>
            </a:pPr>
            <a:r>
              <a:rPr lang="en-US" sz="2400" dirty="0">
                <a:latin typeface="Arial Narrow" panose="020B0606020202030204" pitchFamily="34" charset="0"/>
              </a:rPr>
              <a:t> issue Peremptory Order</a:t>
            </a:r>
          </a:p>
          <a:p>
            <a:pPr lvl="1">
              <a:buFont typeface="Wingdings" panose="05000000000000000000" pitchFamily="2" charset="2"/>
              <a:buChar char="Ø"/>
            </a:pPr>
            <a:r>
              <a:rPr lang="en-US" sz="2400" dirty="0">
                <a:latin typeface="Arial Narrow" panose="020B0606020202030204" pitchFamily="34" charset="0"/>
              </a:rPr>
              <a:t>award  Interest</a:t>
            </a:r>
          </a:p>
          <a:p>
            <a:pPr lvl="1">
              <a:buFont typeface="Wingdings" panose="05000000000000000000" pitchFamily="2" charset="2"/>
              <a:buChar char="Ø"/>
            </a:pPr>
            <a:r>
              <a:rPr lang="en-US" sz="2400" dirty="0">
                <a:latin typeface="Arial Narrow" panose="020B0606020202030204" pitchFamily="34" charset="0"/>
              </a:rPr>
              <a:t>recover 3</a:t>
            </a:r>
            <a:r>
              <a:rPr lang="en-US" sz="2400" baseline="30000" dirty="0">
                <a:latin typeface="Arial Narrow" panose="020B0606020202030204" pitchFamily="34" charset="0"/>
              </a:rPr>
              <a:t>rd</a:t>
            </a:r>
            <a:r>
              <a:rPr lang="en-US" sz="2400" dirty="0">
                <a:latin typeface="Arial Narrow" panose="020B0606020202030204" pitchFamily="34" charset="0"/>
              </a:rPr>
              <a:t> Party Funding Cost</a:t>
            </a:r>
          </a:p>
          <a:p>
            <a:pPr lvl="1">
              <a:buFont typeface="Wingdings" panose="05000000000000000000" pitchFamily="2" charset="2"/>
              <a:buChar char="Ø"/>
            </a:pPr>
            <a:endParaRPr lang="en-US" sz="2400" dirty="0">
              <a:latin typeface="Arial Narrow" panose="020B0606020202030204" pitchFamily="34" charset="0"/>
            </a:endParaRPr>
          </a:p>
          <a:p>
            <a:pPr>
              <a:buFont typeface="Wingdings" panose="05000000000000000000" pitchFamily="2" charset="2"/>
              <a:buChar char="Ø"/>
            </a:pPr>
            <a:endParaRPr lang="en-US" sz="2400" dirty="0">
              <a:latin typeface="Arial Narrow" panose="020B0606020202030204" pitchFamily="34" charset="0"/>
            </a:endParaRPr>
          </a:p>
          <a:p>
            <a:pPr>
              <a:buFont typeface="Wingdings" panose="05000000000000000000" pitchFamily="2" charset="2"/>
              <a:buChar char="Ø"/>
            </a:pP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32</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4131627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br>
              <a:rPr lang="en-US" sz="3600" dirty="0">
                <a:effectLst/>
                <a:latin typeface="Arial Narrow" panose="020B0606020202030204" pitchFamily="34" charset="0"/>
              </a:rPr>
            </a:br>
            <a:r>
              <a:rPr lang="en-US" sz="3100" b="1" dirty="0">
                <a:effectLst/>
                <a:latin typeface="Arial Narrow" panose="020B0606020202030204" pitchFamily="34" charset="0"/>
              </a:rPr>
              <a:t>PROTECTION MECHANISMS (IFO ARBITRATORS, APPOINTING AUTHORITIES/ARBITRAL INSTITUTIONS)(1)</a:t>
            </a:r>
            <a:br>
              <a:rPr lang="en-US" sz="3200" dirty="0"/>
            </a:br>
            <a:endParaRPr lang="en-US" sz="3600" b="0" dirty="0">
              <a:latin typeface="Arial Narrow" panose="020B0606020202030204" pitchFamily="34" charset="0"/>
            </a:endParaRPr>
          </a:p>
        </p:txBody>
      </p:sp>
      <p:sp>
        <p:nvSpPr>
          <p:cNvPr id="2" name="Content Placeholder 1"/>
          <p:cNvSpPr>
            <a:spLocks noGrp="1"/>
          </p:cNvSpPr>
          <p:nvPr>
            <p:ph idx="1"/>
          </p:nvPr>
        </p:nvSpPr>
        <p:spPr/>
        <p:txBody>
          <a:bodyPr>
            <a:normAutofit/>
          </a:bodyPr>
          <a:lstStyle/>
          <a:p>
            <a:pPr algn="just"/>
            <a:r>
              <a:rPr lang="en-US" sz="2800" dirty="0">
                <a:latin typeface="Arial Narrow" panose="020B0606020202030204" pitchFamily="34" charset="0"/>
              </a:rPr>
              <a:t>Under ACA: </a:t>
            </a:r>
          </a:p>
          <a:p>
            <a:pPr lvl="1" algn="just"/>
            <a:r>
              <a:rPr lang="en-US" sz="2800" dirty="0">
                <a:latin typeface="Arial Narrow" panose="020B0606020202030204" pitchFamily="34" charset="0"/>
              </a:rPr>
              <a:t>Arbitrators; Appointing Authority/Arbitral Institutions have little protection; </a:t>
            </a:r>
          </a:p>
          <a:p>
            <a:pPr lvl="1" algn="just"/>
            <a:r>
              <a:rPr lang="en-US" sz="2800" dirty="0">
                <a:latin typeface="Arial Narrow" panose="020B0606020202030204" pitchFamily="34" charset="0"/>
              </a:rPr>
              <a:t>For example, the ACA did not make provision for the consequences attendant to resignation or death of an arbitrator;</a:t>
            </a:r>
          </a:p>
          <a:p>
            <a:pPr lvl="1" algn="just"/>
            <a:r>
              <a:rPr lang="en-US" sz="2800" dirty="0">
                <a:latin typeface="Arial Narrow" panose="020B0606020202030204" pitchFamily="34" charset="0"/>
              </a:rPr>
              <a:t>Negative effect on the arbitrator.</a:t>
            </a:r>
          </a:p>
          <a:p>
            <a:pPr lvl="1" algn="just"/>
            <a:r>
              <a:rPr lang="en-US" sz="2800" dirty="0">
                <a:latin typeface="Arial Narrow" panose="020B0606020202030204" pitchFamily="34" charset="0"/>
              </a:rPr>
              <a:t>Leaves too much room for doubt and undue advantage taken. </a:t>
            </a:r>
          </a:p>
          <a:p>
            <a:pPr marL="342900" lvl="1" indent="0" algn="just">
              <a:buNone/>
            </a:pPr>
            <a:endParaRPr lang="en-US" sz="2800" dirty="0">
              <a:latin typeface="Arial Narrow" panose="020B0606020202030204" pitchFamily="34" charset="0"/>
            </a:endParaRPr>
          </a:p>
          <a:p>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33</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64371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br>
              <a:rPr lang="en-US" sz="3600" dirty="0">
                <a:effectLst/>
                <a:latin typeface="Arial Narrow" panose="020B0606020202030204" pitchFamily="34" charset="0"/>
              </a:rPr>
            </a:br>
            <a:r>
              <a:rPr lang="en-US" sz="3100" b="1" dirty="0">
                <a:effectLst/>
                <a:latin typeface="Arial Narrow" panose="020B0606020202030204" pitchFamily="34" charset="0"/>
              </a:rPr>
              <a:t>PROTECTION MECHANISMS (IFO ARBITRATORS, APPOINTING AUTHORITIES/ARBITRAL INSTITUTIONS) (2)</a:t>
            </a:r>
            <a:br>
              <a:rPr lang="en-US" sz="3200" dirty="0"/>
            </a:br>
            <a:endParaRPr lang="en-US" sz="3600" b="0" dirty="0">
              <a:latin typeface="Arial Narrow" panose="020B0606020202030204" pitchFamily="34" charset="0"/>
            </a:endParaRPr>
          </a:p>
        </p:txBody>
      </p:sp>
      <p:sp>
        <p:nvSpPr>
          <p:cNvPr id="2" name="Content Placeholder 1"/>
          <p:cNvSpPr>
            <a:spLocks noGrp="1"/>
          </p:cNvSpPr>
          <p:nvPr>
            <p:ph idx="1"/>
          </p:nvPr>
        </p:nvSpPr>
        <p:spPr/>
        <p:txBody>
          <a:bodyPr>
            <a:normAutofit/>
          </a:bodyPr>
          <a:lstStyle/>
          <a:p>
            <a:pPr algn="just"/>
            <a:r>
              <a:rPr lang="en-US" sz="2800" dirty="0">
                <a:latin typeface="Arial Narrow" panose="020B0606020202030204" pitchFamily="34" charset="0"/>
              </a:rPr>
              <a:t>The Bill contain extensive provisions which:</a:t>
            </a:r>
          </a:p>
          <a:p>
            <a:pPr lvl="1" algn="just"/>
            <a:r>
              <a:rPr lang="en-US" sz="2800" dirty="0">
                <a:latin typeface="Arial Narrow" panose="020B0606020202030204" pitchFamily="34" charset="0"/>
              </a:rPr>
              <a:t>preserves party autonomy; </a:t>
            </a:r>
          </a:p>
          <a:p>
            <a:pPr lvl="1" algn="just"/>
            <a:r>
              <a:rPr lang="en-US" sz="2800" dirty="0">
                <a:latin typeface="Arial Narrow" panose="020B0606020202030204" pitchFamily="34" charset="0"/>
              </a:rPr>
              <a:t>ensures that the arbitrator who has to some extent discharged his obligations, do not go unremunerated; </a:t>
            </a:r>
          </a:p>
          <a:p>
            <a:pPr lvl="1" algn="just"/>
            <a:r>
              <a:rPr lang="en-US" sz="2800" dirty="0">
                <a:latin typeface="Arial Narrow" panose="020B0606020202030204" pitchFamily="34" charset="0"/>
              </a:rPr>
              <a:t>if the parties are unable to agree, then the appointing authority will determine what entitlements and liability, if any, is due to the arbitrator;</a:t>
            </a:r>
          </a:p>
          <a:p>
            <a:pPr lvl="1" algn="just"/>
            <a:r>
              <a:rPr lang="en-US" sz="2800" dirty="0">
                <a:latin typeface="Arial Narrow" panose="020B0606020202030204" pitchFamily="34" charset="0"/>
              </a:rPr>
              <a:t>In the event that there is no appointing authority, then the default determinant is the Court.</a:t>
            </a:r>
          </a:p>
          <a:p>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34</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1014307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81000"/>
            <a:ext cx="7886700" cy="1023142"/>
          </a:xfrm>
        </p:spPr>
        <p:txBody>
          <a:bodyPr>
            <a:noAutofit/>
          </a:bodyPr>
          <a:lstStyle/>
          <a:p>
            <a:r>
              <a:rPr lang="en-US" sz="2800" b="1" dirty="0">
                <a:effectLst/>
                <a:latin typeface="Arial Narrow" panose="020B0606020202030204" pitchFamily="34" charset="0"/>
              </a:rPr>
              <a:t>PROTECTION MECHANISMS (IFO ARBITRATORS, APPOINTING AUTHORITIES/ARBITRAL INSTITUTIONS) (</a:t>
            </a:r>
            <a:r>
              <a:rPr lang="en-US" sz="2400" b="1" dirty="0">
                <a:latin typeface="Arial Narrow" panose="020B0606020202030204" pitchFamily="34" charset="0"/>
              </a:rPr>
              <a:t>3</a:t>
            </a:r>
            <a:r>
              <a:rPr lang="en-US" sz="2400" dirty="0">
                <a:effectLst/>
                <a:latin typeface="Arial Narrow" panose="020B0606020202030204" pitchFamily="34" charset="0"/>
              </a:rPr>
              <a:t>)</a:t>
            </a:r>
            <a:endParaRPr lang="en-US" sz="2400" dirty="0">
              <a:latin typeface="Arial Narrow" panose="020B0606020202030204" pitchFamily="34" charset="0"/>
            </a:endParaRPr>
          </a:p>
        </p:txBody>
      </p:sp>
      <p:sp>
        <p:nvSpPr>
          <p:cNvPr id="2" name="Content Placeholder 1"/>
          <p:cNvSpPr>
            <a:spLocks noGrp="1"/>
          </p:cNvSpPr>
          <p:nvPr>
            <p:ph idx="1"/>
          </p:nvPr>
        </p:nvSpPr>
        <p:spPr>
          <a:xfrm>
            <a:off x="457200" y="1523999"/>
            <a:ext cx="8229600" cy="4570413"/>
          </a:xfrm>
        </p:spPr>
        <p:txBody>
          <a:bodyPr>
            <a:normAutofit fontScale="70000" lnSpcReduction="20000"/>
          </a:bodyPr>
          <a:lstStyle/>
          <a:p>
            <a:pPr algn="just"/>
            <a:r>
              <a:rPr lang="en-US" sz="3500" dirty="0">
                <a:latin typeface="Arial Narrow" panose="020B0606020202030204" pitchFamily="34" charset="0"/>
              </a:rPr>
              <a:t>The Bill deals with the immunity of the arbitrator, appointing authority and arbitral institution.</a:t>
            </a:r>
          </a:p>
          <a:p>
            <a:pPr marL="109728" indent="0" algn="just">
              <a:buNone/>
            </a:pPr>
            <a:endParaRPr lang="en-US" sz="3500" dirty="0">
              <a:latin typeface="Arial Narrow" panose="020B0606020202030204" pitchFamily="34" charset="0"/>
            </a:endParaRPr>
          </a:p>
          <a:p>
            <a:pPr algn="just"/>
            <a:r>
              <a:rPr lang="en-US" sz="3500" dirty="0">
                <a:latin typeface="Arial Narrow" panose="020B0606020202030204" pitchFamily="34" charset="0"/>
              </a:rPr>
              <a:t>None of these  is liable for anything done or omitted in the discharge or purported discharge of their functions, unless their action or omission is shown to have been in bad faith. </a:t>
            </a:r>
          </a:p>
          <a:p>
            <a:pPr marL="109728" indent="0" algn="just">
              <a:buNone/>
            </a:pPr>
            <a:endParaRPr lang="en-US" sz="3500" dirty="0">
              <a:latin typeface="Arial Narrow" panose="020B0606020202030204" pitchFamily="34" charset="0"/>
            </a:endParaRPr>
          </a:p>
          <a:p>
            <a:pPr algn="just"/>
            <a:r>
              <a:rPr lang="en-US" sz="3500" dirty="0">
                <a:latin typeface="Arial Narrow" panose="020B0606020202030204" pitchFamily="34" charset="0"/>
              </a:rPr>
              <a:t>However, where an arbitrator has already incurred some liability, then the fact of his resignation does not affect any such liability.  </a:t>
            </a:r>
          </a:p>
          <a:p>
            <a:pPr algn="just"/>
            <a:endParaRPr lang="en-US" sz="3500" dirty="0">
              <a:latin typeface="Arial Narrow" panose="020B0606020202030204" pitchFamily="34" charset="0"/>
            </a:endParaRPr>
          </a:p>
          <a:p>
            <a:pPr algn="just"/>
            <a:r>
              <a:rPr lang="en-US" sz="3500" dirty="0">
                <a:latin typeface="Arial Narrow" panose="020B0606020202030204" pitchFamily="34" charset="0"/>
              </a:rPr>
              <a:t>Therefore, nothing prevents an arbitrator who has resigned for reasons which cannot be justified, from being sued for breach of contract.</a:t>
            </a:r>
          </a:p>
          <a:p>
            <a:endParaRPr lang="en-US" dirty="0"/>
          </a:p>
          <a:p>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35</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1553717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152400"/>
            <a:ext cx="7886700" cy="1066801"/>
          </a:xfrm>
        </p:spPr>
        <p:txBody>
          <a:bodyPr>
            <a:noAutofit/>
          </a:bodyPr>
          <a:lstStyle/>
          <a:p>
            <a:pPr lvl="1" algn="l" rtl="0">
              <a:spcBef>
                <a:spcPct val="0"/>
              </a:spcBef>
            </a:pPr>
            <a:r>
              <a:rPr lang="en-US" sz="2400" b="1" dirty="0">
                <a:effectLst/>
                <a:latin typeface="Arial Narrow" panose="020B0606020202030204" pitchFamily="34" charset="0"/>
              </a:rPr>
              <a:t>PROTECTION MECHANISMS (IFO ARBITRATORS, APPOINTING AUTHORITIES/ARBITRAL INSTITUTIONS) </a:t>
            </a:r>
            <a:r>
              <a:rPr lang="en-US" sz="2800" b="1" dirty="0">
                <a:effectLst/>
                <a:latin typeface="Arial Narrow" panose="020B0606020202030204" pitchFamily="34" charset="0"/>
              </a:rPr>
              <a:t>(</a:t>
            </a:r>
            <a:r>
              <a:rPr lang="en-US" sz="2800" b="1" dirty="0">
                <a:latin typeface="Arial Narrow" panose="020B0606020202030204" pitchFamily="34" charset="0"/>
              </a:rPr>
              <a:t>4</a:t>
            </a:r>
            <a:r>
              <a:rPr lang="en-US" sz="2800" dirty="0">
                <a:effectLst/>
                <a:latin typeface="Arial Narrow" panose="020B0606020202030204" pitchFamily="34" charset="0"/>
              </a:rPr>
              <a:t>)</a:t>
            </a:r>
            <a:endParaRPr lang="en-US" sz="2800" dirty="0">
              <a:latin typeface="Arial Narrow" panose="020B0606020202030204" pitchFamily="34" charset="0"/>
            </a:endParaRPr>
          </a:p>
        </p:txBody>
      </p:sp>
      <p:sp>
        <p:nvSpPr>
          <p:cNvPr id="2" name="Content Placeholder 1"/>
          <p:cNvSpPr>
            <a:spLocks noGrp="1"/>
          </p:cNvSpPr>
          <p:nvPr>
            <p:ph idx="1"/>
          </p:nvPr>
        </p:nvSpPr>
        <p:spPr>
          <a:xfrm>
            <a:off x="457200" y="1481329"/>
            <a:ext cx="8229600" cy="4386072"/>
          </a:xfrm>
        </p:spPr>
        <p:txBody>
          <a:bodyPr>
            <a:normAutofit lnSpcReduction="10000"/>
          </a:bodyPr>
          <a:lstStyle/>
          <a:p>
            <a:pPr marL="0" indent="0" algn="just">
              <a:buNone/>
            </a:pPr>
            <a:r>
              <a:rPr lang="en-US" sz="3200" dirty="0">
                <a:latin typeface="Arial Narrow" panose="020B0606020202030204" pitchFamily="34" charset="0"/>
              </a:rPr>
              <a:t>In the Bill:</a:t>
            </a:r>
          </a:p>
          <a:p>
            <a:pPr algn="just">
              <a:buFont typeface="Wingdings" panose="05000000000000000000" pitchFamily="2" charset="2"/>
              <a:buChar char="Ø"/>
            </a:pPr>
            <a:r>
              <a:rPr lang="en-US" sz="3200" dirty="0">
                <a:latin typeface="Arial Narrow" panose="020B0606020202030204" pitchFamily="34" charset="0"/>
              </a:rPr>
              <a:t> parties are jointly and severally liable for the arbitrator’s fees and expenses;</a:t>
            </a:r>
          </a:p>
          <a:p>
            <a:pPr algn="just">
              <a:buFont typeface="Wingdings" panose="05000000000000000000" pitchFamily="2" charset="2"/>
              <a:buChar char="Ø"/>
            </a:pPr>
            <a:r>
              <a:rPr lang="en-US" sz="3200" dirty="0">
                <a:latin typeface="Arial Narrow" panose="020B0606020202030204" pitchFamily="34" charset="0"/>
              </a:rPr>
              <a:t>the arbitral tribunal or arbitration institution has power of lien over the award until fees fully paid;</a:t>
            </a:r>
          </a:p>
          <a:p>
            <a:pPr algn="just">
              <a:buFont typeface="Wingdings" panose="05000000000000000000" pitchFamily="2" charset="2"/>
              <a:buChar char="Ø"/>
            </a:pPr>
            <a:r>
              <a:rPr lang="en-US" sz="3200" dirty="0">
                <a:latin typeface="Arial Narrow" panose="020B0606020202030204" pitchFamily="34" charset="0"/>
              </a:rPr>
              <a:t>where the Court removes an arbitrator, it may make such order as it thinks fit with respect to the arbitrator’s entitlement to fees or expenses, or the refund of any fees or expenses already paid to the arbitrator;</a:t>
            </a:r>
          </a:p>
          <a:p>
            <a:pPr algn="just">
              <a:buFont typeface="Wingdings" panose="05000000000000000000" pitchFamily="2" charset="2"/>
              <a:buChar char="Ø"/>
            </a:pPr>
            <a:endParaRPr lang="en-US" sz="3200" dirty="0">
              <a:latin typeface="Arial Narrow" panose="020B0606020202030204" pitchFamily="34" charset="0"/>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r>
              <a:rPr lang="en-US" dirty="0"/>
              <a:t>.</a:t>
            </a:r>
          </a:p>
        </p:txBody>
      </p:sp>
      <p:sp>
        <p:nvSpPr>
          <p:cNvPr id="5" name="Slide Number Placeholder 4"/>
          <p:cNvSpPr>
            <a:spLocks noGrp="1"/>
          </p:cNvSpPr>
          <p:nvPr>
            <p:ph type="sldNum" sz="quarter" idx="12"/>
          </p:nvPr>
        </p:nvSpPr>
        <p:spPr/>
        <p:txBody>
          <a:bodyPr/>
          <a:lstStyle/>
          <a:p>
            <a:fld id="{1C24EE8E-FE30-4228-9B82-BF61A6B5BD49}" type="slidenum">
              <a:rPr lang="en-US" smtClean="0"/>
              <a:pPr/>
              <a:t>36</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3399955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dirty="0">
                <a:effectLst/>
                <a:latin typeface="Arial Narrow" panose="020B0606020202030204" pitchFamily="34" charset="0"/>
              </a:rPr>
              <a:t>AVOIDANCE/MINIMIZATION </a:t>
            </a:r>
            <a:r>
              <a:rPr lang="en-US" sz="3200" b="1" dirty="0">
                <a:latin typeface="Arial Narrow" panose="020B0606020202030204" pitchFamily="34" charset="0"/>
              </a:rPr>
              <a:t>JUDICIAL INTERVENTION (1)</a:t>
            </a:r>
            <a:endParaRPr lang="en-US" sz="3200" b="1" dirty="0"/>
          </a:p>
        </p:txBody>
      </p:sp>
      <p:sp>
        <p:nvSpPr>
          <p:cNvPr id="2" name="Content Placeholder 1"/>
          <p:cNvSpPr>
            <a:spLocks noGrp="1"/>
          </p:cNvSpPr>
          <p:nvPr>
            <p:ph idx="1"/>
          </p:nvPr>
        </p:nvSpPr>
        <p:spPr/>
        <p:txBody>
          <a:bodyPr/>
          <a:lstStyle/>
          <a:p>
            <a:pPr algn="just"/>
            <a:r>
              <a:rPr lang="en-US" sz="2800" dirty="0">
                <a:latin typeface="Arial Narrow" panose="020B0606020202030204" pitchFamily="34" charset="0"/>
              </a:rPr>
              <a:t>Major mitigating factor against choice of Nigeria as an arbitration friendly forum: Judicial intervention.</a:t>
            </a:r>
          </a:p>
          <a:p>
            <a:pPr marL="109728" indent="0" algn="just">
              <a:buNone/>
            </a:pPr>
            <a:endParaRPr lang="en-US" sz="2000" dirty="0">
              <a:latin typeface="Arial Narrow" panose="020B0606020202030204" pitchFamily="34" charset="0"/>
            </a:endParaRPr>
          </a:p>
          <a:p>
            <a:pPr algn="just"/>
            <a:r>
              <a:rPr lang="en-US" sz="2800" dirty="0">
                <a:latin typeface="Arial Narrow" panose="020B0606020202030204" pitchFamily="34" charset="0"/>
              </a:rPr>
              <a:t>Perception that arbitration is first step in a long drawn out litigation process.</a:t>
            </a:r>
          </a:p>
          <a:p>
            <a:pPr marL="109728" indent="0" algn="just">
              <a:buNone/>
            </a:pPr>
            <a:endParaRPr lang="en-US" sz="2000" dirty="0">
              <a:latin typeface="Arial Narrow" panose="020B0606020202030204" pitchFamily="34" charset="0"/>
            </a:endParaRPr>
          </a:p>
          <a:p>
            <a:pPr algn="just"/>
            <a:r>
              <a:rPr lang="en-US" sz="2800" dirty="0">
                <a:latin typeface="Arial Narrow" panose="020B0606020202030204" pitchFamily="34" charset="0"/>
              </a:rPr>
              <a:t>Inadequate knowledge and skill amongst gatekeepers of the civil justice system.</a:t>
            </a:r>
          </a:p>
          <a:p>
            <a:pPr marL="0" indent="0" algn="just">
              <a:buNone/>
            </a:pPr>
            <a:endParaRPr lang="en-US" sz="2000" dirty="0">
              <a:latin typeface="Arial Narrow" panose="020B0606020202030204" pitchFamily="34" charset="0"/>
            </a:endParaRPr>
          </a:p>
          <a:p>
            <a:pPr algn="just"/>
            <a:r>
              <a:rPr lang="en-US" sz="2800" dirty="0">
                <a:latin typeface="Arial Narrow" panose="020B0606020202030204" pitchFamily="34" charset="0"/>
              </a:rPr>
              <a:t>Bill attempts to address this.</a:t>
            </a:r>
          </a:p>
          <a:p>
            <a:endParaRPr lang="en-US" dirty="0"/>
          </a:p>
          <a:p>
            <a:endParaRPr lang="en-US" dirty="0"/>
          </a:p>
          <a:p>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37</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2113212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100" b="1" dirty="0">
                <a:effectLst/>
                <a:latin typeface="Arial Narrow" panose="020B0606020202030204" pitchFamily="34" charset="0"/>
              </a:rPr>
              <a:t>AVOIDANCE/MINIMIZATION </a:t>
            </a:r>
            <a:r>
              <a:rPr lang="en-US" sz="3100" b="1" dirty="0">
                <a:latin typeface="Arial Narrow" panose="020B0606020202030204" pitchFamily="34" charset="0"/>
              </a:rPr>
              <a:t>JUDICIAL INTERVENTION (2)</a:t>
            </a:r>
            <a:br>
              <a:rPr lang="en-US" sz="2800" dirty="0"/>
            </a:br>
            <a:endParaRPr lang="en-US" sz="2800" dirty="0"/>
          </a:p>
        </p:txBody>
      </p:sp>
      <p:sp>
        <p:nvSpPr>
          <p:cNvPr id="2" name="Content Placeholder 1"/>
          <p:cNvSpPr>
            <a:spLocks noGrp="1"/>
          </p:cNvSpPr>
          <p:nvPr>
            <p:ph idx="1"/>
          </p:nvPr>
        </p:nvSpPr>
        <p:spPr/>
        <p:txBody>
          <a:bodyPr>
            <a:normAutofit fontScale="92500"/>
          </a:bodyPr>
          <a:lstStyle/>
          <a:p>
            <a:pPr algn="just"/>
            <a:r>
              <a:rPr lang="en-US" sz="2900" dirty="0">
                <a:latin typeface="Arial Narrow" panose="020B0606020202030204" pitchFamily="34" charset="0"/>
              </a:rPr>
              <a:t>The challenge procedure has also been greatly overhauled by the Bill.</a:t>
            </a:r>
          </a:p>
          <a:p>
            <a:pPr algn="just"/>
            <a:r>
              <a:rPr lang="en-US" sz="2900" dirty="0">
                <a:latin typeface="Arial Narrow" panose="020B0606020202030204" pitchFamily="34" charset="0"/>
              </a:rPr>
              <a:t>Notable provisions of the Bill include:</a:t>
            </a:r>
          </a:p>
          <a:p>
            <a:pPr lvl="1" algn="just"/>
            <a:r>
              <a:rPr lang="en-US" sz="2500" dirty="0">
                <a:latin typeface="Arial Narrow" panose="020B0606020202030204" pitchFamily="34" charset="0"/>
              </a:rPr>
              <a:t>Still subject to principle of party autonomy; </a:t>
            </a:r>
          </a:p>
          <a:p>
            <a:pPr lvl="1" algn="just"/>
            <a:r>
              <a:rPr lang="en-US" sz="2500" dirty="0">
                <a:latin typeface="Arial Narrow" panose="020B0606020202030204" pitchFamily="34" charset="0"/>
              </a:rPr>
              <a:t>Decision of the Court on a challenge shall be not be subject to appeal;</a:t>
            </a:r>
          </a:p>
          <a:p>
            <a:pPr lvl="1" algn="just"/>
            <a:r>
              <a:rPr lang="en-US" sz="2500" dirty="0">
                <a:latin typeface="Arial Narrow" panose="020B0606020202030204" pitchFamily="34" charset="0"/>
              </a:rPr>
              <a:t>Whilst a request for the Court to decide on a challenge is pending, the arbitral tribunal, including the challenged arbitrator, may continue the arbitral proceedings and make an award; </a:t>
            </a:r>
          </a:p>
          <a:p>
            <a:pPr lvl="1" algn="just"/>
            <a:r>
              <a:rPr lang="en-US" sz="2500" dirty="0">
                <a:latin typeface="Arial Narrow" panose="020B0606020202030204" pitchFamily="34" charset="0"/>
              </a:rPr>
              <a:t>The arbitrator concerned may appear and be heard, with or without legal representation, before the Court makes any decision.</a:t>
            </a:r>
          </a:p>
          <a:p>
            <a:pPr lvl="1" algn="just"/>
            <a:endParaRPr lang="en-US" sz="2500" dirty="0">
              <a:latin typeface="Arial Narrow" panose="020B0606020202030204" pitchFamily="34" charset="0"/>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38</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1121633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96437"/>
            <a:ext cx="8229600" cy="1079311"/>
          </a:xfrm>
        </p:spPr>
        <p:txBody>
          <a:bodyPr>
            <a:normAutofit fontScale="90000"/>
          </a:bodyPr>
          <a:lstStyle/>
          <a:p>
            <a:pPr lvl="1" algn="l" rtl="0">
              <a:spcBef>
                <a:spcPct val="0"/>
              </a:spcBef>
            </a:pPr>
            <a:br>
              <a:rPr lang="en-US" sz="3100" dirty="0"/>
            </a:br>
            <a:r>
              <a:rPr lang="en-US" sz="3600" b="1" dirty="0">
                <a:latin typeface="Arial Narrow" panose="020B0606020202030204" pitchFamily="34" charset="0"/>
              </a:rPr>
              <a:t>AVOIDANCE/MINIMIZATION OF JUDICIAL INTERVENTION (3) </a:t>
            </a:r>
            <a:r>
              <a:rPr lang="en-US" sz="2700" dirty="0">
                <a:solidFill>
                  <a:schemeClr val="tx1"/>
                </a:solidFill>
                <a:effectLst/>
              </a:rPr>
              <a:t>Recourse against Award</a:t>
            </a:r>
            <a:br>
              <a:rPr lang="en-US" dirty="0"/>
            </a:br>
            <a:endParaRPr lang="en-US" sz="4400" b="0" dirty="0"/>
          </a:p>
        </p:txBody>
      </p:sp>
      <p:sp>
        <p:nvSpPr>
          <p:cNvPr id="2" name="Content Placeholder 1"/>
          <p:cNvSpPr>
            <a:spLocks noGrp="1"/>
          </p:cNvSpPr>
          <p:nvPr>
            <p:ph idx="1"/>
          </p:nvPr>
        </p:nvSpPr>
        <p:spPr>
          <a:xfrm>
            <a:off x="600552" y="1524000"/>
            <a:ext cx="8229600" cy="4330892"/>
          </a:xfrm>
        </p:spPr>
        <p:txBody>
          <a:bodyPr>
            <a:normAutofit lnSpcReduction="10000"/>
          </a:bodyPr>
          <a:lstStyle/>
          <a:p>
            <a:pPr algn="just">
              <a:buFont typeface="Wingdings" panose="05000000000000000000" pitchFamily="2" charset="2"/>
              <a:buChar char="Ø"/>
            </a:pPr>
            <a:r>
              <a:rPr lang="en-US" sz="2600" dirty="0">
                <a:latin typeface="Arial Narrow" panose="020B0606020202030204" pitchFamily="34" charset="0"/>
              </a:rPr>
              <a:t>The first path of recourse for a party who has lost is to head for the court and challenge the award on basis of the ubiquitous and dreaded ‘</a:t>
            </a:r>
            <a:r>
              <a:rPr lang="en-US" sz="2600" u="sng" dirty="0">
                <a:latin typeface="Arial Narrow" panose="020B0606020202030204" pitchFamily="34" charset="0"/>
              </a:rPr>
              <a:t>misconduct’</a:t>
            </a:r>
            <a:r>
              <a:rPr lang="en-US" sz="2600" dirty="0">
                <a:latin typeface="Arial Narrow" panose="020B0606020202030204" pitchFamily="34" charset="0"/>
              </a:rPr>
              <a:t> under the ACA .</a:t>
            </a:r>
          </a:p>
          <a:p>
            <a:pPr algn="just">
              <a:buFont typeface="Wingdings" panose="05000000000000000000" pitchFamily="2" charset="2"/>
              <a:buChar char="Ø"/>
            </a:pPr>
            <a:r>
              <a:rPr lang="en-US" sz="2600" dirty="0">
                <a:latin typeface="Arial Narrow" panose="020B0606020202030204" pitchFamily="34" charset="0"/>
              </a:rPr>
              <a:t>This has been removed as a ground for setting aside an arbitral award in the Bill.</a:t>
            </a:r>
          </a:p>
          <a:p>
            <a:pPr algn="just">
              <a:buFont typeface="Wingdings" panose="05000000000000000000" pitchFamily="2" charset="2"/>
              <a:buChar char="Ø"/>
            </a:pPr>
            <a:r>
              <a:rPr lang="en-US" sz="2600" dirty="0">
                <a:latin typeface="Arial Narrow" panose="020B0606020202030204" pitchFamily="34" charset="0"/>
              </a:rPr>
              <a:t>To further emphasize the limit of judicial intervention, the Bill provides that the Court may set aside an award </a:t>
            </a:r>
            <a:r>
              <a:rPr lang="en-US" sz="2600" b="1" i="1" u="sng" dirty="0">
                <a:latin typeface="Arial Narrow" panose="020B0606020202030204" pitchFamily="34" charset="0"/>
              </a:rPr>
              <a:t>if and only </a:t>
            </a:r>
            <a:r>
              <a:rPr lang="en-US" sz="2600" dirty="0">
                <a:latin typeface="Arial Narrow" panose="020B0606020202030204" pitchFamily="34" charset="0"/>
              </a:rPr>
              <a:t>if there is proof that:</a:t>
            </a:r>
          </a:p>
          <a:p>
            <a:pPr lvl="1" algn="just"/>
            <a:r>
              <a:rPr lang="en-US" sz="2000" dirty="0">
                <a:latin typeface="Arial Narrow" panose="020B0606020202030204" pitchFamily="34" charset="0"/>
              </a:rPr>
              <a:t>Party to the arbitration agreement was under some legal incapacity</a:t>
            </a:r>
          </a:p>
          <a:p>
            <a:pPr lvl="1" algn="just"/>
            <a:r>
              <a:rPr lang="en-US" sz="2000" dirty="0">
                <a:latin typeface="Arial Narrow" panose="020B0606020202030204" pitchFamily="34" charset="0"/>
              </a:rPr>
              <a:t>Arbitration agreement not valid under the law</a:t>
            </a:r>
          </a:p>
          <a:p>
            <a:pPr lvl="1" algn="just"/>
            <a:r>
              <a:rPr lang="en-US" sz="2000" dirty="0">
                <a:latin typeface="Arial Narrow" panose="020B0606020202030204" pitchFamily="34" charset="0"/>
              </a:rPr>
              <a:t>Notice of appointment or proceedings not properly given</a:t>
            </a:r>
          </a:p>
          <a:p>
            <a:pPr lvl="1" algn="just"/>
            <a:r>
              <a:rPr lang="en-US" sz="2000" dirty="0">
                <a:latin typeface="Arial Narrow" panose="020B0606020202030204" pitchFamily="34" charset="0"/>
              </a:rPr>
              <a:t>Award deals with a dispute not within contemplation of the agreement to arbitrate</a:t>
            </a:r>
          </a:p>
          <a:p>
            <a:pPr lvl="1" algn="just"/>
            <a:endParaRPr lang="en-US" sz="2000" dirty="0">
              <a:latin typeface="Arial Narrow" panose="020B0606020202030204" pitchFamily="34" charset="0"/>
            </a:endParaRPr>
          </a:p>
          <a:p>
            <a:pPr lvl="1" algn="just"/>
            <a:endParaRPr lang="en-US" sz="2000" dirty="0">
              <a:latin typeface="Arial Narrow" panose="020B0606020202030204" pitchFamily="34" charset="0"/>
            </a:endParaRPr>
          </a:p>
          <a:p>
            <a:pPr lvl="1" algn="just"/>
            <a:endParaRPr lang="en-US" sz="2000" dirty="0">
              <a:latin typeface="Arial Narrow" panose="020B0606020202030204" pitchFamily="34" charset="0"/>
            </a:endParaRPr>
          </a:p>
          <a:p>
            <a:pPr algn="just"/>
            <a:endParaRPr lang="en-US" sz="2400" dirty="0">
              <a:latin typeface="Arial Narrow" panose="020B0606020202030204" pitchFamily="34" charset="0"/>
            </a:endParaRPr>
          </a:p>
          <a:p>
            <a:pPr marL="109728" indent="0" algn="just">
              <a:buNone/>
            </a:pPr>
            <a:endParaRPr lang="en-US" sz="2400" dirty="0">
              <a:latin typeface="Arial Narrow" panose="020B0606020202030204" pitchFamily="34" charset="0"/>
            </a:endParaRPr>
          </a:p>
          <a:p>
            <a:pPr marL="109728" indent="0" algn="just">
              <a:buNone/>
            </a:pPr>
            <a:endParaRPr lang="en-US" sz="2400" dirty="0">
              <a:latin typeface="Arial Narrow" panose="020B0606020202030204" pitchFamily="34" charset="0"/>
            </a:endParaRPr>
          </a:p>
          <a:p>
            <a:pPr algn="just">
              <a:buFont typeface="Wingdings" panose="05000000000000000000" pitchFamily="2" charset="2"/>
              <a:buChar char="§"/>
            </a:pPr>
            <a:endParaRPr lang="en-US" sz="2400" dirty="0">
              <a:latin typeface="Arial Narrow" panose="020B0606020202030204" pitchFamily="34" charset="0"/>
              <a:cs typeface="Times New Roman" panose="02020603050405020304" pitchFamily="18" charset="0"/>
            </a:endParaRPr>
          </a:p>
          <a:p>
            <a:pPr algn="just">
              <a:buFont typeface="Wingdings" panose="05000000000000000000" pitchFamily="2" charset="2"/>
              <a:buChar char="§"/>
            </a:pPr>
            <a:endParaRPr lang="en-GB" sz="2400" dirty="0">
              <a:latin typeface="Arial Narrow" panose="020B0606020202030204" pitchFamily="34" charset="0"/>
              <a:cs typeface="Times New Roman" panose="02020603050405020304" pitchFamily="18" charset="0"/>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39</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483814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normAutofit/>
          </a:bodyPr>
          <a:lstStyle/>
          <a:p>
            <a:pPr algn="ctr"/>
            <a:r>
              <a:rPr lang="en-US" sz="3000" b="1" dirty="0">
                <a:effectLst/>
                <a:latin typeface="Arial Narrow" panose="020B0606020202030204" pitchFamily="34" charset="0"/>
              </a:rPr>
              <a:t>PREVIOUS ATTEMPT AT REFORM OF ACA</a:t>
            </a:r>
            <a:endParaRPr lang="en-US" sz="3000" b="1" dirty="0"/>
          </a:p>
        </p:txBody>
      </p:sp>
      <p:sp>
        <p:nvSpPr>
          <p:cNvPr id="3" name="Content Placeholder 2"/>
          <p:cNvSpPr>
            <a:spLocks noGrp="1"/>
          </p:cNvSpPr>
          <p:nvPr>
            <p:ph idx="1"/>
          </p:nvPr>
        </p:nvSpPr>
        <p:spPr>
          <a:xfrm>
            <a:off x="628650" y="1524000"/>
            <a:ext cx="7886700" cy="4652963"/>
          </a:xfrm>
        </p:spPr>
        <p:txBody>
          <a:bodyPr/>
          <a:lstStyle/>
          <a:p>
            <a:pPr algn="just"/>
            <a:r>
              <a:rPr lang="en-GB" sz="2400" dirty="0">
                <a:latin typeface="Arial Narrow" panose="020B0606020202030204" pitchFamily="34" charset="0"/>
              </a:rPr>
              <a:t>23</a:t>
            </a:r>
            <a:r>
              <a:rPr lang="en-GB" sz="2400" baseline="30000" dirty="0">
                <a:latin typeface="Arial Narrow" panose="020B0606020202030204" pitchFamily="34" charset="0"/>
              </a:rPr>
              <a:t>rd</a:t>
            </a:r>
            <a:r>
              <a:rPr lang="en-GB" sz="2400" dirty="0">
                <a:latin typeface="Arial Narrow" panose="020B0606020202030204" pitchFamily="34" charset="0"/>
              </a:rPr>
              <a:t> September 2005, the then HAGF, Chief Bayo Ojo S.A.N., inaugurated a 15-man Committee on the Re-enactment and Harmonisation of Arbitration and ADR Law</a:t>
            </a:r>
          </a:p>
          <a:p>
            <a:pPr algn="just"/>
            <a:r>
              <a:rPr lang="en-GB" sz="2400" dirty="0">
                <a:latin typeface="Arial Narrow" panose="020B0606020202030204" pitchFamily="34" charset="0"/>
              </a:rPr>
              <a:t>Chaired by Late </a:t>
            </a:r>
            <a:r>
              <a:rPr lang="en-US" sz="2400" dirty="0">
                <a:latin typeface="Arial Narrow" panose="020B0606020202030204" pitchFamily="34" charset="0"/>
              </a:rPr>
              <a:t>Hon. Dr J. Olakunle Orojo (‘the Orojo Committee’).</a:t>
            </a:r>
          </a:p>
          <a:p>
            <a:pPr algn="just"/>
            <a:r>
              <a:rPr lang="en-US" sz="2400" dirty="0">
                <a:latin typeface="Arial Narrow" panose="020B0606020202030204" pitchFamily="34" charset="0"/>
              </a:rPr>
              <a:t>The Orojo Committee had 2 </a:t>
            </a:r>
            <a:r>
              <a:rPr lang="en-GB" sz="2400" dirty="0">
                <a:latin typeface="Arial Narrow" panose="020B0606020202030204" pitchFamily="34" charset="0"/>
              </a:rPr>
              <a:t>terms of reference: </a:t>
            </a:r>
            <a:endParaRPr lang="en-US" sz="2400" dirty="0">
              <a:latin typeface="Arial Narrow" panose="020B0606020202030204" pitchFamily="34" charset="0"/>
            </a:endParaRPr>
          </a:p>
          <a:p>
            <a:pPr lvl="1" algn="just"/>
            <a:r>
              <a:rPr lang="en-US" sz="2400" dirty="0">
                <a:latin typeface="Arial Narrow" panose="020B0606020202030204" pitchFamily="34" charset="0"/>
              </a:rPr>
              <a:t>To review Nigeria’s laws on arbitration and other ADR mechanisms with a view to proposing necessary re-enactments and to bring the laws in  line with modern trends, and</a:t>
            </a:r>
          </a:p>
          <a:p>
            <a:pPr lvl="1" algn="just"/>
            <a:r>
              <a:rPr lang="en-US" sz="2400" dirty="0">
                <a:latin typeface="Arial Narrow" panose="020B0606020202030204" pitchFamily="34" charset="0"/>
              </a:rPr>
              <a:t>To perform such other acts as are necessary for the realization of the objective of giving Nigeria a modern law and procedure on alternative dispute resolution.</a:t>
            </a:r>
          </a:p>
          <a:p>
            <a:endParaRPr lang="en-US" sz="2400" dirty="0">
              <a:latin typeface="Arial Narrow" panose="020B0606020202030204" pitchFamily="34" charset="0"/>
            </a:endParaRPr>
          </a:p>
          <a:p>
            <a:endParaRPr lang="en-US" dirty="0"/>
          </a:p>
        </p:txBody>
      </p:sp>
      <p:sp>
        <p:nvSpPr>
          <p:cNvPr id="4" name="Date Placeholder 3"/>
          <p:cNvSpPr>
            <a:spLocks noGrp="1"/>
          </p:cNvSpPr>
          <p:nvPr>
            <p:ph type="dt" sz="half" idx="10"/>
          </p:nvPr>
        </p:nvSpPr>
        <p:spPr/>
        <p:txBody>
          <a:bodyPr/>
          <a:lstStyle/>
          <a:p>
            <a:fld id="{C749712C-EE8C-4FC0-A0AC-7CD54AD45F7F}" type="datetime3">
              <a:rPr lang="en-US" smtClean="0"/>
              <a:pPr/>
              <a:t>14 November 2022</a:t>
            </a:fld>
            <a:endParaRPr lang="en-US" dirty="0"/>
          </a:p>
        </p:txBody>
      </p:sp>
      <p:sp>
        <p:nvSpPr>
          <p:cNvPr id="5" name="Footer Placeholder 4"/>
          <p:cNvSpPr>
            <a:spLocks noGrp="1"/>
          </p:cNvSpPr>
          <p:nvPr>
            <p:ph type="ftr" sz="quarter" idx="11"/>
          </p:nvPr>
        </p:nvSpPr>
        <p:spPr/>
        <p:txBody>
          <a:bodyPr/>
          <a:lstStyle/>
          <a:p>
            <a:r>
              <a:rPr lang="en-US" dirty="0"/>
              <a:t>Funmi Roberts, LL.M, </a:t>
            </a:r>
            <a:r>
              <a:rPr lang="en-US" dirty="0" err="1"/>
              <a:t>C.Arb;F.IoD</a:t>
            </a:r>
            <a:endParaRPr lang="en-US" dirty="0"/>
          </a:p>
        </p:txBody>
      </p:sp>
      <p:sp>
        <p:nvSpPr>
          <p:cNvPr id="6" name="Slide Number Placeholder 5"/>
          <p:cNvSpPr>
            <a:spLocks noGrp="1"/>
          </p:cNvSpPr>
          <p:nvPr>
            <p:ph type="sldNum" sz="quarter" idx="12"/>
          </p:nvPr>
        </p:nvSpPr>
        <p:spPr/>
        <p:txBody>
          <a:bodyPr/>
          <a:lstStyle/>
          <a:p>
            <a:fld id="{1C24EE8E-FE30-4228-9B82-BF61A6B5BD49}" type="slidenum">
              <a:rPr lang="en-US" smtClean="0"/>
              <a:pPr/>
              <a:t>4</a:t>
            </a:fld>
            <a:endParaRPr lang="en-US" dirty="0"/>
          </a:p>
        </p:txBody>
      </p:sp>
    </p:spTree>
    <p:extLst>
      <p:ext uri="{BB962C8B-B14F-4D97-AF65-F5344CB8AC3E}">
        <p14:creationId xmlns:p14="http://schemas.microsoft.com/office/powerpoint/2010/main" val="179943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96437"/>
            <a:ext cx="8229600" cy="1079311"/>
          </a:xfrm>
        </p:spPr>
        <p:txBody>
          <a:bodyPr>
            <a:normAutofit fontScale="90000"/>
          </a:bodyPr>
          <a:lstStyle/>
          <a:p>
            <a:pPr lvl="1" algn="l" rtl="0">
              <a:spcBef>
                <a:spcPct val="0"/>
              </a:spcBef>
            </a:pPr>
            <a:br>
              <a:rPr lang="en-US" sz="3100" dirty="0"/>
            </a:br>
            <a:r>
              <a:rPr lang="en-US" sz="3600" b="1" cap="small" dirty="0">
                <a:latin typeface="Arial Narrow" panose="020B0606020202030204" pitchFamily="34" charset="0"/>
              </a:rPr>
              <a:t>avoidance/minimization of judicial intervention (4</a:t>
            </a:r>
            <a:r>
              <a:rPr lang="en-US" sz="3600" b="1" dirty="0">
                <a:latin typeface="Arial Narrow" panose="020B0606020202030204" pitchFamily="34" charset="0"/>
              </a:rPr>
              <a:t>) </a:t>
            </a:r>
            <a:r>
              <a:rPr lang="en-US" dirty="0">
                <a:solidFill>
                  <a:schemeClr val="tx1"/>
                </a:solidFill>
                <a:effectLst/>
              </a:rPr>
              <a:t>Recourse against Award (Contd) </a:t>
            </a:r>
            <a:br>
              <a:rPr lang="en-US" dirty="0">
                <a:solidFill>
                  <a:schemeClr val="tx1"/>
                </a:solidFill>
              </a:rPr>
            </a:br>
            <a:endParaRPr lang="en-US" sz="4400" b="0" dirty="0">
              <a:solidFill>
                <a:schemeClr val="tx1"/>
              </a:solidFill>
            </a:endParaRPr>
          </a:p>
        </p:txBody>
      </p:sp>
      <p:sp>
        <p:nvSpPr>
          <p:cNvPr id="2" name="Content Placeholder 1"/>
          <p:cNvSpPr>
            <a:spLocks noGrp="1"/>
          </p:cNvSpPr>
          <p:nvPr>
            <p:ph idx="1"/>
          </p:nvPr>
        </p:nvSpPr>
        <p:spPr>
          <a:xfrm>
            <a:off x="600552" y="1524000"/>
            <a:ext cx="8229600" cy="4495800"/>
          </a:xfrm>
        </p:spPr>
        <p:txBody>
          <a:bodyPr>
            <a:normAutofit/>
          </a:bodyPr>
          <a:lstStyle/>
          <a:p>
            <a:pPr lvl="1" algn="just"/>
            <a:r>
              <a:rPr lang="en-US" sz="2400" dirty="0">
                <a:latin typeface="Arial Narrow" panose="020B0606020202030204" pitchFamily="34" charset="0"/>
              </a:rPr>
              <a:t>Composition of the tribunal or procedure adopted was not as agreed by the parties unless the parties agreement conflicts with a mandatory provision of the Act which parties cannot derogate from;</a:t>
            </a:r>
          </a:p>
          <a:p>
            <a:pPr lvl="1" algn="just"/>
            <a:r>
              <a:rPr lang="en-US" sz="2400" dirty="0">
                <a:latin typeface="Arial Narrow" panose="020B0606020202030204" pitchFamily="34" charset="0"/>
              </a:rPr>
              <a:t>Court finds that the subject matter of the dispute is not arbitrable under Nigerian law;</a:t>
            </a:r>
          </a:p>
          <a:p>
            <a:pPr lvl="1" algn="just"/>
            <a:r>
              <a:rPr lang="en-US" sz="2400" dirty="0">
                <a:latin typeface="Arial Narrow" panose="020B0606020202030204" pitchFamily="34" charset="0"/>
              </a:rPr>
              <a:t>Award is against public policy of Nigeria.</a:t>
            </a:r>
          </a:p>
          <a:p>
            <a:pPr marL="342900" lvl="1" indent="0" algn="just">
              <a:buNone/>
            </a:pPr>
            <a:endParaRPr lang="en-US" sz="2000" dirty="0">
              <a:latin typeface="Arial Narrow" panose="020B0606020202030204" pitchFamily="34" charset="0"/>
            </a:endParaRPr>
          </a:p>
          <a:p>
            <a:pPr algn="just">
              <a:buFont typeface="Wingdings" panose="05000000000000000000" pitchFamily="2" charset="2"/>
              <a:buChar char="Ø"/>
            </a:pPr>
            <a:r>
              <a:rPr lang="en-US" sz="2400" dirty="0">
                <a:latin typeface="Arial Narrow" panose="020B0606020202030204" pitchFamily="34" charset="0"/>
              </a:rPr>
              <a:t>The Bill empathically declares:</a:t>
            </a:r>
          </a:p>
          <a:p>
            <a:pPr marL="109728" indent="0" algn="just">
              <a:buNone/>
            </a:pPr>
            <a:r>
              <a:rPr lang="en-US" sz="2400" i="1" dirty="0">
                <a:latin typeface="Arial Narrow" panose="020B0606020202030204" pitchFamily="34" charset="0"/>
              </a:rPr>
              <a:t>‘An application for setting aside an arbitral award </a:t>
            </a:r>
            <a:r>
              <a:rPr lang="en-US" sz="2400" b="1" i="1" u="sng" dirty="0">
                <a:latin typeface="Arial Narrow" panose="020B0606020202030204" pitchFamily="34" charset="0"/>
              </a:rPr>
              <a:t>shall not </a:t>
            </a:r>
            <a:r>
              <a:rPr lang="en-US" sz="2400" i="1" dirty="0">
                <a:latin typeface="Arial Narrow" panose="020B0606020202030204" pitchFamily="34" charset="0"/>
              </a:rPr>
              <a:t>be made on the ground of an error of the face of the award, or any other ground except those expressly stated in subsection (3) of this Section.’</a:t>
            </a:r>
            <a:endParaRPr lang="en-US" sz="2000" dirty="0">
              <a:latin typeface="Arial Narrow" panose="020B0606020202030204" pitchFamily="34" charset="0"/>
            </a:endParaRPr>
          </a:p>
          <a:p>
            <a:pPr lvl="1" algn="just"/>
            <a:endParaRPr lang="en-US" sz="2000" dirty="0">
              <a:latin typeface="Arial Narrow" panose="020B0606020202030204" pitchFamily="34" charset="0"/>
            </a:endParaRPr>
          </a:p>
          <a:p>
            <a:pPr algn="just"/>
            <a:endParaRPr lang="en-US" sz="2400" dirty="0">
              <a:latin typeface="Arial Narrow" panose="020B0606020202030204" pitchFamily="34" charset="0"/>
            </a:endParaRPr>
          </a:p>
          <a:p>
            <a:pPr marL="109728" indent="0" algn="just">
              <a:buNone/>
            </a:pPr>
            <a:endParaRPr lang="en-US" sz="2400" dirty="0">
              <a:latin typeface="Arial Narrow" panose="020B0606020202030204" pitchFamily="34" charset="0"/>
            </a:endParaRPr>
          </a:p>
          <a:p>
            <a:pPr marL="109728" indent="0" algn="just">
              <a:buNone/>
            </a:pPr>
            <a:endParaRPr lang="en-US" sz="2400" dirty="0">
              <a:latin typeface="Arial Narrow" panose="020B0606020202030204" pitchFamily="34" charset="0"/>
            </a:endParaRPr>
          </a:p>
          <a:p>
            <a:pPr algn="just">
              <a:buFont typeface="Wingdings" panose="05000000000000000000" pitchFamily="2" charset="2"/>
              <a:buChar char="§"/>
            </a:pPr>
            <a:endParaRPr lang="en-US" sz="2400" dirty="0">
              <a:latin typeface="Arial Narrow" panose="020B0606020202030204" pitchFamily="34" charset="0"/>
              <a:cs typeface="Times New Roman" panose="02020603050405020304" pitchFamily="18" charset="0"/>
            </a:endParaRPr>
          </a:p>
          <a:p>
            <a:pPr algn="just">
              <a:buFont typeface="Wingdings" panose="05000000000000000000" pitchFamily="2" charset="2"/>
              <a:buChar char="§"/>
            </a:pPr>
            <a:endParaRPr lang="en-GB" sz="2400" dirty="0">
              <a:latin typeface="Arial Narrow" panose="020B0606020202030204" pitchFamily="34" charset="0"/>
              <a:cs typeface="Times New Roman" panose="02020603050405020304" pitchFamily="18" charset="0"/>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40</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108177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8943"/>
            <a:ext cx="8496300" cy="1325563"/>
          </a:xfrm>
        </p:spPr>
        <p:txBody>
          <a:bodyPr>
            <a:normAutofit/>
          </a:bodyPr>
          <a:lstStyle/>
          <a:p>
            <a:r>
              <a:rPr lang="en-US" sz="3200" b="1" dirty="0">
                <a:effectLst/>
                <a:latin typeface="Arial Narrow" panose="020B0606020202030204" pitchFamily="34" charset="0"/>
              </a:rPr>
              <a:t>AVOIDANCE/MINIMIZATION OF JUDICIAL INTERVENTION: </a:t>
            </a:r>
            <a:r>
              <a:rPr lang="en-US" sz="2400" b="0" dirty="0">
                <a:latin typeface="Arial Narrow" panose="020B0606020202030204" pitchFamily="34" charset="0"/>
              </a:rPr>
              <a:t>Award Review Tribunal (ART) (1)</a:t>
            </a:r>
            <a:endParaRPr lang="en-US" sz="2700" dirty="0">
              <a:latin typeface="Arial Narrow" panose="020B0606020202030204" pitchFamily="34" charset="0"/>
            </a:endParaRPr>
          </a:p>
        </p:txBody>
      </p:sp>
      <p:sp>
        <p:nvSpPr>
          <p:cNvPr id="5" name="Content Placeholder 4"/>
          <p:cNvSpPr>
            <a:spLocks noGrp="1"/>
          </p:cNvSpPr>
          <p:nvPr>
            <p:ph sz="half" idx="2"/>
          </p:nvPr>
        </p:nvSpPr>
        <p:spPr>
          <a:xfrm>
            <a:off x="629842" y="1752600"/>
            <a:ext cx="3868340" cy="4437063"/>
          </a:xfrm>
        </p:spPr>
        <p:txBody>
          <a:bodyPr>
            <a:noAutofit/>
          </a:bodyPr>
          <a:lstStyle/>
          <a:p>
            <a:pPr algn="just"/>
            <a:r>
              <a:rPr lang="en-US" sz="2400" dirty="0">
                <a:latin typeface="Arial Narrow" panose="020B0606020202030204" pitchFamily="34" charset="0"/>
              </a:rPr>
              <a:t>Default position remain application for setting aside by the court on limited grounds, predicated on egregarious grounds that go to the integrity and/or fairness of the process;</a:t>
            </a:r>
          </a:p>
          <a:p>
            <a:pPr algn="just"/>
            <a:r>
              <a:rPr lang="en-US" sz="2400" dirty="0">
                <a:latin typeface="Arial Narrow" panose="020B0606020202030204" pitchFamily="34" charset="0"/>
              </a:rPr>
              <a:t>ART is however an alternative and optional award review process;</a:t>
            </a:r>
            <a:r>
              <a:rPr lang="en-US" sz="2400" b="1" dirty="0">
                <a:solidFill>
                  <a:srgbClr val="FF0000"/>
                </a:solidFill>
                <a:latin typeface="Arial Narrow" panose="020B0606020202030204" pitchFamily="34" charset="0"/>
              </a:rPr>
              <a:t> </a:t>
            </a:r>
          </a:p>
          <a:p>
            <a:pPr algn="just"/>
            <a:r>
              <a:rPr lang="en-US" sz="2400" dirty="0">
                <a:latin typeface="Arial Narrow" panose="020B0606020202030204" pitchFamily="34" charset="0"/>
              </a:rPr>
              <a:t>Following existing trend:</a:t>
            </a:r>
          </a:p>
        </p:txBody>
      </p:sp>
      <p:sp>
        <p:nvSpPr>
          <p:cNvPr id="6" name="Content Placeholder 5"/>
          <p:cNvSpPr>
            <a:spLocks noGrp="1"/>
          </p:cNvSpPr>
          <p:nvPr>
            <p:ph sz="quarter" idx="4"/>
          </p:nvPr>
        </p:nvSpPr>
        <p:spPr>
          <a:xfrm>
            <a:off x="4629150" y="1905000"/>
            <a:ext cx="3887391" cy="4284663"/>
          </a:xfrm>
        </p:spPr>
        <p:txBody>
          <a:bodyPr>
            <a:normAutofit/>
          </a:bodyPr>
          <a:lstStyle/>
          <a:p>
            <a:pPr algn="just"/>
            <a:r>
              <a:rPr lang="en-US" sz="2400" dirty="0">
                <a:latin typeface="Arial Narrow" panose="020B0606020202030204" pitchFamily="34" charset="0"/>
              </a:rPr>
              <a:t>Examples of existing arbitration in-built non-judicial review/appeals mechanisms:</a:t>
            </a:r>
          </a:p>
          <a:p>
            <a:pPr lvl="1" algn="just"/>
            <a:r>
              <a:rPr lang="en-US" sz="2400" dirty="0">
                <a:latin typeface="Arial Narrow" panose="020B0606020202030204" pitchFamily="34" charset="0"/>
              </a:rPr>
              <a:t>Jams Optional Arbitration Appeal Procedure.</a:t>
            </a:r>
          </a:p>
          <a:p>
            <a:pPr lvl="1" algn="just"/>
            <a:r>
              <a:rPr lang="en-US" sz="2400" dirty="0">
                <a:latin typeface="Arial Narrow" panose="020B0606020202030204" pitchFamily="34" charset="0"/>
              </a:rPr>
              <a:t>American Arbitration Optional Appellate Rules (Nov. 1 2013).</a:t>
            </a:r>
          </a:p>
          <a:p>
            <a:pPr lvl="1" algn="just"/>
            <a:r>
              <a:rPr lang="en-US" sz="2400" dirty="0">
                <a:latin typeface="Arial Narrow" panose="020B0606020202030204" pitchFamily="34" charset="0"/>
              </a:rPr>
              <a:t>Arbitration Appeals Procedure of International Institute of Conflict Prevent6ion &amp; Resolution.</a:t>
            </a:r>
          </a:p>
          <a:p>
            <a:pPr marL="393192" lvl="1" indent="0">
              <a:buNone/>
            </a:pP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Funmi Roberts, LL.M, </a:t>
            </a:r>
            <a:r>
              <a:rPr lang="en-US" dirty="0" err="1"/>
              <a:t>C.Arb;F.IoD</a:t>
            </a:r>
            <a:endParaRPr lang="en-US" dirty="0"/>
          </a:p>
        </p:txBody>
      </p:sp>
      <p:sp>
        <p:nvSpPr>
          <p:cNvPr id="9" name="Slide Number Placeholder 8"/>
          <p:cNvSpPr>
            <a:spLocks noGrp="1"/>
          </p:cNvSpPr>
          <p:nvPr>
            <p:ph type="sldNum" sz="quarter" idx="12"/>
          </p:nvPr>
        </p:nvSpPr>
        <p:spPr/>
        <p:txBody>
          <a:bodyPr/>
          <a:lstStyle/>
          <a:p>
            <a:fld id="{1C24EE8E-FE30-4228-9B82-BF61A6B5BD49}" type="slidenum">
              <a:rPr lang="en-US" smtClean="0"/>
              <a:pPr/>
              <a:t>41</a:t>
            </a:fld>
            <a:endParaRPr lang="en-US" dirty="0"/>
          </a:p>
        </p:txBody>
      </p:sp>
      <p:sp>
        <p:nvSpPr>
          <p:cNvPr id="10" name="Arrow: Right 9">
            <a:extLst>
              <a:ext uri="{FF2B5EF4-FFF2-40B4-BE49-F238E27FC236}">
                <a16:creationId xmlns:a16="http://schemas.microsoft.com/office/drawing/2014/main" id="{0C05B711-A366-CB78-9EAC-2544D76F270F}"/>
              </a:ext>
            </a:extLst>
          </p:cNvPr>
          <p:cNvSpPr/>
          <p:nvPr/>
        </p:nvSpPr>
        <p:spPr>
          <a:xfrm>
            <a:off x="3429000" y="5105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FRC LOGO">
            <a:extLst>
              <a:ext uri="{FF2B5EF4-FFF2-40B4-BE49-F238E27FC236}">
                <a16:creationId xmlns:a16="http://schemas.microsoft.com/office/drawing/2014/main" id="{7A1D349C-925F-7E2A-DEA3-A95B50FC737D}"/>
              </a:ext>
            </a:extLst>
          </p:cNvPr>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1384414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b="1" dirty="0">
                <a:effectLst/>
                <a:latin typeface="Arial Narrow" panose="020B0606020202030204" pitchFamily="34" charset="0"/>
              </a:rPr>
              <a:t>AVOIDANCE </a:t>
            </a:r>
            <a:r>
              <a:rPr lang="en-US" sz="2800" b="1" dirty="0">
                <a:latin typeface="Arial Narrow" panose="020B0606020202030204" pitchFamily="34" charset="0"/>
              </a:rPr>
              <a:t>/MINIMIZATION OF JUDICIAL INTERVENTION: </a:t>
            </a:r>
            <a:r>
              <a:rPr lang="en-US" sz="2000" b="0" dirty="0">
                <a:latin typeface="Arial Narrow" panose="020B0606020202030204" pitchFamily="34" charset="0"/>
              </a:rPr>
              <a:t>Award Review Tribunal </a:t>
            </a:r>
            <a:r>
              <a:rPr lang="en-US" sz="2000" dirty="0">
                <a:latin typeface="Arial Narrow" panose="020B0606020202030204" pitchFamily="34" charset="0"/>
              </a:rPr>
              <a:t>(2</a:t>
            </a:r>
            <a:r>
              <a:rPr lang="en-US" sz="2000" b="0" dirty="0">
                <a:latin typeface="Arial Narrow" panose="020B0606020202030204" pitchFamily="34" charset="0"/>
              </a:rPr>
              <a:t>)</a:t>
            </a:r>
            <a:endParaRPr lang="en-US" sz="2700" dirty="0">
              <a:latin typeface="Arial Narrow" panose="020B060602020203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501584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42</a:t>
            </a:fld>
            <a:endParaRPr lang="en-US" dirty="0"/>
          </a:p>
        </p:txBody>
      </p:sp>
      <p:pic>
        <p:nvPicPr>
          <p:cNvPr id="8" name="Picture 7" descr="FRC LOGO"/>
          <p:cNvPicPr/>
          <p:nvPr/>
        </p:nvPicPr>
        <p:blipFill>
          <a:blip r:embed="rId7"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4258754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1" algn="l" rtl="0">
              <a:spcBef>
                <a:spcPct val="0"/>
              </a:spcBef>
            </a:pPr>
            <a:r>
              <a:rPr lang="en-US" sz="3200" b="1" dirty="0">
                <a:latin typeface="Arial Narrow" panose="020B0606020202030204" pitchFamily="34" charset="0"/>
              </a:rPr>
              <a:t>AVOIDANCE /MINIMIZATION OF JUDICIAL INTERVENTION: </a:t>
            </a:r>
            <a:r>
              <a:rPr lang="en-US" sz="2400" b="0" dirty="0">
                <a:solidFill>
                  <a:schemeClr val="tx1"/>
                </a:solidFill>
              </a:rPr>
              <a:t>Award Review Tribunal </a:t>
            </a:r>
            <a:r>
              <a:rPr lang="en-US" sz="2400" dirty="0"/>
              <a:t>(3</a:t>
            </a:r>
            <a:r>
              <a:rPr lang="en-US" sz="2400" b="0" dirty="0"/>
              <a:t>)</a:t>
            </a:r>
            <a:endParaRPr lang="en-US" sz="2400" dirty="0"/>
          </a:p>
        </p:txBody>
      </p:sp>
      <p:sp>
        <p:nvSpPr>
          <p:cNvPr id="2" name="Content Placeholder 1"/>
          <p:cNvSpPr>
            <a:spLocks noGrp="1"/>
          </p:cNvSpPr>
          <p:nvPr>
            <p:ph idx="1"/>
          </p:nvPr>
        </p:nvSpPr>
        <p:spPr/>
        <p:txBody>
          <a:bodyPr/>
          <a:lstStyle/>
          <a:p>
            <a:pPr algn="just"/>
            <a:r>
              <a:rPr lang="en-US" sz="2800" dirty="0">
                <a:latin typeface="Arial Narrow" panose="020B0606020202030204" pitchFamily="34" charset="0"/>
              </a:rPr>
              <a:t>Arbitration is a contractual process and parties/counsel should be creative in setting out the dispute resolution clause. </a:t>
            </a:r>
          </a:p>
          <a:p>
            <a:pPr algn="just"/>
            <a:r>
              <a:rPr lang="en-US" sz="2800" dirty="0">
                <a:latin typeface="Arial Narrow" panose="020B0606020202030204" pitchFamily="34" charset="0"/>
              </a:rPr>
              <a:t>OPT IN/OPT OUT. </a:t>
            </a:r>
          </a:p>
          <a:p>
            <a:pPr algn="just"/>
            <a:r>
              <a:rPr lang="en-US" sz="2800" dirty="0">
                <a:latin typeface="Arial Narrow" panose="020B0606020202030204" pitchFamily="34" charset="0"/>
              </a:rPr>
              <a:t>Depending on circumstances inclusion of ART is recommended. </a:t>
            </a:r>
          </a:p>
          <a:p>
            <a:pPr algn="just"/>
            <a:r>
              <a:rPr lang="en-US" sz="2800" dirty="0">
                <a:latin typeface="Arial Narrow" panose="020B0606020202030204" pitchFamily="34" charset="0"/>
              </a:rPr>
              <a:t>ART can be limited to awards involving a set threshold e.g. complex and large volume transactions.</a:t>
            </a:r>
          </a:p>
          <a:p>
            <a:endParaRPr lang="en-US" dirty="0">
              <a:solidFill>
                <a:srgbClr val="FF0000"/>
              </a:solidFill>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43</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2164623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7886700" cy="930274"/>
          </a:xfrm>
        </p:spPr>
        <p:txBody>
          <a:bodyPr>
            <a:normAutofit/>
          </a:bodyPr>
          <a:lstStyle/>
          <a:p>
            <a:pPr algn="ctr"/>
            <a:r>
              <a:rPr lang="en-US" b="1" dirty="0">
                <a:latin typeface="Arial Narrow" panose="020B0606020202030204" pitchFamily="34" charset="0"/>
              </a:rPr>
              <a:t>JUDICIAL SUPPORT FOR ARBITRATION</a:t>
            </a:r>
          </a:p>
        </p:txBody>
      </p:sp>
      <p:sp>
        <p:nvSpPr>
          <p:cNvPr id="2" name="Content Placeholder 1"/>
          <p:cNvSpPr>
            <a:spLocks noGrp="1"/>
          </p:cNvSpPr>
          <p:nvPr>
            <p:ph idx="1"/>
          </p:nvPr>
        </p:nvSpPr>
        <p:spPr>
          <a:xfrm>
            <a:off x="457200" y="1481329"/>
            <a:ext cx="8229600" cy="4233671"/>
          </a:xfrm>
        </p:spPr>
        <p:txBody>
          <a:bodyPr>
            <a:noAutofit/>
          </a:bodyPr>
          <a:lstStyle/>
          <a:p>
            <a:pPr algn="just">
              <a:lnSpc>
                <a:spcPct val="100000"/>
              </a:lnSpc>
            </a:pPr>
            <a:r>
              <a:rPr lang="en-US" sz="2600" dirty="0">
                <a:latin typeface="Arial Narrow" panose="020B0606020202030204" pitchFamily="34" charset="0"/>
                <a:ea typeface="Lato" charset="0"/>
                <a:cs typeface="Lato" charset="0"/>
              </a:rPr>
              <a:t>By virtue of his letter of 26 May 2017 the Hon. Chief Justice of Nigeria admonished the courts who court proceedings in breach of arbitration agreements. </a:t>
            </a:r>
          </a:p>
          <a:p>
            <a:pPr algn="just">
              <a:lnSpc>
                <a:spcPct val="100000"/>
              </a:lnSpc>
            </a:pPr>
            <a:r>
              <a:rPr lang="en-US" sz="2600" dirty="0">
                <a:latin typeface="Arial Narrow" panose="020B0606020202030204" pitchFamily="34" charset="0"/>
                <a:ea typeface="Lato" charset="0"/>
                <a:cs typeface="Lato" charset="0"/>
              </a:rPr>
              <a:t>Letter was addressed to the heads of all Courts.</a:t>
            </a:r>
          </a:p>
          <a:p>
            <a:pPr algn="just">
              <a:lnSpc>
                <a:spcPct val="100000"/>
              </a:lnSpc>
            </a:pPr>
            <a:r>
              <a:rPr lang="en-US" sz="2600" dirty="0">
                <a:latin typeface="Arial Narrow" panose="020B0606020202030204" pitchFamily="34" charset="0"/>
                <a:ea typeface="Lato" charset="0"/>
                <a:cs typeface="Lato" charset="0"/>
              </a:rPr>
              <a:t>The CJN directed the heads of Court to amend the court’s Practice Directions such that </a:t>
            </a:r>
            <a:r>
              <a:rPr lang="en-ZA" sz="2600" dirty="0">
                <a:latin typeface="Arial Narrow" panose="020B0606020202030204" pitchFamily="34" charset="0"/>
                <a:ea typeface="Lato" charset="0"/>
                <a:cs typeface="Lato" charset="0"/>
              </a:rPr>
              <a:t>no court shall entertain an action instituted in breach of an arbitration clause and courts must essentially decline jurisdiction and award substantial costs against the part who institutes such an action.</a:t>
            </a:r>
          </a:p>
          <a:p>
            <a:pPr algn="just">
              <a:lnSpc>
                <a:spcPct val="100000"/>
              </a:lnSpc>
            </a:pPr>
            <a:r>
              <a:rPr lang="en-ZA" sz="2600" dirty="0">
                <a:latin typeface="Arial Narrow" panose="020B0606020202030204" pitchFamily="34" charset="0"/>
              </a:rPr>
              <a:t>A welcome development.</a:t>
            </a:r>
            <a:endParaRPr lang="en-US" sz="2600" dirty="0">
              <a:latin typeface="Arial Narrow" panose="020B0606020202030204" pitchFamily="34" charset="0"/>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r>
              <a:rPr lang="en-US" dirty="0"/>
              <a:t>.</a:t>
            </a:r>
          </a:p>
        </p:txBody>
      </p:sp>
      <p:sp>
        <p:nvSpPr>
          <p:cNvPr id="5" name="Slide Number Placeholder 4"/>
          <p:cNvSpPr>
            <a:spLocks noGrp="1"/>
          </p:cNvSpPr>
          <p:nvPr>
            <p:ph type="sldNum" sz="quarter" idx="12"/>
          </p:nvPr>
        </p:nvSpPr>
        <p:spPr/>
        <p:txBody>
          <a:bodyPr/>
          <a:lstStyle/>
          <a:p>
            <a:fld id="{1C24EE8E-FE30-4228-9B82-BF61A6B5BD49}" type="slidenum">
              <a:rPr lang="en-US" smtClean="0"/>
              <a:pPr/>
              <a:t>44</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99496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b="1" dirty="0">
                <a:solidFill>
                  <a:prstClr val="black"/>
                </a:solidFill>
                <a:latin typeface="Arial Narrow" panose="020B0606020202030204" pitchFamily="34" charset="0"/>
              </a:rPr>
              <a:t>IMPLICATION OF THE AMA FOR DISPUTE SETTLEMENT IN NIGERIA (1)</a:t>
            </a:r>
            <a:endParaRPr lang="en-US" dirty="0"/>
          </a:p>
        </p:txBody>
      </p:sp>
      <p:sp>
        <p:nvSpPr>
          <p:cNvPr id="3" name="Content Placeholder 2"/>
          <p:cNvSpPr>
            <a:spLocks noGrp="1"/>
          </p:cNvSpPr>
          <p:nvPr>
            <p:ph idx="1"/>
          </p:nvPr>
        </p:nvSpPr>
        <p:spPr/>
        <p:txBody>
          <a:bodyPr>
            <a:normAutofit/>
          </a:bodyPr>
          <a:lstStyle/>
          <a:p>
            <a:pPr lvl="1" algn="just"/>
            <a:r>
              <a:rPr lang="en-US" sz="2800" dirty="0">
                <a:latin typeface="Arial Narrow" panose="020B0606020202030204" pitchFamily="34" charset="0"/>
              </a:rPr>
              <a:t>No local data to support contentions about to be made.</a:t>
            </a:r>
          </a:p>
          <a:p>
            <a:pPr lvl="1" algn="just"/>
            <a:r>
              <a:rPr lang="en-US" sz="2800" dirty="0">
                <a:latin typeface="Arial Narrow" panose="020B0606020202030204" pitchFamily="34" charset="0"/>
              </a:rPr>
              <a:t>Fall back on international perceptions:</a:t>
            </a:r>
          </a:p>
          <a:p>
            <a:pPr lvl="2" algn="just"/>
            <a:r>
              <a:rPr lang="en-US" sz="2800" dirty="0">
                <a:latin typeface="Arial Narrow" panose="020B0606020202030204" pitchFamily="34" charset="0"/>
              </a:rPr>
              <a:t>On African countries;</a:t>
            </a:r>
          </a:p>
          <a:p>
            <a:pPr lvl="2" algn="just"/>
            <a:r>
              <a:rPr lang="en-US" sz="2800" dirty="0">
                <a:latin typeface="Arial Narrow" panose="020B0606020202030204" pitchFamily="34" charset="0"/>
              </a:rPr>
              <a:t>Special focus on Nigeria.</a:t>
            </a:r>
          </a:p>
          <a:p>
            <a:pPr lvl="1" algn="just"/>
            <a:r>
              <a:rPr lang="en-US" sz="2800" dirty="0">
                <a:latin typeface="Arial Narrow" panose="020B0606020202030204" pitchFamily="34" charset="0"/>
              </a:rPr>
              <a:t>Most useful and current: Global Arbitration Review (GAR)</a:t>
            </a:r>
          </a:p>
          <a:p>
            <a:pPr lvl="1" algn="just"/>
            <a:r>
              <a:rPr lang="en-US" sz="2800" dirty="0">
                <a:latin typeface="Arial Narrow" panose="020B0606020202030204" pitchFamily="34" charset="0"/>
              </a:rPr>
              <a:t>Publication of Law Business Review Ltd, a U.K based organisation.</a:t>
            </a:r>
          </a:p>
          <a:p>
            <a:pPr lvl="2"/>
            <a:endParaRPr lang="en-US" dirty="0"/>
          </a:p>
          <a:p>
            <a:endParaRPr lang="en-US" dirty="0"/>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r>
              <a:rPr lang="en-US" dirty="0"/>
              <a:t>Funmi Roberts, LL.M, </a:t>
            </a:r>
            <a:r>
              <a:rPr lang="en-US" dirty="0" err="1"/>
              <a:t>C.Arb;F.IoD</a:t>
            </a:r>
            <a:endParaRPr lang="en-US" dirty="0"/>
          </a:p>
        </p:txBody>
      </p:sp>
      <p:sp>
        <p:nvSpPr>
          <p:cNvPr id="7" name="Slide Number Placeholder 6"/>
          <p:cNvSpPr>
            <a:spLocks noGrp="1"/>
          </p:cNvSpPr>
          <p:nvPr>
            <p:ph type="sldNum" sz="quarter" idx="12"/>
          </p:nvPr>
        </p:nvSpPr>
        <p:spPr/>
        <p:txBody>
          <a:bodyPr/>
          <a:lstStyle/>
          <a:p>
            <a:fld id="{1C24EE8E-FE30-4228-9B82-BF61A6B5BD49}" type="slidenum">
              <a:rPr lang="en-US" smtClean="0"/>
              <a:pPr/>
              <a:t>45</a:t>
            </a:fld>
            <a:endParaRPr lang="en-US" dirty="0"/>
          </a:p>
        </p:txBody>
      </p:sp>
      <p:pic>
        <p:nvPicPr>
          <p:cNvPr id="11" name="Picture 10" descr="FRC LOGO"/>
          <p:cNvPicPr/>
          <p:nvPr/>
        </p:nvPicPr>
        <p:blipFill>
          <a:blip r:embed="rId2" cstate="print"/>
          <a:srcRect/>
          <a:stretch>
            <a:fillRect/>
          </a:stretch>
        </p:blipFill>
        <p:spPr bwMode="auto">
          <a:xfrm>
            <a:off x="0" y="6324600"/>
            <a:ext cx="1320800" cy="387350"/>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701674"/>
          </a:xfrm>
        </p:spPr>
        <p:txBody>
          <a:bodyPr>
            <a:normAutofit fontScale="90000"/>
          </a:bodyPr>
          <a:lstStyle/>
          <a:p>
            <a:pPr algn="ctr"/>
            <a:r>
              <a:rPr lang="en-US" sz="2800" b="1" dirty="0">
                <a:solidFill>
                  <a:prstClr val="black"/>
                </a:solidFill>
                <a:latin typeface="Arial Narrow" panose="020B0606020202030204" pitchFamily="34" charset="0"/>
              </a:rPr>
              <a:t>IMPLICATION OF THE AMA FOR DISPUTE SETTLEMENT IN NIGERIA (2)</a:t>
            </a:r>
            <a:endParaRPr lang="en-US" dirty="0"/>
          </a:p>
        </p:txBody>
      </p:sp>
      <p:sp>
        <p:nvSpPr>
          <p:cNvPr id="3" name="Content Placeholder 2"/>
          <p:cNvSpPr>
            <a:spLocks noGrp="1"/>
          </p:cNvSpPr>
          <p:nvPr>
            <p:ph idx="1"/>
          </p:nvPr>
        </p:nvSpPr>
        <p:spPr>
          <a:xfrm>
            <a:off x="457200" y="1143000"/>
            <a:ext cx="8229600" cy="5092891"/>
          </a:xfrm>
        </p:spPr>
        <p:txBody>
          <a:bodyPr>
            <a:normAutofit fontScale="85000" lnSpcReduction="20000"/>
          </a:bodyPr>
          <a:lstStyle/>
          <a:p>
            <a:pPr marL="393192" lvl="1" indent="0">
              <a:buNone/>
            </a:pPr>
            <a:endParaRPr lang="en-US" dirty="0"/>
          </a:p>
          <a:p>
            <a:pPr marL="393192" lvl="1" indent="0">
              <a:buNone/>
            </a:pPr>
            <a:r>
              <a:rPr lang="en-US" sz="3700" dirty="0">
                <a:latin typeface="Arial Narrow" panose="020B0606020202030204" pitchFamily="34" charset="0"/>
              </a:rPr>
              <a:t>GAR (21</a:t>
            </a:r>
            <a:r>
              <a:rPr lang="en-US" sz="3700" baseline="30000" dirty="0">
                <a:latin typeface="Arial Narrow" panose="020B0606020202030204" pitchFamily="34" charset="0"/>
              </a:rPr>
              <a:t>st</a:t>
            </a:r>
            <a:r>
              <a:rPr lang="en-US" sz="3700" dirty="0">
                <a:latin typeface="Arial Narrow" panose="020B0606020202030204" pitchFamily="34" charset="0"/>
              </a:rPr>
              <a:t> April 2017) opening statement of its report on Arbitration in Africa states thus:</a:t>
            </a:r>
          </a:p>
          <a:p>
            <a:pPr marL="393192" lvl="1" indent="0" algn="just">
              <a:buNone/>
            </a:pPr>
            <a:endParaRPr lang="en-US" sz="3300" dirty="0">
              <a:latin typeface="Arial Narrow" panose="020B0606020202030204" pitchFamily="34" charset="0"/>
            </a:endParaRPr>
          </a:p>
          <a:p>
            <a:pPr marL="393192" lvl="1" indent="0" algn="just">
              <a:buNone/>
            </a:pPr>
            <a:r>
              <a:rPr lang="en-US" sz="3300" dirty="0">
                <a:latin typeface="Arial Narrow" panose="020B0606020202030204" pitchFamily="34" charset="0"/>
              </a:rPr>
              <a:t>‘</a:t>
            </a:r>
            <a:r>
              <a:rPr lang="en-US" sz="3300" i="1" dirty="0">
                <a:latin typeface="Arial Narrow" panose="020B0606020202030204" pitchFamily="34" charset="0"/>
              </a:rPr>
              <a:t>Arbitration in Africa has reached a tipping point. While Africa-related disputes have kept lawyers busy for a number of years in traditional arbitration centres, the market is steadily changing. The number of arbitral centres across the African continent is growing rapidly, and African lawyers are developing specialist arbitration skills to service this growth. As the market becomes more mature, notably in jurisdictions such as Kenya, Nigeria, Ghana and South Africa, but also increasingly in francophone Africa, governments, </a:t>
            </a:r>
            <a:r>
              <a:rPr lang="en-US" sz="3300" i="1" u="sng" dirty="0">
                <a:latin typeface="Arial Narrow" panose="020B0606020202030204" pitchFamily="34" charset="0"/>
              </a:rPr>
              <a:t>arbitration lawyers and arbitrators are calling for these disputes to be heard in Africa rather than ‘exported’ to international centres</a:t>
            </a:r>
            <a:r>
              <a:rPr lang="en-US" sz="3300" u="sng" dirty="0">
                <a:latin typeface="Arial Narrow" panose="020B0606020202030204" pitchFamily="34" charset="0"/>
              </a:rPr>
              <a:t>……’</a:t>
            </a:r>
            <a:endParaRPr lang="en-US" b="1" u="sng" dirty="0"/>
          </a:p>
          <a:p>
            <a:endParaRPr lang="en-US" dirty="0"/>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r>
              <a:rPr lang="en-US" dirty="0"/>
              <a:t>Funmi Roberts, LL.M, </a:t>
            </a:r>
            <a:r>
              <a:rPr lang="en-US" dirty="0" err="1"/>
              <a:t>C.Arb;F.IoD</a:t>
            </a:r>
            <a:endParaRPr lang="en-US" dirty="0"/>
          </a:p>
        </p:txBody>
      </p:sp>
      <p:sp>
        <p:nvSpPr>
          <p:cNvPr id="7" name="Slide Number Placeholder 6"/>
          <p:cNvSpPr>
            <a:spLocks noGrp="1"/>
          </p:cNvSpPr>
          <p:nvPr>
            <p:ph type="sldNum" sz="quarter" idx="12"/>
          </p:nvPr>
        </p:nvSpPr>
        <p:spPr/>
        <p:txBody>
          <a:bodyPr/>
          <a:lstStyle/>
          <a:p>
            <a:fld id="{1C24EE8E-FE30-4228-9B82-BF61A6B5BD49}" type="slidenum">
              <a:rPr lang="en-US" smtClean="0"/>
              <a:pPr/>
              <a:t>46</a:t>
            </a:fld>
            <a:endParaRPr lang="en-US" dirty="0"/>
          </a:p>
        </p:txBody>
      </p:sp>
      <p:pic>
        <p:nvPicPr>
          <p:cNvPr id="11" name="Picture 10" descr="FRC LOGO"/>
          <p:cNvPicPr/>
          <p:nvPr/>
        </p:nvPicPr>
        <p:blipFill>
          <a:blip r:embed="rId2" cstate="print"/>
          <a:srcRect/>
          <a:stretch>
            <a:fillRect/>
          </a:stretch>
        </p:blipFill>
        <p:spPr bwMode="auto">
          <a:xfrm>
            <a:off x="0" y="6324600"/>
            <a:ext cx="1320800" cy="387350"/>
          </a:xfrm>
          <a:prstGeom prst="rect">
            <a:avLst/>
          </a:prstGeom>
          <a:noFill/>
          <a:ln w="9525">
            <a:noFill/>
            <a:miter lim="800000"/>
            <a:headEnd/>
            <a:tailEnd/>
          </a:ln>
        </p:spPr>
      </p:pic>
    </p:spTree>
    <p:extLst>
      <p:ext uri="{BB962C8B-B14F-4D97-AF65-F5344CB8AC3E}">
        <p14:creationId xmlns:p14="http://schemas.microsoft.com/office/powerpoint/2010/main" val="1506933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28600"/>
            <a:ext cx="7886700" cy="992377"/>
          </a:xfrm>
        </p:spPr>
        <p:txBody>
          <a:bodyPr>
            <a:normAutofit fontScale="90000"/>
          </a:bodyPr>
          <a:lstStyle/>
          <a:p>
            <a:pPr algn="ctr"/>
            <a:br>
              <a:rPr lang="en-US" sz="2800" b="1" dirty="0">
                <a:solidFill>
                  <a:prstClr val="black"/>
                </a:solidFill>
                <a:latin typeface="Arial Narrow" panose="020B0606020202030204" pitchFamily="34" charset="0"/>
              </a:rPr>
            </a:br>
            <a:r>
              <a:rPr lang="en-US" sz="2800" b="1" dirty="0">
                <a:solidFill>
                  <a:prstClr val="black"/>
                </a:solidFill>
                <a:latin typeface="Arial Narrow" panose="020B0606020202030204" pitchFamily="34" charset="0"/>
              </a:rPr>
              <a:t>IMPLICATION OF THE AMA FOR DISPUTE SETTLEMENT IN NIGERIA. (3)</a:t>
            </a:r>
            <a:br>
              <a:rPr lang="en-US" sz="3100" dirty="0"/>
            </a:br>
            <a:endParaRPr lang="en-US" dirty="0"/>
          </a:p>
        </p:txBody>
      </p:sp>
      <p:sp>
        <p:nvSpPr>
          <p:cNvPr id="3" name="Content Placeholder 2"/>
          <p:cNvSpPr>
            <a:spLocks noGrp="1"/>
          </p:cNvSpPr>
          <p:nvPr>
            <p:ph idx="1"/>
          </p:nvPr>
        </p:nvSpPr>
        <p:spPr>
          <a:xfrm>
            <a:off x="457200" y="1143000"/>
            <a:ext cx="8229600" cy="4864291"/>
          </a:xfrm>
        </p:spPr>
        <p:txBody>
          <a:bodyPr>
            <a:normAutofit fontScale="85000" lnSpcReduction="20000"/>
          </a:bodyPr>
          <a:lstStyle/>
          <a:p>
            <a:pPr marL="393192" lvl="1" indent="0">
              <a:buNone/>
            </a:pPr>
            <a:endParaRPr lang="en-US" dirty="0"/>
          </a:p>
          <a:p>
            <a:pPr marL="393192" lvl="1" indent="0">
              <a:buNone/>
            </a:pPr>
            <a:r>
              <a:rPr lang="en-US" sz="3300" dirty="0"/>
              <a:t>GAR continues thus:</a:t>
            </a:r>
            <a:endParaRPr lang="en-US" sz="3300" dirty="0">
              <a:latin typeface="Arial Narrow" panose="020B0606020202030204" pitchFamily="34" charset="0"/>
            </a:endParaRPr>
          </a:p>
          <a:p>
            <a:pPr marL="393192" lvl="1" indent="0" algn="just">
              <a:buNone/>
            </a:pPr>
            <a:r>
              <a:rPr lang="en-US" sz="3300" i="1" dirty="0">
                <a:latin typeface="Arial Narrow" panose="020B0606020202030204" pitchFamily="34" charset="0"/>
              </a:rPr>
              <a:t>‘Governments are getting wise to the fact that arbitration can be a </a:t>
            </a:r>
            <a:r>
              <a:rPr lang="en-US" sz="3300" i="1" u="sng" dirty="0">
                <a:latin typeface="Arial Narrow" panose="020B0606020202030204" pitchFamily="34" charset="0"/>
              </a:rPr>
              <a:t>source of economic activity</a:t>
            </a:r>
            <a:r>
              <a:rPr lang="en-US" sz="3300" i="1" dirty="0">
                <a:latin typeface="Arial Narrow" panose="020B0606020202030204" pitchFamily="34" charset="0"/>
              </a:rPr>
              <a:t>, with conference centres, hotels and local lawyers all set to benefit. For any country, a recognised arbitral centre is also a great show of ‘soft power’, helping to underline broader messages about political and legal stability, and give comfort to foreign investors. However, in order to offer true competition to the established arbitral centres around the world, these centres in Africa will need to demonstrate that they can offer a reliable and efficient alternative for the users of arbitration – </a:t>
            </a:r>
            <a:r>
              <a:rPr lang="en-US" sz="3300" i="1" u="sng" dirty="0">
                <a:latin typeface="Arial Narrow" panose="020B0606020202030204" pitchFamily="34" charset="0"/>
              </a:rPr>
              <a:t>including by giving comfort that the local judiciary will actively support, or at least not interfere with, the arbitral process</a:t>
            </a:r>
            <a:r>
              <a:rPr lang="en-US" sz="3300" i="1" dirty="0">
                <a:latin typeface="Arial Narrow" panose="020B0606020202030204" pitchFamily="34" charset="0"/>
              </a:rPr>
              <a:t>……’</a:t>
            </a:r>
            <a:endParaRPr lang="en-US" i="1" dirty="0"/>
          </a:p>
          <a:p>
            <a:pPr lvl="1"/>
            <a:endParaRPr lang="en-US" dirty="0"/>
          </a:p>
          <a:p>
            <a:endParaRPr lang="en-US" dirty="0"/>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r>
              <a:rPr lang="en-US" dirty="0"/>
              <a:t>Funmi Roberts, LL.M, </a:t>
            </a:r>
            <a:r>
              <a:rPr lang="en-US" dirty="0" err="1"/>
              <a:t>C.Arb;F.IoD</a:t>
            </a:r>
            <a:endParaRPr lang="en-US" dirty="0"/>
          </a:p>
        </p:txBody>
      </p:sp>
      <p:sp>
        <p:nvSpPr>
          <p:cNvPr id="7" name="Slide Number Placeholder 6"/>
          <p:cNvSpPr>
            <a:spLocks noGrp="1"/>
          </p:cNvSpPr>
          <p:nvPr>
            <p:ph type="sldNum" sz="quarter" idx="12"/>
          </p:nvPr>
        </p:nvSpPr>
        <p:spPr/>
        <p:txBody>
          <a:bodyPr/>
          <a:lstStyle/>
          <a:p>
            <a:fld id="{1C24EE8E-FE30-4228-9B82-BF61A6B5BD49}" type="slidenum">
              <a:rPr lang="en-US" smtClean="0"/>
              <a:pPr/>
              <a:t>47</a:t>
            </a:fld>
            <a:endParaRPr lang="en-US" dirty="0"/>
          </a:p>
        </p:txBody>
      </p:sp>
      <p:pic>
        <p:nvPicPr>
          <p:cNvPr id="11" name="Picture 10" descr="FRC LOGO"/>
          <p:cNvPicPr/>
          <p:nvPr/>
        </p:nvPicPr>
        <p:blipFill>
          <a:blip r:embed="rId2" cstate="print"/>
          <a:srcRect/>
          <a:stretch>
            <a:fillRect/>
          </a:stretch>
        </p:blipFill>
        <p:spPr bwMode="auto">
          <a:xfrm>
            <a:off x="0" y="6324600"/>
            <a:ext cx="1320800" cy="387350"/>
          </a:xfrm>
          <a:prstGeom prst="rect">
            <a:avLst/>
          </a:prstGeom>
          <a:noFill/>
          <a:ln w="9525">
            <a:noFill/>
            <a:miter lim="800000"/>
            <a:headEnd/>
            <a:tailEnd/>
          </a:ln>
        </p:spPr>
      </p:pic>
    </p:spTree>
    <p:extLst>
      <p:ext uri="{BB962C8B-B14F-4D97-AF65-F5344CB8AC3E}">
        <p14:creationId xmlns:p14="http://schemas.microsoft.com/office/powerpoint/2010/main" val="2417138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0400" y="457200"/>
            <a:ext cx="7886700" cy="908048"/>
          </a:xfrm>
        </p:spPr>
        <p:txBody>
          <a:bodyPr>
            <a:normAutofit fontScale="90000"/>
          </a:bodyPr>
          <a:lstStyle/>
          <a:p>
            <a:pPr algn="ctr"/>
            <a:br>
              <a:rPr lang="en-US" sz="3200" b="1" dirty="0">
                <a:solidFill>
                  <a:prstClr val="black"/>
                </a:solidFill>
                <a:latin typeface="Arial Narrow" panose="020B0606020202030204" pitchFamily="34" charset="0"/>
              </a:rPr>
            </a:br>
            <a:r>
              <a:rPr lang="en-US" sz="3200" b="1" dirty="0">
                <a:solidFill>
                  <a:prstClr val="black"/>
                </a:solidFill>
                <a:latin typeface="Arial Narrow" panose="020B0606020202030204" pitchFamily="34" charset="0"/>
              </a:rPr>
              <a:t>IMPLICATION OF THE AMA FOR DISPUTE SETTLEMENT IN NIGERIA. (4)</a:t>
            </a:r>
            <a:br>
              <a:rPr lang="en-US" sz="3200" dirty="0"/>
            </a:br>
            <a:endParaRPr lang="en-US" sz="3200" dirty="0"/>
          </a:p>
        </p:txBody>
      </p:sp>
      <p:sp>
        <p:nvSpPr>
          <p:cNvPr id="3" name="Content Placeholder 2"/>
          <p:cNvSpPr>
            <a:spLocks noGrp="1"/>
          </p:cNvSpPr>
          <p:nvPr>
            <p:ph idx="1"/>
          </p:nvPr>
        </p:nvSpPr>
        <p:spPr>
          <a:xfrm>
            <a:off x="457200" y="1219200"/>
            <a:ext cx="8229600" cy="5137150"/>
          </a:xfrm>
        </p:spPr>
        <p:txBody>
          <a:bodyPr>
            <a:noAutofit/>
          </a:bodyPr>
          <a:lstStyle/>
          <a:p>
            <a:pPr marL="393192" lvl="1" indent="0" algn="just">
              <a:buNone/>
            </a:pPr>
            <a:endParaRPr lang="en-US" sz="2800" dirty="0">
              <a:latin typeface="Arial Narrow" panose="020B0606020202030204" pitchFamily="34" charset="0"/>
            </a:endParaRPr>
          </a:p>
          <a:p>
            <a:pPr marL="393192" lvl="1" indent="0" algn="just">
              <a:buNone/>
            </a:pPr>
            <a:r>
              <a:rPr lang="en-US" sz="2500" dirty="0">
                <a:latin typeface="Arial Narrow" panose="020B0606020202030204" pitchFamily="34" charset="0"/>
              </a:rPr>
              <a:t>GAR continues</a:t>
            </a:r>
            <a:r>
              <a:rPr lang="en-US" sz="2500" i="1" dirty="0">
                <a:latin typeface="Arial Narrow" panose="020B0606020202030204" pitchFamily="34" charset="0"/>
              </a:rPr>
              <a:t>:</a:t>
            </a:r>
          </a:p>
          <a:p>
            <a:pPr marL="393192" lvl="1" indent="0" algn="just">
              <a:buNone/>
            </a:pPr>
            <a:r>
              <a:rPr lang="en-US" sz="2500" i="1" dirty="0">
                <a:latin typeface="Arial Narrow" panose="020B0606020202030204" pitchFamily="34" charset="0"/>
              </a:rPr>
              <a:t>‘The number of arbitration cases involving African parties remains steady.’</a:t>
            </a:r>
          </a:p>
          <a:p>
            <a:pPr marL="850392" lvl="1" indent="-457200" algn="just">
              <a:buFont typeface="Wingdings" panose="05000000000000000000" pitchFamily="2" charset="2"/>
              <a:buChar char="Ø"/>
            </a:pPr>
            <a:r>
              <a:rPr lang="en-US" sz="2500" dirty="0">
                <a:latin typeface="Arial Narrow" panose="020B0606020202030204" pitchFamily="34" charset="0"/>
              </a:rPr>
              <a:t>These views were followed by data which amongst others indicate that half of the arbitrations from Africa conducted under the ICC Rules were brought by </a:t>
            </a:r>
            <a:r>
              <a:rPr lang="en-US" sz="2500" u="sng" dirty="0">
                <a:solidFill>
                  <a:srgbClr val="FF0000"/>
                </a:solidFill>
                <a:latin typeface="Arial Narrow" panose="020B0606020202030204" pitchFamily="34" charset="0"/>
              </a:rPr>
              <a:t>parties from Nigeria and South Africa. </a:t>
            </a:r>
            <a:r>
              <a:rPr lang="en-US" sz="2500" u="sng" dirty="0">
                <a:latin typeface="Arial Narrow" panose="020B0606020202030204" pitchFamily="34" charset="0"/>
              </a:rPr>
              <a:t>It stated further that in 2015, </a:t>
            </a:r>
            <a:r>
              <a:rPr lang="en-US" sz="2500" u="sng" dirty="0">
                <a:solidFill>
                  <a:srgbClr val="FF0000"/>
                </a:solidFill>
                <a:latin typeface="Arial Narrow" panose="020B0606020202030204" pitchFamily="34" charset="0"/>
              </a:rPr>
              <a:t>only four ICC arbitration cases were heard in African countries</a:t>
            </a:r>
            <a:r>
              <a:rPr lang="en-US" sz="2500" u="sng" dirty="0">
                <a:latin typeface="Arial Narrow" panose="020B0606020202030204" pitchFamily="34" charset="0"/>
              </a:rPr>
              <a:t> and very few Africans are appointed to arbitral tribunals despite being well credentialed. </a:t>
            </a:r>
            <a:endParaRPr lang="en-US" sz="2500" dirty="0">
              <a:latin typeface="Arial Narrow" panose="020B0606020202030204" pitchFamily="34" charset="0"/>
            </a:endParaRPr>
          </a:p>
          <a:p>
            <a:pPr marL="850392" lvl="1" indent="-457200" algn="just">
              <a:buFont typeface="Wingdings" panose="05000000000000000000" pitchFamily="2" charset="2"/>
              <a:buChar char="Ø"/>
            </a:pPr>
            <a:r>
              <a:rPr lang="en-US" sz="2500" dirty="0">
                <a:latin typeface="Arial Narrow" panose="020B0606020202030204" pitchFamily="34" charset="0"/>
              </a:rPr>
              <a:t>The report went on to identify major arbitration institutions in Africa and has this to say about Kenya and South Africa:  </a:t>
            </a:r>
            <a:endParaRPr lang="en-US" sz="2500" i="1" dirty="0">
              <a:latin typeface="Arial Narrow" panose="020B0606020202030204" pitchFamily="34" charset="0"/>
            </a:endParaRPr>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r>
              <a:rPr lang="en-US" dirty="0"/>
              <a:t>Funmi Roberts, LL.M, </a:t>
            </a:r>
            <a:r>
              <a:rPr lang="en-US" dirty="0" err="1"/>
              <a:t>C.Arb;F.IoD</a:t>
            </a:r>
            <a:endParaRPr lang="en-US" dirty="0"/>
          </a:p>
        </p:txBody>
      </p:sp>
      <p:sp>
        <p:nvSpPr>
          <p:cNvPr id="7" name="Slide Number Placeholder 6"/>
          <p:cNvSpPr>
            <a:spLocks noGrp="1"/>
          </p:cNvSpPr>
          <p:nvPr>
            <p:ph type="sldNum" sz="quarter" idx="12"/>
          </p:nvPr>
        </p:nvSpPr>
        <p:spPr/>
        <p:txBody>
          <a:bodyPr/>
          <a:lstStyle/>
          <a:p>
            <a:fld id="{1C24EE8E-FE30-4228-9B82-BF61A6B5BD49}" type="slidenum">
              <a:rPr lang="en-US" smtClean="0"/>
              <a:pPr/>
              <a:t>48</a:t>
            </a:fld>
            <a:endParaRPr lang="en-US" dirty="0"/>
          </a:p>
        </p:txBody>
      </p:sp>
      <p:pic>
        <p:nvPicPr>
          <p:cNvPr id="11" name="Picture 10" descr="FRC LOGO"/>
          <p:cNvPicPr/>
          <p:nvPr/>
        </p:nvPicPr>
        <p:blipFill>
          <a:blip r:embed="rId2" cstate="print"/>
          <a:srcRect/>
          <a:stretch>
            <a:fillRect/>
          </a:stretch>
        </p:blipFill>
        <p:spPr bwMode="auto">
          <a:xfrm>
            <a:off x="0" y="6324600"/>
            <a:ext cx="1320800" cy="387350"/>
          </a:xfrm>
          <a:prstGeom prst="rect">
            <a:avLst/>
          </a:prstGeom>
          <a:noFill/>
          <a:ln w="9525">
            <a:noFill/>
            <a:miter lim="800000"/>
            <a:headEnd/>
            <a:tailEnd/>
          </a:ln>
        </p:spPr>
      </p:pic>
    </p:spTree>
    <p:extLst>
      <p:ext uri="{BB962C8B-B14F-4D97-AF65-F5344CB8AC3E}">
        <p14:creationId xmlns:p14="http://schemas.microsoft.com/office/powerpoint/2010/main" val="487561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082674"/>
          </a:xfrm>
        </p:spPr>
        <p:txBody>
          <a:bodyPr>
            <a:normAutofit/>
          </a:bodyPr>
          <a:lstStyle/>
          <a:p>
            <a:r>
              <a:rPr lang="en-US" sz="2800" b="1" dirty="0">
                <a:solidFill>
                  <a:prstClr val="black"/>
                </a:solidFill>
                <a:latin typeface="Arial Narrow" panose="020B0606020202030204" pitchFamily="34" charset="0"/>
              </a:rPr>
              <a:t>IMPLICATION OF THE AMA FOR DISPUTE SETTLEMENT IN NIGERIA. (5)</a:t>
            </a:r>
            <a:endParaRPr lang="en-US" sz="2800" dirty="0"/>
          </a:p>
        </p:txBody>
      </p:sp>
      <p:sp>
        <p:nvSpPr>
          <p:cNvPr id="3" name="Text Placeholder 2"/>
          <p:cNvSpPr>
            <a:spLocks noGrp="1"/>
          </p:cNvSpPr>
          <p:nvPr>
            <p:ph type="body" idx="1"/>
          </p:nvPr>
        </p:nvSpPr>
        <p:spPr>
          <a:xfrm>
            <a:off x="629842" y="1698688"/>
            <a:ext cx="3868340" cy="533400"/>
          </a:xfrm>
        </p:spPr>
        <p:txBody>
          <a:bodyPr>
            <a:normAutofit/>
          </a:bodyPr>
          <a:lstStyle/>
          <a:p>
            <a:r>
              <a:rPr lang="en-US" sz="2800" dirty="0"/>
              <a:t>KENYA</a:t>
            </a:r>
          </a:p>
        </p:txBody>
      </p:sp>
      <p:sp>
        <p:nvSpPr>
          <p:cNvPr id="5" name="Content Placeholder 4"/>
          <p:cNvSpPr>
            <a:spLocks noGrp="1"/>
          </p:cNvSpPr>
          <p:nvPr>
            <p:ph sz="half" idx="2"/>
          </p:nvPr>
        </p:nvSpPr>
        <p:spPr/>
        <p:txBody>
          <a:bodyPr/>
          <a:lstStyle/>
          <a:p>
            <a:pPr marL="109728" lvl="1" indent="0" algn="just">
              <a:spcBef>
                <a:spcPts val="400"/>
              </a:spcBef>
              <a:buSzPct val="68000"/>
              <a:buNone/>
            </a:pPr>
            <a:r>
              <a:rPr lang="en-US" i="1" dirty="0"/>
              <a:t>‘</a:t>
            </a:r>
            <a:r>
              <a:rPr lang="en-US" sz="2200" i="1" dirty="0"/>
              <a:t>Since its </a:t>
            </a:r>
            <a:r>
              <a:rPr lang="en-US" sz="2200" i="1" dirty="0">
                <a:solidFill>
                  <a:srgbClr val="FF0000"/>
                </a:solidFill>
              </a:rPr>
              <a:t>amendment of the Arbitration Act in 2009, and the drafting of the 2010 Constitution (which promotes arbitration and other ADR mechanisms), </a:t>
            </a:r>
            <a:r>
              <a:rPr lang="en-US" sz="2200" i="1" dirty="0"/>
              <a:t>Kenya has shown a strong appetite to be at the forefront of the development of arbitration in Africa’.</a:t>
            </a:r>
          </a:p>
          <a:p>
            <a:endParaRPr lang="en-US" dirty="0"/>
          </a:p>
        </p:txBody>
      </p:sp>
      <p:sp>
        <p:nvSpPr>
          <p:cNvPr id="4" name="Text Placeholder 3"/>
          <p:cNvSpPr>
            <a:spLocks noGrp="1"/>
          </p:cNvSpPr>
          <p:nvPr>
            <p:ph type="body" sz="quarter" idx="3"/>
          </p:nvPr>
        </p:nvSpPr>
        <p:spPr>
          <a:xfrm>
            <a:off x="4572000" y="1855851"/>
            <a:ext cx="3887391" cy="376237"/>
          </a:xfrm>
        </p:spPr>
        <p:txBody>
          <a:bodyPr>
            <a:noAutofit/>
          </a:bodyPr>
          <a:lstStyle/>
          <a:p>
            <a:r>
              <a:rPr lang="en-US" sz="2800" dirty="0"/>
              <a:t>SOUTH AFRICA</a:t>
            </a:r>
          </a:p>
        </p:txBody>
      </p:sp>
      <p:sp>
        <p:nvSpPr>
          <p:cNvPr id="6" name="Content Placeholder 5"/>
          <p:cNvSpPr>
            <a:spLocks noGrp="1"/>
          </p:cNvSpPr>
          <p:nvPr>
            <p:ph sz="quarter" idx="4"/>
          </p:nvPr>
        </p:nvSpPr>
        <p:spPr/>
        <p:txBody>
          <a:bodyPr>
            <a:normAutofit/>
          </a:bodyPr>
          <a:lstStyle/>
          <a:p>
            <a:pPr marL="109728" indent="0" algn="just">
              <a:buNone/>
            </a:pPr>
            <a:r>
              <a:rPr lang="en-US" sz="1200" i="1" dirty="0"/>
              <a:t>‘</a:t>
            </a:r>
            <a:r>
              <a:rPr lang="en-US" sz="1800" i="1" dirty="0">
                <a:latin typeface="Arial Narrow" panose="020B0606020202030204" pitchFamily="34" charset="0"/>
              </a:rPr>
              <a:t>The development of arbitration in South Africa has been held back by its outdated arbitration laws, which have been unreformed since 1965. However….. . In April 2016, the Minister of Justice published a draft International Arbitration Bill, …… (which) once enacted, is set to align the administration of arbitrations in South Africa with international arbitration best practices. The law is considered by many to be a long overdue step towards making South Africa a key centre for international arbitration in Africa</a:t>
            </a:r>
            <a:r>
              <a:rPr lang="en-US" sz="1200" i="1" dirty="0">
                <a:latin typeface="Arial Narrow" panose="020B0606020202030204" pitchFamily="34" charset="0"/>
              </a:rPr>
              <a:t>.’</a:t>
            </a:r>
            <a:endParaRPr lang="en-US" sz="1200" dirty="0">
              <a:latin typeface="Arial Narrow" panose="020B0606020202030204" pitchFamily="34" charset="0"/>
            </a:endParaRP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Funmi Roberts, LL.M, </a:t>
            </a:r>
            <a:r>
              <a:rPr lang="en-US" dirty="0" err="1"/>
              <a:t>C.Arb;F.IoD</a:t>
            </a:r>
            <a:endParaRPr lang="en-US" dirty="0"/>
          </a:p>
        </p:txBody>
      </p:sp>
      <p:sp>
        <p:nvSpPr>
          <p:cNvPr id="9" name="Slide Number Placeholder 8"/>
          <p:cNvSpPr>
            <a:spLocks noGrp="1"/>
          </p:cNvSpPr>
          <p:nvPr>
            <p:ph type="sldNum" sz="quarter" idx="12"/>
          </p:nvPr>
        </p:nvSpPr>
        <p:spPr/>
        <p:txBody>
          <a:bodyPr/>
          <a:lstStyle/>
          <a:p>
            <a:fld id="{1C24EE8E-FE30-4228-9B82-BF61A6B5BD49}" type="slidenum">
              <a:rPr lang="en-US" smtClean="0"/>
              <a:pPr/>
              <a:t>49</a:t>
            </a:fld>
            <a:endParaRPr lang="en-US" dirty="0"/>
          </a:p>
        </p:txBody>
      </p:sp>
      <p:pic>
        <p:nvPicPr>
          <p:cNvPr id="10" name="Picture 9" descr="FRC LOGO">
            <a:extLst>
              <a:ext uri="{FF2B5EF4-FFF2-40B4-BE49-F238E27FC236}">
                <a16:creationId xmlns:a16="http://schemas.microsoft.com/office/drawing/2014/main" id="{CC8D7726-2743-2A39-4F9E-96EA21BDBD27}"/>
              </a:ext>
            </a:extLst>
          </p:cNvPr>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1209211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noAutofit/>
          </a:bodyPr>
          <a:lstStyle/>
          <a:p>
            <a:pPr algn="ctr"/>
            <a:r>
              <a:rPr lang="en-US" sz="2800" b="1" dirty="0">
                <a:effectLst/>
                <a:latin typeface="Arial Narrow" panose="020B0606020202030204" pitchFamily="34" charset="0"/>
              </a:rPr>
              <a:t>PREVIOUS ATTEMPT AT REFORM OF  ACA </a:t>
            </a:r>
            <a:r>
              <a:rPr lang="en-US" sz="2400" dirty="0">
                <a:effectLst/>
                <a:latin typeface="Arial Narrow" panose="020B0606020202030204" pitchFamily="34" charset="0"/>
              </a:rPr>
              <a:t>(CONTD)</a:t>
            </a:r>
            <a:br>
              <a:rPr lang="en-US" sz="2400" dirty="0">
                <a:effectLst/>
                <a:latin typeface="Arial Narrow" panose="020B0606020202030204" pitchFamily="34" charset="0"/>
              </a:rPr>
            </a:br>
            <a:endParaRPr lang="en-US" sz="2400" b="1" dirty="0">
              <a:latin typeface="Arial Narrow" panose="020B0606020202030204" pitchFamily="34" charset="0"/>
            </a:endParaRPr>
          </a:p>
        </p:txBody>
      </p:sp>
      <p:sp>
        <p:nvSpPr>
          <p:cNvPr id="3" name="Content Placeholder 2"/>
          <p:cNvSpPr>
            <a:spLocks noGrp="1"/>
          </p:cNvSpPr>
          <p:nvPr>
            <p:ph idx="1"/>
          </p:nvPr>
        </p:nvSpPr>
        <p:spPr>
          <a:xfrm>
            <a:off x="457200" y="1481328"/>
            <a:ext cx="8229600" cy="4698810"/>
          </a:xfrm>
        </p:spPr>
        <p:txBody>
          <a:bodyPr>
            <a:normAutofit lnSpcReduction="10000"/>
          </a:bodyPr>
          <a:lstStyle/>
          <a:p>
            <a:pPr algn="just"/>
            <a:r>
              <a:rPr lang="en-US" sz="2400" dirty="0">
                <a:latin typeface="Arial Narrow" panose="020B0606020202030204" pitchFamily="34" charset="0"/>
              </a:rPr>
              <a:t>Orojo Committee identified the imperatives for re-enactment and modernization of the ACA and these include:</a:t>
            </a:r>
          </a:p>
          <a:p>
            <a:pPr marL="109728" indent="0" algn="just">
              <a:buNone/>
            </a:pPr>
            <a:endParaRPr lang="en-US" sz="2000" dirty="0">
              <a:latin typeface="Arial Narrow" panose="020B0606020202030204" pitchFamily="34" charset="0"/>
            </a:endParaRPr>
          </a:p>
          <a:p>
            <a:pPr lvl="1" algn="just"/>
            <a:r>
              <a:rPr lang="en-US" sz="2400" dirty="0">
                <a:latin typeface="Arial Narrow" panose="020B0606020202030204" pitchFamily="34" charset="0"/>
              </a:rPr>
              <a:t>Failure to achieve one of the underlying philosophies of the UNCITRAL Model Law and of most national arbitration legislations, </a:t>
            </a:r>
            <a:r>
              <a:rPr lang="en-US" sz="2400" i="1" dirty="0">
                <a:latin typeface="Arial Narrow" panose="020B0606020202030204" pitchFamily="34" charset="0"/>
              </a:rPr>
              <a:t>viz</a:t>
            </a:r>
            <a:r>
              <a:rPr lang="en-US" sz="2400" dirty="0">
                <a:latin typeface="Arial Narrow" panose="020B0606020202030204" pitchFamily="34" charset="0"/>
              </a:rPr>
              <a:t> to minimize judicial intervention in the arbitral process.</a:t>
            </a:r>
          </a:p>
          <a:p>
            <a:pPr lvl="1" algn="just"/>
            <a:endParaRPr lang="en-US" sz="2400" dirty="0">
              <a:latin typeface="Arial Narrow" panose="020B0606020202030204" pitchFamily="34" charset="0"/>
            </a:endParaRPr>
          </a:p>
          <a:p>
            <a:pPr lvl="1" algn="just"/>
            <a:r>
              <a:rPr lang="en-US" sz="2400" dirty="0">
                <a:latin typeface="Arial Narrow" panose="020B0606020202030204" pitchFamily="34" charset="0"/>
              </a:rPr>
              <a:t>Inelegantly drafted provisions have created confusion and generated conflicting or retrogressive judicial decisions; </a:t>
            </a:r>
            <a:endParaRPr lang="en-US" sz="1600" dirty="0">
              <a:latin typeface="Arial Narrow" panose="020B0606020202030204" pitchFamily="34" charset="0"/>
            </a:endParaRPr>
          </a:p>
          <a:p>
            <a:pPr algn="just"/>
            <a:endParaRPr lang="en-US" sz="2400" dirty="0">
              <a:latin typeface="Arial Narrow" panose="020B0606020202030204" pitchFamily="34" charset="0"/>
            </a:endParaRPr>
          </a:p>
          <a:p>
            <a:pPr lvl="1" algn="just"/>
            <a:r>
              <a:rPr lang="en-US" sz="2400" dirty="0">
                <a:latin typeface="Arial Narrow" panose="020B0606020202030204" pitchFamily="34" charset="0"/>
              </a:rPr>
              <a:t>Outmoded concepts and definitions have prevented the arbitral process from keeping pace with contemporary trends in international trade and commerce;</a:t>
            </a:r>
          </a:p>
          <a:p>
            <a:pPr lvl="1" algn="just"/>
            <a:endParaRPr lang="en-US" sz="1600" dirty="0">
              <a:latin typeface="Arial Narrow" panose="020B0606020202030204" pitchFamily="34" charset="0"/>
            </a:endParaRPr>
          </a:p>
          <a:p>
            <a:pPr marL="393192" lvl="1" indent="0" algn="just">
              <a:buNone/>
            </a:pPr>
            <a:endParaRPr lang="en-US" sz="2800" dirty="0">
              <a:latin typeface="Arial Narrow" panose="020B0606020202030204" pitchFamily="34" charset="0"/>
            </a:endParaRPr>
          </a:p>
          <a:p>
            <a:pPr lvl="1" algn="just"/>
            <a:endParaRPr lang="en-US" dirty="0">
              <a:latin typeface="Arial Narrow" panose="020B0606020202030204" pitchFamily="34" charset="0"/>
            </a:endParaRPr>
          </a:p>
        </p:txBody>
      </p:sp>
      <p:sp>
        <p:nvSpPr>
          <p:cNvPr id="4" name="Date Placeholder 3"/>
          <p:cNvSpPr>
            <a:spLocks noGrp="1"/>
          </p:cNvSpPr>
          <p:nvPr>
            <p:ph type="dt" sz="half" idx="10"/>
          </p:nvPr>
        </p:nvSpPr>
        <p:spPr/>
        <p:txBody>
          <a:bodyPr/>
          <a:lstStyle/>
          <a:p>
            <a:fld id="{3BAECAF1-DF90-4082-BD74-802C6E9225E4}" type="datetime3">
              <a:rPr lang="en-US" smtClean="0"/>
              <a:pPr/>
              <a:t>14 November 2022</a:t>
            </a:fld>
            <a:endParaRPr lang="en-US" dirty="0"/>
          </a:p>
        </p:txBody>
      </p:sp>
      <p:sp>
        <p:nvSpPr>
          <p:cNvPr id="6" name="Footer Placeholder 5"/>
          <p:cNvSpPr>
            <a:spLocks noGrp="1"/>
          </p:cNvSpPr>
          <p:nvPr>
            <p:ph type="ftr" sz="quarter" idx="11"/>
          </p:nvPr>
        </p:nvSpPr>
        <p:spPr/>
        <p:txBody>
          <a:bodyPr/>
          <a:lstStyle/>
          <a:p>
            <a:r>
              <a:rPr lang="en-US" dirty="0"/>
              <a:t>Funmi Roberts, LL.M, </a:t>
            </a:r>
            <a:r>
              <a:rPr lang="en-US" dirty="0" err="1"/>
              <a:t>C.Arb;F.IoD</a:t>
            </a:r>
            <a:endParaRPr lang="en-US" dirty="0"/>
          </a:p>
        </p:txBody>
      </p:sp>
      <p:sp>
        <p:nvSpPr>
          <p:cNvPr id="7" name="Slide Number Placeholder 6"/>
          <p:cNvSpPr>
            <a:spLocks noGrp="1"/>
          </p:cNvSpPr>
          <p:nvPr>
            <p:ph type="sldNum" sz="quarter" idx="12"/>
          </p:nvPr>
        </p:nvSpPr>
        <p:spPr/>
        <p:txBody>
          <a:bodyPr/>
          <a:lstStyle/>
          <a:p>
            <a:fld id="{1C24EE8E-FE30-4228-9B82-BF61A6B5BD49}" type="slidenum">
              <a:rPr lang="en-US" smtClean="0"/>
              <a:pPr/>
              <a:t>5</a:t>
            </a:fld>
            <a:endParaRPr lang="en-US" dirty="0"/>
          </a:p>
        </p:txBody>
      </p:sp>
      <p:pic>
        <p:nvPicPr>
          <p:cNvPr id="8" name="Picture 7" descr="FRC LOGO"/>
          <p:cNvPicPr/>
          <p:nvPr/>
        </p:nvPicPr>
        <p:blipFill>
          <a:blip r:embed="rId2" cstate="print"/>
          <a:srcRect/>
          <a:stretch>
            <a:fillRect/>
          </a:stretch>
        </p:blipFill>
        <p:spPr bwMode="auto">
          <a:xfrm>
            <a:off x="0" y="6248400"/>
            <a:ext cx="1320800" cy="387350"/>
          </a:xfrm>
          <a:prstGeom prst="rect">
            <a:avLst/>
          </a:prstGeom>
          <a:noFill/>
          <a:ln w="9525">
            <a:noFill/>
            <a:miter lim="800000"/>
            <a:headEnd/>
            <a:tailEnd/>
          </a:ln>
        </p:spPr>
      </p:pic>
      <p:pic>
        <p:nvPicPr>
          <p:cNvPr id="9" name="Picture 8"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2630478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777874"/>
          </a:xfrm>
        </p:spPr>
        <p:txBody>
          <a:bodyPr>
            <a:normAutofit fontScale="90000"/>
          </a:bodyPr>
          <a:lstStyle/>
          <a:p>
            <a:pPr algn="ctr"/>
            <a:r>
              <a:rPr lang="en-US" sz="2800" b="1" dirty="0">
                <a:solidFill>
                  <a:prstClr val="black"/>
                </a:solidFill>
                <a:latin typeface="Arial Narrow" panose="020B0606020202030204" pitchFamily="34" charset="0"/>
              </a:rPr>
              <a:t>IMPLICATION OF THE AMA FOR DISPUTE SETTLEMENT IN NIGERIA (5)</a:t>
            </a:r>
            <a:endParaRPr lang="en-US" sz="2800" dirty="0"/>
          </a:p>
        </p:txBody>
      </p:sp>
      <p:sp>
        <p:nvSpPr>
          <p:cNvPr id="3" name="Content Placeholder 2"/>
          <p:cNvSpPr>
            <a:spLocks noGrp="1"/>
          </p:cNvSpPr>
          <p:nvPr>
            <p:ph idx="1"/>
          </p:nvPr>
        </p:nvSpPr>
        <p:spPr>
          <a:xfrm>
            <a:off x="628650" y="1295400"/>
            <a:ext cx="7886700" cy="4881563"/>
          </a:xfrm>
        </p:spPr>
        <p:txBody>
          <a:bodyPr>
            <a:noAutofit/>
          </a:bodyPr>
          <a:lstStyle/>
          <a:p>
            <a:pPr lvl="1" algn="just">
              <a:buFont typeface="Wingdings" panose="05000000000000000000" pitchFamily="2" charset="2"/>
              <a:buChar char="Ø"/>
            </a:pPr>
            <a:r>
              <a:rPr lang="en-US" sz="2800" dirty="0">
                <a:latin typeface="Arial Narrow" panose="020B0606020202030204" pitchFamily="34" charset="0"/>
              </a:rPr>
              <a:t>Nigeria fares no better than S.A.</a:t>
            </a:r>
          </a:p>
          <a:p>
            <a:pPr marL="393192" lvl="1" indent="0" algn="just">
              <a:buNone/>
            </a:pPr>
            <a:r>
              <a:rPr lang="en-US" sz="2800" dirty="0">
                <a:latin typeface="Arial Narrow" panose="020B0606020202030204" pitchFamily="34" charset="0"/>
              </a:rPr>
              <a:t> </a:t>
            </a:r>
          </a:p>
          <a:p>
            <a:pPr lvl="1" algn="just">
              <a:buFont typeface="Wingdings" panose="05000000000000000000" pitchFamily="2" charset="2"/>
              <a:buChar char="Ø"/>
            </a:pPr>
            <a:r>
              <a:rPr lang="en-US" sz="2800" dirty="0">
                <a:latin typeface="Arial Narrow" panose="020B0606020202030204" pitchFamily="34" charset="0"/>
              </a:rPr>
              <a:t>Unsurprising that discerning parties, even when both are Nigerians continue to show strong preference for foreign arbitration laws and institutional arbitration rules.</a:t>
            </a:r>
          </a:p>
          <a:p>
            <a:pPr lvl="1" algn="just">
              <a:buFont typeface="Wingdings" panose="05000000000000000000" pitchFamily="2" charset="2"/>
              <a:buChar char="Ø"/>
            </a:pPr>
            <a:endParaRPr lang="en-US" sz="2800" dirty="0">
              <a:latin typeface="Arial Narrow" panose="020B0606020202030204" pitchFamily="34" charset="0"/>
            </a:endParaRPr>
          </a:p>
          <a:p>
            <a:pPr lvl="1" algn="just">
              <a:buFont typeface="Wingdings" panose="05000000000000000000" pitchFamily="2" charset="2"/>
              <a:buChar char="Ø"/>
            </a:pPr>
            <a:r>
              <a:rPr lang="en-US" sz="2800" dirty="0">
                <a:latin typeface="Arial Narrow" panose="020B0606020202030204" pitchFamily="34" charset="0"/>
              </a:rPr>
              <a:t>And our courts have given voice to the choice of law of parties, notwithstanding the fact that the parties have chosen a foreign law. </a:t>
            </a:r>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r>
              <a:rPr lang="en-US" dirty="0"/>
              <a:t>Funmi Roberts, LL.M, </a:t>
            </a:r>
            <a:r>
              <a:rPr lang="en-US" dirty="0" err="1"/>
              <a:t>C.Arb;F.IoD</a:t>
            </a:r>
            <a:endParaRPr lang="en-US" dirty="0"/>
          </a:p>
        </p:txBody>
      </p:sp>
      <p:sp>
        <p:nvSpPr>
          <p:cNvPr id="7" name="Slide Number Placeholder 6"/>
          <p:cNvSpPr>
            <a:spLocks noGrp="1"/>
          </p:cNvSpPr>
          <p:nvPr>
            <p:ph type="sldNum" sz="quarter" idx="12"/>
          </p:nvPr>
        </p:nvSpPr>
        <p:spPr/>
        <p:txBody>
          <a:bodyPr/>
          <a:lstStyle/>
          <a:p>
            <a:fld id="{1C24EE8E-FE30-4228-9B82-BF61A6B5BD49}" type="slidenum">
              <a:rPr lang="en-US" smtClean="0"/>
              <a:pPr/>
              <a:t>50</a:t>
            </a:fld>
            <a:endParaRPr lang="en-US" dirty="0"/>
          </a:p>
        </p:txBody>
      </p:sp>
      <p:pic>
        <p:nvPicPr>
          <p:cNvPr id="11" name="Picture 10" descr="FRC LOGO"/>
          <p:cNvPicPr/>
          <p:nvPr/>
        </p:nvPicPr>
        <p:blipFill>
          <a:blip r:embed="rId2" cstate="print"/>
          <a:srcRect/>
          <a:stretch>
            <a:fillRect/>
          </a:stretch>
        </p:blipFill>
        <p:spPr bwMode="auto">
          <a:xfrm>
            <a:off x="0" y="6324600"/>
            <a:ext cx="1320800" cy="387350"/>
          </a:xfrm>
          <a:prstGeom prst="rect">
            <a:avLst/>
          </a:prstGeom>
          <a:noFill/>
          <a:ln w="9525">
            <a:noFill/>
            <a:miter lim="800000"/>
            <a:headEnd/>
            <a:tailEnd/>
          </a:ln>
        </p:spPr>
      </p:pic>
    </p:spTree>
    <p:extLst>
      <p:ext uri="{BB962C8B-B14F-4D97-AF65-F5344CB8AC3E}">
        <p14:creationId xmlns:p14="http://schemas.microsoft.com/office/powerpoint/2010/main" val="752227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854074"/>
          </a:xfrm>
        </p:spPr>
        <p:txBody>
          <a:bodyPr>
            <a:normAutofit fontScale="90000"/>
          </a:bodyPr>
          <a:lstStyle/>
          <a:p>
            <a:pPr algn="ctr"/>
            <a:r>
              <a:rPr lang="en-US" sz="3200" b="1" dirty="0">
                <a:solidFill>
                  <a:prstClr val="black"/>
                </a:solidFill>
                <a:latin typeface="Arial Narrow" panose="020B0606020202030204" pitchFamily="34" charset="0"/>
              </a:rPr>
              <a:t>IMPLICATION OF THE AMA FOR DISPUTE SETTLEMENT IN NIGERIA. (6)</a:t>
            </a:r>
            <a:endParaRPr lang="en-US" sz="3200" dirty="0"/>
          </a:p>
        </p:txBody>
      </p:sp>
      <p:sp>
        <p:nvSpPr>
          <p:cNvPr id="3" name="Content Placeholder 2"/>
          <p:cNvSpPr>
            <a:spLocks noGrp="1"/>
          </p:cNvSpPr>
          <p:nvPr>
            <p:ph idx="1"/>
          </p:nvPr>
        </p:nvSpPr>
        <p:spPr>
          <a:xfrm>
            <a:off x="628650" y="1371600"/>
            <a:ext cx="7886700" cy="4805363"/>
          </a:xfrm>
        </p:spPr>
        <p:txBody>
          <a:bodyPr>
            <a:noAutofit/>
          </a:bodyPr>
          <a:lstStyle/>
          <a:p>
            <a:pPr marL="342900" lvl="1" indent="0" algn="just">
              <a:buNone/>
            </a:pPr>
            <a:r>
              <a:rPr lang="en-US" sz="2800" dirty="0"/>
              <a:t>Her Ladyship, </a:t>
            </a:r>
            <a:r>
              <a:rPr lang="en-US" sz="2800" i="1" dirty="0"/>
              <a:t>Augie, JCA</a:t>
            </a:r>
            <a:r>
              <a:rPr lang="en-US" sz="2800" dirty="0"/>
              <a:t> (as she then was) in </a:t>
            </a:r>
            <a:r>
              <a:rPr lang="en-US" sz="2800" b="1" i="1" u="sng" dirty="0"/>
              <a:t>Stabilini Visinoni Limited v. Mallinson &amp; Partners Limited</a:t>
            </a:r>
            <a:r>
              <a:rPr lang="en-US" sz="2800" dirty="0"/>
              <a:t>, reiterated this settled non-interventionist position as follows:</a:t>
            </a:r>
          </a:p>
          <a:p>
            <a:pPr marL="342900" lvl="1" indent="0" algn="just">
              <a:buNone/>
            </a:pPr>
            <a:r>
              <a:rPr lang="en-US" sz="2200" i="1" dirty="0">
                <a:latin typeface="Arial Narrow" panose="020B0606020202030204" pitchFamily="34" charset="0"/>
              </a:rPr>
              <a:t>“</a:t>
            </a:r>
            <a:r>
              <a:rPr lang="en-US" sz="2500" i="1" dirty="0">
                <a:latin typeface="Arial Narrow" panose="020B0606020202030204" pitchFamily="34" charset="0"/>
              </a:rPr>
              <a:t>But this is arbitration that we are talking about; the 	Law 	recognizes that parties may agree to submit 	to another 	law... 	and it is settled that parties are 	bound by the very 	terms of 	their agreement…it 	is never the case that the terms of 	arbitration 	agreement is 	unilaterally altered unless the parties 	decide to so do. Thus, the Courts cannot vary, import or 	contradict the terms, 	rules and law agreed upon to 	determine their arbitration proceedings</a:t>
            </a:r>
            <a:r>
              <a:rPr lang="en-US" sz="2500" dirty="0">
                <a:latin typeface="Arial Narrow" panose="020B0606020202030204" pitchFamily="34" charset="0"/>
              </a:rPr>
              <a:t>".</a:t>
            </a:r>
          </a:p>
          <a:p>
            <a:pPr marL="393192" lvl="1" indent="0" algn="just">
              <a:buNone/>
            </a:pPr>
            <a:endParaRPr lang="en-US" sz="1750" dirty="0"/>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r>
              <a:rPr lang="en-US" dirty="0"/>
              <a:t>Funmi Roberts, LL.M, </a:t>
            </a:r>
            <a:r>
              <a:rPr lang="en-US" dirty="0" err="1"/>
              <a:t>C.Arb;F.IoD</a:t>
            </a:r>
            <a:endParaRPr lang="en-US" dirty="0"/>
          </a:p>
        </p:txBody>
      </p:sp>
      <p:sp>
        <p:nvSpPr>
          <p:cNvPr id="7" name="Slide Number Placeholder 6"/>
          <p:cNvSpPr>
            <a:spLocks noGrp="1"/>
          </p:cNvSpPr>
          <p:nvPr>
            <p:ph type="sldNum" sz="quarter" idx="12"/>
          </p:nvPr>
        </p:nvSpPr>
        <p:spPr/>
        <p:txBody>
          <a:bodyPr/>
          <a:lstStyle/>
          <a:p>
            <a:fld id="{1C24EE8E-FE30-4228-9B82-BF61A6B5BD49}" type="slidenum">
              <a:rPr lang="en-US" smtClean="0"/>
              <a:pPr/>
              <a:t>51</a:t>
            </a:fld>
            <a:endParaRPr lang="en-US" dirty="0"/>
          </a:p>
        </p:txBody>
      </p:sp>
      <p:pic>
        <p:nvPicPr>
          <p:cNvPr id="11" name="Picture 10" descr="FRC LOGO"/>
          <p:cNvPicPr/>
          <p:nvPr/>
        </p:nvPicPr>
        <p:blipFill>
          <a:blip r:embed="rId2" cstate="print"/>
          <a:srcRect/>
          <a:stretch>
            <a:fillRect/>
          </a:stretch>
        </p:blipFill>
        <p:spPr bwMode="auto">
          <a:xfrm>
            <a:off x="0" y="6324600"/>
            <a:ext cx="1320800" cy="387350"/>
          </a:xfrm>
          <a:prstGeom prst="rect">
            <a:avLst/>
          </a:prstGeom>
          <a:noFill/>
          <a:ln w="9525">
            <a:noFill/>
            <a:miter lim="800000"/>
            <a:headEnd/>
            <a:tailEnd/>
          </a:ln>
        </p:spPr>
      </p:pic>
    </p:spTree>
    <p:extLst>
      <p:ext uri="{BB962C8B-B14F-4D97-AF65-F5344CB8AC3E}">
        <p14:creationId xmlns:p14="http://schemas.microsoft.com/office/powerpoint/2010/main" val="706527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3200" b="1" dirty="0">
                <a:solidFill>
                  <a:prstClr val="black"/>
                </a:solidFill>
                <a:latin typeface="Arial Narrow" panose="020B0606020202030204" pitchFamily="34" charset="0"/>
              </a:rPr>
              <a:t>IMPLICATION OF THE AMA FOR DISPUTE SETTLEMENT IN NIGERIA:</a:t>
            </a:r>
            <a:r>
              <a:rPr lang="en-US" sz="3200" dirty="0"/>
              <a:t> </a:t>
            </a:r>
            <a:r>
              <a:rPr lang="en-US" sz="3200" b="1" dirty="0">
                <a:latin typeface="Arial Narrow" panose="020B0606020202030204" pitchFamily="34" charset="0"/>
              </a:rPr>
              <a:t>The Point!</a:t>
            </a:r>
            <a:br>
              <a:rPr lang="en-US" sz="3200" dirty="0"/>
            </a:br>
            <a:endParaRPr lang="en-US" sz="3200" dirty="0"/>
          </a:p>
        </p:txBody>
      </p:sp>
      <p:sp>
        <p:nvSpPr>
          <p:cNvPr id="3" name="Content Placeholder 2"/>
          <p:cNvSpPr>
            <a:spLocks noGrp="1"/>
          </p:cNvSpPr>
          <p:nvPr>
            <p:ph idx="1"/>
          </p:nvPr>
        </p:nvSpPr>
        <p:spPr>
          <a:xfrm>
            <a:off x="628650" y="1371599"/>
            <a:ext cx="7886700" cy="4984751"/>
          </a:xfrm>
        </p:spPr>
        <p:txBody>
          <a:bodyPr>
            <a:noAutofit/>
          </a:bodyPr>
          <a:lstStyle/>
          <a:p>
            <a:pPr lvl="1" algn="just">
              <a:buFont typeface="Wingdings" panose="05000000000000000000" pitchFamily="2" charset="2"/>
              <a:buChar char="Ø"/>
            </a:pPr>
            <a:r>
              <a:rPr lang="en-US" sz="2500" dirty="0">
                <a:latin typeface="Arial Narrow" panose="020B0606020202030204" pitchFamily="34" charset="0"/>
              </a:rPr>
              <a:t>DISPUTE RESOLUION IS A BUSINESS WITH SIGNIFICANT CONTRIBUTIONS TO GDP.</a:t>
            </a:r>
          </a:p>
          <a:p>
            <a:pPr lvl="1" algn="just">
              <a:buFont typeface="Wingdings" panose="05000000000000000000" pitchFamily="2" charset="2"/>
              <a:buChar char="Ø"/>
            </a:pPr>
            <a:r>
              <a:rPr lang="en-US" sz="2500" dirty="0">
                <a:latin typeface="Arial Narrow" panose="020B0606020202030204" pitchFamily="34" charset="0"/>
              </a:rPr>
              <a:t>Our ACA is steeped in antiquity and is unable to contribute to our economic growth.</a:t>
            </a:r>
          </a:p>
          <a:p>
            <a:pPr lvl="1" algn="just">
              <a:buFont typeface="Wingdings" panose="05000000000000000000" pitchFamily="2" charset="2"/>
              <a:buChar char="Ø"/>
            </a:pPr>
            <a:r>
              <a:rPr lang="en-US" sz="2500" dirty="0">
                <a:latin typeface="Arial Narrow" panose="020B0606020202030204" pitchFamily="34" charset="0"/>
              </a:rPr>
              <a:t>The ACA is one of our laws that helps to delocalize arbitration in Africa, whilst enriching other nations.</a:t>
            </a:r>
          </a:p>
          <a:p>
            <a:pPr lvl="1" algn="just">
              <a:buFont typeface="Wingdings" panose="05000000000000000000" pitchFamily="2" charset="2"/>
              <a:buChar char="Ø"/>
            </a:pPr>
            <a:r>
              <a:rPr lang="en-US" sz="2500" dirty="0">
                <a:latin typeface="Arial Narrow" panose="020B0606020202030204" pitchFamily="34" charset="0"/>
              </a:rPr>
              <a:t>Whilst Nigerian arbitrators have gained capacities and our judges have taken pains to upscale their knowledge of arbitration, our ACA continues to sell us short.</a:t>
            </a:r>
          </a:p>
          <a:p>
            <a:pPr lvl="1" algn="just">
              <a:buFont typeface="Wingdings" panose="05000000000000000000" pitchFamily="2" charset="2"/>
              <a:buChar char="Ø"/>
            </a:pPr>
            <a:r>
              <a:rPr lang="en-US" sz="2500" dirty="0">
                <a:latin typeface="Arial Narrow" panose="020B0606020202030204" pitchFamily="34" charset="0"/>
              </a:rPr>
              <a:t>Very soon Nigerian economy will no longer be driven by IOCs but big local entities such as Dangote, IHS etc….. Should we not do the needful and change our laws, they may succumb to their foreign partners to resolve their disputes in foreign fora.</a:t>
            </a:r>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r>
              <a:rPr lang="en-US" dirty="0"/>
              <a:t>Funmi Roberts, LL.M, </a:t>
            </a:r>
            <a:r>
              <a:rPr lang="en-US" dirty="0" err="1"/>
              <a:t>C.Arb;F.IoD</a:t>
            </a:r>
            <a:endParaRPr lang="en-US" dirty="0"/>
          </a:p>
        </p:txBody>
      </p:sp>
      <p:sp>
        <p:nvSpPr>
          <p:cNvPr id="7" name="Slide Number Placeholder 6"/>
          <p:cNvSpPr>
            <a:spLocks noGrp="1"/>
          </p:cNvSpPr>
          <p:nvPr>
            <p:ph type="sldNum" sz="quarter" idx="12"/>
          </p:nvPr>
        </p:nvSpPr>
        <p:spPr/>
        <p:txBody>
          <a:bodyPr/>
          <a:lstStyle/>
          <a:p>
            <a:fld id="{1C24EE8E-FE30-4228-9B82-BF61A6B5BD49}" type="slidenum">
              <a:rPr lang="en-US" smtClean="0"/>
              <a:pPr/>
              <a:t>52</a:t>
            </a:fld>
            <a:endParaRPr lang="en-US" dirty="0"/>
          </a:p>
        </p:txBody>
      </p:sp>
      <p:pic>
        <p:nvPicPr>
          <p:cNvPr id="11" name="Picture 10" descr="FRC LOGO"/>
          <p:cNvPicPr/>
          <p:nvPr/>
        </p:nvPicPr>
        <p:blipFill>
          <a:blip r:embed="rId2" cstate="print"/>
          <a:srcRect/>
          <a:stretch>
            <a:fillRect/>
          </a:stretch>
        </p:blipFill>
        <p:spPr bwMode="auto">
          <a:xfrm>
            <a:off x="0" y="6324600"/>
            <a:ext cx="1320800" cy="387350"/>
          </a:xfrm>
          <a:prstGeom prst="rect">
            <a:avLst/>
          </a:prstGeom>
          <a:noFill/>
          <a:ln w="9525">
            <a:noFill/>
            <a:miter lim="800000"/>
            <a:headEnd/>
            <a:tailEnd/>
          </a:ln>
        </p:spPr>
      </p:pic>
    </p:spTree>
    <p:extLst>
      <p:ext uri="{BB962C8B-B14F-4D97-AF65-F5344CB8AC3E}">
        <p14:creationId xmlns:p14="http://schemas.microsoft.com/office/powerpoint/2010/main" val="1303021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457199"/>
            <a:ext cx="7886700" cy="762001"/>
          </a:xfrm>
        </p:spPr>
        <p:txBody>
          <a:bodyPr>
            <a:normAutofit fontScale="90000"/>
          </a:bodyPr>
          <a:lstStyle/>
          <a:p>
            <a:pPr algn="ctr"/>
            <a:br>
              <a:rPr lang="en-US" sz="3200" b="1" dirty="0">
                <a:solidFill>
                  <a:prstClr val="black"/>
                </a:solidFill>
                <a:latin typeface="Arial Narrow" panose="020B0606020202030204" pitchFamily="34" charset="0"/>
              </a:rPr>
            </a:br>
            <a:r>
              <a:rPr lang="en-US" sz="3200" b="1" dirty="0">
                <a:solidFill>
                  <a:prstClr val="black"/>
                </a:solidFill>
                <a:latin typeface="Arial Narrow" panose="020B0606020202030204" pitchFamily="34" charset="0"/>
              </a:rPr>
              <a:t>IMPLICATION OF THE AMA FOR DISPUTE SETTLEMENT IN NIGERIA.. </a:t>
            </a:r>
            <a:r>
              <a:rPr lang="en-US" sz="3200" b="1" dirty="0">
                <a:latin typeface="Arial Narrow" panose="020B0606020202030204" pitchFamily="34" charset="0"/>
              </a:rPr>
              <a:t>The Point! </a:t>
            </a:r>
            <a:r>
              <a:rPr lang="en-US" sz="3200" dirty="0"/>
              <a:t>(Contd)</a:t>
            </a:r>
            <a:br>
              <a:rPr lang="en-US" sz="3200" dirty="0"/>
            </a:br>
            <a:endParaRPr lang="en-US" sz="3200" dirty="0"/>
          </a:p>
        </p:txBody>
      </p:sp>
      <p:sp>
        <p:nvSpPr>
          <p:cNvPr id="3" name="Content Placeholder 2"/>
          <p:cNvSpPr>
            <a:spLocks noGrp="1"/>
          </p:cNvSpPr>
          <p:nvPr>
            <p:ph idx="1"/>
          </p:nvPr>
        </p:nvSpPr>
        <p:spPr>
          <a:xfrm>
            <a:off x="457200" y="1447800"/>
            <a:ext cx="8229600" cy="4876165"/>
          </a:xfrm>
        </p:spPr>
        <p:txBody>
          <a:bodyPr>
            <a:normAutofit fontScale="92500" lnSpcReduction="20000"/>
          </a:bodyPr>
          <a:lstStyle/>
          <a:p>
            <a:pPr lvl="1" algn="just">
              <a:buFont typeface="Wingdings" panose="05000000000000000000" pitchFamily="2" charset="2"/>
              <a:buChar char="Ø"/>
            </a:pPr>
            <a:endParaRPr lang="en-US" dirty="0"/>
          </a:p>
          <a:p>
            <a:pPr lvl="1" algn="just">
              <a:buFont typeface="Wingdings" panose="05000000000000000000" pitchFamily="2" charset="2"/>
              <a:buChar char="Ø"/>
            </a:pPr>
            <a:r>
              <a:rPr lang="en-US" sz="2500" dirty="0">
                <a:latin typeface="Arial Narrow" panose="020B0606020202030204" pitchFamily="34" charset="0"/>
              </a:rPr>
              <a:t>GAR advised as follows: ‘</a:t>
            </a:r>
            <a:r>
              <a:rPr lang="en-US" sz="2500" i="1" dirty="0">
                <a:latin typeface="Arial Narrow" panose="020B0606020202030204" pitchFamily="34" charset="0"/>
              </a:rPr>
              <a:t>In order to cement the progress made to date, three key evolutions are needed. </a:t>
            </a:r>
            <a:r>
              <a:rPr lang="en-US" sz="2500" b="1" i="1" dirty="0">
                <a:solidFill>
                  <a:srgbClr val="FF0000"/>
                </a:solidFill>
                <a:latin typeface="Arial Narrow" panose="020B0606020202030204" pitchFamily="34" charset="0"/>
              </a:rPr>
              <a:t>The first is the modernisation of domestic arbitration laws, which is one of the factors influencing the choice of an arbitral seat’.</a:t>
            </a:r>
          </a:p>
          <a:p>
            <a:pPr marL="393192" lvl="1" indent="0" algn="just">
              <a:buNone/>
            </a:pPr>
            <a:endParaRPr lang="en-US" sz="2500" i="1" dirty="0">
              <a:latin typeface="Arial Narrow" panose="020B0606020202030204" pitchFamily="34" charset="0"/>
            </a:endParaRPr>
          </a:p>
          <a:p>
            <a:pPr lvl="1" algn="just">
              <a:buFont typeface="Wingdings" panose="05000000000000000000" pitchFamily="2" charset="2"/>
              <a:buChar char="Ø"/>
            </a:pPr>
            <a:r>
              <a:rPr lang="en-US" sz="2500" dirty="0">
                <a:latin typeface="Arial Narrow" panose="020B0606020202030204" pitchFamily="34" charset="0"/>
              </a:rPr>
              <a:t>This is a familiar refrain for Counsel involved in negotiating international commercial agreements.</a:t>
            </a:r>
          </a:p>
          <a:p>
            <a:pPr marL="393192" lvl="1" indent="0" algn="just">
              <a:buNone/>
            </a:pPr>
            <a:endParaRPr lang="en-US" sz="2500" dirty="0">
              <a:latin typeface="Arial Narrow" panose="020B0606020202030204" pitchFamily="34" charset="0"/>
            </a:endParaRPr>
          </a:p>
          <a:p>
            <a:pPr lvl="1" algn="just">
              <a:buFont typeface="Wingdings" panose="05000000000000000000" pitchFamily="2" charset="2"/>
              <a:buChar char="Ø"/>
            </a:pPr>
            <a:r>
              <a:rPr lang="en-US" sz="2500" dirty="0">
                <a:latin typeface="Arial Narrow" panose="020B0606020202030204" pitchFamily="34" charset="0"/>
              </a:rPr>
              <a:t>But GAR advices 'Although</a:t>
            </a:r>
            <a:r>
              <a:rPr lang="en-US" sz="2500" i="1" dirty="0">
                <a:latin typeface="Arial Narrow" panose="020B0606020202030204" pitchFamily="34" charset="0"/>
              </a:rPr>
              <a:t> to date, international corporates may have been reluctant to have their disputes heard in Africa, arbitration in Africa now finds itself at a tipping point. With increased attention on the continent’s arbitral centres, improved legislative frameworks underpinning international commercial and investment arbitration, and better resourcing and training, </a:t>
            </a:r>
            <a:r>
              <a:rPr lang="en-US" sz="2500" i="1" dirty="0">
                <a:solidFill>
                  <a:srgbClr val="FF0000"/>
                </a:solidFill>
                <a:latin typeface="Arial Narrow" panose="020B0606020202030204" pitchFamily="34" charset="0"/>
              </a:rPr>
              <a:t>Africa can secure for itself a place on the global arbitration map</a:t>
            </a:r>
          </a:p>
          <a:p>
            <a:pPr marL="393192" lvl="1" indent="0" algn="just">
              <a:buNone/>
            </a:pPr>
            <a:endParaRPr lang="en-US" sz="2500" i="1" dirty="0">
              <a:solidFill>
                <a:srgbClr val="FF0000"/>
              </a:solidFill>
              <a:latin typeface="Arial Narrow" panose="020B0606020202030204" pitchFamily="34" charset="0"/>
            </a:endParaRPr>
          </a:p>
          <a:p>
            <a:pPr lvl="1" algn="just">
              <a:buFont typeface="Wingdings" panose="05000000000000000000" pitchFamily="2" charset="2"/>
              <a:buChar char="Ø"/>
            </a:pPr>
            <a:r>
              <a:rPr lang="en-US" sz="2500" i="1" dirty="0">
                <a:solidFill>
                  <a:srgbClr val="FF0000"/>
                </a:solidFill>
                <a:latin typeface="Arial Narrow" panose="020B0606020202030204" pitchFamily="34" charset="0"/>
              </a:rPr>
              <a:t> By extension…. NIGERIA!</a:t>
            </a:r>
            <a:endParaRPr lang="en-US" sz="2500" dirty="0">
              <a:solidFill>
                <a:srgbClr val="FF0000"/>
              </a:solidFill>
              <a:latin typeface="Arial Narrow" panose="020B0606020202030204" pitchFamily="34" charset="0"/>
            </a:endParaRPr>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r>
              <a:rPr lang="en-US" dirty="0"/>
              <a:t>Funmi Roberts, LL.M, </a:t>
            </a:r>
            <a:r>
              <a:rPr lang="en-US" dirty="0" err="1"/>
              <a:t>C.Arb;F.IoD</a:t>
            </a:r>
            <a:endParaRPr lang="en-US" dirty="0"/>
          </a:p>
        </p:txBody>
      </p:sp>
      <p:sp>
        <p:nvSpPr>
          <p:cNvPr id="7" name="Slide Number Placeholder 6"/>
          <p:cNvSpPr>
            <a:spLocks noGrp="1"/>
          </p:cNvSpPr>
          <p:nvPr>
            <p:ph type="sldNum" sz="quarter" idx="12"/>
          </p:nvPr>
        </p:nvSpPr>
        <p:spPr/>
        <p:txBody>
          <a:bodyPr/>
          <a:lstStyle/>
          <a:p>
            <a:fld id="{1C24EE8E-FE30-4228-9B82-BF61A6B5BD49}" type="slidenum">
              <a:rPr lang="en-US" smtClean="0"/>
              <a:pPr/>
              <a:t>53</a:t>
            </a:fld>
            <a:endParaRPr lang="en-US" dirty="0"/>
          </a:p>
        </p:txBody>
      </p:sp>
      <p:pic>
        <p:nvPicPr>
          <p:cNvPr id="11" name="Picture 10" descr="FRC LOGO"/>
          <p:cNvPicPr/>
          <p:nvPr/>
        </p:nvPicPr>
        <p:blipFill>
          <a:blip r:embed="rId2" cstate="print"/>
          <a:srcRect/>
          <a:stretch>
            <a:fillRect/>
          </a:stretch>
        </p:blipFill>
        <p:spPr bwMode="auto">
          <a:xfrm>
            <a:off x="0" y="6324600"/>
            <a:ext cx="1320800" cy="387350"/>
          </a:xfrm>
          <a:prstGeom prst="rect">
            <a:avLst/>
          </a:prstGeom>
          <a:noFill/>
          <a:ln w="9525">
            <a:noFill/>
            <a:miter lim="800000"/>
            <a:headEnd/>
            <a:tailEnd/>
          </a:ln>
        </p:spPr>
      </p:pic>
    </p:spTree>
    <p:extLst>
      <p:ext uri="{BB962C8B-B14F-4D97-AF65-F5344CB8AC3E}">
        <p14:creationId xmlns:p14="http://schemas.microsoft.com/office/powerpoint/2010/main" val="2626490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04801"/>
            <a:ext cx="7886700" cy="914400"/>
          </a:xfrm>
        </p:spPr>
        <p:txBody>
          <a:bodyPr>
            <a:normAutofit fontScale="90000"/>
          </a:bodyPr>
          <a:lstStyle/>
          <a:p>
            <a:pPr algn="ctr"/>
            <a:br>
              <a:rPr lang="en-US" sz="3200" b="1" dirty="0">
                <a:solidFill>
                  <a:prstClr val="black"/>
                </a:solidFill>
                <a:latin typeface="Arial Narrow" panose="020B0606020202030204" pitchFamily="34" charset="0"/>
              </a:rPr>
            </a:br>
            <a:r>
              <a:rPr lang="en-US" sz="3200" b="1" dirty="0">
                <a:solidFill>
                  <a:prstClr val="black"/>
                </a:solidFill>
                <a:latin typeface="Arial Narrow" panose="020B0606020202030204" pitchFamily="34" charset="0"/>
              </a:rPr>
              <a:t>IMPLICATION OF THE AMA FOR DISPUTE SETTLEMENT IN NIGERIA.. </a:t>
            </a:r>
            <a:r>
              <a:rPr lang="en-US" sz="3200" b="1" dirty="0">
                <a:latin typeface="Arial Narrow" panose="020B0606020202030204" pitchFamily="34" charset="0"/>
              </a:rPr>
              <a:t>The Point! </a:t>
            </a:r>
            <a:r>
              <a:rPr lang="en-US" sz="3200" dirty="0"/>
              <a:t>(Contd)</a:t>
            </a:r>
            <a:br>
              <a:rPr lang="en-US" sz="3200" dirty="0"/>
            </a:br>
            <a:endParaRPr lang="en-US" sz="3200" dirty="0"/>
          </a:p>
        </p:txBody>
      </p:sp>
      <p:sp>
        <p:nvSpPr>
          <p:cNvPr id="3" name="Content Placeholder 2"/>
          <p:cNvSpPr>
            <a:spLocks noGrp="1"/>
          </p:cNvSpPr>
          <p:nvPr>
            <p:ph idx="1"/>
          </p:nvPr>
        </p:nvSpPr>
        <p:spPr>
          <a:xfrm>
            <a:off x="628650" y="1295400"/>
            <a:ext cx="7886700" cy="4881563"/>
          </a:xfrm>
        </p:spPr>
        <p:txBody>
          <a:bodyPr>
            <a:normAutofit/>
          </a:bodyPr>
          <a:lstStyle/>
          <a:p>
            <a:pPr lvl="1" algn="just">
              <a:buFont typeface="Wingdings" panose="05000000000000000000" pitchFamily="2" charset="2"/>
              <a:buChar char="Ø"/>
            </a:pPr>
            <a:endParaRPr lang="en-US" dirty="0"/>
          </a:p>
          <a:p>
            <a:pPr lvl="1" algn="just">
              <a:buFont typeface="Wingdings" panose="05000000000000000000" pitchFamily="2" charset="2"/>
              <a:buChar char="Ø"/>
            </a:pPr>
            <a:r>
              <a:rPr lang="en-US" sz="3000" dirty="0">
                <a:latin typeface="Arial Narrow" panose="020B0606020202030204" pitchFamily="34" charset="0"/>
              </a:rPr>
              <a:t>We occupy space in a fast changing world with no room for relishing an unproductive past.</a:t>
            </a:r>
          </a:p>
          <a:p>
            <a:pPr marL="393192" lvl="1" indent="0" algn="just">
              <a:buNone/>
            </a:pPr>
            <a:endParaRPr lang="en-US" sz="3000" dirty="0">
              <a:latin typeface="Arial Narrow" panose="020B0606020202030204" pitchFamily="34" charset="0"/>
            </a:endParaRPr>
          </a:p>
          <a:p>
            <a:pPr lvl="1" algn="just">
              <a:buFont typeface="Wingdings" panose="05000000000000000000" pitchFamily="2" charset="2"/>
              <a:buChar char="Ø"/>
            </a:pPr>
            <a:r>
              <a:rPr lang="en-US" sz="3000" dirty="0">
                <a:latin typeface="Arial Narrow" panose="020B0606020202030204" pitchFamily="34" charset="0"/>
              </a:rPr>
              <a:t>All arbitration practitioners must champion the cause of signing of the Bill by Mr President.</a:t>
            </a:r>
          </a:p>
          <a:p>
            <a:pPr lvl="1" algn="just">
              <a:buFont typeface="Wingdings" panose="05000000000000000000" pitchFamily="2" charset="2"/>
              <a:buChar char="Ø"/>
            </a:pPr>
            <a:endParaRPr lang="en-US" sz="3000" dirty="0">
              <a:latin typeface="Arial Narrow" panose="020B0606020202030204" pitchFamily="34" charset="0"/>
            </a:endParaRPr>
          </a:p>
          <a:p>
            <a:pPr lvl="1" algn="just">
              <a:buFont typeface="Wingdings" panose="05000000000000000000" pitchFamily="2" charset="2"/>
              <a:buChar char="Ø"/>
            </a:pPr>
            <a:r>
              <a:rPr lang="en-US" sz="3000" dirty="0">
                <a:latin typeface="Arial Narrow" panose="020B0606020202030204" pitchFamily="34" charset="0"/>
              </a:rPr>
              <a:t>It is for all of us to devise smart strategies in order to ensure this goal</a:t>
            </a:r>
            <a:r>
              <a:rPr lang="en-US" sz="2600" dirty="0"/>
              <a:t>.</a:t>
            </a:r>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r>
              <a:rPr lang="en-US" dirty="0"/>
              <a:t>Funmi Roberts, LL.M, </a:t>
            </a:r>
            <a:r>
              <a:rPr lang="en-US" dirty="0" err="1"/>
              <a:t>C.Arb;F.IoD</a:t>
            </a:r>
            <a:r>
              <a:rPr lang="en-US" dirty="0"/>
              <a:t>.</a:t>
            </a:r>
          </a:p>
        </p:txBody>
      </p:sp>
      <p:sp>
        <p:nvSpPr>
          <p:cNvPr id="7" name="Slide Number Placeholder 6"/>
          <p:cNvSpPr>
            <a:spLocks noGrp="1"/>
          </p:cNvSpPr>
          <p:nvPr>
            <p:ph type="sldNum" sz="quarter" idx="12"/>
          </p:nvPr>
        </p:nvSpPr>
        <p:spPr/>
        <p:txBody>
          <a:bodyPr/>
          <a:lstStyle/>
          <a:p>
            <a:fld id="{1C24EE8E-FE30-4228-9B82-BF61A6B5BD49}" type="slidenum">
              <a:rPr lang="en-US" smtClean="0"/>
              <a:pPr/>
              <a:t>54</a:t>
            </a:fld>
            <a:endParaRPr lang="en-US" dirty="0"/>
          </a:p>
        </p:txBody>
      </p:sp>
      <p:pic>
        <p:nvPicPr>
          <p:cNvPr id="11" name="Picture 10" descr="FRC LOGO"/>
          <p:cNvPicPr/>
          <p:nvPr/>
        </p:nvPicPr>
        <p:blipFill>
          <a:blip r:embed="rId2" cstate="print"/>
          <a:srcRect/>
          <a:stretch>
            <a:fillRect/>
          </a:stretch>
        </p:blipFill>
        <p:spPr bwMode="auto">
          <a:xfrm>
            <a:off x="0" y="6324600"/>
            <a:ext cx="1320800" cy="387350"/>
          </a:xfrm>
          <a:prstGeom prst="rect">
            <a:avLst/>
          </a:prstGeom>
          <a:noFill/>
          <a:ln w="9525">
            <a:noFill/>
            <a:miter lim="800000"/>
            <a:headEnd/>
            <a:tailEnd/>
          </a:ln>
        </p:spPr>
      </p:pic>
    </p:spTree>
    <p:extLst>
      <p:ext uri="{BB962C8B-B14F-4D97-AF65-F5344CB8AC3E}">
        <p14:creationId xmlns:p14="http://schemas.microsoft.com/office/powerpoint/2010/main" val="1022596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6"/>
            <a:ext cx="7886700" cy="746123"/>
          </a:xfrm>
        </p:spPr>
        <p:txBody>
          <a:bodyPr/>
          <a:lstStyle/>
          <a:p>
            <a:pPr algn="ctr"/>
            <a:r>
              <a:rPr lang="en-US" b="1" dirty="0">
                <a:latin typeface="Arial Narrow" panose="020B0606020202030204" pitchFamily="34" charset="0"/>
              </a:rPr>
              <a:t>CONCLUSION</a:t>
            </a:r>
          </a:p>
        </p:txBody>
      </p:sp>
      <p:sp>
        <p:nvSpPr>
          <p:cNvPr id="2" name="Content Placeholder 1"/>
          <p:cNvSpPr>
            <a:spLocks noGrp="1"/>
          </p:cNvSpPr>
          <p:nvPr>
            <p:ph idx="1"/>
          </p:nvPr>
        </p:nvSpPr>
        <p:spPr>
          <a:xfrm>
            <a:off x="457200" y="1253331"/>
            <a:ext cx="8229600" cy="4918869"/>
          </a:xfrm>
        </p:spPr>
        <p:txBody>
          <a:bodyPr>
            <a:normAutofit fontScale="70000" lnSpcReduction="20000"/>
          </a:bodyPr>
          <a:lstStyle/>
          <a:p>
            <a:pPr algn="just">
              <a:buFont typeface="Wingdings" panose="05000000000000000000" pitchFamily="2" charset="2"/>
              <a:buChar char="Ø"/>
            </a:pPr>
            <a:r>
              <a:rPr lang="en-US" sz="3100" dirty="0">
                <a:latin typeface="Arial Narrow" panose="020B0606020202030204" pitchFamily="34" charset="0"/>
              </a:rPr>
              <a:t>Of one thing I am certain, the use of arbitration as a dispute resolution mechanism will continue to grow in our country where our aging infrastructure would need to be replaced;</a:t>
            </a:r>
          </a:p>
          <a:p>
            <a:pPr marL="0" indent="0" algn="just">
              <a:buNone/>
            </a:pPr>
            <a:endParaRPr lang="en-US" sz="3100" dirty="0">
              <a:latin typeface="Arial Narrow" panose="020B0606020202030204" pitchFamily="34" charset="0"/>
            </a:endParaRPr>
          </a:p>
          <a:p>
            <a:pPr algn="just">
              <a:buFont typeface="Wingdings" panose="05000000000000000000" pitchFamily="2" charset="2"/>
              <a:buChar char="Ø"/>
            </a:pPr>
            <a:r>
              <a:rPr lang="en-US" sz="3100" dirty="0">
                <a:latin typeface="Arial Narrow" panose="020B0606020202030204" pitchFamily="34" charset="0"/>
              </a:rPr>
              <a:t>This presupposes that mega contracts with relatively long lifespans, entered into with different contractors from different nationals and financed by different multinational entities in order to spread the risk, will continue to rise;</a:t>
            </a:r>
          </a:p>
          <a:p>
            <a:pPr marL="452628" indent="-342900" algn="just">
              <a:buFont typeface="Wingdings" panose="05000000000000000000" pitchFamily="2" charset="2"/>
              <a:buChar char="Ø"/>
            </a:pPr>
            <a:endParaRPr lang="en-US" sz="3100" dirty="0">
              <a:latin typeface="Arial Narrow" panose="020B0606020202030204" pitchFamily="34" charset="0"/>
            </a:endParaRPr>
          </a:p>
          <a:p>
            <a:pPr algn="just">
              <a:buFont typeface="Wingdings" panose="05000000000000000000" pitchFamily="2" charset="2"/>
              <a:buChar char="Ø"/>
            </a:pPr>
            <a:r>
              <a:rPr lang="en-US" sz="3100" dirty="0">
                <a:latin typeface="Arial Narrow" panose="020B0606020202030204" pitchFamily="34" charset="0"/>
              </a:rPr>
              <a:t>As stated in an article I read recently: </a:t>
            </a:r>
            <a:r>
              <a:rPr lang="en-US" sz="3100" i="1" dirty="0">
                <a:latin typeface="Arial Narrow" panose="020B0606020202030204" pitchFamily="34" charset="0"/>
              </a:rPr>
              <a:t>‘One thing is clear: There will be more and more large projects as an emerging middle class in Africa, India and China begin to demand modern transportation and the basic necessities of a civilized middle class life’;</a:t>
            </a:r>
            <a:r>
              <a:rPr lang="en-US" sz="3100" dirty="0">
                <a:latin typeface="Arial Narrow" panose="020B0606020202030204" pitchFamily="34" charset="0"/>
              </a:rPr>
              <a:t> </a:t>
            </a:r>
          </a:p>
          <a:p>
            <a:pPr algn="just">
              <a:buFont typeface="Wingdings" panose="05000000000000000000" pitchFamily="2" charset="2"/>
              <a:buChar char="Ø"/>
            </a:pPr>
            <a:r>
              <a:rPr lang="en-US" sz="3100" dirty="0">
                <a:latin typeface="Arial Narrow" panose="020B0606020202030204" pitchFamily="34" charset="0"/>
              </a:rPr>
              <a:t>With this emerging scenario, Nigeria needs to be ready to meet the challenges of this and a large part will be played out in the dispute resolution arena.</a:t>
            </a:r>
          </a:p>
          <a:p>
            <a:pPr marL="109728" indent="0" algn="just">
              <a:buNone/>
            </a:pPr>
            <a:endParaRPr lang="en-US" sz="2800" dirty="0">
              <a:latin typeface="Arial Narrow" panose="020B0606020202030204" pitchFamily="34" charset="0"/>
            </a:endParaRPr>
          </a:p>
          <a:p>
            <a:pPr algn="just"/>
            <a:r>
              <a:rPr lang="en-US" sz="2800" b="1" dirty="0">
                <a:latin typeface="Arial Narrow" panose="020B0606020202030204" pitchFamily="34" charset="0"/>
              </a:rPr>
              <a:t>WE MUST BE READY!  </a:t>
            </a:r>
          </a:p>
          <a:p>
            <a:pPr algn="just"/>
            <a:endParaRPr lang="en-US" dirty="0">
              <a:latin typeface="Arial Narrow" panose="020B0606020202030204" pitchFamily="34" charset="0"/>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55</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1679838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D4EC9-4992-46DA-B6E4-89E8F9AAB728}" type="datetime3">
              <a:rPr lang="en-US" smtClean="0"/>
              <a:pPr/>
              <a:t>14 November 2022</a:t>
            </a:fld>
            <a:endParaRPr lang="en-US" dirty="0"/>
          </a:p>
        </p:txBody>
      </p:sp>
      <p:sp>
        <p:nvSpPr>
          <p:cNvPr id="3" name="Footer Placeholder 2"/>
          <p:cNvSpPr>
            <a:spLocks noGrp="1"/>
          </p:cNvSpPr>
          <p:nvPr>
            <p:ph type="ftr" sz="quarter" idx="11"/>
          </p:nvPr>
        </p:nvSpPr>
        <p:spPr/>
        <p:txBody>
          <a:bodyPr/>
          <a:lstStyle/>
          <a:p>
            <a:r>
              <a:rPr lang="en-US" dirty="0"/>
              <a:t>Funmi Roberts, LL.M, </a:t>
            </a:r>
            <a:r>
              <a:rPr lang="en-US" dirty="0" err="1"/>
              <a:t>C.Arb;F.IoD</a:t>
            </a:r>
            <a:r>
              <a:rPr lang="en-US" dirty="0"/>
              <a:t>.</a:t>
            </a:r>
          </a:p>
        </p:txBody>
      </p:sp>
      <p:sp>
        <p:nvSpPr>
          <p:cNvPr id="4" name="Slide Number Placeholder 3"/>
          <p:cNvSpPr>
            <a:spLocks noGrp="1"/>
          </p:cNvSpPr>
          <p:nvPr>
            <p:ph type="sldNum" sz="quarter" idx="12"/>
          </p:nvPr>
        </p:nvSpPr>
        <p:spPr/>
        <p:txBody>
          <a:bodyPr/>
          <a:lstStyle/>
          <a:p>
            <a:fld id="{1C24EE8E-FE30-4228-9B82-BF61A6B5BD49}" type="slidenum">
              <a:rPr lang="en-US" smtClean="0"/>
              <a:pPr/>
              <a:t>56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162" y="2676525"/>
            <a:ext cx="3495675" cy="1504950"/>
          </a:xfrm>
          <a:prstGeom prst="rect">
            <a:avLst/>
          </a:prstGeom>
        </p:spPr>
      </p:pic>
    </p:spTree>
    <p:extLst>
      <p:ext uri="{BB962C8B-B14F-4D97-AF65-F5344CB8AC3E}">
        <p14:creationId xmlns:p14="http://schemas.microsoft.com/office/powerpoint/2010/main" val="2274401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effectLst/>
                <a:latin typeface="Arial Narrow" panose="020B0606020202030204" pitchFamily="34" charset="0"/>
              </a:rPr>
              <a:t>PREVIOUS ATTEMPT AT REFORM OF ACA </a:t>
            </a:r>
            <a:r>
              <a:rPr lang="en-US" sz="2400" dirty="0">
                <a:effectLst/>
                <a:latin typeface="Arial Narrow" panose="020B0606020202030204" pitchFamily="34" charset="0"/>
              </a:rPr>
              <a:t>(</a:t>
            </a:r>
            <a:r>
              <a:rPr lang="en-US" sz="2400" dirty="0">
                <a:effectLst/>
              </a:rPr>
              <a:t>Contd)</a:t>
            </a:r>
            <a:br>
              <a:rPr lang="en-US" sz="2800" dirty="0">
                <a:effectLst/>
              </a:rPr>
            </a:br>
            <a:endParaRPr lang="en-US" sz="2800" b="1" dirty="0"/>
          </a:p>
        </p:txBody>
      </p:sp>
      <p:sp>
        <p:nvSpPr>
          <p:cNvPr id="3" name="Content Placeholder 2"/>
          <p:cNvSpPr>
            <a:spLocks noGrp="1"/>
          </p:cNvSpPr>
          <p:nvPr>
            <p:ph idx="1"/>
          </p:nvPr>
        </p:nvSpPr>
        <p:spPr/>
        <p:txBody>
          <a:bodyPr>
            <a:normAutofit/>
          </a:bodyPr>
          <a:lstStyle/>
          <a:p>
            <a:pPr lvl="1" algn="just"/>
            <a:r>
              <a:rPr lang="en-US" sz="2800" dirty="0">
                <a:latin typeface="Arial Narrow" panose="020B0606020202030204" pitchFamily="34" charset="0"/>
              </a:rPr>
              <a:t>Drafting ambiguity in Sections 4 and 5 of the ACA;</a:t>
            </a:r>
          </a:p>
          <a:p>
            <a:pPr marL="393192" lvl="1" indent="0" algn="just">
              <a:buNone/>
            </a:pPr>
            <a:endParaRPr lang="en-US" sz="2800" dirty="0">
              <a:latin typeface="Arial Narrow" panose="020B0606020202030204" pitchFamily="34" charset="0"/>
            </a:endParaRPr>
          </a:p>
          <a:p>
            <a:pPr lvl="1" algn="just"/>
            <a:r>
              <a:rPr lang="en-US" sz="2800" dirty="0">
                <a:latin typeface="Arial Narrow" panose="020B0606020202030204" pitchFamily="34" charset="0"/>
              </a:rPr>
              <a:t>Failure to actualize FGN’s policy to make Nigeria an attractive arbitration forum</a:t>
            </a:r>
          </a:p>
          <a:p>
            <a:pPr lvl="1" algn="just"/>
            <a:endParaRPr lang="en-US" sz="2800" dirty="0">
              <a:latin typeface="Arial Narrow" panose="020B0606020202030204" pitchFamily="34" charset="0"/>
            </a:endParaRPr>
          </a:p>
          <a:p>
            <a:pPr lvl="1" algn="just"/>
            <a:r>
              <a:rPr lang="en-US" sz="2800" dirty="0">
                <a:latin typeface="Arial Narrow" panose="020B0606020202030204" pitchFamily="34" charset="0"/>
              </a:rPr>
              <a:t>A perception that Nigeria’s arbitration laws and practices are antiquated, that is, does not take account of modern business practices, and not friendly to the requirements of international commercial arbitration.</a:t>
            </a:r>
          </a:p>
        </p:txBody>
      </p:sp>
      <p:sp>
        <p:nvSpPr>
          <p:cNvPr id="4" name="Date Placeholder 3"/>
          <p:cNvSpPr>
            <a:spLocks noGrp="1"/>
          </p:cNvSpPr>
          <p:nvPr>
            <p:ph type="dt" sz="half" idx="10"/>
          </p:nvPr>
        </p:nvSpPr>
        <p:spPr/>
        <p:txBody>
          <a:bodyPr/>
          <a:lstStyle/>
          <a:p>
            <a:fld id="{3BAECAF1-DF90-4082-BD74-802C6E9225E4}" type="datetime3">
              <a:rPr lang="en-US" smtClean="0"/>
              <a:pPr/>
              <a:t>14 November 2022</a:t>
            </a:fld>
            <a:endParaRPr lang="en-US" dirty="0"/>
          </a:p>
        </p:txBody>
      </p:sp>
      <p:sp>
        <p:nvSpPr>
          <p:cNvPr id="6" name="Footer Placeholder 5"/>
          <p:cNvSpPr>
            <a:spLocks noGrp="1"/>
          </p:cNvSpPr>
          <p:nvPr>
            <p:ph type="ftr" sz="quarter" idx="11"/>
          </p:nvPr>
        </p:nvSpPr>
        <p:spPr/>
        <p:txBody>
          <a:bodyPr/>
          <a:lstStyle/>
          <a:p>
            <a:r>
              <a:rPr lang="en-US" dirty="0"/>
              <a:t>Funmi Roberts, LL.M, </a:t>
            </a:r>
            <a:r>
              <a:rPr lang="en-US" dirty="0" err="1"/>
              <a:t>C.Arb;F.IoD</a:t>
            </a:r>
            <a:endParaRPr lang="en-US" dirty="0"/>
          </a:p>
        </p:txBody>
      </p:sp>
      <p:sp>
        <p:nvSpPr>
          <p:cNvPr id="7" name="Slide Number Placeholder 6"/>
          <p:cNvSpPr>
            <a:spLocks noGrp="1"/>
          </p:cNvSpPr>
          <p:nvPr>
            <p:ph type="sldNum" sz="quarter" idx="12"/>
          </p:nvPr>
        </p:nvSpPr>
        <p:spPr/>
        <p:txBody>
          <a:bodyPr/>
          <a:lstStyle/>
          <a:p>
            <a:fld id="{1C24EE8E-FE30-4228-9B82-BF61A6B5BD49}" type="slidenum">
              <a:rPr lang="en-US" smtClean="0"/>
              <a:pPr/>
              <a:t>6</a:t>
            </a:fld>
            <a:endParaRPr lang="en-US" dirty="0"/>
          </a:p>
        </p:txBody>
      </p:sp>
      <p:pic>
        <p:nvPicPr>
          <p:cNvPr id="8" name="Picture 7" descr="FRC LOGO"/>
          <p:cNvPicPr/>
          <p:nvPr/>
        </p:nvPicPr>
        <p:blipFill>
          <a:blip r:embed="rId2" cstate="print"/>
          <a:srcRect/>
          <a:stretch>
            <a:fillRect/>
          </a:stretch>
        </p:blipFill>
        <p:spPr bwMode="auto">
          <a:xfrm>
            <a:off x="0" y="6248400"/>
            <a:ext cx="1320800" cy="387350"/>
          </a:xfrm>
          <a:prstGeom prst="rect">
            <a:avLst/>
          </a:prstGeom>
          <a:noFill/>
          <a:ln w="9525">
            <a:noFill/>
            <a:miter lim="800000"/>
            <a:headEnd/>
            <a:tailEnd/>
          </a:ln>
        </p:spPr>
      </p:pic>
      <p:pic>
        <p:nvPicPr>
          <p:cNvPr id="9" name="Picture 8"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4284818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b="1" dirty="0">
                <a:effectLst/>
                <a:latin typeface="Arial Narrow" panose="020B0606020202030204" pitchFamily="34" charset="0"/>
              </a:rPr>
              <a:t>PREVIOUS ATTEMPT AT REFORM OF ACA </a:t>
            </a:r>
            <a:r>
              <a:rPr lang="en-US" sz="2400" b="1" dirty="0">
                <a:effectLst/>
                <a:latin typeface="Arial Narrow" panose="020B0606020202030204" pitchFamily="34" charset="0"/>
              </a:rPr>
              <a:t>(</a:t>
            </a:r>
            <a:r>
              <a:rPr lang="en-US" sz="2400" b="1" dirty="0">
                <a:effectLst/>
              </a:rPr>
              <a:t>Contd)</a:t>
            </a:r>
            <a:endParaRPr lang="en-US" sz="2400" b="1" dirty="0"/>
          </a:p>
        </p:txBody>
      </p:sp>
      <p:sp>
        <p:nvSpPr>
          <p:cNvPr id="2" name="Content Placeholder 1"/>
          <p:cNvSpPr>
            <a:spLocks noGrp="1"/>
          </p:cNvSpPr>
          <p:nvPr>
            <p:ph idx="1"/>
          </p:nvPr>
        </p:nvSpPr>
        <p:spPr/>
        <p:txBody>
          <a:bodyPr>
            <a:normAutofit lnSpcReduction="10000"/>
          </a:bodyPr>
          <a:lstStyle/>
          <a:p>
            <a:pPr algn="just"/>
            <a:r>
              <a:rPr lang="en-US" sz="2600" dirty="0">
                <a:latin typeface="Arial Narrow" panose="020B0606020202030204" pitchFamily="34" charset="0"/>
              </a:rPr>
              <a:t>The work of the Orojo Committee culminated in two draft legislations:</a:t>
            </a:r>
          </a:p>
          <a:p>
            <a:pPr lvl="3" algn="just"/>
            <a:r>
              <a:rPr lang="en-US" sz="2600" dirty="0">
                <a:latin typeface="Arial Narrow" panose="020B0606020202030204" pitchFamily="34" charset="0"/>
              </a:rPr>
              <a:t>A Bill For The Re-enactment Of The Federal Arbitration And Conciliation Act (the Orojo Bill); and</a:t>
            </a:r>
          </a:p>
          <a:p>
            <a:pPr lvl="3" algn="just"/>
            <a:r>
              <a:rPr lang="en-US" sz="2600" dirty="0">
                <a:latin typeface="Arial Narrow" panose="020B0606020202030204" pitchFamily="34" charset="0"/>
              </a:rPr>
              <a:t>A Uniform State Arbitration and Conciliation Law (expected to be adopted by the States of the Federal Republic of Nigeria).</a:t>
            </a:r>
          </a:p>
          <a:p>
            <a:pPr algn="just"/>
            <a:endParaRPr lang="en-US" sz="2400" dirty="0">
              <a:latin typeface="Arial Narrow" panose="020B0606020202030204" pitchFamily="34" charset="0"/>
            </a:endParaRPr>
          </a:p>
          <a:p>
            <a:pPr algn="just"/>
            <a:r>
              <a:rPr lang="en-US" sz="2400" dirty="0">
                <a:latin typeface="Arial Narrow" panose="020B0606020202030204" pitchFamily="34" charset="0"/>
              </a:rPr>
              <a:t>Although fully supported by the arbitration community in Nigeria the Orojo Bill (HB 285) did not go past the 1</a:t>
            </a:r>
            <a:r>
              <a:rPr lang="en-US" sz="2400" baseline="30000" dirty="0">
                <a:latin typeface="Arial Narrow" panose="020B0606020202030204" pitchFamily="34" charset="0"/>
              </a:rPr>
              <a:t>st</a:t>
            </a:r>
            <a:r>
              <a:rPr lang="en-US" sz="2400" dirty="0">
                <a:latin typeface="Arial Narrow" panose="020B0606020202030204" pitchFamily="34" charset="0"/>
              </a:rPr>
              <a:t> reading in 2011 at the NASS;</a:t>
            </a:r>
          </a:p>
          <a:p>
            <a:pPr algn="just"/>
            <a:r>
              <a:rPr lang="en-US" sz="2400" dirty="0">
                <a:latin typeface="Arial Narrow" panose="020B0606020202030204" pitchFamily="34" charset="0"/>
              </a:rPr>
              <a:t>Thus, stuck with a fossilized ACA, enacted more than 29 years ago.</a:t>
            </a:r>
          </a:p>
          <a:p>
            <a:endParaRPr lang="en-US" dirty="0"/>
          </a:p>
        </p:txBody>
      </p:sp>
      <p:sp>
        <p:nvSpPr>
          <p:cNvPr id="3" name="Date Placeholder 2"/>
          <p:cNvSpPr>
            <a:spLocks noGrp="1"/>
          </p:cNvSpPr>
          <p:nvPr>
            <p:ph type="dt" sz="half" idx="10"/>
          </p:nvPr>
        </p:nvSpPr>
        <p:spPr/>
        <p:txBody>
          <a:bodyPr/>
          <a:lstStyle/>
          <a:p>
            <a:fld id="{C749712C-EE8C-4FC0-A0AC-7CD54AD45F7F}" type="datetime3">
              <a:rPr lang="en-US" smtClean="0"/>
              <a:pPr/>
              <a:t>14 November 2022</a:t>
            </a:fld>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7</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1033060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44548"/>
          </a:xfrm>
        </p:spPr>
        <p:txBody>
          <a:bodyPr>
            <a:noAutofit/>
          </a:bodyPr>
          <a:lstStyle/>
          <a:p>
            <a:pPr algn="ctr"/>
            <a:r>
              <a:rPr lang="en-US" sz="3600" b="1" dirty="0">
                <a:effectLst/>
                <a:latin typeface="Arial Narrow" panose="020B0606020202030204" pitchFamily="34" charset="0"/>
              </a:rPr>
              <a:t>CURRENT INITIATIVE AT REFORM</a:t>
            </a:r>
            <a:br>
              <a:rPr lang="en-US" sz="2800" dirty="0">
                <a:effectLst/>
                <a:latin typeface="Arial Narrow" panose="020B0606020202030204" pitchFamily="34" charset="0"/>
              </a:rPr>
            </a:br>
            <a:endParaRPr lang="en-US" sz="2800" dirty="0">
              <a:latin typeface="Arial Narrow" panose="020B0606020202030204" pitchFamily="34" charset="0"/>
            </a:endParaRPr>
          </a:p>
        </p:txBody>
      </p:sp>
      <p:sp>
        <p:nvSpPr>
          <p:cNvPr id="3" name="Content Placeholder 2"/>
          <p:cNvSpPr>
            <a:spLocks noGrp="1"/>
          </p:cNvSpPr>
          <p:nvPr>
            <p:ph idx="1"/>
          </p:nvPr>
        </p:nvSpPr>
        <p:spPr>
          <a:xfrm>
            <a:off x="628650" y="1600200"/>
            <a:ext cx="7886700" cy="4576763"/>
          </a:xfrm>
        </p:spPr>
        <p:txBody>
          <a:bodyPr>
            <a:normAutofit lnSpcReduction="10000"/>
          </a:bodyPr>
          <a:lstStyle/>
          <a:p>
            <a:r>
              <a:rPr lang="en-US" sz="2800" dirty="0">
                <a:latin typeface="Arial Narrow" panose="020B0606020202030204" pitchFamily="34" charset="0"/>
              </a:rPr>
              <a:t>Arbitration Community’s Initiative:</a:t>
            </a:r>
          </a:p>
          <a:p>
            <a:pPr lvl="1"/>
            <a:r>
              <a:rPr lang="en-US" sz="2800" dirty="0">
                <a:latin typeface="Arial Narrow" panose="020B0606020202030204" pitchFamily="34" charset="0"/>
              </a:rPr>
              <a:t>Establishment of National Committee on the Re-enactment of the ACA (‘the Committee’) with mandate to:</a:t>
            </a:r>
          </a:p>
          <a:p>
            <a:pPr lvl="2"/>
            <a:r>
              <a:rPr lang="en-US" sz="2400" dirty="0">
                <a:latin typeface="Arial Narrow" panose="020B0606020202030204" pitchFamily="34" charset="0"/>
              </a:rPr>
              <a:t>Review the Orojo Bill and bring it up to speed with current realities; and  </a:t>
            </a:r>
          </a:p>
          <a:p>
            <a:pPr lvl="2"/>
            <a:r>
              <a:rPr lang="en-US" sz="2400" dirty="0">
                <a:latin typeface="Arial Narrow" panose="020B0606020202030204" pitchFamily="34" charset="0"/>
              </a:rPr>
              <a:t>Ensure that it is passed by the National Assembly.</a:t>
            </a:r>
          </a:p>
          <a:p>
            <a:pPr marL="393192" lvl="1" indent="0">
              <a:buNone/>
            </a:pPr>
            <a:endParaRPr lang="en-US" sz="2400" dirty="0">
              <a:latin typeface="Arial Narrow" panose="020B0606020202030204" pitchFamily="34" charset="0"/>
            </a:endParaRPr>
          </a:p>
          <a:p>
            <a:pPr lvl="0"/>
            <a:r>
              <a:rPr lang="en-US" sz="2800" dirty="0">
                <a:latin typeface="Arial Narrow" panose="020B0606020202030204" pitchFamily="34" charset="0"/>
              </a:rPr>
              <a:t>Present company has the felicity of serving as the Chairman of the Committee;</a:t>
            </a:r>
          </a:p>
          <a:p>
            <a:pPr lvl="0"/>
            <a:r>
              <a:rPr lang="en-US" sz="2800" dirty="0">
                <a:latin typeface="Arial Narrow" panose="020B0606020202030204" pitchFamily="34" charset="0"/>
              </a:rPr>
              <a:t>Invitation to all arbitral institutions</a:t>
            </a:r>
          </a:p>
          <a:p>
            <a:pPr lvl="1"/>
            <a:r>
              <a:rPr lang="en-US" sz="2400" dirty="0">
                <a:latin typeface="Arial Narrow" panose="020B0606020202030204" pitchFamily="34" charset="0"/>
              </a:rPr>
              <a:t>NICARB’S Critical Role</a:t>
            </a:r>
          </a:p>
          <a:p>
            <a:endParaRPr lang="en-US" dirty="0"/>
          </a:p>
        </p:txBody>
      </p:sp>
      <p:sp>
        <p:nvSpPr>
          <p:cNvPr id="4" name="Date Placeholder 3"/>
          <p:cNvSpPr>
            <a:spLocks noGrp="1"/>
          </p:cNvSpPr>
          <p:nvPr>
            <p:ph type="dt" sz="half" idx="10"/>
          </p:nvPr>
        </p:nvSpPr>
        <p:spPr/>
        <p:txBody>
          <a:bodyPr/>
          <a:lstStyle/>
          <a:p>
            <a:fld id="{3BAECAF1-DF90-4082-BD74-802C6E9225E4}" type="datetime3">
              <a:rPr lang="en-US" smtClean="0"/>
              <a:pPr/>
              <a:t>14 November 2022</a:t>
            </a:fld>
            <a:endParaRPr lang="en-US" dirty="0"/>
          </a:p>
        </p:txBody>
      </p:sp>
      <p:sp>
        <p:nvSpPr>
          <p:cNvPr id="6" name="Footer Placeholder 5"/>
          <p:cNvSpPr>
            <a:spLocks noGrp="1"/>
          </p:cNvSpPr>
          <p:nvPr>
            <p:ph type="ftr" sz="quarter" idx="11"/>
          </p:nvPr>
        </p:nvSpPr>
        <p:spPr/>
        <p:txBody>
          <a:bodyPr/>
          <a:lstStyle/>
          <a:p>
            <a:r>
              <a:rPr lang="en-US" dirty="0"/>
              <a:t>Funmi Roberts, LL.M, </a:t>
            </a:r>
            <a:r>
              <a:rPr lang="en-US" dirty="0" err="1"/>
              <a:t>C.Arb;F.IoD</a:t>
            </a:r>
            <a:endParaRPr lang="en-US" dirty="0"/>
          </a:p>
        </p:txBody>
      </p:sp>
      <p:sp>
        <p:nvSpPr>
          <p:cNvPr id="7" name="Slide Number Placeholder 6"/>
          <p:cNvSpPr>
            <a:spLocks noGrp="1"/>
          </p:cNvSpPr>
          <p:nvPr>
            <p:ph type="sldNum" sz="quarter" idx="12"/>
          </p:nvPr>
        </p:nvSpPr>
        <p:spPr/>
        <p:txBody>
          <a:bodyPr/>
          <a:lstStyle/>
          <a:p>
            <a:fld id="{1C24EE8E-FE30-4228-9B82-BF61A6B5BD49}" type="slidenum">
              <a:rPr lang="en-US" smtClean="0"/>
              <a:pPr/>
              <a:t>8</a:t>
            </a:fld>
            <a:endParaRPr lang="en-US" dirty="0"/>
          </a:p>
        </p:txBody>
      </p:sp>
      <p:pic>
        <p:nvPicPr>
          <p:cNvPr id="8" name="Picture 7" descr="FRC LOGO"/>
          <p:cNvPicPr/>
          <p:nvPr/>
        </p:nvPicPr>
        <p:blipFill>
          <a:blip r:embed="rId2" cstate="print"/>
          <a:srcRect/>
          <a:stretch>
            <a:fillRect/>
          </a:stretch>
        </p:blipFill>
        <p:spPr bwMode="auto">
          <a:xfrm>
            <a:off x="0" y="6248400"/>
            <a:ext cx="1320800" cy="387350"/>
          </a:xfrm>
          <a:prstGeom prst="rect">
            <a:avLst/>
          </a:prstGeom>
          <a:noFill/>
          <a:ln w="9525">
            <a:noFill/>
            <a:miter lim="800000"/>
            <a:headEnd/>
            <a:tailEnd/>
          </a:ln>
        </p:spPr>
      </p:pic>
      <p:pic>
        <p:nvPicPr>
          <p:cNvPr id="9" name="Picture 8"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2144845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7886700" cy="930274"/>
          </a:xfrm>
        </p:spPr>
        <p:txBody>
          <a:bodyPr>
            <a:normAutofit/>
          </a:bodyPr>
          <a:lstStyle/>
          <a:p>
            <a:pPr algn="ctr"/>
            <a:r>
              <a:rPr lang="en-US" sz="2800" b="1" dirty="0">
                <a:effectLst/>
                <a:latin typeface="Arial Narrow" panose="020B0606020202030204" pitchFamily="34" charset="0"/>
              </a:rPr>
              <a:t>GENERAL POLICIES ADOPTED</a:t>
            </a:r>
            <a:endParaRPr lang="en-US" sz="2800" b="1" dirty="0">
              <a:latin typeface="Arial Narrow" panose="020B0606020202030204" pitchFamily="34" charset="0"/>
            </a:endParaRPr>
          </a:p>
        </p:txBody>
      </p:sp>
      <p:sp>
        <p:nvSpPr>
          <p:cNvPr id="2" name="Content Placeholder 1"/>
          <p:cNvSpPr>
            <a:spLocks noGrp="1"/>
          </p:cNvSpPr>
          <p:nvPr>
            <p:ph idx="1"/>
          </p:nvPr>
        </p:nvSpPr>
        <p:spPr>
          <a:xfrm>
            <a:off x="628650" y="1437483"/>
            <a:ext cx="7886700" cy="4739480"/>
          </a:xfrm>
        </p:spPr>
        <p:txBody>
          <a:bodyPr>
            <a:normAutofit fontScale="55000" lnSpcReduction="20000"/>
          </a:bodyPr>
          <a:lstStyle/>
          <a:p>
            <a:pPr algn="just"/>
            <a:endParaRPr lang="en-US" sz="5100" dirty="0">
              <a:latin typeface="Arial Narrow" panose="020B0606020202030204" pitchFamily="34" charset="0"/>
            </a:endParaRPr>
          </a:p>
          <a:p>
            <a:pPr algn="just"/>
            <a:r>
              <a:rPr lang="en-US" sz="5900" dirty="0">
                <a:latin typeface="Arial Narrow" panose="020B0606020202030204" pitchFamily="34" charset="0"/>
              </a:rPr>
              <a:t>General policies adopted by the Committee: </a:t>
            </a:r>
          </a:p>
          <a:p>
            <a:pPr marL="1078992" lvl="1" indent="-685800" algn="just"/>
            <a:r>
              <a:rPr lang="en-US" sz="3800" dirty="0">
                <a:latin typeface="Arial Narrow" panose="020B0606020202030204" pitchFamily="34" charset="0"/>
              </a:rPr>
              <a:t>UNCITRAL MODEL LAW, 1985 as amended in 2006</a:t>
            </a:r>
          </a:p>
          <a:p>
            <a:pPr marL="1078992" lvl="1" indent="-685800" algn="just"/>
            <a:r>
              <a:rPr lang="en-US" sz="3800" dirty="0">
                <a:latin typeface="Arial Narrow" panose="020B0606020202030204" pitchFamily="34" charset="0"/>
              </a:rPr>
              <a:t>Together with widely accepted innovations from other jurisdictions</a:t>
            </a:r>
          </a:p>
          <a:p>
            <a:pPr marL="1078992" lvl="1" indent="-685800" algn="just"/>
            <a:r>
              <a:rPr lang="en-US" sz="3800" dirty="0">
                <a:latin typeface="Arial Narrow" panose="020B0606020202030204" pitchFamily="34" charset="0"/>
              </a:rPr>
              <a:t>Situated within local context and local and global judicial activism.</a:t>
            </a:r>
          </a:p>
          <a:p>
            <a:pPr lvl="1" algn="just"/>
            <a:endParaRPr lang="en-US" sz="3800" dirty="0">
              <a:latin typeface="Arial Narrow" panose="020B0606020202030204" pitchFamily="34" charset="0"/>
            </a:endParaRPr>
          </a:p>
          <a:p>
            <a:pPr algn="just"/>
            <a:r>
              <a:rPr lang="en-US" sz="3800" dirty="0">
                <a:latin typeface="Arial Narrow" panose="020B0606020202030204" pitchFamily="34" charset="0"/>
              </a:rPr>
              <a:t>Very few provisions</a:t>
            </a:r>
            <a:r>
              <a:rPr lang="en-US" sz="3800" dirty="0">
                <a:solidFill>
                  <a:schemeClr val="accent2"/>
                </a:solidFill>
                <a:latin typeface="Arial Narrow" panose="020B0606020202030204" pitchFamily="34" charset="0"/>
              </a:rPr>
              <a:t> </a:t>
            </a:r>
            <a:r>
              <a:rPr lang="en-US" sz="3800" dirty="0">
                <a:latin typeface="Arial Narrow" panose="020B0606020202030204" pitchFamily="34" charset="0"/>
              </a:rPr>
              <a:t>of the Orojo Bill are left untouched.</a:t>
            </a:r>
          </a:p>
          <a:p>
            <a:pPr algn="just"/>
            <a:r>
              <a:rPr lang="en-US" sz="5100" dirty="0">
                <a:latin typeface="Arial Narrow" panose="020B0606020202030204" pitchFamily="34" charset="0"/>
              </a:rPr>
              <a:t>End product: </a:t>
            </a:r>
          </a:p>
          <a:p>
            <a:pPr marL="109728" indent="0" algn="just">
              <a:buNone/>
            </a:pPr>
            <a:r>
              <a:rPr lang="en-US" sz="5100" dirty="0">
                <a:solidFill>
                  <a:srgbClr val="FF0000"/>
                </a:solidFill>
                <a:latin typeface="Arial Narrow" panose="020B0606020202030204" pitchFamily="34" charset="0"/>
              </a:rPr>
              <a:t>Initial Bill: </a:t>
            </a:r>
            <a:r>
              <a:rPr lang="en-US" sz="5100" b="1" cap="small" dirty="0">
                <a:latin typeface="Arial Narrow" panose="020B0606020202030204" pitchFamily="34" charset="0"/>
              </a:rPr>
              <a:t>a bill for an act to repeal and re-enact the</a:t>
            </a:r>
            <a:r>
              <a:rPr lang="en-US" sz="5100" cap="small" dirty="0">
                <a:latin typeface="Arial Narrow" panose="020B0606020202030204" pitchFamily="34" charset="0"/>
              </a:rPr>
              <a:t> </a:t>
            </a:r>
            <a:r>
              <a:rPr lang="en-US" sz="5100" b="1" cap="small" dirty="0">
                <a:latin typeface="Arial Narrow" panose="020B0606020202030204" pitchFamily="34" charset="0"/>
              </a:rPr>
              <a:t>arbitration and conciliation act </a:t>
            </a:r>
          </a:p>
          <a:p>
            <a:pPr marL="109728" indent="0" algn="just">
              <a:buNone/>
            </a:pPr>
            <a:endParaRPr lang="en-US" sz="5100" dirty="0">
              <a:latin typeface="Arial Narrow" panose="020B0606020202030204" pitchFamily="34" charset="0"/>
            </a:endParaRPr>
          </a:p>
          <a:p>
            <a:pPr marL="109728" indent="0" algn="just">
              <a:buNone/>
            </a:pPr>
            <a:r>
              <a:rPr lang="en-US" sz="5100" b="1" dirty="0">
                <a:latin typeface="Arial Narrow" panose="020B0606020202030204" pitchFamily="34" charset="0"/>
              </a:rPr>
              <a:t>2</a:t>
            </a:r>
            <a:r>
              <a:rPr lang="en-US" sz="5100" b="1" baseline="30000" dirty="0">
                <a:latin typeface="Arial Narrow" panose="020B0606020202030204" pitchFamily="34" charset="0"/>
              </a:rPr>
              <a:t>nd</a:t>
            </a:r>
            <a:r>
              <a:rPr lang="en-US" sz="5100" b="1" dirty="0">
                <a:latin typeface="Arial Narrow" panose="020B0606020202030204" pitchFamily="34" charset="0"/>
              </a:rPr>
              <a:t> Bill: </a:t>
            </a:r>
            <a:r>
              <a:rPr lang="en-US" sz="4400" b="1" cap="small" dirty="0">
                <a:latin typeface="Arial Narrow" panose="020B0606020202030204" pitchFamily="34" charset="0"/>
              </a:rPr>
              <a:t>a bill for an act to repeal of the arbitration and </a:t>
            </a:r>
            <a:r>
              <a:rPr lang="en-US" sz="4400" b="1" cap="small" dirty="0">
                <a:solidFill>
                  <a:srgbClr val="FF0000"/>
                </a:solidFill>
                <a:latin typeface="Arial Narrow" panose="020B0606020202030204" pitchFamily="34" charset="0"/>
              </a:rPr>
              <a:t>conciliation</a:t>
            </a:r>
            <a:r>
              <a:rPr lang="en-US" sz="4400" b="1" cap="small" dirty="0">
                <a:latin typeface="Arial Narrow" panose="020B0606020202030204" pitchFamily="34" charset="0"/>
              </a:rPr>
              <a:t> act 1988 and enactment of the arbitration and </a:t>
            </a:r>
            <a:r>
              <a:rPr lang="en-US" sz="4400" b="1" cap="small" dirty="0">
                <a:solidFill>
                  <a:srgbClr val="FF0000"/>
                </a:solidFill>
                <a:latin typeface="Arial Narrow" panose="020B0606020202030204" pitchFamily="34" charset="0"/>
              </a:rPr>
              <a:t>mediation</a:t>
            </a:r>
            <a:r>
              <a:rPr lang="en-US" sz="4400" b="1" cap="small" dirty="0">
                <a:latin typeface="Arial Narrow" panose="020B0606020202030204" pitchFamily="34" charset="0"/>
              </a:rPr>
              <a:t> act </a:t>
            </a:r>
          </a:p>
          <a:p>
            <a:pPr marL="109728" indent="0" algn="just">
              <a:buNone/>
            </a:pPr>
            <a:endParaRPr lang="en-US" dirty="0"/>
          </a:p>
        </p:txBody>
      </p:sp>
      <p:sp>
        <p:nvSpPr>
          <p:cNvPr id="3" name="Date Placeholder 2"/>
          <p:cNvSpPr>
            <a:spLocks noGrp="1"/>
          </p:cNvSpPr>
          <p:nvPr>
            <p:ph type="dt" sz="half" idx="10"/>
          </p:nvPr>
        </p:nvSpPr>
        <p:spPr/>
        <p:txBody>
          <a:bodyPr/>
          <a:lstStyle/>
          <a:p>
            <a:fld id="{C749712C-EE8C-4FC0-A0AC-7CD54AD45F7F}" type="datetime3">
              <a:rPr lang="en-US" smtClean="0"/>
              <a:pPr/>
              <a:t>14 November 2022</a:t>
            </a:fld>
            <a:endParaRPr lang="en-US" dirty="0"/>
          </a:p>
        </p:txBody>
      </p:sp>
      <p:sp>
        <p:nvSpPr>
          <p:cNvPr id="4" name="Footer Placeholder 3"/>
          <p:cNvSpPr>
            <a:spLocks noGrp="1"/>
          </p:cNvSpPr>
          <p:nvPr>
            <p:ph type="ftr" sz="quarter" idx="11"/>
          </p:nvPr>
        </p:nvSpPr>
        <p:spPr/>
        <p:txBody>
          <a:bodyPr/>
          <a:lstStyle/>
          <a:p>
            <a:r>
              <a:rPr lang="en-US" dirty="0"/>
              <a:t>Funmi Roberts, LL.M, </a:t>
            </a:r>
            <a:r>
              <a:rPr lang="en-US" dirty="0" err="1"/>
              <a:t>C.Arb;F.IoD</a:t>
            </a:r>
            <a:endParaRPr lang="en-US" dirty="0"/>
          </a:p>
        </p:txBody>
      </p:sp>
      <p:sp>
        <p:nvSpPr>
          <p:cNvPr id="5" name="Slide Number Placeholder 4"/>
          <p:cNvSpPr>
            <a:spLocks noGrp="1"/>
          </p:cNvSpPr>
          <p:nvPr>
            <p:ph type="sldNum" sz="quarter" idx="12"/>
          </p:nvPr>
        </p:nvSpPr>
        <p:spPr/>
        <p:txBody>
          <a:bodyPr/>
          <a:lstStyle/>
          <a:p>
            <a:fld id="{1C24EE8E-FE30-4228-9B82-BF61A6B5BD49}" type="slidenum">
              <a:rPr lang="en-US" smtClean="0"/>
              <a:pPr/>
              <a:t>9</a:t>
            </a:fld>
            <a:endParaRPr lang="en-US" dirty="0"/>
          </a:p>
        </p:txBody>
      </p:sp>
      <p:pic>
        <p:nvPicPr>
          <p:cNvPr id="7" name="Picture 6" descr="FRC LOGO"/>
          <p:cNvPicPr/>
          <p:nvPr/>
        </p:nvPicPr>
        <p:blipFill>
          <a:blip r:embed="rId2" cstate="print"/>
          <a:srcRect/>
          <a:stretch>
            <a:fillRect/>
          </a:stretch>
        </p:blipFill>
        <p:spPr bwMode="auto">
          <a:xfrm>
            <a:off x="0" y="6214269"/>
            <a:ext cx="1320800" cy="387350"/>
          </a:xfrm>
          <a:prstGeom prst="rect">
            <a:avLst/>
          </a:prstGeom>
          <a:noFill/>
          <a:ln w="9525">
            <a:noFill/>
            <a:miter lim="800000"/>
            <a:headEnd/>
            <a:tailEnd/>
          </a:ln>
        </p:spPr>
      </p:pic>
    </p:spTree>
    <p:extLst>
      <p:ext uri="{BB962C8B-B14F-4D97-AF65-F5344CB8AC3E}">
        <p14:creationId xmlns:p14="http://schemas.microsoft.com/office/powerpoint/2010/main" val="3562518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5741</TotalTime>
  <Words>6253</Words>
  <Application>Microsoft Office PowerPoint</Application>
  <PresentationFormat>On-screen Show (4:3)</PresentationFormat>
  <Paragraphs>533</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Arial Narrow</vt:lpstr>
      <vt:lpstr>Calibri</vt:lpstr>
      <vt:lpstr>Calibri Light</vt:lpstr>
      <vt:lpstr>Wingdings</vt:lpstr>
      <vt:lpstr>Office Theme</vt:lpstr>
      <vt:lpstr> </vt:lpstr>
      <vt:lpstr>BRIEF HISTORY</vt:lpstr>
      <vt:lpstr>BRIEF HISTORY (Contd)</vt:lpstr>
      <vt:lpstr>PREVIOUS ATTEMPT AT REFORM OF ACA</vt:lpstr>
      <vt:lpstr>PREVIOUS ATTEMPT AT REFORM OF  ACA (CONTD) </vt:lpstr>
      <vt:lpstr>PREVIOUS ATTEMPT AT REFORM OF ACA (Contd) </vt:lpstr>
      <vt:lpstr>PREVIOUS ATTEMPT AT REFORM OF ACA (Contd)</vt:lpstr>
      <vt:lpstr>CURRENT INITIATIVE AT REFORM </vt:lpstr>
      <vt:lpstr>GENERAL POLICIES ADOPTED</vt:lpstr>
      <vt:lpstr>presentation format</vt:lpstr>
      <vt:lpstr>KEY DEFINITIONS (Contd) </vt:lpstr>
      <vt:lpstr> (key definitions Contd) </vt:lpstr>
      <vt:lpstr>key definitions (Contd)</vt:lpstr>
      <vt:lpstr>DEALING WITH EXISTING AMBIGUITIES: Sec 4 &amp; 5</vt:lpstr>
      <vt:lpstr>DEALING WITH EXISTING AMBIGUITIES (Contd): Costs </vt:lpstr>
      <vt:lpstr>DEALING WITH AMBIGUITIES (Contd): Setting aside of an award.</vt:lpstr>
      <vt:lpstr>PowerPoint Presentation</vt:lpstr>
      <vt:lpstr> STRENGTHENING POWERS OF THE ARBITRAL TRIBUNAL (Contd): Enhancing Power to rule on own jurisdiction (1) </vt:lpstr>
      <vt:lpstr> STRENGTHENING POWERS OF THE ARBITRAL TRIBUNAL (Contd): Enhancing Power to rule on own jurisdiction (2) </vt:lpstr>
      <vt:lpstr>STRENGTHENING POWERS OF ARBITRAL TRIBUNAL: Interim Measures of Protection- Courts (1)</vt:lpstr>
      <vt:lpstr>STRENGTHENING POWERS OF  ARBITRAL TRIBUNAL: Interim Measures of Protection (Contd) - Emergency Arbitrator To The Rescue! (1)</vt:lpstr>
      <vt:lpstr>STRENGTHENING POWERS OF  ARBITRAL TRIBUNAL: Interim Measures of Protection (Contd) - Emergency Arbitrator To The Rescue! (2)</vt:lpstr>
      <vt:lpstr>STRENGTHENING POWERS OF  ARBITRAL TRIBUNAL: Other Interim Measures of Protection (1)</vt:lpstr>
      <vt:lpstr>STRENGTHENING POWERS OF  ARBITRAL TRIBUNAL: Other Interim Measures of Protection (2)</vt:lpstr>
      <vt:lpstr>STRENGTHENING POWERS OF  ARBITRAL TRIBUNAL: Other Interim Measures of Protection (3)</vt:lpstr>
      <vt:lpstr>STRENGTHENING POWERS OF  ARBITRAL TRIBUNAL: Other Interim Measures of Protection (4)</vt:lpstr>
      <vt:lpstr>(3) STRENGTHENING POWERS OF  ARBITRAL TRIBUNAL: Other Interim Measures of Protection (5)</vt:lpstr>
      <vt:lpstr>strengthening powers of arbitral tribunal: Other Interim Measures of Protection (6)</vt:lpstr>
      <vt:lpstr>STRENGTHENING POWERS OF ARBITRAL TRIBUNAL: Other  Interim Measures of Protection- Preliminary Orders (7)</vt:lpstr>
      <vt:lpstr>STRENGTHENING POWERS OF ARBITRAL TRIBUNAL: Other Interim Measures of Protection-Preliminary Orders (8)</vt:lpstr>
      <vt:lpstr>strengthening powers of arbitral tribunal: Other Interim Measures of Protection (9)</vt:lpstr>
      <vt:lpstr> STRENGTHENING POWERS OF ARBITRAL TRIBUNAL: Other New Entrants </vt:lpstr>
      <vt:lpstr> PROTECTION MECHANISMS (IFO ARBITRATORS, APPOINTING AUTHORITIES/ARBITRAL INSTITUTIONS)(1) </vt:lpstr>
      <vt:lpstr> PROTECTION MECHANISMS (IFO ARBITRATORS, APPOINTING AUTHORITIES/ARBITRAL INSTITUTIONS) (2) </vt:lpstr>
      <vt:lpstr>PROTECTION MECHANISMS (IFO ARBITRATORS, APPOINTING AUTHORITIES/ARBITRAL INSTITUTIONS) (3)</vt:lpstr>
      <vt:lpstr>PROTECTION MECHANISMS (IFO ARBITRATORS, APPOINTING AUTHORITIES/ARBITRAL INSTITUTIONS) (4)</vt:lpstr>
      <vt:lpstr>AVOIDANCE/MINIMIZATION JUDICIAL INTERVENTION (1)</vt:lpstr>
      <vt:lpstr>AVOIDANCE/MINIMIZATION JUDICIAL INTERVENTION (2) </vt:lpstr>
      <vt:lpstr> AVOIDANCE/MINIMIZATION OF JUDICIAL INTERVENTION (3) Recourse against Award </vt:lpstr>
      <vt:lpstr> avoidance/minimization of judicial intervention (4) Recourse against Award (Contd)  </vt:lpstr>
      <vt:lpstr>AVOIDANCE/MINIMIZATION OF JUDICIAL INTERVENTION: Award Review Tribunal (ART) (1)</vt:lpstr>
      <vt:lpstr>AVOIDANCE /MINIMIZATION OF JUDICIAL INTERVENTION: Award Review Tribunal (2)</vt:lpstr>
      <vt:lpstr>AVOIDANCE /MINIMIZATION OF JUDICIAL INTERVENTION: Award Review Tribunal (3)</vt:lpstr>
      <vt:lpstr>JUDICIAL SUPPORT FOR ARBITRATION</vt:lpstr>
      <vt:lpstr>IMPLICATION OF THE AMA FOR DISPUTE SETTLEMENT IN NIGERIA (1)</vt:lpstr>
      <vt:lpstr>IMPLICATION OF THE AMA FOR DISPUTE SETTLEMENT IN NIGERIA (2)</vt:lpstr>
      <vt:lpstr> IMPLICATION OF THE AMA FOR DISPUTE SETTLEMENT IN NIGERIA. (3) </vt:lpstr>
      <vt:lpstr> IMPLICATION OF THE AMA FOR DISPUTE SETTLEMENT IN NIGERIA. (4) </vt:lpstr>
      <vt:lpstr>IMPLICATION OF THE AMA FOR DISPUTE SETTLEMENT IN NIGERIA. (5)</vt:lpstr>
      <vt:lpstr>IMPLICATION OF THE AMA FOR DISPUTE SETTLEMENT IN NIGERIA (5)</vt:lpstr>
      <vt:lpstr>IMPLICATION OF THE AMA FOR DISPUTE SETTLEMENT IN NIGERIA. (6)</vt:lpstr>
      <vt:lpstr>IMPLICATION OF THE AMA FOR DISPUTE SETTLEMENT IN NIGERIA: The Point! </vt:lpstr>
      <vt:lpstr> IMPLICATION OF THE AMA FOR DISPUTE SETTLEMENT IN NIGERIA.. The Point! (Contd) </vt:lpstr>
      <vt:lpstr> IMPLICATION OF THE AMA FOR DISPUTE SETTLEMENT IN NIGERIA.. The Point! (Contd) </vt:lpstr>
      <vt:lpstr>CONCLUSION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FRC-6</cp:lastModifiedBy>
  <cp:revision>420</cp:revision>
  <dcterms:created xsi:type="dcterms:W3CDTF">2012-06-02T05:44:41Z</dcterms:created>
  <dcterms:modified xsi:type="dcterms:W3CDTF">2022-11-14T10:25:35Z</dcterms:modified>
</cp:coreProperties>
</file>