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6"/>
  </p:notesMasterIdLst>
  <p:sldIdLst>
    <p:sldId id="272" r:id="rId3"/>
    <p:sldId id="277" r:id="rId4"/>
    <p:sldId id="278" r:id="rId5"/>
    <p:sldId id="280" r:id="rId6"/>
    <p:sldId id="279" r:id="rId7"/>
    <p:sldId id="281" r:id="rId8"/>
    <p:sldId id="282" r:id="rId9"/>
    <p:sldId id="271" r:id="rId10"/>
    <p:sldId id="270" r:id="rId11"/>
    <p:sldId id="283" r:id="rId12"/>
    <p:sldId id="285" r:id="rId13"/>
    <p:sldId id="284" r:id="rId14"/>
    <p:sldId id="268" r:id="rId15"/>
  </p:sldIdLst>
  <p:sldSz cx="12192000" cy="6858000"/>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p:cViewPr varScale="1">
        <p:scale>
          <a:sx n="159" d="100"/>
          <a:sy n="159" d="100"/>
        </p:scale>
        <p:origin x="44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689B3-259D-4A3E-AF17-5FBD76F0EF6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F651638-E6AD-4D50-84ED-F2DF10CB1F0C}">
      <dgm:prSet/>
      <dgm:spPr/>
      <dgm:t>
        <a:bodyPr/>
        <a:lstStyle/>
        <a:p>
          <a:r>
            <a:rPr lang="en-CA" dirty="0"/>
            <a:t>Notice of arbitration is sent by the claimant through the contract or the platform</a:t>
          </a:r>
          <a:endParaRPr lang="en-US" dirty="0"/>
        </a:p>
      </dgm:t>
    </dgm:pt>
    <dgm:pt modelId="{8C7EB7F7-054D-4B52-8ADB-C3DE87356814}" type="parTrans" cxnId="{7436A724-D6E6-4E93-9ABB-AADDF8E52A15}">
      <dgm:prSet/>
      <dgm:spPr/>
      <dgm:t>
        <a:bodyPr/>
        <a:lstStyle/>
        <a:p>
          <a:endParaRPr lang="en-US"/>
        </a:p>
      </dgm:t>
    </dgm:pt>
    <dgm:pt modelId="{B8051B21-C005-44BD-BC02-201F4CC7025C}" type="sibTrans" cxnId="{7436A724-D6E6-4E93-9ABB-AADDF8E52A15}">
      <dgm:prSet/>
      <dgm:spPr/>
      <dgm:t>
        <a:bodyPr/>
        <a:lstStyle/>
        <a:p>
          <a:endParaRPr lang="en-US"/>
        </a:p>
      </dgm:t>
    </dgm:pt>
    <dgm:pt modelId="{9956F49B-8C26-4693-9262-50786B5EB7AA}">
      <dgm:prSet/>
      <dgm:spPr/>
      <dgm:t>
        <a:bodyPr/>
        <a:lstStyle/>
        <a:p>
          <a:r>
            <a:rPr lang="en-CA"/>
            <a:t>Appointment of arbitrator: </a:t>
          </a:r>
          <a:endParaRPr lang="en-US"/>
        </a:p>
      </dgm:t>
    </dgm:pt>
    <dgm:pt modelId="{D98B5639-2DE9-4144-A874-56C502B87C82}" type="parTrans" cxnId="{9D744E26-ECB9-4386-B6C8-0FFAB8B37F89}">
      <dgm:prSet/>
      <dgm:spPr/>
      <dgm:t>
        <a:bodyPr/>
        <a:lstStyle/>
        <a:p>
          <a:endParaRPr lang="en-US"/>
        </a:p>
      </dgm:t>
    </dgm:pt>
    <dgm:pt modelId="{B44153E0-50AA-4A77-AB79-51B5C262A02E}" type="sibTrans" cxnId="{9D744E26-ECB9-4386-B6C8-0FFAB8B37F89}">
      <dgm:prSet/>
      <dgm:spPr/>
      <dgm:t>
        <a:bodyPr/>
        <a:lstStyle/>
        <a:p>
          <a:endParaRPr lang="en-US"/>
        </a:p>
      </dgm:t>
    </dgm:pt>
    <dgm:pt modelId="{6F707C6A-D5A7-4E48-B082-69ED85D2F0E9}">
      <dgm:prSet/>
      <dgm:spPr/>
      <dgm:t>
        <a:bodyPr/>
        <a:lstStyle/>
        <a:p>
          <a:r>
            <a:rPr lang="en-CA" dirty="0"/>
            <a:t>Can be chosen randomly or by algorithms (Anonymous or  not) (Kleros)</a:t>
          </a:r>
          <a:endParaRPr lang="en-US" dirty="0"/>
        </a:p>
      </dgm:t>
    </dgm:pt>
    <dgm:pt modelId="{B47CE0E1-EBA5-4F6D-BE9D-402C4DA76793}" type="parTrans" cxnId="{43ECA292-8905-41BB-A4BC-72F5D4929BE4}">
      <dgm:prSet/>
      <dgm:spPr/>
      <dgm:t>
        <a:bodyPr/>
        <a:lstStyle/>
        <a:p>
          <a:endParaRPr lang="en-US"/>
        </a:p>
      </dgm:t>
    </dgm:pt>
    <dgm:pt modelId="{22EF5DF2-5C00-4E8D-81DE-4659ADE73365}" type="sibTrans" cxnId="{43ECA292-8905-41BB-A4BC-72F5D4929BE4}">
      <dgm:prSet/>
      <dgm:spPr/>
      <dgm:t>
        <a:bodyPr/>
        <a:lstStyle/>
        <a:p>
          <a:endParaRPr lang="en-US"/>
        </a:p>
      </dgm:t>
    </dgm:pt>
    <dgm:pt modelId="{FC824381-A452-4A87-8F85-BA0E837BECA8}">
      <dgm:prSet/>
      <dgm:spPr/>
      <dgm:t>
        <a:bodyPr/>
        <a:lstStyle/>
        <a:p>
          <a:r>
            <a:rPr lang="en-CA" dirty="0"/>
            <a:t>Appointed by the parties among a panel of arbitrators on the platform (</a:t>
          </a:r>
          <a:r>
            <a:rPr lang="fr-CA" b="0" i="0" dirty="0" err="1"/>
            <a:t>Jur</a:t>
          </a:r>
          <a:r>
            <a:rPr lang="fr-CA" b="0" i="0" dirty="0"/>
            <a:t>)</a:t>
          </a:r>
          <a:endParaRPr lang="en-US" dirty="0"/>
        </a:p>
      </dgm:t>
    </dgm:pt>
    <dgm:pt modelId="{41C1E651-879A-47D1-B7FF-D3B35DBC2BA7}" type="parTrans" cxnId="{B7F6A70C-D056-4069-9B18-4A5D566242B3}">
      <dgm:prSet/>
      <dgm:spPr/>
      <dgm:t>
        <a:bodyPr/>
        <a:lstStyle/>
        <a:p>
          <a:endParaRPr lang="en-US"/>
        </a:p>
      </dgm:t>
    </dgm:pt>
    <dgm:pt modelId="{681970E1-1186-440D-A672-2163A5DEE63B}" type="sibTrans" cxnId="{B7F6A70C-D056-4069-9B18-4A5D566242B3}">
      <dgm:prSet/>
      <dgm:spPr/>
      <dgm:t>
        <a:bodyPr/>
        <a:lstStyle/>
        <a:p>
          <a:endParaRPr lang="en-US"/>
        </a:p>
      </dgm:t>
    </dgm:pt>
    <dgm:pt modelId="{9671CB6A-894C-4EE6-A3C8-DF8334F9041E}">
      <dgm:prSet/>
      <dgm:spPr/>
      <dgm:t>
        <a:bodyPr/>
        <a:lstStyle/>
        <a:p>
          <a:r>
            <a:rPr lang="en-CA"/>
            <a:t>Proposed by the platform</a:t>
          </a:r>
          <a:endParaRPr lang="en-US"/>
        </a:p>
      </dgm:t>
    </dgm:pt>
    <dgm:pt modelId="{EB657619-BF87-41F6-996E-69C099A1124A}" type="parTrans" cxnId="{FAF31A2B-F413-4C1C-BA40-5D005A2FE3AB}">
      <dgm:prSet/>
      <dgm:spPr/>
      <dgm:t>
        <a:bodyPr/>
        <a:lstStyle/>
        <a:p>
          <a:endParaRPr lang="en-US"/>
        </a:p>
      </dgm:t>
    </dgm:pt>
    <dgm:pt modelId="{F9115F11-85D9-45D5-80C1-B2C795FF5EDB}" type="sibTrans" cxnId="{FAF31A2B-F413-4C1C-BA40-5D005A2FE3AB}">
      <dgm:prSet/>
      <dgm:spPr/>
      <dgm:t>
        <a:bodyPr/>
        <a:lstStyle/>
        <a:p>
          <a:endParaRPr lang="en-US"/>
        </a:p>
      </dgm:t>
    </dgm:pt>
    <dgm:pt modelId="{96C1DEFE-C9B2-4BFC-B34E-CC75AD37E8EE}">
      <dgm:prSet/>
      <dgm:spPr/>
      <dgm:t>
        <a:bodyPr/>
        <a:lstStyle/>
        <a:p>
          <a:r>
            <a:rPr lang="en-CA" dirty="0"/>
            <a:t>Funds are directly located in the smart contract or can be in escrow with the fees</a:t>
          </a:r>
          <a:endParaRPr lang="en-US" dirty="0"/>
        </a:p>
      </dgm:t>
    </dgm:pt>
    <dgm:pt modelId="{BF0AE5B9-3907-4D82-9AEB-AB025FD141C9}" type="parTrans" cxnId="{C761968C-2BEF-4FD2-BFF4-8B3EA7F34E63}">
      <dgm:prSet/>
      <dgm:spPr/>
      <dgm:t>
        <a:bodyPr/>
        <a:lstStyle/>
        <a:p>
          <a:endParaRPr lang="en-US"/>
        </a:p>
      </dgm:t>
    </dgm:pt>
    <dgm:pt modelId="{6662763A-655E-4D5A-94C6-DC54063E67E1}" type="sibTrans" cxnId="{C761968C-2BEF-4FD2-BFF4-8B3EA7F34E63}">
      <dgm:prSet/>
      <dgm:spPr/>
      <dgm:t>
        <a:bodyPr/>
        <a:lstStyle/>
        <a:p>
          <a:endParaRPr lang="en-US"/>
        </a:p>
      </dgm:t>
    </dgm:pt>
    <dgm:pt modelId="{9415B27E-A440-4649-8111-80BE8D4F2BC3}">
      <dgm:prSet/>
      <dgm:spPr/>
      <dgm:t>
        <a:bodyPr/>
        <a:lstStyle/>
        <a:p>
          <a:r>
            <a:rPr lang="en-CA" dirty="0"/>
            <a:t>Evidence and proceeding are submitted through the platform </a:t>
          </a:r>
          <a:r>
            <a:rPr lang="en-US" dirty="0"/>
            <a:t>automatically delivered to all stakeholders</a:t>
          </a:r>
          <a:r>
            <a:rPr lang="en-CA" dirty="0"/>
            <a:t> </a:t>
          </a:r>
          <a:endParaRPr lang="en-US" dirty="0"/>
        </a:p>
      </dgm:t>
    </dgm:pt>
    <dgm:pt modelId="{CF6B50E2-D24A-453F-9307-942F6F39F571}" type="parTrans" cxnId="{7D08A03B-76A7-41BF-A30D-EFF2AB76F3A4}">
      <dgm:prSet/>
      <dgm:spPr/>
      <dgm:t>
        <a:bodyPr/>
        <a:lstStyle/>
        <a:p>
          <a:endParaRPr lang="en-US"/>
        </a:p>
      </dgm:t>
    </dgm:pt>
    <dgm:pt modelId="{7E026114-D23D-4635-8BD6-B3DB70F6A3CC}" type="sibTrans" cxnId="{7D08A03B-76A7-41BF-A30D-EFF2AB76F3A4}">
      <dgm:prSet/>
      <dgm:spPr/>
      <dgm:t>
        <a:bodyPr/>
        <a:lstStyle/>
        <a:p>
          <a:endParaRPr lang="en-US"/>
        </a:p>
      </dgm:t>
    </dgm:pt>
    <dgm:pt modelId="{CD22F1DE-C397-44E6-9486-AB44B5D83164}">
      <dgm:prSet/>
      <dgm:spPr/>
      <dgm:t>
        <a:bodyPr/>
        <a:lstStyle/>
        <a:p>
          <a:r>
            <a:rPr lang="en-CA" dirty="0"/>
            <a:t>Arbitrator issue his/her decision and award is enforced</a:t>
          </a:r>
          <a:endParaRPr lang="en-US" dirty="0"/>
        </a:p>
      </dgm:t>
    </dgm:pt>
    <dgm:pt modelId="{76AABB8C-25C1-4069-8CC1-B14E1F350C28}" type="parTrans" cxnId="{E478DAD7-50A4-4E02-9242-C4E61CD25810}">
      <dgm:prSet/>
      <dgm:spPr/>
      <dgm:t>
        <a:bodyPr/>
        <a:lstStyle/>
        <a:p>
          <a:endParaRPr lang="en-US"/>
        </a:p>
      </dgm:t>
    </dgm:pt>
    <dgm:pt modelId="{BE44E021-456F-43C3-B111-8993E049A0DA}" type="sibTrans" cxnId="{E478DAD7-50A4-4E02-9242-C4E61CD25810}">
      <dgm:prSet/>
      <dgm:spPr/>
      <dgm:t>
        <a:bodyPr/>
        <a:lstStyle/>
        <a:p>
          <a:endParaRPr lang="en-US"/>
        </a:p>
      </dgm:t>
    </dgm:pt>
    <dgm:pt modelId="{E3791AD1-8EAA-4F87-A9F3-3392C8440D55}" type="pres">
      <dgm:prSet presAssocID="{2C7689B3-259D-4A3E-AF17-5FBD76F0EF61}" presName="linear" presStyleCnt="0">
        <dgm:presLayoutVars>
          <dgm:animLvl val="lvl"/>
          <dgm:resizeHandles val="exact"/>
        </dgm:presLayoutVars>
      </dgm:prSet>
      <dgm:spPr/>
    </dgm:pt>
    <dgm:pt modelId="{17EE54A7-9A77-4A60-9254-D6B81063BD6D}" type="pres">
      <dgm:prSet presAssocID="{2F651638-E6AD-4D50-84ED-F2DF10CB1F0C}" presName="parentText" presStyleLbl="node1" presStyleIdx="0" presStyleCnt="5" custScaleY="169479" custLinFactY="-50331" custLinFactNeighborX="-422" custLinFactNeighborY="-100000">
        <dgm:presLayoutVars>
          <dgm:chMax val="0"/>
          <dgm:bulletEnabled val="1"/>
        </dgm:presLayoutVars>
      </dgm:prSet>
      <dgm:spPr/>
    </dgm:pt>
    <dgm:pt modelId="{A19E1A4A-12BD-4508-9DB4-EB1F231AD808}" type="pres">
      <dgm:prSet presAssocID="{B8051B21-C005-44BD-BC02-201F4CC7025C}" presName="spacer" presStyleCnt="0"/>
      <dgm:spPr/>
    </dgm:pt>
    <dgm:pt modelId="{BE37D5C7-7FD6-40A0-8B07-78712D420E76}" type="pres">
      <dgm:prSet presAssocID="{9956F49B-8C26-4693-9262-50786B5EB7AA}" presName="parentText" presStyleLbl="node1" presStyleIdx="1" presStyleCnt="5" custScaleY="133129" custLinFactNeighborX="-84" custLinFactNeighborY="-28215">
        <dgm:presLayoutVars>
          <dgm:chMax val="0"/>
          <dgm:bulletEnabled val="1"/>
        </dgm:presLayoutVars>
      </dgm:prSet>
      <dgm:spPr/>
    </dgm:pt>
    <dgm:pt modelId="{DDF744F3-1763-49DF-B106-4BEA42CEC03F}" type="pres">
      <dgm:prSet presAssocID="{9956F49B-8C26-4693-9262-50786B5EB7AA}" presName="childText" presStyleLbl="revTx" presStyleIdx="0" presStyleCnt="1">
        <dgm:presLayoutVars>
          <dgm:bulletEnabled val="1"/>
        </dgm:presLayoutVars>
      </dgm:prSet>
      <dgm:spPr/>
    </dgm:pt>
    <dgm:pt modelId="{2FCCD56D-9A8A-4831-BCAB-CAF001880A98}" type="pres">
      <dgm:prSet presAssocID="{96C1DEFE-C9B2-4BFC-B34E-CC75AD37E8EE}" presName="parentText" presStyleLbl="node1" presStyleIdx="2" presStyleCnt="5" custScaleY="174273">
        <dgm:presLayoutVars>
          <dgm:chMax val="0"/>
          <dgm:bulletEnabled val="1"/>
        </dgm:presLayoutVars>
      </dgm:prSet>
      <dgm:spPr/>
    </dgm:pt>
    <dgm:pt modelId="{E7E35DBA-39BF-4DD4-BC3E-1B40B0639A9D}" type="pres">
      <dgm:prSet presAssocID="{6662763A-655E-4D5A-94C6-DC54063E67E1}" presName="spacer" presStyleCnt="0"/>
      <dgm:spPr/>
    </dgm:pt>
    <dgm:pt modelId="{3E71DC51-51D9-45AE-B661-C62172262607}" type="pres">
      <dgm:prSet presAssocID="{9415B27E-A440-4649-8111-80BE8D4F2BC3}" presName="parentText" presStyleLbl="node1" presStyleIdx="3" presStyleCnt="5" custScaleY="168197">
        <dgm:presLayoutVars>
          <dgm:chMax val="0"/>
          <dgm:bulletEnabled val="1"/>
        </dgm:presLayoutVars>
      </dgm:prSet>
      <dgm:spPr/>
    </dgm:pt>
    <dgm:pt modelId="{DF2C01E0-F035-4B21-8304-2929C99D5446}" type="pres">
      <dgm:prSet presAssocID="{7E026114-D23D-4635-8BD6-B3DB70F6A3CC}" presName="spacer" presStyleCnt="0"/>
      <dgm:spPr/>
    </dgm:pt>
    <dgm:pt modelId="{D775FB93-0C09-45B0-A55A-E4C46D6C4F60}" type="pres">
      <dgm:prSet presAssocID="{CD22F1DE-C397-44E6-9486-AB44B5D83164}" presName="parentText" presStyleLbl="node1" presStyleIdx="4" presStyleCnt="5" custLinFactY="33189" custLinFactNeighborX="-155" custLinFactNeighborY="100000">
        <dgm:presLayoutVars>
          <dgm:chMax val="0"/>
          <dgm:bulletEnabled val="1"/>
        </dgm:presLayoutVars>
      </dgm:prSet>
      <dgm:spPr/>
    </dgm:pt>
  </dgm:ptLst>
  <dgm:cxnLst>
    <dgm:cxn modelId="{B7F6A70C-D056-4069-9B18-4A5D566242B3}" srcId="{9956F49B-8C26-4693-9262-50786B5EB7AA}" destId="{FC824381-A452-4A87-8F85-BA0E837BECA8}" srcOrd="1" destOrd="0" parTransId="{41C1E651-879A-47D1-B7FF-D3B35DBC2BA7}" sibTransId="{681970E1-1186-440D-A672-2163A5DEE63B}"/>
    <dgm:cxn modelId="{7436A724-D6E6-4E93-9ABB-AADDF8E52A15}" srcId="{2C7689B3-259D-4A3E-AF17-5FBD76F0EF61}" destId="{2F651638-E6AD-4D50-84ED-F2DF10CB1F0C}" srcOrd="0" destOrd="0" parTransId="{8C7EB7F7-054D-4B52-8ADB-C3DE87356814}" sibTransId="{B8051B21-C005-44BD-BC02-201F4CC7025C}"/>
    <dgm:cxn modelId="{9D744E26-ECB9-4386-B6C8-0FFAB8B37F89}" srcId="{2C7689B3-259D-4A3E-AF17-5FBD76F0EF61}" destId="{9956F49B-8C26-4693-9262-50786B5EB7AA}" srcOrd="1" destOrd="0" parTransId="{D98B5639-2DE9-4144-A874-56C502B87C82}" sibTransId="{B44153E0-50AA-4A77-AB79-51B5C262A02E}"/>
    <dgm:cxn modelId="{FAF31A2B-F413-4C1C-BA40-5D005A2FE3AB}" srcId="{9956F49B-8C26-4693-9262-50786B5EB7AA}" destId="{9671CB6A-894C-4EE6-A3C8-DF8334F9041E}" srcOrd="2" destOrd="0" parTransId="{EB657619-BF87-41F6-996E-69C099A1124A}" sibTransId="{F9115F11-85D9-45D5-80C1-B2C795FF5EDB}"/>
    <dgm:cxn modelId="{EB29B32F-2442-4647-8E10-B587371721F2}" type="presOf" srcId="{6F707C6A-D5A7-4E48-B082-69ED85D2F0E9}" destId="{DDF744F3-1763-49DF-B106-4BEA42CEC03F}" srcOrd="0" destOrd="0" presId="urn:microsoft.com/office/officeart/2005/8/layout/vList2"/>
    <dgm:cxn modelId="{5DDF1D33-5D86-42F7-B2CE-B242BCA37668}" type="presOf" srcId="{2C7689B3-259D-4A3E-AF17-5FBD76F0EF61}" destId="{E3791AD1-8EAA-4F87-A9F3-3392C8440D55}" srcOrd="0" destOrd="0" presId="urn:microsoft.com/office/officeart/2005/8/layout/vList2"/>
    <dgm:cxn modelId="{7D08A03B-76A7-41BF-A30D-EFF2AB76F3A4}" srcId="{2C7689B3-259D-4A3E-AF17-5FBD76F0EF61}" destId="{9415B27E-A440-4649-8111-80BE8D4F2BC3}" srcOrd="3" destOrd="0" parTransId="{CF6B50E2-D24A-453F-9307-942F6F39F571}" sibTransId="{7E026114-D23D-4635-8BD6-B3DB70F6A3CC}"/>
    <dgm:cxn modelId="{7766B269-0C94-4F99-BE81-FEDCE330CB41}" type="presOf" srcId="{CD22F1DE-C397-44E6-9486-AB44B5D83164}" destId="{D775FB93-0C09-45B0-A55A-E4C46D6C4F60}" srcOrd="0" destOrd="0" presId="urn:microsoft.com/office/officeart/2005/8/layout/vList2"/>
    <dgm:cxn modelId="{66A8606B-AF8A-4A13-9138-65CE44AEF76A}" type="presOf" srcId="{FC824381-A452-4A87-8F85-BA0E837BECA8}" destId="{DDF744F3-1763-49DF-B106-4BEA42CEC03F}" srcOrd="0" destOrd="1" presId="urn:microsoft.com/office/officeart/2005/8/layout/vList2"/>
    <dgm:cxn modelId="{3AB3BF6B-26AB-4D25-B788-716AF4C9B144}" type="presOf" srcId="{2F651638-E6AD-4D50-84ED-F2DF10CB1F0C}" destId="{17EE54A7-9A77-4A60-9254-D6B81063BD6D}" srcOrd="0" destOrd="0" presId="urn:microsoft.com/office/officeart/2005/8/layout/vList2"/>
    <dgm:cxn modelId="{81A20652-9AA3-4158-AB80-4D5974B7B9C2}" type="presOf" srcId="{9415B27E-A440-4649-8111-80BE8D4F2BC3}" destId="{3E71DC51-51D9-45AE-B661-C62172262607}" srcOrd="0" destOrd="0" presId="urn:microsoft.com/office/officeart/2005/8/layout/vList2"/>
    <dgm:cxn modelId="{D55C5852-AE8C-4846-9716-1187DCEDB2A8}" type="presOf" srcId="{9956F49B-8C26-4693-9262-50786B5EB7AA}" destId="{BE37D5C7-7FD6-40A0-8B07-78712D420E76}" srcOrd="0" destOrd="0" presId="urn:microsoft.com/office/officeart/2005/8/layout/vList2"/>
    <dgm:cxn modelId="{9AC35881-3E57-4723-A8A8-FE73E1F0E71A}" type="presOf" srcId="{96C1DEFE-C9B2-4BFC-B34E-CC75AD37E8EE}" destId="{2FCCD56D-9A8A-4831-BCAB-CAF001880A98}" srcOrd="0" destOrd="0" presId="urn:microsoft.com/office/officeart/2005/8/layout/vList2"/>
    <dgm:cxn modelId="{C761968C-2BEF-4FD2-BFF4-8B3EA7F34E63}" srcId="{2C7689B3-259D-4A3E-AF17-5FBD76F0EF61}" destId="{96C1DEFE-C9B2-4BFC-B34E-CC75AD37E8EE}" srcOrd="2" destOrd="0" parTransId="{BF0AE5B9-3907-4D82-9AEB-AB025FD141C9}" sibTransId="{6662763A-655E-4D5A-94C6-DC54063E67E1}"/>
    <dgm:cxn modelId="{43ECA292-8905-41BB-A4BC-72F5D4929BE4}" srcId="{9956F49B-8C26-4693-9262-50786B5EB7AA}" destId="{6F707C6A-D5A7-4E48-B082-69ED85D2F0E9}" srcOrd="0" destOrd="0" parTransId="{B47CE0E1-EBA5-4F6D-BE9D-402C4DA76793}" sibTransId="{22EF5DF2-5C00-4E8D-81DE-4659ADE73365}"/>
    <dgm:cxn modelId="{2BC5EBAD-AE7D-4805-8E83-4C89325FF46E}" type="presOf" srcId="{9671CB6A-894C-4EE6-A3C8-DF8334F9041E}" destId="{DDF744F3-1763-49DF-B106-4BEA42CEC03F}" srcOrd="0" destOrd="2" presId="urn:microsoft.com/office/officeart/2005/8/layout/vList2"/>
    <dgm:cxn modelId="{E478DAD7-50A4-4E02-9242-C4E61CD25810}" srcId="{2C7689B3-259D-4A3E-AF17-5FBD76F0EF61}" destId="{CD22F1DE-C397-44E6-9486-AB44B5D83164}" srcOrd="4" destOrd="0" parTransId="{76AABB8C-25C1-4069-8CC1-B14E1F350C28}" sibTransId="{BE44E021-456F-43C3-B111-8993E049A0DA}"/>
    <dgm:cxn modelId="{5C10F0FA-8080-47D6-A8EE-3853D7030703}" type="presParOf" srcId="{E3791AD1-8EAA-4F87-A9F3-3392C8440D55}" destId="{17EE54A7-9A77-4A60-9254-D6B81063BD6D}" srcOrd="0" destOrd="0" presId="urn:microsoft.com/office/officeart/2005/8/layout/vList2"/>
    <dgm:cxn modelId="{56E06767-D835-4F07-97F1-F70E73DCADF2}" type="presParOf" srcId="{E3791AD1-8EAA-4F87-A9F3-3392C8440D55}" destId="{A19E1A4A-12BD-4508-9DB4-EB1F231AD808}" srcOrd="1" destOrd="0" presId="urn:microsoft.com/office/officeart/2005/8/layout/vList2"/>
    <dgm:cxn modelId="{79D8E36D-8DF8-4EA1-A333-D73669C435C6}" type="presParOf" srcId="{E3791AD1-8EAA-4F87-A9F3-3392C8440D55}" destId="{BE37D5C7-7FD6-40A0-8B07-78712D420E76}" srcOrd="2" destOrd="0" presId="urn:microsoft.com/office/officeart/2005/8/layout/vList2"/>
    <dgm:cxn modelId="{51006C3C-094B-4EB7-B29E-0A84C8C45603}" type="presParOf" srcId="{E3791AD1-8EAA-4F87-A9F3-3392C8440D55}" destId="{DDF744F3-1763-49DF-B106-4BEA42CEC03F}" srcOrd="3" destOrd="0" presId="urn:microsoft.com/office/officeart/2005/8/layout/vList2"/>
    <dgm:cxn modelId="{CE930448-F3FE-491B-957D-45DFFC31BE17}" type="presParOf" srcId="{E3791AD1-8EAA-4F87-A9F3-3392C8440D55}" destId="{2FCCD56D-9A8A-4831-BCAB-CAF001880A98}" srcOrd="4" destOrd="0" presId="urn:microsoft.com/office/officeart/2005/8/layout/vList2"/>
    <dgm:cxn modelId="{F653AB0B-7E71-4941-ADA4-D67F1C912EE4}" type="presParOf" srcId="{E3791AD1-8EAA-4F87-A9F3-3392C8440D55}" destId="{E7E35DBA-39BF-4DD4-BC3E-1B40B0639A9D}" srcOrd="5" destOrd="0" presId="urn:microsoft.com/office/officeart/2005/8/layout/vList2"/>
    <dgm:cxn modelId="{46E76854-EBE7-431A-8BCD-585D11AF60A3}" type="presParOf" srcId="{E3791AD1-8EAA-4F87-A9F3-3392C8440D55}" destId="{3E71DC51-51D9-45AE-B661-C62172262607}" srcOrd="6" destOrd="0" presId="urn:microsoft.com/office/officeart/2005/8/layout/vList2"/>
    <dgm:cxn modelId="{D7211E27-C391-47CE-9FA6-DFE8A5892846}" type="presParOf" srcId="{E3791AD1-8EAA-4F87-A9F3-3392C8440D55}" destId="{DF2C01E0-F035-4B21-8304-2929C99D5446}" srcOrd="7" destOrd="0" presId="urn:microsoft.com/office/officeart/2005/8/layout/vList2"/>
    <dgm:cxn modelId="{8426F129-889E-464B-9D5A-6A83FEED27E8}" type="presParOf" srcId="{E3791AD1-8EAA-4F87-A9F3-3392C8440D55}" destId="{D775FB93-0C09-45B0-A55A-E4C46D6C4F6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E54A7-9A77-4A60-9254-D6B81063BD6D}">
      <dsp:nvSpPr>
        <dsp:cNvPr id="0" name=""/>
        <dsp:cNvSpPr/>
      </dsp:nvSpPr>
      <dsp:spPr>
        <a:xfrm>
          <a:off x="0" y="0"/>
          <a:ext cx="10515600" cy="7723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Notice of arbitration is sent by the claimant through the contract or the platform</a:t>
          </a:r>
          <a:endParaRPr lang="en-US" sz="1900" kern="1200" dirty="0"/>
        </a:p>
      </dsp:txBody>
      <dsp:txXfrm>
        <a:off x="37703" y="37703"/>
        <a:ext cx="10440194" cy="696935"/>
      </dsp:txXfrm>
    </dsp:sp>
    <dsp:sp modelId="{BE37D5C7-7FD6-40A0-8B07-78712D420E76}">
      <dsp:nvSpPr>
        <dsp:cNvPr id="0" name=""/>
        <dsp:cNvSpPr/>
      </dsp:nvSpPr>
      <dsp:spPr>
        <a:xfrm>
          <a:off x="0" y="692980"/>
          <a:ext cx="10515600" cy="606688"/>
        </a:xfrm>
        <a:prstGeom prst="roundRect">
          <a:avLst/>
        </a:prstGeom>
        <a:solidFill>
          <a:schemeClr val="accent2">
            <a:hueOff val="-209531"/>
            <a:satOff val="-2415"/>
            <a:lumOff val="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a:t>Appointment of arbitrator: </a:t>
          </a:r>
          <a:endParaRPr lang="en-US" sz="1900" kern="1200"/>
        </a:p>
      </dsp:txBody>
      <dsp:txXfrm>
        <a:off x="29616" y="722596"/>
        <a:ext cx="10456368" cy="547456"/>
      </dsp:txXfrm>
    </dsp:sp>
    <dsp:sp modelId="{DDF744F3-1763-49DF-B106-4BEA42CEC03F}">
      <dsp:nvSpPr>
        <dsp:cNvPr id="0" name=""/>
        <dsp:cNvSpPr/>
      </dsp:nvSpPr>
      <dsp:spPr>
        <a:xfrm>
          <a:off x="0" y="1521608"/>
          <a:ext cx="105156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CA" sz="1500" kern="1200" dirty="0"/>
            <a:t>Can be chosen randomly or by algorithms (Anonymous or  not) (Kleros)</a:t>
          </a:r>
          <a:endParaRPr lang="en-US" sz="1500" kern="1200" dirty="0"/>
        </a:p>
        <a:p>
          <a:pPr marL="114300" lvl="1" indent="-114300" algn="l" defTabSz="666750">
            <a:lnSpc>
              <a:spcPct val="90000"/>
            </a:lnSpc>
            <a:spcBef>
              <a:spcPct val="0"/>
            </a:spcBef>
            <a:spcAft>
              <a:spcPct val="20000"/>
            </a:spcAft>
            <a:buChar char="•"/>
          </a:pPr>
          <a:r>
            <a:rPr lang="en-CA" sz="1500" kern="1200" dirty="0"/>
            <a:t>Appointed by the parties among a panel of arbitrators on the platform (</a:t>
          </a:r>
          <a:r>
            <a:rPr lang="fr-CA" sz="1500" b="0" i="0" kern="1200" dirty="0" err="1"/>
            <a:t>Jur</a:t>
          </a:r>
          <a:r>
            <a:rPr lang="fr-CA" sz="1500" b="0" i="0" kern="1200" dirty="0"/>
            <a:t>)</a:t>
          </a:r>
          <a:endParaRPr lang="en-US" sz="1500" kern="1200" dirty="0"/>
        </a:p>
        <a:p>
          <a:pPr marL="114300" lvl="1" indent="-114300" algn="l" defTabSz="666750">
            <a:lnSpc>
              <a:spcPct val="90000"/>
            </a:lnSpc>
            <a:spcBef>
              <a:spcPct val="0"/>
            </a:spcBef>
            <a:spcAft>
              <a:spcPct val="20000"/>
            </a:spcAft>
            <a:buChar char="•"/>
          </a:pPr>
          <a:r>
            <a:rPr lang="en-CA" sz="1500" kern="1200"/>
            <a:t>Proposed by the platform</a:t>
          </a:r>
          <a:endParaRPr lang="en-US" sz="1500" kern="1200"/>
        </a:p>
      </dsp:txBody>
      <dsp:txXfrm>
        <a:off x="0" y="1521608"/>
        <a:ext cx="10515600" cy="786599"/>
      </dsp:txXfrm>
    </dsp:sp>
    <dsp:sp modelId="{2FCCD56D-9A8A-4831-BCAB-CAF001880A98}">
      <dsp:nvSpPr>
        <dsp:cNvPr id="0" name=""/>
        <dsp:cNvSpPr/>
      </dsp:nvSpPr>
      <dsp:spPr>
        <a:xfrm>
          <a:off x="0" y="2308208"/>
          <a:ext cx="10515600" cy="794188"/>
        </a:xfrm>
        <a:prstGeom prst="roundRect">
          <a:avLst/>
        </a:prstGeom>
        <a:solidFill>
          <a:schemeClr val="accent2">
            <a:hueOff val="-419062"/>
            <a:satOff val="-4829"/>
            <a:lumOff val="1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Funds are directly located in the smart contract or can be in escrow with the fees</a:t>
          </a:r>
          <a:endParaRPr lang="en-US" sz="1900" kern="1200" dirty="0"/>
        </a:p>
      </dsp:txBody>
      <dsp:txXfrm>
        <a:off x="38769" y="2346977"/>
        <a:ext cx="10438062" cy="716650"/>
      </dsp:txXfrm>
    </dsp:sp>
    <dsp:sp modelId="{3E71DC51-51D9-45AE-B661-C62172262607}">
      <dsp:nvSpPr>
        <dsp:cNvPr id="0" name=""/>
        <dsp:cNvSpPr/>
      </dsp:nvSpPr>
      <dsp:spPr>
        <a:xfrm>
          <a:off x="0" y="3157116"/>
          <a:ext cx="10515600" cy="766498"/>
        </a:xfrm>
        <a:prstGeom prst="roundRect">
          <a:avLst/>
        </a:prstGeom>
        <a:solidFill>
          <a:schemeClr val="accent2">
            <a:hueOff val="-628592"/>
            <a:satOff val="-7244"/>
            <a:lumOff val="16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Evidence and proceeding are submitted through the platform </a:t>
          </a:r>
          <a:r>
            <a:rPr lang="en-US" sz="1900" kern="1200" dirty="0"/>
            <a:t>automatically delivered to all stakeholders</a:t>
          </a:r>
          <a:r>
            <a:rPr lang="en-CA" sz="1900" kern="1200" dirty="0"/>
            <a:t> </a:t>
          </a:r>
          <a:endParaRPr lang="en-US" sz="1900" kern="1200" dirty="0"/>
        </a:p>
      </dsp:txBody>
      <dsp:txXfrm>
        <a:off x="37417" y="3194533"/>
        <a:ext cx="10440766" cy="691664"/>
      </dsp:txXfrm>
    </dsp:sp>
    <dsp:sp modelId="{D775FB93-0C09-45B0-A55A-E4C46D6C4F60}">
      <dsp:nvSpPr>
        <dsp:cNvPr id="0" name=""/>
        <dsp:cNvSpPr/>
      </dsp:nvSpPr>
      <dsp:spPr>
        <a:xfrm>
          <a:off x="0" y="4066194"/>
          <a:ext cx="10515600" cy="455715"/>
        </a:xfrm>
        <a:prstGeom prst="roundRect">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Arbitrator issue his/her decision and award is enforced</a:t>
          </a:r>
          <a:endParaRPr lang="en-US" sz="1900" kern="1200" dirty="0"/>
        </a:p>
      </dsp:txBody>
      <dsp:txXfrm>
        <a:off x="22246" y="4088440"/>
        <a:ext cx="10471108" cy="4112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E8DFA88E-FA0A-4834-9317-CC9999682F25}" type="datetimeFigureOut">
              <a:rPr lang="en-CA" smtClean="0"/>
              <a:t>2022-11-23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B0CCB048-3BD6-41EF-9F76-5AEE17385DA0}" type="slidenum">
              <a:rPr lang="en-CA" smtClean="0"/>
              <a:t>‹N°›</a:t>
            </a:fld>
            <a:endParaRPr lang="en-CA"/>
          </a:p>
        </p:txBody>
      </p:sp>
    </p:spTree>
    <p:extLst>
      <p:ext uri="{BB962C8B-B14F-4D97-AF65-F5344CB8AC3E}">
        <p14:creationId xmlns:p14="http://schemas.microsoft.com/office/powerpoint/2010/main" val="390155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1" dirty="0">
                <a:solidFill>
                  <a:srgbClr val="333333"/>
                </a:solidFill>
                <a:effectLst/>
                <a:latin typeface="Open Sans" panose="020B0606030504020204" pitchFamily="34" charset="0"/>
              </a:rPr>
              <a:t>Process of arbitration:</a:t>
            </a:r>
            <a:endParaRPr lang="en-US" b="0" i="0" dirty="0">
              <a:solidFill>
                <a:srgbClr val="333333"/>
              </a:solidFill>
              <a:effectLst/>
              <a:latin typeface="Open Sans" panose="020B0606030504020204" pitchFamily="34" charset="0"/>
            </a:endParaRPr>
          </a:p>
          <a:p>
            <a:pPr algn="just">
              <a:buFont typeface="+mj-lt"/>
              <a:buAutoNum type="arabicPeriod"/>
            </a:pPr>
            <a:r>
              <a:rPr lang="en-US" b="1" i="1" dirty="0">
                <a:solidFill>
                  <a:srgbClr val="333333"/>
                </a:solidFill>
                <a:effectLst/>
                <a:latin typeface="Helvetica Neue"/>
              </a:rPr>
              <a:t>Notice of Arbitration. </a:t>
            </a:r>
            <a:endParaRPr lang="en-US" b="0" i="0" dirty="0">
              <a:solidFill>
                <a:srgbClr val="333333"/>
              </a:solidFill>
              <a:effectLst/>
              <a:latin typeface="Helvetica Neue"/>
            </a:endParaRPr>
          </a:p>
          <a:p>
            <a:pPr algn="just"/>
            <a:r>
              <a:rPr lang="en-US" b="0" i="0" dirty="0">
                <a:solidFill>
                  <a:srgbClr val="333333"/>
                </a:solidFill>
                <a:effectLst/>
                <a:latin typeface="Open Sans" panose="020B0606030504020204" pitchFamily="34" charset="0"/>
              </a:rPr>
              <a:t>The process of arbitration starts with the notice of arbitration sent by the claimant. It does not matter if the parties did not expressly agree to the conduct of arbitration using blockchain. The claimant will be required to create a digital platform using a simple blockchain algorithm. This platform will be duplicated at the respondent’s place of operation so that the arbitration can be conducted smoothly. It’s like a platform where both parties exchange information. Parties can agree to use a single server at either party’s location or have independent servers. This is blockchain. This blockchain is to be provided to all the stakeholders in an arbitration.</a:t>
            </a:r>
          </a:p>
          <a:p>
            <a:pPr algn="just">
              <a:buFont typeface="+mj-lt"/>
              <a:buAutoNum type="arabicPeriod"/>
            </a:pPr>
            <a:r>
              <a:rPr lang="en-US" b="1" i="1" dirty="0">
                <a:solidFill>
                  <a:srgbClr val="333333"/>
                </a:solidFill>
                <a:effectLst/>
                <a:latin typeface="Helvetica Neue"/>
              </a:rPr>
              <a:t>Appointment of arbitrator</a:t>
            </a:r>
            <a:endParaRPr lang="en-US" b="0" i="0" dirty="0">
              <a:solidFill>
                <a:srgbClr val="333333"/>
              </a:solidFill>
              <a:effectLst/>
              <a:latin typeface="Helvetica Neue"/>
            </a:endParaRPr>
          </a:p>
          <a:p>
            <a:pPr algn="just"/>
            <a:r>
              <a:rPr lang="en-US" b="0" i="0" dirty="0">
                <a:solidFill>
                  <a:srgbClr val="333333"/>
                </a:solidFill>
                <a:effectLst/>
                <a:latin typeface="Open Sans" panose="020B0606030504020204" pitchFamily="34" charset="0"/>
              </a:rPr>
              <a:t> Once the notice of arbitration has been sent, the appointment of an arbitrator can be done through blockchain. Thus the exchange of documents, emails, and messages, etc. are all recorded automatically and replicated at all stakeholders computers without any involvement of any third party. The case management conference can be done online using a video conferencing facility of blockchain which gets automatically recorded and filed at the computers of all stakeholders in original and this cannot be manipulated. Not just that, calls to parties can also be done using VoIP calling facility and recorded automatically. </a:t>
            </a:r>
          </a:p>
          <a:p>
            <a:pPr algn="just"/>
            <a:endParaRPr lang="en-US" b="0" i="0" dirty="0">
              <a:solidFill>
                <a:srgbClr val="333333"/>
              </a:solidFill>
              <a:effectLst/>
              <a:latin typeface="Open Sans" panose="020B0606030504020204" pitchFamily="34" charset="0"/>
            </a:endParaRPr>
          </a:p>
          <a:p>
            <a:pPr algn="just">
              <a:buFont typeface="+mj-lt"/>
              <a:buAutoNum type="arabicPeriod"/>
            </a:pPr>
            <a:r>
              <a:rPr lang="en-US" b="1" i="1" dirty="0">
                <a:solidFill>
                  <a:srgbClr val="333333"/>
                </a:solidFill>
                <a:effectLst/>
                <a:latin typeface="Helvetica Neue"/>
              </a:rPr>
              <a:t>The Pleadings</a:t>
            </a:r>
            <a:endParaRPr lang="en-US" b="0" i="0" dirty="0">
              <a:solidFill>
                <a:srgbClr val="333333"/>
              </a:solidFill>
              <a:effectLst/>
              <a:latin typeface="Helvetica Neue"/>
            </a:endParaRPr>
          </a:p>
          <a:p>
            <a:pPr algn="just"/>
            <a:r>
              <a:rPr lang="en-US" b="0" i="0" dirty="0">
                <a:solidFill>
                  <a:srgbClr val="333333"/>
                </a:solidFill>
                <a:effectLst/>
                <a:latin typeface="Open Sans" panose="020B0606030504020204" pitchFamily="34" charset="0"/>
              </a:rPr>
              <a:t>The pleadings including a statement of claim, statement of defense, counterclaims, and reply to counterclaims and further submissions can be submitted online and are automatically served to the parties &amp; the tribunal along with automated acknowledgment. This ensures timely submissions. Any delays will also be penalized in terms of the penalty prescribed by the tribunal or as agreed by the parties. The fear of ex-</a:t>
            </a:r>
            <a:r>
              <a:rPr lang="en-US" b="0" i="0" dirty="0" err="1">
                <a:solidFill>
                  <a:srgbClr val="333333"/>
                </a:solidFill>
                <a:effectLst/>
                <a:latin typeface="Open Sans" panose="020B0606030504020204" pitchFamily="34" charset="0"/>
              </a:rPr>
              <a:t>parte</a:t>
            </a:r>
            <a:r>
              <a:rPr lang="en-US" b="0" i="0" dirty="0">
                <a:solidFill>
                  <a:srgbClr val="333333"/>
                </a:solidFill>
                <a:effectLst/>
                <a:latin typeface="Open Sans" panose="020B0606030504020204" pitchFamily="34" charset="0"/>
              </a:rPr>
              <a:t> communication will also be mitigated when the procedural orders and communication by the tribunal will be auto-delivered to both parties. </a:t>
            </a:r>
          </a:p>
          <a:p>
            <a:pPr algn="just">
              <a:buFont typeface="+mj-lt"/>
              <a:buAutoNum type="arabicPeriod"/>
            </a:pPr>
            <a:r>
              <a:rPr lang="en-US" b="1" i="1" dirty="0">
                <a:solidFill>
                  <a:srgbClr val="333333"/>
                </a:solidFill>
                <a:effectLst/>
                <a:latin typeface="Helvetica Neue"/>
              </a:rPr>
              <a:t>Interim Measures</a:t>
            </a:r>
            <a:endParaRPr lang="en-US" b="0" i="0" dirty="0">
              <a:solidFill>
                <a:srgbClr val="333333"/>
              </a:solidFill>
              <a:effectLst/>
              <a:latin typeface="Helvetica Neue"/>
            </a:endParaRPr>
          </a:p>
          <a:p>
            <a:pPr algn="just"/>
            <a:r>
              <a:rPr lang="en-US" b="0" i="0" dirty="0">
                <a:solidFill>
                  <a:srgbClr val="333333"/>
                </a:solidFill>
                <a:effectLst/>
                <a:latin typeface="Open Sans" panose="020B0606030504020204" pitchFamily="34" charset="0"/>
              </a:rPr>
              <a:t>Interim measures that are sought from courts can be executed on the blockchain if the judicial system of a particular jurisdiction allows for a seamless digital interface with the petitioner's computers. In case of an automated interface with the judicial system, the execution of court orders can also happen immediately provided the jurisdiction’s administrative machinery is using blockchain.</a:t>
            </a:r>
          </a:p>
          <a:p>
            <a:pPr algn="just"/>
            <a:r>
              <a:rPr lang="en-US" b="0" i="0" dirty="0">
                <a:solidFill>
                  <a:srgbClr val="333333"/>
                </a:solidFill>
                <a:effectLst/>
                <a:latin typeface="Open Sans" panose="020B0606030504020204" pitchFamily="34" charset="0"/>
              </a:rPr>
              <a:t> </a:t>
            </a:r>
          </a:p>
          <a:p>
            <a:pPr algn="just">
              <a:buFont typeface="+mj-lt"/>
              <a:buAutoNum type="arabicPeriod"/>
            </a:pPr>
            <a:r>
              <a:rPr lang="en-US" b="1" i="1" dirty="0">
                <a:solidFill>
                  <a:srgbClr val="333333"/>
                </a:solidFill>
                <a:effectLst/>
                <a:latin typeface="Helvetica Neue"/>
              </a:rPr>
              <a:t>Taking of Evidence &amp; Preparation of Award</a:t>
            </a:r>
            <a:endParaRPr lang="en-US" b="0" i="0" dirty="0">
              <a:solidFill>
                <a:srgbClr val="333333"/>
              </a:solidFill>
              <a:effectLst/>
              <a:latin typeface="Helvetica Neue"/>
            </a:endParaRPr>
          </a:p>
          <a:p>
            <a:pPr algn="just"/>
            <a:r>
              <a:rPr lang="en-US" b="0" i="0" dirty="0">
                <a:solidFill>
                  <a:srgbClr val="333333"/>
                </a:solidFill>
                <a:effectLst/>
                <a:latin typeface="Open Sans" panose="020B0606030504020204" pitchFamily="34" charset="0"/>
              </a:rPr>
              <a:t> The efficiency of blockchain can be seen in evidence taking and award preparation. Submission of witness statements, documents, exhibits, or any other evidence can be done by the parties online and they shall be automatically delivered to all stakeholders. Witness conferencing, cross-examination, and taking of oral evidence can be easily done using video conferencing suites, or even if hearings are done physically, they can still be transferred on blockchain and stacked for procedural integrity. Statements of expert witnesses, oral submission by experts, and expert communications can be recorded on blockchain. </a:t>
            </a:r>
          </a:p>
          <a:p>
            <a:endParaRPr lang="en-CA" dirty="0"/>
          </a:p>
          <a:p>
            <a:r>
              <a:rPr lang="en-US" b="0" i="0" dirty="0">
                <a:solidFill>
                  <a:srgbClr val="181818"/>
                </a:solidFill>
                <a:effectLst/>
                <a:latin typeface="PT Serif" panose="020A0603040505020204" pitchFamily="18" charset="0"/>
              </a:rPr>
              <a:t>the Award is directly enforced through the oracle in the Smart Contract resulting in automatic transfer of the staked asset or any payment from the Award-debtor’s account to the Award-holder as per the Award.</a:t>
            </a:r>
          </a:p>
          <a:p>
            <a:endParaRPr lang="en-US" b="0" i="0" dirty="0">
              <a:solidFill>
                <a:srgbClr val="181818"/>
              </a:solidFill>
              <a:effectLst/>
              <a:latin typeface="PT Serif" panose="020A06030405050202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2D146-AEAF-4B73-B4AC-33222EEA0D9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26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36291-0BB6-56AB-16C5-3EBF30864C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0BE90E2-9671-B262-EF7C-29D71EB9B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297D5D0-E83C-86FA-B84D-EFF6BC0F3E37}"/>
              </a:ext>
            </a:extLst>
          </p:cNvPr>
          <p:cNvSpPr>
            <a:spLocks noGrp="1"/>
          </p:cNvSpPr>
          <p:nvPr>
            <p:ph type="dt" sz="half" idx="10"/>
          </p:nvPr>
        </p:nvSpPr>
        <p:spPr/>
        <p:txBody>
          <a:bodyPr/>
          <a:lstStyle/>
          <a:p>
            <a:r>
              <a:rPr lang="fr-FR"/>
              <a:t>bcolas@cmkz.ca</a:t>
            </a:r>
            <a:endParaRPr lang="en-CA"/>
          </a:p>
        </p:txBody>
      </p:sp>
      <p:sp>
        <p:nvSpPr>
          <p:cNvPr id="5" name="Footer Placeholder 4">
            <a:extLst>
              <a:ext uri="{FF2B5EF4-FFF2-40B4-BE49-F238E27FC236}">
                <a16:creationId xmlns:a16="http://schemas.microsoft.com/office/drawing/2014/main" id="{06610DAC-AF5F-92C6-CBC2-21C84A727A64}"/>
              </a:ext>
            </a:extLst>
          </p:cNvPr>
          <p:cNvSpPr>
            <a:spLocks noGrp="1"/>
          </p:cNvSpPr>
          <p:nvPr>
            <p:ph type="ftr" sz="quarter" idx="11"/>
          </p:nvPr>
        </p:nvSpPr>
        <p:spPr/>
        <p:txBody>
          <a:bodyPr/>
          <a:lstStyle/>
          <a:p>
            <a:r>
              <a:rPr lang="en-CA"/>
              <a:t>On Chain Arbitration</a:t>
            </a:r>
          </a:p>
        </p:txBody>
      </p:sp>
      <p:sp>
        <p:nvSpPr>
          <p:cNvPr id="6" name="Slide Number Placeholder 5">
            <a:extLst>
              <a:ext uri="{FF2B5EF4-FFF2-40B4-BE49-F238E27FC236}">
                <a16:creationId xmlns:a16="http://schemas.microsoft.com/office/drawing/2014/main" id="{B1FC4C41-2B57-BDB4-4CCB-C66EC6B2A6D0}"/>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384898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0050-7A8F-28A2-3927-E42E3BC4982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443DE5C-05B1-569D-3DE0-5E8F819F29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163B01-B6DF-AB4D-0DF0-5F9C9979B277}"/>
              </a:ext>
            </a:extLst>
          </p:cNvPr>
          <p:cNvSpPr>
            <a:spLocks noGrp="1"/>
          </p:cNvSpPr>
          <p:nvPr>
            <p:ph type="dt" sz="half" idx="10"/>
          </p:nvPr>
        </p:nvSpPr>
        <p:spPr/>
        <p:txBody>
          <a:bodyPr/>
          <a:lstStyle/>
          <a:p>
            <a:r>
              <a:rPr lang="fr-FR"/>
              <a:t>bcolas@cmkz.ca</a:t>
            </a:r>
            <a:endParaRPr lang="en-CA"/>
          </a:p>
        </p:txBody>
      </p:sp>
      <p:sp>
        <p:nvSpPr>
          <p:cNvPr id="5" name="Footer Placeholder 4">
            <a:extLst>
              <a:ext uri="{FF2B5EF4-FFF2-40B4-BE49-F238E27FC236}">
                <a16:creationId xmlns:a16="http://schemas.microsoft.com/office/drawing/2014/main" id="{03D8189F-53E6-D80F-935B-342CD6B6CC55}"/>
              </a:ext>
            </a:extLst>
          </p:cNvPr>
          <p:cNvSpPr>
            <a:spLocks noGrp="1"/>
          </p:cNvSpPr>
          <p:nvPr>
            <p:ph type="ftr" sz="quarter" idx="11"/>
          </p:nvPr>
        </p:nvSpPr>
        <p:spPr/>
        <p:txBody>
          <a:bodyPr/>
          <a:lstStyle/>
          <a:p>
            <a:r>
              <a:rPr lang="en-CA"/>
              <a:t>On Chain Arbitration</a:t>
            </a:r>
          </a:p>
        </p:txBody>
      </p:sp>
      <p:sp>
        <p:nvSpPr>
          <p:cNvPr id="6" name="Slide Number Placeholder 5">
            <a:extLst>
              <a:ext uri="{FF2B5EF4-FFF2-40B4-BE49-F238E27FC236}">
                <a16:creationId xmlns:a16="http://schemas.microsoft.com/office/drawing/2014/main" id="{65B29FDC-78C4-D660-FC82-87836DEA92A6}"/>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982876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4DDB94-898D-19B4-BFA3-447A859A9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2302ED9-3E66-5273-635E-19512E8A65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C95F76E-52B4-D0BC-B9AD-CA96D8D10B40}"/>
              </a:ext>
            </a:extLst>
          </p:cNvPr>
          <p:cNvSpPr>
            <a:spLocks noGrp="1"/>
          </p:cNvSpPr>
          <p:nvPr>
            <p:ph type="dt" sz="half" idx="10"/>
          </p:nvPr>
        </p:nvSpPr>
        <p:spPr/>
        <p:txBody>
          <a:bodyPr/>
          <a:lstStyle/>
          <a:p>
            <a:r>
              <a:rPr lang="fr-FR"/>
              <a:t>bcolas@cmkz.ca</a:t>
            </a:r>
            <a:endParaRPr lang="en-CA"/>
          </a:p>
        </p:txBody>
      </p:sp>
      <p:sp>
        <p:nvSpPr>
          <p:cNvPr id="5" name="Footer Placeholder 4">
            <a:extLst>
              <a:ext uri="{FF2B5EF4-FFF2-40B4-BE49-F238E27FC236}">
                <a16:creationId xmlns:a16="http://schemas.microsoft.com/office/drawing/2014/main" id="{74F53CC8-769A-DFE8-01E3-ADA417193C30}"/>
              </a:ext>
            </a:extLst>
          </p:cNvPr>
          <p:cNvSpPr>
            <a:spLocks noGrp="1"/>
          </p:cNvSpPr>
          <p:nvPr>
            <p:ph type="ftr" sz="quarter" idx="11"/>
          </p:nvPr>
        </p:nvSpPr>
        <p:spPr/>
        <p:txBody>
          <a:bodyPr/>
          <a:lstStyle/>
          <a:p>
            <a:r>
              <a:rPr lang="en-CA"/>
              <a:t>On Chain Arbitration</a:t>
            </a:r>
          </a:p>
        </p:txBody>
      </p:sp>
      <p:sp>
        <p:nvSpPr>
          <p:cNvPr id="6" name="Slide Number Placeholder 5">
            <a:extLst>
              <a:ext uri="{FF2B5EF4-FFF2-40B4-BE49-F238E27FC236}">
                <a16:creationId xmlns:a16="http://schemas.microsoft.com/office/drawing/2014/main" id="{AA04DEDA-8253-CC94-5F4F-EFE46D0B76E5}"/>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74604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7D5808-A1FC-96D3-D4AB-35472006DB2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2200387-BB57-57F8-B626-6F7903492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4EFC0CB-C2D0-303C-6E38-7C58C0DD4716}"/>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ECFF2BED-47AA-2124-58FE-3DCDE0C6C1CE}"/>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A998833E-AA8B-6D13-A22C-158C8BAD8E48}"/>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174314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38112-E085-B6B7-6AFF-21A6A0BC00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20FB177-B2D0-67AA-8A75-B6CE670B81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9B1300-0A48-162C-1777-5CB47EE1FED6}"/>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E8A11058-6BC7-C412-0453-7D2D4D570C94}"/>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DF8CA7B1-78B1-C631-EC3D-040967770B33}"/>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1787120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73979-4ED8-8792-44E6-3A884134E6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CD8FC26-C675-3343-8151-15063A43C3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D1F1C44-ABC4-DE02-E682-3CBF8E349120}"/>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225B5C09-4B0F-AC30-B2BF-0A660C7D14B2}"/>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7332D498-CFCC-5A14-E071-97DDBA1F52F5}"/>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1910589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68911-2AAC-7487-14D2-1685FC2EF21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4648DE5-52E7-AEA2-29D1-32B543C9173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8F17226-EE19-3104-BAE8-D4BA30B9C67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0505056-4D04-6C48-A889-4F476B56418B}"/>
              </a:ext>
            </a:extLst>
          </p:cNvPr>
          <p:cNvSpPr>
            <a:spLocks noGrp="1"/>
          </p:cNvSpPr>
          <p:nvPr>
            <p:ph type="dt" sz="half" idx="10"/>
          </p:nvPr>
        </p:nvSpPr>
        <p:spPr/>
        <p:txBody>
          <a:bodyPr/>
          <a:lstStyle/>
          <a:p>
            <a:r>
              <a:rPr lang="fr-FR"/>
              <a:t>bcolas@cmkz.ca</a:t>
            </a:r>
          </a:p>
        </p:txBody>
      </p:sp>
      <p:sp>
        <p:nvSpPr>
          <p:cNvPr id="6" name="Espace réservé du pied de page 5">
            <a:extLst>
              <a:ext uri="{FF2B5EF4-FFF2-40B4-BE49-F238E27FC236}">
                <a16:creationId xmlns:a16="http://schemas.microsoft.com/office/drawing/2014/main" id="{F97DCDAE-D03A-122A-0DB7-8A8519223141}"/>
              </a:ext>
            </a:extLst>
          </p:cNvPr>
          <p:cNvSpPr>
            <a:spLocks noGrp="1"/>
          </p:cNvSpPr>
          <p:nvPr>
            <p:ph type="ftr" sz="quarter" idx="11"/>
          </p:nvPr>
        </p:nvSpPr>
        <p:spPr/>
        <p:txBody>
          <a:bodyPr/>
          <a:lstStyle/>
          <a:p>
            <a:r>
              <a:rPr lang="fr-FR"/>
              <a:t>On Chain Arbitration</a:t>
            </a:r>
          </a:p>
        </p:txBody>
      </p:sp>
      <p:sp>
        <p:nvSpPr>
          <p:cNvPr id="7" name="Espace réservé du numéro de diapositive 6">
            <a:extLst>
              <a:ext uri="{FF2B5EF4-FFF2-40B4-BE49-F238E27FC236}">
                <a16:creationId xmlns:a16="http://schemas.microsoft.com/office/drawing/2014/main" id="{D590355C-C2DE-4FB1-FC61-A6768EC77F60}"/>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376934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77B10C-EA6C-AD85-ED8C-87C223F5CEC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7CA2C79-0221-9F63-7A76-B24C3EA0A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16CD75E-257B-D8C1-85DE-EBDD84C5E2F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C89182-4C54-BA48-A9B8-7AE5CB9850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7DCD4A8-6037-D023-2B46-83051505229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2422413-A92E-BE1F-3190-29ACFE6440D2}"/>
              </a:ext>
            </a:extLst>
          </p:cNvPr>
          <p:cNvSpPr>
            <a:spLocks noGrp="1"/>
          </p:cNvSpPr>
          <p:nvPr>
            <p:ph type="dt" sz="half" idx="10"/>
          </p:nvPr>
        </p:nvSpPr>
        <p:spPr/>
        <p:txBody>
          <a:bodyPr/>
          <a:lstStyle/>
          <a:p>
            <a:r>
              <a:rPr lang="fr-FR"/>
              <a:t>bcolas@cmkz.ca</a:t>
            </a:r>
          </a:p>
        </p:txBody>
      </p:sp>
      <p:sp>
        <p:nvSpPr>
          <p:cNvPr id="8" name="Espace réservé du pied de page 7">
            <a:extLst>
              <a:ext uri="{FF2B5EF4-FFF2-40B4-BE49-F238E27FC236}">
                <a16:creationId xmlns:a16="http://schemas.microsoft.com/office/drawing/2014/main" id="{681F3190-0F32-D4C2-158E-F0CFCBDC402E}"/>
              </a:ext>
            </a:extLst>
          </p:cNvPr>
          <p:cNvSpPr>
            <a:spLocks noGrp="1"/>
          </p:cNvSpPr>
          <p:nvPr>
            <p:ph type="ftr" sz="quarter" idx="11"/>
          </p:nvPr>
        </p:nvSpPr>
        <p:spPr/>
        <p:txBody>
          <a:bodyPr/>
          <a:lstStyle/>
          <a:p>
            <a:r>
              <a:rPr lang="fr-FR"/>
              <a:t>On Chain Arbitration</a:t>
            </a:r>
          </a:p>
        </p:txBody>
      </p:sp>
      <p:sp>
        <p:nvSpPr>
          <p:cNvPr id="9" name="Espace réservé du numéro de diapositive 8">
            <a:extLst>
              <a:ext uri="{FF2B5EF4-FFF2-40B4-BE49-F238E27FC236}">
                <a16:creationId xmlns:a16="http://schemas.microsoft.com/office/drawing/2014/main" id="{83EF9A14-F03D-8473-0861-C95EF5FF8EBC}"/>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2801968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65A89-975E-607D-5C19-1737A50A5D9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2EB377-13F5-254E-5599-C0ED172BCCC3}"/>
              </a:ext>
            </a:extLst>
          </p:cNvPr>
          <p:cNvSpPr>
            <a:spLocks noGrp="1"/>
          </p:cNvSpPr>
          <p:nvPr>
            <p:ph type="dt" sz="half" idx="10"/>
          </p:nvPr>
        </p:nvSpPr>
        <p:spPr/>
        <p:txBody>
          <a:bodyPr/>
          <a:lstStyle/>
          <a:p>
            <a:r>
              <a:rPr lang="fr-FR"/>
              <a:t>bcolas@cmkz.ca</a:t>
            </a:r>
          </a:p>
        </p:txBody>
      </p:sp>
      <p:sp>
        <p:nvSpPr>
          <p:cNvPr id="4" name="Espace réservé du pied de page 3">
            <a:extLst>
              <a:ext uri="{FF2B5EF4-FFF2-40B4-BE49-F238E27FC236}">
                <a16:creationId xmlns:a16="http://schemas.microsoft.com/office/drawing/2014/main" id="{2716AAC9-7DB8-11AC-0DE6-2624C65C28C3}"/>
              </a:ext>
            </a:extLst>
          </p:cNvPr>
          <p:cNvSpPr>
            <a:spLocks noGrp="1"/>
          </p:cNvSpPr>
          <p:nvPr>
            <p:ph type="ftr" sz="quarter" idx="11"/>
          </p:nvPr>
        </p:nvSpPr>
        <p:spPr/>
        <p:txBody>
          <a:bodyPr/>
          <a:lstStyle/>
          <a:p>
            <a:r>
              <a:rPr lang="fr-FR"/>
              <a:t>On Chain Arbitration</a:t>
            </a:r>
          </a:p>
        </p:txBody>
      </p:sp>
      <p:sp>
        <p:nvSpPr>
          <p:cNvPr id="5" name="Espace réservé du numéro de diapositive 4">
            <a:extLst>
              <a:ext uri="{FF2B5EF4-FFF2-40B4-BE49-F238E27FC236}">
                <a16:creationId xmlns:a16="http://schemas.microsoft.com/office/drawing/2014/main" id="{081F559B-58AA-0C5B-6F59-AEE22C85E74A}"/>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179598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783E8DB-B413-04C6-BDC7-11B50FE8C735}"/>
              </a:ext>
            </a:extLst>
          </p:cNvPr>
          <p:cNvSpPr>
            <a:spLocks noGrp="1"/>
          </p:cNvSpPr>
          <p:nvPr>
            <p:ph type="dt" sz="half" idx="10"/>
          </p:nvPr>
        </p:nvSpPr>
        <p:spPr/>
        <p:txBody>
          <a:bodyPr/>
          <a:lstStyle/>
          <a:p>
            <a:r>
              <a:rPr lang="fr-FR"/>
              <a:t>bcolas@cmkz.ca</a:t>
            </a:r>
          </a:p>
        </p:txBody>
      </p:sp>
      <p:sp>
        <p:nvSpPr>
          <p:cNvPr id="3" name="Espace réservé du pied de page 2">
            <a:extLst>
              <a:ext uri="{FF2B5EF4-FFF2-40B4-BE49-F238E27FC236}">
                <a16:creationId xmlns:a16="http://schemas.microsoft.com/office/drawing/2014/main" id="{4311B48C-166B-E110-DAC8-1560D4B2CBE8}"/>
              </a:ext>
            </a:extLst>
          </p:cNvPr>
          <p:cNvSpPr>
            <a:spLocks noGrp="1"/>
          </p:cNvSpPr>
          <p:nvPr>
            <p:ph type="ftr" sz="quarter" idx="11"/>
          </p:nvPr>
        </p:nvSpPr>
        <p:spPr/>
        <p:txBody>
          <a:bodyPr/>
          <a:lstStyle/>
          <a:p>
            <a:r>
              <a:rPr lang="fr-FR"/>
              <a:t>On Chain Arbitration</a:t>
            </a:r>
          </a:p>
        </p:txBody>
      </p:sp>
      <p:sp>
        <p:nvSpPr>
          <p:cNvPr id="4" name="Espace réservé du numéro de diapositive 3">
            <a:extLst>
              <a:ext uri="{FF2B5EF4-FFF2-40B4-BE49-F238E27FC236}">
                <a16:creationId xmlns:a16="http://schemas.microsoft.com/office/drawing/2014/main" id="{3EF972DD-FE4C-D58E-66B1-6ACE79DEE99A}"/>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399315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B8A54-C9C4-2840-2A04-A6EC44980D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F359346-7EFF-74D6-E240-183C548D1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E6F77B9-2B21-2012-67BB-3E6330817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2DDF69-48D2-0DA1-3C65-97B150456F0F}"/>
              </a:ext>
            </a:extLst>
          </p:cNvPr>
          <p:cNvSpPr>
            <a:spLocks noGrp="1"/>
          </p:cNvSpPr>
          <p:nvPr>
            <p:ph type="dt" sz="half" idx="10"/>
          </p:nvPr>
        </p:nvSpPr>
        <p:spPr/>
        <p:txBody>
          <a:bodyPr/>
          <a:lstStyle/>
          <a:p>
            <a:r>
              <a:rPr lang="fr-FR"/>
              <a:t>bcolas@cmkz.ca</a:t>
            </a:r>
          </a:p>
        </p:txBody>
      </p:sp>
      <p:sp>
        <p:nvSpPr>
          <p:cNvPr id="6" name="Espace réservé du pied de page 5">
            <a:extLst>
              <a:ext uri="{FF2B5EF4-FFF2-40B4-BE49-F238E27FC236}">
                <a16:creationId xmlns:a16="http://schemas.microsoft.com/office/drawing/2014/main" id="{9866CF91-7496-DA67-7A77-E959112998D0}"/>
              </a:ext>
            </a:extLst>
          </p:cNvPr>
          <p:cNvSpPr>
            <a:spLocks noGrp="1"/>
          </p:cNvSpPr>
          <p:nvPr>
            <p:ph type="ftr" sz="quarter" idx="11"/>
          </p:nvPr>
        </p:nvSpPr>
        <p:spPr/>
        <p:txBody>
          <a:bodyPr/>
          <a:lstStyle/>
          <a:p>
            <a:r>
              <a:rPr lang="fr-FR"/>
              <a:t>On Chain Arbitration</a:t>
            </a:r>
          </a:p>
        </p:txBody>
      </p:sp>
      <p:sp>
        <p:nvSpPr>
          <p:cNvPr id="7" name="Espace réservé du numéro de diapositive 6">
            <a:extLst>
              <a:ext uri="{FF2B5EF4-FFF2-40B4-BE49-F238E27FC236}">
                <a16:creationId xmlns:a16="http://schemas.microsoft.com/office/drawing/2014/main" id="{490D56E3-9CE2-38F5-290A-ABC4B15330EE}"/>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91344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8881-C32A-0AF8-24C9-3F6B4EE96BE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4B26823-2275-E209-0050-EE21D6A694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E8114C-152D-A949-CAC7-8BBC1FB37E38}"/>
              </a:ext>
            </a:extLst>
          </p:cNvPr>
          <p:cNvSpPr>
            <a:spLocks noGrp="1"/>
          </p:cNvSpPr>
          <p:nvPr>
            <p:ph type="dt" sz="half" idx="10"/>
          </p:nvPr>
        </p:nvSpPr>
        <p:spPr/>
        <p:txBody>
          <a:bodyPr/>
          <a:lstStyle/>
          <a:p>
            <a:r>
              <a:rPr lang="fr-FR"/>
              <a:t>bcolas@cmkz.ca</a:t>
            </a:r>
            <a:endParaRPr lang="en-CA"/>
          </a:p>
        </p:txBody>
      </p:sp>
      <p:sp>
        <p:nvSpPr>
          <p:cNvPr id="5" name="Footer Placeholder 4">
            <a:extLst>
              <a:ext uri="{FF2B5EF4-FFF2-40B4-BE49-F238E27FC236}">
                <a16:creationId xmlns:a16="http://schemas.microsoft.com/office/drawing/2014/main" id="{AD4C9C8B-1C73-F386-8249-E7EF30C6A878}"/>
              </a:ext>
            </a:extLst>
          </p:cNvPr>
          <p:cNvSpPr>
            <a:spLocks noGrp="1"/>
          </p:cNvSpPr>
          <p:nvPr>
            <p:ph type="ftr" sz="quarter" idx="11"/>
          </p:nvPr>
        </p:nvSpPr>
        <p:spPr/>
        <p:txBody>
          <a:bodyPr/>
          <a:lstStyle/>
          <a:p>
            <a:r>
              <a:rPr lang="en-CA"/>
              <a:t>On Chain Arbitration</a:t>
            </a:r>
          </a:p>
        </p:txBody>
      </p:sp>
      <p:sp>
        <p:nvSpPr>
          <p:cNvPr id="6" name="Slide Number Placeholder 5">
            <a:extLst>
              <a:ext uri="{FF2B5EF4-FFF2-40B4-BE49-F238E27FC236}">
                <a16:creationId xmlns:a16="http://schemas.microsoft.com/office/drawing/2014/main" id="{C1842AA2-390C-88C6-0299-F4970EC9963F}"/>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1250073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5933F-FD10-7B07-A8CE-9E4CFEBFF1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4ACC3FD-1C26-6AAE-99EC-C5EA536DD1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2ADED86-77F1-6A1A-1E18-47D17B4F4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016D435-BEDB-1812-73EB-8D6C7C7A317F}"/>
              </a:ext>
            </a:extLst>
          </p:cNvPr>
          <p:cNvSpPr>
            <a:spLocks noGrp="1"/>
          </p:cNvSpPr>
          <p:nvPr>
            <p:ph type="dt" sz="half" idx="10"/>
          </p:nvPr>
        </p:nvSpPr>
        <p:spPr/>
        <p:txBody>
          <a:bodyPr/>
          <a:lstStyle/>
          <a:p>
            <a:r>
              <a:rPr lang="fr-FR"/>
              <a:t>bcolas@cmkz.ca</a:t>
            </a:r>
          </a:p>
        </p:txBody>
      </p:sp>
      <p:sp>
        <p:nvSpPr>
          <p:cNvPr id="6" name="Espace réservé du pied de page 5">
            <a:extLst>
              <a:ext uri="{FF2B5EF4-FFF2-40B4-BE49-F238E27FC236}">
                <a16:creationId xmlns:a16="http://schemas.microsoft.com/office/drawing/2014/main" id="{B6426ECF-35DE-BEE5-5AE9-3188C8ACD442}"/>
              </a:ext>
            </a:extLst>
          </p:cNvPr>
          <p:cNvSpPr>
            <a:spLocks noGrp="1"/>
          </p:cNvSpPr>
          <p:nvPr>
            <p:ph type="ftr" sz="quarter" idx="11"/>
          </p:nvPr>
        </p:nvSpPr>
        <p:spPr/>
        <p:txBody>
          <a:bodyPr/>
          <a:lstStyle/>
          <a:p>
            <a:r>
              <a:rPr lang="fr-FR"/>
              <a:t>On Chain Arbitration</a:t>
            </a:r>
          </a:p>
        </p:txBody>
      </p:sp>
      <p:sp>
        <p:nvSpPr>
          <p:cNvPr id="7" name="Espace réservé du numéro de diapositive 6">
            <a:extLst>
              <a:ext uri="{FF2B5EF4-FFF2-40B4-BE49-F238E27FC236}">
                <a16:creationId xmlns:a16="http://schemas.microsoft.com/office/drawing/2014/main" id="{163A1E12-7A38-8107-9EF2-6FFE97BC659A}"/>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1551332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7DF65-4A0E-9080-9B39-C5C8575211A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845F927-6AE6-1A75-B2C6-5A1AD66E19E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D29240-7BE7-0671-0D9A-F5F9249F69DE}"/>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DC3AEF46-3934-DA75-49CE-FE75ECD28562}"/>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D431982A-6C88-8B49-9ADA-C6EEDB73C247}"/>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3564726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BA0673-D803-3FCA-52FB-BC197BD3550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C781FAE-5196-151E-C979-4A2B323E659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618418-3093-7170-AFC3-13663963B7F5}"/>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C4243E88-CFB1-D8C6-B5B6-D6629D96CD17}"/>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6E16C8B8-4F29-973B-0A77-7B629966CC08}"/>
              </a:ext>
            </a:extLst>
          </p:cNvPr>
          <p:cNvSpPr>
            <a:spLocks noGrp="1"/>
          </p:cNvSpPr>
          <p:nvPr>
            <p:ph type="sldNum" sz="quarter" idx="12"/>
          </p:nvPr>
        </p:nvSpPr>
        <p:spPr/>
        <p:txBody>
          <a:bodyPr/>
          <a:lstStyle/>
          <a:p>
            <a:fld id="{7762641B-A55E-4165-8611-0FCAE61B4EE4}" type="slidenum">
              <a:rPr lang="fr-FR" smtClean="0"/>
              <a:t>‹N°›</a:t>
            </a:fld>
            <a:endParaRPr lang="fr-FR"/>
          </a:p>
        </p:txBody>
      </p:sp>
    </p:spTree>
    <p:extLst>
      <p:ext uri="{BB962C8B-B14F-4D97-AF65-F5344CB8AC3E}">
        <p14:creationId xmlns:p14="http://schemas.microsoft.com/office/powerpoint/2010/main" val="207499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8564-5DB6-D9F7-2F6D-E3EFFF6659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2BF6612-CE25-30C1-6F64-6CFFEB801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E510F2-C3B4-F598-6A16-64143C3D1B6D}"/>
              </a:ext>
            </a:extLst>
          </p:cNvPr>
          <p:cNvSpPr>
            <a:spLocks noGrp="1"/>
          </p:cNvSpPr>
          <p:nvPr>
            <p:ph type="dt" sz="half" idx="10"/>
          </p:nvPr>
        </p:nvSpPr>
        <p:spPr/>
        <p:txBody>
          <a:bodyPr/>
          <a:lstStyle/>
          <a:p>
            <a:r>
              <a:rPr lang="fr-FR"/>
              <a:t>bcolas@cmkz.ca</a:t>
            </a:r>
            <a:endParaRPr lang="en-CA"/>
          </a:p>
        </p:txBody>
      </p:sp>
      <p:sp>
        <p:nvSpPr>
          <p:cNvPr id="5" name="Footer Placeholder 4">
            <a:extLst>
              <a:ext uri="{FF2B5EF4-FFF2-40B4-BE49-F238E27FC236}">
                <a16:creationId xmlns:a16="http://schemas.microsoft.com/office/drawing/2014/main" id="{B22D7A51-5859-FD0E-88C3-176239B37F9D}"/>
              </a:ext>
            </a:extLst>
          </p:cNvPr>
          <p:cNvSpPr>
            <a:spLocks noGrp="1"/>
          </p:cNvSpPr>
          <p:nvPr>
            <p:ph type="ftr" sz="quarter" idx="11"/>
          </p:nvPr>
        </p:nvSpPr>
        <p:spPr/>
        <p:txBody>
          <a:bodyPr/>
          <a:lstStyle/>
          <a:p>
            <a:r>
              <a:rPr lang="en-CA"/>
              <a:t>On Chain Arbitration</a:t>
            </a:r>
          </a:p>
        </p:txBody>
      </p:sp>
      <p:sp>
        <p:nvSpPr>
          <p:cNvPr id="6" name="Slide Number Placeholder 5">
            <a:extLst>
              <a:ext uri="{FF2B5EF4-FFF2-40B4-BE49-F238E27FC236}">
                <a16:creationId xmlns:a16="http://schemas.microsoft.com/office/drawing/2014/main" id="{D77525BE-62B8-7A6D-31CB-D64982EE017C}"/>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92226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24DD3-040D-9121-3572-532FD8D8E46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EC60488-8163-4493-9434-E08FD2E171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89DA932-87B6-EB9C-FA88-B8395BE619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927F83E-E671-924C-B6C9-7FC0ACFAD857}"/>
              </a:ext>
            </a:extLst>
          </p:cNvPr>
          <p:cNvSpPr>
            <a:spLocks noGrp="1"/>
          </p:cNvSpPr>
          <p:nvPr>
            <p:ph type="dt" sz="half" idx="10"/>
          </p:nvPr>
        </p:nvSpPr>
        <p:spPr/>
        <p:txBody>
          <a:bodyPr/>
          <a:lstStyle/>
          <a:p>
            <a:r>
              <a:rPr lang="fr-FR"/>
              <a:t>bcolas@cmkz.ca</a:t>
            </a:r>
            <a:endParaRPr lang="en-CA"/>
          </a:p>
        </p:txBody>
      </p:sp>
      <p:sp>
        <p:nvSpPr>
          <p:cNvPr id="6" name="Footer Placeholder 5">
            <a:extLst>
              <a:ext uri="{FF2B5EF4-FFF2-40B4-BE49-F238E27FC236}">
                <a16:creationId xmlns:a16="http://schemas.microsoft.com/office/drawing/2014/main" id="{3F6C4256-5675-832A-75B0-1213DD36C150}"/>
              </a:ext>
            </a:extLst>
          </p:cNvPr>
          <p:cNvSpPr>
            <a:spLocks noGrp="1"/>
          </p:cNvSpPr>
          <p:nvPr>
            <p:ph type="ftr" sz="quarter" idx="11"/>
          </p:nvPr>
        </p:nvSpPr>
        <p:spPr/>
        <p:txBody>
          <a:bodyPr/>
          <a:lstStyle/>
          <a:p>
            <a:r>
              <a:rPr lang="en-CA"/>
              <a:t>On Chain Arbitration</a:t>
            </a:r>
          </a:p>
        </p:txBody>
      </p:sp>
      <p:sp>
        <p:nvSpPr>
          <p:cNvPr id="7" name="Slide Number Placeholder 6">
            <a:extLst>
              <a:ext uri="{FF2B5EF4-FFF2-40B4-BE49-F238E27FC236}">
                <a16:creationId xmlns:a16="http://schemas.microsoft.com/office/drawing/2014/main" id="{D752BD9D-4971-1F08-CFDF-E93E8103381C}"/>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258311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30D1-C8F5-3B68-BECF-54C2B785EF2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C632CAE-1B1A-DDD5-FBDA-48C9B93F1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86C56-DF21-E044-BE15-5B9E85DA2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EBCF6C7-3716-C2D6-90C1-4A37A40A4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57DD64-962E-0CA2-0152-24B34B9070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77EC4A2-6234-B084-C7BF-40C135ADC10B}"/>
              </a:ext>
            </a:extLst>
          </p:cNvPr>
          <p:cNvSpPr>
            <a:spLocks noGrp="1"/>
          </p:cNvSpPr>
          <p:nvPr>
            <p:ph type="dt" sz="half" idx="10"/>
          </p:nvPr>
        </p:nvSpPr>
        <p:spPr/>
        <p:txBody>
          <a:bodyPr/>
          <a:lstStyle/>
          <a:p>
            <a:r>
              <a:rPr lang="fr-FR"/>
              <a:t>bcolas@cmkz.ca</a:t>
            </a:r>
            <a:endParaRPr lang="en-CA"/>
          </a:p>
        </p:txBody>
      </p:sp>
      <p:sp>
        <p:nvSpPr>
          <p:cNvPr id="8" name="Footer Placeholder 7">
            <a:extLst>
              <a:ext uri="{FF2B5EF4-FFF2-40B4-BE49-F238E27FC236}">
                <a16:creationId xmlns:a16="http://schemas.microsoft.com/office/drawing/2014/main" id="{31D28844-B2B1-21A9-BCBC-5731A21F9C59}"/>
              </a:ext>
            </a:extLst>
          </p:cNvPr>
          <p:cNvSpPr>
            <a:spLocks noGrp="1"/>
          </p:cNvSpPr>
          <p:nvPr>
            <p:ph type="ftr" sz="quarter" idx="11"/>
          </p:nvPr>
        </p:nvSpPr>
        <p:spPr/>
        <p:txBody>
          <a:bodyPr/>
          <a:lstStyle/>
          <a:p>
            <a:r>
              <a:rPr lang="en-CA"/>
              <a:t>On Chain Arbitration</a:t>
            </a:r>
          </a:p>
        </p:txBody>
      </p:sp>
      <p:sp>
        <p:nvSpPr>
          <p:cNvPr id="9" name="Slide Number Placeholder 8">
            <a:extLst>
              <a:ext uri="{FF2B5EF4-FFF2-40B4-BE49-F238E27FC236}">
                <a16:creationId xmlns:a16="http://schemas.microsoft.com/office/drawing/2014/main" id="{0EB93871-76C8-18A9-4D63-A74AFE1E0C79}"/>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182953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7349-31FE-1BC7-90EF-B53D6B502F0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0D1D5AD-11E9-A578-6BFD-5871965375A3}"/>
              </a:ext>
            </a:extLst>
          </p:cNvPr>
          <p:cNvSpPr>
            <a:spLocks noGrp="1"/>
          </p:cNvSpPr>
          <p:nvPr>
            <p:ph type="dt" sz="half" idx="10"/>
          </p:nvPr>
        </p:nvSpPr>
        <p:spPr/>
        <p:txBody>
          <a:bodyPr/>
          <a:lstStyle/>
          <a:p>
            <a:r>
              <a:rPr lang="fr-FR"/>
              <a:t>bcolas@cmkz.ca</a:t>
            </a:r>
            <a:endParaRPr lang="en-CA"/>
          </a:p>
        </p:txBody>
      </p:sp>
      <p:sp>
        <p:nvSpPr>
          <p:cNvPr id="4" name="Footer Placeholder 3">
            <a:extLst>
              <a:ext uri="{FF2B5EF4-FFF2-40B4-BE49-F238E27FC236}">
                <a16:creationId xmlns:a16="http://schemas.microsoft.com/office/drawing/2014/main" id="{49272897-BBB3-0973-8607-0D29EB56DD39}"/>
              </a:ext>
            </a:extLst>
          </p:cNvPr>
          <p:cNvSpPr>
            <a:spLocks noGrp="1"/>
          </p:cNvSpPr>
          <p:nvPr>
            <p:ph type="ftr" sz="quarter" idx="11"/>
          </p:nvPr>
        </p:nvSpPr>
        <p:spPr/>
        <p:txBody>
          <a:bodyPr/>
          <a:lstStyle/>
          <a:p>
            <a:r>
              <a:rPr lang="en-CA"/>
              <a:t>On Chain Arbitration</a:t>
            </a:r>
          </a:p>
        </p:txBody>
      </p:sp>
      <p:sp>
        <p:nvSpPr>
          <p:cNvPr id="5" name="Slide Number Placeholder 4">
            <a:extLst>
              <a:ext uri="{FF2B5EF4-FFF2-40B4-BE49-F238E27FC236}">
                <a16:creationId xmlns:a16="http://schemas.microsoft.com/office/drawing/2014/main" id="{ADE2FC3C-F6A9-3AA3-48AC-6B1327B56222}"/>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328491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5AE80-F998-9ADB-B205-E7A25822C2AE}"/>
              </a:ext>
            </a:extLst>
          </p:cNvPr>
          <p:cNvSpPr>
            <a:spLocks noGrp="1"/>
          </p:cNvSpPr>
          <p:nvPr>
            <p:ph type="dt" sz="half" idx="10"/>
          </p:nvPr>
        </p:nvSpPr>
        <p:spPr/>
        <p:txBody>
          <a:bodyPr/>
          <a:lstStyle/>
          <a:p>
            <a:r>
              <a:rPr lang="fr-FR"/>
              <a:t>bcolas@cmkz.ca</a:t>
            </a:r>
            <a:endParaRPr lang="en-CA"/>
          </a:p>
        </p:txBody>
      </p:sp>
      <p:sp>
        <p:nvSpPr>
          <p:cNvPr id="3" name="Footer Placeholder 2">
            <a:extLst>
              <a:ext uri="{FF2B5EF4-FFF2-40B4-BE49-F238E27FC236}">
                <a16:creationId xmlns:a16="http://schemas.microsoft.com/office/drawing/2014/main" id="{2A8C1D2E-7F2A-6278-B193-E03F1F190831}"/>
              </a:ext>
            </a:extLst>
          </p:cNvPr>
          <p:cNvSpPr>
            <a:spLocks noGrp="1"/>
          </p:cNvSpPr>
          <p:nvPr>
            <p:ph type="ftr" sz="quarter" idx="11"/>
          </p:nvPr>
        </p:nvSpPr>
        <p:spPr/>
        <p:txBody>
          <a:bodyPr/>
          <a:lstStyle/>
          <a:p>
            <a:r>
              <a:rPr lang="en-CA"/>
              <a:t>On Chain Arbitration</a:t>
            </a:r>
          </a:p>
        </p:txBody>
      </p:sp>
      <p:sp>
        <p:nvSpPr>
          <p:cNvPr id="4" name="Slide Number Placeholder 3">
            <a:extLst>
              <a:ext uri="{FF2B5EF4-FFF2-40B4-BE49-F238E27FC236}">
                <a16:creationId xmlns:a16="http://schemas.microsoft.com/office/drawing/2014/main" id="{BF243A4A-9616-0E98-06EF-374C70F7E101}"/>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229777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5B10-F5F0-8FDF-D02C-519C340D1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3E7D732-D90D-F5C2-E155-DB5502195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6EB2BA3-7A67-B588-2126-D2C83C6C5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4031B-087F-6659-4185-6BD0A4B7515F}"/>
              </a:ext>
            </a:extLst>
          </p:cNvPr>
          <p:cNvSpPr>
            <a:spLocks noGrp="1"/>
          </p:cNvSpPr>
          <p:nvPr>
            <p:ph type="dt" sz="half" idx="10"/>
          </p:nvPr>
        </p:nvSpPr>
        <p:spPr/>
        <p:txBody>
          <a:bodyPr/>
          <a:lstStyle/>
          <a:p>
            <a:r>
              <a:rPr lang="fr-FR"/>
              <a:t>bcolas@cmkz.ca</a:t>
            </a:r>
            <a:endParaRPr lang="en-CA"/>
          </a:p>
        </p:txBody>
      </p:sp>
      <p:sp>
        <p:nvSpPr>
          <p:cNvPr id="6" name="Footer Placeholder 5">
            <a:extLst>
              <a:ext uri="{FF2B5EF4-FFF2-40B4-BE49-F238E27FC236}">
                <a16:creationId xmlns:a16="http://schemas.microsoft.com/office/drawing/2014/main" id="{1A3060F6-04D0-6FFD-6E22-9059932608D2}"/>
              </a:ext>
            </a:extLst>
          </p:cNvPr>
          <p:cNvSpPr>
            <a:spLocks noGrp="1"/>
          </p:cNvSpPr>
          <p:nvPr>
            <p:ph type="ftr" sz="quarter" idx="11"/>
          </p:nvPr>
        </p:nvSpPr>
        <p:spPr/>
        <p:txBody>
          <a:bodyPr/>
          <a:lstStyle/>
          <a:p>
            <a:r>
              <a:rPr lang="en-CA"/>
              <a:t>On Chain Arbitration</a:t>
            </a:r>
          </a:p>
        </p:txBody>
      </p:sp>
      <p:sp>
        <p:nvSpPr>
          <p:cNvPr id="7" name="Slide Number Placeholder 6">
            <a:extLst>
              <a:ext uri="{FF2B5EF4-FFF2-40B4-BE49-F238E27FC236}">
                <a16:creationId xmlns:a16="http://schemas.microsoft.com/office/drawing/2014/main" id="{B6AA346C-011A-D929-AA7B-472ED09F69CF}"/>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393574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A701-A4A5-4FF0-6D3A-EC963B61E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CDF75F8-7454-709B-B825-7ADF58CBEA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1595E09-1FE1-AF7A-BC20-A1236146F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5A44F9-0FFA-2B78-47AE-E216D1BC002C}"/>
              </a:ext>
            </a:extLst>
          </p:cNvPr>
          <p:cNvSpPr>
            <a:spLocks noGrp="1"/>
          </p:cNvSpPr>
          <p:nvPr>
            <p:ph type="dt" sz="half" idx="10"/>
          </p:nvPr>
        </p:nvSpPr>
        <p:spPr/>
        <p:txBody>
          <a:bodyPr/>
          <a:lstStyle/>
          <a:p>
            <a:r>
              <a:rPr lang="fr-FR"/>
              <a:t>bcolas@cmkz.ca</a:t>
            </a:r>
            <a:endParaRPr lang="en-CA"/>
          </a:p>
        </p:txBody>
      </p:sp>
      <p:sp>
        <p:nvSpPr>
          <p:cNvPr id="6" name="Footer Placeholder 5">
            <a:extLst>
              <a:ext uri="{FF2B5EF4-FFF2-40B4-BE49-F238E27FC236}">
                <a16:creationId xmlns:a16="http://schemas.microsoft.com/office/drawing/2014/main" id="{F42E6105-F6CB-610C-2F45-57417F74A5F9}"/>
              </a:ext>
            </a:extLst>
          </p:cNvPr>
          <p:cNvSpPr>
            <a:spLocks noGrp="1"/>
          </p:cNvSpPr>
          <p:nvPr>
            <p:ph type="ftr" sz="quarter" idx="11"/>
          </p:nvPr>
        </p:nvSpPr>
        <p:spPr/>
        <p:txBody>
          <a:bodyPr/>
          <a:lstStyle/>
          <a:p>
            <a:r>
              <a:rPr lang="en-CA"/>
              <a:t>On Chain Arbitration</a:t>
            </a:r>
          </a:p>
        </p:txBody>
      </p:sp>
      <p:sp>
        <p:nvSpPr>
          <p:cNvPr id="7" name="Slide Number Placeholder 6">
            <a:extLst>
              <a:ext uri="{FF2B5EF4-FFF2-40B4-BE49-F238E27FC236}">
                <a16:creationId xmlns:a16="http://schemas.microsoft.com/office/drawing/2014/main" id="{B715B216-F574-3C1B-C83A-0179AC156A80}"/>
              </a:ext>
            </a:extLst>
          </p:cNvPr>
          <p:cNvSpPr>
            <a:spLocks noGrp="1"/>
          </p:cNvSpPr>
          <p:nvPr>
            <p:ph type="sldNum" sz="quarter" idx="12"/>
          </p:nvPr>
        </p:nvSpPr>
        <p:spPr/>
        <p:txBody>
          <a:bodyPr/>
          <a:lstStyle/>
          <a:p>
            <a:fld id="{7D808460-128C-4D0E-8AF2-114779BD6385}" type="slidenum">
              <a:rPr lang="en-CA" smtClean="0"/>
              <a:t>‹N°›</a:t>
            </a:fld>
            <a:endParaRPr lang="en-CA"/>
          </a:p>
        </p:txBody>
      </p:sp>
    </p:spTree>
    <p:extLst>
      <p:ext uri="{BB962C8B-B14F-4D97-AF65-F5344CB8AC3E}">
        <p14:creationId xmlns:p14="http://schemas.microsoft.com/office/powerpoint/2010/main" val="12588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541B7-282F-6B45-98D1-131566F8DD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EB95388-FC9E-94FC-0E51-38DB29D27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B19295-ACFD-FD82-E6CD-038CB737FC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bcolas@cmkz.ca</a:t>
            </a:r>
            <a:endParaRPr lang="en-CA"/>
          </a:p>
        </p:txBody>
      </p:sp>
      <p:sp>
        <p:nvSpPr>
          <p:cNvPr id="5" name="Footer Placeholder 4">
            <a:extLst>
              <a:ext uri="{FF2B5EF4-FFF2-40B4-BE49-F238E27FC236}">
                <a16:creationId xmlns:a16="http://schemas.microsoft.com/office/drawing/2014/main" id="{3A1DE9AF-4BC3-6FAD-380D-B0EC4AA44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On Chain Arbitration</a:t>
            </a:r>
          </a:p>
        </p:txBody>
      </p:sp>
      <p:sp>
        <p:nvSpPr>
          <p:cNvPr id="6" name="Slide Number Placeholder 5">
            <a:extLst>
              <a:ext uri="{FF2B5EF4-FFF2-40B4-BE49-F238E27FC236}">
                <a16:creationId xmlns:a16="http://schemas.microsoft.com/office/drawing/2014/main" id="{5CF58BF7-6534-335E-5F05-3CE90F8FE6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08460-128C-4D0E-8AF2-114779BD6385}" type="slidenum">
              <a:rPr lang="en-CA" smtClean="0"/>
              <a:t>‹N°›</a:t>
            </a:fld>
            <a:endParaRPr lang="en-CA"/>
          </a:p>
        </p:txBody>
      </p:sp>
    </p:spTree>
    <p:extLst>
      <p:ext uri="{BB962C8B-B14F-4D97-AF65-F5344CB8AC3E}">
        <p14:creationId xmlns:p14="http://schemas.microsoft.com/office/powerpoint/2010/main" val="1355554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CB3A796-DACB-D5BE-9AE4-01B3DA02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0908C4E-7758-4860-3FAD-329E79384A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759FD2-02F6-BFF7-F67D-CFDD435A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bcolas@cmkz.ca</a:t>
            </a:r>
          </a:p>
        </p:txBody>
      </p:sp>
      <p:sp>
        <p:nvSpPr>
          <p:cNvPr id="5" name="Espace réservé du pied de page 4">
            <a:extLst>
              <a:ext uri="{FF2B5EF4-FFF2-40B4-BE49-F238E27FC236}">
                <a16:creationId xmlns:a16="http://schemas.microsoft.com/office/drawing/2014/main" id="{C3CF4227-F3EE-40D7-C15F-27681B053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On Chain Arbitration</a:t>
            </a:r>
          </a:p>
        </p:txBody>
      </p:sp>
      <p:sp>
        <p:nvSpPr>
          <p:cNvPr id="6" name="Espace réservé du numéro de diapositive 5">
            <a:extLst>
              <a:ext uri="{FF2B5EF4-FFF2-40B4-BE49-F238E27FC236}">
                <a16:creationId xmlns:a16="http://schemas.microsoft.com/office/drawing/2014/main" id="{B6673CC0-4B92-289B-76D6-DB3F4E891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2641B-A55E-4165-8611-0FCAE61B4EE4}" type="slidenum">
              <a:rPr lang="fr-FR" smtClean="0"/>
              <a:t>‹N°›</a:t>
            </a:fld>
            <a:endParaRPr lang="fr-FR"/>
          </a:p>
        </p:txBody>
      </p:sp>
    </p:spTree>
    <p:extLst>
      <p:ext uri="{BB962C8B-B14F-4D97-AF65-F5344CB8AC3E}">
        <p14:creationId xmlns:p14="http://schemas.microsoft.com/office/powerpoint/2010/main" val="1636849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sv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2">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6E10F4-FC4A-BCBE-01CD-9548767BE9E0}"/>
              </a:ext>
            </a:extLst>
          </p:cNvPr>
          <p:cNvSpPr>
            <a:spLocks noGrp="1" noRot="1" noMove="1" noResize="1" noEditPoints="1" noAdjustHandles="1" noChangeArrowheads="1" noChangeShapeType="1"/>
          </p:cNvSpPr>
          <p:nvPr>
            <p:ph type="ctrTitle"/>
          </p:nvPr>
        </p:nvSpPr>
        <p:spPr>
          <a:xfrm>
            <a:off x="640080" y="640080"/>
            <a:ext cx="6894575" cy="3566160"/>
          </a:xfrm>
        </p:spPr>
        <p:txBody>
          <a:bodyPr>
            <a:normAutofit/>
          </a:bodyPr>
          <a:lstStyle/>
          <a:p>
            <a:pPr algn="l"/>
            <a:r>
              <a:rPr lang="fr-FR" sz="3600" dirty="0" err="1"/>
              <a:t>Appointment</a:t>
            </a:r>
            <a:r>
              <a:rPr lang="fr-FR" sz="3600" dirty="0"/>
              <a:t> of </a:t>
            </a:r>
            <a:r>
              <a:rPr lang="fr-FR" sz="3600" dirty="0" err="1"/>
              <a:t>Arbitrators</a:t>
            </a:r>
            <a:r>
              <a:rPr lang="fr-FR" sz="3600" dirty="0"/>
              <a:t> by a Blockchain-</a:t>
            </a:r>
            <a:r>
              <a:rPr lang="fr-FR" sz="3600" dirty="0" err="1"/>
              <a:t>Based</a:t>
            </a:r>
            <a:r>
              <a:rPr lang="fr-FR" sz="3600" dirty="0"/>
              <a:t> Dispute </a:t>
            </a:r>
            <a:r>
              <a:rPr lang="fr-FR" sz="3600" dirty="0" err="1"/>
              <a:t>Resolution</a:t>
            </a:r>
            <a:r>
              <a:rPr lang="fr-FR" sz="3600" dirty="0"/>
              <a:t> Platform : How </a:t>
            </a:r>
            <a:r>
              <a:rPr lang="fr-FR" sz="3600" dirty="0" err="1"/>
              <a:t>it</a:t>
            </a:r>
            <a:r>
              <a:rPr lang="fr-FR" sz="3600" dirty="0"/>
              <a:t> </a:t>
            </a:r>
            <a:r>
              <a:rPr lang="fr-FR" sz="3600" dirty="0" err="1"/>
              <a:t>works</a:t>
            </a:r>
            <a:r>
              <a:rPr lang="fr-FR" sz="3600" dirty="0"/>
              <a:t> </a:t>
            </a:r>
            <a:r>
              <a:rPr lang="fr-FR" sz="3600" dirty="0" err="1"/>
              <a:t>without</a:t>
            </a:r>
            <a:r>
              <a:rPr lang="fr-FR" sz="3600" dirty="0"/>
              <a:t> Recourse to Legal Systems or </a:t>
            </a:r>
            <a:r>
              <a:rPr lang="fr-FR" sz="3600" dirty="0" err="1"/>
              <a:t>External</a:t>
            </a:r>
            <a:r>
              <a:rPr lang="fr-FR" sz="3600" dirty="0"/>
              <a:t> </a:t>
            </a:r>
            <a:r>
              <a:rPr lang="fr-FR" sz="3600" dirty="0" err="1"/>
              <a:t>Enforcement</a:t>
            </a:r>
            <a:r>
              <a:rPr lang="fr-FR" sz="3600" dirty="0"/>
              <a:t> </a:t>
            </a:r>
            <a:r>
              <a:rPr lang="fr-FR" sz="3600" dirty="0" err="1"/>
              <a:t>Machinery</a:t>
            </a:r>
            <a:br>
              <a:rPr lang="fr-FR" sz="3600" dirty="0"/>
            </a:br>
            <a:endParaRPr lang="fr-FR" sz="3600" dirty="0"/>
          </a:p>
        </p:txBody>
      </p:sp>
      <p:sp>
        <p:nvSpPr>
          <p:cNvPr id="3" name="Sous-titre 2">
            <a:extLst>
              <a:ext uri="{FF2B5EF4-FFF2-40B4-BE49-F238E27FC236}">
                <a16:creationId xmlns:a16="http://schemas.microsoft.com/office/drawing/2014/main" id="{579F0A42-1979-D69F-03E1-76217A94780D}"/>
              </a:ext>
            </a:extLst>
          </p:cNvPr>
          <p:cNvSpPr>
            <a:spLocks noGrp="1"/>
          </p:cNvSpPr>
          <p:nvPr>
            <p:ph type="subTitle" idx="1"/>
          </p:nvPr>
        </p:nvSpPr>
        <p:spPr>
          <a:xfrm>
            <a:off x="640080" y="4636008"/>
            <a:ext cx="6894576" cy="1572768"/>
          </a:xfrm>
        </p:spPr>
        <p:txBody>
          <a:bodyPr>
            <a:noAutofit/>
          </a:bodyPr>
          <a:lstStyle/>
          <a:p>
            <a:pPr marR="0" algn="l" rtl="0"/>
            <a:r>
              <a:rPr lang="fr-FR" sz="1600" b="1" dirty="0">
                <a:latin typeface="Arial" panose="020B0604020202020204" pitchFamily="34" charset="0"/>
              </a:rPr>
              <a:t>Dr. Bernard Colas, </a:t>
            </a:r>
            <a:r>
              <a:rPr lang="fr-FR" sz="1600" b="1" dirty="0" err="1">
                <a:latin typeface="Arial" panose="020B0604020202020204" pitchFamily="34" charset="0"/>
              </a:rPr>
              <a:t>Ad.E</a:t>
            </a:r>
            <a:endParaRPr lang="fr-FR" sz="1600" b="1" dirty="0">
              <a:latin typeface="Arial" panose="020B0604020202020204" pitchFamily="34" charset="0"/>
            </a:endParaRPr>
          </a:p>
          <a:p>
            <a:pPr algn="l"/>
            <a:r>
              <a:rPr lang="fr-CA" sz="1600" dirty="0" err="1"/>
              <a:t>With</a:t>
            </a:r>
            <a:r>
              <a:rPr lang="fr-CA" sz="1600" dirty="0"/>
              <a:t> the assistance of Lyna Ramdane and Diane Forey</a:t>
            </a:r>
          </a:p>
          <a:p>
            <a:pPr marR="0" algn="l" rtl="0"/>
            <a:r>
              <a:rPr lang="fr-FR" sz="1600" b="1" dirty="0">
                <a:latin typeface="Arial" panose="020B0604020202020204" pitchFamily="34" charset="0"/>
              </a:rPr>
              <a:t>CMKZ</a:t>
            </a:r>
            <a:r>
              <a:rPr lang="en-GB" sz="1600" b="1" i="0" u="none" strike="noStrike" baseline="0" dirty="0">
                <a:latin typeface="Arial" panose="020B0604020202020204" pitchFamily="34" charset="0"/>
              </a:rPr>
              <a:t> LLP</a:t>
            </a:r>
          </a:p>
          <a:p>
            <a:pPr marR="0" algn="l" rtl="0">
              <a:spcBef>
                <a:spcPts val="0"/>
              </a:spcBef>
            </a:pPr>
            <a:r>
              <a:rPr lang="en-GB" sz="1600" b="1" dirty="0">
                <a:latin typeface="Arial" panose="020B0604020202020204" pitchFamily="34" charset="0"/>
              </a:rPr>
              <a:t>International Trade and Business Law</a:t>
            </a:r>
          </a:p>
          <a:p>
            <a:pPr algn="l">
              <a:spcBef>
                <a:spcPts val="0"/>
              </a:spcBef>
            </a:pPr>
            <a:endParaRPr lang="fr-CA" sz="1600" dirty="0"/>
          </a:p>
          <a:p>
            <a:pPr algn="l">
              <a:spcBef>
                <a:spcPts val="0"/>
              </a:spcBef>
            </a:pPr>
            <a:endParaRPr lang="fr-CA" sz="1600" dirty="0"/>
          </a:p>
          <a:p>
            <a:pPr algn="l">
              <a:spcBef>
                <a:spcPts val="0"/>
              </a:spcBef>
            </a:pPr>
            <a:r>
              <a:rPr lang="fr-CA" sz="1600" dirty="0" err="1"/>
              <a:t>NICArb</a:t>
            </a:r>
            <a:r>
              <a:rPr lang="fr-CA" sz="1600" dirty="0"/>
              <a:t> 2022, </a:t>
            </a:r>
            <a:r>
              <a:rPr lang="fr-CA" sz="1600" dirty="0" err="1"/>
              <a:t>November</a:t>
            </a:r>
            <a:r>
              <a:rPr lang="fr-CA" sz="1600" dirty="0"/>
              <a:t> 24, 2022</a:t>
            </a:r>
          </a:p>
        </p:txBody>
      </p:sp>
      <p:sp>
        <p:nvSpPr>
          <p:cNvPr id="45"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bot operating a machine">
            <a:extLst>
              <a:ext uri="{FF2B5EF4-FFF2-40B4-BE49-F238E27FC236}">
                <a16:creationId xmlns:a16="http://schemas.microsoft.com/office/drawing/2014/main" id="{EF02F478-AF33-DF4A-28DD-9EC0C00A8483}"/>
              </a:ext>
            </a:extLst>
          </p:cNvPr>
          <p:cNvPicPr>
            <a:picLocks noGrp="1" noRot="1" noChangeAspect="1" noMove="1" noResize="1" noEditPoints="1" noAdjustHandles="1" noChangeArrowheads="1" noChangeShapeType="1" noCrop="1"/>
          </p:cNvPicPr>
          <p:nvPr/>
        </p:nvPicPr>
        <p:blipFill rotWithShape="1">
          <a:blip r:embed="rId2"/>
          <a:srcRect l="27684" r="26967" b="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pic>
        <p:nvPicPr>
          <p:cNvPr id="18" name="Picture 7">
            <a:extLst>
              <a:ext uri="{FF2B5EF4-FFF2-40B4-BE49-F238E27FC236}">
                <a16:creationId xmlns:a16="http://schemas.microsoft.com/office/drawing/2014/main" id="{C3650C23-8025-4B47-B981-09BD4A386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 y="6333782"/>
            <a:ext cx="504056" cy="524218"/>
          </a:xfrm>
          <a:prstGeom prst="rect">
            <a:avLst/>
          </a:prstGeom>
        </p:spPr>
      </p:pic>
    </p:spTree>
    <p:extLst>
      <p:ext uri="{BB962C8B-B14F-4D97-AF65-F5344CB8AC3E}">
        <p14:creationId xmlns:p14="http://schemas.microsoft.com/office/powerpoint/2010/main" val="16438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par>
                                <p:cTn id="13" presetID="10" presetClass="entr" presetSubtype="0" fill="hold" grpId="0" nodeType="with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par>
                                <p:cTn id="16" presetID="10" presetClass="entr" presetSubtype="0" fill="hold" grpId="0" nodeType="withEffect">
                                  <p:stCondLst>
                                    <p:cond delay="1500"/>
                                  </p:stCondLst>
                                  <p:iterate>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7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500"/>
                                  </p:stCondLst>
                                  <p:iterate>
                                    <p:tmPct val="10000"/>
                                  </p:iterate>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700"/>
                                        <p:tgtEl>
                                          <p:spTgt spid="3">
                                            <p:txEl>
                                              <p:pRg st="6" end="6"/>
                                            </p:txEl>
                                          </p:spTgt>
                                        </p:tgtEl>
                                      </p:cBhvr>
                                    </p:animEffect>
                                  </p:childTnLst>
                                </p:cTn>
                              </p:par>
                              <p:par>
                                <p:cTn id="24" presetID="10" presetClass="entr" presetSubtype="0" fill="hold" grpId="0" nodeType="withEffect">
                                  <p:stCondLst>
                                    <p:cond delay="1000"/>
                                  </p:stCondLst>
                                  <p:iterate>
                                    <p:tmPct val="10000"/>
                                  </p:iterate>
                                  <p:childTnLst>
                                    <p:set>
                                      <p:cBhvr>
                                        <p:cTn id="25" dur="1" fill="hold">
                                          <p:stCondLst>
                                            <p:cond delay="0"/>
                                          </p:stCondLst>
                                        </p:cTn>
                                        <p:tgtEl>
                                          <p:spTgt spid="2"/>
                                        </p:tgtEl>
                                        <p:attrNameLst>
                                          <p:attrName>style.visibility</p:attrName>
                                        </p:attrNameLst>
                                      </p:cBhvr>
                                      <p:to>
                                        <p:strVal val="visible"/>
                                      </p:to>
                                    </p:set>
                                    <p:animEffect transition="in" filter="fade">
                                      <p:cBhvr>
                                        <p:cTn id="26"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DEBB83B-B2E7-4631-859D-CC9503E3049E}"/>
              </a:ext>
            </a:extLst>
          </p:cNvPr>
          <p:cNvSpPr>
            <a:spLocks noGrp="1"/>
          </p:cNvSpPr>
          <p:nvPr>
            <p:ph type="title"/>
          </p:nvPr>
        </p:nvSpPr>
        <p:spPr>
          <a:xfrm>
            <a:off x="630936" y="502920"/>
            <a:ext cx="3419856" cy="1463040"/>
          </a:xfrm>
        </p:spPr>
        <p:txBody>
          <a:bodyPr anchor="ctr">
            <a:normAutofit/>
          </a:bodyPr>
          <a:lstStyle/>
          <a:p>
            <a:r>
              <a:rPr lang="fr-CA" sz="4100"/>
              <a:t>Enforcement of arbitral award</a:t>
            </a:r>
          </a:p>
        </p:txBody>
      </p:sp>
      <p:sp>
        <p:nvSpPr>
          <p:cNvPr id="2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07EF5A1-FAAF-4A04-B788-6493E4F46CD1}"/>
              </a:ext>
            </a:extLst>
          </p:cNvPr>
          <p:cNvSpPr>
            <a:spLocks noGrp="1"/>
          </p:cNvSpPr>
          <p:nvPr>
            <p:ph idx="1"/>
          </p:nvPr>
        </p:nvSpPr>
        <p:spPr>
          <a:xfrm>
            <a:off x="4654296" y="457200"/>
            <a:ext cx="6894576" cy="1793713"/>
          </a:xfrm>
        </p:spPr>
        <p:txBody>
          <a:bodyPr anchor="ctr">
            <a:normAutofit fontScale="92500" lnSpcReduction="20000"/>
          </a:bodyPr>
          <a:lstStyle/>
          <a:p>
            <a:r>
              <a:rPr lang="en-US" sz="2400" b="0" i="0" u="none" strike="noStrike" dirty="0">
                <a:effectLst/>
              </a:rPr>
              <a:t>Award is directly enforced through the smart contract</a:t>
            </a:r>
            <a:r>
              <a:rPr lang="en-US" sz="2400" dirty="0"/>
              <a:t>:</a:t>
            </a:r>
          </a:p>
          <a:p>
            <a:pPr lvl="1"/>
            <a:r>
              <a:rPr lang="en-US" dirty="0"/>
              <a:t>Contract code grants the arbitrator the access and authority to </a:t>
            </a:r>
            <a:r>
              <a:rPr lang="en-US" u="sng" dirty="0"/>
              <a:t>amend</a:t>
            </a:r>
            <a:r>
              <a:rPr lang="en-US" dirty="0"/>
              <a:t> the code of the smart contract, or</a:t>
            </a:r>
          </a:p>
          <a:p>
            <a:pPr lvl="1"/>
            <a:r>
              <a:rPr lang="en-US" dirty="0"/>
              <a:t>Contract code provides a range of </a:t>
            </a:r>
            <a:r>
              <a:rPr lang="en-US" u="sng" dirty="0"/>
              <a:t>outcome</a:t>
            </a:r>
            <a:r>
              <a:rPr lang="en-US" dirty="0"/>
              <a:t> to be selected by the arbitrator </a:t>
            </a:r>
          </a:p>
          <a:p>
            <a:endParaRPr lang="fr-CA" sz="1700" dirty="0"/>
          </a:p>
        </p:txBody>
      </p:sp>
      <p:pic>
        <p:nvPicPr>
          <p:cNvPr id="4" name="Picture 4">
            <a:extLst>
              <a:ext uri="{FF2B5EF4-FFF2-40B4-BE49-F238E27FC236}">
                <a16:creationId xmlns:a16="http://schemas.microsoft.com/office/drawing/2014/main" id="{D248C0D2-6A5F-400B-86A4-0DD9E54B5DE7}"/>
              </a:ext>
            </a:extLst>
          </p:cNvPr>
          <p:cNvPicPr>
            <a:picLocks noChangeAspect="1"/>
          </p:cNvPicPr>
          <p:nvPr/>
        </p:nvPicPr>
        <p:blipFill>
          <a:blip r:embed="rId2"/>
          <a:stretch>
            <a:fillRect/>
          </a:stretch>
        </p:blipFill>
        <p:spPr>
          <a:xfrm>
            <a:off x="630936" y="2387269"/>
            <a:ext cx="10917936" cy="3766686"/>
          </a:xfrm>
          <a:prstGeom prst="rect">
            <a:avLst/>
          </a:prstGeom>
        </p:spPr>
      </p:pic>
      <p:sp>
        <p:nvSpPr>
          <p:cNvPr id="5" name="Espace réservé de la date 4">
            <a:extLst>
              <a:ext uri="{FF2B5EF4-FFF2-40B4-BE49-F238E27FC236}">
                <a16:creationId xmlns:a16="http://schemas.microsoft.com/office/drawing/2014/main" id="{BB203A65-7CE8-4F08-B035-41657CB9BDEA}"/>
              </a:ext>
            </a:extLst>
          </p:cNvPr>
          <p:cNvSpPr>
            <a:spLocks noGrp="1"/>
          </p:cNvSpPr>
          <p:nvPr>
            <p:ph type="dt" sz="half" idx="10"/>
          </p:nvPr>
        </p:nvSpPr>
        <p:spPr/>
        <p:txBody>
          <a:bodyPr/>
          <a:lstStyle/>
          <a:p>
            <a:r>
              <a:rPr lang="fr-FR"/>
              <a:t>bcolas@cmkz.ca</a:t>
            </a:r>
          </a:p>
        </p:txBody>
      </p:sp>
      <p:sp>
        <p:nvSpPr>
          <p:cNvPr id="6" name="Espace réservé du pied de page 5">
            <a:extLst>
              <a:ext uri="{FF2B5EF4-FFF2-40B4-BE49-F238E27FC236}">
                <a16:creationId xmlns:a16="http://schemas.microsoft.com/office/drawing/2014/main" id="{ABFDAB0D-D9A3-422F-AA6E-71929051971D}"/>
              </a:ext>
            </a:extLst>
          </p:cNvPr>
          <p:cNvSpPr>
            <a:spLocks noGrp="1"/>
          </p:cNvSpPr>
          <p:nvPr>
            <p:ph type="ftr" sz="quarter" idx="11"/>
          </p:nvPr>
        </p:nvSpPr>
        <p:spPr/>
        <p:txBody>
          <a:bodyPr/>
          <a:lstStyle/>
          <a:p>
            <a:r>
              <a:rPr lang="fr-FR"/>
              <a:t>On Chain Arbitration</a:t>
            </a:r>
          </a:p>
        </p:txBody>
      </p:sp>
      <p:sp>
        <p:nvSpPr>
          <p:cNvPr id="7" name="Espace réservé du numéro de diapositive 6">
            <a:extLst>
              <a:ext uri="{FF2B5EF4-FFF2-40B4-BE49-F238E27FC236}">
                <a16:creationId xmlns:a16="http://schemas.microsoft.com/office/drawing/2014/main" id="{847CF64A-F140-4548-8412-7DB8CD7871A8}"/>
              </a:ext>
            </a:extLst>
          </p:cNvPr>
          <p:cNvSpPr>
            <a:spLocks noGrp="1"/>
          </p:cNvSpPr>
          <p:nvPr>
            <p:ph type="sldNum" sz="quarter" idx="12"/>
          </p:nvPr>
        </p:nvSpPr>
        <p:spPr/>
        <p:txBody>
          <a:bodyPr/>
          <a:lstStyle/>
          <a:p>
            <a:fld id="{7762641B-A55E-4165-8611-0FCAE61B4EE4}" type="slidenum">
              <a:rPr lang="fr-FR" smtClean="0"/>
              <a:t>10</a:t>
            </a:fld>
            <a:endParaRPr lang="fr-FR"/>
          </a:p>
        </p:txBody>
      </p:sp>
    </p:spTree>
    <p:extLst>
      <p:ext uri="{BB962C8B-B14F-4D97-AF65-F5344CB8AC3E}">
        <p14:creationId xmlns:p14="http://schemas.microsoft.com/office/powerpoint/2010/main" val="56485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074AD8A-DF59-4455-9D49-14A1B9F3AF51}"/>
              </a:ext>
            </a:extLst>
          </p:cNvPr>
          <p:cNvSpPr>
            <a:spLocks noGrp="1"/>
          </p:cNvSpPr>
          <p:nvPr>
            <p:ph type="title"/>
          </p:nvPr>
        </p:nvSpPr>
        <p:spPr>
          <a:xfrm>
            <a:off x="838200" y="365125"/>
            <a:ext cx="10515600" cy="1325563"/>
          </a:xfrm>
        </p:spPr>
        <p:txBody>
          <a:bodyPr>
            <a:normAutofit/>
          </a:bodyPr>
          <a:lstStyle/>
          <a:p>
            <a:r>
              <a:rPr lang="fr-CA" sz="5000"/>
              <a:t>How to become an On-Chain Arbitrator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9F8CD320-C09D-4DE8-81B5-EC59705ED762}"/>
              </a:ext>
            </a:extLst>
          </p:cNvPr>
          <p:cNvSpPr>
            <a:spLocks noGrp="1"/>
          </p:cNvSpPr>
          <p:nvPr>
            <p:ph idx="1"/>
          </p:nvPr>
        </p:nvSpPr>
        <p:spPr>
          <a:xfrm>
            <a:off x="838200" y="1929384"/>
            <a:ext cx="10515600" cy="4251960"/>
          </a:xfrm>
        </p:spPr>
        <p:txBody>
          <a:bodyPr>
            <a:normAutofit/>
          </a:bodyPr>
          <a:lstStyle/>
          <a:p>
            <a:r>
              <a:rPr lang="en-CA" dirty="0"/>
              <a:t>Adapt your knowledge on arbitration rules and procedures to suit on-chain arbitration</a:t>
            </a:r>
          </a:p>
          <a:p>
            <a:r>
              <a:rPr lang="en-CA" dirty="0"/>
              <a:t>Always ensure to respect due process and safeguards and verify the rules of the platform </a:t>
            </a:r>
          </a:p>
          <a:p>
            <a:r>
              <a:rPr lang="en-CA" dirty="0"/>
              <a:t>Join trainings and develop knowledge about code and blockchain to craft an appropriate remedy</a:t>
            </a:r>
            <a:endParaRPr lang="en-US" dirty="0"/>
          </a:p>
          <a:p>
            <a:r>
              <a:rPr lang="en-CA" dirty="0"/>
              <a:t>Develop expertise for technical disputes (ex. crypto assets) to join specialist pools of arbitrator </a:t>
            </a:r>
          </a:p>
          <a:p>
            <a:r>
              <a:rPr lang="en-CA" dirty="0"/>
              <a:t>Build your reputation : online presence / reviews (viewed by parties)</a:t>
            </a:r>
            <a:endParaRPr lang="en-US" dirty="0"/>
          </a:p>
          <a:p>
            <a:endParaRPr lang="en-US" dirty="0"/>
          </a:p>
          <a:p>
            <a:endParaRPr lang="en-US" sz="2200" dirty="0"/>
          </a:p>
          <a:p>
            <a:endParaRPr lang="fr-CA" sz="2200" dirty="0"/>
          </a:p>
        </p:txBody>
      </p:sp>
      <p:sp>
        <p:nvSpPr>
          <p:cNvPr id="4" name="Espace réservé de la date 3">
            <a:extLst>
              <a:ext uri="{FF2B5EF4-FFF2-40B4-BE49-F238E27FC236}">
                <a16:creationId xmlns:a16="http://schemas.microsoft.com/office/drawing/2014/main" id="{A2994996-7144-4CFD-9F64-DFB9B5CA4FB0}"/>
              </a:ext>
            </a:extLst>
          </p:cNvPr>
          <p:cNvSpPr>
            <a:spLocks noGrp="1"/>
          </p:cNvSpPr>
          <p:nvPr>
            <p:ph type="dt" sz="half" idx="10"/>
          </p:nvPr>
        </p:nvSpPr>
        <p:spPr/>
        <p:txBody>
          <a:bodyPr/>
          <a:lstStyle/>
          <a:p>
            <a:r>
              <a:rPr lang="fr-FR"/>
              <a:t>bcolas@cmkz.ca</a:t>
            </a:r>
            <a:endParaRPr lang="en-CA"/>
          </a:p>
        </p:txBody>
      </p:sp>
      <p:sp>
        <p:nvSpPr>
          <p:cNvPr id="5" name="Espace réservé du pied de page 4">
            <a:extLst>
              <a:ext uri="{FF2B5EF4-FFF2-40B4-BE49-F238E27FC236}">
                <a16:creationId xmlns:a16="http://schemas.microsoft.com/office/drawing/2014/main" id="{0D676321-8F95-4530-A3C7-2433A973F973}"/>
              </a:ext>
            </a:extLst>
          </p:cNvPr>
          <p:cNvSpPr>
            <a:spLocks noGrp="1"/>
          </p:cNvSpPr>
          <p:nvPr>
            <p:ph type="ftr" sz="quarter" idx="11"/>
          </p:nvPr>
        </p:nvSpPr>
        <p:spPr/>
        <p:txBody>
          <a:bodyPr/>
          <a:lstStyle/>
          <a:p>
            <a:r>
              <a:rPr lang="en-CA"/>
              <a:t>On Chain Arbitration</a:t>
            </a:r>
          </a:p>
        </p:txBody>
      </p:sp>
      <p:sp>
        <p:nvSpPr>
          <p:cNvPr id="6" name="Espace réservé du numéro de diapositive 5">
            <a:extLst>
              <a:ext uri="{FF2B5EF4-FFF2-40B4-BE49-F238E27FC236}">
                <a16:creationId xmlns:a16="http://schemas.microsoft.com/office/drawing/2014/main" id="{17F4B6DF-BCCD-49CC-B0C7-76070E8238F2}"/>
              </a:ext>
            </a:extLst>
          </p:cNvPr>
          <p:cNvSpPr>
            <a:spLocks noGrp="1"/>
          </p:cNvSpPr>
          <p:nvPr>
            <p:ph type="sldNum" sz="quarter" idx="12"/>
          </p:nvPr>
        </p:nvSpPr>
        <p:spPr/>
        <p:txBody>
          <a:bodyPr/>
          <a:lstStyle/>
          <a:p>
            <a:fld id="{7D808460-128C-4D0E-8AF2-114779BD6385}" type="slidenum">
              <a:rPr lang="en-CA" smtClean="0"/>
              <a:t>11</a:t>
            </a:fld>
            <a:endParaRPr lang="en-CA"/>
          </a:p>
        </p:txBody>
      </p:sp>
    </p:spTree>
    <p:extLst>
      <p:ext uri="{BB962C8B-B14F-4D97-AF65-F5344CB8AC3E}">
        <p14:creationId xmlns:p14="http://schemas.microsoft.com/office/powerpoint/2010/main" val="286962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E839B48-1D89-48C5-9D78-93AE837027EE}"/>
              </a:ext>
            </a:extLst>
          </p:cNvPr>
          <p:cNvSpPr>
            <a:spLocks noGrp="1"/>
          </p:cNvSpPr>
          <p:nvPr>
            <p:ph type="title"/>
          </p:nvPr>
        </p:nvSpPr>
        <p:spPr>
          <a:xfrm>
            <a:off x="838200" y="365125"/>
            <a:ext cx="10515600" cy="1325563"/>
          </a:xfrm>
        </p:spPr>
        <p:txBody>
          <a:bodyPr>
            <a:normAutofit/>
          </a:bodyPr>
          <a:lstStyle/>
          <a:p>
            <a:r>
              <a:rPr lang="fr-CA" sz="5400"/>
              <a:t>Take away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698805C-9A69-4EC6-B776-AFF70A437028}"/>
              </a:ext>
            </a:extLst>
          </p:cNvPr>
          <p:cNvSpPr>
            <a:spLocks noGrp="1"/>
          </p:cNvSpPr>
          <p:nvPr>
            <p:ph idx="1"/>
          </p:nvPr>
        </p:nvSpPr>
        <p:spPr>
          <a:xfrm>
            <a:off x="838200" y="1929384"/>
            <a:ext cx="10515600" cy="4251960"/>
          </a:xfrm>
        </p:spPr>
        <p:txBody>
          <a:bodyPr>
            <a:normAutofit/>
          </a:bodyPr>
          <a:lstStyle/>
          <a:p>
            <a:r>
              <a:rPr lang="fr-FR" dirty="0" err="1"/>
              <a:t>Proliferation</a:t>
            </a:r>
            <a:r>
              <a:rPr lang="fr-FR" dirty="0"/>
              <a:t> of smart </a:t>
            </a:r>
            <a:r>
              <a:rPr lang="fr-FR" dirty="0" err="1"/>
              <a:t>contracts</a:t>
            </a:r>
            <a:endParaRPr lang="fr-FR" dirty="0"/>
          </a:p>
          <a:p>
            <a:pPr lvl="1"/>
            <a:r>
              <a:rPr lang="fr-FR" sz="2800" dirty="0"/>
              <a:t>e.g. crypto assets, </a:t>
            </a:r>
            <a:r>
              <a:rPr lang="fr-FR" sz="2800" dirty="0" err="1"/>
              <a:t>financial</a:t>
            </a:r>
            <a:r>
              <a:rPr lang="fr-FR" sz="2800" dirty="0"/>
              <a:t> services, </a:t>
            </a:r>
            <a:r>
              <a:rPr lang="fr-FR" sz="2800" dirty="0" err="1"/>
              <a:t>insurance</a:t>
            </a:r>
            <a:r>
              <a:rPr lang="fr-FR" sz="2800" dirty="0"/>
              <a:t>, Internet of </a:t>
            </a:r>
            <a:r>
              <a:rPr lang="fr-FR" sz="2800" dirty="0" err="1"/>
              <a:t>things</a:t>
            </a:r>
            <a:r>
              <a:rPr lang="fr-FR" sz="2800" dirty="0"/>
              <a:t>, </a:t>
            </a:r>
            <a:r>
              <a:rPr lang="fr-FR" sz="2800" dirty="0" err="1"/>
              <a:t>supply</a:t>
            </a:r>
            <a:r>
              <a:rPr lang="fr-FR" sz="2800" dirty="0"/>
              <a:t> </a:t>
            </a:r>
            <a:r>
              <a:rPr lang="fr-FR" sz="2800" dirty="0" err="1"/>
              <a:t>chains</a:t>
            </a:r>
            <a:r>
              <a:rPr lang="fr-FR" sz="2800" dirty="0"/>
              <a:t>…</a:t>
            </a:r>
            <a:r>
              <a:rPr lang="fr-FR" sz="2800" i="1" dirty="0"/>
              <a:t> </a:t>
            </a:r>
          </a:p>
          <a:p>
            <a:r>
              <a:rPr lang="en-CA" dirty="0"/>
              <a:t>Adaptation to tech revolution</a:t>
            </a:r>
          </a:p>
          <a:p>
            <a:pPr lvl="1"/>
            <a:r>
              <a:rPr lang="en-CA" sz="2800" dirty="0"/>
              <a:t>Train arbitrators</a:t>
            </a:r>
          </a:p>
          <a:p>
            <a:pPr lvl="1"/>
            <a:r>
              <a:rPr lang="en-CA" sz="2800" dirty="0"/>
              <a:t>Adopt rules like UK Digital Dispute Resolution Rules</a:t>
            </a:r>
          </a:p>
          <a:p>
            <a:pPr lvl="1"/>
            <a:r>
              <a:rPr lang="en-CA" sz="2800" dirty="0"/>
              <a:t>Partner or create arbitration platforms</a:t>
            </a:r>
          </a:p>
          <a:p>
            <a:pPr lvl="1"/>
            <a:endParaRPr lang="fr-CA" sz="2800" dirty="0"/>
          </a:p>
        </p:txBody>
      </p:sp>
      <p:sp>
        <p:nvSpPr>
          <p:cNvPr id="4" name="Espace réservé de la date 3">
            <a:extLst>
              <a:ext uri="{FF2B5EF4-FFF2-40B4-BE49-F238E27FC236}">
                <a16:creationId xmlns:a16="http://schemas.microsoft.com/office/drawing/2014/main" id="{C37A984E-7721-4485-98FC-7AA618DA1298}"/>
              </a:ext>
            </a:extLst>
          </p:cNvPr>
          <p:cNvSpPr>
            <a:spLocks noGrp="1"/>
          </p:cNvSpPr>
          <p:nvPr>
            <p:ph type="dt" sz="half" idx="10"/>
          </p:nvPr>
        </p:nvSpPr>
        <p:spPr/>
        <p:txBody>
          <a:bodyPr/>
          <a:lstStyle/>
          <a:p>
            <a:r>
              <a:rPr lang="fr-FR"/>
              <a:t>bcolas@cmkz.ca</a:t>
            </a:r>
            <a:endParaRPr lang="en-CA"/>
          </a:p>
        </p:txBody>
      </p:sp>
      <p:sp>
        <p:nvSpPr>
          <p:cNvPr id="5" name="Espace réservé du pied de page 4">
            <a:extLst>
              <a:ext uri="{FF2B5EF4-FFF2-40B4-BE49-F238E27FC236}">
                <a16:creationId xmlns:a16="http://schemas.microsoft.com/office/drawing/2014/main" id="{43D6BAF7-353D-4F97-B06E-0DE420F1CE75}"/>
              </a:ext>
            </a:extLst>
          </p:cNvPr>
          <p:cNvSpPr>
            <a:spLocks noGrp="1"/>
          </p:cNvSpPr>
          <p:nvPr>
            <p:ph type="ftr" sz="quarter" idx="11"/>
          </p:nvPr>
        </p:nvSpPr>
        <p:spPr/>
        <p:txBody>
          <a:bodyPr/>
          <a:lstStyle/>
          <a:p>
            <a:r>
              <a:rPr lang="en-CA"/>
              <a:t>On Chain Arbitration</a:t>
            </a:r>
          </a:p>
        </p:txBody>
      </p:sp>
      <p:sp>
        <p:nvSpPr>
          <p:cNvPr id="6" name="Espace réservé du numéro de diapositive 5">
            <a:extLst>
              <a:ext uri="{FF2B5EF4-FFF2-40B4-BE49-F238E27FC236}">
                <a16:creationId xmlns:a16="http://schemas.microsoft.com/office/drawing/2014/main" id="{504A1FC5-C859-4CF5-80B8-0F4B072C910C}"/>
              </a:ext>
            </a:extLst>
          </p:cNvPr>
          <p:cNvSpPr>
            <a:spLocks noGrp="1"/>
          </p:cNvSpPr>
          <p:nvPr>
            <p:ph type="sldNum" sz="quarter" idx="12"/>
          </p:nvPr>
        </p:nvSpPr>
        <p:spPr/>
        <p:txBody>
          <a:bodyPr/>
          <a:lstStyle/>
          <a:p>
            <a:fld id="{7D808460-128C-4D0E-8AF2-114779BD6385}" type="slidenum">
              <a:rPr lang="en-CA" smtClean="0"/>
              <a:t>12</a:t>
            </a:fld>
            <a:endParaRPr lang="en-CA"/>
          </a:p>
        </p:txBody>
      </p:sp>
    </p:spTree>
    <p:extLst>
      <p:ext uri="{BB962C8B-B14F-4D97-AF65-F5344CB8AC3E}">
        <p14:creationId xmlns:p14="http://schemas.microsoft.com/office/powerpoint/2010/main" val="413267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a:t>Thank</a:t>
            </a:r>
            <a:r>
              <a:rPr lang="fr-CA" dirty="0"/>
              <a:t> </a:t>
            </a:r>
            <a:r>
              <a:rPr lang="fr-CA" dirty="0" err="1"/>
              <a:t>you</a:t>
            </a:r>
            <a:r>
              <a:rPr lang="fr-CA" dirty="0"/>
              <a:t> for </a:t>
            </a:r>
            <a:r>
              <a:rPr lang="fr-CA" dirty="0" err="1"/>
              <a:t>your</a:t>
            </a:r>
            <a:r>
              <a:rPr lang="fr-CA" dirty="0"/>
              <a:t> attention</a:t>
            </a:r>
          </a:p>
        </p:txBody>
      </p:sp>
      <p:sp>
        <p:nvSpPr>
          <p:cNvPr id="6" name="Slide Number Placeholder 5"/>
          <p:cNvSpPr>
            <a:spLocks noGrp="1"/>
          </p:cNvSpPr>
          <p:nvPr>
            <p:ph type="sldNum" sz="quarter" idx="12"/>
          </p:nvPr>
        </p:nvSpPr>
        <p:spPr/>
        <p:txBody>
          <a:bodyPr/>
          <a:lstStyle/>
          <a:p>
            <a:pPr>
              <a:defRPr/>
            </a:pPr>
            <a:fld id="{4ED25CE0-8926-4DC9-9935-E0DE77A04555}" type="slidenum">
              <a:rPr lang="en-US" smtClean="0"/>
              <a:pPr>
                <a:defRPr/>
              </a:pPr>
              <a:t>13</a:t>
            </a:fld>
            <a:endParaRPr lang="en-US"/>
          </a:p>
        </p:txBody>
      </p:sp>
      <p:graphicFrame>
        <p:nvGraphicFramePr>
          <p:cNvPr id="7" name="Table Placeholder 16"/>
          <p:cNvGraphicFramePr>
            <a:graphicFrameLocks/>
          </p:cNvGraphicFramePr>
          <p:nvPr/>
        </p:nvGraphicFramePr>
        <p:xfrm>
          <a:off x="2323441" y="4149081"/>
          <a:ext cx="7772400" cy="1808135"/>
        </p:xfrm>
        <a:graphic>
          <a:graphicData uri="http://schemas.openxmlformats.org/drawingml/2006/table">
            <a:tbl>
              <a:tblPr firstRow="1" bandRow="1">
                <a:tableStyleId>{2D5ABB26-0587-4C30-8999-92F81FD0307C}</a:tableStyleId>
              </a:tblPr>
              <a:tblGrid>
                <a:gridCol w="2013992">
                  <a:extLst>
                    <a:ext uri="{9D8B030D-6E8A-4147-A177-3AD203B41FA5}">
                      <a16:colId xmlns:a16="http://schemas.microsoft.com/office/drawing/2014/main" val="20000"/>
                    </a:ext>
                  </a:extLst>
                </a:gridCol>
                <a:gridCol w="5758408">
                  <a:extLst>
                    <a:ext uri="{9D8B030D-6E8A-4147-A177-3AD203B41FA5}">
                      <a16:colId xmlns:a16="http://schemas.microsoft.com/office/drawing/2014/main" val="20001"/>
                    </a:ext>
                  </a:extLst>
                </a:gridCol>
              </a:tblGrid>
              <a:tr h="941345">
                <a:tc>
                  <a:txBody>
                    <a:bodyPr/>
                    <a:lstStyle/>
                    <a:p>
                      <a:endParaRPr lang="fr-CA" dirty="0">
                        <a:latin typeface="Helvetica" pitchFamily="34" charset="0"/>
                        <a:cs typeface="Helvetica" pitchFamily="34" charset="0"/>
                      </a:endParaRPr>
                    </a:p>
                  </a:txBody>
                  <a:tcPr/>
                </a:tc>
                <a:tc>
                  <a:txBody>
                    <a:bodyPr/>
                    <a:lstStyle/>
                    <a:p>
                      <a:r>
                        <a:rPr lang="en-US" sz="2000" kern="1200" dirty="0">
                          <a:solidFill>
                            <a:srgbClr val="C00000"/>
                          </a:solidFill>
                          <a:effectLst/>
                        </a:rPr>
                        <a:t>Bernard Colas</a:t>
                      </a:r>
                      <a:r>
                        <a:rPr lang="en-US" sz="1400" kern="1200" dirty="0">
                          <a:effectLst/>
                        </a:rPr>
                        <a:t>, LL.D</a:t>
                      </a:r>
                      <a:br>
                        <a:rPr lang="en-US" sz="1400" kern="1200" dirty="0">
                          <a:effectLst/>
                        </a:rPr>
                      </a:br>
                      <a:r>
                        <a:rPr lang="en-US" sz="1400" kern="1200" dirty="0">
                          <a:effectLst/>
                        </a:rPr>
                        <a:t>Avocat | Attorney</a:t>
                      </a:r>
                      <a:endParaRPr lang="fr-CA" sz="1400" kern="1200" dirty="0">
                        <a:effectLst/>
                      </a:endParaRPr>
                    </a:p>
                    <a:p>
                      <a:r>
                        <a:rPr lang="fr-CA" sz="1400" kern="1200" dirty="0">
                          <a:effectLst/>
                        </a:rPr>
                        <a:t>T  514 288-2726 # 241  |  bcolas@cmkz.ca </a:t>
                      </a:r>
                      <a:br>
                        <a:rPr lang="fr-CA" sz="1400" kern="1200" dirty="0">
                          <a:effectLst/>
                        </a:rPr>
                      </a:br>
                      <a:r>
                        <a:rPr lang="fr-CA" sz="1400" kern="1200" dirty="0">
                          <a:effectLst/>
                        </a:rPr>
                        <a:t>2020, boul. Robert-Bourassa #1920, Montréal, QC, H3A 2A5, Canada</a:t>
                      </a:r>
                      <a:endParaRPr lang="fr-CA" sz="1400" b="0" dirty="0">
                        <a:solidFill>
                          <a:schemeClr val="tx2"/>
                        </a:solidFill>
                        <a:latin typeface="Helvetica" pitchFamily="34" charset="0"/>
                        <a:cs typeface="Helvetica" pitchFamily="34" charset="0"/>
                      </a:endParaRPr>
                    </a:p>
                  </a:txBody>
                  <a:tcPr/>
                </a:tc>
                <a:extLst>
                  <a:ext uri="{0D108BD9-81ED-4DB2-BD59-A6C34878D82A}">
                    <a16:rowId xmlns:a16="http://schemas.microsoft.com/office/drawing/2014/main" val="10000"/>
                  </a:ext>
                </a:extLst>
              </a:tr>
              <a:tr h="771815">
                <a:tc gridSpan="2">
                  <a:txBody>
                    <a:bodyPr/>
                    <a:lstStyle/>
                    <a:p>
                      <a:pPr>
                        <a:spcAft>
                          <a:spcPts val="0"/>
                        </a:spcAft>
                      </a:pPr>
                      <a:r>
                        <a:rPr lang="fr-CA" sz="1400" dirty="0">
                          <a:effectLst/>
                        </a:rPr>
                        <a:t>Droit des affaires et du commerce international  |  International Trade and Business Law</a:t>
                      </a:r>
                      <a:endParaRPr lang="fr-CA" sz="1400" dirty="0">
                        <a:solidFill>
                          <a:schemeClr val="tx2"/>
                        </a:solidFill>
                        <a:effectLst/>
                        <a:latin typeface="Helvetica" pitchFamily="34" charset="0"/>
                        <a:ea typeface="Calibri"/>
                        <a:cs typeface="Helvetica" pitchFamily="34" charset="0"/>
                      </a:endParaRPr>
                    </a:p>
                  </a:txBody>
                  <a:tcPr marL="0" marR="0" marT="0" marB="0" anchor="ctr"/>
                </a:tc>
                <a:tc hMerge="1">
                  <a:txBody>
                    <a:bodyPr/>
                    <a:lstStyle/>
                    <a:p>
                      <a:pPr>
                        <a:spcAft>
                          <a:spcPts val="0"/>
                        </a:spcAft>
                      </a:pPr>
                      <a:endParaRPr lang="fr-CA" sz="1200" dirty="0">
                        <a:solidFill>
                          <a:srgbClr val="666666"/>
                        </a:solidFill>
                        <a:effectLst/>
                        <a:latin typeface="Times New Roman"/>
                        <a:ea typeface="Calibri"/>
                      </a:endParaRPr>
                    </a:p>
                  </a:txBody>
                  <a:tcPr marL="0" marR="0" marT="0" marB="0" anchor="ct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4190459"/>
            <a:ext cx="1957636" cy="978818"/>
          </a:xfrm>
          <a:prstGeom prst="rect">
            <a:avLst/>
          </a:prstGeom>
        </p:spPr>
      </p:pic>
      <p:cxnSp>
        <p:nvCxnSpPr>
          <p:cNvPr id="9" name="Straight Connector 8"/>
          <p:cNvCxnSpPr/>
          <p:nvPr/>
        </p:nvCxnSpPr>
        <p:spPr bwMode="auto">
          <a:xfrm>
            <a:off x="2351584" y="5366049"/>
            <a:ext cx="76328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Date Placeholder 3"/>
          <p:cNvSpPr>
            <a:spLocks noGrp="1"/>
          </p:cNvSpPr>
          <p:nvPr>
            <p:ph type="dt" sz="half" idx="10"/>
          </p:nvPr>
        </p:nvSpPr>
        <p:spPr/>
        <p:txBody>
          <a:bodyPr/>
          <a:lstStyle/>
          <a:p>
            <a:pPr>
              <a:defRPr/>
            </a:pPr>
            <a:r>
              <a:rPr lang="fr-FR"/>
              <a:t>bcolas@cmkz.ca</a:t>
            </a:r>
            <a:endParaRPr lang="en-US" dirty="0"/>
          </a:p>
        </p:txBody>
      </p:sp>
      <p:sp>
        <p:nvSpPr>
          <p:cNvPr id="10" name="Title 1">
            <a:extLst>
              <a:ext uri="{FF2B5EF4-FFF2-40B4-BE49-F238E27FC236}">
                <a16:creationId xmlns:a16="http://schemas.microsoft.com/office/drawing/2014/main" id="{14CB0B32-2E9A-45BC-A06E-077D9E84A2F8}"/>
              </a:ext>
            </a:extLst>
          </p:cNvPr>
          <p:cNvSpPr txBox="1">
            <a:spLocks/>
          </p:cNvSpPr>
          <p:nvPr/>
        </p:nvSpPr>
        <p:spPr>
          <a:xfrm>
            <a:off x="2350236" y="2213619"/>
            <a:ext cx="7634196" cy="2056539"/>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r>
              <a:rPr lang="fr-CA" sz="3200" dirty="0"/>
              <a:t>Questions?</a:t>
            </a:r>
          </a:p>
        </p:txBody>
      </p:sp>
      <p:sp>
        <p:nvSpPr>
          <p:cNvPr id="3" name="Espace réservé du pied de page 2">
            <a:extLst>
              <a:ext uri="{FF2B5EF4-FFF2-40B4-BE49-F238E27FC236}">
                <a16:creationId xmlns:a16="http://schemas.microsoft.com/office/drawing/2014/main" id="{1D4636A4-3258-4C2F-A1DE-98901682523E}"/>
              </a:ext>
            </a:extLst>
          </p:cNvPr>
          <p:cNvSpPr>
            <a:spLocks noGrp="1"/>
          </p:cNvSpPr>
          <p:nvPr>
            <p:ph type="ftr" sz="quarter" idx="11"/>
          </p:nvPr>
        </p:nvSpPr>
        <p:spPr/>
        <p:txBody>
          <a:bodyPr/>
          <a:lstStyle/>
          <a:p>
            <a:pPr>
              <a:defRPr/>
            </a:pPr>
            <a:r>
              <a:rPr lang="en-US"/>
              <a:t>On Chain Arbitration</a:t>
            </a:r>
          </a:p>
        </p:txBody>
      </p:sp>
    </p:spTree>
    <p:extLst>
      <p:ext uri="{BB962C8B-B14F-4D97-AF65-F5344CB8AC3E}">
        <p14:creationId xmlns:p14="http://schemas.microsoft.com/office/powerpoint/2010/main" val="452446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52A9083-F821-47FA-9277-8B69F6D0C3C2}"/>
              </a:ext>
            </a:extLst>
          </p:cNvPr>
          <p:cNvSpPr>
            <a:spLocks noGrp="1"/>
          </p:cNvSpPr>
          <p:nvPr>
            <p:ph type="title"/>
          </p:nvPr>
        </p:nvSpPr>
        <p:spPr>
          <a:xfrm>
            <a:off x="838200" y="365125"/>
            <a:ext cx="10515600" cy="1325563"/>
          </a:xfrm>
        </p:spPr>
        <p:txBody>
          <a:bodyPr>
            <a:normAutofit/>
          </a:bodyPr>
          <a:lstStyle/>
          <a:p>
            <a:r>
              <a:rPr lang="fr-CA" sz="5400"/>
              <a:t>Focus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81EEF65-4526-4A2F-A9B6-BFB2CFB5FE76}"/>
              </a:ext>
            </a:extLst>
          </p:cNvPr>
          <p:cNvSpPr>
            <a:spLocks noGrp="1"/>
          </p:cNvSpPr>
          <p:nvPr>
            <p:ph idx="1"/>
          </p:nvPr>
        </p:nvSpPr>
        <p:spPr>
          <a:xfrm>
            <a:off x="838200" y="1929384"/>
            <a:ext cx="10515600" cy="4251960"/>
          </a:xfrm>
        </p:spPr>
        <p:txBody>
          <a:bodyPr>
            <a:normAutofit/>
          </a:bodyPr>
          <a:lstStyle/>
          <a:p>
            <a:r>
              <a:rPr lang="fr-CA" dirty="0"/>
              <a:t>Arbitration clauses in smart </a:t>
            </a:r>
            <a:r>
              <a:rPr lang="fr-CA" dirty="0" err="1"/>
              <a:t>contracts</a:t>
            </a:r>
            <a:endParaRPr lang="fr-CA" dirty="0"/>
          </a:p>
          <a:p>
            <a:pPr lvl="1"/>
            <a:r>
              <a:rPr lang="fr-CA" sz="2800" dirty="0"/>
              <a:t>Platforms and Rules</a:t>
            </a:r>
          </a:p>
          <a:p>
            <a:r>
              <a:rPr lang="fr-CA" dirty="0" err="1"/>
              <a:t>Triggering</a:t>
            </a:r>
            <a:r>
              <a:rPr lang="fr-CA" dirty="0"/>
              <a:t> an arbitration </a:t>
            </a:r>
            <a:r>
              <a:rPr lang="fr-CA" dirty="0" err="1"/>
              <a:t>procedure</a:t>
            </a:r>
            <a:endParaRPr lang="fr-CA" dirty="0"/>
          </a:p>
          <a:p>
            <a:r>
              <a:rPr lang="fr-CA" dirty="0" err="1"/>
              <a:t>Appointment</a:t>
            </a:r>
            <a:r>
              <a:rPr lang="fr-CA" dirty="0"/>
              <a:t> of </a:t>
            </a:r>
            <a:r>
              <a:rPr lang="fr-CA" dirty="0" err="1"/>
              <a:t>arbitrators</a:t>
            </a:r>
            <a:endParaRPr lang="fr-CA" dirty="0"/>
          </a:p>
          <a:p>
            <a:pPr lvl="1"/>
            <a:r>
              <a:rPr lang="fr-CA" sz="2800" dirty="0"/>
              <a:t>By </a:t>
            </a:r>
            <a:r>
              <a:rPr lang="fr-CA" sz="2800" dirty="0" err="1"/>
              <a:t>algorithms</a:t>
            </a:r>
            <a:r>
              <a:rPr lang="fr-CA" sz="2800" dirty="0"/>
              <a:t>, the parties or the platform </a:t>
            </a:r>
          </a:p>
          <a:p>
            <a:r>
              <a:rPr lang="fr-CA" dirty="0" err="1"/>
              <a:t>Enforcement</a:t>
            </a:r>
            <a:r>
              <a:rPr lang="fr-CA" dirty="0"/>
              <a:t> of arbitral </a:t>
            </a:r>
            <a:r>
              <a:rPr lang="fr-CA" dirty="0" err="1"/>
              <a:t>award</a:t>
            </a:r>
            <a:endParaRPr lang="fr-CA" dirty="0"/>
          </a:p>
          <a:p>
            <a:pPr lvl="1"/>
            <a:r>
              <a:rPr lang="fr-CA" sz="2800" dirty="0"/>
              <a:t>Smart </a:t>
            </a:r>
            <a:r>
              <a:rPr lang="fr-CA" sz="2800" dirty="0" err="1"/>
              <a:t>contract</a:t>
            </a:r>
            <a:r>
              <a:rPr lang="fr-CA" sz="2800" dirty="0"/>
              <a:t> Code </a:t>
            </a:r>
            <a:r>
              <a:rPr lang="fr-CA" sz="2800" dirty="0" err="1"/>
              <a:t>amendment</a:t>
            </a:r>
            <a:r>
              <a:rPr lang="fr-CA" sz="2800" dirty="0"/>
              <a:t> or </a:t>
            </a:r>
            <a:r>
              <a:rPr lang="fr-CA" sz="2800" dirty="0" err="1"/>
              <a:t>predetermined</a:t>
            </a:r>
            <a:r>
              <a:rPr lang="fr-CA" sz="2800" dirty="0"/>
              <a:t> </a:t>
            </a:r>
            <a:r>
              <a:rPr lang="fr-CA" sz="2800" dirty="0" err="1"/>
              <a:t>outcome</a:t>
            </a:r>
            <a:endParaRPr lang="fr-CA" sz="2800" dirty="0"/>
          </a:p>
          <a:p>
            <a:r>
              <a:rPr lang="fr-CA" dirty="0"/>
              <a:t>How to </a:t>
            </a:r>
            <a:r>
              <a:rPr lang="fr-CA" dirty="0" err="1"/>
              <a:t>become</a:t>
            </a:r>
            <a:r>
              <a:rPr lang="fr-CA" dirty="0"/>
              <a:t> an </a:t>
            </a:r>
            <a:r>
              <a:rPr lang="fr-CA" dirty="0" err="1"/>
              <a:t>arbitrator</a:t>
            </a:r>
            <a:endParaRPr lang="fr-CA" dirty="0"/>
          </a:p>
        </p:txBody>
      </p:sp>
      <p:sp>
        <p:nvSpPr>
          <p:cNvPr id="4" name="Espace réservé de la date 3">
            <a:extLst>
              <a:ext uri="{FF2B5EF4-FFF2-40B4-BE49-F238E27FC236}">
                <a16:creationId xmlns:a16="http://schemas.microsoft.com/office/drawing/2014/main" id="{1C39190F-513A-429F-BED1-191AA20D2171}"/>
              </a:ext>
            </a:extLst>
          </p:cNvPr>
          <p:cNvSpPr>
            <a:spLocks noGrp="1"/>
          </p:cNvSpPr>
          <p:nvPr>
            <p:ph type="dt" sz="half" idx="10"/>
          </p:nvPr>
        </p:nvSpPr>
        <p:spPr/>
        <p:txBody>
          <a:bodyPr/>
          <a:lstStyle/>
          <a:p>
            <a:r>
              <a:rPr lang="fr-FR"/>
              <a:t>bcolas@cmkz.ca</a:t>
            </a:r>
          </a:p>
        </p:txBody>
      </p:sp>
      <p:sp>
        <p:nvSpPr>
          <p:cNvPr id="6" name="Espace réservé du pied de page 5">
            <a:extLst>
              <a:ext uri="{FF2B5EF4-FFF2-40B4-BE49-F238E27FC236}">
                <a16:creationId xmlns:a16="http://schemas.microsoft.com/office/drawing/2014/main" id="{2B3C3C8B-CBFD-4979-9ED6-58326C6602AF}"/>
              </a:ext>
            </a:extLst>
          </p:cNvPr>
          <p:cNvSpPr>
            <a:spLocks noGrp="1"/>
          </p:cNvSpPr>
          <p:nvPr>
            <p:ph type="ftr" sz="quarter" idx="11"/>
          </p:nvPr>
        </p:nvSpPr>
        <p:spPr/>
        <p:txBody>
          <a:bodyPr/>
          <a:lstStyle/>
          <a:p>
            <a:r>
              <a:rPr lang="fr-FR" dirty="0"/>
              <a:t>On Chain Arbitration</a:t>
            </a:r>
          </a:p>
        </p:txBody>
      </p:sp>
      <p:sp>
        <p:nvSpPr>
          <p:cNvPr id="7" name="Espace réservé du numéro de diapositive 6">
            <a:extLst>
              <a:ext uri="{FF2B5EF4-FFF2-40B4-BE49-F238E27FC236}">
                <a16:creationId xmlns:a16="http://schemas.microsoft.com/office/drawing/2014/main" id="{0F5C6892-366C-4EC9-B275-E025FA0D4B66}"/>
              </a:ext>
            </a:extLst>
          </p:cNvPr>
          <p:cNvSpPr>
            <a:spLocks noGrp="1"/>
          </p:cNvSpPr>
          <p:nvPr>
            <p:ph type="sldNum" sz="quarter" idx="12"/>
          </p:nvPr>
        </p:nvSpPr>
        <p:spPr/>
        <p:txBody>
          <a:bodyPr/>
          <a:lstStyle/>
          <a:p>
            <a:fld id="{7762641B-A55E-4165-8611-0FCAE61B4EE4}" type="slidenum">
              <a:rPr lang="fr-FR" smtClean="0"/>
              <a:t>2</a:t>
            </a:fld>
            <a:endParaRPr lang="fr-FR"/>
          </a:p>
        </p:txBody>
      </p:sp>
    </p:spTree>
    <p:extLst>
      <p:ext uri="{BB962C8B-B14F-4D97-AF65-F5344CB8AC3E}">
        <p14:creationId xmlns:p14="http://schemas.microsoft.com/office/powerpoint/2010/main" val="74945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1374297-0113-4450-AD86-5E570A8FB573}"/>
              </a:ext>
            </a:extLst>
          </p:cNvPr>
          <p:cNvSpPr>
            <a:spLocks noGrp="1"/>
          </p:cNvSpPr>
          <p:nvPr>
            <p:ph type="title"/>
          </p:nvPr>
        </p:nvSpPr>
        <p:spPr>
          <a:xfrm>
            <a:off x="572493" y="238539"/>
            <a:ext cx="11018520" cy="1434415"/>
          </a:xfrm>
        </p:spPr>
        <p:txBody>
          <a:bodyPr anchor="b">
            <a:normAutofit/>
          </a:bodyPr>
          <a:lstStyle/>
          <a:p>
            <a:r>
              <a:rPr lang="fr-CA" sz="5000"/>
              <a:t>Case study: Parametric Insurance Contract</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contenu 3">
            <a:extLst>
              <a:ext uri="{FF2B5EF4-FFF2-40B4-BE49-F238E27FC236}">
                <a16:creationId xmlns:a16="http://schemas.microsoft.com/office/drawing/2014/main" id="{E14BAD78-573D-41C2-93EE-2DDCE7E577C2}"/>
              </a:ext>
            </a:extLst>
          </p:cNvPr>
          <p:cNvSpPr>
            <a:spLocks noGrp="1"/>
          </p:cNvSpPr>
          <p:nvPr>
            <p:ph idx="1"/>
          </p:nvPr>
        </p:nvSpPr>
        <p:spPr>
          <a:xfrm>
            <a:off x="572493" y="2071316"/>
            <a:ext cx="6713552" cy="4119172"/>
          </a:xfrm>
        </p:spPr>
        <p:txBody>
          <a:bodyPr anchor="t">
            <a:normAutofit/>
          </a:bodyPr>
          <a:lstStyle/>
          <a:p>
            <a:r>
              <a:rPr lang="fr-CA" b="0" i="0" dirty="0">
                <a:effectLst/>
              </a:rPr>
              <a:t>Blockchain-</a:t>
            </a:r>
            <a:r>
              <a:rPr lang="fr-CA" b="0" i="0" dirty="0" err="1">
                <a:effectLst/>
              </a:rPr>
              <a:t>based</a:t>
            </a:r>
            <a:r>
              <a:rPr lang="fr-CA" b="0" i="0" dirty="0">
                <a:effectLst/>
              </a:rPr>
              <a:t> </a:t>
            </a:r>
            <a:r>
              <a:rPr lang="fr-CA" b="0" i="0" dirty="0" err="1">
                <a:effectLst/>
              </a:rPr>
              <a:t>insurance</a:t>
            </a:r>
            <a:r>
              <a:rPr lang="fr-CA" b="0" i="0" dirty="0">
                <a:effectLst/>
              </a:rPr>
              <a:t> </a:t>
            </a:r>
            <a:r>
              <a:rPr lang="fr-CA" b="0" i="0" dirty="0" err="1">
                <a:effectLst/>
              </a:rPr>
              <a:t>contract</a:t>
            </a:r>
            <a:r>
              <a:rPr lang="fr-CA" b="0" i="0" dirty="0">
                <a:effectLst/>
              </a:rPr>
              <a:t> (flood </a:t>
            </a:r>
            <a:r>
              <a:rPr lang="fr-CA" b="0" i="0" dirty="0" err="1">
                <a:effectLst/>
              </a:rPr>
              <a:t>insurance</a:t>
            </a:r>
            <a:r>
              <a:rPr lang="fr-CA" b="0" i="0" dirty="0">
                <a:effectLst/>
              </a:rPr>
              <a:t>)</a:t>
            </a:r>
            <a:endParaRPr lang="fr-CA" dirty="0"/>
          </a:p>
          <a:p>
            <a:pPr lvl="1"/>
            <a:r>
              <a:rPr lang="en-CA" dirty="0"/>
              <a:t>Water detection data </a:t>
            </a:r>
            <a:r>
              <a:rPr lang="en-US" b="0" i="0" dirty="0">
                <a:effectLst/>
              </a:rPr>
              <a:t>is recorded in the blockchain by the connected flood detection device</a:t>
            </a:r>
            <a:endParaRPr lang="en-CA" dirty="0"/>
          </a:p>
          <a:p>
            <a:r>
              <a:rPr lang="en-CA" dirty="0"/>
              <a:t>Self-executing on fulfillment of the conditions:</a:t>
            </a:r>
          </a:p>
          <a:p>
            <a:pPr lvl="1"/>
            <a:r>
              <a:rPr lang="fr-FR" sz="2800" b="1" i="0" u="none" strike="noStrike" dirty="0">
                <a:effectLst/>
                <a:latin typeface="Courier New" panose="02070309020205020404" pitchFamily="49" charset="0"/>
              </a:rPr>
              <a:t>IF(</a:t>
            </a:r>
            <a:r>
              <a:rPr lang="en-CA" sz="2800" dirty="0"/>
              <a:t>flood </a:t>
            </a:r>
            <a:r>
              <a:rPr lang="en-CA" sz="2800" dirty="0" err="1"/>
              <a:t>occurs+automated</a:t>
            </a:r>
            <a:r>
              <a:rPr lang="en-CA" sz="2800" dirty="0"/>
              <a:t> analysis of proofs</a:t>
            </a:r>
            <a:r>
              <a:rPr lang="fr-FR" sz="2800" b="1" i="0" u="none" strike="noStrike" dirty="0">
                <a:effectLst/>
                <a:latin typeface="Courier New" panose="02070309020205020404" pitchFamily="49" charset="0"/>
              </a:rPr>
              <a:t>)THEN (</a:t>
            </a:r>
            <a:r>
              <a:rPr lang="fr-FR" sz="2800" i="0" u="none" strike="noStrike" dirty="0" err="1">
                <a:effectLst/>
              </a:rPr>
              <a:t>insurer</a:t>
            </a:r>
            <a:r>
              <a:rPr lang="fr-FR" sz="2800" i="0" u="none" strike="noStrike" dirty="0">
                <a:effectLst/>
              </a:rPr>
              <a:t> pays 50,000$ to </a:t>
            </a:r>
            <a:r>
              <a:rPr lang="fr-FR" sz="2800" i="0" u="none" strike="noStrike" dirty="0" err="1">
                <a:effectLst/>
              </a:rPr>
              <a:t>customer</a:t>
            </a:r>
            <a:r>
              <a:rPr lang="fr-FR" sz="2800" i="0" u="none" strike="noStrike" dirty="0">
                <a:effectLst/>
              </a:rPr>
              <a:t>)</a:t>
            </a:r>
          </a:p>
          <a:p>
            <a:endParaRPr lang="en-CA" sz="2200" dirty="0"/>
          </a:p>
          <a:p>
            <a:pPr lvl="1"/>
            <a:endParaRPr lang="en-CA" sz="2200" dirty="0"/>
          </a:p>
          <a:p>
            <a:endParaRPr lang="en-CA" sz="2200" i="1" dirty="0"/>
          </a:p>
          <a:p>
            <a:pPr lvl="1"/>
            <a:endParaRPr lang="fr-CA" sz="2200" dirty="0"/>
          </a:p>
          <a:p>
            <a:endParaRPr lang="fr-CA" sz="2200" dirty="0"/>
          </a:p>
          <a:p>
            <a:pPr lvl="1"/>
            <a:endParaRPr lang="fr-CA" sz="2200" dirty="0"/>
          </a:p>
        </p:txBody>
      </p:sp>
      <p:pic>
        <p:nvPicPr>
          <p:cNvPr id="16" name="Picture 2" descr="FloodAlertNigeria: Effect of Flooding on Agricultural Production — By  @ElJuwairiya | by ICCDI AFRICA | International Climate Change Development  Initiative Africa | Medium">
            <a:extLst>
              <a:ext uri="{FF2B5EF4-FFF2-40B4-BE49-F238E27FC236}">
                <a16:creationId xmlns:a16="http://schemas.microsoft.com/office/drawing/2014/main" id="{864ED55B-D470-4488-85E7-544926091B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25" r="772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e la date 4">
            <a:extLst>
              <a:ext uri="{FF2B5EF4-FFF2-40B4-BE49-F238E27FC236}">
                <a16:creationId xmlns:a16="http://schemas.microsoft.com/office/drawing/2014/main" id="{F49C4B8C-9FAF-449E-9E2D-5AEC616C9EE2}"/>
              </a:ext>
            </a:extLst>
          </p:cNvPr>
          <p:cNvSpPr>
            <a:spLocks noGrp="1"/>
          </p:cNvSpPr>
          <p:nvPr>
            <p:ph type="dt" sz="half" idx="10"/>
          </p:nvPr>
        </p:nvSpPr>
        <p:spPr/>
        <p:txBody>
          <a:bodyPr/>
          <a:lstStyle/>
          <a:p>
            <a:r>
              <a:rPr lang="fr-FR"/>
              <a:t>bcolas@cmkz.ca</a:t>
            </a:r>
          </a:p>
        </p:txBody>
      </p:sp>
      <p:sp>
        <p:nvSpPr>
          <p:cNvPr id="7" name="Espace réservé du pied de page 6">
            <a:extLst>
              <a:ext uri="{FF2B5EF4-FFF2-40B4-BE49-F238E27FC236}">
                <a16:creationId xmlns:a16="http://schemas.microsoft.com/office/drawing/2014/main" id="{3B94622E-0F8E-43EB-899C-ECF9F5C55D35}"/>
              </a:ext>
            </a:extLst>
          </p:cNvPr>
          <p:cNvSpPr>
            <a:spLocks noGrp="1"/>
          </p:cNvSpPr>
          <p:nvPr>
            <p:ph type="ftr" sz="quarter" idx="11"/>
          </p:nvPr>
        </p:nvSpPr>
        <p:spPr/>
        <p:txBody>
          <a:bodyPr/>
          <a:lstStyle/>
          <a:p>
            <a:r>
              <a:rPr lang="fr-FR"/>
              <a:t>On Chain Arbitration</a:t>
            </a:r>
          </a:p>
        </p:txBody>
      </p:sp>
      <p:sp>
        <p:nvSpPr>
          <p:cNvPr id="8" name="Espace réservé du numéro de diapositive 7">
            <a:extLst>
              <a:ext uri="{FF2B5EF4-FFF2-40B4-BE49-F238E27FC236}">
                <a16:creationId xmlns:a16="http://schemas.microsoft.com/office/drawing/2014/main" id="{6690F87F-0D2D-41D9-B4DE-DE74185F3A52}"/>
              </a:ext>
            </a:extLst>
          </p:cNvPr>
          <p:cNvSpPr>
            <a:spLocks noGrp="1"/>
          </p:cNvSpPr>
          <p:nvPr>
            <p:ph type="sldNum" sz="quarter" idx="12"/>
          </p:nvPr>
        </p:nvSpPr>
        <p:spPr/>
        <p:txBody>
          <a:bodyPr/>
          <a:lstStyle/>
          <a:p>
            <a:fld id="{7762641B-A55E-4165-8611-0FCAE61B4EE4}" type="slidenum">
              <a:rPr lang="fr-FR" smtClean="0"/>
              <a:t>3</a:t>
            </a:fld>
            <a:endParaRPr lang="fr-FR"/>
          </a:p>
        </p:txBody>
      </p:sp>
    </p:spTree>
    <p:extLst>
      <p:ext uri="{BB962C8B-B14F-4D97-AF65-F5344CB8AC3E}">
        <p14:creationId xmlns:p14="http://schemas.microsoft.com/office/powerpoint/2010/main" val="256072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914BA3-1F6A-401B-B16B-1C5BE5A36078}"/>
              </a:ext>
            </a:extLst>
          </p:cNvPr>
          <p:cNvSpPr>
            <a:spLocks noGrp="1"/>
          </p:cNvSpPr>
          <p:nvPr>
            <p:ph type="title"/>
          </p:nvPr>
        </p:nvSpPr>
        <p:spPr>
          <a:xfrm>
            <a:off x="838200" y="365125"/>
            <a:ext cx="10515600" cy="1325563"/>
          </a:xfrm>
        </p:spPr>
        <p:txBody>
          <a:bodyPr>
            <a:normAutofit/>
          </a:bodyPr>
          <a:lstStyle/>
          <a:p>
            <a:r>
              <a:rPr lang="fr-CA" sz="5400"/>
              <a:t>On-Chain Arbitration Clause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E6387DB-C33B-47E3-8300-FC62FBAAE1D5}"/>
              </a:ext>
            </a:extLst>
          </p:cNvPr>
          <p:cNvSpPr>
            <a:spLocks noGrp="1"/>
          </p:cNvSpPr>
          <p:nvPr>
            <p:ph idx="1"/>
          </p:nvPr>
        </p:nvSpPr>
        <p:spPr>
          <a:xfrm>
            <a:off x="838200" y="1929384"/>
            <a:ext cx="10515600" cy="4251960"/>
          </a:xfrm>
        </p:spPr>
        <p:txBody>
          <a:bodyPr>
            <a:normAutofit lnSpcReduction="10000"/>
          </a:bodyPr>
          <a:lstStyle/>
          <a:p>
            <a:r>
              <a:rPr lang="en-CA" dirty="0"/>
              <a:t>Examples:</a:t>
            </a:r>
          </a:p>
          <a:p>
            <a:pPr lvl="1"/>
            <a:r>
              <a:rPr lang="fr-FR" sz="2800" b="1" i="0" u="none" strike="noStrike" dirty="0">
                <a:effectLst/>
                <a:latin typeface="Courier New" panose="02070309020205020404" pitchFamily="49" charset="0"/>
              </a:rPr>
              <a:t>IF(dispute)THEN (</a:t>
            </a:r>
            <a:r>
              <a:rPr lang="fr-FR" sz="2800" b="1" i="0" u="none" strike="noStrike" dirty="0" err="1">
                <a:effectLst/>
                <a:latin typeface="Courier New" panose="02070309020205020404" pitchFamily="49" charset="0"/>
              </a:rPr>
              <a:t>send</a:t>
            </a:r>
            <a:r>
              <a:rPr lang="fr-FR" sz="2800" b="1" i="0" u="none" strike="noStrike" dirty="0">
                <a:effectLst/>
                <a:latin typeface="Courier New" panose="02070309020205020404" pitchFamily="49" charset="0"/>
              </a:rPr>
              <a:t> to arbitration platform)</a:t>
            </a:r>
          </a:p>
          <a:p>
            <a:pPr lvl="1"/>
            <a:r>
              <a:rPr lang="en-US" sz="2800" kern="1200" dirty="0"/>
              <a:t>“</a:t>
            </a:r>
            <a:r>
              <a:rPr lang="en-US" sz="2800" i="1" kern="1200" dirty="0"/>
              <a:t>Any dispute, controversy or claim arising out of or relating to this contract, or the breach, termination or invalidity thereof, shall be settled by arbitration in accordance with the Blockchain Arbitration Rules</a:t>
            </a:r>
            <a:r>
              <a:rPr lang="en-US" sz="2800" kern="1200" dirty="0"/>
              <a:t>” (</a:t>
            </a:r>
            <a:r>
              <a:rPr lang="en-US" sz="2800" kern="1200" dirty="0" err="1"/>
              <a:t>CodeLegit</a:t>
            </a:r>
            <a:r>
              <a:rPr lang="en-US" sz="2800" kern="1200" dirty="0"/>
              <a:t>)</a:t>
            </a:r>
          </a:p>
          <a:p>
            <a:pPr rtl="0">
              <a:spcBef>
                <a:spcPts val="0"/>
              </a:spcBef>
              <a:spcAft>
                <a:spcPts val="0"/>
              </a:spcAft>
            </a:pPr>
            <a:endParaRPr lang="en-US" dirty="0"/>
          </a:p>
          <a:p>
            <a:pPr rtl="0">
              <a:spcBef>
                <a:spcPts val="0"/>
              </a:spcBef>
              <a:spcAft>
                <a:spcPts val="0"/>
              </a:spcAft>
            </a:pPr>
            <a:r>
              <a:rPr lang="en-US" dirty="0"/>
              <a:t>Depending on the code, arbitration can be triggered :</a:t>
            </a:r>
          </a:p>
          <a:p>
            <a:pPr lvl="2">
              <a:spcBef>
                <a:spcPts val="0"/>
              </a:spcBef>
            </a:pPr>
            <a:r>
              <a:rPr lang="en-US" sz="2800" dirty="0"/>
              <a:t>At the option of one of the parties (more likely)</a:t>
            </a:r>
          </a:p>
          <a:p>
            <a:pPr lvl="2">
              <a:spcBef>
                <a:spcPts val="0"/>
              </a:spcBef>
            </a:pPr>
            <a:r>
              <a:rPr lang="en-US" sz="2800" dirty="0"/>
              <a:t>When certain conditions are satisfied (IF/THEN)</a:t>
            </a:r>
          </a:p>
          <a:p>
            <a:endParaRPr lang="fr-CA" sz="2200" dirty="0"/>
          </a:p>
        </p:txBody>
      </p:sp>
      <p:sp>
        <p:nvSpPr>
          <p:cNvPr id="4" name="Espace réservé de la date 3">
            <a:extLst>
              <a:ext uri="{FF2B5EF4-FFF2-40B4-BE49-F238E27FC236}">
                <a16:creationId xmlns:a16="http://schemas.microsoft.com/office/drawing/2014/main" id="{B7EF1E3E-169E-4B50-AA8D-EC406339BE1E}"/>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E48A8181-67C7-4DF7-95A1-FA7287A79F7C}"/>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520A2833-93ED-426B-96F0-6E19313DA8D0}"/>
              </a:ext>
            </a:extLst>
          </p:cNvPr>
          <p:cNvSpPr>
            <a:spLocks noGrp="1"/>
          </p:cNvSpPr>
          <p:nvPr>
            <p:ph type="sldNum" sz="quarter" idx="12"/>
          </p:nvPr>
        </p:nvSpPr>
        <p:spPr/>
        <p:txBody>
          <a:bodyPr/>
          <a:lstStyle/>
          <a:p>
            <a:fld id="{7762641B-A55E-4165-8611-0FCAE61B4EE4}" type="slidenum">
              <a:rPr lang="fr-FR" smtClean="0"/>
              <a:t>4</a:t>
            </a:fld>
            <a:endParaRPr lang="fr-FR"/>
          </a:p>
        </p:txBody>
      </p:sp>
    </p:spTree>
    <p:extLst>
      <p:ext uri="{BB962C8B-B14F-4D97-AF65-F5344CB8AC3E}">
        <p14:creationId xmlns:p14="http://schemas.microsoft.com/office/powerpoint/2010/main" val="43125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78D87CC-6DDA-428B-95A7-E04C6C7A04CF}"/>
              </a:ext>
            </a:extLst>
          </p:cNvPr>
          <p:cNvSpPr>
            <a:spLocks noGrp="1"/>
          </p:cNvSpPr>
          <p:nvPr>
            <p:ph type="title"/>
          </p:nvPr>
        </p:nvSpPr>
        <p:spPr>
          <a:xfrm>
            <a:off x="838200" y="365125"/>
            <a:ext cx="10515600" cy="1325563"/>
          </a:xfrm>
        </p:spPr>
        <p:txBody>
          <a:bodyPr>
            <a:normAutofit/>
          </a:bodyPr>
          <a:lstStyle/>
          <a:p>
            <a:r>
              <a:rPr lang="fr-CA" sz="5400"/>
              <a:t>On-Chain Arbitration Platforms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EB36474-EF2A-4D96-AED0-618B5AECEEC0}"/>
              </a:ext>
            </a:extLst>
          </p:cNvPr>
          <p:cNvSpPr>
            <a:spLocks noGrp="1"/>
          </p:cNvSpPr>
          <p:nvPr>
            <p:ph idx="1"/>
          </p:nvPr>
        </p:nvSpPr>
        <p:spPr>
          <a:xfrm>
            <a:off x="838200" y="1929384"/>
            <a:ext cx="10515600" cy="4251960"/>
          </a:xfrm>
        </p:spPr>
        <p:txBody>
          <a:bodyPr>
            <a:normAutofit/>
          </a:bodyPr>
          <a:lstStyle/>
          <a:p>
            <a:pPr lvl="0">
              <a:spcAft>
                <a:spcPts val="0"/>
              </a:spcAft>
            </a:pPr>
            <a:r>
              <a:rPr lang="en-US" kern="1200" dirty="0">
                <a:latin typeface="Calibri" panose="020F0502020204030204"/>
                <a:ea typeface="+mn-ea"/>
                <a:cs typeface="+mn-cs"/>
              </a:rPr>
              <a:t>3 types:</a:t>
            </a:r>
          </a:p>
          <a:p>
            <a:pPr lvl="1"/>
            <a:r>
              <a:rPr lang="en-US" sz="2800" kern="1200" dirty="0">
                <a:latin typeface="Calibri" panose="020F0502020204030204"/>
                <a:ea typeface="+mn-ea"/>
                <a:cs typeface="+mn-cs"/>
              </a:rPr>
              <a:t>Exclusive to professional arbitrators (</a:t>
            </a:r>
            <a:r>
              <a:rPr lang="en-US" sz="2800" kern="1200" dirty="0" err="1">
                <a:latin typeface="Calibri" panose="020F0502020204030204"/>
                <a:ea typeface="+mn-ea"/>
                <a:cs typeface="+mn-cs"/>
              </a:rPr>
              <a:t>Jur</a:t>
            </a:r>
            <a:r>
              <a:rPr lang="en-US" sz="2800" kern="1200" dirty="0">
                <a:latin typeface="Calibri" panose="020F0502020204030204"/>
                <a:ea typeface="+mn-ea"/>
                <a:cs typeface="+mn-cs"/>
              </a:rPr>
              <a:t>..)  </a:t>
            </a:r>
          </a:p>
          <a:p>
            <a:pPr lvl="1"/>
            <a:r>
              <a:rPr lang="en-US" sz="2800" kern="1200" dirty="0">
                <a:latin typeface="Calibri" panose="020F0502020204030204"/>
                <a:ea typeface="+mn-ea"/>
                <a:cs typeface="+mn-cs"/>
              </a:rPr>
              <a:t>Open to professionals and technician in code (</a:t>
            </a:r>
            <a:r>
              <a:rPr lang="en-US" sz="2800" kern="1200" dirty="0" err="1">
                <a:latin typeface="Calibri" panose="020F0502020204030204"/>
                <a:ea typeface="+mn-ea"/>
                <a:cs typeface="+mn-cs"/>
              </a:rPr>
              <a:t>CodeLegit</a:t>
            </a:r>
            <a:r>
              <a:rPr lang="en-US" sz="2800" kern="1200" dirty="0">
                <a:latin typeface="Calibri" panose="020F0502020204030204"/>
                <a:ea typeface="+mn-ea"/>
                <a:cs typeface="+mn-cs"/>
              </a:rPr>
              <a:t>…)</a:t>
            </a:r>
          </a:p>
          <a:p>
            <a:pPr lvl="1"/>
            <a:r>
              <a:rPr lang="en-US" sz="2800" kern="1200" dirty="0">
                <a:latin typeface="Calibri" panose="020F0502020204030204"/>
                <a:ea typeface="+mn-ea"/>
                <a:cs typeface="+mn-cs"/>
              </a:rPr>
              <a:t>Open to non-professional arbitrators without experience (Kleros, </a:t>
            </a:r>
            <a:r>
              <a:rPr lang="en-US" sz="2800" kern="1200" dirty="0" err="1">
                <a:latin typeface="Calibri" panose="020F0502020204030204"/>
                <a:ea typeface="+mn-ea"/>
                <a:cs typeface="+mn-cs"/>
              </a:rPr>
              <a:t>Bitrated</a:t>
            </a:r>
            <a:r>
              <a:rPr lang="en-US" sz="2800" kern="1200" dirty="0">
                <a:latin typeface="Calibri" panose="020F0502020204030204"/>
                <a:ea typeface="+mn-ea"/>
                <a:cs typeface="+mn-cs"/>
              </a:rPr>
              <a:t>…) </a:t>
            </a:r>
          </a:p>
          <a:p>
            <a:r>
              <a:rPr lang="fr-FR" dirty="0"/>
              <a:t>Recourse to a platform of dispute </a:t>
            </a:r>
            <a:r>
              <a:rPr lang="fr-FR" dirty="0" err="1"/>
              <a:t>resolution</a:t>
            </a:r>
            <a:r>
              <a:rPr lang="fr-FR" dirty="0"/>
              <a:t> </a:t>
            </a:r>
            <a:r>
              <a:rPr lang="fr-FR" dirty="0" err="1"/>
              <a:t>based</a:t>
            </a:r>
            <a:r>
              <a:rPr lang="fr-FR" dirty="0"/>
              <a:t> on the blockchain </a:t>
            </a:r>
            <a:r>
              <a:rPr lang="fr-FR" dirty="0" err="1"/>
              <a:t>with</a:t>
            </a:r>
            <a:r>
              <a:rPr lang="fr-FR" dirty="0"/>
              <a:t> binding arbitration </a:t>
            </a:r>
            <a:r>
              <a:rPr lang="fr-FR" dirty="0" err="1"/>
              <a:t>award</a:t>
            </a:r>
            <a:r>
              <a:rPr lang="fr-FR" dirty="0"/>
              <a:t> </a:t>
            </a:r>
            <a:r>
              <a:rPr lang="fr-FR" dirty="0" err="1"/>
              <a:t>automatically</a:t>
            </a:r>
            <a:r>
              <a:rPr lang="fr-FR" dirty="0"/>
              <a:t> </a:t>
            </a:r>
            <a:r>
              <a:rPr lang="fr-FR" dirty="0" err="1"/>
              <a:t>executed</a:t>
            </a:r>
            <a:r>
              <a:rPr lang="fr-FR" dirty="0"/>
              <a:t> by a smart </a:t>
            </a:r>
            <a:r>
              <a:rPr lang="fr-FR" dirty="0" err="1"/>
              <a:t>contract</a:t>
            </a:r>
            <a:endParaRPr lang="fr-CA" dirty="0"/>
          </a:p>
        </p:txBody>
      </p:sp>
      <p:sp>
        <p:nvSpPr>
          <p:cNvPr id="4" name="Espace réservé de la date 3">
            <a:extLst>
              <a:ext uri="{FF2B5EF4-FFF2-40B4-BE49-F238E27FC236}">
                <a16:creationId xmlns:a16="http://schemas.microsoft.com/office/drawing/2014/main" id="{A8A22DBB-2AE1-49F9-AF8D-17B38A50B1EB}"/>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A761DC71-B6C8-438D-A20F-ACDC08BA206D}"/>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29D16499-B735-4C39-90F5-58C21575805E}"/>
              </a:ext>
            </a:extLst>
          </p:cNvPr>
          <p:cNvSpPr>
            <a:spLocks noGrp="1"/>
          </p:cNvSpPr>
          <p:nvPr>
            <p:ph type="sldNum" sz="quarter" idx="12"/>
          </p:nvPr>
        </p:nvSpPr>
        <p:spPr/>
        <p:txBody>
          <a:bodyPr/>
          <a:lstStyle/>
          <a:p>
            <a:fld id="{7762641B-A55E-4165-8611-0FCAE61B4EE4}" type="slidenum">
              <a:rPr lang="fr-FR" smtClean="0"/>
              <a:t>5</a:t>
            </a:fld>
            <a:endParaRPr lang="fr-FR"/>
          </a:p>
        </p:txBody>
      </p:sp>
    </p:spTree>
    <p:extLst>
      <p:ext uri="{BB962C8B-B14F-4D97-AF65-F5344CB8AC3E}">
        <p14:creationId xmlns:p14="http://schemas.microsoft.com/office/powerpoint/2010/main" val="890394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A02322E-E68B-4C2B-950F-5E96DDA8307C}"/>
              </a:ext>
            </a:extLst>
          </p:cNvPr>
          <p:cNvSpPr>
            <a:spLocks noGrp="1"/>
          </p:cNvSpPr>
          <p:nvPr>
            <p:ph type="title"/>
          </p:nvPr>
        </p:nvSpPr>
        <p:spPr>
          <a:xfrm>
            <a:off x="838200" y="365125"/>
            <a:ext cx="10515600" cy="1325563"/>
          </a:xfrm>
        </p:spPr>
        <p:txBody>
          <a:bodyPr>
            <a:normAutofit/>
          </a:bodyPr>
          <a:lstStyle/>
          <a:p>
            <a:r>
              <a:rPr lang="fr-CA" sz="5400"/>
              <a:t>On-Chain Arbitration Rules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FAFC954-9BEA-4156-B5C1-1A513E738D6C}"/>
              </a:ext>
            </a:extLst>
          </p:cNvPr>
          <p:cNvSpPr>
            <a:spLocks noGrp="1"/>
          </p:cNvSpPr>
          <p:nvPr>
            <p:ph idx="1"/>
          </p:nvPr>
        </p:nvSpPr>
        <p:spPr>
          <a:xfrm>
            <a:off x="838200" y="1929384"/>
            <a:ext cx="10515600" cy="4251960"/>
          </a:xfrm>
        </p:spPr>
        <p:txBody>
          <a:bodyPr>
            <a:normAutofit/>
          </a:bodyPr>
          <a:lstStyle/>
          <a:p>
            <a:pPr lvl="0"/>
            <a:r>
              <a:rPr lang="en-US" kern="1200" dirty="0"/>
              <a:t>Platform use their own rules. To ensure due process, most are inspired from the UNCITRAL Arbitration Rules </a:t>
            </a:r>
          </a:p>
          <a:p>
            <a:pPr lvl="0"/>
            <a:r>
              <a:rPr lang="en-US" kern="1200" dirty="0"/>
              <a:t>Rules and Regulations of the Blockchain </a:t>
            </a:r>
            <a:r>
              <a:rPr lang="en-US" dirty="0"/>
              <a:t>Arbitration Society (BAS)</a:t>
            </a:r>
          </a:p>
          <a:p>
            <a:pPr lvl="0"/>
            <a:r>
              <a:rPr lang="en-US" kern="1200" dirty="0"/>
              <a:t>UK Digital Dispute Resolution Rules</a:t>
            </a:r>
          </a:p>
          <a:p>
            <a:pPr lvl="0"/>
            <a:endParaRPr lang="en-US" dirty="0"/>
          </a:p>
          <a:p>
            <a:pPr lvl="0"/>
            <a:r>
              <a:rPr lang="en-US" i="1" dirty="0"/>
              <a:t>UNCITRAL Convention on Electronic Communication in International Contracts of 2007 </a:t>
            </a:r>
            <a:r>
              <a:rPr lang="en-US" dirty="0"/>
              <a:t>asserts the validity of on-chain arbitration by allowing for electronic data records and electronic transactions in the arbitration process</a:t>
            </a:r>
            <a:endParaRPr lang="en-US" kern="1200" dirty="0"/>
          </a:p>
          <a:p>
            <a:endParaRPr lang="fr-CA" sz="2200" dirty="0"/>
          </a:p>
        </p:txBody>
      </p:sp>
      <p:sp>
        <p:nvSpPr>
          <p:cNvPr id="4" name="Espace réservé de la date 3">
            <a:extLst>
              <a:ext uri="{FF2B5EF4-FFF2-40B4-BE49-F238E27FC236}">
                <a16:creationId xmlns:a16="http://schemas.microsoft.com/office/drawing/2014/main" id="{D7D26E8C-4C16-4DA9-A82F-71711F13ECC8}"/>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AC1F5A1E-CDAF-430A-AD69-0B6516D437EB}"/>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8DC7DC15-2930-4AB8-987B-54B9BF1A77B4}"/>
              </a:ext>
            </a:extLst>
          </p:cNvPr>
          <p:cNvSpPr>
            <a:spLocks noGrp="1"/>
          </p:cNvSpPr>
          <p:nvPr>
            <p:ph type="sldNum" sz="quarter" idx="12"/>
          </p:nvPr>
        </p:nvSpPr>
        <p:spPr/>
        <p:txBody>
          <a:bodyPr/>
          <a:lstStyle/>
          <a:p>
            <a:fld id="{7762641B-A55E-4165-8611-0FCAE61B4EE4}" type="slidenum">
              <a:rPr lang="fr-FR" smtClean="0"/>
              <a:t>6</a:t>
            </a:fld>
            <a:endParaRPr lang="fr-FR"/>
          </a:p>
        </p:txBody>
      </p:sp>
    </p:spTree>
    <p:extLst>
      <p:ext uri="{BB962C8B-B14F-4D97-AF65-F5344CB8AC3E}">
        <p14:creationId xmlns:p14="http://schemas.microsoft.com/office/powerpoint/2010/main" val="150808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96D868-5F45-4200-A78D-D12DDA48212B}"/>
              </a:ext>
            </a:extLst>
          </p:cNvPr>
          <p:cNvSpPr>
            <a:spLocks noGrp="1"/>
          </p:cNvSpPr>
          <p:nvPr>
            <p:ph type="title"/>
          </p:nvPr>
        </p:nvSpPr>
        <p:spPr>
          <a:xfrm>
            <a:off x="838200" y="365125"/>
            <a:ext cx="10515600" cy="1325563"/>
          </a:xfrm>
        </p:spPr>
        <p:txBody>
          <a:bodyPr>
            <a:normAutofit/>
          </a:bodyPr>
          <a:lstStyle/>
          <a:p>
            <a:r>
              <a:rPr lang="fr-CA" sz="5400"/>
              <a:t>Triggering an arbitration procedure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A9CF885-F7AF-4E95-9347-5717E611E4B4}"/>
              </a:ext>
            </a:extLst>
          </p:cNvPr>
          <p:cNvSpPr>
            <a:spLocks noGrp="1"/>
          </p:cNvSpPr>
          <p:nvPr>
            <p:ph idx="1"/>
          </p:nvPr>
        </p:nvSpPr>
        <p:spPr>
          <a:xfrm>
            <a:off x="838200" y="1929384"/>
            <a:ext cx="10515600" cy="4251960"/>
          </a:xfrm>
        </p:spPr>
        <p:txBody>
          <a:bodyPr>
            <a:normAutofit/>
          </a:bodyPr>
          <a:lstStyle/>
          <a:p>
            <a:r>
              <a:rPr lang="fr-CA" dirty="0"/>
              <a:t>Dispute</a:t>
            </a:r>
          </a:p>
          <a:p>
            <a:pPr lvl="1"/>
            <a:r>
              <a:rPr lang="fr-CA" sz="2800" dirty="0"/>
              <a:t>Flood </a:t>
            </a:r>
            <a:r>
              <a:rPr lang="fr-CA" sz="2800" dirty="0" err="1"/>
              <a:t>occurs</a:t>
            </a:r>
            <a:r>
              <a:rPr lang="fr-CA" sz="2800" dirty="0"/>
              <a:t> </a:t>
            </a:r>
            <a:r>
              <a:rPr lang="fr-CA" sz="2800" dirty="0" err="1"/>
              <a:t>without</a:t>
            </a:r>
            <a:r>
              <a:rPr lang="fr-CA" sz="2800" dirty="0"/>
              <a:t> compensation</a:t>
            </a:r>
          </a:p>
          <a:p>
            <a:pPr lvl="1"/>
            <a:r>
              <a:rPr lang="fr-FR" sz="2800" dirty="0" err="1"/>
              <a:t>Errors</a:t>
            </a:r>
            <a:r>
              <a:rPr lang="fr-FR" sz="2800" dirty="0"/>
              <a:t> in </a:t>
            </a:r>
            <a:r>
              <a:rPr lang="fr-FR" sz="2800" dirty="0" err="1"/>
              <a:t>coding</a:t>
            </a:r>
            <a:r>
              <a:rPr lang="fr-FR" sz="2800" dirty="0"/>
              <a:t> / </a:t>
            </a:r>
            <a:r>
              <a:rPr lang="fr-FR" sz="2800" dirty="0" err="1"/>
              <a:t>Inaccurate</a:t>
            </a:r>
            <a:r>
              <a:rPr lang="fr-FR" sz="2800" dirty="0"/>
              <a:t> data </a:t>
            </a:r>
            <a:r>
              <a:rPr lang="fr-FR" sz="2800" dirty="0" err="1"/>
              <a:t>feed</a:t>
            </a:r>
            <a:r>
              <a:rPr lang="fr-FR" sz="2800" dirty="0"/>
              <a:t> </a:t>
            </a:r>
            <a:endParaRPr lang="fr-FR" sz="2800" dirty="0">
              <a:sym typeface="Symbol" panose="05050102010706020507" pitchFamily="18" charset="2"/>
            </a:endParaRPr>
          </a:p>
          <a:p>
            <a:pPr lvl="1"/>
            <a:r>
              <a:rPr lang="fr-FR" sz="2800" dirty="0" err="1">
                <a:sym typeface="Symbol" panose="05050102010706020507" pitchFamily="18" charset="2"/>
              </a:rPr>
              <a:t>Discrepancies</a:t>
            </a:r>
            <a:r>
              <a:rPr lang="fr-FR" sz="2800" dirty="0">
                <a:sym typeface="Symbol" panose="05050102010706020507" pitchFamily="18" charset="2"/>
              </a:rPr>
              <a:t> </a:t>
            </a:r>
            <a:r>
              <a:rPr lang="fr-FR" sz="2800" dirty="0" err="1">
                <a:sym typeface="Symbol" panose="05050102010706020507" pitchFamily="18" charset="2"/>
              </a:rPr>
              <a:t>between</a:t>
            </a:r>
            <a:r>
              <a:rPr lang="fr-FR" sz="2800" dirty="0">
                <a:sym typeface="Symbol" panose="05050102010706020507" pitchFamily="18" charset="2"/>
              </a:rPr>
              <a:t> </a:t>
            </a:r>
            <a:r>
              <a:rPr lang="fr-FR" sz="2800" dirty="0" err="1">
                <a:sym typeface="Symbol" panose="05050102010706020507" pitchFamily="18" charset="2"/>
              </a:rPr>
              <a:t>coding</a:t>
            </a:r>
            <a:r>
              <a:rPr lang="fr-FR" sz="2800" dirty="0">
                <a:sym typeface="Symbol" panose="05050102010706020507" pitchFamily="18" charset="2"/>
              </a:rPr>
              <a:t> and </a:t>
            </a:r>
            <a:r>
              <a:rPr lang="fr-FR" sz="2800" dirty="0" err="1">
                <a:sym typeface="Symbol" panose="05050102010706020507" pitchFamily="18" charset="2"/>
              </a:rPr>
              <a:t>natural</a:t>
            </a:r>
            <a:r>
              <a:rPr lang="fr-FR" sz="2800" dirty="0">
                <a:sym typeface="Symbol" panose="05050102010706020507" pitchFamily="18" charset="2"/>
              </a:rPr>
              <a:t> </a:t>
            </a:r>
            <a:r>
              <a:rPr lang="fr-FR" sz="2800" dirty="0" err="1">
                <a:sym typeface="Symbol" panose="05050102010706020507" pitchFamily="18" charset="2"/>
              </a:rPr>
              <a:t>language</a:t>
            </a:r>
            <a:endParaRPr lang="fr-FR" sz="2800" dirty="0">
              <a:sym typeface="Symbol" panose="05050102010706020507" pitchFamily="18" charset="2"/>
            </a:endParaRPr>
          </a:p>
          <a:p>
            <a:pPr lvl="1"/>
            <a:r>
              <a:rPr lang="fr-FR" sz="2800" dirty="0" err="1">
                <a:sym typeface="Symbol" panose="05050102010706020507" pitchFamily="18" charset="2"/>
              </a:rPr>
              <a:t>Breach</a:t>
            </a:r>
            <a:r>
              <a:rPr lang="fr-FR" sz="2800" dirty="0">
                <a:sym typeface="Symbol" panose="05050102010706020507" pitchFamily="18" charset="2"/>
              </a:rPr>
              <a:t> of </a:t>
            </a:r>
            <a:r>
              <a:rPr lang="fr-FR" sz="2800" dirty="0" err="1">
                <a:sym typeface="Symbol" panose="05050102010706020507" pitchFamily="18" charset="2"/>
              </a:rPr>
              <a:t>contract</a:t>
            </a:r>
            <a:r>
              <a:rPr lang="fr-FR" sz="2800" dirty="0">
                <a:sym typeface="Symbol" panose="05050102010706020507" pitchFamily="18" charset="2"/>
              </a:rPr>
              <a:t> / </a:t>
            </a:r>
            <a:r>
              <a:rPr lang="fr-FR" sz="2800" dirty="0" err="1">
                <a:sym typeface="Symbol" panose="05050102010706020507" pitchFamily="18" charset="2"/>
              </a:rPr>
              <a:t>Misrepresentation</a:t>
            </a:r>
            <a:r>
              <a:rPr lang="fr-FR" sz="2800" dirty="0">
                <a:sym typeface="Symbol" panose="05050102010706020507" pitchFamily="18" charset="2"/>
              </a:rPr>
              <a:t> </a:t>
            </a:r>
          </a:p>
          <a:p>
            <a:pPr lvl="1"/>
            <a:r>
              <a:rPr lang="fr-FR" sz="2800" dirty="0" err="1">
                <a:sym typeface="Symbol" panose="05050102010706020507" pitchFamily="18" charset="2"/>
              </a:rPr>
              <a:t>Subsequent</a:t>
            </a:r>
            <a:r>
              <a:rPr lang="fr-FR" sz="2800" dirty="0">
                <a:sym typeface="Symbol" panose="05050102010706020507" pitchFamily="18" charset="2"/>
              </a:rPr>
              <a:t> changes of </a:t>
            </a:r>
            <a:r>
              <a:rPr lang="fr-FR" sz="2800" dirty="0" err="1">
                <a:sym typeface="Symbol" panose="05050102010706020507" pitchFamily="18" charset="2"/>
              </a:rPr>
              <a:t>law</a:t>
            </a:r>
            <a:r>
              <a:rPr lang="fr-FR" sz="2800" dirty="0">
                <a:sym typeface="Symbol" panose="05050102010706020507" pitchFamily="18" charset="2"/>
              </a:rPr>
              <a:t> / </a:t>
            </a:r>
            <a:r>
              <a:rPr lang="fr-FR" sz="2800" dirty="0" err="1">
                <a:sym typeface="Symbol" panose="05050102010706020507" pitchFamily="18" charset="2"/>
              </a:rPr>
              <a:t>regulation</a:t>
            </a:r>
            <a:r>
              <a:rPr lang="fr-FR" sz="2800" dirty="0">
                <a:sym typeface="Symbol" panose="05050102010706020507" pitchFamily="18" charset="2"/>
              </a:rPr>
              <a:t> </a:t>
            </a:r>
          </a:p>
          <a:p>
            <a:r>
              <a:rPr lang="en-US" dirty="0"/>
              <a:t>Initiation of arbitration can be coupled with a code that pauses the performance of the contract</a:t>
            </a:r>
          </a:p>
          <a:p>
            <a:pPr lvl="1"/>
            <a:r>
              <a:rPr lang="fr-FR" sz="2800" b="0" i="0" u="none" strike="noStrike" dirty="0" err="1">
                <a:effectLst/>
                <a:latin typeface="Courier New" panose="02070309020205020404" pitchFamily="49" charset="0"/>
              </a:rPr>
              <a:t>pauseAndSendToArbitrator</a:t>
            </a:r>
            <a:r>
              <a:rPr lang="fr-FR" sz="2800" b="0" i="0" u="none" strike="noStrike" dirty="0">
                <a:effectLst/>
                <a:latin typeface="Courier New" panose="02070309020205020404" pitchFamily="49" charset="0"/>
              </a:rPr>
              <a:t>()</a:t>
            </a:r>
            <a:endParaRPr lang="fr-FR" sz="2200" dirty="0">
              <a:sym typeface="Symbol" panose="05050102010706020507" pitchFamily="18" charset="2"/>
            </a:endParaRPr>
          </a:p>
        </p:txBody>
      </p:sp>
      <p:sp>
        <p:nvSpPr>
          <p:cNvPr id="4" name="Espace réservé de la date 3">
            <a:extLst>
              <a:ext uri="{FF2B5EF4-FFF2-40B4-BE49-F238E27FC236}">
                <a16:creationId xmlns:a16="http://schemas.microsoft.com/office/drawing/2014/main" id="{780C518D-3D4B-4C34-907D-8856BA718C89}"/>
              </a:ext>
            </a:extLst>
          </p:cNvPr>
          <p:cNvSpPr>
            <a:spLocks noGrp="1"/>
          </p:cNvSpPr>
          <p:nvPr>
            <p:ph type="dt" sz="half" idx="10"/>
          </p:nvPr>
        </p:nvSpPr>
        <p:spPr/>
        <p:txBody>
          <a:bodyPr/>
          <a:lstStyle/>
          <a:p>
            <a:r>
              <a:rPr lang="fr-FR"/>
              <a:t>bcolas@cmkz.ca</a:t>
            </a:r>
          </a:p>
        </p:txBody>
      </p:sp>
      <p:sp>
        <p:nvSpPr>
          <p:cNvPr id="5" name="Espace réservé du pied de page 4">
            <a:extLst>
              <a:ext uri="{FF2B5EF4-FFF2-40B4-BE49-F238E27FC236}">
                <a16:creationId xmlns:a16="http://schemas.microsoft.com/office/drawing/2014/main" id="{215CAA12-DFA4-4976-A5D9-A6560487535D}"/>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9B68A45E-9575-4934-B253-7CBCE90B9F85}"/>
              </a:ext>
            </a:extLst>
          </p:cNvPr>
          <p:cNvSpPr>
            <a:spLocks noGrp="1"/>
          </p:cNvSpPr>
          <p:nvPr>
            <p:ph type="sldNum" sz="quarter" idx="12"/>
          </p:nvPr>
        </p:nvSpPr>
        <p:spPr/>
        <p:txBody>
          <a:bodyPr/>
          <a:lstStyle/>
          <a:p>
            <a:fld id="{7762641B-A55E-4165-8611-0FCAE61B4EE4}" type="slidenum">
              <a:rPr lang="fr-FR" smtClean="0"/>
              <a:t>7</a:t>
            </a:fld>
            <a:endParaRPr lang="fr-FR"/>
          </a:p>
        </p:txBody>
      </p:sp>
    </p:spTree>
    <p:extLst>
      <p:ext uri="{BB962C8B-B14F-4D97-AF65-F5344CB8AC3E}">
        <p14:creationId xmlns:p14="http://schemas.microsoft.com/office/powerpoint/2010/main" val="64371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DA059B6-EEFC-4034-B115-D66FA2263713}"/>
              </a:ext>
            </a:extLst>
          </p:cNvPr>
          <p:cNvSpPr>
            <a:spLocks noGrp="1"/>
          </p:cNvSpPr>
          <p:nvPr>
            <p:ph type="title"/>
          </p:nvPr>
        </p:nvSpPr>
        <p:spPr>
          <a:xfrm>
            <a:off x="838200" y="365126"/>
            <a:ext cx="10515600" cy="942680"/>
          </a:xfrm>
        </p:spPr>
        <p:txBody>
          <a:bodyPr/>
          <a:lstStyle/>
          <a:p>
            <a:r>
              <a:rPr lang="fr-CA" dirty="0" err="1"/>
              <a:t>Procedure</a:t>
            </a:r>
            <a:endParaRPr lang="fr-CA" dirty="0"/>
          </a:p>
        </p:txBody>
      </p:sp>
      <p:graphicFrame>
        <p:nvGraphicFramePr>
          <p:cNvPr id="5" name="Content Placeholder 2">
            <a:extLst>
              <a:ext uri="{FF2B5EF4-FFF2-40B4-BE49-F238E27FC236}">
                <a16:creationId xmlns:a16="http://schemas.microsoft.com/office/drawing/2014/main" id="{93524C4E-15B9-73A5-DD7B-41419388143E}"/>
              </a:ext>
            </a:extLst>
          </p:cNvPr>
          <p:cNvGraphicFramePr>
            <a:graphicFrameLocks noGrp="1"/>
          </p:cNvGraphicFramePr>
          <p:nvPr>
            <p:ph idx="1"/>
            <p:extLst>
              <p:ext uri="{D42A27DB-BD31-4B8C-83A1-F6EECF244321}">
                <p14:modId xmlns:p14="http://schemas.microsoft.com/office/powerpoint/2010/main" val="4241236427"/>
              </p:ext>
            </p:extLst>
          </p:nvPr>
        </p:nvGraphicFramePr>
        <p:xfrm>
          <a:off x="767179" y="1390618"/>
          <a:ext cx="10515600" cy="4521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Espace réservé de la date 18">
            <a:extLst>
              <a:ext uri="{FF2B5EF4-FFF2-40B4-BE49-F238E27FC236}">
                <a16:creationId xmlns:a16="http://schemas.microsoft.com/office/drawing/2014/main" id="{FC91AA23-BA0C-4448-8FA2-D11C7DA11B83}"/>
              </a:ext>
            </a:extLst>
          </p:cNvPr>
          <p:cNvSpPr>
            <a:spLocks noGrp="1"/>
          </p:cNvSpPr>
          <p:nvPr>
            <p:ph type="dt" sz="half" idx="10"/>
          </p:nvPr>
        </p:nvSpPr>
        <p:spPr/>
        <p:txBody>
          <a:bodyPr/>
          <a:lstStyle/>
          <a:p>
            <a:r>
              <a:rPr lang="fr-FR"/>
              <a:t>bcolas@cmkz.ca</a:t>
            </a:r>
          </a:p>
        </p:txBody>
      </p:sp>
      <p:sp>
        <p:nvSpPr>
          <p:cNvPr id="22" name="Espace réservé du pied de page 21">
            <a:extLst>
              <a:ext uri="{FF2B5EF4-FFF2-40B4-BE49-F238E27FC236}">
                <a16:creationId xmlns:a16="http://schemas.microsoft.com/office/drawing/2014/main" id="{C280B6DD-989B-4F84-A4C1-5E7E8ACE452A}"/>
              </a:ext>
            </a:extLst>
          </p:cNvPr>
          <p:cNvSpPr>
            <a:spLocks noGrp="1"/>
          </p:cNvSpPr>
          <p:nvPr>
            <p:ph type="ftr" sz="quarter" idx="11"/>
          </p:nvPr>
        </p:nvSpPr>
        <p:spPr/>
        <p:txBody>
          <a:bodyPr/>
          <a:lstStyle/>
          <a:p>
            <a:r>
              <a:rPr lang="fr-FR"/>
              <a:t>On Chain Arbitration</a:t>
            </a:r>
          </a:p>
        </p:txBody>
      </p:sp>
      <p:sp>
        <p:nvSpPr>
          <p:cNvPr id="23" name="Espace réservé du numéro de diapositive 22">
            <a:extLst>
              <a:ext uri="{FF2B5EF4-FFF2-40B4-BE49-F238E27FC236}">
                <a16:creationId xmlns:a16="http://schemas.microsoft.com/office/drawing/2014/main" id="{41B695A5-80A8-4AF1-B350-624E46EEEDD3}"/>
              </a:ext>
            </a:extLst>
          </p:cNvPr>
          <p:cNvSpPr>
            <a:spLocks noGrp="1"/>
          </p:cNvSpPr>
          <p:nvPr>
            <p:ph type="sldNum" sz="quarter" idx="12"/>
          </p:nvPr>
        </p:nvSpPr>
        <p:spPr/>
        <p:txBody>
          <a:bodyPr/>
          <a:lstStyle/>
          <a:p>
            <a:fld id="{7762641B-A55E-4165-8611-0FCAE61B4EE4}" type="slidenum">
              <a:rPr lang="fr-FR" smtClean="0"/>
              <a:t>8</a:t>
            </a:fld>
            <a:endParaRPr lang="fr-FR"/>
          </a:p>
        </p:txBody>
      </p:sp>
    </p:spTree>
    <p:extLst>
      <p:ext uri="{BB962C8B-B14F-4D97-AF65-F5344CB8AC3E}">
        <p14:creationId xmlns:p14="http://schemas.microsoft.com/office/powerpoint/2010/main" val="179958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Diagram&#10;&#10;Description automatically generated">
            <a:extLst>
              <a:ext uri="{FF2B5EF4-FFF2-40B4-BE49-F238E27FC236}">
                <a16:creationId xmlns:a16="http://schemas.microsoft.com/office/drawing/2014/main" id="{8159FCF8-E721-5384-0E19-F25E25DADA91}"/>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045779" y="67387"/>
            <a:ext cx="8146221" cy="6863191"/>
          </a:xfrm>
          <a:prstGeom prst="rect">
            <a:avLst/>
          </a:prstGeom>
        </p:spPr>
      </p:pic>
      <p:sp>
        <p:nvSpPr>
          <p:cNvPr id="11" name="TextBox 10">
            <a:extLst>
              <a:ext uri="{FF2B5EF4-FFF2-40B4-BE49-F238E27FC236}">
                <a16:creationId xmlns:a16="http://schemas.microsoft.com/office/drawing/2014/main" id="{4ED12E36-BC88-0C53-C897-3B77C42C523A}"/>
              </a:ext>
            </a:extLst>
          </p:cNvPr>
          <p:cNvSpPr txBox="1"/>
          <p:nvPr/>
        </p:nvSpPr>
        <p:spPr>
          <a:xfrm>
            <a:off x="6372256" y="2024468"/>
            <a:ext cx="36880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phic 6" descr="Judge female with solid fill">
            <a:extLst>
              <a:ext uri="{FF2B5EF4-FFF2-40B4-BE49-F238E27FC236}">
                <a16:creationId xmlns:a16="http://schemas.microsoft.com/office/drawing/2014/main" id="{243EACD5-BE40-CC54-DCD9-C2306B0BB7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9329" y="2065219"/>
            <a:ext cx="328581" cy="328581"/>
          </a:xfrm>
          <a:prstGeom prst="rect">
            <a:avLst/>
          </a:prstGeom>
        </p:spPr>
      </p:pic>
      <p:sp>
        <p:nvSpPr>
          <p:cNvPr id="13" name="TextBox 12">
            <a:extLst>
              <a:ext uri="{FF2B5EF4-FFF2-40B4-BE49-F238E27FC236}">
                <a16:creationId xmlns:a16="http://schemas.microsoft.com/office/drawing/2014/main" id="{87ACF7E4-2155-5ECB-7F35-349698F533BE}"/>
              </a:ext>
            </a:extLst>
          </p:cNvPr>
          <p:cNvSpPr txBox="1"/>
          <p:nvPr/>
        </p:nvSpPr>
        <p:spPr>
          <a:xfrm>
            <a:off x="6372256" y="3120902"/>
            <a:ext cx="36880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6EE14351-A584-2A8E-20D5-4084A52C2B29}"/>
              </a:ext>
            </a:extLst>
          </p:cNvPr>
          <p:cNvPicPr>
            <a:picLocks noChangeAspect="1" noChangeArrowheads="1"/>
          </p:cNvPicPr>
          <p:nvPr/>
        </p:nvPicPr>
        <p:blipFill rotWithShape="1">
          <a:blip r:embed="rId7">
            <a:alphaModFix amt="35000"/>
            <a:extLst>
              <a:ext uri="{28A0092B-C50C-407E-A947-70E740481C1C}">
                <a14:useLocalDpi xmlns:a14="http://schemas.microsoft.com/office/drawing/2010/main" val="0"/>
              </a:ext>
            </a:extLst>
          </a:blip>
          <a:srcRect l="38047" r="28368"/>
          <a:stretch/>
        </p:blipFill>
        <p:spPr bwMode="auto">
          <a:xfrm>
            <a:off x="0" y="-20399"/>
            <a:ext cx="4029380" cy="6896218"/>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descr="Judge male with solid fill">
            <a:extLst>
              <a:ext uri="{FF2B5EF4-FFF2-40B4-BE49-F238E27FC236}">
                <a16:creationId xmlns:a16="http://schemas.microsoft.com/office/drawing/2014/main" id="{6D338BE9-94FC-34A4-00C2-479DCCCFB7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72256" y="3087851"/>
            <a:ext cx="368808" cy="368808"/>
          </a:xfrm>
          <a:prstGeom prst="rect">
            <a:avLst/>
          </a:prstGeom>
        </p:spPr>
      </p:pic>
      <p:sp>
        <p:nvSpPr>
          <p:cNvPr id="20" name="TextBox 19">
            <a:extLst>
              <a:ext uri="{FF2B5EF4-FFF2-40B4-BE49-F238E27FC236}">
                <a16:creationId xmlns:a16="http://schemas.microsoft.com/office/drawing/2014/main" id="{1D2E8C08-1B5B-FD06-24EF-B6FB07683989}"/>
              </a:ext>
            </a:extLst>
          </p:cNvPr>
          <p:cNvSpPr txBox="1"/>
          <p:nvPr/>
        </p:nvSpPr>
        <p:spPr>
          <a:xfrm>
            <a:off x="6296803" y="982042"/>
            <a:ext cx="36880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Graphic 16" descr="Contract with solid fill">
            <a:extLst>
              <a:ext uri="{FF2B5EF4-FFF2-40B4-BE49-F238E27FC236}">
                <a16:creationId xmlns:a16="http://schemas.microsoft.com/office/drawing/2014/main" id="{4786D273-C085-B69E-ECB5-FC8E0968C4D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13202" y="1033183"/>
            <a:ext cx="336010" cy="336010"/>
          </a:xfrm>
          <a:prstGeom prst="rect">
            <a:avLst/>
          </a:prstGeom>
        </p:spPr>
      </p:pic>
      <p:sp>
        <p:nvSpPr>
          <p:cNvPr id="23" name="TextBox 22">
            <a:extLst>
              <a:ext uri="{FF2B5EF4-FFF2-40B4-BE49-F238E27FC236}">
                <a16:creationId xmlns:a16="http://schemas.microsoft.com/office/drawing/2014/main" id="{0D0786C2-0144-18D2-50EB-C6B7E0E84EBF}"/>
              </a:ext>
            </a:extLst>
          </p:cNvPr>
          <p:cNvSpPr txBox="1"/>
          <p:nvPr/>
        </p:nvSpPr>
        <p:spPr>
          <a:xfrm>
            <a:off x="10988305" y="264644"/>
            <a:ext cx="36880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Graphic 21" descr="Court with solid fill">
            <a:extLst>
              <a:ext uri="{FF2B5EF4-FFF2-40B4-BE49-F238E27FC236}">
                <a16:creationId xmlns:a16="http://schemas.microsoft.com/office/drawing/2014/main" id="{602A3A54-7913-57D8-8485-840C0C4186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88042" y="237083"/>
            <a:ext cx="469071" cy="469071"/>
          </a:xfrm>
          <a:prstGeom prst="rect">
            <a:avLst/>
          </a:prstGeom>
        </p:spPr>
      </p:pic>
      <p:sp>
        <p:nvSpPr>
          <p:cNvPr id="26" name="TextBox 25">
            <a:extLst>
              <a:ext uri="{FF2B5EF4-FFF2-40B4-BE49-F238E27FC236}">
                <a16:creationId xmlns:a16="http://schemas.microsoft.com/office/drawing/2014/main" id="{4B0DB5F4-0ED4-1C3F-42B4-548AC00CD2E7}"/>
              </a:ext>
            </a:extLst>
          </p:cNvPr>
          <p:cNvSpPr txBox="1"/>
          <p:nvPr/>
        </p:nvSpPr>
        <p:spPr>
          <a:xfrm>
            <a:off x="7963925" y="5717818"/>
            <a:ext cx="36880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Graphic 24" descr="Gavel with solid fill">
            <a:extLst>
              <a:ext uri="{FF2B5EF4-FFF2-40B4-BE49-F238E27FC236}">
                <a16:creationId xmlns:a16="http://schemas.microsoft.com/office/drawing/2014/main" id="{5D2DCA85-D32A-F805-EB7F-9BDAFC0201E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976426" y="5774463"/>
            <a:ext cx="312687" cy="312687"/>
          </a:xfrm>
          <a:prstGeom prst="rect">
            <a:avLst/>
          </a:prstGeom>
        </p:spPr>
      </p:pic>
      <p:sp>
        <p:nvSpPr>
          <p:cNvPr id="27" name="TextBox 26">
            <a:extLst>
              <a:ext uri="{FF2B5EF4-FFF2-40B4-BE49-F238E27FC236}">
                <a16:creationId xmlns:a16="http://schemas.microsoft.com/office/drawing/2014/main" id="{E01B8501-D74B-FFA4-40AA-121A3FE5AF2C}"/>
              </a:ext>
            </a:extLst>
          </p:cNvPr>
          <p:cNvSpPr txBox="1"/>
          <p:nvPr/>
        </p:nvSpPr>
        <p:spPr>
          <a:xfrm>
            <a:off x="4038604" y="33812"/>
            <a:ext cx="370895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fr-FR" sz="800" b="0" i="0" u="none" strike="noStrike" kern="1200" cap="none" spc="0" normalizeH="0" baseline="0" noProof="0" dirty="0" err="1">
                <a:ln>
                  <a:noFill/>
                </a:ln>
                <a:solidFill>
                  <a:prstClr val="black"/>
                </a:solidFill>
                <a:effectLst/>
                <a:uLnTx/>
                <a:uFillTx/>
                <a:latin typeface="Calibri" panose="020F0502020204030204"/>
                <a:ea typeface="+mn-ea"/>
                <a:cs typeface="+mn-cs"/>
              </a:rPr>
              <a:t>CodeLegit</a:t>
            </a:r>
            <a:r>
              <a:rPr kumimoji="0" lang="fr-FR" sz="800" b="0" i="0" u="none" strike="noStrike" kern="1200" cap="none" spc="0" normalizeH="0" baseline="0" noProof="0" dirty="0">
                <a:ln>
                  <a:noFill/>
                </a:ln>
                <a:solidFill>
                  <a:prstClr val="black"/>
                </a:solidFill>
                <a:effectLst/>
                <a:uLnTx/>
                <a:uFillTx/>
                <a:latin typeface="Calibri" panose="020F0502020204030204"/>
                <a:ea typeface="+mn-ea"/>
                <a:cs typeface="+mn-cs"/>
              </a:rPr>
              <a:t> White Paper on Blockchain Arbitration</a:t>
            </a:r>
          </a:p>
        </p:txBody>
      </p:sp>
      <p:sp>
        <p:nvSpPr>
          <p:cNvPr id="2" name="Title 1">
            <a:extLst>
              <a:ext uri="{FF2B5EF4-FFF2-40B4-BE49-F238E27FC236}">
                <a16:creationId xmlns:a16="http://schemas.microsoft.com/office/drawing/2014/main" id="{9BCF8051-4959-7E3C-53CD-B18CB64827B7}"/>
              </a:ext>
            </a:extLst>
          </p:cNvPr>
          <p:cNvSpPr>
            <a:spLocks noGrp="1"/>
          </p:cNvSpPr>
          <p:nvPr>
            <p:ph type="title"/>
          </p:nvPr>
        </p:nvSpPr>
        <p:spPr>
          <a:xfrm>
            <a:off x="402234" y="478284"/>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Step-by-step on-chain arbitration</a:t>
            </a:r>
          </a:p>
        </p:txBody>
      </p:sp>
      <p:sp>
        <p:nvSpPr>
          <p:cNvPr id="3" name="Espace réservé de la date 2">
            <a:extLst>
              <a:ext uri="{FF2B5EF4-FFF2-40B4-BE49-F238E27FC236}">
                <a16:creationId xmlns:a16="http://schemas.microsoft.com/office/drawing/2014/main" id="{D08776EF-BAFC-4E0A-B3BD-C8D25D8D6D21}"/>
              </a:ext>
            </a:extLst>
          </p:cNvPr>
          <p:cNvSpPr>
            <a:spLocks noGrp="1"/>
          </p:cNvSpPr>
          <p:nvPr>
            <p:ph type="dt" sz="half" idx="10"/>
          </p:nvPr>
        </p:nvSpPr>
        <p:spPr/>
        <p:txBody>
          <a:bodyPr/>
          <a:lstStyle/>
          <a:p>
            <a:r>
              <a:rPr lang="fr-FR"/>
              <a:t>bcolas@cmkz.ca</a:t>
            </a:r>
          </a:p>
        </p:txBody>
      </p:sp>
      <p:sp>
        <p:nvSpPr>
          <p:cNvPr id="4" name="Espace réservé du pied de page 3">
            <a:extLst>
              <a:ext uri="{FF2B5EF4-FFF2-40B4-BE49-F238E27FC236}">
                <a16:creationId xmlns:a16="http://schemas.microsoft.com/office/drawing/2014/main" id="{F803ABA7-5561-4DF6-B79E-4DAFF56C995D}"/>
              </a:ext>
            </a:extLst>
          </p:cNvPr>
          <p:cNvSpPr>
            <a:spLocks noGrp="1"/>
          </p:cNvSpPr>
          <p:nvPr>
            <p:ph type="ftr" sz="quarter" idx="11"/>
          </p:nvPr>
        </p:nvSpPr>
        <p:spPr/>
        <p:txBody>
          <a:bodyPr/>
          <a:lstStyle/>
          <a:p>
            <a:r>
              <a:rPr lang="fr-FR"/>
              <a:t>On Chain Arbitration</a:t>
            </a:r>
          </a:p>
        </p:txBody>
      </p:sp>
      <p:sp>
        <p:nvSpPr>
          <p:cNvPr id="6" name="Espace réservé du numéro de diapositive 5">
            <a:extLst>
              <a:ext uri="{FF2B5EF4-FFF2-40B4-BE49-F238E27FC236}">
                <a16:creationId xmlns:a16="http://schemas.microsoft.com/office/drawing/2014/main" id="{5555C7AD-B2F7-4AA8-BDF6-3F0C772BEA73}"/>
              </a:ext>
            </a:extLst>
          </p:cNvPr>
          <p:cNvSpPr>
            <a:spLocks noGrp="1"/>
          </p:cNvSpPr>
          <p:nvPr>
            <p:ph type="sldNum" sz="quarter" idx="12"/>
          </p:nvPr>
        </p:nvSpPr>
        <p:spPr/>
        <p:txBody>
          <a:bodyPr/>
          <a:lstStyle/>
          <a:p>
            <a:fld id="{7762641B-A55E-4165-8611-0FCAE61B4EE4}" type="slidenum">
              <a:rPr lang="fr-FR" smtClean="0"/>
              <a:t>9</a:t>
            </a:fld>
            <a:endParaRPr lang="fr-FR"/>
          </a:p>
        </p:txBody>
      </p:sp>
    </p:spTree>
    <p:extLst>
      <p:ext uri="{BB962C8B-B14F-4D97-AF65-F5344CB8AC3E}">
        <p14:creationId xmlns:p14="http://schemas.microsoft.com/office/powerpoint/2010/main" val="355982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1381</Words>
  <Application>Microsoft Office PowerPoint</Application>
  <PresentationFormat>Grand écran</PresentationFormat>
  <Paragraphs>141</Paragraphs>
  <Slides>13</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13</vt:i4>
      </vt:variant>
    </vt:vector>
  </HeadingPairs>
  <TitlesOfParts>
    <vt:vector size="23" baseType="lpstr">
      <vt:lpstr>Arial</vt:lpstr>
      <vt:lpstr>Calibri</vt:lpstr>
      <vt:lpstr>Calibri Light</vt:lpstr>
      <vt:lpstr>Courier New</vt:lpstr>
      <vt:lpstr>Helvetica</vt:lpstr>
      <vt:lpstr>Helvetica Neue</vt:lpstr>
      <vt:lpstr>Open Sans</vt:lpstr>
      <vt:lpstr>PT Serif</vt:lpstr>
      <vt:lpstr>Office Theme</vt:lpstr>
      <vt:lpstr>Thème Office</vt:lpstr>
      <vt:lpstr>Appointment of Arbitrators by a Blockchain-Based Dispute Resolution Platform : How it works without Recourse to Legal Systems or External Enforcement Machinery </vt:lpstr>
      <vt:lpstr>Focus</vt:lpstr>
      <vt:lpstr>Case study: Parametric Insurance Contract</vt:lpstr>
      <vt:lpstr>On-Chain Arbitration Clause</vt:lpstr>
      <vt:lpstr>On-Chain Arbitration Platforms</vt:lpstr>
      <vt:lpstr>On-Chain Arbitration Rules</vt:lpstr>
      <vt:lpstr>Triggering an arbitration procedure</vt:lpstr>
      <vt:lpstr>Procedure</vt:lpstr>
      <vt:lpstr>Step-by-step on-chain arbitration</vt:lpstr>
      <vt:lpstr>Enforcement of arbitral award</vt:lpstr>
      <vt:lpstr>How to become an On-Chain Arbitrator</vt:lpstr>
      <vt:lpstr>Take away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Lyna R</dc:creator>
  <cp:lastModifiedBy>Legal</cp:lastModifiedBy>
  <cp:revision>8</cp:revision>
  <cp:lastPrinted>2022-11-22T22:20:17Z</cp:lastPrinted>
  <dcterms:created xsi:type="dcterms:W3CDTF">2022-11-22T19:07:02Z</dcterms:created>
  <dcterms:modified xsi:type="dcterms:W3CDTF">2022-11-23T15:10:28Z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CWorkbookID">
    <vt:lpwstr>e4a3f521-9ca9-4dc1-b39f-fd043c768e83</vt:lpwstr>
  </property>
</Properties>
</file>