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12" r:id="rId1"/>
  </p:sldMasterIdLst>
  <p:sldIdLst>
    <p:sldId id="257" r:id="rId2"/>
    <p:sldId id="259" r:id="rId3"/>
    <p:sldId id="258" r:id="rId4"/>
    <p:sldId id="260" r:id="rId5"/>
    <p:sldId id="261" r:id="rId6"/>
    <p:sldId id="264" r:id="rId7"/>
    <p:sldId id="266" r:id="rId8"/>
    <p:sldId id="267" r:id="rId9"/>
    <p:sldId id="263" r:id="rId10"/>
    <p:sldId id="262" r:id="rId11"/>
    <p:sldId id="265" r:id="rId12"/>
    <p:sldId id="274" r:id="rId13"/>
    <p:sldId id="276" r:id="rId14"/>
    <p:sldId id="277" r:id="rId15"/>
    <p:sldId id="271" r:id="rId16"/>
    <p:sldId id="275" r:id="rId17"/>
    <p:sldId id="278" r:id="rId18"/>
    <p:sldId id="279" r:id="rId19"/>
    <p:sldId id="280"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1" d="100"/>
          <a:sy n="91" d="100"/>
        </p:scale>
        <p:origin x="12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5" y="3085766"/>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2" y="1020431"/>
            <a:ext cx="10993549" cy="1475013"/>
          </a:xfrm>
          <a:effectLst/>
        </p:spPr>
        <p:txBody>
          <a:bodyPr anchor="b">
            <a:normAutofit/>
          </a:bodyPr>
          <a:lstStyle>
            <a:lvl1pPr>
              <a:defRPr sz="3600">
                <a:solidFill>
                  <a:schemeClr val="tx1">
                    <a:lumMod val="75000"/>
                    <a:lumOff val="2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3" y="2495447"/>
            <a:ext cx="10993547"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11/14/2022</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9001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11/14/2022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8359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5" y="863600"/>
            <a:ext cx="7161625" cy="4807326"/>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5"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1"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11/14/2022</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8884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4" y="2340864"/>
            <a:ext cx="11029615" cy="363448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11/14/2022</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5244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8" y="5141976"/>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4" y="2393952"/>
            <a:ext cx="11029615" cy="2147467"/>
          </a:xfrm>
        </p:spPr>
        <p:txBody>
          <a:bodyPr anchor="b">
            <a:normAutofit/>
          </a:bodyPr>
          <a:lstStyle>
            <a:lvl1pPr algn="l">
              <a:defRPr sz="3600" b="0" cap="all">
                <a:solidFill>
                  <a:schemeClr val="tx1">
                    <a:lumMod val="75000"/>
                    <a:lumOff val="2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4"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11/14/2022</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668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4" y="2228004"/>
            <a:ext cx="5194767"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16041" y="2228004"/>
            <a:ext cx="5194769"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11/14/2022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8332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581193"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81194" y="2926054"/>
            <a:ext cx="5194767"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16039" y="2250894"/>
            <a:ext cx="5194771"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smtClean="0"/>
              <a:t>Edit Master text styles</a:t>
            </a:r>
          </a:p>
        </p:txBody>
      </p:sp>
      <p:sp>
        <p:nvSpPr>
          <p:cNvPr id="6" name="Content Placeholder 5"/>
          <p:cNvSpPr>
            <a:spLocks noGrp="1"/>
          </p:cNvSpPr>
          <p:nvPr>
            <p:ph sz="quarter" idx="4"/>
          </p:nvPr>
        </p:nvSpPr>
        <p:spPr>
          <a:xfrm>
            <a:off x="6416037" y="2926054"/>
            <a:ext cx="5194771"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11/14/2022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4804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5"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11/14/2022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3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11/14/2022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49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1"/>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8" y="933452"/>
            <a:ext cx="3031852" cy="1722419"/>
          </a:xfrm>
        </p:spPr>
        <p:txBody>
          <a:bodyPr anchor="b">
            <a:normAutofit/>
          </a:bodyPr>
          <a:lstStyle>
            <a:lvl1pPr algn="l">
              <a:defRPr sz="24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900930"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7858"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3" y="6456918"/>
            <a:ext cx="2844799" cy="365125"/>
          </a:xfrm>
        </p:spPr>
        <p:txBody>
          <a:bodyPr/>
          <a:lstStyle/>
          <a:p>
            <a:fld id="{D82884F1-FFEA-405F-9602-3DCA865EDA4E}" type="datetime1">
              <a:rPr lang="en-US" smtClean="0"/>
              <a:t>11/14/2022</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2"/>
            <a:ext cx="6917211"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1" y="6456918"/>
            <a:ext cx="1052511"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26176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641352"/>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3"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11/14/2022</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73289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4"/>
            <a:ext cx="11029616" cy="3652047"/>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3" y="6423916"/>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11/14/2022</a:t>
            </a:fld>
            <a:endParaRPr lang="en-US" dirty="0"/>
          </a:p>
        </p:txBody>
      </p:sp>
      <p:sp>
        <p:nvSpPr>
          <p:cNvPr id="5" name="Footer Placeholder 4"/>
          <p:cNvSpPr>
            <a:spLocks noGrp="1"/>
          </p:cNvSpPr>
          <p:nvPr>
            <p:ph type="ftr" sz="quarter" idx="3"/>
          </p:nvPr>
        </p:nvSpPr>
        <p:spPr>
          <a:xfrm>
            <a:off x="581192" y="6423916"/>
            <a:ext cx="6917211"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1" y="6423916"/>
            <a:ext cx="1052511"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5"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1"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Lst>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D6D7A0BC-0046-4CAA-8E7F-DCAFE511EA0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715852" y="575872"/>
            <a:ext cx="10993549" cy="1471457"/>
          </a:xfrm>
        </p:spPr>
        <p:txBody>
          <a:bodyPr>
            <a:normAutofit fontScale="90000"/>
          </a:bodyPr>
          <a:lstStyle/>
          <a:p>
            <a:r>
              <a:rPr lang="en-US" b="1" u="sng" dirty="0"/>
              <a:t>CHALLENGES THE JUDICIARY FACES IN HANDLING ARBITRATION - ADR RELATED DISPUTES AND </a:t>
            </a:r>
            <a:r>
              <a:rPr lang="en-US" b="1" u="sng" dirty="0" smtClean="0"/>
              <a:t>APPEALS</a:t>
            </a:r>
            <a:r>
              <a:rPr lang="en-GB" dirty="0" smtClean="0"/>
              <a:t/>
            </a:r>
            <a:br>
              <a:rPr lang="en-GB" dirty="0" smtClean="0"/>
            </a:br>
            <a:endParaRPr lang="en-US" dirty="0"/>
          </a:p>
        </p:txBody>
      </p:sp>
      <p:sp>
        <p:nvSpPr>
          <p:cNvPr id="3" name="Subtitle 2">
            <a:extLst>
              <a:ext uri="{FF2B5EF4-FFF2-40B4-BE49-F238E27FC236}">
                <a16:creationId xmlns:a16="http://schemas.microsoft.com/office/drawing/2014/main" id="{835D6E6B-3353-491C-A3C6-F278D6CED8B3}"/>
              </a:ext>
            </a:extLst>
          </p:cNvPr>
          <p:cNvSpPr>
            <a:spLocks noGrp="1"/>
          </p:cNvSpPr>
          <p:nvPr>
            <p:ph type="subTitle" idx="1"/>
          </p:nvPr>
        </p:nvSpPr>
        <p:spPr>
          <a:xfrm>
            <a:off x="596717" y="1701118"/>
            <a:ext cx="10993546" cy="666698"/>
          </a:xfrm>
        </p:spPr>
        <p:txBody>
          <a:bodyPr>
            <a:noAutofit/>
          </a:bodyPr>
          <a:lstStyle/>
          <a:p>
            <a:pPr algn="ctr"/>
            <a:r>
              <a:rPr lang="en-US" sz="1800" b="1" dirty="0">
                <a:solidFill>
                  <a:schemeClr val="tx1"/>
                </a:solidFill>
                <a:latin typeface="Times New Roman" panose="02020603050405020304" pitchFamily="18" charset="0"/>
                <a:cs typeface="Times New Roman" panose="02020603050405020304" pitchFamily="18" charset="0"/>
              </a:rPr>
              <a:t>A presentation by hon. Justice Yargata b. Nimpar, jca, FCARB at the 2022 Nigerian INSTITUTE OF Chartered arbitrators (nicarb) ANNUAL CONFERENCE  </a:t>
            </a:r>
          </a:p>
        </p:txBody>
      </p:sp>
      <p:sp>
        <p:nvSpPr>
          <p:cNvPr id="20" name="Rectangle 19">
            <a:extLst>
              <a:ext uri="{FF2B5EF4-FFF2-40B4-BE49-F238E27FC236}">
                <a16:creationId xmlns:a16="http://schemas.microsoft.com/office/drawing/2014/main" id="{E7C6334F-6411-41EC-AD7D-179EDD8B58C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1">
            <a:extLst>
              <a:ext uri="{FF2B5EF4-FFF2-40B4-BE49-F238E27FC236}">
                <a16:creationId xmlns:a16="http://schemas.microsoft.com/office/drawing/2014/main" id="{E6B02CEE-3AF8-4349-9B3E-8970E6DF62B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3">
            <a:extLst>
              <a:ext uri="{FF2B5EF4-FFF2-40B4-BE49-F238E27FC236}">
                <a16:creationId xmlns:a16="http://schemas.microsoft.com/office/drawing/2014/main" id="{AAA01CF0-3FB5-44EB-B7DE-F2E86374C2F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6" name="Picture 5" descr="A close up of a logo&#10;&#10;Description automatically generated">
            <a:extLst>
              <a:ext uri="{FF2B5EF4-FFF2-40B4-BE49-F238E27FC236}">
                <a16:creationId xmlns:a16="http://schemas.microsoft.com/office/drawing/2014/main" id="{F1A8C364-94D4-4630-BAD0-78722F347055}"/>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448733" y="2367816"/>
            <a:ext cx="11260667" cy="4024517"/>
          </a:xfrm>
          <a:prstGeom prst="rect">
            <a:avLst/>
          </a:prstGeom>
        </p:spPr>
      </p:pic>
    </p:spTree>
    <p:extLst>
      <p:ext uri="{BB962C8B-B14F-4D97-AF65-F5344CB8AC3E}">
        <p14:creationId xmlns:p14="http://schemas.microsoft.com/office/powerpoint/2010/main" val="2475805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581893"/>
            <a:ext cx="11029616" cy="424873"/>
          </a:xfrm>
        </p:spPr>
        <p:txBody>
          <a:bodyPr>
            <a:normAutofit fontScale="90000"/>
          </a:bodyPr>
          <a:lstStyle/>
          <a:p>
            <a:pPr algn="ctr"/>
            <a:r>
              <a:rPr lang="en-US" b="1" dirty="0" smtClean="0">
                <a:latin typeface="Times New Roman" panose="02020603050405020304" pitchFamily="18" charset="0"/>
                <a:cs typeface="Times New Roman" panose="02020603050405020304" pitchFamily="18" charset="0"/>
              </a:rPr>
              <a:t>CHALLENGES</a:t>
            </a:r>
            <a:endParaRPr lang="en-GB"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232034"/>
            <a:ext cx="12191999" cy="5476774"/>
          </a:xfrm>
        </p:spPr>
        <p:txBody>
          <a:bodyPr>
            <a:normAutofit/>
          </a:bodyPr>
          <a:lstStyle/>
          <a:p>
            <a:pPr algn="just"/>
            <a:r>
              <a:rPr lang="en-CA" sz="2600" dirty="0">
                <a:latin typeface="Times New Roman" panose="02020603050405020304" pitchFamily="18" charset="0"/>
                <a:cs typeface="Times New Roman" panose="02020603050405020304" pitchFamily="18" charset="0"/>
              </a:rPr>
              <a:t>In </a:t>
            </a:r>
            <a:r>
              <a:rPr lang="en-CA" sz="2600" i="1" dirty="0">
                <a:latin typeface="Times New Roman" panose="02020603050405020304" pitchFamily="18" charset="0"/>
                <a:cs typeface="Times New Roman" panose="02020603050405020304" pitchFamily="18" charset="0"/>
              </a:rPr>
              <a:t>IPCO (</a:t>
            </a:r>
            <a:r>
              <a:rPr lang="en-CA" sz="2600" i="1" dirty="0" err="1" smtClean="0">
                <a:latin typeface="Times New Roman" panose="02020603050405020304" pitchFamily="18" charset="0"/>
                <a:cs typeface="Times New Roman" panose="02020603050405020304" pitchFamily="18" charset="0"/>
              </a:rPr>
              <a:t>Nig</a:t>
            </a:r>
            <a:r>
              <a:rPr lang="en-CA" sz="2600" i="1" dirty="0" smtClean="0">
                <a:latin typeface="Times New Roman" panose="02020603050405020304" pitchFamily="18" charset="0"/>
                <a:cs typeface="Times New Roman" panose="02020603050405020304" pitchFamily="18" charset="0"/>
              </a:rPr>
              <a:t>)</a:t>
            </a:r>
            <a:r>
              <a:rPr lang="en-CA" sz="2600" i="1" dirty="0" err="1" smtClean="0">
                <a:latin typeface="Times New Roman" panose="02020603050405020304" pitchFamily="18" charset="0"/>
                <a:cs typeface="Times New Roman" panose="02020603050405020304" pitchFamily="18" charset="0"/>
              </a:rPr>
              <a:t>Ltd.V</a:t>
            </a:r>
            <a:r>
              <a:rPr lang="en-CA" sz="2600" i="1" dirty="0">
                <a:latin typeface="Times New Roman" panose="02020603050405020304" pitchFamily="18" charset="0"/>
                <a:cs typeface="Times New Roman" panose="02020603050405020304" pitchFamily="18" charset="0"/>
              </a:rPr>
              <a:t>. NNPC</a:t>
            </a:r>
            <a:r>
              <a:rPr lang="en-CA" sz="2600" dirty="0">
                <a:latin typeface="Times New Roman" panose="02020603050405020304" pitchFamily="18" charset="0"/>
                <a:cs typeface="Times New Roman" panose="02020603050405020304" pitchFamily="18" charset="0"/>
              </a:rPr>
              <a:t>, an arbitral award enforcement proceeding lasted </a:t>
            </a:r>
            <a:r>
              <a:rPr lang="en-CA" sz="2600" dirty="0" smtClean="0">
                <a:latin typeface="Times New Roman" panose="02020603050405020304" pitchFamily="18" charset="0"/>
                <a:cs typeface="Times New Roman" panose="02020603050405020304" pitchFamily="18" charset="0"/>
              </a:rPr>
              <a:t>11 years</a:t>
            </a:r>
            <a:r>
              <a:rPr lang="en-CA" sz="2600" dirty="0">
                <a:latin typeface="Times New Roman" panose="02020603050405020304" pitchFamily="18" charset="0"/>
                <a:cs typeface="Times New Roman" panose="02020603050405020304" pitchFamily="18" charset="0"/>
              </a:rPr>
              <a:t>, the Supreme Court stated:</a:t>
            </a:r>
          </a:p>
          <a:p>
            <a:pPr marL="936000" lvl="3" indent="0" algn="just">
              <a:buNone/>
            </a:pPr>
            <a:r>
              <a:rPr lang="en-CA" sz="2600" b="1" i="1" dirty="0">
                <a:latin typeface="Times New Roman" panose="02020603050405020304" pitchFamily="18" charset="0"/>
                <a:cs typeface="Times New Roman" panose="02020603050405020304" pitchFamily="18" charset="0"/>
              </a:rPr>
              <a:t>“… the mill of Justice can grind very slowly in Nigeria. In particular, Nigeria is not geared towards arbitration in the manner which meets the international standards it agreed to”. </a:t>
            </a:r>
          </a:p>
          <a:p>
            <a:pPr marL="355600" lvl="3" indent="-342900" algn="just"/>
            <a:r>
              <a:rPr lang="en-US" sz="2600" dirty="0">
                <a:latin typeface="Times New Roman" panose="02020603050405020304" pitchFamily="18" charset="0"/>
                <a:cs typeface="Times New Roman" panose="02020603050405020304" pitchFamily="18" charset="0"/>
              </a:rPr>
              <a:t>In, </a:t>
            </a:r>
            <a:r>
              <a:rPr lang="en-US" sz="2600" i="1" dirty="0" err="1">
                <a:latin typeface="Times New Roman" panose="02020603050405020304" pitchFamily="18" charset="0"/>
                <a:cs typeface="Times New Roman" panose="02020603050405020304" pitchFamily="18" charset="0"/>
              </a:rPr>
              <a:t>Mekwunye</a:t>
            </a:r>
            <a:r>
              <a:rPr lang="en-US" sz="2600" i="1" dirty="0">
                <a:latin typeface="Times New Roman" panose="02020603050405020304" pitchFamily="18" charset="0"/>
                <a:cs typeface="Times New Roman" panose="02020603050405020304" pitchFamily="18" charset="0"/>
              </a:rPr>
              <a:t> .v. </a:t>
            </a:r>
            <a:r>
              <a:rPr lang="en-US" sz="2600" i="1" dirty="0" err="1">
                <a:latin typeface="Times New Roman" panose="02020603050405020304" pitchFamily="18" charset="0"/>
                <a:cs typeface="Times New Roman" panose="02020603050405020304" pitchFamily="18" charset="0"/>
              </a:rPr>
              <a:t>Imoukhuede</a:t>
            </a:r>
            <a:r>
              <a:rPr lang="en-US" sz="2600" dirty="0">
                <a:latin typeface="Times New Roman" panose="02020603050405020304" pitchFamily="18" charset="0"/>
                <a:cs typeface="Times New Roman" panose="02020603050405020304" pitchFamily="18" charset="0"/>
              </a:rPr>
              <a:t>, </a:t>
            </a:r>
            <a:r>
              <a:rPr lang="en-US" sz="2600" dirty="0" smtClean="0">
                <a:latin typeface="Times New Roman" panose="02020603050405020304" pitchFamily="18" charset="0"/>
                <a:cs typeface="Times New Roman" panose="02020603050405020304" pitchFamily="18" charset="0"/>
              </a:rPr>
              <a:t>the litigation </a:t>
            </a:r>
            <a:r>
              <a:rPr lang="en-US" sz="2600" dirty="0">
                <a:latin typeface="Times New Roman" panose="02020603050405020304" pitchFamily="18" charset="0"/>
                <a:cs typeface="Times New Roman" panose="02020603050405020304" pitchFamily="18" charset="0"/>
              </a:rPr>
              <a:t>process took a total of 12 years. Last year, the law firm Templars released a report which showed it had reviewed 19 arbitral award  enforcement cases that were appealed up to the Supreme Court, and found the slowest proceeding lingered for about </a:t>
            </a:r>
            <a:r>
              <a:rPr lang="en-US" sz="2600" dirty="0" smtClean="0">
                <a:latin typeface="Times New Roman" panose="02020603050405020304" pitchFamily="18" charset="0"/>
                <a:cs typeface="Times New Roman" panose="02020603050405020304" pitchFamily="18" charset="0"/>
              </a:rPr>
              <a:t>17 years to final determination. </a:t>
            </a:r>
            <a:endParaRPr lang="en-GB" sz="2600" dirty="0">
              <a:latin typeface="Times New Roman" panose="02020603050405020304" pitchFamily="18" charset="0"/>
              <a:cs typeface="Times New Roman" panose="02020603050405020304" pitchFamily="18" charset="0"/>
            </a:endParaRPr>
          </a:p>
          <a:p>
            <a:endParaRPr lang="en-GB" sz="2400" dirty="0"/>
          </a:p>
        </p:txBody>
      </p:sp>
    </p:spTree>
    <p:extLst>
      <p:ext uri="{BB962C8B-B14F-4D97-AF65-F5344CB8AC3E}">
        <p14:creationId xmlns:p14="http://schemas.microsoft.com/office/powerpoint/2010/main" val="12874381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490888"/>
            <a:ext cx="11029616" cy="375386"/>
          </a:xfrm>
        </p:spPr>
        <p:txBody>
          <a:bodyPr>
            <a:normAutofit fontScale="90000"/>
          </a:bodyPr>
          <a:lstStyle/>
          <a:p>
            <a:pPr algn="ctr"/>
            <a:r>
              <a:rPr lang="en-US" b="1" dirty="0" smtClean="0">
                <a:latin typeface="Times New Roman" panose="02020603050405020304" pitchFamily="18" charset="0"/>
                <a:cs typeface="Times New Roman" panose="02020603050405020304" pitchFamily="18" charset="0"/>
              </a:rPr>
              <a:t>CHALLENGES</a:t>
            </a:r>
            <a:endParaRPr lang="en-GB"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 y="1443791"/>
            <a:ext cx="12192000" cy="5414209"/>
          </a:xfrm>
        </p:spPr>
        <p:txBody>
          <a:bodyPr>
            <a:noAutofit/>
          </a:bodyPr>
          <a:lstStyle/>
          <a:p>
            <a:pPr algn="just"/>
            <a:r>
              <a:rPr lang="en-US" sz="2800" dirty="0" smtClean="0">
                <a:latin typeface="Times New Roman" panose="02020603050405020304" pitchFamily="18" charset="0"/>
                <a:cs typeface="Times New Roman" panose="02020603050405020304" pitchFamily="18" charset="0"/>
              </a:rPr>
              <a:t>This grossly </a:t>
            </a:r>
            <a:r>
              <a:rPr lang="en-US" sz="2800" dirty="0">
                <a:latin typeface="Times New Roman" panose="02020603050405020304" pitchFamily="18" charset="0"/>
                <a:cs typeface="Times New Roman" panose="02020603050405020304" pitchFamily="18" charset="0"/>
              </a:rPr>
              <a:t>defeats the time saving essence of Arbitration and a sad contrast to other jurisdictions that keyed into arbitration for the benefits of their nations with economic and commercial advantages</a:t>
            </a:r>
          </a:p>
          <a:p>
            <a:pPr algn="just"/>
            <a:r>
              <a:rPr lang="en-US" sz="2800" dirty="0" smtClean="0">
                <a:latin typeface="Times New Roman" panose="02020603050405020304" pitchFamily="18" charset="0"/>
                <a:cs typeface="Times New Roman" panose="02020603050405020304" pitchFamily="18" charset="0"/>
              </a:rPr>
              <a:t>Courts </a:t>
            </a:r>
            <a:r>
              <a:rPr lang="en-US" sz="2800" dirty="0">
                <a:latin typeface="Times New Roman" panose="02020603050405020304" pitchFamily="18" charset="0"/>
                <a:cs typeface="Times New Roman" panose="02020603050405020304" pitchFamily="18" charset="0"/>
              </a:rPr>
              <a:t>are constantly plagued with congested cause lists, heavy caseloads, insufficient structural and technological facilities and tools, which culminates in massive delays and more congestion. </a:t>
            </a:r>
            <a:endParaRPr lang="en-US" sz="2800" dirty="0" smtClean="0">
              <a:latin typeface="Times New Roman" panose="02020603050405020304" pitchFamily="18" charset="0"/>
              <a:cs typeface="Times New Roman" panose="02020603050405020304" pitchFamily="18" charset="0"/>
            </a:endParaRPr>
          </a:p>
          <a:p>
            <a:pPr algn="just"/>
            <a:r>
              <a:rPr lang="en-CA" sz="2800" dirty="0">
                <a:latin typeface="Times New Roman" panose="02020603050405020304" pitchFamily="18" charset="0"/>
                <a:cs typeface="Times New Roman" panose="02020603050405020304" pitchFamily="18" charset="0"/>
              </a:rPr>
              <a:t>Parties have an unrestricted right to appeal arbitral award, thus, deliberately turning towards courts to challenge appointments of arbitrators and even enforcement of arbitral awards through appeals, even when it is obvious that it is unmeritorious</a:t>
            </a:r>
            <a:endParaRPr lang="en-GB"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034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490888"/>
            <a:ext cx="11029616" cy="375386"/>
          </a:xfrm>
        </p:spPr>
        <p:txBody>
          <a:bodyPr>
            <a:normAutofit fontScale="90000"/>
          </a:bodyPr>
          <a:lstStyle/>
          <a:p>
            <a:pPr algn="ctr"/>
            <a:r>
              <a:rPr lang="en-US" b="1" dirty="0" smtClean="0">
                <a:latin typeface="Times New Roman" panose="02020603050405020304" pitchFamily="18" charset="0"/>
                <a:cs typeface="Times New Roman" panose="02020603050405020304" pitchFamily="18" charset="0"/>
              </a:rPr>
              <a:t>CHALLENGES</a:t>
            </a:r>
            <a:endParaRPr lang="en-GB"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 y="1443791"/>
            <a:ext cx="12192000" cy="5523066"/>
          </a:xfrm>
        </p:spPr>
        <p:txBody>
          <a:bodyPr>
            <a:noAutofit/>
          </a:bodyPr>
          <a:lstStyle/>
          <a:p>
            <a:pPr algn="just"/>
            <a:r>
              <a:rPr lang="en-US" sz="2800" dirty="0">
                <a:latin typeface="Times New Roman" panose="02020603050405020304" pitchFamily="18" charset="0"/>
                <a:cs typeface="Times New Roman" panose="02020603050405020304" pitchFamily="18" charset="0"/>
              </a:rPr>
              <a:t>The utilisation of litigation as a means of frustrating arbitral proceedings, coupled with the already </a:t>
            </a:r>
            <a:r>
              <a:rPr lang="en-US" sz="2800" dirty="0" smtClean="0">
                <a:latin typeface="Times New Roman" panose="02020603050405020304" pitchFamily="18" charset="0"/>
                <a:cs typeface="Times New Roman" panose="02020603050405020304" pitchFamily="18" charset="0"/>
              </a:rPr>
              <a:t>besieged </a:t>
            </a:r>
            <a:r>
              <a:rPr lang="en-US" sz="2800" dirty="0">
                <a:latin typeface="Times New Roman" panose="02020603050405020304" pitchFamily="18" charset="0"/>
                <a:cs typeface="Times New Roman" panose="02020603050405020304" pitchFamily="18" charset="0"/>
              </a:rPr>
              <a:t>judicial </a:t>
            </a:r>
            <a:r>
              <a:rPr lang="en-US" sz="2800" dirty="0" smtClean="0">
                <a:latin typeface="Times New Roman" panose="02020603050405020304" pitchFamily="18" charset="0"/>
                <a:cs typeface="Times New Roman" panose="02020603050405020304" pitchFamily="18" charset="0"/>
              </a:rPr>
              <a:t>proceedings, creates the challenge for the judiciary.  </a:t>
            </a:r>
          </a:p>
          <a:p>
            <a:pPr algn="just"/>
            <a:r>
              <a:rPr lang="en-US" sz="2800" dirty="0" smtClean="0">
                <a:latin typeface="Times New Roman" panose="02020603050405020304" pitchFamily="18" charset="0"/>
                <a:cs typeface="Times New Roman" panose="02020603050405020304" pitchFamily="18" charset="0"/>
              </a:rPr>
              <a:t>It is impossible to outlaw a party’s right to approach the court for redress  and while courts now have pro-arbitration outlooks as exemplified in </a:t>
            </a:r>
            <a:r>
              <a:rPr lang="en-US" sz="2800" i="1" dirty="0" err="1" smtClean="0">
                <a:latin typeface="Times New Roman" panose="02020603050405020304" pitchFamily="18" charset="0"/>
                <a:cs typeface="Times New Roman" panose="02020603050405020304" pitchFamily="18" charset="0"/>
              </a:rPr>
              <a:t>Mekwunye</a:t>
            </a:r>
            <a:r>
              <a:rPr lang="en-US" sz="2800" i="1" dirty="0" smtClean="0">
                <a:latin typeface="Times New Roman" panose="02020603050405020304" pitchFamily="18" charset="0"/>
                <a:cs typeface="Times New Roman" panose="02020603050405020304" pitchFamily="18" charset="0"/>
              </a:rPr>
              <a:t> .v. </a:t>
            </a:r>
            <a:r>
              <a:rPr lang="en-US" sz="2800" i="1" dirty="0" err="1" smtClean="0">
                <a:latin typeface="Times New Roman" panose="02020603050405020304" pitchFamily="18" charset="0"/>
                <a:cs typeface="Times New Roman" panose="02020603050405020304" pitchFamily="18" charset="0"/>
              </a:rPr>
              <a:t>Imoukhuede</a:t>
            </a:r>
            <a:r>
              <a:rPr lang="en-US" sz="2800" i="1"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 and </a:t>
            </a:r>
            <a:r>
              <a:rPr lang="en-US" sz="2800" i="1" dirty="0" smtClean="0">
                <a:latin typeface="Times New Roman" panose="02020603050405020304" pitchFamily="18" charset="0"/>
                <a:cs typeface="Times New Roman" panose="02020603050405020304" pitchFamily="18" charset="0"/>
              </a:rPr>
              <a:t>NITEL .V. </a:t>
            </a:r>
            <a:r>
              <a:rPr lang="en-US" sz="2800" i="1" dirty="0" err="1" smtClean="0">
                <a:latin typeface="Times New Roman" panose="02020603050405020304" pitchFamily="18" charset="0"/>
                <a:cs typeface="Times New Roman" panose="02020603050405020304" pitchFamily="18" charset="0"/>
              </a:rPr>
              <a:t>Okeke</a:t>
            </a:r>
            <a:r>
              <a:rPr lang="en-US" sz="2800" dirty="0" smtClean="0">
                <a:latin typeface="Times New Roman" panose="02020603050405020304" pitchFamily="18" charset="0"/>
                <a:cs typeface="Times New Roman" panose="02020603050405020304" pitchFamily="18" charset="0"/>
              </a:rPr>
              <a:t>, where the Supreme Court has pronounced that a court should not upset the expectation of the parties except for the clearest evidence of wrongdoing or manifest illegality on the arbitrators part. </a:t>
            </a:r>
          </a:p>
          <a:p>
            <a:pPr algn="just"/>
            <a:r>
              <a:rPr lang="en-US" sz="2800" dirty="0" smtClean="0">
                <a:latin typeface="Times New Roman" panose="02020603050405020304" pitchFamily="18" charset="0"/>
                <a:cs typeface="Times New Roman" panose="02020603050405020304" pitchFamily="18" charset="0"/>
              </a:rPr>
              <a:t>We </a:t>
            </a:r>
            <a:r>
              <a:rPr lang="en-US" sz="2800" dirty="0">
                <a:latin typeface="Times New Roman" panose="02020603050405020304" pitchFamily="18" charset="0"/>
                <a:cs typeface="Times New Roman" panose="02020603050405020304" pitchFamily="18" charset="0"/>
              </a:rPr>
              <a:t>still see the judiciary facing this heavy involvement in arbitral proceedings, in part with no deliberate intention of the courts. </a:t>
            </a:r>
            <a:endParaRPr lang="en-US" sz="28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26277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490888"/>
            <a:ext cx="11029616" cy="375386"/>
          </a:xfrm>
        </p:spPr>
        <p:txBody>
          <a:bodyPr>
            <a:normAutofit fontScale="90000"/>
          </a:bodyPr>
          <a:lstStyle/>
          <a:p>
            <a:pPr algn="ctr"/>
            <a:r>
              <a:rPr lang="en-US" b="1" dirty="0" smtClean="0">
                <a:latin typeface="Times New Roman" panose="02020603050405020304" pitchFamily="18" charset="0"/>
                <a:cs typeface="Times New Roman" panose="02020603050405020304" pitchFamily="18" charset="0"/>
              </a:rPr>
              <a:t>CHALLENGES</a:t>
            </a:r>
            <a:endParaRPr lang="en-GB"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465943"/>
            <a:ext cx="12192000" cy="5171560"/>
          </a:xfrm>
        </p:spPr>
        <p:txBody>
          <a:bodyPr>
            <a:normAutofit fontScale="85000" lnSpcReduction="20000"/>
          </a:bodyPr>
          <a:lstStyle/>
          <a:p>
            <a:pPr marL="0" indent="0" algn="just">
              <a:buNone/>
            </a:pPr>
            <a:r>
              <a:rPr lang="en-US" sz="2400" dirty="0" smtClean="0">
                <a:latin typeface="Times New Roman" panose="02020603050405020304" pitchFamily="18" charset="0"/>
                <a:cs typeface="Times New Roman" panose="02020603050405020304" pitchFamily="18" charset="0"/>
              </a:rPr>
              <a:t>3. </a:t>
            </a:r>
            <a:r>
              <a:rPr lang="en-US" sz="3000" b="1" i="1" dirty="0" smtClean="0">
                <a:latin typeface="Times New Roman" panose="02020603050405020304" pitchFamily="18" charset="0"/>
                <a:cs typeface="Times New Roman" panose="02020603050405020304" pitchFamily="18" charset="0"/>
              </a:rPr>
              <a:t>Tedious enforcement of arbitral awards guidelines</a:t>
            </a:r>
            <a:endParaRPr lang="en-US" sz="3000" b="1" dirty="0" smtClean="0">
              <a:latin typeface="Times New Roman" panose="02020603050405020304" pitchFamily="18" charset="0"/>
              <a:cs typeface="Times New Roman" panose="02020603050405020304" pitchFamily="18" charset="0"/>
            </a:endParaRPr>
          </a:p>
          <a:p>
            <a:pPr algn="just"/>
            <a:r>
              <a:rPr lang="en-US" sz="3000" dirty="0" smtClean="0">
                <a:latin typeface="Times New Roman" panose="02020603050405020304" pitchFamily="18" charset="0"/>
                <a:cs typeface="Times New Roman" panose="02020603050405020304" pitchFamily="18" charset="0"/>
              </a:rPr>
              <a:t>This is very particular to international arbitration. We are all aware of the modalities </a:t>
            </a:r>
            <a:r>
              <a:rPr lang="en-US" sz="3000" dirty="0">
                <a:latin typeface="Times New Roman" panose="02020603050405020304" pitchFamily="18" charset="0"/>
                <a:cs typeface="Times New Roman" panose="02020603050405020304" pitchFamily="18" charset="0"/>
              </a:rPr>
              <a:t>and frameworks for enforcement of foreign awards by Nigerian courts, through the </a:t>
            </a:r>
            <a:r>
              <a:rPr lang="en-US" sz="3000" i="1" dirty="0">
                <a:latin typeface="Times New Roman" panose="02020603050405020304" pitchFamily="18" charset="0"/>
                <a:cs typeface="Times New Roman" panose="02020603050405020304" pitchFamily="18" charset="0"/>
              </a:rPr>
              <a:t>Foreign Judgment Registration and Enforcement Statutes </a:t>
            </a:r>
            <a:r>
              <a:rPr lang="en-US" sz="3000" dirty="0">
                <a:latin typeface="Times New Roman" panose="02020603050405020304" pitchFamily="18" charset="0"/>
                <a:cs typeface="Times New Roman" panose="02020603050405020304" pitchFamily="18" charset="0"/>
              </a:rPr>
              <a:t>but this process is not straightforward as we all know very well. </a:t>
            </a:r>
            <a:r>
              <a:rPr lang="en-US" sz="3000" dirty="0" smtClean="0">
                <a:latin typeface="Times New Roman" panose="02020603050405020304" pitchFamily="18" charset="0"/>
                <a:cs typeface="Times New Roman" panose="02020603050405020304" pitchFamily="18" charset="0"/>
              </a:rPr>
              <a:t>Before </a:t>
            </a:r>
            <a:r>
              <a:rPr lang="en-US" sz="3000" dirty="0">
                <a:latin typeface="Times New Roman" panose="02020603050405020304" pitchFamily="18" charset="0"/>
                <a:cs typeface="Times New Roman" panose="02020603050405020304" pitchFamily="18" charset="0"/>
              </a:rPr>
              <a:t>the courts will register an international arbitral award, the award must have become enforceable in the jurisdiction where it was awarded by a court of competent jurisdiction in that </a:t>
            </a:r>
            <a:r>
              <a:rPr lang="en-US" sz="3000" dirty="0" smtClean="0">
                <a:latin typeface="Times New Roman" panose="02020603050405020304" pitchFamily="18" charset="0"/>
                <a:cs typeface="Times New Roman" panose="02020603050405020304" pitchFamily="18" charset="0"/>
              </a:rPr>
              <a:t>place. </a:t>
            </a:r>
          </a:p>
          <a:p>
            <a:pPr algn="just"/>
            <a:r>
              <a:rPr lang="en-US" sz="3000" dirty="0" smtClean="0">
                <a:latin typeface="Times New Roman" panose="02020603050405020304" pitchFamily="18" charset="0"/>
                <a:cs typeface="Times New Roman" panose="02020603050405020304" pitchFamily="18" charset="0"/>
              </a:rPr>
              <a:t>In </a:t>
            </a:r>
            <a:r>
              <a:rPr lang="en-US" sz="3000" dirty="0">
                <a:latin typeface="Times New Roman" panose="02020603050405020304" pitchFamily="18" charset="0"/>
                <a:cs typeface="Times New Roman" panose="02020603050405020304" pitchFamily="18" charset="0"/>
              </a:rPr>
              <a:t>addition, the foreign award is required to be a monetary award for a sum certain i.e. can be ascertained by a simple arithmetical process in order to qualify for </a:t>
            </a:r>
            <a:r>
              <a:rPr lang="en-US" sz="3000" dirty="0" smtClean="0">
                <a:latin typeface="Times New Roman" panose="02020603050405020304" pitchFamily="18" charset="0"/>
                <a:cs typeface="Times New Roman" panose="02020603050405020304" pitchFamily="18" charset="0"/>
              </a:rPr>
              <a:t>registration. Furthermore</a:t>
            </a:r>
            <a:r>
              <a:rPr lang="en-US" sz="3000" dirty="0">
                <a:latin typeface="Times New Roman" panose="02020603050405020304" pitchFamily="18" charset="0"/>
                <a:cs typeface="Times New Roman" panose="02020603050405020304" pitchFamily="18" charset="0"/>
              </a:rPr>
              <a:t>, this entire process is also susceptible to being bogged down in litigation by unsuccessful parties from arbitration resulting proceeding going on for several years which defeat the purpose of Arbitration. </a:t>
            </a:r>
          </a:p>
          <a:p>
            <a:pPr algn="just"/>
            <a:endParaRPr lang="en-US" sz="2400" dirty="0" smtClean="0">
              <a:latin typeface="Times New Roman" panose="02020603050405020304" pitchFamily="18" charset="0"/>
              <a:cs typeface="Times New Roman" panose="02020603050405020304" pitchFamily="18" charset="0"/>
            </a:endParaRPr>
          </a:p>
          <a:p>
            <a:pPr algn="just"/>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10849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490888"/>
            <a:ext cx="11029616" cy="375386"/>
          </a:xfrm>
        </p:spPr>
        <p:txBody>
          <a:bodyPr>
            <a:normAutofit fontScale="90000"/>
          </a:bodyPr>
          <a:lstStyle/>
          <a:p>
            <a:pPr algn="ctr"/>
            <a:r>
              <a:rPr lang="en-US" b="1" dirty="0" smtClean="0">
                <a:latin typeface="Times New Roman" panose="02020603050405020304" pitchFamily="18" charset="0"/>
                <a:cs typeface="Times New Roman" panose="02020603050405020304" pitchFamily="18" charset="0"/>
              </a:rPr>
              <a:t>New developments AND THE WAY FORWARD</a:t>
            </a:r>
            <a:endParaRPr lang="en-GB"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 y="866274"/>
            <a:ext cx="12192000" cy="5991725"/>
          </a:xfrm>
          <a:blipFill>
            <a:blip r:embed="rId2"/>
            <a:tile tx="0" ty="0" sx="100000" sy="100000" flip="none" algn="tl"/>
          </a:blipFill>
        </p:spPr>
        <p:txBody>
          <a:bodyPr>
            <a:normAutofit/>
          </a:bodyPr>
          <a:lstStyle/>
          <a:p>
            <a:pPr algn="just"/>
            <a:r>
              <a:rPr lang="en-US" sz="2800" dirty="0" smtClean="0">
                <a:latin typeface="Times New Roman" panose="02020603050405020304" pitchFamily="18" charset="0"/>
                <a:cs typeface="Times New Roman" panose="02020603050405020304" pitchFamily="18" charset="0"/>
              </a:rPr>
              <a:t>There </a:t>
            </a:r>
            <a:r>
              <a:rPr lang="en-US" sz="2800" dirty="0">
                <a:latin typeface="Times New Roman" panose="02020603050405020304" pitchFamily="18" charset="0"/>
                <a:cs typeface="Times New Roman" panose="02020603050405020304" pitchFamily="18" charset="0"/>
              </a:rPr>
              <a:t>is a silver lining however, as over recent years thanks to numerous judicial trainings organised by several key arbitration stakeholders, such as the Nigerian Institute of Chartered Arbitrators (NICArb), with the goal of sensitizing the judiciary towards the gains of Arbitration being implemented for the settlement of commercial </a:t>
            </a:r>
            <a:r>
              <a:rPr lang="en-US" sz="2800" dirty="0" smtClean="0">
                <a:latin typeface="Times New Roman" panose="02020603050405020304" pitchFamily="18" charset="0"/>
                <a:cs typeface="Times New Roman" panose="02020603050405020304" pitchFamily="18" charset="0"/>
              </a:rPr>
              <a:t>disputes. </a:t>
            </a:r>
          </a:p>
          <a:p>
            <a:pPr algn="just"/>
            <a:r>
              <a:rPr lang="en-US" sz="2800" dirty="0">
                <a:latin typeface="Times New Roman" panose="02020603050405020304" pitchFamily="18" charset="0"/>
                <a:cs typeface="Times New Roman" panose="02020603050405020304" pitchFamily="18" charset="0"/>
              </a:rPr>
              <a:t>This has been done with the aim of </a:t>
            </a:r>
            <a:r>
              <a:rPr lang="en-US" sz="2800" dirty="0" smtClean="0">
                <a:latin typeface="Times New Roman" panose="02020603050405020304" pitchFamily="18" charset="0"/>
                <a:cs typeface="Times New Roman" panose="02020603050405020304" pitchFamily="18" charset="0"/>
              </a:rPr>
              <a:t>easing </a:t>
            </a:r>
            <a:r>
              <a:rPr lang="en-US" sz="2800" dirty="0">
                <a:latin typeface="Times New Roman" panose="02020603050405020304" pitchFamily="18" charset="0"/>
                <a:cs typeface="Times New Roman" panose="02020603050405020304" pitchFamily="18" charset="0"/>
              </a:rPr>
              <a:t>the perception that arbitration and alternative dispute resolution mechanisms pose a threat to the </a:t>
            </a:r>
            <a:r>
              <a:rPr lang="en-US" sz="2800" dirty="0" smtClean="0">
                <a:latin typeface="Times New Roman" panose="02020603050405020304" pitchFamily="18" charset="0"/>
                <a:cs typeface="Times New Roman" panose="02020603050405020304" pitchFamily="18" charset="0"/>
              </a:rPr>
              <a:t>judiciary. Courts are now aligning </a:t>
            </a:r>
            <a:r>
              <a:rPr lang="en-US" sz="2800" dirty="0">
                <a:latin typeface="Times New Roman" panose="02020603050405020304" pitchFamily="18" charset="0"/>
                <a:cs typeface="Times New Roman" panose="02020603050405020304" pitchFamily="18" charset="0"/>
              </a:rPr>
              <a:t>towards a pro-arbitration approach, respecting the wishes of parties towards arbitration and other dispute resolution mechanisms and refusing stay proceedings or declining jurisdiction altogether. </a:t>
            </a:r>
            <a:endParaRPr lang="en-US" sz="2800" dirty="0" smtClean="0">
              <a:latin typeface="Times New Roman" panose="02020603050405020304" pitchFamily="18" charset="0"/>
              <a:cs typeface="Times New Roman" panose="02020603050405020304" pitchFamily="18" charset="0"/>
            </a:endParaRPr>
          </a:p>
          <a:p>
            <a:pPr algn="just"/>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2320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432961"/>
          </a:xfrm>
        </p:spPr>
        <p:txBody>
          <a:bodyPr>
            <a:normAutofit fontScale="90000"/>
          </a:bodyPr>
          <a:lstStyle/>
          <a:p>
            <a:pPr algn="ctr"/>
            <a:r>
              <a:rPr lang="en-US" b="1" dirty="0">
                <a:latin typeface="Times New Roman" panose="02020603050405020304" pitchFamily="18" charset="0"/>
                <a:cs typeface="Times New Roman" panose="02020603050405020304" pitchFamily="18" charset="0"/>
              </a:rPr>
              <a:t>New developments AND THE WAY FORWARD</a:t>
            </a:r>
            <a:endParaRPr lang="en-GB"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135117"/>
            <a:ext cx="12192000" cy="5722883"/>
          </a:xfrm>
        </p:spPr>
        <p:txBody>
          <a:bodyPr>
            <a:noAutofit/>
          </a:bodyPr>
          <a:lstStyle/>
          <a:p>
            <a:pPr algn="just"/>
            <a:r>
              <a:rPr lang="en-US" sz="2600" dirty="0">
                <a:latin typeface="Times New Roman" panose="02020603050405020304" pitchFamily="18" charset="0"/>
                <a:cs typeface="Times New Roman" panose="02020603050405020304" pitchFamily="18" charset="0"/>
              </a:rPr>
              <a:t>T</a:t>
            </a:r>
            <a:r>
              <a:rPr lang="en-US" sz="2600" dirty="0" smtClean="0">
                <a:latin typeface="Times New Roman" panose="02020603050405020304" pitchFamily="18" charset="0"/>
                <a:cs typeface="Times New Roman" panose="02020603050405020304" pitchFamily="18" charset="0"/>
              </a:rPr>
              <a:t>he </a:t>
            </a:r>
            <a:r>
              <a:rPr lang="en-US" sz="2600" i="1" dirty="0">
                <a:latin typeface="Times New Roman" panose="02020603050405020304" pitchFamily="18" charset="0"/>
                <a:cs typeface="Times New Roman" panose="02020603050405020304" pitchFamily="18" charset="0"/>
              </a:rPr>
              <a:t>Arbitration &amp; Mediation Bill</a:t>
            </a:r>
            <a:r>
              <a:rPr lang="en-US" sz="2600" dirty="0">
                <a:latin typeface="Times New Roman" panose="02020603050405020304" pitchFamily="18" charset="0"/>
                <a:cs typeface="Times New Roman" panose="02020603050405020304" pitchFamily="18" charset="0"/>
              </a:rPr>
              <a:t>, 2022 (referred to as “the bill), aligns more favorably with current international best practices as contained in UNCITRAL 2006. This innovation if enacted into law, can potentially improve the efficacy of Arbitration in Nigeria. </a:t>
            </a:r>
            <a:endParaRPr lang="en-US" sz="2600" dirty="0" smtClean="0">
              <a:latin typeface="Times New Roman" panose="02020603050405020304" pitchFamily="18" charset="0"/>
              <a:cs typeface="Times New Roman" panose="02020603050405020304" pitchFamily="18" charset="0"/>
            </a:endParaRPr>
          </a:p>
          <a:p>
            <a:pPr algn="just"/>
            <a:r>
              <a:rPr lang="en-US" sz="2600" dirty="0" smtClean="0">
                <a:latin typeface="Times New Roman" panose="02020603050405020304" pitchFamily="18" charset="0"/>
                <a:cs typeface="Times New Roman" panose="02020603050405020304" pitchFamily="18" charset="0"/>
              </a:rPr>
              <a:t>One of such innovative proposals the </a:t>
            </a:r>
            <a:r>
              <a:rPr lang="en-US" sz="2600" dirty="0">
                <a:latin typeface="Times New Roman" panose="02020603050405020304" pitchFamily="18" charset="0"/>
                <a:cs typeface="Times New Roman" panose="02020603050405020304" pitchFamily="18" charset="0"/>
              </a:rPr>
              <a:t>bill </a:t>
            </a:r>
            <a:r>
              <a:rPr lang="en-US" sz="2600" dirty="0" smtClean="0">
                <a:latin typeface="Times New Roman" panose="02020603050405020304" pitchFamily="18" charset="0"/>
                <a:cs typeface="Times New Roman" panose="02020603050405020304" pitchFamily="18" charset="0"/>
              </a:rPr>
              <a:t>contains is the establishment of </a:t>
            </a:r>
            <a:r>
              <a:rPr lang="en-US" sz="2600" dirty="0">
                <a:latin typeface="Times New Roman" panose="02020603050405020304" pitchFamily="18" charset="0"/>
                <a:cs typeface="Times New Roman" panose="02020603050405020304" pitchFamily="18" charset="0"/>
              </a:rPr>
              <a:t>an Arbitration Review Tribunal, which give parties option to specify in their arbitration agreement that awards made in arbitrations seated in Nigeria may be reviewed by second arbitral tribunal, within 60 days from when the tribunal is constituted, before resorting to courts. </a:t>
            </a:r>
            <a:endParaRPr lang="en-US" sz="2600" dirty="0" smtClean="0">
              <a:latin typeface="Times New Roman" panose="02020603050405020304" pitchFamily="18" charset="0"/>
              <a:cs typeface="Times New Roman" panose="02020603050405020304" pitchFamily="18" charset="0"/>
            </a:endParaRPr>
          </a:p>
          <a:p>
            <a:pPr algn="just"/>
            <a:r>
              <a:rPr lang="en-US" sz="2600" dirty="0" smtClean="0">
                <a:latin typeface="Times New Roman" panose="02020603050405020304" pitchFamily="18" charset="0"/>
                <a:cs typeface="Times New Roman" panose="02020603050405020304" pitchFamily="18" charset="0"/>
              </a:rPr>
              <a:t>Misconduct </a:t>
            </a:r>
            <a:r>
              <a:rPr lang="en-US" sz="2600" dirty="0">
                <a:latin typeface="Times New Roman" panose="02020603050405020304" pitchFamily="18" charset="0"/>
                <a:cs typeface="Times New Roman" panose="02020603050405020304" pitchFamily="18" charset="0"/>
              </a:rPr>
              <a:t>or improper procurement are no longer grounds for setting aside (domestic) awards; Courts awards and set aside, declare ineffective or remit to the tribunal only a part thereof. </a:t>
            </a:r>
            <a:endParaRPr lang="en-US" sz="26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4577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432961"/>
          </a:xfrm>
        </p:spPr>
        <p:txBody>
          <a:bodyPr>
            <a:normAutofit fontScale="90000"/>
          </a:bodyPr>
          <a:lstStyle/>
          <a:p>
            <a:pPr algn="ctr"/>
            <a:r>
              <a:rPr lang="en-US" b="1" dirty="0" smtClean="0">
                <a:latin typeface="Times New Roman" panose="02020603050405020304" pitchFamily="18" charset="0"/>
                <a:cs typeface="Times New Roman" panose="02020603050405020304" pitchFamily="18" charset="0"/>
              </a:rPr>
              <a:t>NEW DEVELOPMENTS AND The way forward</a:t>
            </a:r>
            <a:endParaRPr lang="en-GB"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135117"/>
            <a:ext cx="12192000" cy="5339255"/>
          </a:xfrm>
        </p:spPr>
        <p:txBody>
          <a:bodyPr/>
          <a:lstStyle/>
          <a:p>
            <a:pPr algn="just"/>
            <a:r>
              <a:rPr lang="en-US" sz="2800" dirty="0">
                <a:latin typeface="Times New Roman" panose="02020603050405020304" pitchFamily="18" charset="0"/>
                <a:cs typeface="Times New Roman" panose="02020603050405020304" pitchFamily="18" charset="0"/>
              </a:rPr>
              <a:t>When implemented these and many more innovations will give the Nigerian Arbitration space an uplift and be more effective and efficient. </a:t>
            </a:r>
            <a:r>
              <a:rPr lang="en-US" sz="2800" dirty="0" smtClean="0">
                <a:latin typeface="Times New Roman" panose="02020603050405020304" pitchFamily="18" charset="0"/>
                <a:cs typeface="Times New Roman" panose="02020603050405020304" pitchFamily="18" charset="0"/>
              </a:rPr>
              <a:t>But that is not all that can be done to eliminate or mitigate these challenges. </a:t>
            </a:r>
          </a:p>
          <a:p>
            <a:pPr algn="just"/>
            <a:r>
              <a:rPr lang="en-US" sz="2800" dirty="0" smtClean="0">
                <a:latin typeface="Times New Roman" panose="02020603050405020304" pitchFamily="18" charset="0"/>
                <a:cs typeface="Times New Roman" panose="02020603050405020304" pitchFamily="18" charset="0"/>
              </a:rPr>
              <a:t>There </a:t>
            </a:r>
            <a:r>
              <a:rPr lang="en-US" sz="2800" dirty="0">
                <a:latin typeface="Times New Roman" panose="02020603050405020304" pitchFamily="18" charset="0"/>
                <a:cs typeface="Times New Roman" panose="02020603050405020304" pitchFamily="18" charset="0"/>
              </a:rPr>
              <a:t>should </a:t>
            </a:r>
            <a:r>
              <a:rPr lang="en-US" sz="2800" dirty="0" smtClean="0">
                <a:latin typeface="Times New Roman" panose="02020603050405020304" pitchFamily="18" charset="0"/>
                <a:cs typeface="Times New Roman" panose="02020603050405020304" pitchFamily="18" charset="0"/>
              </a:rPr>
              <a:t>be specific </a:t>
            </a:r>
            <a:r>
              <a:rPr lang="en-US" sz="2800" dirty="0">
                <a:latin typeface="Times New Roman" panose="02020603050405020304" pitchFamily="18" charset="0"/>
                <a:cs typeface="Times New Roman" panose="02020603050405020304" pitchFamily="18" charset="0"/>
              </a:rPr>
              <a:t>rules for Arbitration proceedings and such should have timelines with little discretion for the judges to maneuver. Furthermore, punitive cost should be awarded against the party that tries to frustrate arbitral awards unjustly. </a:t>
            </a:r>
            <a:endParaRPr lang="en-US" sz="2800" dirty="0" smtClean="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The </a:t>
            </a:r>
            <a:r>
              <a:rPr lang="en-US" sz="2800" dirty="0">
                <a:latin typeface="Times New Roman" panose="02020603050405020304" pitchFamily="18" charset="0"/>
                <a:cs typeface="Times New Roman" panose="02020603050405020304" pitchFamily="18" charset="0"/>
              </a:rPr>
              <a:t>heads of court should only assign arbitration matters to judges specifically trained in Arbitration while educating others to fully understand the role of the judiciary in Arbitration and Alternative Resolution mechanisms.</a:t>
            </a:r>
          </a:p>
          <a:p>
            <a:endParaRPr lang="en-GB" dirty="0"/>
          </a:p>
        </p:txBody>
      </p:sp>
    </p:spTree>
    <p:extLst>
      <p:ext uri="{BB962C8B-B14F-4D97-AF65-F5344CB8AC3E}">
        <p14:creationId xmlns:p14="http://schemas.microsoft.com/office/powerpoint/2010/main" val="15591218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432961"/>
          </a:xfrm>
        </p:spPr>
        <p:txBody>
          <a:bodyPr>
            <a:normAutofit fontScale="90000"/>
          </a:bodyPr>
          <a:lstStyle/>
          <a:p>
            <a:pPr algn="ctr"/>
            <a:r>
              <a:rPr lang="en-US" b="1" dirty="0" smtClean="0">
                <a:latin typeface="Times New Roman" panose="02020603050405020304" pitchFamily="18" charset="0"/>
                <a:cs typeface="Times New Roman" panose="02020603050405020304" pitchFamily="18" charset="0"/>
              </a:rPr>
              <a:t>CONCLUSION</a:t>
            </a:r>
            <a:endParaRPr lang="en-GB"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135117"/>
            <a:ext cx="12192000" cy="5722883"/>
          </a:xfrm>
        </p:spPr>
        <p:txBody>
          <a:bodyPr>
            <a:noAutofit/>
          </a:bodyPr>
          <a:lstStyle/>
          <a:p>
            <a:pPr algn="just"/>
            <a:r>
              <a:rPr lang="en-US" sz="2800" dirty="0">
                <a:latin typeface="Times New Roman" panose="02020603050405020304" pitchFamily="18" charset="0"/>
                <a:cs typeface="Times New Roman" panose="02020603050405020304" pitchFamily="18" charset="0"/>
              </a:rPr>
              <a:t>Arbitration has definitely gained considerable growth within and even outside of the Nigerian legal space. Nigeria cannot afford to lag behind. Delays have ripple effect on our pride as a nation.  Timely resolution is encouraging to Parties, especially those involved in commercial transaction gain from speedy and more effective means of dispute resolutions within their own convenience. </a:t>
            </a:r>
            <a:endParaRPr lang="en-US" sz="2800" dirty="0" smtClean="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Where </a:t>
            </a:r>
            <a:r>
              <a:rPr lang="en-US" sz="2800" dirty="0">
                <a:latin typeface="Times New Roman" panose="02020603050405020304" pitchFamily="18" charset="0"/>
                <a:cs typeface="Times New Roman" panose="02020603050405020304" pitchFamily="18" charset="0"/>
              </a:rPr>
              <a:t>dissatisfied, parties still have the right to appeal to the judicial mechanism for enforcement or redress, when dissatisfied. However, there exist a heavy interference of the judiciary which seems to truncate the essence of ADR in the extant </a:t>
            </a:r>
            <a:r>
              <a:rPr lang="en-US" sz="2800" dirty="0" smtClean="0">
                <a:latin typeface="Times New Roman" panose="02020603050405020304" pitchFamily="18" charset="0"/>
                <a:cs typeface="Times New Roman" panose="02020603050405020304" pitchFamily="18" charset="0"/>
              </a:rPr>
              <a:t>ACA, </a:t>
            </a:r>
            <a:r>
              <a:rPr lang="en-US" sz="2800" dirty="0">
                <a:latin typeface="Times New Roman" panose="02020603050405020304" pitchFamily="18" charset="0"/>
                <a:cs typeface="Times New Roman" panose="02020603050405020304" pitchFamily="18" charset="0"/>
              </a:rPr>
              <a:t>which the Courts have made attempts to make less technical and more progressive. That is informed by the Nigerian Constitution that gives access to court, that cannot be outlawed.  </a:t>
            </a:r>
            <a:endParaRPr lang="en-US" sz="28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99849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432961"/>
          </a:xfrm>
        </p:spPr>
        <p:txBody>
          <a:bodyPr>
            <a:normAutofit fontScale="90000"/>
          </a:bodyPr>
          <a:lstStyle/>
          <a:p>
            <a:pPr algn="ctr"/>
            <a:r>
              <a:rPr lang="en-US" b="1" dirty="0" smtClean="0">
                <a:latin typeface="Times New Roman" panose="02020603050405020304" pitchFamily="18" charset="0"/>
                <a:cs typeface="Times New Roman" panose="02020603050405020304" pitchFamily="18" charset="0"/>
              </a:rPr>
              <a:t>CONCLUSION</a:t>
            </a:r>
            <a:endParaRPr lang="en-GB"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135117"/>
            <a:ext cx="12192000" cy="5339255"/>
          </a:xfrm>
        </p:spPr>
        <p:txBody>
          <a:bodyPr>
            <a:normAutofit/>
          </a:bodyPr>
          <a:lstStyle/>
          <a:p>
            <a:pPr algn="just"/>
            <a:r>
              <a:rPr lang="en-US" sz="3200" dirty="0">
                <a:latin typeface="Times New Roman" panose="02020603050405020304" pitchFamily="18" charset="0"/>
                <a:cs typeface="Times New Roman" panose="02020603050405020304" pitchFamily="18" charset="0"/>
              </a:rPr>
              <a:t>The National Assembly are also making concerted effort to make the legal from work align with present day International best practices through the </a:t>
            </a:r>
            <a:r>
              <a:rPr lang="en-US" sz="3200" i="1" dirty="0">
                <a:latin typeface="Times New Roman" panose="02020603050405020304" pitchFamily="18" charset="0"/>
                <a:cs typeface="Times New Roman" panose="02020603050405020304" pitchFamily="18" charset="0"/>
              </a:rPr>
              <a:t>Arbitration and Mediation Bill</a:t>
            </a:r>
            <a:r>
              <a:rPr lang="en-US" sz="3200" dirty="0">
                <a:latin typeface="Times New Roman" panose="02020603050405020304" pitchFamily="18" charset="0"/>
                <a:cs typeface="Times New Roman" panose="02020603050405020304" pitchFamily="18" charset="0"/>
              </a:rPr>
              <a:t>, 2022. However, these gains are still not recognised on a wide scale to significantly mitigate the problem on a national level. The collaboration and concerted efforts to help mitigate these challenges must not be dissuaded but spurred on even further. </a:t>
            </a:r>
          </a:p>
        </p:txBody>
      </p:sp>
    </p:spTree>
    <p:extLst>
      <p:ext uri="{BB962C8B-B14F-4D97-AF65-F5344CB8AC3E}">
        <p14:creationId xmlns:p14="http://schemas.microsoft.com/office/powerpoint/2010/main" val="12301704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432961"/>
          </a:xfrm>
        </p:spPr>
        <p:txBody>
          <a:bodyPr>
            <a:noAutofit/>
          </a:bodyPr>
          <a:lstStyle/>
          <a:p>
            <a:pPr algn="ctr"/>
            <a:endParaRPr lang="en-GB" b="1" dirty="0">
              <a:solidFill>
                <a:schemeClr val="bg1"/>
              </a:solidFill>
              <a:latin typeface="Times New Roman" panose="02020603050405020304" pitchFamily="18" charset="0"/>
              <a:cs typeface="Times New Roman" panose="02020603050405020304" pitchFamily="18" charset="0"/>
            </a:endParaRPr>
          </a:p>
        </p:txBody>
      </p:sp>
      <p:sp useBgFill="1">
        <p:nvSpPr>
          <p:cNvPr id="3" name="Content Placeholder 2"/>
          <p:cNvSpPr>
            <a:spLocks noGrp="1"/>
          </p:cNvSpPr>
          <p:nvPr>
            <p:ph idx="1"/>
          </p:nvPr>
        </p:nvSpPr>
        <p:spPr>
          <a:xfrm>
            <a:off x="0" y="1135117"/>
            <a:ext cx="12192000" cy="5339255"/>
          </a:xfrm>
        </p:spPr>
        <p:txBody>
          <a:bodyPr>
            <a:noAutofit/>
          </a:bodyPr>
          <a:lstStyle/>
          <a:p>
            <a:pPr algn="ctr"/>
            <a:r>
              <a:rPr lang="en-US" sz="16600" dirty="0" smtClean="0">
                <a:latin typeface="Times New Roman" panose="02020603050405020304" pitchFamily="18" charset="0"/>
                <a:cs typeface="Times New Roman" panose="02020603050405020304" pitchFamily="18" charset="0"/>
              </a:rPr>
              <a:t>THE END</a:t>
            </a:r>
            <a:endParaRPr lang="en-US" sz="1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3738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776360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581192" y="572847"/>
            <a:ext cx="11029616" cy="572462"/>
          </a:xfrm>
        </p:spPr>
        <p:txBody>
          <a:bodyPr/>
          <a:lstStyle/>
          <a:p>
            <a:pPr algn="ctr"/>
            <a:r>
              <a:rPr lang="en-US" b="1" dirty="0" smtClean="0">
                <a:latin typeface="Times New Roman" panose="02020603050405020304" pitchFamily="18" charset="0"/>
                <a:cs typeface="Times New Roman" panose="02020603050405020304" pitchFamily="18" charset="0"/>
              </a:rPr>
              <a:t>INTRODUCTION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145309"/>
            <a:ext cx="12191999" cy="5712691"/>
          </a:xfrm>
        </p:spPr>
        <p:txBody>
          <a:bodyPr>
            <a:normAutofit lnSpcReduction="10000"/>
          </a:bodyPr>
          <a:lstStyle/>
          <a:p>
            <a:pPr algn="just">
              <a:lnSpc>
                <a:spcPct val="150000"/>
              </a:lnSpc>
              <a:spcAft>
                <a:spcPts val="800"/>
              </a:spcAft>
            </a:pPr>
            <a:r>
              <a:rPr lang="en-CA" sz="2800" dirty="0">
                <a:latin typeface="Times New Roman" panose="02020603050405020304" pitchFamily="18" charset="0"/>
                <a:ea typeface="Calibri" panose="020F0502020204030204" pitchFamily="34" charset="0"/>
                <a:cs typeface="Times New Roman" panose="02020603050405020304" pitchFamily="18" charset="0"/>
              </a:rPr>
              <a:t>The core essence of Arbitration simply lies in its ability to settle dispute outside of a formal judicial process or adjudicatory litigation </a:t>
            </a:r>
            <a:r>
              <a:rPr lang="en-CA" sz="2800" dirty="0" smtClean="0">
                <a:latin typeface="Times New Roman" panose="02020603050405020304" pitchFamily="18" charset="0"/>
                <a:ea typeface="Calibri" panose="020F0502020204030204" pitchFamily="34" charset="0"/>
                <a:cs typeface="Times New Roman" panose="02020603050405020304" pitchFamily="18" charset="0"/>
              </a:rPr>
              <a:t>procedure, </a:t>
            </a:r>
            <a:r>
              <a:rPr lang="en-US" sz="2800" dirty="0">
                <a:latin typeface="Times New Roman" panose="02020603050405020304" pitchFamily="18" charset="0"/>
                <a:ea typeface="Calibri" panose="020F0502020204030204" pitchFamily="34" charset="0"/>
                <a:cs typeface="Times New Roman" panose="02020603050405020304" pitchFamily="18" charset="0"/>
              </a:rPr>
              <a:t>it is founded on mutual </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agreement</a:t>
            </a:r>
            <a:r>
              <a:rPr lang="en-CA"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CA" sz="2800" dirty="0">
                <a:latin typeface="Times New Roman" panose="02020603050405020304" pitchFamily="18" charset="0"/>
                <a:ea typeface="Calibri" panose="020F0502020204030204" pitchFamily="34" charset="0"/>
                <a:cs typeface="Times New Roman" panose="02020603050405020304" pitchFamily="18" charset="0"/>
              </a:rPr>
              <a:t>This has been an age long practice dating back to pre-colonial Nigeria. </a:t>
            </a:r>
          </a:p>
          <a:p>
            <a:pPr algn="just">
              <a:lnSpc>
                <a:spcPct val="150000"/>
              </a:lnSpc>
              <a:spcAft>
                <a:spcPts val="800"/>
              </a:spcAft>
            </a:pPr>
            <a:r>
              <a:rPr lang="en-CA" sz="2800" dirty="0">
                <a:latin typeface="Times New Roman" panose="02020603050405020304" pitchFamily="18" charset="0"/>
                <a:ea typeface="Calibri" panose="020F0502020204030204" pitchFamily="34" charset="0"/>
                <a:cs typeface="Times New Roman" panose="02020603050405020304" pitchFamily="18" charset="0"/>
              </a:rPr>
              <a:t>Society has since then experienced exponential growth in population and a consequential evolution in the regulation of human interaction. </a:t>
            </a:r>
            <a:r>
              <a:rPr lang="en-CA" sz="2800" dirty="0" smtClean="0">
                <a:latin typeface="Times New Roman" panose="02020603050405020304" pitchFamily="18" charset="0"/>
                <a:ea typeface="Calibri" panose="020F0502020204030204" pitchFamily="34" charset="0"/>
                <a:cs typeface="Times New Roman" panose="02020603050405020304" pitchFamily="18" charset="0"/>
              </a:rPr>
              <a:t>This </a:t>
            </a:r>
            <a:r>
              <a:rPr lang="en-CA" sz="2800" dirty="0">
                <a:latin typeface="Times New Roman" panose="02020603050405020304" pitchFamily="18" charset="0"/>
                <a:ea typeface="Calibri" panose="020F0502020204030204" pitchFamily="34" charset="0"/>
                <a:cs typeface="Times New Roman" panose="02020603050405020304" pitchFamily="18" charset="0"/>
              </a:rPr>
              <a:t>has necessitated a more structured and formal practice of Arbitration in Nigeria </a:t>
            </a:r>
            <a:r>
              <a:rPr lang="en-US" sz="2800" dirty="0">
                <a:latin typeface="Times New Roman" panose="02020603050405020304" pitchFamily="18" charset="0"/>
                <a:ea typeface="Calibri" panose="020F0502020204030204" pitchFamily="34" charset="0"/>
                <a:cs typeface="Times New Roman" panose="02020603050405020304" pitchFamily="18" charset="0"/>
              </a:rPr>
              <a:t>under the </a:t>
            </a:r>
            <a:r>
              <a:rPr lang="en-US" sz="2800" i="1" dirty="0">
                <a:latin typeface="Times New Roman" panose="02020603050405020304" pitchFamily="18" charset="0"/>
                <a:ea typeface="Calibri" panose="020F0502020204030204" pitchFamily="34" charset="0"/>
                <a:cs typeface="Times New Roman" panose="02020603050405020304" pitchFamily="18" charset="0"/>
              </a:rPr>
              <a:t>Arbitration and Conciliation Act, 2004 </a:t>
            </a:r>
            <a:r>
              <a:rPr lang="en-US" sz="2800" dirty="0">
                <a:latin typeface="Times New Roman" panose="02020603050405020304" pitchFamily="18" charset="0"/>
                <a:ea typeface="Calibri" panose="020F0502020204030204" pitchFamily="34" charset="0"/>
                <a:cs typeface="Times New Roman" panose="02020603050405020304" pitchFamily="18" charset="0"/>
              </a:rPr>
              <a:t>(ACA) </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a </a:t>
            </a:r>
            <a:r>
              <a:rPr lang="en-US" sz="2800" dirty="0">
                <a:latin typeface="Times New Roman" panose="02020603050405020304" pitchFamily="18" charset="0"/>
                <a:ea typeface="Calibri" panose="020F0502020204030204" pitchFamily="34" charset="0"/>
                <a:cs typeface="Times New Roman" panose="02020603050405020304" pitchFamily="18" charset="0"/>
              </a:rPr>
              <a:t>re-enactment of the </a:t>
            </a:r>
            <a:r>
              <a:rPr lang="en-US" sz="2800" i="1" dirty="0">
                <a:latin typeface="Times New Roman" panose="02020603050405020304" pitchFamily="18" charset="0"/>
                <a:ea typeface="Calibri" panose="020F0502020204030204" pitchFamily="34" charset="0"/>
                <a:cs typeface="Times New Roman" panose="02020603050405020304" pitchFamily="18" charset="0"/>
              </a:rPr>
              <a:t>Arbitration and Conciliation Act</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a:latin typeface="Times New Roman" panose="02020603050405020304" pitchFamily="18" charset="0"/>
                <a:ea typeface="Calibri" panose="020F0502020204030204" pitchFamily="34" charset="0"/>
                <a:cs typeface="Times New Roman" panose="02020603050405020304" pitchFamily="18" charset="0"/>
              </a:rPr>
              <a:t>1988</a:t>
            </a:r>
            <a:r>
              <a:rPr lang="en-CA" sz="2800" dirty="0">
                <a:latin typeface="Times New Roman" panose="02020603050405020304" pitchFamily="18" charset="0"/>
                <a:ea typeface="Calibri" panose="020F0502020204030204" pitchFamily="34" charset="0"/>
                <a:cs typeface="Times New Roman" panose="02020603050405020304" pitchFamily="18" charset="0"/>
              </a:rPr>
              <a:t>. </a:t>
            </a:r>
            <a:endParaRPr lang="en-GB" dirty="0"/>
          </a:p>
        </p:txBody>
      </p:sp>
    </p:spTree>
    <p:extLst>
      <p:ext uri="{BB962C8B-B14F-4D97-AF65-F5344CB8AC3E}">
        <p14:creationId xmlns:p14="http://schemas.microsoft.com/office/powerpoint/2010/main" val="263784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470862"/>
          </a:xfrm>
        </p:spPr>
        <p:txBody>
          <a:bodyPr>
            <a:normAutofit fontScale="90000"/>
          </a:bodyPr>
          <a:lstStyle/>
          <a:p>
            <a:pPr algn="ctr"/>
            <a:r>
              <a:rPr lang="en-US" b="1" dirty="0" smtClean="0">
                <a:latin typeface="Times New Roman" panose="02020603050405020304" pitchFamily="18" charset="0"/>
                <a:cs typeface="Times New Roman" panose="02020603050405020304" pitchFamily="18" charset="0"/>
              </a:rPr>
              <a:t>introduction</a:t>
            </a:r>
            <a:endParaRPr lang="en-GB"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 y="1173018"/>
            <a:ext cx="12192001" cy="5684982"/>
          </a:xfrm>
        </p:spPr>
        <p:txBody>
          <a:bodyPr>
            <a:noAutofit/>
          </a:bodyPr>
          <a:lstStyle/>
          <a:p>
            <a:pPr algn="just">
              <a:lnSpc>
                <a:spcPct val="150000"/>
              </a:lnSpc>
              <a:spcAft>
                <a:spcPts val="800"/>
              </a:spcAft>
            </a:pPr>
            <a:r>
              <a:rPr lang="en-US" sz="2600" dirty="0">
                <a:latin typeface="Times New Roman" panose="02020603050405020304" pitchFamily="18" charset="0"/>
                <a:ea typeface="Calibri" panose="020F0502020204030204" pitchFamily="34" charset="0"/>
                <a:cs typeface="Times New Roman" panose="02020603050405020304" pitchFamily="18" charset="0"/>
              </a:rPr>
              <a:t>Section 19(d) provides a basis for ratifying and respecting International laws and treaty. </a:t>
            </a:r>
            <a:r>
              <a:rPr lang="en-CA" sz="2600" dirty="0" smtClean="0">
                <a:latin typeface="Times New Roman" panose="02020603050405020304" pitchFamily="18" charset="0"/>
                <a:ea typeface="Calibri" panose="020F0502020204030204" pitchFamily="34" charset="0"/>
                <a:cs typeface="Times New Roman" panose="02020603050405020304" pitchFamily="18" charset="0"/>
              </a:rPr>
              <a:t>Thus </a:t>
            </a:r>
            <a:r>
              <a:rPr lang="en-CA" sz="2600" dirty="0">
                <a:latin typeface="Times New Roman" panose="02020603050405020304" pitchFamily="18" charset="0"/>
                <a:ea typeface="Calibri" panose="020F0502020204030204" pitchFamily="34" charset="0"/>
                <a:cs typeface="Times New Roman" panose="02020603050405020304" pitchFamily="18" charset="0"/>
              </a:rPr>
              <a:t>the </a:t>
            </a:r>
            <a:r>
              <a:rPr lang="en-CA" sz="2600" i="1" dirty="0">
                <a:latin typeface="Times New Roman" panose="02020603050405020304" pitchFamily="18" charset="0"/>
                <a:ea typeface="Calibri" panose="020F0502020204030204" pitchFamily="34" charset="0"/>
                <a:cs typeface="Times New Roman" panose="02020603050405020304" pitchFamily="18" charset="0"/>
              </a:rPr>
              <a:t>United Nations Commission on International Trade Law </a:t>
            </a:r>
            <a:r>
              <a:rPr lang="en-CA" sz="2600" dirty="0">
                <a:latin typeface="Times New Roman" panose="02020603050405020304" pitchFamily="18" charset="0"/>
                <a:ea typeface="Calibri" panose="020F0502020204030204" pitchFamily="34" charset="0"/>
                <a:cs typeface="Times New Roman" panose="02020603050405020304" pitchFamily="18" charset="0"/>
              </a:rPr>
              <a:t>(UNCITRAL Model law 1985) and UNCITRAL Rules were substantially adopted to domesticate the </a:t>
            </a:r>
            <a:r>
              <a:rPr lang="en-CA" sz="2600" dirty="0" smtClean="0">
                <a:latin typeface="Times New Roman" panose="02020603050405020304" pitchFamily="18" charset="0"/>
                <a:ea typeface="Calibri" panose="020F0502020204030204" pitchFamily="34" charset="0"/>
                <a:cs typeface="Times New Roman" panose="02020603050405020304" pitchFamily="18" charset="0"/>
              </a:rPr>
              <a:t>ACA, the </a:t>
            </a:r>
            <a:r>
              <a:rPr lang="en-CA" sz="2600" dirty="0">
                <a:latin typeface="Times New Roman" panose="02020603050405020304" pitchFamily="18" charset="0"/>
                <a:ea typeface="Calibri" panose="020F0502020204030204" pitchFamily="34" charset="0"/>
                <a:cs typeface="Times New Roman" panose="02020603050405020304" pitchFamily="18" charset="0"/>
              </a:rPr>
              <a:t>foundational legal framework governing Arbitration in Nigeria. </a:t>
            </a:r>
          </a:p>
          <a:p>
            <a:pPr algn="just">
              <a:lnSpc>
                <a:spcPct val="150000"/>
              </a:lnSpc>
              <a:spcAft>
                <a:spcPts val="800"/>
              </a:spcAft>
            </a:pPr>
            <a:r>
              <a:rPr lang="en-CA" sz="2600" dirty="0">
                <a:latin typeface="Times New Roman" panose="02020603050405020304" pitchFamily="18" charset="0"/>
                <a:ea typeface="Calibri" panose="020F0502020204030204" pitchFamily="34" charset="0"/>
                <a:cs typeface="Times New Roman" panose="02020603050405020304" pitchFamily="18" charset="0"/>
              </a:rPr>
              <a:t>This has triggered positive ripple effect for several laws and institutions to favorably tend towards employing Arbitration as a speedier, convenient and flexible mechanism in dispute settlement. The </a:t>
            </a:r>
            <a:r>
              <a:rPr lang="en-CA" sz="2600" i="1" dirty="0">
                <a:latin typeface="Times New Roman" panose="02020603050405020304" pitchFamily="18" charset="0"/>
                <a:ea typeface="Calibri" panose="020F0502020204030204" pitchFamily="34" charset="0"/>
                <a:cs typeface="Times New Roman" panose="02020603050405020304" pitchFamily="18" charset="0"/>
              </a:rPr>
              <a:t>Federal High Court Act</a:t>
            </a:r>
            <a:r>
              <a:rPr lang="en-CA" sz="2600" dirty="0">
                <a:latin typeface="Times New Roman" panose="02020603050405020304" pitchFamily="18" charset="0"/>
                <a:ea typeface="Calibri" panose="020F0502020204030204" pitchFamily="34" charset="0"/>
                <a:cs typeface="Times New Roman" panose="02020603050405020304" pitchFamily="18" charset="0"/>
              </a:rPr>
              <a:t>, </a:t>
            </a:r>
            <a:r>
              <a:rPr lang="en-CA" sz="2600" i="1" dirty="0">
                <a:latin typeface="Times New Roman" panose="02020603050405020304" pitchFamily="18" charset="0"/>
                <a:ea typeface="Calibri" panose="020F0502020204030204" pitchFamily="34" charset="0"/>
                <a:cs typeface="Times New Roman" panose="02020603050405020304" pitchFamily="18" charset="0"/>
              </a:rPr>
              <a:t>Court of Appeal (ADR) Rules</a:t>
            </a:r>
            <a:r>
              <a:rPr lang="en-CA" sz="2600" dirty="0">
                <a:latin typeface="Times New Roman" panose="02020603050405020304" pitchFamily="18" charset="0"/>
                <a:ea typeface="Calibri" panose="020F0502020204030204" pitchFamily="34" charset="0"/>
                <a:cs typeface="Times New Roman" panose="02020603050405020304" pitchFamily="18" charset="0"/>
              </a:rPr>
              <a:t>, various High Court Rules are examples of the judiciary promoting conciliation. </a:t>
            </a:r>
            <a:endParaRPr lang="en-GB" sz="2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41517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1" y="563611"/>
            <a:ext cx="11029616" cy="735800"/>
          </a:xfrm>
        </p:spPr>
        <p:txBody>
          <a:bodyPr>
            <a:normAutofit/>
          </a:bodyPr>
          <a:lstStyle/>
          <a:p>
            <a:pPr algn="ctr"/>
            <a:r>
              <a:rPr lang="en-US" dirty="0" smtClean="0"/>
              <a:t>introduction</a:t>
            </a:r>
            <a:endParaRPr lang="en-GB" dirty="0"/>
          </a:p>
        </p:txBody>
      </p:sp>
      <p:sp>
        <p:nvSpPr>
          <p:cNvPr id="3" name="Content Placeholder 2"/>
          <p:cNvSpPr>
            <a:spLocks noGrp="1"/>
          </p:cNvSpPr>
          <p:nvPr>
            <p:ph idx="1"/>
          </p:nvPr>
        </p:nvSpPr>
        <p:spPr>
          <a:xfrm>
            <a:off x="0" y="563611"/>
            <a:ext cx="12192000" cy="6294389"/>
          </a:xfrm>
        </p:spPr>
        <p:txBody>
          <a:bodyPr>
            <a:noAutofit/>
          </a:bodyPr>
          <a:lstStyle/>
          <a:p>
            <a:pPr algn="just"/>
            <a:r>
              <a:rPr lang="en-CA" sz="2800" dirty="0">
                <a:latin typeface="Times New Roman" panose="02020603050405020304" pitchFamily="18" charset="0"/>
                <a:cs typeface="Times New Roman" panose="02020603050405020304" pitchFamily="18" charset="0"/>
              </a:rPr>
              <a:t>The gains of effective arbitration in a nations legal system can not be over emphasized. ThisDay Newspaper reported in 2020 that, that the Nigerian National Petroleum Corporation (NNPC) saved about $5.4billion in court </a:t>
            </a:r>
            <a:r>
              <a:rPr lang="en-CA" sz="2800" dirty="0" smtClean="0">
                <a:latin typeface="Times New Roman" panose="02020603050405020304" pitchFamily="18" charset="0"/>
                <a:cs typeface="Times New Roman" panose="02020603050405020304" pitchFamily="18" charset="0"/>
              </a:rPr>
              <a:t>cases </a:t>
            </a:r>
            <a:r>
              <a:rPr lang="en-CA" sz="2800" dirty="0">
                <a:latin typeface="Times New Roman" panose="02020603050405020304" pitchFamily="18" charset="0"/>
                <a:cs typeface="Times New Roman" panose="02020603050405020304" pitchFamily="18" charset="0"/>
              </a:rPr>
              <a:t>through the resolve to resort to arbitration. </a:t>
            </a:r>
          </a:p>
          <a:p>
            <a:pPr algn="just"/>
            <a:r>
              <a:rPr lang="en-CA" sz="2800" dirty="0">
                <a:latin typeface="Times New Roman" panose="02020603050405020304" pitchFamily="18" charset="0"/>
                <a:cs typeface="Times New Roman" panose="02020603050405020304" pitchFamily="18" charset="0"/>
              </a:rPr>
              <a:t>Laudable progress has been made over the years though at a snail speed, however there is still much to be done as the Judiciary still faces grave challenges in handling Arbitration disputes and appeals. This shall be the focus of this paper.</a:t>
            </a:r>
            <a:endParaRPr lang="en-GB"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2322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554182"/>
            <a:ext cx="11029616" cy="471054"/>
          </a:xfrm>
        </p:spPr>
        <p:txBody>
          <a:bodyPr>
            <a:normAutofit fontScale="90000"/>
          </a:bodyPr>
          <a:lstStyle/>
          <a:p>
            <a:pPr algn="ctr"/>
            <a:r>
              <a:rPr lang="en-US" dirty="0" smtClean="0"/>
              <a:t>CHALLENGES THE JUDICIARY FACES</a:t>
            </a:r>
            <a:endParaRPr lang="en-GB" dirty="0"/>
          </a:p>
        </p:txBody>
      </p:sp>
      <p:sp>
        <p:nvSpPr>
          <p:cNvPr id="3" name="Content Placeholder 2"/>
          <p:cNvSpPr>
            <a:spLocks noGrp="1"/>
          </p:cNvSpPr>
          <p:nvPr>
            <p:ph idx="1"/>
          </p:nvPr>
        </p:nvSpPr>
        <p:spPr>
          <a:xfrm>
            <a:off x="0" y="1025236"/>
            <a:ext cx="12191999" cy="5832764"/>
          </a:xfrm>
        </p:spPr>
        <p:txBody>
          <a:bodyPr/>
          <a:lstStyle/>
          <a:p>
            <a:pPr algn="just"/>
            <a:r>
              <a:rPr lang="en-CA" sz="2800" dirty="0">
                <a:latin typeface="Times New Roman" panose="02020603050405020304" pitchFamily="18" charset="0"/>
                <a:cs typeface="Times New Roman" panose="02020603050405020304" pitchFamily="18" charset="0"/>
              </a:rPr>
              <a:t>I came across a survey conducted by the Queen Mary’s University of London and the law firm, White and Case </a:t>
            </a:r>
            <a:r>
              <a:rPr lang="en-CA" sz="2800" dirty="0" smtClean="0">
                <a:latin typeface="Times New Roman" panose="02020603050405020304" pitchFamily="18" charset="0"/>
                <a:cs typeface="Times New Roman" panose="02020603050405020304" pitchFamily="18" charset="0"/>
              </a:rPr>
              <a:t>in 2018 which </a:t>
            </a:r>
            <a:r>
              <a:rPr lang="en-CA" sz="2800" dirty="0">
                <a:latin typeface="Times New Roman" panose="02020603050405020304" pitchFamily="18" charset="0"/>
                <a:cs typeface="Times New Roman" panose="02020603050405020304" pitchFamily="18" charset="0"/>
              </a:rPr>
              <a:t>indicated that 64% of the </a:t>
            </a:r>
            <a:r>
              <a:rPr lang="en-CA" sz="2800" dirty="0" smtClean="0">
                <a:latin typeface="Times New Roman" panose="02020603050405020304" pitchFamily="18" charset="0"/>
                <a:cs typeface="Times New Roman" panose="02020603050405020304" pitchFamily="18" charset="0"/>
              </a:rPr>
              <a:t>respondents </a:t>
            </a:r>
            <a:r>
              <a:rPr lang="en-CA" sz="2800" dirty="0">
                <a:latin typeface="Times New Roman" panose="02020603050405020304" pitchFamily="18" charset="0"/>
                <a:cs typeface="Times New Roman" panose="02020603050405020304" pitchFamily="18" charset="0"/>
              </a:rPr>
              <a:t>believed that one of the main reasons for selecting arbitration for the resolution of commercial disputes is “</a:t>
            </a:r>
            <a:r>
              <a:rPr lang="en-GB" sz="2800" i="1" dirty="0">
                <a:latin typeface="Times New Roman" panose="02020603050405020304" pitchFamily="18" charset="0"/>
                <a:cs typeface="Times New Roman" panose="02020603050405020304" pitchFamily="18" charset="0"/>
              </a:rPr>
              <a:t>avoiding specific legal systems/national courts</a:t>
            </a:r>
            <a:r>
              <a:rPr lang="en-GB" sz="2800" dirty="0">
                <a:latin typeface="Times New Roman" panose="02020603050405020304" pitchFamily="18" charset="0"/>
                <a:cs typeface="Times New Roman" panose="02020603050405020304" pitchFamily="18" charset="0"/>
              </a:rPr>
              <a:t>”. </a:t>
            </a:r>
          </a:p>
          <a:p>
            <a:pPr algn="just"/>
            <a:r>
              <a:rPr lang="en-GB" sz="2800" dirty="0">
                <a:latin typeface="Times New Roman" panose="02020603050405020304" pitchFamily="18" charset="0"/>
                <a:cs typeface="Times New Roman" panose="02020603050405020304" pitchFamily="18" charset="0"/>
              </a:rPr>
              <a:t>The respondents of the survey also believed that the essential factors for selecting the seat of arbitration include a neutral judicial system and one with a track record for enforcing arbitral agreements and awards. </a:t>
            </a:r>
            <a:r>
              <a:rPr lang="en-GB" sz="2800" dirty="0" smtClean="0">
                <a:latin typeface="Times New Roman" panose="02020603050405020304" pitchFamily="18" charset="0"/>
                <a:cs typeface="Times New Roman" panose="02020603050405020304" pitchFamily="18" charset="0"/>
              </a:rPr>
              <a:t>These </a:t>
            </a:r>
            <a:r>
              <a:rPr lang="en-GB" sz="2800" dirty="0">
                <a:latin typeface="Times New Roman" panose="02020603050405020304" pitchFamily="18" charset="0"/>
                <a:cs typeface="Times New Roman" panose="02020603050405020304" pitchFamily="18" charset="0"/>
              </a:rPr>
              <a:t>factors also influence the choice of an arbitration seat ideal and these are some of the challenges that the judiciary faces when it comes to arbitration</a:t>
            </a:r>
            <a:r>
              <a:rPr lang="en-GB" sz="2400" dirty="0">
                <a:latin typeface="Times New Roman" panose="02020603050405020304" pitchFamily="18" charset="0"/>
                <a:cs typeface="Times New Roman" panose="02020603050405020304" pitchFamily="18" charset="0"/>
              </a:rPr>
              <a:t>. </a:t>
            </a:r>
          </a:p>
          <a:p>
            <a:endParaRPr lang="en-GB" dirty="0"/>
          </a:p>
        </p:txBody>
      </p:sp>
    </p:spTree>
    <p:extLst>
      <p:ext uri="{BB962C8B-B14F-4D97-AF65-F5344CB8AC3E}">
        <p14:creationId xmlns:p14="http://schemas.microsoft.com/office/powerpoint/2010/main" val="4149145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535710"/>
            <a:ext cx="11029616" cy="517236"/>
          </a:xfrm>
        </p:spPr>
        <p:txBody>
          <a:bodyPr>
            <a:normAutofit fontScale="90000"/>
          </a:bodyPr>
          <a:lstStyle/>
          <a:p>
            <a:pPr algn="ctr"/>
            <a:r>
              <a:rPr lang="en-US" b="1" dirty="0" smtClean="0">
                <a:latin typeface="Times New Roman" panose="02020603050405020304" pitchFamily="18" charset="0"/>
                <a:cs typeface="Times New Roman" panose="02020603050405020304" pitchFamily="18" charset="0"/>
              </a:rPr>
              <a:t>CHALLENGES</a:t>
            </a:r>
            <a:endParaRPr lang="en-GB"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126836"/>
            <a:ext cx="12191999" cy="5731164"/>
          </a:xfrm>
        </p:spPr>
        <p:txBody>
          <a:bodyPr>
            <a:noAutofit/>
          </a:bodyPr>
          <a:lstStyle/>
          <a:p>
            <a:pPr algn="just"/>
            <a:r>
              <a:rPr lang="en-US" sz="2800" dirty="0">
                <a:latin typeface="Times New Roman" panose="02020603050405020304" pitchFamily="18" charset="0"/>
                <a:cs typeface="Times New Roman" panose="02020603050405020304" pitchFamily="18" charset="0"/>
              </a:rPr>
              <a:t>1. </a:t>
            </a:r>
            <a:r>
              <a:rPr lang="en-US" sz="2800" b="1" i="1" dirty="0">
                <a:latin typeface="Times New Roman" panose="02020603050405020304" pitchFamily="18" charset="0"/>
                <a:cs typeface="Times New Roman" panose="02020603050405020304" pitchFamily="18" charset="0"/>
              </a:rPr>
              <a:t>Judicial Interference</a:t>
            </a:r>
          </a:p>
          <a:p>
            <a:pPr algn="just"/>
            <a:r>
              <a:rPr lang="en-US" sz="2800" dirty="0">
                <a:latin typeface="Times New Roman" panose="02020603050405020304" pitchFamily="18" charset="0"/>
                <a:cs typeface="Times New Roman" panose="02020603050405020304" pitchFamily="18" charset="0"/>
              </a:rPr>
              <a:t>Ordinarily, the judiciary is meant to be neutral </a:t>
            </a:r>
            <a:r>
              <a:rPr lang="en-US" sz="2800" dirty="0" smtClean="0">
                <a:latin typeface="Times New Roman" panose="02020603050405020304" pitchFamily="18" charset="0"/>
                <a:cs typeface="Times New Roman" panose="02020603050405020304" pitchFamily="18" charset="0"/>
              </a:rPr>
              <a:t>in dealing with </a:t>
            </a:r>
            <a:r>
              <a:rPr lang="en-US" sz="2800" dirty="0">
                <a:latin typeface="Times New Roman" panose="02020603050405020304" pitchFamily="18" charset="0"/>
                <a:cs typeface="Times New Roman" panose="02020603050405020304" pitchFamily="18" charset="0"/>
              </a:rPr>
              <a:t>the arbitration process. As long as the losing party voluntarily accepts and complies with the award as agreed upon or handed down by the arbitral tribunal, in this case there would be no need for the winning party to pursue enforcement of the award through </a:t>
            </a:r>
            <a:r>
              <a:rPr lang="en-US" sz="2800" dirty="0" smtClean="0">
                <a:latin typeface="Times New Roman" panose="02020603050405020304" pitchFamily="18" charset="0"/>
                <a:cs typeface="Times New Roman" panose="02020603050405020304" pitchFamily="18" charset="0"/>
              </a:rPr>
              <a:t>litigation, the judicial </a:t>
            </a:r>
            <a:r>
              <a:rPr lang="en-US" sz="2800" dirty="0">
                <a:latin typeface="Times New Roman" panose="02020603050405020304" pitchFamily="18" charset="0"/>
                <a:cs typeface="Times New Roman" panose="02020603050405020304" pitchFamily="18" charset="0"/>
              </a:rPr>
              <a:t>mechanism enshrined. </a:t>
            </a:r>
            <a:endParaRPr lang="en-US" sz="2800" dirty="0" smtClean="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However this is not the case as we all know well. The </a:t>
            </a:r>
            <a:r>
              <a:rPr lang="en-US" sz="2800" dirty="0">
                <a:latin typeface="Times New Roman" panose="02020603050405020304" pitchFamily="18" charset="0"/>
                <a:cs typeface="Times New Roman" panose="02020603050405020304" pitchFamily="18" charset="0"/>
              </a:rPr>
              <a:t>Nigerian judiciary has been regarded as reluctant towards </a:t>
            </a:r>
            <a:r>
              <a:rPr lang="en-US" sz="2800" dirty="0" smtClean="0">
                <a:latin typeface="Times New Roman" panose="02020603050405020304" pitchFamily="18" charset="0"/>
                <a:cs typeface="Times New Roman" panose="02020603050405020304" pitchFamily="18" charset="0"/>
              </a:rPr>
              <a:t>accommodating Arbitration</a:t>
            </a:r>
            <a:r>
              <a:rPr lang="en-US" sz="2800" dirty="0">
                <a:latin typeface="Times New Roman" panose="02020603050405020304" pitchFamily="18" charset="0"/>
                <a:cs typeface="Times New Roman" panose="02020603050405020304" pitchFamily="18" charset="0"/>
              </a:rPr>
              <a:t>/ ADR as a means of dispute resolution due to the presumption that it encroaches on arbitration by the application of frustrating rules and in a slow pace, even though parties intend to settle their disputes through alternative means devoid of technicalities.</a:t>
            </a:r>
            <a:endParaRPr lang="en-GB"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25310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535710"/>
            <a:ext cx="11029616" cy="517236"/>
          </a:xfrm>
        </p:spPr>
        <p:txBody>
          <a:bodyPr>
            <a:normAutofit fontScale="90000"/>
          </a:bodyPr>
          <a:lstStyle/>
          <a:p>
            <a:pPr algn="ctr"/>
            <a:r>
              <a:rPr lang="en-US" b="1" dirty="0" smtClean="0">
                <a:latin typeface="Times New Roman" panose="02020603050405020304" pitchFamily="18" charset="0"/>
                <a:cs typeface="Times New Roman" panose="02020603050405020304" pitchFamily="18" charset="0"/>
              </a:rPr>
              <a:t>CHALLENGES</a:t>
            </a:r>
            <a:endParaRPr lang="en-GB"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126836"/>
            <a:ext cx="12191999" cy="5731164"/>
          </a:xfrm>
        </p:spPr>
        <p:txBody>
          <a:bodyPr>
            <a:noAutofit/>
          </a:bodyPr>
          <a:lstStyle/>
          <a:p>
            <a:pPr algn="just"/>
            <a:r>
              <a:rPr lang="en-US" sz="2800" dirty="0">
                <a:latin typeface="Times New Roman" panose="02020603050405020304" pitchFamily="18" charset="0"/>
                <a:cs typeface="Times New Roman" panose="02020603050405020304" pitchFamily="18" charset="0"/>
              </a:rPr>
              <a:t>In Several cases emanating from arbitration proceedings have resulted in judges in the past setting aside arbitration agreements, thus impeaching the presumption of judicial neutrality towards arbitration. </a:t>
            </a:r>
          </a:p>
          <a:p>
            <a:pPr algn="just"/>
            <a:r>
              <a:rPr lang="en-US" sz="2800" dirty="0">
                <a:latin typeface="Times New Roman" panose="02020603050405020304" pitchFamily="18" charset="0"/>
                <a:cs typeface="Times New Roman" panose="02020603050405020304" pitchFamily="18" charset="0"/>
              </a:rPr>
              <a:t>This “apathy” towards arbitration is exacerbated even further as the parties have long held the view that the massive involvement of the courts in </a:t>
            </a:r>
            <a:r>
              <a:rPr lang="en-US" sz="2800" dirty="0" smtClean="0">
                <a:latin typeface="Times New Roman" panose="02020603050405020304" pitchFamily="18" charset="0"/>
                <a:cs typeface="Times New Roman" panose="02020603050405020304" pitchFamily="18" charset="0"/>
              </a:rPr>
              <a:t>arbitration, for the </a:t>
            </a:r>
            <a:r>
              <a:rPr lang="en-US" sz="2800" dirty="0">
                <a:latin typeface="Times New Roman" panose="02020603050405020304" pitchFamily="18" charset="0"/>
                <a:cs typeface="Times New Roman" panose="02020603050405020304" pitchFamily="18" charset="0"/>
              </a:rPr>
              <a:t>granting of injunctions, </a:t>
            </a:r>
            <a:r>
              <a:rPr lang="en-US" sz="2800" dirty="0" smtClean="0">
                <a:latin typeface="Times New Roman" panose="02020603050405020304" pitchFamily="18" charset="0"/>
                <a:cs typeface="Times New Roman" panose="02020603050405020304" pitchFamily="18" charset="0"/>
              </a:rPr>
              <a:t>enforcement </a:t>
            </a:r>
            <a:r>
              <a:rPr lang="en-US" sz="2800" dirty="0">
                <a:latin typeface="Times New Roman" panose="02020603050405020304" pitchFamily="18" charset="0"/>
                <a:cs typeface="Times New Roman" panose="02020603050405020304" pitchFamily="18" charset="0"/>
              </a:rPr>
              <a:t>of awards, and appointment of arbitrators creates a sense of caution and frustration towards arbitration in Nigeria. </a:t>
            </a:r>
            <a:r>
              <a:rPr lang="en-US" sz="2800" dirty="0" smtClean="0">
                <a:latin typeface="Times New Roman" panose="02020603050405020304" pitchFamily="18" charset="0"/>
                <a:cs typeface="Times New Roman" panose="02020603050405020304" pitchFamily="18" charset="0"/>
              </a:rPr>
              <a:t>After </a:t>
            </a:r>
            <a:r>
              <a:rPr lang="en-US" sz="2800" dirty="0">
                <a:latin typeface="Times New Roman" panose="02020603050405020304" pitchFamily="18" charset="0"/>
                <a:cs typeface="Times New Roman" panose="02020603050405020304" pitchFamily="18" charset="0"/>
              </a:rPr>
              <a:t>all, it is meant to be an alternative to </a:t>
            </a:r>
            <a:r>
              <a:rPr lang="en-US" sz="2800" dirty="0" smtClean="0">
                <a:latin typeface="Times New Roman" panose="02020603050405020304" pitchFamily="18" charset="0"/>
                <a:cs typeface="Times New Roman" panose="02020603050405020304" pitchFamily="18" charset="0"/>
              </a:rPr>
              <a:t>litigation, completely devoid of it in some regards. But </a:t>
            </a:r>
            <a:r>
              <a:rPr lang="en-US" sz="2800" dirty="0">
                <a:latin typeface="Times New Roman" panose="02020603050405020304" pitchFamily="18" charset="0"/>
                <a:cs typeface="Times New Roman" panose="02020603050405020304" pitchFamily="18" charset="0"/>
              </a:rPr>
              <a:t>the heavy handed involvement of the courts seemingly suggests otherwise</a:t>
            </a:r>
            <a:endParaRPr lang="en-GB"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2763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591129"/>
            <a:ext cx="11029616" cy="424873"/>
          </a:xfrm>
        </p:spPr>
        <p:txBody>
          <a:bodyPr>
            <a:normAutofit fontScale="90000"/>
          </a:bodyPr>
          <a:lstStyle/>
          <a:p>
            <a:pPr algn="ctr"/>
            <a:r>
              <a:rPr lang="en-US" b="1" dirty="0" smtClean="0">
                <a:latin typeface="Times New Roman" panose="02020603050405020304" pitchFamily="18" charset="0"/>
                <a:cs typeface="Times New Roman" panose="02020603050405020304" pitchFamily="18" charset="0"/>
              </a:rPr>
              <a:t>CHALLENGES</a:t>
            </a:r>
            <a:endParaRPr lang="en-GB"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9649" y="1016002"/>
            <a:ext cx="12162351" cy="5841998"/>
          </a:xfrm>
        </p:spPr>
        <p:txBody>
          <a:bodyPr>
            <a:normAutofit/>
          </a:bodyPr>
          <a:lstStyle/>
          <a:p>
            <a:pPr marL="0" indent="0" algn="just">
              <a:buNone/>
            </a:pPr>
            <a:r>
              <a:rPr lang="en-CA" sz="2400" dirty="0">
                <a:latin typeface="Times New Roman" panose="02020603050405020304" pitchFamily="18" charset="0"/>
                <a:cs typeface="Times New Roman" panose="02020603050405020304" pitchFamily="18" charset="0"/>
              </a:rPr>
              <a:t>2</a:t>
            </a:r>
            <a:r>
              <a:rPr lang="en-CA" sz="2800" dirty="0">
                <a:latin typeface="Times New Roman" panose="02020603050405020304" pitchFamily="18" charset="0"/>
                <a:cs typeface="Times New Roman" panose="02020603050405020304" pitchFamily="18" charset="0"/>
              </a:rPr>
              <a:t>. </a:t>
            </a:r>
            <a:r>
              <a:rPr lang="en-CA" sz="2800" b="1" i="1" dirty="0">
                <a:latin typeface="Times New Roman" panose="02020603050405020304" pitchFamily="18" charset="0"/>
                <a:cs typeface="Times New Roman" panose="02020603050405020304" pitchFamily="18" charset="0"/>
              </a:rPr>
              <a:t>Delays in Judicial proceedings</a:t>
            </a:r>
            <a:endParaRPr lang="en-CA" sz="2800" b="1" dirty="0">
              <a:latin typeface="Times New Roman" panose="02020603050405020304" pitchFamily="18" charset="0"/>
              <a:cs typeface="Times New Roman" panose="02020603050405020304" pitchFamily="18" charset="0"/>
            </a:endParaRPr>
          </a:p>
          <a:p>
            <a:pPr algn="just"/>
            <a:r>
              <a:rPr lang="en-CA" sz="2800" dirty="0">
                <a:latin typeface="Times New Roman" panose="02020603050405020304" pitchFamily="18" charset="0"/>
                <a:cs typeface="Times New Roman" panose="02020603050405020304" pitchFamily="18" charset="0"/>
              </a:rPr>
              <a:t>Courts should be collaborating with arbitration institutions by being neutral to arbitral </a:t>
            </a:r>
            <a:r>
              <a:rPr lang="en-CA" sz="2800" dirty="0" smtClean="0">
                <a:latin typeface="Times New Roman" panose="02020603050405020304" pitchFamily="18" charset="0"/>
                <a:cs typeface="Times New Roman" panose="02020603050405020304" pitchFamily="18" charset="0"/>
              </a:rPr>
              <a:t>proceedings. What </a:t>
            </a:r>
            <a:r>
              <a:rPr lang="en-CA" sz="2800" dirty="0">
                <a:latin typeface="Times New Roman" panose="02020603050405020304" pitchFamily="18" charset="0"/>
                <a:cs typeface="Times New Roman" panose="02020603050405020304" pitchFamily="18" charset="0"/>
              </a:rPr>
              <a:t>we find instead is litigation seemingly becoming the final stage of arbitration. </a:t>
            </a:r>
          </a:p>
          <a:p>
            <a:pPr algn="just"/>
            <a:r>
              <a:rPr lang="en-CA" sz="2800" dirty="0" smtClean="0">
                <a:latin typeface="Times New Roman" panose="02020603050405020304" pitchFamily="18" charset="0"/>
                <a:cs typeface="Times New Roman" panose="02020603050405020304" pitchFamily="18" charset="0"/>
              </a:rPr>
              <a:t>Parties favour </a:t>
            </a:r>
            <a:r>
              <a:rPr lang="en-CA" sz="2800" dirty="0">
                <a:latin typeface="Times New Roman" panose="02020603050405020304" pitchFamily="18" charset="0"/>
                <a:cs typeface="Times New Roman" panose="02020603050405020304" pitchFamily="18" charset="0"/>
              </a:rPr>
              <a:t>arbitration as the means of resolving their commercial disputes due to, among other reasons, speedy dispensation of actions. However, when the judiciary is heavily involved in the arbitration space like in Nigeria and under the normal rules of court, this creates complications. </a:t>
            </a:r>
            <a:endParaRPr lang="en-GB"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7064934"/>
      </p:ext>
    </p:extLst>
  </p:cSld>
  <p:clrMapOvr>
    <a:masterClrMapping/>
  </p:clrMapOvr>
</p:sld>
</file>

<file path=ppt/theme/theme1.xml><?xml version="1.0" encoding="utf-8"?>
<a:theme xmlns:a="http://schemas.openxmlformats.org/drawingml/2006/main" name="DividendVTI">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OUR.pptx" id="{C8B94E25-33BD-45D5-BF09-DFDE6F66F827}" vid="{3906A810-667D-48F7-952C-A904CEA9ED63}"/>
    </a:ext>
  </a:extLst>
</a:theme>
</file>

<file path=docProps/app.xml><?xml version="1.0" encoding="utf-8"?>
<Properties xmlns="http://schemas.openxmlformats.org/officeDocument/2006/extended-properties" xmlns:vt="http://schemas.openxmlformats.org/officeDocument/2006/docPropsVTypes">
  <Template>Future forward</Template>
  <TotalTime>0</TotalTime>
  <Words>1884</Words>
  <Application>Microsoft Office PowerPoint</Application>
  <PresentationFormat>Widescreen</PresentationFormat>
  <Paragraphs>58</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Calibri</vt:lpstr>
      <vt:lpstr>Franklin Gothic Book</vt:lpstr>
      <vt:lpstr>Franklin Gothic Demi</vt:lpstr>
      <vt:lpstr>Times New Roman</vt:lpstr>
      <vt:lpstr>Wingdings 2</vt:lpstr>
      <vt:lpstr>DividendVTI</vt:lpstr>
      <vt:lpstr>CHALLENGES THE JUDICIARY FACES IN HANDLING ARBITRATION - ADR RELATED DISPUTES AND APPEALS </vt:lpstr>
      <vt:lpstr>PowerPoint Presentation</vt:lpstr>
      <vt:lpstr>INTRODUCTION</vt:lpstr>
      <vt:lpstr>introduction</vt:lpstr>
      <vt:lpstr>introduction</vt:lpstr>
      <vt:lpstr>CHALLENGES THE JUDICIARY FACES</vt:lpstr>
      <vt:lpstr>CHALLENGES</vt:lpstr>
      <vt:lpstr>CHALLENGES</vt:lpstr>
      <vt:lpstr>CHALLENGES</vt:lpstr>
      <vt:lpstr>CHALLENGES</vt:lpstr>
      <vt:lpstr>CHALLENGES</vt:lpstr>
      <vt:lpstr>CHALLENGES</vt:lpstr>
      <vt:lpstr>CHALLENGES</vt:lpstr>
      <vt:lpstr>New developments AND THE WAY FORWARD</vt:lpstr>
      <vt:lpstr>New developments AND THE WAY FORWARD</vt:lpstr>
      <vt:lpstr>NEW DEVELOPMENTS AND The way forward</vt:lpstr>
      <vt:lpstr>CONCLUSION</vt:lpstr>
      <vt:lpstr>CONCLUSION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2022-11-11T03:02:06Z</dcterms:created>
  <dcterms:modified xsi:type="dcterms:W3CDTF">2022-11-14T18:44:22Z</dcterms:modified>
</cp:coreProperties>
</file>