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6" r:id="rId2"/>
    <p:sldId id="264" r:id="rId3"/>
    <p:sldId id="266" r:id="rId4"/>
    <p:sldId id="257" r:id="rId5"/>
    <p:sldId id="258" r:id="rId6"/>
    <p:sldId id="268" r:id="rId7"/>
    <p:sldId id="267" r:id="rId8"/>
    <p:sldId id="259" r:id="rId9"/>
    <p:sldId id="260" r:id="rId10"/>
    <p:sldId id="269" r:id="rId11"/>
    <p:sldId id="270" r:id="rId12"/>
    <p:sldId id="261" r:id="rId13"/>
    <p:sldId id="262" r:id="rId14"/>
    <p:sldId id="274" r:id="rId15"/>
    <p:sldId id="273" r:id="rId16"/>
    <p:sldId id="265" r:id="rId17"/>
    <p:sldId id="263" r:id="rId18"/>
    <p:sldId id="271" r:id="rId19"/>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125" d="100"/>
          <a:sy n="125" d="100"/>
        </p:scale>
        <p:origin x="-946" y="970"/>
      </p:cViewPr>
      <p:guideLst>
        <p:guide orient="horz" pos="2160"/>
        <p:guide pos="2880"/>
      </p:guideLst>
    </p:cSldViewPr>
  </p:slideViewPr>
  <p:notesTextViewPr>
    <p:cViewPr>
      <p:scale>
        <a:sx n="75" d="100"/>
        <a:sy n="7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09AE6FBC-C323-400A-95B0-94DA34B74C3A}" type="datetimeFigureOut">
              <a:rPr lang="en-US" smtClean="0"/>
              <a:pPr/>
              <a:t>11/19/2022</a:t>
            </a:fld>
            <a:endParaRPr lang="en-US"/>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89E757EE-1C9D-4C90-8B8A-49C2E23EF43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8EE55A72-13A2-4907-ACEC-2BAD454BA58B}" type="datetimeFigureOut">
              <a:rPr lang="en-US" smtClean="0"/>
              <a:pPr/>
              <a:t>11/19/2022</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9F09B099-7FD1-45E0-8DE4-589633318A6F}"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09B099-7FD1-45E0-8DE4-589633318A6F}"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F542511-8B40-44DC-A0E0-5071D296299C}" type="datetime1">
              <a:rPr lang="en-US" smtClean="0"/>
              <a:pPr/>
              <a:t>11/19/2022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D075EB5-386C-46A8-B1D7-3F18F967DA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369CB7-5CE8-443A-8382-4F84293686E0}" type="datetime1">
              <a:rPr lang="en-US" smtClean="0"/>
              <a:pPr/>
              <a:t>11/19/2022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075EB5-386C-46A8-B1D7-3F18F967DA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5705AF-D673-43B3-A81B-7EAAAB3F0603}" type="datetime1">
              <a:rPr lang="en-US" smtClean="0"/>
              <a:pPr/>
              <a:t>11/19/2022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075EB5-386C-46A8-B1D7-3F18F967DA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C58DA-BD06-4D78-AA92-F43B8910767B}" type="datetime1">
              <a:rPr lang="en-US" smtClean="0"/>
              <a:pPr/>
              <a:t>11/19/2022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075EB5-386C-46A8-B1D7-3F18F967DAF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FB43DA4-3D8D-46D0-AEC9-75A3D3DC1762}" type="datetime1">
              <a:rPr lang="en-US" smtClean="0"/>
              <a:pPr/>
              <a:t>11/19/2022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D075EB5-386C-46A8-B1D7-3F18F967DAF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B95D95-E3C3-4127-BA1C-09BCC0E50719}" type="datetime1">
              <a:rPr lang="en-US" smtClean="0"/>
              <a:pPr/>
              <a:t>11/19/2022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D075EB5-386C-46A8-B1D7-3F18F967DAF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37934A-D833-46C1-8741-8E23FBB3534A}" type="datetime1">
              <a:rPr lang="en-US" smtClean="0"/>
              <a:pPr/>
              <a:t>11/19/2022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D075EB5-386C-46A8-B1D7-3F18F967DAF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6AEE2A3-3314-46F3-A7B7-9A72809D542A}" type="datetime1">
              <a:rPr lang="en-US" smtClean="0"/>
              <a:pPr/>
              <a:t>11/19/2022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D075EB5-386C-46A8-B1D7-3F18F967DAF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AA0DA66-8F4B-4896-84C1-82D82829623A}" type="datetime1">
              <a:rPr lang="en-US" smtClean="0"/>
              <a:pPr/>
              <a:t>11/19/2022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D075EB5-386C-46A8-B1D7-3F18F967DA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95E0FD2-AB74-45A1-9C79-B168CA338F4F}" type="datetime1">
              <a:rPr lang="en-US" smtClean="0"/>
              <a:pPr/>
              <a:t>11/19/2022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D075EB5-386C-46A8-B1D7-3F18F967DAF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444E980-3208-41E6-9181-D17045E863D3}" type="datetime1">
              <a:rPr lang="en-US" smtClean="0"/>
              <a:pPr/>
              <a:t>11/19/2022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D075EB5-386C-46A8-B1D7-3F18F967DAF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CC7FB1-F5CC-41AA-BA4A-114E69CF000D}" type="datetime1">
              <a:rPr lang="en-US" smtClean="0"/>
              <a:pPr/>
              <a:t>11/19/2022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D075EB5-386C-46A8-B1D7-3F18F967DA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82000" cy="4876800"/>
          </a:xfrm>
        </p:spPr>
        <p:txBody>
          <a:bodyPr>
            <a:normAutofit/>
          </a:bodyPr>
          <a:lstStyle/>
          <a:p>
            <a:pPr algn="ctr"/>
            <a:r>
              <a:rPr lang="en-US" sz="4400" b="1" dirty="0" smtClean="0">
                <a:solidFill>
                  <a:schemeClr val="tx1"/>
                </a:solidFill>
              </a:rPr>
              <a:t>PAPER  PRESENTED BY</a:t>
            </a:r>
          </a:p>
          <a:p>
            <a:pPr algn="ctr"/>
            <a:endParaRPr lang="en-US" sz="1800" dirty="0">
              <a:solidFill>
                <a:schemeClr val="tx1"/>
              </a:solidFill>
            </a:endParaRPr>
          </a:p>
          <a:p>
            <a:pPr algn="ctr"/>
            <a:r>
              <a:rPr lang="en-US" sz="2800" dirty="0" smtClean="0">
                <a:solidFill>
                  <a:schemeClr val="tx1"/>
                </a:solidFill>
              </a:rPr>
              <a:t>HON. JUSTICE THERESA U. UZOKWE </a:t>
            </a:r>
            <a:r>
              <a:rPr lang="en-US" sz="2800" dirty="0" err="1" smtClean="0">
                <a:solidFill>
                  <a:schemeClr val="tx1"/>
                </a:solidFill>
              </a:rPr>
              <a:t>FCArb</a:t>
            </a:r>
            <a:endParaRPr lang="en-US" sz="2800" dirty="0" smtClean="0">
              <a:solidFill>
                <a:schemeClr val="tx1"/>
              </a:solidFill>
            </a:endParaRPr>
          </a:p>
          <a:p>
            <a:pPr algn="ctr"/>
            <a:r>
              <a:rPr lang="en-US" sz="1800" dirty="0" smtClean="0">
                <a:solidFill>
                  <a:schemeClr val="tx1"/>
                </a:solidFill>
              </a:rPr>
              <a:t>CHIEF JUDGE EMERITUS</a:t>
            </a:r>
          </a:p>
          <a:p>
            <a:pPr algn="ctr"/>
            <a:endParaRPr lang="en-US" sz="1800" dirty="0">
              <a:solidFill>
                <a:schemeClr val="tx1"/>
              </a:solidFill>
            </a:endParaRPr>
          </a:p>
          <a:p>
            <a:pPr algn="ctr"/>
            <a:r>
              <a:rPr lang="en-US" sz="2400" dirty="0" smtClean="0">
                <a:solidFill>
                  <a:schemeClr val="tx1"/>
                </a:solidFill>
              </a:rPr>
              <a:t>AT THE</a:t>
            </a:r>
          </a:p>
          <a:p>
            <a:pPr algn="ctr"/>
            <a:endParaRPr lang="en-US" sz="1800" dirty="0">
              <a:solidFill>
                <a:schemeClr val="tx1"/>
              </a:solidFill>
            </a:endParaRPr>
          </a:p>
          <a:p>
            <a:pPr algn="ctr"/>
            <a:r>
              <a:rPr lang="en-US" sz="2400" dirty="0" smtClean="0">
                <a:solidFill>
                  <a:schemeClr val="tx1"/>
                </a:solidFill>
              </a:rPr>
              <a:t>NIGERIAN  INSTITUTE OF CHARTERED ARBITRATORS HYBRID CONFERENCE </a:t>
            </a:r>
          </a:p>
          <a:p>
            <a:pPr algn="ctr"/>
            <a:r>
              <a:rPr lang="en-US" sz="2400" dirty="0" smtClean="0">
                <a:solidFill>
                  <a:schemeClr val="tx1"/>
                </a:solidFill>
              </a:rPr>
              <a:t>2022</a:t>
            </a: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ED075EB5-386C-46A8-B1D7-3F18F967DAF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rmAutofit fontScale="85000" lnSpcReduction="20000"/>
          </a:bodyPr>
          <a:lstStyle/>
          <a:p>
            <a:pPr algn="just">
              <a:buNone/>
            </a:pPr>
            <a:r>
              <a:rPr lang="en-US" sz="2800" b="1" dirty="0" smtClean="0">
                <a:latin typeface="Calibri" pitchFamily="34" charset="0"/>
                <a:cs typeface="Calibri" pitchFamily="34" charset="0"/>
              </a:rPr>
              <a:t>THE LENGTH OF TIME IT TAKES FOR ARBITRATION</a:t>
            </a:r>
          </a:p>
          <a:p>
            <a:pPr algn="just">
              <a:buNone/>
            </a:pPr>
            <a:r>
              <a:rPr lang="en-US" sz="2800" b="1" dirty="0" smtClean="0">
                <a:latin typeface="Calibri" pitchFamily="34" charset="0"/>
                <a:cs typeface="Calibri" pitchFamily="34" charset="0"/>
              </a:rPr>
              <a:t>CASES TO REACH THE SUPREME COURT</a:t>
            </a:r>
          </a:p>
          <a:p>
            <a:pPr algn="just">
              <a:buNone/>
            </a:pPr>
            <a:endParaRPr lang="en-US" sz="2800" dirty="0" smtClean="0">
              <a:latin typeface="Calibri" pitchFamily="34" charset="0"/>
              <a:cs typeface="Calibri" pitchFamily="34" charset="0"/>
            </a:endParaRPr>
          </a:p>
          <a:p>
            <a:pPr algn="just">
              <a:buNone/>
            </a:pPr>
            <a:r>
              <a:rPr lang="en-US" sz="2800" dirty="0" smtClean="0">
                <a:latin typeface="Calibri" pitchFamily="34" charset="0"/>
                <a:cs typeface="Calibri" pitchFamily="34" charset="0"/>
              </a:rPr>
              <a:t>Arbitration cases take between 6 to 12 years to get to</a:t>
            </a:r>
          </a:p>
          <a:p>
            <a:pPr algn="just">
              <a:buNone/>
            </a:pPr>
            <a:r>
              <a:rPr lang="en-US" sz="2800" dirty="0" smtClean="0">
                <a:latin typeface="Calibri" pitchFamily="34" charset="0"/>
                <a:cs typeface="Calibri" pitchFamily="34" charset="0"/>
              </a:rPr>
              <a:t>the Supreme Court before a final decision is given in</a:t>
            </a:r>
          </a:p>
          <a:p>
            <a:pPr algn="just">
              <a:buNone/>
            </a:pPr>
            <a:r>
              <a:rPr lang="en-US" sz="2800" dirty="0" err="1" smtClean="0">
                <a:latin typeface="Calibri" pitchFamily="34" charset="0"/>
                <a:cs typeface="Calibri" pitchFamily="34" charset="0"/>
              </a:rPr>
              <a:t>favour</a:t>
            </a:r>
            <a:r>
              <a:rPr lang="en-US" sz="2800" dirty="0" smtClean="0">
                <a:latin typeface="Calibri" pitchFamily="34" charset="0"/>
                <a:cs typeface="Calibri" pitchFamily="34" charset="0"/>
              </a:rPr>
              <a:t> of enforcement of the Award by which time the</a:t>
            </a:r>
          </a:p>
          <a:p>
            <a:pPr algn="just">
              <a:buNone/>
            </a:pPr>
            <a:r>
              <a:rPr lang="en-US" sz="2800" dirty="0" smtClean="0">
                <a:latin typeface="Calibri" pitchFamily="34" charset="0"/>
                <a:cs typeface="Calibri" pitchFamily="34" charset="0"/>
              </a:rPr>
              <a:t>“res” may have been destroyed</a:t>
            </a:r>
            <a:r>
              <a:rPr lang="en-US" sz="2800" dirty="0" smtClean="0"/>
              <a:t>. </a:t>
            </a:r>
          </a:p>
          <a:p>
            <a:pPr algn="just">
              <a:buNone/>
            </a:pPr>
            <a:endParaRPr lang="en-US" sz="2800" dirty="0" smtClean="0"/>
          </a:p>
          <a:p>
            <a:pPr algn="just">
              <a:buNone/>
            </a:pPr>
            <a:r>
              <a:rPr lang="en-US" sz="2800" dirty="0" smtClean="0">
                <a:latin typeface="Calibri" pitchFamily="34" charset="0"/>
                <a:cs typeface="Calibri" pitchFamily="34" charset="0"/>
              </a:rPr>
              <a:t>It is often alleged that the delay is from the court. This</a:t>
            </a:r>
          </a:p>
          <a:p>
            <a:pPr algn="just">
              <a:buNone/>
            </a:pPr>
            <a:r>
              <a:rPr lang="en-US" sz="2800" dirty="0" smtClean="0">
                <a:latin typeface="Calibri" pitchFamily="34" charset="0"/>
                <a:cs typeface="Calibri" pitchFamily="34" charset="0"/>
              </a:rPr>
              <a:t>bring to mind the very long delay in the case of </a:t>
            </a:r>
            <a:r>
              <a:rPr lang="en-US" sz="2800" b="1" dirty="0" smtClean="0">
                <a:latin typeface="Calibri" pitchFamily="34" charset="0"/>
                <a:cs typeface="Calibri" pitchFamily="34" charset="0"/>
              </a:rPr>
              <a:t>NITEL V</a:t>
            </a:r>
          </a:p>
          <a:p>
            <a:pPr algn="just">
              <a:buNone/>
            </a:pPr>
            <a:r>
              <a:rPr lang="en-US" sz="2800" b="1" dirty="0" smtClean="0">
                <a:latin typeface="Calibri" pitchFamily="34" charset="0"/>
                <a:cs typeface="Calibri" pitchFamily="34" charset="0"/>
              </a:rPr>
              <a:t>OKEKE (2017) LPELR – 46284 (SC). </a:t>
            </a:r>
            <a:r>
              <a:rPr lang="en-US" sz="2800" dirty="0" smtClean="0">
                <a:latin typeface="Calibri" pitchFamily="34" charset="0"/>
                <a:cs typeface="Calibri" pitchFamily="34" charset="0"/>
              </a:rPr>
              <a:t>The delay from the</a:t>
            </a:r>
          </a:p>
          <a:p>
            <a:pPr algn="just">
              <a:buNone/>
            </a:pPr>
            <a:r>
              <a:rPr lang="en-US" sz="2800" dirty="0" smtClean="0">
                <a:latin typeface="Calibri" pitchFamily="34" charset="0"/>
                <a:cs typeface="Calibri" pitchFamily="34" charset="0"/>
              </a:rPr>
              <a:t>outset was, however, principally caused by the Arbitral Tribunal. </a:t>
            </a:r>
            <a:endParaRPr lang="en-US" sz="2800" dirty="0" smtClean="0"/>
          </a:p>
          <a:p>
            <a:pPr>
              <a:buNone/>
            </a:pPr>
            <a:endParaRPr lang="en-US"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91200"/>
          </a:xfrm>
        </p:spPr>
        <p:txBody>
          <a:bodyPr>
            <a:noAutofit/>
          </a:bodyPr>
          <a:lstStyle/>
          <a:p>
            <a:pPr>
              <a:buNone/>
            </a:pPr>
            <a:endParaRPr lang="en-US" sz="3200" dirty="0" smtClean="0"/>
          </a:p>
          <a:p>
            <a:pPr>
              <a:buNone/>
            </a:pPr>
            <a:r>
              <a:rPr lang="en-US" sz="3200" dirty="0" smtClean="0"/>
              <a:t>For instance, the Tribunal wrote the</a:t>
            </a:r>
          </a:p>
          <a:p>
            <a:pPr>
              <a:buNone/>
            </a:pPr>
            <a:r>
              <a:rPr lang="en-US" sz="3200" dirty="0" smtClean="0"/>
              <a:t>Award dated 15/9/1998 but did not</a:t>
            </a:r>
          </a:p>
          <a:p>
            <a:pPr>
              <a:buNone/>
            </a:pPr>
            <a:r>
              <a:rPr lang="en-US" sz="3200" dirty="0" smtClean="0"/>
              <a:t>communicate the parties until </a:t>
            </a:r>
          </a:p>
          <a:p>
            <a:pPr>
              <a:buNone/>
            </a:pPr>
            <a:r>
              <a:rPr lang="en-US" sz="3200" dirty="0" smtClean="0"/>
              <a:t>3/5/1999. The application to set aside</a:t>
            </a:r>
          </a:p>
          <a:p>
            <a:pPr>
              <a:buNone/>
            </a:pPr>
            <a:r>
              <a:rPr lang="en-US" sz="3200" dirty="0" smtClean="0"/>
              <a:t>the Award was then filed on 24/6/1999</a:t>
            </a:r>
          </a:p>
          <a:p>
            <a:pPr>
              <a:buNone/>
            </a:pPr>
            <a:r>
              <a:rPr lang="en-US" sz="3200" dirty="0" smtClean="0"/>
              <a:t>which was about One (1) month from</a:t>
            </a:r>
          </a:p>
          <a:p>
            <a:pPr>
              <a:buNone/>
            </a:pPr>
            <a:r>
              <a:rPr lang="en-US" sz="3200" dirty="0" smtClean="0"/>
              <a:t>the date of communication to the party </a:t>
            </a:r>
          </a:p>
          <a:p>
            <a:pPr>
              <a:buNone/>
            </a:pPr>
            <a:r>
              <a:rPr lang="en-US" sz="3200" dirty="0" smtClean="0"/>
              <a:t>but Nine (9) months from the date</a:t>
            </a:r>
          </a:p>
          <a:p>
            <a:pPr>
              <a:buNone/>
            </a:pPr>
            <a:r>
              <a:rPr lang="en-US" sz="3200" dirty="0" smtClean="0"/>
              <a:t>of the Award.</a:t>
            </a:r>
            <a:endParaRPr lang="en-US" sz="3200"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248400"/>
          </a:xfrm>
        </p:spPr>
        <p:txBody>
          <a:bodyPr>
            <a:noAutofit/>
          </a:bodyPr>
          <a:lstStyle/>
          <a:p>
            <a:pPr algn="just">
              <a:buNone/>
            </a:pPr>
            <a:r>
              <a:rPr lang="en-US" sz="2400" dirty="0" smtClean="0">
                <a:latin typeface="Calibri" pitchFamily="34" charset="0"/>
                <a:cs typeface="Calibri" pitchFamily="34" charset="0"/>
              </a:rPr>
              <a:t>The ratio of the Supreme Court’s ruling in the said </a:t>
            </a:r>
            <a:r>
              <a:rPr lang="en-US" sz="2400" b="1" dirty="0" smtClean="0">
                <a:latin typeface="Calibri" pitchFamily="34" charset="0"/>
                <a:cs typeface="Calibri" pitchFamily="34" charset="0"/>
              </a:rPr>
              <a:t>NITEL V </a:t>
            </a:r>
          </a:p>
          <a:p>
            <a:pPr algn="just">
              <a:buNone/>
            </a:pPr>
            <a:r>
              <a:rPr lang="en-US" sz="2400" b="1" dirty="0" smtClean="0">
                <a:latin typeface="Calibri" pitchFamily="34" charset="0"/>
                <a:cs typeface="Calibri" pitchFamily="34" charset="0"/>
              </a:rPr>
              <a:t>OKEKE </a:t>
            </a:r>
            <a:r>
              <a:rPr lang="en-US" sz="2400" dirty="0" smtClean="0">
                <a:latin typeface="Calibri" pitchFamily="34" charset="0"/>
                <a:cs typeface="Calibri" pitchFamily="34" charset="0"/>
              </a:rPr>
              <a:t>(Supra) on the issue of jurisdiction which the court</a:t>
            </a:r>
          </a:p>
          <a:p>
            <a:pPr algn="just">
              <a:buNone/>
            </a:pPr>
            <a:r>
              <a:rPr lang="en-US" sz="2400" dirty="0" smtClean="0">
                <a:latin typeface="Calibri" pitchFamily="34" charset="0"/>
                <a:cs typeface="Calibri" pitchFamily="34" charset="0"/>
              </a:rPr>
              <a:t>raised SUO MOTU, was that </a:t>
            </a:r>
            <a:r>
              <a:rPr lang="en-US" sz="2400" b="1" i="1" dirty="0" smtClean="0">
                <a:latin typeface="Calibri" pitchFamily="34" charset="0"/>
                <a:cs typeface="Calibri" pitchFamily="34" charset="0"/>
              </a:rPr>
              <a:t>“The 3 months period Stipulated in </a:t>
            </a:r>
          </a:p>
          <a:p>
            <a:pPr algn="just">
              <a:buNone/>
            </a:pPr>
            <a:r>
              <a:rPr lang="en-US" sz="2400" b="1" i="1" dirty="0" smtClean="0">
                <a:latin typeface="Calibri" pitchFamily="34" charset="0"/>
                <a:cs typeface="Calibri" pitchFamily="34" charset="0"/>
              </a:rPr>
              <a:t>Section 29 of The Arbitration and Conciliation Act, Laws of the</a:t>
            </a:r>
          </a:p>
          <a:p>
            <a:pPr algn="just">
              <a:buNone/>
            </a:pPr>
            <a:r>
              <a:rPr lang="en-US" sz="2400" b="1" i="1" dirty="0" smtClean="0">
                <a:latin typeface="Calibri" pitchFamily="34" charset="0"/>
                <a:cs typeface="Calibri" pitchFamily="34" charset="0"/>
              </a:rPr>
              <a:t>Federation of Nigeria, 2004 for filing the application to set</a:t>
            </a:r>
          </a:p>
          <a:p>
            <a:pPr algn="just">
              <a:buNone/>
            </a:pPr>
            <a:r>
              <a:rPr lang="en-US" sz="2400" b="1" i="1" dirty="0" smtClean="0">
                <a:latin typeface="Calibri" pitchFamily="34" charset="0"/>
                <a:cs typeface="Calibri" pitchFamily="34" charset="0"/>
              </a:rPr>
              <a:t>aside the Award, Started to run from the date the award was</a:t>
            </a:r>
          </a:p>
          <a:p>
            <a:pPr algn="just">
              <a:buNone/>
            </a:pPr>
            <a:r>
              <a:rPr lang="en-US" sz="2400" b="1" i="1" dirty="0" smtClean="0">
                <a:latin typeface="Calibri" pitchFamily="34" charset="0"/>
                <a:cs typeface="Calibri" pitchFamily="34" charset="0"/>
              </a:rPr>
              <a:t>published”</a:t>
            </a:r>
          </a:p>
          <a:p>
            <a:pPr algn="just">
              <a:buNone/>
            </a:pPr>
            <a:endParaRPr lang="en-US" sz="100" b="1" i="1" baseline="-250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It appears therefore that the 3 months limitation within which</a:t>
            </a:r>
          </a:p>
          <a:p>
            <a:pPr>
              <a:buNone/>
            </a:pPr>
            <a:r>
              <a:rPr lang="en-US" sz="2400" dirty="0" smtClean="0">
                <a:latin typeface="Calibri" pitchFamily="34" charset="0"/>
                <a:cs typeface="Calibri" pitchFamily="34" charset="0"/>
              </a:rPr>
              <a:t>to file an application to set aside an Award is limited to</a:t>
            </a:r>
          </a:p>
          <a:p>
            <a:pPr>
              <a:buNone/>
            </a:pPr>
            <a:r>
              <a:rPr lang="en-US" sz="2400" dirty="0" smtClean="0">
                <a:latin typeface="Calibri" pitchFamily="34" charset="0"/>
                <a:cs typeface="Calibri" pitchFamily="34" charset="0"/>
              </a:rPr>
              <a:t>challenges brought pursuant to section 29 of the Act. Sections</a:t>
            </a:r>
          </a:p>
          <a:p>
            <a:pPr>
              <a:buNone/>
            </a:pPr>
            <a:r>
              <a:rPr lang="en-US" sz="2400" dirty="0" smtClean="0">
                <a:latin typeface="Calibri" pitchFamily="34" charset="0"/>
                <a:cs typeface="Calibri" pitchFamily="34" charset="0"/>
              </a:rPr>
              <a:t>30 and 32 of the ACA which deals with setting aside an Award</a:t>
            </a:r>
          </a:p>
          <a:p>
            <a:pPr>
              <a:buNone/>
            </a:pPr>
            <a:r>
              <a:rPr lang="en-US" sz="2400" dirty="0" smtClean="0">
                <a:latin typeface="Calibri" pitchFamily="34" charset="0"/>
                <a:cs typeface="Calibri" pitchFamily="34" charset="0"/>
              </a:rPr>
              <a:t>due to misconduct of the Arbitrator(s) or an appeal to refuse</a:t>
            </a:r>
          </a:p>
          <a:p>
            <a:pPr>
              <a:buNone/>
            </a:pPr>
            <a:r>
              <a:rPr lang="en-US" sz="2400" dirty="0" smtClean="0">
                <a:latin typeface="Calibri" pitchFamily="34" charset="0"/>
                <a:cs typeface="Calibri" pitchFamily="34" charset="0"/>
              </a:rPr>
              <a:t>recognition or enforcement respectively, do not appear to</a:t>
            </a:r>
          </a:p>
          <a:p>
            <a:pPr>
              <a:buNone/>
            </a:pPr>
            <a:r>
              <a:rPr lang="en-US" sz="2400" dirty="0" smtClean="0">
                <a:latin typeface="Calibri" pitchFamily="34" charset="0"/>
                <a:cs typeface="Calibri" pitchFamily="34" charset="0"/>
              </a:rPr>
              <a:t>                              stipulate a time limit.</a:t>
            </a:r>
          </a:p>
          <a:p>
            <a:pPr>
              <a:buNone/>
            </a:pPr>
            <a:r>
              <a:rPr lang="en-US" sz="2400" dirty="0" smtClean="0">
                <a:latin typeface="Calibri" pitchFamily="34" charset="0"/>
                <a:cs typeface="Calibri" pitchFamily="34" charset="0"/>
              </a:rPr>
              <a:t> </a:t>
            </a:r>
          </a:p>
          <a:p>
            <a:pPr>
              <a:buNone/>
            </a:pPr>
            <a:endParaRPr lang="en-US" sz="2400" b="1" i="1" dirty="0" smtClean="0">
              <a:latin typeface="Calibri" pitchFamily="34" charset="0"/>
              <a:cs typeface="Calibri" pitchFamily="34" charset="0"/>
            </a:endParaRPr>
          </a:p>
          <a:p>
            <a:pPr algn="just">
              <a:buNone/>
            </a:pPr>
            <a:endParaRPr lang="en-US" sz="2400" b="1" i="1" dirty="0" smtClean="0">
              <a:latin typeface="Calibri" pitchFamily="34" charset="0"/>
              <a:cs typeface="Calibri" pitchFamily="34" charset="0"/>
            </a:endParaRPr>
          </a:p>
          <a:p>
            <a:pPr algn="just">
              <a:buNone/>
            </a:pPr>
            <a:endParaRPr lang="en-US" sz="2400" b="1" i="1" dirty="0" smtClean="0">
              <a:latin typeface="Calibri" pitchFamily="34" charset="0"/>
              <a:cs typeface="Calibri" pitchFamily="34" charset="0"/>
            </a:endParaRPr>
          </a:p>
          <a:p>
            <a:pPr algn="just">
              <a:buNone/>
            </a:pPr>
            <a:endParaRPr lang="en-US" sz="2400" b="1" i="1" dirty="0" smtClean="0">
              <a:latin typeface="Calibri" pitchFamily="34" charset="0"/>
              <a:cs typeface="Calibri" pitchFamily="34" charset="0"/>
            </a:endParaRPr>
          </a:p>
          <a:p>
            <a:pPr algn="just">
              <a:buNone/>
            </a:pPr>
            <a:endParaRPr lang="en-US" sz="2400" dirty="0" smtClean="0">
              <a:latin typeface="Calibri" pitchFamily="34" charset="0"/>
              <a:cs typeface="Calibri" pitchFamily="34" charset="0"/>
            </a:endParaRPr>
          </a:p>
          <a:p>
            <a:pPr>
              <a:buNone/>
            </a:pPr>
            <a:endParaRPr lang="en-US" sz="2400" dirty="0" smtClean="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ED075EB5-386C-46A8-B1D7-3F18F967DAF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867400"/>
          </a:xfrm>
        </p:spPr>
        <p:txBody>
          <a:bodyPr>
            <a:noAutofit/>
          </a:bodyPr>
          <a:lstStyle/>
          <a:p>
            <a:pPr algn="just">
              <a:buNone/>
            </a:pPr>
            <a:endParaRPr lang="en-US" sz="2400" dirty="0" smtClean="0">
              <a:latin typeface="Calibri" pitchFamily="34" charset="0"/>
              <a:cs typeface="Calibri" pitchFamily="34" charset="0"/>
            </a:endParaRPr>
          </a:p>
          <a:p>
            <a:pPr algn="just">
              <a:buNone/>
            </a:pPr>
            <a:endParaRPr lang="en-US" sz="2400" dirty="0" smtClean="0">
              <a:latin typeface="Calibri" pitchFamily="34" charset="0"/>
              <a:cs typeface="Calibri" pitchFamily="34" charset="0"/>
            </a:endParaRPr>
          </a:p>
          <a:p>
            <a:pPr algn="just">
              <a:buNone/>
            </a:pPr>
            <a:endParaRPr lang="en-US" sz="2400" dirty="0" smtClean="0">
              <a:latin typeface="Calibri" pitchFamily="34" charset="0"/>
              <a:cs typeface="Calibri" pitchFamily="34" charset="0"/>
            </a:endParaRPr>
          </a:p>
          <a:p>
            <a:pPr algn="just">
              <a:buNone/>
            </a:pPr>
            <a:r>
              <a:rPr lang="en-US" sz="3200" dirty="0" smtClean="0">
                <a:latin typeface="Calibri" pitchFamily="34" charset="0"/>
                <a:cs typeface="Calibri" pitchFamily="34" charset="0"/>
              </a:rPr>
              <a:t>Therefore parties seeking to set aside an award</a:t>
            </a:r>
          </a:p>
          <a:p>
            <a:pPr algn="just">
              <a:buNone/>
            </a:pPr>
            <a:r>
              <a:rPr lang="en-US" sz="3200" dirty="0" smtClean="0">
                <a:latin typeface="Calibri" pitchFamily="34" charset="0"/>
                <a:cs typeface="Calibri" pitchFamily="34" charset="0"/>
              </a:rPr>
              <a:t>under any of the sections of the law, should</a:t>
            </a:r>
          </a:p>
          <a:p>
            <a:pPr algn="just">
              <a:buNone/>
            </a:pPr>
            <a:r>
              <a:rPr lang="en-US" sz="3200" dirty="0" smtClean="0">
                <a:latin typeface="Calibri" pitchFamily="34" charset="0"/>
                <a:cs typeface="Calibri" pitchFamily="34" charset="0"/>
              </a:rPr>
              <a:t>always remember the </a:t>
            </a:r>
            <a:r>
              <a:rPr lang="en-US" sz="3200" dirty="0" err="1" smtClean="0">
                <a:latin typeface="Calibri" pitchFamily="34" charset="0"/>
                <a:cs typeface="Calibri" pitchFamily="34" charset="0"/>
              </a:rPr>
              <a:t>latin</a:t>
            </a:r>
            <a:r>
              <a:rPr lang="en-US" sz="3200" dirty="0" smtClean="0">
                <a:latin typeface="Calibri" pitchFamily="34" charset="0"/>
                <a:cs typeface="Calibri" pitchFamily="34" charset="0"/>
              </a:rPr>
              <a:t> maxim, </a:t>
            </a:r>
            <a:r>
              <a:rPr lang="en-US" sz="3200" b="1" i="1" dirty="0" err="1" smtClean="0">
                <a:latin typeface="Calibri" pitchFamily="34" charset="0"/>
                <a:cs typeface="Calibri" pitchFamily="34" charset="0"/>
              </a:rPr>
              <a:t>Vigilantibus</a:t>
            </a:r>
            <a:r>
              <a:rPr lang="en-US" sz="3200" dirty="0" smtClean="0">
                <a:latin typeface="Calibri" pitchFamily="34" charset="0"/>
                <a:cs typeface="Calibri" pitchFamily="34" charset="0"/>
              </a:rPr>
              <a:t>;</a:t>
            </a:r>
          </a:p>
          <a:p>
            <a:pPr algn="just">
              <a:buNone/>
            </a:pPr>
            <a:r>
              <a:rPr lang="en-US" sz="3200" b="1" i="1" dirty="0" smtClean="0">
                <a:latin typeface="Calibri" pitchFamily="34" charset="0"/>
                <a:cs typeface="Calibri" pitchFamily="34" charset="0"/>
              </a:rPr>
              <a:t>et non </a:t>
            </a:r>
            <a:r>
              <a:rPr lang="en-US" sz="3200" b="1" i="1" dirty="0" err="1" smtClean="0">
                <a:latin typeface="Calibri" pitchFamily="34" charset="0"/>
                <a:cs typeface="Calibri" pitchFamily="34" charset="0"/>
              </a:rPr>
              <a:t>dormientibus</a:t>
            </a:r>
            <a:r>
              <a:rPr lang="en-US" sz="3200" b="1" i="1" dirty="0" smtClean="0">
                <a:latin typeface="Calibri" pitchFamily="34" charset="0"/>
                <a:cs typeface="Calibri" pitchFamily="34" charset="0"/>
              </a:rPr>
              <a:t> jus </a:t>
            </a:r>
            <a:r>
              <a:rPr lang="en-US" sz="3200" b="1" i="1" dirty="0" err="1" smtClean="0">
                <a:latin typeface="Calibri" pitchFamily="34" charset="0"/>
                <a:cs typeface="Calibri" pitchFamily="34" charset="0"/>
              </a:rPr>
              <a:t>subvenient</a:t>
            </a:r>
            <a:r>
              <a:rPr lang="en-US" sz="3200" dirty="0" smtClean="0">
                <a:latin typeface="Calibri" pitchFamily="34" charset="0"/>
                <a:cs typeface="Calibri" pitchFamily="34" charset="0"/>
              </a:rPr>
              <a:t>, </a:t>
            </a:r>
            <a:r>
              <a:rPr lang="en-US" sz="3200" dirty="0" err="1" smtClean="0">
                <a:latin typeface="Calibri" pitchFamily="34" charset="0"/>
                <a:cs typeface="Calibri" pitchFamily="34" charset="0"/>
              </a:rPr>
              <a:t>i.e</a:t>
            </a:r>
            <a:r>
              <a:rPr lang="en-US" sz="3200" dirty="0" smtClean="0">
                <a:latin typeface="Calibri" pitchFamily="34" charset="0"/>
                <a:cs typeface="Calibri" pitchFamily="34" charset="0"/>
              </a:rPr>
              <a:t> </a:t>
            </a:r>
            <a:r>
              <a:rPr lang="en-US" sz="3200" b="1" i="1" dirty="0" smtClean="0">
                <a:latin typeface="Calibri" pitchFamily="34" charset="0"/>
                <a:cs typeface="Calibri" pitchFamily="34" charset="0"/>
              </a:rPr>
              <a:t>“The</a:t>
            </a:r>
          </a:p>
          <a:p>
            <a:pPr algn="just">
              <a:buNone/>
            </a:pPr>
            <a:r>
              <a:rPr lang="en-US" sz="3200" b="1" i="1" dirty="0" smtClean="0">
                <a:latin typeface="Calibri" pitchFamily="34" charset="0"/>
                <a:cs typeface="Calibri" pitchFamily="34" charset="0"/>
              </a:rPr>
              <a:t>laws will aid those who are watchful and not </a:t>
            </a:r>
          </a:p>
          <a:p>
            <a:pPr algn="just">
              <a:buNone/>
            </a:pPr>
            <a:r>
              <a:rPr lang="en-US" sz="3200" b="1" i="1" dirty="0" smtClean="0">
                <a:latin typeface="Calibri" pitchFamily="34" charset="0"/>
                <a:cs typeface="Calibri" pitchFamily="34" charset="0"/>
              </a:rPr>
              <a:t>those who go to sleep”</a:t>
            </a:r>
            <a:r>
              <a:rPr lang="en-US" sz="3200" dirty="0" smtClean="0">
                <a:latin typeface="Calibri" pitchFamily="34" charset="0"/>
                <a:cs typeface="Calibri" pitchFamily="34" charset="0"/>
              </a:rPr>
              <a:t> – </a:t>
            </a:r>
            <a:r>
              <a:rPr lang="en-US" sz="3200" b="1" dirty="0" smtClean="0">
                <a:latin typeface="Calibri" pitchFamily="34" charset="0"/>
                <a:cs typeface="Calibri" pitchFamily="34" charset="0"/>
              </a:rPr>
              <a:t>FASEYIN V OYERINDE</a:t>
            </a:r>
          </a:p>
          <a:p>
            <a:pPr algn="just">
              <a:buNone/>
            </a:pPr>
            <a:r>
              <a:rPr lang="en-US" sz="3200" b="1" dirty="0" smtClean="0">
                <a:latin typeface="Calibri" pitchFamily="34" charset="0"/>
                <a:cs typeface="Calibri" pitchFamily="34" charset="0"/>
              </a:rPr>
              <a:t>(1997) LPELR – 12461 (SC) 9E.</a:t>
            </a:r>
          </a:p>
          <a:p>
            <a:pPr>
              <a:buNone/>
            </a:pPr>
            <a:endParaRPr lang="en-US" sz="2400" b="1" dirty="0" smtClean="0">
              <a:latin typeface="Calibri" pitchFamily="34" charset="0"/>
              <a:cs typeface="Calibri" pitchFamily="34" charset="0"/>
            </a:endParaRPr>
          </a:p>
          <a:p>
            <a:pPr>
              <a:buNone/>
            </a:pPr>
            <a:endParaRPr lang="en-US" sz="2400" b="1" dirty="0" smtClean="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ED075EB5-386C-46A8-B1D7-3F18F967DAFE}" type="slidenum">
              <a:rPr lang="en-US" smtClean="0"/>
              <a:pPr/>
              <a:t>13</a:t>
            </a:fld>
            <a:endParaRPr lang="en-US"/>
          </a:p>
        </p:txBody>
      </p:sp>
      <p:sp>
        <p:nvSpPr>
          <p:cNvPr id="5" name="Rectangle 4"/>
          <p:cNvSpPr/>
          <p:nvPr/>
        </p:nvSpPr>
        <p:spPr>
          <a:xfrm>
            <a:off x="2286000" y="1905506"/>
            <a:ext cx="4572000" cy="1200329"/>
          </a:xfrm>
          <a:prstGeom prst="rect">
            <a:avLst/>
          </a:prstGeom>
        </p:spPr>
        <p:txBody>
          <a:bodyPr>
            <a:spAutoFit/>
          </a:bodyPr>
          <a:lstStyle/>
          <a:p>
            <a:pPr>
              <a:buNone/>
            </a:pPr>
            <a:endParaRPr lang="en-US" dirty="0" smtClean="0">
              <a:latin typeface="Calibri" pitchFamily="34" charset="0"/>
              <a:cs typeface="Calibri" pitchFamily="34" charset="0"/>
            </a:endParaRPr>
          </a:p>
          <a:p>
            <a:pPr>
              <a:buNone/>
            </a:pPr>
            <a:endParaRPr lang="en-US" b="1" dirty="0" smtClean="0">
              <a:latin typeface="Calibri" pitchFamily="34" charset="0"/>
              <a:cs typeface="Calibri" pitchFamily="34" charset="0"/>
            </a:endParaRPr>
          </a:p>
          <a:p>
            <a:pPr>
              <a:buNone/>
            </a:pPr>
            <a:endParaRPr lang="en-US" b="1" dirty="0" smtClean="0">
              <a:latin typeface="Calibri" pitchFamily="34" charset="0"/>
              <a:cs typeface="Calibri" pitchFamily="34" charset="0"/>
            </a:endParaRP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None/>
            </a:pPr>
            <a:r>
              <a:rPr lang="en-US" dirty="0" smtClean="0"/>
              <a:t>	</a:t>
            </a:r>
            <a:r>
              <a:rPr lang="en-US" sz="3100" b="1" dirty="0" smtClean="0">
                <a:latin typeface="Arial Black" pitchFamily="34" charset="0"/>
              </a:rPr>
              <a:t>CAPABILITY OF SETTLEMENT OF THE SUBJECT MATTER IN DISPUTE BY ARBITRATION</a:t>
            </a:r>
          </a:p>
          <a:p>
            <a:endParaRPr lang="en-US" dirty="0" smtClean="0"/>
          </a:p>
          <a:p>
            <a:pPr>
              <a:buNone/>
            </a:pPr>
            <a:r>
              <a:rPr lang="en-US" dirty="0" smtClean="0"/>
              <a:t>	</a:t>
            </a:r>
            <a:r>
              <a:rPr lang="en-US" sz="3800" dirty="0" smtClean="0">
                <a:latin typeface="Arial" pitchFamily="34" charset="0"/>
                <a:cs typeface="Arial" pitchFamily="34" charset="0"/>
              </a:rPr>
              <a:t>Another challenge in the enforcement of Arbitral Award in Nigeria is the capability of settlement of the subject matter in dispute by Arbitration and the Public Policy. S.48(b) of the Arbitration and Conciliation Act provides that the court may set aside an award if it finds that: the subject matter of the dispute is not capable of settlement by arbitration under the laws of Nigeria; or the Award is against the public policy of Nigeria. Thus, sometimes, arbitrations have been halted on the grounds that the disputes could not be settled by Arbitration under Nigerian law or was against Public Policy.  </a:t>
            </a:r>
            <a:endParaRPr lang="en-US" sz="3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ED075EB5-386C-46A8-B1D7-3F18F967DAF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b="1" dirty="0" smtClean="0">
                <a:latin typeface="Calibri" pitchFamily="34" charset="0"/>
                <a:cs typeface="Calibri" pitchFamily="34" charset="0"/>
              </a:rPr>
              <a:t>COST OF ARBITRATION:</a:t>
            </a:r>
          </a:p>
          <a:p>
            <a:pPr>
              <a:buNone/>
            </a:pPr>
            <a:endParaRPr lang="en-US" sz="2800" baseline="-25000" dirty="0" smtClean="0">
              <a:latin typeface="Calibri" pitchFamily="34" charset="0"/>
              <a:cs typeface="Calibri" pitchFamily="34" charset="0"/>
            </a:endParaRPr>
          </a:p>
          <a:p>
            <a:pPr>
              <a:buNone/>
            </a:pPr>
            <a:r>
              <a:rPr lang="en-US" sz="3200" dirty="0" smtClean="0">
                <a:latin typeface="Calibri" pitchFamily="34" charset="0"/>
                <a:cs typeface="Calibri" pitchFamily="34" charset="0"/>
              </a:rPr>
              <a:t>Parties  are complaining about the high cost of</a:t>
            </a:r>
          </a:p>
          <a:p>
            <a:pPr>
              <a:buNone/>
            </a:pPr>
            <a:r>
              <a:rPr lang="en-US" sz="3200" dirty="0" smtClean="0">
                <a:latin typeface="Calibri" pitchFamily="34" charset="0"/>
                <a:cs typeface="Calibri" pitchFamily="34" charset="0"/>
              </a:rPr>
              <a:t>Arbitration and the Institutions are responding</a:t>
            </a:r>
          </a:p>
          <a:p>
            <a:pPr>
              <a:buNone/>
            </a:pPr>
            <a:r>
              <a:rPr lang="en-US" sz="3200" dirty="0" smtClean="0">
                <a:latin typeface="Calibri" pitchFamily="34" charset="0"/>
                <a:cs typeface="Calibri" pitchFamily="34" charset="0"/>
              </a:rPr>
              <a:t>to that in their effort to control the cost of</a:t>
            </a:r>
          </a:p>
          <a:p>
            <a:pPr>
              <a:buNone/>
            </a:pPr>
            <a:r>
              <a:rPr lang="en-US" sz="3200" dirty="0" smtClean="0">
                <a:latin typeface="Calibri" pitchFamily="34" charset="0"/>
                <a:cs typeface="Calibri" pitchFamily="34" charset="0"/>
              </a:rPr>
              <a:t>Arbitration by making it time and cost efficient .</a:t>
            </a:r>
          </a:p>
          <a:p>
            <a:pPr>
              <a:buNone/>
            </a:pPr>
            <a:endParaRPr lang="en-US" sz="2800" b="1" dirty="0" smtClean="0">
              <a:latin typeface="Calibri" pitchFamily="34" charset="0"/>
              <a:cs typeface="Calibri" pitchFamily="34" charset="0"/>
            </a:endParaRPr>
          </a:p>
          <a:p>
            <a:pPr>
              <a:buNone/>
            </a:pPr>
            <a:endParaRPr lang="en-US" sz="2800" b="1" dirty="0" smtClean="0">
              <a:latin typeface="Calibri" pitchFamily="34" charset="0"/>
              <a:cs typeface="Calibri" pitchFamily="34" charset="0"/>
            </a:endParaRPr>
          </a:p>
          <a:p>
            <a:pPr>
              <a:buNone/>
            </a:pPr>
            <a:endParaRPr lang="en-US" sz="2800" dirty="0" smtClean="0"/>
          </a:p>
          <a:p>
            <a:endParaRPr lang="en-US"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229600" cy="5791200"/>
          </a:xfrm>
        </p:spPr>
        <p:txBody>
          <a:bodyPr>
            <a:noAutofit/>
          </a:bodyPr>
          <a:lstStyle/>
          <a:p>
            <a:pPr>
              <a:buNone/>
            </a:pPr>
            <a:r>
              <a:rPr lang="en-US" sz="1800" b="1" dirty="0" smtClean="0">
                <a:latin typeface="Calibri" pitchFamily="34" charset="0"/>
                <a:cs typeface="Calibri" pitchFamily="34" charset="0"/>
              </a:rPr>
              <a:t>CONCLUSION</a:t>
            </a:r>
            <a:endParaRPr lang="en-US" sz="1800" dirty="0" smtClean="0">
              <a:latin typeface="Calibri" pitchFamily="34" charset="0"/>
              <a:cs typeface="Calibri" pitchFamily="34" charset="0"/>
            </a:endParaRPr>
          </a:p>
          <a:p>
            <a:pPr>
              <a:buNone/>
            </a:pPr>
            <a:r>
              <a:rPr lang="en-US" sz="1800" dirty="0" smtClean="0">
                <a:latin typeface="Calibri" pitchFamily="34" charset="0"/>
                <a:cs typeface="Calibri" pitchFamily="34" charset="0"/>
              </a:rPr>
              <a:t>I am of the considered view that some of these challenges are partly due to the</a:t>
            </a:r>
          </a:p>
          <a:p>
            <a:pPr>
              <a:buNone/>
            </a:pPr>
            <a:r>
              <a:rPr lang="en-US" sz="1800" dirty="0" smtClean="0">
                <a:latin typeface="Calibri" pitchFamily="34" charset="0"/>
                <a:cs typeface="Calibri" pitchFamily="34" charset="0"/>
              </a:rPr>
              <a:t>incompetence or misconduct of some Arbitrators. An Arbitrator should be conversant</a:t>
            </a:r>
          </a:p>
          <a:p>
            <a:pPr>
              <a:buNone/>
            </a:pPr>
            <a:r>
              <a:rPr lang="en-US" sz="1800" dirty="0" smtClean="0">
                <a:latin typeface="Calibri" pitchFamily="34" charset="0"/>
                <a:cs typeface="Calibri" pitchFamily="34" charset="0"/>
              </a:rPr>
              <a:t>with the provisions of the enabling laws, be independent, impartial and ensure that</a:t>
            </a:r>
          </a:p>
          <a:p>
            <a:pPr>
              <a:buNone/>
            </a:pPr>
            <a:r>
              <a:rPr lang="en-US" sz="1800" dirty="0" smtClean="0">
                <a:latin typeface="Calibri" pitchFamily="34" charset="0"/>
                <a:cs typeface="Calibri" pitchFamily="34" charset="0"/>
              </a:rPr>
              <a:t>he does not misconduct himself.</a:t>
            </a:r>
          </a:p>
          <a:p>
            <a:pPr>
              <a:buNone/>
            </a:pPr>
            <a:endParaRPr lang="en-US" sz="1800" dirty="0" smtClean="0">
              <a:latin typeface="Calibri" pitchFamily="34" charset="0"/>
              <a:cs typeface="Calibri" pitchFamily="34" charset="0"/>
            </a:endParaRPr>
          </a:p>
          <a:p>
            <a:pPr>
              <a:buNone/>
            </a:pPr>
            <a:r>
              <a:rPr lang="en-US" sz="1800" dirty="0" smtClean="0">
                <a:latin typeface="Calibri" pitchFamily="34" charset="0"/>
                <a:cs typeface="Calibri" pitchFamily="34" charset="0"/>
              </a:rPr>
              <a:t>It is also due more to the systemic congestion in our courts. It is high time judges </a:t>
            </a:r>
          </a:p>
          <a:p>
            <a:pPr>
              <a:buNone/>
            </a:pPr>
            <a:r>
              <a:rPr lang="en-US" sz="1800" dirty="0" smtClean="0">
                <a:latin typeface="Calibri" pitchFamily="34" charset="0"/>
                <a:cs typeface="Calibri" pitchFamily="34" charset="0"/>
              </a:rPr>
              <a:t>allow the dictates of the law and not treat application for recognition and </a:t>
            </a:r>
          </a:p>
          <a:p>
            <a:pPr>
              <a:buNone/>
            </a:pPr>
            <a:r>
              <a:rPr lang="en-US" sz="1800" dirty="0" smtClean="0">
                <a:latin typeface="Calibri" pitchFamily="34" charset="0"/>
                <a:cs typeface="Calibri" pitchFamily="34" charset="0"/>
              </a:rPr>
              <a:t>enforcement of Awards, as if they are sitting on Appeal over the Arbitral Tribunals, as</a:t>
            </a:r>
          </a:p>
          <a:p>
            <a:pPr>
              <a:buNone/>
            </a:pPr>
            <a:r>
              <a:rPr lang="en-US" sz="1800" dirty="0" smtClean="0">
                <a:latin typeface="Calibri" pitchFamily="34" charset="0"/>
                <a:cs typeface="Calibri" pitchFamily="34" charset="0"/>
              </a:rPr>
              <a:t>this will enable them to expeditiously determine any challenge to an award in</a:t>
            </a:r>
          </a:p>
          <a:p>
            <a:pPr>
              <a:buNone/>
            </a:pPr>
            <a:r>
              <a:rPr lang="en-US" sz="1800" dirty="0" smtClean="0">
                <a:latin typeface="Calibri" pitchFamily="34" charset="0"/>
                <a:cs typeface="Calibri" pitchFamily="34" charset="0"/>
              </a:rPr>
              <a:t>accordance with the limited grounds stipulated in the law.</a:t>
            </a:r>
          </a:p>
          <a:p>
            <a:pPr>
              <a:buNone/>
            </a:pPr>
            <a:endParaRPr lang="en-US" sz="1800" dirty="0" smtClean="0">
              <a:latin typeface="Calibri" pitchFamily="34" charset="0"/>
              <a:cs typeface="Calibri" pitchFamily="34" charset="0"/>
            </a:endParaRPr>
          </a:p>
          <a:p>
            <a:pPr>
              <a:buNone/>
            </a:pPr>
            <a:r>
              <a:rPr lang="en-US" sz="1800" dirty="0" smtClean="0">
                <a:latin typeface="Calibri" pitchFamily="34" charset="0"/>
                <a:cs typeface="Calibri" pitchFamily="34" charset="0"/>
              </a:rPr>
              <a:t>All appeals emanating from the Arbitral Tribunal should be handled with </a:t>
            </a:r>
            <a:r>
              <a:rPr lang="en-US" sz="1800" dirty="0" err="1" smtClean="0">
                <a:latin typeface="Calibri" pitchFamily="34" charset="0"/>
                <a:cs typeface="Calibri" pitchFamily="34" charset="0"/>
              </a:rPr>
              <a:t>despatch</a:t>
            </a:r>
            <a:r>
              <a:rPr lang="en-US" sz="1800" dirty="0" smtClean="0">
                <a:latin typeface="Calibri" pitchFamily="34" charset="0"/>
                <a:cs typeface="Calibri" pitchFamily="34" charset="0"/>
              </a:rPr>
              <a:t> by</a:t>
            </a:r>
          </a:p>
          <a:p>
            <a:pPr>
              <a:buNone/>
            </a:pPr>
            <a:r>
              <a:rPr lang="en-US" sz="1800" dirty="0" smtClean="0">
                <a:latin typeface="Calibri" pitchFamily="34" charset="0"/>
                <a:cs typeface="Calibri" pitchFamily="34" charset="0"/>
              </a:rPr>
              <a:t>the court, especially application for enforcement of Arbitral Awards. The 20 years</a:t>
            </a:r>
          </a:p>
          <a:p>
            <a:pPr>
              <a:buNone/>
            </a:pPr>
            <a:r>
              <a:rPr lang="en-US" sz="1800" dirty="0" smtClean="0">
                <a:latin typeface="Calibri" pitchFamily="34" charset="0"/>
                <a:cs typeface="Calibri" pitchFamily="34" charset="0"/>
              </a:rPr>
              <a:t>wait in the case of </a:t>
            </a:r>
            <a:r>
              <a:rPr lang="en-US" sz="1800" b="1" dirty="0" smtClean="0">
                <a:latin typeface="Calibri" pitchFamily="34" charset="0"/>
                <a:cs typeface="Calibri" pitchFamily="34" charset="0"/>
              </a:rPr>
              <a:t>NITEL V OKEKE </a:t>
            </a:r>
            <a:r>
              <a:rPr lang="en-US" sz="1800" dirty="0" smtClean="0">
                <a:latin typeface="Calibri" pitchFamily="34" charset="0"/>
                <a:cs typeface="Calibri" pitchFamily="34" charset="0"/>
              </a:rPr>
              <a:t>(Supra) for the case to be finally determine by the</a:t>
            </a:r>
          </a:p>
          <a:p>
            <a:pPr>
              <a:buNone/>
            </a:pPr>
            <a:r>
              <a:rPr lang="en-US" sz="1800" dirty="0" smtClean="0">
                <a:latin typeface="Calibri" pitchFamily="34" charset="0"/>
                <a:cs typeface="Calibri" pitchFamily="34" charset="0"/>
              </a:rPr>
              <a:t>Supreme Court leaves much to be desired. Lawyers should remember that they are </a:t>
            </a:r>
          </a:p>
          <a:p>
            <a:pPr>
              <a:buNone/>
            </a:pPr>
            <a:r>
              <a:rPr lang="en-US" sz="1800" dirty="0" smtClean="0">
                <a:latin typeface="Calibri" pitchFamily="34" charset="0"/>
                <a:cs typeface="Calibri" pitchFamily="34" charset="0"/>
              </a:rPr>
              <a:t>officers in the temple of justice and stop ill-advising their clients to challenge every</a:t>
            </a:r>
          </a:p>
          <a:p>
            <a:pPr>
              <a:buNone/>
            </a:pPr>
            <a:r>
              <a:rPr lang="en-US" sz="1800" dirty="0" smtClean="0">
                <a:latin typeface="Calibri" pitchFamily="34" charset="0"/>
                <a:cs typeface="Calibri" pitchFamily="34" charset="0"/>
              </a:rPr>
              <a:t>                        application for enforcement of Arbitral Award.</a:t>
            </a:r>
          </a:p>
          <a:p>
            <a:pPr>
              <a:buNone/>
            </a:pPr>
            <a:endParaRPr lang="en-US" sz="1800" dirty="0" smtClean="0">
              <a:latin typeface="Calibri" pitchFamily="34" charset="0"/>
              <a:cs typeface="Calibri" pitchFamily="34" charset="0"/>
            </a:endParaRPr>
          </a:p>
          <a:p>
            <a:pPr>
              <a:buNone/>
            </a:pPr>
            <a:endParaRPr lang="en-US" sz="1800" dirty="0"/>
          </a:p>
        </p:txBody>
      </p:sp>
      <p:sp>
        <p:nvSpPr>
          <p:cNvPr id="4" name="Slide Number Placeholder 3"/>
          <p:cNvSpPr>
            <a:spLocks noGrp="1"/>
          </p:cNvSpPr>
          <p:nvPr>
            <p:ph type="sldNum" sz="quarter" idx="12"/>
          </p:nvPr>
        </p:nvSpPr>
        <p:spPr/>
        <p:txBody>
          <a:bodyPr/>
          <a:lstStyle/>
          <a:p>
            <a:fld id="{ED075EB5-386C-46A8-B1D7-3F18F967DAFE}"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486400"/>
          </a:xfrm>
        </p:spPr>
        <p:txBody>
          <a:bodyPr>
            <a:noAutofit/>
          </a:bodyPr>
          <a:lstStyle/>
          <a:p>
            <a:pPr>
              <a:buNone/>
            </a:pPr>
            <a:endParaRPr lang="en-US" sz="2800" dirty="0" smtClean="0"/>
          </a:p>
          <a:p>
            <a:pPr>
              <a:buNone/>
            </a:pPr>
            <a:endParaRPr lang="en-US" sz="2800" dirty="0" smtClean="0"/>
          </a:p>
          <a:p>
            <a:pPr>
              <a:buNone/>
            </a:pPr>
            <a:r>
              <a:rPr lang="en-US" sz="2800" dirty="0" smtClean="0"/>
              <a:t>While </a:t>
            </a:r>
            <a:r>
              <a:rPr lang="en-US" sz="2800" dirty="0"/>
              <a:t>we </a:t>
            </a:r>
            <a:r>
              <a:rPr lang="en-US" sz="2800" dirty="0" smtClean="0"/>
              <a:t>wait </a:t>
            </a:r>
            <a:r>
              <a:rPr lang="en-US" sz="2800" dirty="0"/>
              <a:t>for the </a:t>
            </a:r>
            <a:r>
              <a:rPr lang="en-US" sz="2800" dirty="0" smtClean="0"/>
              <a:t>Bill on the</a:t>
            </a:r>
          </a:p>
          <a:p>
            <a:pPr>
              <a:buNone/>
            </a:pPr>
            <a:r>
              <a:rPr lang="en-US" sz="2800" dirty="0" smtClean="0"/>
              <a:t>establishment </a:t>
            </a:r>
            <a:r>
              <a:rPr lang="en-US" sz="2800" dirty="0"/>
              <a:t>of </a:t>
            </a:r>
            <a:r>
              <a:rPr lang="en-US" sz="2800" dirty="0" smtClean="0"/>
              <a:t>Arbitral Appeal Tribunals to</a:t>
            </a:r>
          </a:p>
          <a:p>
            <a:pPr>
              <a:buNone/>
            </a:pPr>
            <a:r>
              <a:rPr lang="en-US" sz="2800" dirty="0" smtClean="0"/>
              <a:t>be passed </a:t>
            </a:r>
            <a:r>
              <a:rPr lang="en-US" sz="2800" dirty="0"/>
              <a:t>into </a:t>
            </a:r>
            <a:r>
              <a:rPr lang="en-US" sz="2800" dirty="0" smtClean="0"/>
              <a:t>law, I appeal to </a:t>
            </a:r>
            <a:r>
              <a:rPr lang="en-US" sz="2800" b="1" dirty="0" smtClean="0"/>
              <a:t>Lawyers</a:t>
            </a:r>
            <a:r>
              <a:rPr lang="en-US" sz="2800" dirty="0" smtClean="0"/>
              <a:t> and</a:t>
            </a:r>
          </a:p>
          <a:p>
            <a:pPr>
              <a:buNone/>
            </a:pPr>
            <a:r>
              <a:rPr lang="en-US" sz="2800" b="1" dirty="0" smtClean="0"/>
              <a:t>ADR</a:t>
            </a:r>
            <a:r>
              <a:rPr lang="en-US" sz="2800" dirty="0" smtClean="0"/>
              <a:t> </a:t>
            </a:r>
            <a:r>
              <a:rPr lang="en-US" sz="2800" dirty="0"/>
              <a:t>users </a:t>
            </a:r>
            <a:r>
              <a:rPr lang="en-US" sz="2800" dirty="0" smtClean="0"/>
              <a:t>to embrace the ADR movement</a:t>
            </a:r>
          </a:p>
          <a:p>
            <a:pPr>
              <a:buNone/>
            </a:pPr>
            <a:r>
              <a:rPr lang="en-US" sz="2800" dirty="0" smtClean="0"/>
              <a:t>being </a:t>
            </a:r>
            <a:r>
              <a:rPr lang="en-US" sz="2800" dirty="0"/>
              <a:t>the </a:t>
            </a:r>
            <a:r>
              <a:rPr lang="en-US" sz="2800" b="1" i="1" dirty="0"/>
              <a:t>fastest </a:t>
            </a:r>
            <a:r>
              <a:rPr lang="en-US" sz="2800" b="1" i="1" dirty="0" smtClean="0"/>
              <a:t>way </a:t>
            </a:r>
            <a:r>
              <a:rPr lang="en-US" sz="2800" dirty="0" smtClean="0"/>
              <a:t>to </a:t>
            </a:r>
            <a:r>
              <a:rPr lang="en-US" sz="2800" dirty="0"/>
              <a:t>resolve </a:t>
            </a:r>
            <a:r>
              <a:rPr lang="en-US" sz="2800" dirty="0" smtClean="0"/>
              <a:t>disputes. </a:t>
            </a:r>
          </a:p>
          <a:p>
            <a:pPr>
              <a:buNone/>
            </a:pPr>
            <a:endParaRPr lang="en-US" sz="2800" dirty="0" smtClean="0"/>
          </a:p>
          <a:p>
            <a:pPr>
              <a:buNone/>
            </a:pPr>
            <a:r>
              <a:rPr lang="en-US" sz="2800" dirty="0" smtClean="0"/>
              <a:t>This </a:t>
            </a:r>
            <a:r>
              <a:rPr lang="en-US" sz="2800" b="1" dirty="0" smtClean="0"/>
              <a:t>Institute, </a:t>
            </a:r>
            <a:r>
              <a:rPr lang="en-US" sz="2800" dirty="0" smtClean="0"/>
              <a:t>on its own part, </a:t>
            </a:r>
            <a:r>
              <a:rPr lang="en-US" sz="2800" dirty="0"/>
              <a:t>should try </a:t>
            </a:r>
            <a:r>
              <a:rPr lang="en-US" sz="2800" dirty="0" smtClean="0"/>
              <a:t>to</a:t>
            </a:r>
          </a:p>
          <a:p>
            <a:pPr>
              <a:buNone/>
            </a:pPr>
            <a:r>
              <a:rPr lang="en-US" sz="2800" dirty="0" smtClean="0"/>
              <a:t>find </a:t>
            </a:r>
            <a:r>
              <a:rPr lang="en-US" sz="2800" dirty="0"/>
              <a:t>a way to reduce the cost </a:t>
            </a:r>
            <a:r>
              <a:rPr lang="en-US" sz="2800" dirty="0" smtClean="0"/>
              <a:t>of arbitration,</a:t>
            </a:r>
          </a:p>
          <a:p>
            <a:pPr>
              <a:buNone/>
            </a:pPr>
            <a:r>
              <a:rPr lang="en-US" sz="2800" dirty="0" smtClean="0"/>
              <a:t>for really </a:t>
            </a:r>
            <a:r>
              <a:rPr lang="en-US" sz="2800" dirty="0"/>
              <a:t>it ought </a:t>
            </a:r>
            <a:r>
              <a:rPr lang="en-US" sz="2800" dirty="0" smtClean="0"/>
              <a:t>to be </a:t>
            </a:r>
            <a:r>
              <a:rPr lang="en-US" sz="2800" dirty="0"/>
              <a:t>cheaper </a:t>
            </a:r>
            <a:r>
              <a:rPr lang="en-US" sz="2800" dirty="0" smtClean="0"/>
              <a:t>than</a:t>
            </a:r>
          </a:p>
          <a:p>
            <a:pPr>
              <a:buNone/>
            </a:pPr>
            <a:r>
              <a:rPr lang="en-US" sz="2800" dirty="0" smtClean="0"/>
              <a:t>litigation in court</a:t>
            </a:r>
            <a:r>
              <a:rPr lang="en-US" sz="2800" dirty="0"/>
              <a:t>.</a:t>
            </a:r>
          </a:p>
          <a:p>
            <a:pPr>
              <a:buNone/>
            </a:pPr>
            <a:endParaRPr lang="en-US" sz="2800" dirty="0" smtClean="0"/>
          </a:p>
          <a:p>
            <a:pPr>
              <a:buNone/>
            </a:pPr>
            <a:endParaRPr lang="en-US" sz="2800" dirty="0"/>
          </a:p>
        </p:txBody>
      </p:sp>
      <p:sp>
        <p:nvSpPr>
          <p:cNvPr id="4" name="Slide Number Placeholder 3"/>
          <p:cNvSpPr>
            <a:spLocks noGrp="1"/>
          </p:cNvSpPr>
          <p:nvPr>
            <p:ph type="sldNum" sz="quarter" idx="12"/>
          </p:nvPr>
        </p:nvSpPr>
        <p:spPr/>
        <p:txBody>
          <a:bodyPr/>
          <a:lstStyle/>
          <a:p>
            <a:fld id="{ED075EB5-386C-46A8-B1D7-3F18F967DAF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sz="8000" b="1" dirty="0" smtClean="0"/>
          </a:p>
          <a:p>
            <a:pPr algn="ctr">
              <a:buNone/>
            </a:pPr>
            <a:r>
              <a:rPr lang="en-US" sz="8000" b="1" dirty="0" smtClean="0"/>
              <a:t>  Thank you      </a:t>
            </a:r>
            <a:r>
              <a:rPr lang="en-US" sz="2400" dirty="0" smtClean="0"/>
              <a:t> </a:t>
            </a:r>
          </a:p>
          <a:p>
            <a:pPr algn="ctr"/>
            <a:endParaRPr lang="en-US" dirty="0" smtClean="0"/>
          </a:p>
          <a:p>
            <a:pPr algn="ctr"/>
            <a:endParaRPr lang="en-US" dirty="0" smtClean="0"/>
          </a:p>
          <a:p>
            <a:pPr lvl="8" algn="ctr">
              <a:buNone/>
            </a:pPr>
            <a:endParaRPr lang="en-US" dirty="0" smtClean="0"/>
          </a:p>
          <a:p>
            <a:pPr lvl="8" algn="ctr">
              <a:buNone/>
            </a:pPr>
            <a:endParaRPr lang="en-US" dirty="0" smtClean="0"/>
          </a:p>
          <a:p>
            <a:pPr lvl="8" algn="ctr">
              <a:buNone/>
            </a:pPr>
            <a:r>
              <a:rPr lang="en-US" dirty="0" smtClean="0"/>
              <a:t>					                    </a:t>
            </a:r>
            <a:fld id="{70778968-9E92-43D4-83F5-1F5E55A2F951}" type="slidenum">
              <a:rPr lang="en-US" smtClean="0"/>
              <a:pPr lvl="8" algn="ctr">
                <a:buNone/>
              </a:pPr>
              <a:t>18</a:t>
            </a:fld>
            <a:endParaRPr lang="en-US"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7772400" cy="1470025"/>
          </a:xfrm>
        </p:spPr>
        <p:txBody>
          <a:bodyPr>
            <a:normAutofit/>
          </a:bodyPr>
          <a:lstStyle/>
          <a:p>
            <a:pPr algn="ctr"/>
            <a:r>
              <a:rPr lang="en-US" sz="2400" b="1" dirty="0"/>
              <a:t>THE CHALLENGES FACED BY ARBITRATION AND ADR PRACTITIONERS AND USERS</a:t>
            </a:r>
            <a:r>
              <a:rPr lang="en-US" sz="2400" dirty="0"/>
              <a:t/>
            </a:r>
            <a:br>
              <a:rPr lang="en-US" sz="2400" dirty="0"/>
            </a:br>
            <a:endParaRPr lang="en-US" sz="2400" dirty="0"/>
          </a:p>
        </p:txBody>
      </p:sp>
      <p:sp>
        <p:nvSpPr>
          <p:cNvPr id="3" name="Subtitle 2"/>
          <p:cNvSpPr>
            <a:spLocks noGrp="1"/>
          </p:cNvSpPr>
          <p:nvPr>
            <p:ph type="subTitle" idx="1"/>
          </p:nvPr>
        </p:nvSpPr>
        <p:spPr>
          <a:xfrm>
            <a:off x="457200" y="990600"/>
            <a:ext cx="8458200" cy="4191000"/>
          </a:xfrm>
        </p:spPr>
        <p:txBody>
          <a:bodyPr>
            <a:normAutofit fontScale="92500" lnSpcReduction="10000"/>
          </a:bodyPr>
          <a:lstStyle/>
          <a:p>
            <a:pPr algn="just"/>
            <a:endParaRPr lang="en-US" sz="1800" dirty="0" smtClean="0">
              <a:latin typeface="Calibri" pitchFamily="34" charset="0"/>
              <a:cs typeface="Calibri" pitchFamily="34" charset="0"/>
            </a:endParaRPr>
          </a:p>
          <a:p>
            <a:pPr algn="just"/>
            <a:r>
              <a:rPr lang="en-US" sz="2800" dirty="0" smtClean="0">
                <a:latin typeface="Calibri" pitchFamily="34" charset="0"/>
                <a:cs typeface="Calibri" pitchFamily="34" charset="0"/>
              </a:rPr>
              <a:t>When a country like Nigeria has an efficient dispute resolution mechanism such as Arbitration, which is an alternative to litigation, it would result in speedy disposal of cases, decongestion of courts and will definitely attract foreign investment.</a:t>
            </a:r>
          </a:p>
          <a:p>
            <a:pPr algn="just"/>
            <a:endParaRPr lang="en-US" sz="2800" dirty="0">
              <a:latin typeface="Calibri" pitchFamily="34" charset="0"/>
              <a:cs typeface="Calibri" pitchFamily="34" charset="0"/>
            </a:endParaRPr>
          </a:p>
          <a:p>
            <a:pPr algn="just"/>
            <a:r>
              <a:rPr lang="en-US" sz="2800" dirty="0">
                <a:latin typeface="Calibri" pitchFamily="34" charset="0"/>
                <a:cs typeface="Calibri" pitchFamily="34" charset="0"/>
              </a:rPr>
              <a:t>Today in Nigeria and the rest of the world </a:t>
            </a:r>
            <a:r>
              <a:rPr lang="en-US" sz="2800" dirty="0" smtClean="0">
                <a:latin typeface="Calibri" pitchFamily="34" charset="0"/>
                <a:cs typeface="Calibri" pitchFamily="34" charset="0"/>
              </a:rPr>
              <a:t>one can </a:t>
            </a:r>
            <a:r>
              <a:rPr lang="en-US" sz="2800" dirty="0">
                <a:latin typeface="Calibri" pitchFamily="34" charset="0"/>
                <a:cs typeface="Calibri" pitchFamily="34" charset="0"/>
              </a:rPr>
              <a:t>hardly find a contract that does </a:t>
            </a:r>
            <a:r>
              <a:rPr lang="en-US" sz="2800">
                <a:latin typeface="Calibri" pitchFamily="34" charset="0"/>
                <a:cs typeface="Calibri" pitchFamily="34" charset="0"/>
              </a:rPr>
              <a:t>not </a:t>
            </a:r>
            <a:r>
              <a:rPr lang="en-US" sz="2800" smtClean="0">
                <a:latin typeface="Calibri" pitchFamily="34" charset="0"/>
                <a:cs typeface="Calibri" pitchFamily="34" charset="0"/>
              </a:rPr>
              <a:t>include </a:t>
            </a:r>
            <a:r>
              <a:rPr lang="en-US" sz="2800" dirty="0">
                <a:latin typeface="Calibri" pitchFamily="34" charset="0"/>
                <a:cs typeface="Calibri" pitchFamily="34" charset="0"/>
              </a:rPr>
              <a:t>an arbitration </a:t>
            </a:r>
            <a:r>
              <a:rPr lang="en-US" sz="2800" dirty="0" smtClean="0">
                <a:latin typeface="Calibri" pitchFamily="34" charset="0"/>
                <a:cs typeface="Calibri" pitchFamily="34" charset="0"/>
              </a:rPr>
              <a:t>clause, particularly in commercial disputes because of the advantages.</a:t>
            </a:r>
          </a:p>
          <a:p>
            <a:pPr algn="just"/>
            <a:endParaRPr lang="en-US" sz="1800" dirty="0"/>
          </a:p>
          <a:p>
            <a:endParaRPr lang="en-US" sz="1800" dirty="0"/>
          </a:p>
        </p:txBody>
      </p:sp>
      <p:sp>
        <p:nvSpPr>
          <p:cNvPr id="4" name="Slide Number Placeholder 3"/>
          <p:cNvSpPr>
            <a:spLocks noGrp="1"/>
          </p:cNvSpPr>
          <p:nvPr>
            <p:ph type="sldNum" sz="quarter" idx="12"/>
          </p:nvPr>
        </p:nvSpPr>
        <p:spPr/>
        <p:txBody>
          <a:bodyPr/>
          <a:lstStyle/>
          <a:p>
            <a:fld id="{ED075EB5-386C-46A8-B1D7-3F18F967DAFE}"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229600" cy="4525963"/>
          </a:xfrm>
        </p:spPr>
        <p:txBody>
          <a:bodyPr/>
          <a:lstStyle/>
          <a:p>
            <a:pPr algn="just">
              <a:buNone/>
            </a:pPr>
            <a:r>
              <a:rPr lang="en-US" sz="2400" dirty="0" smtClean="0">
                <a:latin typeface="Calibri" pitchFamily="34" charset="0"/>
                <a:cs typeface="Calibri" pitchFamily="34" charset="0"/>
              </a:rPr>
              <a:t>These advantages are:</a:t>
            </a:r>
          </a:p>
          <a:p>
            <a:pPr algn="just">
              <a:buNone/>
            </a:pPr>
            <a:r>
              <a:rPr lang="en-US" sz="2400" dirty="0" smtClean="0">
                <a:latin typeface="Calibri" pitchFamily="34" charset="0"/>
                <a:cs typeface="Calibri" pitchFamily="34" charset="0"/>
              </a:rPr>
              <a:t> </a:t>
            </a:r>
          </a:p>
          <a:p>
            <a:pPr lvl="0" algn="just">
              <a:buFont typeface="Wingdings" pitchFamily="2" charset="2"/>
              <a:buChar char="v"/>
            </a:pPr>
            <a:r>
              <a:rPr lang="en-US" sz="2400" b="1" dirty="0" smtClean="0">
                <a:latin typeface="Calibri" pitchFamily="34" charset="0"/>
                <a:cs typeface="Calibri" pitchFamily="34" charset="0"/>
              </a:rPr>
              <a:t> SPEED</a:t>
            </a:r>
            <a:endParaRPr lang="en-US" sz="2400" dirty="0" smtClean="0">
              <a:latin typeface="Calibri" pitchFamily="34" charset="0"/>
              <a:cs typeface="Calibri" pitchFamily="34" charset="0"/>
            </a:endParaRPr>
          </a:p>
          <a:p>
            <a:pPr lvl="0" algn="just">
              <a:buFont typeface="Wingdings" pitchFamily="2" charset="2"/>
              <a:buChar char="v"/>
            </a:pPr>
            <a:r>
              <a:rPr lang="en-US" sz="2400" b="1" dirty="0" smtClean="0">
                <a:latin typeface="Calibri" pitchFamily="34" charset="0"/>
                <a:cs typeface="Calibri" pitchFamily="34" charset="0"/>
              </a:rPr>
              <a:t> EFFICIENCY </a:t>
            </a:r>
            <a:r>
              <a:rPr lang="en-US" sz="2400" dirty="0" smtClean="0">
                <a:latin typeface="Calibri" pitchFamily="34" charset="0"/>
                <a:cs typeface="Calibri" pitchFamily="34" charset="0"/>
              </a:rPr>
              <a:t>and </a:t>
            </a:r>
            <a:r>
              <a:rPr lang="en-US" sz="2400" b="1" dirty="0" smtClean="0">
                <a:latin typeface="Calibri" pitchFamily="34" charset="0"/>
                <a:cs typeface="Calibri" pitchFamily="34" charset="0"/>
              </a:rPr>
              <a:t>FLEXIBILITY</a:t>
            </a:r>
          </a:p>
          <a:p>
            <a:pPr lvl="0" algn="just">
              <a:buFont typeface="Wingdings" pitchFamily="2" charset="2"/>
              <a:buChar char="v"/>
            </a:pPr>
            <a:r>
              <a:rPr lang="en-US" sz="2400" b="1" dirty="0" smtClean="0">
                <a:latin typeface="Calibri" pitchFamily="34" charset="0"/>
                <a:cs typeface="Calibri" pitchFamily="34" charset="0"/>
              </a:rPr>
              <a:t> LESS  COMPLICATED</a:t>
            </a:r>
          </a:p>
          <a:p>
            <a:pPr lvl="0" algn="just">
              <a:buFont typeface="Wingdings" pitchFamily="2" charset="2"/>
              <a:buChar char="v"/>
            </a:pPr>
            <a:r>
              <a:rPr lang="en-US" sz="2400" b="1" dirty="0" smtClean="0">
                <a:latin typeface="Calibri" pitchFamily="34" charset="0"/>
                <a:cs typeface="Calibri" pitchFamily="34" charset="0"/>
              </a:rPr>
              <a:t> LESS EXPENSIVE</a:t>
            </a:r>
          </a:p>
          <a:p>
            <a:pPr lvl="0" algn="just">
              <a:buFont typeface="Wingdings" pitchFamily="2" charset="2"/>
              <a:buChar char="v"/>
            </a:pPr>
            <a:r>
              <a:rPr lang="en-US" sz="2400" b="1" dirty="0" smtClean="0">
                <a:latin typeface="Calibri" pitchFamily="34" charset="0"/>
                <a:cs typeface="Calibri" pitchFamily="34" charset="0"/>
              </a:rPr>
              <a:t> PRIVATE AND CONFIDENTIAL</a:t>
            </a:r>
          </a:p>
          <a:p>
            <a:pPr lvl="0" algn="just">
              <a:buFont typeface="Wingdings" pitchFamily="2" charset="2"/>
              <a:buChar char="v"/>
            </a:pPr>
            <a:r>
              <a:rPr lang="en-US" sz="2400" b="1" dirty="0" smtClean="0">
                <a:latin typeface="Calibri" pitchFamily="34" charset="0"/>
                <a:cs typeface="Calibri" pitchFamily="34" charset="0"/>
              </a:rPr>
              <a:t> FINALITY </a:t>
            </a:r>
            <a:r>
              <a:rPr lang="en-US" sz="2400" dirty="0" smtClean="0">
                <a:latin typeface="Calibri" pitchFamily="34" charset="0"/>
                <a:cs typeface="Calibri" pitchFamily="34" charset="0"/>
              </a:rPr>
              <a:t>of </a:t>
            </a:r>
            <a:r>
              <a:rPr lang="en-US" sz="2400" b="1" dirty="0" smtClean="0">
                <a:latin typeface="Calibri" pitchFamily="34" charset="0"/>
                <a:cs typeface="Calibri" pitchFamily="34" charset="0"/>
              </a:rPr>
              <a:t>THE Award</a:t>
            </a:r>
            <a:r>
              <a:rPr lang="en-US" sz="2400" dirty="0" smtClean="0">
                <a:latin typeface="Calibri" pitchFamily="34" charset="0"/>
                <a:cs typeface="Calibri" pitchFamily="34" charset="0"/>
              </a:rPr>
              <a:t>. </a:t>
            </a:r>
          </a:p>
          <a:p>
            <a:pPr lvl="1">
              <a:buNone/>
            </a:pPr>
            <a:endParaRPr lang="en-US"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Autofit/>
          </a:bodyPr>
          <a:lstStyle/>
          <a:p>
            <a:pPr algn="just">
              <a:buNone/>
            </a:pPr>
            <a:endParaRPr lang="en-US" sz="1900" dirty="0" smtClean="0">
              <a:latin typeface="Calibri" pitchFamily="34" charset="0"/>
              <a:cs typeface="Calibri" pitchFamily="34" charset="0"/>
            </a:endParaRPr>
          </a:p>
          <a:p>
            <a:pPr algn="just">
              <a:buNone/>
            </a:pPr>
            <a:r>
              <a:rPr lang="en-US" sz="1900" dirty="0" smtClean="0">
                <a:latin typeface="Calibri" pitchFamily="34" charset="0"/>
                <a:cs typeface="Calibri" pitchFamily="34" charset="0"/>
              </a:rPr>
              <a:t>As a result of the </a:t>
            </a:r>
            <a:r>
              <a:rPr lang="en-US" sz="1900" b="1" dirty="0" smtClean="0">
                <a:latin typeface="Calibri" pitchFamily="34" charset="0"/>
                <a:cs typeface="Calibri" pitchFamily="34" charset="0"/>
              </a:rPr>
              <a:t>FINALITY OF AN AWARD</a:t>
            </a:r>
            <a:r>
              <a:rPr lang="en-US" sz="1900" dirty="0" smtClean="0">
                <a:latin typeface="Calibri" pitchFamily="34" charset="0"/>
                <a:cs typeface="Calibri" pitchFamily="34" charset="0"/>
              </a:rPr>
              <a:t>, a party cannot appeal the decision</a:t>
            </a:r>
          </a:p>
          <a:p>
            <a:pPr algn="just">
              <a:buNone/>
            </a:pPr>
            <a:r>
              <a:rPr lang="en-US" sz="1900" dirty="0" smtClean="0">
                <a:latin typeface="Calibri" pitchFamily="34" charset="0"/>
                <a:cs typeface="Calibri" pitchFamily="34" charset="0"/>
              </a:rPr>
              <a:t>of the Tribunal. For instance, in the High Court, the case is simply assigned to a</a:t>
            </a:r>
          </a:p>
          <a:p>
            <a:pPr algn="just">
              <a:buNone/>
            </a:pPr>
            <a:r>
              <a:rPr lang="en-US" sz="1900" dirty="0" smtClean="0">
                <a:latin typeface="Calibri" pitchFamily="34" charset="0"/>
                <a:cs typeface="Calibri" pitchFamily="34" charset="0"/>
              </a:rPr>
              <a:t>court or Judge. Parties are not in control of the Judge. In Arbitration however,</a:t>
            </a:r>
          </a:p>
          <a:p>
            <a:pPr algn="just">
              <a:buNone/>
            </a:pPr>
            <a:r>
              <a:rPr lang="en-US" sz="1900" dirty="0" smtClean="0">
                <a:latin typeface="Calibri" pitchFamily="34" charset="0"/>
                <a:cs typeface="Calibri" pitchFamily="34" charset="0"/>
              </a:rPr>
              <a:t>parties choose their Judge, so to say, so can’t complain against the decision of</a:t>
            </a:r>
          </a:p>
          <a:p>
            <a:pPr algn="just">
              <a:buNone/>
            </a:pPr>
            <a:r>
              <a:rPr lang="en-US" sz="1900" dirty="0" smtClean="0">
                <a:latin typeface="Calibri" pitchFamily="34" charset="0"/>
                <a:cs typeface="Calibri" pitchFamily="34" charset="0"/>
              </a:rPr>
              <a:t>their Judge</a:t>
            </a:r>
            <a:r>
              <a:rPr lang="en-US" sz="1050" dirty="0" smtClean="0">
                <a:latin typeface="Calibri" pitchFamily="34" charset="0"/>
                <a:cs typeface="Calibri" pitchFamily="34" charset="0"/>
              </a:rPr>
              <a:t>.</a:t>
            </a:r>
          </a:p>
          <a:p>
            <a:pPr algn="just">
              <a:buNone/>
            </a:pPr>
            <a:endParaRPr lang="en-US" sz="400" dirty="0" smtClean="0">
              <a:latin typeface="Calibri" pitchFamily="34" charset="0"/>
              <a:cs typeface="Calibri" pitchFamily="34" charset="0"/>
            </a:endParaRPr>
          </a:p>
          <a:p>
            <a:pPr algn="just">
              <a:buNone/>
            </a:pPr>
            <a:r>
              <a:rPr lang="en-US" sz="1900" b="1" dirty="0" smtClean="0">
                <a:latin typeface="Calibri" pitchFamily="34" charset="0"/>
                <a:cs typeface="Calibri" pitchFamily="34" charset="0"/>
              </a:rPr>
              <a:t>CHALLENGES FACED BY ARBITRATION</a:t>
            </a:r>
          </a:p>
          <a:p>
            <a:pPr algn="just">
              <a:buNone/>
            </a:pPr>
            <a:endParaRPr lang="en-US" sz="300" dirty="0" smtClean="0">
              <a:latin typeface="Calibri" pitchFamily="34" charset="0"/>
              <a:cs typeface="Calibri" pitchFamily="34" charset="0"/>
            </a:endParaRPr>
          </a:p>
          <a:p>
            <a:pPr algn="just">
              <a:buNone/>
            </a:pPr>
            <a:r>
              <a:rPr lang="en-US" sz="1900" dirty="0" smtClean="0">
                <a:latin typeface="Calibri" pitchFamily="34" charset="0"/>
                <a:cs typeface="Calibri" pitchFamily="34" charset="0"/>
              </a:rPr>
              <a:t>Now </a:t>
            </a:r>
            <a:r>
              <a:rPr lang="en-US" sz="1900" dirty="0">
                <a:latin typeface="Calibri" pitchFamily="34" charset="0"/>
                <a:cs typeface="Calibri" pitchFamily="34" charset="0"/>
              </a:rPr>
              <a:t>lets look at the challenges </a:t>
            </a:r>
            <a:r>
              <a:rPr lang="en-US" sz="1900" dirty="0" smtClean="0">
                <a:latin typeface="Calibri" pitchFamily="34" charset="0"/>
                <a:cs typeface="Calibri" pitchFamily="34" charset="0"/>
              </a:rPr>
              <a:t>faced </a:t>
            </a:r>
            <a:r>
              <a:rPr lang="en-US" sz="1900" dirty="0">
                <a:latin typeface="Calibri" pitchFamily="34" charset="0"/>
                <a:cs typeface="Calibri" pitchFamily="34" charset="0"/>
              </a:rPr>
              <a:t>in Arbitration today </a:t>
            </a:r>
            <a:r>
              <a:rPr lang="en-US" sz="1900" dirty="0" smtClean="0">
                <a:latin typeface="Calibri" pitchFamily="34" charset="0"/>
                <a:cs typeface="Calibri" pitchFamily="34" charset="0"/>
              </a:rPr>
              <a:t>that is making</a:t>
            </a:r>
          </a:p>
          <a:p>
            <a:pPr algn="just">
              <a:buNone/>
            </a:pPr>
            <a:r>
              <a:rPr lang="en-US" sz="1900" dirty="0" smtClean="0">
                <a:latin typeface="Calibri" pitchFamily="34" charset="0"/>
                <a:cs typeface="Calibri" pitchFamily="34" charset="0"/>
              </a:rPr>
              <a:t>Arbitration almost less effective than </a:t>
            </a:r>
            <a:r>
              <a:rPr lang="en-US" sz="1900" dirty="0">
                <a:latin typeface="Calibri" pitchFamily="34" charset="0"/>
                <a:cs typeface="Calibri" pitchFamily="34" charset="0"/>
              </a:rPr>
              <a:t>litigation in the Court room</a:t>
            </a:r>
            <a:r>
              <a:rPr lang="en-US" sz="1900" dirty="0" smtClean="0">
                <a:latin typeface="Calibri" pitchFamily="34" charset="0"/>
                <a:cs typeface="Calibri" pitchFamily="34" charset="0"/>
              </a:rPr>
              <a:t>.</a:t>
            </a:r>
          </a:p>
          <a:p>
            <a:pPr algn="just">
              <a:buNone/>
            </a:pPr>
            <a:endParaRPr lang="en-US" sz="400" dirty="0" smtClean="0">
              <a:latin typeface="Calibri" pitchFamily="34" charset="0"/>
              <a:cs typeface="Calibri" pitchFamily="34" charset="0"/>
            </a:endParaRPr>
          </a:p>
          <a:p>
            <a:pPr algn="just">
              <a:buNone/>
            </a:pPr>
            <a:r>
              <a:rPr lang="en-US" sz="1900" b="1" dirty="0" smtClean="0">
                <a:latin typeface="Calibri" pitchFamily="34" charset="0"/>
                <a:cs typeface="Calibri" pitchFamily="34" charset="0"/>
              </a:rPr>
              <a:t>FINALITY OF THE AWARD</a:t>
            </a:r>
          </a:p>
          <a:p>
            <a:pPr algn="just">
              <a:buNone/>
            </a:pPr>
            <a:endParaRPr lang="en-US" sz="200" b="1" dirty="0" smtClean="0">
              <a:latin typeface="Calibri" pitchFamily="34" charset="0"/>
              <a:cs typeface="Calibri" pitchFamily="34" charset="0"/>
            </a:endParaRPr>
          </a:p>
          <a:p>
            <a:pPr algn="just">
              <a:buNone/>
            </a:pPr>
            <a:r>
              <a:rPr lang="en-US" sz="1900" dirty="0" smtClean="0">
                <a:latin typeface="Calibri" pitchFamily="34" charset="0"/>
                <a:cs typeface="Calibri" pitchFamily="34" charset="0"/>
              </a:rPr>
              <a:t>Let </a:t>
            </a:r>
            <a:r>
              <a:rPr lang="en-US" sz="1900" dirty="0">
                <a:latin typeface="Calibri" pitchFamily="34" charset="0"/>
                <a:cs typeface="Calibri" pitchFamily="34" charset="0"/>
              </a:rPr>
              <a:t>me start by saying that sadly </a:t>
            </a:r>
            <a:r>
              <a:rPr lang="en-US" sz="1900" dirty="0" smtClean="0">
                <a:latin typeface="Calibri" pitchFamily="34" charset="0"/>
                <a:cs typeface="Calibri" pitchFamily="34" charset="0"/>
              </a:rPr>
              <a:t>the </a:t>
            </a:r>
            <a:r>
              <a:rPr lang="en-US" sz="1900" dirty="0">
                <a:latin typeface="Calibri" pitchFamily="34" charset="0"/>
                <a:cs typeface="Calibri" pitchFamily="34" charset="0"/>
              </a:rPr>
              <a:t>biggest </a:t>
            </a:r>
            <a:r>
              <a:rPr lang="en-US" sz="1900" dirty="0" smtClean="0">
                <a:latin typeface="Calibri" pitchFamily="34" charset="0"/>
                <a:cs typeface="Calibri" pitchFamily="34" charset="0"/>
              </a:rPr>
              <a:t>advantage of Arbitration is</a:t>
            </a:r>
          </a:p>
          <a:p>
            <a:pPr algn="just">
              <a:buNone/>
            </a:pPr>
            <a:r>
              <a:rPr lang="en-US" sz="1900" dirty="0" smtClean="0">
                <a:latin typeface="Calibri" pitchFamily="34" charset="0"/>
                <a:cs typeface="Calibri" pitchFamily="34" charset="0"/>
              </a:rPr>
              <a:t>also it’s biggest disadvantage, </a:t>
            </a:r>
            <a:r>
              <a:rPr lang="en-US" sz="1900" dirty="0" err="1">
                <a:latin typeface="Calibri" pitchFamily="34" charset="0"/>
                <a:cs typeface="Calibri" pitchFamily="34" charset="0"/>
              </a:rPr>
              <a:t>i.e</a:t>
            </a:r>
            <a:r>
              <a:rPr lang="en-US" sz="1900" dirty="0">
                <a:latin typeface="Calibri" pitchFamily="34" charset="0"/>
                <a:cs typeface="Calibri" pitchFamily="34" charset="0"/>
              </a:rPr>
              <a:t> the </a:t>
            </a:r>
            <a:r>
              <a:rPr lang="en-US" sz="1900" dirty="0" smtClean="0">
                <a:latin typeface="Calibri" pitchFamily="34" charset="0"/>
                <a:cs typeface="Calibri" pitchFamily="34" charset="0"/>
              </a:rPr>
              <a:t>FINALITY OF </a:t>
            </a:r>
            <a:r>
              <a:rPr lang="en-US" sz="1900" dirty="0">
                <a:latin typeface="Calibri" pitchFamily="34" charset="0"/>
                <a:cs typeface="Calibri" pitchFamily="34" charset="0"/>
              </a:rPr>
              <a:t>THE AWARD. So if </a:t>
            </a:r>
            <a:r>
              <a:rPr lang="en-US" sz="1900" dirty="0" smtClean="0">
                <a:latin typeface="Calibri" pitchFamily="34" charset="0"/>
                <a:cs typeface="Calibri" pitchFamily="34" charset="0"/>
              </a:rPr>
              <a:t>a party</a:t>
            </a:r>
          </a:p>
          <a:p>
            <a:pPr algn="just">
              <a:buNone/>
            </a:pPr>
            <a:r>
              <a:rPr lang="en-US" sz="1900" dirty="0" smtClean="0">
                <a:latin typeface="Calibri" pitchFamily="34" charset="0"/>
                <a:cs typeface="Calibri" pitchFamily="34" charset="0"/>
              </a:rPr>
              <a:t>Appeared before an Arbitral Tribunal </a:t>
            </a:r>
            <a:r>
              <a:rPr lang="en-US" sz="1900" dirty="0">
                <a:latin typeface="Calibri" pitchFamily="34" charset="0"/>
                <a:cs typeface="Calibri" pitchFamily="34" charset="0"/>
              </a:rPr>
              <a:t>that is </a:t>
            </a:r>
            <a:r>
              <a:rPr lang="en-US" sz="1900" b="1" dirty="0">
                <a:latin typeface="Calibri" pitchFamily="34" charset="0"/>
                <a:cs typeface="Calibri" pitchFamily="34" charset="0"/>
              </a:rPr>
              <a:t>Corrupt</a:t>
            </a:r>
            <a:r>
              <a:rPr lang="en-US" sz="1900" dirty="0">
                <a:latin typeface="Calibri" pitchFamily="34" charset="0"/>
                <a:cs typeface="Calibri" pitchFamily="34" charset="0"/>
              </a:rPr>
              <a:t> </a:t>
            </a:r>
            <a:r>
              <a:rPr lang="en-US" sz="1900" dirty="0" smtClean="0">
                <a:latin typeface="Calibri" pitchFamily="34" charset="0"/>
                <a:cs typeface="Calibri" pitchFamily="34" charset="0"/>
              </a:rPr>
              <a:t>or </a:t>
            </a:r>
            <a:r>
              <a:rPr lang="en-US" sz="1900" b="1" dirty="0" smtClean="0">
                <a:latin typeface="Calibri" pitchFamily="34" charset="0"/>
                <a:cs typeface="Calibri" pitchFamily="34" charset="0"/>
              </a:rPr>
              <a:t>Incompetent</a:t>
            </a:r>
            <a:r>
              <a:rPr lang="en-US" sz="1900" dirty="0" smtClean="0">
                <a:latin typeface="Calibri" pitchFamily="34" charset="0"/>
                <a:cs typeface="Calibri" pitchFamily="34" charset="0"/>
              </a:rPr>
              <a:t> he is stuck </a:t>
            </a:r>
          </a:p>
          <a:p>
            <a:pPr algn="just">
              <a:buNone/>
            </a:pPr>
            <a:r>
              <a:rPr lang="en-US" sz="1900" dirty="0" smtClean="0">
                <a:latin typeface="Calibri" pitchFamily="34" charset="0"/>
                <a:cs typeface="Calibri" pitchFamily="34" charset="0"/>
              </a:rPr>
              <a:t>with their decision, except he knows the few exceptions to have the said decision </a:t>
            </a:r>
          </a:p>
          <a:p>
            <a:pPr algn="just">
              <a:buNone/>
            </a:pPr>
            <a:r>
              <a:rPr lang="en-US" sz="1900" dirty="0" smtClean="0">
                <a:latin typeface="Calibri" pitchFamily="34" charset="0"/>
                <a:cs typeface="Calibri" pitchFamily="34" charset="0"/>
              </a:rPr>
              <a:t>or award remedied or set aside. Now, some institutions or jurisdictions provide</a:t>
            </a:r>
          </a:p>
          <a:p>
            <a:pPr algn="just">
              <a:buNone/>
            </a:pPr>
            <a:r>
              <a:rPr lang="en-US" sz="1900" dirty="0" smtClean="0">
                <a:latin typeface="Calibri" pitchFamily="34" charset="0"/>
                <a:cs typeface="Calibri" pitchFamily="34" charset="0"/>
              </a:rPr>
              <a:t>avenues for a party to appeal</a:t>
            </a:r>
            <a:r>
              <a:rPr lang="en-US" sz="1900" dirty="0">
                <a:latin typeface="Calibri" pitchFamily="34" charset="0"/>
                <a:cs typeface="Calibri" pitchFamily="34" charset="0"/>
              </a:rPr>
              <a:t>. </a:t>
            </a:r>
            <a:endParaRPr lang="en-US" sz="1900" dirty="0" smtClean="0">
              <a:latin typeface="Calibri" pitchFamily="34" charset="0"/>
              <a:cs typeface="Calibri" pitchFamily="34" charset="0"/>
            </a:endParaRPr>
          </a:p>
          <a:p>
            <a:pPr algn="just">
              <a:buNone/>
            </a:pPr>
            <a:endParaRPr lang="en-US" sz="1900" dirty="0" smtClean="0">
              <a:latin typeface="Calibri" pitchFamily="34" charset="0"/>
              <a:cs typeface="Calibri" pitchFamily="34" charset="0"/>
            </a:endParaRPr>
          </a:p>
          <a:p>
            <a:pPr algn="just">
              <a:buNone/>
            </a:pPr>
            <a:endParaRPr lang="en-US" sz="1900"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ED075EB5-386C-46A8-B1D7-3F18F967DAF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458200" cy="5715000"/>
          </a:xfrm>
        </p:spPr>
        <p:txBody>
          <a:bodyPr>
            <a:noAutofit/>
          </a:bodyPr>
          <a:lstStyle/>
          <a:p>
            <a:pPr algn="just">
              <a:buNone/>
            </a:pPr>
            <a:r>
              <a:rPr lang="en-US" sz="2400" dirty="0" smtClean="0">
                <a:latin typeface="Calibri" pitchFamily="34" charset="0"/>
                <a:cs typeface="Calibri" pitchFamily="34" charset="0"/>
              </a:rPr>
              <a:t>Many institutions and jurisdictions in their effort to remedy the </a:t>
            </a:r>
          </a:p>
          <a:p>
            <a:pPr algn="just">
              <a:buNone/>
            </a:pPr>
            <a:r>
              <a:rPr lang="en-US" sz="2400" dirty="0" smtClean="0">
                <a:latin typeface="Calibri" pitchFamily="34" charset="0"/>
                <a:cs typeface="Calibri" pitchFamily="34" charset="0"/>
              </a:rPr>
              <a:t>challenges now have Appellate Arbitral Tribunal e.g. Singapore, </a:t>
            </a:r>
          </a:p>
          <a:p>
            <a:pPr algn="just">
              <a:buNone/>
            </a:pPr>
            <a:r>
              <a:rPr lang="en-US" sz="2400" dirty="0" smtClean="0">
                <a:latin typeface="Calibri" pitchFamily="34" charset="0"/>
                <a:cs typeface="Calibri" pitchFamily="34" charset="0"/>
              </a:rPr>
              <a:t>where an aggrieved party can </a:t>
            </a:r>
            <a:r>
              <a:rPr lang="en-US" sz="2400" b="1" dirty="0" smtClean="0">
                <a:latin typeface="Calibri" pitchFamily="34" charset="0"/>
                <a:cs typeface="Calibri" pitchFamily="34" charset="0"/>
              </a:rPr>
              <a:t>Appeal to the Appellate </a:t>
            </a:r>
          </a:p>
          <a:p>
            <a:pPr algn="just">
              <a:buNone/>
            </a:pPr>
            <a:r>
              <a:rPr lang="en-US" sz="2400" b="1" dirty="0" smtClean="0">
                <a:latin typeface="Calibri" pitchFamily="34" charset="0"/>
                <a:cs typeface="Calibri" pitchFamily="34" charset="0"/>
              </a:rPr>
              <a:t>Arbitral Tribunal of the Institution</a:t>
            </a:r>
            <a:r>
              <a:rPr lang="en-US" sz="2400" dirty="0" smtClean="0">
                <a:latin typeface="Calibri" pitchFamily="34" charset="0"/>
                <a:cs typeface="Calibri" pitchFamily="34" charset="0"/>
              </a:rPr>
              <a:t>. This does not mean going to </a:t>
            </a:r>
          </a:p>
          <a:p>
            <a:pPr algn="just">
              <a:buNone/>
            </a:pPr>
            <a:r>
              <a:rPr lang="en-US" sz="2400" dirty="0" smtClean="0">
                <a:latin typeface="Calibri" pitchFamily="34" charset="0"/>
                <a:cs typeface="Calibri" pitchFamily="34" charset="0"/>
              </a:rPr>
              <a:t>Court but to appeal to the Institution to annul the Award. What </a:t>
            </a:r>
          </a:p>
          <a:p>
            <a:pPr algn="just">
              <a:buNone/>
            </a:pPr>
            <a:r>
              <a:rPr lang="en-US" sz="2400" dirty="0" smtClean="0">
                <a:latin typeface="Calibri" pitchFamily="34" charset="0"/>
                <a:cs typeface="Calibri" pitchFamily="34" charset="0"/>
              </a:rPr>
              <a:t>this means is that the Arbitral Tribunal sits to hear the parties </a:t>
            </a:r>
          </a:p>
          <a:p>
            <a:pPr algn="just">
              <a:buNone/>
            </a:pPr>
            <a:r>
              <a:rPr lang="en-US" sz="2400" dirty="0" smtClean="0">
                <a:latin typeface="Calibri" pitchFamily="34" charset="0"/>
                <a:cs typeface="Calibri" pitchFamily="34" charset="0"/>
              </a:rPr>
              <a:t>grievance and if they find that the award is not correct or that the</a:t>
            </a:r>
          </a:p>
          <a:p>
            <a:pPr algn="just">
              <a:buNone/>
            </a:pPr>
            <a:r>
              <a:rPr lang="en-US" sz="2400" dirty="0" smtClean="0">
                <a:latin typeface="Calibri" pitchFamily="34" charset="0"/>
                <a:cs typeface="Calibri" pitchFamily="34" charset="0"/>
              </a:rPr>
              <a:t>aggrieved party has been shortchanged in anyway, then that</a:t>
            </a:r>
          </a:p>
          <a:p>
            <a:pPr algn="just">
              <a:buNone/>
            </a:pPr>
            <a:r>
              <a:rPr lang="en-US" sz="2400" dirty="0" smtClean="0">
                <a:latin typeface="Calibri" pitchFamily="34" charset="0"/>
                <a:cs typeface="Calibri" pitchFamily="34" charset="0"/>
              </a:rPr>
              <a:t>Award will be set aside or annulled.</a:t>
            </a:r>
          </a:p>
          <a:p>
            <a:pPr algn="just">
              <a:buNone/>
            </a:pPr>
            <a:endParaRPr lang="en-US" sz="2400" b="1" dirty="0" smtClean="0">
              <a:latin typeface="Calibri" pitchFamily="34" charset="0"/>
              <a:cs typeface="Calibri" pitchFamily="34" charset="0"/>
            </a:endParaRPr>
          </a:p>
          <a:p>
            <a:pPr algn="just">
              <a:buNone/>
            </a:pPr>
            <a:r>
              <a:rPr lang="en-US" sz="2400" dirty="0" smtClean="0">
                <a:latin typeface="Calibri" pitchFamily="34" charset="0"/>
                <a:cs typeface="Calibri" pitchFamily="34" charset="0"/>
              </a:rPr>
              <a:t>This is definitely, faster than appealing to the court, as the appeal </a:t>
            </a:r>
          </a:p>
          <a:p>
            <a:pPr algn="just">
              <a:buNone/>
            </a:pPr>
            <a:r>
              <a:rPr lang="en-US" sz="2400" dirty="0" smtClean="0">
                <a:latin typeface="Calibri" pitchFamily="34" charset="0"/>
                <a:cs typeface="Calibri" pitchFamily="34" charset="0"/>
              </a:rPr>
              <a:t>may eventually get to the Supreme Court.</a:t>
            </a:r>
          </a:p>
          <a:p>
            <a:pPr algn="just">
              <a:buNone/>
            </a:pP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 </a:t>
            </a:r>
          </a:p>
        </p:txBody>
      </p:sp>
      <p:sp>
        <p:nvSpPr>
          <p:cNvPr id="4" name="Slide Number Placeholder 3"/>
          <p:cNvSpPr>
            <a:spLocks noGrp="1"/>
          </p:cNvSpPr>
          <p:nvPr>
            <p:ph type="sldNum" sz="quarter" idx="12"/>
          </p:nvPr>
        </p:nvSpPr>
        <p:spPr/>
        <p:txBody>
          <a:bodyPr/>
          <a:lstStyle/>
          <a:p>
            <a:fld id="{ED075EB5-386C-46A8-B1D7-3F18F967DAFE}"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8077200" cy="5105400"/>
          </a:xfrm>
        </p:spPr>
        <p:txBody>
          <a:bodyPr>
            <a:noAutofit/>
          </a:bodyPr>
          <a:lstStyle/>
          <a:p>
            <a:pPr algn="just">
              <a:buNone/>
            </a:pPr>
            <a:endParaRPr lang="en-US" sz="2400" dirty="0" smtClean="0">
              <a:latin typeface="Calibri" pitchFamily="34" charset="0"/>
              <a:cs typeface="Calibri" pitchFamily="34" charset="0"/>
            </a:endParaRPr>
          </a:p>
          <a:p>
            <a:pPr algn="just">
              <a:buNone/>
            </a:pPr>
            <a:r>
              <a:rPr lang="en-US" sz="2400" dirty="0" smtClean="0">
                <a:latin typeface="Calibri" pitchFamily="34" charset="0"/>
                <a:cs typeface="Calibri" pitchFamily="34" charset="0"/>
              </a:rPr>
              <a:t>Article 46 of the </a:t>
            </a:r>
            <a:r>
              <a:rPr lang="en-US" sz="2400" dirty="0" err="1" smtClean="0">
                <a:latin typeface="Calibri" pitchFamily="34" charset="0"/>
                <a:cs typeface="Calibri" pitchFamily="34" charset="0"/>
              </a:rPr>
              <a:t>Bergene</a:t>
            </a:r>
            <a:r>
              <a:rPr lang="en-US" sz="2400" dirty="0" smtClean="0">
                <a:latin typeface="Calibri" pitchFamily="34" charset="0"/>
                <a:cs typeface="Calibri" pitchFamily="34" charset="0"/>
              </a:rPr>
              <a:t> International Arbitration Center </a:t>
            </a:r>
          </a:p>
          <a:p>
            <a:pPr algn="just">
              <a:buNone/>
            </a:pPr>
            <a:r>
              <a:rPr lang="en-US" sz="2400" dirty="0" smtClean="0">
                <a:latin typeface="Calibri" pitchFamily="34" charset="0"/>
                <a:cs typeface="Calibri" pitchFamily="34" charset="0"/>
              </a:rPr>
              <a:t>provides for Appellate Arbitral Tribunal. ICSID (World Bank)</a:t>
            </a:r>
          </a:p>
          <a:p>
            <a:pPr algn="just">
              <a:buNone/>
            </a:pPr>
            <a:r>
              <a:rPr lang="en-US" sz="2400" dirty="0" smtClean="0">
                <a:latin typeface="Calibri" pitchFamily="34" charset="0"/>
                <a:cs typeface="Calibri" pitchFamily="34" charset="0"/>
              </a:rPr>
              <a:t>also provides for that. </a:t>
            </a:r>
            <a:r>
              <a:rPr lang="en-US" dirty="0" smtClean="0"/>
              <a:t>In May, 2022, the Senate</a:t>
            </a:r>
          </a:p>
          <a:p>
            <a:pPr algn="just">
              <a:buNone/>
            </a:pPr>
            <a:r>
              <a:rPr lang="en-US" dirty="0" smtClean="0"/>
              <a:t>passed The Arbitration and Mediation Bill,</a:t>
            </a:r>
          </a:p>
          <a:p>
            <a:pPr algn="just">
              <a:buNone/>
            </a:pPr>
            <a:r>
              <a:rPr lang="en-US" dirty="0" smtClean="0"/>
              <a:t>2022</a:t>
            </a:r>
            <a:r>
              <a:rPr lang="en-US" sz="2400" dirty="0" smtClean="0">
                <a:latin typeface="Calibri" pitchFamily="34" charset="0"/>
                <a:cs typeface="Calibri" pitchFamily="34" charset="0"/>
              </a:rPr>
              <a:t>, so Nigeria will not be left out when it becomes an Act,</a:t>
            </a:r>
          </a:p>
          <a:p>
            <a:pPr algn="just">
              <a:buNone/>
            </a:pPr>
            <a:r>
              <a:rPr lang="en-US" sz="2400" dirty="0" smtClean="0">
                <a:latin typeface="Calibri" pitchFamily="34" charset="0"/>
                <a:cs typeface="Calibri" pitchFamily="34" charset="0"/>
              </a:rPr>
              <a:t>as section 56 of the Bill also provides for the Appellate system</a:t>
            </a:r>
          </a:p>
          <a:p>
            <a:pPr algn="just">
              <a:buNone/>
            </a:pPr>
            <a:r>
              <a:rPr lang="en-US" sz="2400" dirty="0" smtClean="0">
                <a:latin typeface="Calibri" pitchFamily="34" charset="0"/>
                <a:cs typeface="Calibri" pitchFamily="34" charset="0"/>
              </a:rPr>
              <a:t>where another set of Arbitrators are appointed to review the</a:t>
            </a:r>
          </a:p>
          <a:p>
            <a:pPr algn="just">
              <a:buNone/>
            </a:pPr>
            <a:r>
              <a:rPr lang="en-US" sz="2400" dirty="0" smtClean="0">
                <a:latin typeface="Calibri" pitchFamily="34" charset="0"/>
                <a:cs typeface="Calibri" pitchFamily="34" charset="0"/>
              </a:rPr>
              <a:t>“offensive” Award. This is the greatest answer to the</a:t>
            </a:r>
          </a:p>
          <a:p>
            <a:pPr algn="just">
              <a:buNone/>
            </a:pPr>
            <a:r>
              <a:rPr lang="en-US" sz="2400" dirty="0" smtClean="0">
                <a:latin typeface="Calibri" pitchFamily="34" charset="0"/>
                <a:cs typeface="Calibri" pitchFamily="34" charset="0"/>
              </a:rPr>
              <a:t>challenges in Arbitration. This is one of the ways we can</a:t>
            </a:r>
          </a:p>
          <a:p>
            <a:pPr algn="just">
              <a:buNone/>
            </a:pPr>
            <a:r>
              <a:rPr lang="en-US" sz="2400" dirty="0" smtClean="0">
                <a:latin typeface="Calibri" pitchFamily="34" charset="0"/>
                <a:cs typeface="Calibri" pitchFamily="34" charset="0"/>
              </a:rPr>
              <a:t>remedy / enforce an Award </a:t>
            </a:r>
            <a:r>
              <a:rPr lang="en-US" sz="2400" dirty="0" err="1" smtClean="0">
                <a:latin typeface="Calibri" pitchFamily="34" charset="0"/>
                <a:cs typeface="Calibri" pitchFamily="34" charset="0"/>
              </a:rPr>
              <a:t>timeously</a:t>
            </a:r>
            <a:r>
              <a:rPr lang="en-US" sz="2400" dirty="0" smtClean="0">
                <a:latin typeface="Calibri" pitchFamily="34" charset="0"/>
                <a:cs typeface="Calibri" pitchFamily="34" charset="0"/>
              </a:rPr>
              <a:t>. </a:t>
            </a:r>
          </a:p>
          <a:p>
            <a:pPr algn="just">
              <a:buNone/>
            </a:pPr>
            <a:endParaRPr lang="en-US" sz="2400" dirty="0" smtClean="0">
              <a:latin typeface="Calibri" pitchFamily="34" charset="0"/>
              <a:cs typeface="Calibri" pitchFamily="34" charset="0"/>
            </a:endParaRPr>
          </a:p>
          <a:p>
            <a:pPr algn="just">
              <a:buNone/>
            </a:pPr>
            <a:endParaRPr lang="en-US" sz="2400"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229600" cy="5410200"/>
          </a:xfrm>
        </p:spPr>
        <p:txBody>
          <a:bodyPr>
            <a:noAutofit/>
          </a:bodyPr>
          <a:lstStyle/>
          <a:p>
            <a:pPr algn="just">
              <a:buNone/>
            </a:pPr>
            <a:r>
              <a:rPr lang="en-US" sz="2000" b="1" dirty="0" smtClean="0">
                <a:latin typeface="Calibri" pitchFamily="34" charset="0"/>
                <a:cs typeface="Calibri" pitchFamily="34" charset="0"/>
              </a:rPr>
              <a:t>ANTI ARBITRATION INJUNCTIONS</a:t>
            </a:r>
            <a:r>
              <a:rPr lang="en-US" sz="2000" dirty="0" smtClean="0">
                <a:latin typeface="Calibri" pitchFamily="34" charset="0"/>
                <a:cs typeface="Calibri" pitchFamily="34" charset="0"/>
              </a:rPr>
              <a:t> </a:t>
            </a:r>
          </a:p>
          <a:p>
            <a:pPr algn="just">
              <a:buNone/>
            </a:pPr>
            <a:endParaRPr lang="en-US" sz="2000" b="1" dirty="0" smtClean="0">
              <a:latin typeface="Calibri" pitchFamily="34" charset="0"/>
              <a:cs typeface="Calibri" pitchFamily="34" charset="0"/>
            </a:endParaRPr>
          </a:p>
          <a:p>
            <a:pPr algn="just">
              <a:buNone/>
            </a:pPr>
            <a:r>
              <a:rPr lang="en-US" sz="2000" dirty="0" smtClean="0">
                <a:latin typeface="Calibri" pitchFamily="34" charset="0"/>
                <a:cs typeface="Calibri" pitchFamily="34" charset="0"/>
              </a:rPr>
              <a:t>Another challenge is Anti Arbitration Injunction. Lawyers, including Senior</a:t>
            </a:r>
          </a:p>
          <a:p>
            <a:pPr algn="just">
              <a:buNone/>
            </a:pPr>
            <a:r>
              <a:rPr lang="en-US" sz="2000" dirty="0" smtClean="0">
                <a:latin typeface="Calibri" pitchFamily="34" charset="0"/>
                <a:cs typeface="Calibri" pitchFamily="34" charset="0"/>
              </a:rPr>
              <a:t>Lawyers, ill-advise their client to challenge any award, no matter how well it</a:t>
            </a:r>
          </a:p>
          <a:p>
            <a:pPr algn="just">
              <a:buNone/>
            </a:pPr>
            <a:r>
              <a:rPr lang="en-US" sz="2000" dirty="0" smtClean="0">
                <a:latin typeface="Calibri" pitchFamily="34" charset="0"/>
                <a:cs typeface="Calibri" pitchFamily="34" charset="0"/>
              </a:rPr>
              <a:t>is written or how correct. </a:t>
            </a:r>
          </a:p>
          <a:p>
            <a:pPr algn="just">
              <a:buNone/>
            </a:pPr>
            <a:endParaRPr lang="en-US" sz="2000" dirty="0" smtClean="0">
              <a:latin typeface="Calibri" pitchFamily="34" charset="0"/>
              <a:cs typeface="Calibri" pitchFamily="34" charset="0"/>
            </a:endParaRPr>
          </a:p>
          <a:p>
            <a:pPr algn="just">
              <a:buNone/>
            </a:pPr>
            <a:r>
              <a:rPr lang="en-US" sz="2000" b="1" dirty="0" smtClean="0">
                <a:latin typeface="Calibri" pitchFamily="34" charset="0"/>
                <a:cs typeface="Calibri" pitchFamily="34" charset="0"/>
              </a:rPr>
              <a:t>DIFFICULTY IN ENFORCEMENT OF AN AWARD</a:t>
            </a:r>
          </a:p>
          <a:p>
            <a:pPr algn="just">
              <a:buNone/>
            </a:pPr>
            <a:endParaRPr lang="en-US" sz="2000" b="1" dirty="0" smtClean="0">
              <a:latin typeface="Calibri" pitchFamily="34" charset="0"/>
              <a:cs typeface="Calibri" pitchFamily="34" charset="0"/>
            </a:endParaRPr>
          </a:p>
          <a:p>
            <a:pPr>
              <a:buNone/>
            </a:pPr>
            <a:r>
              <a:rPr lang="en-US" sz="2000" dirty="0" smtClean="0">
                <a:latin typeface="Calibri" pitchFamily="34" charset="0"/>
                <a:cs typeface="Calibri" pitchFamily="34" charset="0"/>
              </a:rPr>
              <a:t>Another challenge, I dare say the greatest challenge, is to enforce an Award</a:t>
            </a:r>
          </a:p>
          <a:p>
            <a:pPr>
              <a:buNone/>
            </a:pPr>
            <a:r>
              <a:rPr lang="en-US" sz="2000" dirty="0" smtClean="0">
                <a:latin typeface="Calibri" pitchFamily="34" charset="0"/>
                <a:cs typeface="Calibri" pitchFamily="34" charset="0"/>
              </a:rPr>
              <a:t>against a Nigerian party. It’s the worst thing one can encounter and that</a:t>
            </a:r>
          </a:p>
          <a:p>
            <a:pPr>
              <a:buNone/>
            </a:pPr>
            <a:r>
              <a:rPr lang="en-US" sz="2000" dirty="0" smtClean="0">
                <a:latin typeface="Calibri" pitchFamily="34" charset="0"/>
                <a:cs typeface="Calibri" pitchFamily="34" charset="0"/>
              </a:rPr>
              <a:t>makes arbitration not interesting for people who would want to have the</a:t>
            </a:r>
          </a:p>
          <a:p>
            <a:pPr>
              <a:buNone/>
            </a:pPr>
            <a:r>
              <a:rPr lang="en-US" sz="2000" dirty="0" smtClean="0">
                <a:latin typeface="Calibri" pitchFamily="34" charset="0"/>
                <a:cs typeface="Calibri" pitchFamily="34" charset="0"/>
              </a:rPr>
              <a:t>Seat of Arbitration sited in Nigeria. If a party enters the Court for</a:t>
            </a:r>
          </a:p>
          <a:p>
            <a:pPr>
              <a:buNone/>
            </a:pPr>
            <a:r>
              <a:rPr lang="en-US" sz="2000" dirty="0" smtClean="0">
                <a:latin typeface="Calibri" pitchFamily="34" charset="0"/>
                <a:cs typeface="Calibri" pitchFamily="34" charset="0"/>
              </a:rPr>
              <a:t>enforcement, he gets immediate recognition under the New York</a:t>
            </a:r>
          </a:p>
          <a:p>
            <a:pPr>
              <a:buNone/>
            </a:pPr>
            <a:r>
              <a:rPr lang="en-US" sz="2000" dirty="0" smtClean="0">
                <a:latin typeface="Calibri" pitchFamily="34" charset="0"/>
                <a:cs typeface="Calibri" pitchFamily="34" charset="0"/>
              </a:rPr>
              <a:t>Convention, 1958, but when he begins the real enforcement which will</a:t>
            </a:r>
          </a:p>
          <a:p>
            <a:pPr>
              <a:buNone/>
            </a:pPr>
            <a:r>
              <a:rPr lang="en-US" sz="2000" dirty="0" smtClean="0">
                <a:latin typeface="Calibri" pitchFamily="34" charset="0"/>
                <a:cs typeface="Calibri" pitchFamily="34" charset="0"/>
              </a:rPr>
              <a:t>include garnishee orders, it will get to the Supreme Court.</a:t>
            </a:r>
            <a:endParaRPr lang="en-US" sz="2000" b="1" dirty="0" smtClean="0">
              <a:latin typeface="Calibri" pitchFamily="34" charset="0"/>
              <a:cs typeface="Calibri" pitchFamily="34" charset="0"/>
            </a:endParaRPr>
          </a:p>
          <a:p>
            <a:pPr algn="just">
              <a:buNone/>
            </a:pPr>
            <a:endParaRPr lang="en-US" sz="2000" dirty="0" smtClean="0">
              <a:latin typeface="Calibri" pitchFamily="34" charset="0"/>
              <a:cs typeface="Calibri" pitchFamily="34" charset="0"/>
            </a:endParaRPr>
          </a:p>
          <a:p>
            <a:pPr algn="just">
              <a:buNone/>
            </a:pPr>
            <a:r>
              <a:rPr lang="en-US" sz="2000" dirty="0" smtClean="0">
                <a:latin typeface="Calibri" pitchFamily="34" charset="0"/>
                <a:cs typeface="Calibri" pitchFamily="34" charset="0"/>
              </a:rPr>
              <a:t> </a:t>
            </a:r>
          </a:p>
          <a:p>
            <a:pPr algn="just">
              <a:buNone/>
            </a:pPr>
            <a:endParaRPr lang="en-US" sz="2000" dirty="0"/>
          </a:p>
        </p:txBody>
      </p:sp>
      <p:sp>
        <p:nvSpPr>
          <p:cNvPr id="3" name="Slide Number Placeholder 2"/>
          <p:cNvSpPr>
            <a:spLocks noGrp="1"/>
          </p:cNvSpPr>
          <p:nvPr>
            <p:ph type="sldNum" sz="quarter" idx="12"/>
          </p:nvPr>
        </p:nvSpPr>
        <p:spPr/>
        <p:txBody>
          <a:bodyPr/>
          <a:lstStyle/>
          <a:p>
            <a:fld id="{ED075EB5-386C-46A8-B1D7-3F18F967DAF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400800"/>
          </a:xfrm>
        </p:spPr>
        <p:txBody>
          <a:bodyPr>
            <a:normAutofit fontScale="55000" lnSpcReduction="20000"/>
          </a:bodyPr>
          <a:lstStyle/>
          <a:p>
            <a:pPr algn="just">
              <a:buNone/>
            </a:pPr>
            <a:endParaRPr lang="en-US" sz="5500" b="1" dirty="0" smtClean="0">
              <a:latin typeface="Calibri" pitchFamily="34" charset="0"/>
              <a:cs typeface="Calibri" pitchFamily="34" charset="0"/>
            </a:endParaRPr>
          </a:p>
          <a:p>
            <a:pPr algn="just">
              <a:buNone/>
            </a:pPr>
            <a:r>
              <a:rPr lang="en-US" sz="5500" b="1" dirty="0" smtClean="0">
                <a:latin typeface="Calibri" pitchFamily="34" charset="0"/>
                <a:cs typeface="Calibri" pitchFamily="34" charset="0"/>
              </a:rPr>
              <a:t>CONDUCT OF THE ARBITRATOR(S)</a:t>
            </a:r>
          </a:p>
          <a:p>
            <a:pPr algn="just">
              <a:buNone/>
            </a:pPr>
            <a:endParaRPr lang="en-US" sz="2000" dirty="0" smtClean="0">
              <a:latin typeface="Calibri" pitchFamily="34" charset="0"/>
              <a:cs typeface="Calibri" pitchFamily="34" charset="0"/>
            </a:endParaRPr>
          </a:p>
          <a:p>
            <a:pPr algn="just">
              <a:buNone/>
            </a:pPr>
            <a:r>
              <a:rPr lang="en-US" sz="5500" dirty="0" smtClean="0">
                <a:latin typeface="Calibri" pitchFamily="34" charset="0"/>
                <a:cs typeface="Calibri" pitchFamily="34" charset="0"/>
              </a:rPr>
              <a:t>Presently where an Arbitrator has </a:t>
            </a:r>
            <a:r>
              <a:rPr lang="en-US" sz="5500" dirty="0" err="1" smtClean="0">
                <a:latin typeface="Calibri" pitchFamily="34" charset="0"/>
                <a:cs typeface="Calibri" pitchFamily="34" charset="0"/>
              </a:rPr>
              <a:t>misconducted</a:t>
            </a:r>
            <a:endParaRPr lang="en-US" sz="5500" dirty="0" smtClean="0">
              <a:latin typeface="Calibri" pitchFamily="34" charset="0"/>
              <a:cs typeface="Calibri" pitchFamily="34" charset="0"/>
            </a:endParaRPr>
          </a:p>
          <a:p>
            <a:pPr algn="just">
              <a:buNone/>
            </a:pPr>
            <a:r>
              <a:rPr lang="en-US" sz="5500" dirty="0" smtClean="0">
                <a:latin typeface="Calibri" pitchFamily="34" charset="0"/>
                <a:cs typeface="Calibri" pitchFamily="34" charset="0"/>
              </a:rPr>
              <a:t>himself, or where the arbitral proceedings or</a:t>
            </a:r>
          </a:p>
          <a:p>
            <a:pPr algn="just">
              <a:buNone/>
            </a:pPr>
            <a:r>
              <a:rPr lang="en-US" sz="5500" dirty="0" smtClean="0">
                <a:latin typeface="Calibri" pitchFamily="34" charset="0"/>
                <a:cs typeface="Calibri" pitchFamily="34" charset="0"/>
              </a:rPr>
              <a:t>Award, has been improperly procured, the court</a:t>
            </a:r>
          </a:p>
          <a:p>
            <a:pPr algn="just">
              <a:buNone/>
            </a:pPr>
            <a:r>
              <a:rPr lang="en-US" sz="5500" dirty="0" smtClean="0">
                <a:latin typeface="Calibri" pitchFamily="34" charset="0"/>
                <a:cs typeface="Calibri" pitchFamily="34" charset="0"/>
              </a:rPr>
              <a:t>may on application of a party set aside the Award.</a:t>
            </a:r>
          </a:p>
          <a:p>
            <a:pPr algn="just">
              <a:buNone/>
            </a:pPr>
            <a:r>
              <a:rPr lang="en-US" sz="5500" dirty="0" smtClean="0">
                <a:latin typeface="Calibri" pitchFamily="34" charset="0"/>
                <a:cs typeface="Calibri" pitchFamily="34" charset="0"/>
              </a:rPr>
              <a:t>See Sec. (30) (1), 30(2) ACA.</a:t>
            </a:r>
          </a:p>
          <a:p>
            <a:pPr algn="just">
              <a:buNone/>
            </a:pPr>
            <a:endParaRPr lang="en-US" sz="2900" dirty="0" smtClean="0">
              <a:latin typeface="Calibri" pitchFamily="34" charset="0"/>
              <a:cs typeface="Calibri" pitchFamily="34" charset="0"/>
            </a:endParaRPr>
          </a:p>
          <a:p>
            <a:pPr algn="just">
              <a:buNone/>
            </a:pPr>
            <a:r>
              <a:rPr lang="en-US" sz="5500" dirty="0" smtClean="0">
                <a:latin typeface="Calibri" pitchFamily="34" charset="0"/>
                <a:cs typeface="Calibri" pitchFamily="34" charset="0"/>
              </a:rPr>
              <a:t>“An arbitrator who has </a:t>
            </a:r>
            <a:r>
              <a:rPr lang="en-US" sz="5500" dirty="0" err="1" smtClean="0">
                <a:latin typeface="Calibri" pitchFamily="34" charset="0"/>
                <a:cs typeface="Calibri" pitchFamily="34" charset="0"/>
              </a:rPr>
              <a:t>misconducted</a:t>
            </a:r>
            <a:r>
              <a:rPr lang="en-US" sz="5500" dirty="0" smtClean="0">
                <a:latin typeface="Calibri" pitchFamily="34" charset="0"/>
                <a:cs typeface="Calibri" pitchFamily="34" charset="0"/>
              </a:rPr>
              <a:t> himself may</a:t>
            </a:r>
          </a:p>
          <a:p>
            <a:pPr algn="just">
              <a:buNone/>
            </a:pPr>
            <a:r>
              <a:rPr lang="en-US" sz="5500" dirty="0" smtClean="0">
                <a:latin typeface="Calibri" pitchFamily="34" charset="0"/>
                <a:cs typeface="Calibri" pitchFamily="34" charset="0"/>
              </a:rPr>
              <a:t>on the application of any party be REMOVED by</a:t>
            </a:r>
          </a:p>
          <a:p>
            <a:pPr algn="just">
              <a:buNone/>
            </a:pPr>
            <a:r>
              <a:rPr lang="en-US" sz="5500" dirty="0" smtClean="0">
                <a:latin typeface="Calibri" pitchFamily="34" charset="0"/>
                <a:cs typeface="Calibri" pitchFamily="34" charset="0"/>
              </a:rPr>
              <a:t>the court. i.e. </a:t>
            </a:r>
            <a:r>
              <a:rPr lang="en-US" sz="5500" b="1" dirty="0" smtClean="0">
                <a:latin typeface="Calibri" pitchFamily="34" charset="0"/>
                <a:cs typeface="Calibri" pitchFamily="34" charset="0"/>
              </a:rPr>
              <a:t>High Court of a State, Federal</a:t>
            </a:r>
          </a:p>
          <a:p>
            <a:pPr algn="just">
              <a:buNone/>
            </a:pPr>
            <a:r>
              <a:rPr lang="en-US" sz="5500" b="1" dirty="0" smtClean="0">
                <a:latin typeface="Calibri" pitchFamily="34" charset="0"/>
                <a:cs typeface="Calibri" pitchFamily="34" charset="0"/>
              </a:rPr>
              <a:t>High Court or High Court of the Federal Capital </a:t>
            </a:r>
          </a:p>
          <a:p>
            <a:pPr algn="just">
              <a:buNone/>
            </a:pPr>
            <a:r>
              <a:rPr lang="en-US" sz="5500" b="1" dirty="0" smtClean="0">
                <a:latin typeface="Calibri" pitchFamily="34" charset="0"/>
                <a:cs typeface="Calibri" pitchFamily="34" charset="0"/>
              </a:rPr>
              <a:t>Territory, Abuja.</a:t>
            </a:r>
            <a:endParaRPr lang="en-US" sz="2900" dirty="0" smtClean="0">
              <a:latin typeface="Calibri" pitchFamily="34" charset="0"/>
              <a:cs typeface="Calibri" pitchFamily="34" charset="0"/>
            </a:endParaRPr>
          </a:p>
          <a:p>
            <a:pPr>
              <a:buNone/>
            </a:pPr>
            <a:endParaRPr lang="en-US" dirty="0"/>
          </a:p>
        </p:txBody>
      </p:sp>
      <p:sp>
        <p:nvSpPr>
          <p:cNvPr id="4" name="Slide Number Placeholder 3"/>
          <p:cNvSpPr>
            <a:spLocks noGrp="1"/>
          </p:cNvSpPr>
          <p:nvPr>
            <p:ph type="sldNum" sz="quarter" idx="12"/>
          </p:nvPr>
        </p:nvSpPr>
        <p:spPr/>
        <p:txBody>
          <a:bodyPr/>
          <a:lstStyle/>
          <a:p>
            <a:fld id="{ED075EB5-386C-46A8-B1D7-3F18F967DAF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867400"/>
          </a:xfrm>
        </p:spPr>
        <p:txBody>
          <a:bodyPr>
            <a:noAutofit/>
          </a:bodyPr>
          <a:lstStyle/>
          <a:p>
            <a:pPr algn="just">
              <a:buNone/>
            </a:pPr>
            <a:r>
              <a:rPr lang="en-US" sz="2000" b="1" dirty="0" smtClean="0">
                <a:latin typeface="Calibri" pitchFamily="34" charset="0"/>
                <a:cs typeface="Calibri" pitchFamily="34" charset="0"/>
              </a:rPr>
              <a:t>LIMITATION PERIOD FOR COMMENCEMENT OF ENFORCEMENT PROCEEDINGS</a:t>
            </a:r>
            <a:endParaRPr lang="en-US" sz="2000" dirty="0" smtClean="0">
              <a:latin typeface="Calibri" pitchFamily="34" charset="0"/>
              <a:cs typeface="Calibri" pitchFamily="34" charset="0"/>
            </a:endParaRPr>
          </a:p>
          <a:p>
            <a:pPr algn="just">
              <a:buNone/>
            </a:pPr>
            <a:endParaRPr lang="en-US" sz="400" b="1" dirty="0" smtClean="0">
              <a:latin typeface="Calibri" pitchFamily="34" charset="0"/>
              <a:cs typeface="Calibri" pitchFamily="34" charset="0"/>
            </a:endParaRPr>
          </a:p>
          <a:p>
            <a:pPr algn="just">
              <a:buNone/>
            </a:pPr>
            <a:r>
              <a:rPr lang="en-US" sz="2000" b="1" dirty="0" smtClean="0">
                <a:latin typeface="Calibri" pitchFamily="34" charset="0"/>
                <a:cs typeface="Calibri" pitchFamily="34" charset="0"/>
              </a:rPr>
              <a:t>SECTION 8 (1)(d)</a:t>
            </a:r>
            <a:r>
              <a:rPr lang="en-US" sz="2000" dirty="0" smtClean="0">
                <a:latin typeface="Calibri" pitchFamily="34" charset="0"/>
                <a:cs typeface="Calibri" pitchFamily="34" charset="0"/>
              </a:rPr>
              <a:t> of the Limitation Law of Lagos State (with similar provisions in</a:t>
            </a:r>
          </a:p>
          <a:p>
            <a:pPr algn="just">
              <a:buNone/>
            </a:pPr>
            <a:r>
              <a:rPr lang="en-US" sz="2000" dirty="0" smtClean="0">
                <a:latin typeface="Calibri" pitchFamily="34" charset="0"/>
                <a:cs typeface="Calibri" pitchFamily="34" charset="0"/>
              </a:rPr>
              <a:t>the Limitation Laws of other States of the Federation) provides that every</a:t>
            </a:r>
          </a:p>
          <a:p>
            <a:pPr algn="just">
              <a:buNone/>
            </a:pPr>
            <a:r>
              <a:rPr lang="en-US" sz="2000" dirty="0" smtClean="0">
                <a:latin typeface="Calibri" pitchFamily="34" charset="0"/>
                <a:cs typeface="Calibri" pitchFamily="34" charset="0"/>
              </a:rPr>
              <a:t>application to enforce an arbitral award must be brought within 6 years from</a:t>
            </a:r>
          </a:p>
          <a:p>
            <a:pPr algn="just">
              <a:buNone/>
            </a:pPr>
            <a:r>
              <a:rPr lang="en-US" sz="2000" dirty="0" smtClean="0">
                <a:latin typeface="Calibri" pitchFamily="34" charset="0"/>
                <a:cs typeface="Calibri" pitchFamily="34" charset="0"/>
              </a:rPr>
              <a:t>the date the cause of action accrued. </a:t>
            </a:r>
          </a:p>
          <a:p>
            <a:pPr algn="just">
              <a:buNone/>
            </a:pPr>
            <a:endParaRPr lang="en-US" sz="400" dirty="0" smtClean="0">
              <a:latin typeface="Calibri" pitchFamily="34" charset="0"/>
              <a:cs typeface="Calibri" pitchFamily="34" charset="0"/>
            </a:endParaRPr>
          </a:p>
          <a:p>
            <a:pPr algn="just">
              <a:buNone/>
            </a:pPr>
            <a:r>
              <a:rPr lang="en-US" sz="2000" dirty="0" smtClean="0">
                <a:latin typeface="Calibri" pitchFamily="34" charset="0"/>
                <a:cs typeface="Calibri" pitchFamily="34" charset="0"/>
              </a:rPr>
              <a:t>The questions that arise </a:t>
            </a:r>
            <a:r>
              <a:rPr lang="en-US" sz="2000" dirty="0" err="1" smtClean="0">
                <a:latin typeface="Calibri" pitchFamily="34" charset="0"/>
                <a:cs typeface="Calibri" pitchFamily="34" charset="0"/>
              </a:rPr>
              <a:t>therefrom</a:t>
            </a:r>
            <a:r>
              <a:rPr lang="en-US" sz="2000" dirty="0" smtClean="0">
                <a:latin typeface="Calibri" pitchFamily="34" charset="0"/>
                <a:cs typeface="Calibri" pitchFamily="34" charset="0"/>
              </a:rPr>
              <a:t> are:</a:t>
            </a:r>
          </a:p>
          <a:p>
            <a:pPr algn="just">
              <a:buNone/>
            </a:pPr>
            <a:endParaRPr lang="en-US" sz="300" dirty="0" smtClean="0">
              <a:latin typeface="Calibri" pitchFamily="34" charset="0"/>
              <a:cs typeface="Calibri" pitchFamily="34" charset="0"/>
            </a:endParaRPr>
          </a:p>
          <a:p>
            <a:pPr lvl="0" algn="just">
              <a:buFont typeface="Wingdings" pitchFamily="2" charset="2"/>
              <a:buChar char="v"/>
            </a:pPr>
            <a:r>
              <a:rPr lang="en-US" sz="2000" dirty="0" smtClean="0">
                <a:latin typeface="Calibri" pitchFamily="34" charset="0"/>
                <a:cs typeface="Calibri" pitchFamily="34" charset="0"/>
              </a:rPr>
              <a:t>When will the six years period start to run? </a:t>
            </a:r>
          </a:p>
          <a:p>
            <a:pPr lvl="0" algn="just">
              <a:buFont typeface="Wingdings" pitchFamily="2" charset="2"/>
              <a:buChar char="v"/>
            </a:pPr>
            <a:r>
              <a:rPr lang="en-US" sz="2000" dirty="0" smtClean="0">
                <a:latin typeface="Calibri" pitchFamily="34" charset="0"/>
                <a:cs typeface="Calibri" pitchFamily="34" charset="0"/>
              </a:rPr>
              <a:t>Is it from the date of accrual of the original cause of action, or from the date of the arbitral award?</a:t>
            </a:r>
          </a:p>
          <a:p>
            <a:pPr lvl="0" algn="just">
              <a:buNone/>
            </a:pPr>
            <a:endParaRPr lang="en-US" sz="100" dirty="0" smtClean="0">
              <a:latin typeface="Calibri" pitchFamily="34" charset="0"/>
              <a:cs typeface="Calibri" pitchFamily="34" charset="0"/>
            </a:endParaRPr>
          </a:p>
          <a:p>
            <a:pPr lvl="0" algn="just">
              <a:buNone/>
            </a:pPr>
            <a:r>
              <a:rPr lang="en-US" sz="2000" dirty="0" smtClean="0">
                <a:latin typeface="Calibri" pitchFamily="34" charset="0"/>
                <a:cs typeface="Calibri" pitchFamily="34" charset="0"/>
              </a:rPr>
              <a:t>The implication is that a party cannot successfully bring an action for the</a:t>
            </a:r>
          </a:p>
          <a:p>
            <a:pPr lvl="0" algn="just">
              <a:buNone/>
            </a:pPr>
            <a:r>
              <a:rPr lang="en-US" sz="2000" dirty="0" smtClean="0">
                <a:latin typeface="Calibri" pitchFamily="34" charset="0"/>
                <a:cs typeface="Calibri" pitchFamily="34" charset="0"/>
              </a:rPr>
              <a:t>enforcement of an arbitral award outside the statutory six years limit. It follows</a:t>
            </a:r>
          </a:p>
          <a:p>
            <a:pPr lvl="0" algn="just">
              <a:buNone/>
            </a:pPr>
            <a:r>
              <a:rPr lang="en-US" sz="2000" dirty="0" smtClean="0">
                <a:latin typeface="Calibri" pitchFamily="34" charset="0"/>
                <a:cs typeface="Calibri" pitchFamily="34" charset="0"/>
              </a:rPr>
              <a:t>therefore that the </a:t>
            </a:r>
            <a:r>
              <a:rPr lang="en-US" sz="2000" b="1" dirty="0" smtClean="0">
                <a:latin typeface="Calibri" pitchFamily="34" charset="0"/>
                <a:cs typeface="Calibri" pitchFamily="34" charset="0"/>
              </a:rPr>
              <a:t>“Scott V Avery”</a:t>
            </a:r>
            <a:r>
              <a:rPr lang="en-US" sz="2000" dirty="0" smtClean="0">
                <a:latin typeface="Calibri" pitchFamily="34" charset="0"/>
                <a:cs typeface="Calibri" pitchFamily="34" charset="0"/>
              </a:rPr>
              <a:t> clause should be inserted in every</a:t>
            </a:r>
          </a:p>
          <a:p>
            <a:pPr lvl="0" algn="just">
              <a:buNone/>
            </a:pPr>
            <a:r>
              <a:rPr lang="en-US" sz="2000" dirty="0" smtClean="0">
                <a:latin typeface="Calibri" pitchFamily="34" charset="0"/>
                <a:cs typeface="Calibri" pitchFamily="34" charset="0"/>
              </a:rPr>
              <a:t>arbitration agreement to postpone time from running until when an Arbitral</a:t>
            </a:r>
          </a:p>
          <a:p>
            <a:pPr lvl="0" algn="just">
              <a:buNone/>
            </a:pPr>
            <a:r>
              <a:rPr lang="en-US" sz="2000" dirty="0" smtClean="0">
                <a:latin typeface="Calibri" pitchFamily="34" charset="0"/>
                <a:cs typeface="Calibri" pitchFamily="34" charset="0"/>
              </a:rPr>
              <a:t>Award is made. An Arbitral Award is said to be made on the date it is published</a:t>
            </a:r>
          </a:p>
          <a:p>
            <a:pPr lvl="0" algn="just">
              <a:buNone/>
            </a:pPr>
            <a:r>
              <a:rPr lang="en-US" sz="2000" dirty="0" smtClean="0">
                <a:latin typeface="Calibri" pitchFamily="34" charset="0"/>
                <a:cs typeface="Calibri" pitchFamily="34" charset="0"/>
              </a:rPr>
              <a:t>to the</a:t>
            </a:r>
            <a:r>
              <a:rPr lang="en-US" sz="2000" b="1" dirty="0" smtClean="0">
                <a:latin typeface="Calibri" pitchFamily="34" charset="0"/>
                <a:cs typeface="Calibri" pitchFamily="34" charset="0"/>
              </a:rPr>
              <a:t> PARTIES.</a:t>
            </a:r>
          </a:p>
          <a:p>
            <a:pPr lvl="0" algn="just">
              <a:buNone/>
            </a:pPr>
            <a:endParaRPr lang="en-US" sz="2000" dirty="0" smtClean="0">
              <a:latin typeface="Calibri" pitchFamily="34" charset="0"/>
              <a:cs typeface="Calibri" pitchFamily="34" charset="0"/>
            </a:endParaRPr>
          </a:p>
          <a:p>
            <a:pPr lvl="0" algn="just">
              <a:buNone/>
            </a:pPr>
            <a:endParaRPr lang="en-US" sz="2000" dirty="0" smtClean="0">
              <a:latin typeface="Calibri" pitchFamily="34" charset="0"/>
              <a:cs typeface="Calibri" pitchFamily="34" charset="0"/>
            </a:endParaRPr>
          </a:p>
          <a:p>
            <a:pPr algn="just">
              <a:buNone/>
            </a:pPr>
            <a:endParaRPr lang="en-US" sz="2000" dirty="0" smtClean="0"/>
          </a:p>
          <a:p>
            <a:pPr algn="just">
              <a:buNone/>
            </a:pPr>
            <a:endParaRPr lang="en-US" sz="2000" dirty="0"/>
          </a:p>
          <a:p>
            <a:pPr algn="just">
              <a:buNone/>
            </a:pPr>
            <a:endParaRPr lang="en-US" sz="2000" dirty="0"/>
          </a:p>
        </p:txBody>
      </p:sp>
      <p:sp>
        <p:nvSpPr>
          <p:cNvPr id="4" name="Slide Number Placeholder 3"/>
          <p:cNvSpPr>
            <a:spLocks noGrp="1"/>
          </p:cNvSpPr>
          <p:nvPr>
            <p:ph type="sldNum" sz="quarter" idx="12"/>
          </p:nvPr>
        </p:nvSpPr>
        <p:spPr/>
        <p:txBody>
          <a:bodyPr/>
          <a:lstStyle/>
          <a:p>
            <a:fld id="{ED075EB5-386C-46A8-B1D7-3F18F967DAFE}"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872</TotalTime>
  <Words>1656</Words>
  <Application>Microsoft Office PowerPoint</Application>
  <PresentationFormat>On-screen Show (4:3)</PresentationFormat>
  <Paragraphs>240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Slide 1</vt:lpstr>
      <vt:lpstr>THE CHALLENGES FACED BY ARBITRATION AND ADR PRACTITIONERS AND USERS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CHALLENGES FACED BY ARBITRATION AND ADR PRACTITIONERS AND USERS</dc:title>
  <dc:creator>Corona_Virus</dc:creator>
  <cp:lastModifiedBy>Corona_Virus</cp:lastModifiedBy>
  <cp:revision>191</cp:revision>
  <dcterms:created xsi:type="dcterms:W3CDTF">2022-11-10T13:32:22Z</dcterms:created>
  <dcterms:modified xsi:type="dcterms:W3CDTF">2022-11-19T19:05:18Z</dcterms:modified>
</cp:coreProperties>
</file>