
<file path=[Content_Types].xml><?xml version="1.0" encoding="utf-8"?>
<Types xmlns="http://schemas.openxmlformats.org/package/2006/content-types">
  <Default Extension="rels" ContentType="application/vnd.openxmlformats-package.relationships+xml"/>
  <Default Extension="jpeg" ContentType="image/jpeg"/>
  <Default Extension="wdp" ContentType="image/vnd.ms-photo"/>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48" r:id="rId1"/>
  </p:sldMasterIdLst>
  <p:notesMasterIdLst>
    <p:notesMasterId r:id="rId2"/>
  </p:notesMasterIdLst>
  <p:handoutMasterIdLst>
    <p:handoutMasterId r:id="rId3"/>
  </p:handoutMasterIdLst>
  <p:sldIdLst>
    <p:sldId id="354" r:id="rId4"/>
    <p:sldId id="380" r:id="rId5"/>
    <p:sldId id="383" r:id="rId6"/>
    <p:sldId id="374" r:id="rId7"/>
    <p:sldId id="335" r:id="rId8"/>
    <p:sldId id="384" r:id="rId9"/>
    <p:sldId id="388" r:id="rId10"/>
    <p:sldId id="376" r:id="rId11"/>
    <p:sldId id="382" r:id="rId12"/>
    <p:sldId id="385" r:id="rId13"/>
    <p:sldId id="373" r:id="rId14"/>
    <p:sldId id="263" r:id="rId15"/>
    <p:sldId id="261" r:id="rId16"/>
    <p:sldId id="386" r:id="rId17"/>
    <p:sldId id="378" r:id="rId18"/>
    <p:sldId id="372" r:id="rId19"/>
    <p:sldId id="353" r:id="rId20"/>
  </p:sldIdLst>
  <p:sldSz cx="9144000" cy="5143500" type="screen16x9"/>
  <p:notesSz cx="9872663" cy="6797675"/>
  <p:custDataLst>
    <p:tags r:id="rId2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
          <p15:clr>
            <a:srgbClr val="A4A3A4"/>
          </p15:clr>
        </p15:guide>
        <p15:guide id="2" orient="horz" pos="3168">
          <p15:clr>
            <a:srgbClr val="A4A3A4"/>
          </p15:clr>
        </p15:guide>
        <p15:guide id="3" pos="71">
          <p15:clr>
            <a:srgbClr val="A4A3A4"/>
          </p15:clr>
        </p15:guide>
        <p15:guide id="4" pos="567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6CF"/>
    <a:srgbClr val="9CCC71"/>
    <a:srgbClr val="B7CEC9"/>
    <a:srgbClr val="74988E"/>
    <a:srgbClr val="557630"/>
    <a:srgbClr val="4D4D4D"/>
    <a:srgbClr val="D52B1E"/>
    <a:srgbClr val="00A599"/>
    <a:srgbClr val="C50084"/>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3CC09C39-9CE5-446E-AEAF-915892A51F0D}"/>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85749" autoAdjust="0"/>
  </p:normalViewPr>
  <p:slideViewPr>
    <p:cSldViewPr snapToGrid="0">
      <p:cViewPr varScale="1">
        <p:scale>
          <a:sx n="124" d="100"/>
          <a:sy n="124" d="100"/>
        </p:scale>
        <p:origin x="726" y="108"/>
      </p:cViewPr>
      <p:guideLst>
        <p:guide orient="horz" pos="59"/>
        <p:guide orient="horz" pos="3168"/>
        <p:guide pos="71"/>
        <p:guide pos="567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7" d="100"/>
          <a:sy n="77" d="100"/>
        </p:scale>
        <p:origin x="3396" y="120"/>
      </p:cViewPr>
      <p:guideLst>
        <p:guide orient="horz" pos="2142"/>
        <p:guide pos="3109"/>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86E99E55-8DDD-439B-829E-7A5D9C5636F0}"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1C2F6199-86CD-4E2F-B456-F9BF565C519C}" type="parTrans" cxnId="{81F387AE-9EE7-40A5-B85A-994963C7E825}">
      <dgm:prSet/>
      <dgm:spPr/>
      <dgm:t>
        <a:bodyPr/>
        <a:lstStyle/>
        <a:p>
          <a:endParaRPr lang="en-US"/>
        </a:p>
      </dgm:t>
    </dgm:pt>
    <dgm:pt modelId="{0CB6E4CA-1AF0-4627-904B-F836D5382A5B}">
      <dgm:prSet phldrT="[Text]"/>
      <dgm:spPr/>
      <dgm:t>
        <a:bodyPr/>
        <a:lstStyle/>
        <a:p>
          <a:r>
            <a:rPr lang="en-US"/>
            <a:t>Flexibility</a:t>
          </a:r>
        </a:p>
      </dgm:t>
    </dgm:pt>
    <dgm:pt modelId="{E787EB07-5F91-4BAC-A2A2-8FAF0DC46D8A}" type="sibTrans" cxnId="{81F387AE-9EE7-40A5-B85A-994963C7E825}">
      <dgm:prSet/>
      <dgm:spPr/>
      <dgm:t>
        <a:bodyPr/>
        <a:lstStyle/>
        <a:p>
          <a:endParaRPr lang="en-US"/>
        </a:p>
      </dgm:t>
    </dgm:pt>
    <dgm:pt modelId="{AC006896-784D-4429-B294-E6F0E69ACE6C}" type="parTrans" cxnId="{63A8FFBB-5A05-4F61-972B-DB56D9A09F48}">
      <dgm:prSet/>
      <dgm:spPr/>
      <dgm:t>
        <a:bodyPr/>
        <a:lstStyle/>
        <a:p>
          <a:endParaRPr lang="en-US"/>
        </a:p>
      </dgm:t>
    </dgm:pt>
    <dgm:pt modelId="{30646476-3F47-4B07-8965-F0592F99EFDC}">
      <dgm:prSet phldrT="[Text]"/>
      <dgm:spPr/>
      <dgm:t>
        <a:bodyPr/>
        <a:lstStyle/>
        <a:p>
          <a:r>
            <a:rPr lang="en-US"/>
            <a:t>Decentralized process</a:t>
          </a:r>
        </a:p>
      </dgm:t>
    </dgm:pt>
    <dgm:pt modelId="{B585EDDB-D27D-48B8-9365-0CF546CA283D}" type="sibTrans" cxnId="{63A8FFBB-5A05-4F61-972B-DB56D9A09F48}">
      <dgm:prSet/>
      <dgm:spPr/>
      <dgm:t>
        <a:bodyPr/>
        <a:lstStyle/>
        <a:p>
          <a:endParaRPr lang="en-US"/>
        </a:p>
      </dgm:t>
    </dgm:pt>
    <dgm:pt modelId="{24C5C5AA-DD81-434E-A7F6-9653A35C1999}" type="parTrans" cxnId="{629659BA-1147-4174-AB22-51AA7802C8F5}">
      <dgm:prSet/>
      <dgm:spPr/>
      <dgm:t>
        <a:bodyPr/>
        <a:lstStyle/>
        <a:p>
          <a:endParaRPr lang="en-US"/>
        </a:p>
      </dgm:t>
    </dgm:pt>
    <dgm:pt modelId="{02C66FA2-A3DD-4482-BED0-901255715F89}">
      <dgm:prSet phldrT="[Text]"/>
      <dgm:spPr/>
      <dgm:t>
        <a:bodyPr/>
        <a:lstStyle/>
        <a:p>
          <a:r>
            <a:rPr lang="en-US"/>
            <a:t>Enforceability</a:t>
          </a:r>
        </a:p>
      </dgm:t>
    </dgm:pt>
    <dgm:pt modelId="{C8648E62-41CE-4D4C-A529-F437C0EAE3D7}" type="sibTrans" cxnId="{629659BA-1147-4174-AB22-51AA7802C8F5}">
      <dgm:prSet/>
      <dgm:spPr/>
      <dgm:t>
        <a:bodyPr/>
        <a:lstStyle/>
        <a:p>
          <a:endParaRPr lang="en-US"/>
        </a:p>
      </dgm:t>
    </dgm:pt>
    <dgm:pt modelId="{29D5035C-ADBC-4B03-84A5-5E20AEEE1085}" type="pres">
      <dgm:prSet presAssocID="{86E99E55-8DDD-439B-829E-7A5D9C5636F0}" presName="linear">
        <dgm:presLayoutVars>
          <dgm:dir/>
          <dgm:animLvl val="lvl"/>
          <dgm:resizeHandles val="exact"/>
        </dgm:presLayoutVars>
      </dgm:prSet>
      <dgm:spPr/>
      <dgm:t>
        <a:bodyPr/>
        <a:lstStyle/>
        <a:p/>
      </dgm:t>
    </dgm:pt>
    <dgm:pt modelId="{306D9637-9B28-401A-B8BD-F7F7134ED8BA}" type="pres">
      <dgm:prSet presAssocID="{0CB6E4CA-1AF0-4627-904B-F836D5382A5B}" presName="parentLin"/>
      <dgm:spPr/>
      <dgm:t>
        <a:bodyPr/>
        <a:lstStyle/>
        <a:p/>
      </dgm:t>
    </dgm:pt>
    <dgm:pt modelId="{148E54EB-2901-43DB-BEDD-BA949E7094B8}" type="pres">
      <dgm:prSet presAssocID="{0CB6E4CA-1AF0-4627-904B-F836D5382A5B}" presName="parentLeftMargin" presStyleLbl="node1" presStyleCnt="3"/>
      <dgm:spPr/>
      <dgm:t>
        <a:bodyPr/>
        <a:lstStyle/>
        <a:p/>
      </dgm:t>
    </dgm:pt>
    <dgm:pt modelId="{8F0FDE39-F34D-4DEB-979F-9A90CDF0060A}" type="pres">
      <dgm:prSet presAssocID="{0CB6E4CA-1AF0-4627-904B-F836D5382A5B}" presName="parentText" presStyleLbl="node1" presStyleCnt="3">
        <dgm:presLayoutVars>
          <dgm:chMax val="0"/>
          <dgm:bulletEnabled val="1"/>
        </dgm:presLayoutVars>
      </dgm:prSet>
      <dgm:spPr/>
      <dgm:t>
        <a:bodyPr/>
        <a:lstStyle/>
        <a:p/>
      </dgm:t>
    </dgm:pt>
    <dgm:pt modelId="{B1C2F8E3-798E-4053-A988-BC4F3590761E}" type="pres">
      <dgm:prSet presAssocID="{0CB6E4CA-1AF0-4627-904B-F836D5382A5B}" presName="negativeSpace"/>
      <dgm:spPr/>
      <dgm:t>
        <a:bodyPr/>
        <a:lstStyle/>
        <a:p/>
      </dgm:t>
    </dgm:pt>
    <dgm:pt modelId="{E812B5EC-DEC0-46AF-AAC3-44294765C6AA}" type="pres">
      <dgm:prSet presAssocID="{0CB6E4CA-1AF0-4627-904B-F836D5382A5B}" presName="childText" presStyleLbl="conFgAcc1" presStyleCnt="3">
        <dgm:presLayoutVars>
          <dgm:bulletEnabled val="1"/>
        </dgm:presLayoutVars>
      </dgm:prSet>
      <dgm:spPr/>
      <dgm:t>
        <a:bodyPr/>
        <a:lstStyle/>
        <a:p/>
      </dgm:t>
    </dgm:pt>
    <dgm:pt modelId="{F1A59925-ABB2-4F48-90B4-EFB7589BB10A}" type="pres">
      <dgm:prSet presAssocID="{E787EB07-5F91-4BAC-A2A2-8FAF0DC46D8A}" presName="spaceBetweenRectangles"/>
      <dgm:spPr/>
      <dgm:t>
        <a:bodyPr/>
        <a:lstStyle/>
        <a:p/>
      </dgm:t>
    </dgm:pt>
    <dgm:pt modelId="{D4BC63E1-7ACA-4C1D-BF54-6275E472421B}" type="pres">
      <dgm:prSet presAssocID="{30646476-3F47-4B07-8965-F0592F99EFDC}" presName="parentLin"/>
      <dgm:spPr/>
      <dgm:t>
        <a:bodyPr/>
        <a:lstStyle/>
        <a:p/>
      </dgm:t>
    </dgm:pt>
    <dgm:pt modelId="{C6F3B77B-FC6D-423F-84E7-68DB2C93B627}" type="pres">
      <dgm:prSet presAssocID="{30646476-3F47-4B07-8965-F0592F99EFDC}" presName="parentLeftMargin" presStyleLbl="node1" presStyleIdx="1" presStyleCnt="3"/>
      <dgm:spPr/>
      <dgm:t>
        <a:bodyPr/>
        <a:lstStyle/>
        <a:p/>
      </dgm:t>
    </dgm:pt>
    <dgm:pt modelId="{07CC27DE-DD92-4007-B659-F63946F4B1AF}" type="pres">
      <dgm:prSet presAssocID="{30646476-3F47-4B07-8965-F0592F99EFDC}" presName="parentText" presStyleLbl="node1" presStyleIdx="1" presStyleCnt="3">
        <dgm:presLayoutVars>
          <dgm:chMax val="0"/>
          <dgm:bulletEnabled val="1"/>
        </dgm:presLayoutVars>
      </dgm:prSet>
      <dgm:spPr/>
      <dgm:t>
        <a:bodyPr/>
        <a:lstStyle/>
        <a:p/>
      </dgm:t>
    </dgm:pt>
    <dgm:pt modelId="{F19BAC3C-2A9A-401D-998B-8114E1E03488}" type="pres">
      <dgm:prSet presAssocID="{30646476-3F47-4B07-8965-F0592F99EFDC}" presName="negativeSpace"/>
      <dgm:spPr/>
      <dgm:t>
        <a:bodyPr/>
        <a:lstStyle/>
        <a:p/>
      </dgm:t>
    </dgm:pt>
    <dgm:pt modelId="{51DCB215-2A33-42E5-B709-1DE6D3972B36}" type="pres">
      <dgm:prSet presAssocID="{30646476-3F47-4B07-8965-F0592F99EFDC}" presName="childText" presStyleLbl="conFgAcc1" presStyleIdx="1" presStyleCnt="3">
        <dgm:presLayoutVars>
          <dgm:bulletEnabled val="1"/>
        </dgm:presLayoutVars>
      </dgm:prSet>
      <dgm:spPr/>
      <dgm:t>
        <a:bodyPr/>
        <a:lstStyle/>
        <a:p/>
      </dgm:t>
    </dgm:pt>
    <dgm:pt modelId="{09DEF470-4CED-48FE-B50C-D8E5E55426A0}" type="pres">
      <dgm:prSet presAssocID="{B585EDDB-D27D-48B8-9365-0CF546CA283D}" presName="spaceBetweenRectangles"/>
      <dgm:spPr/>
      <dgm:t>
        <a:bodyPr/>
        <a:lstStyle/>
        <a:p/>
      </dgm:t>
    </dgm:pt>
    <dgm:pt modelId="{4CF1C78A-C5AF-4ACB-A93A-65CBAEF14F50}" type="pres">
      <dgm:prSet presAssocID="{02C66FA2-A3DD-4482-BED0-901255715F89}" presName="parentLin"/>
      <dgm:spPr/>
      <dgm:t>
        <a:bodyPr/>
        <a:lstStyle/>
        <a:p/>
      </dgm:t>
    </dgm:pt>
    <dgm:pt modelId="{C0D9BF6F-F1CD-43F0-8902-93552FB4C3FE}" type="pres">
      <dgm:prSet presAssocID="{02C66FA2-A3DD-4482-BED0-901255715F89}" presName="parentLeftMargin" presStyleLbl="node1" presStyleIdx="2" presStyleCnt="3"/>
      <dgm:spPr/>
      <dgm:t>
        <a:bodyPr/>
        <a:lstStyle/>
        <a:p/>
      </dgm:t>
    </dgm:pt>
    <dgm:pt modelId="{21103B47-3EE4-4B3A-B2A1-E49EA28CFA27}" type="pres">
      <dgm:prSet presAssocID="{02C66FA2-A3DD-4482-BED0-901255715F89}" presName="parentText" presStyleLbl="node1" presStyleIdx="2" presStyleCnt="3">
        <dgm:presLayoutVars>
          <dgm:chMax val="0"/>
          <dgm:bulletEnabled val="1"/>
        </dgm:presLayoutVars>
      </dgm:prSet>
      <dgm:spPr/>
      <dgm:t>
        <a:bodyPr/>
        <a:lstStyle/>
        <a:p/>
      </dgm:t>
    </dgm:pt>
    <dgm:pt modelId="{EBDAC25F-0D15-43A6-A718-B9FA213BF3B9}" type="pres">
      <dgm:prSet presAssocID="{02C66FA2-A3DD-4482-BED0-901255715F89}" presName="negativeSpace"/>
      <dgm:spPr/>
      <dgm:t>
        <a:bodyPr/>
        <a:lstStyle/>
        <a:p/>
      </dgm:t>
    </dgm:pt>
    <dgm:pt modelId="{737BF624-7F53-4C09-ACF6-FCDA41289967}" type="pres">
      <dgm:prSet presAssocID="{02C66FA2-A3DD-4482-BED0-901255715F89}" presName="childText" presStyleLbl="conFgAcc1" presStyleIdx="2" presStyleCnt="3">
        <dgm:presLayoutVars>
          <dgm:bulletEnabled val="1"/>
        </dgm:presLayoutVars>
      </dgm:prSet>
      <dgm:spPr/>
      <dgm:t>
        <a:bodyPr/>
        <a:lstStyle/>
        <a:p/>
      </dgm:t>
    </dgm:pt>
  </dgm:ptLst>
  <dgm:cxnLst>
    <dgm:cxn modelId="{81F387AE-9EE7-40A5-B85A-994963C7E825}" srcId="{86E99E55-8DDD-439B-829E-7A5D9C5636F0}" destId="{0CB6E4CA-1AF0-4627-904B-F836D5382A5B}" srcOrd="0" destOrd="0" parTransId="{1C2F6199-86CD-4E2F-B456-F9BF565C519C}" sibTransId="{E787EB07-5F91-4BAC-A2A2-8FAF0DC46D8A}"/>
    <dgm:cxn modelId="{63A8FFBB-5A05-4F61-972B-DB56D9A09F48}" srcId="{86E99E55-8DDD-439B-829E-7A5D9C5636F0}" destId="{30646476-3F47-4B07-8965-F0592F99EFDC}" srcOrd="1" destOrd="0" parTransId="{AC006896-784D-4429-B294-E6F0E69ACE6C}" sibTransId="{B585EDDB-D27D-48B8-9365-0CF546CA283D}"/>
    <dgm:cxn modelId="{629659BA-1147-4174-AB22-51AA7802C8F5}" srcId="{86E99E55-8DDD-439B-829E-7A5D9C5636F0}" destId="{02C66FA2-A3DD-4482-BED0-901255715F89}" srcOrd="2" destOrd="0" parTransId="{24C5C5AA-DD81-434E-A7F6-9653A35C1999}" sibTransId="{C8648E62-41CE-4D4C-A529-F437C0EAE3D7}"/>
    <dgm:cxn modelId="{AF8E45C6-553F-4D8E-934F-A09D46F3D013}" type="presOf" srcId="{86E99E55-8DDD-439B-829E-7A5D9C5636F0}" destId="{29D5035C-ADBC-4B03-84A5-5E20AEEE1085}" srcOrd="0" destOrd="0" presId="urn:microsoft.com/office/officeart/2005/8/layout/list1"/>
    <dgm:cxn modelId="{15392476-DF04-4F9B-BECC-DDACF4E173C5}" type="presParOf" srcId="{29D5035C-ADBC-4B03-84A5-5E20AEEE1085}" destId="{306D9637-9B28-401A-B8BD-F7F7134ED8BA}" srcOrd="0" destOrd="0" presId="urn:microsoft.com/office/officeart/2005/8/layout/list1"/>
    <dgm:cxn modelId="{07B0CC28-30FB-4689-B282-4F399242342E}" type="presParOf" srcId="{306D9637-9B28-401A-B8BD-F7F7134ED8BA}" destId="{148E54EB-2901-43DB-BEDD-BA949E7094B8}" srcOrd="0" destOrd="0" presId="urn:microsoft.com/office/officeart/2005/8/layout/list1"/>
    <dgm:cxn modelId="{ADC6313F-48C6-4FA4-BBB5-ACE4B88EC7CD}" type="presOf" srcId="{0CB6E4CA-1AF0-4627-904B-F836D5382A5B}" destId="{148E54EB-2901-43DB-BEDD-BA949E7094B8}" srcOrd="0" destOrd="0" presId="urn:microsoft.com/office/officeart/2005/8/layout/list1"/>
    <dgm:cxn modelId="{2E6C4787-8B8E-4498-8D51-192D7350571A}" type="presParOf" srcId="{306D9637-9B28-401A-B8BD-F7F7134ED8BA}" destId="{8F0FDE39-F34D-4DEB-979F-9A90CDF0060A}" srcOrd="1" destOrd="0" presId="urn:microsoft.com/office/officeart/2005/8/layout/list1"/>
    <dgm:cxn modelId="{5ED35879-B976-4C5F-926E-FC97C057FA15}" type="presOf" srcId="{0CB6E4CA-1AF0-4627-904B-F836D5382A5B}" destId="{8F0FDE39-F34D-4DEB-979F-9A90CDF0060A}" srcOrd="1" destOrd="0" presId="urn:microsoft.com/office/officeart/2005/8/layout/list1"/>
    <dgm:cxn modelId="{02D7D4FD-008A-4577-8D3C-7B3DAA7FCAE9}" type="presParOf" srcId="{29D5035C-ADBC-4B03-84A5-5E20AEEE1085}" destId="{B1C2F8E3-798E-4053-A988-BC4F3590761E}" srcOrd="1" destOrd="0" presId="urn:microsoft.com/office/officeart/2005/8/layout/list1"/>
    <dgm:cxn modelId="{BA3B66EC-B361-4BDC-8D07-9DE47963C6AB}" type="presParOf" srcId="{29D5035C-ADBC-4B03-84A5-5E20AEEE1085}" destId="{E812B5EC-DEC0-46AF-AAC3-44294765C6AA}" srcOrd="2" destOrd="0" presId="urn:microsoft.com/office/officeart/2005/8/layout/list1"/>
    <dgm:cxn modelId="{D98A2A05-E56E-44BE-BE6E-7F17AC9492D5}" type="presParOf" srcId="{29D5035C-ADBC-4B03-84A5-5E20AEEE1085}" destId="{F1A59925-ABB2-4F48-90B4-EFB7589BB10A}" srcOrd="3" destOrd="0" presId="urn:microsoft.com/office/officeart/2005/8/layout/list1"/>
    <dgm:cxn modelId="{D31337E2-F2FB-4E13-970F-BC0D2055C9A8}" type="presParOf" srcId="{29D5035C-ADBC-4B03-84A5-5E20AEEE1085}" destId="{D4BC63E1-7ACA-4C1D-BF54-6275E472421B}" srcOrd="4" destOrd="0" presId="urn:microsoft.com/office/officeart/2005/8/layout/list1"/>
    <dgm:cxn modelId="{C918A8AE-5A70-432D-95DD-E02768081821}" type="presParOf" srcId="{D4BC63E1-7ACA-4C1D-BF54-6275E472421B}" destId="{C6F3B77B-FC6D-423F-84E7-68DB2C93B627}" srcOrd="0" destOrd="0" presId="urn:microsoft.com/office/officeart/2005/8/layout/list1"/>
    <dgm:cxn modelId="{F10865E3-75E9-4940-80A6-8ABAADE1C31D}" type="presOf" srcId="{30646476-3F47-4B07-8965-F0592F99EFDC}" destId="{C6F3B77B-FC6D-423F-84E7-68DB2C93B627}" srcOrd="0" destOrd="0" presId="urn:microsoft.com/office/officeart/2005/8/layout/list1"/>
    <dgm:cxn modelId="{616EA1FD-0146-425D-BF9E-7225EB2D1AF9}" type="presParOf" srcId="{D4BC63E1-7ACA-4C1D-BF54-6275E472421B}" destId="{07CC27DE-DD92-4007-B659-F63946F4B1AF}" srcOrd="1" destOrd="0" presId="urn:microsoft.com/office/officeart/2005/8/layout/list1"/>
    <dgm:cxn modelId="{86AB0C0D-5EAE-4408-8194-5E57A4433EA5}" type="presOf" srcId="{30646476-3F47-4B07-8965-F0592F99EFDC}" destId="{07CC27DE-DD92-4007-B659-F63946F4B1AF}" srcOrd="1" destOrd="0" presId="urn:microsoft.com/office/officeart/2005/8/layout/list1"/>
    <dgm:cxn modelId="{BBE38DBF-9EA8-4FE0-AC1C-DAD084216EF8}" type="presParOf" srcId="{29D5035C-ADBC-4B03-84A5-5E20AEEE1085}" destId="{F19BAC3C-2A9A-401D-998B-8114E1E03488}" srcOrd="5" destOrd="0" presId="urn:microsoft.com/office/officeart/2005/8/layout/list1"/>
    <dgm:cxn modelId="{F6AAC889-4D35-4FCA-84C5-544BB9D25B24}" type="presParOf" srcId="{29D5035C-ADBC-4B03-84A5-5E20AEEE1085}" destId="{51DCB215-2A33-42E5-B709-1DE6D3972B36}" srcOrd="6" destOrd="0" presId="urn:microsoft.com/office/officeart/2005/8/layout/list1"/>
    <dgm:cxn modelId="{37834DA7-B019-43D1-AE85-3D7966A64458}" type="presParOf" srcId="{29D5035C-ADBC-4B03-84A5-5E20AEEE1085}" destId="{09DEF470-4CED-48FE-B50C-D8E5E55426A0}" srcOrd="7" destOrd="0" presId="urn:microsoft.com/office/officeart/2005/8/layout/list1"/>
    <dgm:cxn modelId="{DA9AC352-FFB3-4CF2-9061-5295CB51EEEF}" type="presParOf" srcId="{29D5035C-ADBC-4B03-84A5-5E20AEEE1085}" destId="{4CF1C78A-C5AF-4ACB-A93A-65CBAEF14F50}" srcOrd="8" destOrd="0" presId="urn:microsoft.com/office/officeart/2005/8/layout/list1"/>
    <dgm:cxn modelId="{11DE1C83-0A05-4E44-A0A0-B7B052EA41C6}" type="presParOf" srcId="{4CF1C78A-C5AF-4ACB-A93A-65CBAEF14F50}" destId="{C0D9BF6F-F1CD-43F0-8902-93552FB4C3FE}" srcOrd="0" destOrd="0" presId="urn:microsoft.com/office/officeart/2005/8/layout/list1"/>
    <dgm:cxn modelId="{8E2413E4-B938-46CD-8B95-678C7D6F3546}" type="presOf" srcId="{02C66FA2-A3DD-4482-BED0-901255715F89}" destId="{C0D9BF6F-F1CD-43F0-8902-93552FB4C3FE}" srcOrd="0" destOrd="0" presId="urn:microsoft.com/office/officeart/2005/8/layout/list1"/>
    <dgm:cxn modelId="{B283515C-09A2-43C3-A923-3E5AD76F152B}" type="presParOf" srcId="{4CF1C78A-C5AF-4ACB-A93A-65CBAEF14F50}" destId="{21103B47-3EE4-4B3A-B2A1-E49EA28CFA27}" srcOrd="1" destOrd="0" presId="urn:microsoft.com/office/officeart/2005/8/layout/list1"/>
    <dgm:cxn modelId="{DD85ED52-1FDA-48BF-82A5-8CB15256FA0F}" type="presOf" srcId="{02C66FA2-A3DD-4482-BED0-901255715F89}" destId="{21103B47-3EE4-4B3A-B2A1-E49EA28CFA27}" srcOrd="1" destOrd="0" presId="urn:microsoft.com/office/officeart/2005/8/layout/list1"/>
    <dgm:cxn modelId="{72D53DCC-ADD1-435C-AF9F-1C186968F85B}" type="presParOf" srcId="{29D5035C-ADBC-4B03-84A5-5E20AEEE1085}" destId="{EBDAC25F-0D15-43A6-A718-B9FA213BF3B9}" srcOrd="9" destOrd="0" presId="urn:microsoft.com/office/officeart/2005/8/layout/list1"/>
    <dgm:cxn modelId="{52C6100A-7BD1-4DE0-8480-28DB86D24722}" type="presParOf" srcId="{29D5035C-ADBC-4B03-84A5-5E20AEEE1085}" destId="{737BF624-7F53-4C09-ACF6-FCDA41289967}" srcOrd="1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1" name=""/>
      <dsp:cNvGrpSpPr/>
    </dsp:nvGrpSpPr>
    <dsp:grpSpPr/>
    <dsp:sp modelId="{E812B5EC-DEC0-46AF-AAC3-44294765C6AA}">
      <dsp:nvSpPr>
        <dsp:cNvPr id="12" name=""/>
        <dsp:cNvSpPr/>
      </dsp:nvSpPr>
      <dsp:spPr>
        <a:xfrm>
          <a:off x="0" y="401934"/>
          <a:ext cx="4068763" cy="579600"/>
        </a:xfrm>
        <a:prstGeom prst="rect">
          <a:avLst/>
        </a:prstGeom>
        <a:solidFill>
          <a:schemeClr val="lt1">
            <a:alpha val="90000"/>
            <a:hueOff val="0"/>
            <a:satOff val="0"/>
            <a:lumOff val="0"/>
            <a:alphaOff val="0"/>
          </a:schemeClr>
        </a:solidFill>
        <a:ln w="1270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8F0FDE39-F34D-4DEB-979F-9A90CDF0060A}">
      <dsp:nvSpPr>
        <dsp:cNvPr id="13" name=""/>
        <dsp:cNvSpPr/>
      </dsp:nvSpPr>
      <dsp:spPr>
        <a:xfrm>
          <a:off x="203438" y="62454"/>
          <a:ext cx="2848134" cy="678960"/>
        </a:xfrm>
        <a:prstGeom prst="roundRect">
          <a:avLst/>
        </a:prstGeom>
        <a:solidFill>
          <a:schemeClr val="accent6">
            <a:shade val="8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653" tIns="0" rIns="107653" bIns="0" numCol="1" spcCol="1270" anchor="ctr" anchorCtr="0">
          <a:noAutofit/>
        </a:bodyPr>
        <a:lstStyle/>
        <a:p>
          <a:pPr marL="0" lvl="0" indent="0" algn="l" defTabSz="1022350">
            <a:lnSpc>
              <a:spcPct val="90000"/>
            </a:lnSpc>
            <a:spcBef>
              <a:spcPct val="0"/>
            </a:spcBef>
            <a:spcAft>
              <a:spcPct val="35000"/>
            </a:spcAft>
            <a:buNone/>
          </a:pPr>
          <a:r>
            <a:rPr lang="en-US" sz="2300" kern="1200"/>
            <a:t>Flexibility</a:t>
          </a:r>
        </a:p>
      </dsp:txBody>
      <dsp:txXfrm>
        <a:off x="236582" y="95598"/>
        <a:ext cx="2781846" cy="612672"/>
      </dsp:txXfrm>
    </dsp:sp>
    <dsp:sp modelId="{51DCB215-2A33-42E5-B709-1DE6D3972B36}">
      <dsp:nvSpPr>
        <dsp:cNvPr id="14" name=""/>
        <dsp:cNvSpPr/>
      </dsp:nvSpPr>
      <dsp:spPr>
        <a:xfrm>
          <a:off x="0" y="1445215"/>
          <a:ext cx="4068763" cy="579600"/>
        </a:xfrm>
        <a:prstGeom prst="rect">
          <a:avLst/>
        </a:prstGeom>
        <a:solidFill>
          <a:schemeClr val="lt1">
            <a:alpha val="90000"/>
            <a:hueOff val="0"/>
            <a:satOff val="0"/>
            <a:lumOff val="0"/>
            <a:alphaOff val="0"/>
          </a:schemeClr>
        </a:solidFill>
        <a:ln w="12700" cap="rnd" cmpd="sng" algn="ctr">
          <a:solidFill>
            <a:schemeClr val="accent6">
              <a:shade val="80000"/>
              <a:hueOff val="187096"/>
              <a:satOff val="-15610"/>
              <a:lumOff val="17583"/>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07CC27DE-DD92-4007-B659-F63946F4B1AF}">
      <dsp:nvSpPr>
        <dsp:cNvPr id="15" name=""/>
        <dsp:cNvSpPr/>
      </dsp:nvSpPr>
      <dsp:spPr>
        <a:xfrm>
          <a:off x="203438" y="1105734"/>
          <a:ext cx="2848134" cy="678960"/>
        </a:xfrm>
        <a:prstGeom prst="roundRect">
          <a:avLst/>
        </a:prstGeom>
        <a:solidFill>
          <a:schemeClr val="accent6">
            <a:shade val="80000"/>
            <a:hueOff val="187096"/>
            <a:satOff val="-15610"/>
            <a:lumOff val="17583"/>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653" tIns="0" rIns="107653" bIns="0" numCol="1" spcCol="1270" anchor="ctr" anchorCtr="0">
          <a:noAutofit/>
        </a:bodyPr>
        <a:lstStyle/>
        <a:p>
          <a:pPr marL="0" lvl="0" indent="0" algn="l" defTabSz="1022350">
            <a:lnSpc>
              <a:spcPct val="90000"/>
            </a:lnSpc>
            <a:spcBef>
              <a:spcPct val="0"/>
            </a:spcBef>
            <a:spcAft>
              <a:spcPct val="35000"/>
            </a:spcAft>
            <a:buNone/>
          </a:pPr>
          <a:r>
            <a:rPr lang="en-US" sz="2300" kern="1200"/>
            <a:t>Decentralized process</a:t>
          </a:r>
        </a:p>
      </dsp:txBody>
      <dsp:txXfrm>
        <a:off x="236582" y="1138878"/>
        <a:ext cx="2781846" cy="612672"/>
      </dsp:txXfrm>
    </dsp:sp>
    <dsp:sp modelId="{737BF624-7F53-4C09-ACF6-FCDA41289967}">
      <dsp:nvSpPr>
        <dsp:cNvPr id="16" name=""/>
        <dsp:cNvSpPr/>
      </dsp:nvSpPr>
      <dsp:spPr>
        <a:xfrm>
          <a:off x="0" y="2488494"/>
          <a:ext cx="4068763" cy="579600"/>
        </a:xfrm>
        <a:prstGeom prst="rect">
          <a:avLst/>
        </a:prstGeom>
        <a:solidFill>
          <a:schemeClr val="lt1">
            <a:alpha val="90000"/>
            <a:hueOff val="0"/>
            <a:satOff val="0"/>
            <a:lumOff val="0"/>
            <a:alphaOff val="0"/>
          </a:schemeClr>
        </a:solidFill>
        <a:ln w="12700" cap="rnd" cmpd="sng" algn="ctr">
          <a:solidFill>
            <a:schemeClr val="accent6">
              <a:shade val="80000"/>
              <a:hueOff val="374192"/>
              <a:satOff val="-31221"/>
              <a:lumOff val="35166"/>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21103B47-3EE4-4B3A-B2A1-E49EA28CFA27}">
      <dsp:nvSpPr>
        <dsp:cNvPr id="17" name=""/>
        <dsp:cNvSpPr/>
      </dsp:nvSpPr>
      <dsp:spPr>
        <a:xfrm>
          <a:off x="203438" y="2149015"/>
          <a:ext cx="2848134" cy="678960"/>
        </a:xfrm>
        <a:prstGeom prst="roundRect">
          <a:avLst/>
        </a:prstGeom>
        <a:solidFill>
          <a:schemeClr val="accent6">
            <a:shade val="80000"/>
            <a:hueOff val="374192"/>
            <a:satOff val="-31221"/>
            <a:lumOff val="35166"/>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653" tIns="0" rIns="107653" bIns="0" numCol="1" spcCol="1270" anchor="ctr" anchorCtr="0">
          <a:noAutofit/>
        </a:bodyPr>
        <a:lstStyle/>
        <a:p>
          <a:pPr marL="0" lvl="0" indent="0" algn="l" defTabSz="1022350">
            <a:lnSpc>
              <a:spcPct val="90000"/>
            </a:lnSpc>
            <a:spcBef>
              <a:spcPct val="0"/>
            </a:spcBef>
            <a:spcAft>
              <a:spcPct val="35000"/>
            </a:spcAft>
            <a:buNone/>
          </a:pPr>
          <a:r>
            <a:rPr lang="en-US" sz="2300" kern="1200"/>
            <a:t>Enforceability</a:t>
          </a:r>
        </a:p>
      </dsp:txBody>
      <dsp:txXfrm>
        <a:off x="236582" y="2182159"/>
        <a:ext cx="2781846" cy="612672"/>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9" y="3"/>
            <a:ext cx="4277623" cy="340314"/>
          </a:xfrm>
          <a:prstGeom prst="rect">
            <a:avLst/>
          </a:prstGeom>
        </p:spPr>
        <p:txBody>
          <a:bodyPr vert="horz" lIns="89456" tIns="44728" rIns="89456" bIns="44728" rtlCol="0"/>
          <a:lstStyle>
            <a:lvl1pPr algn="l">
              <a:defRPr sz="1200"/>
            </a:lvl1pPr>
          </a:lstStyle>
          <a:p>
            <a:endParaRPr lang="en-GB"/>
          </a:p>
        </p:txBody>
      </p:sp>
      <p:sp>
        <p:nvSpPr>
          <p:cNvPr id="3" name="Date Placeholder 2"/>
          <p:cNvSpPr>
            <a:spLocks noGrp="1"/>
          </p:cNvSpPr>
          <p:nvPr>
            <p:ph type="dt" sz="quarter" idx="1"/>
          </p:nvPr>
        </p:nvSpPr>
        <p:spPr>
          <a:xfrm>
            <a:off x="5592774" y="3"/>
            <a:ext cx="4277623" cy="340314"/>
          </a:xfrm>
          <a:prstGeom prst="rect">
            <a:avLst/>
          </a:prstGeom>
        </p:spPr>
        <p:txBody>
          <a:bodyPr vert="horz" lIns="89456" tIns="44728" rIns="89456" bIns="44728" rtlCol="0"/>
          <a:lstStyle>
            <a:lvl1pPr algn="r">
              <a:defRPr sz="1200"/>
            </a:lvl1pPr>
          </a:lstStyle>
          <a:p>
            <a:fld id="{4ACABF49-9B2B-494E-A5E7-FC5144A0097E}" type="datetimeFigureOut">
              <a:rPr lang="en-GB" smtClean="0"/>
              <a:t>18/11/2022</a:t>
            </a:fld>
            <a:endParaRPr lang="en-GB"/>
          </a:p>
        </p:txBody>
      </p:sp>
      <p:sp>
        <p:nvSpPr>
          <p:cNvPr id="4" name="Footer Placeholder 3"/>
          <p:cNvSpPr>
            <a:spLocks noGrp="1"/>
          </p:cNvSpPr>
          <p:nvPr>
            <p:ph type="ftr" sz="quarter" idx="2"/>
          </p:nvPr>
        </p:nvSpPr>
        <p:spPr>
          <a:xfrm>
            <a:off x="9" y="6456292"/>
            <a:ext cx="4277623" cy="340314"/>
          </a:xfrm>
          <a:prstGeom prst="rect">
            <a:avLst/>
          </a:prstGeom>
        </p:spPr>
        <p:txBody>
          <a:bodyPr vert="horz" lIns="89456" tIns="44728" rIns="89456" bIns="44728" rtlCol="0" anchor="b"/>
          <a:lstStyle>
            <a:lvl1pPr algn="l">
              <a:defRPr sz="1200"/>
            </a:lvl1pPr>
          </a:lstStyle>
          <a:p>
            <a:endParaRPr lang="en-GB"/>
          </a:p>
        </p:txBody>
      </p:sp>
      <p:sp>
        <p:nvSpPr>
          <p:cNvPr id="5" name="Slide Number Placeholder 4"/>
          <p:cNvSpPr>
            <a:spLocks noGrp="1"/>
          </p:cNvSpPr>
          <p:nvPr>
            <p:ph type="sldNum" sz="quarter" idx="3"/>
          </p:nvPr>
        </p:nvSpPr>
        <p:spPr>
          <a:xfrm>
            <a:off x="5592774" y="6456292"/>
            <a:ext cx="4277623" cy="340314"/>
          </a:xfrm>
          <a:prstGeom prst="rect">
            <a:avLst/>
          </a:prstGeom>
        </p:spPr>
        <p:txBody>
          <a:bodyPr vert="horz" lIns="89456" tIns="44728" rIns="89456" bIns="44728" rtlCol="0" anchor="b"/>
          <a:lstStyle>
            <a:lvl1pPr algn="r">
              <a:defRPr sz="12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3"/>
            <a:ext cx="4278154" cy="339883"/>
          </a:xfrm>
          <a:prstGeom prst="rect">
            <a:avLst/>
          </a:prstGeom>
        </p:spPr>
        <p:txBody>
          <a:bodyPr vert="horz" lIns="94519" tIns="47260" rIns="94519" bIns="47260" rtlCol="0"/>
          <a:lstStyle>
            <a:lvl1pPr algn="l">
              <a:defRPr sz="1300"/>
            </a:lvl1pPr>
          </a:lstStyle>
          <a:p>
            <a:endParaRPr lang="en-GB"/>
          </a:p>
        </p:txBody>
      </p:sp>
      <p:sp>
        <p:nvSpPr>
          <p:cNvPr id="3" name="Date Placeholder 2"/>
          <p:cNvSpPr>
            <a:spLocks noGrp="1"/>
          </p:cNvSpPr>
          <p:nvPr>
            <p:ph type="dt" idx="1"/>
          </p:nvPr>
        </p:nvSpPr>
        <p:spPr>
          <a:xfrm>
            <a:off x="5592225" y="3"/>
            <a:ext cx="4278154" cy="339883"/>
          </a:xfrm>
          <a:prstGeom prst="rect">
            <a:avLst/>
          </a:prstGeom>
        </p:spPr>
        <p:txBody>
          <a:bodyPr vert="horz" lIns="94519" tIns="47260" rIns="94519" bIns="47260" rtlCol="0"/>
          <a:lstStyle>
            <a:lvl1pPr algn="r">
              <a:defRPr sz="1300"/>
            </a:lvl1pPr>
          </a:lstStyle>
          <a:p>
            <a:fld id="{28A40E5E-7EA0-4B84-84B8-AA0E637BE4F2}" type="datetimeFigureOut">
              <a:rPr lang="en-GB" smtClean="0"/>
              <a:t>18/11/2022</a:t>
            </a:fld>
            <a:endParaRPr lang="en-GB"/>
          </a:p>
        </p:txBody>
      </p:sp>
      <p:sp>
        <p:nvSpPr>
          <p:cNvPr id="4" name="Slide Image Placeholder 3"/>
          <p:cNvSpPr>
            <a:spLocks noGrp="1" noRot="1" noChangeAspect="1"/>
          </p:cNvSpPr>
          <p:nvPr>
            <p:ph type="sldImg" idx="2"/>
          </p:nvPr>
        </p:nvSpPr>
        <p:spPr>
          <a:xfrm>
            <a:off x="2671763" y="509588"/>
            <a:ext cx="4529137" cy="2547937"/>
          </a:xfrm>
          <a:prstGeom prst="rect">
            <a:avLst/>
          </a:prstGeom>
          <a:noFill/>
          <a:ln w="12700">
            <a:solidFill>
              <a:prstClr val="black"/>
            </a:solidFill>
          </a:ln>
        </p:spPr>
      </p:sp>
      <p:sp>
        <p:nvSpPr>
          <p:cNvPr id="5" name="Notes Placeholder 4"/>
          <p:cNvSpPr>
            <a:spLocks noGrp="1"/>
          </p:cNvSpPr>
          <p:nvPr>
            <p:ph type="body" sz="quarter" idx="3"/>
          </p:nvPr>
        </p:nvSpPr>
        <p:spPr>
          <a:xfrm>
            <a:off x="987267" y="3228897"/>
            <a:ext cx="7898130" cy="3058954"/>
          </a:xfrm>
          <a:prstGeom prst="rect">
            <a:avLst/>
          </a:prstGeom>
        </p:spPr>
        <p:txBody>
          <a:bodyPr vert="horz" lIns="94519" tIns="47260" rIns="94519" bIns="472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20"/>
            <a:ext cx="4278154" cy="339883"/>
          </a:xfrm>
          <a:prstGeom prst="rect">
            <a:avLst/>
          </a:prstGeom>
        </p:spPr>
        <p:txBody>
          <a:bodyPr vert="horz" lIns="94519" tIns="47260" rIns="94519" bIns="47260" rtlCol="0" anchor="b"/>
          <a:lstStyle>
            <a:lvl1pPr algn="l">
              <a:defRPr sz="1300"/>
            </a:lvl1pPr>
          </a:lstStyle>
          <a:p>
            <a:endParaRPr lang="en-GB"/>
          </a:p>
        </p:txBody>
      </p:sp>
      <p:sp>
        <p:nvSpPr>
          <p:cNvPr id="7" name="Slide Number Placeholder 6"/>
          <p:cNvSpPr>
            <a:spLocks noGrp="1"/>
          </p:cNvSpPr>
          <p:nvPr>
            <p:ph type="sldNum" sz="quarter" idx="5"/>
          </p:nvPr>
        </p:nvSpPr>
        <p:spPr>
          <a:xfrm>
            <a:off x="5592225" y="6456620"/>
            <a:ext cx="4278154" cy="339883"/>
          </a:xfrm>
          <a:prstGeom prst="rect">
            <a:avLst/>
          </a:prstGeom>
        </p:spPr>
        <p:txBody>
          <a:bodyPr vert="horz" lIns="94519" tIns="47260" rIns="94519" bIns="47260" rtlCol="0" anchor="b"/>
          <a:lstStyle>
            <a:lvl1pPr algn="r">
              <a:defRPr sz="13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6311" y="3228897"/>
            <a:ext cx="8716639" cy="3058954"/>
          </a:xfrm>
        </p:spPr>
        <p:txBody>
          <a:bodyPr/>
          <a:lstStyle/>
          <a:p>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solidFill>
                  <a:prstClr val="black"/>
                </a:solidFill>
              </a:rPr>
              <a:t>1</a:t>
            </a:fld>
            <a:endParaRPr lang="en-GB">
              <a:solidFill>
                <a:prstClr val="black"/>
              </a:solidFill>
            </a:endParaRPr>
          </a:p>
        </p:txBody>
      </p:sp>
    </p:spTree>
    <p:extLst>
      <p:ext uri="{BB962C8B-B14F-4D97-AF65-F5344CB8AC3E}">
        <p14:creationId xmlns:p14="http://schemas.microsoft.com/office/powerpoint/2010/main" val="410403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10</a:t>
            </a:fld>
            <a:endParaRPr lang="en-GB"/>
          </a:p>
        </p:txBody>
      </p:sp>
    </p:spTree>
    <p:extLst>
      <p:ext uri="{BB962C8B-B14F-4D97-AF65-F5344CB8AC3E}">
        <p14:creationId xmlns:p14="http://schemas.microsoft.com/office/powerpoint/2010/main" val="335571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533775" y="223838"/>
            <a:ext cx="3211513" cy="1806575"/>
          </a:xfrm>
        </p:spPr>
      </p:sp>
      <p:sp>
        <p:nvSpPr>
          <p:cNvPr id="3" name="Notes Placeholder 2"/>
          <p:cNvSpPr>
            <a:spLocks noGrp="1"/>
          </p:cNvSpPr>
          <p:nvPr>
            <p:ph type="body" idx="1"/>
          </p:nvPr>
        </p:nvSpPr>
        <p:spPr>
          <a:xfrm>
            <a:off x="246124" y="2089119"/>
            <a:ext cx="9229382" cy="4528204"/>
          </a:xfrm>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11</a:t>
            </a:fld>
            <a:endParaRPr lang="en-GB"/>
          </a:p>
        </p:txBody>
      </p:sp>
    </p:spTree>
    <p:extLst>
      <p:ext uri="{BB962C8B-B14F-4D97-AF65-F5344CB8AC3E}">
        <p14:creationId xmlns:p14="http://schemas.microsoft.com/office/powerpoint/2010/main" val="366977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433763" y="285750"/>
            <a:ext cx="3408362" cy="1917700"/>
          </a:xfrm>
        </p:spPr>
      </p:sp>
      <p:sp>
        <p:nvSpPr>
          <p:cNvPr id="3" name="Notes Placeholder 2"/>
          <p:cNvSpPr>
            <a:spLocks noGrp="1"/>
          </p:cNvSpPr>
          <p:nvPr>
            <p:ph type="body" idx="1"/>
          </p:nvPr>
        </p:nvSpPr>
        <p:spPr>
          <a:xfrm>
            <a:off x="451218" y="2395994"/>
            <a:ext cx="9292193" cy="4286911"/>
          </a:xfrm>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12</a:t>
            </a:fld>
            <a:endParaRPr lang="en-GB"/>
          </a:p>
        </p:txBody>
      </p:sp>
    </p:spTree>
    <p:extLst>
      <p:ext uri="{BB962C8B-B14F-4D97-AF65-F5344CB8AC3E}">
        <p14:creationId xmlns:p14="http://schemas.microsoft.com/office/powerpoint/2010/main" val="420674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052763" y="233363"/>
            <a:ext cx="3908425" cy="2198687"/>
          </a:xfrm>
        </p:spPr>
      </p:sp>
      <p:sp>
        <p:nvSpPr>
          <p:cNvPr id="3" name="Notes Placeholder 2"/>
          <p:cNvSpPr>
            <a:spLocks noGrp="1"/>
          </p:cNvSpPr>
          <p:nvPr>
            <p:ph type="body" idx="1"/>
          </p:nvPr>
        </p:nvSpPr>
        <p:spPr>
          <a:xfrm>
            <a:off x="574280" y="2656536"/>
            <a:ext cx="8901224" cy="346235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13</a:t>
            </a:fld>
            <a:endParaRPr lang="en-GB"/>
          </a:p>
        </p:txBody>
      </p:sp>
    </p:spTree>
    <p:extLst>
      <p:ext uri="{BB962C8B-B14F-4D97-AF65-F5344CB8AC3E}">
        <p14:creationId xmlns:p14="http://schemas.microsoft.com/office/powerpoint/2010/main" val="309978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14</a:t>
            </a:fld>
            <a:endParaRPr lang="en-GB"/>
          </a:p>
        </p:txBody>
      </p:sp>
    </p:spTree>
    <p:extLst>
      <p:ext uri="{BB962C8B-B14F-4D97-AF65-F5344CB8AC3E}">
        <p14:creationId xmlns:p14="http://schemas.microsoft.com/office/powerpoint/2010/main" val="132447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15</a:t>
            </a:fld>
            <a:endParaRPr lang="en-GB"/>
          </a:p>
        </p:txBody>
      </p:sp>
    </p:spTree>
    <p:extLst>
      <p:ext uri="{BB962C8B-B14F-4D97-AF65-F5344CB8AC3E}">
        <p14:creationId xmlns:p14="http://schemas.microsoft.com/office/powerpoint/2010/main" val="409060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6700" y="188913"/>
            <a:ext cx="1912938" cy="1076325"/>
          </a:xfrm>
        </p:spPr>
      </p:sp>
      <p:sp>
        <p:nvSpPr>
          <p:cNvPr id="3" name="Notes Placeholder 2"/>
          <p:cNvSpPr>
            <a:spLocks noGrp="1"/>
          </p:cNvSpPr>
          <p:nvPr>
            <p:ph type="body" idx="1"/>
          </p:nvPr>
        </p:nvSpPr>
        <p:spPr>
          <a:xfrm>
            <a:off x="398659" y="1370684"/>
            <a:ext cx="9331931" cy="5725393"/>
          </a:xfrm>
        </p:spPr>
        <p:txBody>
          <a:bodyPr/>
          <a:lstStyle/>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6A93497-DD6C-4E8D-8933-71AF6242EF67}" type="slidenum">
              <a:rPr lang="en-GB" smtClean="0"/>
              <a:t>16</a:t>
            </a:fld>
            <a:endParaRPr lang="en-GB"/>
          </a:p>
        </p:txBody>
      </p:sp>
    </p:spTree>
    <p:extLst>
      <p:ext uri="{BB962C8B-B14F-4D97-AF65-F5344CB8AC3E}">
        <p14:creationId xmlns:p14="http://schemas.microsoft.com/office/powerpoint/2010/main" val="37836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17</a:t>
            </a:fld>
            <a:endParaRPr lang="en-GB"/>
          </a:p>
        </p:txBody>
      </p:sp>
    </p:spTree>
    <p:extLst>
      <p:ext uri="{BB962C8B-B14F-4D97-AF65-F5344CB8AC3E}">
        <p14:creationId xmlns:p14="http://schemas.microsoft.com/office/powerpoint/2010/main" val="410403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2</a:t>
            </a:fld>
            <a:endParaRPr lang="en-GB"/>
          </a:p>
        </p:txBody>
      </p:sp>
    </p:spTree>
    <p:extLst>
      <p:ext uri="{BB962C8B-B14F-4D97-AF65-F5344CB8AC3E}">
        <p14:creationId xmlns:p14="http://schemas.microsoft.com/office/powerpoint/2010/main" val="291827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3</a:t>
            </a:fld>
            <a:endParaRPr lang="en-GB"/>
          </a:p>
        </p:txBody>
      </p:sp>
    </p:spTree>
    <p:extLst>
      <p:ext uri="{BB962C8B-B14F-4D97-AF65-F5344CB8AC3E}">
        <p14:creationId xmlns:p14="http://schemas.microsoft.com/office/powerpoint/2010/main" val="270417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325813" y="223838"/>
            <a:ext cx="3422650" cy="1925637"/>
          </a:xfrm>
        </p:spPr>
      </p:sp>
      <p:sp>
        <p:nvSpPr>
          <p:cNvPr id="3" name="Notes Placeholder 2"/>
          <p:cNvSpPr>
            <a:spLocks noGrp="1"/>
          </p:cNvSpPr>
          <p:nvPr>
            <p:ph type="body" idx="1"/>
          </p:nvPr>
        </p:nvSpPr>
        <p:spPr>
          <a:xfrm>
            <a:off x="492242" y="2241748"/>
            <a:ext cx="9003775" cy="4027026"/>
          </a:xfrm>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4</a:t>
            </a:fld>
            <a:endParaRPr lang="en-GB"/>
          </a:p>
        </p:txBody>
      </p:sp>
    </p:spTree>
    <p:extLst>
      <p:ext uri="{BB962C8B-B14F-4D97-AF65-F5344CB8AC3E}">
        <p14:creationId xmlns:p14="http://schemas.microsoft.com/office/powerpoint/2010/main" val="14829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070225" y="509588"/>
            <a:ext cx="3732213" cy="2100262"/>
          </a:xfrm>
        </p:spPr>
      </p:sp>
      <p:sp>
        <p:nvSpPr>
          <p:cNvPr id="3" name="Notes Placeholder 2"/>
          <p:cNvSpPr>
            <a:spLocks noGrp="1"/>
          </p:cNvSpPr>
          <p:nvPr>
            <p:ph type="body" idx="1"/>
          </p:nvPr>
        </p:nvSpPr>
        <p:spPr>
          <a:xfrm>
            <a:off x="1029333" y="2704234"/>
            <a:ext cx="7827863" cy="3939322"/>
          </a:xfrm>
        </p:spPr>
        <p:txBody>
          <a:bodyPr/>
          <a:lstStyle/>
          <a:p>
            <a:endParaRPr lang="en-US"/>
          </a:p>
        </p:txBody>
      </p:sp>
      <p:sp>
        <p:nvSpPr>
          <p:cNvPr id="4" name="Slide Number Placeholder 3"/>
          <p:cNvSpPr>
            <a:spLocks noGrp="1"/>
          </p:cNvSpPr>
          <p:nvPr>
            <p:ph type="sldNum" sz="quarter" idx="10"/>
          </p:nvPr>
        </p:nvSpPr>
        <p:spPr/>
        <p:txBody>
          <a:bodyPr/>
          <a:lstStyle/>
          <a:p>
            <a:fld id="{16A93497-DD6C-4E8D-8933-71AF6242EF67}" type="slidenum">
              <a:rPr lang="en-GB" smtClean="0"/>
              <a:t>5</a:t>
            </a:fld>
            <a:endParaRPr lang="en-GB"/>
          </a:p>
        </p:txBody>
      </p:sp>
    </p:spTree>
    <p:extLst>
      <p:ext uri="{BB962C8B-B14F-4D97-AF65-F5344CB8AC3E}">
        <p14:creationId xmlns:p14="http://schemas.microsoft.com/office/powerpoint/2010/main" val="202800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6</a:t>
            </a:fld>
            <a:endParaRPr lang="en-GB"/>
          </a:p>
        </p:txBody>
      </p:sp>
    </p:spTree>
    <p:extLst>
      <p:ext uri="{BB962C8B-B14F-4D97-AF65-F5344CB8AC3E}">
        <p14:creationId xmlns:p14="http://schemas.microsoft.com/office/powerpoint/2010/main" val="355572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7</a:t>
            </a:fld>
            <a:endParaRPr lang="en-GB"/>
          </a:p>
        </p:txBody>
      </p:sp>
    </p:spTree>
    <p:extLst>
      <p:ext uri="{BB962C8B-B14F-4D97-AF65-F5344CB8AC3E}">
        <p14:creationId xmlns:p14="http://schemas.microsoft.com/office/powerpoint/2010/main" val="303382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A93497-DD6C-4E8D-8933-71AF6242EF67}" type="slidenum">
              <a:rPr lang="en-GB" smtClean="0"/>
              <a:t>8</a:t>
            </a:fld>
            <a:endParaRPr lang="en-GB"/>
          </a:p>
        </p:txBody>
      </p:sp>
    </p:spTree>
    <p:extLst>
      <p:ext uri="{BB962C8B-B14F-4D97-AF65-F5344CB8AC3E}">
        <p14:creationId xmlns:p14="http://schemas.microsoft.com/office/powerpoint/2010/main" val="381407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6A93497-DD6C-4E8D-8933-71AF6242EF67}" type="slidenum">
              <a:rPr lang="en-GB" smtClean="0"/>
              <a:t>9</a:t>
            </a:fld>
            <a:endParaRPr lang="en-GB"/>
          </a:p>
        </p:txBody>
      </p:sp>
    </p:spTree>
    <p:extLst>
      <p:ext uri="{BB962C8B-B14F-4D97-AF65-F5344CB8AC3E}">
        <p14:creationId xmlns:p14="http://schemas.microsoft.com/office/powerpoint/2010/main" val="175035607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8.jpeg" /><Relationship Id="rId2"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10.jpeg" /><Relationship Id="rId2"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1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12.jpeg" /><Relationship Id="rId2"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image" Target="../media/image14.jpeg" /><Relationship Id="rId2"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image" Target="../media/image15.jpeg" /><Relationship Id="rId2"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8.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1">
    <p:spTree>
      <p:nvGrpSpPr>
        <p:cNvPr id="1" name=""/>
        <p:cNvGrpSpPr/>
        <p:nvPr/>
      </p:nvGrpSpPr>
      <p:grpSpPr>
        <a:xfrm>
          <a:off x="0" y="0"/>
          <a:ext cx="0" cy="0"/>
        </a:xfrm>
      </p:grpSpPr>
      <p:pic>
        <p:nvPicPr>
          <p:cNvPr id="8"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1676131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ual column - comparison">
    <p:spTree>
      <p:nvGrpSpPr>
        <p:cNvPr id="1" name=""/>
        <p:cNvGrpSpPr/>
        <p:nvPr/>
      </p:nvGrpSpPr>
      <p:grpSpPr>
        <a:xfrm>
          <a:off x="0" y="0"/>
          <a: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Left"/>
          <p:cNvSpPr>
            <a:spLocks noGrp="1"/>
          </p:cNvSpPr>
          <p:nvPr>
            <p:ph sz="quarter" idx="18"/>
          </p:nvPr>
        </p:nvSpPr>
        <p:spPr>
          <a:xfrm>
            <a:off x="47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206054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iple column">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19048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riple column - comparison">
    <p:spTree>
      <p:nvGrpSpPr>
        <p:cNvPr id="1" name=""/>
        <p:cNvGrpSpPr/>
        <p:nvPr/>
      </p:nvGrpSpPr>
      <p:grpSpPr>
        <a:xfrm>
          <a:off x="0" y="0"/>
          <a: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68956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ombstones">
    <p:spTree>
      <p:nvGrpSpPr>
        <p:cNvPr id="1" name=""/>
        <p:cNvGrpSpPr/>
        <p:nvPr/>
      </p:nvGrpSpPr>
      <p:grpSpPr>
        <a:xfrm>
          <a:off x="0" y="0"/>
          <a: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308474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Market Recognition">
    <p:spTree>
      <p:nvGrpSpPr>
        <p:cNvPr id="1" name=""/>
        <p:cNvGrpSpPr/>
        <p:nvPr/>
      </p:nvGrpSpPr>
      <p:grpSpPr>
        <a:xfrm>
          <a:off x="0" y="0"/>
          <a: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59010597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Quotes">
    <p:spTree>
      <p:nvGrpSpPr>
        <p:cNvPr id="1" name=""/>
        <p:cNvGrpSpPr/>
        <p:nvPr/>
      </p:nvGrpSpPr>
      <p:grpSpPr>
        <a:xfrm>
          <a:off x="0" y="0"/>
          <a: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39332901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acts">
    <p:spTree>
      <p:nvGrpSpPr>
        <p:cNvPr id="1" name=""/>
        <p:cNvGrpSpPr/>
        <p:nvPr/>
      </p:nvGrpSpPr>
      <p:grpSpPr>
        <a:xfrm>
          <a:off x="0" y="0"/>
          <a: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477795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ingle entry CV">
    <p:spTree>
      <p:nvGrpSpPr>
        <p:cNvPr id="1" name=""/>
        <p:cNvGrpSpPr/>
        <p:nvPr/>
      </p:nvGrpSpPr>
      <p:grpSpPr>
        <a:xfrm>
          <a:off x="0" y="0"/>
          <a: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a:solidFill>
                  <a:schemeClr val="accent1"/>
                </a:solidFill>
                <a:latin typeface="+mj-lt"/>
              </a:rPr>
              <a:t>Education</a:t>
            </a: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a:solidFill>
                  <a:schemeClr val="accent6"/>
                </a:solidFill>
                <a:latin typeface="+mj-lt"/>
              </a:rPr>
              <a:t>T</a:t>
            </a:r>
          </a:p>
        </p:txBody>
      </p:sp>
      <p:sp>
        <p:nvSpPr>
          <p:cNvPr id="5" name="Lawyer Picture"/>
          <p:cNvSpPr>
            <a:spLocks noGrp="1" noChangeAspect="1"/>
          </p:cNvSpPr>
          <p:nvPr>
            <p:ph type="pic" sz="quarter" idx="11"/>
          </p:nvPr>
        </p:nvSpPr>
        <p:spPr>
          <a:xfrm>
            <a:off x="6367260" y="735227"/>
            <a:ext cx="1584000" cy="1585278"/>
          </a:xfrm>
        </p:spPr>
        <p:txBody>
          <a:bodyPr/>
          <a:lstStyle/>
          <a:p>
            <a:r>
              <a:rPr lang="en-US"/>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489198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ouble entry CV">
    <p:spTree>
      <p:nvGrpSpPr>
        <p:cNvPr id="1" name=""/>
        <p:cNvGrpSpPr/>
        <p:nvPr/>
      </p:nvGrpSpPr>
      <p:grpSpPr>
        <a:xfrm>
          <a:off x="0" y="0"/>
          <a: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000" b="1" i="0" u="none" strike="noStrike" kern="1200" cap="none" spc="0" normalizeH="0" baseline="0" noProof="0">
                <a:ln>
                  <a:noFill/>
                </a:ln>
                <a:solidFill>
                  <a:srgbClr val="58A618"/>
                </a:solidFill>
                <a:effectLst/>
                <a:uLnTx/>
                <a:uFillTx/>
                <a:latin typeface="Calibri"/>
              </a:rPr>
              <a:t>Areas of Focus</a:t>
            </a: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tabLst>
              <a:defRPr sz="1000"/>
            </a:lvl4pPr>
            <a:lvl5pPr marL="715963" indent="-180975">
              <a:lnSpc>
                <a:spcPct val="110000"/>
              </a:lnSpc>
              <a:spcAft>
                <a:spcPts val="300"/>
              </a:spcAft>
              <a:tabLst>
                <a:tab pos="3619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tabLst>
              <a:defRPr sz="1000"/>
            </a:lvl4pPr>
            <a:lvl5pPr marL="715963" indent="-180975">
              <a:lnSpc>
                <a:spcPct val="110000"/>
              </a:lnSpc>
              <a:spcAft>
                <a:spcPts val="300"/>
              </a:spcAft>
              <a:tabLst>
                <a:tab pos="3619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28401049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ual column offset left">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91730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2">
    <p:spTree>
      <p:nvGrpSpPr>
        <p:cNvPr id="1" name=""/>
        <p:cNvGrpSpPr/>
        <p:nvPr/>
      </p:nvGrpSpPr>
      <p:grpSpPr>
        <a:xfrm>
          <a:off x="0" y="0"/>
          <a:ext cx="0" cy="0"/>
        </a:xfrm>
      </p:grpSpPr>
      <p:pic>
        <p:nvPicPr>
          <p:cNvPr id="8"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2062029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ual column offset left comparison">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775726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ual column offset right">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251429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ual column offset right comparison">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011362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divider - box top left">
    <p:spTree>
      <p:nvGrpSpPr>
        <p:cNvPr id="1" name=""/>
        <p:cNvGrpSpPr/>
        <p:nvPr/>
      </p:nvGrpSpPr>
      <p:grpSpPr>
        <a:xfrm>
          <a:off x="0" y="0"/>
          <a: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5442288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divider - box top right">
    <p:spTree>
      <p:nvGrpSpPr>
        <p:cNvPr id="1" name=""/>
        <p:cNvGrpSpPr/>
        <p:nvPr/>
      </p:nvGrpSpPr>
      <p:grpSpPr>
        <a:xfrm>
          <a:off x="0" y="0"/>
          <a: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1488742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divider - box bottom left">
    <p:spTree>
      <p:nvGrpSpPr>
        <p:cNvPr id="1" name=""/>
        <p:cNvGrpSpPr/>
        <p:nvPr/>
      </p:nvGrpSpPr>
      <p:grpSpPr>
        <a:xfrm>
          <a:off x="0" y="0"/>
          <a: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433211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divider - box bottom right">
    <p:spTree>
      <p:nvGrpSpPr>
        <p:cNvPr id="1" name=""/>
        <p:cNvGrpSpPr/>
        <p:nvPr/>
      </p:nvGrpSpPr>
      <p:grpSpPr>
        <a:xfrm>
          <a:off x="0" y="0"/>
          <a: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6861992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divider - box mid top">
    <p:spTree>
      <p:nvGrpSpPr>
        <p:cNvPr id="1" name=""/>
        <p:cNvGrpSpPr/>
        <p:nvPr/>
      </p:nvGrpSpPr>
      <p:grpSpPr>
        <a:xfrm>
          <a:off x="0" y="0"/>
          <a: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89012009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ubsection 1">
    <p:spTree>
      <p:nvGrpSpPr>
        <p:cNvPr id="1" name=""/>
        <p:cNvGrpSpPr/>
        <p:nvPr/>
      </p:nvGrpSpPr>
      <p:grpSpPr>
        <a:xfrm>
          <a:off x="0" y="0"/>
          <a: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9783236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losing">
    <p:spTree>
      <p:nvGrpSpPr>
        <p:cNvPr id="1" name=""/>
        <p:cNvGrpSpPr/>
        <p:nvPr/>
      </p:nvGrpSpPr>
      <p:grpSpPr>
        <a:xfrm>
          <a:off x="0" y="0"/>
          <a:ext cx="0" cy="0"/>
        </a:xfrm>
      </p:grpSpPr>
      <p:pic>
        <p:nvPicPr>
          <p:cNvPr id="6"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9903113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3">
    <p:spTree>
      <p:nvGrpSpPr>
        <p:cNvPr id="1" name=""/>
        <p:cNvGrpSpPr/>
        <p:nvPr/>
      </p:nvGrpSpPr>
      <p:grpSpPr>
        <a:xfrm>
          <a:off x="0" y="0"/>
          <a:ext cx="0" cy="0"/>
        </a:xfrm>
      </p:grpSpPr>
      <p:pic>
        <p:nvPicPr>
          <p:cNvPr id="6"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88607339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Slide 1">
    <p:spTree>
      <p:nvGrpSpPr>
        <p:cNvPr id="1" name=""/>
        <p:cNvGrpSpPr/>
        <p:nvPr/>
      </p:nvGrpSpPr>
      <p:grpSpPr>
        <a:xfrm>
          <a:off x="0" y="0"/>
          <a:ext cx="0" cy="0"/>
        </a:xfrm>
      </p:grpSpPr>
      <p:pic>
        <p:nvPicPr>
          <p:cNvPr id="6"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93970890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Slide 2">
    <p:spTree>
      <p:nvGrpSpPr>
        <p:cNvPr id="1" name=""/>
        <p:cNvGrpSpPr/>
        <p:nvPr/>
      </p:nvGrpSpPr>
      <p:grpSpPr>
        <a:xfrm>
          <a:off x="0" y="0"/>
          <a:ext cx="0" cy="0"/>
        </a:xfrm>
      </p:grpSpPr>
      <p:pic>
        <p:nvPicPr>
          <p:cNvPr id="8"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414483338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_Title Slide ready for Picture">
    <p:spTree>
      <p:nvGrpSpPr>
        <p:cNvPr id="1" name=""/>
        <p:cNvGrpSpPr/>
        <p:nvPr/>
      </p:nvGrpSpPr>
      <p:grpSpPr>
        <a:xfrm>
          <a:off x="0" y="0"/>
          <a:ext cx="0" cy="0"/>
        </a:xfrm>
      </p:grpSpPr>
      <p:pic>
        <p:nvPicPr>
          <p:cNvPr id="3" name="Picture 2" descr="03605 PPT Cover 07 TW.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14302001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_Title Slide ready for Picture">
    <p:spTree>
      <p:nvGrpSpPr>
        <p:cNvPr id="1" name=""/>
        <p:cNvGrpSpPr/>
        <p:nvPr/>
      </p:nvGrpSpPr>
      <p:grpSpPr>
        <a:xfrm>
          <a:off x="0" y="0"/>
          <a:ext cx="0" cy="0"/>
        </a:xfrm>
      </p:grpSpPr>
      <p:pic>
        <p:nvPicPr>
          <p:cNvPr id="3" name="Picture 2" descr="03605 PPT Cover 07 TW2.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414275049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2_Title Slide ready for Picture">
    <p:spTree>
      <p:nvGrpSpPr>
        <p:cNvPr id="1" name=""/>
        <p:cNvGrpSpPr/>
        <p:nvPr/>
      </p:nvGrpSpPr>
      <p:grpSpPr>
        <a:xfrm>
          <a:off x="0" y="0"/>
          <a:ext cx="0" cy="0"/>
        </a:xfrm>
      </p:grpSpPr>
      <p:pic>
        <p:nvPicPr>
          <p:cNvPr id="3" name="Picture 2" descr="03605 PPT Cover 07 TW3.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2379712543"/>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0_Title Slide ready for Picture">
    <p:spTree>
      <p:nvGrpSpPr>
        <p:cNvPr id="1" name=""/>
        <p:cNvGrpSpPr/>
        <p:nvPr/>
      </p:nvGrpSpPr>
      <p:grpSpPr>
        <a:xfrm>
          <a:off x="0" y="0"/>
          <a:ext cx="0" cy="0"/>
        </a:xfrm>
      </p:grpSpPr>
      <p:pic>
        <p:nvPicPr>
          <p:cNvPr id="3" name="Picture 2" descr="03605 PPT Cover 07 TW4.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410083966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4_Title Slide ready for Picture">
    <p:spTree>
      <p:nvGrpSpPr>
        <p:cNvPr id="1" name=""/>
        <p:cNvGrpSpPr/>
        <p:nvPr/>
      </p:nvGrpSpPr>
      <p:grpSpPr>
        <a:xfrm>
          <a:off x="0" y="0"/>
          <a:ext cx="0" cy="0"/>
        </a:xfrm>
      </p:grpSpPr>
      <p:pic>
        <p:nvPicPr>
          <p:cNvPr id="2" name="Picture 1" descr="03605 PPT Cover 07 TW5.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2006148272"/>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4_Title Slide ready for Picture">
    <p:spTree>
      <p:nvGrpSpPr>
        <p:cNvPr id="1" name=""/>
        <p:cNvGrpSpPr/>
        <p:nvPr/>
      </p:nvGrpSpPr>
      <p:grpSpPr>
        <a:xfrm>
          <a:off x="0" y="0"/>
          <a:ext cx="0" cy="0"/>
        </a:xfrm>
      </p:grpSpPr>
      <p:pic>
        <p:nvPicPr>
          <p:cNvPr id="3" name="Picture 2" descr="03605 PPT Cover 07 TW6.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426476250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5_Title Slide ready for Picture">
    <p:spTree>
      <p:nvGrpSpPr>
        <p:cNvPr id="1" name=""/>
        <p:cNvGrpSpPr/>
        <p:nvPr/>
      </p:nvGrpSpPr>
      <p:grpSpPr>
        <a:xfrm>
          <a:off x="0" y="0"/>
          <a:ext cx="0" cy="0"/>
        </a:xfrm>
      </p:grpSpPr>
      <p:pic>
        <p:nvPicPr>
          <p:cNvPr id="2" name="Picture 1" descr="03605 PPT Cover 07 TW7.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4277123949"/>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6_Title Slide ready for Picture">
    <p:spTree>
      <p:nvGrpSpPr>
        <p:cNvPr id="1" name=""/>
        <p:cNvGrpSpPr/>
        <p:nvPr/>
      </p:nvGrpSpPr>
      <p:grpSpPr>
        <a:xfrm>
          <a:off x="0" y="0"/>
          <a:ext cx="0" cy="0"/>
        </a:xfrm>
      </p:grpSpPr>
      <p:pic>
        <p:nvPicPr>
          <p:cNvPr id="2" name="Picture 1" descr="03605 PPT Cover 07 TW8.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7015183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ready for Picture">
    <p:spTree>
      <p:nvGrpSpPr>
        <p:cNvPr id="1" name=""/>
        <p:cNvGrpSpPr/>
        <p:nvPr/>
      </p:nvGrpSpPr>
      <p:grpSpPr>
        <a:xfrm>
          <a:off x="0" y="0"/>
          <a:ext cx="0" cy="0"/>
        </a:xfrm>
      </p:grpSpPr>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059249127"/>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8_Title Slide ready for Picture">
    <p:spTree>
      <p:nvGrpSpPr>
        <p:cNvPr id="1" name=""/>
        <p:cNvGrpSpPr/>
        <p:nvPr/>
      </p:nvGrpSpPr>
      <p:grpSpPr>
        <a:xfrm>
          <a:off x="0" y="0"/>
          <a:ext cx="0" cy="0"/>
        </a:xfrm>
      </p:grpSpPr>
      <p:pic>
        <p:nvPicPr>
          <p:cNvPr id="2" name="Picture 1" descr="03605 PPT Cover 07 TW9.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55428759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3_Title Slide ready for Picture">
    <p:spTree>
      <p:nvGrpSpPr>
        <p:cNvPr id="1" name=""/>
        <p:cNvGrpSpPr/>
        <p:nvPr/>
      </p:nvGrpSpPr>
      <p:grpSpPr>
        <a:xfrm>
          <a:off x="0" y="0"/>
          <a:ext cx="0" cy="0"/>
        </a:xfrm>
      </p:grpSpPr>
      <p:pic>
        <p:nvPicPr>
          <p:cNvPr id="3" name="Picture 2" descr="03605 PPT Cover 07 TW10.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571224974"/>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9_Title Slide ready for Picture">
    <p:spTree>
      <p:nvGrpSpPr>
        <p:cNvPr id="1" name=""/>
        <p:cNvGrpSpPr/>
        <p:nvPr/>
      </p:nvGrpSpPr>
      <p:grpSpPr>
        <a:xfrm>
          <a:off x="0" y="0"/>
          <a:ext cx="0" cy="0"/>
        </a:xfrm>
      </p:grpSpPr>
      <p:pic>
        <p:nvPicPr>
          <p:cNvPr id="3" name="Picture 2" descr="03605 PPT Cover 07 TW11.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397474634"/>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5_Title Slide ready for Picture">
    <p:spTree>
      <p:nvGrpSpPr>
        <p:cNvPr id="1" name=""/>
        <p:cNvGrpSpPr/>
        <p:nvPr/>
      </p:nvGrpSpPr>
      <p:grpSpPr>
        <a:xfrm>
          <a:off x="0" y="0"/>
          <a:ext cx="0" cy="0"/>
        </a:xfrm>
      </p:grpSpPr>
      <p:pic>
        <p:nvPicPr>
          <p:cNvPr id="2" name="Picture 1" descr="03605 PPT Cover 07 TW12.jp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429347307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ontent and Title">
    <p:spTree>
      <p:nvGrpSpPr>
        <p:cNvPr id="1" name=""/>
        <p:cNvGrpSpPr/>
        <p:nvPr/>
      </p:nvGrpSpPr>
      <p:grpSpPr>
        <a:xfrm>
          <a:off x="0" y="0"/>
          <a: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42774"/>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ontent and Title with quote">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6068211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ontent and Title with quote ALT">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992688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ontent, Title, Subtitle ">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20065455"/>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ual column">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46400"/>
            <a:ext cx="4068000" cy="349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4391133"/>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ual column - comparison">
    <p:spTree>
      <p:nvGrpSpPr>
        <p:cNvPr id="1" name=""/>
        <p:cNvGrpSpPr/>
        <p:nvPr/>
      </p:nvGrpSpPr>
      <p:grpSpPr>
        <a:xfrm>
          <a:off x="0" y="0"/>
          <a: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Left"/>
          <p:cNvSpPr>
            <a:spLocks noGrp="1"/>
          </p:cNvSpPr>
          <p:nvPr>
            <p:ph sz="quarter" idx="18"/>
          </p:nvPr>
        </p:nvSpPr>
        <p:spPr>
          <a:xfrm>
            <a:off x="47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39291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and Title">
    <p:spTree>
      <p:nvGrpSpPr>
        <p:cNvPr id="1" name=""/>
        <p:cNvGrpSpPr/>
        <p:nvPr/>
      </p:nvGrpSpPr>
      <p:grpSpPr>
        <a:xfrm>
          <a:off x="0" y="0"/>
          <a: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6769069"/>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riple column">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8729021"/>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riple column - comparison">
    <p:spTree>
      <p:nvGrpSpPr>
        <p:cNvPr id="1" name=""/>
        <p:cNvGrpSpPr/>
        <p:nvPr/>
      </p:nvGrpSpPr>
      <p:grpSpPr>
        <a:xfrm>
          <a:off x="0" y="0"/>
          <a: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5937721"/>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ombstones">
    <p:spTree>
      <p:nvGrpSpPr>
        <p:cNvPr id="1" name=""/>
        <p:cNvGrpSpPr/>
        <p:nvPr/>
      </p:nvGrpSpPr>
      <p:grpSpPr>
        <a:xfrm>
          <a:off x="0" y="0"/>
          <a: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9703561"/>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Market Recognition">
    <p:spTree>
      <p:nvGrpSpPr>
        <p:cNvPr id="1" name=""/>
        <p:cNvGrpSpPr/>
        <p:nvPr/>
      </p:nvGrpSpPr>
      <p:grpSpPr>
        <a:xfrm>
          <a:off x="0" y="0"/>
          <a: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759597759"/>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Quotes">
    <p:spTree>
      <p:nvGrpSpPr>
        <p:cNvPr id="1" name=""/>
        <p:cNvGrpSpPr/>
        <p:nvPr/>
      </p:nvGrpSpPr>
      <p:grpSpPr>
        <a:xfrm>
          <a:off x="0" y="0"/>
          <a: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925066324"/>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ontacts">
    <p:spTree>
      <p:nvGrpSpPr>
        <p:cNvPr id="1" name=""/>
        <p:cNvGrpSpPr/>
        <p:nvPr/>
      </p:nvGrpSpPr>
      <p:grpSpPr>
        <a:xfrm>
          <a:off x="0" y="0"/>
          <a: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3327208"/>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ingle entry CV">
    <p:spTree>
      <p:nvGrpSpPr>
        <p:cNvPr id="1" name=""/>
        <p:cNvGrpSpPr/>
        <p:nvPr/>
      </p:nvGrpSpPr>
      <p:grpSpPr>
        <a:xfrm>
          <a:off x="0" y="0"/>
          <a: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a:solidFill>
                  <a:srgbClr val="58A618"/>
                </a:solidFill>
                <a:latin typeface="Calibri"/>
              </a:rPr>
              <a:t>Social Media</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a:solidFill>
                  <a:srgbClr val="58A618"/>
                </a:solidFill>
                <a:latin typeface="Calibri"/>
              </a:rPr>
              <a:t>Education</a:t>
            </a: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a:solidFill>
                  <a:srgbClr val="58A618"/>
                </a:solidFill>
                <a:latin typeface="Calibri"/>
              </a:rPr>
              <a:t>Areas of focus</a:t>
            </a: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a:solidFill>
                  <a:srgbClr val="557630"/>
                </a:solidFill>
                <a:latin typeface="Calibri"/>
              </a:rPr>
              <a:t>T</a:t>
            </a:r>
          </a:p>
        </p:txBody>
      </p:sp>
      <p:sp>
        <p:nvSpPr>
          <p:cNvPr id="5" name="Lawyer Picture"/>
          <p:cNvSpPr>
            <a:spLocks noGrp="1" noChangeAspect="1"/>
          </p:cNvSpPr>
          <p:nvPr>
            <p:ph type="pic" sz="quarter" idx="11"/>
          </p:nvPr>
        </p:nvSpPr>
        <p:spPr>
          <a:xfrm>
            <a:off x="6367260" y="735227"/>
            <a:ext cx="1584000" cy="1585278"/>
          </a:xfrm>
        </p:spPr>
        <p:txBody>
          <a:bodyPr/>
          <a:lstStyle/>
          <a:p>
            <a:r>
              <a:rPr lang="en-US"/>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0360709"/>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ouble entry CV">
    <p:spTree>
      <p:nvGrpSpPr>
        <p:cNvPr id="1" name=""/>
        <p:cNvGrpSpPr/>
        <p:nvPr/>
      </p:nvGrpSpPr>
      <p:grpSpPr>
        <a:xfrm>
          <a:off x="0" y="0"/>
          <a: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a:solidFill>
                  <a:srgbClr val="58A618"/>
                </a:solidFill>
                <a:latin typeface="Calibri"/>
              </a:rPr>
              <a:t>Social Media</a:t>
            </a: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a:defRPr/>
            </a:pPr>
            <a:r>
              <a:rPr lang="en-GB" sz="1000" b="1">
                <a:solidFill>
                  <a:srgbClr val="58A618"/>
                </a:solidFill>
                <a:latin typeface="Calibri"/>
              </a:rPr>
              <a:t>Areas of Focus</a:t>
            </a: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tabLst>
              <a:defRPr sz="1000"/>
            </a:lvl4pPr>
            <a:lvl5pPr marL="715963" indent="-180975">
              <a:lnSpc>
                <a:spcPct val="110000"/>
              </a:lnSpc>
              <a:spcAft>
                <a:spcPts val="300"/>
              </a:spcAft>
              <a:tabLst>
                <a:tab pos="3619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a:solidFill>
                  <a:srgbClr val="557630"/>
                </a:solidFill>
                <a:latin typeface="Calibri"/>
              </a:rPr>
              <a:t>T</a:t>
            </a: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a:solidFill>
                  <a:srgbClr val="58A618"/>
                </a:solidFill>
                <a:latin typeface="Calibri"/>
              </a:rPr>
              <a:t>Social Media</a:t>
            </a: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a:solidFill>
                  <a:srgbClr val="58A618"/>
                </a:solidFill>
                <a:latin typeface="Calibri"/>
              </a:rPr>
              <a:t>Areas of Focus</a:t>
            </a: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tabLst>
              <a:defRPr sz="1000"/>
            </a:lvl4pPr>
            <a:lvl5pPr marL="715963" indent="-180975">
              <a:lnSpc>
                <a:spcPct val="110000"/>
              </a:lnSpc>
              <a:spcAft>
                <a:spcPts val="300"/>
              </a:spcAft>
              <a:tabLst>
                <a:tab pos="3619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a:solidFill>
                  <a:srgbClr val="557630"/>
                </a:solidFill>
                <a:latin typeface="Calibri"/>
              </a:rPr>
              <a:t>T</a:t>
            </a: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2743306020"/>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ual column offset left">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979522"/>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ual column offset left comparison">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7939715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and Title with quote">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3286053071"/>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ual column offset right">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9439946"/>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ual column offset right comparison">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solidFill>
                  <a:srgbClr val="58A618"/>
                </a:solidFill>
              </a:rPr>
              <a:t>|  </a:t>
            </a:r>
            <a:fld id="{6967D197-2218-4700-B211-63EF06F51A7E}" type="slidenum">
              <a:rPr lang="en-GB" smtClean="0">
                <a:solidFill>
                  <a:srgbClr val="58A618"/>
                </a:solidFill>
              </a:r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40298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ection divider - box top left">
    <p:spTree>
      <p:nvGrpSpPr>
        <p:cNvPr id="1" name=""/>
        <p:cNvGrpSpPr/>
        <p:nvPr/>
      </p:nvGrpSpPr>
      <p:grpSpPr>
        <a:xfrm>
          <a:off x="0" y="0"/>
          <a: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51454412"/>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ection divider - box top right">
    <p:spTree>
      <p:nvGrpSpPr>
        <p:cNvPr id="1" name=""/>
        <p:cNvGrpSpPr/>
        <p:nvPr/>
      </p:nvGrpSpPr>
      <p:grpSpPr>
        <a:xfrm>
          <a:off x="0" y="0"/>
          <a: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91630292"/>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ection divider - box bottom left">
    <p:spTree>
      <p:nvGrpSpPr>
        <p:cNvPr id="1" name=""/>
        <p:cNvGrpSpPr/>
        <p:nvPr/>
      </p:nvGrpSpPr>
      <p:grpSpPr>
        <a:xfrm>
          <a:off x="0" y="0"/>
          <a: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82858570"/>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ection divider - box bottom right">
    <p:spTree>
      <p:nvGrpSpPr>
        <p:cNvPr id="1" name=""/>
        <p:cNvGrpSpPr/>
        <p:nvPr/>
      </p:nvGrpSpPr>
      <p:grpSpPr>
        <a:xfrm>
          <a:off x="0" y="0"/>
          <a: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58031256"/>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ection divider - box mid top">
    <p:spTree>
      <p:nvGrpSpPr>
        <p:cNvPr id="1" name=""/>
        <p:cNvGrpSpPr/>
        <p:nvPr/>
      </p:nvGrpSpPr>
      <p:grpSpPr>
        <a:xfrm>
          <a:off x="0" y="0"/>
          <a: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60206462"/>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Subsection 1">
    <p:spTree>
      <p:nvGrpSpPr>
        <p:cNvPr id="1" name=""/>
        <p:cNvGrpSpPr/>
        <p:nvPr/>
      </p:nvGrpSpPr>
      <p:grpSpPr>
        <a:xfrm>
          <a:off x="0" y="0"/>
          <a: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38997647"/>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Closing">
    <p:spTree>
      <p:nvGrpSpPr>
        <p:cNvPr id="1" name=""/>
        <p:cNvGrpSpPr/>
        <p:nvPr/>
      </p:nvGrpSpPr>
      <p:grpSpPr>
        <a:xfrm>
          <a:off x="0" y="0"/>
          <a:ext cx="0" cy="0"/>
        </a:xfrm>
      </p:grpSpPr>
      <p:pic>
        <p:nvPicPr>
          <p:cNvPr id="6" name="Cover Picture"/>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7016359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and Title with quote ALT">
    <p:spTree>
      <p:nvGrpSpPr>
        <p:cNvPr id="1" name=""/>
        <p:cNvGrpSpPr/>
        <p:nvPr/>
      </p:nvGrpSpPr>
      <p:grpSpPr>
        <a:xfrm>
          <a:off x="0" y="0"/>
          <a: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890568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Title, Subtitle ">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5559134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ual column">
    <p:spTree>
      <p:nvGrpSpPr>
        <p:cNvPr id="1" name=""/>
        <p:cNvGrpSpPr/>
        <p:nvPr/>
      </p:nvGrpSpPr>
      <p:grpSpPr>
        <a:xfrm>
          <a:off x="0" y="0"/>
          <a: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46400"/>
            <a:ext cx="4068000" cy="349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869026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slideLayout" Target="../slideLayouts/slideLayout58.xml" /><Relationship Id="rId59" Type="http://schemas.openxmlformats.org/officeDocument/2006/relationships/slideLayout" Target="../slideLayouts/slideLayout59.xml" /><Relationship Id="rId6" Type="http://schemas.openxmlformats.org/officeDocument/2006/relationships/slideLayout" Target="../slideLayouts/slideLayout6.xml" /><Relationship Id="rId60" Type="http://schemas.openxmlformats.org/officeDocument/2006/relationships/slideLayout" Target="../slideLayouts/slideLayout60.xml" /><Relationship Id="rId61" Type="http://schemas.openxmlformats.org/officeDocument/2006/relationships/slideLayout" Target="../slideLayouts/slideLayout61.xml" /><Relationship Id="rId62" Type="http://schemas.openxmlformats.org/officeDocument/2006/relationships/slideLayout" Target="../slideLayouts/slideLayout62.xml" /><Relationship Id="rId63" Type="http://schemas.openxmlformats.org/officeDocument/2006/relationships/slideLayout" Target="../slideLayouts/slideLayout63.xml" /><Relationship Id="rId64" Type="http://schemas.openxmlformats.org/officeDocument/2006/relationships/slideLayout" Target="../slideLayouts/slideLayout64.xml" /><Relationship Id="rId65" Type="http://schemas.openxmlformats.org/officeDocument/2006/relationships/slideLayout" Target="../slideLayouts/slideLayout65.xml" /><Relationship Id="rId66" Type="http://schemas.openxmlformats.org/officeDocument/2006/relationships/slideLayout" Target="../slideLayouts/slideLayout66.xml" /><Relationship Id="rId67" Type="http://schemas.openxmlformats.org/officeDocument/2006/relationships/slideLayout" Target="../slideLayouts/slideLayout67.xml" /><Relationship Id="rId68" Type="http://schemas.openxmlformats.org/officeDocument/2006/relationships/slideLayout" Target="../slideLayouts/slideLayout68.xml" /><Relationship Id="rId69" Type="http://schemas.openxmlformats.org/officeDocument/2006/relationships/theme" Target="../theme/theme1.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a:t>Click to edit Master title style</a:t>
            </a:r>
            <a:endParaRPr lang="ru-RU"/>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75" r:id="rId3"/>
    <p:sldLayoutId id="2147483731" r:id="rId4"/>
    <p:sldLayoutId id="2147483649" r:id="rId5"/>
    <p:sldLayoutId id="2147483663" r:id="rId6"/>
    <p:sldLayoutId id="2147483686" r:id="rId7"/>
    <p:sldLayoutId id="2147483650" r:id="rId8"/>
    <p:sldLayoutId id="2147483652" r:id="rId9"/>
    <p:sldLayoutId id="2147483653" r:id="rId10"/>
    <p:sldLayoutId id="2147483654" r:id="rId11"/>
    <p:sldLayoutId id="2147483655" r:id="rId12"/>
    <p:sldLayoutId id="2147483665" r:id="rId13"/>
    <p:sldLayoutId id="2147483684" r:id="rId14"/>
    <p:sldLayoutId id="2147483685" r:id="rId15"/>
    <p:sldLayoutId id="2147483683" r:id="rId16"/>
    <p:sldLayoutId id="2147483666" r:id="rId17"/>
    <p:sldLayoutId id="2147483667" r:id="rId18"/>
    <p:sldLayoutId id="2147483656" r:id="rId19"/>
    <p:sldLayoutId id="2147483657" r:id="rId20"/>
    <p:sldLayoutId id="2147483658" r:id="rId21"/>
    <p:sldLayoutId id="2147483659" r:id="rId22"/>
    <p:sldLayoutId id="2147483661" r:id="rId23"/>
    <p:sldLayoutId id="2147483669" r:id="rId24"/>
    <p:sldLayoutId id="2147483674" r:id="rId25"/>
    <p:sldLayoutId id="2147483672" r:id="rId26"/>
    <p:sldLayoutId id="2147483670" r:id="rId27"/>
    <p:sldLayoutId id="2147483671" r:id="rId28"/>
    <p:sldLayoutId id="2147483690"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Lst>
  <p:transition/>
  <p:timing/>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Tx/>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6.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1.xml" /><Relationship Id="rId3" Type="http://schemas.openxmlformats.org/officeDocument/2006/relationships/image" Target="../media/image2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2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openxmlformats.org/officeDocument/2006/relationships/image" Target="../media/image24.png" /><Relationship Id="rId9" Type="http://schemas.microsoft.com/office/2007/relationships/hdphoto" Target="../media/hdphoto1.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 Id="rId3" Type="http://schemas.openxmlformats.org/officeDocument/2006/relationships/image" Target="../media/image2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 Id="rId3" Type="http://schemas.openxmlformats.org/officeDocument/2006/relationships/image" Target="../media/image2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17.xml" /><Relationship Id="rId3"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openxmlformats.org/officeDocument/2006/relationships/image" Target="../media/image1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1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1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20.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2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 name="Cover Additional Title"/>
          <p:cNvSpPr>
            <a:spLocks noGrp="1"/>
          </p:cNvSpPr>
          <p:nvPr>
            <p:ph type="body" sz="quarter" idx="11"/>
          </p:nvPr>
        </p:nvSpPr>
        <p:spPr/>
        <p:txBody>
          <a:bodyPr>
            <a:normAutofit/>
          </a:bodyPr>
          <a:lstStyle/>
          <a:p>
            <a:r>
              <a:rPr lang="en-GB"/>
              <a:t>Gauthier Vannieuwenhuyse</a:t>
            </a:r>
          </a:p>
          <a:p>
            <a:r>
              <a:rPr lang="en-GB"/>
              <a:t>24 November 2022</a:t>
            </a:r>
          </a:p>
        </p:txBody>
      </p:sp>
      <p:sp>
        <p:nvSpPr>
          <p:cNvPr id="4" name="Cover Subtitle"/>
          <p:cNvSpPr>
            <a:spLocks noGrp="1"/>
          </p:cNvSpPr>
          <p:nvPr>
            <p:ph type="body" sz="quarter" idx="10"/>
          </p:nvPr>
        </p:nvSpPr>
        <p:spPr>
          <a:xfrm>
            <a:off x="575998" y="3018150"/>
            <a:ext cx="3680957" cy="1058542"/>
          </a:xfrm>
        </p:spPr>
        <p:txBody>
          <a:bodyPr/>
          <a:lstStyle/>
          <a:p>
            <a:r>
              <a:rPr lang="en-US" sz="2000" i="1"/>
              <a:t>The commercial application of smart contracts and arbitration of smart contract disputes</a:t>
            </a:r>
          </a:p>
        </p:txBody>
      </p:sp>
      <p:sp>
        <p:nvSpPr>
          <p:cNvPr id="5" name="Cover Title"/>
          <p:cNvSpPr>
            <a:spLocks noGrp="1"/>
          </p:cNvSpPr>
          <p:nvPr>
            <p:ph type="title"/>
          </p:nvPr>
        </p:nvSpPr>
        <p:spPr>
          <a:xfrm>
            <a:off x="575998" y="2571750"/>
            <a:ext cx="6389950" cy="446400"/>
          </a:xfrm>
        </p:spPr>
        <p:txBody>
          <a:bodyPr/>
          <a:lstStyle/>
          <a:p>
            <a:r>
              <a:rPr lang="en-US" sz="2800"/>
              <a:t>Smart Contracts</a:t>
            </a:r>
          </a:p>
        </p:txBody>
      </p:sp>
      <p:pic>
        <p:nvPicPr>
          <p:cNvPr id="10" name="Our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99" y="499159"/>
            <a:ext cx="828000" cy="828000"/>
          </a:xfrm>
          <a:prstGeom prst="rect">
            <a:avLst/>
          </a:prstGeom>
        </p:spPr>
      </p:pic>
    </p:spTree>
    <p:extLst>
      <p:ext uri="{BB962C8B-B14F-4D97-AF65-F5344CB8AC3E}">
        <p14:creationId xmlns:p14="http://schemas.microsoft.com/office/powerpoint/2010/main" val="193441025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Binary code on screen">
            <a:extLst>
              <a:ext uri="{FF2B5EF4-FFF2-40B4-BE49-F238E27FC236}">
                <a16:creationId xmlns:a16="http://schemas.microsoft.com/office/drawing/2014/main" id="{1B175BDB-E051-482D-9B48-D1EBC6462EB6}"/>
              </a:ext>
            </a:extLst>
          </p:cNvPr>
          <p:cNvPicPr>
            <a:picLocks noChangeAspect="1"/>
          </p:cNvPicPr>
          <p:nvPr/>
        </p:nvPicPr>
        <p:blipFill>
          <a:blip r:embed="rId3">
            <a:alphaModFix amt="19000"/>
            <a:extLst>
              <a:ext uri="{28A0092B-C50C-407E-A947-70E740481C1C}">
                <a14:useLocalDpi xmlns:a14="http://schemas.microsoft.com/office/drawing/2010/main" val="0"/>
              </a:ext>
            </a:extLst>
          </a:blip>
          <a:stretch>
            <a:fillRect/>
          </a:stretch>
        </p:blipFill>
        <p:spPr>
          <a:xfrm>
            <a:off x="222131" y="1765190"/>
            <a:ext cx="3248943" cy="3147722"/>
          </a:xfrm>
          <a:prstGeom prst="rect">
            <a:avLst/>
          </a:prstGeom>
        </p:spPr>
      </p:pic>
      <p:sp>
        <p:nvSpPr>
          <p:cNvPr id="6" name="Title 5">
            <a:extLst>
              <a:ext uri="{FF2B5EF4-FFF2-40B4-BE49-F238E27FC236}">
                <a16:creationId xmlns:a16="http://schemas.microsoft.com/office/drawing/2014/main" id="{660518E8-2FDE-4C15-85CE-9B7521120938}"/>
              </a:ext>
            </a:extLst>
          </p:cNvPr>
          <p:cNvSpPr>
            <a:spLocks noGrp="1"/>
          </p:cNvSpPr>
          <p:nvPr>
            <p:ph type="title"/>
          </p:nvPr>
        </p:nvSpPr>
        <p:spPr>
          <a:xfrm>
            <a:off x="453356" y="3852644"/>
            <a:ext cx="2366683" cy="781027"/>
          </a:xfrm>
        </p:spPr>
        <p:txBody>
          <a:bodyPr/>
          <a:lstStyle/>
          <a:p>
            <a:r>
              <a:rPr lang="en-GB" sz="2800">
                <a:solidFill>
                  <a:schemeClr val="tx1">
                    <a:lumMod val="50000"/>
                  </a:schemeClr>
                </a:solidFill>
              </a:rPr>
              <a:t>Smart contract arbitration</a:t>
            </a:r>
            <a:endParaRPr lang="fr-FR" sz="2800">
              <a:solidFill>
                <a:schemeClr val="tx1">
                  <a:lumMod val="50000"/>
                </a:schemeClr>
              </a:solidFill>
            </a:endParaRPr>
          </a:p>
        </p:txBody>
      </p:sp>
    </p:spTree>
    <p:extLst>
      <p:ext uri="{BB962C8B-B14F-4D97-AF65-F5344CB8AC3E}">
        <p14:creationId xmlns:p14="http://schemas.microsoft.com/office/powerpoint/2010/main" val="250545192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11</a:t>
            </a:fld>
            <a:endParaRPr lang="en-GB"/>
          </a:p>
        </p:txBody>
      </p:sp>
      <p:sp>
        <p:nvSpPr>
          <p:cNvPr id="5" name="Text Placeholder 4"/>
          <p:cNvSpPr>
            <a:spLocks noGrp="1"/>
          </p:cNvSpPr>
          <p:nvPr>
            <p:ph type="body" sz="quarter" idx="15"/>
          </p:nvPr>
        </p:nvSpPr>
        <p:spPr>
          <a:xfrm>
            <a:off x="288000" y="1040400"/>
            <a:ext cx="4068000" cy="360000"/>
          </a:xfrm>
        </p:spPr>
        <p:txBody>
          <a:bodyPr/>
          <a:lstStyle/>
          <a:p>
            <a:r>
              <a:rPr lang="en-GB"/>
              <a:t>Reasons for potential disputes</a:t>
            </a:r>
            <a:endParaRPr lang="en-US"/>
          </a:p>
        </p:txBody>
      </p:sp>
      <p:sp>
        <p:nvSpPr>
          <p:cNvPr id="6" name="Title 5"/>
          <p:cNvSpPr>
            <a:spLocks noGrp="1"/>
          </p:cNvSpPr>
          <p:nvPr>
            <p:ph type="title"/>
          </p:nvPr>
        </p:nvSpPr>
        <p:spPr/>
        <p:txBody>
          <a:bodyPr/>
          <a:lstStyle/>
          <a:p>
            <a:r>
              <a:rPr lang="en-GB"/>
              <a:t>Smart contracts and potential disputes </a:t>
            </a:r>
            <a:endParaRPr lang="en-US"/>
          </a:p>
        </p:txBody>
      </p:sp>
      <p:sp>
        <p:nvSpPr>
          <p:cNvPr id="7" name="Content Placeholder 6"/>
          <p:cNvSpPr>
            <a:spLocks noGrp="1"/>
          </p:cNvSpPr>
          <p:nvPr>
            <p:ph sz="quarter" idx="12"/>
          </p:nvPr>
        </p:nvSpPr>
        <p:spPr>
          <a:xfrm>
            <a:off x="288000" y="1534602"/>
            <a:ext cx="4530490" cy="3292998"/>
          </a:xfrm>
        </p:spPr>
        <p:txBody>
          <a:bodyPr>
            <a:normAutofit/>
          </a:bodyPr>
          <a:lstStyle/>
          <a:p>
            <a:r>
              <a:rPr lang="en-US"/>
              <a:t>Human error</a:t>
            </a:r>
          </a:p>
          <a:p>
            <a:pPr lvl="1"/>
            <a:r>
              <a:rPr lang="en-GB"/>
              <a:t>Bugs disputes</a:t>
            </a:r>
          </a:p>
          <a:p>
            <a:pPr lvl="1"/>
            <a:r>
              <a:rPr lang="en-GB"/>
              <a:t>Discrepancies between the contract and its coded version</a:t>
            </a:r>
            <a:endParaRPr lang="en-US"/>
          </a:p>
          <a:p>
            <a:r>
              <a:rPr lang="en-US"/>
              <a:t>Functioning of smart contracts</a:t>
            </a:r>
          </a:p>
          <a:p>
            <a:pPr lvl="1"/>
            <a:r>
              <a:rPr lang="en-GB"/>
              <a:t>Inaccurate information </a:t>
            </a:r>
            <a:r>
              <a:rPr lang="en-GB">
                <a:sym typeface="Wingdings" panose="05000000000000000000" pitchFamily="2" charset="2"/>
              </a:rPr>
              <a:t></a:t>
            </a:r>
            <a:r>
              <a:rPr lang="en-GB"/>
              <a:t>invalid contract/no payment</a:t>
            </a:r>
          </a:p>
          <a:p>
            <a:pPr lvl="1"/>
            <a:r>
              <a:rPr lang="en-GB"/>
              <a:t>Some concepts can’t be coded</a:t>
            </a:r>
            <a:endParaRPr lang="en-US"/>
          </a:p>
          <a:p>
            <a:r>
              <a:rPr lang="en-US"/>
              <a:t>Regulatory issues</a:t>
            </a:r>
          </a:p>
        </p:txBody>
      </p:sp>
      <p:pic>
        <p:nvPicPr>
          <p:cNvPr id="9" name="Content Placeholder 8" descr="Brain model with LED lights">
            <a:extLst>
              <a:ext uri="{FF2B5EF4-FFF2-40B4-BE49-F238E27FC236}">
                <a16:creationId xmlns:a16="http://schemas.microsoft.com/office/drawing/2014/main" id="{53FFD74E-3DDF-4BD4-8AAA-B9DA1CDF9194}"/>
              </a:ext>
            </a:extLst>
          </p:cNvPr>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5534534" y="1606164"/>
            <a:ext cx="3294774" cy="2471080"/>
          </a:xfrm>
        </p:spPr>
      </p:pic>
    </p:spTree>
    <p:extLst>
      <p:ext uri="{BB962C8B-B14F-4D97-AF65-F5344CB8AC3E}">
        <p14:creationId xmlns:p14="http://schemas.microsoft.com/office/powerpoint/2010/main" val="131951169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12</a:t>
            </a:fld>
            <a:endParaRPr lang="en-US"/>
          </a:p>
        </p:txBody>
      </p:sp>
      <p:sp>
        <p:nvSpPr>
          <p:cNvPr id="2" name="Entity Name Placeholder"/>
          <p:cNvSpPr>
            <a:spLocks noGrp="1"/>
          </p:cNvSpPr>
          <p:nvPr>
            <p:ph type="ftr" sz="quarter" idx="3"/>
          </p:nvPr>
        </p:nvSpPr>
        <p:spPr/>
        <p:txBody>
          <a:bodyPr/>
          <a:lstStyle/>
          <a:p>
            <a:pPr algn="r"/>
            <a:r>
              <a:rPr lang="en-US"/>
              <a:t>Hogan Lovells</a:t>
            </a:r>
            <a:endParaRPr lang="en-US"/>
          </a:p>
        </p:txBody>
      </p:sp>
      <p:sp>
        <p:nvSpPr>
          <p:cNvPr id="13" name="Content Middle"/>
          <p:cNvSpPr>
            <a:spLocks noGrp="1"/>
          </p:cNvSpPr>
          <p:nvPr>
            <p:ph sz="quarter" idx="16"/>
          </p:nvPr>
        </p:nvSpPr>
        <p:spPr/>
        <p:txBody>
          <a:bodyPr>
            <a:normAutofit lnSpcReduction="10000"/>
          </a:bodyPr>
          <a:lstStyle/>
          <a:p>
            <a:pPr>
              <a:buFont typeface="Wingdings" panose="05000000000000000000" pitchFamily="2" charset="2"/>
              <a:buChar char="q"/>
            </a:pPr>
            <a:r>
              <a:rPr lang="en-US"/>
              <a:t>Three forms:</a:t>
            </a:r>
          </a:p>
          <a:p>
            <a:r>
              <a:rPr lang="en-US"/>
              <a:t>Algorithms as arbitrators:</a:t>
            </a:r>
          </a:p>
          <a:p>
            <a:pPr lvl="1"/>
            <a:r>
              <a:rPr lang="en-GB"/>
              <a:t>Resolution based on the analysis of similar transactions/disputes</a:t>
            </a:r>
            <a:endParaRPr lang="en-US"/>
          </a:p>
          <a:p>
            <a:r>
              <a:rPr lang="en-GB"/>
              <a:t>Central administering authority for arbitrating disputes by the transaction platform.</a:t>
            </a:r>
          </a:p>
          <a:p>
            <a:r>
              <a:rPr lang="en-GB"/>
              <a:t>Delocalised adjudicative proceedings by humans.</a:t>
            </a:r>
          </a:p>
          <a:p>
            <a:endParaRPr lang="en-US"/>
          </a:p>
          <a:p>
            <a:endParaRPr lang="en-GB"/>
          </a:p>
          <a:p>
            <a:pPr lvl="1"/>
            <a:endParaRPr lang="en-GB"/>
          </a:p>
          <a:p>
            <a:pPr lvl="1"/>
            <a:endParaRPr lang="en-US"/>
          </a:p>
        </p:txBody>
      </p:sp>
      <p:sp>
        <p:nvSpPr>
          <p:cNvPr id="14" name="Column Title Middle"/>
          <p:cNvSpPr>
            <a:spLocks noGrp="1"/>
          </p:cNvSpPr>
          <p:nvPr>
            <p:ph type="body" sz="quarter" idx="17"/>
          </p:nvPr>
        </p:nvSpPr>
        <p:spPr>
          <a:xfrm>
            <a:off x="3280411" y="1338262"/>
            <a:ext cx="2584746" cy="360000"/>
          </a:xfrm>
        </p:spPr>
        <p:txBody>
          <a:bodyPr/>
          <a:lstStyle/>
          <a:p>
            <a:r>
              <a:rPr lang="en-US"/>
              <a:t>On-chain arbitration</a:t>
            </a:r>
          </a:p>
        </p:txBody>
      </p:sp>
      <p:sp>
        <p:nvSpPr>
          <p:cNvPr id="10" name="Content Left"/>
          <p:cNvSpPr>
            <a:spLocks noGrp="1"/>
          </p:cNvSpPr>
          <p:nvPr>
            <p:ph sz="quarter" idx="12"/>
          </p:nvPr>
        </p:nvSpPr>
        <p:spPr/>
        <p:txBody>
          <a:bodyPr>
            <a:normAutofit fontScale="92500" lnSpcReduction="10000"/>
          </a:bodyPr>
          <a:lstStyle/>
          <a:p>
            <a:pPr>
              <a:buFont typeface="Wingdings" panose="05000000000000000000" pitchFamily="2" charset="2"/>
              <a:buChar char="q"/>
            </a:pPr>
            <a:r>
              <a:rPr lang="en-US"/>
              <a:t>“Traditional” arbitration with humans as arbitrators.</a:t>
            </a:r>
          </a:p>
          <a:p>
            <a:r>
              <a:rPr lang="en-GB"/>
              <a:t>Need for specific rules of smart contract arbitration. </a:t>
            </a:r>
          </a:p>
          <a:p>
            <a:r>
              <a:rPr lang="en-GB"/>
              <a:t>Registration of the decision on a blockchain.</a:t>
            </a:r>
          </a:p>
          <a:p>
            <a:r>
              <a:rPr lang="en-GB"/>
              <a:t>Arbitral tribunal = Oracle</a:t>
            </a:r>
          </a:p>
          <a:p>
            <a:pPr lvl="1"/>
            <a:r>
              <a:rPr lang="en-GB"/>
              <a:t>Provide input for action by smart contract</a:t>
            </a:r>
          </a:p>
          <a:p>
            <a:pPr lvl="1"/>
            <a:r>
              <a:rPr lang="en-GB"/>
              <a:t>Permit a self-executing arbitral decision</a:t>
            </a:r>
            <a:endParaRPr lang="en-US"/>
          </a:p>
        </p:txBody>
      </p:sp>
      <p:sp>
        <p:nvSpPr>
          <p:cNvPr id="12" name="Column Title Left"/>
          <p:cNvSpPr>
            <a:spLocks noGrp="1"/>
          </p:cNvSpPr>
          <p:nvPr>
            <p:ph type="body" sz="quarter" idx="15"/>
          </p:nvPr>
        </p:nvSpPr>
        <p:spPr/>
        <p:txBody>
          <a:bodyPr/>
          <a:lstStyle/>
          <a:p>
            <a:r>
              <a:rPr lang="fr-FR"/>
              <a:t>Off-chain arbitration </a:t>
            </a:r>
            <a:endParaRPr lang="en-US"/>
          </a:p>
        </p:txBody>
      </p:sp>
      <p:sp>
        <p:nvSpPr>
          <p:cNvPr id="9" name="Slide Title"/>
          <p:cNvSpPr>
            <a:spLocks noGrp="1"/>
          </p:cNvSpPr>
          <p:nvPr>
            <p:ph type="title"/>
          </p:nvPr>
        </p:nvSpPr>
        <p:spPr/>
        <p:txBody>
          <a:bodyPr/>
          <a:lstStyle/>
          <a:p>
            <a:r>
              <a:rPr lang="en-GB"/>
              <a:t>Types of smart contract arbitration</a:t>
            </a:r>
            <a:endParaRPr lang="en-US"/>
          </a:p>
        </p:txBody>
      </p:sp>
      <p:sp>
        <p:nvSpPr>
          <p:cNvPr id="15" name="Content Middle"/>
          <p:cNvSpPr txBox="1"/>
          <p:nvPr/>
        </p:nvSpPr>
        <p:spPr>
          <a:xfrm>
            <a:off x="6020732" y="1730511"/>
            <a:ext cx="2774352" cy="615647"/>
          </a:xfrm>
          <a:prstGeom prst="rect">
            <a:avLst/>
          </a:prstGeom>
          <a:ln w="12700" cap="rnd" cmpd="sng" algn="ctr">
            <a:noFill/>
            <a:prstDash val="solid"/>
          </a:ln>
        </p:spPr>
        <p:txBody>
          <a:bodyPr vert="horz" wrap="square" lIns="0" tIns="36000" rIns="0" bIns="36000" rtlCol="0" anchor="t" anchorCtr="0">
            <a:normAutofit/>
          </a:bodyPr>
          <a:lstStyle>
            <a:lvl1pPr marL="270000" indent="-270000" algn="l" defTabSz="914400" rtl="0" eaLnBrk="1" latinLnBrk="0" hangingPunct="1">
              <a:spcAft>
                <a:spcPts val="900"/>
              </a:spcAft>
              <a:buClr>
                <a:schemeClr val="accent1"/>
              </a:buClr>
              <a:buSzTx/>
              <a:buFont typeface="Arial" panose="020b0604020202020204" pitchFamily="34" charset="0"/>
              <a:buChar char="•"/>
              <a:defRPr sz="16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a:p>
            <a:endParaRPr lang="en-US"/>
          </a:p>
          <a:p>
            <a:endParaRPr lang="en-GB"/>
          </a:p>
          <a:p>
            <a:pPr lvl="1"/>
            <a:endParaRPr lang="en-GB"/>
          </a:p>
          <a:p>
            <a:pPr lvl="1"/>
            <a:endParaRPr lang="en-US"/>
          </a:p>
        </p:txBody>
      </p:sp>
      <p:sp>
        <p:nvSpPr>
          <p:cNvPr id="3" name="TextBox 2"/>
          <p:cNvSpPr txBox="1"/>
          <p:nvPr/>
        </p:nvSpPr>
        <p:spPr>
          <a:xfrm>
            <a:off x="172278" y="768626"/>
            <a:ext cx="6453809" cy="584775"/>
          </a:xfrm>
          <a:prstGeom prst="rect">
            <a:avLst/>
          </a:prstGeom>
          <a:noFill/>
        </p:spPr>
        <p:txBody>
          <a:bodyPr wrap="square" rtlCol="0">
            <a:spAutoFit/>
          </a:bodyPr>
          <a:lstStyle/>
          <a:p>
            <a:r>
              <a:rPr lang="en-GB" sz="3200" i="1">
                <a:solidFill>
                  <a:schemeClr val="accent6">
                    <a:lumMod val="60000"/>
                    <a:lumOff val="40000"/>
                  </a:schemeClr>
                </a:solidFill>
                <a:effectLst>
                  <a:outerShdw blurRad="38100" dist="38100" dir="2700000" algn="tl">
                    <a:srgbClr val="000000">
                      <a:alpha val="43137"/>
                    </a:srgbClr>
                  </a:outerShdw>
                </a:effectLst>
              </a:rPr>
              <a:t>In a galaxy not too far away…</a:t>
            </a:r>
            <a:endParaRPr lang="en-US" sz="3200" i="1">
              <a:solidFill>
                <a:schemeClr val="accent6">
                  <a:lumMod val="60000"/>
                  <a:lumOff val="40000"/>
                </a:schemeClr>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6296015" y="1706563"/>
            <a:ext cx="2420958" cy="3130550"/>
          </a:xfrm>
        </p:spPr>
      </p:pic>
    </p:spTree>
    <p:extLst>
      <p:ext uri="{BB962C8B-B14F-4D97-AF65-F5344CB8AC3E}">
        <p14:creationId xmlns:p14="http://schemas.microsoft.com/office/powerpoint/2010/main" val="2632790016"/>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13</a:t>
            </a:fld>
            <a:endParaRPr lang="en-US"/>
          </a:p>
        </p:txBody>
      </p:sp>
      <p:sp>
        <p:nvSpPr>
          <p:cNvPr id="3" name="Entity Name Placeholder"/>
          <p:cNvSpPr>
            <a:spLocks noGrp="1"/>
          </p:cNvSpPr>
          <p:nvPr>
            <p:ph type="ftr" sz="quarter" idx="3"/>
          </p:nvPr>
        </p:nvSpPr>
        <p:spPr/>
        <p:txBody>
          <a:bodyPr/>
          <a:lstStyle/>
          <a:p>
            <a:pPr algn="r"/>
            <a:r>
              <a:rPr lang="en-US"/>
              <a:t>Hogan Lovells</a:t>
            </a:r>
            <a:endParaRPr lang="en-US"/>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4015486457"/>
              </p:ext>
            </p:extLst>
          </p:nvPr>
        </p:nvGraphicFramePr>
        <p:xfrm>
          <a:off x="4787900" y="1706563"/>
          <a:ext cx="4068763" cy="3130550"/>
        </p:xfrm>
        <a:graphic>
          <a:graphicData uri="http://schemas.openxmlformats.org/drawingml/2006/diagram">
            <dgm:relIds xmlns:dgm="http://schemas.openxmlformats.org/drawingml/2006/diagram" r:dm="rId4" r:lo="rId5" r:qs="rId6" r:cs="rId7"/>
          </a:graphicData>
        </a:graphic>
      </p:graphicFrame>
      <p:sp>
        <p:nvSpPr>
          <p:cNvPr id="4" name="Column Title Right"/>
          <p:cNvSpPr>
            <a:spLocks noGrp="1"/>
          </p:cNvSpPr>
          <p:nvPr>
            <p:ph type="body" sz="quarter" idx="17"/>
          </p:nvPr>
        </p:nvSpPr>
        <p:spPr>
          <a:xfrm>
            <a:off x="4765140" y="1189672"/>
            <a:ext cx="4068000" cy="360000"/>
          </a:xfrm>
        </p:spPr>
        <p:txBody>
          <a:bodyPr/>
          <a:lstStyle/>
          <a:p>
            <a:r>
              <a:rPr lang="en-US"/>
              <a:t>Benefits of arbitration</a:t>
            </a:r>
          </a:p>
        </p:txBody>
      </p:sp>
      <p:pic>
        <p:nvPicPr>
          <p:cNvPr id="5" name="Content Placeholder 4"/>
          <p:cNvPicPr>
            <a:picLocks noGrp="1" noChangeAspect="1"/>
          </p:cNvPicPr>
          <p:nvPr>
            <p:ph sz="quarter" idx="4294967295"/>
          </p:nvPr>
        </p:nvPicPr>
        <p:blipFill>
          <a:blip r:embed="rId8">
            <a:duotone>
              <a:prstClr val="black"/>
              <a:schemeClr val="accent6">
                <a:tint val="45000"/>
                <a:satMod val="400000"/>
              </a:schemeClr>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370253" y="1706563"/>
            <a:ext cx="3902932" cy="3121025"/>
          </a:xfrm>
        </p:spPr>
      </p:pic>
      <p:sp>
        <p:nvSpPr>
          <p:cNvPr id="2" name="Column Title Left"/>
          <p:cNvSpPr>
            <a:spLocks noGrp="1"/>
          </p:cNvSpPr>
          <p:nvPr>
            <p:ph type="body" sz="quarter" idx="15"/>
          </p:nvPr>
        </p:nvSpPr>
        <p:spPr/>
        <p:txBody>
          <a:bodyPr/>
          <a:lstStyle/>
          <a:p>
            <a:r>
              <a:rPr lang="en-US"/>
              <a:t>Benefits of smart contracts 		</a:t>
            </a:r>
          </a:p>
        </p:txBody>
      </p:sp>
      <p:sp>
        <p:nvSpPr>
          <p:cNvPr id="6" name="Slide Title"/>
          <p:cNvSpPr>
            <a:spLocks noGrp="1"/>
          </p:cNvSpPr>
          <p:nvPr>
            <p:ph type="title"/>
          </p:nvPr>
        </p:nvSpPr>
        <p:spPr/>
        <p:txBody>
          <a:bodyPr/>
          <a:lstStyle/>
          <a:p>
            <a:r>
              <a:rPr lang="en-GB"/>
              <a:t>Benefits of smart contract arbitration</a:t>
            </a:r>
            <a:endParaRPr lang="en-US"/>
          </a:p>
        </p:txBody>
      </p:sp>
    </p:spTree>
    <p:extLst>
      <p:ext uri="{BB962C8B-B14F-4D97-AF65-F5344CB8AC3E}">
        <p14:creationId xmlns:p14="http://schemas.microsoft.com/office/powerpoint/2010/main" val="153774723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Binary code on screen">
            <a:extLst>
              <a:ext uri="{FF2B5EF4-FFF2-40B4-BE49-F238E27FC236}">
                <a16:creationId xmlns:a16="http://schemas.microsoft.com/office/drawing/2014/main" id="{BB37D988-7C71-42A7-8322-72E64E4E58D7}"/>
              </a:ext>
            </a:extLst>
          </p:cNvPr>
          <p:cNvPicPr>
            <a:picLocks noChangeAspect="1"/>
          </p:cNvPicPr>
          <p:nvPr/>
        </p:nvPicPr>
        <p:blipFill>
          <a:blip r:embed="rId3">
            <a:alphaModFix amt="19000"/>
            <a:extLst>
              <a:ext uri="{28A0092B-C50C-407E-A947-70E740481C1C}">
                <a14:useLocalDpi xmlns:a14="http://schemas.microsoft.com/office/drawing/2010/main" val="0"/>
              </a:ext>
            </a:extLst>
          </a:blip>
          <a:stretch>
            <a:fillRect/>
          </a:stretch>
        </p:blipFill>
        <p:spPr>
          <a:xfrm>
            <a:off x="222131" y="1765190"/>
            <a:ext cx="3248943" cy="3147722"/>
          </a:xfrm>
          <a:prstGeom prst="rect">
            <a:avLst/>
          </a:prstGeom>
        </p:spPr>
      </p:pic>
      <p:sp>
        <p:nvSpPr>
          <p:cNvPr id="6" name="Title 5">
            <a:extLst>
              <a:ext uri="{FF2B5EF4-FFF2-40B4-BE49-F238E27FC236}">
                <a16:creationId xmlns:a16="http://schemas.microsoft.com/office/drawing/2014/main" id="{660518E8-2FDE-4C15-85CE-9B7521120938}"/>
              </a:ext>
            </a:extLst>
          </p:cNvPr>
          <p:cNvSpPr>
            <a:spLocks noGrp="1"/>
          </p:cNvSpPr>
          <p:nvPr>
            <p:ph type="title"/>
          </p:nvPr>
        </p:nvSpPr>
        <p:spPr>
          <a:xfrm>
            <a:off x="421551" y="3207855"/>
            <a:ext cx="2658678" cy="1370158"/>
          </a:xfrm>
        </p:spPr>
        <p:txBody>
          <a:bodyPr/>
          <a:lstStyle/>
          <a:p>
            <a:r>
              <a:rPr lang="en-GB" sz="2800">
                <a:solidFill>
                  <a:schemeClr val="tx1">
                    <a:lumMod val="50000"/>
                  </a:schemeClr>
                </a:solidFill>
              </a:rPr>
              <a:t>Platforms for smart contract arbitration</a:t>
            </a:r>
            <a:endParaRPr lang="fr-FR" sz="2800">
              <a:solidFill>
                <a:schemeClr val="tx1">
                  <a:lumMod val="50000"/>
                </a:schemeClr>
              </a:solidFill>
            </a:endParaRPr>
          </a:p>
        </p:txBody>
      </p:sp>
    </p:spTree>
    <p:extLst>
      <p:ext uri="{BB962C8B-B14F-4D97-AF65-F5344CB8AC3E}">
        <p14:creationId xmlns:p14="http://schemas.microsoft.com/office/powerpoint/2010/main" val="68119287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6" name="Picture 2">
            <a:extLst>
              <a:ext uri="{FF2B5EF4-FFF2-40B4-BE49-F238E27FC236}">
                <a16:creationId xmlns:a16="http://schemas.microsoft.com/office/drawing/2014/main" id="{4A850F37-DEAD-4C21-A866-11F5B0C926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8106" y="999892"/>
            <a:ext cx="3446624" cy="297154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9727B2F-3A3C-4082-8E40-B4697C0D0DBB}"/>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9D49685E-ED92-4A9A-BBA5-0DB69978E268}"/>
              </a:ext>
            </a:extLst>
          </p:cNvPr>
          <p:cNvSpPr>
            <a:spLocks noGrp="1"/>
          </p:cNvSpPr>
          <p:nvPr>
            <p:ph type="sldNum" sz="quarter" idx="4"/>
          </p:nvPr>
        </p:nvSpPr>
        <p:spPr/>
        <p:txBody>
          <a:bodyPr/>
          <a:lstStyle/>
          <a:p>
            <a:r>
              <a:rPr lang="en-GB"/>
              <a:t>|  </a:t>
            </a:r>
            <a:fld id="{6967D197-2218-4700-B211-63EF06F51A7E}" type="slidenum">
              <a:rPr lang="en-GB" smtClean="0"/>
              <a:t>15</a:t>
            </a:fld>
            <a:endParaRPr lang="en-GB"/>
          </a:p>
        </p:txBody>
      </p:sp>
      <p:sp>
        <p:nvSpPr>
          <p:cNvPr id="4" name="Content Placeholder 3">
            <a:extLst>
              <a:ext uri="{FF2B5EF4-FFF2-40B4-BE49-F238E27FC236}">
                <a16:creationId xmlns:a16="http://schemas.microsoft.com/office/drawing/2014/main" id="{0027C15C-A7A6-4A0C-BDBE-0A6F1262DD7B}"/>
              </a:ext>
            </a:extLst>
          </p:cNvPr>
          <p:cNvSpPr>
            <a:spLocks noGrp="1"/>
          </p:cNvSpPr>
          <p:nvPr>
            <p:ph sz="quarter" idx="12"/>
          </p:nvPr>
        </p:nvSpPr>
        <p:spPr>
          <a:xfrm>
            <a:off x="288001" y="900000"/>
            <a:ext cx="5298852" cy="3937814"/>
          </a:xfrm>
        </p:spPr>
        <p:txBody>
          <a:bodyPr/>
          <a:lstStyle/>
          <a:p>
            <a:r>
              <a:rPr lang="en-GB"/>
              <a:t>Kleros</a:t>
            </a:r>
          </a:p>
          <a:p>
            <a:pPr lvl="1" algn="just"/>
            <a:r>
              <a:rPr lang="en-GB"/>
              <a:t>Decentralised dispute resolution protocol (implemented using Ethereum)</a:t>
            </a:r>
          </a:p>
          <a:p>
            <a:pPr lvl="1" algn="just"/>
            <a:r>
              <a:rPr lang="en-GB"/>
              <a:t>Operating since 2018, more than 1000 cases decided</a:t>
            </a:r>
          </a:p>
          <a:p>
            <a:pPr lvl="1" algn="just"/>
            <a:r>
              <a:rPr lang="en-GB"/>
              <a:t>“Jurors” are crowdsourced</a:t>
            </a:r>
          </a:p>
          <a:p>
            <a:pPr lvl="1" algn="just"/>
            <a:r>
              <a:rPr lang="en-GB"/>
              <a:t>Applies game theory incentives to encourage jurors to decide cases correctly – must stake tokens in order to participate as juror</a:t>
            </a:r>
          </a:p>
          <a:p>
            <a:r>
              <a:rPr lang="en-GB"/>
              <a:t>Other platforms</a:t>
            </a:r>
          </a:p>
          <a:p>
            <a:pPr lvl="1"/>
            <a:r>
              <a:rPr lang="en-GB"/>
              <a:t>Aragon (since Nov 2019)</a:t>
            </a:r>
          </a:p>
          <a:p>
            <a:pPr lvl="1"/>
            <a:r>
              <a:rPr lang="en-GB" err="1"/>
              <a:t>Jur (not operational yet)</a:t>
            </a:r>
          </a:p>
          <a:p>
            <a:pPr lvl="1"/>
            <a:endParaRPr lang="fr-FR"/>
          </a:p>
        </p:txBody>
      </p:sp>
      <p:sp>
        <p:nvSpPr>
          <p:cNvPr id="5" name="Title 4">
            <a:extLst>
              <a:ext uri="{FF2B5EF4-FFF2-40B4-BE49-F238E27FC236}">
                <a16:creationId xmlns:a16="http://schemas.microsoft.com/office/drawing/2014/main" id="{EE1AFC06-4B73-4ACB-B553-855EED2CCEA5}"/>
              </a:ext>
            </a:extLst>
          </p:cNvPr>
          <p:cNvSpPr>
            <a:spLocks noGrp="1"/>
          </p:cNvSpPr>
          <p:nvPr>
            <p:ph type="title"/>
          </p:nvPr>
        </p:nvSpPr>
        <p:spPr/>
        <p:txBody>
          <a:bodyPr/>
          <a:lstStyle/>
          <a:p>
            <a:r>
              <a:rPr lang="en-GB"/>
              <a:t>Platforms for smart contract arbitration</a:t>
            </a:r>
            <a:endParaRPr lang="fr-FR"/>
          </a:p>
        </p:txBody>
      </p:sp>
      <p:sp>
        <p:nvSpPr>
          <p:cNvPr id="6" name="TextBox 5">
            <a:extLst>
              <a:ext uri="{FF2B5EF4-FFF2-40B4-BE49-F238E27FC236}">
                <a16:creationId xmlns:a16="http://schemas.microsoft.com/office/drawing/2014/main" id="{87261A7B-45F3-4D6C-84E6-156C578ED449}"/>
              </a:ext>
            </a:extLst>
          </p:cNvPr>
          <p:cNvSpPr txBox="1"/>
          <p:nvPr/>
        </p:nvSpPr>
        <p:spPr>
          <a:xfrm>
            <a:off x="8017387" y="3879103"/>
            <a:ext cx="659155" cy="184666"/>
          </a:xfrm>
          <a:prstGeom prst="rect">
            <a:avLst/>
          </a:prstGeom>
          <a:noFill/>
        </p:spPr>
        <p:txBody>
          <a:bodyPr wrap="none" rtlCol="0">
            <a:spAutoFit/>
          </a:bodyPr>
          <a:lstStyle/>
          <a:p>
            <a:r>
              <a:rPr lang="en-GB" sz="600"/>
              <a:t>Image: Kleros</a:t>
            </a:r>
            <a:endParaRPr lang="fr-FR" sz="600"/>
          </a:p>
        </p:txBody>
      </p:sp>
    </p:spTree>
    <p:extLst>
      <p:ext uri="{BB962C8B-B14F-4D97-AF65-F5344CB8AC3E}">
        <p14:creationId xmlns:p14="http://schemas.microsoft.com/office/powerpoint/2010/main" val="3601294269"/>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16</a:t>
            </a:fld>
            <a:endParaRPr lang="en-GB"/>
          </a:p>
        </p:txBody>
      </p:sp>
      <p:sp>
        <p:nvSpPr>
          <p:cNvPr id="4" name="Content Placeholder 3"/>
          <p:cNvSpPr>
            <a:spLocks noGrp="1"/>
          </p:cNvSpPr>
          <p:nvPr>
            <p:ph sz="quarter" idx="12"/>
          </p:nvPr>
        </p:nvSpPr>
        <p:spPr>
          <a:xfrm>
            <a:off x="287999" y="930304"/>
            <a:ext cx="5603917" cy="3896878"/>
          </a:xfrm>
        </p:spPr>
        <p:txBody>
          <a:bodyPr>
            <a:normAutofit lnSpcReduction="10000"/>
          </a:bodyPr>
          <a:lstStyle/>
          <a:p>
            <a:r>
              <a:rPr lang="en-GB"/>
              <a:t>Constitutional considerations</a:t>
            </a:r>
          </a:p>
          <a:p>
            <a:r>
              <a:rPr lang="en-GB"/>
              <a:t>Award enforcement</a:t>
            </a:r>
          </a:p>
          <a:p>
            <a:pPr lvl="1"/>
            <a:r>
              <a:rPr lang="en-GB"/>
              <a:t>Potential issues: due process considerations, composition of the tribunal, form &amp; content of award</a:t>
            </a:r>
          </a:p>
          <a:p>
            <a:pPr lvl="1"/>
            <a:r>
              <a:rPr lang="en-GB"/>
              <a:t>Case study: Kleros award enforced by Mexican court in 2021</a:t>
            </a:r>
          </a:p>
          <a:p>
            <a:pPr lvl="2" algn="just"/>
            <a:r>
              <a:rPr lang="en-GB"/>
              <a:t>Tenancy dispute</a:t>
            </a:r>
          </a:p>
          <a:p>
            <a:pPr lvl="2" algn="just"/>
            <a:r>
              <a:rPr lang="en-GB"/>
              <a:t>Arbitration agreement stipulated that arbitrator should draft a Procedural Order addressed to Kleros, which would then run arbitration protocol to determine dispute</a:t>
            </a:r>
          </a:p>
          <a:p>
            <a:pPr lvl="2"/>
            <a:r>
              <a:rPr lang="fr-FR" err="1"/>
              <a:t>Arbitrator incorporated Kleros decision into arbitral award</a:t>
            </a:r>
            <a:endParaRPr lang="en-US"/>
          </a:p>
        </p:txBody>
      </p:sp>
      <p:sp>
        <p:nvSpPr>
          <p:cNvPr id="6" name="Title 5"/>
          <p:cNvSpPr>
            <a:spLocks noGrp="1"/>
          </p:cNvSpPr>
          <p:nvPr>
            <p:ph type="title"/>
          </p:nvPr>
        </p:nvSpPr>
        <p:spPr>
          <a:xfrm>
            <a:off x="288000" y="250162"/>
            <a:ext cx="8568000" cy="446400"/>
          </a:xfrm>
        </p:spPr>
        <p:txBody>
          <a:bodyPr/>
          <a:lstStyle/>
          <a:p>
            <a:r>
              <a:rPr lang="en-GB"/>
              <a:t>Legal challenges of smart contract arbitration</a:t>
            </a:r>
            <a:endParaRPr lang="en-US"/>
          </a:p>
        </p:txBody>
      </p:sp>
      <p:pic>
        <p:nvPicPr>
          <p:cNvPr id="7" name="Picture 6" descr="Graphs and plots layered on a blue digital screen">
            <a:extLst>
              <a:ext uri="{FF2B5EF4-FFF2-40B4-BE49-F238E27FC236}">
                <a16:creationId xmlns:a16="http://schemas.microsoft.com/office/drawing/2014/main" id="{02D3206D-0337-4C3C-87A2-BB926DE90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982" y="1218039"/>
            <a:ext cx="2753139" cy="2064854"/>
          </a:xfrm>
          <a:prstGeom prst="rect">
            <a:avLst/>
          </a:prstGeom>
        </p:spPr>
      </p:pic>
    </p:spTree>
    <p:extLst>
      <p:ext uri="{BB962C8B-B14F-4D97-AF65-F5344CB8AC3E}">
        <p14:creationId xmlns:p14="http://schemas.microsoft.com/office/powerpoint/2010/main" val="351409278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4" name="Disclaimer Placeholder"/>
          <p:cNvSpPr/>
          <p:nvPr/>
        </p:nvSpPr>
        <p:spPr>
          <a:xfrm>
            <a:off x="4980512" y="3585600"/>
            <a:ext cx="3981600" cy="1477328"/>
          </a:xfrm>
          <a:prstGeom prst="rect">
            <a:avLst/>
          </a:prstGeom>
        </p:spPr>
        <p:txBody>
          <a:bodyPr>
            <a:spAutoFit/>
          </a:bodyPr>
          <a:lstStyle/>
          <a:p>
            <a:pPr algn="r"/>
            <a:r>
              <a:rPr lang="fr-FR" sz="600">
                <a:solidFill>
                  <a:srgbClr val="212121"/>
                </a:solidFill>
                <a:latin typeface="Calibri"/>
                <a:sym typeface="Calibri"/>
              </a:rPr>
              <a:t>"Hogan Lovells" ou le "Cabinet" est un cabinet d'avocats international comprenant Hogan Lovells International LLP, Hogan Lovells US LLP et leurs affiliés.</a:t>
            </a:r>
          </a:p>
          <a:p>
            <a:pPr algn="r"/>
            <a:endParaRPr lang="fr-FR" sz="600">
              <a:solidFill>
                <a:srgbClr val="212121"/>
              </a:solidFill>
              <a:latin typeface="Calibri"/>
              <a:sym typeface="Calibri"/>
            </a:endParaRPr>
          </a:p>
          <a:p>
            <a:pPr algn="r"/>
            <a:r>
              <a:rPr lang="fr-FR" sz="600">
                <a:solidFill>
                  <a:srgbClr val="212121"/>
                </a:solidFill>
                <a:latin typeface="Calibri"/>
                <a:sym typeface="Calibri"/>
              </a:rPr>
              <a:t>Les termes "associé" ou "partner" désignent un membre ou un associé de Hogan Lovells International LLP, de Hogan Lovells US LLP ou de l’une leurs entités affiliées, ou un employé ou un consultant de statut équivalent.  Certaines personnes, désignées comme associés ou partners, mais qui ne sont pas membres de Hogan Lovells International LLP, ne jouissent pas de qualifications professionnelles équivalentes à celles d’un membre.</a:t>
            </a:r>
          </a:p>
          <a:p>
            <a:pPr algn="r"/>
            <a:endParaRPr lang="fr-FR" sz="600">
              <a:solidFill>
                <a:srgbClr val="212121"/>
              </a:solidFill>
              <a:latin typeface="Calibri"/>
              <a:sym typeface="Calibri"/>
            </a:endParaRPr>
          </a:p>
          <a:p>
            <a:pPr algn="r"/>
            <a:r>
              <a:rPr lang="fr-FR" sz="600">
                <a:solidFill>
                  <a:srgbClr val="212121"/>
                </a:solidFill>
                <a:latin typeface="Calibri"/>
                <a:sym typeface="Calibri"/>
              </a:rPr>
              <a:t>Pour plus d'information sur Hogan Lovells, les associés et leurs qualifications professionnelles respectives, voir www.hoganlovells.com.</a:t>
            </a:r>
          </a:p>
          <a:p>
            <a:pPr algn="r"/>
            <a:endParaRPr lang="fr-FR" sz="600">
              <a:solidFill>
                <a:srgbClr val="212121"/>
              </a:solidFill>
              <a:latin typeface="Calibri"/>
              <a:sym typeface="Calibri"/>
            </a:endParaRPr>
          </a:p>
          <a:p>
            <a:pPr algn="r"/>
            <a:r>
              <a:rPr lang="fr-FR" sz="600">
                <a:solidFill>
                  <a:srgbClr val="212121"/>
                </a:solidFill>
                <a:latin typeface="Calibri"/>
                <a:sym typeface="Calibri"/>
              </a:rPr>
              <a:t>Lorsque des études de cas sont reprises, les résultats obtenus ne constituent pas une garantie de résultats similaires pour les autres clients.</a:t>
            </a:r>
          </a:p>
          <a:p>
            <a:pPr algn="r"/>
            <a:endParaRPr lang="fr-FR" sz="600">
              <a:solidFill>
                <a:srgbClr val="212121"/>
              </a:solidFill>
              <a:latin typeface="Calibri"/>
              <a:sym typeface="Calibri"/>
            </a:endParaRPr>
          </a:p>
          <a:p>
            <a:pPr algn="r"/>
            <a:r>
              <a:rPr lang="fr-FR" sz="600">
                <a:solidFill>
                  <a:srgbClr val="212121"/>
                </a:solidFill>
                <a:latin typeface="Calibri"/>
                <a:sym typeface="Calibri"/>
              </a:rPr>
              <a:t>© Hogan Lovells  2018. Tous droits réservés.</a:t>
            </a:r>
            <a:endParaRPr lang="fr-FR" sz="600">
              <a:solidFill>
                <a:srgbClr val="212121"/>
              </a:solidFill>
              <a:latin typeface="Calibri"/>
              <a:sym typeface="Calibri"/>
            </a:endParaRPr>
          </a:p>
        </p:txBody>
      </p:sp>
      <p:sp>
        <p:nvSpPr>
          <p:cNvPr id="6" name="URL Placeholder"/>
          <p:cNvSpPr txBox="1"/>
          <p:nvPr/>
        </p:nvSpPr>
        <p:spPr>
          <a:xfrm>
            <a:off x="5058975" y="2995200"/>
            <a:ext cx="3824675" cy="369332"/>
          </a:xfrm>
          <a:prstGeom prst="rect">
            <a:avLst/>
          </a:prstGeom>
          <a:ln w="12700" cap="rnd" cmpd="sng" algn="ctr">
            <a:noFill/>
            <a:prstDash val="solid"/>
          </a:ln>
        </p:spPr>
        <p:txBody>
          <a:bodyPr vert="horz" wrap="square" lIns="0" tIns="0" rIns="0" bIns="0" rtlCol="0" anchor="b" anchorCtr="0">
            <a:spAutoFit/>
          </a:bodyPr>
          <a:lstStyle>
            <a:lvl1pPr marL="0" indent="0" algn="l" defTabSz="1072743" rtl="0" eaLnBrk="1" latinLnBrk="0" hangingPunct="1">
              <a:spcAft>
                <a:spcPct val="0"/>
              </a:spcAft>
              <a:buClr>
                <a:schemeClr val="tx1"/>
              </a:buClr>
              <a:buSzTx/>
              <a:buFont typeface="Georgia" panose="02040502050405020303" pitchFamily="18" charset="0"/>
              <a:buNone/>
              <a:defRPr sz="2100" b="0" i="0" u="none" kern="1200" cap="none">
                <a:solidFill>
                  <a:schemeClr val="tx1"/>
                </a:solidFill>
                <a:uFill>
                  <a:solidFill>
                    <a:schemeClr val="tx1"/>
                  </a:solidFill>
                </a:uFill>
                <a:latin typeface="+mj-lt"/>
                <a:ea typeface="+mn-ea"/>
                <a:cs typeface="+mn-cs"/>
              </a:defRPr>
            </a:lvl1pPr>
            <a:lvl2pPr marL="316608" indent="-311022" algn="l" defTabSz="1072743" rtl="0" eaLnBrk="1" latinLnBrk="0" hangingPunct="1">
              <a:spcAft>
                <a:spcPts val="704"/>
              </a:spcAft>
              <a:buClr>
                <a:schemeClr val="tx1"/>
              </a:buClr>
              <a:buSzTx/>
              <a:buFont typeface="Telefonica Text" pitchFamily="50" charset="0"/>
              <a:buChar char="–"/>
              <a:defRPr sz="1200" b="0" i="0" u="none" kern="1200" cap="none">
                <a:solidFill>
                  <a:schemeClr val="tx1"/>
                </a:solidFill>
                <a:uFill>
                  <a:solidFill>
                    <a:schemeClr val="tx1"/>
                  </a:solidFill>
                </a:uFill>
                <a:latin typeface="+mn-lt"/>
                <a:ea typeface="+mn-ea"/>
                <a:cs typeface="+mn-cs"/>
              </a:defRPr>
            </a:lvl2pPr>
            <a:lvl3pPr marL="631355" indent="-311022" algn="l" defTabSz="1072743" rtl="0" eaLnBrk="1" latinLnBrk="0" hangingPunct="1">
              <a:spcAft>
                <a:spcPts val="704"/>
              </a:spcAft>
              <a:buClr>
                <a:schemeClr val="tx1"/>
              </a:buClr>
              <a:buSzTx/>
              <a:buFont typeface="Telefonica Text" pitchFamily="50" charset="0"/>
              <a:buChar char="–"/>
              <a:defRPr sz="1200" b="0" i="0" u="none" kern="1200" cap="none">
                <a:solidFill>
                  <a:schemeClr val="tx1"/>
                </a:solidFill>
                <a:uFill>
                  <a:solidFill>
                    <a:schemeClr val="tx1"/>
                  </a:solidFill>
                </a:uFill>
                <a:latin typeface="+mn-lt"/>
                <a:ea typeface="+mn-ea"/>
                <a:cs typeface="+mn-cs"/>
              </a:defRPr>
            </a:lvl3pPr>
            <a:lvl4pPr marL="944239" indent="-311022" algn="l" defTabSz="1072743" rtl="0" eaLnBrk="1" latinLnBrk="0" hangingPunct="1">
              <a:spcAft>
                <a:spcPts val="704"/>
              </a:spcAft>
              <a:buClr>
                <a:schemeClr val="tx1"/>
              </a:buClr>
              <a:buSzTx/>
              <a:buFont typeface="Telefonica Text" pitchFamily="50" charset="0"/>
              <a:buChar char="–"/>
              <a:defRPr sz="1200" b="0" i="0" u="none" kern="1200" cap="none">
                <a:solidFill>
                  <a:schemeClr val="tx1"/>
                </a:solidFill>
                <a:uFill>
                  <a:solidFill>
                    <a:schemeClr val="tx1"/>
                  </a:solidFill>
                </a:uFill>
                <a:latin typeface="+mn-lt"/>
                <a:ea typeface="+mn-ea"/>
                <a:cs typeface="+mn-cs"/>
              </a:defRPr>
            </a:lvl4pPr>
            <a:lvl5pPr marL="1268296" indent="-311022" algn="l" defTabSz="1072743" rtl="0" eaLnBrk="1" latinLnBrk="0" hangingPunct="1">
              <a:spcAft>
                <a:spcPts val="704"/>
              </a:spcAft>
              <a:buClr>
                <a:schemeClr val="tx1"/>
              </a:buClr>
              <a:buSzTx/>
              <a:buFont typeface="Telefonica Text" pitchFamily="50" charset="0"/>
              <a:buChar char="–"/>
              <a:defRPr sz="1200" b="0" i="0" u="none" kern="1200" cap="none">
                <a:solidFill>
                  <a:schemeClr val="tx1"/>
                </a:solidFill>
                <a:uFill>
                  <a:solidFill>
                    <a:schemeClr val="tx1"/>
                  </a:solidFill>
                </a:uFill>
                <a:latin typeface="+mn-lt"/>
                <a:ea typeface="+mn-ea"/>
                <a:cs typeface="+mn-cs"/>
              </a:defRPr>
            </a:lvl5pPr>
            <a:lvl6pPr marL="2928727" indent="-268152" algn="l" defTabSz="1072743" rtl="0" eaLnBrk="1" latinLnBrk="0" hangingPunct="1">
              <a:buClr>
                <a:schemeClr val="tx1"/>
              </a:buClr>
              <a:buSzTx/>
              <a:buFont typeface="Arial" panose="020b0604020202020204" pitchFamily="34" charset="0"/>
              <a:buChar char="•"/>
              <a:defRPr sz="2300" b="0" i="0" u="none" kern="1200" cap="none">
                <a:solidFill>
                  <a:schemeClr val="tx1"/>
                </a:solidFill>
                <a:uFill>
                  <a:solidFill>
                    <a:schemeClr val="tx1"/>
                  </a:solidFill>
                </a:uFill>
                <a:latin typeface="+mn-lt"/>
                <a:ea typeface="+mn-ea"/>
                <a:cs typeface="+mn-cs"/>
              </a:defRPr>
            </a:lvl6pPr>
            <a:lvl7pPr marL="3486416" indent="-268186" algn="l" defTabSz="10727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2788" indent="-268186" algn="l" defTabSz="10727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59160" indent="-268186" algn="l" defTabSz="10727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marR="0" lvl="0" indent="0" algn="r" defTabSz="1072743" rtl="0" eaLnBrk="1" fontAlgn="auto" latinLnBrk="0" hangingPunct="1">
              <a:lnSpc>
                <a:spcPct val="100000"/>
              </a:lnSpc>
              <a:spcBef>
                <a:spcPct val="0"/>
              </a:spcBef>
              <a:spcAft>
                <a:spcPct val="0"/>
              </a:spcAft>
              <a:buClr>
                <a:srgbClr val="4D5357"/>
              </a:buClr>
              <a:buSzTx/>
              <a:buFont typeface="Georgia" panose="02040502050405020303" pitchFamily="18" charset="0"/>
              <a:buNone/>
              <a:defRPr/>
            </a:pPr>
            <a:r>
              <a:rPr lang="fr-FR" sz="2400">
                <a:solidFill>
                  <a:srgbClr val="212121"/>
                </a:solidFill>
                <a:latin typeface="Calibri"/>
                <a:sym typeface="Calibri"/>
              </a:rPr>
              <a:t>www.hoganlovells.com</a:t>
            </a:r>
            <a:endParaRPr lang="fr-FR" sz="2400">
              <a:solidFill>
                <a:srgbClr val="212121"/>
              </a:solidFill>
              <a:latin typeface="Calibri"/>
              <a:sym typeface="Calibri"/>
            </a:endParaRPr>
          </a:p>
        </p:txBody>
      </p:sp>
      <p:pic>
        <p:nvPicPr>
          <p:cNvPr id="4" name="OurLogo" descr="Hogan Lovells Logo"/>
          <p:cNvPicPr>
            <a:picLocks noGrp="1"/>
          </p:cNvPicPr>
          <p:nvPr>
            <p:ph type="pic" sz="quarter" idx="14"/>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60973580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a:extLst>
              <a:ext uri="{FF2B5EF4-FFF2-40B4-BE49-F238E27FC236}">
                <a16:creationId xmlns:a16="http://schemas.microsoft.com/office/drawing/2014/main" id="{94695C34-E92A-434E-AC90-EA81E633E1E4}"/>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7FF1C299-1438-41A4-9078-99D2488599C2}"/>
              </a:ext>
            </a:extLst>
          </p:cNvPr>
          <p:cNvSpPr>
            <a:spLocks noGrp="1"/>
          </p:cNvSpPr>
          <p:nvPr>
            <p:ph type="sldNum" sz="quarter" idx="4"/>
          </p:nvPr>
        </p:nvSpPr>
        <p:spPr/>
        <p:txBody>
          <a:bodyPr/>
          <a:lstStyle/>
          <a:p>
            <a:r>
              <a:rPr lang="en-GB"/>
              <a:t>|  </a:t>
            </a:r>
            <a:fld id="{6967D197-2218-4700-B211-63EF06F51A7E}" type="slidenum">
              <a:rPr lang="en-GB" smtClean="0"/>
              <a:t>2</a:t>
            </a:fld>
            <a:endParaRPr lang="en-GB"/>
          </a:p>
        </p:txBody>
      </p:sp>
      <p:sp>
        <p:nvSpPr>
          <p:cNvPr id="6" name="Content Placeholder 5">
            <a:extLst>
              <a:ext uri="{FF2B5EF4-FFF2-40B4-BE49-F238E27FC236}">
                <a16:creationId xmlns:a16="http://schemas.microsoft.com/office/drawing/2014/main" id="{815D304B-6379-4E56-9BC5-FC0DA9B8D5D9}"/>
              </a:ext>
            </a:extLst>
          </p:cNvPr>
          <p:cNvSpPr>
            <a:spLocks noGrp="1"/>
          </p:cNvSpPr>
          <p:nvPr>
            <p:ph sz="quarter" idx="12"/>
          </p:nvPr>
        </p:nvSpPr>
        <p:spPr>
          <a:xfrm>
            <a:off x="288001" y="1407381"/>
            <a:ext cx="4403269" cy="3494818"/>
          </a:xfrm>
        </p:spPr>
        <p:txBody>
          <a:bodyPr>
            <a:normAutofit/>
          </a:bodyPr>
          <a:lstStyle/>
          <a:p>
            <a:r>
              <a:rPr lang="en-GB"/>
              <a:t>Introduction to smart contracts</a:t>
            </a:r>
          </a:p>
          <a:p>
            <a:r>
              <a:rPr lang="en-GB"/>
              <a:t>Commercial applications of smart contracts</a:t>
            </a:r>
          </a:p>
          <a:p>
            <a:r>
              <a:rPr lang="en-GB"/>
              <a:t>Smart contract arbitration</a:t>
            </a:r>
          </a:p>
          <a:p>
            <a:r>
              <a:rPr lang="en-GB"/>
              <a:t>Platforms for smart contract arbitration</a:t>
            </a:r>
            <a:endParaRPr lang="fr-FR"/>
          </a:p>
        </p:txBody>
      </p:sp>
      <p:sp>
        <p:nvSpPr>
          <p:cNvPr id="7" name="Title 6">
            <a:extLst>
              <a:ext uri="{FF2B5EF4-FFF2-40B4-BE49-F238E27FC236}">
                <a16:creationId xmlns:a16="http://schemas.microsoft.com/office/drawing/2014/main" id="{38E0F33F-C332-4FDC-9196-DA89C87501D4}"/>
              </a:ext>
            </a:extLst>
          </p:cNvPr>
          <p:cNvSpPr>
            <a:spLocks noGrp="1"/>
          </p:cNvSpPr>
          <p:nvPr>
            <p:ph type="title"/>
          </p:nvPr>
        </p:nvSpPr>
        <p:spPr/>
        <p:txBody>
          <a:bodyPr/>
          <a:lstStyle/>
          <a:p>
            <a:r>
              <a:rPr lang="en-GB"/>
              <a:t>Outline</a:t>
            </a:r>
            <a:endParaRPr lang="fr-FR"/>
          </a:p>
        </p:txBody>
      </p:sp>
      <p:pic>
        <p:nvPicPr>
          <p:cNvPr id="11" name="Picture 10" descr="Long exposure of lights">
            <a:extLst>
              <a:ext uri="{FF2B5EF4-FFF2-40B4-BE49-F238E27FC236}">
                <a16:creationId xmlns:a16="http://schemas.microsoft.com/office/drawing/2014/main" id="{EA67A53C-215A-4E85-A8EB-ACE8B0D0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865" y="1569354"/>
            <a:ext cx="3641443" cy="2428571"/>
          </a:xfrm>
          <a:prstGeom prst="rect">
            <a:avLst/>
          </a:prstGeom>
        </p:spPr>
      </p:pic>
    </p:spTree>
    <p:extLst>
      <p:ext uri="{BB962C8B-B14F-4D97-AF65-F5344CB8AC3E}">
        <p14:creationId xmlns:p14="http://schemas.microsoft.com/office/powerpoint/2010/main" val="158997815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 name="Picture 7" descr="Binary code on screen">
            <a:extLst>
              <a:ext uri="{FF2B5EF4-FFF2-40B4-BE49-F238E27FC236}">
                <a16:creationId xmlns:a16="http://schemas.microsoft.com/office/drawing/2014/main" id="{E3F82900-D515-408C-B7D1-6D266C44CFBF}"/>
              </a:ext>
            </a:extLst>
          </p:cNvPr>
          <p:cNvPicPr>
            <a:picLocks noChangeAspect="1"/>
          </p:cNvPicPr>
          <p:nvPr/>
        </p:nvPicPr>
        <p:blipFill>
          <a:blip r:embed="rId3">
            <a:alphaModFix amt="19000"/>
            <a:extLst>
              <a:ext uri="{28A0092B-C50C-407E-A947-70E740481C1C}">
                <a14:useLocalDpi xmlns:a14="http://schemas.microsoft.com/office/drawing/2010/main" val="0"/>
              </a:ext>
            </a:extLst>
          </a:blip>
          <a:stretch>
            <a:fillRect/>
          </a:stretch>
        </p:blipFill>
        <p:spPr>
          <a:xfrm>
            <a:off x="222131" y="1765190"/>
            <a:ext cx="3248943" cy="3147722"/>
          </a:xfrm>
          <a:prstGeom prst="rect">
            <a:avLst/>
          </a:prstGeom>
        </p:spPr>
      </p:pic>
      <p:sp>
        <p:nvSpPr>
          <p:cNvPr id="6" name="Title 5">
            <a:extLst>
              <a:ext uri="{FF2B5EF4-FFF2-40B4-BE49-F238E27FC236}">
                <a16:creationId xmlns:a16="http://schemas.microsoft.com/office/drawing/2014/main" id="{660518E8-2FDE-4C15-85CE-9B7521120938}"/>
              </a:ext>
            </a:extLst>
          </p:cNvPr>
          <p:cNvSpPr>
            <a:spLocks noGrp="1"/>
          </p:cNvSpPr>
          <p:nvPr>
            <p:ph type="title"/>
          </p:nvPr>
        </p:nvSpPr>
        <p:spPr>
          <a:xfrm>
            <a:off x="405649" y="3956192"/>
            <a:ext cx="2366683" cy="781027"/>
          </a:xfrm>
        </p:spPr>
        <p:txBody>
          <a:bodyPr/>
          <a:lstStyle/>
          <a:p>
            <a:r>
              <a:rPr lang="en-GB" sz="2800">
                <a:solidFill>
                  <a:schemeClr val="tx1">
                    <a:lumMod val="50000"/>
                  </a:schemeClr>
                </a:solidFill>
              </a:rPr>
              <a:t>Introduction to smart contracts</a:t>
            </a:r>
            <a:endParaRPr lang="fr-FR" sz="2800">
              <a:solidFill>
                <a:schemeClr val="tx1">
                  <a:lumMod val="50000"/>
                </a:schemeClr>
              </a:solidFill>
            </a:endParaRPr>
          </a:p>
        </p:txBody>
      </p:sp>
    </p:spTree>
    <p:extLst>
      <p:ext uri="{BB962C8B-B14F-4D97-AF65-F5344CB8AC3E}">
        <p14:creationId xmlns:p14="http://schemas.microsoft.com/office/powerpoint/2010/main" val="2571757549"/>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p:txBody>
          <a:bodyPr/>
          <a:lstStyle/>
          <a:p>
            <a:r>
              <a:rPr lang="en-GB"/>
              <a:t>|  </a:t>
            </a:r>
            <a:fld id="{6967D197-2218-4700-B211-63EF06F51A7E}" type="slidenum">
              <a:rPr lang="en-GB" smtClean="0"/>
              <a:t>4</a:t>
            </a:fld>
            <a:endParaRPr lang="en-GB"/>
          </a:p>
        </p:txBody>
      </p:sp>
      <p:sp>
        <p:nvSpPr>
          <p:cNvPr id="6" name="Content Placeholder 5"/>
          <p:cNvSpPr>
            <a:spLocks noGrp="1"/>
          </p:cNvSpPr>
          <p:nvPr>
            <p:ph sz="quarter" idx="12"/>
          </p:nvPr>
        </p:nvSpPr>
        <p:spPr>
          <a:xfrm>
            <a:off x="288000" y="1081982"/>
            <a:ext cx="2992410" cy="3958648"/>
          </a:xfrm>
        </p:spPr>
        <p:txBody>
          <a:bodyPr>
            <a:normAutofit/>
          </a:bodyPr>
          <a:lstStyle/>
          <a:p>
            <a:pPr marL="0" lvl="0" indent="0">
              <a:buClr>
                <a:srgbClr val="58A618"/>
              </a:buClr>
              <a:buNone/>
            </a:pPr>
            <a:r>
              <a:rPr lang="en-GB" b="1" i="1" u="sng">
                <a:uFill>
                  <a:solidFill>
                    <a:srgbClr val="4D5357"/>
                  </a:solidFill>
                </a:uFill>
              </a:rPr>
              <a:t>Blockchain technology</a:t>
            </a:r>
            <a:r>
              <a:rPr lang="en-GB" b="1" i="1">
                <a:uFill>
                  <a:solidFill>
                    <a:srgbClr val="4D5357"/>
                  </a:solidFill>
                </a:uFill>
              </a:rPr>
              <a:t> </a:t>
            </a:r>
            <a:r>
              <a:rPr lang="en-GB">
                <a:uFill>
                  <a:solidFill>
                    <a:srgbClr val="4D5357"/>
                  </a:solidFill>
                </a:uFill>
              </a:rPr>
              <a:t>is</a:t>
            </a:r>
            <a:r>
              <a:rPr lang="en-GB" b="1" i="1">
                <a:uFill>
                  <a:solidFill>
                    <a:srgbClr val="4D5357"/>
                  </a:solidFill>
                </a:uFill>
              </a:rPr>
              <a:t> </a:t>
            </a:r>
            <a:r>
              <a:rPr lang="en-GB">
                <a:uFill>
                  <a:solidFill>
                    <a:srgbClr val="4D5357"/>
                  </a:solidFill>
                </a:uFill>
              </a:rPr>
              <a:t>a digital, distributed ledger allowing for the transfer of property or information without the use of an intermediary.</a:t>
            </a:r>
          </a:p>
          <a:p>
            <a:endParaRPr lang="en-US"/>
          </a:p>
        </p:txBody>
      </p:sp>
      <p:sp>
        <p:nvSpPr>
          <p:cNvPr id="7" name="Title 6"/>
          <p:cNvSpPr>
            <a:spLocks noGrp="1"/>
          </p:cNvSpPr>
          <p:nvPr>
            <p:ph type="title"/>
          </p:nvPr>
        </p:nvSpPr>
        <p:spPr/>
        <p:txBody>
          <a:bodyPr/>
          <a:lstStyle/>
          <a:p>
            <a:r>
              <a:rPr lang="en-US"/>
              <a:t>Blockchain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8526" y="1188720"/>
            <a:ext cx="5499100" cy="297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79366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Entity Name Placeholder"/>
          <p:cNvSpPr>
            <a:spLocks noGrp="1"/>
          </p:cNvSpPr>
          <p:nvPr>
            <p:ph type="ftr" sz="quarter" idx="3"/>
          </p:nvPr>
        </p:nvSpPr>
        <p:spPr/>
        <p:txBody>
          <a:bodyPr/>
          <a:lstStyle/>
          <a:p>
            <a:pPr algn="r"/>
            <a:r>
              <a:rPr lang="en-US"/>
              <a:t>Hogan Lovells</a:t>
            </a:r>
            <a:endParaRPr lang="en-US"/>
          </a:p>
        </p:txBody>
      </p:sp>
      <p:sp>
        <p:nvSpPr>
          <p:cNvPr id="8" name="Slide Number"/>
          <p:cNvSpPr>
            <a:spLocks noGrp="1"/>
          </p:cNvSpPr>
          <p:nvPr>
            <p:ph type="sldNum" sz="quarter" idx="4"/>
          </p:nvPr>
        </p:nvSpPr>
        <p:spPr>
          <a:xfrm>
            <a:off x="8695778" y="4834959"/>
            <a:ext cx="286296" cy="215444"/>
          </a:xfrm>
        </p:spPr>
        <p:txBody>
          <a:bodyPr/>
          <a:lstStyle/>
          <a:p>
            <a:r>
              <a:rPr lang="en-US"/>
              <a:t>|  </a:t>
            </a:r>
            <a:fld id="{6967D197-2218-4700-B211-63EF06F51A7E}" type="slidenum">
              <a:rPr lang="en-US" smtClean="0"/>
              <a:t>5</a:t>
            </a:fld>
            <a:endParaRPr lang="en-US"/>
          </a:p>
        </p:txBody>
      </p:sp>
      <p:sp>
        <p:nvSpPr>
          <p:cNvPr id="3" name="Content"/>
          <p:cNvSpPr>
            <a:spLocks noGrp="1"/>
          </p:cNvSpPr>
          <p:nvPr>
            <p:ph sz="quarter" idx="12"/>
          </p:nvPr>
        </p:nvSpPr>
        <p:spPr>
          <a:xfrm>
            <a:off x="287999" y="962526"/>
            <a:ext cx="3822655" cy="4066674"/>
          </a:xfrm>
        </p:spPr>
        <p:txBody>
          <a:bodyPr>
            <a:normAutofit/>
          </a:bodyPr>
          <a:lstStyle/>
          <a:p>
            <a:r>
              <a:rPr lang="en-US" b="1" i="1" u="sng"/>
              <a:t>Smart contract</a:t>
            </a:r>
            <a:r>
              <a:rPr lang="en-US" i="1"/>
              <a:t> </a:t>
            </a:r>
            <a:r>
              <a:rPr lang="en-US"/>
              <a:t>consists of self-executing electronic instructions drafted in computer code, using blockchain technology as a platform. </a:t>
            </a:r>
          </a:p>
          <a:p>
            <a:r>
              <a:rPr lang="en-US"/>
              <a:t>Programmed based on “if-then” logic</a:t>
            </a:r>
          </a:p>
          <a:p>
            <a:pPr lvl="0">
              <a:buClr>
                <a:srgbClr val="58A618"/>
              </a:buClr>
            </a:pPr>
            <a:r>
              <a:rPr lang="en-GB" sz="1700" b="1" i="1" u="sng">
                <a:uFill>
                  <a:solidFill>
                    <a:srgbClr val="4D5357"/>
                  </a:solidFill>
                </a:uFill>
              </a:rPr>
              <a:t>Oracle</a:t>
            </a:r>
            <a:r>
              <a:rPr lang="en-GB" sz="1700">
                <a:uFill>
                  <a:solidFill>
                    <a:srgbClr val="4D5357"/>
                  </a:solidFill>
                </a:uFill>
              </a:rPr>
              <a:t> – an external source, which triggers a particular contractual outcome. </a:t>
            </a:r>
            <a:endParaRPr lang="en-GB" sz="1600">
              <a:uFill>
                <a:solidFill>
                  <a:srgbClr val="4D5357"/>
                </a:solidFill>
              </a:uFill>
            </a:endParaRPr>
          </a:p>
        </p:txBody>
      </p:sp>
      <p:sp>
        <p:nvSpPr>
          <p:cNvPr id="2" name="Slide Title"/>
          <p:cNvSpPr>
            <a:spLocks noGrp="1"/>
          </p:cNvSpPr>
          <p:nvPr>
            <p:ph type="title"/>
          </p:nvPr>
        </p:nvSpPr>
        <p:spPr/>
        <p:txBody>
          <a:bodyPr/>
          <a:lstStyle/>
          <a:p>
            <a:r>
              <a:rPr lang="en-US"/>
              <a:t>Smart contracts</a:t>
            </a:r>
          </a:p>
        </p:txBody>
      </p:sp>
      <p:sp>
        <p:nvSpPr>
          <p:cNvPr id="5" name="Quote Source"/>
          <p:cNvSpPr>
            <a:spLocks noGrp="1"/>
          </p:cNvSpPr>
          <p:nvPr>
            <p:ph type="body" sz="quarter" idx="14"/>
          </p:nvPr>
        </p:nvSpPr>
        <p:spPr>
          <a:xfrm>
            <a:off x="6896159" y="4303925"/>
            <a:ext cx="1961696" cy="540020"/>
          </a:xfrm>
        </p:spPr>
        <p:txBody>
          <a:bodyPr/>
          <a:lstStyle/>
          <a:p>
            <a:r>
              <a:rPr lang="en-US">
                <a:solidFill>
                  <a:schemeClr val="bg1"/>
                </a:solidFill>
              </a:rPr>
              <a:t>Quote source (optional)</a:t>
            </a:r>
          </a:p>
          <a:p>
            <a:endParaRPr lang="en-US">
              <a:solidFill>
                <a:schemeClr val="bg1"/>
              </a:solidFill>
            </a:endParaRPr>
          </a:p>
        </p:txBody>
      </p:sp>
      <p:pic>
        <p:nvPicPr>
          <p:cNvPr id="1027" name="Picture 3" descr="C:\Users\1084002\Desktop\Moscow, Martin and Bella\419016_1_En_11_Figa_HTML.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4309" y="836873"/>
            <a:ext cx="2758336" cy="398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1468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Binary code on screen">
            <a:extLst>
              <a:ext uri="{FF2B5EF4-FFF2-40B4-BE49-F238E27FC236}">
                <a16:creationId xmlns:a16="http://schemas.microsoft.com/office/drawing/2014/main" id="{EFADD143-7493-4F6B-B1E8-7A1CB3298DE7}"/>
              </a:ext>
            </a:extLst>
          </p:cNvPr>
          <p:cNvPicPr>
            <a:picLocks noChangeAspect="1"/>
          </p:cNvPicPr>
          <p:nvPr/>
        </p:nvPicPr>
        <p:blipFill>
          <a:blip r:embed="rId3">
            <a:alphaModFix amt="19000"/>
            <a:extLst>
              <a:ext uri="{28A0092B-C50C-407E-A947-70E740481C1C}">
                <a14:useLocalDpi xmlns:a14="http://schemas.microsoft.com/office/drawing/2010/main" val="0"/>
              </a:ext>
            </a:extLst>
          </a:blip>
          <a:stretch>
            <a:fillRect/>
          </a:stretch>
        </p:blipFill>
        <p:spPr>
          <a:xfrm>
            <a:off x="222131" y="1765190"/>
            <a:ext cx="3248943" cy="3147722"/>
          </a:xfrm>
          <a:prstGeom prst="rect">
            <a:avLst/>
          </a:prstGeom>
        </p:spPr>
      </p:pic>
      <p:sp>
        <p:nvSpPr>
          <p:cNvPr id="6" name="Title 5">
            <a:extLst>
              <a:ext uri="{FF2B5EF4-FFF2-40B4-BE49-F238E27FC236}">
                <a16:creationId xmlns:a16="http://schemas.microsoft.com/office/drawing/2014/main" id="{660518E8-2FDE-4C15-85CE-9B7521120938}"/>
              </a:ext>
            </a:extLst>
          </p:cNvPr>
          <p:cNvSpPr>
            <a:spLocks noGrp="1"/>
          </p:cNvSpPr>
          <p:nvPr>
            <p:ph type="title"/>
          </p:nvPr>
        </p:nvSpPr>
        <p:spPr>
          <a:xfrm>
            <a:off x="352056" y="3339051"/>
            <a:ext cx="2989091" cy="1310026"/>
          </a:xfrm>
        </p:spPr>
        <p:txBody>
          <a:bodyPr/>
          <a:lstStyle/>
          <a:p>
            <a:r>
              <a:rPr lang="en-GB" sz="2800">
                <a:solidFill>
                  <a:schemeClr val="tx1">
                    <a:lumMod val="50000"/>
                  </a:schemeClr>
                </a:solidFill>
              </a:rPr>
              <a:t>Commercial application of smart contracts</a:t>
            </a:r>
            <a:endParaRPr lang="fr-FR" sz="2800">
              <a:solidFill>
                <a:schemeClr val="tx1">
                  <a:lumMod val="50000"/>
                </a:schemeClr>
              </a:solidFill>
            </a:endParaRPr>
          </a:p>
        </p:txBody>
      </p:sp>
    </p:spTree>
    <p:extLst>
      <p:ext uri="{BB962C8B-B14F-4D97-AF65-F5344CB8AC3E}">
        <p14:creationId xmlns:p14="http://schemas.microsoft.com/office/powerpoint/2010/main" val="409750923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a:extLst>
              <a:ext uri="{FF2B5EF4-FFF2-40B4-BE49-F238E27FC236}">
                <a16:creationId xmlns:a16="http://schemas.microsoft.com/office/drawing/2014/main" id="{7EA08B16-B13F-4587-9264-59D89F71B7A9}"/>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139BB3A0-DF5E-4E64-8789-5CFF97CB95FF}"/>
              </a:ext>
            </a:extLst>
          </p:cNvPr>
          <p:cNvSpPr>
            <a:spLocks noGrp="1"/>
          </p:cNvSpPr>
          <p:nvPr>
            <p:ph type="sldNum" sz="quarter" idx="4"/>
          </p:nvPr>
        </p:nvSpPr>
        <p:spPr/>
        <p:txBody>
          <a:bodyPr/>
          <a:lstStyle/>
          <a:p>
            <a:r>
              <a:rPr lang="en-GB"/>
              <a:t>|  </a:t>
            </a:r>
            <a:fld id="{6967D197-2218-4700-B211-63EF06F51A7E}" type="slidenum">
              <a:rPr lang="en-GB" smtClean="0"/>
              <a:t>7</a:t>
            </a:fld>
            <a:endParaRPr lang="en-GB"/>
          </a:p>
        </p:txBody>
      </p:sp>
      <p:sp>
        <p:nvSpPr>
          <p:cNvPr id="5" name="Title 4">
            <a:extLst>
              <a:ext uri="{FF2B5EF4-FFF2-40B4-BE49-F238E27FC236}">
                <a16:creationId xmlns:a16="http://schemas.microsoft.com/office/drawing/2014/main" id="{96B30509-7AA8-4B43-9F95-52FE16511473}"/>
              </a:ext>
            </a:extLst>
          </p:cNvPr>
          <p:cNvSpPr>
            <a:spLocks noGrp="1"/>
          </p:cNvSpPr>
          <p:nvPr>
            <p:ph type="title"/>
          </p:nvPr>
        </p:nvSpPr>
        <p:spPr/>
        <p:txBody>
          <a:bodyPr/>
          <a:lstStyle/>
          <a:p>
            <a:r>
              <a:rPr lang="en-GB"/>
              <a:t>Application of smart contracts</a:t>
            </a:r>
            <a:endParaRPr lang="fr-FR"/>
          </a:p>
        </p:txBody>
      </p:sp>
      <p:sp>
        <p:nvSpPr>
          <p:cNvPr id="11" name="Content Placeholder 5">
            <a:extLst>
              <a:ext uri="{FF2B5EF4-FFF2-40B4-BE49-F238E27FC236}">
                <a16:creationId xmlns:a16="http://schemas.microsoft.com/office/drawing/2014/main" id="{64D4CBE0-2B30-4019-818F-D77F0F53470D}"/>
              </a:ext>
            </a:extLst>
          </p:cNvPr>
          <p:cNvSpPr>
            <a:spLocks noGrp="1"/>
          </p:cNvSpPr>
          <p:nvPr>
            <p:ph sz="quarter" idx="12"/>
          </p:nvPr>
        </p:nvSpPr>
        <p:spPr>
          <a:xfrm>
            <a:off x="288000" y="1344706"/>
            <a:ext cx="3999691" cy="3557494"/>
          </a:xfrm>
        </p:spPr>
        <p:txBody>
          <a:bodyPr>
            <a:normAutofit/>
          </a:bodyPr>
          <a:lstStyle/>
          <a:p>
            <a:r>
              <a:rPr lang="en-GB"/>
              <a:t>Financial transactions </a:t>
            </a:r>
          </a:p>
          <a:p>
            <a:pPr lvl="1"/>
            <a:r>
              <a:rPr lang="en-GB"/>
              <a:t>Peer-to-peer (P2P) cryptocurrency transactions</a:t>
            </a:r>
          </a:p>
          <a:p>
            <a:pPr lvl="1"/>
            <a:r>
              <a:rPr lang="en-GB"/>
              <a:t>Decentralised transactions e.g. lending, borrowing and trading on P2P basis</a:t>
            </a:r>
          </a:p>
        </p:txBody>
      </p:sp>
      <p:pic>
        <p:nvPicPr>
          <p:cNvPr id="8" name="Picture 4" descr="Smart-Contract-Market-Growth-Forecast--1--min">
            <a:extLst>
              <a:ext uri="{FF2B5EF4-FFF2-40B4-BE49-F238E27FC236}">
                <a16:creationId xmlns:a16="http://schemas.microsoft.com/office/drawing/2014/main" id="{670A8613-A476-473B-8F73-21A44D6482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1807" y="1401052"/>
            <a:ext cx="4774193" cy="27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01445"/>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a:extLst>
              <a:ext uri="{FF2B5EF4-FFF2-40B4-BE49-F238E27FC236}">
                <a16:creationId xmlns:a16="http://schemas.microsoft.com/office/drawing/2014/main" id="{8CF7F8EE-B12B-4D10-B153-77165BF8519C}"/>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91C69590-EB0B-4FBB-BA4F-86B024B0F966}"/>
              </a:ext>
            </a:extLst>
          </p:cNvPr>
          <p:cNvSpPr>
            <a:spLocks noGrp="1"/>
          </p:cNvSpPr>
          <p:nvPr>
            <p:ph type="sldNum" sz="quarter" idx="4"/>
          </p:nvPr>
        </p:nvSpPr>
        <p:spPr/>
        <p:txBody>
          <a:bodyPr/>
          <a:lstStyle/>
          <a:p>
            <a:r>
              <a:rPr lang="en-GB"/>
              <a:t>|  </a:t>
            </a:r>
            <a:fld id="{6967D197-2218-4700-B211-63EF06F51A7E}" type="slidenum">
              <a:rPr lang="en-GB" smtClean="0"/>
              <a:t>8</a:t>
            </a:fld>
            <a:endParaRPr lang="en-GB"/>
          </a:p>
        </p:txBody>
      </p:sp>
      <p:sp>
        <p:nvSpPr>
          <p:cNvPr id="6" name="Content Placeholder 5">
            <a:extLst>
              <a:ext uri="{FF2B5EF4-FFF2-40B4-BE49-F238E27FC236}">
                <a16:creationId xmlns:a16="http://schemas.microsoft.com/office/drawing/2014/main" id="{D180E4AC-EB82-422A-ACC6-122B45E999E6}"/>
              </a:ext>
            </a:extLst>
          </p:cNvPr>
          <p:cNvSpPr>
            <a:spLocks noGrp="1"/>
          </p:cNvSpPr>
          <p:nvPr>
            <p:ph sz="quarter" idx="12"/>
          </p:nvPr>
        </p:nvSpPr>
        <p:spPr>
          <a:xfrm>
            <a:off x="288000" y="1045028"/>
            <a:ext cx="8568000" cy="3857171"/>
          </a:xfrm>
        </p:spPr>
        <p:txBody>
          <a:bodyPr>
            <a:normAutofit/>
          </a:bodyPr>
          <a:lstStyle/>
          <a:p>
            <a:r>
              <a:rPr lang="en-GB"/>
              <a:t>Insurance contracts</a:t>
            </a:r>
          </a:p>
          <a:p>
            <a:pPr lvl="1"/>
            <a:r>
              <a:rPr lang="en-GB"/>
              <a:t>Contract stipulates source of data e.g. police reports, claim process is automated</a:t>
            </a:r>
          </a:p>
          <a:p>
            <a:pPr lvl="2"/>
            <a:r>
              <a:rPr lang="en-GB"/>
              <a:t>E.g. Fizzy AXA was a type of flight insurance that paid compensation when a flight was delayed for more than 2 hours. Payment made within days of trigger event</a:t>
            </a:r>
          </a:p>
          <a:p>
            <a:r>
              <a:rPr lang="en-GB"/>
              <a:t>Supply chain management</a:t>
            </a:r>
          </a:p>
          <a:p>
            <a:pPr lvl="1"/>
            <a:r>
              <a:rPr lang="en-GB"/>
              <a:t>Eliminates procurement agents (P2P payments possible)</a:t>
            </a:r>
          </a:p>
          <a:p>
            <a:pPr lvl="1"/>
            <a:r>
              <a:rPr lang="en-GB"/>
              <a:t>Eliminates middlemen in financing (no need for letters of credit)</a:t>
            </a:r>
          </a:p>
        </p:txBody>
      </p:sp>
      <p:sp>
        <p:nvSpPr>
          <p:cNvPr id="7" name="Title 6">
            <a:extLst>
              <a:ext uri="{FF2B5EF4-FFF2-40B4-BE49-F238E27FC236}">
                <a16:creationId xmlns:a16="http://schemas.microsoft.com/office/drawing/2014/main" id="{BF28DE45-8F5A-42D7-BEFC-D8E44632F2A5}"/>
              </a:ext>
            </a:extLst>
          </p:cNvPr>
          <p:cNvSpPr>
            <a:spLocks noGrp="1"/>
          </p:cNvSpPr>
          <p:nvPr>
            <p:ph type="title"/>
          </p:nvPr>
        </p:nvSpPr>
        <p:spPr/>
        <p:txBody>
          <a:bodyPr/>
          <a:lstStyle/>
          <a:p>
            <a:r>
              <a:rPr lang="en-GB"/>
              <a:t>Application of smart contracts (cont’d)</a:t>
            </a:r>
            <a:endParaRPr lang="fr-FR"/>
          </a:p>
        </p:txBody>
      </p:sp>
    </p:spTree>
    <p:extLst>
      <p:ext uri="{BB962C8B-B14F-4D97-AF65-F5344CB8AC3E}">
        <p14:creationId xmlns:p14="http://schemas.microsoft.com/office/powerpoint/2010/main" val="107640466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Footer Placeholder 1">
            <a:extLst>
              <a:ext uri="{FF2B5EF4-FFF2-40B4-BE49-F238E27FC236}">
                <a16:creationId xmlns:a16="http://schemas.microsoft.com/office/drawing/2014/main" id="{9BD43D19-2AF8-4815-B779-749E58E89C03}"/>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2A357208-EBC2-4061-97B4-E557C82E9F66}"/>
              </a:ext>
            </a:extLst>
          </p:cNvPr>
          <p:cNvSpPr>
            <a:spLocks noGrp="1"/>
          </p:cNvSpPr>
          <p:nvPr>
            <p:ph type="sldNum" sz="quarter" idx="4"/>
          </p:nvPr>
        </p:nvSpPr>
        <p:spPr/>
        <p:txBody>
          <a:bodyPr/>
          <a:lstStyle/>
          <a:p>
            <a:r>
              <a:rPr lang="en-GB"/>
              <a:t>|  </a:t>
            </a:r>
            <a:fld id="{6967D197-2218-4700-B211-63EF06F51A7E}" type="slidenum">
              <a:rPr lang="en-GB" smtClean="0"/>
              <a:t>9</a:t>
            </a:fld>
            <a:endParaRPr lang="en-GB"/>
          </a:p>
        </p:txBody>
      </p:sp>
      <p:sp>
        <p:nvSpPr>
          <p:cNvPr id="6" name="Content Placeholder 5">
            <a:extLst>
              <a:ext uri="{FF2B5EF4-FFF2-40B4-BE49-F238E27FC236}">
                <a16:creationId xmlns:a16="http://schemas.microsoft.com/office/drawing/2014/main" id="{D49164B0-B498-4FE8-8887-3B42E94CC325}"/>
              </a:ext>
            </a:extLst>
          </p:cNvPr>
          <p:cNvSpPr>
            <a:spLocks noGrp="1"/>
          </p:cNvSpPr>
          <p:nvPr>
            <p:ph sz="quarter" idx="12"/>
          </p:nvPr>
        </p:nvSpPr>
        <p:spPr>
          <a:xfrm>
            <a:off x="288000" y="900000"/>
            <a:ext cx="8568000" cy="4002200"/>
          </a:xfrm>
        </p:spPr>
        <p:txBody>
          <a:bodyPr/>
          <a:lstStyle/>
          <a:p>
            <a:r>
              <a:rPr lang="en-GB"/>
              <a:t>Smart contracts in the construction industry</a:t>
            </a:r>
          </a:p>
          <a:p>
            <a:pPr lvl="1" algn="just"/>
            <a:r>
              <a:rPr lang="en-GB"/>
              <a:t>Payment </a:t>
            </a:r>
          </a:p>
          <a:p>
            <a:pPr lvl="2" algn="just"/>
            <a:r>
              <a:rPr lang="en-GB"/>
              <a:t>Contract programmed to transfer funds to make progress payments automatically when milestones are reached</a:t>
            </a:r>
          </a:p>
          <a:p>
            <a:pPr lvl="2" algn="just"/>
            <a:r>
              <a:rPr lang="en-GB"/>
              <a:t>Collateral can be held in a crypto wallet to ensure that funds are available for payment</a:t>
            </a:r>
          </a:p>
          <a:p>
            <a:pPr lvl="1" algn="just"/>
            <a:r>
              <a:rPr lang="en-GB"/>
              <a:t>Supply chain management</a:t>
            </a:r>
          </a:p>
          <a:p>
            <a:pPr lvl="2" algn="just"/>
            <a:r>
              <a:rPr lang="en-GB"/>
              <a:t>Automated ordering of materials upon entering a new phase of construction</a:t>
            </a:r>
          </a:p>
          <a:p>
            <a:pPr lvl="1" algn="just"/>
            <a:r>
              <a:rPr lang="fr-FR"/>
              <a:t>Data sharing</a:t>
            </a:r>
          </a:p>
          <a:p>
            <a:pPr lvl="2" algn="just"/>
            <a:r>
              <a:rPr lang="fr-FR" err="1"/>
              <a:t>Contractors and subcontractors can access detailed building plans e.g. which type of nuts and bolts to use</a:t>
            </a:r>
          </a:p>
          <a:p>
            <a:pPr lvl="2" algn="just"/>
            <a:r>
              <a:rPr lang="fr-FR" err="1"/>
              <a:t>Automatic and immediate updates on changes to plan or delays</a:t>
            </a:r>
            <a:endParaRPr lang="fr-FR"/>
          </a:p>
        </p:txBody>
      </p:sp>
      <p:sp>
        <p:nvSpPr>
          <p:cNvPr id="7" name="Title 6">
            <a:extLst>
              <a:ext uri="{FF2B5EF4-FFF2-40B4-BE49-F238E27FC236}">
                <a16:creationId xmlns:a16="http://schemas.microsoft.com/office/drawing/2014/main" id="{814214E0-67FB-43AB-A40A-27F43C1E646D}"/>
              </a:ext>
            </a:extLst>
          </p:cNvPr>
          <p:cNvSpPr>
            <a:spLocks noGrp="1"/>
          </p:cNvSpPr>
          <p:nvPr>
            <p:ph type="title"/>
          </p:nvPr>
        </p:nvSpPr>
        <p:spPr/>
        <p:txBody>
          <a:bodyPr/>
          <a:lstStyle/>
          <a:p>
            <a:r>
              <a:rPr lang="en-GB"/>
              <a:t>A detailed example</a:t>
            </a:r>
            <a:endParaRPr lang="fr-FR"/>
          </a:p>
        </p:txBody>
      </p:sp>
    </p:spTree>
    <p:extLst>
      <p:ext uri="{BB962C8B-B14F-4D97-AF65-F5344CB8AC3E}">
        <p14:creationId xmlns:p14="http://schemas.microsoft.com/office/powerpoint/2010/main" val="2170275480"/>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2.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117</Paragraphs>
  <Slides>17</Slides>
  <Notes>17</Notes>
  <TotalTime>0</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Blank</vt:lpstr>
      <vt:lpstr>Smart Contracts</vt:lpstr>
      <vt:lpstr>Outline</vt:lpstr>
      <vt:lpstr>Introduction to smart contracts</vt:lpstr>
      <vt:lpstr>Blockchain</vt:lpstr>
      <vt:lpstr>Smart contracts</vt:lpstr>
      <vt:lpstr>Commercial application of smart contracts</vt:lpstr>
      <vt:lpstr>Application of smart contracts</vt:lpstr>
      <vt:lpstr>Application of smart contracts (cont’d)</vt:lpstr>
      <vt:lpstr>A detailed example</vt:lpstr>
      <vt:lpstr>Smart contract arbitration</vt:lpstr>
      <vt:lpstr>Smart contracts and potential disputes </vt:lpstr>
      <vt:lpstr>Types of smart contract arbitration</vt:lpstr>
      <vt:lpstr>Benefits of smart contract arbitration</vt:lpstr>
      <vt:lpstr>Platforms for smart contract arbitration</vt:lpstr>
      <vt:lpstr>Platforms for smart contract arbitration</vt:lpstr>
      <vt:lpstr>Legal challenges of smart contract arbitration</vt:lpstr>
      <vt:lpstr>Slide 17</vt:lpstr>
    </vt:vector>
  </TitlesOfParts>
  <LinksUpToDate>0</LinksUpToDate>
  <SharedDoc>0</SharedDoc>
  <HyperlinksChanged>0</HyperlinksChanged>
  <Application>Aspose.Slides for .NET</Application>
  <AppVersion>18.0900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2022-11-18T16:46:24Z</dcterms:created>
  <dcterms:modified xsi:type="dcterms:W3CDTF">2022-11-18T16:46:24Z</dcterms:modified>
</cp:coreProperties>
</file>