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2" r:id="rId3"/>
    <p:sldId id="267" r:id="rId4"/>
    <p:sldId id="265" r:id="rId5"/>
    <p:sldId id="268" r:id="rId6"/>
    <p:sldId id="269" r:id="rId7"/>
    <p:sldId id="270" r:id="rId8"/>
    <p:sldId id="271" r:id="rId9"/>
    <p:sldId id="272" r:id="rId10"/>
    <p:sldId id="273" r:id="rId11"/>
  </p:sldIdLst>
  <p:sldSz cx="12192000" cy="6858000"/>
  <p:notesSz cx="6858000" cy="9144000"/>
  <p:defaultTextStyle>
    <a:defPPr>
      <a:defRPr lang="en-L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46"/>
    <p:restoredTop sz="89120" autoAdjust="0"/>
  </p:normalViewPr>
  <p:slideViewPr>
    <p:cSldViewPr snapToGrid="0" snapToObjects="1">
      <p:cViewPr varScale="1">
        <p:scale>
          <a:sx n="95" d="100"/>
          <a:sy n="95" d="100"/>
        </p:scale>
        <p:origin x="13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5343E-1BE8-694E-9E04-B17F6290B1F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LK"/>
          </a:p>
        </p:txBody>
      </p:sp>
      <p:sp>
        <p:nvSpPr>
          <p:cNvPr id="3" name="Subtitle 2">
            <a:extLst>
              <a:ext uri="{FF2B5EF4-FFF2-40B4-BE49-F238E27FC236}">
                <a16:creationId xmlns:a16="http://schemas.microsoft.com/office/drawing/2014/main" id="{71A29477-CDD9-F146-BF68-02D0E089E4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LK"/>
          </a:p>
        </p:txBody>
      </p:sp>
      <p:sp>
        <p:nvSpPr>
          <p:cNvPr id="4" name="Date Placeholder 3">
            <a:extLst>
              <a:ext uri="{FF2B5EF4-FFF2-40B4-BE49-F238E27FC236}">
                <a16:creationId xmlns:a16="http://schemas.microsoft.com/office/drawing/2014/main" id="{720A8530-1E0B-8A48-81B9-E3F7B6A69E76}"/>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5" name="Footer Placeholder 4">
            <a:extLst>
              <a:ext uri="{FF2B5EF4-FFF2-40B4-BE49-F238E27FC236}">
                <a16:creationId xmlns:a16="http://schemas.microsoft.com/office/drawing/2014/main" id="{9AC7937A-2464-4442-83EB-422779B7C70F}"/>
              </a:ext>
            </a:extLst>
          </p:cNvPr>
          <p:cNvSpPr>
            <a:spLocks noGrp="1"/>
          </p:cNvSpPr>
          <p:nvPr>
            <p:ph type="ftr" sz="quarter" idx="11"/>
          </p:nvPr>
        </p:nvSpPr>
        <p:spPr/>
        <p:txBody>
          <a:bodyPr/>
          <a:lstStyle/>
          <a:p>
            <a:endParaRPr lang="en-LK"/>
          </a:p>
        </p:txBody>
      </p:sp>
      <p:sp>
        <p:nvSpPr>
          <p:cNvPr id="6" name="Slide Number Placeholder 5">
            <a:extLst>
              <a:ext uri="{FF2B5EF4-FFF2-40B4-BE49-F238E27FC236}">
                <a16:creationId xmlns:a16="http://schemas.microsoft.com/office/drawing/2014/main" id="{CF75C28E-48BA-BE4F-9BAA-78898E8EF098}"/>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3442788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A236D-4F4A-3647-B806-CB207C907E3B}"/>
              </a:ext>
            </a:extLst>
          </p:cNvPr>
          <p:cNvSpPr>
            <a:spLocks noGrp="1"/>
          </p:cNvSpPr>
          <p:nvPr>
            <p:ph type="title"/>
          </p:nvPr>
        </p:nvSpPr>
        <p:spPr/>
        <p:txBody>
          <a:bodyPr/>
          <a:lstStyle/>
          <a:p>
            <a:r>
              <a:rPr lang="en-GB"/>
              <a:t>Click to edit Master title style</a:t>
            </a:r>
            <a:endParaRPr lang="en-LK"/>
          </a:p>
        </p:txBody>
      </p:sp>
      <p:sp>
        <p:nvSpPr>
          <p:cNvPr id="3" name="Vertical Text Placeholder 2">
            <a:extLst>
              <a:ext uri="{FF2B5EF4-FFF2-40B4-BE49-F238E27FC236}">
                <a16:creationId xmlns:a16="http://schemas.microsoft.com/office/drawing/2014/main" id="{113B6159-D54C-514E-99E3-FD4D654B881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K"/>
          </a:p>
        </p:txBody>
      </p:sp>
      <p:sp>
        <p:nvSpPr>
          <p:cNvPr id="4" name="Date Placeholder 3">
            <a:extLst>
              <a:ext uri="{FF2B5EF4-FFF2-40B4-BE49-F238E27FC236}">
                <a16:creationId xmlns:a16="http://schemas.microsoft.com/office/drawing/2014/main" id="{C1F10032-516C-4546-A2B6-21E80E8A7B8E}"/>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5" name="Footer Placeholder 4">
            <a:extLst>
              <a:ext uri="{FF2B5EF4-FFF2-40B4-BE49-F238E27FC236}">
                <a16:creationId xmlns:a16="http://schemas.microsoft.com/office/drawing/2014/main" id="{C81097E5-CEF4-644E-AC8B-ADC0DB167C7B}"/>
              </a:ext>
            </a:extLst>
          </p:cNvPr>
          <p:cNvSpPr>
            <a:spLocks noGrp="1"/>
          </p:cNvSpPr>
          <p:nvPr>
            <p:ph type="ftr" sz="quarter" idx="11"/>
          </p:nvPr>
        </p:nvSpPr>
        <p:spPr/>
        <p:txBody>
          <a:bodyPr/>
          <a:lstStyle/>
          <a:p>
            <a:endParaRPr lang="en-LK"/>
          </a:p>
        </p:txBody>
      </p:sp>
      <p:sp>
        <p:nvSpPr>
          <p:cNvPr id="6" name="Slide Number Placeholder 5">
            <a:extLst>
              <a:ext uri="{FF2B5EF4-FFF2-40B4-BE49-F238E27FC236}">
                <a16:creationId xmlns:a16="http://schemas.microsoft.com/office/drawing/2014/main" id="{F43110D3-ECD7-7D48-806E-92D2FE0C5B22}"/>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2619821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73F480-A316-4046-AA63-AD8A07717CE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LK"/>
          </a:p>
        </p:txBody>
      </p:sp>
      <p:sp>
        <p:nvSpPr>
          <p:cNvPr id="3" name="Vertical Text Placeholder 2">
            <a:extLst>
              <a:ext uri="{FF2B5EF4-FFF2-40B4-BE49-F238E27FC236}">
                <a16:creationId xmlns:a16="http://schemas.microsoft.com/office/drawing/2014/main" id="{C09A3CA8-1E40-C04A-8F29-39A61A63873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K"/>
          </a:p>
        </p:txBody>
      </p:sp>
      <p:sp>
        <p:nvSpPr>
          <p:cNvPr id="4" name="Date Placeholder 3">
            <a:extLst>
              <a:ext uri="{FF2B5EF4-FFF2-40B4-BE49-F238E27FC236}">
                <a16:creationId xmlns:a16="http://schemas.microsoft.com/office/drawing/2014/main" id="{7020156C-AC4E-9343-B608-1444F2F8AD61}"/>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5" name="Footer Placeholder 4">
            <a:extLst>
              <a:ext uri="{FF2B5EF4-FFF2-40B4-BE49-F238E27FC236}">
                <a16:creationId xmlns:a16="http://schemas.microsoft.com/office/drawing/2014/main" id="{3BC67FF8-BD85-AA4D-B84E-6B54DAFDE4BF}"/>
              </a:ext>
            </a:extLst>
          </p:cNvPr>
          <p:cNvSpPr>
            <a:spLocks noGrp="1"/>
          </p:cNvSpPr>
          <p:nvPr>
            <p:ph type="ftr" sz="quarter" idx="11"/>
          </p:nvPr>
        </p:nvSpPr>
        <p:spPr/>
        <p:txBody>
          <a:bodyPr/>
          <a:lstStyle/>
          <a:p>
            <a:endParaRPr lang="en-LK"/>
          </a:p>
        </p:txBody>
      </p:sp>
      <p:sp>
        <p:nvSpPr>
          <p:cNvPr id="6" name="Slide Number Placeholder 5">
            <a:extLst>
              <a:ext uri="{FF2B5EF4-FFF2-40B4-BE49-F238E27FC236}">
                <a16:creationId xmlns:a16="http://schemas.microsoft.com/office/drawing/2014/main" id="{8041565E-DDA5-B145-A422-A769A88A284B}"/>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96951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A977A-E2AB-DC41-BDF9-77D60ACFDDC7}"/>
              </a:ext>
            </a:extLst>
          </p:cNvPr>
          <p:cNvSpPr>
            <a:spLocks noGrp="1"/>
          </p:cNvSpPr>
          <p:nvPr>
            <p:ph type="title"/>
          </p:nvPr>
        </p:nvSpPr>
        <p:spPr/>
        <p:txBody>
          <a:bodyPr/>
          <a:lstStyle/>
          <a:p>
            <a:r>
              <a:rPr lang="en-GB"/>
              <a:t>Click to edit Master title style</a:t>
            </a:r>
            <a:endParaRPr lang="en-LK"/>
          </a:p>
        </p:txBody>
      </p:sp>
      <p:sp>
        <p:nvSpPr>
          <p:cNvPr id="3" name="Content Placeholder 2">
            <a:extLst>
              <a:ext uri="{FF2B5EF4-FFF2-40B4-BE49-F238E27FC236}">
                <a16:creationId xmlns:a16="http://schemas.microsoft.com/office/drawing/2014/main" id="{656E7A12-F8F7-614F-8717-543BF96AA160}"/>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K"/>
          </a:p>
        </p:txBody>
      </p:sp>
      <p:sp>
        <p:nvSpPr>
          <p:cNvPr id="4" name="Date Placeholder 3">
            <a:extLst>
              <a:ext uri="{FF2B5EF4-FFF2-40B4-BE49-F238E27FC236}">
                <a16:creationId xmlns:a16="http://schemas.microsoft.com/office/drawing/2014/main" id="{5E53B1B3-BA26-BD4C-86AF-1D08BB910EB5}"/>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5" name="Footer Placeholder 4">
            <a:extLst>
              <a:ext uri="{FF2B5EF4-FFF2-40B4-BE49-F238E27FC236}">
                <a16:creationId xmlns:a16="http://schemas.microsoft.com/office/drawing/2014/main" id="{983221BB-330A-2B45-956F-1968862FDA4B}"/>
              </a:ext>
            </a:extLst>
          </p:cNvPr>
          <p:cNvSpPr>
            <a:spLocks noGrp="1"/>
          </p:cNvSpPr>
          <p:nvPr>
            <p:ph type="ftr" sz="quarter" idx="11"/>
          </p:nvPr>
        </p:nvSpPr>
        <p:spPr/>
        <p:txBody>
          <a:bodyPr/>
          <a:lstStyle/>
          <a:p>
            <a:endParaRPr lang="en-LK"/>
          </a:p>
        </p:txBody>
      </p:sp>
      <p:sp>
        <p:nvSpPr>
          <p:cNvPr id="6" name="Slide Number Placeholder 5">
            <a:extLst>
              <a:ext uri="{FF2B5EF4-FFF2-40B4-BE49-F238E27FC236}">
                <a16:creationId xmlns:a16="http://schemas.microsoft.com/office/drawing/2014/main" id="{E03D4EB0-EF3A-3A48-AF0F-D94A54115562}"/>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413245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94E85-EEDF-6740-98D4-7EA35BB2375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LK"/>
          </a:p>
        </p:txBody>
      </p:sp>
      <p:sp>
        <p:nvSpPr>
          <p:cNvPr id="3" name="Text Placeholder 2">
            <a:extLst>
              <a:ext uri="{FF2B5EF4-FFF2-40B4-BE49-F238E27FC236}">
                <a16:creationId xmlns:a16="http://schemas.microsoft.com/office/drawing/2014/main" id="{81965D96-DFC3-B04D-A466-BCA04DCCFDA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70AA7FA-A064-5D4F-AC56-A9BAC6EF3845}"/>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5" name="Footer Placeholder 4">
            <a:extLst>
              <a:ext uri="{FF2B5EF4-FFF2-40B4-BE49-F238E27FC236}">
                <a16:creationId xmlns:a16="http://schemas.microsoft.com/office/drawing/2014/main" id="{2D6F12CE-BD1F-BF47-88D0-A20C873DBEE0}"/>
              </a:ext>
            </a:extLst>
          </p:cNvPr>
          <p:cNvSpPr>
            <a:spLocks noGrp="1"/>
          </p:cNvSpPr>
          <p:nvPr>
            <p:ph type="ftr" sz="quarter" idx="11"/>
          </p:nvPr>
        </p:nvSpPr>
        <p:spPr/>
        <p:txBody>
          <a:bodyPr/>
          <a:lstStyle/>
          <a:p>
            <a:endParaRPr lang="en-LK"/>
          </a:p>
        </p:txBody>
      </p:sp>
      <p:sp>
        <p:nvSpPr>
          <p:cNvPr id="6" name="Slide Number Placeholder 5">
            <a:extLst>
              <a:ext uri="{FF2B5EF4-FFF2-40B4-BE49-F238E27FC236}">
                <a16:creationId xmlns:a16="http://schemas.microsoft.com/office/drawing/2014/main" id="{D9E4FC91-788F-F347-B278-4668539B1FE5}"/>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3715882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6CFB3-C21E-9C4D-AACD-451F5B0857C5}"/>
              </a:ext>
            </a:extLst>
          </p:cNvPr>
          <p:cNvSpPr>
            <a:spLocks noGrp="1"/>
          </p:cNvSpPr>
          <p:nvPr>
            <p:ph type="title"/>
          </p:nvPr>
        </p:nvSpPr>
        <p:spPr/>
        <p:txBody>
          <a:bodyPr/>
          <a:lstStyle/>
          <a:p>
            <a:r>
              <a:rPr lang="en-GB"/>
              <a:t>Click to edit Master title style</a:t>
            </a:r>
            <a:endParaRPr lang="en-LK"/>
          </a:p>
        </p:txBody>
      </p:sp>
      <p:sp>
        <p:nvSpPr>
          <p:cNvPr id="3" name="Content Placeholder 2">
            <a:extLst>
              <a:ext uri="{FF2B5EF4-FFF2-40B4-BE49-F238E27FC236}">
                <a16:creationId xmlns:a16="http://schemas.microsoft.com/office/drawing/2014/main" id="{36127AA2-CF01-5D44-97B8-F1483E497FD3}"/>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K"/>
          </a:p>
        </p:txBody>
      </p:sp>
      <p:sp>
        <p:nvSpPr>
          <p:cNvPr id="4" name="Content Placeholder 3">
            <a:extLst>
              <a:ext uri="{FF2B5EF4-FFF2-40B4-BE49-F238E27FC236}">
                <a16:creationId xmlns:a16="http://schemas.microsoft.com/office/drawing/2014/main" id="{AF77565D-7480-CF41-BEDE-5917F55F121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K"/>
          </a:p>
        </p:txBody>
      </p:sp>
      <p:sp>
        <p:nvSpPr>
          <p:cNvPr id="5" name="Date Placeholder 4">
            <a:extLst>
              <a:ext uri="{FF2B5EF4-FFF2-40B4-BE49-F238E27FC236}">
                <a16:creationId xmlns:a16="http://schemas.microsoft.com/office/drawing/2014/main" id="{DFD0F049-0F0A-9B49-B057-8C50E5B991A7}"/>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6" name="Footer Placeholder 5">
            <a:extLst>
              <a:ext uri="{FF2B5EF4-FFF2-40B4-BE49-F238E27FC236}">
                <a16:creationId xmlns:a16="http://schemas.microsoft.com/office/drawing/2014/main" id="{22C00E7B-C767-A445-B4E3-ED7A134F6605}"/>
              </a:ext>
            </a:extLst>
          </p:cNvPr>
          <p:cNvSpPr>
            <a:spLocks noGrp="1"/>
          </p:cNvSpPr>
          <p:nvPr>
            <p:ph type="ftr" sz="quarter" idx="11"/>
          </p:nvPr>
        </p:nvSpPr>
        <p:spPr/>
        <p:txBody>
          <a:bodyPr/>
          <a:lstStyle/>
          <a:p>
            <a:endParaRPr lang="en-LK"/>
          </a:p>
        </p:txBody>
      </p:sp>
      <p:sp>
        <p:nvSpPr>
          <p:cNvPr id="7" name="Slide Number Placeholder 6">
            <a:extLst>
              <a:ext uri="{FF2B5EF4-FFF2-40B4-BE49-F238E27FC236}">
                <a16:creationId xmlns:a16="http://schemas.microsoft.com/office/drawing/2014/main" id="{0B6E5CD3-AF35-464B-968B-8AA579CBE8CC}"/>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1128588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9EA74-B2F5-C245-A56C-EBFD4463F578}"/>
              </a:ext>
            </a:extLst>
          </p:cNvPr>
          <p:cNvSpPr>
            <a:spLocks noGrp="1"/>
          </p:cNvSpPr>
          <p:nvPr>
            <p:ph type="title"/>
          </p:nvPr>
        </p:nvSpPr>
        <p:spPr>
          <a:xfrm>
            <a:off x="839788" y="365125"/>
            <a:ext cx="10515600" cy="1325563"/>
          </a:xfrm>
        </p:spPr>
        <p:txBody>
          <a:bodyPr/>
          <a:lstStyle/>
          <a:p>
            <a:r>
              <a:rPr lang="en-GB"/>
              <a:t>Click to edit Master title style</a:t>
            </a:r>
            <a:endParaRPr lang="en-LK"/>
          </a:p>
        </p:txBody>
      </p:sp>
      <p:sp>
        <p:nvSpPr>
          <p:cNvPr id="3" name="Text Placeholder 2">
            <a:extLst>
              <a:ext uri="{FF2B5EF4-FFF2-40B4-BE49-F238E27FC236}">
                <a16:creationId xmlns:a16="http://schemas.microsoft.com/office/drawing/2014/main" id="{61C99536-100A-3542-A4A0-847DBE9A13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4765B4B-0908-9649-8A43-6560BFF081FB}"/>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K"/>
          </a:p>
        </p:txBody>
      </p:sp>
      <p:sp>
        <p:nvSpPr>
          <p:cNvPr id="5" name="Text Placeholder 4">
            <a:extLst>
              <a:ext uri="{FF2B5EF4-FFF2-40B4-BE49-F238E27FC236}">
                <a16:creationId xmlns:a16="http://schemas.microsoft.com/office/drawing/2014/main" id="{68DC6CD0-F7B9-4648-803A-374FD97B55A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53B3A97-3900-0A42-941E-A54E098A1B8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K"/>
          </a:p>
        </p:txBody>
      </p:sp>
      <p:sp>
        <p:nvSpPr>
          <p:cNvPr id="7" name="Date Placeholder 6">
            <a:extLst>
              <a:ext uri="{FF2B5EF4-FFF2-40B4-BE49-F238E27FC236}">
                <a16:creationId xmlns:a16="http://schemas.microsoft.com/office/drawing/2014/main" id="{66F6E242-BEDE-4947-B624-345F90801A88}"/>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8" name="Footer Placeholder 7">
            <a:extLst>
              <a:ext uri="{FF2B5EF4-FFF2-40B4-BE49-F238E27FC236}">
                <a16:creationId xmlns:a16="http://schemas.microsoft.com/office/drawing/2014/main" id="{4C4BFBD8-44D9-DD49-85A1-499B31186B98}"/>
              </a:ext>
            </a:extLst>
          </p:cNvPr>
          <p:cNvSpPr>
            <a:spLocks noGrp="1"/>
          </p:cNvSpPr>
          <p:nvPr>
            <p:ph type="ftr" sz="quarter" idx="11"/>
          </p:nvPr>
        </p:nvSpPr>
        <p:spPr/>
        <p:txBody>
          <a:bodyPr/>
          <a:lstStyle/>
          <a:p>
            <a:endParaRPr lang="en-LK"/>
          </a:p>
        </p:txBody>
      </p:sp>
      <p:sp>
        <p:nvSpPr>
          <p:cNvPr id="9" name="Slide Number Placeholder 8">
            <a:extLst>
              <a:ext uri="{FF2B5EF4-FFF2-40B4-BE49-F238E27FC236}">
                <a16:creationId xmlns:a16="http://schemas.microsoft.com/office/drawing/2014/main" id="{9200731B-5B58-4D4E-89D9-6C12A38EAEAB}"/>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223826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4678E-A024-954E-BE8D-9EFEE2A55891}"/>
              </a:ext>
            </a:extLst>
          </p:cNvPr>
          <p:cNvSpPr>
            <a:spLocks noGrp="1"/>
          </p:cNvSpPr>
          <p:nvPr>
            <p:ph type="title"/>
          </p:nvPr>
        </p:nvSpPr>
        <p:spPr/>
        <p:txBody>
          <a:bodyPr/>
          <a:lstStyle/>
          <a:p>
            <a:r>
              <a:rPr lang="en-GB"/>
              <a:t>Click to edit Master title style</a:t>
            </a:r>
            <a:endParaRPr lang="en-LK"/>
          </a:p>
        </p:txBody>
      </p:sp>
      <p:sp>
        <p:nvSpPr>
          <p:cNvPr id="3" name="Date Placeholder 2">
            <a:extLst>
              <a:ext uri="{FF2B5EF4-FFF2-40B4-BE49-F238E27FC236}">
                <a16:creationId xmlns:a16="http://schemas.microsoft.com/office/drawing/2014/main" id="{F945D81F-E957-D945-8229-8FCBEF6611CE}"/>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4" name="Footer Placeholder 3">
            <a:extLst>
              <a:ext uri="{FF2B5EF4-FFF2-40B4-BE49-F238E27FC236}">
                <a16:creationId xmlns:a16="http://schemas.microsoft.com/office/drawing/2014/main" id="{63F8E7AF-A3E5-654E-9ECF-F2D1332BE128}"/>
              </a:ext>
            </a:extLst>
          </p:cNvPr>
          <p:cNvSpPr>
            <a:spLocks noGrp="1"/>
          </p:cNvSpPr>
          <p:nvPr>
            <p:ph type="ftr" sz="quarter" idx="11"/>
          </p:nvPr>
        </p:nvSpPr>
        <p:spPr/>
        <p:txBody>
          <a:bodyPr/>
          <a:lstStyle/>
          <a:p>
            <a:endParaRPr lang="en-LK"/>
          </a:p>
        </p:txBody>
      </p:sp>
      <p:sp>
        <p:nvSpPr>
          <p:cNvPr id="5" name="Slide Number Placeholder 4">
            <a:extLst>
              <a:ext uri="{FF2B5EF4-FFF2-40B4-BE49-F238E27FC236}">
                <a16:creationId xmlns:a16="http://schemas.microsoft.com/office/drawing/2014/main" id="{75695363-FB72-E44A-A7FC-16E3686EF44C}"/>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891977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37CCB0-30F7-1146-8CB5-1AAFCE8BFEDC}"/>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3" name="Footer Placeholder 2">
            <a:extLst>
              <a:ext uri="{FF2B5EF4-FFF2-40B4-BE49-F238E27FC236}">
                <a16:creationId xmlns:a16="http://schemas.microsoft.com/office/drawing/2014/main" id="{7C4E8E7A-9436-2E41-97A6-DDE508E2125D}"/>
              </a:ext>
            </a:extLst>
          </p:cNvPr>
          <p:cNvSpPr>
            <a:spLocks noGrp="1"/>
          </p:cNvSpPr>
          <p:nvPr>
            <p:ph type="ftr" sz="quarter" idx="11"/>
          </p:nvPr>
        </p:nvSpPr>
        <p:spPr/>
        <p:txBody>
          <a:bodyPr/>
          <a:lstStyle/>
          <a:p>
            <a:endParaRPr lang="en-LK"/>
          </a:p>
        </p:txBody>
      </p:sp>
      <p:sp>
        <p:nvSpPr>
          <p:cNvPr id="4" name="Slide Number Placeholder 3">
            <a:extLst>
              <a:ext uri="{FF2B5EF4-FFF2-40B4-BE49-F238E27FC236}">
                <a16:creationId xmlns:a16="http://schemas.microsoft.com/office/drawing/2014/main" id="{2FBC10D9-54D7-3C46-A9D6-E55044DF07ED}"/>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159650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DA4A1-B4AE-C849-897A-9E09FAE3FD4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LK"/>
          </a:p>
        </p:txBody>
      </p:sp>
      <p:sp>
        <p:nvSpPr>
          <p:cNvPr id="3" name="Content Placeholder 2">
            <a:extLst>
              <a:ext uri="{FF2B5EF4-FFF2-40B4-BE49-F238E27FC236}">
                <a16:creationId xmlns:a16="http://schemas.microsoft.com/office/drawing/2014/main" id="{11783114-BDDE-694D-9FA2-362988D003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K"/>
          </a:p>
        </p:txBody>
      </p:sp>
      <p:sp>
        <p:nvSpPr>
          <p:cNvPr id="4" name="Text Placeholder 3">
            <a:extLst>
              <a:ext uri="{FF2B5EF4-FFF2-40B4-BE49-F238E27FC236}">
                <a16:creationId xmlns:a16="http://schemas.microsoft.com/office/drawing/2014/main" id="{57A949FB-5FE5-9E4D-9441-E9240B112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DB503C2-094D-B243-8E54-89781D29FD5B}"/>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6" name="Footer Placeholder 5">
            <a:extLst>
              <a:ext uri="{FF2B5EF4-FFF2-40B4-BE49-F238E27FC236}">
                <a16:creationId xmlns:a16="http://schemas.microsoft.com/office/drawing/2014/main" id="{467FB068-4AD5-E04A-911E-2E2B99E729FF}"/>
              </a:ext>
            </a:extLst>
          </p:cNvPr>
          <p:cNvSpPr>
            <a:spLocks noGrp="1"/>
          </p:cNvSpPr>
          <p:nvPr>
            <p:ph type="ftr" sz="quarter" idx="11"/>
          </p:nvPr>
        </p:nvSpPr>
        <p:spPr/>
        <p:txBody>
          <a:bodyPr/>
          <a:lstStyle/>
          <a:p>
            <a:endParaRPr lang="en-LK"/>
          </a:p>
        </p:txBody>
      </p:sp>
      <p:sp>
        <p:nvSpPr>
          <p:cNvPr id="7" name="Slide Number Placeholder 6">
            <a:extLst>
              <a:ext uri="{FF2B5EF4-FFF2-40B4-BE49-F238E27FC236}">
                <a16:creationId xmlns:a16="http://schemas.microsoft.com/office/drawing/2014/main" id="{C80B3FA2-7A80-8540-8A8A-5D29DBBBA4D7}"/>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1881650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795F7-2E55-DF40-AFBF-FAC3FE34E08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LK"/>
          </a:p>
        </p:txBody>
      </p:sp>
      <p:sp>
        <p:nvSpPr>
          <p:cNvPr id="3" name="Picture Placeholder 2">
            <a:extLst>
              <a:ext uri="{FF2B5EF4-FFF2-40B4-BE49-F238E27FC236}">
                <a16:creationId xmlns:a16="http://schemas.microsoft.com/office/drawing/2014/main" id="{07C2D46E-54EB-9A4D-8D28-FC3C1F7560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LK"/>
          </a:p>
        </p:txBody>
      </p:sp>
      <p:sp>
        <p:nvSpPr>
          <p:cNvPr id="4" name="Text Placeholder 3">
            <a:extLst>
              <a:ext uri="{FF2B5EF4-FFF2-40B4-BE49-F238E27FC236}">
                <a16:creationId xmlns:a16="http://schemas.microsoft.com/office/drawing/2014/main" id="{6598D278-931B-9C4A-8F06-F5F266ECB7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778CA0A-3560-1F49-A8FB-A936F78D432A}"/>
              </a:ext>
            </a:extLst>
          </p:cNvPr>
          <p:cNvSpPr>
            <a:spLocks noGrp="1"/>
          </p:cNvSpPr>
          <p:nvPr>
            <p:ph type="dt" sz="half" idx="10"/>
          </p:nvPr>
        </p:nvSpPr>
        <p:spPr/>
        <p:txBody>
          <a:bodyPr/>
          <a:lstStyle/>
          <a:p>
            <a:fld id="{95552272-5B73-4B45-9B75-2C8983B68A13}" type="datetimeFigureOut">
              <a:rPr lang="en-LK" smtClean="0"/>
              <a:t>2022-11-20</a:t>
            </a:fld>
            <a:endParaRPr lang="en-LK"/>
          </a:p>
        </p:txBody>
      </p:sp>
      <p:sp>
        <p:nvSpPr>
          <p:cNvPr id="6" name="Footer Placeholder 5">
            <a:extLst>
              <a:ext uri="{FF2B5EF4-FFF2-40B4-BE49-F238E27FC236}">
                <a16:creationId xmlns:a16="http://schemas.microsoft.com/office/drawing/2014/main" id="{1CD927B7-7337-F34A-A7CB-C021D2523BD3}"/>
              </a:ext>
            </a:extLst>
          </p:cNvPr>
          <p:cNvSpPr>
            <a:spLocks noGrp="1"/>
          </p:cNvSpPr>
          <p:nvPr>
            <p:ph type="ftr" sz="quarter" idx="11"/>
          </p:nvPr>
        </p:nvSpPr>
        <p:spPr/>
        <p:txBody>
          <a:bodyPr/>
          <a:lstStyle/>
          <a:p>
            <a:endParaRPr lang="en-LK"/>
          </a:p>
        </p:txBody>
      </p:sp>
      <p:sp>
        <p:nvSpPr>
          <p:cNvPr id="7" name="Slide Number Placeholder 6">
            <a:extLst>
              <a:ext uri="{FF2B5EF4-FFF2-40B4-BE49-F238E27FC236}">
                <a16:creationId xmlns:a16="http://schemas.microsoft.com/office/drawing/2014/main" id="{8B014105-B9AD-2340-A91E-6CE4C6139241}"/>
              </a:ext>
            </a:extLst>
          </p:cNvPr>
          <p:cNvSpPr>
            <a:spLocks noGrp="1"/>
          </p:cNvSpPr>
          <p:nvPr>
            <p:ph type="sldNum" sz="quarter" idx="12"/>
          </p:nvPr>
        </p:nvSpPr>
        <p:spPr/>
        <p:txBody>
          <a:bodyPr/>
          <a:lstStyle/>
          <a:p>
            <a:fld id="{718AC260-4937-794A-AA76-44C6CDEE9C1A}" type="slidenum">
              <a:rPr lang="en-LK" smtClean="0"/>
              <a:t>‹#›</a:t>
            </a:fld>
            <a:endParaRPr lang="en-LK"/>
          </a:p>
        </p:txBody>
      </p:sp>
    </p:spTree>
    <p:extLst>
      <p:ext uri="{BB962C8B-B14F-4D97-AF65-F5344CB8AC3E}">
        <p14:creationId xmlns:p14="http://schemas.microsoft.com/office/powerpoint/2010/main" val="2561862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0DE25C-B67E-1746-8CA1-F405B41828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LK"/>
          </a:p>
        </p:txBody>
      </p:sp>
      <p:sp>
        <p:nvSpPr>
          <p:cNvPr id="3" name="Text Placeholder 2">
            <a:extLst>
              <a:ext uri="{FF2B5EF4-FFF2-40B4-BE49-F238E27FC236}">
                <a16:creationId xmlns:a16="http://schemas.microsoft.com/office/drawing/2014/main" id="{E790BF75-AA9F-B740-9DE2-9F95F5AFBD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LK"/>
          </a:p>
        </p:txBody>
      </p:sp>
      <p:sp>
        <p:nvSpPr>
          <p:cNvPr id="4" name="Date Placeholder 3">
            <a:extLst>
              <a:ext uri="{FF2B5EF4-FFF2-40B4-BE49-F238E27FC236}">
                <a16:creationId xmlns:a16="http://schemas.microsoft.com/office/drawing/2014/main" id="{9254FF39-3133-B64A-A0C0-C74AF2E900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552272-5B73-4B45-9B75-2C8983B68A13}" type="datetimeFigureOut">
              <a:rPr lang="en-LK" smtClean="0"/>
              <a:t>2022-11-20</a:t>
            </a:fld>
            <a:endParaRPr lang="en-LK"/>
          </a:p>
        </p:txBody>
      </p:sp>
      <p:sp>
        <p:nvSpPr>
          <p:cNvPr id="5" name="Footer Placeholder 4">
            <a:extLst>
              <a:ext uri="{FF2B5EF4-FFF2-40B4-BE49-F238E27FC236}">
                <a16:creationId xmlns:a16="http://schemas.microsoft.com/office/drawing/2014/main" id="{2A01F7CE-D4AC-7146-A9F5-4F17719E1B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LK"/>
          </a:p>
        </p:txBody>
      </p:sp>
      <p:sp>
        <p:nvSpPr>
          <p:cNvPr id="6" name="Slide Number Placeholder 5">
            <a:extLst>
              <a:ext uri="{FF2B5EF4-FFF2-40B4-BE49-F238E27FC236}">
                <a16:creationId xmlns:a16="http://schemas.microsoft.com/office/drawing/2014/main" id="{5D7BF775-F127-E34A-B7EC-1DAE5D9DAF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8AC260-4937-794A-AA76-44C6CDEE9C1A}" type="slidenum">
              <a:rPr lang="en-LK" smtClean="0"/>
              <a:t>‹#›</a:t>
            </a:fld>
            <a:endParaRPr lang="en-LK"/>
          </a:p>
        </p:txBody>
      </p:sp>
    </p:spTree>
    <p:extLst>
      <p:ext uri="{BB962C8B-B14F-4D97-AF65-F5344CB8AC3E}">
        <p14:creationId xmlns:p14="http://schemas.microsoft.com/office/powerpoint/2010/main" val="2164201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L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asanga.gunawansa@colombo-law.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55C3A13-6F4C-0445-9C48-1B410FB26842}"/>
              </a:ext>
            </a:extLst>
          </p:cNvPr>
          <p:cNvSpPr>
            <a:spLocks noGrp="1"/>
          </p:cNvSpPr>
          <p:nvPr>
            <p:ph type="subTitle" idx="1"/>
          </p:nvPr>
        </p:nvSpPr>
        <p:spPr>
          <a:xfrm>
            <a:off x="248093" y="3531884"/>
            <a:ext cx="9144000" cy="2748266"/>
          </a:xfrm>
        </p:spPr>
        <p:txBody>
          <a:bodyPr>
            <a:normAutofit fontScale="55000" lnSpcReduction="20000"/>
          </a:bodyPr>
          <a:lstStyle/>
          <a:p>
            <a:pPr lvl="0" algn="l" defTabSz="457200">
              <a:lnSpc>
                <a:spcPct val="100000"/>
              </a:lnSpc>
              <a:buClr>
                <a:srgbClr val="ACD433"/>
              </a:buClr>
              <a:buSzPct val="80000"/>
              <a:defRPr/>
            </a:pPr>
            <a:r>
              <a:rPr lang="en-SG" sz="4000" cap="all" dirty="0" err="1">
                <a:latin typeface="Times" pitchFamily="2" charset="0"/>
              </a:rPr>
              <a:t>Dr.</a:t>
            </a:r>
            <a:r>
              <a:rPr lang="en-SG" sz="4000" cap="all" dirty="0">
                <a:latin typeface="Times" pitchFamily="2" charset="0"/>
              </a:rPr>
              <a:t> Asanga Gunawansa</a:t>
            </a:r>
          </a:p>
          <a:p>
            <a:pPr lvl="0" algn="l" defTabSz="457200">
              <a:lnSpc>
                <a:spcPct val="100000"/>
              </a:lnSpc>
              <a:buClr>
                <a:srgbClr val="ACD433"/>
              </a:buClr>
              <a:buSzPct val="80000"/>
              <a:defRPr/>
            </a:pPr>
            <a:r>
              <a:rPr lang="en-SG" cap="all" dirty="0">
                <a:solidFill>
                  <a:srgbClr val="000000"/>
                </a:solidFill>
                <a:latin typeface="Times" pitchFamily="2" charset="0"/>
              </a:rPr>
              <a:t>PhD (NUS); LLM (Warwick)</a:t>
            </a:r>
          </a:p>
          <a:p>
            <a:pPr lvl="0" algn="l" defTabSz="457200">
              <a:lnSpc>
                <a:spcPct val="100000"/>
              </a:lnSpc>
              <a:buClr>
                <a:srgbClr val="ACD433"/>
              </a:buClr>
              <a:buSzPct val="80000"/>
              <a:defRPr/>
            </a:pPr>
            <a:r>
              <a:rPr lang="en-SG" cap="all" dirty="0">
                <a:solidFill>
                  <a:srgbClr val="000000"/>
                </a:solidFill>
                <a:latin typeface="Times" pitchFamily="2" charset="0"/>
              </a:rPr>
              <a:t>Attorney-at-Law</a:t>
            </a:r>
          </a:p>
          <a:p>
            <a:pPr lvl="0" algn="l" defTabSz="457200">
              <a:lnSpc>
                <a:spcPct val="100000"/>
              </a:lnSpc>
              <a:buClr>
                <a:srgbClr val="ACD433"/>
              </a:buClr>
              <a:buSzPct val="80000"/>
              <a:defRPr/>
            </a:pPr>
            <a:r>
              <a:rPr lang="en-SG" cap="all" dirty="0">
                <a:solidFill>
                  <a:srgbClr val="000000"/>
                </a:solidFill>
                <a:latin typeface="Times" pitchFamily="2" charset="0"/>
              </a:rPr>
              <a:t>Lead Counsel, Colombo Law Alliance</a:t>
            </a:r>
          </a:p>
          <a:p>
            <a:pPr lvl="0" algn="l" defTabSz="457200">
              <a:lnSpc>
                <a:spcPct val="100000"/>
              </a:lnSpc>
              <a:buClr>
                <a:srgbClr val="ACD433"/>
              </a:buClr>
              <a:buSzPct val="80000"/>
              <a:defRPr/>
            </a:pPr>
            <a:r>
              <a:rPr lang="en-SG" cap="all" dirty="0">
                <a:solidFill>
                  <a:srgbClr val="000000"/>
                </a:solidFill>
                <a:latin typeface="Times" pitchFamily="2" charset="0"/>
              </a:rPr>
              <a:t>Adjunct Associate Professor, University of Moratuwa</a:t>
            </a:r>
          </a:p>
          <a:p>
            <a:pPr lvl="0" algn="l" defTabSz="457200">
              <a:lnSpc>
                <a:spcPct val="100000"/>
              </a:lnSpc>
              <a:buClr>
                <a:srgbClr val="ACD433"/>
              </a:buClr>
              <a:buSzPct val="80000"/>
              <a:defRPr/>
            </a:pPr>
            <a:r>
              <a:rPr lang="en-SG" cap="all" dirty="0">
                <a:solidFill>
                  <a:srgbClr val="000000"/>
                </a:solidFill>
                <a:latin typeface="Times" pitchFamily="2" charset="0"/>
              </a:rPr>
              <a:t>Arbitrator and Mediator (AIAC, THAC and SAARC Arbitration Council)</a:t>
            </a:r>
          </a:p>
          <a:p>
            <a:pPr lvl="0" algn="l" defTabSz="457200">
              <a:lnSpc>
                <a:spcPct val="100000"/>
              </a:lnSpc>
              <a:buClr>
                <a:srgbClr val="ACD433"/>
              </a:buClr>
              <a:buSzPct val="80000"/>
              <a:defRPr/>
            </a:pPr>
            <a:r>
              <a:rPr lang="en-SG" cap="all" dirty="0">
                <a:solidFill>
                  <a:srgbClr val="000000"/>
                </a:solidFill>
                <a:latin typeface="Times" pitchFamily="2" charset="0"/>
              </a:rPr>
              <a:t>Legal Consultant, IRM, Green Climate Fund</a:t>
            </a:r>
          </a:p>
          <a:p>
            <a:pPr lvl="0" algn="l" defTabSz="457200">
              <a:lnSpc>
                <a:spcPct val="100000"/>
              </a:lnSpc>
              <a:buClr>
                <a:srgbClr val="ACD433"/>
              </a:buClr>
              <a:buSzPct val="80000"/>
              <a:defRPr/>
            </a:pPr>
            <a:r>
              <a:rPr lang="en-SG" cap="all" dirty="0">
                <a:solidFill>
                  <a:srgbClr val="000000"/>
                </a:solidFill>
                <a:latin typeface="Times" pitchFamily="2" charset="0"/>
              </a:rPr>
              <a:t>Visiting Judge, Court of Appeal, Republic of Fiji</a:t>
            </a:r>
          </a:p>
          <a:p>
            <a:pPr lvl="0" algn="l" defTabSz="457200">
              <a:lnSpc>
                <a:spcPct val="100000"/>
              </a:lnSpc>
              <a:buClr>
                <a:srgbClr val="ACD433"/>
              </a:buClr>
              <a:buSzPct val="80000"/>
              <a:defRPr/>
            </a:pPr>
            <a:r>
              <a:rPr lang="en-SG" dirty="0">
                <a:solidFill>
                  <a:srgbClr val="000000"/>
                </a:solidFill>
                <a:latin typeface="Times" pitchFamily="2" charset="0"/>
                <a:hlinkClick r:id="rId2"/>
              </a:rPr>
              <a:t>asanga.gunawansa@colombo-law.com</a:t>
            </a:r>
            <a:endParaRPr lang="en-SG" dirty="0">
              <a:solidFill>
                <a:srgbClr val="000000"/>
              </a:solidFill>
              <a:latin typeface="Times" pitchFamily="2" charset="0"/>
            </a:endParaRPr>
          </a:p>
          <a:p>
            <a:endParaRPr lang="en-LK" dirty="0"/>
          </a:p>
        </p:txBody>
      </p:sp>
      <p:sp>
        <p:nvSpPr>
          <p:cNvPr id="4" name="Rectangle 3">
            <a:extLst>
              <a:ext uri="{FF2B5EF4-FFF2-40B4-BE49-F238E27FC236}">
                <a16:creationId xmlns:a16="http://schemas.microsoft.com/office/drawing/2014/main" id="{AD127E9E-6831-FC4C-8C23-A1B731B6E527}"/>
              </a:ext>
            </a:extLst>
          </p:cNvPr>
          <p:cNvSpPr/>
          <p:nvPr/>
        </p:nvSpPr>
        <p:spPr>
          <a:xfrm>
            <a:off x="248093" y="243958"/>
            <a:ext cx="11213438" cy="3082159"/>
          </a:xfrm>
          <a:prstGeom prst="rect">
            <a:avLst/>
          </a:prstGeom>
          <a:solidFill>
            <a:schemeClr val="accent5">
              <a:alpha val="27695"/>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LK" dirty="0"/>
          </a:p>
        </p:txBody>
      </p:sp>
      <p:sp>
        <p:nvSpPr>
          <p:cNvPr id="6" name="Title 5">
            <a:extLst>
              <a:ext uri="{FF2B5EF4-FFF2-40B4-BE49-F238E27FC236}">
                <a16:creationId xmlns:a16="http://schemas.microsoft.com/office/drawing/2014/main" id="{AFD8BD82-838E-6C46-AB68-5051B2548D94}"/>
              </a:ext>
            </a:extLst>
          </p:cNvPr>
          <p:cNvSpPr>
            <a:spLocks noGrp="1"/>
          </p:cNvSpPr>
          <p:nvPr>
            <p:ph type="ctrTitle"/>
          </p:nvPr>
        </p:nvSpPr>
        <p:spPr>
          <a:xfrm>
            <a:off x="1701800" y="577849"/>
            <a:ext cx="9144000" cy="3918995"/>
          </a:xfrm>
        </p:spPr>
        <p:txBody>
          <a:bodyPr>
            <a:normAutofit fontScale="90000"/>
          </a:bodyPr>
          <a:lstStyle/>
          <a:p>
            <a:pPr>
              <a:lnSpc>
                <a:spcPct val="100000"/>
              </a:lnSpc>
            </a:pPr>
            <a:br>
              <a:rPr lang="en-LK" sz="3600" b="1" dirty="0">
                <a:latin typeface="Times" pitchFamily="2" charset="0"/>
                <a:ea typeface="Hiragino Mincho Pro W3" panose="02020300000000000000" pitchFamily="18" charset="-128"/>
              </a:rPr>
            </a:br>
            <a:br>
              <a:rPr lang="en-LK" sz="3600" b="1" dirty="0">
                <a:latin typeface="Times" pitchFamily="2" charset="0"/>
                <a:ea typeface="Hiragino Mincho Pro W3" panose="02020300000000000000" pitchFamily="18" charset="-128"/>
              </a:rPr>
            </a:br>
            <a:r>
              <a:rPr lang="en-LK" sz="3600" b="1" dirty="0">
                <a:latin typeface="Times" pitchFamily="2" charset="0"/>
                <a:ea typeface="Hiragino Mincho Pro W3" panose="02020300000000000000" pitchFamily="18" charset="-128"/>
              </a:rPr>
              <a:t>CHALLENGES OF GREEN ARBITRATION IN DEVELOPING COUNTRIES AND THE PATHWAY TO OVERCOMING THEM</a:t>
            </a:r>
            <a:br>
              <a:rPr lang="en-LK" sz="3600" b="1" dirty="0">
                <a:latin typeface="Times" pitchFamily="2" charset="0"/>
                <a:ea typeface="Hiragino Mincho Pro W3" panose="02020300000000000000" pitchFamily="18" charset="-128"/>
              </a:rPr>
            </a:br>
            <a:br>
              <a:rPr lang="en-US" sz="3600" dirty="0">
                <a:latin typeface="Times" pitchFamily="2" charset="0"/>
                <a:ea typeface="Hiragino Mincho Pro W3" panose="02020300000000000000" pitchFamily="18" charset="-128"/>
              </a:rPr>
            </a:br>
            <a:br>
              <a:rPr lang="en-LK" dirty="0"/>
            </a:br>
            <a:endParaRPr lang="en-LK" dirty="0"/>
          </a:p>
        </p:txBody>
      </p:sp>
      <p:pic>
        <p:nvPicPr>
          <p:cNvPr id="10" name="Picture 9" descr="A blue sign with white text&#10;&#10;Description automatically generated with low confidence">
            <a:extLst>
              <a:ext uri="{FF2B5EF4-FFF2-40B4-BE49-F238E27FC236}">
                <a16:creationId xmlns:a16="http://schemas.microsoft.com/office/drawing/2014/main" id="{4A7E7C93-0D90-E849-860E-DAB2E7FDF2FC}"/>
              </a:ext>
            </a:extLst>
          </p:cNvPr>
          <p:cNvPicPr>
            <a:picLocks noChangeAspect="1"/>
          </p:cNvPicPr>
          <p:nvPr/>
        </p:nvPicPr>
        <p:blipFill>
          <a:blip r:embed="rId3"/>
          <a:stretch>
            <a:fillRect/>
          </a:stretch>
        </p:blipFill>
        <p:spPr>
          <a:xfrm>
            <a:off x="8048847" y="5678183"/>
            <a:ext cx="4143153" cy="1168400"/>
          </a:xfrm>
          <a:prstGeom prst="rect">
            <a:avLst/>
          </a:prstGeom>
        </p:spPr>
      </p:pic>
    </p:spTree>
    <p:extLst>
      <p:ext uri="{BB962C8B-B14F-4D97-AF65-F5344CB8AC3E}">
        <p14:creationId xmlns:p14="http://schemas.microsoft.com/office/powerpoint/2010/main" val="1054412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ACF036-D773-CC43-9D8B-740718355094}"/>
              </a:ext>
            </a:extLst>
          </p:cNvPr>
          <p:cNvSpPr>
            <a:spLocks noGrp="1"/>
          </p:cNvSpPr>
          <p:nvPr>
            <p:ph idx="1"/>
          </p:nvPr>
        </p:nvSpPr>
        <p:spPr>
          <a:xfrm>
            <a:off x="838200" y="308344"/>
            <a:ext cx="10515600" cy="6342827"/>
          </a:xfrm>
        </p:spPr>
        <p:txBody>
          <a:bodyPr>
            <a:normAutofit/>
          </a:bodyPr>
          <a:lstStyle/>
          <a:p>
            <a:pPr algn="just">
              <a:lnSpc>
                <a:spcPct val="150000"/>
              </a:lnSpc>
              <a:buSzPts val="1200"/>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Several Arbitral Institutions around the world have actively sought to address the users’ needs. In hopes for developing best practice tools, some institutions have issued guidelines and protocols. A few examples of the aforesaid guidelines and hearing protocols bare: </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marL="800100" lvl="1" indent="-342900" algn="just">
              <a:lnSpc>
                <a:spcPct val="150000"/>
              </a:lnSpc>
              <a:buFont typeface="Times New Roman" panose="02020603050405020304" pitchFamily="18" charset="0"/>
              <a:buAutoNum type="alphaLcPeriod"/>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ICC Guidance Note on Possible Measures Aimed at Mitigating the Effects of the Covid-19 Pandemic;</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marL="800100" lvl="1" indent="-342900" algn="just">
              <a:lnSpc>
                <a:spcPct val="150000"/>
              </a:lnSpc>
              <a:buFont typeface="Times New Roman" panose="02020603050405020304" pitchFamily="18" charset="0"/>
              <a:buAutoNum type="alphaLcPeriod"/>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The Vienna International Arbitration Centre (VIAC) Protocol;</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marL="800100" lvl="1" indent="-342900" algn="just">
              <a:lnSpc>
                <a:spcPct val="150000"/>
              </a:lnSpc>
              <a:buFont typeface="Times New Roman" panose="02020603050405020304" pitchFamily="18" charset="0"/>
              <a:buAutoNum type="alphaLcPeriod"/>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The </a:t>
            </a:r>
            <a:r>
              <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ICSID Guide to Online Hearings;</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marL="800100" lvl="1" indent="-342900" algn="just">
              <a:lnSpc>
                <a:spcPct val="150000"/>
              </a:lnSpc>
              <a:buFont typeface="Times New Roman" panose="02020603050405020304" pitchFamily="18" charset="0"/>
              <a:buAutoNum type="alphaLcPeriod"/>
            </a:pPr>
            <a:r>
              <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The LCA Guidance on remote hearings</a:t>
            </a:r>
            <a:r>
              <a:rPr lang="en-US" sz="2000" dirty="0">
                <a:effectLst/>
                <a:latin typeface="Times New Roman" panose="02020603050405020304" pitchFamily="18" charset="0"/>
                <a:ea typeface="Calibri" panose="020F0502020204030204" pitchFamily="34" charset="0"/>
                <a:cs typeface="Iskoola Pota" panose="020B0502040204020203" pitchFamily="34" charset="77"/>
              </a:rPr>
              <a:t>; and</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marL="800100" lvl="1" indent="-342900" algn="just">
              <a:lnSpc>
                <a:spcPct val="150000"/>
              </a:lnSpc>
              <a:spcAft>
                <a:spcPts val="800"/>
              </a:spcAft>
              <a:buFont typeface="Times New Roman" panose="02020603050405020304" pitchFamily="18" charset="0"/>
              <a:buAutoNum type="alphaLcPeriod"/>
            </a:pPr>
            <a:r>
              <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The HKIAC Guidelines on Virtual Hearings</a:t>
            </a:r>
            <a:r>
              <a:rPr lang="en-US" sz="2000" dirty="0">
                <a:effectLst/>
                <a:latin typeface="Times New Roman" panose="02020603050405020304" pitchFamily="18" charset="0"/>
                <a:ea typeface="Calibri" panose="020F0502020204030204" pitchFamily="34" charset="0"/>
                <a:cs typeface="Iskoola Pota" panose="020B0502040204020203" pitchFamily="34" charset="77"/>
              </a:rPr>
              <a:t>.</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spcAft>
                <a:spcPts val="800"/>
              </a:spcAft>
              <a:buSzPts val="1200"/>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As far as developing and poor countries are concerned, as they may insist on the seal of arbitration being their own jurisdiction, especially, when contracts involve State Parties, technical and financial assistance would be required from more affluent jurisdictions to build local capacity.</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endParaRPr lang="en-LK" dirty="0"/>
          </a:p>
        </p:txBody>
      </p:sp>
    </p:spTree>
    <p:extLst>
      <p:ext uri="{BB962C8B-B14F-4D97-AF65-F5344CB8AC3E}">
        <p14:creationId xmlns:p14="http://schemas.microsoft.com/office/powerpoint/2010/main" val="95366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D6B4-C873-6045-8887-581D20D5467F}"/>
              </a:ext>
            </a:extLst>
          </p:cNvPr>
          <p:cNvSpPr>
            <a:spLocks noGrp="1"/>
          </p:cNvSpPr>
          <p:nvPr>
            <p:ph type="title"/>
          </p:nvPr>
        </p:nvSpPr>
        <p:spPr>
          <a:xfrm>
            <a:off x="838200" y="1"/>
            <a:ext cx="10515600" cy="1325563"/>
          </a:xfrm>
        </p:spPr>
        <p:txBody>
          <a:bodyPr>
            <a:normAutofit/>
          </a:bodyPr>
          <a:lstStyle/>
          <a:p>
            <a:pPr algn="ctr"/>
            <a:r>
              <a:rPr lang="en-LK" sz="3600" dirty="0">
                <a:solidFill>
                  <a:schemeClr val="accent1"/>
                </a:solidFill>
                <a:latin typeface="Times" pitchFamily="2" charset="0"/>
              </a:rPr>
              <a:t>INTRODUCTION</a:t>
            </a:r>
            <a:endParaRPr lang="en-LK" sz="3600" dirty="0">
              <a:solidFill>
                <a:schemeClr val="accent1"/>
              </a:solidFill>
            </a:endParaRPr>
          </a:p>
        </p:txBody>
      </p:sp>
      <p:sp>
        <p:nvSpPr>
          <p:cNvPr id="3" name="Content Placeholder 2">
            <a:extLst>
              <a:ext uri="{FF2B5EF4-FFF2-40B4-BE49-F238E27FC236}">
                <a16:creationId xmlns:a16="http://schemas.microsoft.com/office/drawing/2014/main" id="{DBBDF27A-4F9A-CC48-ADF6-07DBABA093B1}"/>
              </a:ext>
            </a:extLst>
          </p:cNvPr>
          <p:cNvSpPr>
            <a:spLocks noGrp="1"/>
          </p:cNvSpPr>
          <p:nvPr>
            <p:ph idx="1"/>
          </p:nvPr>
        </p:nvSpPr>
        <p:spPr>
          <a:xfrm>
            <a:off x="838200" y="1362074"/>
            <a:ext cx="10515600" cy="5231766"/>
          </a:xfrm>
        </p:spPr>
        <p:txBody>
          <a:bodyPr>
            <a:normAutofit fontScale="92500" lnSpcReduction="20000"/>
          </a:bodyPr>
          <a:lstStyle/>
          <a:p>
            <a:pPr algn="just">
              <a:lnSpc>
                <a:spcPct val="150000"/>
              </a:lnSpc>
              <a:buSzPts val="1200"/>
            </a:pPr>
            <a:r>
              <a:rPr lang="en-US" sz="2400" dirty="0">
                <a:effectLst/>
                <a:latin typeface="Times New Roman" panose="02020603050405020304" pitchFamily="18" charset="0"/>
                <a:ea typeface="Calibri" panose="020F0502020204030204" pitchFamily="34" charset="0"/>
                <a:cs typeface="Iskoola Pota" panose="020B0502040204020203" pitchFamily="34" charset="77"/>
              </a:rPr>
              <a:t>The Campaign for Greener Arbitrations to reduce the environmental impact of international arbitrations started in or around 2019.</a:t>
            </a:r>
          </a:p>
          <a:p>
            <a:pPr marL="0" indent="0" algn="just">
              <a:lnSpc>
                <a:spcPct val="150000"/>
              </a:lnSpc>
              <a:buSzPts val="1200"/>
              <a:buNone/>
            </a:pPr>
            <a:endParaRPr lang="en-LK" sz="1200" dirty="0">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buSzPts val="1200"/>
            </a:pPr>
            <a:r>
              <a:rPr lang="en-US" sz="2400" dirty="0">
                <a:effectLst/>
                <a:latin typeface="Times New Roman" panose="02020603050405020304" pitchFamily="18" charset="0"/>
                <a:ea typeface="Calibri" panose="020F0502020204030204" pitchFamily="34" charset="0"/>
                <a:cs typeface="Iskoola Pota" panose="020B0502040204020203" pitchFamily="34" charset="77"/>
              </a:rPr>
              <a:t> The aim is to reduce the environmental impact of international arbitrations. </a:t>
            </a:r>
            <a:endParaRPr lang="en-LK" sz="2400" dirty="0">
              <a:effectLst/>
              <a:latin typeface="Calibri" panose="020F0502020204030204" pitchFamily="34" charset="0"/>
              <a:ea typeface="Calibri" panose="020F0502020204030204" pitchFamily="34" charset="0"/>
              <a:cs typeface="Iskoola Pota" panose="020B0502040204020203" pitchFamily="34" charset="77"/>
            </a:endParaRPr>
          </a:p>
          <a:p>
            <a:pPr indent="0">
              <a:lnSpc>
                <a:spcPct val="107000"/>
              </a:lnSpc>
              <a:buNone/>
            </a:pPr>
            <a:r>
              <a:rPr lang="en-US" sz="2400" dirty="0">
                <a:effectLst/>
                <a:latin typeface="Times New Roman" panose="02020603050405020304" pitchFamily="18" charset="0"/>
                <a:ea typeface="Calibri" panose="020F0502020204030204" pitchFamily="34" charset="0"/>
                <a:cs typeface="Iskoola Pota" panose="020B0502040204020203" pitchFamily="34" charset="77"/>
              </a:rPr>
              <a:t> </a:t>
            </a:r>
            <a:endParaRPr lang="en-LK" sz="2400" dirty="0">
              <a:effectLst/>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buSzPts val="1200"/>
            </a:pPr>
            <a:r>
              <a:rPr lang="en-US" sz="2400" dirty="0">
                <a:effectLst/>
                <a:latin typeface="Times New Roman" panose="02020603050405020304" pitchFamily="18" charset="0"/>
                <a:ea typeface="Calibri" panose="020F0502020204030204" pitchFamily="34" charset="0"/>
                <a:cs typeface="Iskoola Pota" panose="020B0502040204020203" pitchFamily="34" charset="77"/>
              </a:rPr>
              <a:t>A significant carbon footprint is created in Arbitrations due to a number of factors:</a:t>
            </a:r>
            <a:endParaRPr lang="en-LK" sz="2400" dirty="0">
              <a:effectLst/>
              <a:latin typeface="Calibri" panose="020F0502020204030204" pitchFamily="34" charset="0"/>
              <a:ea typeface="Calibri" panose="020F0502020204030204" pitchFamily="34" charset="0"/>
              <a:cs typeface="Iskoola Pota" panose="020B0502040204020203" pitchFamily="34" charset="77"/>
            </a:endParaRPr>
          </a:p>
          <a:p>
            <a:pPr indent="0">
              <a:lnSpc>
                <a:spcPct val="107000"/>
              </a:lnSpc>
              <a:buNone/>
            </a:pPr>
            <a:endParaRPr lang="en-LK" sz="1200" dirty="0">
              <a:effectLst/>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pPr>
            <a:r>
              <a:rPr lang="en-US" dirty="0">
                <a:effectLst/>
                <a:latin typeface="Times New Roman" panose="02020603050405020304" pitchFamily="18" charset="0"/>
                <a:ea typeface="Calibri" panose="020F0502020204030204" pitchFamily="34" charset="0"/>
                <a:cs typeface="Iskoola Pota" panose="020B0502040204020203" pitchFamily="34" charset="77"/>
              </a:rPr>
              <a:t>Documentation running into several box files and thousands of pages</a:t>
            </a:r>
            <a:endParaRPr lang="en-LK" dirty="0">
              <a:effectLst/>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pPr>
            <a:r>
              <a:rPr lang="en-US" dirty="0">
                <a:effectLst/>
                <a:latin typeface="Times New Roman" panose="02020603050405020304" pitchFamily="18" charset="0"/>
                <a:ea typeface="Calibri" panose="020F0502020204030204" pitchFamily="34" charset="0"/>
                <a:cs typeface="Iskoola Pota" panose="020B0502040204020203" pitchFamily="34" charset="77"/>
              </a:rPr>
              <a:t>National as well as international travel by parties, Arbitrators, experts and witnesses</a:t>
            </a:r>
            <a:endParaRPr lang="en-LK" dirty="0">
              <a:effectLst/>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spcAft>
                <a:spcPts val="800"/>
              </a:spcAft>
            </a:pPr>
            <a:r>
              <a:rPr lang="en-US" dirty="0">
                <a:effectLst/>
                <a:latin typeface="Times New Roman" panose="02020603050405020304" pitchFamily="18" charset="0"/>
                <a:ea typeface="Calibri" panose="020F0502020204030204" pitchFamily="34" charset="0"/>
                <a:cs typeface="Iskoola Pota" panose="020B0502040204020203" pitchFamily="34" charset="77"/>
              </a:rPr>
              <a:t>In cross-border disputes, there are multiple witnesses, experts, counsels and arbitrators from various jurisdictions.</a:t>
            </a:r>
            <a:endParaRPr lang="en-LK" dirty="0">
              <a:effectLst/>
              <a:latin typeface="Calibri" panose="020F0502020204030204" pitchFamily="34" charset="0"/>
              <a:ea typeface="Calibri" panose="020F0502020204030204" pitchFamily="34" charset="0"/>
              <a:cs typeface="Iskoola Pota" panose="020B0502040204020203" pitchFamily="34" charset="77"/>
            </a:endParaRPr>
          </a:p>
          <a:p>
            <a:pPr marL="0" indent="0">
              <a:buNone/>
            </a:pPr>
            <a:endParaRPr lang="en-LK" dirty="0"/>
          </a:p>
        </p:txBody>
      </p:sp>
      <p:sp>
        <p:nvSpPr>
          <p:cNvPr id="5" name="Rectangle 4">
            <a:extLst>
              <a:ext uri="{FF2B5EF4-FFF2-40B4-BE49-F238E27FC236}">
                <a16:creationId xmlns:a16="http://schemas.microsoft.com/office/drawing/2014/main" id="{01101A82-C349-D346-9C50-3D539C979597}"/>
              </a:ext>
            </a:extLst>
          </p:cNvPr>
          <p:cNvSpPr/>
          <p:nvPr/>
        </p:nvSpPr>
        <p:spPr>
          <a:xfrm>
            <a:off x="838200" y="142588"/>
            <a:ext cx="10731062" cy="1076898"/>
          </a:xfrm>
          <a:prstGeom prst="rect">
            <a:avLst/>
          </a:prstGeom>
          <a:solidFill>
            <a:schemeClr val="accent5">
              <a:alpha val="27695"/>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LK" dirty="0"/>
          </a:p>
        </p:txBody>
      </p:sp>
    </p:spTree>
    <p:extLst>
      <p:ext uri="{BB962C8B-B14F-4D97-AF65-F5344CB8AC3E}">
        <p14:creationId xmlns:p14="http://schemas.microsoft.com/office/powerpoint/2010/main" val="117924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CD905F-3605-BA41-B343-B9959108F262}"/>
              </a:ext>
            </a:extLst>
          </p:cNvPr>
          <p:cNvSpPr>
            <a:spLocks noGrp="1"/>
          </p:cNvSpPr>
          <p:nvPr>
            <p:ph idx="1"/>
          </p:nvPr>
        </p:nvSpPr>
        <p:spPr>
          <a:xfrm>
            <a:off x="600205" y="275573"/>
            <a:ext cx="10515600" cy="6582427"/>
          </a:xfrm>
        </p:spPr>
        <p:txBody>
          <a:bodyPr>
            <a:normAutofit fontScale="47500" lnSpcReduction="20000"/>
          </a:bodyPr>
          <a:lstStyle/>
          <a:p>
            <a:pPr algn="just">
              <a:lnSpc>
                <a:spcPct val="150000"/>
              </a:lnSpc>
              <a:buSzPts val="1200"/>
            </a:pPr>
            <a:r>
              <a:rPr lang="en-US" sz="4500" b="1" dirty="0">
                <a:solidFill>
                  <a:srgbClr val="FF0000"/>
                </a:solidFill>
                <a:effectLst/>
                <a:latin typeface="Times New Roman" panose="02020603050405020304" pitchFamily="18" charset="0"/>
                <a:ea typeface="Calibri" panose="020F0502020204030204" pitchFamily="34" charset="0"/>
                <a:cs typeface="Iskoola Pota" panose="020B0502040204020203" pitchFamily="34" charset="77"/>
              </a:rPr>
              <a:t>The most pertinent guiding principles of the Campaign for Greener Arbitrations are as follows:</a:t>
            </a:r>
            <a:endParaRPr lang="en-LK" sz="4500" b="1" dirty="0">
              <a:solidFill>
                <a:srgbClr val="FF0000"/>
              </a:solidFill>
              <a:effectLst/>
              <a:latin typeface="Calibri" panose="020F0502020204030204" pitchFamily="34" charset="0"/>
              <a:ea typeface="Calibri" panose="020F0502020204030204" pitchFamily="34" charset="0"/>
              <a:cs typeface="Iskoola Pota" panose="020B0502040204020203" pitchFamily="34" charset="77"/>
            </a:endParaRPr>
          </a:p>
          <a:p>
            <a:pPr indent="0">
              <a:lnSpc>
                <a:spcPct val="107000"/>
              </a:lnSpc>
              <a:buNone/>
            </a:pPr>
            <a:endParaRPr lang="en-LK" sz="2500" dirty="0">
              <a:effectLst/>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pPr>
            <a:r>
              <a:rPr lang="en-US" sz="4500" dirty="0">
                <a:effectLst/>
                <a:latin typeface="Times New Roman" panose="02020603050405020304" pitchFamily="18" charset="0"/>
                <a:ea typeface="Calibri" panose="020F0502020204030204" pitchFamily="34" charset="0"/>
                <a:cs typeface="Iskoola Pota" panose="020B0502040204020203" pitchFamily="34" charset="77"/>
              </a:rPr>
              <a:t>Creating a workspace with reduced environmental footprint by reducing energy consumption and waste;</a:t>
            </a:r>
            <a:endParaRPr lang="en-LK" sz="4500" dirty="0">
              <a:effectLst/>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pPr>
            <a:r>
              <a:rPr lang="en-US" sz="4500" dirty="0">
                <a:effectLst/>
                <a:latin typeface="Times New Roman" panose="02020603050405020304" pitchFamily="18" charset="0"/>
                <a:ea typeface="Calibri" panose="020F0502020204030204" pitchFamily="34" charset="0"/>
                <a:cs typeface="Iskoola Pota" panose="020B0502040204020203" pitchFamily="34" charset="77"/>
              </a:rPr>
              <a:t>Corresponding electronically and reducing the carbon footprint; </a:t>
            </a:r>
            <a:endParaRPr lang="en-LK" sz="4500" dirty="0">
              <a:effectLst/>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pPr>
            <a:r>
              <a:rPr lang="en-US" sz="4500" dirty="0">
                <a:effectLst/>
                <a:latin typeface="Times New Roman" panose="02020603050405020304" pitchFamily="18" charset="0"/>
                <a:ea typeface="Calibri" panose="020F0502020204030204" pitchFamily="34" charset="0"/>
                <a:cs typeface="Iskoola Pota" panose="020B0502040204020203" pitchFamily="34" charset="77"/>
              </a:rPr>
              <a:t>Encouraging the usage of videoconferencing as an alternative to travel;</a:t>
            </a:r>
            <a:endParaRPr lang="en-LK" sz="4500" dirty="0">
              <a:effectLst/>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pPr>
            <a:r>
              <a:rPr lang="en-US" sz="4500" dirty="0">
                <a:effectLst/>
                <a:latin typeface="Times New Roman" panose="02020603050405020304" pitchFamily="18" charset="0"/>
                <a:ea typeface="Calibri" panose="020F0502020204030204" pitchFamily="34" charset="0"/>
                <a:cs typeface="Iskoola Pota" panose="020B0502040204020203" pitchFamily="34" charset="77"/>
              </a:rPr>
              <a:t>Avoiding printing, requesting and promoting the use of electronic bundles at hearings;</a:t>
            </a:r>
            <a:endParaRPr lang="en-LK" sz="4500" dirty="0">
              <a:effectLst/>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pPr>
            <a:r>
              <a:rPr lang="en-US" sz="4500" dirty="0">
                <a:effectLst/>
                <a:latin typeface="Times New Roman" panose="02020603050405020304" pitchFamily="18" charset="0"/>
                <a:ea typeface="Calibri" panose="020F0502020204030204" pitchFamily="34" charset="0"/>
                <a:cs typeface="Iskoola Pota" panose="020B0502040204020203" pitchFamily="34" charset="77"/>
              </a:rPr>
              <a:t>Using suppliers/service providers who are committed to reducing their environmental footprint;</a:t>
            </a:r>
            <a:endParaRPr lang="en-LK" sz="4500" dirty="0">
              <a:effectLst/>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spcAft>
                <a:spcPts val="800"/>
              </a:spcAft>
            </a:pPr>
            <a:r>
              <a:rPr lang="en-US" sz="4500" dirty="0">
                <a:effectLst/>
                <a:latin typeface="Times New Roman" panose="02020603050405020304" pitchFamily="18" charset="0"/>
                <a:ea typeface="Calibri" panose="020F0502020204030204" pitchFamily="34" charset="0"/>
                <a:cs typeface="Iskoola Pota" panose="020B0502040204020203" pitchFamily="34" charset="77"/>
              </a:rPr>
              <a:t>Suggesting where appropriate, that witnesses/experts give evidence through videoconferencing facilities; and</a:t>
            </a:r>
            <a:endParaRPr lang="en-LK" sz="4500" dirty="0">
              <a:latin typeface="Calibri" panose="020F0502020204030204" pitchFamily="34" charset="0"/>
              <a:ea typeface="Calibri" panose="020F0502020204030204" pitchFamily="34" charset="0"/>
              <a:cs typeface="Iskoola Pota" panose="020B0502040204020203" pitchFamily="34" charset="77"/>
            </a:endParaRPr>
          </a:p>
          <a:p>
            <a:pPr lvl="1" algn="just">
              <a:lnSpc>
                <a:spcPct val="150000"/>
              </a:lnSpc>
              <a:spcAft>
                <a:spcPts val="800"/>
              </a:spcAft>
            </a:pPr>
            <a:r>
              <a:rPr lang="en-US" sz="4500" dirty="0">
                <a:effectLst/>
                <a:latin typeface="Times New Roman" panose="02020603050405020304" pitchFamily="18" charset="0"/>
                <a:ea typeface="Calibri" panose="020F0502020204030204" pitchFamily="34" charset="0"/>
                <a:cs typeface="Iskoola Pota" panose="020B0502040204020203" pitchFamily="34" charset="77"/>
              </a:rPr>
              <a:t>Questioning the need to fly for any arbitration related travel.</a:t>
            </a:r>
            <a:endParaRPr lang="en-LK" sz="4500" dirty="0">
              <a:effectLst/>
              <a:latin typeface="Calibri" panose="020F0502020204030204" pitchFamily="34" charset="0"/>
              <a:ea typeface="Calibri" panose="020F0502020204030204" pitchFamily="34" charset="0"/>
              <a:cs typeface="Iskoola Pota" panose="020B0502040204020203" pitchFamily="34" charset="77"/>
            </a:endParaRPr>
          </a:p>
          <a:p>
            <a:endParaRPr lang="en-LK" dirty="0"/>
          </a:p>
        </p:txBody>
      </p:sp>
    </p:spTree>
    <p:extLst>
      <p:ext uri="{BB962C8B-B14F-4D97-AF65-F5344CB8AC3E}">
        <p14:creationId xmlns:p14="http://schemas.microsoft.com/office/powerpoint/2010/main" val="3151477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D6B4-C873-6045-8887-581D20D5467F}"/>
              </a:ext>
            </a:extLst>
          </p:cNvPr>
          <p:cNvSpPr>
            <a:spLocks noGrp="1"/>
          </p:cNvSpPr>
          <p:nvPr>
            <p:ph type="title"/>
          </p:nvPr>
        </p:nvSpPr>
        <p:spPr>
          <a:xfrm>
            <a:off x="838200" y="1"/>
            <a:ext cx="10515600" cy="1325563"/>
          </a:xfrm>
        </p:spPr>
        <p:txBody>
          <a:bodyPr>
            <a:normAutofit/>
          </a:bodyPr>
          <a:lstStyle/>
          <a:p>
            <a:pPr algn="ctr"/>
            <a:r>
              <a:rPr lang="en-US" sz="3600" dirty="0">
                <a:solidFill>
                  <a:schemeClr val="accent1"/>
                </a:solidFill>
                <a:latin typeface="Times" pitchFamily="2" charset="0"/>
              </a:rPr>
              <a:t>GETTING FAMILIAR WITH VIRTUAL HEARINGS</a:t>
            </a:r>
            <a:br>
              <a:rPr lang="en-LK" sz="1800" dirty="0">
                <a:effectLst/>
                <a:latin typeface="Calibri" panose="020F0502020204030204" pitchFamily="34" charset="0"/>
                <a:ea typeface="Calibri" panose="020F0502020204030204" pitchFamily="34" charset="0"/>
                <a:cs typeface="Iskoola Pota" panose="020B0502040204020203" pitchFamily="34" charset="77"/>
              </a:rPr>
            </a:br>
            <a:endParaRPr lang="en-LK" sz="3600" dirty="0">
              <a:solidFill>
                <a:schemeClr val="accent1"/>
              </a:solidFill>
            </a:endParaRPr>
          </a:p>
        </p:txBody>
      </p:sp>
      <p:sp>
        <p:nvSpPr>
          <p:cNvPr id="5" name="Rectangle 4">
            <a:extLst>
              <a:ext uri="{FF2B5EF4-FFF2-40B4-BE49-F238E27FC236}">
                <a16:creationId xmlns:a16="http://schemas.microsoft.com/office/drawing/2014/main" id="{01101A82-C349-D346-9C50-3D539C979597}"/>
              </a:ext>
            </a:extLst>
          </p:cNvPr>
          <p:cNvSpPr/>
          <p:nvPr/>
        </p:nvSpPr>
        <p:spPr>
          <a:xfrm>
            <a:off x="622738" y="0"/>
            <a:ext cx="10731062" cy="1076898"/>
          </a:xfrm>
          <a:prstGeom prst="rect">
            <a:avLst/>
          </a:prstGeom>
          <a:solidFill>
            <a:schemeClr val="accent5">
              <a:alpha val="27695"/>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LK" dirty="0"/>
          </a:p>
        </p:txBody>
      </p:sp>
      <p:sp>
        <p:nvSpPr>
          <p:cNvPr id="4" name="Content Placeholder 3">
            <a:extLst>
              <a:ext uri="{FF2B5EF4-FFF2-40B4-BE49-F238E27FC236}">
                <a16:creationId xmlns:a16="http://schemas.microsoft.com/office/drawing/2014/main" id="{CD21118F-C705-D245-A127-864275DCF9E3}"/>
              </a:ext>
            </a:extLst>
          </p:cNvPr>
          <p:cNvSpPr>
            <a:spLocks noGrp="1"/>
          </p:cNvSpPr>
          <p:nvPr>
            <p:ph idx="1"/>
          </p:nvPr>
        </p:nvSpPr>
        <p:spPr>
          <a:xfrm>
            <a:off x="838200" y="873303"/>
            <a:ext cx="10515600" cy="5835721"/>
          </a:xfrm>
        </p:spPr>
        <p:txBody>
          <a:bodyPr>
            <a:normAutofit fontScale="62500" lnSpcReduction="20000"/>
          </a:bodyPr>
          <a:lstStyle/>
          <a:p>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pPr algn="just">
              <a:lnSpc>
                <a:spcPct val="160000"/>
              </a:lnSpc>
            </a:pPr>
            <a:r>
              <a:rPr lang="en-US" sz="2900" dirty="0">
                <a:effectLst/>
                <a:latin typeface="Times New Roman" panose="02020603050405020304" pitchFamily="18" charset="0"/>
                <a:ea typeface="Calibri" panose="020F0502020204030204" pitchFamily="34" charset="0"/>
                <a:cs typeface="Iskoola Pota" panose="020B0502040204020203" pitchFamily="34" charset="77"/>
              </a:rPr>
              <a:t>COVID-19 has exerted an unprecedented impact on performance of contractual obligations and dispute resolution. </a:t>
            </a:r>
          </a:p>
          <a:p>
            <a:pPr algn="just">
              <a:lnSpc>
                <a:spcPct val="160000"/>
              </a:lnSpc>
            </a:pPr>
            <a:r>
              <a:rPr lang="en-US" sz="2900" dirty="0">
                <a:effectLst/>
                <a:latin typeface="Times New Roman" panose="02020603050405020304" pitchFamily="18" charset="0"/>
                <a:ea typeface="Calibri" panose="020F0502020204030204" pitchFamily="34" charset="0"/>
                <a:cs typeface="Iskoola Pota" panose="020B0502040204020203" pitchFamily="34" charset="77"/>
              </a:rPr>
              <a:t>Performance of obligations as well as resolution of disputes by arbitration have been severely affected due to lock downs and other measures taken by public health authorities to curtail travel and gatherings. </a:t>
            </a:r>
            <a:endParaRPr lang="en-LK" sz="2900" dirty="0">
              <a:latin typeface="Calibri" panose="020F0502020204030204" pitchFamily="34" charset="0"/>
              <a:ea typeface="Calibri" panose="020F0502020204030204" pitchFamily="34" charset="0"/>
              <a:cs typeface="Iskoola Pota" panose="020B0502040204020203" pitchFamily="34" charset="77"/>
            </a:endParaRPr>
          </a:p>
          <a:p>
            <a:pPr algn="just">
              <a:lnSpc>
                <a:spcPct val="160000"/>
              </a:lnSpc>
            </a:pPr>
            <a:r>
              <a:rPr lang="en-US" sz="2900" dirty="0">
                <a:effectLst/>
                <a:latin typeface="Times New Roman" panose="02020603050405020304" pitchFamily="18" charset="0"/>
                <a:ea typeface="Calibri" panose="020F0502020204030204" pitchFamily="34" charset="0"/>
                <a:cs typeface="Iskoola Pota" panose="020B0502040204020203" pitchFamily="34" charset="77"/>
              </a:rPr>
              <a:t>Remote communication methods and the use of virtual platforms for disseminating information and meetings is not new. For example, platforms such as Skype have been used for such purposes for a number of years now. </a:t>
            </a:r>
            <a:endParaRPr lang="en-LK" sz="2900" dirty="0">
              <a:latin typeface="Calibri" panose="020F0502020204030204" pitchFamily="34" charset="0"/>
              <a:ea typeface="Calibri" panose="020F0502020204030204" pitchFamily="34" charset="0"/>
              <a:cs typeface="Iskoola Pota" panose="020B0502040204020203" pitchFamily="34" charset="77"/>
            </a:endParaRPr>
          </a:p>
          <a:p>
            <a:pPr algn="just">
              <a:lnSpc>
                <a:spcPct val="160000"/>
              </a:lnSpc>
            </a:pPr>
            <a:r>
              <a:rPr lang="en-US" sz="2900" dirty="0">
                <a:effectLst/>
                <a:latin typeface="Times New Roman" panose="02020603050405020304" pitchFamily="18" charset="0"/>
                <a:ea typeface="Calibri" panose="020F0502020204030204" pitchFamily="34" charset="0"/>
                <a:cs typeface="Iskoola Pota" panose="020B0502040204020203" pitchFamily="34" charset="77"/>
              </a:rPr>
              <a:t>However, use of such platforms until recently had not been the first choice.</a:t>
            </a:r>
          </a:p>
          <a:p>
            <a:pPr algn="just">
              <a:lnSpc>
                <a:spcPct val="160000"/>
              </a:lnSpc>
            </a:pPr>
            <a:r>
              <a:rPr lang="en-US" sz="2900" dirty="0">
                <a:effectLst/>
                <a:latin typeface="Times New Roman" panose="02020603050405020304" pitchFamily="18" charset="0"/>
                <a:ea typeface="Calibri" panose="020F0502020204030204" pitchFamily="34" charset="0"/>
                <a:cs typeface="Iskoola Pota" panose="020B0502040204020203" pitchFamily="34" charset="77"/>
              </a:rPr>
              <a:t>However, given the new normal, stakeholders have come to understand that extensive use of virtual platforms is the only solution for swift and efficient conclusion of dispute hearings.</a:t>
            </a:r>
            <a:endParaRPr lang="en-LK" sz="2900" dirty="0">
              <a:latin typeface="Calibri" panose="020F0502020204030204" pitchFamily="34" charset="0"/>
              <a:ea typeface="Calibri" panose="020F0502020204030204" pitchFamily="34" charset="0"/>
              <a:cs typeface="Iskoola Pota" panose="020B0502040204020203" pitchFamily="34" charset="77"/>
            </a:endParaRPr>
          </a:p>
          <a:p>
            <a:pPr marL="0" indent="0">
              <a:buNone/>
            </a:pPr>
            <a:r>
              <a:rPr lang="en-US" sz="2200" dirty="0">
                <a:effectLst/>
                <a:latin typeface="Times New Roman" panose="02020603050405020304" pitchFamily="18" charset="0"/>
                <a:ea typeface="Calibri" panose="020F0502020204030204" pitchFamily="34" charset="0"/>
                <a:cs typeface="Iskoola Pota" panose="020B0502040204020203" pitchFamily="34" charset="77"/>
              </a:rPr>
              <a:t> </a:t>
            </a:r>
            <a:endParaRPr lang="en-LK" sz="2200" dirty="0">
              <a:effectLst/>
              <a:latin typeface="Calibri" panose="020F0502020204030204" pitchFamily="34" charset="0"/>
              <a:ea typeface="Calibri" panose="020F0502020204030204" pitchFamily="34" charset="0"/>
              <a:cs typeface="Iskoola Pota" panose="020B0502040204020203" pitchFamily="34" charset="77"/>
            </a:endParaRPr>
          </a:p>
          <a:p>
            <a:endParaRPr lang="en-LK" dirty="0"/>
          </a:p>
        </p:txBody>
      </p:sp>
    </p:spTree>
    <p:extLst>
      <p:ext uri="{BB962C8B-B14F-4D97-AF65-F5344CB8AC3E}">
        <p14:creationId xmlns:p14="http://schemas.microsoft.com/office/powerpoint/2010/main" val="1271651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D6B4-C873-6045-8887-581D20D5467F}"/>
              </a:ext>
            </a:extLst>
          </p:cNvPr>
          <p:cNvSpPr>
            <a:spLocks noGrp="1"/>
          </p:cNvSpPr>
          <p:nvPr>
            <p:ph type="title"/>
          </p:nvPr>
        </p:nvSpPr>
        <p:spPr>
          <a:xfrm>
            <a:off x="838200" y="1"/>
            <a:ext cx="10515600" cy="1325563"/>
          </a:xfrm>
        </p:spPr>
        <p:txBody>
          <a:bodyPr>
            <a:normAutofit/>
          </a:bodyPr>
          <a:lstStyle/>
          <a:p>
            <a:pPr algn="ctr"/>
            <a:r>
              <a:rPr lang="en-US" sz="3600" dirty="0">
                <a:solidFill>
                  <a:schemeClr val="accent1"/>
                </a:solidFill>
                <a:latin typeface="Times" pitchFamily="2" charset="0"/>
              </a:rPr>
              <a:t>BENEFITS OF VIRTUAL HEARINGS</a:t>
            </a:r>
            <a:br>
              <a:rPr lang="en-LK" sz="1800" dirty="0">
                <a:effectLst/>
                <a:latin typeface="Calibri" panose="020F0502020204030204" pitchFamily="34" charset="0"/>
                <a:ea typeface="Calibri" panose="020F0502020204030204" pitchFamily="34" charset="0"/>
                <a:cs typeface="Iskoola Pota" panose="020B0502040204020203" pitchFamily="34" charset="77"/>
              </a:rPr>
            </a:br>
            <a:endParaRPr lang="en-LK" sz="3600" dirty="0">
              <a:solidFill>
                <a:schemeClr val="accent1"/>
              </a:solidFill>
            </a:endParaRPr>
          </a:p>
        </p:txBody>
      </p:sp>
      <p:sp>
        <p:nvSpPr>
          <p:cNvPr id="5" name="Rectangle 4">
            <a:extLst>
              <a:ext uri="{FF2B5EF4-FFF2-40B4-BE49-F238E27FC236}">
                <a16:creationId xmlns:a16="http://schemas.microsoft.com/office/drawing/2014/main" id="{01101A82-C349-D346-9C50-3D539C979597}"/>
              </a:ext>
            </a:extLst>
          </p:cNvPr>
          <p:cNvSpPr/>
          <p:nvPr/>
        </p:nvSpPr>
        <p:spPr>
          <a:xfrm>
            <a:off x="730469" y="0"/>
            <a:ext cx="10731062" cy="1076898"/>
          </a:xfrm>
          <a:prstGeom prst="rect">
            <a:avLst/>
          </a:prstGeom>
          <a:solidFill>
            <a:schemeClr val="accent5">
              <a:alpha val="27695"/>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LK" dirty="0"/>
          </a:p>
        </p:txBody>
      </p:sp>
      <p:sp>
        <p:nvSpPr>
          <p:cNvPr id="4" name="Content Placeholder 3">
            <a:extLst>
              <a:ext uri="{FF2B5EF4-FFF2-40B4-BE49-F238E27FC236}">
                <a16:creationId xmlns:a16="http://schemas.microsoft.com/office/drawing/2014/main" id="{CD21118F-C705-D245-A127-864275DCF9E3}"/>
              </a:ext>
            </a:extLst>
          </p:cNvPr>
          <p:cNvSpPr>
            <a:spLocks noGrp="1"/>
          </p:cNvSpPr>
          <p:nvPr>
            <p:ph idx="1"/>
          </p:nvPr>
        </p:nvSpPr>
        <p:spPr>
          <a:xfrm>
            <a:off x="838200" y="1222625"/>
            <a:ext cx="10515600" cy="5527496"/>
          </a:xfrm>
        </p:spPr>
        <p:txBody>
          <a:bodyPr>
            <a:normAutofit/>
          </a:bodyPr>
          <a:lstStyle/>
          <a:p>
            <a:pPr algn="just">
              <a:lnSpc>
                <a:spcPct val="150000"/>
              </a:lnSpc>
              <a:buSzPts val="1200"/>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With the help of virtual hearings, participants will no longer have to travel to a common jurisdiction to attend their hearing. They can simply participate to the proceedings conducted online by the platform which will be used to conduct the virtual hearing. </a:t>
            </a:r>
          </a:p>
          <a:p>
            <a:pPr marL="0" indent="0" algn="just">
              <a:lnSpc>
                <a:spcPct val="150000"/>
              </a:lnSpc>
              <a:buSzPts val="1200"/>
              <a:buNone/>
            </a:pPr>
            <a:endParaRPr lang="en-LK" sz="1000" dirty="0">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buSzPts val="1200"/>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Programs like Zoom, Microsoft Teams or Skype are a few examples that help the arbitration community to carry out virtual hearings. </a:t>
            </a:r>
          </a:p>
          <a:p>
            <a:pPr marL="0" indent="0" algn="just">
              <a:lnSpc>
                <a:spcPct val="150000"/>
              </a:lnSpc>
              <a:buSzPts val="1200"/>
              <a:buNone/>
            </a:pPr>
            <a:endParaRPr lang="en-LK" sz="1000" dirty="0">
              <a:effectLst/>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pPr>
            <a:r>
              <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In addition, service providers such as </a:t>
            </a:r>
            <a:r>
              <a:rPr lang="en-US" sz="2000" b="1" dirty="0" err="1">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Epiq</a:t>
            </a:r>
            <a:r>
              <a:rPr lang="en-US" sz="2000" b="1"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 </a:t>
            </a:r>
            <a:r>
              <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and </a:t>
            </a:r>
            <a:r>
              <a:rPr lang="en-US" sz="2000" b="1"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Opus</a:t>
            </a:r>
            <a:r>
              <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 are working in conjunction with reputed arbitration institutes such as Maxwell Chambers of Singapore, the Hong Kong International Arbitration Centre, the London Court of International Arbitration, and have made strides in addressing the technological challenges of virtual hearings. </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marL="0" indent="0">
              <a:buNone/>
            </a:pPr>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pPr algn="just">
              <a:lnSpc>
                <a:spcPct val="160000"/>
              </a:lnSpc>
            </a:pPr>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pPr marL="0" indent="0" algn="just">
              <a:lnSpc>
                <a:spcPct val="160000"/>
              </a:lnSpc>
              <a:buNone/>
            </a:pPr>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endParaRPr lang="en-LK" dirty="0"/>
          </a:p>
        </p:txBody>
      </p:sp>
    </p:spTree>
    <p:extLst>
      <p:ext uri="{BB962C8B-B14F-4D97-AF65-F5344CB8AC3E}">
        <p14:creationId xmlns:p14="http://schemas.microsoft.com/office/powerpoint/2010/main" val="3660083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D6B4-C873-6045-8887-581D20D5467F}"/>
              </a:ext>
            </a:extLst>
          </p:cNvPr>
          <p:cNvSpPr>
            <a:spLocks noGrp="1"/>
          </p:cNvSpPr>
          <p:nvPr>
            <p:ph type="title"/>
          </p:nvPr>
        </p:nvSpPr>
        <p:spPr>
          <a:xfrm>
            <a:off x="838200" y="1"/>
            <a:ext cx="10515600" cy="1325563"/>
          </a:xfrm>
        </p:spPr>
        <p:txBody>
          <a:bodyPr>
            <a:normAutofit/>
          </a:bodyPr>
          <a:lstStyle/>
          <a:p>
            <a:pPr algn="ctr"/>
            <a:r>
              <a:rPr lang="en-US" sz="3600" dirty="0">
                <a:solidFill>
                  <a:schemeClr val="accent1"/>
                </a:solidFill>
                <a:latin typeface="Times" pitchFamily="2" charset="0"/>
              </a:rPr>
              <a:t>CHALLENGES FOR DEVELOPING COUNTRIES</a:t>
            </a:r>
            <a:br>
              <a:rPr lang="en-LK" sz="1800" dirty="0">
                <a:effectLst/>
                <a:latin typeface="Calibri" panose="020F0502020204030204" pitchFamily="34" charset="0"/>
                <a:ea typeface="Calibri" panose="020F0502020204030204" pitchFamily="34" charset="0"/>
                <a:cs typeface="Iskoola Pota" panose="020B0502040204020203" pitchFamily="34" charset="77"/>
              </a:rPr>
            </a:br>
            <a:endParaRPr lang="en-LK" sz="3600" dirty="0">
              <a:solidFill>
                <a:schemeClr val="accent1"/>
              </a:solidFill>
            </a:endParaRPr>
          </a:p>
        </p:txBody>
      </p:sp>
      <p:sp>
        <p:nvSpPr>
          <p:cNvPr id="5" name="Rectangle 4">
            <a:extLst>
              <a:ext uri="{FF2B5EF4-FFF2-40B4-BE49-F238E27FC236}">
                <a16:creationId xmlns:a16="http://schemas.microsoft.com/office/drawing/2014/main" id="{01101A82-C349-D346-9C50-3D539C979597}"/>
              </a:ext>
            </a:extLst>
          </p:cNvPr>
          <p:cNvSpPr/>
          <p:nvPr/>
        </p:nvSpPr>
        <p:spPr>
          <a:xfrm>
            <a:off x="622738" y="7127"/>
            <a:ext cx="10731062" cy="1076898"/>
          </a:xfrm>
          <a:prstGeom prst="rect">
            <a:avLst/>
          </a:prstGeom>
          <a:solidFill>
            <a:schemeClr val="accent5">
              <a:alpha val="27695"/>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LK" dirty="0"/>
          </a:p>
        </p:txBody>
      </p:sp>
      <p:sp>
        <p:nvSpPr>
          <p:cNvPr id="4" name="Content Placeholder 3">
            <a:extLst>
              <a:ext uri="{FF2B5EF4-FFF2-40B4-BE49-F238E27FC236}">
                <a16:creationId xmlns:a16="http://schemas.microsoft.com/office/drawing/2014/main" id="{CD21118F-C705-D245-A127-864275DCF9E3}"/>
              </a:ext>
            </a:extLst>
          </p:cNvPr>
          <p:cNvSpPr>
            <a:spLocks noGrp="1"/>
          </p:cNvSpPr>
          <p:nvPr>
            <p:ph idx="1"/>
          </p:nvPr>
        </p:nvSpPr>
        <p:spPr>
          <a:xfrm>
            <a:off x="838200" y="1233378"/>
            <a:ext cx="10946258" cy="5506470"/>
          </a:xfrm>
        </p:spPr>
        <p:txBody>
          <a:bodyPr>
            <a:normAutofit/>
          </a:bodyPr>
          <a:lstStyle/>
          <a:p>
            <a:pPr algn="just">
              <a:lnSpc>
                <a:spcPct val="150000"/>
              </a:lnSpc>
              <a:buSzPts val="1200"/>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Whilst in certain developed and more tech savvy countries, alternative dispute resolution regimes have demonstrated the ability to adapt, adjust and be resilient during the current crisis, in some poor and developing countries, adapting to this new normal has been tough.</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buSzPts val="1200"/>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It is pertinent to note that nothing is easy about virtual hearings. Counsels, Arbitrators, Witnesses and Experts may be located all over the world, rendering it impossible to find a ‘convenient’ timetable to conduct the proceedings. </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buSzPts val="1200"/>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Even after a timetable has been agreed, further challenges including selecting an appropriate video conferencing platform, determining an appropriate means to share information, documents, and evidence and arranging for real-time transcription. </a:t>
            </a:r>
            <a:endParaRPr lang="en-US" sz="1800" dirty="0">
              <a:effectLst/>
              <a:latin typeface="Times New Roman" panose="02020603050405020304" pitchFamily="18" charset="0"/>
              <a:ea typeface="Calibri" panose="020F0502020204030204" pitchFamily="34" charset="0"/>
              <a:cs typeface="Iskoola Pota" panose="020B0502040204020203" pitchFamily="34" charset="77"/>
            </a:endParaRPr>
          </a:p>
          <a:p>
            <a:pPr marL="0" indent="0">
              <a:buNone/>
            </a:pPr>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pPr algn="just">
              <a:lnSpc>
                <a:spcPct val="160000"/>
              </a:lnSpc>
            </a:pPr>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pPr marL="0" indent="0" algn="just">
              <a:lnSpc>
                <a:spcPct val="160000"/>
              </a:lnSpc>
              <a:buNone/>
            </a:pPr>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endParaRPr lang="en-LK" dirty="0"/>
          </a:p>
        </p:txBody>
      </p:sp>
    </p:spTree>
    <p:extLst>
      <p:ext uri="{BB962C8B-B14F-4D97-AF65-F5344CB8AC3E}">
        <p14:creationId xmlns:p14="http://schemas.microsoft.com/office/powerpoint/2010/main" val="2824654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26283F-96B7-C040-ACAD-546DE0B4AD85}"/>
              </a:ext>
            </a:extLst>
          </p:cNvPr>
          <p:cNvSpPr>
            <a:spLocks noGrp="1"/>
          </p:cNvSpPr>
          <p:nvPr>
            <p:ph idx="1"/>
          </p:nvPr>
        </p:nvSpPr>
        <p:spPr>
          <a:xfrm>
            <a:off x="838200" y="372140"/>
            <a:ext cx="10515600" cy="6387889"/>
          </a:xfrm>
        </p:spPr>
        <p:txBody>
          <a:bodyPr>
            <a:normAutofit/>
          </a:bodyPr>
          <a:lstStyle/>
          <a:p>
            <a:pPr algn="just">
              <a:lnSpc>
                <a:spcPct val="150000"/>
              </a:lnSpc>
              <a:buSzPts val="1200"/>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Security and confidentiality also need to be considered as a key feature when selecting virtual platforms for resolution of disputes. </a:t>
            </a:r>
            <a:endPar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endParaRPr>
          </a:p>
          <a:p>
            <a:pPr algn="just">
              <a:lnSpc>
                <a:spcPct val="150000"/>
              </a:lnSpc>
              <a:buSzPts val="1200"/>
            </a:pPr>
            <a:r>
              <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It is imperative to ensure all participants feel secure about the confidentiality of the information they disclose in a remote hearing. </a:t>
            </a:r>
            <a:endParaRPr lang="en-LK" sz="2000" dirty="0">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buSzPts val="1200"/>
            </a:pPr>
            <a:r>
              <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Zoom, the popular videoconferencing service provider has had serious security deficit that caused third parties to receive confidential information. T</a:t>
            </a:r>
            <a:r>
              <a:rPr lang="en-US" sz="2000" dirty="0">
                <a:effectLst/>
                <a:latin typeface="Times New Roman" panose="02020603050405020304" pitchFamily="18" charset="0"/>
                <a:ea typeface="Calibri" panose="020F0502020204030204" pitchFamily="34" charset="0"/>
                <a:cs typeface="Iskoola Pota" panose="020B0502040204020203" pitchFamily="34" charset="77"/>
              </a:rPr>
              <a:t>herefore, providing a high level of security and confidentiality is a challenge when resorting to virtual hearings. </a:t>
            </a:r>
            <a:endParaRPr lang="en-LK" sz="2000" dirty="0">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buSzPts val="1200"/>
            </a:pPr>
            <a:r>
              <a:rPr lang="en-US" sz="2000" dirty="0">
                <a:effectLst/>
                <a:latin typeface="Times New Roman" panose="02020603050405020304" pitchFamily="18" charset="0"/>
                <a:ea typeface="Calibri" panose="020F0502020204030204" pitchFamily="34" charset="0"/>
                <a:cs typeface="Iskoola Pota" panose="020B0502040204020203" pitchFamily="34" charset="77"/>
              </a:rPr>
              <a:t>The transition from physical hearing to virtual hearing also runs the risk of leaving behind or preventing access to a large pool of skilled practitioners who may not have the required skills and/or access to the technological infrastructure required to make the virtual proceedings a success. </a:t>
            </a:r>
            <a:endParaRPr lang="en-LK" sz="2000" dirty="0">
              <a:effectLst/>
              <a:latin typeface="Calibri" panose="020F0502020204030204" pitchFamily="34" charset="0"/>
              <a:ea typeface="Calibri" panose="020F0502020204030204" pitchFamily="34" charset="0"/>
              <a:cs typeface="Iskoola Pota" panose="020B0502040204020203" pitchFamily="34" charset="77"/>
            </a:endParaRPr>
          </a:p>
          <a:p>
            <a:pPr marL="0" indent="0">
              <a:buNone/>
            </a:pPr>
            <a:endParaRPr lang="en-LK" dirty="0"/>
          </a:p>
        </p:txBody>
      </p:sp>
    </p:spTree>
    <p:extLst>
      <p:ext uri="{BB962C8B-B14F-4D97-AF65-F5344CB8AC3E}">
        <p14:creationId xmlns:p14="http://schemas.microsoft.com/office/powerpoint/2010/main" val="1735744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BD6B4-C873-6045-8887-581D20D5467F}"/>
              </a:ext>
            </a:extLst>
          </p:cNvPr>
          <p:cNvSpPr>
            <a:spLocks noGrp="1"/>
          </p:cNvSpPr>
          <p:nvPr>
            <p:ph type="title"/>
          </p:nvPr>
        </p:nvSpPr>
        <p:spPr>
          <a:xfrm>
            <a:off x="838200" y="1"/>
            <a:ext cx="10515600" cy="1325563"/>
          </a:xfrm>
        </p:spPr>
        <p:txBody>
          <a:bodyPr>
            <a:normAutofit/>
          </a:bodyPr>
          <a:lstStyle/>
          <a:p>
            <a:pPr algn="ctr"/>
            <a:r>
              <a:rPr lang="en-US" sz="3600" dirty="0">
                <a:solidFill>
                  <a:schemeClr val="accent1"/>
                </a:solidFill>
                <a:latin typeface="Times" pitchFamily="2" charset="0"/>
              </a:rPr>
              <a:t>WAYFORWARD AND CONCLUSION</a:t>
            </a:r>
            <a:br>
              <a:rPr lang="en-LK" sz="1800" dirty="0">
                <a:effectLst/>
                <a:latin typeface="Calibri" panose="020F0502020204030204" pitchFamily="34" charset="0"/>
                <a:ea typeface="Calibri" panose="020F0502020204030204" pitchFamily="34" charset="0"/>
                <a:cs typeface="Iskoola Pota" panose="020B0502040204020203" pitchFamily="34" charset="77"/>
              </a:rPr>
            </a:br>
            <a:endParaRPr lang="en-LK" sz="3600" dirty="0">
              <a:solidFill>
                <a:schemeClr val="accent1"/>
              </a:solidFill>
            </a:endParaRPr>
          </a:p>
        </p:txBody>
      </p:sp>
      <p:sp>
        <p:nvSpPr>
          <p:cNvPr id="5" name="Rectangle 4">
            <a:extLst>
              <a:ext uri="{FF2B5EF4-FFF2-40B4-BE49-F238E27FC236}">
                <a16:creationId xmlns:a16="http://schemas.microsoft.com/office/drawing/2014/main" id="{01101A82-C349-D346-9C50-3D539C979597}"/>
              </a:ext>
            </a:extLst>
          </p:cNvPr>
          <p:cNvSpPr/>
          <p:nvPr/>
        </p:nvSpPr>
        <p:spPr>
          <a:xfrm>
            <a:off x="730469" y="0"/>
            <a:ext cx="10731062" cy="1076898"/>
          </a:xfrm>
          <a:prstGeom prst="rect">
            <a:avLst/>
          </a:prstGeom>
          <a:solidFill>
            <a:schemeClr val="accent5">
              <a:alpha val="27695"/>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LK" dirty="0"/>
          </a:p>
        </p:txBody>
      </p:sp>
      <p:sp>
        <p:nvSpPr>
          <p:cNvPr id="4" name="Content Placeholder 3">
            <a:extLst>
              <a:ext uri="{FF2B5EF4-FFF2-40B4-BE49-F238E27FC236}">
                <a16:creationId xmlns:a16="http://schemas.microsoft.com/office/drawing/2014/main" id="{CD21118F-C705-D245-A127-864275DCF9E3}"/>
              </a:ext>
            </a:extLst>
          </p:cNvPr>
          <p:cNvSpPr>
            <a:spLocks noGrp="1"/>
          </p:cNvSpPr>
          <p:nvPr>
            <p:ph idx="1"/>
          </p:nvPr>
        </p:nvSpPr>
        <p:spPr>
          <a:xfrm>
            <a:off x="838200" y="552893"/>
            <a:ext cx="10515600" cy="7193877"/>
          </a:xfrm>
        </p:spPr>
        <p:txBody>
          <a:bodyPr>
            <a:normAutofit/>
          </a:bodyPr>
          <a:lstStyle/>
          <a:p>
            <a:pPr marL="0" indent="0" algn="just">
              <a:lnSpc>
                <a:spcPct val="150000"/>
              </a:lnSpc>
              <a:buSzPts val="1200"/>
              <a:buNone/>
            </a:pPr>
            <a:endParaRPr lang="en-US" sz="18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endParaRPr>
          </a:p>
          <a:p>
            <a:pPr algn="just">
              <a:lnSpc>
                <a:spcPct val="150000"/>
              </a:lnSpc>
              <a:buSzPts val="1200"/>
            </a:pPr>
            <a:r>
              <a:rPr lang="en-US" sz="20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We </a:t>
            </a:r>
            <a:r>
              <a:rPr lang="en-US" sz="24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need urgent and coordinated action by everyone involved in international arbitration. </a:t>
            </a:r>
            <a:endParaRPr lang="en-LK" sz="2400" dirty="0">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buSzPts val="1200"/>
            </a:pPr>
            <a:r>
              <a:rPr lang="en-US" sz="24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To minimize or eliminate the disadvantages of virtual hearings, tribunals or institutions should ensure that virtual hearings are effectively designated.</a:t>
            </a:r>
          </a:p>
          <a:p>
            <a:pPr algn="just">
              <a:lnSpc>
                <a:spcPct val="150000"/>
              </a:lnSpc>
              <a:buSzPts val="1200"/>
            </a:pPr>
            <a:r>
              <a:rPr lang="en-US" sz="24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Training of counsels and Arbitrators is a must.  </a:t>
            </a:r>
            <a:endParaRPr lang="en-LK" sz="2400" dirty="0">
              <a:latin typeface="Calibri" panose="020F0502020204030204" pitchFamily="34" charset="0"/>
              <a:ea typeface="Calibri" panose="020F0502020204030204" pitchFamily="34" charset="0"/>
              <a:cs typeface="Iskoola Pota" panose="020B0502040204020203" pitchFamily="34" charset="77"/>
            </a:endParaRPr>
          </a:p>
          <a:p>
            <a:pPr algn="just">
              <a:lnSpc>
                <a:spcPct val="150000"/>
              </a:lnSpc>
              <a:buSzPts val="1200"/>
            </a:pPr>
            <a:r>
              <a:rPr lang="en-US" sz="2400" dirty="0">
                <a:solidFill>
                  <a:srgbClr val="000000"/>
                </a:solidFill>
                <a:effectLst/>
                <a:latin typeface="Times New Roman" panose="02020603050405020304" pitchFamily="18" charset="0"/>
                <a:ea typeface="Calibri" panose="020F0502020204030204" pitchFamily="34" charset="0"/>
                <a:cs typeface="Iskoola Pota" panose="020B0502040204020203" pitchFamily="34" charset="77"/>
              </a:rPr>
              <a:t>Arbitral institutions engaging the services of "remote technology specialists" or introducing a "live help desk" may be important to mitigate the technical risks associated with virtual hearings. </a:t>
            </a:r>
            <a:endParaRPr lang="en-LK" sz="2400" dirty="0">
              <a:effectLst/>
              <a:latin typeface="Calibri" panose="020F0502020204030204" pitchFamily="34" charset="0"/>
              <a:ea typeface="Calibri" panose="020F0502020204030204" pitchFamily="34" charset="0"/>
              <a:cs typeface="Iskoola Pota" panose="020B0502040204020203" pitchFamily="34" charset="77"/>
            </a:endParaRPr>
          </a:p>
          <a:p>
            <a:pPr marL="0" indent="0" algn="just">
              <a:lnSpc>
                <a:spcPct val="150000"/>
              </a:lnSpc>
              <a:buSzPts val="1200"/>
              <a:buNone/>
            </a:pPr>
            <a:endParaRPr lang="en-US" sz="1800" dirty="0">
              <a:effectLst/>
              <a:latin typeface="Times New Roman" panose="02020603050405020304" pitchFamily="18" charset="0"/>
              <a:ea typeface="Calibri" panose="020F0502020204030204" pitchFamily="34" charset="0"/>
              <a:cs typeface="Iskoola Pota" panose="020B0502040204020203" pitchFamily="34" charset="77"/>
            </a:endParaRPr>
          </a:p>
          <a:p>
            <a:pPr algn="just">
              <a:lnSpc>
                <a:spcPct val="150000"/>
              </a:lnSpc>
              <a:buSzPts val="1200"/>
            </a:pPr>
            <a:endParaRPr lang="en-US" sz="1800" dirty="0">
              <a:latin typeface="Times New Roman" panose="02020603050405020304" pitchFamily="18" charset="0"/>
              <a:ea typeface="Calibri" panose="020F0502020204030204" pitchFamily="34" charset="0"/>
              <a:cs typeface="Iskoola Pota" panose="020B0502040204020203" pitchFamily="34" charset="77"/>
            </a:endParaRPr>
          </a:p>
          <a:p>
            <a:pPr algn="just">
              <a:lnSpc>
                <a:spcPct val="150000"/>
              </a:lnSpc>
              <a:buSzPts val="1200"/>
            </a:pPr>
            <a:endParaRPr lang="en-US" sz="1800" dirty="0">
              <a:effectLst/>
              <a:latin typeface="Times New Roman" panose="02020603050405020304" pitchFamily="18" charset="0"/>
              <a:ea typeface="Calibri" panose="020F0502020204030204" pitchFamily="34" charset="0"/>
              <a:cs typeface="Iskoola Pota" panose="020B0502040204020203" pitchFamily="34" charset="77"/>
            </a:endParaRPr>
          </a:p>
          <a:p>
            <a:pPr marL="0" indent="0">
              <a:buNone/>
            </a:pPr>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pPr algn="just">
              <a:lnSpc>
                <a:spcPct val="160000"/>
              </a:lnSpc>
            </a:pPr>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pPr marL="0" indent="0" algn="just">
              <a:lnSpc>
                <a:spcPct val="160000"/>
              </a:lnSpc>
              <a:buNone/>
            </a:pPr>
            <a:endParaRPr lang="en-US" sz="2200" dirty="0">
              <a:effectLst/>
              <a:latin typeface="Times New Roman" panose="02020603050405020304" pitchFamily="18" charset="0"/>
              <a:ea typeface="Calibri" panose="020F0502020204030204" pitchFamily="34" charset="0"/>
              <a:cs typeface="Iskoola Pota" panose="020B0502040204020203" pitchFamily="34" charset="77"/>
            </a:endParaRPr>
          </a:p>
          <a:p>
            <a:endParaRPr lang="en-LK" dirty="0"/>
          </a:p>
        </p:txBody>
      </p:sp>
    </p:spTree>
    <p:extLst>
      <p:ext uri="{BB962C8B-B14F-4D97-AF65-F5344CB8AC3E}">
        <p14:creationId xmlns:p14="http://schemas.microsoft.com/office/powerpoint/2010/main" val="3630279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619103E-4A9D-E748-A1C7-BD0E03BE6E92}"/>
              </a:ext>
            </a:extLst>
          </p:cNvPr>
          <p:cNvSpPr>
            <a:spLocks noGrp="1"/>
          </p:cNvSpPr>
          <p:nvPr>
            <p:ph idx="1"/>
          </p:nvPr>
        </p:nvSpPr>
        <p:spPr>
          <a:xfrm>
            <a:off x="838200" y="723014"/>
            <a:ext cx="10515600" cy="5453949"/>
          </a:xfrm>
        </p:spPr>
        <p:txBody>
          <a:bodyPr/>
          <a:lstStyle/>
          <a:p>
            <a:pPr algn="just">
              <a:lnSpc>
                <a:spcPct val="150000"/>
              </a:lnSpc>
              <a:spcAft>
                <a:spcPts val="800"/>
              </a:spcAft>
              <a:buSzPts val="1200"/>
            </a:pPr>
            <a:r>
              <a:rPr lang="en-US" sz="2400" dirty="0">
                <a:effectLst/>
                <a:latin typeface="Times New Roman" panose="02020603050405020304" pitchFamily="18" charset="0"/>
                <a:ea typeface="Calibri" panose="020F0502020204030204" pitchFamily="34" charset="0"/>
                <a:cs typeface="Iskoola Pota" panose="020B0502040204020203" pitchFamily="34" charset="77"/>
              </a:rPr>
              <a:t>Mr. </a:t>
            </a:r>
            <a:r>
              <a:rPr lang="en-US" sz="2400" dirty="0" err="1">
                <a:effectLst/>
                <a:latin typeface="Times New Roman" panose="02020603050405020304" pitchFamily="18" charset="0"/>
                <a:ea typeface="Calibri" panose="020F0502020204030204" pitchFamily="34" charset="0"/>
                <a:cs typeface="Iskoola Pota" panose="020B0502040204020203" pitchFamily="34" charset="77"/>
              </a:rPr>
              <a:t>Chahat</a:t>
            </a:r>
            <a:r>
              <a:rPr lang="en-US" sz="2400" dirty="0">
                <a:effectLst/>
                <a:latin typeface="Times New Roman" panose="02020603050405020304" pitchFamily="18" charset="0"/>
                <a:ea typeface="Calibri" panose="020F0502020204030204" pitchFamily="34" charset="0"/>
                <a:cs typeface="Iskoola Pota" panose="020B0502040204020203" pitchFamily="34" charset="77"/>
              </a:rPr>
              <a:t> Chawla, an Associate Counsel at the Singapore International Arbitration Centre, has offered an institutional perspective based on two successful and distinct SIAC arbitrations: an emergency arbitrator hearing for urgent interim relief and evidentiary hearing. He suggests that the users of virtual platforms focus on three aspects:</a:t>
            </a:r>
            <a:endParaRPr lang="en-LK" sz="2400" dirty="0">
              <a:effectLst/>
              <a:latin typeface="Calibri" panose="020F0502020204030204" pitchFamily="34" charset="0"/>
              <a:ea typeface="Calibri" panose="020F0502020204030204" pitchFamily="34" charset="0"/>
              <a:cs typeface="Iskoola Pota" panose="020B0502040204020203" pitchFamily="34" charset="77"/>
            </a:endParaRPr>
          </a:p>
          <a:p>
            <a:pPr marL="742950" lvl="1" indent="-285750" algn="just">
              <a:lnSpc>
                <a:spcPct val="150000"/>
              </a:lnSpc>
              <a:buFont typeface="Times New Roman" panose="02020603050405020304" pitchFamily="18" charset="0"/>
              <a:buAutoNum type="alphaLcPeriod"/>
            </a:pPr>
            <a:r>
              <a:rPr lang="en-US" dirty="0">
                <a:effectLst/>
                <a:latin typeface="Times New Roman" panose="02020603050405020304" pitchFamily="18" charset="0"/>
                <a:ea typeface="Calibri" panose="020F0502020204030204" pitchFamily="34" charset="0"/>
                <a:cs typeface="Iskoola Pota" panose="020B0502040204020203" pitchFamily="34" charset="77"/>
              </a:rPr>
              <a:t>Developing best practices;</a:t>
            </a:r>
            <a:endParaRPr lang="en-LK" dirty="0">
              <a:effectLst/>
              <a:latin typeface="Calibri" panose="020F0502020204030204" pitchFamily="34" charset="0"/>
              <a:ea typeface="Calibri" panose="020F0502020204030204" pitchFamily="34" charset="0"/>
              <a:cs typeface="Iskoola Pota" panose="020B0502040204020203" pitchFamily="34" charset="77"/>
            </a:endParaRPr>
          </a:p>
          <a:p>
            <a:pPr marL="742950" lvl="1" indent="-285750" algn="just">
              <a:lnSpc>
                <a:spcPct val="150000"/>
              </a:lnSpc>
              <a:buFont typeface="Times New Roman" panose="02020603050405020304" pitchFamily="18" charset="0"/>
              <a:buAutoNum type="alphaLcPeriod"/>
            </a:pPr>
            <a:r>
              <a:rPr lang="en-US" dirty="0">
                <a:effectLst/>
                <a:latin typeface="Times New Roman" panose="02020603050405020304" pitchFamily="18" charset="0"/>
                <a:ea typeface="Calibri" panose="020F0502020204030204" pitchFamily="34" charset="0"/>
                <a:cs typeface="Iskoola Pota" panose="020B0502040204020203" pitchFamily="34" charset="77"/>
              </a:rPr>
              <a:t>Conducting a practice round, i.e. a ‘test call’ or ‘dry run’; and</a:t>
            </a:r>
            <a:endParaRPr lang="en-LK" dirty="0">
              <a:effectLst/>
              <a:latin typeface="Calibri" panose="020F0502020204030204" pitchFamily="34" charset="0"/>
              <a:ea typeface="Calibri" panose="020F0502020204030204" pitchFamily="34" charset="0"/>
              <a:cs typeface="Iskoola Pota" panose="020B0502040204020203" pitchFamily="34" charset="77"/>
            </a:endParaRPr>
          </a:p>
          <a:p>
            <a:pPr marL="742950" lvl="1" indent="-285750" algn="just">
              <a:lnSpc>
                <a:spcPct val="150000"/>
              </a:lnSpc>
              <a:spcAft>
                <a:spcPts val="800"/>
              </a:spcAft>
              <a:buFont typeface="Times New Roman" panose="02020603050405020304" pitchFamily="18" charset="0"/>
              <a:buAutoNum type="alphaLcPeriod"/>
            </a:pPr>
            <a:r>
              <a:rPr lang="en-US" dirty="0">
                <a:effectLst/>
                <a:latin typeface="Times New Roman" panose="02020603050405020304" pitchFamily="18" charset="0"/>
                <a:ea typeface="Calibri" panose="020F0502020204030204" pitchFamily="34" charset="0"/>
                <a:cs typeface="Iskoola Pota" panose="020B0502040204020203" pitchFamily="34" charset="77"/>
              </a:rPr>
              <a:t>Employing reliable technology. </a:t>
            </a:r>
            <a:endParaRPr lang="en-LK" dirty="0">
              <a:effectLst/>
              <a:latin typeface="Calibri" panose="020F0502020204030204" pitchFamily="34" charset="0"/>
              <a:ea typeface="Calibri" panose="020F0502020204030204" pitchFamily="34" charset="0"/>
              <a:cs typeface="Iskoola Pota" panose="020B0502040204020203" pitchFamily="34" charset="77"/>
            </a:endParaRPr>
          </a:p>
          <a:p>
            <a:endParaRPr lang="en-LK" dirty="0"/>
          </a:p>
        </p:txBody>
      </p:sp>
    </p:spTree>
    <p:extLst>
      <p:ext uri="{BB962C8B-B14F-4D97-AF65-F5344CB8AC3E}">
        <p14:creationId xmlns:p14="http://schemas.microsoft.com/office/powerpoint/2010/main" val="2194008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1102</Words>
  <Application>Microsoft Macintosh PowerPoint</Application>
  <PresentationFormat>Widescreen</PresentationFormat>
  <Paragraphs>77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Times</vt:lpstr>
      <vt:lpstr>Times New Roman</vt:lpstr>
      <vt:lpstr>Office Theme</vt:lpstr>
      <vt:lpstr>  CHALLENGES OF GREEN ARBITRATION IN DEVELOPING COUNTRIES AND THE PATHWAY TO OVERCOMING THEM   </vt:lpstr>
      <vt:lpstr>INTRODUCTION</vt:lpstr>
      <vt:lpstr>PowerPoint Presentation</vt:lpstr>
      <vt:lpstr>GETTING FAMILIAR WITH VIRTUAL HEARINGS </vt:lpstr>
      <vt:lpstr>BENEFITS OF VIRTUAL HEARINGS </vt:lpstr>
      <vt:lpstr>CHALLENGES FOR DEVELOPING COUNTRIES </vt:lpstr>
      <vt:lpstr>PowerPoint Presentation</vt:lpstr>
      <vt:lpstr>WAYFORWARD AND CONCLUSION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shenenperera@gmail.com</dc:creator>
  <cp:lastModifiedBy>shenenperera@gmail.com</cp:lastModifiedBy>
  <cp:revision>24</cp:revision>
  <dcterms:created xsi:type="dcterms:W3CDTF">2021-09-22T06:43:14Z</dcterms:created>
  <dcterms:modified xsi:type="dcterms:W3CDTF">2022-11-20T15:00:20Z</dcterms:modified>
</cp:coreProperties>
</file>