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8" r:id="rId3"/>
    <p:sldId id="259" r:id="rId4"/>
    <p:sldId id="268" r:id="rId5"/>
    <p:sldId id="269" r:id="rId6"/>
    <p:sldId id="270" r:id="rId7"/>
    <p:sldId id="271" r:id="rId8"/>
    <p:sldId id="272"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1550799-0F93-43D3-84AC-C9CD012C18DA}" type="datetimeFigureOut">
              <a:rPr lang="en-GB" smtClean="0"/>
              <a:t>11/11/2022</a:t>
            </a:fld>
            <a:endParaRPr lang="en-GB"/>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3F3B668-936F-4C1C-9B04-64FFEE40F893}" type="slidenum">
              <a:rPr lang="en-GB" smtClean="0"/>
              <a:t>‹#›</a:t>
            </a:fld>
            <a:endParaRPr lang="en-GB"/>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50799-0F93-43D3-84AC-C9CD012C18DA}" type="datetimeFigureOut">
              <a:rPr lang="en-GB" smtClean="0"/>
              <a:t>11/11/2022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F3B668-936F-4C1C-9B04-64FFEE40F893}" type="slidenum">
              <a:rPr lang="en-GB" smtClean="0"/>
              <a:t>‹#›</a:t>
            </a:fld>
            <a:endParaRPr lang="en-GB"/>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50799-0F93-43D3-84AC-C9CD012C18DA}" type="datetimeFigureOut">
              <a:rPr lang="en-GB" smtClean="0"/>
              <a:t>11/11/2022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F3B668-936F-4C1C-9B04-64FFEE40F893}" type="slidenum">
              <a:rPr lang="en-GB" smtClean="0"/>
              <a:t>‹#›</a:t>
            </a:fld>
            <a:endParaRPr lang="en-GB"/>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50799-0F93-43D3-84AC-C9CD012C18DA}" type="datetimeFigureOut">
              <a:rPr lang="en-GB" smtClean="0"/>
              <a:t>11/11/2022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F3B668-936F-4C1C-9B04-64FFEE40F893}" type="slidenum">
              <a:rPr lang="en-GB" smtClean="0"/>
              <a:t>‹#›</a:t>
            </a:fld>
            <a:endParaRPr lang="en-GB"/>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550799-0F93-43D3-84AC-C9CD012C18DA}" type="datetimeFigureOut">
              <a:rPr lang="en-GB" smtClean="0"/>
              <a:t>11/11/2022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F3B668-936F-4C1C-9B04-64FFEE40F893}"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1550799-0F93-43D3-84AC-C9CD012C18DA}" type="datetimeFigureOut">
              <a:rPr lang="en-GB" smtClean="0"/>
              <a:t>11/11/2022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F3B668-936F-4C1C-9B04-64FFEE40F893}" type="slidenum">
              <a:rPr lang="en-GB" smtClean="0"/>
              <a:t>‹#›</a:t>
            </a:fld>
            <a:endParaRPr lang="en-GB"/>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550799-0F93-43D3-84AC-C9CD012C18DA}" type="datetimeFigureOut">
              <a:rPr lang="en-GB" smtClean="0"/>
              <a:t>11/11/2022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F3B668-936F-4C1C-9B04-64FFEE40F893}" type="slidenum">
              <a:rPr lang="en-GB" smtClean="0"/>
              <a:t>‹#›</a:t>
            </a:fld>
            <a:endParaRPr lang="en-GB"/>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550799-0F93-43D3-84AC-C9CD012C18DA}" type="datetimeFigureOut">
              <a:rPr lang="en-GB" smtClean="0"/>
              <a:t>11/11/2022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F3B668-936F-4C1C-9B04-64FFEE40F893}" type="slidenum">
              <a:rPr lang="en-GB" smtClean="0"/>
              <a:t>‹#›</a:t>
            </a:fld>
            <a:endParaRPr lang="en-GB"/>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550799-0F93-43D3-84AC-C9CD012C18DA}" type="datetimeFigureOut">
              <a:rPr lang="en-GB" smtClean="0"/>
              <a:t>11/11/2022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F3B668-936F-4C1C-9B04-64FFEE40F89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550799-0F93-43D3-84AC-C9CD012C18DA}" type="datetimeFigureOut">
              <a:rPr lang="en-GB" smtClean="0"/>
              <a:t>11/11/2022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F3B668-936F-4C1C-9B04-64FFEE40F89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550799-0F93-43D3-84AC-C9CD012C18DA}" type="datetimeFigureOut">
              <a:rPr lang="en-GB" smtClean="0"/>
              <a:t>11/11/2022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F3B668-936F-4C1C-9B04-64FFEE40F89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550799-0F93-43D3-84AC-C9CD012C18DA}" type="datetimeFigureOut">
              <a:rPr lang="en-GB" smtClean="0"/>
              <a:t>11/11/2022</a:t>
            </a:fld>
            <a:endParaRPr lang="en-GB"/>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33F3B668-936F-4C1C-9B04-64FFEE40F89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20688"/>
            <a:ext cx="6192688" cy="3400527"/>
          </a:xfrm>
        </p:spPr>
        <p:txBody>
          <a:bodyPr>
            <a:normAutofit/>
          </a:bodyPr>
          <a:lstStyle/>
          <a:p>
            <a:pPr algn="l"/>
            <a:r>
              <a:rPr lang="en-GB" sz="3100" dirty="0" smtClean="0"/>
              <a:t>The Role of Law Enforcement Agencies in Interfacing with Other Agencies in Promoting the ADR Process in Nigeria</a:t>
            </a:r>
            <a:r>
              <a:rPr lang="en-GB" dirty="0" smtClean="0"/>
              <a:t/>
            </a:r>
            <a:br>
              <a:rPr lang="en-GB" dirty="0" smtClean="0"/>
            </a:br>
            <a:endParaRPr lang="en-GB" i="1" dirty="0"/>
          </a:p>
        </p:txBody>
      </p:sp>
      <p:sp>
        <p:nvSpPr>
          <p:cNvPr id="3" name="Subtitle 2"/>
          <p:cNvSpPr>
            <a:spLocks noGrp="1"/>
          </p:cNvSpPr>
          <p:nvPr>
            <p:ph type="subTitle" idx="1"/>
          </p:nvPr>
        </p:nvSpPr>
        <p:spPr>
          <a:xfrm>
            <a:off x="1403648" y="4293096"/>
            <a:ext cx="6368752" cy="1227366"/>
          </a:xfrm>
        </p:spPr>
        <p:txBody>
          <a:bodyPr>
            <a:noAutofit/>
          </a:bodyPr>
          <a:lstStyle/>
          <a:p>
            <a:r>
              <a:rPr lang="en-GB" sz="1800" b="1" i="1" dirty="0" smtClean="0"/>
              <a:t>On The 24</a:t>
            </a:r>
            <a:r>
              <a:rPr lang="en-GB" sz="1800" b="1" i="1" baseline="30000" dirty="0" smtClean="0"/>
              <a:t>th</a:t>
            </a:r>
            <a:r>
              <a:rPr lang="en-GB" sz="1800" b="1" i="1" dirty="0" smtClean="0"/>
              <a:t> Of November 2022 At the Nigerian Institute of Chartered Arbitrators: 2022 Hybrid Annual Conference</a:t>
            </a:r>
            <a:endParaRPr lang="en-GB" sz="1800" dirty="0"/>
          </a:p>
        </p:txBody>
      </p:sp>
    </p:spTree>
    <p:extLst>
      <p:ext uri="{BB962C8B-B14F-4D97-AF65-F5344CB8AC3E}">
        <p14:creationId xmlns:p14="http://schemas.microsoft.com/office/powerpoint/2010/main" val="1637501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988840"/>
            <a:ext cx="7617168" cy="3849290"/>
          </a:xfrm>
        </p:spPr>
        <p:txBody>
          <a:bodyPr>
            <a:normAutofit/>
          </a:bodyPr>
          <a:lstStyle/>
          <a:p>
            <a:pPr marL="0" indent="0">
              <a:buNone/>
            </a:pPr>
            <a:r>
              <a:rPr lang="en-GB" dirty="0" smtClean="0"/>
              <a:t>The </a:t>
            </a:r>
            <a:r>
              <a:rPr lang="en-GB" dirty="0" smtClean="0"/>
              <a:t>role of law enforcement agencies in promoting ADR mechanisms in Nigeria and </a:t>
            </a:r>
            <a:r>
              <a:rPr lang="en-GB" dirty="0" smtClean="0"/>
              <a:t>Africa at large cannot be overemphasised. The </a:t>
            </a:r>
            <a:r>
              <a:rPr lang="en-GB" dirty="0" smtClean="0"/>
              <a:t>misconception </a:t>
            </a:r>
            <a:r>
              <a:rPr lang="en-GB" dirty="0" smtClean="0"/>
              <a:t>and ignorance that ADR </a:t>
            </a:r>
            <a:r>
              <a:rPr lang="en-GB" dirty="0" smtClean="0"/>
              <a:t>principles cannot deliver justice in civil and crime related matters is </a:t>
            </a:r>
            <a:r>
              <a:rPr lang="en-GB" dirty="0" smtClean="0"/>
              <a:t>a worm that has since eaten deep into the justice system of Nigeria. Contrary to the widespread notion, ADR can be used in crime management and non-state actors can contribute more than is presently being done in the efforts at improving </a:t>
            </a:r>
            <a:r>
              <a:rPr lang="en-GB" dirty="0" smtClean="0"/>
              <a:t>justice in the Judiciary sector of Nigeria</a:t>
            </a:r>
            <a:endParaRPr lang="en-GB" dirty="0" smtClean="0"/>
          </a:p>
          <a:p>
            <a:pPr marL="0" indent="0">
              <a:buNone/>
            </a:pPr>
            <a:endParaRPr lang="en-GB" dirty="0"/>
          </a:p>
        </p:txBody>
      </p:sp>
      <p:sp>
        <p:nvSpPr>
          <p:cNvPr id="3" name="Title 2"/>
          <p:cNvSpPr>
            <a:spLocks noGrp="1"/>
          </p:cNvSpPr>
          <p:nvPr>
            <p:ph type="title"/>
          </p:nvPr>
        </p:nvSpPr>
        <p:spPr>
          <a:xfrm>
            <a:off x="-1260648" y="620688"/>
            <a:ext cx="7756263" cy="1054250"/>
          </a:xfrm>
        </p:spPr>
        <p:txBody>
          <a:bodyPr/>
          <a:lstStyle/>
          <a:p>
            <a:r>
              <a:rPr lang="en-GB" dirty="0" smtClean="0"/>
              <a:t>Introduction</a:t>
            </a:r>
            <a:endParaRPr lang="en-GB" dirty="0"/>
          </a:p>
        </p:txBody>
      </p:sp>
    </p:spTree>
    <p:extLst>
      <p:ext uri="{BB962C8B-B14F-4D97-AF65-F5344CB8AC3E}">
        <p14:creationId xmlns:p14="http://schemas.microsoft.com/office/powerpoint/2010/main" val="1727114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ADR is simply the acronym for Alternative Dispute Resolution which generally refers to other processes of resolving dispute outside courtroom litigation. Major ADR processes include Negotiation, Mediation, Conciliation, Arbitration, Early Neutral Evaluation and other Hybrids. ADR is so effective that at any point before, during and after litigation it could be resorted to. ADR processes are multidisciplinary tools for creative problem solving than a set of legal principles or </a:t>
            </a:r>
            <a:r>
              <a:rPr lang="en-GB" dirty="0" smtClean="0"/>
              <a:t>procedures.</a:t>
            </a:r>
            <a:endParaRPr lang="en-GB" dirty="0"/>
          </a:p>
        </p:txBody>
      </p:sp>
      <p:sp>
        <p:nvSpPr>
          <p:cNvPr id="3" name="Title 2"/>
          <p:cNvSpPr>
            <a:spLocks noGrp="1"/>
          </p:cNvSpPr>
          <p:nvPr>
            <p:ph type="title"/>
          </p:nvPr>
        </p:nvSpPr>
        <p:spPr/>
        <p:txBody>
          <a:bodyPr/>
          <a:lstStyle/>
          <a:p>
            <a:r>
              <a:rPr lang="en-GB" dirty="0" smtClean="0"/>
              <a:t>What is ADR?</a:t>
            </a:r>
            <a:endParaRPr lang="en-GB" dirty="0"/>
          </a:p>
        </p:txBody>
      </p:sp>
    </p:spTree>
    <p:extLst>
      <p:ext uri="{BB962C8B-B14F-4D97-AF65-F5344CB8AC3E}">
        <p14:creationId xmlns:p14="http://schemas.microsoft.com/office/powerpoint/2010/main" val="988581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GB" dirty="0" smtClean="0"/>
              <a:t>Law enforcement agencies in Nigeria are saddled with the main objective of maintaining law/order and protecting the lives/properties of its citizenry. Some of these agencies are the Nigeria Police Force, National Drug Law Enforcement Agency (NDLEA), Nigeria Custom Service, The Nigeria Army, Independent Corrupt Practices Commission (ICPC), to mention a few. A key part of my presentation today, is to analyse how these agencies can help promote arbitration.</a:t>
            </a:r>
          </a:p>
        </p:txBody>
      </p:sp>
      <p:sp>
        <p:nvSpPr>
          <p:cNvPr id="3" name="Title 2"/>
          <p:cNvSpPr>
            <a:spLocks noGrp="1"/>
          </p:cNvSpPr>
          <p:nvPr>
            <p:ph type="title"/>
          </p:nvPr>
        </p:nvSpPr>
        <p:spPr/>
        <p:txBody>
          <a:bodyPr>
            <a:normAutofit fontScale="90000"/>
          </a:bodyPr>
          <a:lstStyle/>
          <a:p>
            <a:r>
              <a:rPr lang="en-GB" sz="4400" dirty="0" smtClean="0"/>
              <a:t>The Role Of Law Enforcement Agencies In Promoting ADR</a:t>
            </a:r>
            <a:endParaRPr lang="en-GB" sz="4400" dirty="0"/>
          </a:p>
        </p:txBody>
      </p:sp>
    </p:spTree>
    <p:extLst>
      <p:ext uri="{BB962C8B-B14F-4D97-AF65-F5344CB8AC3E}">
        <p14:creationId xmlns:p14="http://schemas.microsoft.com/office/powerpoint/2010/main" val="4155008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7" y="2132855"/>
            <a:ext cx="7761185" cy="3993307"/>
          </a:xfrm>
        </p:spPr>
        <p:txBody>
          <a:bodyPr>
            <a:normAutofit lnSpcReduction="10000"/>
          </a:bodyPr>
          <a:lstStyle/>
          <a:p>
            <a:r>
              <a:rPr lang="en-GB" dirty="0" smtClean="0"/>
              <a:t>law enforcement agencies can help reduce pressures on their part and also avert litigation in courts by building a capacity of security stakeholders to address conflicts in communities.</a:t>
            </a:r>
          </a:p>
          <a:p>
            <a:r>
              <a:rPr lang="en-GB" dirty="0" smtClean="0"/>
              <a:t>This capacity building can extend to traditional rulers, the town unions and community safety partnerships that would be able to handle simple conflicts at community levels, but in any case where the issue escapes from the community to the police, the Police needs the knowledge of ADR to be able to deal with such matters.</a:t>
            </a:r>
            <a:endParaRPr lang="en-GB" dirty="0"/>
          </a:p>
        </p:txBody>
      </p:sp>
      <p:sp>
        <p:nvSpPr>
          <p:cNvPr id="3" name="Title 2"/>
          <p:cNvSpPr>
            <a:spLocks noGrp="1"/>
          </p:cNvSpPr>
          <p:nvPr>
            <p:ph type="title"/>
          </p:nvPr>
        </p:nvSpPr>
        <p:spPr>
          <a:xfrm>
            <a:off x="755576" y="548680"/>
            <a:ext cx="7689177" cy="1075726"/>
          </a:xfrm>
        </p:spPr>
        <p:txBody>
          <a:bodyPr>
            <a:normAutofit fontScale="90000"/>
          </a:bodyPr>
          <a:lstStyle/>
          <a:p>
            <a:r>
              <a:rPr lang="en-GB" sz="4000" dirty="0"/>
              <a:t>The Role Of Law Enforcement Agencies In Promoting </a:t>
            </a:r>
            <a:r>
              <a:rPr lang="en-GB" sz="4000" dirty="0" smtClean="0"/>
              <a:t>ADR (Contd.</a:t>
            </a:r>
            <a:r>
              <a:rPr lang="en-GB" sz="4400" dirty="0" smtClean="0"/>
              <a:t>)</a:t>
            </a:r>
            <a:endParaRPr lang="en-GB" sz="4400" dirty="0"/>
          </a:p>
        </p:txBody>
      </p:sp>
    </p:spTree>
    <p:extLst>
      <p:ext uri="{BB962C8B-B14F-4D97-AF65-F5344CB8AC3E}">
        <p14:creationId xmlns:p14="http://schemas.microsoft.com/office/powerpoint/2010/main" val="3913792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Instructively, law enforcement agencies can adopt ADR mechanisms to maintain peace and order in their society as it is faster and less adversarial and capable of achieving better outcomes for conflicting parties.</a:t>
            </a:r>
          </a:p>
          <a:p>
            <a:endParaRPr lang="en-GB" dirty="0" smtClean="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3674457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One of the many ways Law enforcement agencies can promote ADR would be to partner with arbitration/mediation institute to train its officers for improved mediation and professional conciliation in minor matters reported.</a:t>
            </a:r>
          </a:p>
          <a:p>
            <a:r>
              <a:rPr lang="en-GB" dirty="0" smtClean="0"/>
              <a:t>These trainings should also be made regular  and full implementation must be ensured.</a:t>
            </a:r>
          </a:p>
          <a:p>
            <a:r>
              <a:rPr lang="en-GB" dirty="0" smtClean="0"/>
              <a:t>These agencies should also collaborate with leading ADR institutions and professionals for suggestions, service provision and advice on the effective procedural modes of effecting ADR directives in conciliation.</a:t>
            </a:r>
          </a:p>
          <a:p>
            <a:endParaRPr lang="en-GB" dirty="0"/>
          </a:p>
          <a:p>
            <a:endParaRPr lang="en-GB" dirty="0" smtClean="0"/>
          </a:p>
          <a:p>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535133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Standard of Operations/Guidelines should be published by law enforcement agencies to delineate procedural steps vis-à-vis the relevant ADR mechanism to be utilized in conciliation of aggrieved parties.</a:t>
            </a:r>
          </a:p>
          <a:p>
            <a:r>
              <a:rPr lang="en-GB" dirty="0" smtClean="0"/>
              <a:t>The remarkable advancements in ADR must be matched with aggressive publicity. Members of the public must be enlighted about the existence of ADR mechanisms and be assured that law enforcement agencies are saddled with the know-how of its operationality.</a:t>
            </a:r>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2388106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smtClean="0"/>
              <a:t>The critical nature of amicable dispute resolution in the face of a fast-paced economic climate cannot be overemphasised. The backlog  of cases in court has made efficient adjudication impossible to achieve, thereby carrying with it economic implications. To this end the efforts by law enforcement agencies in promoting ADR is commendable. However one must bear in mind that without proper implementation, the aims of ADR will be defeated</a:t>
            </a:r>
            <a:r>
              <a:rPr lang="en-GB" smtClean="0"/>
              <a:t>. Thus </a:t>
            </a:r>
            <a:r>
              <a:rPr lang="en-GB" dirty="0" smtClean="0"/>
              <a:t>these agencies must be funded, given the right personnel and collaborate with ADR stakeholders to ensure the efficiency of ADR mechanisms.</a:t>
            </a:r>
            <a:endParaRPr lang="en-GB" dirty="0"/>
          </a:p>
        </p:txBody>
      </p:sp>
      <p:sp>
        <p:nvSpPr>
          <p:cNvPr id="3" name="Title 2"/>
          <p:cNvSpPr>
            <a:spLocks noGrp="1"/>
          </p:cNvSpPr>
          <p:nvPr>
            <p:ph type="title"/>
          </p:nvPr>
        </p:nvSpPr>
        <p:spPr/>
        <p:txBody>
          <a:bodyPr/>
          <a:lstStyle/>
          <a:p>
            <a:r>
              <a:rPr lang="en-GB" dirty="0" smtClean="0"/>
              <a:t>Conclusion</a:t>
            </a:r>
            <a:endParaRPr lang="en-GB" dirty="0"/>
          </a:p>
        </p:txBody>
      </p:sp>
    </p:spTree>
    <p:extLst>
      <p:ext uri="{BB962C8B-B14F-4D97-AF65-F5344CB8AC3E}">
        <p14:creationId xmlns:p14="http://schemas.microsoft.com/office/powerpoint/2010/main" val="38363569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14</TotalTime>
  <Words>674</Words>
  <Application>Microsoft Office PowerPoint</Application>
  <PresentationFormat>On-screen Show (4:3)</PresentationFormat>
  <Paragraphs>20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Hardcover</vt:lpstr>
      <vt:lpstr>The Role of Law Enforcement Agencies in Interfacing with Other Agencies in Promoting the ADR Process in Nigeria </vt:lpstr>
      <vt:lpstr>Introduction</vt:lpstr>
      <vt:lpstr>What is ADR?</vt:lpstr>
      <vt:lpstr>The Role Of Law Enforcement Agencies In Promoting ADR</vt:lpstr>
      <vt:lpstr>The Role Of Law Enforcement Agencies In Promoting ADR (Contd.)</vt:lpstr>
      <vt:lpstr>PowerPoint Presentation</vt:lpstr>
      <vt:lpstr>PowerPoint Presentation</vt:lpstr>
      <vt:lpstr>PowerPoint Presentation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Law Enforcement Agencies in Interfacing with Other Agencies in Promoting the ADR Process in Nigeria</dc:title>
  <dc:creator>user</dc:creator>
  <cp:lastModifiedBy>user</cp:lastModifiedBy>
  <cp:revision>2</cp:revision>
  <dcterms:created xsi:type="dcterms:W3CDTF">2022-11-11T13:11:23Z</dcterms:created>
  <dcterms:modified xsi:type="dcterms:W3CDTF">2022-11-11T13:26:15Z</dcterms:modified>
</cp:coreProperties>
</file>