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 id="2147483659" r:id="rId2"/>
    <p:sldMasterId id="2147483673" r:id="rId3"/>
    <p:sldMasterId id="2147483687" r:id="rId4"/>
  </p:sldMasterIdLst>
  <p:notesMasterIdLst>
    <p:notesMasterId r:id="rId18"/>
  </p:notesMasterIdLst>
  <p:sldIdLst>
    <p:sldId id="296" r:id="rId5"/>
    <p:sldId id="298" r:id="rId6"/>
    <p:sldId id="300" r:id="rId7"/>
    <p:sldId id="272" r:id="rId8"/>
    <p:sldId id="258" r:id="rId9"/>
    <p:sldId id="282" r:id="rId10"/>
    <p:sldId id="299" r:id="rId11"/>
    <p:sldId id="283" r:id="rId12"/>
    <p:sldId id="260" r:id="rId13"/>
    <p:sldId id="273" r:id="rId14"/>
    <p:sldId id="271" r:id="rId15"/>
    <p:sldId id="285" r:id="rId16"/>
    <p:sldId id="301" r:id="rId17"/>
  </p:sldIdLst>
  <p:sldSz cx="9144000" cy="5143500" type="screen16x9"/>
  <p:notesSz cx="6858000" cy="9144000"/>
  <p:embeddedFontLst>
    <p:embeddedFont>
      <p:font typeface="Arial Unicode MS" panose="020B0604020202020204" pitchFamily="34" charset="-128"/>
      <p:regular r:id="rId19"/>
    </p:embeddedFont>
    <p:embeddedFont>
      <p:font typeface="Barlow"/>
      <p:regular r:id="rId20"/>
      <p:bold r:id="rId20"/>
      <p:italic r:id="rId20"/>
      <p:boldItalic r:id="rId20"/>
    </p:embeddedFont>
    <p:embeddedFont>
      <p:font typeface="Barlow Light"/>
      <p:regular r:id="rId20"/>
      <p:bold r:id="rId20"/>
      <p:italic r:id="rId20"/>
      <p:boldItalic r:id="rId20"/>
    </p:embeddedFont>
    <p:embeddedFont>
      <p:font typeface="Bookman Old Style" panose="02050604050505020204" pitchFamily="18"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Montserrat"/>
      <p:regular r:id="rId20"/>
      <p:bold r:id="rId20"/>
      <p:italic r:id="rId20"/>
      <p:boldItalic r:id="rId20"/>
    </p:embeddedFont>
    <p:embeddedFont>
      <p:font typeface="Raleway"/>
      <p:regular r:id="rId20"/>
      <p:bold r:id="rId20"/>
      <p:italic r:id="rId20"/>
      <p:boldItalic r:id="rId20"/>
    </p:embeddedFont>
    <p:embeddedFont>
      <p:font typeface="Raleway Thin"/>
      <p:regular r:id="rId20"/>
      <p:bold r:id="rId20"/>
      <p:italic r:id="rId20"/>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E2214B-EEA6-4F0E-851E-DA328E0D34B4}">
  <a:tblStyle styleId="{11E2214B-EEA6-4F0E-851E-DA328E0D34B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44D3EF-30E0-43DB-A017-93B0B98886E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64" autoAdjust="0"/>
  </p:normalViewPr>
  <p:slideViewPr>
    <p:cSldViewPr snapToGrid="0">
      <p:cViewPr varScale="1">
        <p:scale>
          <a:sx n="127" d="100"/>
          <a:sy n="127" d="100"/>
        </p:scale>
        <p:origin x="178"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NUL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19T07:44:28.859"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2"/>
        <p:cNvGrpSpPr/>
        <p:nvPr/>
      </p:nvGrpSpPr>
      <p:grpSpPr>
        <a:xfrm>
          <a:off x="0" y="0"/>
          <a:ext cx="0" cy="0"/>
          <a:chOff x="0" y="0"/>
          <a:chExt cx="0" cy="0"/>
        </a:xfrm>
      </p:grpSpPr>
      <p:sp>
        <p:nvSpPr>
          <p:cNvPr id="5453" name="Google Shape;5453;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4" name="Google Shape;5454;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6" name="Google Shape;1166;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9"/>
        <p:cNvGrpSpPr/>
        <p:nvPr/>
      </p:nvGrpSpPr>
      <p:grpSpPr>
        <a:xfrm>
          <a:off x="0" y="0"/>
          <a:ext cx="0" cy="0"/>
          <a:chOff x="0" y="0"/>
          <a:chExt cx="0" cy="0"/>
        </a:xfrm>
      </p:grpSpPr>
      <p:sp>
        <p:nvSpPr>
          <p:cNvPr id="2330" name="Google Shape;2330;gc620bbb03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1" name="Google Shape;2331;gc620bbb03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7"/>
        <p:cNvGrpSpPr/>
        <p:nvPr/>
      </p:nvGrpSpPr>
      <p:grpSpPr>
        <a:xfrm>
          <a:off x="0" y="0"/>
          <a:ext cx="0" cy="0"/>
          <a:chOff x="0" y="0"/>
          <a:chExt cx="0" cy="0"/>
        </a:xfrm>
      </p:grpSpPr>
      <p:sp>
        <p:nvSpPr>
          <p:cNvPr id="2248" name="Google Shape;2248;gc620bbb0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9" name="Google Shape;2249;gc620bbb03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029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7"/>
        <p:cNvGrpSpPr/>
        <p:nvPr/>
      </p:nvGrpSpPr>
      <p:grpSpPr>
        <a:xfrm>
          <a:off x="0" y="0"/>
          <a:ext cx="0" cy="0"/>
          <a:chOff x="0" y="0"/>
          <a:chExt cx="0" cy="0"/>
        </a:xfrm>
      </p:grpSpPr>
      <p:sp>
        <p:nvSpPr>
          <p:cNvPr id="2248" name="Google Shape;2248;gc620bbb0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9" name="Google Shape;2249;gc620bbb03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7"/>
        <p:cNvGrpSpPr/>
        <p:nvPr/>
      </p:nvGrpSpPr>
      <p:grpSpPr>
        <a:xfrm>
          <a:off x="0" y="0"/>
          <a:ext cx="0" cy="0"/>
          <a:chOff x="0" y="0"/>
          <a:chExt cx="0" cy="0"/>
        </a:xfrm>
      </p:grpSpPr>
      <p:sp>
        <p:nvSpPr>
          <p:cNvPr id="2248" name="Google Shape;2248;gc620bbb0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9" name="Google Shape;2249;gc620bbb03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2007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0"/>
        <p:cNvGrpSpPr/>
        <p:nvPr/>
      </p:nvGrpSpPr>
      <p:grpSpPr>
        <a:xfrm>
          <a:off x="0" y="0"/>
          <a:ext cx="0" cy="0"/>
          <a:chOff x="0" y="0"/>
          <a:chExt cx="0" cy="0"/>
        </a:xfrm>
      </p:grpSpPr>
      <p:sp>
        <p:nvSpPr>
          <p:cNvPr id="2291" name="Google Shape;2291;gc620bbb03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2" name="Google Shape;2292;gc620bbb03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2" name="Google Shape;1732;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5000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sp>
        <p:nvSpPr>
          <p:cNvPr id="17" name="Google Shape;17;p4"/>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rot="5400000">
            <a:off x="-303375" y="927405"/>
            <a:ext cx="1416300" cy="8097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039050" y="1028325"/>
            <a:ext cx="4742700" cy="3579900"/>
          </a:xfrm>
          <a:prstGeom prst="rect">
            <a:avLst/>
          </a:prstGeom>
        </p:spPr>
        <p:txBody>
          <a:bodyPr spcFirstLastPara="1" wrap="square" lIns="0" tIns="0" rIns="0" bIns="0" anchor="t" anchorCtr="0">
            <a:noAutofit/>
          </a:bodyPr>
          <a:lstStyle>
            <a:lvl1pPr marL="457200" lvl="0" indent="-431800" rtl="0">
              <a:spcBef>
                <a:spcPts val="60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a:spcBef>
                <a:spcPts val="600"/>
              </a:spcBef>
              <a:spcAft>
                <a:spcPts val="0"/>
              </a:spcAft>
              <a:buClr>
                <a:schemeClr val="lt1"/>
              </a:buClr>
              <a:buSzPts val="3200"/>
              <a:buChar char="▹"/>
              <a:defRPr sz="3200">
                <a:solidFill>
                  <a:schemeClr val="lt1"/>
                </a:solidFill>
              </a:defRPr>
            </a:lvl9pPr>
          </a:lstStyle>
          <a:p>
            <a:endParaRPr/>
          </a:p>
        </p:txBody>
      </p:sp>
      <p:sp>
        <p:nvSpPr>
          <p:cNvPr id="20" name="Google Shape;20;p4"/>
          <p:cNvSpPr txBox="1"/>
          <p:nvPr/>
        </p:nvSpPr>
        <p:spPr>
          <a:xfrm>
            <a:off x="19050" y="933775"/>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a:solidFill>
                  <a:schemeClr val="accent2"/>
                </a:solidFill>
                <a:latin typeface="Raleway"/>
                <a:ea typeface="Raleway"/>
                <a:cs typeface="Raleway"/>
                <a:sym typeface="Raleway"/>
              </a:rPr>
              <a:t>“</a:t>
            </a:r>
            <a:endParaRPr sz="8600" b="1">
              <a:solidFill>
                <a:schemeClr val="accent2"/>
              </a:solidFill>
              <a:latin typeface="Raleway"/>
              <a:ea typeface="Raleway"/>
              <a:cs typeface="Raleway"/>
              <a:sym typeface="Raleway"/>
            </a:endParaRPr>
          </a:p>
        </p:txBody>
      </p:sp>
      <p:sp>
        <p:nvSpPr>
          <p:cNvPr id="21" name="Google Shape;21;p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A6D39-9DFD-4F67-94B9-4D1042BB365A}"/>
              </a:ext>
            </a:extLst>
          </p:cNvPr>
          <p:cNvSpPr/>
          <p:nvPr userDrawn="1"/>
        </p:nvSpPr>
        <p:spPr>
          <a:xfrm>
            <a:off x="0" y="0"/>
            <a:ext cx="9144000" cy="514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ea typeface="Arial Unicode MS"/>
              <a:cs typeface="+mn-cs"/>
            </a:endParaRPr>
          </a:p>
        </p:txBody>
      </p:sp>
    </p:spTree>
    <p:extLst>
      <p:ext uri="{BB962C8B-B14F-4D97-AF65-F5344CB8AC3E}">
        <p14:creationId xmlns:p14="http://schemas.microsoft.com/office/powerpoint/2010/main" val="273584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4437516-06DB-4972-90D9-3F56529C786D}"/>
              </a:ext>
            </a:extLst>
          </p:cNvPr>
          <p:cNvSpPr/>
          <p:nvPr userDrawn="1"/>
        </p:nvSpPr>
        <p:spPr>
          <a:xfrm>
            <a:off x="0" y="0"/>
            <a:ext cx="7176977" cy="5143500"/>
          </a:xfrm>
          <a:custGeom>
            <a:avLst/>
            <a:gdLst>
              <a:gd name="connsiteX0" fmla="*/ 0 w 9703610"/>
              <a:gd name="connsiteY0" fmla="*/ 0 h 6858000"/>
              <a:gd name="connsiteX1" fmla="*/ 5546070 w 9703610"/>
              <a:gd name="connsiteY1" fmla="*/ 0 h 6858000"/>
              <a:gd name="connsiteX2" fmla="*/ 9703610 w 9703610"/>
              <a:gd name="connsiteY2" fmla="*/ 6858000 h 6858000"/>
              <a:gd name="connsiteX3" fmla="*/ 0 w 97036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03610" h="6858000">
                <a:moveTo>
                  <a:pt x="0" y="0"/>
                </a:moveTo>
                <a:lnTo>
                  <a:pt x="5546070" y="0"/>
                </a:lnTo>
                <a:lnTo>
                  <a:pt x="9703610" y="6858000"/>
                </a:lnTo>
                <a:lnTo>
                  <a:pt x="0" y="6858000"/>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ea typeface="Arial Unicode MS"/>
              <a:cs typeface="+mn-cs"/>
            </a:endParaRPr>
          </a:p>
        </p:txBody>
      </p:sp>
    </p:spTree>
    <p:extLst>
      <p:ext uri="{BB962C8B-B14F-4D97-AF65-F5344CB8AC3E}">
        <p14:creationId xmlns:p14="http://schemas.microsoft.com/office/powerpoint/2010/main" val="2491834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246FC87-D219-463B-8334-E16E14819052}"/>
              </a:ext>
            </a:extLst>
          </p:cNvPr>
          <p:cNvSpPr>
            <a:spLocks noGrp="1"/>
          </p:cNvSpPr>
          <p:nvPr>
            <p:ph type="pic" idx="12" hasCustomPrompt="1"/>
          </p:nvPr>
        </p:nvSpPr>
        <p:spPr>
          <a:xfrm>
            <a:off x="6883943" y="757899"/>
            <a:ext cx="1714500" cy="2057400"/>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608C9F45-5627-4842-A3EA-25038EF99EC8}"/>
              </a:ext>
            </a:extLst>
          </p:cNvPr>
          <p:cNvSpPr>
            <a:spLocks noGrp="1"/>
          </p:cNvSpPr>
          <p:nvPr>
            <p:ph type="pic" idx="13" hasCustomPrompt="1"/>
          </p:nvPr>
        </p:nvSpPr>
        <p:spPr>
          <a:xfrm>
            <a:off x="4639868" y="757899"/>
            <a:ext cx="1714500" cy="2057400"/>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1050918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4E14D27-AD6A-4547-8A35-F0A6A7B2B893}"/>
              </a:ext>
            </a:extLst>
          </p:cNvPr>
          <p:cNvGrpSpPr/>
          <p:nvPr userDrawn="1"/>
        </p:nvGrpSpPr>
        <p:grpSpPr>
          <a:xfrm>
            <a:off x="554265" y="1350981"/>
            <a:ext cx="1688542" cy="3151536"/>
            <a:chOff x="3501573" y="3178068"/>
            <a:chExt cx="1340594" cy="2737840"/>
          </a:xfrm>
        </p:grpSpPr>
        <p:sp>
          <p:nvSpPr>
            <p:cNvPr id="4" name="Freeform: Shape 3">
              <a:extLst>
                <a:ext uri="{FF2B5EF4-FFF2-40B4-BE49-F238E27FC236}">
                  <a16:creationId xmlns:a16="http://schemas.microsoft.com/office/drawing/2014/main" id="{1FFFD2AF-5064-446A-95B2-FCACE1D003DC}"/>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5" name="Freeform: Shape 4">
              <a:extLst>
                <a:ext uri="{FF2B5EF4-FFF2-40B4-BE49-F238E27FC236}">
                  <a16:creationId xmlns:a16="http://schemas.microsoft.com/office/drawing/2014/main" id="{CED64445-B2E0-4D7E-8491-252F042F0F6D}"/>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6" name="Freeform: Shape 5">
              <a:extLst>
                <a:ext uri="{FF2B5EF4-FFF2-40B4-BE49-F238E27FC236}">
                  <a16:creationId xmlns:a16="http://schemas.microsoft.com/office/drawing/2014/main" id="{BA429A64-82C5-47BC-985E-3FDFE804E532}"/>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7" name="Freeform: Shape 6">
              <a:extLst>
                <a:ext uri="{FF2B5EF4-FFF2-40B4-BE49-F238E27FC236}">
                  <a16:creationId xmlns:a16="http://schemas.microsoft.com/office/drawing/2014/main" id="{D8DF180B-C394-4B18-8CF3-2228F33ED174}"/>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8" name="Freeform: Shape 7">
              <a:extLst>
                <a:ext uri="{FF2B5EF4-FFF2-40B4-BE49-F238E27FC236}">
                  <a16:creationId xmlns:a16="http://schemas.microsoft.com/office/drawing/2014/main" id="{8B1C391E-60EC-4442-81F5-E5BD8E5FB94B}"/>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9" name="Freeform: Shape 8">
              <a:extLst>
                <a:ext uri="{FF2B5EF4-FFF2-40B4-BE49-F238E27FC236}">
                  <a16:creationId xmlns:a16="http://schemas.microsoft.com/office/drawing/2014/main" id="{E1042DFF-AC0C-4A34-B83D-F94290F8566A}"/>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Arial Unicode MS"/>
                <a:cs typeface="+mn-cs"/>
              </a:endParaRPr>
            </a:p>
          </p:txBody>
        </p:sp>
        <p:grpSp>
          <p:nvGrpSpPr>
            <p:cNvPr id="10" name="Group 9">
              <a:extLst>
                <a:ext uri="{FF2B5EF4-FFF2-40B4-BE49-F238E27FC236}">
                  <a16:creationId xmlns:a16="http://schemas.microsoft.com/office/drawing/2014/main" id="{4033404E-34F2-4512-89D1-3226AA01335F}"/>
                </a:ext>
              </a:extLst>
            </p:cNvPr>
            <p:cNvGrpSpPr/>
            <p:nvPr/>
          </p:nvGrpSpPr>
          <p:grpSpPr>
            <a:xfrm>
              <a:off x="4088508" y="5635852"/>
              <a:ext cx="173080" cy="173080"/>
              <a:chOff x="6768665" y="6038214"/>
              <a:chExt cx="147968" cy="147968"/>
            </a:xfrm>
          </p:grpSpPr>
          <p:sp>
            <p:nvSpPr>
              <p:cNvPr id="14" name="Oval 13">
                <a:extLst>
                  <a:ext uri="{FF2B5EF4-FFF2-40B4-BE49-F238E27FC236}">
                    <a16:creationId xmlns:a16="http://schemas.microsoft.com/office/drawing/2014/main" id="{C419DFAD-C059-430D-B51F-48079403ED7B}"/>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5" name="Oval 14">
                <a:extLst>
                  <a:ext uri="{FF2B5EF4-FFF2-40B4-BE49-F238E27FC236}">
                    <a16:creationId xmlns:a16="http://schemas.microsoft.com/office/drawing/2014/main" id="{4BAE4FA9-2632-4576-9E0A-CDF8B2A15BA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Arial Unicode MS"/>
                  <a:cs typeface="+mn-cs"/>
                </a:endParaRPr>
              </a:p>
            </p:txBody>
          </p:sp>
        </p:grpSp>
        <p:sp>
          <p:nvSpPr>
            <p:cNvPr id="11" name="Freeform: Shape 10">
              <a:extLst>
                <a:ext uri="{FF2B5EF4-FFF2-40B4-BE49-F238E27FC236}">
                  <a16:creationId xmlns:a16="http://schemas.microsoft.com/office/drawing/2014/main" id="{4B70F8A7-6A5E-4962-A676-F6F37304642E}"/>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12" name="Rectangle: Rounded Corners 11">
              <a:extLst>
                <a:ext uri="{FF2B5EF4-FFF2-40B4-BE49-F238E27FC236}">
                  <a16:creationId xmlns:a16="http://schemas.microsoft.com/office/drawing/2014/main" id="{FE8FB11B-C9EA-4E18-89D9-555C50D3B3E9}"/>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3" name="Oval 12">
              <a:extLst>
                <a:ext uri="{FF2B5EF4-FFF2-40B4-BE49-F238E27FC236}">
                  <a16:creationId xmlns:a16="http://schemas.microsoft.com/office/drawing/2014/main" id="{B55F62B4-2F6F-4328-9162-DF7E3A0CF7C4}"/>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742120" y="1863233"/>
            <a:ext cx="1356323" cy="2215454"/>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233890" y="-141951"/>
            <a:ext cx="535618" cy="1669938"/>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23737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Layou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233890" y="-141951"/>
            <a:ext cx="535618" cy="1669938"/>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a16="http://schemas.microsoft.com/office/drawing/2014/main" id="{A06CCA5E-451F-4542-B206-D2D13583114C}"/>
              </a:ext>
            </a:extLst>
          </p:cNvPr>
          <p:cNvGrpSpPr/>
          <p:nvPr userDrawn="1"/>
        </p:nvGrpSpPr>
        <p:grpSpPr>
          <a:xfrm>
            <a:off x="568881" y="1952897"/>
            <a:ext cx="4440518" cy="2674112"/>
            <a:chOff x="4098364" y="1571764"/>
            <a:chExt cx="7301609" cy="4397082"/>
          </a:xfrm>
        </p:grpSpPr>
        <p:grpSp>
          <p:nvGrpSpPr>
            <p:cNvPr id="23" name="Graphic 55">
              <a:extLst>
                <a:ext uri="{FF2B5EF4-FFF2-40B4-BE49-F238E27FC236}">
                  <a16:creationId xmlns:a16="http://schemas.microsoft.com/office/drawing/2014/main" id="{C49AFA94-CB02-406A-B68E-76F7985C97D6}"/>
                </a:ext>
              </a:extLst>
            </p:cNvPr>
            <p:cNvGrpSpPr/>
            <p:nvPr/>
          </p:nvGrpSpPr>
          <p:grpSpPr>
            <a:xfrm>
              <a:off x="4910815" y="1571764"/>
              <a:ext cx="5616422" cy="3644404"/>
              <a:chOff x="5769768" y="3217068"/>
              <a:chExt cx="651510" cy="422754"/>
            </a:xfrm>
          </p:grpSpPr>
          <p:sp>
            <p:nvSpPr>
              <p:cNvPr id="48" name="Freeform: Shape 47">
                <a:extLst>
                  <a:ext uri="{FF2B5EF4-FFF2-40B4-BE49-F238E27FC236}">
                    <a16:creationId xmlns:a16="http://schemas.microsoft.com/office/drawing/2014/main" id="{05F19F3B-FACD-4743-81B8-DE3B3FC0991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49" name="Freeform: Shape 48">
                <a:extLst>
                  <a:ext uri="{FF2B5EF4-FFF2-40B4-BE49-F238E27FC236}">
                    <a16:creationId xmlns:a16="http://schemas.microsoft.com/office/drawing/2014/main" id="{611E77FD-F910-47B9-9EE0-9CA9EBB5AD17}"/>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grpSp>
        <p:sp>
          <p:nvSpPr>
            <p:cNvPr id="24" name="Freeform: Shape 23">
              <a:extLst>
                <a:ext uri="{FF2B5EF4-FFF2-40B4-BE49-F238E27FC236}">
                  <a16:creationId xmlns:a16="http://schemas.microsoft.com/office/drawing/2014/main" id="{AB00050F-BBCF-4B07-B144-24AF043BE2C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5" name="Freeform: Shape 24">
              <a:extLst>
                <a:ext uri="{FF2B5EF4-FFF2-40B4-BE49-F238E27FC236}">
                  <a16:creationId xmlns:a16="http://schemas.microsoft.com/office/drawing/2014/main" id="{08BADC4B-6EB9-42D0-A753-3C5C7C5FCBF3}"/>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6" name="Freeform: Shape 25">
              <a:extLst>
                <a:ext uri="{FF2B5EF4-FFF2-40B4-BE49-F238E27FC236}">
                  <a16:creationId xmlns:a16="http://schemas.microsoft.com/office/drawing/2014/main" id="{6378FDA6-D5BA-443E-8CD4-3C2B46AB6C8A}"/>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7" name="Freeform: Shape 26">
              <a:extLst>
                <a:ext uri="{FF2B5EF4-FFF2-40B4-BE49-F238E27FC236}">
                  <a16:creationId xmlns:a16="http://schemas.microsoft.com/office/drawing/2014/main" id="{85070495-6AB5-4439-8EED-4223B30F9EAF}"/>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8" name="Freeform: Shape 27">
              <a:extLst>
                <a:ext uri="{FF2B5EF4-FFF2-40B4-BE49-F238E27FC236}">
                  <a16:creationId xmlns:a16="http://schemas.microsoft.com/office/drawing/2014/main" id="{9821168E-844C-481A-B8F3-32C75B5054F4}"/>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9" name="Freeform: Shape 28">
              <a:extLst>
                <a:ext uri="{FF2B5EF4-FFF2-40B4-BE49-F238E27FC236}">
                  <a16:creationId xmlns:a16="http://schemas.microsoft.com/office/drawing/2014/main" id="{BF376C1E-829F-4627-A9FC-603E3F9D8239}"/>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0" name="Freeform: Shape 29">
              <a:extLst>
                <a:ext uri="{FF2B5EF4-FFF2-40B4-BE49-F238E27FC236}">
                  <a16:creationId xmlns:a16="http://schemas.microsoft.com/office/drawing/2014/main" id="{CDCC7A37-C1A5-44ED-8513-F2059D79E78B}"/>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1" name="Freeform: Shape 30">
              <a:extLst>
                <a:ext uri="{FF2B5EF4-FFF2-40B4-BE49-F238E27FC236}">
                  <a16:creationId xmlns:a16="http://schemas.microsoft.com/office/drawing/2014/main" id="{FE8CCBE0-1B0C-438D-94FF-E082C11F048B}"/>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2" name="Freeform: Shape 31">
              <a:extLst>
                <a:ext uri="{FF2B5EF4-FFF2-40B4-BE49-F238E27FC236}">
                  <a16:creationId xmlns:a16="http://schemas.microsoft.com/office/drawing/2014/main" id="{143BC099-A056-42DA-9F53-27069C0E910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3" name="Freeform: Shape 32">
              <a:extLst>
                <a:ext uri="{FF2B5EF4-FFF2-40B4-BE49-F238E27FC236}">
                  <a16:creationId xmlns:a16="http://schemas.microsoft.com/office/drawing/2014/main" id="{42B8C23E-608C-4981-A399-48E23E7525C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4" name="Freeform: Shape 33">
              <a:extLst>
                <a:ext uri="{FF2B5EF4-FFF2-40B4-BE49-F238E27FC236}">
                  <a16:creationId xmlns:a16="http://schemas.microsoft.com/office/drawing/2014/main" id="{FD903373-9B9B-454A-8CB4-E269AA113942}"/>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5" name="Freeform: Shape 34">
              <a:extLst>
                <a:ext uri="{FF2B5EF4-FFF2-40B4-BE49-F238E27FC236}">
                  <a16:creationId xmlns:a16="http://schemas.microsoft.com/office/drawing/2014/main" id="{72F0A2CF-6C4D-4D84-9F0B-0C8B25E6F5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6" name="Freeform: Shape 35">
              <a:extLst>
                <a:ext uri="{FF2B5EF4-FFF2-40B4-BE49-F238E27FC236}">
                  <a16:creationId xmlns:a16="http://schemas.microsoft.com/office/drawing/2014/main" id="{C3A2E818-EF4F-458C-8F18-9578121D366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Arial Unicode MS"/>
                <a:cs typeface="+mn-cs"/>
              </a:endParaRPr>
            </a:p>
          </p:txBody>
        </p:sp>
        <p:grpSp>
          <p:nvGrpSpPr>
            <p:cNvPr id="37" name="Group 36">
              <a:extLst>
                <a:ext uri="{FF2B5EF4-FFF2-40B4-BE49-F238E27FC236}">
                  <a16:creationId xmlns:a16="http://schemas.microsoft.com/office/drawing/2014/main" id="{63C6B529-B489-4639-A7B2-5AA9180E9729}"/>
                </a:ext>
              </a:extLst>
            </p:cNvPr>
            <p:cNvGrpSpPr/>
            <p:nvPr/>
          </p:nvGrpSpPr>
          <p:grpSpPr>
            <a:xfrm>
              <a:off x="5370712" y="5206368"/>
              <a:ext cx="4572000" cy="149296"/>
              <a:chOff x="5370712" y="5206368"/>
              <a:chExt cx="4572000" cy="149296"/>
            </a:xfrm>
          </p:grpSpPr>
          <p:sp>
            <p:nvSpPr>
              <p:cNvPr id="44" name="Rectangle 43">
                <a:extLst>
                  <a:ext uri="{FF2B5EF4-FFF2-40B4-BE49-F238E27FC236}">
                    <a16:creationId xmlns:a16="http://schemas.microsoft.com/office/drawing/2014/main" id="{4F3DA74A-1C4B-4138-A563-129A39FD9B7F}"/>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5" name="Rectangle 44">
                <a:extLst>
                  <a:ext uri="{FF2B5EF4-FFF2-40B4-BE49-F238E27FC236}">
                    <a16:creationId xmlns:a16="http://schemas.microsoft.com/office/drawing/2014/main" id="{E22AAAA6-2F39-4DD6-8134-716B9CF62E97}"/>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6" name="Rectangle 45">
                <a:extLst>
                  <a:ext uri="{FF2B5EF4-FFF2-40B4-BE49-F238E27FC236}">
                    <a16:creationId xmlns:a16="http://schemas.microsoft.com/office/drawing/2014/main" id="{BE744CD6-14E4-479D-8F9D-0DF957DAAD2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7" name="Rectangle 46">
                <a:extLst>
                  <a:ext uri="{FF2B5EF4-FFF2-40B4-BE49-F238E27FC236}">
                    <a16:creationId xmlns:a16="http://schemas.microsoft.com/office/drawing/2014/main" id="{531A40E9-999D-4DB7-A1CE-6B1F19EA0EF4}"/>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grpSp>
        <p:grpSp>
          <p:nvGrpSpPr>
            <p:cNvPr id="38" name="Group 37">
              <a:extLst>
                <a:ext uri="{FF2B5EF4-FFF2-40B4-BE49-F238E27FC236}">
                  <a16:creationId xmlns:a16="http://schemas.microsoft.com/office/drawing/2014/main" id="{68C9FECB-7A52-4CDC-994B-69A5B24ABCE8}"/>
                </a:ext>
              </a:extLst>
            </p:cNvPr>
            <p:cNvGrpSpPr/>
            <p:nvPr/>
          </p:nvGrpSpPr>
          <p:grpSpPr>
            <a:xfrm>
              <a:off x="7661590" y="1698465"/>
              <a:ext cx="114873" cy="114873"/>
              <a:chOff x="7627525" y="1132589"/>
              <a:chExt cx="234846" cy="234846"/>
            </a:xfrm>
          </p:grpSpPr>
          <p:sp>
            <p:nvSpPr>
              <p:cNvPr id="41" name="Oval 40">
                <a:extLst>
                  <a:ext uri="{FF2B5EF4-FFF2-40B4-BE49-F238E27FC236}">
                    <a16:creationId xmlns:a16="http://schemas.microsoft.com/office/drawing/2014/main" id="{A6AAC56F-62D7-45DE-87B5-B9D9F6A9BFCE}"/>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2" name="Oval 41">
                <a:extLst>
                  <a:ext uri="{FF2B5EF4-FFF2-40B4-BE49-F238E27FC236}">
                    <a16:creationId xmlns:a16="http://schemas.microsoft.com/office/drawing/2014/main" id="{E075BA51-0F2B-4136-85AE-6668752886FD}"/>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3" name="Oval 42">
                <a:extLst>
                  <a:ext uri="{FF2B5EF4-FFF2-40B4-BE49-F238E27FC236}">
                    <a16:creationId xmlns:a16="http://schemas.microsoft.com/office/drawing/2014/main" id="{2599569D-ABEC-4CDC-8AEC-FB8A512A7CB6}"/>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grpSp>
        <p:sp>
          <p:nvSpPr>
            <p:cNvPr id="39" name="Rectangle: Rounded Corners 38">
              <a:extLst>
                <a:ext uri="{FF2B5EF4-FFF2-40B4-BE49-F238E27FC236}">
                  <a16:creationId xmlns:a16="http://schemas.microsoft.com/office/drawing/2014/main" id="{FFF08BBD-F12B-4D72-905D-82425437657C}"/>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0" name="Oval 39">
              <a:extLst>
                <a:ext uri="{FF2B5EF4-FFF2-40B4-BE49-F238E27FC236}">
                  <a16:creationId xmlns:a16="http://schemas.microsoft.com/office/drawing/2014/main" id="{B37A376A-6189-420B-8C13-3900F127BE7C}"/>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1214763" y="2098754"/>
            <a:ext cx="3105667" cy="1959176"/>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880088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a16="http://schemas.microsoft.com/office/drawing/2014/main" id="{6FE311F5-A9A3-4147-874B-14B212E901EC}"/>
              </a:ext>
            </a:extLst>
          </p:cNvPr>
          <p:cNvSpPr>
            <a:spLocks noGrp="1"/>
          </p:cNvSpPr>
          <p:nvPr>
            <p:ph type="pic" idx="11" hasCustomPrompt="1"/>
          </p:nvPr>
        </p:nvSpPr>
        <p:spPr>
          <a:xfrm>
            <a:off x="4940536" y="2682783"/>
            <a:ext cx="2325405" cy="2325405"/>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4940536" y="153016"/>
            <a:ext cx="2325405" cy="2325405"/>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52" name="Picture Placeholder 19">
            <a:extLst>
              <a:ext uri="{FF2B5EF4-FFF2-40B4-BE49-F238E27FC236}">
                <a16:creationId xmlns:a16="http://schemas.microsoft.com/office/drawing/2014/main" id="{90C4F28F-E0C5-4C6F-9778-5071266AA6DB}"/>
              </a:ext>
            </a:extLst>
          </p:cNvPr>
          <p:cNvSpPr>
            <a:spLocks noGrp="1"/>
          </p:cNvSpPr>
          <p:nvPr>
            <p:ph type="pic" idx="13" hasCustomPrompt="1"/>
          </p:nvPr>
        </p:nvSpPr>
        <p:spPr>
          <a:xfrm>
            <a:off x="6315561" y="1417900"/>
            <a:ext cx="2325406" cy="2325405"/>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664630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4860477" y="1073638"/>
            <a:ext cx="2996225" cy="2996225"/>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4322923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0" y="0"/>
            <a:ext cx="9144000" cy="5143500"/>
          </a:xfrm>
          <a:prstGeom prst="rect">
            <a:avLst/>
          </a:pr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0896885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9254204-7576-4E7F-BCC2-47087CDF8998}"/>
              </a:ext>
            </a:extLst>
          </p:cNvPr>
          <p:cNvSpPr/>
          <p:nvPr/>
        </p:nvSpPr>
        <p:spPr>
          <a:xfrm rot="1200000">
            <a:off x="-233890" y="-141951"/>
            <a:ext cx="535618" cy="1669938"/>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 name="Text Placeholder 9"/>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23164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3772981"/>
            <a:ext cx="8838488" cy="1185937"/>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black"/>
                  </a:solidFill>
                  <a:effectLst/>
                  <a:uLnTx/>
                  <a:uFillTx/>
                  <a:latin typeface="Arial"/>
                  <a:ea typeface="Arial Unicode MS"/>
                  <a:cs typeface="+mn-cs"/>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grpSp>
      </p:grpSp>
    </p:spTree>
    <p:extLst>
      <p:ext uri="{BB962C8B-B14F-4D97-AF65-F5344CB8AC3E}">
        <p14:creationId xmlns:p14="http://schemas.microsoft.com/office/powerpoint/2010/main" val="37282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2" name="Google Shape;42;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453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651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255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A6D39-9DFD-4F67-94B9-4D1042BB365A}"/>
              </a:ext>
            </a:extLst>
          </p:cNvPr>
          <p:cNvSpPr/>
          <p:nvPr userDrawn="1"/>
        </p:nvSpPr>
        <p:spPr>
          <a:xfrm>
            <a:off x="0" y="0"/>
            <a:ext cx="9144000" cy="514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ea typeface="Arial Unicode MS"/>
              <a:cs typeface="+mn-cs"/>
            </a:endParaRPr>
          </a:p>
        </p:txBody>
      </p:sp>
    </p:spTree>
    <p:extLst>
      <p:ext uri="{BB962C8B-B14F-4D97-AF65-F5344CB8AC3E}">
        <p14:creationId xmlns:p14="http://schemas.microsoft.com/office/powerpoint/2010/main" val="3895627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4437516-06DB-4972-90D9-3F56529C786D}"/>
              </a:ext>
            </a:extLst>
          </p:cNvPr>
          <p:cNvSpPr/>
          <p:nvPr userDrawn="1"/>
        </p:nvSpPr>
        <p:spPr>
          <a:xfrm>
            <a:off x="0" y="0"/>
            <a:ext cx="7176977" cy="5143500"/>
          </a:xfrm>
          <a:custGeom>
            <a:avLst/>
            <a:gdLst>
              <a:gd name="connsiteX0" fmla="*/ 0 w 9703610"/>
              <a:gd name="connsiteY0" fmla="*/ 0 h 6858000"/>
              <a:gd name="connsiteX1" fmla="*/ 5546070 w 9703610"/>
              <a:gd name="connsiteY1" fmla="*/ 0 h 6858000"/>
              <a:gd name="connsiteX2" fmla="*/ 9703610 w 9703610"/>
              <a:gd name="connsiteY2" fmla="*/ 6858000 h 6858000"/>
              <a:gd name="connsiteX3" fmla="*/ 0 w 97036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03610" h="6858000">
                <a:moveTo>
                  <a:pt x="0" y="0"/>
                </a:moveTo>
                <a:lnTo>
                  <a:pt x="5546070" y="0"/>
                </a:lnTo>
                <a:lnTo>
                  <a:pt x="9703610" y="6858000"/>
                </a:lnTo>
                <a:lnTo>
                  <a:pt x="0" y="6858000"/>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ea typeface="Arial Unicode MS"/>
              <a:cs typeface="+mn-cs"/>
            </a:endParaRPr>
          </a:p>
        </p:txBody>
      </p:sp>
    </p:spTree>
    <p:extLst>
      <p:ext uri="{BB962C8B-B14F-4D97-AF65-F5344CB8AC3E}">
        <p14:creationId xmlns:p14="http://schemas.microsoft.com/office/powerpoint/2010/main" val="1476714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246FC87-D219-463B-8334-E16E14819052}"/>
              </a:ext>
            </a:extLst>
          </p:cNvPr>
          <p:cNvSpPr>
            <a:spLocks noGrp="1"/>
          </p:cNvSpPr>
          <p:nvPr>
            <p:ph type="pic" idx="12" hasCustomPrompt="1"/>
          </p:nvPr>
        </p:nvSpPr>
        <p:spPr>
          <a:xfrm>
            <a:off x="6883943" y="757899"/>
            <a:ext cx="1714500" cy="2057400"/>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608C9F45-5627-4842-A3EA-25038EF99EC8}"/>
              </a:ext>
            </a:extLst>
          </p:cNvPr>
          <p:cNvSpPr>
            <a:spLocks noGrp="1"/>
          </p:cNvSpPr>
          <p:nvPr>
            <p:ph type="pic" idx="13" hasCustomPrompt="1"/>
          </p:nvPr>
        </p:nvSpPr>
        <p:spPr>
          <a:xfrm>
            <a:off x="4639868" y="757899"/>
            <a:ext cx="1714500" cy="2057400"/>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1102926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4E14D27-AD6A-4547-8A35-F0A6A7B2B893}"/>
              </a:ext>
            </a:extLst>
          </p:cNvPr>
          <p:cNvGrpSpPr/>
          <p:nvPr userDrawn="1"/>
        </p:nvGrpSpPr>
        <p:grpSpPr>
          <a:xfrm>
            <a:off x="554265" y="1350981"/>
            <a:ext cx="1688542" cy="3151536"/>
            <a:chOff x="3501573" y="3178068"/>
            <a:chExt cx="1340594" cy="2737840"/>
          </a:xfrm>
        </p:grpSpPr>
        <p:sp>
          <p:nvSpPr>
            <p:cNvPr id="4" name="Freeform: Shape 3">
              <a:extLst>
                <a:ext uri="{FF2B5EF4-FFF2-40B4-BE49-F238E27FC236}">
                  <a16:creationId xmlns:a16="http://schemas.microsoft.com/office/drawing/2014/main" id="{1FFFD2AF-5064-446A-95B2-FCACE1D003DC}"/>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5" name="Freeform: Shape 4">
              <a:extLst>
                <a:ext uri="{FF2B5EF4-FFF2-40B4-BE49-F238E27FC236}">
                  <a16:creationId xmlns:a16="http://schemas.microsoft.com/office/drawing/2014/main" id="{CED64445-B2E0-4D7E-8491-252F042F0F6D}"/>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6" name="Freeform: Shape 5">
              <a:extLst>
                <a:ext uri="{FF2B5EF4-FFF2-40B4-BE49-F238E27FC236}">
                  <a16:creationId xmlns:a16="http://schemas.microsoft.com/office/drawing/2014/main" id="{BA429A64-82C5-47BC-985E-3FDFE804E532}"/>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7" name="Freeform: Shape 6">
              <a:extLst>
                <a:ext uri="{FF2B5EF4-FFF2-40B4-BE49-F238E27FC236}">
                  <a16:creationId xmlns:a16="http://schemas.microsoft.com/office/drawing/2014/main" id="{D8DF180B-C394-4B18-8CF3-2228F33ED174}"/>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8" name="Freeform: Shape 7">
              <a:extLst>
                <a:ext uri="{FF2B5EF4-FFF2-40B4-BE49-F238E27FC236}">
                  <a16:creationId xmlns:a16="http://schemas.microsoft.com/office/drawing/2014/main" id="{8B1C391E-60EC-4442-81F5-E5BD8E5FB94B}"/>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9" name="Freeform: Shape 8">
              <a:extLst>
                <a:ext uri="{FF2B5EF4-FFF2-40B4-BE49-F238E27FC236}">
                  <a16:creationId xmlns:a16="http://schemas.microsoft.com/office/drawing/2014/main" id="{E1042DFF-AC0C-4A34-B83D-F94290F8566A}"/>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Arial Unicode MS"/>
                <a:cs typeface="+mn-cs"/>
              </a:endParaRPr>
            </a:p>
          </p:txBody>
        </p:sp>
        <p:grpSp>
          <p:nvGrpSpPr>
            <p:cNvPr id="10" name="Group 9">
              <a:extLst>
                <a:ext uri="{FF2B5EF4-FFF2-40B4-BE49-F238E27FC236}">
                  <a16:creationId xmlns:a16="http://schemas.microsoft.com/office/drawing/2014/main" id="{4033404E-34F2-4512-89D1-3226AA01335F}"/>
                </a:ext>
              </a:extLst>
            </p:cNvPr>
            <p:cNvGrpSpPr/>
            <p:nvPr/>
          </p:nvGrpSpPr>
          <p:grpSpPr>
            <a:xfrm>
              <a:off x="4088508" y="5635852"/>
              <a:ext cx="173080" cy="173080"/>
              <a:chOff x="6768665" y="6038214"/>
              <a:chExt cx="147968" cy="147968"/>
            </a:xfrm>
          </p:grpSpPr>
          <p:sp>
            <p:nvSpPr>
              <p:cNvPr id="14" name="Oval 13">
                <a:extLst>
                  <a:ext uri="{FF2B5EF4-FFF2-40B4-BE49-F238E27FC236}">
                    <a16:creationId xmlns:a16="http://schemas.microsoft.com/office/drawing/2014/main" id="{C419DFAD-C059-430D-B51F-48079403ED7B}"/>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5" name="Oval 14">
                <a:extLst>
                  <a:ext uri="{FF2B5EF4-FFF2-40B4-BE49-F238E27FC236}">
                    <a16:creationId xmlns:a16="http://schemas.microsoft.com/office/drawing/2014/main" id="{4BAE4FA9-2632-4576-9E0A-CDF8B2A15BA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Arial Unicode MS"/>
                  <a:cs typeface="+mn-cs"/>
                </a:endParaRPr>
              </a:p>
            </p:txBody>
          </p:sp>
        </p:grpSp>
        <p:sp>
          <p:nvSpPr>
            <p:cNvPr id="11" name="Freeform: Shape 10">
              <a:extLst>
                <a:ext uri="{FF2B5EF4-FFF2-40B4-BE49-F238E27FC236}">
                  <a16:creationId xmlns:a16="http://schemas.microsoft.com/office/drawing/2014/main" id="{4B70F8A7-6A5E-4962-A676-F6F37304642E}"/>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12" name="Rectangle: Rounded Corners 11">
              <a:extLst>
                <a:ext uri="{FF2B5EF4-FFF2-40B4-BE49-F238E27FC236}">
                  <a16:creationId xmlns:a16="http://schemas.microsoft.com/office/drawing/2014/main" id="{FE8FB11B-C9EA-4E18-89D9-555C50D3B3E9}"/>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3" name="Oval 12">
              <a:extLst>
                <a:ext uri="{FF2B5EF4-FFF2-40B4-BE49-F238E27FC236}">
                  <a16:creationId xmlns:a16="http://schemas.microsoft.com/office/drawing/2014/main" id="{B55F62B4-2F6F-4328-9162-DF7E3A0CF7C4}"/>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742120" y="1863233"/>
            <a:ext cx="1356323" cy="2215454"/>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233890" y="-141951"/>
            <a:ext cx="535618" cy="1669938"/>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98331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mage Layou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233890" y="-141951"/>
            <a:ext cx="535618" cy="1669938"/>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a16="http://schemas.microsoft.com/office/drawing/2014/main" id="{A06CCA5E-451F-4542-B206-D2D13583114C}"/>
              </a:ext>
            </a:extLst>
          </p:cNvPr>
          <p:cNvGrpSpPr/>
          <p:nvPr userDrawn="1"/>
        </p:nvGrpSpPr>
        <p:grpSpPr>
          <a:xfrm>
            <a:off x="568881" y="1952897"/>
            <a:ext cx="4440518" cy="2674112"/>
            <a:chOff x="4098364" y="1571764"/>
            <a:chExt cx="7301609" cy="4397082"/>
          </a:xfrm>
        </p:grpSpPr>
        <p:grpSp>
          <p:nvGrpSpPr>
            <p:cNvPr id="23" name="Graphic 55">
              <a:extLst>
                <a:ext uri="{FF2B5EF4-FFF2-40B4-BE49-F238E27FC236}">
                  <a16:creationId xmlns:a16="http://schemas.microsoft.com/office/drawing/2014/main" id="{C49AFA94-CB02-406A-B68E-76F7985C97D6}"/>
                </a:ext>
              </a:extLst>
            </p:cNvPr>
            <p:cNvGrpSpPr/>
            <p:nvPr/>
          </p:nvGrpSpPr>
          <p:grpSpPr>
            <a:xfrm>
              <a:off x="4910815" y="1571764"/>
              <a:ext cx="5616422" cy="3644404"/>
              <a:chOff x="5769768" y="3217068"/>
              <a:chExt cx="651510" cy="422754"/>
            </a:xfrm>
          </p:grpSpPr>
          <p:sp>
            <p:nvSpPr>
              <p:cNvPr id="48" name="Freeform: Shape 47">
                <a:extLst>
                  <a:ext uri="{FF2B5EF4-FFF2-40B4-BE49-F238E27FC236}">
                    <a16:creationId xmlns:a16="http://schemas.microsoft.com/office/drawing/2014/main" id="{05F19F3B-FACD-4743-81B8-DE3B3FC0991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49" name="Freeform: Shape 48">
                <a:extLst>
                  <a:ext uri="{FF2B5EF4-FFF2-40B4-BE49-F238E27FC236}">
                    <a16:creationId xmlns:a16="http://schemas.microsoft.com/office/drawing/2014/main" id="{611E77FD-F910-47B9-9EE0-9CA9EBB5AD17}"/>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grpSp>
        <p:sp>
          <p:nvSpPr>
            <p:cNvPr id="24" name="Freeform: Shape 23">
              <a:extLst>
                <a:ext uri="{FF2B5EF4-FFF2-40B4-BE49-F238E27FC236}">
                  <a16:creationId xmlns:a16="http://schemas.microsoft.com/office/drawing/2014/main" id="{AB00050F-BBCF-4B07-B144-24AF043BE2C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5" name="Freeform: Shape 24">
              <a:extLst>
                <a:ext uri="{FF2B5EF4-FFF2-40B4-BE49-F238E27FC236}">
                  <a16:creationId xmlns:a16="http://schemas.microsoft.com/office/drawing/2014/main" id="{08BADC4B-6EB9-42D0-A753-3C5C7C5FCBF3}"/>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6" name="Freeform: Shape 25">
              <a:extLst>
                <a:ext uri="{FF2B5EF4-FFF2-40B4-BE49-F238E27FC236}">
                  <a16:creationId xmlns:a16="http://schemas.microsoft.com/office/drawing/2014/main" id="{6378FDA6-D5BA-443E-8CD4-3C2B46AB6C8A}"/>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7" name="Freeform: Shape 26">
              <a:extLst>
                <a:ext uri="{FF2B5EF4-FFF2-40B4-BE49-F238E27FC236}">
                  <a16:creationId xmlns:a16="http://schemas.microsoft.com/office/drawing/2014/main" id="{85070495-6AB5-4439-8EED-4223B30F9EAF}"/>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8" name="Freeform: Shape 27">
              <a:extLst>
                <a:ext uri="{FF2B5EF4-FFF2-40B4-BE49-F238E27FC236}">
                  <a16:creationId xmlns:a16="http://schemas.microsoft.com/office/drawing/2014/main" id="{9821168E-844C-481A-B8F3-32C75B5054F4}"/>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9" name="Freeform: Shape 28">
              <a:extLst>
                <a:ext uri="{FF2B5EF4-FFF2-40B4-BE49-F238E27FC236}">
                  <a16:creationId xmlns:a16="http://schemas.microsoft.com/office/drawing/2014/main" id="{BF376C1E-829F-4627-A9FC-603E3F9D8239}"/>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0" name="Freeform: Shape 29">
              <a:extLst>
                <a:ext uri="{FF2B5EF4-FFF2-40B4-BE49-F238E27FC236}">
                  <a16:creationId xmlns:a16="http://schemas.microsoft.com/office/drawing/2014/main" id="{CDCC7A37-C1A5-44ED-8513-F2059D79E78B}"/>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1" name="Freeform: Shape 30">
              <a:extLst>
                <a:ext uri="{FF2B5EF4-FFF2-40B4-BE49-F238E27FC236}">
                  <a16:creationId xmlns:a16="http://schemas.microsoft.com/office/drawing/2014/main" id="{FE8CCBE0-1B0C-438D-94FF-E082C11F048B}"/>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2" name="Freeform: Shape 31">
              <a:extLst>
                <a:ext uri="{FF2B5EF4-FFF2-40B4-BE49-F238E27FC236}">
                  <a16:creationId xmlns:a16="http://schemas.microsoft.com/office/drawing/2014/main" id="{143BC099-A056-42DA-9F53-27069C0E910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3" name="Freeform: Shape 32">
              <a:extLst>
                <a:ext uri="{FF2B5EF4-FFF2-40B4-BE49-F238E27FC236}">
                  <a16:creationId xmlns:a16="http://schemas.microsoft.com/office/drawing/2014/main" id="{42B8C23E-608C-4981-A399-48E23E7525C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4" name="Freeform: Shape 33">
              <a:extLst>
                <a:ext uri="{FF2B5EF4-FFF2-40B4-BE49-F238E27FC236}">
                  <a16:creationId xmlns:a16="http://schemas.microsoft.com/office/drawing/2014/main" id="{FD903373-9B9B-454A-8CB4-E269AA113942}"/>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5" name="Freeform: Shape 34">
              <a:extLst>
                <a:ext uri="{FF2B5EF4-FFF2-40B4-BE49-F238E27FC236}">
                  <a16:creationId xmlns:a16="http://schemas.microsoft.com/office/drawing/2014/main" id="{72F0A2CF-6C4D-4D84-9F0B-0C8B25E6F5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6" name="Freeform: Shape 35">
              <a:extLst>
                <a:ext uri="{FF2B5EF4-FFF2-40B4-BE49-F238E27FC236}">
                  <a16:creationId xmlns:a16="http://schemas.microsoft.com/office/drawing/2014/main" id="{C3A2E818-EF4F-458C-8F18-9578121D366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Arial Unicode MS"/>
                <a:cs typeface="+mn-cs"/>
              </a:endParaRPr>
            </a:p>
          </p:txBody>
        </p:sp>
        <p:grpSp>
          <p:nvGrpSpPr>
            <p:cNvPr id="37" name="Group 36">
              <a:extLst>
                <a:ext uri="{FF2B5EF4-FFF2-40B4-BE49-F238E27FC236}">
                  <a16:creationId xmlns:a16="http://schemas.microsoft.com/office/drawing/2014/main" id="{63C6B529-B489-4639-A7B2-5AA9180E9729}"/>
                </a:ext>
              </a:extLst>
            </p:cNvPr>
            <p:cNvGrpSpPr/>
            <p:nvPr/>
          </p:nvGrpSpPr>
          <p:grpSpPr>
            <a:xfrm>
              <a:off x="5370712" y="5206368"/>
              <a:ext cx="4572000" cy="149296"/>
              <a:chOff x="5370712" y="5206368"/>
              <a:chExt cx="4572000" cy="149296"/>
            </a:xfrm>
          </p:grpSpPr>
          <p:sp>
            <p:nvSpPr>
              <p:cNvPr id="44" name="Rectangle 43">
                <a:extLst>
                  <a:ext uri="{FF2B5EF4-FFF2-40B4-BE49-F238E27FC236}">
                    <a16:creationId xmlns:a16="http://schemas.microsoft.com/office/drawing/2014/main" id="{4F3DA74A-1C4B-4138-A563-129A39FD9B7F}"/>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5" name="Rectangle 44">
                <a:extLst>
                  <a:ext uri="{FF2B5EF4-FFF2-40B4-BE49-F238E27FC236}">
                    <a16:creationId xmlns:a16="http://schemas.microsoft.com/office/drawing/2014/main" id="{E22AAAA6-2F39-4DD6-8134-716B9CF62E97}"/>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6" name="Rectangle 45">
                <a:extLst>
                  <a:ext uri="{FF2B5EF4-FFF2-40B4-BE49-F238E27FC236}">
                    <a16:creationId xmlns:a16="http://schemas.microsoft.com/office/drawing/2014/main" id="{BE744CD6-14E4-479D-8F9D-0DF957DAAD2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7" name="Rectangle 46">
                <a:extLst>
                  <a:ext uri="{FF2B5EF4-FFF2-40B4-BE49-F238E27FC236}">
                    <a16:creationId xmlns:a16="http://schemas.microsoft.com/office/drawing/2014/main" id="{531A40E9-999D-4DB7-A1CE-6B1F19EA0EF4}"/>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grpSp>
        <p:grpSp>
          <p:nvGrpSpPr>
            <p:cNvPr id="38" name="Group 37">
              <a:extLst>
                <a:ext uri="{FF2B5EF4-FFF2-40B4-BE49-F238E27FC236}">
                  <a16:creationId xmlns:a16="http://schemas.microsoft.com/office/drawing/2014/main" id="{68C9FECB-7A52-4CDC-994B-69A5B24ABCE8}"/>
                </a:ext>
              </a:extLst>
            </p:cNvPr>
            <p:cNvGrpSpPr/>
            <p:nvPr/>
          </p:nvGrpSpPr>
          <p:grpSpPr>
            <a:xfrm>
              <a:off x="7661590" y="1698465"/>
              <a:ext cx="114873" cy="114873"/>
              <a:chOff x="7627525" y="1132589"/>
              <a:chExt cx="234846" cy="234846"/>
            </a:xfrm>
          </p:grpSpPr>
          <p:sp>
            <p:nvSpPr>
              <p:cNvPr id="41" name="Oval 40">
                <a:extLst>
                  <a:ext uri="{FF2B5EF4-FFF2-40B4-BE49-F238E27FC236}">
                    <a16:creationId xmlns:a16="http://schemas.microsoft.com/office/drawing/2014/main" id="{A6AAC56F-62D7-45DE-87B5-B9D9F6A9BFCE}"/>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2" name="Oval 41">
                <a:extLst>
                  <a:ext uri="{FF2B5EF4-FFF2-40B4-BE49-F238E27FC236}">
                    <a16:creationId xmlns:a16="http://schemas.microsoft.com/office/drawing/2014/main" id="{E075BA51-0F2B-4136-85AE-6668752886FD}"/>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3" name="Oval 42">
                <a:extLst>
                  <a:ext uri="{FF2B5EF4-FFF2-40B4-BE49-F238E27FC236}">
                    <a16:creationId xmlns:a16="http://schemas.microsoft.com/office/drawing/2014/main" id="{2599569D-ABEC-4CDC-8AEC-FB8A512A7CB6}"/>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grpSp>
        <p:sp>
          <p:nvSpPr>
            <p:cNvPr id="39" name="Rectangle: Rounded Corners 38">
              <a:extLst>
                <a:ext uri="{FF2B5EF4-FFF2-40B4-BE49-F238E27FC236}">
                  <a16:creationId xmlns:a16="http://schemas.microsoft.com/office/drawing/2014/main" id="{FFF08BBD-F12B-4D72-905D-82425437657C}"/>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0" name="Oval 39">
              <a:extLst>
                <a:ext uri="{FF2B5EF4-FFF2-40B4-BE49-F238E27FC236}">
                  <a16:creationId xmlns:a16="http://schemas.microsoft.com/office/drawing/2014/main" id="{B37A376A-6189-420B-8C13-3900F127BE7C}"/>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1214763" y="2098754"/>
            <a:ext cx="3105667" cy="1959176"/>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2198861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a16="http://schemas.microsoft.com/office/drawing/2014/main" id="{6FE311F5-A9A3-4147-874B-14B212E901EC}"/>
              </a:ext>
            </a:extLst>
          </p:cNvPr>
          <p:cNvSpPr>
            <a:spLocks noGrp="1"/>
          </p:cNvSpPr>
          <p:nvPr>
            <p:ph type="pic" idx="11" hasCustomPrompt="1"/>
          </p:nvPr>
        </p:nvSpPr>
        <p:spPr>
          <a:xfrm>
            <a:off x="4940536" y="2682783"/>
            <a:ext cx="2325405" cy="2325405"/>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4940536" y="153016"/>
            <a:ext cx="2325405" cy="2325405"/>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52" name="Picture Placeholder 19">
            <a:extLst>
              <a:ext uri="{FF2B5EF4-FFF2-40B4-BE49-F238E27FC236}">
                <a16:creationId xmlns:a16="http://schemas.microsoft.com/office/drawing/2014/main" id="{90C4F28F-E0C5-4C6F-9778-5071266AA6DB}"/>
              </a:ext>
            </a:extLst>
          </p:cNvPr>
          <p:cNvSpPr>
            <a:spLocks noGrp="1"/>
          </p:cNvSpPr>
          <p:nvPr>
            <p:ph type="pic" idx="13" hasCustomPrompt="1"/>
          </p:nvPr>
        </p:nvSpPr>
        <p:spPr>
          <a:xfrm>
            <a:off x="6315561" y="1417900"/>
            <a:ext cx="2325406" cy="2325405"/>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561123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4860477" y="1073638"/>
            <a:ext cx="2996225" cy="2996225"/>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511884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7" name="Google Shape;47;p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0" y="0"/>
            <a:ext cx="9144000" cy="5143500"/>
          </a:xfrm>
          <a:prstGeom prst="rect">
            <a:avLst/>
          </a:pr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78945710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9254204-7576-4E7F-BCC2-47087CDF8998}"/>
              </a:ext>
            </a:extLst>
          </p:cNvPr>
          <p:cNvSpPr/>
          <p:nvPr/>
        </p:nvSpPr>
        <p:spPr>
          <a:xfrm rot="1200000">
            <a:off x="-233890" y="-141951"/>
            <a:ext cx="535618" cy="1669938"/>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 name="Text Placeholder 9"/>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82327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3772981"/>
            <a:ext cx="8838488" cy="1185937"/>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black"/>
                  </a:solidFill>
                  <a:effectLst/>
                  <a:uLnTx/>
                  <a:uFillTx/>
                  <a:latin typeface="Arial"/>
                  <a:ea typeface="Arial Unicode MS"/>
                  <a:cs typeface="+mn-cs"/>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grpSp>
      </p:grpSp>
    </p:spTree>
    <p:extLst>
      <p:ext uri="{BB962C8B-B14F-4D97-AF65-F5344CB8AC3E}">
        <p14:creationId xmlns:p14="http://schemas.microsoft.com/office/powerpoint/2010/main" val="550986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020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983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8139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A6D39-9DFD-4F67-94B9-4D1042BB365A}"/>
              </a:ext>
            </a:extLst>
          </p:cNvPr>
          <p:cNvSpPr/>
          <p:nvPr userDrawn="1"/>
        </p:nvSpPr>
        <p:spPr>
          <a:xfrm>
            <a:off x="0" y="0"/>
            <a:ext cx="9144000" cy="5143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ea typeface="Arial Unicode MS"/>
              <a:cs typeface="+mn-cs"/>
            </a:endParaRPr>
          </a:p>
        </p:txBody>
      </p:sp>
    </p:spTree>
    <p:extLst>
      <p:ext uri="{BB962C8B-B14F-4D97-AF65-F5344CB8AC3E}">
        <p14:creationId xmlns:p14="http://schemas.microsoft.com/office/powerpoint/2010/main" val="4074858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4437516-06DB-4972-90D9-3F56529C786D}"/>
              </a:ext>
            </a:extLst>
          </p:cNvPr>
          <p:cNvSpPr/>
          <p:nvPr userDrawn="1"/>
        </p:nvSpPr>
        <p:spPr>
          <a:xfrm>
            <a:off x="0" y="0"/>
            <a:ext cx="7176977" cy="5143500"/>
          </a:xfrm>
          <a:custGeom>
            <a:avLst/>
            <a:gdLst>
              <a:gd name="connsiteX0" fmla="*/ 0 w 9703610"/>
              <a:gd name="connsiteY0" fmla="*/ 0 h 6858000"/>
              <a:gd name="connsiteX1" fmla="*/ 5546070 w 9703610"/>
              <a:gd name="connsiteY1" fmla="*/ 0 h 6858000"/>
              <a:gd name="connsiteX2" fmla="*/ 9703610 w 9703610"/>
              <a:gd name="connsiteY2" fmla="*/ 6858000 h 6858000"/>
              <a:gd name="connsiteX3" fmla="*/ 0 w 97036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03610" h="6858000">
                <a:moveTo>
                  <a:pt x="0" y="0"/>
                </a:moveTo>
                <a:lnTo>
                  <a:pt x="5546070" y="0"/>
                </a:lnTo>
                <a:lnTo>
                  <a:pt x="9703610" y="6858000"/>
                </a:lnTo>
                <a:lnTo>
                  <a:pt x="0" y="6858000"/>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ea typeface="Arial Unicode MS"/>
              <a:cs typeface="+mn-cs"/>
            </a:endParaRPr>
          </a:p>
        </p:txBody>
      </p:sp>
    </p:spTree>
    <p:extLst>
      <p:ext uri="{BB962C8B-B14F-4D97-AF65-F5344CB8AC3E}">
        <p14:creationId xmlns:p14="http://schemas.microsoft.com/office/powerpoint/2010/main" val="4130355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246FC87-D219-463B-8334-E16E14819052}"/>
              </a:ext>
            </a:extLst>
          </p:cNvPr>
          <p:cNvSpPr>
            <a:spLocks noGrp="1"/>
          </p:cNvSpPr>
          <p:nvPr>
            <p:ph type="pic" idx="12" hasCustomPrompt="1"/>
          </p:nvPr>
        </p:nvSpPr>
        <p:spPr>
          <a:xfrm>
            <a:off x="6883943" y="757899"/>
            <a:ext cx="1714500" cy="2057400"/>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608C9F45-5627-4842-A3EA-25038EF99EC8}"/>
              </a:ext>
            </a:extLst>
          </p:cNvPr>
          <p:cNvSpPr>
            <a:spLocks noGrp="1"/>
          </p:cNvSpPr>
          <p:nvPr>
            <p:ph type="pic" idx="13" hasCustomPrompt="1"/>
          </p:nvPr>
        </p:nvSpPr>
        <p:spPr>
          <a:xfrm>
            <a:off x="4639868" y="757899"/>
            <a:ext cx="1714500" cy="2057400"/>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2972988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4E14D27-AD6A-4547-8A35-F0A6A7B2B893}"/>
              </a:ext>
            </a:extLst>
          </p:cNvPr>
          <p:cNvGrpSpPr/>
          <p:nvPr userDrawn="1"/>
        </p:nvGrpSpPr>
        <p:grpSpPr>
          <a:xfrm>
            <a:off x="554265" y="1350981"/>
            <a:ext cx="1688542" cy="3151536"/>
            <a:chOff x="3501573" y="3178068"/>
            <a:chExt cx="1340594" cy="2737840"/>
          </a:xfrm>
        </p:grpSpPr>
        <p:sp>
          <p:nvSpPr>
            <p:cNvPr id="4" name="Freeform: Shape 3">
              <a:extLst>
                <a:ext uri="{FF2B5EF4-FFF2-40B4-BE49-F238E27FC236}">
                  <a16:creationId xmlns:a16="http://schemas.microsoft.com/office/drawing/2014/main" id="{1FFFD2AF-5064-446A-95B2-FCACE1D003DC}"/>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5" name="Freeform: Shape 4">
              <a:extLst>
                <a:ext uri="{FF2B5EF4-FFF2-40B4-BE49-F238E27FC236}">
                  <a16:creationId xmlns:a16="http://schemas.microsoft.com/office/drawing/2014/main" id="{CED64445-B2E0-4D7E-8491-252F042F0F6D}"/>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6" name="Freeform: Shape 5">
              <a:extLst>
                <a:ext uri="{FF2B5EF4-FFF2-40B4-BE49-F238E27FC236}">
                  <a16:creationId xmlns:a16="http://schemas.microsoft.com/office/drawing/2014/main" id="{BA429A64-82C5-47BC-985E-3FDFE804E532}"/>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7" name="Freeform: Shape 6">
              <a:extLst>
                <a:ext uri="{FF2B5EF4-FFF2-40B4-BE49-F238E27FC236}">
                  <a16:creationId xmlns:a16="http://schemas.microsoft.com/office/drawing/2014/main" id="{D8DF180B-C394-4B18-8CF3-2228F33ED174}"/>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8" name="Freeform: Shape 7">
              <a:extLst>
                <a:ext uri="{FF2B5EF4-FFF2-40B4-BE49-F238E27FC236}">
                  <a16:creationId xmlns:a16="http://schemas.microsoft.com/office/drawing/2014/main" id="{8B1C391E-60EC-4442-81F5-E5BD8E5FB94B}"/>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9" name="Freeform: Shape 8">
              <a:extLst>
                <a:ext uri="{FF2B5EF4-FFF2-40B4-BE49-F238E27FC236}">
                  <a16:creationId xmlns:a16="http://schemas.microsoft.com/office/drawing/2014/main" id="{E1042DFF-AC0C-4A34-B83D-F94290F8566A}"/>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Arial Unicode MS"/>
                <a:cs typeface="+mn-cs"/>
              </a:endParaRPr>
            </a:p>
          </p:txBody>
        </p:sp>
        <p:grpSp>
          <p:nvGrpSpPr>
            <p:cNvPr id="10" name="Group 9">
              <a:extLst>
                <a:ext uri="{FF2B5EF4-FFF2-40B4-BE49-F238E27FC236}">
                  <a16:creationId xmlns:a16="http://schemas.microsoft.com/office/drawing/2014/main" id="{4033404E-34F2-4512-89D1-3226AA01335F}"/>
                </a:ext>
              </a:extLst>
            </p:cNvPr>
            <p:cNvGrpSpPr/>
            <p:nvPr/>
          </p:nvGrpSpPr>
          <p:grpSpPr>
            <a:xfrm>
              <a:off x="4088508" y="5635852"/>
              <a:ext cx="173080" cy="173080"/>
              <a:chOff x="6768665" y="6038214"/>
              <a:chExt cx="147968" cy="147968"/>
            </a:xfrm>
          </p:grpSpPr>
          <p:sp>
            <p:nvSpPr>
              <p:cNvPr id="14" name="Oval 13">
                <a:extLst>
                  <a:ext uri="{FF2B5EF4-FFF2-40B4-BE49-F238E27FC236}">
                    <a16:creationId xmlns:a16="http://schemas.microsoft.com/office/drawing/2014/main" id="{C419DFAD-C059-430D-B51F-48079403ED7B}"/>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5" name="Oval 14">
                <a:extLst>
                  <a:ext uri="{FF2B5EF4-FFF2-40B4-BE49-F238E27FC236}">
                    <a16:creationId xmlns:a16="http://schemas.microsoft.com/office/drawing/2014/main" id="{4BAE4FA9-2632-4576-9E0A-CDF8B2A15BA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Arial Unicode MS"/>
                  <a:cs typeface="+mn-cs"/>
                </a:endParaRPr>
              </a:p>
            </p:txBody>
          </p:sp>
        </p:grpSp>
        <p:sp>
          <p:nvSpPr>
            <p:cNvPr id="11" name="Freeform: Shape 10">
              <a:extLst>
                <a:ext uri="{FF2B5EF4-FFF2-40B4-BE49-F238E27FC236}">
                  <a16:creationId xmlns:a16="http://schemas.microsoft.com/office/drawing/2014/main" id="{4B70F8A7-6A5E-4962-A676-F6F37304642E}"/>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12" name="Rectangle: Rounded Corners 11">
              <a:extLst>
                <a:ext uri="{FF2B5EF4-FFF2-40B4-BE49-F238E27FC236}">
                  <a16:creationId xmlns:a16="http://schemas.microsoft.com/office/drawing/2014/main" id="{FE8FB11B-C9EA-4E18-89D9-555C50D3B3E9}"/>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3" name="Oval 12">
              <a:extLst>
                <a:ext uri="{FF2B5EF4-FFF2-40B4-BE49-F238E27FC236}">
                  <a16:creationId xmlns:a16="http://schemas.microsoft.com/office/drawing/2014/main" id="{B55F62B4-2F6F-4328-9162-DF7E3A0CF7C4}"/>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742120" y="1863233"/>
            <a:ext cx="1356323" cy="2215454"/>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233890" y="-141951"/>
            <a:ext cx="535618" cy="1669938"/>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4316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Layou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233890" y="-141951"/>
            <a:ext cx="535618" cy="1669938"/>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a16="http://schemas.microsoft.com/office/drawing/2014/main" id="{A06CCA5E-451F-4542-B206-D2D13583114C}"/>
              </a:ext>
            </a:extLst>
          </p:cNvPr>
          <p:cNvGrpSpPr/>
          <p:nvPr userDrawn="1"/>
        </p:nvGrpSpPr>
        <p:grpSpPr>
          <a:xfrm>
            <a:off x="568881" y="1952897"/>
            <a:ext cx="4440518" cy="2674112"/>
            <a:chOff x="4098364" y="1571764"/>
            <a:chExt cx="7301609" cy="4397082"/>
          </a:xfrm>
        </p:grpSpPr>
        <p:grpSp>
          <p:nvGrpSpPr>
            <p:cNvPr id="23" name="Graphic 55">
              <a:extLst>
                <a:ext uri="{FF2B5EF4-FFF2-40B4-BE49-F238E27FC236}">
                  <a16:creationId xmlns:a16="http://schemas.microsoft.com/office/drawing/2014/main" id="{C49AFA94-CB02-406A-B68E-76F7985C97D6}"/>
                </a:ext>
              </a:extLst>
            </p:cNvPr>
            <p:cNvGrpSpPr/>
            <p:nvPr/>
          </p:nvGrpSpPr>
          <p:grpSpPr>
            <a:xfrm>
              <a:off x="4910815" y="1571764"/>
              <a:ext cx="5616422" cy="3644404"/>
              <a:chOff x="5769768" y="3217068"/>
              <a:chExt cx="651510" cy="422754"/>
            </a:xfrm>
          </p:grpSpPr>
          <p:sp>
            <p:nvSpPr>
              <p:cNvPr id="48" name="Freeform: Shape 47">
                <a:extLst>
                  <a:ext uri="{FF2B5EF4-FFF2-40B4-BE49-F238E27FC236}">
                    <a16:creationId xmlns:a16="http://schemas.microsoft.com/office/drawing/2014/main" id="{05F19F3B-FACD-4743-81B8-DE3B3FC0991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49" name="Freeform: Shape 48">
                <a:extLst>
                  <a:ext uri="{FF2B5EF4-FFF2-40B4-BE49-F238E27FC236}">
                    <a16:creationId xmlns:a16="http://schemas.microsoft.com/office/drawing/2014/main" id="{611E77FD-F910-47B9-9EE0-9CA9EBB5AD17}"/>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grpSp>
        <p:sp>
          <p:nvSpPr>
            <p:cNvPr id="24" name="Freeform: Shape 23">
              <a:extLst>
                <a:ext uri="{FF2B5EF4-FFF2-40B4-BE49-F238E27FC236}">
                  <a16:creationId xmlns:a16="http://schemas.microsoft.com/office/drawing/2014/main" id="{AB00050F-BBCF-4B07-B144-24AF043BE2C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5" name="Freeform: Shape 24">
              <a:extLst>
                <a:ext uri="{FF2B5EF4-FFF2-40B4-BE49-F238E27FC236}">
                  <a16:creationId xmlns:a16="http://schemas.microsoft.com/office/drawing/2014/main" id="{08BADC4B-6EB9-42D0-A753-3C5C7C5FCBF3}"/>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6" name="Freeform: Shape 25">
              <a:extLst>
                <a:ext uri="{FF2B5EF4-FFF2-40B4-BE49-F238E27FC236}">
                  <a16:creationId xmlns:a16="http://schemas.microsoft.com/office/drawing/2014/main" id="{6378FDA6-D5BA-443E-8CD4-3C2B46AB6C8A}"/>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7" name="Freeform: Shape 26">
              <a:extLst>
                <a:ext uri="{FF2B5EF4-FFF2-40B4-BE49-F238E27FC236}">
                  <a16:creationId xmlns:a16="http://schemas.microsoft.com/office/drawing/2014/main" id="{85070495-6AB5-4439-8EED-4223B30F9EAF}"/>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8" name="Freeform: Shape 27">
              <a:extLst>
                <a:ext uri="{FF2B5EF4-FFF2-40B4-BE49-F238E27FC236}">
                  <a16:creationId xmlns:a16="http://schemas.microsoft.com/office/drawing/2014/main" id="{9821168E-844C-481A-B8F3-32C75B5054F4}"/>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29" name="Freeform: Shape 28">
              <a:extLst>
                <a:ext uri="{FF2B5EF4-FFF2-40B4-BE49-F238E27FC236}">
                  <a16:creationId xmlns:a16="http://schemas.microsoft.com/office/drawing/2014/main" id="{BF376C1E-829F-4627-A9FC-603E3F9D8239}"/>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0" name="Freeform: Shape 29">
              <a:extLst>
                <a:ext uri="{FF2B5EF4-FFF2-40B4-BE49-F238E27FC236}">
                  <a16:creationId xmlns:a16="http://schemas.microsoft.com/office/drawing/2014/main" id="{CDCC7A37-C1A5-44ED-8513-F2059D79E78B}"/>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1" name="Freeform: Shape 30">
              <a:extLst>
                <a:ext uri="{FF2B5EF4-FFF2-40B4-BE49-F238E27FC236}">
                  <a16:creationId xmlns:a16="http://schemas.microsoft.com/office/drawing/2014/main" id="{FE8CCBE0-1B0C-438D-94FF-E082C11F048B}"/>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2" name="Freeform: Shape 31">
              <a:extLst>
                <a:ext uri="{FF2B5EF4-FFF2-40B4-BE49-F238E27FC236}">
                  <a16:creationId xmlns:a16="http://schemas.microsoft.com/office/drawing/2014/main" id="{143BC099-A056-42DA-9F53-27069C0E910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3" name="Freeform: Shape 32">
              <a:extLst>
                <a:ext uri="{FF2B5EF4-FFF2-40B4-BE49-F238E27FC236}">
                  <a16:creationId xmlns:a16="http://schemas.microsoft.com/office/drawing/2014/main" id="{42B8C23E-608C-4981-A399-48E23E7525C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4" name="Freeform: Shape 33">
              <a:extLst>
                <a:ext uri="{FF2B5EF4-FFF2-40B4-BE49-F238E27FC236}">
                  <a16:creationId xmlns:a16="http://schemas.microsoft.com/office/drawing/2014/main" id="{FD903373-9B9B-454A-8CB4-E269AA113942}"/>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5" name="Freeform: Shape 34">
              <a:extLst>
                <a:ext uri="{FF2B5EF4-FFF2-40B4-BE49-F238E27FC236}">
                  <a16:creationId xmlns:a16="http://schemas.microsoft.com/office/drawing/2014/main" id="{72F0A2CF-6C4D-4D84-9F0B-0C8B25E6F5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36" name="Freeform: Shape 35">
              <a:extLst>
                <a:ext uri="{FF2B5EF4-FFF2-40B4-BE49-F238E27FC236}">
                  <a16:creationId xmlns:a16="http://schemas.microsoft.com/office/drawing/2014/main" id="{C3A2E818-EF4F-458C-8F18-9578121D366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marL="0" marR="0" lvl="0" indent="0" algn="l"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a:ea typeface="Arial Unicode MS"/>
                <a:cs typeface="+mn-cs"/>
              </a:endParaRPr>
            </a:p>
          </p:txBody>
        </p:sp>
        <p:grpSp>
          <p:nvGrpSpPr>
            <p:cNvPr id="37" name="Group 36">
              <a:extLst>
                <a:ext uri="{FF2B5EF4-FFF2-40B4-BE49-F238E27FC236}">
                  <a16:creationId xmlns:a16="http://schemas.microsoft.com/office/drawing/2014/main" id="{63C6B529-B489-4639-A7B2-5AA9180E9729}"/>
                </a:ext>
              </a:extLst>
            </p:cNvPr>
            <p:cNvGrpSpPr/>
            <p:nvPr/>
          </p:nvGrpSpPr>
          <p:grpSpPr>
            <a:xfrm>
              <a:off x="5370712" y="5206368"/>
              <a:ext cx="4572000" cy="149296"/>
              <a:chOff x="5370712" y="5206368"/>
              <a:chExt cx="4572000" cy="149296"/>
            </a:xfrm>
          </p:grpSpPr>
          <p:sp>
            <p:nvSpPr>
              <p:cNvPr id="44" name="Rectangle 43">
                <a:extLst>
                  <a:ext uri="{FF2B5EF4-FFF2-40B4-BE49-F238E27FC236}">
                    <a16:creationId xmlns:a16="http://schemas.microsoft.com/office/drawing/2014/main" id="{4F3DA74A-1C4B-4138-A563-129A39FD9B7F}"/>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5" name="Rectangle 44">
                <a:extLst>
                  <a:ext uri="{FF2B5EF4-FFF2-40B4-BE49-F238E27FC236}">
                    <a16:creationId xmlns:a16="http://schemas.microsoft.com/office/drawing/2014/main" id="{E22AAAA6-2F39-4DD6-8134-716B9CF62E97}"/>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6" name="Rectangle 45">
                <a:extLst>
                  <a:ext uri="{FF2B5EF4-FFF2-40B4-BE49-F238E27FC236}">
                    <a16:creationId xmlns:a16="http://schemas.microsoft.com/office/drawing/2014/main" id="{BE744CD6-14E4-479D-8F9D-0DF957DAAD2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7" name="Rectangle 46">
                <a:extLst>
                  <a:ext uri="{FF2B5EF4-FFF2-40B4-BE49-F238E27FC236}">
                    <a16:creationId xmlns:a16="http://schemas.microsoft.com/office/drawing/2014/main" id="{531A40E9-999D-4DB7-A1CE-6B1F19EA0EF4}"/>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grpSp>
        <p:grpSp>
          <p:nvGrpSpPr>
            <p:cNvPr id="38" name="Group 37">
              <a:extLst>
                <a:ext uri="{FF2B5EF4-FFF2-40B4-BE49-F238E27FC236}">
                  <a16:creationId xmlns:a16="http://schemas.microsoft.com/office/drawing/2014/main" id="{68C9FECB-7A52-4CDC-994B-69A5B24ABCE8}"/>
                </a:ext>
              </a:extLst>
            </p:cNvPr>
            <p:cNvGrpSpPr/>
            <p:nvPr/>
          </p:nvGrpSpPr>
          <p:grpSpPr>
            <a:xfrm>
              <a:off x="7661590" y="1698465"/>
              <a:ext cx="114873" cy="114873"/>
              <a:chOff x="7627525" y="1132589"/>
              <a:chExt cx="234846" cy="234846"/>
            </a:xfrm>
          </p:grpSpPr>
          <p:sp>
            <p:nvSpPr>
              <p:cNvPr id="41" name="Oval 40">
                <a:extLst>
                  <a:ext uri="{FF2B5EF4-FFF2-40B4-BE49-F238E27FC236}">
                    <a16:creationId xmlns:a16="http://schemas.microsoft.com/office/drawing/2014/main" id="{A6AAC56F-62D7-45DE-87B5-B9D9F6A9BFCE}"/>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2" name="Oval 41">
                <a:extLst>
                  <a:ext uri="{FF2B5EF4-FFF2-40B4-BE49-F238E27FC236}">
                    <a16:creationId xmlns:a16="http://schemas.microsoft.com/office/drawing/2014/main" id="{E075BA51-0F2B-4136-85AE-6668752886FD}"/>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3" name="Oval 42">
                <a:extLst>
                  <a:ext uri="{FF2B5EF4-FFF2-40B4-BE49-F238E27FC236}">
                    <a16:creationId xmlns:a16="http://schemas.microsoft.com/office/drawing/2014/main" id="{2599569D-ABEC-4CDC-8AEC-FB8A512A7CB6}"/>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grpSp>
        <p:sp>
          <p:nvSpPr>
            <p:cNvPr id="39" name="Rectangle: Rounded Corners 38">
              <a:extLst>
                <a:ext uri="{FF2B5EF4-FFF2-40B4-BE49-F238E27FC236}">
                  <a16:creationId xmlns:a16="http://schemas.microsoft.com/office/drawing/2014/main" id="{FFF08BBD-F12B-4D72-905D-82425437657C}"/>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40" name="Oval 39">
              <a:extLst>
                <a:ext uri="{FF2B5EF4-FFF2-40B4-BE49-F238E27FC236}">
                  <a16:creationId xmlns:a16="http://schemas.microsoft.com/office/drawing/2014/main" id="{B37A376A-6189-420B-8C13-3900F127BE7C}"/>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1214763" y="2098754"/>
            <a:ext cx="3105667" cy="1959176"/>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98279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a16="http://schemas.microsoft.com/office/drawing/2014/main" id="{6FE311F5-A9A3-4147-874B-14B212E901EC}"/>
              </a:ext>
            </a:extLst>
          </p:cNvPr>
          <p:cNvSpPr>
            <a:spLocks noGrp="1"/>
          </p:cNvSpPr>
          <p:nvPr>
            <p:ph type="pic" idx="11" hasCustomPrompt="1"/>
          </p:nvPr>
        </p:nvSpPr>
        <p:spPr>
          <a:xfrm>
            <a:off x="4940536" y="2682783"/>
            <a:ext cx="2325405" cy="2325405"/>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4940536" y="153016"/>
            <a:ext cx="2325405" cy="2325405"/>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52" name="Picture Placeholder 19">
            <a:extLst>
              <a:ext uri="{FF2B5EF4-FFF2-40B4-BE49-F238E27FC236}">
                <a16:creationId xmlns:a16="http://schemas.microsoft.com/office/drawing/2014/main" id="{90C4F28F-E0C5-4C6F-9778-5071266AA6DB}"/>
              </a:ext>
            </a:extLst>
          </p:cNvPr>
          <p:cNvSpPr>
            <a:spLocks noGrp="1"/>
          </p:cNvSpPr>
          <p:nvPr>
            <p:ph type="pic" idx="13" hasCustomPrompt="1"/>
          </p:nvPr>
        </p:nvSpPr>
        <p:spPr>
          <a:xfrm>
            <a:off x="6315561" y="1417900"/>
            <a:ext cx="2325406" cy="2325405"/>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479764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4860477" y="1073638"/>
            <a:ext cx="2996225" cy="2996225"/>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6639160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0" y="0"/>
            <a:ext cx="9144000" cy="5143500"/>
          </a:xfrm>
          <a:prstGeom prst="rect">
            <a:avLst/>
          </a:pr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3370031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9254204-7576-4E7F-BCC2-47087CDF8998}"/>
              </a:ext>
            </a:extLst>
          </p:cNvPr>
          <p:cNvSpPr/>
          <p:nvPr/>
        </p:nvSpPr>
        <p:spPr>
          <a:xfrm rot="1200000">
            <a:off x="-233890" y="-141951"/>
            <a:ext cx="535618" cy="1669938"/>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2" name="Text Placeholder 9"/>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4497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3772981"/>
            <a:ext cx="8838488" cy="1185937"/>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black"/>
                  </a:solidFill>
                  <a:effectLst/>
                  <a:uLnTx/>
                  <a:uFillTx/>
                  <a:latin typeface="Arial"/>
                  <a:ea typeface="Arial Unicode MS"/>
                  <a:cs typeface="+mn-cs"/>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5"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a:ea typeface="Arial Unicode MS"/>
                  <a:cs typeface="+mn-cs"/>
                </a:endParaRPr>
              </a:p>
            </p:txBody>
          </p:sp>
        </p:grpSp>
      </p:grpSp>
    </p:spTree>
    <p:extLst>
      <p:ext uri="{BB962C8B-B14F-4D97-AF65-F5344CB8AC3E}">
        <p14:creationId xmlns:p14="http://schemas.microsoft.com/office/powerpoint/2010/main" val="252669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995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240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925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10532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6215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0649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5455"/>
        <p:cNvGrpSpPr/>
        <p:nvPr/>
      </p:nvGrpSpPr>
      <p:grpSpPr>
        <a:xfrm>
          <a:off x="0" y="0"/>
          <a:ext cx="0" cy="0"/>
          <a:chOff x="0" y="0"/>
          <a:chExt cx="0" cy="0"/>
        </a:xfrm>
      </p:grpSpPr>
      <p:sp>
        <p:nvSpPr>
          <p:cNvPr id="5457" name="Google Shape;5457;p52"/>
          <p:cNvSpPr txBox="1"/>
          <p:nvPr/>
        </p:nvSpPr>
        <p:spPr>
          <a:xfrm>
            <a:off x="867109" y="2053635"/>
            <a:ext cx="6931800" cy="928555"/>
          </a:xfrm>
          <a:prstGeom prst="rect">
            <a:avLst/>
          </a:prstGeom>
          <a:noFill/>
          <a:ln>
            <a:noFill/>
          </a:ln>
        </p:spPr>
        <p:txBody>
          <a:bodyPr spcFirstLastPara="1" wrap="square" lIns="0" tIns="0" rIns="0" bIns="0" anchor="t" anchorCtr="0">
            <a:noAutofit/>
          </a:bodyPr>
          <a:lstStyle/>
          <a:p>
            <a:pPr lvl="0" algn="ctr"/>
            <a:r>
              <a:rPr lang="en-US" sz="2400" b="1" dirty="0">
                <a:solidFill>
                  <a:srgbClr val="434343"/>
                </a:solidFill>
                <a:latin typeface="Century Gothic" panose="020B0502020202020204" pitchFamily="34" charset="0"/>
                <a:ea typeface="Montserrat"/>
                <a:cs typeface="Montserrat"/>
                <a:sym typeface="Montserrat"/>
              </a:rPr>
              <a:t>WHY INVEST AND CARRY OUT BUSINESS IN UGANDA </a:t>
            </a:r>
          </a:p>
          <a:p>
            <a:pPr lvl="0" algn="ctr"/>
            <a:endParaRPr lang="en-US" sz="2400" b="1" dirty="0">
              <a:solidFill>
                <a:srgbClr val="434343"/>
              </a:solidFill>
              <a:latin typeface="Century Gothic" panose="020B0502020202020204" pitchFamily="34" charset="0"/>
              <a:ea typeface="Montserrat"/>
              <a:cs typeface="Montserrat"/>
              <a:sym typeface="Montserrat"/>
            </a:endParaRPr>
          </a:p>
          <a:p>
            <a:pPr lvl="0" algn="ctr"/>
            <a:endParaRPr lang="en-US" sz="2400" b="1" dirty="0">
              <a:solidFill>
                <a:srgbClr val="434343"/>
              </a:solidFill>
              <a:latin typeface="Century Gothic" panose="020B0502020202020204" pitchFamily="34" charset="0"/>
              <a:ea typeface="Montserrat"/>
              <a:cs typeface="Montserrat"/>
              <a:sym typeface="Montserrat"/>
            </a:endParaRPr>
          </a:p>
          <a:p>
            <a:pPr lvl="0" algn="ctr"/>
            <a:endParaRPr lang="en-US" sz="2400" b="1" dirty="0">
              <a:solidFill>
                <a:srgbClr val="434343"/>
              </a:solidFill>
              <a:latin typeface="Century Gothic" panose="020B0502020202020204" pitchFamily="34" charset="0"/>
              <a:ea typeface="Montserrat"/>
              <a:cs typeface="Montserrat"/>
              <a:sym typeface="Montserrat"/>
            </a:endParaRPr>
          </a:p>
          <a:p>
            <a:pPr lvl="0" algn="ctr"/>
            <a:r>
              <a:rPr lang="en-US" sz="2400" b="1" dirty="0">
                <a:solidFill>
                  <a:srgbClr val="434343"/>
                </a:solidFill>
                <a:latin typeface="Century Gothic" panose="020B0502020202020204" pitchFamily="34" charset="0"/>
                <a:ea typeface="Montserrat"/>
                <a:cs typeface="Montserrat"/>
                <a:sym typeface="Montserrat"/>
              </a:rPr>
              <a:t>AG. SECRETARY GENERAL UNCCI </a:t>
            </a:r>
          </a:p>
          <a:p>
            <a:pPr lvl="0" algn="ctr"/>
            <a:r>
              <a:rPr lang="en-US" sz="2400" b="1" dirty="0">
                <a:solidFill>
                  <a:srgbClr val="434343"/>
                </a:solidFill>
                <a:latin typeface="Century Gothic" panose="020B0502020202020204" pitchFamily="34" charset="0"/>
                <a:ea typeface="Montserrat"/>
                <a:cs typeface="Montserrat"/>
                <a:sym typeface="Montserrat"/>
              </a:rPr>
              <a:t>OWOMUGISHA BLESSING IMMACULATE </a:t>
            </a:r>
            <a:endParaRPr sz="2400" b="1" dirty="0">
              <a:solidFill>
                <a:srgbClr val="434343"/>
              </a:solidFill>
              <a:latin typeface="Century Gothic" panose="020B0502020202020204" pitchFamily="34" charset="0"/>
              <a:ea typeface="Montserrat"/>
              <a:cs typeface="Montserrat"/>
              <a:sym typeface="Montserrat"/>
            </a:endParaRPr>
          </a:p>
        </p:txBody>
      </p:sp>
      <p:pic>
        <p:nvPicPr>
          <p:cNvPr id="2" name="Picture 1">
            <a:extLst>
              <a:ext uri="{FF2B5EF4-FFF2-40B4-BE49-F238E27FC236}">
                <a16:creationId xmlns:a16="http://schemas.microsoft.com/office/drawing/2014/main" id="{655788A8-67FF-451F-A133-817E0DFDAFA1}"/>
              </a:ext>
            </a:extLst>
          </p:cNvPr>
          <p:cNvPicPr>
            <a:picLocks noChangeAspect="1"/>
          </p:cNvPicPr>
          <p:nvPr/>
        </p:nvPicPr>
        <p:blipFill>
          <a:blip r:embed="rId3"/>
          <a:stretch>
            <a:fillRect/>
          </a:stretch>
        </p:blipFill>
        <p:spPr>
          <a:xfrm>
            <a:off x="7522323" y="0"/>
            <a:ext cx="1621677" cy="14448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38" name="Google Shape;1738;p2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Right Arrow 1"/>
          <p:cNvSpPr/>
          <p:nvPr/>
        </p:nvSpPr>
        <p:spPr>
          <a:xfrm>
            <a:off x="264918" y="68368"/>
            <a:ext cx="3751604" cy="860647"/>
          </a:xfrm>
          <a:prstGeom prst="rightArrow">
            <a:avLst>
              <a:gd name="adj1" fmla="val 5595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lnSpc>
                <a:spcPct val="107000"/>
              </a:lnSpc>
            </a:pPr>
            <a:r>
              <a:rPr lang="en-US" dirty="0">
                <a:latin typeface="Bookman Old Style" panose="02050604050505020204" pitchFamily="18" charset="0"/>
                <a:ea typeface="Calibri" panose="020F0502020204030204" pitchFamily="34" charset="0"/>
                <a:cs typeface="Times New Roman" panose="02020603050405020304" pitchFamily="18" charset="0"/>
              </a:rPr>
              <a:t> </a:t>
            </a:r>
            <a:r>
              <a:rPr lang="en-US" b="1" dirty="0">
                <a:latin typeface="Century Gothic" panose="020B0502020202020204" pitchFamily="34" charset="0"/>
                <a:ea typeface="Calibri" panose="020F0502020204030204" pitchFamily="34" charset="0"/>
                <a:cs typeface="Times New Roman" panose="02020603050405020304" pitchFamily="18" charset="0"/>
              </a:rPr>
              <a:t>THE POPULATION OF UGANDA </a:t>
            </a:r>
          </a:p>
        </p:txBody>
      </p:sp>
      <p:sp>
        <p:nvSpPr>
          <p:cNvPr id="3" name="Text Placeholder 2"/>
          <p:cNvSpPr>
            <a:spLocks noGrp="1"/>
          </p:cNvSpPr>
          <p:nvPr>
            <p:ph type="body" idx="1"/>
          </p:nvPr>
        </p:nvSpPr>
        <p:spPr>
          <a:xfrm>
            <a:off x="166262" y="1696997"/>
            <a:ext cx="2862841" cy="1370943"/>
          </a:xfrm>
        </p:spPr>
        <p:txBody>
          <a:bodyPr/>
          <a:lstStyle/>
          <a:p>
            <a:pPr marL="0" lvl="0" indent="0" algn="just">
              <a:lnSpc>
                <a:spcPct val="107000"/>
              </a:lnSpc>
              <a:spcBef>
                <a:spcPts val="0"/>
              </a:spcBef>
              <a:buNone/>
            </a:pPr>
            <a:r>
              <a:rPr lang="en-US" sz="1100" b="1" dirty="0">
                <a:latin typeface="Century Gothic" panose="020B0502020202020204" pitchFamily="34" charset="0"/>
                <a:ea typeface="Calibri" panose="020F0502020204030204" pitchFamily="34" charset="0"/>
                <a:cs typeface="Times New Roman" panose="02020603050405020304" pitchFamily="18" charset="0"/>
              </a:rPr>
              <a:t>Uganda has one of the youngest world people in World that accounts for approximately 41.6 million people. Over 75% of this population are young people between the age of 18 to 35 years. </a:t>
            </a:r>
          </a:p>
          <a:p>
            <a:pPr marL="0" lvl="0" indent="0" algn="just">
              <a:lnSpc>
                <a:spcPct val="107000"/>
              </a:lnSpc>
              <a:spcBef>
                <a:spcPts val="0"/>
              </a:spcBef>
              <a:buNone/>
            </a:pPr>
            <a:endParaRPr lang="en-US" sz="1100" b="1" dirty="0">
              <a:latin typeface="Century Gothic" panose="020B0502020202020204" pitchFamily="34" charset="0"/>
              <a:ea typeface="Calibri" panose="020F0502020204030204" pitchFamily="34" charset="0"/>
              <a:cs typeface="Times New Roman" panose="02020603050405020304" pitchFamily="18" charset="0"/>
            </a:endParaRPr>
          </a:p>
          <a:p>
            <a:pPr marL="0" lvl="0" indent="0" algn="just">
              <a:lnSpc>
                <a:spcPct val="107000"/>
              </a:lnSpc>
              <a:spcBef>
                <a:spcPts val="0"/>
              </a:spcBef>
              <a:buNone/>
            </a:pPr>
            <a:endParaRPr lang="en-US" sz="1100" b="1" dirty="0">
              <a:latin typeface="Century Gothic" panose="020B0502020202020204" pitchFamily="34" charset="0"/>
              <a:ea typeface="Calibri" panose="020F0502020204030204" pitchFamily="34" charset="0"/>
              <a:cs typeface="Times New Roman" panose="02020603050405020304" pitchFamily="18" charset="0"/>
            </a:endParaRPr>
          </a:p>
          <a:p>
            <a:pPr marL="0" lvl="0" indent="0" algn="just">
              <a:lnSpc>
                <a:spcPct val="107000"/>
              </a:lnSpc>
              <a:spcBef>
                <a:spcPts val="0"/>
              </a:spcBef>
              <a:buNone/>
            </a:pPr>
            <a:r>
              <a:rPr lang="en-US" sz="1100" b="1" dirty="0">
                <a:latin typeface="Century Gothic" panose="020B0502020202020204" pitchFamily="34" charset="0"/>
                <a:ea typeface="Calibri" panose="020F0502020204030204" pitchFamily="34" charset="0"/>
                <a:cs typeface="Times New Roman" panose="02020603050405020304" pitchFamily="18" charset="0"/>
              </a:rPr>
              <a:t>This population is very beneficial to the growth and development of the business sector not only in Uganda but across Africa in the following ways </a:t>
            </a:r>
          </a:p>
          <a:p>
            <a:pPr marL="127000" indent="0" algn="just">
              <a:lnSpc>
                <a:spcPct val="107000"/>
              </a:lnSpc>
              <a:spcBef>
                <a:spcPts val="0"/>
              </a:spcBef>
              <a:buNone/>
            </a:pPr>
            <a:r>
              <a:rPr lang="en-US" sz="1100" b="1" dirty="0">
                <a:latin typeface="Century Gothic" panose="020B0502020202020204" pitchFamily="34" charset="0"/>
                <a:ea typeface="Calibri" panose="020F0502020204030204" pitchFamily="34" charset="0"/>
                <a:cs typeface="Times New Roman" panose="02020603050405020304" pitchFamily="18" charset="0"/>
              </a:rPr>
              <a:t> </a:t>
            </a:r>
          </a:p>
          <a:p>
            <a:pPr marL="0" lvl="0" indent="0" algn="just">
              <a:lnSpc>
                <a:spcPct val="107000"/>
              </a:lnSpc>
              <a:spcBef>
                <a:spcPts val="0"/>
              </a:spcBef>
              <a:spcAft>
                <a:spcPts val="800"/>
              </a:spcAft>
              <a:buNone/>
            </a:pPr>
            <a:r>
              <a:rPr lang="en-US" sz="1100" b="1" dirty="0">
                <a:latin typeface="Century Gothic" panose="020B0502020202020204" pitchFamily="34" charset="0"/>
                <a:ea typeface="Calibri" panose="020F0502020204030204" pitchFamily="34" charset="0"/>
                <a:cs typeface="Times New Roman" panose="02020603050405020304" pitchFamily="18" charset="0"/>
              </a:rPr>
              <a:t>.</a:t>
            </a:r>
          </a:p>
          <a:p>
            <a:endParaRPr lang="en-US" dirty="0"/>
          </a:p>
        </p:txBody>
      </p:sp>
      <p:sp>
        <p:nvSpPr>
          <p:cNvPr id="5" name="Text Placeholder 4"/>
          <p:cNvSpPr>
            <a:spLocks noGrp="1"/>
          </p:cNvSpPr>
          <p:nvPr>
            <p:ph type="body" idx="2"/>
          </p:nvPr>
        </p:nvSpPr>
        <p:spPr>
          <a:xfrm>
            <a:off x="3140961" y="1653611"/>
            <a:ext cx="2602074" cy="2828657"/>
          </a:xfrm>
        </p:spPr>
        <p:txBody>
          <a:bodyPr/>
          <a:lstStyle/>
          <a:p>
            <a: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Provision of skilled, trained,  educated and affordable labor </a:t>
            </a:r>
            <a:r>
              <a:rPr lang="en-US" sz="1100" b="1" dirty="0">
                <a:solidFill>
                  <a:srgbClr val="3A3F50"/>
                </a:solidFill>
                <a:latin typeface="Century Gothic" panose="020B0502020202020204" pitchFamily="34" charset="0"/>
                <a:ea typeface="Calibri" panose="020F0502020204030204" pitchFamily="34" charset="0"/>
                <a:cs typeface="Times New Roman" panose="02020603050405020304" pitchFamily="18" charset="0"/>
              </a:rPr>
              <a:t>for the investor s in factories, industries, Agricultural Implementation, mining among others.  </a:t>
            </a:r>
          </a:p>
          <a:p>
            <a:pPr marL="127000" indent="0">
              <a:buNone/>
            </a:pPr>
            <a:endParaRPr lang="en-US" sz="1100" b="1" dirty="0">
              <a:solidFill>
                <a:srgbClr val="3A3F50"/>
              </a:solidFill>
              <a:latin typeface="Century Gothic" panose="020B0502020202020204" pitchFamily="34" charset="0"/>
              <a:cs typeface="Times New Roman" panose="02020603050405020304" pitchFamily="18" charset="0"/>
            </a:endParaRPr>
          </a:p>
          <a:p>
            <a:r>
              <a:rPr lang="en-US" sz="1100" b="1" dirty="0">
                <a:solidFill>
                  <a:srgbClr val="FF0000"/>
                </a:solidFill>
                <a:latin typeface="Century Gothic" panose="020B0502020202020204" pitchFamily="34" charset="0"/>
                <a:cs typeface="Times New Roman" panose="02020603050405020304" pitchFamily="18" charset="0"/>
              </a:rPr>
              <a:t>Provision of ready market </a:t>
            </a:r>
            <a:r>
              <a:rPr lang="en-US" sz="1100" b="1" dirty="0">
                <a:solidFill>
                  <a:srgbClr val="3A3F50"/>
                </a:solidFill>
                <a:latin typeface="Century Gothic" panose="020B0502020202020204" pitchFamily="34" charset="0"/>
                <a:cs typeface="Times New Roman" panose="02020603050405020304" pitchFamily="18" charset="0"/>
              </a:rPr>
              <a:t>for the produced goods across Africa</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035" y="1363711"/>
            <a:ext cx="3362890" cy="2474665"/>
          </a:xfrm>
          <a:prstGeom prst="rect">
            <a:avLst/>
          </a:prstGeom>
        </p:spPr>
      </p:pic>
      <p:pic>
        <p:nvPicPr>
          <p:cNvPr id="4" name="Picture 3">
            <a:extLst>
              <a:ext uri="{FF2B5EF4-FFF2-40B4-BE49-F238E27FC236}">
                <a16:creationId xmlns:a16="http://schemas.microsoft.com/office/drawing/2014/main" id="{3E9B94C4-6C17-4F3C-BB25-AF705512CC0B}"/>
              </a:ext>
            </a:extLst>
          </p:cNvPr>
          <p:cNvPicPr>
            <a:picLocks noChangeAspect="1"/>
          </p:cNvPicPr>
          <p:nvPr/>
        </p:nvPicPr>
        <p:blipFill>
          <a:blip r:embed="rId4"/>
          <a:stretch>
            <a:fillRect/>
          </a:stretch>
        </p:blipFill>
        <p:spPr>
          <a:xfrm>
            <a:off x="7866184" y="-2620"/>
            <a:ext cx="1277815" cy="11756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72" name="Google Shape;1172;p27"/>
          <p:cNvSpPr txBox="1">
            <a:spLocks noGrp="1"/>
          </p:cNvSpPr>
          <p:nvPr>
            <p:ph type="ctrTitle" idx="4294967295"/>
          </p:nvPr>
        </p:nvSpPr>
        <p:spPr>
          <a:xfrm>
            <a:off x="266700" y="901580"/>
            <a:ext cx="4476215" cy="1016950"/>
          </a:xfrm>
          <a:prstGeom prst="rect">
            <a:avLst/>
          </a:prstGeom>
        </p:spPr>
        <p:txBody>
          <a:bodyPr spcFirstLastPara="1" wrap="square" lIns="0" tIns="0" rIns="0" bIns="0" anchor="t" anchorCtr="0">
            <a:noAutofit/>
          </a:bodyPr>
          <a:lstStyle/>
          <a:p>
            <a:pPr marL="171450" lvl="0" indent="-171450" algn="just">
              <a:lnSpc>
                <a:spcPct val="107000"/>
              </a:lnSpc>
              <a:spcAft>
                <a:spcPts val="800"/>
              </a:spcAft>
              <a:buFont typeface="Wingdings" panose="05000000000000000000" pitchFamily="2" charset="2"/>
              <a:buChar char="v"/>
            </a:pPr>
            <a:r>
              <a:rPr lang="en-US" sz="1100" b="1" dirty="0">
                <a:latin typeface="Century Gothic" panose="020B0502020202020204" pitchFamily="34" charset="0"/>
                <a:ea typeface="Calibri" panose="020F0502020204030204" pitchFamily="34" charset="0"/>
                <a:cs typeface="Times New Roman" panose="02020603050405020304" pitchFamily="18" charset="0"/>
              </a:rPr>
              <a:t>Uganda is covered by over 37,000 SQ.KM of fresh water bodies that harbor  rare species and exuberant flora. </a:t>
            </a:r>
            <a: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L. Victoria is one of the largest water bodies and R. Nile the longest. </a:t>
            </a:r>
            <a:b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br>
            <a: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The Water bodies are very beneficial for tourism, fishing activities and also as mode of  </a:t>
            </a:r>
            <a:b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br>
            <a: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transport. These fresh water bodies connect Uganda to very many surrounding African countries that make inter-country  trade very conducive </a:t>
            </a:r>
            <a:b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br>
            <a:br>
              <a:rPr lang="en-US" sz="1100" b="1" dirty="0">
                <a:latin typeface="Century Gothic" panose="020B0502020202020204" pitchFamily="34" charset="0"/>
                <a:ea typeface="Calibri" panose="020F0502020204030204" pitchFamily="34" charset="0"/>
                <a:cs typeface="Times New Roman" panose="02020603050405020304" pitchFamily="18" charset="0"/>
              </a:rPr>
            </a:br>
            <a:endParaRPr lang="en-US" sz="1100" b="1"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1173" name="Google Shape;1173;p27"/>
          <p:cNvSpPr txBox="1">
            <a:spLocks noGrp="1"/>
          </p:cNvSpPr>
          <p:nvPr>
            <p:ph type="subTitle" idx="4294967295"/>
          </p:nvPr>
        </p:nvSpPr>
        <p:spPr>
          <a:xfrm>
            <a:off x="122469" y="2503918"/>
            <a:ext cx="4492260" cy="1488497"/>
          </a:xfrm>
          <a:prstGeom prst="rect">
            <a:avLst/>
          </a:prstGeom>
        </p:spPr>
        <p:txBody>
          <a:bodyPr spcFirstLastPara="1" wrap="square" lIns="0" tIns="0" rIns="0" bIns="0" anchor="t" anchorCtr="0">
            <a:noAutofit/>
          </a:bodyPr>
          <a:lstStyle/>
          <a:p>
            <a:pPr marL="171450" lvl="0" indent="-171450" algn="just">
              <a:lnSpc>
                <a:spcPct val="107000"/>
              </a:lnSpc>
              <a:spcBef>
                <a:spcPts val="0"/>
              </a:spcBef>
              <a:spcAft>
                <a:spcPts val="800"/>
              </a:spcAft>
              <a:buFont typeface="Wingdings" panose="05000000000000000000" pitchFamily="2" charset="2"/>
              <a:buChar char="v"/>
            </a:pPr>
            <a:r>
              <a:rPr lang="en-US" sz="1100" b="1" dirty="0">
                <a:latin typeface="Century Gothic" panose="020B0502020202020204" pitchFamily="34" charset="0"/>
                <a:ea typeface="Calibri" panose="020F0502020204030204" pitchFamily="34" charset="0"/>
                <a:cs typeface="Times New Roman" panose="02020603050405020304" pitchFamily="18" charset="0"/>
              </a:rPr>
              <a:t>In additional, its gifted with gorillas, chimpanzees and big five of lions, leopards, elephants, rhinos and buffalo to zebras, giraffes and hippos. Remarkably, it is a home to 11 per cent of the world’s known bird species. </a:t>
            </a:r>
          </a:p>
          <a:p>
            <a:pPr marL="171450" lvl="0" indent="-171450" algn="just">
              <a:lnSpc>
                <a:spcPct val="107000"/>
              </a:lnSpc>
              <a:spcBef>
                <a:spcPts val="0"/>
              </a:spcBef>
              <a:spcAft>
                <a:spcPts val="800"/>
              </a:spcAft>
              <a:buFont typeface="Wingdings" panose="05000000000000000000" pitchFamily="2" charset="2"/>
              <a:buChar char="v"/>
            </a:pPr>
            <a:r>
              <a:rPr lang="en-US" sz="1100" b="1" dirty="0">
                <a:latin typeface="Century Gothic" panose="020B0502020202020204" pitchFamily="34" charset="0"/>
                <a:ea typeface="Calibri" panose="020F0502020204030204" pitchFamily="34" charset="0"/>
                <a:cs typeface="Times New Roman" panose="02020603050405020304" pitchFamily="18" charset="0"/>
              </a:rPr>
              <a:t>Uganda is the Bridge that leverages the trade of almost all the African Countries and presents a very unique opportunity for the investors to be a part of the growth and business development and access to Africa</a:t>
            </a:r>
          </a:p>
        </p:txBody>
      </p:sp>
      <p:sp>
        <p:nvSpPr>
          <p:cNvPr id="1174" name="Google Shape;1174;p2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11</a:t>
            </a:fld>
            <a:endParaRPr/>
          </a:p>
        </p:txBody>
      </p:sp>
      <p:sp>
        <p:nvSpPr>
          <p:cNvPr id="2" name="Right Arrow 1"/>
          <p:cNvSpPr/>
          <p:nvPr/>
        </p:nvSpPr>
        <p:spPr>
          <a:xfrm>
            <a:off x="266701" y="142875"/>
            <a:ext cx="4476215" cy="680441"/>
          </a:xfrm>
          <a:prstGeom prst="rightArrow">
            <a:avLst>
              <a:gd name="adj1" fmla="val 9479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spcAft>
                <a:spcPts val="800"/>
              </a:spcAft>
            </a:pPr>
            <a:r>
              <a:rPr lang="en-US" b="1" dirty="0">
                <a:latin typeface="Century Gothic" panose="020B0502020202020204" pitchFamily="34" charset="0"/>
                <a:ea typeface="Calibri" panose="020F0502020204030204" pitchFamily="34" charset="0"/>
                <a:cs typeface="Times New Roman" panose="02020603050405020304" pitchFamily="18" charset="0"/>
              </a:rPr>
              <a:t>THE PEARL OF AFRICA IN LINE WITH TOURISM AND LAND SCAPE</a:t>
            </a:r>
            <a:endParaRPr lang="en-US"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32" name="Picture 531"/>
          <p:cNvPicPr/>
          <p:nvPr/>
        </p:nvPicPr>
        <p:blipFill>
          <a:blip r:embed="rId3">
            <a:extLst>
              <a:ext uri="{28A0092B-C50C-407E-A947-70E740481C1C}">
                <a14:useLocalDpi xmlns:a14="http://schemas.microsoft.com/office/drawing/2010/main" val="0"/>
              </a:ext>
            </a:extLst>
          </a:blip>
          <a:srcRect/>
          <a:stretch>
            <a:fillRect/>
          </a:stretch>
        </p:blipFill>
        <p:spPr bwMode="auto">
          <a:xfrm>
            <a:off x="7945204" y="12591"/>
            <a:ext cx="1198795" cy="1039859"/>
          </a:xfrm>
          <a:prstGeom prst="rect">
            <a:avLst/>
          </a:prstGeom>
          <a:no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5038" y="1410055"/>
            <a:ext cx="3730888" cy="2879933"/>
          </a:xfrm>
          <a:prstGeom prst="rect">
            <a:avLst/>
          </a:prstGeom>
        </p:spPr>
      </p:pic>
      <p:pic>
        <p:nvPicPr>
          <p:cNvPr id="3" name="Picture 2">
            <a:extLst>
              <a:ext uri="{FF2B5EF4-FFF2-40B4-BE49-F238E27FC236}">
                <a16:creationId xmlns:a16="http://schemas.microsoft.com/office/drawing/2014/main" id="{A1140890-DC55-49EA-9C87-28AC896EF7D8}"/>
              </a:ext>
            </a:extLst>
          </p:cNvPr>
          <p:cNvPicPr>
            <a:picLocks noChangeAspect="1"/>
          </p:cNvPicPr>
          <p:nvPr/>
        </p:nvPicPr>
        <p:blipFill>
          <a:blip r:embed="rId5"/>
          <a:stretch>
            <a:fillRect/>
          </a:stretch>
        </p:blipFill>
        <p:spPr>
          <a:xfrm>
            <a:off x="7762481" y="0"/>
            <a:ext cx="1390008" cy="11583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2"/>
        <p:cNvGrpSpPr/>
        <p:nvPr/>
      </p:nvGrpSpPr>
      <p:grpSpPr>
        <a:xfrm>
          <a:off x="0" y="0"/>
          <a:ext cx="0" cy="0"/>
          <a:chOff x="0" y="0"/>
          <a:chExt cx="0" cy="0"/>
        </a:xfrm>
      </p:grpSpPr>
      <p:sp>
        <p:nvSpPr>
          <p:cNvPr id="2334" name="Google Shape;2334;p4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12</a:t>
            </a:fld>
            <a:endParaRPr/>
          </a:p>
        </p:txBody>
      </p:sp>
      <p:sp>
        <p:nvSpPr>
          <p:cNvPr id="2335" name="Google Shape;2335;p41"/>
          <p:cNvSpPr/>
          <p:nvPr/>
        </p:nvSpPr>
        <p:spPr>
          <a:xfrm>
            <a:off x="294436" y="1251756"/>
            <a:ext cx="4202910" cy="2358392"/>
          </a:xfrm>
          <a:prstGeom prst="rect">
            <a:avLst/>
          </a:prstGeom>
          <a:solidFill>
            <a:schemeClr val="lt2"/>
          </a:solidFill>
          <a:ln>
            <a:noFill/>
          </a:ln>
        </p:spPr>
        <p:txBody>
          <a:bodyPr spcFirstLastPara="1" wrap="square" lIns="91425" tIns="91425" rIns="1371600" bIns="91425" anchor="t" anchorCtr="0">
            <a:noAutofit/>
          </a:bodyPr>
          <a:lstStyle/>
          <a:p>
            <a:pPr lvl="0" algn="just">
              <a:lnSpc>
                <a:spcPct val="107000"/>
              </a:lnSpc>
              <a:spcAft>
                <a:spcPts val="800"/>
              </a:spcAft>
            </a:pPr>
            <a:r>
              <a:rPr lang="en-US" sz="1100" b="1" dirty="0">
                <a:latin typeface="Century Gothic" panose="020B0502020202020204" pitchFamily="34" charset="0"/>
                <a:ea typeface="Calibri" panose="020F0502020204030204" pitchFamily="34" charset="0"/>
                <a:cs typeface="Times New Roman" panose="02020603050405020304" pitchFamily="18" charset="0"/>
              </a:rPr>
              <a:t>Uganda is soon to join the club of oil-exporting nations, but the country’s leadership realizes that the long-term future lies in </a:t>
            </a:r>
            <a: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creating sustainable infrastructure to provide clean energy for generations to come</a:t>
            </a:r>
            <a:r>
              <a:rPr lang="en-US" sz="1100" b="1" dirty="0">
                <a:latin typeface="Century Gothic" panose="020B0502020202020204" pitchFamily="34" charset="0"/>
                <a:ea typeface="Calibri" panose="020F0502020204030204" pitchFamily="34" charset="0"/>
                <a:cs typeface="Times New Roman" panose="02020603050405020304" pitchFamily="18" charset="0"/>
              </a:rPr>
              <a:t>. Major new hydroelectricity projects are set to power the needs of a growing economy and bring the whole nation onto the grid.</a:t>
            </a:r>
          </a:p>
        </p:txBody>
      </p:sp>
      <p:sp>
        <p:nvSpPr>
          <p:cNvPr id="2336" name="Google Shape;2336;p41"/>
          <p:cNvSpPr/>
          <p:nvPr/>
        </p:nvSpPr>
        <p:spPr>
          <a:xfrm>
            <a:off x="4151607" y="1251756"/>
            <a:ext cx="4705460" cy="1950087"/>
          </a:xfrm>
          <a:prstGeom prst="rect">
            <a:avLst/>
          </a:prstGeom>
          <a:solidFill>
            <a:schemeClr val="lt2"/>
          </a:solidFill>
          <a:ln>
            <a:noFill/>
          </a:ln>
        </p:spPr>
        <p:txBody>
          <a:bodyPr spcFirstLastPara="1" wrap="square" lIns="1371600" tIns="91425" rIns="91425" bIns="91425" anchor="t" anchorCtr="0">
            <a:noAutofit/>
          </a:bodyPr>
          <a:lstStyle/>
          <a:p>
            <a:pPr lvl="0" algn="just">
              <a:lnSpc>
                <a:spcPct val="107000"/>
              </a:lnSpc>
              <a:spcAft>
                <a:spcPts val="800"/>
              </a:spcAft>
            </a:pPr>
            <a:r>
              <a:rPr lang="en-US" sz="1100" b="1" dirty="0">
                <a:latin typeface="Century Gothic" panose="020B0502020202020204" pitchFamily="34" charset="0"/>
                <a:ea typeface="Calibri" panose="020F0502020204030204" pitchFamily="34" charset="0"/>
                <a:cs typeface="Times New Roman" panose="02020603050405020304" pitchFamily="18" charset="0"/>
              </a:rPr>
              <a:t>The imminent switching on </a:t>
            </a:r>
            <a: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of two hydro plants in a country where more than 80 per cent of the energy generated comes from renewable sources and discovery of petroleum in the Lake Albert Rift Basin in northwestern Uganda</a:t>
            </a:r>
            <a:r>
              <a:rPr lang="en-US" sz="1100" b="1" dirty="0">
                <a:latin typeface="Century Gothic" panose="020B0502020202020204" pitchFamily="34" charset="0"/>
                <a:ea typeface="Calibri" panose="020F0502020204030204" pitchFamily="34" charset="0"/>
                <a:cs typeface="Times New Roman" panose="02020603050405020304" pitchFamily="18" charset="0"/>
              </a:rPr>
              <a:t>, and advanced plans to both export and refine </a:t>
            </a:r>
            <a: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crude oil has made Uganda outstanding and a target of many nations in line with Business Operations and create a lot of business opportunities.</a:t>
            </a:r>
          </a:p>
        </p:txBody>
      </p:sp>
      <p:sp>
        <p:nvSpPr>
          <p:cNvPr id="2337" name="Google Shape;2337;p41"/>
          <p:cNvSpPr/>
          <p:nvPr/>
        </p:nvSpPr>
        <p:spPr>
          <a:xfrm>
            <a:off x="313550" y="3176791"/>
            <a:ext cx="4094451" cy="1903346"/>
          </a:xfrm>
          <a:prstGeom prst="rect">
            <a:avLst/>
          </a:prstGeom>
          <a:solidFill>
            <a:schemeClr val="lt2"/>
          </a:solidFill>
          <a:ln>
            <a:noFill/>
          </a:ln>
        </p:spPr>
        <p:txBody>
          <a:bodyPr spcFirstLastPara="1" wrap="square" lIns="91425" tIns="91425" rIns="1371600" bIns="91425" anchor="b" anchorCtr="0">
            <a:noAutofit/>
          </a:bodyPr>
          <a:lstStyle/>
          <a:p>
            <a:pPr lvl="0" algn="just">
              <a:lnSpc>
                <a:spcPct val="107000"/>
              </a:lnSpc>
              <a:spcAft>
                <a:spcPts val="800"/>
              </a:spcAft>
            </a:pPr>
            <a:r>
              <a:rPr lang="en-US" sz="1100" b="1" dirty="0">
                <a:latin typeface="Century Gothic" panose="020B0502020202020204" pitchFamily="34" charset="0"/>
                <a:ea typeface="Calibri" panose="020F0502020204030204" pitchFamily="34" charset="0"/>
                <a:cs typeface="Times New Roman" panose="02020603050405020304" pitchFamily="18" charset="0"/>
              </a:rPr>
              <a:t>The 600-megawatt (MW) </a:t>
            </a:r>
            <a:r>
              <a:rPr lang="en-US" sz="1100" b="1" dirty="0" err="1">
                <a:latin typeface="Century Gothic" panose="020B0502020202020204" pitchFamily="34" charset="0"/>
                <a:ea typeface="Calibri" panose="020F0502020204030204" pitchFamily="34" charset="0"/>
                <a:cs typeface="Times New Roman" panose="02020603050405020304" pitchFamily="18" charset="0"/>
              </a:rPr>
              <a:t>Karuma</a:t>
            </a:r>
            <a:r>
              <a:rPr lang="en-US" sz="1100" b="1" dirty="0">
                <a:latin typeface="Century Gothic" panose="020B0502020202020204" pitchFamily="34" charset="0"/>
                <a:ea typeface="Calibri" panose="020F0502020204030204" pitchFamily="34" charset="0"/>
                <a:cs typeface="Times New Roman" panose="02020603050405020304" pitchFamily="18" charset="0"/>
              </a:rPr>
              <a:t> and 183MW </a:t>
            </a:r>
            <a:r>
              <a:rPr lang="en-US" sz="1100" b="1" dirty="0" err="1">
                <a:latin typeface="Century Gothic" panose="020B0502020202020204" pitchFamily="34" charset="0"/>
                <a:ea typeface="Calibri" panose="020F0502020204030204" pitchFamily="34" charset="0"/>
                <a:cs typeface="Times New Roman" panose="02020603050405020304" pitchFamily="18" charset="0"/>
              </a:rPr>
              <a:t>Isimba</a:t>
            </a:r>
            <a:r>
              <a:rPr lang="en-US" sz="1100" b="1" dirty="0">
                <a:latin typeface="Century Gothic" panose="020B0502020202020204" pitchFamily="34" charset="0"/>
                <a:ea typeface="Calibri" panose="020F0502020204030204" pitchFamily="34" charset="0"/>
                <a:cs typeface="Times New Roman" panose="02020603050405020304" pitchFamily="18" charset="0"/>
              </a:rPr>
              <a:t> hydroelectric facilities effectively double Uganda’s energy capacity at a stroke, allowing for increased rural electrification and boosting Uganda’s industrialization drive. The extra power helps keep costs low for manufacturers and other intensive energy users</a:t>
            </a:r>
          </a:p>
        </p:txBody>
      </p:sp>
      <p:sp>
        <p:nvSpPr>
          <p:cNvPr id="2338" name="Google Shape;2338;p41"/>
          <p:cNvSpPr/>
          <p:nvPr/>
        </p:nvSpPr>
        <p:spPr>
          <a:xfrm>
            <a:off x="4591731" y="2955433"/>
            <a:ext cx="4265336" cy="2047189"/>
          </a:xfrm>
          <a:prstGeom prst="rect">
            <a:avLst/>
          </a:prstGeom>
          <a:solidFill>
            <a:schemeClr val="lt2"/>
          </a:solidFill>
          <a:ln>
            <a:noFill/>
          </a:ln>
        </p:spPr>
        <p:txBody>
          <a:bodyPr spcFirstLastPara="1" wrap="square" lIns="1371600" tIns="91425" rIns="91425" bIns="91425" anchor="b" anchorCtr="0">
            <a:noAutofit/>
          </a:bodyPr>
          <a:lstStyle/>
          <a:p>
            <a:pPr lvl="0" algn="just">
              <a:lnSpc>
                <a:spcPct val="107000"/>
              </a:lnSpc>
              <a:spcAft>
                <a:spcPts val="800"/>
              </a:spcAft>
            </a:pPr>
            <a:r>
              <a:rPr lang="en-US" sz="1100" b="1" dirty="0">
                <a:latin typeface="Century Gothic" panose="020B0502020202020204" pitchFamily="34" charset="0"/>
                <a:ea typeface="Calibri" panose="020F0502020204030204" pitchFamily="34" charset="0"/>
                <a:cs typeface="Times New Roman" panose="02020603050405020304" pitchFamily="18" charset="0"/>
              </a:rPr>
              <a:t>Uganda is constructing the 1,445-kilometre East Africa Crude Oil Pipeline to the Tanzanian port of </a:t>
            </a:r>
            <a:r>
              <a:rPr lang="en-US" sz="1100" b="1" dirty="0" err="1">
                <a:latin typeface="Century Gothic" panose="020B0502020202020204" pitchFamily="34" charset="0"/>
                <a:ea typeface="Calibri" panose="020F0502020204030204" pitchFamily="34" charset="0"/>
                <a:cs typeface="Times New Roman" panose="02020603050405020304" pitchFamily="18" charset="0"/>
              </a:rPr>
              <a:t>Tanga</a:t>
            </a:r>
            <a:r>
              <a:rPr lang="en-US" sz="1100" b="1" dirty="0">
                <a:latin typeface="Century Gothic" panose="020B0502020202020204" pitchFamily="34" charset="0"/>
                <a:ea typeface="Calibri" panose="020F0502020204030204" pitchFamily="34" charset="0"/>
                <a:cs typeface="Times New Roman" panose="02020603050405020304" pitchFamily="18" charset="0"/>
              </a:rPr>
              <a:t>, the $3.5 billion pipeline has joined the Uganda National Oil Company, Tanzania Petroleum Development Corporation, China’s </a:t>
            </a:r>
            <a:r>
              <a:rPr lang="en-US" sz="1100" b="1" dirty="0" err="1">
                <a:latin typeface="Century Gothic" panose="020B0502020202020204" pitchFamily="34" charset="0"/>
                <a:ea typeface="Calibri" panose="020F0502020204030204" pitchFamily="34" charset="0"/>
                <a:cs typeface="Times New Roman" panose="02020603050405020304" pitchFamily="18" charset="0"/>
              </a:rPr>
              <a:t>CNOOC</a:t>
            </a:r>
            <a:r>
              <a:rPr lang="en-US" sz="1100" b="1" dirty="0">
                <a:latin typeface="Century Gothic" panose="020B0502020202020204" pitchFamily="34" charset="0"/>
                <a:ea typeface="Calibri" panose="020F0502020204030204" pitchFamily="34" charset="0"/>
                <a:cs typeface="Times New Roman" panose="02020603050405020304" pitchFamily="18" charset="0"/>
              </a:rPr>
              <a:t> Group, France’s Total and the UK’s Tullow Oil as investors.</a:t>
            </a:r>
          </a:p>
        </p:txBody>
      </p:sp>
      <p:sp>
        <p:nvSpPr>
          <p:cNvPr id="2339" name="Google Shape;2339;p41"/>
          <p:cNvSpPr/>
          <p:nvPr/>
        </p:nvSpPr>
        <p:spPr>
          <a:xfrm>
            <a:off x="3203071" y="1834690"/>
            <a:ext cx="2250749" cy="2241486"/>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1"/>
          <p:cNvSpPr/>
          <p:nvPr/>
        </p:nvSpPr>
        <p:spPr>
          <a:xfrm rot="5400000">
            <a:off x="3201713" y="1802207"/>
            <a:ext cx="2317965" cy="2417103"/>
          </a:xfrm>
          <a:prstGeom prst="pie">
            <a:avLst>
              <a:gd name="adj1" fmla="val 10784948"/>
              <a:gd name="adj2" fmla="val 162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1"/>
          <p:cNvSpPr/>
          <p:nvPr/>
        </p:nvSpPr>
        <p:spPr>
          <a:xfrm rot="10800000">
            <a:off x="3245563" y="1894434"/>
            <a:ext cx="2302642" cy="2272514"/>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1"/>
          <p:cNvSpPr/>
          <p:nvPr/>
        </p:nvSpPr>
        <p:spPr>
          <a:xfrm rot="-5400000">
            <a:off x="3262476" y="1898303"/>
            <a:ext cx="2241483" cy="2329974"/>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ight Arrow 1"/>
          <p:cNvSpPr/>
          <p:nvPr/>
        </p:nvSpPr>
        <p:spPr>
          <a:xfrm>
            <a:off x="393107" y="-101239"/>
            <a:ext cx="3935339" cy="826463"/>
          </a:xfrm>
          <a:prstGeom prst="rightArrow">
            <a:avLst>
              <a:gd name="adj1" fmla="val 7821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entury Gothic" panose="020B0502020202020204" pitchFamily="34" charset="0"/>
                <a:ea typeface="Calibri" panose="020F0502020204030204" pitchFamily="34" charset="0"/>
                <a:cs typeface="Times New Roman" panose="02020603050405020304" pitchFamily="18" charset="0"/>
              </a:rPr>
              <a:t>THE OIL AS A DRIVE FOR THE DEVELOPMENT OF ECONOMIES IN AFRICA</a:t>
            </a:r>
            <a:endParaRPr lang="en-US" dirty="0">
              <a:latin typeface="Century Gothic" panose="020B0502020202020204" pitchFamily="34" charset="0"/>
            </a:endParaRPr>
          </a:p>
        </p:txBody>
      </p:sp>
      <p:pic>
        <p:nvPicPr>
          <p:cNvPr id="3" name="Picture 2">
            <a:extLst>
              <a:ext uri="{FF2B5EF4-FFF2-40B4-BE49-F238E27FC236}">
                <a16:creationId xmlns:a16="http://schemas.microsoft.com/office/drawing/2014/main" id="{F32F9BF1-2170-44A7-B255-4EADD7E9E0CF}"/>
              </a:ext>
            </a:extLst>
          </p:cNvPr>
          <p:cNvPicPr>
            <a:picLocks noChangeAspect="1"/>
          </p:cNvPicPr>
          <p:nvPr/>
        </p:nvPicPr>
        <p:blipFill>
          <a:blip r:embed="rId3"/>
          <a:stretch>
            <a:fillRect/>
          </a:stretch>
        </p:blipFill>
        <p:spPr>
          <a:xfrm>
            <a:off x="7735180" y="0"/>
            <a:ext cx="1390008" cy="11583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27F3-37B4-4578-82CC-B12AB8E72C25}"/>
              </a:ext>
            </a:extLst>
          </p:cNvPr>
          <p:cNvSpPr>
            <a:spLocks noGrp="1"/>
          </p:cNvSpPr>
          <p:nvPr>
            <p:ph type="title"/>
          </p:nvPr>
        </p:nvSpPr>
        <p:spPr>
          <a:xfrm>
            <a:off x="457200" y="605600"/>
            <a:ext cx="6963508" cy="4031150"/>
          </a:xfrm>
        </p:spPr>
        <p:txBody>
          <a:bodyPr/>
          <a:lstStyle/>
          <a:p>
            <a:r>
              <a:rPr lang="en-US" dirty="0"/>
              <a:t> </a:t>
            </a:r>
            <a:br>
              <a:rPr lang="en-US" dirty="0"/>
            </a:br>
            <a:r>
              <a:rPr lang="en-US" b="1" dirty="0">
                <a:highlight>
                  <a:srgbClr val="FFFF00"/>
                </a:highlight>
                <a:latin typeface="Century Gothic" panose="020B0502020202020204" pitchFamily="34" charset="0"/>
              </a:rPr>
              <a:t>THANK YOU AND WELCOME TO INVEST IN THE PEARL OF AFRICA.</a:t>
            </a:r>
            <a:br>
              <a:rPr lang="en-US" b="1" dirty="0">
                <a:highlight>
                  <a:srgbClr val="FFFF00"/>
                </a:highlight>
                <a:latin typeface="Century Gothic" panose="020B0502020202020204" pitchFamily="34" charset="0"/>
              </a:rPr>
            </a:br>
            <a:br>
              <a:rPr lang="en-US" b="1" dirty="0">
                <a:highlight>
                  <a:srgbClr val="FFFF00"/>
                </a:highlight>
                <a:latin typeface="Century Gothic" panose="020B0502020202020204" pitchFamily="34" charset="0"/>
              </a:rPr>
            </a:br>
            <a:r>
              <a:rPr lang="en-US" b="1" dirty="0">
                <a:highlight>
                  <a:srgbClr val="FFFF00"/>
                </a:highlight>
                <a:latin typeface="Century Gothic" panose="020B0502020202020204" pitchFamily="34" charset="0"/>
              </a:rPr>
              <a:t> </a:t>
            </a:r>
          </a:p>
        </p:txBody>
      </p:sp>
      <p:sp>
        <p:nvSpPr>
          <p:cNvPr id="3" name="Slide Number Placeholder 2">
            <a:extLst>
              <a:ext uri="{FF2B5EF4-FFF2-40B4-BE49-F238E27FC236}">
                <a16:creationId xmlns:a16="http://schemas.microsoft.com/office/drawing/2014/main" id="{D1A77049-8306-4931-AD75-B71A71595F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4" name="Picture 3">
            <a:extLst>
              <a:ext uri="{FF2B5EF4-FFF2-40B4-BE49-F238E27FC236}">
                <a16:creationId xmlns:a16="http://schemas.microsoft.com/office/drawing/2014/main" id="{F80EBDFB-2A93-49C9-A754-BD855B7E86E8}"/>
              </a:ext>
            </a:extLst>
          </p:cNvPr>
          <p:cNvPicPr>
            <a:picLocks noChangeAspect="1"/>
          </p:cNvPicPr>
          <p:nvPr/>
        </p:nvPicPr>
        <p:blipFill>
          <a:blip r:embed="rId2"/>
          <a:stretch>
            <a:fillRect/>
          </a:stretch>
        </p:blipFill>
        <p:spPr>
          <a:xfrm>
            <a:off x="7715917" y="0"/>
            <a:ext cx="1390008" cy="1158340"/>
          </a:xfrm>
          <a:prstGeom prst="rect">
            <a:avLst/>
          </a:prstGeom>
        </p:spPr>
      </p:pic>
    </p:spTree>
    <p:extLst>
      <p:ext uri="{BB962C8B-B14F-4D97-AF65-F5344CB8AC3E}">
        <p14:creationId xmlns:p14="http://schemas.microsoft.com/office/powerpoint/2010/main" val="82963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9B26708-E181-4DC0-88BD-E0F5A3C8887D}"/>
              </a:ext>
            </a:extLst>
          </p:cNvPr>
          <p:cNvGrpSpPr/>
          <p:nvPr/>
        </p:nvGrpSpPr>
        <p:grpSpPr>
          <a:xfrm>
            <a:off x="189885" y="3154924"/>
            <a:ext cx="9144759" cy="2225577"/>
            <a:chOff x="0" y="3866606"/>
            <a:chExt cx="12193012" cy="2967436"/>
          </a:xfrm>
        </p:grpSpPr>
        <p:sp>
          <p:nvSpPr>
            <p:cNvPr id="4" name="Oval 3">
              <a:extLst>
                <a:ext uri="{FF2B5EF4-FFF2-40B4-BE49-F238E27FC236}">
                  <a16:creationId xmlns:a16="http://schemas.microsoft.com/office/drawing/2014/main" id="{6A83C7DA-2792-4320-8FE4-2D62F880F9A1}"/>
                </a:ext>
              </a:extLst>
            </p:cNvPr>
            <p:cNvSpPr/>
            <p:nvPr userDrawn="1"/>
          </p:nvSpPr>
          <p:spPr>
            <a:xfrm>
              <a:off x="700415" y="5374160"/>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1350" kern="1200">
                <a:solidFill>
                  <a:prstClr val="white"/>
                </a:solidFill>
                <a:latin typeface="Arial"/>
                <a:ea typeface="Arial Unicode MS"/>
              </a:endParaRPr>
            </a:p>
          </p:txBody>
        </p:sp>
        <p:sp>
          <p:nvSpPr>
            <p:cNvPr id="5" name="Oval 4">
              <a:extLst>
                <a:ext uri="{FF2B5EF4-FFF2-40B4-BE49-F238E27FC236}">
                  <a16:creationId xmlns:a16="http://schemas.microsoft.com/office/drawing/2014/main" id="{DED520B4-14D3-4FA8-B402-776499687A39}"/>
                </a:ext>
              </a:extLst>
            </p:cNvPr>
            <p:cNvSpPr/>
            <p:nvPr userDrawn="1"/>
          </p:nvSpPr>
          <p:spPr>
            <a:xfrm>
              <a:off x="8733" y="5374160"/>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6" name="Oval 5">
              <a:extLst>
                <a:ext uri="{FF2B5EF4-FFF2-40B4-BE49-F238E27FC236}">
                  <a16:creationId xmlns:a16="http://schemas.microsoft.com/office/drawing/2014/main" id="{0CA78361-0FA0-4279-AB3B-C686A02B3428}"/>
                </a:ext>
              </a:extLst>
            </p:cNvPr>
            <p:cNvSpPr/>
            <p:nvPr userDrawn="1"/>
          </p:nvSpPr>
          <p:spPr>
            <a:xfrm>
              <a:off x="593041" y="4989357"/>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7" name="Oval 6">
              <a:extLst>
                <a:ext uri="{FF2B5EF4-FFF2-40B4-BE49-F238E27FC236}">
                  <a16:creationId xmlns:a16="http://schemas.microsoft.com/office/drawing/2014/main" id="{D354C330-1189-4763-B7F3-52B2E3379156}"/>
                </a:ext>
              </a:extLst>
            </p:cNvPr>
            <p:cNvSpPr/>
            <p:nvPr userDrawn="1"/>
          </p:nvSpPr>
          <p:spPr>
            <a:xfrm>
              <a:off x="432027" y="6005520"/>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8" name="Oval 7">
              <a:extLst>
                <a:ext uri="{FF2B5EF4-FFF2-40B4-BE49-F238E27FC236}">
                  <a16:creationId xmlns:a16="http://schemas.microsoft.com/office/drawing/2014/main" id="{1B4A3086-0555-4A59-8760-D80DA424D668}"/>
                </a:ext>
              </a:extLst>
            </p:cNvPr>
            <p:cNvSpPr/>
            <p:nvPr userDrawn="1"/>
          </p:nvSpPr>
          <p:spPr>
            <a:xfrm>
              <a:off x="1362504" y="5687764"/>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9" name="Oval 8">
              <a:extLst>
                <a:ext uri="{FF2B5EF4-FFF2-40B4-BE49-F238E27FC236}">
                  <a16:creationId xmlns:a16="http://schemas.microsoft.com/office/drawing/2014/main" id="{E5F52B1C-57F9-452C-A100-6D7D9EA073DE}"/>
                </a:ext>
              </a:extLst>
            </p:cNvPr>
            <p:cNvSpPr/>
            <p:nvPr userDrawn="1"/>
          </p:nvSpPr>
          <p:spPr>
            <a:xfrm>
              <a:off x="1207317" y="528430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10" name="Oval 9">
              <a:extLst>
                <a:ext uri="{FF2B5EF4-FFF2-40B4-BE49-F238E27FC236}">
                  <a16:creationId xmlns:a16="http://schemas.microsoft.com/office/drawing/2014/main" id="{98D3C1E3-44C8-4010-B81D-16185D3C80C4}"/>
                </a:ext>
              </a:extLst>
            </p:cNvPr>
            <p:cNvSpPr/>
            <p:nvPr userDrawn="1"/>
          </p:nvSpPr>
          <p:spPr>
            <a:xfrm>
              <a:off x="1159881" y="4962380"/>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11" name="Oval 10">
              <a:extLst>
                <a:ext uri="{FF2B5EF4-FFF2-40B4-BE49-F238E27FC236}">
                  <a16:creationId xmlns:a16="http://schemas.microsoft.com/office/drawing/2014/main" id="{A5DFFC69-FE09-453A-A2FF-F508F4687566}"/>
                </a:ext>
              </a:extLst>
            </p:cNvPr>
            <p:cNvSpPr/>
            <p:nvPr userDrawn="1"/>
          </p:nvSpPr>
          <p:spPr>
            <a:xfrm>
              <a:off x="0" y="5046213"/>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12" name="Oval 11">
              <a:extLst>
                <a:ext uri="{FF2B5EF4-FFF2-40B4-BE49-F238E27FC236}">
                  <a16:creationId xmlns:a16="http://schemas.microsoft.com/office/drawing/2014/main" id="{766B9579-467A-4C0E-BBD2-9B3B17F79CB0}"/>
                </a:ext>
              </a:extLst>
            </p:cNvPr>
            <p:cNvSpPr/>
            <p:nvPr userDrawn="1"/>
          </p:nvSpPr>
          <p:spPr>
            <a:xfrm>
              <a:off x="324800" y="5089964"/>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13" name="Oval 12">
              <a:extLst>
                <a:ext uri="{FF2B5EF4-FFF2-40B4-BE49-F238E27FC236}">
                  <a16:creationId xmlns:a16="http://schemas.microsoft.com/office/drawing/2014/main" id="{D497A6BC-508D-4330-887B-A1DB3A786C12}"/>
                </a:ext>
              </a:extLst>
            </p:cNvPr>
            <p:cNvSpPr/>
            <p:nvPr userDrawn="1"/>
          </p:nvSpPr>
          <p:spPr>
            <a:xfrm>
              <a:off x="962600" y="4241168"/>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14" name="Oval 13">
              <a:extLst>
                <a:ext uri="{FF2B5EF4-FFF2-40B4-BE49-F238E27FC236}">
                  <a16:creationId xmlns:a16="http://schemas.microsoft.com/office/drawing/2014/main" id="{7E212BBD-D0B8-4A1A-8187-E6F9FBB5C379}"/>
                </a:ext>
              </a:extLst>
            </p:cNvPr>
            <p:cNvSpPr/>
            <p:nvPr userDrawn="1"/>
          </p:nvSpPr>
          <p:spPr>
            <a:xfrm>
              <a:off x="340613" y="4569165"/>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15" name="Oval 14">
              <a:extLst>
                <a:ext uri="{FF2B5EF4-FFF2-40B4-BE49-F238E27FC236}">
                  <a16:creationId xmlns:a16="http://schemas.microsoft.com/office/drawing/2014/main" id="{E1E5696A-F945-4714-9074-0C5B8748B611}"/>
                </a:ext>
              </a:extLst>
            </p:cNvPr>
            <p:cNvSpPr/>
            <p:nvPr userDrawn="1"/>
          </p:nvSpPr>
          <p:spPr>
            <a:xfrm>
              <a:off x="557785" y="4026550"/>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16" name="Oval 15">
              <a:extLst>
                <a:ext uri="{FF2B5EF4-FFF2-40B4-BE49-F238E27FC236}">
                  <a16:creationId xmlns:a16="http://schemas.microsoft.com/office/drawing/2014/main" id="{CEDC9346-A0E3-4E6D-82CE-854999975F5F}"/>
                </a:ext>
              </a:extLst>
            </p:cNvPr>
            <p:cNvSpPr/>
            <p:nvPr userDrawn="1"/>
          </p:nvSpPr>
          <p:spPr>
            <a:xfrm>
              <a:off x="2317703" y="5674484"/>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1350" kern="1200">
                <a:solidFill>
                  <a:prstClr val="white"/>
                </a:solidFill>
                <a:latin typeface="Arial"/>
                <a:ea typeface="Arial Unicode MS"/>
              </a:endParaRPr>
            </a:p>
          </p:txBody>
        </p:sp>
        <p:sp>
          <p:nvSpPr>
            <p:cNvPr id="17" name="Oval 16">
              <a:extLst>
                <a:ext uri="{FF2B5EF4-FFF2-40B4-BE49-F238E27FC236}">
                  <a16:creationId xmlns:a16="http://schemas.microsoft.com/office/drawing/2014/main" id="{26DB56C8-873B-4753-8968-92007B3EB7B2}"/>
                </a:ext>
              </a:extLst>
            </p:cNvPr>
            <p:cNvSpPr/>
            <p:nvPr userDrawn="1"/>
          </p:nvSpPr>
          <p:spPr>
            <a:xfrm>
              <a:off x="1482004" y="5558827"/>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18" name="Oval 17">
              <a:extLst>
                <a:ext uri="{FF2B5EF4-FFF2-40B4-BE49-F238E27FC236}">
                  <a16:creationId xmlns:a16="http://schemas.microsoft.com/office/drawing/2014/main" id="{4F3F3C00-6A04-46A9-B26C-DFCF9839F776}"/>
                </a:ext>
              </a:extLst>
            </p:cNvPr>
            <p:cNvSpPr/>
            <p:nvPr userDrawn="1"/>
          </p:nvSpPr>
          <p:spPr>
            <a:xfrm>
              <a:off x="1860673" y="4969625"/>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19" name="Oval 18">
              <a:extLst>
                <a:ext uri="{FF2B5EF4-FFF2-40B4-BE49-F238E27FC236}">
                  <a16:creationId xmlns:a16="http://schemas.microsoft.com/office/drawing/2014/main" id="{E95DAB9C-7092-4A6C-A8C9-4F203AF98713}"/>
                </a:ext>
              </a:extLst>
            </p:cNvPr>
            <p:cNvSpPr/>
            <p:nvPr userDrawn="1"/>
          </p:nvSpPr>
          <p:spPr>
            <a:xfrm>
              <a:off x="2060484" y="5845576"/>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20" name="Oval 19">
              <a:extLst>
                <a:ext uri="{FF2B5EF4-FFF2-40B4-BE49-F238E27FC236}">
                  <a16:creationId xmlns:a16="http://schemas.microsoft.com/office/drawing/2014/main" id="{65F44273-5510-4A1F-B6A7-C8918EC60375}"/>
                </a:ext>
              </a:extLst>
            </p:cNvPr>
            <p:cNvSpPr/>
            <p:nvPr userDrawn="1"/>
          </p:nvSpPr>
          <p:spPr>
            <a:xfrm>
              <a:off x="2376308" y="5263421"/>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21" name="Oval 20">
              <a:extLst>
                <a:ext uri="{FF2B5EF4-FFF2-40B4-BE49-F238E27FC236}">
                  <a16:creationId xmlns:a16="http://schemas.microsoft.com/office/drawing/2014/main" id="{960DEE8F-C60A-4903-870A-C9E5C309F880}"/>
                </a:ext>
              </a:extLst>
            </p:cNvPr>
            <p:cNvSpPr/>
            <p:nvPr userDrawn="1"/>
          </p:nvSpPr>
          <p:spPr>
            <a:xfrm>
              <a:off x="2835775" y="5124363"/>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22" name="Oval 21">
              <a:extLst>
                <a:ext uri="{FF2B5EF4-FFF2-40B4-BE49-F238E27FC236}">
                  <a16:creationId xmlns:a16="http://schemas.microsoft.com/office/drawing/2014/main" id="{4AE6BBAB-DFF8-4C04-849E-1D41D2914F19}"/>
                </a:ext>
              </a:extLst>
            </p:cNvPr>
            <p:cNvSpPr/>
            <p:nvPr userDrawn="1"/>
          </p:nvSpPr>
          <p:spPr>
            <a:xfrm>
              <a:off x="2788339" y="4802436"/>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23" name="Oval 22">
              <a:extLst>
                <a:ext uri="{FF2B5EF4-FFF2-40B4-BE49-F238E27FC236}">
                  <a16:creationId xmlns:a16="http://schemas.microsoft.com/office/drawing/2014/main" id="{2C3D4D89-005F-43C7-82A4-1C5A501AFCF4}"/>
                </a:ext>
              </a:extLst>
            </p:cNvPr>
            <p:cNvSpPr/>
            <p:nvPr userDrawn="1"/>
          </p:nvSpPr>
          <p:spPr>
            <a:xfrm>
              <a:off x="1628457" y="4886269"/>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24" name="Oval 23">
              <a:extLst>
                <a:ext uri="{FF2B5EF4-FFF2-40B4-BE49-F238E27FC236}">
                  <a16:creationId xmlns:a16="http://schemas.microsoft.com/office/drawing/2014/main" id="{1581398D-B48E-4095-8F85-6DACF614FE03}"/>
                </a:ext>
              </a:extLst>
            </p:cNvPr>
            <p:cNvSpPr/>
            <p:nvPr userDrawn="1"/>
          </p:nvSpPr>
          <p:spPr>
            <a:xfrm>
              <a:off x="2117572" y="4403151"/>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25" name="Oval 24">
              <a:extLst>
                <a:ext uri="{FF2B5EF4-FFF2-40B4-BE49-F238E27FC236}">
                  <a16:creationId xmlns:a16="http://schemas.microsoft.com/office/drawing/2014/main" id="{C27C3A1C-914E-4A0C-B883-C10DA9D44B87}"/>
                </a:ext>
              </a:extLst>
            </p:cNvPr>
            <p:cNvSpPr/>
            <p:nvPr userDrawn="1"/>
          </p:nvSpPr>
          <p:spPr>
            <a:xfrm>
              <a:off x="2591057" y="4081224"/>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26" name="Oval 25">
              <a:extLst>
                <a:ext uri="{FF2B5EF4-FFF2-40B4-BE49-F238E27FC236}">
                  <a16:creationId xmlns:a16="http://schemas.microsoft.com/office/drawing/2014/main" id="{AF2DD092-9044-4E03-BA2E-30DE0959C14E}"/>
                </a:ext>
              </a:extLst>
            </p:cNvPr>
            <p:cNvSpPr/>
            <p:nvPr userDrawn="1"/>
          </p:nvSpPr>
          <p:spPr>
            <a:xfrm>
              <a:off x="2382607" y="4662696"/>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27" name="Oval 26">
              <a:extLst>
                <a:ext uri="{FF2B5EF4-FFF2-40B4-BE49-F238E27FC236}">
                  <a16:creationId xmlns:a16="http://schemas.microsoft.com/office/drawing/2014/main" id="{E392A133-6A39-4BD0-A483-441065766A57}"/>
                </a:ext>
              </a:extLst>
            </p:cNvPr>
            <p:cNvSpPr/>
            <p:nvPr userDrawn="1"/>
          </p:nvSpPr>
          <p:spPr>
            <a:xfrm>
              <a:off x="2186243" y="3866606"/>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28" name="Oval 27">
              <a:extLst>
                <a:ext uri="{FF2B5EF4-FFF2-40B4-BE49-F238E27FC236}">
                  <a16:creationId xmlns:a16="http://schemas.microsoft.com/office/drawing/2014/main" id="{BC4B76E9-F45A-4C69-8CA9-2EBDDB4E76E1}"/>
                </a:ext>
              </a:extLst>
            </p:cNvPr>
            <p:cNvSpPr/>
            <p:nvPr userDrawn="1"/>
          </p:nvSpPr>
          <p:spPr>
            <a:xfrm>
              <a:off x="4062601" y="5725421"/>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1350" kern="1200">
                <a:solidFill>
                  <a:prstClr val="white"/>
                </a:solidFill>
                <a:latin typeface="Arial"/>
                <a:ea typeface="Arial Unicode MS"/>
              </a:endParaRPr>
            </a:p>
          </p:txBody>
        </p:sp>
        <p:sp>
          <p:nvSpPr>
            <p:cNvPr id="29" name="Oval 28">
              <a:extLst>
                <a:ext uri="{FF2B5EF4-FFF2-40B4-BE49-F238E27FC236}">
                  <a16:creationId xmlns:a16="http://schemas.microsoft.com/office/drawing/2014/main" id="{C3A05D51-983F-4ACF-A4E7-1C0B0B6A9986}"/>
                </a:ext>
              </a:extLst>
            </p:cNvPr>
            <p:cNvSpPr/>
            <p:nvPr userDrawn="1"/>
          </p:nvSpPr>
          <p:spPr>
            <a:xfrm>
              <a:off x="3031955" y="5338960"/>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30" name="Oval 29">
              <a:extLst>
                <a:ext uri="{FF2B5EF4-FFF2-40B4-BE49-F238E27FC236}">
                  <a16:creationId xmlns:a16="http://schemas.microsoft.com/office/drawing/2014/main" id="{2682ADFF-BFE5-41FD-8FBF-FE12E74B2897}"/>
                </a:ext>
              </a:extLst>
            </p:cNvPr>
            <p:cNvSpPr/>
            <p:nvPr userDrawn="1"/>
          </p:nvSpPr>
          <p:spPr>
            <a:xfrm>
              <a:off x="3794584" y="5464714"/>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31" name="Oval 30">
              <a:extLst>
                <a:ext uri="{FF2B5EF4-FFF2-40B4-BE49-F238E27FC236}">
                  <a16:creationId xmlns:a16="http://schemas.microsoft.com/office/drawing/2014/main" id="{F8AAC54A-0DF3-4133-9CA3-369B28B229D5}"/>
                </a:ext>
              </a:extLst>
            </p:cNvPr>
            <p:cNvSpPr/>
            <p:nvPr userDrawn="1"/>
          </p:nvSpPr>
          <p:spPr>
            <a:xfrm>
              <a:off x="3766347" y="6190188"/>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32" name="Oval 31">
              <a:extLst>
                <a:ext uri="{FF2B5EF4-FFF2-40B4-BE49-F238E27FC236}">
                  <a16:creationId xmlns:a16="http://schemas.microsoft.com/office/drawing/2014/main" id="{69D41C9F-0B4B-4AC9-9308-74C1F3B8654B}"/>
                </a:ext>
              </a:extLst>
            </p:cNvPr>
            <p:cNvSpPr/>
            <p:nvPr userDrawn="1"/>
          </p:nvSpPr>
          <p:spPr>
            <a:xfrm>
              <a:off x="4404293" y="5986627"/>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33" name="Oval 32">
              <a:extLst>
                <a:ext uri="{FF2B5EF4-FFF2-40B4-BE49-F238E27FC236}">
                  <a16:creationId xmlns:a16="http://schemas.microsoft.com/office/drawing/2014/main" id="{F12B0D79-C60E-4F07-9E6D-4B1558F23F58}"/>
                </a:ext>
              </a:extLst>
            </p:cNvPr>
            <p:cNvSpPr/>
            <p:nvPr userDrawn="1"/>
          </p:nvSpPr>
          <p:spPr>
            <a:xfrm>
              <a:off x="4541637" y="5468975"/>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34" name="Oval 33">
              <a:extLst>
                <a:ext uri="{FF2B5EF4-FFF2-40B4-BE49-F238E27FC236}">
                  <a16:creationId xmlns:a16="http://schemas.microsoft.com/office/drawing/2014/main" id="{69361E7F-A41E-4B0C-90F9-5FAB1B2BD056}"/>
                </a:ext>
              </a:extLst>
            </p:cNvPr>
            <p:cNvSpPr/>
            <p:nvPr userDrawn="1"/>
          </p:nvSpPr>
          <p:spPr>
            <a:xfrm>
              <a:off x="4494201" y="5147048"/>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35" name="Oval 34">
              <a:extLst>
                <a:ext uri="{FF2B5EF4-FFF2-40B4-BE49-F238E27FC236}">
                  <a16:creationId xmlns:a16="http://schemas.microsoft.com/office/drawing/2014/main" id="{63D33315-A58C-45E2-9CEF-CE9C7644E039}"/>
                </a:ext>
              </a:extLst>
            </p:cNvPr>
            <p:cNvSpPr/>
            <p:nvPr userDrawn="1"/>
          </p:nvSpPr>
          <p:spPr>
            <a:xfrm>
              <a:off x="3392780" y="5023397"/>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36" name="Oval 35">
              <a:extLst>
                <a:ext uri="{FF2B5EF4-FFF2-40B4-BE49-F238E27FC236}">
                  <a16:creationId xmlns:a16="http://schemas.microsoft.com/office/drawing/2014/main" id="{9568A1E0-BFE4-432F-8176-47EBDE9E7C8A}"/>
                </a:ext>
              </a:extLst>
            </p:cNvPr>
            <p:cNvSpPr/>
            <p:nvPr userDrawn="1"/>
          </p:nvSpPr>
          <p:spPr>
            <a:xfrm>
              <a:off x="3823435" y="4747763"/>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37" name="Oval 36">
              <a:extLst>
                <a:ext uri="{FF2B5EF4-FFF2-40B4-BE49-F238E27FC236}">
                  <a16:creationId xmlns:a16="http://schemas.microsoft.com/office/drawing/2014/main" id="{14805AAC-245B-41AF-98D6-36D42CB608A5}"/>
                </a:ext>
              </a:extLst>
            </p:cNvPr>
            <p:cNvSpPr/>
            <p:nvPr userDrawn="1"/>
          </p:nvSpPr>
          <p:spPr>
            <a:xfrm>
              <a:off x="4296920" y="4425836"/>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38" name="Oval 37">
              <a:extLst>
                <a:ext uri="{FF2B5EF4-FFF2-40B4-BE49-F238E27FC236}">
                  <a16:creationId xmlns:a16="http://schemas.microsoft.com/office/drawing/2014/main" id="{8F108654-514D-4278-82B6-9138068C35D8}"/>
                </a:ext>
              </a:extLst>
            </p:cNvPr>
            <p:cNvSpPr/>
            <p:nvPr userDrawn="1"/>
          </p:nvSpPr>
          <p:spPr>
            <a:xfrm>
              <a:off x="4088469" y="5007308"/>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39" name="Oval 38">
              <a:extLst>
                <a:ext uri="{FF2B5EF4-FFF2-40B4-BE49-F238E27FC236}">
                  <a16:creationId xmlns:a16="http://schemas.microsoft.com/office/drawing/2014/main" id="{FE093897-8F12-48D2-82A1-97ADE01AA870}"/>
                </a:ext>
              </a:extLst>
            </p:cNvPr>
            <p:cNvSpPr/>
            <p:nvPr userDrawn="1"/>
          </p:nvSpPr>
          <p:spPr>
            <a:xfrm>
              <a:off x="3892105" y="4211218"/>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40" name="Oval 39">
              <a:extLst>
                <a:ext uri="{FF2B5EF4-FFF2-40B4-BE49-F238E27FC236}">
                  <a16:creationId xmlns:a16="http://schemas.microsoft.com/office/drawing/2014/main" id="{49D1408D-0CE4-4DCD-B8E4-4CAC917FC4C9}"/>
                </a:ext>
              </a:extLst>
            </p:cNvPr>
            <p:cNvSpPr/>
            <p:nvPr userDrawn="1"/>
          </p:nvSpPr>
          <p:spPr>
            <a:xfrm>
              <a:off x="4548531" y="5201370"/>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41" name="Oval 40">
              <a:extLst>
                <a:ext uri="{FF2B5EF4-FFF2-40B4-BE49-F238E27FC236}">
                  <a16:creationId xmlns:a16="http://schemas.microsoft.com/office/drawing/2014/main" id="{C5C3DD74-EACD-4598-B2A0-20491E1F4209}"/>
                </a:ext>
              </a:extLst>
            </p:cNvPr>
            <p:cNvSpPr/>
            <p:nvPr userDrawn="1"/>
          </p:nvSpPr>
          <p:spPr>
            <a:xfrm>
              <a:off x="5062767" y="4961589"/>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42" name="Oval 41">
              <a:extLst>
                <a:ext uri="{FF2B5EF4-FFF2-40B4-BE49-F238E27FC236}">
                  <a16:creationId xmlns:a16="http://schemas.microsoft.com/office/drawing/2014/main" id="{85BAC4C0-FDD0-491F-945C-A448FEA429F1}"/>
                </a:ext>
              </a:extLst>
            </p:cNvPr>
            <p:cNvSpPr/>
            <p:nvPr userDrawn="1"/>
          </p:nvSpPr>
          <p:spPr>
            <a:xfrm>
              <a:off x="5103999" y="5962284"/>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43" name="Oval 42">
              <a:extLst>
                <a:ext uri="{FF2B5EF4-FFF2-40B4-BE49-F238E27FC236}">
                  <a16:creationId xmlns:a16="http://schemas.microsoft.com/office/drawing/2014/main" id="{7AB54317-E15B-42B1-B04E-6A1221906F6D}"/>
                </a:ext>
              </a:extLst>
            </p:cNvPr>
            <p:cNvSpPr/>
            <p:nvPr userDrawn="1"/>
          </p:nvSpPr>
          <p:spPr>
            <a:xfrm>
              <a:off x="5546627" y="5641148"/>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44" name="Oval 43">
              <a:extLst>
                <a:ext uri="{FF2B5EF4-FFF2-40B4-BE49-F238E27FC236}">
                  <a16:creationId xmlns:a16="http://schemas.microsoft.com/office/drawing/2014/main" id="{5E39ABF4-EAC9-41E6-BB5C-BA963813BA6E}"/>
                </a:ext>
              </a:extLst>
            </p:cNvPr>
            <p:cNvSpPr/>
            <p:nvPr userDrawn="1"/>
          </p:nvSpPr>
          <p:spPr>
            <a:xfrm>
              <a:off x="5879289" y="5241071"/>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45" name="Oval 44">
              <a:extLst>
                <a:ext uri="{FF2B5EF4-FFF2-40B4-BE49-F238E27FC236}">
                  <a16:creationId xmlns:a16="http://schemas.microsoft.com/office/drawing/2014/main" id="{A4B240A3-0256-4CE4-B3B7-A683EAA9FEBA}"/>
                </a:ext>
              </a:extLst>
            </p:cNvPr>
            <p:cNvSpPr/>
            <p:nvPr userDrawn="1"/>
          </p:nvSpPr>
          <p:spPr>
            <a:xfrm>
              <a:off x="5831853" y="4919144"/>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46" name="Oval 45">
              <a:extLst>
                <a:ext uri="{FF2B5EF4-FFF2-40B4-BE49-F238E27FC236}">
                  <a16:creationId xmlns:a16="http://schemas.microsoft.com/office/drawing/2014/main" id="{F6CF61E7-6769-4D54-A98E-A53A037DBD2D}"/>
                </a:ext>
              </a:extLst>
            </p:cNvPr>
            <p:cNvSpPr/>
            <p:nvPr userDrawn="1"/>
          </p:nvSpPr>
          <p:spPr>
            <a:xfrm>
              <a:off x="4671972" y="5002977"/>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47" name="Oval 46">
              <a:extLst>
                <a:ext uri="{FF2B5EF4-FFF2-40B4-BE49-F238E27FC236}">
                  <a16:creationId xmlns:a16="http://schemas.microsoft.com/office/drawing/2014/main" id="{F6D8213C-8A50-438B-A406-A192DBB732CF}"/>
                </a:ext>
              </a:extLst>
            </p:cNvPr>
            <p:cNvSpPr/>
            <p:nvPr userDrawn="1"/>
          </p:nvSpPr>
          <p:spPr>
            <a:xfrm>
              <a:off x="5161087" y="4519858"/>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48" name="Oval 47">
              <a:extLst>
                <a:ext uri="{FF2B5EF4-FFF2-40B4-BE49-F238E27FC236}">
                  <a16:creationId xmlns:a16="http://schemas.microsoft.com/office/drawing/2014/main" id="{2F3D526D-83B8-4DD7-AA3C-494CFD634D0F}"/>
                </a:ext>
              </a:extLst>
            </p:cNvPr>
            <p:cNvSpPr/>
            <p:nvPr userDrawn="1"/>
          </p:nvSpPr>
          <p:spPr>
            <a:xfrm>
              <a:off x="5634572" y="4197931"/>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49" name="Oval 48">
              <a:extLst>
                <a:ext uri="{FF2B5EF4-FFF2-40B4-BE49-F238E27FC236}">
                  <a16:creationId xmlns:a16="http://schemas.microsoft.com/office/drawing/2014/main" id="{9BE58FDD-EE1E-4921-B11E-7F6848193CF0}"/>
                </a:ext>
              </a:extLst>
            </p:cNvPr>
            <p:cNvSpPr/>
            <p:nvPr userDrawn="1"/>
          </p:nvSpPr>
          <p:spPr>
            <a:xfrm>
              <a:off x="5426121" y="4779403"/>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50" name="Oval 49">
              <a:extLst>
                <a:ext uri="{FF2B5EF4-FFF2-40B4-BE49-F238E27FC236}">
                  <a16:creationId xmlns:a16="http://schemas.microsoft.com/office/drawing/2014/main" id="{3B4F0BBE-15C2-4CB7-BED2-D137B3FA6CAC}"/>
                </a:ext>
              </a:extLst>
            </p:cNvPr>
            <p:cNvSpPr/>
            <p:nvPr userDrawn="1"/>
          </p:nvSpPr>
          <p:spPr>
            <a:xfrm>
              <a:off x="5229757" y="3983314"/>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51" name="Oval 50">
              <a:extLst>
                <a:ext uri="{FF2B5EF4-FFF2-40B4-BE49-F238E27FC236}">
                  <a16:creationId xmlns:a16="http://schemas.microsoft.com/office/drawing/2014/main" id="{8F5E9356-5718-4E5F-B16C-302808E7925C}"/>
                </a:ext>
              </a:extLst>
            </p:cNvPr>
            <p:cNvSpPr/>
            <p:nvPr userDrawn="1"/>
          </p:nvSpPr>
          <p:spPr>
            <a:xfrm>
              <a:off x="6144136" y="5477453"/>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1350" kern="1200">
                <a:solidFill>
                  <a:prstClr val="white"/>
                </a:solidFill>
                <a:latin typeface="Arial"/>
                <a:ea typeface="Arial Unicode MS"/>
              </a:endParaRPr>
            </a:p>
          </p:txBody>
        </p:sp>
        <p:sp>
          <p:nvSpPr>
            <p:cNvPr id="52" name="Oval 51">
              <a:extLst>
                <a:ext uri="{FF2B5EF4-FFF2-40B4-BE49-F238E27FC236}">
                  <a16:creationId xmlns:a16="http://schemas.microsoft.com/office/drawing/2014/main" id="{8A076A7C-E639-47B5-8579-845059E72B03}"/>
                </a:ext>
              </a:extLst>
            </p:cNvPr>
            <p:cNvSpPr/>
            <p:nvPr userDrawn="1"/>
          </p:nvSpPr>
          <p:spPr>
            <a:xfrm>
              <a:off x="6613891" y="5147048"/>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53" name="Oval 52">
              <a:extLst>
                <a:ext uri="{FF2B5EF4-FFF2-40B4-BE49-F238E27FC236}">
                  <a16:creationId xmlns:a16="http://schemas.microsoft.com/office/drawing/2014/main" id="{6D9A2872-B310-4B67-AD67-A14D6BA8CF4E}"/>
                </a:ext>
              </a:extLst>
            </p:cNvPr>
            <p:cNvSpPr/>
            <p:nvPr userDrawn="1"/>
          </p:nvSpPr>
          <p:spPr>
            <a:xfrm>
              <a:off x="5866268" y="5975528"/>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54" name="Oval 53">
              <a:extLst>
                <a:ext uri="{FF2B5EF4-FFF2-40B4-BE49-F238E27FC236}">
                  <a16:creationId xmlns:a16="http://schemas.microsoft.com/office/drawing/2014/main" id="{4D47626E-A506-4743-B7D6-F55DB4D7EFF2}"/>
                </a:ext>
              </a:extLst>
            </p:cNvPr>
            <p:cNvSpPr/>
            <p:nvPr userDrawn="1"/>
          </p:nvSpPr>
          <p:spPr>
            <a:xfrm>
              <a:off x="7293069" y="5944183"/>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55" name="Oval 54">
              <a:extLst>
                <a:ext uri="{FF2B5EF4-FFF2-40B4-BE49-F238E27FC236}">
                  <a16:creationId xmlns:a16="http://schemas.microsoft.com/office/drawing/2014/main" id="{9426D4EB-7253-4B23-A83E-6A75BC7259D6}"/>
                </a:ext>
              </a:extLst>
            </p:cNvPr>
            <p:cNvSpPr/>
            <p:nvPr userDrawn="1"/>
          </p:nvSpPr>
          <p:spPr>
            <a:xfrm>
              <a:off x="7430413" y="5426530"/>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56" name="Oval 55">
              <a:extLst>
                <a:ext uri="{FF2B5EF4-FFF2-40B4-BE49-F238E27FC236}">
                  <a16:creationId xmlns:a16="http://schemas.microsoft.com/office/drawing/2014/main" id="{19E5716A-5B73-49DA-915A-F5E69D284684}"/>
                </a:ext>
              </a:extLst>
            </p:cNvPr>
            <p:cNvSpPr/>
            <p:nvPr userDrawn="1"/>
          </p:nvSpPr>
          <p:spPr>
            <a:xfrm>
              <a:off x="7382977" y="5104603"/>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57" name="Oval 56">
              <a:extLst>
                <a:ext uri="{FF2B5EF4-FFF2-40B4-BE49-F238E27FC236}">
                  <a16:creationId xmlns:a16="http://schemas.microsoft.com/office/drawing/2014/main" id="{67879505-28BA-4209-82DB-C44B28007CE7}"/>
                </a:ext>
              </a:extLst>
            </p:cNvPr>
            <p:cNvSpPr/>
            <p:nvPr userDrawn="1"/>
          </p:nvSpPr>
          <p:spPr>
            <a:xfrm>
              <a:off x="6223096" y="5188436"/>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58" name="Oval 57">
              <a:extLst>
                <a:ext uri="{FF2B5EF4-FFF2-40B4-BE49-F238E27FC236}">
                  <a16:creationId xmlns:a16="http://schemas.microsoft.com/office/drawing/2014/main" id="{69FBBFCD-E744-42E7-9CC8-DC49C57167BA}"/>
                </a:ext>
              </a:extLst>
            </p:cNvPr>
            <p:cNvSpPr/>
            <p:nvPr userDrawn="1"/>
          </p:nvSpPr>
          <p:spPr>
            <a:xfrm>
              <a:off x="6712211" y="4705318"/>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59" name="Oval 58">
              <a:extLst>
                <a:ext uri="{FF2B5EF4-FFF2-40B4-BE49-F238E27FC236}">
                  <a16:creationId xmlns:a16="http://schemas.microsoft.com/office/drawing/2014/main" id="{7E390097-D6C9-4CCE-8193-A1CD723E39B6}"/>
                </a:ext>
              </a:extLst>
            </p:cNvPr>
            <p:cNvSpPr/>
            <p:nvPr userDrawn="1"/>
          </p:nvSpPr>
          <p:spPr>
            <a:xfrm>
              <a:off x="7185696" y="4383391"/>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60" name="Oval 59">
              <a:extLst>
                <a:ext uri="{FF2B5EF4-FFF2-40B4-BE49-F238E27FC236}">
                  <a16:creationId xmlns:a16="http://schemas.microsoft.com/office/drawing/2014/main" id="{498EE70D-9B27-4E36-AD40-8ED96D8535D2}"/>
                </a:ext>
              </a:extLst>
            </p:cNvPr>
            <p:cNvSpPr/>
            <p:nvPr userDrawn="1"/>
          </p:nvSpPr>
          <p:spPr>
            <a:xfrm>
              <a:off x="6977245" y="4964863"/>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61" name="Oval 60">
              <a:extLst>
                <a:ext uri="{FF2B5EF4-FFF2-40B4-BE49-F238E27FC236}">
                  <a16:creationId xmlns:a16="http://schemas.microsoft.com/office/drawing/2014/main" id="{F1EF005E-0DEE-41D6-9B59-08BF9872EF25}"/>
                </a:ext>
              </a:extLst>
            </p:cNvPr>
            <p:cNvSpPr/>
            <p:nvPr userDrawn="1"/>
          </p:nvSpPr>
          <p:spPr>
            <a:xfrm>
              <a:off x="6780881" y="4168773"/>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62" name="Oval 61">
              <a:extLst>
                <a:ext uri="{FF2B5EF4-FFF2-40B4-BE49-F238E27FC236}">
                  <a16:creationId xmlns:a16="http://schemas.microsoft.com/office/drawing/2014/main" id="{07FF95A4-90B3-4724-AA8A-CBC44FA53587}"/>
                </a:ext>
              </a:extLst>
            </p:cNvPr>
            <p:cNvSpPr/>
            <p:nvPr userDrawn="1"/>
          </p:nvSpPr>
          <p:spPr>
            <a:xfrm>
              <a:off x="7907288" y="5670931"/>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1350" kern="1200">
                <a:solidFill>
                  <a:prstClr val="white"/>
                </a:solidFill>
                <a:latin typeface="Arial"/>
                <a:ea typeface="Arial Unicode MS"/>
              </a:endParaRPr>
            </a:p>
          </p:txBody>
        </p:sp>
        <p:sp>
          <p:nvSpPr>
            <p:cNvPr id="63" name="Oval 62">
              <a:extLst>
                <a:ext uri="{FF2B5EF4-FFF2-40B4-BE49-F238E27FC236}">
                  <a16:creationId xmlns:a16="http://schemas.microsoft.com/office/drawing/2014/main" id="{34AE1C7D-F4B0-432A-A793-C08679DC5026}"/>
                </a:ext>
              </a:extLst>
            </p:cNvPr>
            <p:cNvSpPr/>
            <p:nvPr userDrawn="1"/>
          </p:nvSpPr>
          <p:spPr>
            <a:xfrm>
              <a:off x="7043387" y="5597946"/>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64" name="Oval 63">
              <a:extLst>
                <a:ext uri="{FF2B5EF4-FFF2-40B4-BE49-F238E27FC236}">
                  <a16:creationId xmlns:a16="http://schemas.microsoft.com/office/drawing/2014/main" id="{7EB71315-1B0B-4C01-AF87-4F5FEDBAC6B2}"/>
                </a:ext>
              </a:extLst>
            </p:cNvPr>
            <p:cNvSpPr/>
            <p:nvPr userDrawn="1"/>
          </p:nvSpPr>
          <p:spPr>
            <a:xfrm>
              <a:off x="7890328" y="5390748"/>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65" name="Oval 64">
              <a:extLst>
                <a:ext uri="{FF2B5EF4-FFF2-40B4-BE49-F238E27FC236}">
                  <a16:creationId xmlns:a16="http://schemas.microsoft.com/office/drawing/2014/main" id="{9F57BBC9-4F58-4DC4-8BA6-C6B25A054CB5}"/>
                </a:ext>
              </a:extLst>
            </p:cNvPr>
            <p:cNvSpPr/>
            <p:nvPr userDrawn="1"/>
          </p:nvSpPr>
          <p:spPr>
            <a:xfrm>
              <a:off x="8632865" y="5608043"/>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66" name="Oval 65">
              <a:extLst>
                <a:ext uri="{FF2B5EF4-FFF2-40B4-BE49-F238E27FC236}">
                  <a16:creationId xmlns:a16="http://schemas.microsoft.com/office/drawing/2014/main" id="{A9751DBC-53BD-432B-BFF3-F5269D36FA64}"/>
                </a:ext>
              </a:extLst>
            </p:cNvPr>
            <p:cNvSpPr/>
            <p:nvPr userDrawn="1"/>
          </p:nvSpPr>
          <p:spPr>
            <a:xfrm>
              <a:off x="8844193" y="6129642"/>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67" name="Oval 66">
              <a:extLst>
                <a:ext uri="{FF2B5EF4-FFF2-40B4-BE49-F238E27FC236}">
                  <a16:creationId xmlns:a16="http://schemas.microsoft.com/office/drawing/2014/main" id="{807B288D-DBBC-47CF-A856-54663E09F8AE}"/>
                </a:ext>
              </a:extLst>
            </p:cNvPr>
            <p:cNvSpPr/>
            <p:nvPr userDrawn="1"/>
          </p:nvSpPr>
          <p:spPr>
            <a:xfrm>
              <a:off x="9139768" y="5427322"/>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68" name="Oval 67">
              <a:extLst>
                <a:ext uri="{FF2B5EF4-FFF2-40B4-BE49-F238E27FC236}">
                  <a16:creationId xmlns:a16="http://schemas.microsoft.com/office/drawing/2014/main" id="{AB1FA931-3E76-4DE3-8DE8-1549D65FBB08}"/>
                </a:ext>
              </a:extLst>
            </p:cNvPr>
            <p:cNvSpPr/>
            <p:nvPr userDrawn="1"/>
          </p:nvSpPr>
          <p:spPr>
            <a:xfrm>
              <a:off x="8934101" y="5290063"/>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69" name="Oval 68">
              <a:extLst>
                <a:ext uri="{FF2B5EF4-FFF2-40B4-BE49-F238E27FC236}">
                  <a16:creationId xmlns:a16="http://schemas.microsoft.com/office/drawing/2014/main" id="{751FFFB1-47A0-4C50-BECD-1D23D17E811D}"/>
                </a:ext>
              </a:extLst>
            </p:cNvPr>
            <p:cNvSpPr/>
            <p:nvPr userDrawn="1"/>
          </p:nvSpPr>
          <p:spPr>
            <a:xfrm>
              <a:off x="7774220" y="5373896"/>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70" name="Oval 69">
              <a:extLst>
                <a:ext uri="{FF2B5EF4-FFF2-40B4-BE49-F238E27FC236}">
                  <a16:creationId xmlns:a16="http://schemas.microsoft.com/office/drawing/2014/main" id="{26AECF17-77E1-43ED-8840-C62B6A88F5D4}"/>
                </a:ext>
              </a:extLst>
            </p:cNvPr>
            <p:cNvSpPr/>
            <p:nvPr userDrawn="1"/>
          </p:nvSpPr>
          <p:spPr>
            <a:xfrm>
              <a:off x="8263335" y="489077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71" name="Oval 70">
              <a:extLst>
                <a:ext uri="{FF2B5EF4-FFF2-40B4-BE49-F238E27FC236}">
                  <a16:creationId xmlns:a16="http://schemas.microsoft.com/office/drawing/2014/main" id="{F876E484-B037-4F75-9556-971B92DC48BE}"/>
                </a:ext>
              </a:extLst>
            </p:cNvPr>
            <p:cNvSpPr/>
            <p:nvPr userDrawn="1"/>
          </p:nvSpPr>
          <p:spPr>
            <a:xfrm>
              <a:off x="8736820" y="4568850"/>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72" name="Oval 71">
              <a:extLst>
                <a:ext uri="{FF2B5EF4-FFF2-40B4-BE49-F238E27FC236}">
                  <a16:creationId xmlns:a16="http://schemas.microsoft.com/office/drawing/2014/main" id="{8225F7F8-2ABA-4551-8C71-2D21376891A6}"/>
                </a:ext>
              </a:extLst>
            </p:cNvPr>
            <p:cNvSpPr/>
            <p:nvPr userDrawn="1"/>
          </p:nvSpPr>
          <p:spPr>
            <a:xfrm>
              <a:off x="8528369" y="5150322"/>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73" name="Oval 72">
              <a:extLst>
                <a:ext uri="{FF2B5EF4-FFF2-40B4-BE49-F238E27FC236}">
                  <a16:creationId xmlns:a16="http://schemas.microsoft.com/office/drawing/2014/main" id="{62DB6C0E-2520-4218-BA5A-7172D202F2EC}"/>
                </a:ext>
              </a:extLst>
            </p:cNvPr>
            <p:cNvSpPr/>
            <p:nvPr userDrawn="1"/>
          </p:nvSpPr>
          <p:spPr>
            <a:xfrm>
              <a:off x="8332005" y="4354232"/>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74" name="Oval 73">
              <a:extLst>
                <a:ext uri="{FF2B5EF4-FFF2-40B4-BE49-F238E27FC236}">
                  <a16:creationId xmlns:a16="http://schemas.microsoft.com/office/drawing/2014/main" id="{952770F6-E26A-4860-9E65-9673B8C9ECE9}"/>
                </a:ext>
              </a:extLst>
            </p:cNvPr>
            <p:cNvSpPr/>
            <p:nvPr userDrawn="1"/>
          </p:nvSpPr>
          <p:spPr>
            <a:xfrm>
              <a:off x="9840980" y="5460687"/>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1350" kern="1200">
                <a:solidFill>
                  <a:prstClr val="white"/>
                </a:solidFill>
                <a:latin typeface="Arial"/>
                <a:ea typeface="Arial Unicode MS"/>
              </a:endParaRPr>
            </a:p>
          </p:txBody>
        </p:sp>
        <p:sp>
          <p:nvSpPr>
            <p:cNvPr id="75" name="Oval 74">
              <a:extLst>
                <a:ext uri="{FF2B5EF4-FFF2-40B4-BE49-F238E27FC236}">
                  <a16:creationId xmlns:a16="http://schemas.microsoft.com/office/drawing/2014/main" id="{E4607021-E25E-4BDD-AB6C-756887A27726}"/>
                </a:ext>
              </a:extLst>
            </p:cNvPr>
            <p:cNvSpPr/>
            <p:nvPr userDrawn="1"/>
          </p:nvSpPr>
          <p:spPr>
            <a:xfrm>
              <a:off x="9364047" y="5413278"/>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76" name="Oval 75">
              <a:extLst>
                <a:ext uri="{FF2B5EF4-FFF2-40B4-BE49-F238E27FC236}">
                  <a16:creationId xmlns:a16="http://schemas.microsoft.com/office/drawing/2014/main" id="{4F455D67-07C2-490E-A309-365E96F52755}"/>
                </a:ext>
              </a:extLst>
            </p:cNvPr>
            <p:cNvSpPr/>
            <p:nvPr userDrawn="1"/>
          </p:nvSpPr>
          <p:spPr>
            <a:xfrm>
              <a:off x="9746108" y="5043944"/>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77" name="Oval 76">
              <a:extLst>
                <a:ext uri="{FF2B5EF4-FFF2-40B4-BE49-F238E27FC236}">
                  <a16:creationId xmlns:a16="http://schemas.microsoft.com/office/drawing/2014/main" id="{FF93BA23-3346-48B4-B2A8-54BC61D2FA98}"/>
                </a:ext>
              </a:extLst>
            </p:cNvPr>
            <p:cNvSpPr/>
            <p:nvPr userDrawn="1"/>
          </p:nvSpPr>
          <p:spPr>
            <a:xfrm>
              <a:off x="6738732" y="5957059"/>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78" name="Oval 77">
              <a:extLst>
                <a:ext uri="{FF2B5EF4-FFF2-40B4-BE49-F238E27FC236}">
                  <a16:creationId xmlns:a16="http://schemas.microsoft.com/office/drawing/2014/main" id="{80E9FD8F-5EC9-4F46-B8F7-8199791E1422}"/>
                </a:ext>
              </a:extLst>
            </p:cNvPr>
            <p:cNvSpPr/>
            <p:nvPr userDrawn="1"/>
          </p:nvSpPr>
          <p:spPr>
            <a:xfrm>
              <a:off x="10425287" y="5841079"/>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79" name="Oval 78">
              <a:extLst>
                <a:ext uri="{FF2B5EF4-FFF2-40B4-BE49-F238E27FC236}">
                  <a16:creationId xmlns:a16="http://schemas.microsoft.com/office/drawing/2014/main" id="{29E1889B-5C38-4F48-8797-C5B6154F9D23}"/>
                </a:ext>
              </a:extLst>
            </p:cNvPr>
            <p:cNvSpPr/>
            <p:nvPr userDrawn="1"/>
          </p:nvSpPr>
          <p:spPr>
            <a:xfrm>
              <a:off x="10562631" y="5323426"/>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80" name="Oval 79">
              <a:extLst>
                <a:ext uri="{FF2B5EF4-FFF2-40B4-BE49-F238E27FC236}">
                  <a16:creationId xmlns:a16="http://schemas.microsoft.com/office/drawing/2014/main" id="{A333226C-B3A5-4BDC-B318-FFF9F0EB91C1}"/>
                </a:ext>
              </a:extLst>
            </p:cNvPr>
            <p:cNvSpPr/>
            <p:nvPr userDrawn="1"/>
          </p:nvSpPr>
          <p:spPr>
            <a:xfrm>
              <a:off x="10515195" y="5001499"/>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81" name="Oval 80">
              <a:extLst>
                <a:ext uri="{FF2B5EF4-FFF2-40B4-BE49-F238E27FC236}">
                  <a16:creationId xmlns:a16="http://schemas.microsoft.com/office/drawing/2014/main" id="{9D58340A-8F19-4A37-86B4-30F8486F1465}"/>
                </a:ext>
              </a:extLst>
            </p:cNvPr>
            <p:cNvSpPr/>
            <p:nvPr userDrawn="1"/>
          </p:nvSpPr>
          <p:spPr>
            <a:xfrm>
              <a:off x="9355313" y="5085332"/>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82" name="Oval 81">
              <a:extLst>
                <a:ext uri="{FF2B5EF4-FFF2-40B4-BE49-F238E27FC236}">
                  <a16:creationId xmlns:a16="http://schemas.microsoft.com/office/drawing/2014/main" id="{F8C179F6-17FA-4F10-9513-4D039F77BA96}"/>
                </a:ext>
              </a:extLst>
            </p:cNvPr>
            <p:cNvSpPr/>
            <p:nvPr userDrawn="1"/>
          </p:nvSpPr>
          <p:spPr>
            <a:xfrm>
              <a:off x="9844428" y="4602214"/>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83" name="Oval 82">
              <a:extLst>
                <a:ext uri="{FF2B5EF4-FFF2-40B4-BE49-F238E27FC236}">
                  <a16:creationId xmlns:a16="http://schemas.microsoft.com/office/drawing/2014/main" id="{9D480887-AEFA-4002-B99D-8688ECED7D05}"/>
                </a:ext>
              </a:extLst>
            </p:cNvPr>
            <p:cNvSpPr/>
            <p:nvPr userDrawn="1"/>
          </p:nvSpPr>
          <p:spPr>
            <a:xfrm>
              <a:off x="10317913" y="4280287"/>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84" name="Oval 83">
              <a:extLst>
                <a:ext uri="{FF2B5EF4-FFF2-40B4-BE49-F238E27FC236}">
                  <a16:creationId xmlns:a16="http://schemas.microsoft.com/office/drawing/2014/main" id="{806250BB-48EE-45DE-80A7-2EE80D4F433D}"/>
                </a:ext>
              </a:extLst>
            </p:cNvPr>
            <p:cNvSpPr/>
            <p:nvPr userDrawn="1"/>
          </p:nvSpPr>
          <p:spPr>
            <a:xfrm>
              <a:off x="10109463" y="4861759"/>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85" name="Oval 84">
              <a:extLst>
                <a:ext uri="{FF2B5EF4-FFF2-40B4-BE49-F238E27FC236}">
                  <a16:creationId xmlns:a16="http://schemas.microsoft.com/office/drawing/2014/main" id="{B782C038-380E-4B0D-AB1F-4C6661F26D12}"/>
                </a:ext>
              </a:extLst>
            </p:cNvPr>
            <p:cNvSpPr/>
            <p:nvPr userDrawn="1"/>
          </p:nvSpPr>
          <p:spPr>
            <a:xfrm>
              <a:off x="9913099" y="4065669"/>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86" name="Oval 85">
              <a:extLst>
                <a:ext uri="{FF2B5EF4-FFF2-40B4-BE49-F238E27FC236}">
                  <a16:creationId xmlns:a16="http://schemas.microsoft.com/office/drawing/2014/main" id="{22B579F0-93D9-4E09-8305-FC34FC8804CC}"/>
                </a:ext>
              </a:extLst>
            </p:cNvPr>
            <p:cNvSpPr/>
            <p:nvPr userDrawn="1"/>
          </p:nvSpPr>
          <p:spPr>
            <a:xfrm>
              <a:off x="11334019" y="5687764"/>
              <a:ext cx="858993" cy="858472"/>
            </a:xfrm>
            <a:prstGeom prst="ellipse">
              <a:avLst/>
            </a:prstGeom>
            <a:solidFill>
              <a:schemeClr val="accent2">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1350" kern="1200">
                <a:solidFill>
                  <a:prstClr val="white"/>
                </a:solidFill>
                <a:latin typeface="Arial"/>
                <a:ea typeface="Arial Unicode MS"/>
              </a:endParaRPr>
            </a:p>
          </p:txBody>
        </p:sp>
        <p:sp>
          <p:nvSpPr>
            <p:cNvPr id="87" name="Oval 86">
              <a:extLst>
                <a:ext uri="{FF2B5EF4-FFF2-40B4-BE49-F238E27FC236}">
                  <a16:creationId xmlns:a16="http://schemas.microsoft.com/office/drawing/2014/main" id="{CA98FF35-7E8E-41AD-A124-2E8D0F5BF4C6}"/>
                </a:ext>
              </a:extLst>
            </p:cNvPr>
            <p:cNvSpPr/>
            <p:nvPr userDrawn="1"/>
          </p:nvSpPr>
          <p:spPr>
            <a:xfrm>
              <a:off x="10591056" y="5346919"/>
              <a:ext cx="953867" cy="953288"/>
            </a:xfrm>
            <a:prstGeom prst="ellipse">
              <a:avLst/>
            </a:prstGeom>
            <a:solidFill>
              <a:schemeClr val="accent2">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88" name="Oval 87">
              <a:extLst>
                <a:ext uri="{FF2B5EF4-FFF2-40B4-BE49-F238E27FC236}">
                  <a16:creationId xmlns:a16="http://schemas.microsoft.com/office/drawing/2014/main" id="{AF5AF565-9505-449A-823A-6C19BC478F89}"/>
                </a:ext>
              </a:extLst>
            </p:cNvPr>
            <p:cNvSpPr/>
            <p:nvPr userDrawn="1"/>
          </p:nvSpPr>
          <p:spPr>
            <a:xfrm>
              <a:off x="10973117" y="4977584"/>
              <a:ext cx="739117" cy="738669"/>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89" name="Oval 88">
              <a:extLst>
                <a:ext uri="{FF2B5EF4-FFF2-40B4-BE49-F238E27FC236}">
                  <a16:creationId xmlns:a16="http://schemas.microsoft.com/office/drawing/2014/main" id="{421A7EC6-20A7-4268-80F5-3566AFC4C3E7}"/>
                </a:ext>
              </a:extLst>
            </p:cNvPr>
            <p:cNvSpPr/>
            <p:nvPr userDrawn="1"/>
          </p:nvSpPr>
          <p:spPr>
            <a:xfrm>
              <a:off x="11014349" y="5978279"/>
              <a:ext cx="644245" cy="643854"/>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90" name="Oval 89">
              <a:extLst>
                <a:ext uri="{FF2B5EF4-FFF2-40B4-BE49-F238E27FC236}">
                  <a16:creationId xmlns:a16="http://schemas.microsoft.com/office/drawing/2014/main" id="{291DEEB1-F8E4-4CC4-B890-6EE3C10BA60D}"/>
                </a:ext>
              </a:extLst>
            </p:cNvPr>
            <p:cNvSpPr/>
            <p:nvPr userDrawn="1"/>
          </p:nvSpPr>
          <p:spPr>
            <a:xfrm>
              <a:off x="11566035" y="5453506"/>
              <a:ext cx="549373" cy="549040"/>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91" name="Oval 90">
              <a:extLst>
                <a:ext uri="{FF2B5EF4-FFF2-40B4-BE49-F238E27FC236}">
                  <a16:creationId xmlns:a16="http://schemas.microsoft.com/office/drawing/2014/main" id="{847C0A9D-FD47-489F-978D-13F090C40A1D}"/>
                </a:ext>
              </a:extLst>
            </p:cNvPr>
            <p:cNvSpPr/>
            <p:nvPr userDrawn="1"/>
          </p:nvSpPr>
          <p:spPr>
            <a:xfrm>
              <a:off x="11789640" y="525706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92" name="Oval 91">
              <a:extLst>
                <a:ext uri="{FF2B5EF4-FFF2-40B4-BE49-F238E27FC236}">
                  <a16:creationId xmlns:a16="http://schemas.microsoft.com/office/drawing/2014/main" id="{DBEAFC1C-8560-4CFE-875C-1B7B00E51FFF}"/>
                </a:ext>
              </a:extLst>
            </p:cNvPr>
            <p:cNvSpPr/>
            <p:nvPr userDrawn="1"/>
          </p:nvSpPr>
          <p:spPr>
            <a:xfrm>
              <a:off x="11742204" y="4935140"/>
              <a:ext cx="137343" cy="137259"/>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93" name="Oval 92">
              <a:extLst>
                <a:ext uri="{FF2B5EF4-FFF2-40B4-BE49-F238E27FC236}">
                  <a16:creationId xmlns:a16="http://schemas.microsoft.com/office/drawing/2014/main" id="{67785832-F23E-4457-84FA-ED30322D7F61}"/>
                </a:ext>
              </a:extLst>
            </p:cNvPr>
            <p:cNvSpPr/>
            <p:nvPr userDrawn="1"/>
          </p:nvSpPr>
          <p:spPr>
            <a:xfrm>
              <a:off x="10582323" y="5018973"/>
              <a:ext cx="232216" cy="232075"/>
            </a:xfrm>
            <a:prstGeom prst="ellipse">
              <a:avLst/>
            </a:prstGeom>
            <a:solidFill>
              <a:schemeClr val="accent2">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94" name="Oval 93">
              <a:extLst>
                <a:ext uri="{FF2B5EF4-FFF2-40B4-BE49-F238E27FC236}">
                  <a16:creationId xmlns:a16="http://schemas.microsoft.com/office/drawing/2014/main" id="{98C147BC-2F0D-4285-8E39-744F76D73117}"/>
                </a:ext>
              </a:extLst>
            </p:cNvPr>
            <p:cNvSpPr/>
            <p:nvPr userDrawn="1"/>
          </p:nvSpPr>
          <p:spPr>
            <a:xfrm>
              <a:off x="11071437" y="4535854"/>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95" name="Oval 94">
              <a:extLst>
                <a:ext uri="{FF2B5EF4-FFF2-40B4-BE49-F238E27FC236}">
                  <a16:creationId xmlns:a16="http://schemas.microsoft.com/office/drawing/2014/main" id="{B01B6CA8-B4C3-454B-A699-EE892BD28829}"/>
                </a:ext>
              </a:extLst>
            </p:cNvPr>
            <p:cNvSpPr/>
            <p:nvPr userDrawn="1"/>
          </p:nvSpPr>
          <p:spPr>
            <a:xfrm>
              <a:off x="11544923" y="4213927"/>
              <a:ext cx="137343" cy="13725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96" name="Oval 95">
              <a:extLst>
                <a:ext uri="{FF2B5EF4-FFF2-40B4-BE49-F238E27FC236}">
                  <a16:creationId xmlns:a16="http://schemas.microsoft.com/office/drawing/2014/main" id="{BE6C7104-06A8-4F42-A48F-E38F2F9FA47D}"/>
                </a:ext>
              </a:extLst>
            </p:cNvPr>
            <p:cNvSpPr/>
            <p:nvPr userDrawn="1"/>
          </p:nvSpPr>
          <p:spPr>
            <a:xfrm>
              <a:off x="11336472" y="4795399"/>
              <a:ext cx="364593" cy="364372"/>
            </a:xfrm>
            <a:prstGeom prst="ellipse">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97" name="Oval 96">
              <a:extLst>
                <a:ext uri="{FF2B5EF4-FFF2-40B4-BE49-F238E27FC236}">
                  <a16:creationId xmlns:a16="http://schemas.microsoft.com/office/drawing/2014/main" id="{FF2B351A-88DC-4FE9-B6D9-0D1E32B92C13}"/>
                </a:ext>
              </a:extLst>
            </p:cNvPr>
            <p:cNvSpPr/>
            <p:nvPr userDrawn="1"/>
          </p:nvSpPr>
          <p:spPr>
            <a:xfrm>
              <a:off x="11140108" y="3999309"/>
              <a:ext cx="137343" cy="137259"/>
            </a:xfrm>
            <a:prstGeom prst="ellips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sp>
          <p:nvSpPr>
            <p:cNvPr id="98" name="Oval 97">
              <a:extLst>
                <a:ext uri="{FF2B5EF4-FFF2-40B4-BE49-F238E27FC236}">
                  <a16:creationId xmlns:a16="http://schemas.microsoft.com/office/drawing/2014/main" id="{67D73212-BA54-4857-B2FD-33CDAEAA646D}"/>
                </a:ext>
              </a:extLst>
            </p:cNvPr>
            <p:cNvSpPr/>
            <p:nvPr userDrawn="1"/>
          </p:nvSpPr>
          <p:spPr>
            <a:xfrm>
              <a:off x="2320772" y="4606227"/>
              <a:ext cx="274687" cy="2745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15">
                <a:buClrTx/>
              </a:pPr>
              <a:endParaRPr lang="ko-KR" altLang="en-US" sz="1350" kern="1200" dirty="0">
                <a:solidFill>
                  <a:prstClr val="white"/>
                </a:solidFill>
                <a:latin typeface="Arial"/>
                <a:ea typeface="Arial Unicode MS"/>
              </a:endParaRPr>
            </a:p>
          </p:txBody>
        </p:sp>
      </p:grpSp>
      <p:sp>
        <p:nvSpPr>
          <p:cNvPr id="99" name="Rectangle 98">
            <a:extLst>
              <a:ext uri="{FF2B5EF4-FFF2-40B4-BE49-F238E27FC236}">
                <a16:creationId xmlns:a16="http://schemas.microsoft.com/office/drawing/2014/main" id="{818FA93C-68F6-45BA-B287-E3E18E574AD7}"/>
              </a:ext>
            </a:extLst>
          </p:cNvPr>
          <p:cNvSpPr/>
          <p:nvPr/>
        </p:nvSpPr>
        <p:spPr>
          <a:xfrm>
            <a:off x="0" y="4842793"/>
            <a:ext cx="9144000" cy="300709"/>
          </a:xfrm>
          <a:prstGeom prst="rect">
            <a:avLst/>
          </a:prstGeom>
          <a:solidFill>
            <a:srgbClr val="57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1350" kern="1200">
              <a:solidFill>
                <a:srgbClr val="F5B317"/>
              </a:solidFill>
              <a:latin typeface="Arial"/>
              <a:ea typeface="Arial Unicode MS"/>
            </a:endParaRPr>
          </a:p>
        </p:txBody>
      </p:sp>
      <p:sp>
        <p:nvSpPr>
          <p:cNvPr id="2" name="Text Placeholder 1"/>
          <p:cNvSpPr>
            <a:spLocks noGrp="1"/>
          </p:cNvSpPr>
          <p:nvPr>
            <p:ph type="body" sz="quarter" idx="10"/>
          </p:nvPr>
        </p:nvSpPr>
        <p:spPr>
          <a:xfrm>
            <a:off x="366792" y="151801"/>
            <a:ext cx="8679898" cy="543185"/>
          </a:xfrm>
        </p:spPr>
        <p:txBody>
          <a:bodyPr>
            <a:normAutofit/>
          </a:bodyPr>
          <a:lstStyle/>
          <a:p>
            <a:r>
              <a:rPr lang="en-US" sz="3000" b="1" dirty="0">
                <a:solidFill>
                  <a:srgbClr val="CD2F7E"/>
                </a:solidFill>
                <a:latin typeface="Century Gothic" panose="020B0502020202020204" pitchFamily="34" charset="0"/>
              </a:rPr>
              <a:t>BRIEF ABOUT UNCCI   </a:t>
            </a:r>
          </a:p>
        </p:txBody>
      </p:sp>
      <p:grpSp>
        <p:nvGrpSpPr>
          <p:cNvPr id="101" name="Group 100">
            <a:extLst>
              <a:ext uri="{FF2B5EF4-FFF2-40B4-BE49-F238E27FC236}">
                <a16:creationId xmlns:a16="http://schemas.microsoft.com/office/drawing/2014/main" id="{58E74FC5-F3C9-47F0-9F3D-C24A699EA29D}"/>
              </a:ext>
            </a:extLst>
          </p:cNvPr>
          <p:cNvGrpSpPr/>
          <p:nvPr/>
        </p:nvGrpSpPr>
        <p:grpSpPr>
          <a:xfrm>
            <a:off x="2019803" y="3108014"/>
            <a:ext cx="1188132" cy="2047538"/>
            <a:chOff x="903020" y="3403687"/>
            <a:chExt cx="1584176" cy="3061053"/>
          </a:xfrm>
        </p:grpSpPr>
        <p:sp>
          <p:nvSpPr>
            <p:cNvPr id="102" name="Trapezoid 101">
              <a:extLst>
                <a:ext uri="{FF2B5EF4-FFF2-40B4-BE49-F238E27FC236}">
                  <a16:creationId xmlns:a16="http://schemas.microsoft.com/office/drawing/2014/main" id="{EB81249F-D75F-47C3-95F9-AD7B57EE436A}"/>
                </a:ext>
              </a:extLst>
            </p:cNvPr>
            <p:cNvSpPr/>
            <p:nvPr/>
          </p:nvSpPr>
          <p:spPr>
            <a:xfrm>
              <a:off x="1605955" y="5636740"/>
              <a:ext cx="178306" cy="828000"/>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2025" kern="1200">
                <a:solidFill>
                  <a:prstClr val="white"/>
                </a:solidFill>
                <a:latin typeface="Arial"/>
                <a:ea typeface="Arial Unicode MS"/>
              </a:endParaRPr>
            </a:p>
          </p:txBody>
        </p:sp>
        <p:grpSp>
          <p:nvGrpSpPr>
            <p:cNvPr id="103" name="Group 102">
              <a:extLst>
                <a:ext uri="{FF2B5EF4-FFF2-40B4-BE49-F238E27FC236}">
                  <a16:creationId xmlns:a16="http://schemas.microsoft.com/office/drawing/2014/main" id="{F5026031-E09E-4B1A-9E47-73A557737B0A}"/>
                </a:ext>
              </a:extLst>
            </p:cNvPr>
            <p:cNvGrpSpPr/>
            <p:nvPr/>
          </p:nvGrpSpPr>
          <p:grpSpPr>
            <a:xfrm>
              <a:off x="903020" y="3403687"/>
              <a:ext cx="1584176" cy="2282988"/>
              <a:chOff x="967240" y="3289369"/>
              <a:chExt cx="1100200" cy="1585520"/>
            </a:xfrm>
          </p:grpSpPr>
          <p:sp>
            <p:nvSpPr>
              <p:cNvPr id="104" name="Freeform 3">
                <a:extLst>
                  <a:ext uri="{FF2B5EF4-FFF2-40B4-BE49-F238E27FC236}">
                    <a16:creationId xmlns:a16="http://schemas.microsoft.com/office/drawing/2014/main" id="{CBA7587D-9890-4F62-B240-B338773BC85F}"/>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2025" kern="1200">
                  <a:solidFill>
                    <a:prstClr val="white"/>
                  </a:solidFill>
                  <a:latin typeface="Arial"/>
                  <a:ea typeface="Arial Unicode MS"/>
                </a:endParaRPr>
              </a:p>
            </p:txBody>
          </p:sp>
          <p:sp>
            <p:nvSpPr>
              <p:cNvPr id="105" name="Freeform 18">
                <a:extLst>
                  <a:ext uri="{FF2B5EF4-FFF2-40B4-BE49-F238E27FC236}">
                    <a16:creationId xmlns:a16="http://schemas.microsoft.com/office/drawing/2014/main" id="{A81E18AB-FDB0-473D-BE71-ADAB43B422DA}"/>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2025" kern="1200">
                  <a:solidFill>
                    <a:prstClr val="white"/>
                  </a:solidFill>
                  <a:latin typeface="Arial"/>
                  <a:ea typeface="Arial Unicode MS"/>
                </a:endParaRPr>
              </a:p>
            </p:txBody>
          </p:sp>
        </p:grpSp>
      </p:grpSp>
      <p:grpSp>
        <p:nvGrpSpPr>
          <p:cNvPr id="106" name="그룹 5">
            <a:extLst>
              <a:ext uri="{FF2B5EF4-FFF2-40B4-BE49-F238E27FC236}">
                <a16:creationId xmlns:a16="http://schemas.microsoft.com/office/drawing/2014/main" id="{B5FBE2AB-7093-4875-A9E4-F00E87BDF92C}"/>
              </a:ext>
            </a:extLst>
          </p:cNvPr>
          <p:cNvGrpSpPr/>
          <p:nvPr/>
        </p:nvGrpSpPr>
        <p:grpSpPr>
          <a:xfrm>
            <a:off x="4105110" y="2904222"/>
            <a:ext cx="1188132" cy="2196723"/>
            <a:chOff x="5717691" y="3403687"/>
            <a:chExt cx="1584176" cy="3061053"/>
          </a:xfrm>
        </p:grpSpPr>
        <p:sp>
          <p:nvSpPr>
            <p:cNvPr id="107" name="Trapezoid 106">
              <a:extLst>
                <a:ext uri="{FF2B5EF4-FFF2-40B4-BE49-F238E27FC236}">
                  <a16:creationId xmlns:a16="http://schemas.microsoft.com/office/drawing/2014/main" id="{9FA7E9F2-3AF1-4A27-BEA2-C8BF2612E57F}"/>
                </a:ext>
              </a:extLst>
            </p:cNvPr>
            <p:cNvSpPr/>
            <p:nvPr/>
          </p:nvSpPr>
          <p:spPr>
            <a:xfrm>
              <a:off x="6420626" y="5636740"/>
              <a:ext cx="178306" cy="82800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2025" kern="1200">
                <a:solidFill>
                  <a:prstClr val="white"/>
                </a:solidFill>
                <a:latin typeface="Arial"/>
                <a:ea typeface="Arial Unicode MS"/>
              </a:endParaRPr>
            </a:p>
          </p:txBody>
        </p:sp>
        <p:grpSp>
          <p:nvGrpSpPr>
            <p:cNvPr id="108" name="Group 107">
              <a:extLst>
                <a:ext uri="{FF2B5EF4-FFF2-40B4-BE49-F238E27FC236}">
                  <a16:creationId xmlns:a16="http://schemas.microsoft.com/office/drawing/2014/main" id="{9CCA46B0-4755-4A66-A1C3-F360C922B099}"/>
                </a:ext>
              </a:extLst>
            </p:cNvPr>
            <p:cNvGrpSpPr/>
            <p:nvPr/>
          </p:nvGrpSpPr>
          <p:grpSpPr>
            <a:xfrm>
              <a:off x="5717691" y="3403687"/>
              <a:ext cx="1584176" cy="2282988"/>
              <a:chOff x="967240" y="3289369"/>
              <a:chExt cx="1100200" cy="1585520"/>
            </a:xfrm>
          </p:grpSpPr>
          <p:sp>
            <p:nvSpPr>
              <p:cNvPr id="109" name="Freeform 21">
                <a:extLst>
                  <a:ext uri="{FF2B5EF4-FFF2-40B4-BE49-F238E27FC236}">
                    <a16:creationId xmlns:a16="http://schemas.microsoft.com/office/drawing/2014/main" id="{74584272-9039-4B92-A89A-5821E3EBB5E1}"/>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2025" kern="1200" dirty="0">
                  <a:solidFill>
                    <a:prstClr val="white"/>
                  </a:solidFill>
                  <a:latin typeface="Arial"/>
                  <a:ea typeface="Arial Unicode MS"/>
                </a:endParaRPr>
              </a:p>
            </p:txBody>
          </p:sp>
          <p:sp>
            <p:nvSpPr>
              <p:cNvPr id="110" name="Freeform 22">
                <a:extLst>
                  <a:ext uri="{FF2B5EF4-FFF2-40B4-BE49-F238E27FC236}">
                    <a16:creationId xmlns:a16="http://schemas.microsoft.com/office/drawing/2014/main" id="{545898EC-7701-42E1-92BD-E224D7EC0027}"/>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2025" kern="1200">
                  <a:solidFill>
                    <a:prstClr val="white"/>
                  </a:solidFill>
                  <a:latin typeface="Arial"/>
                  <a:ea typeface="Arial Unicode MS"/>
                </a:endParaRPr>
              </a:p>
            </p:txBody>
          </p:sp>
        </p:grpSp>
      </p:grpSp>
      <p:grpSp>
        <p:nvGrpSpPr>
          <p:cNvPr id="116" name="그룹 7">
            <a:extLst>
              <a:ext uri="{FF2B5EF4-FFF2-40B4-BE49-F238E27FC236}">
                <a16:creationId xmlns:a16="http://schemas.microsoft.com/office/drawing/2014/main" id="{AE2101EB-7A2E-45D5-9023-8F08C57B109A}"/>
              </a:ext>
            </a:extLst>
          </p:cNvPr>
          <p:cNvGrpSpPr/>
          <p:nvPr/>
        </p:nvGrpSpPr>
        <p:grpSpPr>
          <a:xfrm>
            <a:off x="7197585" y="3222625"/>
            <a:ext cx="1188132" cy="1926557"/>
            <a:chOff x="9555832" y="3403687"/>
            <a:chExt cx="1584176" cy="3061053"/>
          </a:xfrm>
        </p:grpSpPr>
        <p:sp>
          <p:nvSpPr>
            <p:cNvPr id="117" name="Trapezoid 116">
              <a:extLst>
                <a:ext uri="{FF2B5EF4-FFF2-40B4-BE49-F238E27FC236}">
                  <a16:creationId xmlns:a16="http://schemas.microsoft.com/office/drawing/2014/main" id="{D6AE3664-2AAA-4411-85E8-BE3565B26A10}"/>
                </a:ext>
              </a:extLst>
            </p:cNvPr>
            <p:cNvSpPr/>
            <p:nvPr/>
          </p:nvSpPr>
          <p:spPr>
            <a:xfrm>
              <a:off x="10258767" y="5636740"/>
              <a:ext cx="178306" cy="828000"/>
            </a:xfrm>
            <a:prstGeom prst="trapezoi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2025" kern="1200">
                <a:solidFill>
                  <a:prstClr val="white"/>
                </a:solidFill>
                <a:latin typeface="Arial"/>
                <a:ea typeface="Arial Unicode MS"/>
              </a:endParaRPr>
            </a:p>
          </p:txBody>
        </p:sp>
        <p:grpSp>
          <p:nvGrpSpPr>
            <p:cNvPr id="118" name="Group 117">
              <a:extLst>
                <a:ext uri="{FF2B5EF4-FFF2-40B4-BE49-F238E27FC236}">
                  <a16:creationId xmlns:a16="http://schemas.microsoft.com/office/drawing/2014/main" id="{596661F7-36FD-4DE3-B66C-E8993E350BAD}"/>
                </a:ext>
              </a:extLst>
            </p:cNvPr>
            <p:cNvGrpSpPr/>
            <p:nvPr/>
          </p:nvGrpSpPr>
          <p:grpSpPr>
            <a:xfrm>
              <a:off x="9555832" y="3403687"/>
              <a:ext cx="1584176" cy="2282988"/>
              <a:chOff x="967240" y="3289369"/>
              <a:chExt cx="1100200" cy="1585520"/>
            </a:xfrm>
          </p:grpSpPr>
          <p:sp>
            <p:nvSpPr>
              <p:cNvPr id="119" name="Freeform 27">
                <a:extLst>
                  <a:ext uri="{FF2B5EF4-FFF2-40B4-BE49-F238E27FC236}">
                    <a16:creationId xmlns:a16="http://schemas.microsoft.com/office/drawing/2014/main" id="{7DE97A7A-673C-411A-8854-E47147C1DFC6}"/>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2025" kern="1200">
                  <a:solidFill>
                    <a:prstClr val="white"/>
                  </a:solidFill>
                  <a:latin typeface="Arial"/>
                  <a:ea typeface="Arial Unicode MS"/>
                </a:endParaRPr>
              </a:p>
            </p:txBody>
          </p:sp>
          <p:sp>
            <p:nvSpPr>
              <p:cNvPr id="120" name="Freeform 28">
                <a:extLst>
                  <a:ext uri="{FF2B5EF4-FFF2-40B4-BE49-F238E27FC236}">
                    <a16:creationId xmlns:a16="http://schemas.microsoft.com/office/drawing/2014/main" id="{B88AA821-EA45-49CF-88BC-AD6E25D95F33}"/>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2025" kern="1200">
                  <a:solidFill>
                    <a:prstClr val="white"/>
                  </a:solidFill>
                  <a:latin typeface="Arial"/>
                  <a:ea typeface="Arial Unicode MS"/>
                </a:endParaRPr>
              </a:p>
            </p:txBody>
          </p:sp>
        </p:grpSp>
      </p:grpSp>
      <p:sp>
        <p:nvSpPr>
          <p:cNvPr id="122" name="TextBox 121">
            <a:extLst>
              <a:ext uri="{FF2B5EF4-FFF2-40B4-BE49-F238E27FC236}">
                <a16:creationId xmlns:a16="http://schemas.microsoft.com/office/drawing/2014/main" id="{74F9142F-D60E-4A69-9DEB-71AE0D2FCC56}"/>
              </a:ext>
            </a:extLst>
          </p:cNvPr>
          <p:cNvSpPr txBox="1"/>
          <p:nvPr/>
        </p:nvSpPr>
        <p:spPr>
          <a:xfrm>
            <a:off x="1473927" y="2407162"/>
            <a:ext cx="1979731" cy="784830"/>
          </a:xfrm>
          <a:prstGeom prst="rect">
            <a:avLst/>
          </a:prstGeom>
          <a:noFill/>
        </p:spPr>
        <p:txBody>
          <a:bodyPr wrap="square" rtlCol="0">
            <a:spAutoFit/>
          </a:bodyPr>
          <a:lstStyle/>
          <a:p>
            <a:pPr algn="ctr" defTabSz="685715">
              <a:buClrTx/>
            </a:pPr>
            <a:endParaRPr lang="en-US" altLang="ko-KR" sz="1200" b="1" kern="1200" dirty="0">
              <a:solidFill>
                <a:prstClr val="black">
                  <a:lumMod val="75000"/>
                  <a:lumOff val="25000"/>
                </a:prstClr>
              </a:solidFill>
              <a:latin typeface="Century Gothic" panose="020B0502020202020204" pitchFamily="34" charset="0"/>
              <a:ea typeface="Arial Unicode MS"/>
              <a:cs typeface="Arial" pitchFamily="34" charset="0"/>
            </a:endParaRPr>
          </a:p>
          <a:p>
            <a:pPr algn="ctr" defTabSz="685715">
              <a:buClrTx/>
            </a:pPr>
            <a:endParaRPr lang="en-US" altLang="ko-KR" sz="1200" b="1" kern="1200" dirty="0">
              <a:solidFill>
                <a:prstClr val="black">
                  <a:lumMod val="75000"/>
                  <a:lumOff val="25000"/>
                </a:prstClr>
              </a:solidFill>
              <a:latin typeface="Century Gothic" panose="020B0502020202020204" pitchFamily="34" charset="0"/>
              <a:ea typeface="Arial Unicode MS"/>
              <a:cs typeface="Arial" pitchFamily="34" charset="0"/>
            </a:endParaRPr>
          </a:p>
          <a:p>
            <a:pPr algn="ctr" defTabSz="685715">
              <a:buClrTx/>
            </a:pPr>
            <a:endParaRPr lang="en-US" altLang="ko-KR" sz="1200" b="1" kern="1200" dirty="0">
              <a:solidFill>
                <a:prstClr val="black">
                  <a:lumMod val="75000"/>
                  <a:lumOff val="25000"/>
                </a:prstClr>
              </a:solidFill>
              <a:latin typeface="Century Gothic" panose="020B0502020202020204" pitchFamily="34" charset="0"/>
              <a:ea typeface="Arial Unicode MS"/>
              <a:cs typeface="Arial" pitchFamily="34" charset="0"/>
            </a:endParaRPr>
          </a:p>
          <a:p>
            <a:pPr algn="ctr" defTabSz="685715">
              <a:buClrTx/>
            </a:pPr>
            <a:endParaRPr lang="ko-KR" altLang="en-US" sz="900" kern="1200" dirty="0">
              <a:solidFill>
                <a:prstClr val="black">
                  <a:lumMod val="75000"/>
                  <a:lumOff val="25000"/>
                </a:prstClr>
              </a:solidFill>
              <a:ea typeface="Arial Unicode MS"/>
              <a:cs typeface="Arial" pitchFamily="34" charset="0"/>
            </a:endParaRPr>
          </a:p>
        </p:txBody>
      </p:sp>
      <p:grpSp>
        <p:nvGrpSpPr>
          <p:cNvPr id="127" name="Group 126">
            <a:extLst>
              <a:ext uri="{FF2B5EF4-FFF2-40B4-BE49-F238E27FC236}">
                <a16:creationId xmlns:a16="http://schemas.microsoft.com/office/drawing/2014/main" id="{4A1E4D87-4828-482D-B0A9-B4DCC33E1C87}"/>
              </a:ext>
            </a:extLst>
          </p:cNvPr>
          <p:cNvGrpSpPr/>
          <p:nvPr/>
        </p:nvGrpSpPr>
        <p:grpSpPr>
          <a:xfrm>
            <a:off x="1698195" y="865664"/>
            <a:ext cx="1501852" cy="2265102"/>
            <a:chOff x="3127906" y="4314958"/>
            <a:chExt cx="1895822" cy="3020135"/>
          </a:xfrm>
        </p:grpSpPr>
        <p:sp>
          <p:nvSpPr>
            <p:cNvPr id="128" name="TextBox 127">
              <a:extLst>
                <a:ext uri="{FF2B5EF4-FFF2-40B4-BE49-F238E27FC236}">
                  <a16:creationId xmlns:a16="http://schemas.microsoft.com/office/drawing/2014/main" id="{62C3D816-03F5-4F20-94C1-9FCCCE120201}"/>
                </a:ext>
              </a:extLst>
            </p:cNvPr>
            <p:cNvSpPr txBox="1"/>
            <p:nvPr/>
          </p:nvSpPr>
          <p:spPr>
            <a:xfrm>
              <a:off x="3127906" y="4749770"/>
              <a:ext cx="1886852" cy="2585323"/>
            </a:xfrm>
            <a:prstGeom prst="rect">
              <a:avLst/>
            </a:prstGeom>
            <a:noFill/>
          </p:spPr>
          <p:txBody>
            <a:bodyPr wrap="square" rtlCol="0">
              <a:spAutoFit/>
            </a:bodyPr>
            <a:lstStyle/>
            <a:p>
              <a:pPr marL="214313" indent="-214313" algn="ctr" defTabSz="685715">
                <a:buClrTx/>
                <a:buFont typeface="Wingdings" panose="05000000000000000000" pitchFamily="2" charset="2"/>
                <a:buChar char="v"/>
              </a:pPr>
              <a:r>
                <a:rPr lang="en-US" altLang="ko-KR" sz="1200" b="1" kern="1200" dirty="0">
                  <a:solidFill>
                    <a:prstClr val="black">
                      <a:lumMod val="75000"/>
                      <a:lumOff val="25000"/>
                    </a:prstClr>
                  </a:solidFill>
                  <a:latin typeface="Century Gothic" panose="020B0502020202020204" pitchFamily="34" charset="0"/>
                  <a:ea typeface="Arial Unicode MS"/>
                  <a:cs typeface="Arial" pitchFamily="34" charset="0"/>
                </a:rPr>
                <a:t>Membership of 40,000.</a:t>
              </a:r>
            </a:p>
            <a:p>
              <a:pPr marL="214313" indent="-214313" algn="ctr" defTabSz="685715">
                <a:buClrTx/>
                <a:buFont typeface="Wingdings" panose="05000000000000000000" pitchFamily="2" charset="2"/>
                <a:buChar char="v"/>
              </a:pPr>
              <a:endParaRPr lang="en-US" altLang="ko-KR" sz="1200" b="1" kern="1200" dirty="0">
                <a:solidFill>
                  <a:prstClr val="black">
                    <a:lumMod val="75000"/>
                    <a:lumOff val="25000"/>
                  </a:prstClr>
                </a:solidFill>
                <a:latin typeface="Century Gothic" panose="020B0502020202020204" pitchFamily="34" charset="0"/>
                <a:ea typeface="Arial Unicode MS"/>
                <a:cs typeface="Arial" pitchFamily="34" charset="0"/>
              </a:endParaRPr>
            </a:p>
            <a:p>
              <a:pPr marL="214313" indent="-214313" algn="ctr" defTabSz="685715">
                <a:buClrTx/>
                <a:buFont typeface="Wingdings" panose="05000000000000000000" pitchFamily="2" charset="2"/>
                <a:buChar char="v"/>
              </a:pPr>
              <a:r>
                <a:rPr lang="en-US" altLang="ko-KR" sz="1200" b="1" kern="1200" dirty="0">
                  <a:solidFill>
                    <a:prstClr val="black">
                      <a:lumMod val="75000"/>
                      <a:lumOff val="25000"/>
                    </a:prstClr>
                  </a:solidFill>
                  <a:latin typeface="Century Gothic" panose="020B0502020202020204" pitchFamily="34" charset="0"/>
                  <a:ea typeface="Arial Unicode MS"/>
                  <a:cs typeface="Arial" pitchFamily="34" charset="0"/>
                </a:rPr>
                <a:t>multi-sectoral;</a:t>
              </a:r>
            </a:p>
            <a:p>
              <a:pPr marL="214313" indent="-214313" algn="ctr" defTabSz="685715">
                <a:buClrTx/>
                <a:buFont typeface="Wingdings" panose="05000000000000000000" pitchFamily="2" charset="2"/>
                <a:buChar char="v"/>
              </a:pPr>
              <a:endParaRPr lang="en-US" altLang="ko-KR" sz="1200" b="1" kern="1200" dirty="0">
                <a:solidFill>
                  <a:prstClr val="black">
                    <a:lumMod val="75000"/>
                    <a:lumOff val="25000"/>
                  </a:prstClr>
                </a:solidFill>
                <a:latin typeface="Century Gothic" panose="020B0502020202020204" pitchFamily="34" charset="0"/>
                <a:ea typeface="Arial Unicode MS"/>
                <a:cs typeface="Arial" pitchFamily="34" charset="0"/>
              </a:endParaRPr>
            </a:p>
            <a:p>
              <a:pPr marL="214313" indent="-214313" algn="ctr" defTabSz="685715">
                <a:buClrTx/>
                <a:buFont typeface="Wingdings" panose="05000000000000000000" pitchFamily="2" charset="2"/>
                <a:buChar char="v"/>
              </a:pPr>
              <a:r>
                <a:rPr lang="en-US" altLang="ko-KR" sz="1200" b="1" kern="1200" dirty="0">
                  <a:solidFill>
                    <a:prstClr val="black">
                      <a:lumMod val="75000"/>
                      <a:lumOff val="25000"/>
                    </a:prstClr>
                  </a:solidFill>
                  <a:latin typeface="Century Gothic" panose="020B0502020202020204" pitchFamily="34" charset="0"/>
                  <a:ea typeface="Arial Unicode MS"/>
                  <a:cs typeface="Arial" pitchFamily="34" charset="0"/>
                </a:rPr>
                <a:t> Small, medium and large business company component</a:t>
              </a:r>
            </a:p>
          </p:txBody>
        </p:sp>
        <p:sp>
          <p:nvSpPr>
            <p:cNvPr id="129" name="TextBox 128">
              <a:extLst>
                <a:ext uri="{FF2B5EF4-FFF2-40B4-BE49-F238E27FC236}">
                  <a16:creationId xmlns:a16="http://schemas.microsoft.com/office/drawing/2014/main" id="{A6FEA16E-9AF1-46DE-8899-F92B0FD25C1F}"/>
                </a:ext>
              </a:extLst>
            </p:cNvPr>
            <p:cNvSpPr txBox="1"/>
            <p:nvPr/>
          </p:nvSpPr>
          <p:spPr>
            <a:xfrm>
              <a:off x="3229717" y="4314958"/>
              <a:ext cx="1794011" cy="369332"/>
            </a:xfrm>
            <a:prstGeom prst="rect">
              <a:avLst/>
            </a:prstGeom>
            <a:noFill/>
          </p:spPr>
          <p:txBody>
            <a:bodyPr wrap="square" rtlCol="0">
              <a:spAutoFit/>
            </a:bodyPr>
            <a:lstStyle/>
            <a:p>
              <a:pPr algn="ctr" defTabSz="685715">
                <a:buClrTx/>
              </a:pPr>
              <a:r>
                <a:rPr lang="en-US" altLang="ko-KR" sz="1200" b="1" kern="1200" dirty="0">
                  <a:solidFill>
                    <a:srgbClr val="00B050"/>
                  </a:solidFill>
                  <a:latin typeface="Century Gothic" panose="020B0502020202020204" pitchFamily="34" charset="0"/>
                  <a:ea typeface="Arial Unicode MS"/>
                  <a:cs typeface="Arial" pitchFamily="34" charset="0"/>
                </a:rPr>
                <a:t>MEMBERSHIP </a:t>
              </a:r>
              <a:endParaRPr lang="ko-KR" altLang="en-US" sz="1200" b="1" kern="1200" dirty="0">
                <a:solidFill>
                  <a:srgbClr val="00B050"/>
                </a:solidFill>
                <a:latin typeface="Century Gothic" panose="020B0502020202020204" pitchFamily="34" charset="0"/>
                <a:ea typeface="Arial Unicode MS"/>
                <a:cs typeface="Arial" pitchFamily="34" charset="0"/>
              </a:endParaRPr>
            </a:p>
          </p:txBody>
        </p:sp>
      </p:grpSp>
      <p:grpSp>
        <p:nvGrpSpPr>
          <p:cNvPr id="130" name="Group 129">
            <a:extLst>
              <a:ext uri="{FF2B5EF4-FFF2-40B4-BE49-F238E27FC236}">
                <a16:creationId xmlns:a16="http://schemas.microsoft.com/office/drawing/2014/main" id="{468A7079-F0E2-4743-BE93-56B32331CF80}"/>
              </a:ext>
            </a:extLst>
          </p:cNvPr>
          <p:cNvGrpSpPr/>
          <p:nvPr/>
        </p:nvGrpSpPr>
        <p:grpSpPr>
          <a:xfrm>
            <a:off x="3366828" y="799779"/>
            <a:ext cx="1942492" cy="2134022"/>
            <a:chOff x="2906022" y="3840460"/>
            <a:chExt cx="2758054" cy="2179729"/>
          </a:xfrm>
        </p:grpSpPr>
        <p:sp>
          <p:nvSpPr>
            <p:cNvPr id="131" name="TextBox 130">
              <a:extLst>
                <a:ext uri="{FF2B5EF4-FFF2-40B4-BE49-F238E27FC236}">
                  <a16:creationId xmlns:a16="http://schemas.microsoft.com/office/drawing/2014/main" id="{D71206B8-5314-40D4-BB3C-2FAF86B51BD3}"/>
                </a:ext>
              </a:extLst>
            </p:cNvPr>
            <p:cNvSpPr txBox="1"/>
            <p:nvPr/>
          </p:nvSpPr>
          <p:spPr>
            <a:xfrm>
              <a:off x="2906022" y="4039667"/>
              <a:ext cx="2758054" cy="1980522"/>
            </a:xfrm>
            <a:prstGeom prst="rect">
              <a:avLst/>
            </a:prstGeom>
            <a:noFill/>
          </p:spPr>
          <p:txBody>
            <a:bodyPr wrap="square" rtlCol="0">
              <a:spAutoFit/>
            </a:bodyPr>
            <a:lstStyle/>
            <a:p>
              <a:pPr algn="ctr" defTabSz="685715">
                <a:buClrTx/>
              </a:pPr>
              <a:endParaRPr lang="en-US" altLang="ko-KR" sz="1200" b="1" kern="1200" dirty="0">
                <a:solidFill>
                  <a:prstClr val="black">
                    <a:lumMod val="75000"/>
                    <a:lumOff val="25000"/>
                  </a:prstClr>
                </a:solidFill>
                <a:latin typeface="Century Gothic" panose="020B0502020202020204" pitchFamily="34" charset="0"/>
                <a:ea typeface="Arial Unicode MS"/>
                <a:cs typeface="Arial" pitchFamily="34" charset="0"/>
              </a:endParaRPr>
            </a:p>
            <a:p>
              <a:pPr marL="214313" indent="-214313" algn="ctr" defTabSz="685715">
                <a:buClrTx/>
                <a:buFont typeface="Wingdings" panose="05000000000000000000" pitchFamily="2" charset="2"/>
                <a:buChar char="v"/>
              </a:pPr>
              <a:r>
                <a:rPr lang="en-US" altLang="ko-KR" sz="1200" b="1" kern="1200" dirty="0">
                  <a:solidFill>
                    <a:prstClr val="black">
                      <a:lumMod val="75000"/>
                      <a:lumOff val="25000"/>
                    </a:prstClr>
                  </a:solidFill>
                  <a:latin typeface="Century Gothic" panose="020B0502020202020204" pitchFamily="34" charset="0"/>
                  <a:ea typeface="Arial Unicode MS"/>
                  <a:cs typeface="Arial" pitchFamily="34" charset="0"/>
                </a:rPr>
                <a:t>Has126 district branches </a:t>
              </a:r>
            </a:p>
            <a:p>
              <a:pPr marL="214313" indent="-214313" algn="ctr" defTabSz="685715">
                <a:buClrTx/>
                <a:buFont typeface="Wingdings" panose="05000000000000000000" pitchFamily="2" charset="2"/>
                <a:buChar char="v"/>
              </a:pPr>
              <a:endParaRPr lang="en-US" altLang="ko-KR" sz="1200" b="1" kern="1200" dirty="0">
                <a:solidFill>
                  <a:prstClr val="black">
                    <a:lumMod val="75000"/>
                    <a:lumOff val="25000"/>
                  </a:prstClr>
                </a:solidFill>
                <a:latin typeface="Century Gothic" panose="020B0502020202020204" pitchFamily="34" charset="0"/>
                <a:ea typeface="Arial Unicode MS"/>
                <a:cs typeface="Arial" pitchFamily="34" charset="0"/>
              </a:endParaRPr>
            </a:p>
            <a:p>
              <a:pPr marL="214313" indent="-214313" algn="ctr" defTabSz="685715">
                <a:buClrTx/>
                <a:buFont typeface="Wingdings" panose="05000000000000000000" pitchFamily="2" charset="2"/>
                <a:buChar char="v"/>
              </a:pPr>
              <a:r>
                <a:rPr lang="en-US" altLang="ko-KR" sz="1200" b="1" kern="1200" dirty="0">
                  <a:solidFill>
                    <a:prstClr val="black">
                      <a:lumMod val="75000"/>
                      <a:lumOff val="25000"/>
                    </a:prstClr>
                  </a:solidFill>
                  <a:latin typeface="Century Gothic" panose="020B0502020202020204" pitchFamily="34" charset="0"/>
                  <a:ea typeface="Arial Unicode MS"/>
                  <a:cs typeface="Arial" pitchFamily="34" charset="0"/>
                </a:rPr>
                <a:t>10 regional offices with Head offices in Gulu, Mbarara, Mbale and Head office in Kampala.</a:t>
              </a:r>
            </a:p>
            <a:p>
              <a:pPr algn="ctr" defTabSz="685715">
                <a:buClrTx/>
              </a:pPr>
              <a:endParaRPr lang="en-US" altLang="ko-KR" sz="1200" b="1" kern="1200" dirty="0">
                <a:solidFill>
                  <a:prstClr val="black">
                    <a:lumMod val="75000"/>
                    <a:lumOff val="25000"/>
                  </a:prstClr>
                </a:solidFill>
                <a:latin typeface="Century Gothic" panose="020B0502020202020204" pitchFamily="34" charset="0"/>
                <a:ea typeface="Arial Unicode MS"/>
                <a:cs typeface="Arial" pitchFamily="34" charset="0"/>
              </a:endParaRPr>
            </a:p>
          </p:txBody>
        </p:sp>
        <p:sp>
          <p:nvSpPr>
            <p:cNvPr id="132" name="TextBox 131">
              <a:extLst>
                <a:ext uri="{FF2B5EF4-FFF2-40B4-BE49-F238E27FC236}">
                  <a16:creationId xmlns:a16="http://schemas.microsoft.com/office/drawing/2014/main" id="{4BD3FF28-D78C-4A47-A928-9CC9407867A3}"/>
                </a:ext>
              </a:extLst>
            </p:cNvPr>
            <p:cNvSpPr txBox="1"/>
            <p:nvPr/>
          </p:nvSpPr>
          <p:spPr>
            <a:xfrm>
              <a:off x="3249696" y="3840460"/>
              <a:ext cx="1870812" cy="282932"/>
            </a:xfrm>
            <a:prstGeom prst="rect">
              <a:avLst/>
            </a:prstGeom>
            <a:noFill/>
          </p:spPr>
          <p:txBody>
            <a:bodyPr wrap="square" rtlCol="0">
              <a:spAutoFit/>
            </a:bodyPr>
            <a:lstStyle/>
            <a:p>
              <a:pPr algn="ctr" defTabSz="685715">
                <a:buClrTx/>
              </a:pPr>
              <a:r>
                <a:rPr lang="en-US" altLang="ko-KR" sz="1200" b="1" kern="1200" dirty="0">
                  <a:solidFill>
                    <a:srgbClr val="7030A0"/>
                  </a:solidFill>
                  <a:latin typeface="Century Gothic" panose="020B0502020202020204" pitchFamily="34" charset="0"/>
                  <a:ea typeface="Arial Unicode MS"/>
                  <a:cs typeface="Arial" pitchFamily="34" charset="0"/>
                </a:rPr>
                <a:t>JURISDICTION</a:t>
              </a:r>
              <a:r>
                <a:rPr lang="en-US" altLang="ko-KR" sz="1200" b="1" kern="1200" dirty="0">
                  <a:solidFill>
                    <a:srgbClr val="FFFF00"/>
                  </a:solidFill>
                  <a:latin typeface="Century Gothic" panose="020B0502020202020204" pitchFamily="34" charset="0"/>
                  <a:ea typeface="Arial Unicode MS"/>
                  <a:cs typeface="Arial" pitchFamily="34" charset="0"/>
                </a:rPr>
                <a:t>   </a:t>
              </a:r>
              <a:endParaRPr lang="ko-KR" altLang="en-US" sz="1200" b="1" kern="1200" dirty="0">
                <a:solidFill>
                  <a:srgbClr val="FFFF00"/>
                </a:solidFill>
                <a:latin typeface="Century Gothic" panose="020B0502020202020204" pitchFamily="34" charset="0"/>
                <a:ea typeface="Arial Unicode MS"/>
                <a:cs typeface="Arial" pitchFamily="34" charset="0"/>
              </a:endParaRPr>
            </a:p>
          </p:txBody>
        </p:sp>
      </p:grpSp>
      <p:grpSp>
        <p:nvGrpSpPr>
          <p:cNvPr id="133" name="Group 4">
            <a:extLst>
              <a:ext uri="{FF2B5EF4-FFF2-40B4-BE49-F238E27FC236}">
                <a16:creationId xmlns:a16="http://schemas.microsoft.com/office/drawing/2014/main" id="{99770BD3-59A2-4D92-A038-71AA1586C061}"/>
              </a:ext>
            </a:extLst>
          </p:cNvPr>
          <p:cNvGrpSpPr/>
          <p:nvPr/>
        </p:nvGrpSpPr>
        <p:grpSpPr>
          <a:xfrm>
            <a:off x="68474" y="3240495"/>
            <a:ext cx="1188132" cy="1887421"/>
            <a:chOff x="903020" y="3403687"/>
            <a:chExt cx="1584176" cy="3061053"/>
          </a:xfrm>
        </p:grpSpPr>
        <p:sp>
          <p:nvSpPr>
            <p:cNvPr id="134" name="Trapezoid 19">
              <a:extLst>
                <a:ext uri="{FF2B5EF4-FFF2-40B4-BE49-F238E27FC236}">
                  <a16:creationId xmlns:a16="http://schemas.microsoft.com/office/drawing/2014/main" id="{84CAC193-253D-433C-824C-05839024CB4A}"/>
                </a:ext>
              </a:extLst>
            </p:cNvPr>
            <p:cNvSpPr/>
            <p:nvPr/>
          </p:nvSpPr>
          <p:spPr>
            <a:xfrm>
              <a:off x="1605955" y="5636740"/>
              <a:ext cx="178306" cy="828000"/>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2025" kern="1200">
                <a:solidFill>
                  <a:prstClr val="white"/>
                </a:solidFill>
                <a:latin typeface="Arial"/>
                <a:ea typeface="Arial Unicode MS"/>
              </a:endParaRPr>
            </a:p>
          </p:txBody>
        </p:sp>
        <p:grpSp>
          <p:nvGrpSpPr>
            <p:cNvPr id="135" name="Group 16">
              <a:extLst>
                <a:ext uri="{FF2B5EF4-FFF2-40B4-BE49-F238E27FC236}">
                  <a16:creationId xmlns:a16="http://schemas.microsoft.com/office/drawing/2014/main" id="{1F4626FA-F3ED-418F-AC41-56C571FF14E7}"/>
                </a:ext>
              </a:extLst>
            </p:cNvPr>
            <p:cNvGrpSpPr/>
            <p:nvPr/>
          </p:nvGrpSpPr>
          <p:grpSpPr>
            <a:xfrm>
              <a:off x="903020" y="3403687"/>
              <a:ext cx="1584176" cy="2282988"/>
              <a:chOff x="967240" y="3289369"/>
              <a:chExt cx="1100200" cy="1585520"/>
            </a:xfrm>
          </p:grpSpPr>
          <p:sp>
            <p:nvSpPr>
              <p:cNvPr id="136" name="Freeform 3">
                <a:extLst>
                  <a:ext uri="{FF2B5EF4-FFF2-40B4-BE49-F238E27FC236}">
                    <a16:creationId xmlns:a16="http://schemas.microsoft.com/office/drawing/2014/main" id="{F33D9848-669B-4AF3-B7AC-CF4251112A43}"/>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2025" kern="1200">
                  <a:solidFill>
                    <a:prstClr val="white"/>
                  </a:solidFill>
                  <a:latin typeface="Arial"/>
                  <a:ea typeface="Arial Unicode MS"/>
                </a:endParaRPr>
              </a:p>
            </p:txBody>
          </p:sp>
          <p:sp>
            <p:nvSpPr>
              <p:cNvPr id="137" name="Freeform 18">
                <a:extLst>
                  <a:ext uri="{FF2B5EF4-FFF2-40B4-BE49-F238E27FC236}">
                    <a16:creationId xmlns:a16="http://schemas.microsoft.com/office/drawing/2014/main" id="{77571BF3-3370-4D21-8BD1-97A4EECE9C4D}"/>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2025" kern="1200">
                  <a:solidFill>
                    <a:prstClr val="white"/>
                  </a:solidFill>
                  <a:latin typeface="Arial"/>
                  <a:ea typeface="Arial Unicode MS"/>
                </a:endParaRPr>
              </a:p>
            </p:txBody>
          </p:sp>
        </p:grpSp>
      </p:grpSp>
      <p:grpSp>
        <p:nvGrpSpPr>
          <p:cNvPr id="138" name="Group 33">
            <a:extLst>
              <a:ext uri="{FF2B5EF4-FFF2-40B4-BE49-F238E27FC236}">
                <a16:creationId xmlns:a16="http://schemas.microsoft.com/office/drawing/2014/main" id="{9DA8254A-B0AB-46E6-840C-7CA038BD4110}"/>
              </a:ext>
            </a:extLst>
          </p:cNvPr>
          <p:cNvGrpSpPr/>
          <p:nvPr/>
        </p:nvGrpSpPr>
        <p:grpSpPr>
          <a:xfrm>
            <a:off x="0" y="865167"/>
            <a:ext cx="1550827" cy="1956571"/>
            <a:chOff x="2599778" y="3671598"/>
            <a:chExt cx="1957644" cy="2149953"/>
          </a:xfrm>
        </p:grpSpPr>
        <p:sp>
          <p:nvSpPr>
            <p:cNvPr id="139" name="TextBox 138">
              <a:extLst>
                <a:ext uri="{FF2B5EF4-FFF2-40B4-BE49-F238E27FC236}">
                  <a16:creationId xmlns:a16="http://schemas.microsoft.com/office/drawing/2014/main" id="{27B5BBEA-BFB0-4E2D-8007-B5E57205A255}"/>
                </a:ext>
              </a:extLst>
            </p:cNvPr>
            <p:cNvSpPr txBox="1"/>
            <p:nvPr/>
          </p:nvSpPr>
          <p:spPr>
            <a:xfrm>
              <a:off x="2599778" y="4096750"/>
              <a:ext cx="1886852" cy="1724801"/>
            </a:xfrm>
            <a:prstGeom prst="rect">
              <a:avLst/>
            </a:prstGeom>
            <a:noFill/>
          </p:spPr>
          <p:txBody>
            <a:bodyPr wrap="square" rtlCol="0">
              <a:spAutoFit/>
            </a:bodyPr>
            <a:lstStyle/>
            <a:p>
              <a:pPr algn="ctr" defTabSz="685715">
                <a:buClrTx/>
              </a:pPr>
              <a:endParaRPr lang="en-US" altLang="ko-KR" sz="1200" b="1" kern="1200" dirty="0">
                <a:solidFill>
                  <a:prstClr val="black">
                    <a:lumMod val="95000"/>
                    <a:lumOff val="5000"/>
                  </a:prstClr>
                </a:solidFill>
                <a:latin typeface="Century Gothic" panose="020B0502020202020204" pitchFamily="34" charset="0"/>
                <a:ea typeface="Arial Unicode MS"/>
                <a:cs typeface="Arial" pitchFamily="34" charset="0"/>
              </a:endParaRPr>
            </a:p>
            <a:p>
              <a:pPr algn="ctr" defTabSz="685715">
                <a:buClrTx/>
              </a:pPr>
              <a:endParaRPr lang="en-US" altLang="ko-KR" sz="1200" b="1" kern="1200" dirty="0">
                <a:solidFill>
                  <a:prstClr val="black">
                    <a:lumMod val="95000"/>
                    <a:lumOff val="5000"/>
                  </a:prstClr>
                </a:solidFill>
                <a:latin typeface="Century Gothic" panose="020B0502020202020204" pitchFamily="34" charset="0"/>
                <a:ea typeface="Arial Unicode MS"/>
                <a:cs typeface="Arial" pitchFamily="34" charset="0"/>
              </a:endParaRPr>
            </a:p>
            <a:p>
              <a:pPr marL="128588" indent="-128588" algn="ctr" defTabSz="685715">
                <a:buClrTx/>
                <a:buFont typeface="Wingdings" panose="05000000000000000000" pitchFamily="2" charset="2"/>
                <a:buChar char="v"/>
              </a:pPr>
              <a:r>
                <a:rPr lang="en-US" altLang="ko-KR" sz="1200" b="1" kern="1200" dirty="0">
                  <a:solidFill>
                    <a:prstClr val="black">
                      <a:lumMod val="95000"/>
                      <a:lumOff val="5000"/>
                    </a:prstClr>
                  </a:solidFill>
                  <a:latin typeface="Century Gothic" panose="020B0502020202020204" pitchFamily="34" charset="0"/>
                  <a:ea typeface="Arial Unicode MS"/>
                  <a:cs typeface="Arial" pitchFamily="34" charset="0"/>
                </a:rPr>
                <a:t>Oldest Private sector Umbrella body and Member owned Business organization. </a:t>
              </a:r>
            </a:p>
          </p:txBody>
        </p:sp>
        <p:sp>
          <p:nvSpPr>
            <p:cNvPr id="140" name="TextBox 139">
              <a:extLst>
                <a:ext uri="{FF2B5EF4-FFF2-40B4-BE49-F238E27FC236}">
                  <a16:creationId xmlns:a16="http://schemas.microsoft.com/office/drawing/2014/main" id="{4C1DCD9E-F830-42C4-8FEC-D70F79819CCF}"/>
                </a:ext>
              </a:extLst>
            </p:cNvPr>
            <p:cNvSpPr txBox="1"/>
            <p:nvPr/>
          </p:nvSpPr>
          <p:spPr>
            <a:xfrm>
              <a:off x="2744934" y="3671598"/>
              <a:ext cx="1812488" cy="329741"/>
            </a:xfrm>
            <a:prstGeom prst="rect">
              <a:avLst/>
            </a:prstGeom>
            <a:noFill/>
          </p:spPr>
          <p:txBody>
            <a:bodyPr wrap="square" rtlCol="0">
              <a:spAutoFit/>
            </a:bodyPr>
            <a:lstStyle/>
            <a:p>
              <a:pPr algn="ctr" defTabSz="685715">
                <a:buClrTx/>
              </a:pPr>
              <a:r>
                <a:rPr lang="en-US" altLang="ko-KR" sz="1350" b="1" kern="1200" dirty="0">
                  <a:solidFill>
                    <a:srgbClr val="C00000"/>
                  </a:solidFill>
                  <a:latin typeface="Century Gothic" panose="020B0502020202020204" pitchFamily="34" charset="0"/>
                  <a:ea typeface="Arial Unicode MS"/>
                  <a:cs typeface="Arial" pitchFamily="34" charset="0"/>
                </a:rPr>
                <a:t>BACKGROUND </a:t>
              </a:r>
              <a:endParaRPr lang="ko-KR" altLang="en-US" sz="1350" b="1" kern="1200" dirty="0">
                <a:solidFill>
                  <a:srgbClr val="C00000"/>
                </a:solidFill>
                <a:latin typeface="Century Gothic" panose="020B0502020202020204" pitchFamily="34" charset="0"/>
                <a:ea typeface="Arial Unicode MS"/>
                <a:cs typeface="Arial" pitchFamily="34" charset="0"/>
              </a:endParaRPr>
            </a:p>
          </p:txBody>
        </p:sp>
      </p:grpSp>
      <p:sp>
        <p:nvSpPr>
          <p:cNvPr id="141" name="Rectangle 30">
            <a:extLst>
              <a:ext uri="{FF2B5EF4-FFF2-40B4-BE49-F238E27FC236}">
                <a16:creationId xmlns:a16="http://schemas.microsoft.com/office/drawing/2014/main" id="{C04B186B-5DE6-4BEE-A7EF-3146B1677C4F}"/>
              </a:ext>
            </a:extLst>
          </p:cNvPr>
          <p:cNvSpPr/>
          <p:nvPr/>
        </p:nvSpPr>
        <p:spPr>
          <a:xfrm>
            <a:off x="1228523" y="4140590"/>
            <a:ext cx="304335" cy="303446"/>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buClrTx/>
            </a:pPr>
            <a:endParaRPr lang="ko-KR" altLang="en-US" sz="1350" dirty="0">
              <a:solidFill>
                <a:prstClr val="white"/>
              </a:solidFill>
              <a:latin typeface="Arial"/>
              <a:ea typeface="Arial Unicode MS"/>
            </a:endParaRPr>
          </a:p>
        </p:txBody>
      </p:sp>
      <p:sp>
        <p:nvSpPr>
          <p:cNvPr id="142" name="Freeform 18">
            <a:extLst>
              <a:ext uri="{FF2B5EF4-FFF2-40B4-BE49-F238E27FC236}">
                <a16:creationId xmlns:a16="http://schemas.microsoft.com/office/drawing/2014/main" id="{3DE486CD-B0D0-42D2-9A45-AF8861794BBA}"/>
              </a:ext>
            </a:extLst>
          </p:cNvPr>
          <p:cNvSpPr/>
          <p:nvPr/>
        </p:nvSpPr>
        <p:spPr>
          <a:xfrm>
            <a:off x="7558467" y="3440957"/>
            <a:ext cx="410090" cy="33097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buClrTx/>
            </a:pPr>
            <a:endParaRPr lang="ko-KR" altLang="en-US" sz="1350" dirty="0">
              <a:solidFill>
                <a:prstClr val="white"/>
              </a:solidFill>
              <a:latin typeface="Arial"/>
              <a:ea typeface="Arial Unicode MS"/>
            </a:endParaRPr>
          </a:p>
        </p:txBody>
      </p:sp>
      <p:sp>
        <p:nvSpPr>
          <p:cNvPr id="143" name="Oval 7">
            <a:extLst>
              <a:ext uri="{FF2B5EF4-FFF2-40B4-BE49-F238E27FC236}">
                <a16:creationId xmlns:a16="http://schemas.microsoft.com/office/drawing/2014/main" id="{256CE4E2-D42D-45A1-8742-BE2DF5F5818E}"/>
              </a:ext>
            </a:extLst>
          </p:cNvPr>
          <p:cNvSpPr/>
          <p:nvPr/>
        </p:nvSpPr>
        <p:spPr>
          <a:xfrm>
            <a:off x="6113239" y="4128306"/>
            <a:ext cx="346615" cy="34661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buClrTx/>
            </a:pPr>
            <a:endParaRPr lang="ko-KR" altLang="en-US" sz="1350" dirty="0">
              <a:solidFill>
                <a:prstClr val="white"/>
              </a:solidFill>
              <a:latin typeface="Arial"/>
              <a:ea typeface="Arial Unicode MS"/>
            </a:endParaRPr>
          </a:p>
        </p:txBody>
      </p:sp>
      <p:sp>
        <p:nvSpPr>
          <p:cNvPr id="144" name="Rectangle 16">
            <a:extLst>
              <a:ext uri="{FF2B5EF4-FFF2-40B4-BE49-F238E27FC236}">
                <a16:creationId xmlns:a16="http://schemas.microsoft.com/office/drawing/2014/main" id="{E54833FC-9F7B-4EED-879B-151D5C218239}"/>
              </a:ext>
            </a:extLst>
          </p:cNvPr>
          <p:cNvSpPr/>
          <p:nvPr/>
        </p:nvSpPr>
        <p:spPr>
          <a:xfrm>
            <a:off x="2445568" y="4122903"/>
            <a:ext cx="410417" cy="25867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buClrTx/>
            </a:pPr>
            <a:endParaRPr lang="ko-KR" altLang="en-US" sz="1350" dirty="0">
              <a:solidFill>
                <a:prstClr val="white"/>
              </a:solidFill>
              <a:latin typeface="Arial"/>
              <a:ea typeface="Arial Unicode MS"/>
            </a:endParaRPr>
          </a:p>
        </p:txBody>
      </p:sp>
      <p:sp>
        <p:nvSpPr>
          <p:cNvPr id="145" name="Round Same Side Corner Rectangle 36">
            <a:extLst>
              <a:ext uri="{FF2B5EF4-FFF2-40B4-BE49-F238E27FC236}">
                <a16:creationId xmlns:a16="http://schemas.microsoft.com/office/drawing/2014/main" id="{A4190082-8818-4A00-BE11-B495E7F6899C}"/>
              </a:ext>
            </a:extLst>
          </p:cNvPr>
          <p:cNvSpPr>
            <a:spLocks noChangeAspect="1"/>
          </p:cNvSpPr>
          <p:nvPr/>
        </p:nvSpPr>
        <p:spPr>
          <a:xfrm>
            <a:off x="4541559" y="3641074"/>
            <a:ext cx="379928" cy="300377"/>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defTabSz="685800">
              <a:buClrTx/>
            </a:pPr>
            <a:endParaRPr lang="ko-KR" altLang="en-US" sz="1350" dirty="0">
              <a:solidFill>
                <a:prstClr val="white"/>
              </a:solidFill>
              <a:latin typeface="Arial"/>
              <a:ea typeface="Arial Unicode MS"/>
            </a:endParaRPr>
          </a:p>
        </p:txBody>
      </p:sp>
      <p:sp>
        <p:nvSpPr>
          <p:cNvPr id="100" name="TextBox 99">
            <a:extLst>
              <a:ext uri="{FF2B5EF4-FFF2-40B4-BE49-F238E27FC236}">
                <a16:creationId xmlns:a16="http://schemas.microsoft.com/office/drawing/2014/main" id="{3D60075D-B96F-4C19-86E9-041533343C65}"/>
              </a:ext>
            </a:extLst>
          </p:cNvPr>
          <p:cNvSpPr txBox="1"/>
          <p:nvPr/>
        </p:nvSpPr>
        <p:spPr>
          <a:xfrm>
            <a:off x="5916893" y="792833"/>
            <a:ext cx="2805550" cy="3016210"/>
          </a:xfrm>
          <a:prstGeom prst="rect">
            <a:avLst/>
          </a:prstGeom>
          <a:noFill/>
        </p:spPr>
        <p:txBody>
          <a:bodyPr wrap="square" rtlCol="0">
            <a:spAutoFit/>
          </a:bodyPr>
          <a:lstStyle/>
          <a:p>
            <a:r>
              <a:rPr lang="en-US" sz="1100" b="1" dirty="0">
                <a:solidFill>
                  <a:srgbClr val="C00000"/>
                </a:solidFill>
                <a:latin typeface="Century Gothic" panose="020B0502020202020204" pitchFamily="34" charset="0"/>
              </a:rPr>
              <a:t>SERVICES </a:t>
            </a:r>
          </a:p>
          <a:p>
            <a:endParaRPr lang="en-US" sz="1100" dirty="0">
              <a:latin typeface="Century Gothic" panose="020B0502020202020204" pitchFamily="34" charset="0"/>
            </a:endParaRPr>
          </a:p>
          <a:p>
            <a:r>
              <a:rPr lang="en-US" sz="1100" b="1" dirty="0">
                <a:latin typeface="Century Gothic" panose="020B0502020202020204" pitchFamily="34" charset="0"/>
              </a:rPr>
              <a:t>Policy And Structural Representation </a:t>
            </a:r>
          </a:p>
          <a:p>
            <a:endParaRPr lang="en-US" sz="1100" b="1" dirty="0">
              <a:latin typeface="Century Gothic" panose="020B0502020202020204" pitchFamily="34" charset="0"/>
            </a:endParaRPr>
          </a:p>
          <a:p>
            <a:r>
              <a:rPr lang="en-US" sz="1100" b="1" dirty="0">
                <a:latin typeface="Century Gothic" panose="020B0502020202020204" pitchFamily="34" charset="0"/>
              </a:rPr>
              <a:t>Research and market access </a:t>
            </a:r>
          </a:p>
          <a:p>
            <a:endParaRPr lang="en-US" sz="1100" b="1" dirty="0">
              <a:latin typeface="Century Gothic" panose="020B0502020202020204" pitchFamily="34" charset="0"/>
            </a:endParaRPr>
          </a:p>
          <a:p>
            <a:r>
              <a:rPr lang="en-US" sz="1100" b="1" dirty="0">
                <a:latin typeface="Century Gothic" panose="020B0502020202020204" pitchFamily="34" charset="0"/>
              </a:rPr>
              <a:t>Business development and trade facilitation services </a:t>
            </a:r>
          </a:p>
          <a:p>
            <a:endParaRPr lang="en-US" sz="1100" b="1" dirty="0">
              <a:latin typeface="Century Gothic" panose="020B0502020202020204" pitchFamily="34" charset="0"/>
            </a:endParaRPr>
          </a:p>
          <a:p>
            <a:r>
              <a:rPr lang="en-US" sz="1100" b="1" dirty="0">
                <a:latin typeface="Century Gothic" panose="020B0502020202020204" pitchFamily="34" charset="0"/>
              </a:rPr>
              <a:t>Issuance of certificate of Origin </a:t>
            </a:r>
          </a:p>
          <a:p>
            <a:endParaRPr lang="en-US" sz="1100" b="1" dirty="0">
              <a:latin typeface="Century Gothic" panose="020B0502020202020204" pitchFamily="34" charset="0"/>
            </a:endParaRPr>
          </a:p>
          <a:p>
            <a:r>
              <a:rPr lang="en-US" sz="1100" b="1" dirty="0">
                <a:latin typeface="Century Gothic" panose="020B0502020202020204" pitchFamily="34" charset="0"/>
              </a:rPr>
              <a:t>Private Sector Advocacy </a:t>
            </a:r>
          </a:p>
          <a:p>
            <a:endParaRPr lang="en-US" sz="1100" b="1" dirty="0">
              <a:latin typeface="Century Gothic" panose="020B0502020202020204" pitchFamily="34" charset="0"/>
            </a:endParaRPr>
          </a:p>
          <a:p>
            <a:r>
              <a:rPr lang="en-US" sz="1100" b="1" dirty="0">
                <a:latin typeface="Century Gothic" panose="020B0502020202020204" pitchFamily="34" charset="0"/>
              </a:rPr>
              <a:t>Business networking and information dissemination services   </a:t>
            </a:r>
          </a:p>
          <a:p>
            <a:endParaRPr lang="en-US" sz="1100" b="1" dirty="0">
              <a:latin typeface="Century Gothic" panose="020B0502020202020204" pitchFamily="34" charset="0"/>
            </a:endParaRPr>
          </a:p>
          <a:p>
            <a:endParaRPr lang="en-US" dirty="0"/>
          </a:p>
        </p:txBody>
      </p:sp>
      <p:pic>
        <p:nvPicPr>
          <p:cNvPr id="148" name="Picture 147">
            <a:extLst>
              <a:ext uri="{FF2B5EF4-FFF2-40B4-BE49-F238E27FC236}">
                <a16:creationId xmlns:a16="http://schemas.microsoft.com/office/drawing/2014/main" id="{211F8567-6EDB-499E-8A70-997225C9339E}"/>
              </a:ext>
            </a:extLst>
          </p:cNvPr>
          <p:cNvPicPr>
            <a:picLocks noChangeAspect="1"/>
          </p:cNvPicPr>
          <p:nvPr/>
        </p:nvPicPr>
        <p:blipFill>
          <a:blip r:embed="rId2"/>
          <a:stretch>
            <a:fillRect/>
          </a:stretch>
        </p:blipFill>
        <p:spPr>
          <a:xfrm>
            <a:off x="7789080" y="37619"/>
            <a:ext cx="1386306" cy="996844"/>
          </a:xfrm>
          <a:prstGeom prst="rect">
            <a:avLst/>
          </a:prstGeom>
        </p:spPr>
      </p:pic>
    </p:spTree>
    <p:extLst>
      <p:ext uri="{BB962C8B-B14F-4D97-AF65-F5344CB8AC3E}">
        <p14:creationId xmlns:p14="http://schemas.microsoft.com/office/powerpoint/2010/main" val="676559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sp>
        <p:nvSpPr>
          <p:cNvPr id="2252" name="Google Shape;2252;p3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a:p>
        </p:txBody>
      </p:sp>
      <p:sp>
        <p:nvSpPr>
          <p:cNvPr id="2253" name="Google Shape;2253;p38"/>
          <p:cNvSpPr/>
          <p:nvPr/>
        </p:nvSpPr>
        <p:spPr>
          <a:xfrm>
            <a:off x="290318" y="674624"/>
            <a:ext cx="3669605"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lvl="0"/>
            <a:r>
              <a:rPr lang="en-US" b="1" dirty="0">
                <a:solidFill>
                  <a:schemeClr val="lt1"/>
                </a:solidFill>
                <a:latin typeface="Century Gothic" panose="020B0502020202020204" pitchFamily="34" charset="0"/>
                <a:ea typeface="Barlow"/>
                <a:cs typeface="Times New Roman" panose="02020603050405020304" pitchFamily="18" charset="0"/>
                <a:sym typeface="Barlow"/>
              </a:rPr>
              <a:t>UGANDA AT A GLANCE </a:t>
            </a:r>
            <a:endParaRPr b="1" dirty="0">
              <a:solidFill>
                <a:schemeClr val="lt1"/>
              </a:solidFill>
              <a:latin typeface="Century Gothic" panose="020B0502020202020204" pitchFamily="34" charset="0"/>
              <a:ea typeface="Barlow"/>
              <a:cs typeface="Barlow"/>
              <a:sym typeface="Barlow"/>
            </a:endParaRPr>
          </a:p>
        </p:txBody>
      </p:sp>
      <p:cxnSp>
        <p:nvCxnSpPr>
          <p:cNvPr id="2272" name="Google Shape;2272;p38"/>
          <p:cNvCxnSpPr>
            <a:cxnSpLocks/>
          </p:cNvCxnSpPr>
          <p:nvPr/>
        </p:nvCxnSpPr>
        <p:spPr>
          <a:xfrm flipH="1" flipV="1">
            <a:off x="5592867" y="1960483"/>
            <a:ext cx="25879" cy="656385"/>
          </a:xfrm>
          <a:prstGeom prst="straightConnector1">
            <a:avLst/>
          </a:prstGeom>
          <a:noFill/>
          <a:ln w="9525" cap="flat" cmpd="sng">
            <a:solidFill>
              <a:schemeClr val="lt2"/>
            </a:solidFill>
            <a:prstDash val="solid"/>
            <a:round/>
            <a:headEnd type="oval" w="med" len="med"/>
            <a:tailEnd type="oval" w="med" len="med"/>
          </a:ln>
        </p:spPr>
      </p:cxnSp>
      <p:cxnSp>
        <p:nvCxnSpPr>
          <p:cNvPr id="2276" name="Google Shape;2276;p38"/>
          <p:cNvCxnSpPr/>
          <p:nvPr/>
        </p:nvCxnSpPr>
        <p:spPr>
          <a:xfrm rot="10800000">
            <a:off x="8972549" y="1873893"/>
            <a:ext cx="0" cy="498600"/>
          </a:xfrm>
          <a:prstGeom prst="straightConnector1">
            <a:avLst/>
          </a:prstGeom>
          <a:noFill/>
          <a:ln w="9525" cap="flat" cmpd="sng">
            <a:solidFill>
              <a:schemeClr val="lt2"/>
            </a:solidFill>
            <a:prstDash val="solid"/>
            <a:round/>
            <a:headEnd type="oval" w="med" len="med"/>
            <a:tailEnd type="oval" w="med" len="med"/>
          </a:ln>
        </p:spPr>
      </p:cxnSp>
      <p:sp>
        <p:nvSpPr>
          <p:cNvPr id="2289" name="Google Shape;2289;p38"/>
          <p:cNvSpPr txBox="1"/>
          <p:nvPr/>
        </p:nvSpPr>
        <p:spPr>
          <a:xfrm>
            <a:off x="64567" y="1330631"/>
            <a:ext cx="3895356" cy="1916088"/>
          </a:xfrm>
          <a:prstGeom prst="rect">
            <a:avLst/>
          </a:prstGeom>
          <a:noFill/>
          <a:ln>
            <a:noFill/>
          </a:ln>
        </p:spPr>
        <p:txBody>
          <a:bodyPr spcFirstLastPara="1" wrap="square" lIns="0" tIns="0" rIns="0" bIns="0" anchor="t" anchorCtr="0">
            <a:noAutofit/>
          </a:bodyPr>
          <a:lstStyle/>
          <a:p>
            <a:pPr marL="171450" lvl="0" indent="-171450" algn="just">
              <a:buFont typeface="Wingdings" panose="05000000000000000000" pitchFamily="2" charset="2"/>
              <a:buChar char="v"/>
            </a:pPr>
            <a:r>
              <a:rPr lang="en-US" sz="1100" b="1" dirty="0">
                <a:latin typeface="Century Gothic" panose="020B0502020202020204" pitchFamily="34" charset="0"/>
              </a:rPr>
              <a:t>land linked country located in East Africa</a:t>
            </a:r>
          </a:p>
          <a:p>
            <a:pPr lvl="0" algn="just"/>
            <a:endParaRPr lang="en-US" sz="1100" b="1" dirty="0">
              <a:latin typeface="Century Gothic" panose="020B0502020202020204" pitchFamily="34" charset="0"/>
            </a:endParaRPr>
          </a:p>
          <a:p>
            <a:pPr marL="171450" lvl="0" indent="-171450" algn="just">
              <a:buFont typeface="Wingdings" panose="05000000000000000000" pitchFamily="2" charset="2"/>
              <a:buChar char="v"/>
            </a:pPr>
            <a:r>
              <a:rPr lang="en-US" sz="1100" b="1" dirty="0">
                <a:latin typeface="Century Gothic" panose="020B0502020202020204" pitchFamily="34" charset="0"/>
              </a:rPr>
              <a:t>Uganda’s </a:t>
            </a:r>
            <a:r>
              <a:rPr lang="en-US" sz="1100" b="1" dirty="0" err="1">
                <a:latin typeface="Century Gothic" panose="020B0502020202020204" pitchFamily="34" charset="0"/>
              </a:rPr>
              <a:t>Popn</a:t>
            </a:r>
            <a:r>
              <a:rPr lang="en-US" sz="1100" b="1" dirty="0">
                <a:latin typeface="Century Gothic" panose="020B0502020202020204" pitchFamily="34" charset="0"/>
              </a:rPr>
              <a:t> is of approximately 44 Million people</a:t>
            </a:r>
          </a:p>
          <a:p>
            <a:pPr lvl="0" algn="just"/>
            <a:endParaRPr lang="en-US" sz="1100" b="1" dirty="0">
              <a:latin typeface="Century Gothic" panose="020B0502020202020204" pitchFamily="34" charset="0"/>
            </a:endParaRPr>
          </a:p>
          <a:p>
            <a:pPr marL="171450" lvl="0" indent="-171450" algn="just">
              <a:buFont typeface="Wingdings" panose="05000000000000000000" pitchFamily="2" charset="2"/>
              <a:buChar char="v"/>
            </a:pPr>
            <a:r>
              <a:rPr lang="en-US" sz="1100" b="1" dirty="0">
                <a:latin typeface="Century Gothic" panose="020B0502020202020204" pitchFamily="34" charset="0"/>
              </a:rPr>
              <a:t>Uganda shares borders with South Sudan in the north, Kenya in the east, the United Republic of Tanzania in the south, Rwanda in the southwest and the Democratic Republic of Congo in the west.</a:t>
            </a:r>
          </a:p>
          <a:p>
            <a:pPr marL="171450" lvl="0" indent="-171450" algn="just">
              <a:buFont typeface="Wingdings" panose="05000000000000000000" pitchFamily="2" charset="2"/>
              <a:buChar char="v"/>
            </a:pPr>
            <a:endParaRPr lang="en-US" sz="1100" b="1" dirty="0">
              <a:latin typeface="Century Gothic" panose="020B0502020202020204" pitchFamily="34" charset="0"/>
            </a:endParaRPr>
          </a:p>
          <a:p>
            <a:pPr marL="171450" lvl="0" indent="-171450" algn="just">
              <a:buFont typeface="Wingdings" panose="05000000000000000000" pitchFamily="2" charset="2"/>
              <a:buChar char="v"/>
            </a:pPr>
            <a:r>
              <a:rPr lang="en-US" sz="1100" b="1" dirty="0">
                <a:latin typeface="Century Gothic" panose="020B0502020202020204" pitchFamily="34" charset="0"/>
              </a:rPr>
              <a:t>English is the language of Instruction in the Education system.</a:t>
            </a:r>
          </a:p>
          <a:p>
            <a:pPr marL="171450" lvl="0" indent="-171450" algn="just">
              <a:buFont typeface="Wingdings" panose="05000000000000000000" pitchFamily="2" charset="2"/>
              <a:buChar char="v"/>
            </a:pPr>
            <a:endParaRPr lang="en-US" sz="1100" b="1" dirty="0">
              <a:latin typeface="Century Gothic" panose="020B0502020202020204" pitchFamily="34" charset="0"/>
            </a:endParaRPr>
          </a:p>
          <a:p>
            <a:pPr marL="171450" lvl="0" indent="-171450" algn="just">
              <a:buFont typeface="Wingdings" panose="05000000000000000000" pitchFamily="2" charset="2"/>
              <a:buChar char="v"/>
            </a:pPr>
            <a:r>
              <a:rPr lang="en-US" sz="1100" b="1" dirty="0">
                <a:latin typeface="Century Gothic" panose="020B0502020202020204" pitchFamily="34" charset="0"/>
              </a:rPr>
              <a:t>It has an area size of 0.241 million </a:t>
            </a:r>
            <a:r>
              <a:rPr lang="en-US" sz="1100" b="1" dirty="0" err="1">
                <a:latin typeface="Century Gothic" panose="020B0502020202020204" pitchFamily="34" charset="0"/>
              </a:rPr>
              <a:t>sq</a:t>
            </a:r>
            <a:r>
              <a:rPr lang="en-US" sz="1100" b="1" dirty="0">
                <a:latin typeface="Century Gothic" panose="020B0502020202020204" pitchFamily="34" charset="0"/>
              </a:rPr>
              <a:t> km. Uganda is the third largest economy in East Africa after Kenya and Tanzania.</a:t>
            </a:r>
            <a:r>
              <a:rPr lang="en-US" sz="1100" b="1" dirty="0">
                <a:solidFill>
                  <a:schemeClr val="bg1">
                    <a:lumMod val="95000"/>
                  </a:schemeClr>
                </a:solidFill>
                <a:latin typeface="Century Gothic" panose="020B0502020202020204" pitchFamily="34" charset="0"/>
                <a:ea typeface="Arial Unicode MS"/>
                <a:cs typeface="Arial" pitchFamily="34" charset="0"/>
              </a:rPr>
              <a:t>.</a:t>
            </a:r>
            <a:endParaRPr sz="1100" b="1" dirty="0">
              <a:solidFill>
                <a:schemeClr val="dk2"/>
              </a:solidFill>
              <a:latin typeface="Century Gothic" panose="020B0502020202020204" pitchFamily="34" charset="0"/>
              <a:ea typeface="Barlow"/>
              <a:cs typeface="Barlow"/>
              <a:sym typeface="Barlow"/>
            </a:endParaRPr>
          </a:p>
        </p:txBody>
      </p:sp>
      <p:sp>
        <p:nvSpPr>
          <p:cNvPr id="5" name="Rectangle 4">
            <a:extLst>
              <a:ext uri="{FF2B5EF4-FFF2-40B4-BE49-F238E27FC236}">
                <a16:creationId xmlns:a16="http://schemas.microsoft.com/office/drawing/2014/main" id="{FDE03C2A-BBC8-4412-9ADF-3EB8C336E991}"/>
              </a:ext>
            </a:extLst>
          </p:cNvPr>
          <p:cNvSpPr/>
          <p:nvPr/>
        </p:nvSpPr>
        <p:spPr>
          <a:xfrm>
            <a:off x="4572000" y="1221938"/>
            <a:ext cx="3669579" cy="3139321"/>
          </a:xfrm>
          <a:prstGeom prst="rect">
            <a:avLst/>
          </a:prstGeom>
        </p:spPr>
        <p:txBody>
          <a:bodyPr wrap="square">
            <a:spAutoFit/>
          </a:bodyPr>
          <a:lstStyle/>
          <a:p>
            <a:pPr marL="171450" indent="-171450">
              <a:buFont typeface="Wingdings" panose="05000000000000000000" pitchFamily="2" charset="2"/>
              <a:buChar char="v"/>
            </a:pPr>
            <a:endParaRPr lang="en-US" sz="1100" b="1" dirty="0">
              <a:latin typeface="Century Gothic" panose="020B0502020202020204" pitchFamily="34" charset="0"/>
            </a:endParaRPr>
          </a:p>
          <a:p>
            <a:pPr marL="171450" indent="-171450">
              <a:buFont typeface="Wingdings" panose="05000000000000000000" pitchFamily="2" charset="2"/>
              <a:buChar char="v"/>
            </a:pPr>
            <a:r>
              <a:rPr lang="en-US" sz="1100" b="1" dirty="0">
                <a:latin typeface="Century Gothic" panose="020B0502020202020204" pitchFamily="34" charset="0"/>
              </a:rPr>
              <a:t>The Top Ugandan Exports to Sudan are;</a:t>
            </a:r>
          </a:p>
          <a:p>
            <a:pPr marL="171450" indent="-171450">
              <a:buFont typeface="Wingdings" panose="05000000000000000000" pitchFamily="2" charset="2"/>
              <a:buChar char="v"/>
            </a:pPr>
            <a:endParaRPr lang="en-US" sz="1100" b="1" dirty="0">
              <a:latin typeface="Century Gothic" panose="020B0502020202020204" pitchFamily="34" charset="0"/>
            </a:endParaRPr>
          </a:p>
          <a:p>
            <a:pPr marL="171450" indent="-171450">
              <a:buFont typeface="Wingdings" panose="05000000000000000000" pitchFamily="2" charset="2"/>
              <a:buChar char="v"/>
            </a:pPr>
            <a:r>
              <a:rPr lang="en-US" sz="1100" b="1" dirty="0">
                <a:latin typeface="Century Gothic" panose="020B0502020202020204" pitchFamily="34" charset="0"/>
              </a:rPr>
              <a:t>Over US$357 Million during 2021, according to the United Nations COMTRADE database on international Trade - was last updated on April of 2022.</a:t>
            </a:r>
          </a:p>
          <a:p>
            <a:pPr marL="171450" indent="-171450">
              <a:buFont typeface="Wingdings" panose="05000000000000000000" pitchFamily="2" charset="2"/>
              <a:buChar char="v"/>
            </a:pPr>
            <a:endParaRPr lang="en-US" sz="1100" b="1" dirty="0">
              <a:latin typeface="Century Gothic" panose="020B0502020202020204" pitchFamily="34" charset="0"/>
            </a:endParaRPr>
          </a:p>
          <a:p>
            <a:pPr marL="171450" indent="-171450">
              <a:buFont typeface="Wingdings" panose="05000000000000000000" pitchFamily="2" charset="2"/>
              <a:buChar char="v"/>
            </a:pPr>
            <a:r>
              <a:rPr lang="en-US" sz="1100" b="1" dirty="0">
                <a:latin typeface="Century Gothic" panose="020B0502020202020204" pitchFamily="34" charset="0"/>
              </a:rPr>
              <a:t>Coffee, tea, cane, cereal flours, cement and other raw materials</a:t>
            </a:r>
          </a:p>
          <a:p>
            <a:pPr marL="171450" indent="-171450">
              <a:buFont typeface="Wingdings" panose="05000000000000000000" pitchFamily="2" charset="2"/>
              <a:buChar char="v"/>
            </a:pPr>
            <a:endParaRPr lang="en-US" sz="1100" b="1" dirty="0">
              <a:latin typeface="Century Gothic" panose="020B0502020202020204" pitchFamily="34" charset="0"/>
            </a:endParaRPr>
          </a:p>
          <a:p>
            <a:pPr marL="171450" indent="-171450">
              <a:buFont typeface="Wingdings" panose="05000000000000000000" pitchFamily="2" charset="2"/>
              <a:buChar char="v"/>
            </a:pPr>
            <a:r>
              <a:rPr lang="en-US" sz="1100" b="1" dirty="0">
                <a:latin typeface="Century Gothic" panose="020B0502020202020204" pitchFamily="34" charset="0"/>
              </a:rPr>
              <a:t>The top exports of Sudan  to Uganda are; </a:t>
            </a:r>
          </a:p>
          <a:p>
            <a:endParaRPr lang="en-US" sz="1100" b="1" dirty="0">
              <a:latin typeface="Century Gothic" panose="020B0502020202020204" pitchFamily="34" charset="0"/>
            </a:endParaRPr>
          </a:p>
          <a:p>
            <a:pPr marL="171450" indent="-171450">
              <a:buFont typeface="Wingdings" panose="05000000000000000000" pitchFamily="2" charset="2"/>
              <a:buChar char="v"/>
            </a:pPr>
            <a:r>
              <a:rPr lang="en-US" sz="1100" b="1" dirty="0">
                <a:latin typeface="Century Gothic" panose="020B0502020202020204" pitchFamily="34" charset="0"/>
              </a:rPr>
              <a:t> Over US $ 86.7 million during 2020, per the United Nations COMTRADE database on International Trade. </a:t>
            </a:r>
          </a:p>
          <a:p>
            <a:endParaRPr lang="en-US" sz="1100" b="1" dirty="0">
              <a:latin typeface="Century Gothic" panose="020B0502020202020204" pitchFamily="34" charset="0"/>
            </a:endParaRPr>
          </a:p>
          <a:p>
            <a:pPr marL="171450" indent="-171450">
              <a:buFont typeface="Wingdings" panose="05000000000000000000" pitchFamily="2" charset="2"/>
              <a:buChar char="v"/>
            </a:pPr>
            <a:r>
              <a:rPr lang="en-US" sz="1100" b="1" dirty="0">
                <a:latin typeface="Century Gothic" panose="020B0502020202020204" pitchFamily="34" charset="0"/>
              </a:rPr>
              <a:t> Gold, disinfectant among others </a:t>
            </a:r>
          </a:p>
        </p:txBody>
      </p:sp>
      <p:pic>
        <p:nvPicPr>
          <p:cNvPr id="2" name="Picture 1">
            <a:extLst>
              <a:ext uri="{FF2B5EF4-FFF2-40B4-BE49-F238E27FC236}">
                <a16:creationId xmlns:a16="http://schemas.microsoft.com/office/drawing/2014/main" id="{3E4EE2D8-C296-40CF-8605-BEA6DC3DCCEC}"/>
              </a:ext>
            </a:extLst>
          </p:cNvPr>
          <p:cNvPicPr>
            <a:picLocks noChangeAspect="1"/>
          </p:cNvPicPr>
          <p:nvPr/>
        </p:nvPicPr>
        <p:blipFill>
          <a:blip r:embed="rId3"/>
          <a:stretch>
            <a:fillRect/>
          </a:stretch>
        </p:blipFill>
        <p:spPr>
          <a:xfrm>
            <a:off x="7874668" y="1"/>
            <a:ext cx="1269332" cy="1068224"/>
          </a:xfrm>
          <a:prstGeom prst="rect">
            <a:avLst/>
          </a:prstGeom>
        </p:spPr>
      </p:pic>
    </p:spTree>
    <p:extLst>
      <p:ext uri="{BB962C8B-B14F-4D97-AF65-F5344CB8AC3E}">
        <p14:creationId xmlns:p14="http://schemas.microsoft.com/office/powerpoint/2010/main" val="262379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2945" y="620338"/>
            <a:ext cx="4705119" cy="992833"/>
          </a:xfrm>
          <a:prstGeom prst="rect">
            <a:avLst/>
          </a:prstGeom>
        </p:spPr>
      </p:pic>
      <p:sp>
        <p:nvSpPr>
          <p:cNvPr id="1700" name="Google Shape;1700;p28"/>
          <p:cNvSpPr txBox="1">
            <a:spLocks noGrp="1"/>
          </p:cNvSpPr>
          <p:nvPr>
            <p:ph type="title"/>
          </p:nvPr>
        </p:nvSpPr>
        <p:spPr>
          <a:xfrm>
            <a:off x="202829" y="170860"/>
            <a:ext cx="6228049" cy="7760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800" b="1" dirty="0">
                <a:solidFill>
                  <a:schemeClr val="tx1"/>
                </a:solidFill>
                <a:latin typeface="Century Gothic" panose="020B0502020202020204" pitchFamily="34" charset="0"/>
              </a:rPr>
              <a:t>WHY INVEST IN UGANDA UGANDA </a:t>
            </a:r>
          </a:p>
        </p:txBody>
      </p:sp>
      <p:sp>
        <p:nvSpPr>
          <p:cNvPr id="1701" name="Google Shape;1701;p2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1702" name="Google Shape;1702;p28"/>
          <p:cNvGrpSpPr/>
          <p:nvPr/>
        </p:nvGrpSpPr>
        <p:grpSpPr>
          <a:xfrm>
            <a:off x="-69673" y="1691400"/>
            <a:ext cx="2406163" cy="853239"/>
            <a:chOff x="862105" y="1467516"/>
            <a:chExt cx="1897688" cy="763183"/>
          </a:xfrm>
        </p:grpSpPr>
        <p:sp>
          <p:nvSpPr>
            <p:cNvPr id="1703" name="Google Shape;1703;p28"/>
            <p:cNvSpPr txBox="1"/>
            <p:nvPr/>
          </p:nvSpPr>
          <p:spPr>
            <a:xfrm>
              <a:off x="862105" y="1467516"/>
              <a:ext cx="1733557" cy="483662"/>
            </a:xfrm>
            <a:prstGeom prst="rect">
              <a:avLst/>
            </a:prstGeom>
            <a:noFill/>
            <a:ln>
              <a:noFill/>
            </a:ln>
          </p:spPr>
          <p:txBody>
            <a:bodyPr spcFirstLastPara="1" wrap="square" lIns="91425" tIns="91425" rIns="91425" bIns="91425" anchor="t" anchorCtr="0">
              <a:noAutofit/>
            </a:bodyPr>
            <a:lstStyle/>
            <a:p>
              <a:pPr lvl="0" algn="r">
                <a:lnSpc>
                  <a:spcPct val="115000"/>
                </a:lnSpc>
                <a:spcAft>
                  <a:spcPts val="1600"/>
                </a:spcAft>
              </a:pPr>
              <a:r>
                <a:rPr lang="en-US" sz="1200" b="1" dirty="0">
                  <a:solidFill>
                    <a:schemeClr val="tx1">
                      <a:lumMod val="75000"/>
                    </a:schemeClr>
                  </a:solidFill>
                  <a:latin typeface="Century Gothic" panose="020B0502020202020204" pitchFamily="34" charset="0"/>
                  <a:ea typeface="Calibri" panose="020F0502020204030204" pitchFamily="34" charset="0"/>
                  <a:cs typeface="Times New Roman" panose="02020603050405020304" pitchFamily="18" charset="0"/>
                </a:rPr>
                <a:t>African Continental Free Trade Area (</a:t>
              </a:r>
              <a:r>
                <a:rPr lang="en-US" sz="1200" b="1" dirty="0" err="1">
                  <a:solidFill>
                    <a:schemeClr val="tx1">
                      <a:lumMod val="75000"/>
                    </a:schemeClr>
                  </a:solidFill>
                  <a:latin typeface="Century Gothic" panose="020B0502020202020204" pitchFamily="34" charset="0"/>
                  <a:ea typeface="Calibri" panose="020F0502020204030204" pitchFamily="34" charset="0"/>
                  <a:cs typeface="Times New Roman" panose="02020603050405020304" pitchFamily="18" charset="0"/>
                </a:rPr>
                <a:t>AfCFTA</a:t>
              </a:r>
              <a:r>
                <a:rPr lang="en" sz="1200" dirty="0">
                  <a:solidFill>
                    <a:schemeClr val="tx1">
                      <a:lumMod val="75000"/>
                    </a:schemeClr>
                  </a:solidFill>
                  <a:latin typeface="Century Gothic" panose="020B0502020202020204" pitchFamily="34" charset="0"/>
                  <a:ea typeface="Barlow"/>
                  <a:cs typeface="Barlow"/>
                  <a:sym typeface="Barlow"/>
                </a:rPr>
                <a:t> </a:t>
              </a:r>
              <a:endParaRPr sz="1200" dirty="0">
                <a:solidFill>
                  <a:schemeClr val="tx1">
                    <a:lumMod val="75000"/>
                  </a:schemeClr>
                </a:solidFill>
                <a:latin typeface="Century Gothic" panose="020B0502020202020204" pitchFamily="34" charset="0"/>
                <a:ea typeface="Barlow"/>
                <a:cs typeface="Barlow"/>
                <a:sym typeface="Barlow"/>
              </a:endParaRPr>
            </a:p>
          </p:txBody>
        </p:sp>
        <p:sp>
          <p:nvSpPr>
            <p:cNvPr id="1707" name="Google Shape;1707;p28"/>
            <p:cNvSpPr/>
            <p:nvPr/>
          </p:nvSpPr>
          <p:spPr>
            <a:xfrm flipH="1">
              <a:off x="917055" y="1936372"/>
              <a:ext cx="18348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08" name="Google Shape;1708;p28"/>
            <p:cNvSpPr/>
            <p:nvPr/>
          </p:nvSpPr>
          <p:spPr>
            <a:xfrm>
              <a:off x="924993" y="2087299"/>
              <a:ext cx="1834800" cy="143400"/>
            </a:xfrm>
            <a:prstGeom prst="parallelogram">
              <a:avLst>
                <a:gd name="adj" fmla="val 9695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 name="Google Shape;1709;p28"/>
          <p:cNvGrpSpPr/>
          <p:nvPr/>
        </p:nvGrpSpPr>
        <p:grpSpPr>
          <a:xfrm>
            <a:off x="2336287" y="1764131"/>
            <a:ext cx="2687823" cy="3265283"/>
            <a:chOff x="725655" y="1511403"/>
            <a:chExt cx="2004426" cy="2920647"/>
          </a:xfrm>
        </p:grpSpPr>
        <p:sp>
          <p:nvSpPr>
            <p:cNvPr id="1710" name="Google Shape;1710;p28"/>
            <p:cNvSpPr txBox="1"/>
            <p:nvPr/>
          </p:nvSpPr>
          <p:spPr>
            <a:xfrm>
              <a:off x="725655" y="1511403"/>
              <a:ext cx="1947935" cy="384904"/>
            </a:xfrm>
            <a:prstGeom prst="rect">
              <a:avLst/>
            </a:prstGeom>
            <a:noFill/>
            <a:ln>
              <a:noFill/>
            </a:ln>
          </p:spPr>
          <p:txBody>
            <a:bodyPr spcFirstLastPara="1" wrap="square" lIns="91425" tIns="91425" rIns="91425" bIns="91425" anchor="t" anchorCtr="0">
              <a:noAutofit/>
            </a:bodyPr>
            <a:lstStyle/>
            <a:p>
              <a:pPr lvl="0" algn="r">
                <a:lnSpc>
                  <a:spcPct val="115000"/>
                </a:lnSpc>
                <a:spcAft>
                  <a:spcPts val="1600"/>
                </a:spcAft>
              </a:pPr>
              <a:r>
                <a:rPr lang="en-US" sz="1200" b="1" dirty="0">
                  <a:solidFill>
                    <a:schemeClr val="tx1">
                      <a:lumMod val="75000"/>
                    </a:schemeClr>
                  </a:solidFill>
                  <a:latin typeface="Century Gothic" panose="020B0502020202020204" pitchFamily="34" charset="0"/>
                  <a:ea typeface="Calibri" panose="020F0502020204030204" pitchFamily="34" charset="0"/>
                  <a:cs typeface="Times New Roman" panose="02020603050405020304" pitchFamily="18" charset="0"/>
                </a:rPr>
                <a:t>East African Community (</a:t>
              </a:r>
              <a:r>
                <a:rPr lang="en-US" sz="1200" b="1" dirty="0" err="1">
                  <a:solidFill>
                    <a:schemeClr val="tx1">
                      <a:lumMod val="75000"/>
                    </a:schemeClr>
                  </a:solidFill>
                  <a:latin typeface="Century Gothic" panose="020B0502020202020204" pitchFamily="34" charset="0"/>
                  <a:ea typeface="Calibri" panose="020F0502020204030204" pitchFamily="34" charset="0"/>
                  <a:cs typeface="Times New Roman" panose="02020603050405020304" pitchFamily="18" charset="0"/>
                </a:rPr>
                <a:t>EAC</a:t>
              </a:r>
              <a:r>
                <a:rPr lang="en-US" sz="1200" b="1" dirty="0">
                  <a:solidFill>
                    <a:schemeClr val="tx1">
                      <a:lumMod val="75000"/>
                    </a:schemeClr>
                  </a:solidFill>
                  <a:latin typeface="Century Gothic" panose="020B0502020202020204" pitchFamily="34" charset="0"/>
                  <a:ea typeface="Calibri" panose="020F0502020204030204" pitchFamily="34" charset="0"/>
                  <a:cs typeface="Times New Roman" panose="02020603050405020304" pitchFamily="18" charset="0"/>
                </a:rPr>
                <a:t>)</a:t>
              </a:r>
              <a:r>
                <a:rPr lang="en-US" sz="1200" dirty="0">
                  <a:solidFill>
                    <a:schemeClr val="tx1">
                      <a:lumMod val="75000"/>
                    </a:schemeClr>
                  </a:solidFill>
                  <a:latin typeface="Century Gothic" panose="020B0502020202020204" pitchFamily="34" charset="0"/>
                  <a:ea typeface="Calibri" panose="020F0502020204030204" pitchFamily="34" charset="0"/>
                  <a:cs typeface="Times New Roman" panose="02020603050405020304" pitchFamily="18" charset="0"/>
                </a:rPr>
                <a:t> </a:t>
              </a:r>
              <a:endParaRPr sz="1200" b="1" dirty="0">
                <a:solidFill>
                  <a:schemeClr val="tx1">
                    <a:lumMod val="75000"/>
                  </a:schemeClr>
                </a:solidFill>
                <a:latin typeface="Century Gothic" panose="020B0502020202020204" pitchFamily="34" charset="0"/>
                <a:ea typeface="Barlow"/>
                <a:cs typeface="Barlow"/>
                <a:sym typeface="Barlow"/>
              </a:endParaRPr>
            </a:p>
          </p:txBody>
        </p:sp>
        <p:sp>
          <p:nvSpPr>
            <p:cNvPr id="1711" name="Google Shape;1711;p28"/>
            <p:cNvSpPr txBox="1"/>
            <p:nvPr/>
          </p:nvSpPr>
          <p:spPr>
            <a:xfrm>
              <a:off x="837735" y="4057028"/>
              <a:ext cx="1885371" cy="375022"/>
            </a:xfrm>
            <a:prstGeom prst="rect">
              <a:avLst/>
            </a:prstGeom>
            <a:noFill/>
            <a:ln>
              <a:noFill/>
            </a:ln>
          </p:spPr>
          <p:txBody>
            <a:bodyPr spcFirstLastPara="1" wrap="square" lIns="91425" tIns="91425" rIns="91425" bIns="91425" anchor="b" anchorCtr="0">
              <a:noAutofit/>
            </a:bodyPr>
            <a:lstStyle/>
            <a:p>
              <a:pPr marL="171450" lvl="0" indent="-171450" algn="just">
                <a:lnSpc>
                  <a:spcPct val="115000"/>
                </a:lnSpc>
                <a:buFont typeface="Wingdings" panose="05000000000000000000" pitchFamily="2" charset="2"/>
                <a:buChar char="v"/>
              </a:pPr>
              <a:r>
                <a:rPr lang="en-US" sz="1100" b="1" dirty="0">
                  <a:latin typeface="Century Gothic" panose="020B0502020202020204" pitchFamily="34" charset="0"/>
                  <a:ea typeface="Calibri" panose="020F0502020204030204" pitchFamily="34" charset="0"/>
                  <a:cs typeface="Times New Roman" panose="02020603050405020304" pitchFamily="18" charset="0"/>
                </a:rPr>
                <a:t>Uganda is a central member of the East African Community (EAC) </a:t>
              </a:r>
              <a: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a home to around 180 million people and one world’s fastest-growing regional economic blocs</a:t>
              </a:r>
              <a:r>
                <a:rPr lang="en-US" sz="1100" b="1" dirty="0">
                  <a:latin typeface="Century Gothic" panose="020B0502020202020204" pitchFamily="34" charset="0"/>
                  <a:ea typeface="Calibri" panose="020F0502020204030204" pitchFamily="34" charset="0"/>
                  <a:cs typeface="Times New Roman" panose="02020603050405020304" pitchFamily="18" charset="0"/>
                </a:rPr>
                <a:t>, and continues to deepen cooperation amongst its members. Its stated goal is the creation of an East African Federation.</a:t>
              </a:r>
              <a:endParaRPr sz="1100" b="1" dirty="0">
                <a:solidFill>
                  <a:schemeClr val="tx1"/>
                </a:solidFill>
                <a:latin typeface="Century Gothic" panose="020B0502020202020204" pitchFamily="34" charset="0"/>
                <a:ea typeface="Barlow"/>
                <a:cs typeface="Barlow"/>
                <a:sym typeface="Barlow"/>
              </a:endParaRPr>
            </a:p>
          </p:txBody>
        </p:sp>
        <p:sp>
          <p:nvSpPr>
            <p:cNvPr id="1714" name="Google Shape;1714;p28"/>
            <p:cNvSpPr/>
            <p:nvPr/>
          </p:nvSpPr>
          <p:spPr>
            <a:xfrm flipH="1">
              <a:off x="888307" y="1862273"/>
              <a:ext cx="18348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15" name="Google Shape;1715;p28"/>
            <p:cNvSpPr/>
            <p:nvPr/>
          </p:nvSpPr>
          <p:spPr>
            <a:xfrm>
              <a:off x="895281" y="2009992"/>
              <a:ext cx="1834800" cy="143400"/>
            </a:xfrm>
            <a:prstGeom prst="parallelogram">
              <a:avLst>
                <a:gd name="adj" fmla="val 9695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28"/>
          <p:cNvGrpSpPr/>
          <p:nvPr/>
        </p:nvGrpSpPr>
        <p:grpSpPr>
          <a:xfrm>
            <a:off x="4998065" y="1448764"/>
            <a:ext cx="3345834" cy="1298108"/>
            <a:chOff x="513401" y="1414798"/>
            <a:chExt cx="2448904" cy="1161099"/>
          </a:xfrm>
        </p:grpSpPr>
        <p:sp>
          <p:nvSpPr>
            <p:cNvPr id="1724" name="Google Shape;1724;p28"/>
            <p:cNvSpPr txBox="1"/>
            <p:nvPr/>
          </p:nvSpPr>
          <p:spPr>
            <a:xfrm>
              <a:off x="513401" y="1414798"/>
              <a:ext cx="2308967" cy="412709"/>
            </a:xfrm>
            <a:prstGeom prst="rect">
              <a:avLst/>
            </a:prstGeom>
            <a:noFill/>
            <a:ln>
              <a:noFill/>
            </a:ln>
          </p:spPr>
          <p:txBody>
            <a:bodyPr spcFirstLastPara="1" wrap="square" lIns="91425" tIns="91425" rIns="91425" bIns="91425" anchor="t" anchorCtr="0">
              <a:noAutofit/>
            </a:bodyPr>
            <a:lstStyle/>
            <a:p>
              <a:pPr lvl="0" algn="r">
                <a:lnSpc>
                  <a:spcPct val="115000"/>
                </a:lnSpc>
                <a:spcAft>
                  <a:spcPts val="1600"/>
                </a:spcAft>
              </a:pPr>
              <a:r>
                <a:rPr lang="en-US" sz="1200" b="1" dirty="0">
                  <a:solidFill>
                    <a:schemeClr val="tx1">
                      <a:lumMod val="75000"/>
                    </a:schemeClr>
                  </a:solidFill>
                  <a:latin typeface="Century Gothic" panose="020B0502020202020204" pitchFamily="34" charset="0"/>
                  <a:ea typeface="Calibri" panose="020F0502020204030204" pitchFamily="34" charset="0"/>
                  <a:cs typeface="Times New Roman" panose="02020603050405020304" pitchFamily="18" charset="0"/>
                </a:rPr>
                <a:t>Common Market for Eastern and Southern Africa (COMESA</a:t>
              </a:r>
              <a:r>
                <a:rPr lang="en-US" sz="800" b="1" dirty="0">
                  <a:latin typeface="Bookman Old Style" panose="02050604050505020204" pitchFamily="18" charset="0"/>
                  <a:ea typeface="Calibri" panose="020F0502020204030204" pitchFamily="34" charset="0"/>
                  <a:cs typeface="Times New Roman" panose="02020603050405020304" pitchFamily="18" charset="0"/>
                </a:rPr>
                <a:t>)</a:t>
              </a:r>
              <a:endParaRPr sz="800" dirty="0">
                <a:solidFill>
                  <a:schemeClr val="dk2"/>
                </a:solidFill>
                <a:latin typeface="Barlow"/>
                <a:ea typeface="Barlow"/>
                <a:cs typeface="Barlow"/>
                <a:sym typeface="Barlow"/>
              </a:endParaRPr>
            </a:p>
          </p:txBody>
        </p:sp>
        <p:sp>
          <p:nvSpPr>
            <p:cNvPr id="1725" name="Google Shape;1725;p28"/>
            <p:cNvSpPr txBox="1"/>
            <p:nvPr/>
          </p:nvSpPr>
          <p:spPr>
            <a:xfrm>
              <a:off x="745337" y="2251790"/>
              <a:ext cx="2216968" cy="324107"/>
            </a:xfrm>
            <a:prstGeom prst="rect">
              <a:avLst/>
            </a:prstGeom>
            <a:noFill/>
            <a:ln>
              <a:noFill/>
            </a:ln>
          </p:spPr>
          <p:txBody>
            <a:bodyPr spcFirstLastPara="1" wrap="square" lIns="91425" tIns="91425" rIns="91425" bIns="91425" anchor="b" anchorCtr="0">
              <a:noAutofit/>
            </a:bodyPr>
            <a:lstStyle/>
            <a:p>
              <a:pPr marL="171450" lvl="0" indent="-171450" algn="l" rtl="0">
                <a:lnSpc>
                  <a:spcPct val="115000"/>
                </a:lnSpc>
                <a:spcBef>
                  <a:spcPts val="0"/>
                </a:spcBef>
                <a:spcAft>
                  <a:spcPts val="0"/>
                </a:spcAft>
                <a:buFont typeface="Wingdings" panose="05000000000000000000" pitchFamily="2" charset="2"/>
                <a:buChar char="v"/>
              </a:pPr>
              <a:endParaRPr sz="1200" dirty="0">
                <a:solidFill>
                  <a:schemeClr val="dk2"/>
                </a:solidFill>
                <a:latin typeface="Century Gothic" panose="020B0502020202020204" pitchFamily="34" charset="0"/>
                <a:ea typeface="Barlow"/>
                <a:cs typeface="Barlow"/>
                <a:sym typeface="Barlow"/>
              </a:endParaRPr>
            </a:p>
          </p:txBody>
        </p:sp>
        <p:sp>
          <p:nvSpPr>
            <p:cNvPr id="1728" name="Google Shape;1728;p28"/>
            <p:cNvSpPr/>
            <p:nvPr/>
          </p:nvSpPr>
          <p:spPr>
            <a:xfrm flipH="1">
              <a:off x="906125" y="1883668"/>
              <a:ext cx="1834800" cy="143400"/>
            </a:xfrm>
            <a:prstGeom prst="parallelogram">
              <a:avLst>
                <a:gd name="adj" fmla="val 96952"/>
              </a:avLst>
            </a:prstGeom>
            <a:solidFill>
              <a:srgbClr val="DA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29" name="Google Shape;1729;p28"/>
            <p:cNvSpPr/>
            <p:nvPr/>
          </p:nvSpPr>
          <p:spPr>
            <a:xfrm>
              <a:off x="906125" y="2046475"/>
              <a:ext cx="1834800" cy="143400"/>
            </a:xfrm>
            <a:prstGeom prst="parallelogram">
              <a:avLst>
                <a:gd name="adj" fmla="val 96952"/>
              </a:avLst>
            </a:prstGeom>
            <a:solidFill>
              <a:srgbClr val="B0B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69673" y="2746874"/>
            <a:ext cx="2215036" cy="2070310"/>
          </a:xfrm>
          <a:prstGeom prst="rect">
            <a:avLst/>
          </a:prstGeom>
        </p:spPr>
        <p:txBody>
          <a:bodyPr wrap="square">
            <a:spAutoFit/>
          </a:bodyPr>
          <a:lstStyle/>
          <a:p>
            <a:pPr marL="171450" lvl="0" indent="-171450" algn="just">
              <a:lnSpc>
                <a:spcPct val="107000"/>
              </a:lnSpc>
              <a:spcAft>
                <a:spcPts val="800"/>
              </a:spcAft>
              <a:buFont typeface="Wingdings" panose="05000000000000000000" pitchFamily="2" charset="2"/>
              <a:buChar char="v"/>
            </a:pPr>
            <a:r>
              <a:rPr lang="en-US" sz="1100" b="1" dirty="0">
                <a:latin typeface="Century Gothic" panose="020B0502020202020204" pitchFamily="34" charset="0"/>
                <a:ea typeface="Calibri" panose="020F0502020204030204" pitchFamily="34" charset="0"/>
                <a:cs typeface="Times New Roman" panose="02020603050405020304" pitchFamily="18" charset="0"/>
              </a:rPr>
              <a:t>Uganda was one of </a:t>
            </a:r>
            <a: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55 African Countries that ratified AFCFTA and a signatory to the free trade area’s initial framework</a:t>
            </a:r>
            <a:r>
              <a:rPr lang="en-US" sz="1100" b="1" dirty="0">
                <a:latin typeface="Century Gothic" panose="020B0502020202020204" pitchFamily="34" charset="0"/>
                <a:ea typeface="Calibri" panose="020F0502020204030204" pitchFamily="34" charset="0"/>
                <a:cs typeface="Times New Roman" panose="02020603050405020304" pitchFamily="18" charset="0"/>
              </a:rPr>
              <a:t>, which aims to harmonize trade liberalization, remove tariffs on 90 per cent of goods and create a single continental market and customs union. </a:t>
            </a:r>
            <a:endParaRPr lang="en-US" sz="11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242013" y="2467887"/>
            <a:ext cx="3263016" cy="2628284"/>
          </a:xfrm>
          <a:prstGeom prst="rect">
            <a:avLst/>
          </a:prstGeom>
        </p:spPr>
        <p:txBody>
          <a:bodyPr wrap="square">
            <a:spAutoFit/>
          </a:bodyPr>
          <a:lstStyle/>
          <a:p>
            <a:pPr marL="342900" lvl="0" indent="-342900" algn="just">
              <a:lnSpc>
                <a:spcPct val="107000"/>
              </a:lnSpc>
              <a:buFont typeface="Wingdings" panose="05000000000000000000" pitchFamily="2" charset="2"/>
              <a:buChar char="v"/>
            </a:pPr>
            <a:r>
              <a:rPr lang="en-US" sz="1100" b="1" dirty="0">
                <a:latin typeface="Century Gothic" panose="020B0502020202020204" pitchFamily="34" charset="0"/>
                <a:ea typeface="Calibri" panose="020F0502020204030204" pitchFamily="34" charset="0"/>
                <a:cs typeface="Times New Roman" panose="02020603050405020304" pitchFamily="18" charset="0"/>
              </a:rPr>
              <a:t>Uganda also </a:t>
            </a:r>
            <a: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joined the Common Market for Eastern and Southern Africa (COMESA) free trade area that spans from Libya in the north to Swaziland in the south with over 560m people</a:t>
            </a:r>
            <a:r>
              <a:rPr lang="en-US" sz="1100" b="1" dirty="0">
                <a:latin typeface="Century Gothic" panose="020B0502020202020204" pitchFamily="34" charset="0"/>
                <a:ea typeface="Calibri" panose="020F0502020204030204" pitchFamily="34" charset="0"/>
                <a:cs typeface="Times New Roman" panose="02020603050405020304" pitchFamily="18" charset="0"/>
              </a:rPr>
              <a:t>. </a:t>
            </a:r>
          </a:p>
          <a:p>
            <a:pPr marL="457200" algn="just">
              <a:lnSpc>
                <a:spcPct val="107000"/>
              </a:lnSpc>
            </a:pPr>
            <a:endParaRPr lang="en-US" sz="1100" b="1"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v"/>
            </a:pPr>
            <a:r>
              <a:rPr lang="en-US" sz="1100" b="1" dirty="0">
                <a:latin typeface="Century Gothic" panose="020B0502020202020204" pitchFamily="34" charset="0"/>
                <a:ea typeface="Calibri" panose="020F0502020204030204" pitchFamily="34" charset="0"/>
                <a:cs typeface="Times New Roman" panose="02020603050405020304" pitchFamily="18" charset="0"/>
              </a:rPr>
              <a:t>2015, the trading blocs took another massive step towards integration and signed the </a:t>
            </a:r>
            <a:r>
              <a:rPr lang="en-US" sz="1100" b="1" dirty="0" err="1">
                <a:latin typeface="Century Gothic" panose="020B0502020202020204" pitchFamily="34" charset="0"/>
                <a:ea typeface="Calibri" panose="020F0502020204030204" pitchFamily="34" charset="0"/>
                <a:cs typeface="Times New Roman" panose="02020603050405020304" pitchFamily="18" charset="0"/>
              </a:rPr>
              <a:t>EAC</a:t>
            </a:r>
            <a:r>
              <a:rPr lang="en-US" sz="1100" b="1" dirty="0">
                <a:latin typeface="Century Gothic" panose="020B0502020202020204" pitchFamily="34" charset="0"/>
                <a:ea typeface="Calibri" panose="020F0502020204030204" pitchFamily="34" charset="0"/>
                <a:cs typeface="Times New Roman" panose="02020603050405020304" pitchFamily="18" charset="0"/>
              </a:rPr>
              <a:t>-COMESA-SADC (Southern African Development Community) Tripartite Free Trade Area, which aims to increase economic cooperation between the three massive organizations.</a:t>
            </a:r>
            <a:endParaRPr lang="en-US" sz="11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109F299-C89B-43B8-BFF7-AAF6DE008994}"/>
              </a:ext>
            </a:extLst>
          </p:cNvPr>
          <p:cNvPicPr>
            <a:picLocks noChangeAspect="1"/>
          </p:cNvPicPr>
          <p:nvPr/>
        </p:nvPicPr>
        <p:blipFill>
          <a:blip r:embed="rId4"/>
          <a:stretch>
            <a:fillRect/>
          </a:stretch>
        </p:blipFill>
        <p:spPr>
          <a:xfrm>
            <a:off x="7904747" y="9543"/>
            <a:ext cx="1239253" cy="11274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0" name="Google Shape;380;p14"/>
          <p:cNvSpPr txBox="1">
            <a:spLocks noGrp="1"/>
          </p:cNvSpPr>
          <p:nvPr>
            <p:ph type="subTitle" idx="4294967295"/>
          </p:nvPr>
        </p:nvSpPr>
        <p:spPr>
          <a:xfrm>
            <a:off x="123825" y="1447800"/>
            <a:ext cx="4343700" cy="2227120"/>
          </a:xfrm>
          <a:prstGeom prst="rect">
            <a:avLst/>
          </a:prstGeom>
        </p:spPr>
        <p:txBody>
          <a:bodyPr spcFirstLastPara="1" wrap="square" lIns="0" tIns="0" rIns="0" bIns="0" anchor="t" anchorCtr="0">
            <a:noAutofit/>
          </a:bodyPr>
          <a:lstStyle/>
          <a:p>
            <a:pPr marL="0" algn="just">
              <a:lnSpc>
                <a:spcPct val="107000"/>
              </a:lnSpc>
              <a:spcBef>
                <a:spcPts val="0"/>
              </a:spcBef>
              <a:spcAft>
                <a:spcPts val="800"/>
              </a:spcAft>
              <a:buFont typeface="Wingdings" panose="05000000000000000000" pitchFamily="2" charset="2"/>
              <a:buChar char="v"/>
            </a:pPr>
            <a:r>
              <a:rPr lang="en-US" sz="1400" b="1" dirty="0">
                <a:latin typeface="Century Gothic" panose="020B0502020202020204" pitchFamily="34" charset="0"/>
                <a:ea typeface="Calibri" panose="020F0502020204030204" pitchFamily="34" charset="0"/>
                <a:cs typeface="Times New Roman" panose="02020603050405020304" pitchFamily="18" charset="0"/>
              </a:rPr>
              <a:t>Uganda’s membership of blocs such as the East African Community and COMESA </a:t>
            </a:r>
            <a:r>
              <a:rPr lang="en-US" sz="14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enables it to reach far beyond its home market of 40 million people, while it is also advocating for global market access</a:t>
            </a:r>
            <a:r>
              <a:rPr lang="en-US" sz="1400" b="1" dirty="0">
                <a:latin typeface="Century Gothic" panose="020B0502020202020204" pitchFamily="34" charset="0"/>
                <a:ea typeface="Calibri" panose="020F0502020204030204" pitchFamily="34" charset="0"/>
                <a:cs typeface="Times New Roman" panose="02020603050405020304" pitchFamily="18" charset="0"/>
              </a:rPr>
              <a:t> that Investors from Malaysia can highly benefit from. </a:t>
            </a:r>
          </a:p>
          <a:p>
            <a:pPr marL="0" lvl="0" indent="0" algn="l" rtl="0">
              <a:spcBef>
                <a:spcPts val="600"/>
              </a:spcBef>
              <a:spcAft>
                <a:spcPts val="0"/>
              </a:spcAft>
              <a:buNone/>
            </a:pPr>
            <a:endParaRPr sz="3600" b="1" dirty="0"/>
          </a:p>
        </p:txBody>
      </p:sp>
      <p:sp>
        <p:nvSpPr>
          <p:cNvPr id="381" name="Google Shape;381;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a:t>
            </a:fld>
            <a:endParaRPr/>
          </a:p>
        </p:txBody>
      </p:sp>
      <p:pic>
        <p:nvPicPr>
          <p:cNvPr id="382" name="Google Shape;382;p14"/>
          <p:cNvPicPr preferRelativeResize="0"/>
          <p:nvPr/>
        </p:nvPicPr>
        <p:blipFill>
          <a:blip r:embed="rId3">
            <a:extLst>
              <a:ext uri="{28A0092B-C50C-407E-A947-70E740481C1C}">
                <a14:useLocalDpi xmlns:a14="http://schemas.microsoft.com/office/drawing/2010/main" val="0"/>
              </a:ext>
            </a:extLst>
          </a:blip>
          <a:stretch>
            <a:fillRect/>
          </a:stretch>
        </p:blipFill>
        <p:spPr>
          <a:xfrm>
            <a:off x="4563454" y="675117"/>
            <a:ext cx="3529413" cy="3534343"/>
          </a:xfrm>
          <a:prstGeom prst="ellipse">
            <a:avLst/>
          </a:prstGeom>
          <a:noFill/>
          <a:ln>
            <a:noFill/>
          </a:ln>
        </p:spPr>
      </p:pic>
      <p:pic>
        <p:nvPicPr>
          <p:cNvPr id="2" name="Picture 1">
            <a:extLst>
              <a:ext uri="{FF2B5EF4-FFF2-40B4-BE49-F238E27FC236}">
                <a16:creationId xmlns:a16="http://schemas.microsoft.com/office/drawing/2014/main" id="{52E51419-1A90-45A0-9E46-AA1A7CD693D1}"/>
              </a:ext>
            </a:extLst>
          </p:cNvPr>
          <p:cNvPicPr>
            <a:picLocks noChangeAspect="1"/>
          </p:cNvPicPr>
          <p:nvPr/>
        </p:nvPicPr>
        <p:blipFill>
          <a:blip r:embed="rId4"/>
          <a:stretch>
            <a:fillRect/>
          </a:stretch>
        </p:blipFill>
        <p:spPr>
          <a:xfrm>
            <a:off x="7784432" y="1"/>
            <a:ext cx="1359568" cy="11911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sp>
        <p:nvSpPr>
          <p:cNvPr id="2252" name="Google Shape;2252;p3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sp>
        <p:nvSpPr>
          <p:cNvPr id="2253" name="Google Shape;2253;p38"/>
          <p:cNvSpPr/>
          <p:nvPr/>
        </p:nvSpPr>
        <p:spPr>
          <a:xfrm>
            <a:off x="6123422" y="1725725"/>
            <a:ext cx="2580795"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lvl="0"/>
            <a:r>
              <a:rPr lang="en-US" b="1" dirty="0">
                <a:latin typeface="Century Gothic" panose="020B0502020202020204" pitchFamily="34" charset="0"/>
                <a:ea typeface="Calibri" panose="020F0502020204030204" pitchFamily="34" charset="0"/>
                <a:cs typeface="Times New Roman" panose="02020603050405020304" pitchFamily="18" charset="0"/>
              </a:rPr>
              <a:t>Attracting mutually beneficial investment</a:t>
            </a:r>
            <a:endParaRPr b="1" dirty="0">
              <a:solidFill>
                <a:schemeClr val="lt1"/>
              </a:solidFill>
              <a:latin typeface="Century Gothic" panose="020B0502020202020204" pitchFamily="34" charset="0"/>
              <a:ea typeface="Barlow"/>
              <a:cs typeface="Barlow"/>
              <a:sym typeface="Barlow"/>
            </a:endParaRPr>
          </a:p>
        </p:txBody>
      </p:sp>
      <p:sp>
        <p:nvSpPr>
          <p:cNvPr id="2256" name="Google Shape;2256;p38"/>
          <p:cNvSpPr/>
          <p:nvPr/>
        </p:nvSpPr>
        <p:spPr>
          <a:xfrm>
            <a:off x="2692159" y="1894434"/>
            <a:ext cx="3139925"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lvl="0"/>
            <a:r>
              <a:rPr lang="en-US" b="1" dirty="0">
                <a:latin typeface="Century Gothic" panose="020B0502020202020204" pitchFamily="34" charset="0"/>
                <a:ea typeface="Calibri" panose="020F0502020204030204" pitchFamily="34" charset="0"/>
                <a:cs typeface="Times New Roman" panose="02020603050405020304" pitchFamily="18" charset="0"/>
              </a:rPr>
              <a:t>Incentives Include Tax And Duty Exemptions </a:t>
            </a:r>
            <a:endParaRPr lang="en-US" b="1" dirty="0">
              <a:solidFill>
                <a:schemeClr val="lt1"/>
              </a:solidFill>
              <a:latin typeface="Century Gothic" panose="020B0502020202020204" pitchFamily="34" charset="0"/>
              <a:ea typeface="Barlow"/>
              <a:cs typeface="Barlow"/>
              <a:sym typeface="Barlow"/>
            </a:endParaRPr>
          </a:p>
        </p:txBody>
      </p:sp>
      <p:sp>
        <p:nvSpPr>
          <p:cNvPr id="2265" name="Google Shape;2265;p38"/>
          <p:cNvSpPr/>
          <p:nvPr/>
        </p:nvSpPr>
        <p:spPr>
          <a:xfrm>
            <a:off x="90139" y="2233737"/>
            <a:ext cx="2452403" cy="3936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100" b="1" dirty="0">
                <a:solidFill>
                  <a:schemeClr val="dk1"/>
                </a:solidFill>
                <a:latin typeface="Century Gothic" panose="020B0502020202020204" pitchFamily="34" charset="0"/>
              </a:rPr>
              <a:t>FREE ZONES </a:t>
            </a:r>
            <a:endParaRPr sz="1100" b="1" dirty="0">
              <a:solidFill>
                <a:schemeClr val="dk1"/>
              </a:solidFill>
              <a:latin typeface="Century Gothic" panose="020B0502020202020204" pitchFamily="34" charset="0"/>
            </a:endParaRPr>
          </a:p>
        </p:txBody>
      </p:sp>
      <p:cxnSp>
        <p:nvCxnSpPr>
          <p:cNvPr id="2266" name="Google Shape;2266;p38"/>
          <p:cNvCxnSpPr/>
          <p:nvPr/>
        </p:nvCxnSpPr>
        <p:spPr>
          <a:xfrm flipV="1">
            <a:off x="95250" y="2058213"/>
            <a:ext cx="0" cy="1446987"/>
          </a:xfrm>
          <a:prstGeom prst="straightConnector1">
            <a:avLst/>
          </a:prstGeom>
          <a:noFill/>
          <a:ln w="9525" cap="flat" cmpd="sng">
            <a:solidFill>
              <a:schemeClr val="lt2"/>
            </a:solidFill>
            <a:prstDash val="solid"/>
            <a:round/>
            <a:headEnd type="oval" w="med" len="med"/>
            <a:tailEnd type="oval" w="med" len="med"/>
          </a:ln>
        </p:spPr>
      </p:cxnSp>
      <p:sp>
        <p:nvSpPr>
          <p:cNvPr id="2267" name="Google Shape;2267;p38"/>
          <p:cNvSpPr txBox="1"/>
          <p:nvPr/>
        </p:nvSpPr>
        <p:spPr>
          <a:xfrm flipH="1">
            <a:off x="95250" y="1124199"/>
            <a:ext cx="5758110" cy="720861"/>
          </a:xfrm>
          <a:prstGeom prst="rect">
            <a:avLst/>
          </a:prstGeom>
          <a:noFill/>
          <a:ln>
            <a:noFill/>
          </a:ln>
        </p:spPr>
        <p:txBody>
          <a:bodyPr spcFirstLastPara="1" wrap="square" lIns="0" tIns="0" rIns="0" bIns="0" anchor="b" anchorCtr="0">
            <a:noAutofit/>
          </a:bodyPr>
          <a:lstStyle/>
          <a:p>
            <a:pPr lvl="0"/>
            <a:r>
              <a:rPr lang="en-US" sz="1200" b="1" dirty="0">
                <a:latin typeface="Century Gothic" panose="020B0502020202020204" pitchFamily="34" charset="0"/>
              </a:rPr>
              <a:t>Gov’t has provided various fiscal incentives through the respective tax laws which makes it non -discriminatory and accessible to both domestic and foreign investments.</a:t>
            </a:r>
            <a:endParaRPr lang="en-US" sz="1200" b="1" dirty="0">
              <a:solidFill>
                <a:schemeClr val="dk2"/>
              </a:solidFill>
              <a:latin typeface="Century Gothic" panose="020B0502020202020204" pitchFamily="34" charset="0"/>
              <a:ea typeface="Barlow"/>
              <a:cs typeface="Barlow"/>
              <a:sym typeface="Barlow"/>
            </a:endParaRPr>
          </a:p>
        </p:txBody>
      </p:sp>
      <p:cxnSp>
        <p:nvCxnSpPr>
          <p:cNvPr id="2272" name="Google Shape;2272;p38"/>
          <p:cNvCxnSpPr/>
          <p:nvPr/>
        </p:nvCxnSpPr>
        <p:spPr>
          <a:xfrm rot="10800000">
            <a:off x="5592867" y="1960483"/>
            <a:ext cx="0" cy="498600"/>
          </a:xfrm>
          <a:prstGeom prst="straightConnector1">
            <a:avLst/>
          </a:prstGeom>
          <a:noFill/>
          <a:ln w="9525" cap="flat" cmpd="sng">
            <a:solidFill>
              <a:schemeClr val="lt2"/>
            </a:solidFill>
            <a:prstDash val="solid"/>
            <a:round/>
            <a:headEnd type="oval" w="med" len="med"/>
            <a:tailEnd type="oval" w="med" len="med"/>
          </a:ln>
        </p:spPr>
      </p:cxnSp>
      <p:cxnSp>
        <p:nvCxnSpPr>
          <p:cNvPr id="2276" name="Google Shape;2276;p38"/>
          <p:cNvCxnSpPr/>
          <p:nvPr/>
        </p:nvCxnSpPr>
        <p:spPr>
          <a:xfrm rot="10800000">
            <a:off x="8972549" y="1873893"/>
            <a:ext cx="0" cy="498600"/>
          </a:xfrm>
          <a:prstGeom prst="straightConnector1">
            <a:avLst/>
          </a:prstGeom>
          <a:noFill/>
          <a:ln w="9525" cap="flat" cmpd="sng">
            <a:solidFill>
              <a:schemeClr val="lt2"/>
            </a:solidFill>
            <a:prstDash val="solid"/>
            <a:round/>
            <a:headEnd type="oval" w="med" len="med"/>
            <a:tailEnd type="oval" w="med" len="med"/>
          </a:ln>
        </p:spPr>
      </p:cxnSp>
      <p:sp>
        <p:nvSpPr>
          <p:cNvPr id="2279" name="Google Shape;2279;p38"/>
          <p:cNvSpPr txBox="1"/>
          <p:nvPr/>
        </p:nvSpPr>
        <p:spPr>
          <a:xfrm>
            <a:off x="80395" y="2784781"/>
            <a:ext cx="2362015" cy="1654433"/>
          </a:xfrm>
          <a:prstGeom prst="rect">
            <a:avLst/>
          </a:prstGeom>
          <a:noFill/>
          <a:ln>
            <a:noFill/>
          </a:ln>
        </p:spPr>
        <p:txBody>
          <a:bodyPr spcFirstLastPara="1" wrap="square" lIns="0" tIns="0" rIns="0" bIns="0" anchor="t" anchorCtr="0">
            <a:noAutofit/>
          </a:bodyPr>
          <a:lstStyle/>
          <a:p>
            <a:pPr marL="171450" lvl="0" indent="-171450" algn="just">
              <a:lnSpc>
                <a:spcPct val="107000"/>
              </a:lnSpc>
              <a:buFont typeface="Wingdings" panose="05000000000000000000" pitchFamily="2" charset="2"/>
              <a:buChar char="v"/>
            </a:pPr>
            <a:r>
              <a:rPr lang="en-US" sz="1100" b="1" dirty="0">
                <a:latin typeface="Century Gothic" panose="020B0502020202020204" pitchFamily="34" charset="0"/>
                <a:ea typeface="Calibri" panose="020F0502020204030204" pitchFamily="34" charset="0"/>
                <a:cs typeface="Times New Roman" panose="02020603050405020304" pitchFamily="18" charset="0"/>
              </a:rPr>
              <a:t>In September 2014, Uganda passed a law authorizing free zones, </a:t>
            </a:r>
            <a: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special economic areas that are now being made available to export-oriented investors.</a:t>
            </a:r>
          </a:p>
          <a:p>
            <a:pPr marL="457200" algn="just">
              <a:lnSpc>
                <a:spcPct val="107000"/>
              </a:lnSpc>
              <a:spcAft>
                <a:spcPts val="800"/>
              </a:spcAft>
            </a:pPr>
            <a:r>
              <a:rPr lang="en-US" sz="1100" b="1" dirty="0">
                <a:latin typeface="Century Gothic" panose="020B0502020202020204" pitchFamily="34" charset="0"/>
                <a:ea typeface="Calibri" panose="020F0502020204030204" pitchFamily="34" charset="0"/>
                <a:cs typeface="Times New Roman" panose="02020603050405020304" pitchFamily="18" charset="0"/>
              </a:rPr>
              <a:t> </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283" name="Google Shape;2283;p38"/>
          <p:cNvSpPr txBox="1"/>
          <p:nvPr/>
        </p:nvSpPr>
        <p:spPr>
          <a:xfrm>
            <a:off x="2756520" y="2627337"/>
            <a:ext cx="2948954" cy="1916088"/>
          </a:xfrm>
          <a:prstGeom prst="rect">
            <a:avLst/>
          </a:prstGeom>
          <a:noFill/>
          <a:ln>
            <a:noFill/>
          </a:ln>
        </p:spPr>
        <p:txBody>
          <a:bodyPr spcFirstLastPara="1" wrap="square" lIns="0" tIns="0" rIns="0" bIns="0" anchor="t" anchorCtr="0">
            <a:noAutofit/>
          </a:bodyPr>
          <a:lstStyle/>
          <a:p>
            <a:pPr marL="171450" lvl="0" indent="-171450" algn="just">
              <a:buFont typeface="Wingdings" panose="05000000000000000000" pitchFamily="2" charset="2"/>
              <a:buChar char="v"/>
            </a:pPr>
            <a:r>
              <a:rPr lang="en-US" sz="1200" b="1" dirty="0">
                <a:latin typeface="Century Gothic" panose="020B0502020202020204" pitchFamily="34" charset="0"/>
                <a:ea typeface="Calibri" panose="020F0502020204030204" pitchFamily="34" charset="0"/>
                <a:cs typeface="Times New Roman" panose="02020603050405020304" pitchFamily="18" charset="0"/>
              </a:rPr>
              <a:t> </a:t>
            </a:r>
            <a:r>
              <a:rPr lang="en-US" sz="1100" b="1" dirty="0">
                <a:latin typeface="Century Gothic" panose="020B0502020202020204" pitchFamily="34" charset="0"/>
                <a:ea typeface="Calibri" panose="020F0502020204030204" pitchFamily="34" charset="0"/>
                <a:cs typeface="Times New Roman" panose="02020603050405020304" pitchFamily="18" charset="0"/>
              </a:rPr>
              <a:t>unrestricted remittance of profit after tax. Under the legislation, investors in designated areas of Uganda enjoy fiscal incentives including exemptions from </a:t>
            </a:r>
            <a: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taxes and duties on Machinery, unrestricted remittance of profit after tax, and VAT exemptions</a:t>
            </a:r>
            <a:r>
              <a:rPr lang="en-US" sz="1100" b="1" dirty="0">
                <a:latin typeface="Century Gothic" panose="020B0502020202020204" pitchFamily="34" charset="0"/>
                <a:ea typeface="Calibri" panose="020F0502020204030204" pitchFamily="34" charset="0"/>
                <a:cs typeface="Times New Roman" panose="02020603050405020304" pitchFamily="18" charset="0"/>
              </a:rPr>
              <a:t>, to name but a few. All these leverage the trade engagement in east and central Africa</a:t>
            </a:r>
            <a:r>
              <a:rPr lang="en-US" sz="1200" b="1" dirty="0">
                <a:latin typeface="Century Gothic" panose="020B0502020202020204" pitchFamily="34" charset="0"/>
                <a:ea typeface="Calibri" panose="020F0502020204030204" pitchFamily="34" charset="0"/>
                <a:cs typeface="Times New Roman" panose="02020603050405020304" pitchFamily="18" charset="0"/>
              </a:rPr>
              <a:t>. </a:t>
            </a:r>
            <a:endParaRPr sz="1200" b="1" dirty="0">
              <a:solidFill>
                <a:schemeClr val="dk2"/>
              </a:solidFill>
              <a:latin typeface="Century Gothic" panose="020B0502020202020204" pitchFamily="34" charset="0"/>
              <a:ea typeface="Barlow"/>
              <a:cs typeface="Barlow"/>
              <a:sym typeface="Barlow"/>
            </a:endParaRPr>
          </a:p>
        </p:txBody>
      </p:sp>
      <p:sp>
        <p:nvSpPr>
          <p:cNvPr id="2289" name="Google Shape;2289;p38"/>
          <p:cNvSpPr txBox="1"/>
          <p:nvPr/>
        </p:nvSpPr>
        <p:spPr>
          <a:xfrm>
            <a:off x="5981701" y="2186680"/>
            <a:ext cx="2864238" cy="1916088"/>
          </a:xfrm>
          <a:prstGeom prst="rect">
            <a:avLst/>
          </a:prstGeom>
          <a:noFill/>
          <a:ln>
            <a:noFill/>
          </a:ln>
        </p:spPr>
        <p:txBody>
          <a:bodyPr spcFirstLastPara="1" wrap="square" lIns="0" tIns="0" rIns="0" bIns="0" anchor="t" anchorCtr="0">
            <a:noAutofit/>
          </a:bodyPr>
          <a:lstStyle/>
          <a:p>
            <a:pPr marL="171450" lvl="0" indent="-171450" algn="just">
              <a:buFont typeface="Wingdings" panose="05000000000000000000" pitchFamily="2" charset="2"/>
              <a:buChar char="v"/>
            </a:pPr>
            <a:r>
              <a:rPr lang="en-US" sz="1100" b="1" dirty="0">
                <a:latin typeface="Century Gothic" panose="020B0502020202020204" pitchFamily="34" charset="0"/>
                <a:ea typeface="Calibri" panose="020F0502020204030204" pitchFamily="34" charset="0"/>
                <a:cs typeface="Times New Roman" panose="02020603050405020304" pitchFamily="18" charset="0"/>
              </a:rPr>
              <a:t>Demonstrated by new legislation to make doing business easier, more efficient and more lucrative for all parties involved through timely </a:t>
            </a:r>
            <a: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business registration, permit acquisition, very minimal capital requirement to investors ( 10,000 dollars) and , operationalized both the physical and online One Stop Center (</a:t>
            </a:r>
            <a:r>
              <a:rPr lang="en-US" sz="1100" b="1" dirty="0" err="1">
                <a:solidFill>
                  <a:srgbClr val="FF0000"/>
                </a:solidFill>
                <a:latin typeface="Century Gothic" panose="020B0502020202020204" pitchFamily="34" charset="0"/>
                <a:ea typeface="Calibri" panose="020F0502020204030204" pitchFamily="34" charset="0"/>
                <a:cs typeface="Times New Roman" panose="02020603050405020304" pitchFamily="18" charset="0"/>
              </a:rPr>
              <a:t>OSC</a:t>
            </a:r>
            <a: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 that allows investors to get licenses </a:t>
            </a:r>
            <a:r>
              <a:rPr lang="en-US" sz="1100" b="1" dirty="0">
                <a:latin typeface="Century Gothic" panose="020B0502020202020204" pitchFamily="34" charset="0"/>
                <a:ea typeface="Calibri" panose="020F0502020204030204" pitchFamily="34" charset="0"/>
                <a:cs typeface="Times New Roman" panose="02020603050405020304" pitchFamily="18" charset="0"/>
              </a:rPr>
              <a:t>within hours – two days at the most – as well as simplifying a number of regulations and procedures for investment</a:t>
            </a:r>
            <a:endParaRPr sz="1100" b="1" dirty="0">
              <a:solidFill>
                <a:schemeClr val="dk2"/>
              </a:solidFill>
              <a:latin typeface="Century Gothic" panose="020B0502020202020204" pitchFamily="34" charset="0"/>
              <a:ea typeface="Barlow"/>
              <a:cs typeface="Barlow"/>
              <a:sym typeface="Barlow"/>
            </a:endParaRPr>
          </a:p>
        </p:txBody>
      </p:sp>
      <p:sp>
        <p:nvSpPr>
          <p:cNvPr id="2" name="Right Arrow 1"/>
          <p:cNvSpPr/>
          <p:nvPr/>
        </p:nvSpPr>
        <p:spPr>
          <a:xfrm>
            <a:off x="297641" y="247860"/>
            <a:ext cx="4053629" cy="914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INCENTIVIZED EXPORT-BASED BUSINESS</a:t>
            </a:r>
          </a:p>
        </p:txBody>
      </p:sp>
      <p:pic>
        <p:nvPicPr>
          <p:cNvPr id="3" name="Picture 2">
            <a:extLst>
              <a:ext uri="{FF2B5EF4-FFF2-40B4-BE49-F238E27FC236}">
                <a16:creationId xmlns:a16="http://schemas.microsoft.com/office/drawing/2014/main" id="{58ACC344-B7ED-476C-A44E-926CACA763B1}"/>
              </a:ext>
            </a:extLst>
          </p:cNvPr>
          <p:cNvPicPr>
            <a:picLocks noChangeAspect="1"/>
          </p:cNvPicPr>
          <p:nvPr/>
        </p:nvPicPr>
        <p:blipFill>
          <a:blip r:embed="rId3"/>
          <a:stretch>
            <a:fillRect/>
          </a:stretch>
        </p:blipFill>
        <p:spPr>
          <a:xfrm>
            <a:off x="7634040" y="0"/>
            <a:ext cx="1471885" cy="133991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sp>
        <p:nvSpPr>
          <p:cNvPr id="2252" name="Google Shape;2252;p3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sp>
        <p:nvSpPr>
          <p:cNvPr id="2253" name="Google Shape;2253;p38"/>
          <p:cNvSpPr/>
          <p:nvPr/>
        </p:nvSpPr>
        <p:spPr>
          <a:xfrm>
            <a:off x="290318" y="674624"/>
            <a:ext cx="3669605"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lvl="0"/>
            <a:r>
              <a:rPr lang="en-US" b="1" dirty="0">
                <a:solidFill>
                  <a:schemeClr val="lt1"/>
                </a:solidFill>
                <a:latin typeface="Century Gothic" panose="020B0502020202020204" pitchFamily="34" charset="0"/>
                <a:ea typeface="Barlow"/>
                <a:cs typeface="Times New Roman" panose="02020603050405020304" pitchFamily="18" charset="0"/>
                <a:sym typeface="Barlow"/>
              </a:rPr>
              <a:t>INVESTMENT INCENTIVES </a:t>
            </a:r>
            <a:endParaRPr b="1" dirty="0">
              <a:solidFill>
                <a:schemeClr val="lt1"/>
              </a:solidFill>
              <a:latin typeface="Century Gothic" panose="020B0502020202020204" pitchFamily="34" charset="0"/>
              <a:ea typeface="Barlow"/>
              <a:cs typeface="Barlow"/>
              <a:sym typeface="Barlow"/>
            </a:endParaRPr>
          </a:p>
        </p:txBody>
      </p:sp>
      <p:cxnSp>
        <p:nvCxnSpPr>
          <p:cNvPr id="2272" name="Google Shape;2272;p38"/>
          <p:cNvCxnSpPr>
            <a:cxnSpLocks/>
          </p:cNvCxnSpPr>
          <p:nvPr/>
        </p:nvCxnSpPr>
        <p:spPr>
          <a:xfrm flipH="1" flipV="1">
            <a:off x="5592867" y="1960483"/>
            <a:ext cx="25879" cy="656385"/>
          </a:xfrm>
          <a:prstGeom prst="straightConnector1">
            <a:avLst/>
          </a:prstGeom>
          <a:noFill/>
          <a:ln w="9525" cap="flat" cmpd="sng">
            <a:solidFill>
              <a:schemeClr val="lt2"/>
            </a:solidFill>
            <a:prstDash val="solid"/>
            <a:round/>
            <a:headEnd type="oval" w="med" len="med"/>
            <a:tailEnd type="oval" w="med" len="med"/>
          </a:ln>
        </p:spPr>
      </p:cxnSp>
      <p:cxnSp>
        <p:nvCxnSpPr>
          <p:cNvPr id="2276" name="Google Shape;2276;p38"/>
          <p:cNvCxnSpPr/>
          <p:nvPr/>
        </p:nvCxnSpPr>
        <p:spPr>
          <a:xfrm rot="10800000">
            <a:off x="8972549" y="1873893"/>
            <a:ext cx="0" cy="498600"/>
          </a:xfrm>
          <a:prstGeom prst="straightConnector1">
            <a:avLst/>
          </a:prstGeom>
          <a:noFill/>
          <a:ln w="9525" cap="flat" cmpd="sng">
            <a:solidFill>
              <a:schemeClr val="lt2"/>
            </a:solidFill>
            <a:prstDash val="solid"/>
            <a:round/>
            <a:headEnd type="oval" w="med" len="med"/>
            <a:tailEnd type="oval" w="med" len="med"/>
          </a:ln>
        </p:spPr>
      </p:cxnSp>
      <p:sp>
        <p:nvSpPr>
          <p:cNvPr id="2289" name="Google Shape;2289;p38"/>
          <p:cNvSpPr txBox="1"/>
          <p:nvPr/>
        </p:nvSpPr>
        <p:spPr>
          <a:xfrm>
            <a:off x="64567" y="1330631"/>
            <a:ext cx="3895356" cy="1916088"/>
          </a:xfrm>
          <a:prstGeom prst="rect">
            <a:avLst/>
          </a:prstGeom>
          <a:noFill/>
          <a:ln>
            <a:noFill/>
          </a:ln>
        </p:spPr>
        <p:txBody>
          <a:bodyPr spcFirstLastPara="1" wrap="square" lIns="0" tIns="0" rIns="0" bIns="0" anchor="t" anchorCtr="0">
            <a:noAutofit/>
          </a:bodyPr>
          <a:lstStyle/>
          <a:p>
            <a:pPr marL="171450" lvl="0" indent="-171450" algn="just">
              <a:buFont typeface="Wingdings" panose="05000000000000000000" pitchFamily="2" charset="2"/>
              <a:buChar char="v"/>
            </a:pPr>
            <a:r>
              <a:rPr lang="en-US" sz="1100" b="1" dirty="0">
                <a:latin typeface="Century Gothic" panose="020B0502020202020204" pitchFamily="34" charset="0"/>
              </a:rPr>
              <a:t>10 year income tax holiday for companies/ industries exporting 80 % of their products </a:t>
            </a:r>
          </a:p>
          <a:p>
            <a:pPr lvl="0" algn="just"/>
            <a:endParaRPr lang="en-US" sz="1100" b="1" dirty="0">
              <a:latin typeface="Century Gothic" panose="020B0502020202020204" pitchFamily="34" charset="0"/>
            </a:endParaRPr>
          </a:p>
          <a:p>
            <a:pPr marL="171450" lvl="0" indent="-171450" algn="just">
              <a:buFont typeface="Wingdings" panose="05000000000000000000" pitchFamily="2" charset="2"/>
              <a:buChar char="v"/>
            </a:pPr>
            <a:r>
              <a:rPr lang="en-US" sz="1100" b="1" dirty="0">
                <a:latin typeface="Century Gothic" panose="020B0502020202020204" pitchFamily="34" charset="0"/>
              </a:rPr>
              <a:t>10 year income tax holiday for developers of Industrial Parks (IPs) and free zones (FZs) - at least $ 50 million for foreigners and $ 10m for domestic investors. </a:t>
            </a:r>
          </a:p>
          <a:p>
            <a:pPr lvl="0" algn="just"/>
            <a:endParaRPr lang="en-US" sz="1100" b="1" dirty="0">
              <a:latin typeface="Century Gothic" panose="020B0502020202020204" pitchFamily="34" charset="0"/>
            </a:endParaRPr>
          </a:p>
          <a:p>
            <a:pPr marL="171450" lvl="0" indent="-171450" algn="just">
              <a:buFont typeface="Wingdings" panose="05000000000000000000" pitchFamily="2" charset="2"/>
              <a:buChar char="v"/>
            </a:pPr>
            <a:r>
              <a:rPr lang="en-US" sz="1100" b="1" dirty="0">
                <a:latin typeface="Century Gothic" panose="020B0502020202020204" pitchFamily="34" charset="0"/>
              </a:rPr>
              <a:t>10 year income tax holiday for operators of IPs and FZs - at least $ 10 million (foreign) and $30,000 (EAC members) </a:t>
            </a:r>
          </a:p>
          <a:p>
            <a:pPr lvl="0" algn="just"/>
            <a:endParaRPr lang="en-US" sz="1100" b="1" dirty="0">
              <a:latin typeface="Century Gothic" panose="020B0502020202020204" pitchFamily="34" charset="0"/>
            </a:endParaRPr>
          </a:p>
          <a:p>
            <a:pPr marL="171450" lvl="0" indent="-171450" algn="just">
              <a:buFont typeface="Wingdings" panose="05000000000000000000" pitchFamily="2" charset="2"/>
              <a:buChar char="v"/>
            </a:pPr>
            <a:r>
              <a:rPr lang="en-US" sz="1100" b="1" dirty="0">
                <a:latin typeface="Century Gothic" panose="020B0502020202020204" pitchFamily="34" charset="0"/>
              </a:rPr>
              <a:t>10 year income tax holiday for businesses outside the IPS and FZs for investments at least $ 10 million (foreign) and $ 30,000 (domestic)</a:t>
            </a:r>
          </a:p>
          <a:p>
            <a:pPr lvl="0" algn="just"/>
            <a:endParaRPr lang="en-US" sz="1100" b="1" dirty="0">
              <a:latin typeface="Century Gothic" panose="020B0502020202020204" pitchFamily="34" charset="0"/>
            </a:endParaRPr>
          </a:p>
          <a:p>
            <a:pPr marL="171450" lvl="0" indent="-171450" algn="just">
              <a:buFont typeface="Wingdings" panose="05000000000000000000" pitchFamily="2" charset="2"/>
              <a:buChar char="v"/>
            </a:pPr>
            <a:r>
              <a:rPr lang="en-US" sz="1100" b="1" dirty="0">
                <a:latin typeface="Century Gothic" panose="020B0502020202020204" pitchFamily="34" charset="0"/>
              </a:rPr>
              <a:t>Sector specific incentives especially in agriculture, transport, education, manufacturing and energy sectors.</a:t>
            </a:r>
            <a:endParaRPr sz="1100" b="1" dirty="0">
              <a:solidFill>
                <a:schemeClr val="dk2"/>
              </a:solidFill>
              <a:latin typeface="Century Gothic" panose="020B0502020202020204" pitchFamily="34" charset="0"/>
              <a:ea typeface="Barlow"/>
              <a:cs typeface="Barlow"/>
              <a:sym typeface="Barlow"/>
            </a:endParaRPr>
          </a:p>
        </p:txBody>
      </p:sp>
      <p:sp>
        <p:nvSpPr>
          <p:cNvPr id="5" name="Rectangle 4">
            <a:extLst>
              <a:ext uri="{FF2B5EF4-FFF2-40B4-BE49-F238E27FC236}">
                <a16:creationId xmlns:a16="http://schemas.microsoft.com/office/drawing/2014/main" id="{FDE03C2A-BBC8-4412-9ADF-3EB8C336E991}"/>
              </a:ext>
            </a:extLst>
          </p:cNvPr>
          <p:cNvSpPr/>
          <p:nvPr/>
        </p:nvSpPr>
        <p:spPr>
          <a:xfrm>
            <a:off x="4572000" y="1221938"/>
            <a:ext cx="3669579" cy="3477875"/>
          </a:xfrm>
          <a:prstGeom prst="rect">
            <a:avLst/>
          </a:prstGeom>
        </p:spPr>
        <p:txBody>
          <a:bodyPr wrap="square">
            <a:spAutoFit/>
          </a:bodyPr>
          <a:lstStyle/>
          <a:p>
            <a:pPr marL="171450" indent="-171450">
              <a:buFont typeface="Wingdings" panose="05000000000000000000" pitchFamily="2" charset="2"/>
              <a:buChar char="v"/>
            </a:pPr>
            <a:r>
              <a:rPr lang="en-US" sz="1100" b="1" dirty="0">
                <a:latin typeface="Century Gothic" panose="020B0502020202020204" pitchFamily="34" charset="0"/>
              </a:rPr>
              <a:t>10 year tax holiday for investor who uses at least 70% of locally sourced raw materials, and employs at least 70% EAC citizens who must take up at least 70% of the wage bill.</a:t>
            </a:r>
          </a:p>
          <a:p>
            <a:pPr marL="171450" indent="-171450">
              <a:buFont typeface="Wingdings" panose="05000000000000000000" pitchFamily="2" charset="2"/>
              <a:buChar char="v"/>
            </a:pPr>
            <a:endParaRPr lang="en-US" sz="1100" b="1" dirty="0">
              <a:latin typeface="Century Gothic" panose="020B0502020202020204" pitchFamily="34" charset="0"/>
            </a:endParaRPr>
          </a:p>
          <a:p>
            <a:pPr marL="171450" indent="-171450">
              <a:buFont typeface="Wingdings" panose="05000000000000000000" pitchFamily="2" charset="2"/>
              <a:buChar char="v"/>
            </a:pPr>
            <a:r>
              <a:rPr lang="en-US" sz="1100" b="1" dirty="0">
                <a:latin typeface="Century Gothic" panose="020B0502020202020204" pitchFamily="34" charset="0"/>
              </a:rPr>
              <a:t>100% deduction of training expenditure for Employers who train permanent residents or provide tertiary education not exceeding in the aggregate 5 years</a:t>
            </a:r>
          </a:p>
          <a:p>
            <a:pPr marL="171450" indent="-171450">
              <a:buFont typeface="Wingdings" panose="05000000000000000000" pitchFamily="2" charset="2"/>
              <a:buChar char="v"/>
            </a:pPr>
            <a:endParaRPr lang="en-US" sz="1100" b="1" dirty="0">
              <a:latin typeface="Century Gothic" panose="020B0502020202020204" pitchFamily="34" charset="0"/>
            </a:endParaRPr>
          </a:p>
          <a:p>
            <a:pPr marL="171450" indent="-171450">
              <a:buFont typeface="Wingdings" panose="05000000000000000000" pitchFamily="2" charset="2"/>
              <a:buChar char="v"/>
            </a:pPr>
            <a:r>
              <a:rPr lang="en-US" sz="1100" b="1" dirty="0">
                <a:latin typeface="Century Gothic" panose="020B0502020202020204" pitchFamily="34" charset="0"/>
              </a:rPr>
              <a:t>VAT exemptions on the health sector </a:t>
            </a:r>
          </a:p>
          <a:p>
            <a:pPr marL="171450" indent="-171450">
              <a:buFont typeface="Wingdings" panose="05000000000000000000" pitchFamily="2" charset="2"/>
              <a:buChar char="v"/>
            </a:pPr>
            <a:endParaRPr lang="en-US" sz="1100" b="1" dirty="0">
              <a:latin typeface="Century Gothic" panose="020B0502020202020204" pitchFamily="34" charset="0"/>
            </a:endParaRPr>
          </a:p>
          <a:p>
            <a:pPr marL="171450" indent="-171450">
              <a:buFont typeface="Wingdings" panose="05000000000000000000" pitchFamily="2" charset="2"/>
              <a:buChar char="v"/>
            </a:pPr>
            <a:r>
              <a:rPr lang="en-US" sz="1100" b="1" dirty="0">
                <a:latin typeface="Century Gothic" panose="020B0502020202020204" pitchFamily="34" charset="0"/>
              </a:rPr>
              <a:t>Tax exemption on importation of Plant and machinery , inputs that cant be locally sourced for </a:t>
            </a:r>
            <a:r>
              <a:rPr lang="en-US" sz="1100" b="1" dirty="0" err="1">
                <a:latin typeface="Century Gothic" panose="020B0502020202020204" pitchFamily="34" charset="0"/>
              </a:rPr>
              <a:t>agro</a:t>
            </a:r>
            <a:r>
              <a:rPr lang="en-US" sz="1100" b="1" dirty="0">
                <a:latin typeface="Century Gothic" panose="020B0502020202020204" pitchFamily="34" charset="0"/>
              </a:rPr>
              <a:t> processing, mining &amp; mineral beneficiation, leather industry </a:t>
            </a:r>
          </a:p>
          <a:p>
            <a:pPr marL="171450" indent="-171450">
              <a:buFont typeface="Wingdings" panose="05000000000000000000" pitchFamily="2" charset="2"/>
              <a:buChar char="v"/>
            </a:pPr>
            <a:endParaRPr lang="en-US" sz="1100" b="1" dirty="0">
              <a:latin typeface="Century Gothic" panose="020B0502020202020204" pitchFamily="34" charset="0"/>
            </a:endParaRPr>
          </a:p>
          <a:p>
            <a:pPr marL="171450" indent="-171450">
              <a:buFont typeface="Wingdings" panose="05000000000000000000" pitchFamily="2" charset="2"/>
              <a:buChar char="v"/>
            </a:pPr>
            <a:r>
              <a:rPr lang="en-US" sz="1100" b="1" dirty="0">
                <a:latin typeface="Century Gothic" panose="020B0502020202020204" pitchFamily="34" charset="0"/>
              </a:rPr>
              <a:t>• Carry forward losses and various allowable deductions e.g. construction and set up set backs.</a:t>
            </a:r>
          </a:p>
        </p:txBody>
      </p:sp>
      <p:pic>
        <p:nvPicPr>
          <p:cNvPr id="6" name="Picture 5">
            <a:extLst>
              <a:ext uri="{FF2B5EF4-FFF2-40B4-BE49-F238E27FC236}">
                <a16:creationId xmlns:a16="http://schemas.microsoft.com/office/drawing/2014/main" id="{692CA40B-19CE-44D2-8514-7E0AE3AF258B}"/>
              </a:ext>
            </a:extLst>
          </p:cNvPr>
          <p:cNvPicPr>
            <a:picLocks noChangeAspect="1"/>
          </p:cNvPicPr>
          <p:nvPr/>
        </p:nvPicPr>
        <p:blipFill>
          <a:blip r:embed="rId3"/>
          <a:stretch>
            <a:fillRect/>
          </a:stretch>
        </p:blipFill>
        <p:spPr>
          <a:xfrm>
            <a:off x="7789985" y="0"/>
            <a:ext cx="1354015" cy="1178169"/>
          </a:xfrm>
          <a:prstGeom prst="rect">
            <a:avLst/>
          </a:prstGeom>
        </p:spPr>
      </p:pic>
    </p:spTree>
    <p:extLst>
      <p:ext uri="{BB962C8B-B14F-4D97-AF65-F5344CB8AC3E}">
        <p14:creationId xmlns:p14="http://schemas.microsoft.com/office/powerpoint/2010/main" val="162510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3"/>
        <p:cNvGrpSpPr/>
        <p:nvPr/>
      </p:nvGrpSpPr>
      <p:grpSpPr>
        <a:xfrm>
          <a:off x="0" y="0"/>
          <a:ext cx="0" cy="0"/>
          <a:chOff x="0" y="0"/>
          <a:chExt cx="0" cy="0"/>
        </a:xfrm>
      </p:grpSpPr>
      <p:sp>
        <p:nvSpPr>
          <p:cNvPr id="2295" name="Google Shape;2295;p3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8</a:t>
            </a:fld>
            <a:endParaRPr/>
          </a:p>
        </p:txBody>
      </p:sp>
      <p:sp>
        <p:nvSpPr>
          <p:cNvPr id="2296" name="Google Shape;2296;p39"/>
          <p:cNvSpPr/>
          <p:nvPr/>
        </p:nvSpPr>
        <p:spPr>
          <a:xfrm>
            <a:off x="-87046" y="1228003"/>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7" name="Google Shape;2297;p39"/>
          <p:cNvSpPr/>
          <p:nvPr/>
        </p:nvSpPr>
        <p:spPr>
          <a:xfrm>
            <a:off x="-87046" y="1271794"/>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2298" name="Google Shape;2298;p39"/>
          <p:cNvGrpSpPr/>
          <p:nvPr/>
        </p:nvGrpSpPr>
        <p:grpSpPr>
          <a:xfrm>
            <a:off x="369743" y="1274113"/>
            <a:ext cx="914370" cy="767593"/>
            <a:chOff x="1786339" y="1703401"/>
            <a:chExt cx="473400" cy="473400"/>
          </a:xfrm>
        </p:grpSpPr>
        <p:sp>
          <p:nvSpPr>
            <p:cNvPr id="2299" name="Google Shape;2299;p39"/>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Barlow"/>
                <a:ea typeface="Barlow"/>
                <a:cs typeface="Barlow"/>
                <a:sym typeface="Barlow"/>
              </a:endParaRPr>
            </a:p>
          </p:txBody>
        </p:sp>
        <p:sp>
          <p:nvSpPr>
            <p:cNvPr id="2300" name="Google Shape;2300;p39"/>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Barlow"/>
                  <a:ea typeface="Barlow"/>
                  <a:cs typeface="Barlow"/>
                  <a:sym typeface="Barlow"/>
                </a:rPr>
                <a:t>1</a:t>
              </a:r>
              <a:endParaRPr sz="600">
                <a:solidFill>
                  <a:schemeClr val="dk2"/>
                </a:solidFill>
                <a:latin typeface="Barlow"/>
                <a:ea typeface="Barlow"/>
                <a:cs typeface="Barlow"/>
                <a:sym typeface="Barlow"/>
              </a:endParaRPr>
            </a:p>
          </p:txBody>
        </p:sp>
      </p:grpSp>
      <p:grpSp>
        <p:nvGrpSpPr>
          <p:cNvPr id="2301" name="Google Shape;2301;p39"/>
          <p:cNvGrpSpPr/>
          <p:nvPr/>
        </p:nvGrpSpPr>
        <p:grpSpPr>
          <a:xfrm>
            <a:off x="2662099" y="1129837"/>
            <a:ext cx="745800" cy="831324"/>
            <a:chOff x="3814414" y="1703401"/>
            <a:chExt cx="473400" cy="473400"/>
          </a:xfrm>
        </p:grpSpPr>
        <p:sp>
          <p:nvSpPr>
            <p:cNvPr id="2302" name="Google Shape;2302;p39"/>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Barlow"/>
                <a:ea typeface="Barlow"/>
                <a:cs typeface="Barlow"/>
                <a:sym typeface="Barlow"/>
              </a:endParaRPr>
            </a:p>
          </p:txBody>
        </p:sp>
        <p:sp>
          <p:nvSpPr>
            <p:cNvPr id="2303" name="Google Shape;2303;p39"/>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Barlow"/>
                  <a:ea typeface="Barlow"/>
                  <a:cs typeface="Barlow"/>
                  <a:sym typeface="Barlow"/>
                </a:rPr>
                <a:t>3</a:t>
              </a:r>
              <a:endParaRPr sz="600">
                <a:solidFill>
                  <a:schemeClr val="dk2"/>
                </a:solidFill>
                <a:latin typeface="Barlow"/>
                <a:ea typeface="Barlow"/>
                <a:cs typeface="Barlow"/>
                <a:sym typeface="Barlow"/>
              </a:endParaRPr>
            </a:p>
          </p:txBody>
        </p:sp>
      </p:grpSp>
      <p:grpSp>
        <p:nvGrpSpPr>
          <p:cNvPr id="2304" name="Google Shape;2304;p39"/>
          <p:cNvGrpSpPr/>
          <p:nvPr/>
        </p:nvGrpSpPr>
        <p:grpSpPr>
          <a:xfrm>
            <a:off x="6564919" y="1160033"/>
            <a:ext cx="922945" cy="817608"/>
            <a:chOff x="5842489" y="1703401"/>
            <a:chExt cx="473400" cy="473400"/>
          </a:xfrm>
        </p:grpSpPr>
        <p:sp>
          <p:nvSpPr>
            <p:cNvPr id="2305" name="Google Shape;2305;p39"/>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Barlow"/>
                <a:ea typeface="Barlow"/>
                <a:cs typeface="Barlow"/>
                <a:sym typeface="Barlow"/>
              </a:endParaRPr>
            </a:p>
          </p:txBody>
        </p:sp>
        <p:sp>
          <p:nvSpPr>
            <p:cNvPr id="2306" name="Google Shape;2306;p39"/>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Barlow"/>
                  <a:ea typeface="Barlow"/>
                  <a:cs typeface="Barlow"/>
                  <a:sym typeface="Barlow"/>
                </a:rPr>
                <a:t>5</a:t>
              </a:r>
              <a:endParaRPr sz="600">
                <a:solidFill>
                  <a:schemeClr val="dk2"/>
                </a:solidFill>
                <a:latin typeface="Barlow"/>
                <a:ea typeface="Barlow"/>
                <a:cs typeface="Barlow"/>
                <a:sym typeface="Barlow"/>
              </a:endParaRPr>
            </a:p>
          </p:txBody>
        </p:sp>
      </p:grpSp>
      <p:sp>
        <p:nvSpPr>
          <p:cNvPr id="2316" name="Google Shape;2316;p39"/>
          <p:cNvSpPr txBox="1"/>
          <p:nvPr/>
        </p:nvSpPr>
        <p:spPr>
          <a:xfrm>
            <a:off x="320298" y="1095937"/>
            <a:ext cx="220476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endParaRPr sz="900" dirty="0">
              <a:solidFill>
                <a:schemeClr val="dk2"/>
              </a:solidFill>
              <a:latin typeface="Barlow"/>
              <a:ea typeface="Barlow"/>
              <a:cs typeface="Barlow"/>
              <a:sym typeface="Barlow"/>
            </a:endParaRPr>
          </a:p>
        </p:txBody>
      </p:sp>
      <p:sp>
        <p:nvSpPr>
          <p:cNvPr id="2319" name="Google Shape;2319;p39"/>
          <p:cNvSpPr txBox="1"/>
          <p:nvPr/>
        </p:nvSpPr>
        <p:spPr>
          <a:xfrm>
            <a:off x="59821" y="2606803"/>
            <a:ext cx="2095454" cy="683940"/>
          </a:xfrm>
          <a:prstGeom prst="rect">
            <a:avLst/>
          </a:prstGeom>
          <a:noFill/>
          <a:ln>
            <a:noFill/>
          </a:ln>
        </p:spPr>
        <p:txBody>
          <a:bodyPr spcFirstLastPara="1" wrap="square" lIns="0" tIns="0" rIns="0" bIns="0" anchor="t" anchorCtr="0">
            <a:noAutofit/>
          </a:bodyPr>
          <a:lstStyle/>
          <a:p>
            <a:pPr lvl="0" algn="just">
              <a:lnSpc>
                <a:spcPct val="107000"/>
              </a:lnSpc>
              <a:spcAft>
                <a:spcPts val="800"/>
              </a:spcAft>
            </a:pPr>
            <a:r>
              <a:rPr lang="en-US" sz="1100" b="1" dirty="0">
                <a:latin typeface="Century Gothic" panose="020B0502020202020204" pitchFamily="34" charset="0"/>
                <a:ea typeface="Calibri" panose="020F0502020204030204" pitchFamily="34" charset="0"/>
                <a:cs typeface="Times New Roman" panose="02020603050405020304" pitchFamily="18" charset="0"/>
              </a:rPr>
              <a:t>Uganda understands that the country cannot unlock the potential of its human and material resources without providing genuinely high-quality infrastructure. </a:t>
            </a:r>
            <a: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To this end, the land-locked nation is currently engaged in a major overhaul of its air, rail, water and road transport sectors</a:t>
            </a:r>
            <a:endParaRPr lang="en-US" sz="11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320" name="Google Shape;2320;p39"/>
          <p:cNvSpPr txBox="1"/>
          <p:nvPr/>
        </p:nvSpPr>
        <p:spPr>
          <a:xfrm>
            <a:off x="2640717" y="2749216"/>
            <a:ext cx="2526809" cy="2248058"/>
          </a:xfrm>
          <a:prstGeom prst="rect">
            <a:avLst/>
          </a:prstGeom>
          <a:noFill/>
          <a:ln>
            <a:noFill/>
          </a:ln>
        </p:spPr>
        <p:txBody>
          <a:bodyPr spcFirstLastPara="1" wrap="square" lIns="0" tIns="0" rIns="0" bIns="0" anchor="t" anchorCtr="0">
            <a:noAutofit/>
          </a:bodyPr>
          <a:lstStyle/>
          <a:p>
            <a:pPr lvl="0" algn="just">
              <a:lnSpc>
                <a:spcPct val="107000"/>
              </a:lnSpc>
              <a:spcAft>
                <a:spcPts val="800"/>
              </a:spcAft>
            </a:pPr>
            <a:r>
              <a:rPr lang="en-US" sz="1100" b="1" dirty="0">
                <a:latin typeface="Century Gothic" panose="020B0502020202020204" pitchFamily="34" charset="0"/>
                <a:ea typeface="Calibri" panose="020F0502020204030204" pitchFamily="34" charset="0"/>
                <a:cs typeface="Times New Roman" panose="02020603050405020304" pitchFamily="18" charset="0"/>
              </a:rPr>
              <a:t>Close </a:t>
            </a:r>
            <a: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to £1 billion was set aside for continued public works to boost Uganda’s air-transport capacity </a:t>
            </a:r>
            <a:r>
              <a:rPr lang="en-US" sz="1100" b="1" dirty="0">
                <a:latin typeface="Century Gothic" panose="020B0502020202020204" pitchFamily="34" charset="0"/>
                <a:ea typeface="Calibri" panose="020F0502020204030204" pitchFamily="34" charset="0"/>
                <a:cs typeface="Times New Roman" panose="02020603050405020304" pitchFamily="18" charset="0"/>
              </a:rPr>
              <a:t>and make surface movement faster and easier within its own borders and to speed goods towards ports on Africa’s east coast.</a:t>
            </a:r>
            <a:endParaRPr lang="en-US" sz="11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321" name="Google Shape;2321;p39"/>
          <p:cNvSpPr txBox="1"/>
          <p:nvPr/>
        </p:nvSpPr>
        <p:spPr>
          <a:xfrm>
            <a:off x="6023876" y="2606803"/>
            <a:ext cx="2625149" cy="1742645"/>
          </a:xfrm>
          <a:prstGeom prst="rect">
            <a:avLst/>
          </a:prstGeom>
          <a:noFill/>
          <a:ln>
            <a:noFill/>
          </a:ln>
        </p:spPr>
        <p:txBody>
          <a:bodyPr spcFirstLastPara="1" wrap="square" lIns="0" tIns="0" rIns="0" bIns="0" anchor="t" anchorCtr="0">
            <a:noAutofit/>
          </a:bodyPr>
          <a:lstStyle/>
          <a:p>
            <a:pPr lvl="0" algn="just">
              <a:lnSpc>
                <a:spcPct val="107000"/>
              </a:lnSpc>
              <a:spcAft>
                <a:spcPts val="800"/>
              </a:spcAft>
            </a:pPr>
            <a:r>
              <a:rPr lang="en-US" sz="1100" b="1" dirty="0">
                <a:latin typeface="Century Gothic" panose="020B0502020202020204" pitchFamily="34" charset="0"/>
                <a:ea typeface="Calibri" panose="020F0502020204030204" pitchFamily="34" charset="0"/>
                <a:cs typeface="Times New Roman" panose="02020603050405020304" pitchFamily="18" charset="0"/>
              </a:rPr>
              <a:t>Entebbe International Airport is being prepared to increase the number of passengers it handles each year from the current </a:t>
            </a:r>
            <a:r>
              <a:rPr lang="en-US" sz="1100" b="1" dirty="0">
                <a:solidFill>
                  <a:srgbClr val="FF0000"/>
                </a:solidFill>
                <a:latin typeface="Century Gothic" panose="020B0502020202020204" pitchFamily="34" charset="0"/>
                <a:ea typeface="Calibri" panose="020F0502020204030204" pitchFamily="34" charset="0"/>
                <a:cs typeface="Times New Roman" panose="02020603050405020304" pitchFamily="18" charset="0"/>
              </a:rPr>
              <a:t>potential 3.5 million.  By the same token, cargo volumes are expected double to 400,000 tones per year over the same period.</a:t>
            </a:r>
            <a:r>
              <a:rPr lang="en-US" sz="1100" b="1" dirty="0">
                <a:latin typeface="Century Gothic" panose="020B0502020202020204" pitchFamily="34" charset="0"/>
                <a:ea typeface="Calibri" panose="020F0502020204030204" pitchFamily="34" charset="0"/>
                <a:cs typeface="Times New Roman" panose="02020603050405020304" pitchFamily="18" charset="0"/>
              </a:rPr>
              <a:t> Hand in hand with greater volume at Uganda’s prime airport. </a:t>
            </a:r>
            <a:endParaRPr lang="en-US" sz="11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 name="Right Arrow 1"/>
          <p:cNvSpPr/>
          <p:nvPr/>
        </p:nvSpPr>
        <p:spPr>
          <a:xfrm>
            <a:off x="320298" y="118471"/>
            <a:ext cx="3878882" cy="997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spcAft>
                <a:spcPts val="800"/>
              </a:spcAft>
            </a:pPr>
            <a:r>
              <a:rPr lang="en-US" b="1" dirty="0">
                <a:latin typeface="Century Gothic" panose="020B0502020202020204" pitchFamily="34" charset="0"/>
                <a:ea typeface="Calibri" panose="020F0502020204030204" pitchFamily="34" charset="0"/>
                <a:cs typeface="Times New Roman" panose="02020603050405020304" pitchFamily="18" charset="0"/>
              </a:rPr>
              <a:t>BRIDGING THE AFRICAN GAP INFRASTRUCTURAL DEVELOPMENT. </a:t>
            </a:r>
            <a:endParaRPr lang="en-US"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E3E49A3-9C89-4F11-83EF-F91FC714A7AA}"/>
              </a:ext>
            </a:extLst>
          </p:cNvPr>
          <p:cNvPicPr>
            <a:picLocks noChangeAspect="1"/>
          </p:cNvPicPr>
          <p:nvPr/>
        </p:nvPicPr>
        <p:blipFill>
          <a:blip r:embed="rId3"/>
          <a:stretch>
            <a:fillRect/>
          </a:stretch>
        </p:blipFill>
        <p:spPr>
          <a:xfrm>
            <a:off x="7688179" y="-11873"/>
            <a:ext cx="1426602" cy="116309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8" name="Picture Placeholder 7"/>
          <p:cNvPicPr>
            <a:picLocks noGrp="1" noChangeAspect="1"/>
          </p:cNvPicPr>
          <p:nvPr>
            <p:ph type="pic" idx="11"/>
          </p:nvPr>
        </p:nvPicPr>
        <p:blipFill>
          <a:blip r:embed="rId3">
            <a:extLst>
              <a:ext uri="{28A0092B-C50C-407E-A947-70E740481C1C}">
                <a14:useLocalDpi xmlns:a14="http://schemas.microsoft.com/office/drawing/2010/main" val="0"/>
              </a:ext>
            </a:extLst>
          </a:blip>
          <a:srcRect l="26570" r="26570"/>
          <a:stretch>
            <a:fillRect/>
          </a:stretch>
        </p:blipFill>
        <p:spPr>
          <a:xfrm>
            <a:off x="4225506" y="2581035"/>
            <a:ext cx="2325405" cy="2325405"/>
          </a:xfrm>
        </p:spPr>
      </p:pic>
      <p:pic>
        <p:nvPicPr>
          <p:cNvPr id="6" name="Picture Placeholder 5"/>
          <p:cNvPicPr>
            <a:picLocks noGrp="1" noChangeAspect="1"/>
          </p:cNvPicPr>
          <p:nvPr>
            <p:ph type="pic" idx="12"/>
          </p:nvPr>
        </p:nvPicPr>
        <p:blipFill>
          <a:blip r:embed="rId4">
            <a:extLst>
              <a:ext uri="{28A0092B-C50C-407E-A947-70E740481C1C}">
                <a14:useLocalDpi xmlns:a14="http://schemas.microsoft.com/office/drawing/2010/main" val="0"/>
              </a:ext>
            </a:extLst>
          </a:blip>
          <a:stretch>
            <a:fillRect/>
          </a:stretch>
        </p:blipFill>
        <p:spPr>
          <a:xfrm>
            <a:off x="3827447" y="453238"/>
            <a:ext cx="2805083" cy="2119185"/>
          </a:xfrm>
        </p:spPr>
      </p:pic>
      <p:pic>
        <p:nvPicPr>
          <p:cNvPr id="7" name="Picture Placeholder 6"/>
          <p:cNvPicPr>
            <a:picLocks noGrp="1" noChangeAspect="1"/>
          </p:cNvPicPr>
          <p:nvPr>
            <p:ph type="pic" idx="13"/>
          </p:nvPr>
        </p:nvPicPr>
        <p:blipFill>
          <a:blip r:embed="rId5">
            <a:extLst>
              <a:ext uri="{28A0092B-C50C-407E-A947-70E740481C1C}">
                <a14:useLocalDpi xmlns:a14="http://schemas.microsoft.com/office/drawing/2010/main" val="0"/>
              </a:ext>
            </a:extLst>
          </a:blip>
          <a:srcRect l="16493" r="16493"/>
          <a:stretch>
            <a:fillRect/>
          </a:stretch>
        </p:blipFill>
        <p:spPr>
          <a:xfrm>
            <a:off x="5762970" y="1432008"/>
            <a:ext cx="2487995" cy="2325405"/>
          </a:xfrm>
        </p:spPr>
      </p:pic>
      <p:sp>
        <p:nvSpPr>
          <p:cNvPr id="518" name="Google Shape;518;p16"/>
          <p:cNvSpPr txBox="1">
            <a:spLocks noGrp="1"/>
          </p:cNvSpPr>
          <p:nvPr>
            <p:ph type="body" idx="4294967295"/>
          </p:nvPr>
        </p:nvSpPr>
        <p:spPr>
          <a:xfrm>
            <a:off x="0" y="1243236"/>
            <a:ext cx="3692525" cy="2979737"/>
          </a:xfrm>
          <a:prstGeom prst="rect">
            <a:avLst/>
          </a:prstGeom>
        </p:spPr>
        <p:txBody>
          <a:bodyPr spcFirstLastPara="1" wrap="square" lIns="0" tIns="0" rIns="0" bIns="0" anchor="t" anchorCtr="0">
            <a:noAutofit/>
          </a:bodyPr>
          <a:lstStyle/>
          <a:p>
            <a:pPr marL="171450" lvl="0" indent="-171450" algn="just">
              <a:lnSpc>
                <a:spcPct val="107000"/>
              </a:lnSpc>
              <a:spcBef>
                <a:spcPts val="0"/>
              </a:spcBef>
              <a:spcAft>
                <a:spcPts val="800"/>
              </a:spcAft>
              <a:buFont typeface="Wingdings" panose="05000000000000000000" pitchFamily="2" charset="2"/>
              <a:buChar char="v"/>
            </a:pPr>
            <a:r>
              <a:rPr lang="en-US" sz="1100" b="1" dirty="0">
                <a:latin typeface="Century Gothic" panose="020B0502020202020204" pitchFamily="34" charset="0"/>
                <a:ea typeface="Calibri" panose="020F0502020204030204" pitchFamily="34" charset="0"/>
                <a:cs typeface="Times New Roman" panose="02020603050405020304" pitchFamily="18" charset="0"/>
              </a:rPr>
              <a:t>Uganda has prioritized international peace and security, calling on others to follow its lead. Conflict entails enormous and multifaceted costs , direct Human suffering and socio economic disruptions </a:t>
            </a:r>
          </a:p>
          <a:p>
            <a:pPr marL="171450" lvl="0" indent="-171450" algn="just">
              <a:lnSpc>
                <a:spcPct val="107000"/>
              </a:lnSpc>
              <a:spcBef>
                <a:spcPts val="0"/>
              </a:spcBef>
              <a:spcAft>
                <a:spcPts val="800"/>
              </a:spcAft>
              <a:buFont typeface="Wingdings" panose="05000000000000000000" pitchFamily="2" charset="2"/>
              <a:buChar char="v"/>
            </a:pPr>
            <a:endParaRPr lang="en-US" sz="11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lvl="0" indent="-171450" algn="just">
              <a:lnSpc>
                <a:spcPct val="107000"/>
              </a:lnSpc>
              <a:spcBef>
                <a:spcPts val="0"/>
              </a:spcBef>
              <a:spcAft>
                <a:spcPts val="800"/>
              </a:spcAft>
              <a:buFont typeface="Wingdings" panose="05000000000000000000" pitchFamily="2" charset="2"/>
              <a:buChar char="v"/>
            </a:pPr>
            <a:r>
              <a:rPr lang="en-US" sz="11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A peaceful and stability environment encourages Business growth and access to a variety of markets and he is an enabler for and outcomes of development. </a:t>
            </a:r>
          </a:p>
          <a:p>
            <a:pPr marL="171450" lvl="0" indent="-171450" algn="just">
              <a:lnSpc>
                <a:spcPct val="107000"/>
              </a:lnSpc>
              <a:spcBef>
                <a:spcPts val="0"/>
              </a:spcBef>
              <a:spcAft>
                <a:spcPts val="800"/>
              </a:spcAft>
              <a:buFont typeface="Wingdings" panose="05000000000000000000" pitchFamily="2" charset="2"/>
              <a:buChar char="v"/>
            </a:pPr>
            <a:r>
              <a:rPr lang="en-US" sz="1100" b="1" dirty="0">
                <a:latin typeface="Century Gothic" panose="020B0502020202020204" pitchFamily="34" charset="0"/>
                <a:ea typeface="Calibri" panose="020F0502020204030204" pitchFamily="34" charset="0"/>
                <a:cs typeface="Times New Roman" panose="02020603050405020304" pitchFamily="18" charset="0"/>
              </a:rPr>
              <a:t>Countries that are well governed and stable like Uganda better placed to avoid the horrors of conflict and overcome the obstacles of development. </a:t>
            </a:r>
            <a:endParaRPr lang="en-US" sz="11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19" name="Google Shape;519;p16"/>
          <p:cNvSpPr txBox="1">
            <a:spLocks noGrp="1"/>
          </p:cNvSpPr>
          <p:nvPr>
            <p:ph type="sldNum" idx="4294967295"/>
          </p:nvPr>
        </p:nvSpPr>
        <p:spPr>
          <a:xfrm>
            <a:off x="8686800" y="4637088"/>
            <a:ext cx="457200" cy="468312"/>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9</a:t>
            </a:fld>
            <a:endParaRPr/>
          </a:p>
        </p:txBody>
      </p:sp>
      <p:pic>
        <p:nvPicPr>
          <p:cNvPr id="2" name="Picture 1"/>
          <p:cNvPicPr>
            <a:picLocks noChangeAspect="1"/>
          </p:cNvPicPr>
          <p:nvPr/>
        </p:nvPicPr>
        <p:blipFill>
          <a:blip r:embed="rId6"/>
          <a:stretch>
            <a:fillRect/>
          </a:stretch>
        </p:blipFill>
        <p:spPr>
          <a:xfrm>
            <a:off x="205311" y="371860"/>
            <a:ext cx="3487214" cy="512108"/>
          </a:xfrm>
          <a:prstGeom prst="rect">
            <a:avLst/>
          </a:prstGeom>
        </p:spPr>
      </p:pic>
      <p:pic>
        <p:nvPicPr>
          <p:cNvPr id="3" name="Picture 2">
            <a:extLst>
              <a:ext uri="{FF2B5EF4-FFF2-40B4-BE49-F238E27FC236}">
                <a16:creationId xmlns:a16="http://schemas.microsoft.com/office/drawing/2014/main" id="{2F0BBD5B-472D-49DB-A16C-A3E1D49C3198}"/>
              </a:ext>
            </a:extLst>
          </p:cNvPr>
          <p:cNvPicPr>
            <a:picLocks noChangeAspect="1"/>
          </p:cNvPicPr>
          <p:nvPr/>
        </p:nvPicPr>
        <p:blipFill>
          <a:blip r:embed="rId7"/>
          <a:stretch>
            <a:fillRect/>
          </a:stretch>
        </p:blipFill>
        <p:spPr>
          <a:xfrm>
            <a:off x="7760368" y="0"/>
            <a:ext cx="1383632" cy="1136984"/>
          </a:xfrm>
          <a:prstGeom prst="rect">
            <a:avLst/>
          </a:prstGeom>
        </p:spPr>
      </p:pic>
    </p:spTree>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6158</TotalTime>
  <Words>1723</Words>
  <Application>Microsoft Office PowerPoint</Application>
  <PresentationFormat>On-screen Show (16:9)</PresentationFormat>
  <Paragraphs>142</Paragraphs>
  <Slides>13</Slides>
  <Notes>11</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13</vt:i4>
      </vt:variant>
    </vt:vector>
  </HeadingPairs>
  <TitlesOfParts>
    <vt:vector size="29" baseType="lpstr">
      <vt:lpstr>Raleway Thin</vt:lpstr>
      <vt:lpstr>Arial</vt:lpstr>
      <vt:lpstr>Century Gothic</vt:lpstr>
      <vt:lpstr>Barlow</vt:lpstr>
      <vt:lpstr>Bookman Old Style</vt:lpstr>
      <vt:lpstr>Wingdings</vt:lpstr>
      <vt:lpstr>Raleway</vt:lpstr>
      <vt:lpstr>Calibri</vt:lpstr>
      <vt:lpstr>Montserrat</vt:lpstr>
      <vt:lpstr>Barlow Light</vt:lpstr>
      <vt:lpstr>Times New Roman</vt:lpstr>
      <vt:lpstr>Arial Unicode MS</vt:lpstr>
      <vt:lpstr>Gaoler template</vt:lpstr>
      <vt:lpstr>Contents Slide Master</vt:lpstr>
      <vt:lpstr>1_Contents Slide Master</vt:lpstr>
      <vt:lpstr>2_Contents Slide Master</vt:lpstr>
      <vt:lpstr>PowerPoint Presentation</vt:lpstr>
      <vt:lpstr>PowerPoint Presentation</vt:lpstr>
      <vt:lpstr>PowerPoint Presentation</vt:lpstr>
      <vt:lpstr>WHY INVEST IN UGANDA UGANDA </vt:lpstr>
      <vt:lpstr>PowerPoint Presentation</vt:lpstr>
      <vt:lpstr>PowerPoint Presentation</vt:lpstr>
      <vt:lpstr>PowerPoint Presentation</vt:lpstr>
      <vt:lpstr>PowerPoint Presentation</vt:lpstr>
      <vt:lpstr>PowerPoint Presentation</vt:lpstr>
      <vt:lpstr>PowerPoint Presentation</vt:lpstr>
      <vt:lpstr>Uganda is covered by over 37,000 SQ.KM of fresh water bodies that harbor  rare species and exuberant flora. L. Victoria is one of the largest water bodies and R. Nile the longest.  The Water bodies are very beneficial for tourism, fishing activities and also as mode of   transport. These fresh water bodies connect Uganda to very many surrounding African countries that make inter-country  trade very conducive   </vt:lpstr>
      <vt:lpstr>PowerPoint Presentation</vt:lpstr>
      <vt:lpstr>  THANK YOU AND WELCOME TO INVEST IN THE PEARL OF AFRICA.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Blessing Owomugisha</dc:creator>
  <cp:lastModifiedBy>Administrator</cp:lastModifiedBy>
  <cp:revision>76</cp:revision>
  <dcterms:modified xsi:type="dcterms:W3CDTF">2022-07-19T06:00:44Z</dcterms:modified>
</cp:coreProperties>
</file>