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75" r:id="rId2"/>
    <p:sldMasterId id="2147483787" r:id="rId3"/>
  </p:sldMasterIdLst>
  <p:notesMasterIdLst>
    <p:notesMasterId r:id="rId18"/>
  </p:notesMasterIdLst>
  <p:handoutMasterIdLst>
    <p:handoutMasterId r:id="rId19"/>
  </p:handoutMasterIdLst>
  <p:sldIdLst>
    <p:sldId id="957" r:id="rId4"/>
    <p:sldId id="958" r:id="rId5"/>
    <p:sldId id="994" r:id="rId6"/>
    <p:sldId id="986" r:id="rId7"/>
    <p:sldId id="960" r:id="rId8"/>
    <p:sldId id="987" r:id="rId9"/>
    <p:sldId id="993" r:id="rId10"/>
    <p:sldId id="988" r:id="rId11"/>
    <p:sldId id="989" r:id="rId12"/>
    <p:sldId id="990" r:id="rId13"/>
    <p:sldId id="995" r:id="rId14"/>
    <p:sldId id="991" r:id="rId15"/>
    <p:sldId id="984" r:id="rId16"/>
    <p:sldId id="996" r:id="rId17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5A"/>
    <a:srgbClr val="66FF99"/>
    <a:srgbClr val="3AC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1" autoAdjust="0"/>
    <p:restoredTop sz="94660" autoAdjust="0"/>
  </p:normalViewPr>
  <p:slideViewPr>
    <p:cSldViewPr>
      <p:cViewPr varScale="1">
        <p:scale>
          <a:sx n="69" d="100"/>
          <a:sy n="69" d="100"/>
        </p:scale>
        <p:origin x="134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36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51EEA-E696-4692-809C-5D17C4652B97}" type="datetimeFigureOut">
              <a:rPr lang="en-US" smtClean="0"/>
              <a:pPr/>
              <a:t>11/7/2024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CCE17-60AD-4E9C-8F1B-137F5155B1EF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81740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5AA45-C7FD-4378-903B-3A6A1AE1E95E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D2CA6-C995-4E8B-8F35-309395738C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92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2362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rgbClr val="00C85A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  <a:solidFill>
            <a:srgbClr val="00C85A"/>
          </a:solidFill>
          <a:ln>
            <a:solidFill>
              <a:srgbClr val="00C85A"/>
            </a:solidFill>
          </a:ln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4" name="Picture 13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6248400"/>
            <a:ext cx="434414" cy="4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46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03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42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02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2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19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8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906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9" name="Picture 8" descr="KSM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6172200"/>
            <a:ext cx="914400" cy="4288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08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79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01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E0C6-D8CD-4D95-A62F-F61BA13BC00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7918-948B-4E7C-B016-D884A38C2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89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E0C6-D8CD-4D95-A62F-F61BA13BC00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7918-948B-4E7C-B016-D884A38C2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69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E0C6-D8CD-4D95-A62F-F61BA13BC00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7918-948B-4E7C-B016-D884A38C2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6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E0C6-D8CD-4D95-A62F-F61BA13BC00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7918-948B-4E7C-B016-D884A38C2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46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E0C6-D8CD-4D95-A62F-F61BA13BC00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7918-948B-4E7C-B016-D884A38C2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31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E0C6-D8CD-4D95-A62F-F61BA13BC00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7918-948B-4E7C-B016-D884A38C2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07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E0C6-D8CD-4D95-A62F-F61BA13BC00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7918-948B-4E7C-B016-D884A38C2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1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E0C6-D8CD-4D95-A62F-F61BA13BC00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7918-948B-4E7C-B016-D884A38C2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20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E0C6-D8CD-4D95-A62F-F61BA13BC00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7918-948B-4E7C-B016-D884A38C2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3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E0C6-D8CD-4D95-A62F-F61BA13BC00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7918-948B-4E7C-B016-D884A38C2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74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E0C6-D8CD-4D95-A62F-F61BA13BC00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7918-948B-4E7C-B016-D884A38C2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2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11/7/2024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8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EE0C6-D8CD-4D95-A62F-F61BA13BC008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67918-948B-4E7C-B016-D884A38C2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257800" y="1883494"/>
            <a:ext cx="3276600" cy="3651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762000" y="5556661"/>
            <a:ext cx="79248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 smtClean="0">
                <a:ln w="6350">
                  <a:noFill/>
                </a:ln>
                <a:solidFill>
                  <a:srgbClr val="1F497D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WE ARE KSM </a:t>
            </a:r>
          </a:p>
          <a:p>
            <a:pPr algn="ctr"/>
            <a:r>
              <a:rPr lang="en-GB" sz="2000" b="1" i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Making a Difference</a:t>
            </a:r>
            <a:endParaRPr lang="en-US" sz="1200" i="1" dirty="0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6" name="Group 2"/>
          <p:cNvGrpSpPr/>
          <p:nvPr/>
        </p:nvGrpSpPr>
        <p:grpSpPr>
          <a:xfrm>
            <a:off x="152400" y="381000"/>
            <a:ext cx="6172200" cy="5260331"/>
            <a:chOff x="0" y="0"/>
            <a:chExt cx="11637754" cy="10287000"/>
          </a:xfrm>
        </p:grpSpPr>
        <p:sp>
          <p:nvSpPr>
            <p:cNvPr id="7" name="Freeform 3"/>
            <p:cNvSpPr/>
            <p:nvPr/>
          </p:nvSpPr>
          <p:spPr>
            <a:xfrm>
              <a:off x="0" y="0"/>
              <a:ext cx="11637753" cy="10287000"/>
            </a:xfrm>
            <a:custGeom>
              <a:avLst/>
              <a:gdLst/>
              <a:ahLst/>
              <a:cxnLst/>
              <a:rect l="l" t="t" r="r" b="b"/>
              <a:pathLst>
                <a:path w="11637753" h="10287000">
                  <a:moveTo>
                    <a:pt x="11637753" y="762"/>
                  </a:moveTo>
                  <a:cubicBezTo>
                    <a:pt x="11632244" y="20447"/>
                    <a:pt x="11627252" y="40132"/>
                    <a:pt x="11621227" y="59690"/>
                  </a:cubicBezTo>
                  <a:cubicBezTo>
                    <a:pt x="11491946" y="485521"/>
                    <a:pt x="11362492" y="911225"/>
                    <a:pt x="11233210" y="1337056"/>
                  </a:cubicBezTo>
                  <a:cubicBezTo>
                    <a:pt x="11042129" y="1966722"/>
                    <a:pt x="10851563" y="2596388"/>
                    <a:pt x="10660308" y="3225927"/>
                  </a:cubicBezTo>
                  <a:cubicBezTo>
                    <a:pt x="10425330" y="3999103"/>
                    <a:pt x="10189662" y="4772152"/>
                    <a:pt x="9954682" y="5545328"/>
                  </a:cubicBezTo>
                  <a:cubicBezTo>
                    <a:pt x="9752238" y="6211443"/>
                    <a:pt x="9550140" y="6877558"/>
                    <a:pt x="9347867" y="7543800"/>
                  </a:cubicBezTo>
                  <a:cubicBezTo>
                    <a:pt x="9170213" y="8129016"/>
                    <a:pt x="8992903" y="8714105"/>
                    <a:pt x="8814905" y="9299194"/>
                  </a:cubicBezTo>
                  <a:cubicBezTo>
                    <a:pt x="8714887" y="9628251"/>
                    <a:pt x="8614010" y="9957181"/>
                    <a:pt x="8513477" y="10286238"/>
                  </a:cubicBezTo>
                  <a:cubicBezTo>
                    <a:pt x="5692177" y="10286238"/>
                    <a:pt x="2871050" y="10286111"/>
                    <a:pt x="49922" y="10287000"/>
                  </a:cubicBezTo>
                  <a:cubicBezTo>
                    <a:pt x="9123" y="10287000"/>
                    <a:pt x="0" y="10280269"/>
                    <a:pt x="0" y="10250043"/>
                  </a:cubicBezTo>
                  <a:cubicBezTo>
                    <a:pt x="1033" y="6845681"/>
                    <a:pt x="1033" y="3441319"/>
                    <a:pt x="0" y="36957"/>
                  </a:cubicBezTo>
                  <a:cubicBezTo>
                    <a:pt x="0" y="6731"/>
                    <a:pt x="9124" y="0"/>
                    <a:pt x="49922" y="0"/>
                  </a:cubicBezTo>
                  <a:cubicBezTo>
                    <a:pt x="3912533" y="762"/>
                    <a:pt x="7775143" y="762"/>
                    <a:pt x="11637753" y="762"/>
                  </a:cubicBezTo>
                  <a:close/>
                </a:path>
              </a:pathLst>
            </a:custGeom>
            <a:blipFill>
              <a:blip r:embed="rId3"/>
              <a:stretch>
                <a:fillRect l="-8928" r="-8928"/>
              </a:stretch>
            </a:blipFill>
          </p:spPr>
        </p:sp>
      </p:grpSp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"/>
            <a:ext cx="3581400" cy="1611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1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6629400" cy="79216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Franklin Gothic Medium Cond" panose="020B0606030402020204" pitchFamily="34" charset="0"/>
              </a:rPr>
              <a:t>OUR 2023 – 2024 JOURNEY</a:t>
            </a:r>
            <a:endParaRPr lang="en-GB" b="1" dirty="0">
              <a:latin typeface="Franklin Gothic Medium Cond" panose="020B06060304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0" y="5981700"/>
            <a:ext cx="6629400" cy="79216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Franklin Gothic Medium Cond" panose="020B0606030402020204" pitchFamily="34" charset="0"/>
              </a:rPr>
              <a:t>STUDENTS’ EXPO</a:t>
            </a:r>
            <a:endParaRPr lang="en-GB" b="1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55" y="152400"/>
            <a:ext cx="5867400" cy="62484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6096000" y="304800"/>
            <a:ext cx="2744122" cy="6096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Those that are set free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….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 smtClean="0"/>
              <a:t>Are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 smtClean="0"/>
              <a:t>free indeed!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699777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43000" y="102033"/>
            <a:ext cx="6629400" cy="79216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Franklin Gothic Medium Cond" panose="020B0606030402020204" pitchFamily="34" charset="0"/>
              </a:rPr>
              <a:t>OUR 2023 – 2024 JOURNEY</a:t>
            </a:r>
            <a:endParaRPr lang="en-GB" b="1" dirty="0">
              <a:latin typeface="Franklin Gothic Medium Cond" panose="020B06060304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4618" y="6065838"/>
            <a:ext cx="8915400" cy="79216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Franklin Gothic Medium Cond" panose="020B0606030402020204" pitchFamily="34" charset="0"/>
              </a:rPr>
              <a:t>THANKING GOD AND CEEBRATING ZAMBIA AT 60</a:t>
            </a:r>
            <a:endParaRPr lang="en-GB" b="1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4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1515"/>
            <a:ext cx="3647364" cy="2431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861515"/>
            <a:ext cx="2876948" cy="35961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" y="3297355"/>
            <a:ext cx="4020546" cy="26803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869761"/>
            <a:ext cx="2971800" cy="3714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0" y="3816540"/>
            <a:ext cx="3067050" cy="2190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25" y="3925627"/>
            <a:ext cx="3095625" cy="2063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44130" y="152399"/>
            <a:ext cx="6629400" cy="610013"/>
          </a:xfrm>
          <a:prstGeom prst="rect">
            <a:avLst/>
          </a:prstGeom>
        </p:spPr>
        <p:txBody>
          <a:bodyPr bIns="91440" anchor="b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t>Independence Celebrations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66800" y="6098464"/>
            <a:ext cx="6629400" cy="67539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Franklin Gothic Medium Cond" panose="020B0606030402020204" pitchFamily="34" charset="0"/>
              </a:rPr>
              <a:t>PROUDLY ZAMBIAN</a:t>
            </a:r>
            <a:endParaRPr lang="en-GB" b="1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272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257800" y="1883494"/>
            <a:ext cx="3276600" cy="3651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762000" y="5556661"/>
            <a:ext cx="79248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1F497D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WE ARE KSM – </a:t>
            </a:r>
            <a:r>
              <a:rPr kumimoji="0" lang="en-GB" sz="5400" b="1" i="0" u="none" strike="noStrike" kern="1200" cap="none" spc="0" normalizeH="0" baseline="0" noProof="0" smtClean="0">
                <a:ln w="6350">
                  <a:noFill/>
                </a:ln>
                <a:solidFill>
                  <a:srgbClr val="1F497D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thank you </a:t>
            </a:r>
            <a:endParaRPr kumimoji="0" lang="en-GB" sz="5400" b="1" i="0" u="none" strike="noStrike" kern="1200" cap="none" spc="0" normalizeH="0" baseline="0" noProof="0" dirty="0" smtClean="0">
              <a:ln w="6350">
                <a:noFill/>
              </a:ln>
              <a:solidFill>
                <a:srgbClr val="1F497D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Making a Difference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2"/>
          <p:cNvGrpSpPr/>
          <p:nvPr/>
        </p:nvGrpSpPr>
        <p:grpSpPr>
          <a:xfrm>
            <a:off x="152400" y="381000"/>
            <a:ext cx="6172200" cy="5260331"/>
            <a:chOff x="0" y="0"/>
            <a:chExt cx="11637754" cy="10287000"/>
          </a:xfrm>
        </p:grpSpPr>
        <p:sp>
          <p:nvSpPr>
            <p:cNvPr id="7" name="Freeform 3"/>
            <p:cNvSpPr/>
            <p:nvPr/>
          </p:nvSpPr>
          <p:spPr>
            <a:xfrm>
              <a:off x="0" y="0"/>
              <a:ext cx="11637753" cy="10287000"/>
            </a:xfrm>
            <a:custGeom>
              <a:avLst/>
              <a:gdLst/>
              <a:ahLst/>
              <a:cxnLst/>
              <a:rect l="l" t="t" r="r" b="b"/>
              <a:pathLst>
                <a:path w="11637753" h="10287000">
                  <a:moveTo>
                    <a:pt x="11637753" y="762"/>
                  </a:moveTo>
                  <a:cubicBezTo>
                    <a:pt x="11632244" y="20447"/>
                    <a:pt x="11627252" y="40132"/>
                    <a:pt x="11621227" y="59690"/>
                  </a:cubicBezTo>
                  <a:cubicBezTo>
                    <a:pt x="11491946" y="485521"/>
                    <a:pt x="11362492" y="911225"/>
                    <a:pt x="11233210" y="1337056"/>
                  </a:cubicBezTo>
                  <a:cubicBezTo>
                    <a:pt x="11042129" y="1966722"/>
                    <a:pt x="10851563" y="2596388"/>
                    <a:pt x="10660308" y="3225927"/>
                  </a:cubicBezTo>
                  <a:cubicBezTo>
                    <a:pt x="10425330" y="3999103"/>
                    <a:pt x="10189662" y="4772152"/>
                    <a:pt x="9954682" y="5545328"/>
                  </a:cubicBezTo>
                  <a:cubicBezTo>
                    <a:pt x="9752238" y="6211443"/>
                    <a:pt x="9550140" y="6877558"/>
                    <a:pt x="9347867" y="7543800"/>
                  </a:cubicBezTo>
                  <a:cubicBezTo>
                    <a:pt x="9170213" y="8129016"/>
                    <a:pt x="8992903" y="8714105"/>
                    <a:pt x="8814905" y="9299194"/>
                  </a:cubicBezTo>
                  <a:cubicBezTo>
                    <a:pt x="8714887" y="9628251"/>
                    <a:pt x="8614010" y="9957181"/>
                    <a:pt x="8513477" y="10286238"/>
                  </a:cubicBezTo>
                  <a:cubicBezTo>
                    <a:pt x="5692177" y="10286238"/>
                    <a:pt x="2871050" y="10286111"/>
                    <a:pt x="49922" y="10287000"/>
                  </a:cubicBezTo>
                  <a:cubicBezTo>
                    <a:pt x="9123" y="10287000"/>
                    <a:pt x="0" y="10280269"/>
                    <a:pt x="0" y="10250043"/>
                  </a:cubicBezTo>
                  <a:cubicBezTo>
                    <a:pt x="1033" y="6845681"/>
                    <a:pt x="1033" y="3441319"/>
                    <a:pt x="0" y="36957"/>
                  </a:cubicBezTo>
                  <a:cubicBezTo>
                    <a:pt x="0" y="6731"/>
                    <a:pt x="9124" y="0"/>
                    <a:pt x="49922" y="0"/>
                  </a:cubicBezTo>
                  <a:cubicBezTo>
                    <a:pt x="3912533" y="762"/>
                    <a:pt x="7775143" y="762"/>
                    <a:pt x="11637753" y="762"/>
                  </a:cubicBezTo>
                  <a:close/>
                </a:path>
              </a:pathLst>
            </a:custGeom>
            <a:blipFill>
              <a:blip r:embed="rId3"/>
              <a:stretch>
                <a:fillRect l="-8928" r="-8928"/>
              </a:stretch>
            </a:blipFill>
          </p:spPr>
        </p:sp>
      </p:grpSp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"/>
            <a:ext cx="3581400" cy="1611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5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4" y="76200"/>
            <a:ext cx="2022906" cy="346199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We have Grown</a:t>
            </a:r>
            <a:br>
              <a:rPr lang="en-US" sz="4400" b="1" dirty="0" smtClean="0">
                <a:solidFill>
                  <a:srgbClr val="FF0000"/>
                </a:solidFill>
              </a:rPr>
            </a:b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97" y="5638800"/>
            <a:ext cx="2344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000" b="1" i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Making a Difference</a:t>
            </a:r>
            <a:endParaRPr lang="en-US" sz="1200" i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" y="2727476"/>
            <a:ext cx="9088958" cy="409059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514600" y="257721"/>
            <a:ext cx="6324600" cy="2667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Founded 3</a:t>
            </a:r>
            <a:r>
              <a:rPr lang="en-US" sz="2800" b="1" baseline="30000" dirty="0" smtClean="0"/>
              <a:t>rd</a:t>
            </a:r>
            <a:r>
              <a:rPr lang="en-US" sz="2800" b="1" dirty="0" smtClean="0"/>
              <a:t> June, 2011</a:t>
            </a:r>
          </a:p>
          <a:p>
            <a:r>
              <a:rPr lang="en-US" sz="2800" b="1" dirty="0" smtClean="0"/>
              <a:t>Zambia’s No.1 HR Solutions Provider</a:t>
            </a:r>
            <a:endParaRPr lang="en-GB" sz="2800" b="1" dirty="0"/>
          </a:p>
          <a:p>
            <a:r>
              <a:rPr lang="en-US" sz="2800" b="1" dirty="0" smtClean="0"/>
              <a:t>Now in Kitwe – to service </a:t>
            </a:r>
            <a:r>
              <a:rPr lang="en-US" sz="2800" b="1" dirty="0" err="1" smtClean="0"/>
              <a:t>Copperbelt</a:t>
            </a:r>
            <a:r>
              <a:rPr lang="en-US" sz="2800" b="1" dirty="0" smtClean="0"/>
              <a:t> Clients</a:t>
            </a:r>
            <a:endParaRPr lang="en-GB" sz="28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1966"/>
            <a:ext cx="3581400" cy="1611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71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81000"/>
            <a:ext cx="7315200" cy="713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967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46929"/>
            <a:ext cx="880110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01296" y="703984"/>
            <a:ext cx="2744122" cy="3970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We are Your 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HR Business Partner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5866478" cy="5622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KSM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831" y="4672013"/>
            <a:ext cx="23034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6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381000"/>
            <a:ext cx="880291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" y="2602922"/>
            <a:ext cx="4693942" cy="4102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659" y="447674"/>
            <a:ext cx="3891440" cy="23829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579" y="3276600"/>
            <a:ext cx="3876421" cy="300124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5717" y="875433"/>
            <a:ext cx="4419600" cy="195522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latin typeface="Franklin Gothic Medium Cond" panose="020B0606030402020204" pitchFamily="34" charset="0"/>
              </a:rPr>
              <a:t>BIG THANK YOU TO OUR CLIENTS</a:t>
            </a:r>
            <a:endParaRPr lang="en-GB" sz="4800" b="1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8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4400" y="274638"/>
            <a:ext cx="6629400" cy="79216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Franklin Gothic Medium Cond" panose="020B0606030402020204" pitchFamily="34" charset="0"/>
              </a:rPr>
              <a:t>OUR 2023 – 2024 JOURNEY</a:t>
            </a:r>
            <a:endParaRPr lang="en-GB" b="1" dirty="0">
              <a:latin typeface="Franklin Gothic Medium Cond" panose="020B06060304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5981700"/>
            <a:ext cx="6629400" cy="79216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Franklin Gothic Medium Cond" panose="020B0606030402020204" pitchFamily="34" charset="0"/>
              </a:rPr>
              <a:t>HR MINING INDABA</a:t>
            </a:r>
            <a:endParaRPr lang="en-GB" b="1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90600" y="381000"/>
            <a:ext cx="6629400" cy="79216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Franklin Gothic Medium Cond" panose="020B0606030402020204" pitchFamily="34" charset="0"/>
              </a:rPr>
              <a:t>OUR 2023 – 2024 JOURNEY</a:t>
            </a:r>
            <a:endParaRPr lang="en-GB" b="1" dirty="0">
              <a:latin typeface="Franklin Gothic Medium Cond" panose="020B06060304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5981700"/>
            <a:ext cx="6629400" cy="79216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Franklin Gothic Medium Cond" panose="020B0606030402020204" pitchFamily="34" charset="0"/>
              </a:rPr>
              <a:t>HR INDABA</a:t>
            </a:r>
            <a:endParaRPr lang="en-GB" b="1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1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6190</TotalTime>
  <Words>100</Words>
  <Application>Microsoft Office PowerPoint</Application>
  <PresentationFormat>On-screen Show (4:3)</PresentationFormat>
  <Paragraphs>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Franklin Gothic Book</vt:lpstr>
      <vt:lpstr>Franklin Gothic Medium Cond</vt:lpstr>
      <vt:lpstr>Perpetua</vt:lpstr>
      <vt:lpstr>Wingdings 2</vt:lpstr>
      <vt:lpstr>Equity</vt:lpstr>
      <vt:lpstr>Office Theme</vt:lpstr>
      <vt:lpstr>1_Office Theme</vt:lpstr>
      <vt:lpstr>PowerPoint Presentation</vt:lpstr>
      <vt:lpstr>We have Grown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 PERFORMANCE MANAGEMENT AT THE LuSE</dc:title>
  <dc:creator>Kelvin</dc:creator>
  <cp:lastModifiedBy>Kelvin Sokuni</cp:lastModifiedBy>
  <cp:revision>334</cp:revision>
  <dcterms:created xsi:type="dcterms:W3CDTF">2012-01-17T10:31:59Z</dcterms:created>
  <dcterms:modified xsi:type="dcterms:W3CDTF">2024-11-07T08:58:49Z</dcterms:modified>
</cp:coreProperties>
</file>